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  <p:sldMasterId id="2147483762" r:id="rId2"/>
  </p:sldMasterIdLst>
  <p:notesMasterIdLst>
    <p:notesMasterId r:id="rId93"/>
  </p:notesMasterIdLst>
  <p:handoutMasterIdLst>
    <p:handoutMasterId r:id="rId94"/>
  </p:handoutMasterIdLst>
  <p:sldIdLst>
    <p:sldId id="1152" r:id="rId3"/>
    <p:sldId id="1386" r:id="rId4"/>
    <p:sldId id="1436" r:id="rId5"/>
    <p:sldId id="1383" r:id="rId6"/>
    <p:sldId id="1387" r:id="rId7"/>
    <p:sldId id="1395" r:id="rId8"/>
    <p:sldId id="1394" r:id="rId9"/>
    <p:sldId id="1435" r:id="rId10"/>
    <p:sldId id="1384" r:id="rId11"/>
    <p:sldId id="1397" r:id="rId12"/>
    <p:sldId id="1398" r:id="rId13"/>
    <p:sldId id="1396" r:id="rId14"/>
    <p:sldId id="1399" r:id="rId15"/>
    <p:sldId id="1400" r:id="rId16"/>
    <p:sldId id="1401" r:id="rId17"/>
    <p:sldId id="1439" r:id="rId18"/>
    <p:sldId id="1438" r:id="rId19"/>
    <p:sldId id="1434" r:id="rId20"/>
    <p:sldId id="1437" r:id="rId21"/>
    <p:sldId id="1382" r:id="rId22"/>
    <p:sldId id="1404" r:id="rId23"/>
    <p:sldId id="1403" r:id="rId24"/>
    <p:sldId id="1428" r:id="rId25"/>
    <p:sldId id="1389" r:id="rId26"/>
    <p:sldId id="1381" r:id="rId27"/>
    <p:sldId id="1408" r:id="rId28"/>
    <p:sldId id="1402" r:id="rId29"/>
    <p:sldId id="1405" r:id="rId30"/>
    <p:sldId id="1406" r:id="rId31"/>
    <p:sldId id="1422" r:id="rId32"/>
    <p:sldId id="1407" r:id="rId33"/>
    <p:sldId id="1420" r:id="rId34"/>
    <p:sldId id="1417" r:id="rId35"/>
    <p:sldId id="1421" r:id="rId36"/>
    <p:sldId id="1423" r:id="rId37"/>
    <p:sldId id="1433" r:id="rId38"/>
    <p:sldId id="1426" r:id="rId39"/>
    <p:sldId id="1427" r:id="rId40"/>
    <p:sldId id="1429" r:id="rId41"/>
    <p:sldId id="1430" r:id="rId42"/>
    <p:sldId id="1431" r:id="rId43"/>
    <p:sldId id="1432" r:id="rId44"/>
    <p:sldId id="1424" r:id="rId45"/>
    <p:sldId id="1464" r:id="rId46"/>
    <p:sldId id="1440" r:id="rId47"/>
    <p:sldId id="1467" r:id="rId48"/>
    <p:sldId id="1457" r:id="rId49"/>
    <p:sldId id="1458" r:id="rId50"/>
    <p:sldId id="1459" r:id="rId51"/>
    <p:sldId id="1460" r:id="rId52"/>
    <p:sldId id="1443" r:id="rId53"/>
    <p:sldId id="1444" r:id="rId54"/>
    <p:sldId id="1453" r:id="rId55"/>
    <p:sldId id="1451" r:id="rId56"/>
    <p:sldId id="1445" r:id="rId57"/>
    <p:sldId id="1446" r:id="rId58"/>
    <p:sldId id="1448" r:id="rId59"/>
    <p:sldId id="1454" r:id="rId60"/>
    <p:sldId id="1456" r:id="rId61"/>
    <p:sldId id="1455" r:id="rId62"/>
    <p:sldId id="1463" r:id="rId63"/>
    <p:sldId id="1461" r:id="rId64"/>
    <p:sldId id="1465" r:id="rId65"/>
    <p:sldId id="1462" r:id="rId66"/>
    <p:sldId id="1425" r:id="rId67"/>
    <p:sldId id="1392" r:id="rId68"/>
    <p:sldId id="1393" r:id="rId69"/>
    <p:sldId id="1469" r:id="rId70"/>
    <p:sldId id="1470" r:id="rId71"/>
    <p:sldId id="1409" r:id="rId72"/>
    <p:sldId id="1410" r:id="rId73"/>
    <p:sldId id="1411" r:id="rId74"/>
    <p:sldId id="1412" r:id="rId75"/>
    <p:sldId id="1413" r:id="rId76"/>
    <p:sldId id="1419" r:id="rId77"/>
    <p:sldId id="1414" r:id="rId78"/>
    <p:sldId id="1415" r:id="rId79"/>
    <p:sldId id="1416" r:id="rId80"/>
    <p:sldId id="1385" r:id="rId81"/>
    <p:sldId id="1334" r:id="rId82"/>
    <p:sldId id="1375" r:id="rId83"/>
    <p:sldId id="1378" r:id="rId84"/>
    <p:sldId id="1391" r:id="rId85"/>
    <p:sldId id="1360" r:id="rId86"/>
    <p:sldId id="1447" r:id="rId87"/>
    <p:sldId id="1450" r:id="rId88"/>
    <p:sldId id="1452" r:id="rId89"/>
    <p:sldId id="1449" r:id="rId90"/>
    <p:sldId id="1468" r:id="rId91"/>
    <p:sldId id="1466" r:id="rId92"/>
  </p:sldIdLst>
  <p:sldSz cx="9144000" cy="6858000" type="screen4x3"/>
  <p:notesSz cx="6731000" cy="9856788"/>
  <p:custDataLst>
    <p:tags r:id="rId95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CCECFF"/>
    <a:srgbClr val="99CCFF"/>
    <a:srgbClr val="99FF99"/>
    <a:srgbClr val="FF7C80"/>
    <a:srgbClr val="000066"/>
    <a:srgbClr val="3366FF"/>
    <a:srgbClr val="00800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5" autoAdjust="0"/>
    <p:restoredTop sz="95709" autoAdjust="0"/>
  </p:normalViewPr>
  <p:slideViewPr>
    <p:cSldViewPr>
      <p:cViewPr varScale="1">
        <p:scale>
          <a:sx n="93" d="100"/>
          <a:sy n="93" d="100"/>
        </p:scale>
        <p:origin x="-40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17118"/>
    </p:cViewPr>
  </p:sorterViewPr>
  <p:notesViewPr>
    <p:cSldViewPr>
      <p:cViewPr varScale="1">
        <p:scale>
          <a:sx n="70" d="100"/>
          <a:sy n="70" d="100"/>
        </p:scale>
        <p:origin x="-2064" y="-96"/>
      </p:cViewPr>
      <p:guideLst>
        <p:guide orient="horz" pos="3104"/>
        <p:guide pos="21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tags" Target="tags/tag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notesMaster" Target="notesMasters/notesMaster1.xml"/><Relationship Id="rId98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handoutMaster" Target="handoutMasters/handoutMaster1.xml"/><Relationship Id="rId9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__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ja-JP" altLang="en-US" dirty="0" smtClean="0"/>
              <a:t>職員・</a:t>
            </a:r>
            <a:r>
              <a:rPr lang="en-US" altLang="ja-JP" dirty="0" smtClean="0"/>
              <a:t>PD</a:t>
            </a:r>
            <a:r>
              <a:rPr lang="en-US" altLang="ja-JP" baseline="0" dirty="0" smtClean="0"/>
              <a:t> 13</a:t>
            </a:r>
            <a:r>
              <a:rPr lang="ja-JP" altLang="en-US" baseline="0" dirty="0" smtClean="0"/>
              <a:t>名</a:t>
            </a:r>
            <a:endParaRPr lang="ja-JP" dirty="0"/>
          </a:p>
        </c:rich>
      </c:tx>
      <c:layout>
        <c:manualLayout>
          <c:xMode val="edge"/>
          <c:yMode val="edge"/>
          <c:x val="0.41188198976957741"/>
          <c:y val="0.45610115290220277"/>
        </c:manualLayout>
      </c:layout>
      <c:overlay val="0"/>
      <c:spPr>
        <a:solidFill>
          <a:srgbClr val="000000">
            <a:alpha val="50000"/>
          </a:srgbClr>
        </a:solidFill>
        <a:ln>
          <a:solidFill>
            <a:srgbClr val="000000"/>
          </a:solidFill>
        </a:ln>
      </c:sp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H24年度　財源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9999"/>
              </a:solidFill>
            </c:spPr>
          </c:dPt>
          <c:dPt>
            <c:idx val="1"/>
            <c:bubble3D val="0"/>
            <c:spPr>
              <a:solidFill>
                <a:srgbClr val="FFCC66"/>
              </a:solidFill>
            </c:spPr>
          </c:dPt>
          <c:dPt>
            <c:idx val="2"/>
            <c:bubble3D val="0"/>
            <c:spPr>
              <a:solidFill>
                <a:srgbClr val="99FF99"/>
              </a:solidFill>
            </c:spPr>
          </c:dPt>
          <c:dPt>
            <c:idx val="3"/>
            <c:bubble3D val="0"/>
            <c:spPr>
              <a:solidFill>
                <a:srgbClr val="99CCFF"/>
              </a:solidFill>
            </c:spPr>
          </c:dPt>
          <c:dPt>
            <c:idx val="4"/>
            <c:bubble3D val="0"/>
            <c:spPr>
              <a:solidFill>
                <a:srgbClr val="C0C0C0"/>
              </a:solidFill>
            </c:spPr>
          </c:dPt>
          <c:dLbls>
            <c:dLbl>
              <c:idx val="0"/>
              <c:layout>
                <c:manualLayout>
                  <c:x val="-1.5644576345202568E-2"/>
                  <c:y val="-0.2514258453980530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43711947297385001"/>
                  <c:y val="4.3976185868880831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2.1551923273651661E-2"/>
                  <c:y val="0.2946054110583196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</c:dLbl>
            <c:dLbl>
              <c:idx val="3"/>
              <c:layout>
                <c:manualLayout>
                  <c:x val="-0.1787711156406164"/>
                  <c:y val="0.1716561023629137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2.7360405333114249E-3"/>
                  <c:y val="3.1659992324085387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25400">
                  <a:solidFill>
                    <a:srgbClr val="FFFFFF"/>
                  </a:solidFill>
                </a:ln>
              </c:spPr>
            </c:leaderLines>
          </c:dLbls>
          <c:cat>
            <c:strRef>
              <c:f>Sheet1!$A$2:$A$5</c:f>
              <c:strCache>
                <c:ptCount val="4"/>
                <c:pt idx="0">
                  <c:v>KAGRA開発</c:v>
                </c:pt>
                <c:pt idx="1">
                  <c:v>理論・解析</c:v>
                </c:pt>
                <c:pt idx="2">
                  <c:v>宇宙干渉計</c:v>
                </c:pt>
                <c:pt idx="3">
                  <c:v>高感度化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670</c:v>
                </c:pt>
                <c:pt idx="1">
                  <c:v>180</c:v>
                </c:pt>
                <c:pt idx="2">
                  <c:v>250</c:v>
                </c:pt>
                <c:pt idx="3">
                  <c:v>200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400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ja-JP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H24</a:t>
            </a:r>
            <a:r>
              <a:rPr lang="ja-JP"/>
              <a:t>年度　財源  </a:t>
            </a:r>
            <a:endParaRPr lang="en-US"/>
          </a:p>
          <a:p>
            <a:pPr>
              <a:defRPr/>
            </a:pPr>
            <a:r>
              <a:rPr lang="en-US"/>
              <a:t>5,207</a:t>
            </a:r>
            <a:r>
              <a:rPr lang="ja-JP"/>
              <a:t>万円</a:t>
            </a:r>
          </a:p>
        </c:rich>
      </c:tx>
      <c:layout>
        <c:manualLayout>
          <c:xMode val="edge"/>
          <c:yMode val="edge"/>
          <c:x val="0.41188198976957741"/>
          <c:y val="0.45610115290220277"/>
        </c:manualLayout>
      </c:layout>
      <c:overlay val="0"/>
      <c:spPr>
        <a:solidFill>
          <a:srgbClr val="000000">
            <a:alpha val="50000"/>
          </a:srgbClr>
        </a:solidFill>
        <a:ln>
          <a:solidFill>
            <a:srgbClr val="000000"/>
          </a:solidFill>
        </a:ln>
      </c:sp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H24年度　財源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9999"/>
              </a:solidFill>
            </c:spPr>
          </c:dPt>
          <c:dPt>
            <c:idx val="1"/>
            <c:bubble3D val="0"/>
            <c:spPr>
              <a:solidFill>
                <a:srgbClr val="FFCC66"/>
              </a:solidFill>
            </c:spPr>
          </c:dPt>
          <c:dPt>
            <c:idx val="2"/>
            <c:bubble3D val="0"/>
            <c:spPr>
              <a:solidFill>
                <a:srgbClr val="99FF99"/>
              </a:solidFill>
            </c:spPr>
          </c:dPt>
          <c:dPt>
            <c:idx val="3"/>
            <c:bubble3D val="0"/>
            <c:spPr>
              <a:solidFill>
                <a:srgbClr val="99CCFF"/>
              </a:solidFill>
            </c:spPr>
          </c:dPt>
          <c:dPt>
            <c:idx val="4"/>
            <c:bubble3D val="0"/>
            <c:spPr>
              <a:solidFill>
                <a:srgbClr val="C0C0C0"/>
              </a:solidFill>
            </c:spPr>
          </c:dPt>
          <c:dLbls>
            <c:dLbl>
              <c:idx val="0"/>
              <c:layout>
                <c:manualLayout>
                  <c:x val="-3.119623029747395E-2"/>
                  <c:y val="-7.104829261395198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4.3027432059369687E-2"/>
                  <c:y val="-6.7129536112149153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2.3955788292430627E-2"/>
                  <c:y val="-3.558158941935744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</c:dLbl>
            <c:dLbl>
              <c:idx val="3"/>
              <c:layout>
                <c:manualLayout>
                  <c:x val="-1.877125697518203E-3"/>
                  <c:y val="-8.222160921513771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2.7360405333114249E-3"/>
                  <c:y val="3.1659992324085387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25400">
                  <a:solidFill>
                    <a:srgbClr val="FFFFFF"/>
                  </a:solidFill>
                </a:ln>
              </c:spPr>
            </c:leaderLines>
          </c:dLbls>
          <c:cat>
            <c:strRef>
              <c:f>Sheet1!$A$2:$A$6</c:f>
              <c:strCache>
                <c:ptCount val="5"/>
                <c:pt idx="0">
                  <c:v>運営費当初配分</c:v>
                </c:pt>
                <c:pt idx="1">
                  <c:v>留置金</c:v>
                </c:pt>
                <c:pt idx="2">
                  <c:v>外部資金 (科研費)</c:v>
                </c:pt>
                <c:pt idx="3">
                  <c:v>外部資金(その他)</c:v>
                </c:pt>
                <c:pt idx="4">
                  <c:v>その他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1715</c:v>
                </c:pt>
                <c:pt idx="1">
                  <c:v>820</c:v>
                </c:pt>
                <c:pt idx="2">
                  <c:v>1082</c:v>
                </c:pt>
                <c:pt idx="3">
                  <c:v>1220</c:v>
                </c:pt>
                <c:pt idx="4">
                  <c:v>370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400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ja-JP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0.36771</cdr:x>
      <cdr:y>0.72727</cdr:y>
    </cdr:from>
    <cdr:to>
      <cdr:x>0.47525</cdr:x>
      <cdr:y>0.90884</cdr:y>
    </cdr:to>
    <cdr:cxnSp macro="">
      <cdr:nvCxnSpPr>
        <cdr:cNvPr id="3" name="直線コネクタ 2"/>
        <cdr:cNvCxnSpPr/>
      </cdr:nvCxnSpPr>
      <cdr:spPr bwMode="auto">
        <a:xfrm xmlns:a="http://schemas.openxmlformats.org/drawingml/2006/main">
          <a:off x="2674306" y="2221202"/>
          <a:ext cx="782078" cy="554529"/>
        </a:xfrm>
        <a:prstGeom xmlns:a="http://schemas.openxmlformats.org/drawingml/2006/main" prst="line">
          <a:avLst/>
        </a:prstGeom>
        <a:solidFill xmlns:a="http://schemas.openxmlformats.org/drawingml/2006/main">
          <a:srgbClr val="FAFFC9">
            <a:alpha val="50000"/>
          </a:srgbClr>
        </a:solidFill>
        <a:ln xmlns:a="http://schemas.openxmlformats.org/drawingml/2006/main"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0.47525</cdr:x>
      <cdr:y>0.90884</cdr:y>
    </cdr:from>
    <cdr:to>
      <cdr:x>0.66368</cdr:x>
      <cdr:y>0.90909</cdr:y>
    </cdr:to>
    <cdr:cxnSp macro="">
      <cdr:nvCxnSpPr>
        <cdr:cNvPr id="5" name="直線コネクタ 4"/>
        <cdr:cNvCxnSpPr/>
      </cdr:nvCxnSpPr>
      <cdr:spPr bwMode="auto">
        <a:xfrm xmlns:a="http://schemas.openxmlformats.org/drawingml/2006/main">
          <a:off x="3456384" y="2775731"/>
          <a:ext cx="1370412" cy="772"/>
        </a:xfrm>
        <a:prstGeom xmlns:a="http://schemas.openxmlformats.org/drawingml/2006/main" prst="line">
          <a:avLst/>
        </a:prstGeom>
        <a:solidFill xmlns:a="http://schemas.openxmlformats.org/drawingml/2006/main">
          <a:srgbClr val="FAFFC9">
            <a:alpha val="50000"/>
          </a:srgbClr>
        </a:solidFill>
        <a:ln xmlns:a="http://schemas.openxmlformats.org/drawingml/2006/main"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E96BC14-1615-4251-8D4B-8C86F65DDFD9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402908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03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 smtClean="0"/>
            </a:lvl1pPr>
          </a:lstStyle>
          <a:p>
            <a:pPr>
              <a:defRPr/>
            </a:pPr>
            <a:fld id="{CB493AE6-ACB0-48C0-A300-869348BAECA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49523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BA698F-90DC-49F4-8B1B-3214C2C09362}" type="slidenum">
              <a:rPr lang="en-US" altLang="ja-JP"/>
              <a:pPr/>
              <a:t>1</a:t>
            </a:fld>
            <a:endParaRPr lang="en-US" altLang="ja-JP" dirty="0"/>
          </a:p>
        </p:txBody>
      </p:sp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40C8E-F62C-4D01-9ACA-3C5CD72426BA}" type="slidenum">
              <a:rPr lang="en-US" altLang="ja-JP"/>
              <a:pPr/>
              <a:t>53</a:t>
            </a:fld>
            <a:endParaRPr lang="en-US" altLang="ja-JP" dirty="0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01C5D18-DD59-49D5-B6D7-2C0590DEBE7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54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55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56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01ABB9C-DC07-48FF-9411-D68D0B654F7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57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60</a:t>
            </a:fld>
            <a:endParaRPr lang="en-US" altLang="ja-JP" dirty="0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67A55F1-B512-41D5-BB81-83DB666F63B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61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6B594-2CBB-4B19-A239-82330E6509C9}" type="slidenum">
              <a:rPr kumimoji="1" lang="ja-JP" altLang="en-US" smtClean="0"/>
              <a:pPr/>
              <a:t>68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6B594-2CBB-4B19-A239-82330E6509C9}" type="slidenum">
              <a:rPr kumimoji="1" lang="ja-JP" altLang="en-US" smtClean="0"/>
              <a:pPr/>
              <a:t>69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77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678203E4-3AB0-408E-8458-738849760DAA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5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78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CC4E1-8AB6-420D-AFA2-2A883ABFF869}" type="slidenum">
              <a:rPr lang="ja-JP" altLang="en-US" smtClean="0">
                <a:solidFill>
                  <a:prstClr val="black"/>
                </a:solidFill>
              </a:rPr>
              <a:pPr/>
              <a:t>84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474088-0FD1-4281-A716-4183184B3029}" type="slidenum">
              <a:rPr lang="en-US" altLang="ja-JP"/>
              <a:pPr/>
              <a:t>85</a:t>
            </a:fld>
            <a:endParaRPr lang="en-US" altLang="ja-JP" dirty="0"/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DPF satellite will look like this figure. The satellite is comprised of two parts.</a:t>
            </a:r>
          </a:p>
          <a:p>
            <a:r>
              <a:rPr lang="en-US" altLang="ja-JP" dirty="0" smtClean="0"/>
              <a:t>The bottom part contains the bus system with solar puddles, batteries, data processing system, </a:t>
            </a:r>
          </a:p>
          <a:p>
            <a:r>
              <a:rPr lang="en-US" altLang="ja-JP" dirty="0" smtClean="0"/>
              <a:t>temperature control system, and telecommunication system with ground station.</a:t>
            </a:r>
          </a:p>
          <a:p>
            <a:r>
              <a:rPr lang="en-US" altLang="ja-JP" dirty="0" smtClean="0"/>
              <a:t>The upper part is a mission payload. The interferometer module is placed in the first floor,</a:t>
            </a:r>
          </a:p>
          <a:p>
            <a:r>
              <a:rPr lang="en-US" altLang="ja-JP" dirty="0" smtClean="0"/>
              <a:t>and stabilized laser system is placed in the second floor. 12 small low-noise thrusters </a:t>
            </a:r>
          </a:p>
          <a:p>
            <a:r>
              <a:rPr lang="en-US" altLang="ja-JP" dirty="0" smtClean="0"/>
              <a:t>are attached at the corners of the payload.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87</a:t>
            </a:fld>
            <a:endParaRPr lang="en-US" altLang="ja-JP" dirty="0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ja-JP" dirty="0" smtClean="0"/>
          </a:p>
          <a:p>
            <a:r>
              <a:rPr lang="en-US" altLang="ja-JP" dirty="0" smtClean="0"/>
              <a:t>The prototype of the test mass mirror and the housing for it are shown in this picture.</a:t>
            </a:r>
          </a:p>
          <a:p>
            <a:r>
              <a:rPr lang="en-US" altLang="ja-JP" dirty="0" smtClean="0"/>
              <a:t>The details of this part will be presented by S.Sato san in this afternoon in the parallel session</a:t>
            </a:r>
          </a:p>
          <a:p>
            <a:r>
              <a:rPr lang="en-US" altLang="ja-JP" dirty="0" smtClean="0"/>
              <a:t>number two and also was presented by Yuka Wakabayashi san in a poster session.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89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40C8E-F62C-4D01-9ACA-3C5CD72426BA}" type="slidenum">
              <a:rPr lang="en-US" altLang="ja-JP"/>
              <a:pPr/>
              <a:t>90</a:t>
            </a:fld>
            <a:endParaRPr lang="en-US" altLang="ja-JP" dirty="0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21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22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33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37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38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6436A3-CEA0-4B7D-8398-FA2AAEE2965F}" type="slidenum">
              <a:rPr lang="en-US" altLang="ja-JP"/>
              <a:pPr/>
              <a:t>51</a:t>
            </a:fld>
            <a:endParaRPr lang="en-US" altLang="ja-JP"/>
          </a:p>
        </p:txBody>
      </p:sp>
      <p:sp>
        <p:nvSpPr>
          <p:cNvPr id="113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52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gwcenter.icrr.u-tokyo.ac.jp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76470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5637-E8AC-4181-927C-9D85E9A3AAC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5" name="Picture 2" descr="KAGRA 大型低温重力波望遠鏡">
            <a:hlinkClick r:id="rId2"/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66980"/>
          <a:stretch/>
        </p:blipFill>
        <p:spPr bwMode="auto">
          <a:xfrm>
            <a:off x="8055941" y="142758"/>
            <a:ext cx="882421" cy="38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260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プロジェクトウィーク資料 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(November 28, 2012, NAOJ)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072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プロジェクトウィーク資料 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(November 28, 2012, NAOJ)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022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プロジェクトウィーク資料 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(November 28, 2012, NAOJ)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096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プロジェクトウィーク資料 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(November 28, 2012, NAOJ)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975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プロジェクトウィーク資料 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(November 28, 2012, NAOJ)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774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プロジェクトウィーク資料 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(November 28, 2012, NAOJ)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151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76470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5637-E8AC-4181-927C-9D85E9A3AAC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5" name="Picture 1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99CC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58148" y="233340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3398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0A227-DAEA-464B-B549-974AF7486E5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73468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906" name="Picture 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199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019909" name="Rectangle 5" descr="デニム"/>
          <p:cNvSpPr>
            <a:spLocks noChangeArrowheads="1"/>
          </p:cNvSpPr>
          <p:nvPr/>
        </p:nvSpPr>
        <p:spPr bwMode="auto">
          <a:xfrm>
            <a:off x="2667000" y="1628800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dirty="0">
              <a:solidFill>
                <a:srgbClr val="003366"/>
              </a:solidFill>
            </a:endParaRPr>
          </a:p>
        </p:txBody>
      </p:sp>
      <p:sp>
        <p:nvSpPr>
          <p:cNvPr id="1019910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dirty="0">
              <a:solidFill>
                <a:srgbClr val="003366"/>
              </a:solidFill>
            </a:endParaRPr>
          </a:p>
        </p:txBody>
      </p:sp>
      <p:sp>
        <p:nvSpPr>
          <p:cNvPr id="1019911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solidFill>
                <a:srgbClr val="003366"/>
              </a:solidFill>
            </a:endParaRPr>
          </a:p>
        </p:txBody>
      </p:sp>
      <p:sp>
        <p:nvSpPr>
          <p:cNvPr id="1019912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2787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1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01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9" grpId="0" animBg="1" autoUpdateAnimBg="0"/>
      <p:bldP spid="1019910" grpId="0" animBg="1" autoUpdateAnimBg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プロジェクトウィーク資料 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(November 28, 2012, NAOJ)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29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プロジェクトウィーク資料 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(November 28, 2012, NAOJ)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392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プロジェクトウィーク資料 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(November 28, 2012, NAOJ)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175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プロジェクトウィーク資料 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(November 28, 2012, NAOJ)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437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プロジェクトウィーク資料 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(November 28, 2012, NAOJ)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837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6"/>
            <a:ext cx="9144000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6563" name="Rectangle 3" descr="デニム"/>
          <p:cNvSpPr>
            <a:spLocks noChangeArrowheads="1"/>
          </p:cNvSpPr>
          <p:nvPr/>
        </p:nvSpPr>
        <p:spPr bwMode="auto">
          <a:xfrm>
            <a:off x="395536" y="6477000"/>
            <a:ext cx="8367464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ja-JP" altLang="en-US" dirty="0">
              <a:solidFill>
                <a:srgbClr val="003366"/>
              </a:solidFill>
            </a:endParaRPr>
          </a:p>
        </p:txBody>
      </p:sp>
      <p:sp>
        <p:nvSpPr>
          <p:cNvPr id="1346564" name="Rectangle 4" descr="デニム"/>
          <p:cNvSpPr>
            <a:spLocks noChangeArrowheads="1"/>
          </p:cNvSpPr>
          <p:nvPr/>
        </p:nvSpPr>
        <p:spPr bwMode="auto">
          <a:xfrm>
            <a:off x="395536" y="615950"/>
            <a:ext cx="8367464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ja-JP" altLang="en-US" dirty="0">
              <a:solidFill>
                <a:srgbClr val="003366"/>
              </a:solidFill>
            </a:endParaRPr>
          </a:p>
        </p:txBody>
      </p:sp>
      <p:sp>
        <p:nvSpPr>
          <p:cNvPr id="13465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0" smtClean="0">
                <a:solidFill>
                  <a:srgbClr val="C0C0C0"/>
                </a:solidFill>
                <a:effectLst/>
              </a:defRPr>
            </a:lvl1pPr>
          </a:lstStyle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13465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0" smtClean="0">
                <a:solidFill>
                  <a:srgbClr val="C0C0C0"/>
                </a:solidFill>
                <a:effectLst/>
              </a:defRPr>
            </a:lvl1pPr>
          </a:lstStyle>
          <a:p>
            <a:pPr>
              <a:defRPr/>
            </a:pPr>
            <a:fld id="{715F68F9-44F6-4E6F-8F84-EB7A3601EA4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3465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0"/>
            <a:ext cx="836746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97739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C0C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プロジェクトウィーク資料 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(November 28, 2012, NAOJ)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69147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t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wmf"/><Relationship Id="rId5" Type="http://schemas.openxmlformats.org/officeDocument/2006/relationships/image" Target="../media/image21.jpeg"/><Relationship Id="rId4" Type="http://schemas.openxmlformats.org/officeDocument/2006/relationships/image" Target="../media/image2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1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wmf"/><Relationship Id="rId5" Type="http://schemas.openxmlformats.org/officeDocument/2006/relationships/image" Target="../media/image21.jpeg"/><Relationship Id="rId4" Type="http://schemas.openxmlformats.org/officeDocument/2006/relationships/image" Target="../media/image2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wmf"/><Relationship Id="rId5" Type="http://schemas.openxmlformats.org/officeDocument/2006/relationships/image" Target="../media/image21.jpeg"/><Relationship Id="rId4" Type="http://schemas.openxmlformats.org/officeDocument/2006/relationships/image" Target="../media/image2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21.emf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26.jpeg"/><Relationship Id="rId4" Type="http://schemas.openxmlformats.org/officeDocument/2006/relationships/image" Target="../media/image17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jda.jaxa.jp/jda/p4_download_j.php?mode=level&amp;f_id=14317&amp;time=N&amp;genre=1&amp;category=9034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 bwMode="auto">
          <a:xfrm>
            <a:off x="1218165" y="2708920"/>
            <a:ext cx="6378172" cy="936104"/>
          </a:xfrm>
          <a:prstGeom prst="roundRect">
            <a:avLst>
              <a:gd name="adj" fmla="val 11239"/>
            </a:avLst>
          </a:prstGeom>
          <a:solidFill>
            <a:srgbClr val="000000">
              <a:alpha val="2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dirty="0" smtClean="0"/>
              <a:t>プロジェクトウィーク資料 </a:t>
            </a:r>
            <a:r>
              <a:rPr lang="en-US" altLang="ja-JP" dirty="0" smtClean="0"/>
              <a:t>(November 28, 2012, NAOJ)</a:t>
            </a:r>
            <a:endParaRPr lang="en-US" altLang="ja-JP" dirty="0"/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720105" y="2971800"/>
            <a:ext cx="7380287" cy="4572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ja-JP" altLang="en-US" sz="4000" b="0" dirty="0" smtClean="0">
                <a:solidFill>
                  <a:srgbClr val="FFFFFF"/>
                </a:solidFill>
              </a:rPr>
              <a:t>重力波プロジェクト推進室</a:t>
            </a:r>
            <a:endParaRPr lang="ja-JP" altLang="en-US" sz="4000" b="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602833" y="4119463"/>
            <a:ext cx="3497559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発表者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安東 正樹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t="2345" r="1667" b="778"/>
          <a:stretch/>
        </p:blipFill>
        <p:spPr>
          <a:xfrm>
            <a:off x="2339752" y="908720"/>
            <a:ext cx="1527316" cy="1224486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9" y="5022424"/>
            <a:ext cx="2139821" cy="1213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819" y="5002298"/>
            <a:ext cx="926261" cy="1235014"/>
          </a:xfrm>
          <a:prstGeom prst="rect">
            <a:avLst/>
          </a:prstGeom>
        </p:spPr>
      </p:pic>
      <p:pic>
        <p:nvPicPr>
          <p:cNvPr id="13" name="Picture 2" descr="https://lh5.googleusercontent.com/-OYCUs0wFfY0/UJZEcdRl1LI/AAAAAAAACrE/Avf8698Kdy4/s720/DSCF79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022423"/>
            <a:ext cx="1618305" cy="121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93600" y="5022424"/>
            <a:ext cx="1618360" cy="121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022424"/>
            <a:ext cx="1619852" cy="121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DCF00083 (600x800)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908720"/>
            <a:ext cx="1008112" cy="1241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図 17" descr="DCF00337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25030"/>
            <a:ext cx="919169" cy="122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\\133.11.143.101\My Documents\My Pictures\fig\重力波\装置準備の写真\サファイア\1207\2012-07-21_00-40-00_79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8587" y="949858"/>
            <a:ext cx="2099157" cy="1183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18406" y="913166"/>
            <a:ext cx="1001866" cy="1236998"/>
          </a:xfrm>
          <a:prstGeom prst="rect">
            <a:avLst/>
          </a:prstGeom>
        </p:spPr>
      </p:pic>
      <p:pic>
        <p:nvPicPr>
          <p:cNvPr id="22" name="図 21" descr=":PICT00430.jpg"/>
          <p:cNvPicPr preferRelativeResize="0"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88009" y="925030"/>
            <a:ext cx="1914272" cy="122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96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活動状況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プロジェクトウィーク資料 </a:t>
            </a:r>
            <a:r>
              <a:rPr lang="en-US" altLang="ja-JP" dirty="0" smtClean="0"/>
              <a:t>(November 28, 2012, NAOJ)</a:t>
            </a:r>
            <a:endParaRPr lang="en-US" altLang="ja-JP" dirty="0"/>
          </a:p>
        </p:txBody>
      </p:sp>
      <p:sp>
        <p:nvSpPr>
          <p:cNvPr id="6" name="Rectangle 32"/>
          <p:cNvSpPr>
            <a:spLocks noChangeArrowheads="1"/>
          </p:cNvSpPr>
          <p:nvPr/>
        </p:nvSpPr>
        <p:spPr bwMode="auto">
          <a:xfrm>
            <a:off x="715413" y="1098461"/>
            <a:ext cx="6984776" cy="458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 研究活動の比率</a:t>
            </a:r>
            <a:endParaRPr lang="ja-JP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グラフ 7"/>
          <p:cNvGraphicFramePr/>
          <p:nvPr>
            <p:extLst>
              <p:ext uri="{D42A27DB-BD31-4B8C-83A1-F6EECF244321}">
                <p14:modId xmlns:p14="http://schemas.microsoft.com/office/powerpoint/2010/main" val="1385578692"/>
              </p:ext>
            </p:extLst>
          </p:nvPr>
        </p:nvGraphicFramePr>
        <p:xfrm>
          <a:off x="1115616" y="1454967"/>
          <a:ext cx="7272808" cy="3054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5" name="グループ化 14"/>
          <p:cNvGrpSpPr/>
          <p:nvPr/>
        </p:nvGrpSpPr>
        <p:grpSpPr>
          <a:xfrm>
            <a:off x="59835" y="2132856"/>
            <a:ext cx="8981122" cy="2232248"/>
            <a:chOff x="55374" y="3880926"/>
            <a:chExt cx="8981122" cy="2232248"/>
          </a:xfrm>
        </p:grpSpPr>
        <p:sp>
          <p:nvSpPr>
            <p:cNvPr id="11" name="右大かっこ 10"/>
            <p:cNvSpPr/>
            <p:nvPr/>
          </p:nvSpPr>
          <p:spPr bwMode="auto">
            <a:xfrm>
              <a:off x="7308304" y="3880926"/>
              <a:ext cx="144016" cy="2232248"/>
            </a:xfrm>
            <a:prstGeom prst="rightBracket">
              <a:avLst/>
            </a:prstGeom>
            <a:noFill/>
            <a:ln w="31750" cap="flat" cmpd="sng" algn="ctr">
              <a:solidFill>
                <a:srgbClr val="FF99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2" name="Rectangle 32"/>
            <p:cNvSpPr>
              <a:spLocks noChangeArrowheads="1"/>
            </p:cNvSpPr>
            <p:nvPr/>
          </p:nvSpPr>
          <p:spPr bwMode="auto">
            <a:xfrm>
              <a:off x="7505262" y="4501950"/>
              <a:ext cx="1531234" cy="39735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2000" dirty="0" smtClean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KAGRA</a:t>
              </a:r>
              <a:r>
                <a:rPr lang="ja-JP" altLang="en-US" sz="2000" dirty="0" smtClean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開発</a:t>
              </a:r>
              <a:endParaRPr lang="en-US" altLang="ja-JP" sz="2000" dirty="0" smtClean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Rectangle 32"/>
            <p:cNvSpPr>
              <a:spLocks noChangeArrowheads="1"/>
            </p:cNvSpPr>
            <p:nvPr/>
          </p:nvSpPr>
          <p:spPr bwMode="auto">
            <a:xfrm>
              <a:off x="55374" y="4599451"/>
              <a:ext cx="1839956" cy="39735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ja-JP" altLang="en-US" sz="2000" dirty="0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先端技術開発</a:t>
              </a:r>
              <a:endParaRPr lang="en-US" altLang="ja-JP" sz="20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右大かっこ 13"/>
            <p:cNvSpPr/>
            <p:nvPr/>
          </p:nvSpPr>
          <p:spPr bwMode="auto">
            <a:xfrm flipH="1">
              <a:off x="1803444" y="3880926"/>
              <a:ext cx="144016" cy="2232248"/>
            </a:xfrm>
            <a:prstGeom prst="rightBracket">
              <a:avLst/>
            </a:prstGeom>
            <a:noFill/>
            <a:ln w="31750" cap="flat" cmpd="sng" algn="ctr">
              <a:solidFill>
                <a:srgbClr val="99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sp>
        <p:nvSpPr>
          <p:cNvPr id="17" name="Rectangle 32"/>
          <p:cNvSpPr>
            <a:spLocks noChangeArrowheads="1"/>
          </p:cNvSpPr>
          <p:nvPr/>
        </p:nvSpPr>
        <p:spPr bwMode="auto">
          <a:xfrm>
            <a:off x="4516625" y="1010616"/>
            <a:ext cx="3528392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400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※</a:t>
            </a:r>
            <a:r>
              <a:rPr lang="ja-JP" altLang="en-US" sz="1400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各人の</a:t>
            </a:r>
            <a:r>
              <a:rPr lang="ja-JP" altLang="en-US" sz="1400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研究</a:t>
            </a:r>
            <a:r>
              <a:rPr lang="ja-JP" altLang="en-US" sz="1400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活動に</a:t>
            </a:r>
            <a:r>
              <a:rPr lang="ja-JP" altLang="en-US" sz="1400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ついて</a:t>
            </a:r>
            <a:r>
              <a:rPr lang="ja-JP" altLang="en-US" sz="1400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</a:t>
            </a:r>
            <a:endParaRPr lang="en-US" altLang="ja-JP" sz="1400" dirty="0" smtClean="0">
              <a:solidFill>
                <a:srgbClr val="8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400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400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ja-JP" altLang="en-US" sz="1400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エフォート割合の単純和より見積り</a:t>
            </a:r>
            <a:endParaRPr lang="ja-JP" altLang="en-US" sz="1400" dirty="0">
              <a:solidFill>
                <a:srgbClr val="8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1187624" y="4797152"/>
            <a:ext cx="6984776" cy="1383136"/>
            <a:chOff x="1187624" y="4797152"/>
            <a:chExt cx="6984776" cy="1383136"/>
          </a:xfrm>
        </p:grpSpPr>
        <p:sp>
          <p:nvSpPr>
            <p:cNvPr id="19" name="角丸四角形 18"/>
            <p:cNvSpPr/>
            <p:nvPr/>
          </p:nvSpPr>
          <p:spPr bwMode="auto">
            <a:xfrm>
              <a:off x="1187624" y="4797152"/>
              <a:ext cx="6512565" cy="1383136"/>
            </a:xfrm>
            <a:prstGeom prst="roundRect">
              <a:avLst>
                <a:gd name="adj" fmla="val 7304"/>
              </a:avLst>
            </a:prstGeom>
            <a:solidFill>
              <a:srgbClr val="000000">
                <a:alpha val="20000"/>
              </a:srgbClr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8" name="Rectangle 32"/>
            <p:cNvSpPr>
              <a:spLocks noChangeArrowheads="1"/>
            </p:cNvSpPr>
            <p:nvPr/>
          </p:nvSpPr>
          <p:spPr bwMode="auto">
            <a:xfrm>
              <a:off x="1187624" y="4869160"/>
              <a:ext cx="6984776" cy="13111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・</a:t>
              </a:r>
              <a:r>
                <a:rPr lang="ja-JP" altLang="en-US" dirty="0" smtClean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約</a:t>
              </a:r>
              <a:r>
                <a:rPr lang="en-US" altLang="ja-JP" dirty="0" smtClean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2/3</a:t>
              </a:r>
              <a:r>
                <a:rPr lang="ja-JP" altLang="en-US" dirty="0" smtClean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が</a:t>
              </a:r>
              <a:r>
                <a:rPr lang="en-US" altLang="ja-JP" dirty="0" smtClean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KAGRA</a:t>
              </a:r>
              <a:r>
                <a:rPr lang="ja-JP" altLang="en-US" dirty="0" smtClean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に関する活動</a:t>
              </a:r>
              <a:endParaRPr lang="en-US" altLang="ja-JP" dirty="0" smtClean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</a:t>
              </a: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 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今後</a:t>
              </a: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, </a:t>
              </a:r>
              <a:r>
                <a:rPr lang="ja-JP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より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強化・増大の見込み </a:t>
              </a:r>
              <a:endPara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endParaRPr>
            </a:p>
            <a:p>
              <a:pPr algn="l">
                <a:lnSpc>
                  <a:spcPct val="110000"/>
                </a:lnSpc>
                <a:buNone/>
              </a:pPr>
              <a:r>
                <a:rPr lang="ja-JP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　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　　</a:t>
              </a:r>
              <a:r>
                <a:rPr lang="ja-JP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 </a:t>
              </a: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(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新教授の着任</a:t>
              </a: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, 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プロジェクト研究員の増員</a:t>
              </a: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)</a:t>
              </a:r>
              <a:endPara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466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研究活動の方針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プロジェクトウィーク資料 </a:t>
            </a:r>
            <a:r>
              <a:rPr lang="en-US" altLang="ja-JP" dirty="0" smtClean="0"/>
              <a:t>(November 28, 2012, NAOJ)</a:t>
            </a:r>
            <a:endParaRPr lang="en-US" altLang="ja-JP" dirty="0"/>
          </a:p>
        </p:txBody>
      </p:sp>
      <p:sp>
        <p:nvSpPr>
          <p:cNvPr id="6" name="正方形/長方形 5"/>
          <p:cNvSpPr/>
          <p:nvPr/>
        </p:nvSpPr>
        <p:spPr>
          <a:xfrm>
            <a:off x="539552" y="908720"/>
            <a:ext cx="8280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重力波分野において</a:t>
            </a:r>
            <a:r>
              <a:rPr lang="en-US" altLang="ja-JP" dirty="0" smtClean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</a:t>
            </a:r>
            <a:r>
              <a:rPr lang="ja-JP" altLang="en-US" dirty="0" smtClean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の成功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が第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優先課題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主要推進機関の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1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つとしてより強固な体制のもと推進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      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プロジェクト全体の推進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     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担当サブシステムの開発・評価試験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     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理論・データ解析を通じての天文学の創成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.          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右矢印 15"/>
          <p:cNvSpPr/>
          <p:nvPr/>
        </p:nvSpPr>
        <p:spPr>
          <a:xfrm>
            <a:off x="1063486" y="1474845"/>
            <a:ext cx="216024" cy="288032"/>
          </a:xfrm>
          <a:prstGeom prst="rightArrow">
            <a:avLst/>
          </a:prstGeom>
          <a:solidFill>
            <a:srgbClr val="FFFFFF">
              <a:alpha val="10000"/>
            </a:srgbClr>
          </a:solidFill>
          <a:ln>
            <a:solidFill>
              <a:srgbClr val="FFFFFF"/>
            </a:solidFill>
          </a:ln>
        </p:spPr>
        <p:txBody>
          <a:bodyPr wrap="square" rtlCol="0" anchor="ctr">
            <a:spAutoFit/>
          </a:bodyPr>
          <a:lstStyle/>
          <a:p>
            <a:pPr algn="l">
              <a:lnSpc>
                <a:spcPct val="120000"/>
              </a:lnSpc>
              <a:buNone/>
            </a:pPr>
            <a:endParaRPr kumimoji="1" lang="ja-JP" altLang="en-US" sz="2000" dirty="0">
              <a:solidFill>
                <a:srgbClr val="FFFFFF"/>
              </a:solidFill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539552" y="3327175"/>
            <a:ext cx="8424936" cy="2308324"/>
            <a:chOff x="683568" y="3356992"/>
            <a:chExt cx="8064896" cy="2308324"/>
          </a:xfrm>
        </p:grpSpPr>
        <p:sp>
          <p:nvSpPr>
            <p:cNvPr id="9" name="正方形/長方形 8"/>
            <p:cNvSpPr/>
            <p:nvPr/>
          </p:nvSpPr>
          <p:spPr>
            <a:xfrm>
              <a:off x="683568" y="3356992"/>
              <a:ext cx="8064896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・最先端技術の</a:t>
              </a:r>
              <a:r>
                <a:rPr lang="ja-JP" altLang="en-US" dirty="0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基礎研究開発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も重要</a:t>
              </a:r>
              <a:r>
                <a:rPr lang="en-US" altLang="ja-JP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研究成果の創出</a:t>
              </a:r>
              <a:r>
                <a:rPr lang="ja-JP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・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人材</a:t>
              </a:r>
              <a:r>
                <a:rPr lang="ja-JP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の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育成と重力波</a:t>
              </a:r>
              <a:r>
                <a:rPr lang="ja-JP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分野の継続的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発展</a:t>
              </a: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</a:t>
              </a: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- 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自由な発想に基づく</a:t>
              </a: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, </a:t>
              </a:r>
              <a:r>
                <a:rPr lang="ja-JP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挑戦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的で新しい科学的価値の創造</a:t>
              </a: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.</a:t>
              </a: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 </a:t>
              </a: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       - KAGRA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以外の独自性のある研究成果と実績の蓄積</a:t>
              </a: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.</a:t>
              </a: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        - 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先進的な研究拠点としての魅力</a:t>
              </a: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.</a:t>
              </a:r>
              <a:endPara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右矢印 16"/>
            <p:cNvSpPr/>
            <p:nvPr/>
          </p:nvSpPr>
          <p:spPr>
            <a:xfrm>
              <a:off x="1184370" y="3915208"/>
              <a:ext cx="216024" cy="288032"/>
            </a:xfrm>
            <a:prstGeom prst="rightArrow">
              <a:avLst/>
            </a:prstGeom>
            <a:solidFill>
              <a:srgbClr val="FFFFFF">
                <a:alpha val="10000"/>
              </a:srgbClr>
            </a:solidFill>
            <a:ln>
              <a:solidFill>
                <a:srgbClr val="FFFFF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endParaRPr kumimoji="1" lang="ja-JP" altLang="en-US" sz="2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1331640" y="5751281"/>
            <a:ext cx="5400600" cy="486031"/>
            <a:chOff x="1331640" y="5751281"/>
            <a:chExt cx="5400600" cy="486031"/>
          </a:xfrm>
        </p:grpSpPr>
        <p:sp>
          <p:nvSpPr>
            <p:cNvPr id="18" name="正方形/長方形 17"/>
            <p:cNvSpPr/>
            <p:nvPr/>
          </p:nvSpPr>
          <p:spPr>
            <a:xfrm>
              <a:off x="1547664" y="5751282"/>
              <a:ext cx="5184576" cy="4860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研究活動のバランスを取りつつ進める</a:t>
              </a:r>
              <a:r>
                <a:rPr lang="en-US" altLang="ja-JP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ja-JP" altLang="en-US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角丸四角形 18"/>
            <p:cNvSpPr/>
            <p:nvPr/>
          </p:nvSpPr>
          <p:spPr bwMode="auto">
            <a:xfrm>
              <a:off x="1331640" y="5751281"/>
              <a:ext cx="5400600" cy="486031"/>
            </a:xfrm>
            <a:prstGeom prst="roundRect">
              <a:avLst>
                <a:gd name="adj" fmla="val 22207"/>
              </a:avLst>
            </a:prstGeom>
            <a:solidFill>
              <a:srgbClr val="000000">
                <a:alpha val="20000"/>
              </a:srgbClr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088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平成</a:t>
            </a:r>
            <a:r>
              <a:rPr kumimoji="1" lang="en-US" altLang="ja-JP" dirty="0" smtClean="0"/>
              <a:t>24</a:t>
            </a:r>
            <a:r>
              <a:rPr kumimoji="1" lang="ja-JP" altLang="en-US" dirty="0" smtClean="0"/>
              <a:t>年度　</a:t>
            </a:r>
            <a:r>
              <a:rPr lang="ja-JP" altLang="en-US" dirty="0"/>
              <a:t>予算</a:t>
            </a:r>
            <a:r>
              <a:rPr lang="ja-JP" altLang="en-US" dirty="0" smtClean="0"/>
              <a:t>概要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6" name="Rectangle 32"/>
          <p:cNvSpPr>
            <a:spLocks noChangeArrowheads="1"/>
          </p:cNvSpPr>
          <p:nvPr/>
        </p:nvSpPr>
        <p:spPr bwMode="auto">
          <a:xfrm>
            <a:off x="713385" y="986186"/>
            <a:ext cx="6984776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 平成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年度 予算合計          </a:t>
            </a:r>
            <a:r>
              <a:rPr lang="en-US" altLang="ja-JP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5,207 </a:t>
            </a:r>
            <a:r>
              <a:rPr lang="ja-JP" altLang="en-US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万円  </a:t>
            </a:r>
            <a:endParaRPr lang="ja-JP" altLang="en-US" u="sng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32"/>
          <p:cNvSpPr>
            <a:spLocks noChangeArrowheads="1"/>
          </p:cNvSpPr>
          <p:nvPr/>
        </p:nvSpPr>
        <p:spPr bwMode="auto">
          <a:xfrm>
            <a:off x="1691680" y="1556792"/>
            <a:ext cx="6912768" cy="178510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・台内経費   運営費交付金     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1,715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万円</a:t>
            </a:r>
            <a:endParaRPr lang="en-US" altLang="ja-JP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留置金                 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820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万円</a:t>
            </a:r>
            <a:endParaRPr lang="en-US" altLang="ja-JP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その他                 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370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万円</a:t>
            </a:r>
            <a:endParaRPr lang="en-US" altLang="ja-JP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・外部資金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科研費　    　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1,085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万円</a:t>
            </a:r>
            <a:endParaRPr lang="en-US" altLang="ja-JP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その他 </a:t>
            </a:r>
            <a:r>
              <a:rPr lang="ja-JP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資金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1,220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万円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ja-JP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グラフ 7"/>
          <p:cNvGraphicFramePr/>
          <p:nvPr>
            <p:extLst>
              <p:ext uri="{D42A27DB-BD31-4B8C-83A1-F6EECF244321}">
                <p14:modId xmlns:p14="http://schemas.microsoft.com/office/powerpoint/2010/main" val="2605277745"/>
              </p:ext>
            </p:extLst>
          </p:nvPr>
        </p:nvGraphicFramePr>
        <p:xfrm>
          <a:off x="899592" y="3140968"/>
          <a:ext cx="8028892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5" name="グループ化 14"/>
          <p:cNvGrpSpPr/>
          <p:nvPr/>
        </p:nvGrpSpPr>
        <p:grpSpPr>
          <a:xfrm>
            <a:off x="55374" y="3868047"/>
            <a:ext cx="8981122" cy="2245127"/>
            <a:chOff x="55374" y="3868047"/>
            <a:chExt cx="8981122" cy="2245127"/>
          </a:xfrm>
        </p:grpSpPr>
        <p:sp>
          <p:nvSpPr>
            <p:cNvPr id="11" name="右大かっこ 10"/>
            <p:cNvSpPr/>
            <p:nvPr/>
          </p:nvSpPr>
          <p:spPr bwMode="auto">
            <a:xfrm>
              <a:off x="7308304" y="3880926"/>
              <a:ext cx="144016" cy="2232248"/>
            </a:xfrm>
            <a:prstGeom prst="rightBracket">
              <a:avLst/>
            </a:prstGeom>
            <a:noFill/>
            <a:ln w="31750" cap="flat" cmpd="sng" algn="ctr">
              <a:solidFill>
                <a:srgbClr val="FF99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2" name="Rectangle 32"/>
            <p:cNvSpPr>
              <a:spLocks noChangeArrowheads="1"/>
            </p:cNvSpPr>
            <p:nvPr/>
          </p:nvSpPr>
          <p:spPr bwMode="auto">
            <a:xfrm>
              <a:off x="7505262" y="4437112"/>
              <a:ext cx="1531234" cy="110799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2000" dirty="0" smtClean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KAGRA</a:t>
              </a:r>
              <a:r>
                <a:rPr lang="ja-JP" altLang="en-US" sz="2000" dirty="0" smtClean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開発</a:t>
              </a:r>
              <a:endParaRPr lang="en-US" altLang="ja-JP" sz="2000" dirty="0" smtClean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l">
                <a:lnSpc>
                  <a:spcPct val="110000"/>
                </a:lnSpc>
                <a:buNone/>
              </a:pPr>
              <a:r>
                <a:rPr lang="ja-JP" altLang="en-US" sz="2000" dirty="0" smtClean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環境整備などに使用</a:t>
              </a:r>
              <a:endParaRPr lang="en-US" altLang="ja-JP" sz="2000" dirty="0" smtClean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Rectangle 32"/>
            <p:cNvSpPr>
              <a:spLocks noChangeArrowheads="1"/>
            </p:cNvSpPr>
            <p:nvPr/>
          </p:nvSpPr>
          <p:spPr bwMode="auto">
            <a:xfrm>
              <a:off x="55374" y="4599451"/>
              <a:ext cx="1839956" cy="76944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ja-JP" altLang="en-US" sz="2000" dirty="0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主に先端技術</a:t>
              </a:r>
              <a:endParaRPr lang="en-US" altLang="ja-JP" sz="20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l">
                <a:lnSpc>
                  <a:spcPct val="110000"/>
                </a:lnSpc>
                <a:buNone/>
              </a:pPr>
              <a:r>
                <a:rPr lang="ja-JP" altLang="en-US" sz="2000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　</a:t>
              </a:r>
              <a:r>
                <a:rPr lang="ja-JP" altLang="en-US" sz="2000" dirty="0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開発に使用</a:t>
              </a:r>
              <a:endParaRPr lang="en-US" altLang="ja-JP" sz="20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右大かっこ 13"/>
            <p:cNvSpPr/>
            <p:nvPr/>
          </p:nvSpPr>
          <p:spPr bwMode="auto">
            <a:xfrm flipH="1">
              <a:off x="1817845" y="3868047"/>
              <a:ext cx="144016" cy="2232248"/>
            </a:xfrm>
            <a:prstGeom prst="rightBracket">
              <a:avLst/>
            </a:prstGeom>
            <a:noFill/>
            <a:ln w="31750" cap="flat" cmpd="sng" algn="ctr">
              <a:solidFill>
                <a:srgbClr val="99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914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平成</a:t>
            </a:r>
            <a:r>
              <a:rPr kumimoji="1" lang="en-US" altLang="ja-JP" dirty="0" smtClean="0"/>
              <a:t>25</a:t>
            </a:r>
            <a:r>
              <a:rPr kumimoji="1" lang="ja-JP" altLang="en-US" dirty="0" smtClean="0"/>
              <a:t>年度　</a:t>
            </a:r>
            <a:r>
              <a:rPr lang="ja-JP" altLang="en-US" dirty="0"/>
              <a:t>予算</a:t>
            </a:r>
            <a:r>
              <a:rPr lang="ja-JP" altLang="en-US" dirty="0" smtClean="0"/>
              <a:t>概要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6" name="Rectangle 32"/>
          <p:cNvSpPr>
            <a:spLocks noChangeArrowheads="1"/>
          </p:cNvSpPr>
          <p:nvPr/>
        </p:nvSpPr>
        <p:spPr bwMode="auto">
          <a:xfrm>
            <a:off x="755576" y="986186"/>
            <a:ext cx="6984776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 平成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年度 台内予算要求合計     </a:t>
            </a:r>
            <a:r>
              <a:rPr lang="en-US" altLang="ja-JP" u="sng" dirty="0" smtClean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5,935 </a:t>
            </a:r>
            <a:r>
              <a:rPr lang="ja-JP" altLang="en-US" u="sng" dirty="0" smtClean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万円</a:t>
            </a:r>
            <a:r>
              <a:rPr lang="ja-JP" altLang="en-US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ja-JP" altLang="en-US" u="sng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32"/>
          <p:cNvSpPr>
            <a:spLocks noChangeArrowheads="1"/>
          </p:cNvSpPr>
          <p:nvPr/>
        </p:nvSpPr>
        <p:spPr bwMode="auto">
          <a:xfrm>
            <a:off x="1289449" y="1484784"/>
            <a:ext cx="7387007" cy="29361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長期的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経費                   </a:t>
            </a:r>
            <a:r>
              <a:rPr lang="en-US" altLang="ja-JP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4,435 </a:t>
            </a:r>
            <a:r>
              <a:rPr lang="ja-JP" altLang="en-US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万円</a:t>
            </a:r>
            <a:endParaRPr lang="en-US" altLang="ja-JP" u="sng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- </a:t>
            </a:r>
            <a:r>
              <a:rPr lang="ja-JP" altLang="en-US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運用</a:t>
            </a:r>
            <a:r>
              <a:rPr lang="ja-JP" altLang="en-US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経費</a:t>
            </a:r>
            <a:r>
              <a:rPr lang="ja-JP" altLang="en-US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</a:t>
            </a:r>
            <a:r>
              <a:rPr lang="en-US" altLang="ja-JP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630 </a:t>
            </a:r>
            <a:r>
              <a:rPr lang="ja-JP" altLang="en-US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万円</a:t>
            </a:r>
            <a:r>
              <a:rPr lang="en-US" altLang="ja-JP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- </a:t>
            </a:r>
            <a:r>
              <a:rPr lang="ja-JP" altLang="en-US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研究開発経費          </a:t>
            </a:r>
            <a:r>
              <a:rPr lang="en-US" altLang="ja-JP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2,800 </a:t>
            </a:r>
            <a:r>
              <a:rPr lang="ja-JP" altLang="en-US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万円</a:t>
            </a:r>
            <a:endParaRPr lang="en-US" altLang="ja-JP" dirty="0" smtClean="0">
              <a:solidFill>
                <a:srgbClr val="8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- </a:t>
            </a:r>
            <a:r>
              <a:rPr lang="ja-JP" altLang="en-US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契約職員人件費          </a:t>
            </a:r>
            <a:r>
              <a:rPr lang="en-US" altLang="ja-JP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460 </a:t>
            </a:r>
            <a:r>
              <a:rPr lang="ja-JP" altLang="en-US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万円 </a:t>
            </a:r>
            <a:r>
              <a:rPr lang="en-US" altLang="ja-JP" sz="1800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(JASMINE</a:t>
            </a:r>
            <a:r>
              <a:rPr lang="ja-JP" altLang="en-US" sz="1800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と共同</a:t>
            </a:r>
            <a:r>
              <a:rPr lang="en-US" altLang="ja-JP" sz="1800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altLang="ja-JP" sz="1800" dirty="0">
              <a:solidFill>
                <a:srgbClr val="8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- </a:t>
            </a:r>
            <a:r>
              <a:rPr lang="ja-JP" altLang="en-US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個人研究経費             </a:t>
            </a:r>
            <a:r>
              <a:rPr lang="en-US" altLang="ja-JP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545 </a:t>
            </a:r>
            <a:r>
              <a:rPr lang="ja-JP" altLang="en-US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万円</a:t>
            </a:r>
            <a:endParaRPr lang="en-US" altLang="ja-JP" dirty="0" smtClean="0">
              <a:solidFill>
                <a:srgbClr val="8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・短期的経費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</a:t>
            </a:r>
            <a:r>
              <a:rPr lang="en-US" altLang="ja-JP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1,500 </a:t>
            </a:r>
            <a:r>
              <a:rPr lang="ja-JP" altLang="en-US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万円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- </a:t>
            </a:r>
            <a:r>
              <a:rPr lang="ja-JP" altLang="en-US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研究開発経費　        </a:t>
            </a:r>
            <a:r>
              <a:rPr lang="en-US" altLang="ja-JP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1,500 </a:t>
            </a:r>
            <a:r>
              <a:rPr lang="ja-JP" altLang="en-US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万円 </a:t>
            </a:r>
            <a:endParaRPr lang="en-US" altLang="ja-JP" dirty="0" smtClean="0">
              <a:solidFill>
                <a:srgbClr val="8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32"/>
          <p:cNvSpPr>
            <a:spLocks noChangeArrowheads="1"/>
          </p:cNvSpPr>
          <p:nvPr/>
        </p:nvSpPr>
        <p:spPr bwMode="auto">
          <a:xfrm>
            <a:off x="827584" y="4693493"/>
            <a:ext cx="7963071" cy="161582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 外部資金        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科研費継続                   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890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万円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科研費申請中             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6,035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万円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ja-JP" altLang="en-US" sz="1800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en-US" altLang="ja-JP" sz="1800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ja-JP" altLang="en-US" sz="1800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特別推進研究</a:t>
            </a:r>
            <a:r>
              <a:rPr lang="en-US" altLang="ja-JP" sz="1800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sz="1800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新学術領域公募</a:t>
            </a:r>
            <a:r>
              <a:rPr lang="en-US" altLang="ja-JP" sz="1800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sz="1800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基盤</a:t>
            </a:r>
            <a:r>
              <a:rPr lang="ja-JP" altLang="en-US" sz="1800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研究</a:t>
            </a:r>
            <a:r>
              <a:rPr lang="en-US" altLang="ja-JP" sz="1800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(A) </a:t>
            </a:r>
            <a:r>
              <a:rPr lang="ja-JP" altLang="en-US" sz="1800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など</a:t>
            </a:r>
            <a:r>
              <a:rPr lang="en-US" altLang="ja-JP" sz="1800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</p:txBody>
      </p:sp>
      <p:sp>
        <p:nvSpPr>
          <p:cNvPr id="17" name="右矢印 16"/>
          <p:cNvSpPr/>
          <p:nvPr/>
        </p:nvSpPr>
        <p:spPr>
          <a:xfrm>
            <a:off x="1485595" y="2401010"/>
            <a:ext cx="216024" cy="288032"/>
          </a:xfrm>
          <a:prstGeom prst="rightArrow">
            <a:avLst/>
          </a:prstGeom>
          <a:solidFill>
            <a:srgbClr val="99CCFF">
              <a:alpha val="10000"/>
            </a:srgbClr>
          </a:solidFill>
          <a:ln>
            <a:solidFill>
              <a:srgbClr val="99CCFF"/>
            </a:solidFill>
          </a:ln>
        </p:spPr>
        <p:txBody>
          <a:bodyPr wrap="square" rtlCol="0" anchor="ctr">
            <a:spAutoFit/>
          </a:bodyPr>
          <a:lstStyle/>
          <a:p>
            <a:pPr algn="l">
              <a:lnSpc>
                <a:spcPct val="120000"/>
              </a:lnSpc>
              <a:buNone/>
            </a:pPr>
            <a:endParaRPr kumimoji="1"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19" name="Rectangle 32"/>
          <p:cNvSpPr>
            <a:spLocks noChangeArrowheads="1"/>
          </p:cNvSpPr>
          <p:nvPr/>
        </p:nvSpPr>
        <p:spPr bwMode="auto">
          <a:xfrm>
            <a:off x="837523" y="2373915"/>
            <a:ext cx="93610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後述</a:t>
            </a:r>
            <a:endParaRPr lang="en-US" altLang="ja-JP" sz="1800" dirty="0" smtClean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右矢印 19"/>
          <p:cNvSpPr/>
          <p:nvPr/>
        </p:nvSpPr>
        <p:spPr>
          <a:xfrm>
            <a:off x="1475656" y="3980029"/>
            <a:ext cx="216024" cy="288032"/>
          </a:xfrm>
          <a:prstGeom prst="rightArrow">
            <a:avLst/>
          </a:prstGeom>
          <a:solidFill>
            <a:srgbClr val="99FF99">
              <a:alpha val="10000"/>
            </a:srgbClr>
          </a:solidFill>
          <a:ln>
            <a:solidFill>
              <a:srgbClr val="99FF99"/>
            </a:solidFill>
          </a:ln>
        </p:spPr>
        <p:txBody>
          <a:bodyPr wrap="square" rtlCol="0" anchor="ctr">
            <a:spAutoFit/>
          </a:bodyPr>
          <a:lstStyle/>
          <a:p>
            <a:pPr algn="l">
              <a:lnSpc>
                <a:spcPct val="120000"/>
              </a:lnSpc>
              <a:buNone/>
            </a:pPr>
            <a:endParaRPr kumimoji="1"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21" name="Rectangle 32"/>
          <p:cNvSpPr>
            <a:spLocks noChangeArrowheads="1"/>
          </p:cNvSpPr>
          <p:nvPr/>
        </p:nvSpPr>
        <p:spPr bwMode="auto">
          <a:xfrm>
            <a:off x="849897" y="3952934"/>
            <a:ext cx="93610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後述</a:t>
            </a:r>
            <a:endParaRPr lang="en-US" altLang="ja-JP" sz="1800" dirty="0" smtClean="0">
              <a:solidFill>
                <a:srgbClr val="99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直線コネクタ 4"/>
          <p:cNvCxnSpPr/>
          <p:nvPr/>
        </p:nvCxnSpPr>
        <p:spPr bwMode="auto">
          <a:xfrm>
            <a:off x="395536" y="4581128"/>
            <a:ext cx="8136904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0718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予算要求と</a:t>
            </a:r>
            <a:r>
              <a:rPr kumimoji="1" lang="en-US" altLang="ja-JP" dirty="0" smtClean="0"/>
              <a:t>KAGRA</a:t>
            </a:r>
            <a:r>
              <a:rPr kumimoji="1" lang="ja-JP" altLang="en-US" dirty="0" smtClean="0"/>
              <a:t>の予算状況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6" name="正方形/長方形 5"/>
          <p:cNvSpPr/>
          <p:nvPr/>
        </p:nvSpPr>
        <p:spPr>
          <a:xfrm>
            <a:off x="467544" y="915802"/>
            <a:ext cx="792088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・研究開発費要求は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主に</a:t>
            </a:r>
            <a:r>
              <a:rPr lang="en-US" altLang="ja-JP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</a:t>
            </a:r>
            <a:r>
              <a:rPr lang="ja-JP" altLang="en-US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に関する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もの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・現在の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経費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最先端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億円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トンネル掘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億円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 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当初プロジェクト要求に 対して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30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億円程度不足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.  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    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人件費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旅費は支出できない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.    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827584" y="2943176"/>
            <a:ext cx="7416824" cy="1421928"/>
            <a:chOff x="827584" y="2708920"/>
            <a:chExt cx="7416824" cy="1421928"/>
          </a:xfrm>
        </p:grpSpPr>
        <p:sp>
          <p:nvSpPr>
            <p:cNvPr id="13" name="角丸四角形 12"/>
            <p:cNvSpPr/>
            <p:nvPr/>
          </p:nvSpPr>
          <p:spPr bwMode="auto">
            <a:xfrm>
              <a:off x="1216832" y="2708920"/>
              <a:ext cx="6916926" cy="1383136"/>
            </a:xfrm>
            <a:prstGeom prst="roundRect">
              <a:avLst>
                <a:gd name="adj" fmla="val 2745"/>
              </a:avLst>
            </a:prstGeom>
            <a:solidFill>
              <a:srgbClr val="000000">
                <a:alpha val="20000"/>
              </a:srgbClr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0" name="右矢印 9"/>
            <p:cNvSpPr/>
            <p:nvPr/>
          </p:nvSpPr>
          <p:spPr>
            <a:xfrm>
              <a:off x="827584" y="2780928"/>
              <a:ext cx="324036" cy="360040"/>
            </a:xfrm>
            <a:prstGeom prst="rightArrow">
              <a:avLst/>
            </a:prstGeom>
            <a:solidFill>
              <a:srgbClr val="FFFFFF">
                <a:alpha val="10000"/>
              </a:srgbClr>
            </a:solidFill>
            <a:ln>
              <a:solidFill>
                <a:srgbClr val="FFFFF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endParaRPr kumimoji="1" lang="ja-JP" alt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1216832" y="2708920"/>
              <a:ext cx="7027576" cy="1421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 KAGRA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実機としてインストールされるもののみ支出</a:t>
              </a: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 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設計開発</a:t>
              </a: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プロトタイプ試験</a:t>
              </a: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実機評価試験などは</a:t>
              </a: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</a:t>
              </a: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ja-JP" altLang="en-US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協力機関の努力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によって補われている</a:t>
              </a: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611560" y="4588210"/>
            <a:ext cx="8280920" cy="1865126"/>
            <a:chOff x="611560" y="4444194"/>
            <a:chExt cx="8280920" cy="1865126"/>
          </a:xfrm>
        </p:grpSpPr>
        <p:sp>
          <p:nvSpPr>
            <p:cNvPr id="15" name="正方形/長方形 14"/>
            <p:cNvSpPr/>
            <p:nvPr/>
          </p:nvSpPr>
          <p:spPr>
            <a:xfrm>
              <a:off x="611560" y="4444194"/>
              <a:ext cx="7560840" cy="18651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・天文台担当</a:t>
              </a:r>
              <a:r>
                <a:rPr lang="ja-JP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の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主</a:t>
              </a:r>
              <a:r>
                <a:rPr lang="ja-JP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な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サブシステムの</a:t>
              </a:r>
              <a:r>
                <a:rPr lang="ja-JP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執行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予算規模</a:t>
              </a:r>
              <a:endPara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ja-JP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 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防振           </a:t>
              </a: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 26,500 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万円</a:t>
              </a:r>
              <a:endPara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- 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補助光学系 </a:t>
              </a: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 23,100 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万円</a:t>
              </a:r>
              <a:endPara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- 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鏡              </a:t>
              </a: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 43,400 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万円</a:t>
              </a:r>
              <a:endPara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6228184" y="5108991"/>
              <a:ext cx="2664296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808080"/>
                  </a:solidFill>
                </a:rPr>
                <a:t> その他</a:t>
              </a:r>
              <a:endParaRPr lang="en-US" altLang="ja-JP" sz="1800" dirty="0" smtClean="0">
                <a:solidFill>
                  <a:srgbClr val="808080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800" dirty="0">
                  <a:solidFill>
                    <a:srgbClr val="808080"/>
                  </a:solidFill>
                </a:rPr>
                <a:t> </a:t>
              </a:r>
              <a:r>
                <a:rPr lang="ja-JP" altLang="en-US" sz="1800" dirty="0" smtClean="0">
                  <a:solidFill>
                    <a:srgbClr val="808080"/>
                  </a:solidFill>
                </a:rPr>
                <a:t>干渉計</a:t>
              </a:r>
              <a:r>
                <a:rPr lang="en-US" altLang="ja-JP" sz="1800" dirty="0" smtClean="0">
                  <a:solidFill>
                    <a:srgbClr val="808080"/>
                  </a:solidFill>
                </a:rPr>
                <a:t>, </a:t>
              </a:r>
              <a:r>
                <a:rPr lang="ja-JP" altLang="en-US" sz="1800" dirty="0" smtClean="0">
                  <a:solidFill>
                    <a:srgbClr val="808080"/>
                  </a:solidFill>
                </a:rPr>
                <a:t>入出射光学系</a:t>
              </a:r>
              <a:r>
                <a:rPr lang="en-US" altLang="ja-JP" sz="1800" dirty="0" smtClean="0">
                  <a:solidFill>
                    <a:srgbClr val="808080"/>
                  </a:solidFill>
                </a:rPr>
                <a:t>, </a:t>
              </a:r>
            </a:p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>
                  <a:solidFill>
                    <a:srgbClr val="808080"/>
                  </a:solidFill>
                </a:rPr>
                <a:t>　</a:t>
              </a:r>
              <a:r>
                <a:rPr lang="ja-JP" altLang="en-US" sz="1800" dirty="0" smtClean="0">
                  <a:solidFill>
                    <a:srgbClr val="808080"/>
                  </a:solidFill>
                </a:rPr>
                <a:t>デジタルシステムなど</a:t>
              </a:r>
              <a:r>
                <a:rPr lang="en-US" altLang="ja-JP" sz="1800" dirty="0" smtClean="0">
                  <a:solidFill>
                    <a:srgbClr val="80808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773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研究開発</a:t>
            </a:r>
            <a:r>
              <a:rPr lang="ja-JP" altLang="en-US" dirty="0" smtClean="0"/>
              <a:t>経費 内訳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6" name="Rectangle 32"/>
          <p:cNvSpPr>
            <a:spLocks noChangeArrowheads="1"/>
          </p:cNvSpPr>
          <p:nvPr/>
        </p:nvSpPr>
        <p:spPr bwMode="auto">
          <a:xfrm>
            <a:off x="395536" y="1412776"/>
            <a:ext cx="8424936" cy="456124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研究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開発経費      </a:t>
            </a:r>
            <a:r>
              <a:rPr lang="en-US" altLang="ja-JP" u="sng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2,800 </a:t>
            </a:r>
            <a:r>
              <a:rPr lang="ja-JP" altLang="en-US" u="sng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万円</a:t>
            </a:r>
            <a:endParaRPr lang="en-US" altLang="ja-JP" u="sng" dirty="0" smtClean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KAGRA</a:t>
            </a:r>
            <a:endParaRPr lang="en-US" altLang="ja-JP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  * 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防振・懸架      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500 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万円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(Type-B 300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, 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光</a:t>
            </a:r>
            <a:r>
              <a:rPr lang="ja-JP" altLang="en-US" dirty="0" err="1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てこ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200)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 * 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補助光学系  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1,000 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万円</a:t>
            </a:r>
            <a:r>
              <a:rPr lang="en-US" altLang="ja-JP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(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テレスコープ </a:t>
            </a:r>
            <a:r>
              <a:rPr lang="en-US" altLang="ja-JP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8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00, 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散乱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200)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 * 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鏡                  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800 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万円  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(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評価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400, 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サンプル鏡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400)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     </a:t>
            </a:r>
            <a:endParaRPr lang="en-US" altLang="ja-JP" dirty="0" smtClean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- 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先端技術開発</a:t>
            </a:r>
            <a:endParaRPr lang="en-US" altLang="ja-JP" dirty="0" smtClean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 * DECIGO/DPF    500 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万円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                            (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干渉計試験マス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200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入射光学系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300)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dirty="0" smtClean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短期経費             </a:t>
            </a:r>
            <a:r>
              <a:rPr lang="en-US" altLang="ja-JP" u="sng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1,500 </a:t>
            </a:r>
            <a:r>
              <a:rPr lang="ja-JP" altLang="en-US" u="sng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万円</a:t>
            </a:r>
            <a:endParaRPr lang="en-US" altLang="ja-JP" u="sng" dirty="0" smtClean="0">
              <a:solidFill>
                <a:srgbClr val="99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 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低温施設整備</a:t>
            </a:r>
            <a:r>
              <a:rPr lang="en-US" altLang="ja-JP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1,500 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万円 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冷凍機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1000, 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設計・試作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500)</a:t>
            </a:r>
          </a:p>
        </p:txBody>
      </p:sp>
    </p:spTree>
    <p:extLst>
      <p:ext uri="{BB962C8B-B14F-4D97-AF65-F5344CB8AC3E}">
        <p14:creationId xmlns:p14="http://schemas.microsoft.com/office/powerpoint/2010/main" val="195050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/>
        </p:nvSpPr>
        <p:spPr bwMode="auto">
          <a:xfrm>
            <a:off x="1403648" y="3861048"/>
            <a:ext cx="6336704" cy="1466529"/>
          </a:xfrm>
          <a:prstGeom prst="roundRect">
            <a:avLst>
              <a:gd name="adj" fmla="val 9557"/>
            </a:avLst>
          </a:prstGeom>
          <a:solidFill>
            <a:srgbClr val="99CCFF">
              <a:alpha val="10000"/>
            </a:srgbClr>
          </a:solidFill>
          <a:ln w="127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" name="角丸四角形 5"/>
          <p:cNvSpPr/>
          <p:nvPr/>
        </p:nvSpPr>
        <p:spPr bwMode="auto">
          <a:xfrm>
            <a:off x="1403648" y="1700808"/>
            <a:ext cx="6336704" cy="1368152"/>
          </a:xfrm>
          <a:prstGeom prst="roundRect">
            <a:avLst>
              <a:gd name="adj" fmla="val 9557"/>
            </a:avLst>
          </a:prstGeom>
          <a:solidFill>
            <a:srgbClr val="99FF99">
              <a:alpha val="10000"/>
            </a:srgbClr>
          </a:solidFill>
          <a:ln w="12700" cap="flat" cmpd="sng" algn="ctr">
            <a:solidFill>
              <a:srgbClr val="99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研究活動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プロジェクトウィーク資料 </a:t>
            </a:r>
            <a:r>
              <a:rPr lang="en-US" altLang="ja-JP" dirty="0" smtClean="0"/>
              <a:t>(November 28, 2012, NAOJ)</a:t>
            </a:r>
            <a:endParaRPr lang="en-US" altLang="ja-JP" dirty="0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1547664" y="1700808"/>
            <a:ext cx="6264696" cy="363791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大型低温重力波望遠鏡 </a:t>
            </a:r>
            <a:r>
              <a:rPr lang="en-US" altLang="ja-JP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 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中心推進機関として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プロジェクト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を推進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 KAGRA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による天文学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将来を見越した先端技術開発</a:t>
            </a:r>
            <a:endParaRPr lang="en-US" altLang="ja-JP" dirty="0" smtClean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KAGRA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など地上重力波望遠鏡の高感度化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宇宙重力波望遠鏡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240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研究活動</a:t>
            </a:r>
            <a:r>
              <a:rPr lang="ja-JP" altLang="en-US" dirty="0" smtClean="0"/>
              <a:t>のハイライト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プロジェクトウィーク資料 </a:t>
            </a:r>
            <a:r>
              <a:rPr lang="en-US" altLang="ja-JP" dirty="0" smtClean="0"/>
              <a:t>(November 28, 2012, NAOJ)</a:t>
            </a:r>
            <a:endParaRPr lang="en-US" altLang="ja-JP" dirty="0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611560" y="908720"/>
            <a:ext cx="8064896" cy="548457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大型低温重力波望遠鏡 </a:t>
            </a:r>
            <a:r>
              <a:rPr lang="en-US" altLang="ja-JP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 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新しい愛称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かぐ</a:t>
            </a:r>
            <a:r>
              <a:rPr lang="ja-JP" alt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ら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トンネル・施設・真空・低温など、本格的な建設開始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防振・補助光学系・鏡など担当サブシステムで進捗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先端技術センター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(ATC)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の重点領域に位置付け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先端技術開発</a:t>
            </a:r>
            <a:endParaRPr lang="en-US" altLang="ja-JP" dirty="0" smtClean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 DECIGO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パスファインダーの設計・開発進捗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新しい手法の研究立ち上げ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弱測定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TOBA)</a:t>
            </a:r>
          </a:p>
          <a:p>
            <a:pPr algn="l">
              <a:lnSpc>
                <a:spcPct val="120000"/>
              </a:lnSpc>
              <a:buNone/>
            </a:pPr>
            <a:endParaRPr lang="en-US" altLang="ja-JP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※ 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ハイライト論文</a:t>
            </a:r>
            <a:endParaRPr lang="en-US" altLang="ja-JP" sz="1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和泉 究   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Optical </a:t>
            </a:r>
            <a:r>
              <a:rPr lang="en-US" altLang="ja-JP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Society of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誌　スポットライト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</a:t>
            </a:r>
            <a:r>
              <a:rPr lang="ja-JP" altLang="en-US" sz="1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中村 康二 </a:t>
            </a:r>
            <a:r>
              <a:rPr lang="en-US" altLang="ja-JP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Classical and Quantum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Gravity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誌　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High-Lights </a:t>
            </a:r>
            <a:r>
              <a:rPr lang="en-US" altLang="ja-JP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2011-2012</a:t>
            </a:r>
            <a:endParaRPr lang="en-US" altLang="ja-JP" sz="1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491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プロジェクトウィーク資料 </a:t>
            </a:r>
            <a:r>
              <a:rPr lang="en-US" altLang="ja-JP" dirty="0" smtClean="0"/>
              <a:t>(November 28, 2012, NAOJ)</a:t>
            </a:r>
            <a:endParaRPr lang="en-US" altLang="ja-JP" dirty="0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1043608" y="2996952"/>
            <a:ext cx="720080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</a:pPr>
            <a:r>
              <a:rPr lang="ja-JP" altLang="en-US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研究活動報告 </a:t>
            </a:r>
            <a:r>
              <a:rPr lang="en-US" altLang="ja-JP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 : KAGRA</a:t>
            </a:r>
            <a:endParaRPr lang="ja-JP" alt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22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/>
        </p:nvSpPr>
        <p:spPr bwMode="auto">
          <a:xfrm>
            <a:off x="1403648" y="3861048"/>
            <a:ext cx="6336704" cy="1466529"/>
          </a:xfrm>
          <a:prstGeom prst="roundRect">
            <a:avLst>
              <a:gd name="adj" fmla="val 9557"/>
            </a:avLst>
          </a:prstGeom>
          <a:solidFill>
            <a:srgbClr val="99CCFF">
              <a:alpha val="10000"/>
            </a:srgbClr>
          </a:solidFill>
          <a:ln w="127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" name="角丸四角形 5"/>
          <p:cNvSpPr/>
          <p:nvPr/>
        </p:nvSpPr>
        <p:spPr bwMode="auto">
          <a:xfrm>
            <a:off x="1403648" y="1700808"/>
            <a:ext cx="6336704" cy="1368152"/>
          </a:xfrm>
          <a:prstGeom prst="roundRect">
            <a:avLst>
              <a:gd name="adj" fmla="val 9557"/>
            </a:avLst>
          </a:prstGeom>
          <a:solidFill>
            <a:srgbClr val="99FF99">
              <a:alpha val="10000"/>
            </a:srgbClr>
          </a:solidFill>
          <a:ln w="12700" cap="flat" cmpd="sng" algn="ctr">
            <a:solidFill>
              <a:srgbClr val="99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研究活動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プロジェクトウィーク資料 </a:t>
            </a:r>
            <a:r>
              <a:rPr lang="en-US" altLang="ja-JP" dirty="0" smtClean="0"/>
              <a:t>(November 28, 2012, NAOJ)</a:t>
            </a:r>
            <a:endParaRPr lang="en-US" altLang="ja-JP" dirty="0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1547664" y="1700808"/>
            <a:ext cx="6264696" cy="363791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大型低温重力波望遠鏡 </a:t>
            </a:r>
            <a:r>
              <a:rPr lang="en-US" altLang="ja-JP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 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中心推進機関として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プロジェクト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を推進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 KAGRA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による天文学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将来を見越した先端技術開発</a:t>
            </a:r>
            <a:endParaRPr lang="en-US" altLang="ja-JP" dirty="0" smtClean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KAGRA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など地上重力波望遠鏡の高感度化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宇宙重力波望遠鏡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0" name="角丸四角形 9"/>
          <p:cNvSpPr/>
          <p:nvPr/>
        </p:nvSpPr>
        <p:spPr bwMode="auto">
          <a:xfrm>
            <a:off x="1331640" y="3789040"/>
            <a:ext cx="6480720" cy="1584176"/>
          </a:xfrm>
          <a:prstGeom prst="roundRect">
            <a:avLst>
              <a:gd name="adj" fmla="val 9557"/>
            </a:avLst>
          </a:prstGeom>
          <a:solidFill>
            <a:srgbClr val="000000">
              <a:alpha val="9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623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solidFill>
                  <a:srgbClr val="FFFFFF"/>
                </a:solidFill>
              </a:rPr>
              <a:t>目次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プロジェクトウィーク資料 </a:t>
            </a:r>
            <a:r>
              <a:rPr lang="en-US" altLang="ja-JP" dirty="0" smtClean="0"/>
              <a:t>(November 28, 2012, NAOJ)</a:t>
            </a:r>
            <a:endParaRPr lang="en-US" altLang="ja-JP" dirty="0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1259632" y="1829606"/>
            <a:ext cx="6840760" cy="275152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・背景と位置づけ</a:t>
            </a:r>
            <a:endParaRPr lang="en-US" altLang="ja-JP" sz="3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重力波</a:t>
            </a:r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プロジェクト推進室の概要</a:t>
            </a:r>
            <a:endParaRPr lang="en-US" altLang="ja-JP" sz="3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・研究活動報告・計画</a:t>
            </a:r>
            <a:endParaRPr lang="en-US" altLang="ja-JP" sz="3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・まとめ</a:t>
            </a:r>
            <a:endParaRPr lang="en-US" altLang="ja-JP" sz="3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53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Tahoma" pitchFamily="34" charset="0"/>
                <a:ea typeface="HGP創英角ｺﾞｼｯｸUB" pitchFamily="50" charset="-128"/>
              </a:rPr>
              <a:t>大型低温重力波望遠鏡 </a:t>
            </a:r>
            <a:r>
              <a:rPr lang="en-US" altLang="ja-JP" dirty="0">
                <a:latin typeface="Tahoma" pitchFamily="34" charset="0"/>
                <a:ea typeface="HGP創英角ｺﾞｼｯｸUB" pitchFamily="50" charset="-128"/>
              </a:rPr>
              <a:t>KAGRA</a:t>
            </a:r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t="2345" r="1667" b="778"/>
          <a:stretch/>
        </p:blipFill>
        <p:spPr>
          <a:xfrm>
            <a:off x="323528" y="2132856"/>
            <a:ext cx="4968552" cy="398340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5" name="Rectangle 3"/>
          <p:cNvSpPr>
            <a:spLocks/>
          </p:cNvSpPr>
          <p:nvPr/>
        </p:nvSpPr>
        <p:spPr bwMode="auto">
          <a:xfrm>
            <a:off x="5364088" y="2339793"/>
            <a:ext cx="3528392" cy="368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 anchorCtr="0"/>
          <a:lstStyle/>
          <a:p>
            <a:pPr algn="l">
              <a:lnSpc>
                <a:spcPct val="15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・ホスト機関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algn="l"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東京大学宇宙線研究所</a:t>
            </a:r>
            <a:endParaRPr lang="en-US" altLang="ja-JP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5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・副ホスト機関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algn="l">
              <a:buNone/>
            </a:pP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ja-JP" altLang="en-US" sz="2000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国立天文台</a:t>
            </a:r>
            <a:endParaRPr lang="en-US" altLang="ja-JP" sz="2000" dirty="0" smtClean="0">
              <a:solidFill>
                <a:srgbClr val="FF99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None/>
            </a:pP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高エネルギー加速器研究機構</a:t>
            </a:r>
            <a:endParaRPr lang="en-US" altLang="ja-JP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5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・国内外の研究機関</a:t>
            </a:r>
            <a:endParaRPr lang="en-US" altLang="ja-JP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東京大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大阪市大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東工大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l">
              <a:buNone/>
            </a:pP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大阪大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京都大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産業技術総</a:t>
            </a:r>
            <a:endParaRPr lang="en-US" altLang="ja-JP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None/>
            </a:pP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合研究所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zh-TW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情報通信研究機構</a:t>
            </a:r>
            <a:r>
              <a:rPr lang="en-US" altLang="zh-TW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l">
              <a:buNone/>
            </a:pP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電気通信大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山梨英和大 など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zh-TW" altLang="en-US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None/>
            </a:pPr>
            <a:r>
              <a:rPr lang="zh-TW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ja-JP" alt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/>
          <p:cNvSpPr>
            <a:spLocks/>
          </p:cNvSpPr>
          <p:nvPr/>
        </p:nvSpPr>
        <p:spPr bwMode="auto">
          <a:xfrm>
            <a:off x="755576" y="980728"/>
            <a:ext cx="7632848" cy="76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 anchorCtr="0"/>
          <a:lstStyle/>
          <a:p>
            <a:pPr algn="l">
              <a:buNone/>
            </a:pPr>
            <a:r>
              <a:rPr lang="ja-JP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基線長</a:t>
            </a:r>
            <a:r>
              <a:rPr lang="en-US" altLang="ja-JP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3km</a:t>
            </a:r>
            <a:r>
              <a:rPr lang="ja-JP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の低温干渉計</a:t>
            </a:r>
            <a:r>
              <a:rPr lang="en-US" altLang="ja-JP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</a:p>
          <a:p>
            <a:pPr algn="l">
              <a:buNone/>
            </a:pPr>
            <a:r>
              <a:rPr lang="en-US" altLang="ja-JP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2017</a:t>
            </a:r>
            <a:r>
              <a:rPr lang="ja-JP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年頃本格的な観測開始 </a:t>
            </a:r>
            <a:r>
              <a:rPr lang="en-US" altLang="ja-JP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  </a:t>
            </a:r>
            <a:r>
              <a:rPr lang="ja-JP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重力波天文学の創成</a:t>
            </a:r>
            <a:r>
              <a:rPr lang="en-US" altLang="ja-JP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.</a:t>
            </a:r>
            <a:endParaRPr lang="en-US" altLang="ja-JP" sz="24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None/>
            </a:pPr>
            <a:r>
              <a:rPr lang="zh-TW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ja-JP" alt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766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2793880"/>
            <a:ext cx="9036496" cy="150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角丸四角形 30"/>
          <p:cNvSpPr/>
          <p:nvPr/>
        </p:nvSpPr>
        <p:spPr bwMode="auto">
          <a:xfrm>
            <a:off x="-180528" y="2793879"/>
            <a:ext cx="4931166" cy="1505899"/>
          </a:xfrm>
          <a:prstGeom prst="roundRect">
            <a:avLst>
              <a:gd name="adj" fmla="val 4286"/>
            </a:avLst>
          </a:prstGeom>
          <a:solidFill>
            <a:schemeClr val="bg1">
              <a:lumMod val="90000"/>
              <a:alpha val="2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2" name="角丸四角形 31"/>
          <p:cNvSpPr/>
          <p:nvPr/>
        </p:nvSpPr>
        <p:spPr bwMode="auto">
          <a:xfrm>
            <a:off x="4788024" y="2793880"/>
            <a:ext cx="2880320" cy="1505898"/>
          </a:xfrm>
          <a:prstGeom prst="roundRect">
            <a:avLst>
              <a:gd name="adj" fmla="val 5238"/>
            </a:avLst>
          </a:prstGeom>
          <a:solidFill>
            <a:schemeClr val="accent6">
              <a:lumMod val="50000"/>
              <a:lumOff val="50000"/>
              <a:alpha val="20000"/>
            </a:schemeClr>
          </a:solidFill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6012160" y="3429000"/>
            <a:ext cx="1456057" cy="78581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en-US" altLang="ja-JP" sz="1800" b="1" i="0" strike="noStrike" kern="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bKAGRA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1" lang="en-US" altLang="ja-JP" sz="1800" b="1" i="0" strike="noStrike" kern="0" cap="none" spc="0" normalizeH="0" baseline="0" noProof="0" dirty="0" smtClean="0">
              <a:ln>
                <a:noFill/>
              </a:ln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1" lang="en-US" altLang="ja-JP" sz="1800" b="1" i="0" strike="noStrike" kern="0" cap="none" spc="0" normalizeH="0" baseline="0" noProof="0" dirty="0" smtClean="0">
              <a:ln>
                <a:noFill/>
              </a:ln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1" lang="en-US" altLang="ja-JP" sz="1800" b="1" i="0" strike="noStrike" kern="0" cap="none" spc="0" normalizeH="0" baseline="0" noProof="0" dirty="0" smtClean="0">
              <a:ln>
                <a:noFill/>
              </a:ln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1115616" y="3651294"/>
            <a:ext cx="1456057" cy="78581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altLang="ja-JP" sz="1800" b="1" kern="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iKAGRA</a:t>
            </a:r>
            <a:endParaRPr kumimoji="1" lang="en-US" altLang="ja-JP" sz="1800" b="1" i="0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1" lang="en-US" altLang="ja-JP" sz="1800" b="1" i="0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1" lang="en-US" altLang="ja-JP" sz="1800" b="1" i="0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1" lang="en-US" altLang="ja-JP" sz="1800" b="1" i="0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</p:txBody>
      </p:sp>
      <p:sp>
        <p:nvSpPr>
          <p:cNvPr id="35" name="角丸四角形 34"/>
          <p:cNvSpPr/>
          <p:nvPr/>
        </p:nvSpPr>
        <p:spPr bwMode="auto">
          <a:xfrm>
            <a:off x="7318147" y="2793880"/>
            <a:ext cx="1646342" cy="1505898"/>
          </a:xfrm>
          <a:prstGeom prst="roundRect">
            <a:avLst>
              <a:gd name="adj" fmla="val 5238"/>
            </a:avLst>
          </a:prstGeom>
          <a:solidFill>
            <a:srgbClr val="CC99FF">
              <a:alpha val="20000"/>
            </a:srgbClr>
          </a:solidFill>
          <a:ln w="25400" cap="flat" cmpd="sng" algn="ctr">
            <a:solidFill>
              <a:srgbClr val="CC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216897" y="836712"/>
            <a:ext cx="5884411" cy="1715241"/>
          </a:xfrm>
          <a:prstGeom prst="roundRect">
            <a:avLst>
              <a:gd name="adj" fmla="val 4286"/>
            </a:avLst>
          </a:prstGeom>
          <a:solidFill>
            <a:schemeClr val="bg1">
              <a:lumMod val="90000"/>
              <a:alpha val="10000"/>
            </a:schemeClr>
          </a:solidFill>
          <a:ln w="12700" cap="flat" cmpd="sng" algn="ctr">
            <a:solidFill>
              <a:srgbClr val="99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1" name="角丸四角形 40"/>
          <p:cNvSpPr/>
          <p:nvPr/>
        </p:nvSpPr>
        <p:spPr bwMode="auto">
          <a:xfrm>
            <a:off x="2930250" y="4655923"/>
            <a:ext cx="5907262" cy="1725405"/>
          </a:xfrm>
          <a:prstGeom prst="roundRect">
            <a:avLst>
              <a:gd name="adj" fmla="val 4286"/>
            </a:avLst>
          </a:prstGeom>
          <a:solidFill>
            <a:srgbClr val="99CCFF">
              <a:alpha val="10000"/>
            </a:srgbClr>
          </a:solidFill>
          <a:ln w="127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KAGRA</a:t>
            </a:r>
            <a:r>
              <a:rPr lang="ja-JP" altLang="en-US" dirty="0" smtClean="0"/>
              <a:t>スケジュール</a:t>
            </a:r>
            <a:endParaRPr lang="ja-JP" altLang="ja-JP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プロジェクトウィーク資料 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(November 28, 2012, NAOJ)</a:t>
            </a:r>
            <a:endParaRPr lang="en-US" altLang="ja-JP" sz="1200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0346" y="836712"/>
            <a:ext cx="3991614" cy="1817632"/>
          </a:xfrm>
          <a:prstGeom prst="rect">
            <a:avLst/>
          </a:prstGeom>
        </p:spPr>
        <p:txBody>
          <a:bodyPr/>
          <a:lstStyle/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ja-JP" altLang="en-US" sz="2000" kern="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・</a:t>
            </a:r>
            <a:r>
              <a:rPr lang="en-US" altLang="ja-JP" sz="2000" b="1" kern="0" dirty="0" smtClean="0">
                <a:solidFill>
                  <a:schemeClr val="bg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iKAGRA</a:t>
            </a:r>
            <a:r>
              <a:rPr lang="en-US" altLang="ja-JP" sz="2000" kern="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(2010.10 – 2015.12)</a:t>
            </a:r>
            <a:r>
              <a:rPr lang="ja-JP" altLang="en-US" sz="2000" kern="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         </a:t>
            </a:r>
            <a:endParaRPr lang="en-US" altLang="ja-JP" sz="1800" kern="0" dirty="0" smtClean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en-US" altLang="ja-JP" sz="2000" kern="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 </a:t>
            </a:r>
            <a:r>
              <a:rPr lang="en-US" altLang="ja-JP" sz="2000" kern="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</a:t>
            </a:r>
            <a:r>
              <a:rPr lang="en-US" altLang="ja-JP" sz="2000" kern="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3-km FPM interferometer</a:t>
            </a: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en-US" altLang="ja-JP" sz="2000" kern="0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sym typeface="Wingdings" pitchFamily="2" charset="2"/>
              </a:rPr>
              <a:t> </a:t>
            </a:r>
            <a:r>
              <a:rPr lang="ja-JP" altLang="en-US" sz="2000" kern="0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sym typeface="Wingdings" pitchFamily="2" charset="2"/>
              </a:rPr>
              <a:t>　</a:t>
            </a:r>
            <a:r>
              <a:rPr lang="en-US" altLang="ja-JP" sz="1800" kern="0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sym typeface="Wingdings" pitchFamily="2" charset="2"/>
              </a:rPr>
              <a:t> - Baseline 3km room temp.</a:t>
            </a: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ja-JP" altLang="en-US" sz="1800" kern="0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 </a:t>
            </a:r>
            <a:r>
              <a:rPr lang="en-US" altLang="ja-JP" sz="1800" kern="0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- Operation of total system </a:t>
            </a: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en-US" altLang="ja-JP" sz="1800" kern="0" dirty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en-US" altLang="ja-JP" sz="1800" kern="0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    with simplified IFO and VIS.</a:t>
            </a:r>
            <a:endParaRPr lang="en-US" altLang="ja-JP" sz="1800" kern="0" dirty="0" smtClean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107504" y="2861752"/>
            <a:ext cx="576064" cy="284612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200" b="1" kern="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2012</a:t>
            </a:r>
            <a:endParaRPr kumimoji="1" lang="en-US" altLang="ja-JP" sz="1200" b="1" i="0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1259632" y="2861752"/>
            <a:ext cx="576064" cy="284612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200" b="1" kern="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2013</a:t>
            </a:r>
            <a:endParaRPr kumimoji="1" lang="en-US" altLang="ja-JP" sz="1200" b="1" i="0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2570780" y="2861752"/>
            <a:ext cx="633068" cy="284612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200" b="1" kern="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2014</a:t>
            </a:r>
            <a:endParaRPr kumimoji="1" lang="en-US" altLang="ja-JP" sz="1200" b="1" i="0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3794916" y="2861752"/>
            <a:ext cx="633068" cy="284612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200" b="1" kern="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2015</a:t>
            </a:r>
            <a:endParaRPr kumimoji="1" lang="en-US" altLang="ja-JP" sz="1200" b="1" i="0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5148064" y="2861752"/>
            <a:ext cx="633068" cy="284612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200" b="1" kern="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2016</a:t>
            </a:r>
            <a:endParaRPr kumimoji="1" lang="en-US" altLang="ja-JP" sz="1200" b="1" i="0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6372200" y="2861752"/>
            <a:ext cx="633068" cy="284612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200" b="1" kern="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2017</a:t>
            </a:r>
            <a:endParaRPr kumimoji="1" lang="en-US" altLang="ja-JP" sz="1200" b="1" i="0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</a:endParaRP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>
          <a:xfrm>
            <a:off x="7812360" y="3657976"/>
            <a:ext cx="949603" cy="78581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altLang="ja-JP" sz="1800" b="1" kern="0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OBS</a:t>
            </a:r>
            <a:endParaRPr kumimoji="1" lang="en-US" altLang="ja-JP" sz="1800" b="1" i="0" strike="noStrike" kern="0" cap="none" spc="0" normalizeH="0" baseline="0" noProof="0" dirty="0" smtClean="0">
              <a:ln>
                <a:noFill/>
              </a:ln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1" lang="en-US" altLang="ja-JP" sz="1800" b="1" i="0" strike="noStrike" kern="0" cap="none" spc="0" normalizeH="0" baseline="0" noProof="0" dirty="0" smtClean="0">
              <a:ln>
                <a:noFill/>
              </a:ln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1" lang="en-US" altLang="ja-JP" sz="1800" b="1" i="0" strike="noStrike" kern="0" cap="none" spc="0" normalizeH="0" baseline="0" noProof="0" dirty="0" smtClean="0">
              <a:ln>
                <a:noFill/>
              </a:ln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1" lang="en-US" altLang="ja-JP" sz="1800" b="1" i="0" strike="noStrike" kern="0" cap="none" spc="0" normalizeH="0" baseline="0" noProof="0" dirty="0" smtClean="0">
              <a:ln>
                <a:noFill/>
              </a:ln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</p:txBody>
      </p:sp>
      <p:sp>
        <p:nvSpPr>
          <p:cNvPr id="37" name="Rectangle 3"/>
          <p:cNvSpPr txBox="1">
            <a:spLocks noChangeArrowheads="1"/>
          </p:cNvSpPr>
          <p:nvPr/>
        </p:nvSpPr>
        <p:spPr>
          <a:xfrm>
            <a:off x="7668344" y="2861752"/>
            <a:ext cx="633068" cy="284612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200" b="1" kern="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2018</a:t>
            </a:r>
            <a:endParaRPr kumimoji="1" lang="en-US" altLang="ja-JP" sz="1200" b="1" i="0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</a:endParaRPr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>
          <a:xfrm>
            <a:off x="2915816" y="4797152"/>
            <a:ext cx="3721190" cy="1512168"/>
          </a:xfrm>
          <a:prstGeom prst="rect">
            <a:avLst/>
          </a:prstGeom>
        </p:spPr>
        <p:txBody>
          <a:bodyPr/>
          <a:lstStyle/>
          <a:p>
            <a:pPr marL="193675" lvl="0" indent="-193675" algn="l" eaLnBrk="0" hangingPunct="0">
              <a:lnSpc>
                <a:spcPct val="120000"/>
              </a:lnSpc>
              <a:buSzPct val="70000"/>
              <a:buNone/>
              <a:defRPr/>
            </a:pPr>
            <a:r>
              <a:rPr lang="ja-JP" altLang="en-US" sz="20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・</a:t>
            </a:r>
            <a:r>
              <a:rPr lang="en-US" altLang="ja-JP" sz="2000" b="1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bKAGRA</a:t>
            </a:r>
            <a:r>
              <a:rPr lang="en-US" altLang="ja-JP" sz="2000" kern="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</a:t>
            </a:r>
            <a:r>
              <a:rPr lang="en-US" altLang="ja-JP" sz="2000" kern="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(2016.1 – 2018.3)                     </a:t>
            </a:r>
            <a:r>
              <a:rPr lang="en-US" altLang="ja-JP" sz="1800" kern="0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1" lang="en-US" altLang="ja-JP" sz="1800" i="0" u="none" strike="noStrike" kern="0" cap="none" spc="0" normalizeH="0" baseline="0" noProof="0" dirty="0" smtClean="0">
              <a:ln>
                <a:noFill/>
              </a:ln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</a:endParaRPr>
          </a:p>
          <a:p>
            <a:pPr marL="193675" lvl="0" indent="-193675" algn="l" eaLnBrk="0" hangingPunct="0">
              <a:lnSpc>
                <a:spcPct val="120000"/>
              </a:lnSpc>
              <a:buSzPct val="70000"/>
              <a:buNone/>
              <a:defRPr/>
            </a:pPr>
            <a:r>
              <a:rPr lang="ja-JP" altLang="en-US" sz="2000" kern="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  </a:t>
            </a:r>
            <a:r>
              <a:rPr lang="en-US" altLang="ja-JP" sz="2000" kern="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Operation with full config.</a:t>
            </a:r>
            <a:r>
              <a:rPr lang="en-US" altLang="ja-JP" sz="2000" kern="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None/>
              <a:tabLst/>
              <a:defRPr/>
            </a:pPr>
            <a:r>
              <a:rPr kumimoji="1" lang="en-US" altLang="ja-JP" sz="1800" i="0" u="none" strike="noStrike" kern="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</a:rPr>
              <a:t>     -</a:t>
            </a:r>
            <a:r>
              <a:rPr kumimoji="1" lang="en-US" altLang="ja-JP" sz="1800" i="0" u="none" strike="noStrike" kern="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sym typeface="Wingdings" pitchFamily="2" charset="2"/>
              </a:rPr>
              <a:t> </a:t>
            </a:r>
            <a:r>
              <a:rPr lang="en-US" altLang="ja-JP" sz="1800" kern="0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sym typeface="Wingdings" pitchFamily="2" charset="2"/>
              </a:rPr>
              <a:t>Final IFO+VIS configuration</a:t>
            </a:r>
            <a:endParaRPr lang="en-US" altLang="ja-JP" sz="1800" kern="0" dirty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sym typeface="Wingdings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None/>
              <a:tabLst/>
              <a:defRPr/>
            </a:pPr>
            <a:r>
              <a:rPr kumimoji="1" lang="en-US" altLang="ja-JP" sz="1800" i="0" u="none" strike="noStrike" kern="0" cap="none" spc="0" normalizeH="0" noProof="0" dirty="0" smtClean="0">
                <a:ln>
                  <a:noFill/>
                </a:ln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sym typeface="Wingdings" pitchFamily="2" charset="2"/>
              </a:rPr>
              <a:t>     - </a:t>
            </a:r>
            <a:r>
              <a:rPr lang="en-US" altLang="ja-JP" sz="1800" kern="0" noProof="0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sym typeface="Wingdings" pitchFamily="2" charset="2"/>
              </a:rPr>
              <a:t>Cryogenic operation</a:t>
            </a:r>
            <a:r>
              <a:rPr lang="en-US" altLang="ja-JP" sz="1800" kern="0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sym typeface="Wingdings" pitchFamily="2" charset="2"/>
              </a:rPr>
              <a:t>.</a:t>
            </a:r>
            <a:endParaRPr kumimoji="1" lang="en-US" altLang="ja-JP" sz="1800" i="0" u="none" strike="noStrike" kern="0" cap="none" spc="0" normalizeH="0" noProof="0" dirty="0" smtClean="0">
              <a:ln>
                <a:noFill/>
              </a:ln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sym typeface="Wingdings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None/>
              <a:tabLst/>
              <a:defRPr/>
            </a:pPr>
            <a:endParaRPr kumimoji="1" lang="en-US" altLang="ja-JP" sz="2000" i="0" u="none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</a:endParaRPr>
          </a:p>
        </p:txBody>
      </p:sp>
      <p:cxnSp>
        <p:nvCxnSpPr>
          <p:cNvPr id="43" name="直線矢印コネクタ 42"/>
          <p:cNvCxnSpPr>
            <a:stCxn id="41" idx="0"/>
          </p:cNvCxnSpPr>
          <p:nvPr/>
        </p:nvCxnSpPr>
        <p:spPr bwMode="auto">
          <a:xfrm flipV="1">
            <a:off x="5883881" y="4332235"/>
            <a:ext cx="128671" cy="323688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6699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直線矢印コネクタ 44"/>
          <p:cNvCxnSpPr>
            <a:endCxn id="31" idx="0"/>
          </p:cNvCxnSpPr>
          <p:nvPr/>
        </p:nvCxnSpPr>
        <p:spPr bwMode="auto">
          <a:xfrm flipH="1">
            <a:off x="2285055" y="2492896"/>
            <a:ext cx="198713" cy="300983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99FF99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797152"/>
            <a:ext cx="1924059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テキスト ボックス 45"/>
          <p:cNvSpPr txBox="1"/>
          <p:nvPr/>
        </p:nvSpPr>
        <p:spPr>
          <a:xfrm>
            <a:off x="7508402" y="4836906"/>
            <a:ext cx="9252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en-US" altLang="ja-JP" sz="1050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Cryo-mirrors</a:t>
            </a:r>
            <a:endParaRPr kumimoji="1" lang="ja-JP" altLang="en-US" sz="1050" dirty="0">
              <a:solidFill>
                <a:srgbClr val="8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7" name="直線コネクタ 46"/>
          <p:cNvCxnSpPr>
            <a:endCxn id="46" idx="1"/>
          </p:cNvCxnSpPr>
          <p:nvPr/>
        </p:nvCxnSpPr>
        <p:spPr>
          <a:xfrm>
            <a:off x="7213648" y="4933375"/>
            <a:ext cx="294754" cy="30489"/>
          </a:xfrm>
          <a:prstGeom prst="line">
            <a:avLst/>
          </a:prstGeom>
          <a:ln>
            <a:solidFill>
              <a:srgbClr val="80808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/>
        </p:nvCxnSpPr>
        <p:spPr>
          <a:xfrm flipV="1">
            <a:off x="7492912" y="5090822"/>
            <a:ext cx="191329" cy="334024"/>
          </a:xfrm>
          <a:prstGeom prst="line">
            <a:avLst/>
          </a:prstGeom>
          <a:ln>
            <a:solidFill>
              <a:srgbClr val="80808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/>
          <p:cNvCxnSpPr/>
          <p:nvPr/>
        </p:nvCxnSpPr>
        <p:spPr>
          <a:xfrm flipH="1" flipV="1">
            <a:off x="7812360" y="5090822"/>
            <a:ext cx="45166" cy="442036"/>
          </a:xfrm>
          <a:prstGeom prst="line">
            <a:avLst/>
          </a:prstGeom>
          <a:ln>
            <a:solidFill>
              <a:srgbClr val="80808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/>
          <p:cNvCxnSpPr/>
          <p:nvPr/>
        </p:nvCxnSpPr>
        <p:spPr>
          <a:xfrm flipH="1" flipV="1">
            <a:off x="8091891" y="5090822"/>
            <a:ext cx="391121" cy="167012"/>
          </a:xfrm>
          <a:prstGeom prst="line">
            <a:avLst/>
          </a:prstGeom>
          <a:ln>
            <a:solidFill>
              <a:srgbClr val="80808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>
            <a:off x="6451243" y="5157079"/>
            <a:ext cx="78258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050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Recycling </a:t>
            </a:r>
          </a:p>
          <a:p>
            <a:pPr algn="l">
              <a:buNone/>
            </a:pPr>
            <a:r>
              <a:rPr kumimoji="1" lang="en-US" altLang="ja-JP" sz="1050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mirrors</a:t>
            </a:r>
            <a:endParaRPr kumimoji="1" lang="ja-JP" altLang="en-US" sz="1050" dirty="0">
              <a:solidFill>
                <a:srgbClr val="8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3" name="直線コネクタ 52"/>
          <p:cNvCxnSpPr/>
          <p:nvPr/>
        </p:nvCxnSpPr>
        <p:spPr>
          <a:xfrm flipH="1" flipV="1">
            <a:off x="7076096" y="5532858"/>
            <a:ext cx="512480" cy="403471"/>
          </a:xfrm>
          <a:prstGeom prst="line">
            <a:avLst/>
          </a:prstGeom>
          <a:ln>
            <a:solidFill>
              <a:srgbClr val="80808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 flipH="1" flipV="1">
            <a:off x="7005268" y="5553236"/>
            <a:ext cx="197550" cy="242841"/>
          </a:xfrm>
          <a:prstGeom prst="line">
            <a:avLst/>
          </a:prstGeom>
          <a:ln>
            <a:solidFill>
              <a:srgbClr val="80808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412" y="954914"/>
            <a:ext cx="1931030" cy="15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730211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角丸四角形 85"/>
          <p:cNvSpPr/>
          <p:nvPr/>
        </p:nvSpPr>
        <p:spPr>
          <a:xfrm>
            <a:off x="2404628" y="2159198"/>
            <a:ext cx="2464325" cy="495146"/>
          </a:xfrm>
          <a:prstGeom prst="roundRect">
            <a:avLst>
              <a:gd name="adj" fmla="val 17961"/>
            </a:avLst>
          </a:prstGeom>
          <a:solidFill>
            <a:srgbClr val="FFFFFF">
              <a:alpha val="2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1" lang="ja-JP" altLang="en-US" sz="1800" b="0" i="0" u="none" strike="noStrike" kern="0" cap="none" spc="0" normalizeH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ＭＳ Ｐゴシック"/>
              <a:cs typeface="+mn-cs"/>
            </a:endParaRPr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Tahoma" pitchFamily="34" charset="0"/>
              </a:rPr>
              <a:t>KAGRA</a:t>
            </a:r>
            <a:r>
              <a:rPr lang="ja-JP" altLang="en-US" dirty="0" smtClean="0">
                <a:latin typeface="Tahoma" pitchFamily="34" charset="0"/>
              </a:rPr>
              <a:t>スケジュールと予算</a:t>
            </a:r>
            <a:endParaRPr lang="ja-JP" altLang="ja-JP" dirty="0">
              <a:latin typeface="Tahoma" pitchFamily="34" charset="0"/>
            </a:endParaRPr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EAEAEA"/>
                </a:solidFill>
                <a:ea typeface="Tahoma" pitchFamily="34" charset="0"/>
                <a:cs typeface="+mn-cs"/>
              </a:rPr>
              <a:t>プロジェクトウィーク資料 </a:t>
            </a:r>
            <a:r>
              <a:rPr lang="en-US" altLang="ja-JP" sz="1200" kern="1200" smtClean="0">
                <a:solidFill>
                  <a:srgbClr val="EAEAEA"/>
                </a:solidFill>
                <a:ea typeface="Tahoma" pitchFamily="34" charset="0"/>
                <a:cs typeface="+mn-cs"/>
              </a:rPr>
              <a:t>(November 28, 2012, NAOJ)</a:t>
            </a:r>
            <a:endParaRPr lang="en-US" altLang="ja-JP" sz="1200" kern="1200" dirty="0">
              <a:solidFill>
                <a:srgbClr val="EAEAEA"/>
              </a:solidFill>
              <a:ea typeface="Tahoma" pitchFamily="34" charset="0"/>
              <a:cs typeface="+mn-cs"/>
            </a:endParaRPr>
          </a:p>
        </p:txBody>
      </p:sp>
      <p:sp>
        <p:nvSpPr>
          <p:cNvPr id="51" name="角丸四角形 50"/>
          <p:cNvSpPr/>
          <p:nvPr/>
        </p:nvSpPr>
        <p:spPr>
          <a:xfrm>
            <a:off x="4335553" y="1343115"/>
            <a:ext cx="4248473" cy="545127"/>
          </a:xfrm>
          <a:prstGeom prst="roundRect">
            <a:avLst>
              <a:gd name="adj" fmla="val 5593"/>
            </a:avLst>
          </a:prstGeom>
          <a:solidFill>
            <a:srgbClr val="FFCCCC">
              <a:alpha val="20000"/>
            </a:srgbClr>
          </a:solidFill>
          <a:ln w="381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1" lang="ja-JP" altLang="en-US" sz="1800" b="0" i="0" u="none" strike="noStrike" kern="0" cap="none" spc="0" normalizeH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ＭＳ Ｐゴシック"/>
              <a:cs typeface="+mn-cs"/>
            </a:endParaRPr>
          </a:p>
        </p:txBody>
      </p:sp>
      <p:sp>
        <p:nvSpPr>
          <p:cNvPr id="52" name="角丸四角形 51"/>
          <p:cNvSpPr/>
          <p:nvPr/>
        </p:nvSpPr>
        <p:spPr>
          <a:xfrm>
            <a:off x="1580199" y="1349678"/>
            <a:ext cx="2464325" cy="495146"/>
          </a:xfrm>
          <a:prstGeom prst="roundRect">
            <a:avLst>
              <a:gd name="adj" fmla="val 17961"/>
            </a:avLst>
          </a:prstGeom>
          <a:solidFill>
            <a:srgbClr val="FFFFFF">
              <a:alpha val="2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1" lang="ja-JP" altLang="en-US" sz="1800" b="0" i="0" u="none" strike="noStrike" kern="0" cap="none" spc="0" normalizeH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ＭＳ Ｐゴシック"/>
              <a:cs typeface="+mn-cs"/>
            </a:endParaRPr>
          </a:p>
        </p:txBody>
      </p:sp>
      <p:sp>
        <p:nvSpPr>
          <p:cNvPr id="53" name="爆発 1 52"/>
          <p:cNvSpPr/>
          <p:nvPr/>
        </p:nvSpPr>
        <p:spPr>
          <a:xfrm>
            <a:off x="5415673" y="5502974"/>
            <a:ext cx="2671578" cy="900807"/>
          </a:xfrm>
          <a:prstGeom prst="irregularSeal1">
            <a:avLst/>
          </a:prstGeom>
          <a:solidFill>
            <a:srgbClr val="FFFF99">
              <a:alpha val="20000"/>
            </a:srgbClr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1" lang="ja-JP" altLang="en-US" sz="1800" b="0" i="0" u="none" strike="noStrike" kern="0" cap="none" spc="0" normalizeH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ＭＳ Ｐゴシック"/>
              <a:cs typeface="+mn-cs"/>
            </a:endParaRPr>
          </a:p>
        </p:txBody>
      </p:sp>
      <p:cxnSp>
        <p:nvCxnSpPr>
          <p:cNvPr id="54" name="直線コネクタ 53"/>
          <p:cNvCxnSpPr/>
          <p:nvPr/>
        </p:nvCxnSpPr>
        <p:spPr>
          <a:xfrm>
            <a:off x="395453" y="2780928"/>
            <a:ext cx="8260580" cy="0"/>
          </a:xfrm>
          <a:prstGeom prst="line">
            <a:avLst/>
          </a:prstGeom>
          <a:noFill/>
          <a:ln w="9525" cap="flat" cmpd="sng" algn="ctr">
            <a:solidFill>
              <a:srgbClr val="808080">
                <a:alpha val="50000"/>
              </a:srgbClr>
            </a:solidFill>
            <a:prstDash val="solid"/>
          </a:ln>
          <a:effectLst/>
        </p:spPr>
      </p:cxnSp>
      <p:cxnSp>
        <p:nvCxnSpPr>
          <p:cNvPr id="55" name="直線コネクタ 54"/>
          <p:cNvCxnSpPr/>
          <p:nvPr/>
        </p:nvCxnSpPr>
        <p:spPr>
          <a:xfrm>
            <a:off x="485221" y="5459481"/>
            <a:ext cx="8170812" cy="33037"/>
          </a:xfrm>
          <a:prstGeom prst="line">
            <a:avLst/>
          </a:prstGeom>
          <a:noFill/>
          <a:ln w="9525" cap="flat" cmpd="sng" algn="ctr">
            <a:solidFill>
              <a:srgbClr val="808080">
                <a:alpha val="50000"/>
              </a:srgbClr>
            </a:solidFill>
            <a:prstDash val="solid"/>
          </a:ln>
          <a:effectLst/>
        </p:spPr>
      </p:cxnSp>
      <p:cxnSp>
        <p:nvCxnSpPr>
          <p:cNvPr id="56" name="直線コネクタ 55"/>
          <p:cNvCxnSpPr/>
          <p:nvPr/>
        </p:nvCxnSpPr>
        <p:spPr>
          <a:xfrm flipV="1">
            <a:off x="395453" y="1196753"/>
            <a:ext cx="8260580" cy="4454"/>
          </a:xfrm>
          <a:prstGeom prst="line">
            <a:avLst/>
          </a:prstGeom>
          <a:noFill/>
          <a:ln w="9525" cap="flat" cmpd="sng" algn="ctr">
            <a:solidFill>
              <a:srgbClr val="808080">
                <a:alpha val="50000"/>
              </a:srgbClr>
            </a:solidFill>
            <a:prstDash val="solid"/>
          </a:ln>
          <a:effectLst/>
        </p:spPr>
      </p:cxnSp>
      <p:cxnSp>
        <p:nvCxnSpPr>
          <p:cNvPr id="57" name="直線コネクタ 56"/>
          <p:cNvCxnSpPr/>
          <p:nvPr/>
        </p:nvCxnSpPr>
        <p:spPr>
          <a:xfrm>
            <a:off x="485221" y="6381328"/>
            <a:ext cx="8170812" cy="0"/>
          </a:xfrm>
          <a:prstGeom prst="line">
            <a:avLst/>
          </a:prstGeom>
          <a:noFill/>
          <a:ln w="9525" cap="flat" cmpd="sng" algn="ctr">
            <a:solidFill>
              <a:srgbClr val="808080">
                <a:alpha val="50000"/>
              </a:srgbClr>
            </a:solidFill>
            <a:prstDash val="solid"/>
          </a:ln>
          <a:effectLst/>
        </p:spPr>
      </p:cxnSp>
      <p:sp>
        <p:nvSpPr>
          <p:cNvPr id="58" name="角丸四角形 57"/>
          <p:cNvSpPr/>
          <p:nvPr/>
        </p:nvSpPr>
        <p:spPr>
          <a:xfrm>
            <a:off x="5237749" y="2859003"/>
            <a:ext cx="3037342" cy="2457062"/>
          </a:xfrm>
          <a:prstGeom prst="roundRect">
            <a:avLst>
              <a:gd name="adj" fmla="val 5706"/>
            </a:avLst>
          </a:prstGeom>
          <a:solidFill>
            <a:srgbClr val="4F81BD">
              <a:lumMod val="40000"/>
              <a:lumOff val="60000"/>
              <a:alpha val="10000"/>
            </a:srgbClr>
          </a:solidFill>
          <a:ln w="25400" cap="flat" cmpd="sng" algn="ctr">
            <a:solidFill>
              <a:srgbClr val="4F81BD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1" lang="ja-JP" altLang="en-US" sz="1800" b="0" i="0" u="none" strike="noStrike" kern="0" cap="none" spc="0" normalizeH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ＭＳ Ｐゴシック"/>
              <a:cs typeface="+mn-cs"/>
            </a:endParaRPr>
          </a:p>
        </p:txBody>
      </p:sp>
      <p:sp>
        <p:nvSpPr>
          <p:cNvPr id="59" name="角丸四角形 58"/>
          <p:cNvSpPr/>
          <p:nvPr/>
        </p:nvSpPr>
        <p:spPr>
          <a:xfrm>
            <a:off x="1925381" y="2850412"/>
            <a:ext cx="2301259" cy="2465653"/>
          </a:xfrm>
          <a:prstGeom prst="roundRect">
            <a:avLst>
              <a:gd name="adj" fmla="val 5706"/>
            </a:avLst>
          </a:prstGeom>
          <a:solidFill>
            <a:srgbClr val="9BBB59">
              <a:lumMod val="40000"/>
              <a:lumOff val="60000"/>
              <a:alpha val="10000"/>
            </a:srgbClr>
          </a:solidFill>
          <a:ln w="25400" cap="flat" cmpd="sng" algn="ctr">
            <a:solidFill>
              <a:srgbClr val="9BBB59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1" lang="ja-JP" altLang="en-US" sz="1800" b="0" i="0" u="none" strike="noStrike" kern="0" cap="none" spc="0" normalizeH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ＭＳ Ｐゴシック"/>
              <a:cs typeface="+mn-cs"/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517" y="3016890"/>
            <a:ext cx="1735746" cy="136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テキスト ボックス 60"/>
          <p:cNvSpPr txBox="1"/>
          <p:nvPr/>
        </p:nvSpPr>
        <p:spPr>
          <a:xfrm>
            <a:off x="1649022" y="1309950"/>
            <a:ext cx="2433602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最先端研究基盤整備事業</a:t>
            </a: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(~98</a:t>
            </a:r>
            <a:r>
              <a:rPr lang="ja-JP" alt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億円</a:t>
            </a: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 </a:t>
            </a: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iKAGRA</a:t>
            </a:r>
            <a:endParaRPr kumimoji="1" lang="ja-JP" alt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1916012" y="2259051"/>
            <a:ext cx="2367956" cy="305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トンネル掘削経費</a:t>
            </a: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(~33</a:t>
            </a:r>
            <a:r>
              <a:rPr lang="ja-JP" alt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億円</a:t>
            </a: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346271" y="2872309"/>
            <a:ext cx="873957" cy="323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  <a:buNone/>
            </a:pPr>
            <a:r>
              <a:rPr kumimoji="1" lang="en-US" altLang="ja-JP" sz="1400" b="1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</a:rPr>
              <a:t>iKAGRA</a:t>
            </a:r>
            <a:endParaRPr kumimoji="1" lang="ja-JP" altLang="en-US" sz="1400" b="1" dirty="0">
              <a:solidFill>
                <a:srgbClr val="99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1947605" y="4572417"/>
            <a:ext cx="2552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kumimoji="1"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kumimoji="1"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</a:rPr>
              <a:t>KAGRA</a:t>
            </a:r>
            <a:r>
              <a:rPr lang="ja-JP" alt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施設</a:t>
            </a:r>
            <a:endParaRPr kumimoji="1" lang="en-US" altLang="ja-JP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</a:endParaRPr>
          </a:p>
          <a:p>
            <a:pPr algn="l">
              <a:buNone/>
            </a:pP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・基線長</a:t>
            </a: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3km</a:t>
            </a: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干渉計</a:t>
            </a:r>
            <a:endParaRPr lang="en-US" altLang="ja-JP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</a:endParaRPr>
          </a:p>
        </p:txBody>
      </p:sp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850" y="3011810"/>
            <a:ext cx="1757293" cy="138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テキスト ボックス 65"/>
          <p:cNvSpPr txBox="1"/>
          <p:nvPr/>
        </p:nvSpPr>
        <p:spPr>
          <a:xfrm>
            <a:off x="1835696" y="5795972"/>
            <a:ext cx="2654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施設・望遠鏡基盤の整備</a:t>
            </a:r>
            <a:endParaRPr lang="en-US" altLang="ja-JP" sz="1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</a:endParaRPr>
          </a:p>
        </p:txBody>
      </p:sp>
      <p:sp>
        <p:nvSpPr>
          <p:cNvPr id="67" name="右矢印 66"/>
          <p:cNvSpPr/>
          <p:nvPr/>
        </p:nvSpPr>
        <p:spPr>
          <a:xfrm rot="5400000">
            <a:off x="2847964" y="5274968"/>
            <a:ext cx="257710" cy="456928"/>
          </a:xfrm>
          <a:prstGeom prst="rightArrow">
            <a:avLst/>
          </a:prstGeom>
          <a:solidFill>
            <a:srgbClr val="000000">
              <a:alpha val="90000"/>
            </a:srgbClr>
          </a:solidFill>
          <a:ln w="635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1" lang="ja-JP" altLang="en-US" sz="1800" b="0" i="0" u="none" strike="noStrike" kern="0" cap="none" spc="0" normalizeH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ＭＳ Ｐゴシック"/>
              <a:cs typeface="+mn-cs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7320578" y="2848273"/>
            <a:ext cx="933269" cy="323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  <a:buNone/>
            </a:pPr>
            <a:r>
              <a:rPr lang="en-US" altLang="ja-JP" sz="1400" b="1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</a:rPr>
              <a:t>b</a:t>
            </a:r>
            <a:r>
              <a:rPr kumimoji="1" lang="en-US" altLang="ja-JP" sz="1400" b="1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</a:rPr>
              <a:t>KAGRA</a:t>
            </a:r>
            <a:endParaRPr kumimoji="1" lang="ja-JP" altLang="en-US" sz="1400" b="1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右矢印 68"/>
          <p:cNvSpPr/>
          <p:nvPr/>
        </p:nvSpPr>
        <p:spPr>
          <a:xfrm>
            <a:off x="4479569" y="3803897"/>
            <a:ext cx="360040" cy="374685"/>
          </a:xfrm>
          <a:prstGeom prst="rightArrow">
            <a:avLst/>
          </a:prstGeom>
          <a:solidFill>
            <a:sysClr val="window" lastClr="FFFFFF">
              <a:alpha val="10000"/>
            </a:sys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1" lang="ja-JP" altLang="en-US" sz="1800" b="0" i="0" u="none" strike="noStrike" kern="0" cap="none" spc="0" normalizeH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ＭＳ Ｐゴシック"/>
              <a:cs typeface="+mn-cs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4263545" y="4235945"/>
            <a:ext cx="802374" cy="290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None/>
            </a:pPr>
            <a:r>
              <a:rPr lang="en-US" altLang="ja-JP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Upgrade</a:t>
            </a:r>
            <a:endParaRPr lang="en-US" altLang="ja-JP" sz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5309757" y="4509120"/>
            <a:ext cx="2952328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・低温鏡</a:t>
            </a:r>
            <a:endParaRPr lang="en-US" altLang="ja-JP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・高パワー光源・</a:t>
            </a: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RSE</a:t>
            </a: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干渉計</a:t>
            </a: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5148229" y="1340768"/>
            <a:ext cx="2779928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科研費</a:t>
            </a: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特別推進研究</a:t>
            </a:r>
            <a:endParaRPr lang="en-US" altLang="ja-JP" sz="14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(~5</a:t>
            </a:r>
            <a:r>
              <a:rPr lang="ja-JP" alt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億円</a:t>
            </a: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ja-JP" alt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人材</a:t>
            </a:r>
            <a:r>
              <a:rPr lang="ja-JP" alt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確保・</a:t>
            </a:r>
            <a:r>
              <a:rPr lang="ja-JP" alt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評価試験</a:t>
            </a:r>
            <a:endParaRPr kumimoji="1" lang="ja-JP" alt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右矢印 72"/>
          <p:cNvSpPr/>
          <p:nvPr/>
        </p:nvSpPr>
        <p:spPr>
          <a:xfrm rot="5400000">
            <a:off x="6579924" y="5255177"/>
            <a:ext cx="258626" cy="494704"/>
          </a:xfrm>
          <a:prstGeom prst="rightArrow">
            <a:avLst/>
          </a:prstGeom>
          <a:solidFill>
            <a:srgbClr val="000000">
              <a:alpha val="90000"/>
            </a:srgbClr>
          </a:solidFill>
          <a:ln w="635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1" lang="ja-JP" altLang="en-US" sz="1800" b="0" i="0" u="none" strike="noStrike" kern="0" cap="none" spc="0" normalizeH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ＭＳ Ｐゴシック"/>
              <a:cs typeface="+mn-cs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5436096" y="573325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重力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波の検出と天文学</a:t>
            </a:r>
            <a:endParaRPr lang="en-US" altLang="ja-JP" sz="1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198943" y="1809754"/>
            <a:ext cx="1048684" cy="3220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  <a:buNone/>
            </a:pPr>
            <a:r>
              <a:rPr lang="ja-JP" alt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予算・主旨</a:t>
            </a:r>
            <a:endParaRPr kumimoji="1" lang="ja-JP" alt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234865" y="3808758"/>
            <a:ext cx="1096775" cy="3220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</a:rPr>
              <a:t>KAGRA</a:t>
            </a:r>
            <a:r>
              <a:rPr lang="ja-JP" alt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構成</a:t>
            </a:r>
            <a:endParaRPr lang="en-US" altLang="ja-JP" sz="14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427861" y="5742431"/>
            <a:ext cx="543739" cy="3220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目標</a:t>
            </a:r>
            <a:endParaRPr kumimoji="1" lang="ja-JP" alt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1585888" y="908720"/>
            <a:ext cx="686406" cy="290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  <a:buNone/>
            </a:pPr>
            <a:r>
              <a:rPr lang="en-US" altLang="ja-JP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FY2010</a:t>
            </a:r>
            <a:endParaRPr kumimoji="1" lang="en-US" altLang="ja-JP" sz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2501418" y="908720"/>
            <a:ext cx="686406" cy="290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  <a:buNone/>
            </a:pPr>
            <a:r>
              <a:rPr kumimoji="1" lang="en-US" altLang="ja-JP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FY2011</a:t>
            </a:r>
            <a:endParaRPr kumimoji="1" lang="en-US" altLang="ja-JP" sz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3416948" y="908720"/>
            <a:ext cx="686406" cy="290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  <a:buNone/>
            </a:pPr>
            <a:r>
              <a:rPr kumimoji="1" lang="en-US" altLang="ja-JP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FY2012</a:t>
            </a:r>
            <a:endParaRPr kumimoji="1" lang="en-US" altLang="ja-JP" sz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4332478" y="908720"/>
            <a:ext cx="686406" cy="290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  <a:buNone/>
            </a:pPr>
            <a:r>
              <a:rPr kumimoji="1" lang="en-US" altLang="ja-JP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FY2013</a:t>
            </a:r>
            <a:endParaRPr kumimoji="1" lang="en-US" altLang="ja-JP" sz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5248008" y="908720"/>
            <a:ext cx="686406" cy="290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  <a:buNone/>
            </a:pPr>
            <a:r>
              <a:rPr kumimoji="1" lang="en-US" altLang="ja-JP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FY2014</a:t>
            </a:r>
            <a:endParaRPr kumimoji="1" lang="en-US" altLang="ja-JP" sz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6163538" y="908720"/>
            <a:ext cx="686406" cy="290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  <a:buNone/>
            </a:pPr>
            <a:r>
              <a:rPr kumimoji="1" lang="en-US" altLang="ja-JP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FY2015</a:t>
            </a:r>
            <a:endParaRPr kumimoji="1" lang="en-US" altLang="ja-JP" sz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</a:endParaRP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7079068" y="908720"/>
            <a:ext cx="686406" cy="290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  <a:buNone/>
            </a:pPr>
            <a:r>
              <a:rPr kumimoji="1" lang="en-US" altLang="ja-JP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FY2016</a:t>
            </a:r>
            <a:endParaRPr kumimoji="1" lang="en-US" altLang="ja-JP" sz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</a:endParaRP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7994600" y="908720"/>
            <a:ext cx="686406" cy="290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  <a:buNone/>
            </a:pPr>
            <a:r>
              <a:rPr kumimoji="1" lang="en-US" altLang="ja-JP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FY2017</a:t>
            </a:r>
            <a:endParaRPr kumimoji="1" lang="en-US" altLang="ja-JP" sz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</a:endParaRPr>
          </a:p>
        </p:txBody>
      </p:sp>
      <p:sp>
        <p:nvSpPr>
          <p:cNvPr id="95" name="角丸四角形 94"/>
          <p:cNvSpPr/>
          <p:nvPr/>
        </p:nvSpPr>
        <p:spPr>
          <a:xfrm>
            <a:off x="4335553" y="2122378"/>
            <a:ext cx="3510157" cy="545127"/>
          </a:xfrm>
          <a:prstGeom prst="roundRect">
            <a:avLst>
              <a:gd name="adj" fmla="val 5593"/>
            </a:avLst>
          </a:prstGeom>
          <a:solidFill>
            <a:srgbClr val="FFCCCC">
              <a:alpha val="20000"/>
            </a:srgbClr>
          </a:solidFill>
          <a:ln w="381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1" lang="ja-JP" altLang="en-US" sz="1800" b="0" i="0" u="none" strike="noStrike" kern="0" cap="none" spc="0" normalizeH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ＭＳ Ｐゴシック"/>
              <a:cs typeface="+mn-cs"/>
            </a:endParaRPr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5279239" y="2120031"/>
            <a:ext cx="2093843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概算</a:t>
            </a:r>
            <a:r>
              <a:rPr lang="ja-JP" alt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要求 </a:t>
            </a: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</a:rPr>
              <a:t>~20</a:t>
            </a:r>
            <a:r>
              <a:rPr lang="ja-JP" alt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</a:rPr>
              <a:t>億円</a:t>
            </a: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　</a:t>
            </a: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ja-JP" alt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望遠鏡アップグレード</a:t>
            </a:r>
            <a:endParaRPr lang="en-US" altLang="ja-JP" sz="14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349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20"/>
    </mc:Choice>
    <mc:Fallback xmlns="">
      <p:transition spd="slow" advTm="1712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KAGRA</a:t>
            </a:r>
            <a:r>
              <a:rPr lang="ja-JP" altLang="en-US" dirty="0"/>
              <a:t>現状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251520" y="1015217"/>
            <a:ext cx="8424936" cy="363791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・施設・真空系など建設が着実に進んでいる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トンネル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中央室大部分・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エンド室 掘削済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腕部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550m.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施設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 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現地オフィス稼働開始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真空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 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腕ダクト 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以上が納品済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インストール試験施設で手順確認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クライオスタット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4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台の真空槽ほぼ完成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499" y="1196752"/>
            <a:ext cx="2142484" cy="121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554786"/>
            <a:ext cx="1261895" cy="1682526"/>
          </a:xfrm>
          <a:prstGeom prst="rect">
            <a:avLst/>
          </a:prstGeom>
        </p:spPr>
      </p:pic>
      <p:pic>
        <p:nvPicPr>
          <p:cNvPr id="25" name="Picture 2" descr="https://lh5.googleusercontent.com/-OYCUs0wFfY0/UJZEcdRl1LI/AAAAAAAACrE/Avf8698Kdy4/s720/DSCF79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589979"/>
            <a:ext cx="2160239" cy="16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528" y="4590033"/>
            <a:ext cx="2160240" cy="162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 descr="\\133.11.143.101\My Documents\My Pictures\fig\重力波\工事\北部会館120806\P10101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4590033"/>
            <a:ext cx="2158759" cy="1620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526" y="2683745"/>
            <a:ext cx="2132457" cy="1609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87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3</a:t>
            </a:r>
            <a:r>
              <a:rPr lang="ja-JP" altLang="en-US" dirty="0" smtClean="0"/>
              <a:t>機関覚書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4866800" y="1556792"/>
            <a:ext cx="4169696" cy="252992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ICRR-KEK-NAOJ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間の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KAGRA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推進協力の覚書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平成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月より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平成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8,10,12,15,17,19,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21,23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年にそれぞれ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期間延長の合意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579276" cy="5377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2"/>
          <p:cNvSpPr>
            <a:spLocks noChangeArrowheads="1"/>
          </p:cNvSpPr>
          <p:nvPr/>
        </p:nvSpPr>
        <p:spPr bwMode="auto">
          <a:xfrm>
            <a:off x="4830796" y="4603136"/>
            <a:ext cx="4169696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平成</a:t>
            </a:r>
            <a:r>
              <a:rPr lang="en-US" altLang="ja-JP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lang="en-US" altLang="ja-JP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日</a:t>
            </a:r>
            <a:r>
              <a:rPr lang="en-US" altLang="ja-JP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ja-JP" dirty="0" smtClean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協議会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で継続を確認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273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Tahoma" pitchFamily="34" charset="0"/>
                <a:ea typeface="+mn-ea"/>
              </a:rPr>
              <a:t>国立天文台の</a:t>
            </a:r>
            <a:r>
              <a:rPr lang="en-US" altLang="ja-JP" dirty="0" smtClean="0">
                <a:latin typeface="Tahoma" pitchFamily="34" charset="0"/>
                <a:ea typeface="+mn-ea"/>
              </a:rPr>
              <a:t>KAGRA</a:t>
            </a:r>
            <a:r>
              <a:rPr lang="ja-JP" altLang="en-US" dirty="0" err="1" smtClean="0">
                <a:latin typeface="Tahoma" pitchFamily="34" charset="0"/>
                <a:ea typeface="+mn-ea"/>
              </a:rPr>
              <a:t>での</a:t>
            </a:r>
            <a:r>
              <a:rPr lang="ja-JP" altLang="en-US" dirty="0" smtClean="0">
                <a:latin typeface="Tahoma" pitchFamily="34" charset="0"/>
                <a:ea typeface="+mn-ea"/>
              </a:rPr>
              <a:t>役割</a:t>
            </a:r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539552" y="1197790"/>
            <a:ext cx="8352928" cy="496751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主要機関の</a:t>
            </a:r>
            <a:r>
              <a:rPr lang="en-US" altLang="ja-JP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ja-JP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つとして</a:t>
            </a:r>
            <a:r>
              <a:rPr lang="en-US" altLang="ja-JP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</a:t>
            </a:r>
            <a:r>
              <a:rPr lang="ja-JP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の実現に貢献</a:t>
            </a:r>
            <a:r>
              <a:rPr lang="en-US" altLang="ja-JP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altLang="ja-JP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・</a:t>
            </a:r>
            <a:r>
              <a:rPr lang="ja-JP" altLang="en-US" sz="24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重力波プロジェクト推進室</a:t>
            </a:r>
            <a:endParaRPr lang="en-US" altLang="ja-JP" sz="2400" dirty="0" smtClean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KAGRA</a:t>
            </a:r>
            <a:r>
              <a:rPr lang="ja-JP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内</a:t>
            </a:r>
            <a:r>
              <a:rPr lang="ja-JP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で主要</a:t>
            </a:r>
            <a:r>
              <a:rPr lang="ja-JP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な</a:t>
            </a:r>
            <a:r>
              <a:rPr lang="ja-JP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役割</a:t>
            </a:r>
            <a:r>
              <a:rPr lang="en-US" altLang="ja-JP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* </a:t>
            </a:r>
            <a:r>
              <a:rPr lang="ja-JP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執行部の一員としてのプロジェクト推進</a:t>
            </a:r>
            <a:r>
              <a:rPr lang="en-US" altLang="ja-JP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*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主要サブシステムをチーフなどの立場で担当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altLang="ja-JP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altLang="ja-JP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TAMA</a:t>
            </a:r>
            <a:r>
              <a:rPr lang="ja-JP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施設の活用　</a:t>
            </a:r>
            <a:r>
              <a:rPr lang="en-US" altLang="ja-JP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KAGRA</a:t>
            </a:r>
            <a:r>
              <a:rPr lang="ja-JP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の実現性向上</a:t>
            </a:r>
            <a:r>
              <a:rPr lang="en-US" altLang="ja-JP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, </a:t>
            </a:r>
            <a:r>
              <a:rPr lang="ja-JP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リスク低減</a:t>
            </a:r>
            <a:r>
              <a:rPr lang="en-US" altLang="ja-JP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.</a:t>
            </a:r>
            <a:endParaRPr lang="ja-JP" altLang="en-US" sz="24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endParaRPr lang="en-US" altLang="ja-JP" sz="24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sz="2400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先端技術センター </a:t>
            </a:r>
            <a:r>
              <a:rPr lang="en-US" altLang="ja-JP" sz="2400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altLang="ja-JP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KAGRA</a:t>
            </a:r>
            <a:r>
              <a:rPr lang="ja-JP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を重点領域に位置付ける</a:t>
            </a:r>
            <a:r>
              <a:rPr lang="en-US" altLang="ja-JP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altLang="ja-JP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ja-JP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重力波プロジェクト推進室から安東・阿久津が</a:t>
            </a:r>
            <a:r>
              <a:rPr lang="en-US" altLang="ja-JP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ATC</a:t>
            </a:r>
            <a:r>
              <a:rPr lang="ja-JP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併任</a:t>
            </a:r>
            <a:r>
              <a:rPr lang="en-US" altLang="ja-JP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ja-JP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</a:t>
            </a:r>
            <a:r>
              <a:rPr lang="en-US" altLang="ja-JP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- </a:t>
            </a:r>
            <a:r>
              <a:rPr lang="ja-JP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特に</a:t>
            </a:r>
            <a:r>
              <a:rPr lang="en-US" altLang="ja-JP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AOS(</a:t>
            </a:r>
            <a:r>
              <a:rPr lang="ja-JP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補助光学系</a:t>
            </a:r>
            <a:r>
              <a:rPr lang="en-US" altLang="ja-JP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)</a:t>
            </a:r>
            <a:r>
              <a:rPr lang="ja-JP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サブシステム開発を受け持つ</a:t>
            </a:r>
            <a:r>
              <a:rPr lang="en-US" altLang="ja-JP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.</a:t>
            </a:r>
            <a:endParaRPr lang="en-US" altLang="ja-JP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09951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solidFill>
                  <a:srgbClr val="FFFFFF"/>
                </a:solidFill>
              </a:rPr>
              <a:t>天</a:t>
            </a:r>
            <a:r>
              <a:rPr lang="ja-JP" altLang="en-US" dirty="0" smtClean="0">
                <a:solidFill>
                  <a:srgbClr val="FFFFFF"/>
                </a:solidFill>
              </a:rPr>
              <a:t>文台</a:t>
            </a:r>
            <a:r>
              <a:rPr lang="ja-JP" altLang="en-US" dirty="0">
                <a:solidFill>
                  <a:srgbClr val="FFFFFF"/>
                </a:solidFill>
              </a:rPr>
              <a:t>の</a:t>
            </a:r>
            <a:r>
              <a:rPr lang="ja-JP" altLang="en-US" dirty="0" smtClean="0">
                <a:solidFill>
                  <a:srgbClr val="FFFFFF"/>
                </a:solidFill>
              </a:rPr>
              <a:t>担当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395536" y="764704"/>
            <a:ext cx="8496944" cy="578004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執行部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      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安東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(SEO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サブリーダー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</a:t>
            </a:r>
            <a:r>
              <a:rPr lang="ja-JP" altLang="en-US" dirty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国際</a:t>
            </a:r>
            <a:r>
              <a:rPr lang="ja-JP" altLang="en-US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協力</a:t>
            </a:r>
            <a:r>
              <a:rPr lang="en-US" altLang="ja-JP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特別作業班</a:t>
            </a:r>
            <a:r>
              <a:rPr lang="en-US" altLang="ja-JP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レビュー</a:t>
            </a:r>
            <a:endParaRPr lang="en-US" altLang="ja-JP" dirty="0" smtClean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真空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         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高橋 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</a:t>
            </a:r>
            <a:r>
              <a:rPr lang="ja-JP" altLang="en-US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真空装置の設計・発注</a:t>
            </a:r>
            <a:r>
              <a:rPr lang="en-US" altLang="ja-JP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敷設準備</a:t>
            </a:r>
            <a:endParaRPr lang="en-US" altLang="ja-JP" dirty="0" smtClean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防振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         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高橋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チーフ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石崎 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</a:t>
            </a:r>
            <a:r>
              <a:rPr lang="ja-JP" altLang="en-US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防振装置の設計</a:t>
            </a:r>
            <a:r>
              <a:rPr lang="en-US" altLang="ja-JP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試作・試験</a:t>
            </a:r>
            <a:endParaRPr lang="en-US" altLang="ja-JP" dirty="0" smtClean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補助光学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系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阿久津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チーフ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</a:t>
            </a:r>
            <a:r>
              <a:rPr lang="ja-JP" altLang="en-US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補助光学系設計・試作試験</a:t>
            </a:r>
            <a:endParaRPr lang="en-US" altLang="ja-JP" dirty="0" smtClean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鏡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             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上田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サブチーフ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辰巳 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</a:t>
            </a:r>
            <a:r>
              <a:rPr lang="ja-JP" altLang="en-US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鏡の性能評価</a:t>
            </a:r>
            <a:endParaRPr lang="en-US" altLang="ja-JP" dirty="0" smtClean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主干渉計など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辰巳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我妻 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</a:t>
            </a:r>
            <a:r>
              <a:rPr lang="ja-JP" altLang="en-US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干渉計光学系・制御系設計</a:t>
            </a:r>
            <a:endParaRPr lang="en-US" altLang="ja-JP" dirty="0" smtClean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デジタルシステム・観測・施設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大石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辰巳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端山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中村 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ja-JP" altLang="en-US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デジタルシステムの性能評価</a:t>
            </a:r>
            <a:r>
              <a:rPr lang="en-US" altLang="ja-JP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干渉計モニタシステム構築</a:t>
            </a:r>
            <a:r>
              <a:rPr lang="en-US" altLang="ja-JP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133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直線コネクタ 42"/>
          <p:cNvCxnSpPr>
            <a:stCxn id="21" idx="3"/>
            <a:endCxn id="22" idx="1"/>
          </p:cNvCxnSpPr>
          <p:nvPr/>
        </p:nvCxnSpPr>
        <p:spPr>
          <a:xfrm>
            <a:off x="3335319" y="2636302"/>
            <a:ext cx="21600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角丸四角形 21"/>
          <p:cNvSpPr/>
          <p:nvPr/>
        </p:nvSpPr>
        <p:spPr>
          <a:xfrm>
            <a:off x="3551325" y="2059628"/>
            <a:ext cx="2160276" cy="1153348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ts val="1800"/>
              </a:lnSpc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Executive Office</a:t>
            </a:r>
          </a:p>
          <a:p>
            <a:pPr>
              <a:lnSpc>
                <a:spcPts val="1800"/>
              </a:lnSpc>
              <a:buFontTx/>
              <a:buNone/>
            </a:pPr>
            <a:r>
              <a:rPr lang="ja-JP" alt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</a:t>
            </a: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中谷</a:t>
            </a: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(PM), </a:t>
            </a: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川村</a:t>
            </a: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(SPM),</a:t>
            </a:r>
            <a:r>
              <a:rPr lang="ja-JP" alt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黒田</a:t>
            </a: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大橋</a:t>
            </a: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>
              <a:lnSpc>
                <a:spcPts val="1800"/>
              </a:lnSpc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三尾</a:t>
            </a: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sz="16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安東</a:t>
            </a:r>
            <a:r>
              <a:rPr lang="ja-JP" alt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</a:p>
        </p:txBody>
      </p:sp>
      <p:sp>
        <p:nvSpPr>
          <p:cNvPr id="21" name="角丸四角形 20"/>
          <p:cNvSpPr/>
          <p:nvPr/>
        </p:nvSpPr>
        <p:spPr>
          <a:xfrm>
            <a:off x="1319095" y="2059627"/>
            <a:ext cx="2016224" cy="1153349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Systems Engineering Office</a:t>
            </a:r>
          </a:p>
          <a:p>
            <a:pPr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（川村</a:t>
            </a: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(L), </a:t>
            </a:r>
            <a:r>
              <a:rPr lang="ja-JP" altLang="en-US" sz="16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安東</a:t>
            </a: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(SL), </a:t>
            </a:r>
          </a:p>
          <a:p>
            <a:pPr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三代木</a:t>
            </a: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宗宮</a:t>
            </a:r>
            <a:r>
              <a:rPr lang="ja-JP" alt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</a:p>
        </p:txBody>
      </p:sp>
      <p:sp>
        <p:nvSpPr>
          <p:cNvPr id="26" name="角丸四角形 25"/>
          <p:cNvSpPr/>
          <p:nvPr/>
        </p:nvSpPr>
        <p:spPr>
          <a:xfrm>
            <a:off x="431470" y="3572968"/>
            <a:ext cx="8281059" cy="2700344"/>
          </a:xfrm>
          <a:prstGeom prst="roundRect">
            <a:avLst>
              <a:gd name="adj" fmla="val 332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None/>
            </a:pPr>
            <a:endParaRPr lang="ja-JP" altLang="en-US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611494" y="3669738"/>
            <a:ext cx="1440184" cy="720092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None/>
            </a:pPr>
            <a:r>
              <a:rPr lang="ja-JP" alt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トンネル</a:t>
            </a:r>
          </a:p>
        </p:txBody>
      </p:sp>
      <p:sp>
        <p:nvSpPr>
          <p:cNvPr id="28" name="角丸四角形 27"/>
          <p:cNvSpPr/>
          <p:nvPr/>
        </p:nvSpPr>
        <p:spPr>
          <a:xfrm>
            <a:off x="611494" y="4569853"/>
            <a:ext cx="1440184" cy="720092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鏡</a:t>
            </a:r>
            <a:endParaRPr lang="en-US" altLang="ja-JP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sz="16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辰巳・上田</a:t>
            </a: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ja-JP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角丸四角形 28"/>
          <p:cNvSpPr/>
          <p:nvPr/>
        </p:nvSpPr>
        <p:spPr>
          <a:xfrm>
            <a:off x="611494" y="5469968"/>
            <a:ext cx="1440184" cy="720092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アナログ</a:t>
            </a:r>
            <a:endParaRPr lang="ja-JP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角丸四角形 29"/>
          <p:cNvSpPr/>
          <p:nvPr/>
        </p:nvSpPr>
        <p:spPr>
          <a:xfrm>
            <a:off x="2231701" y="3669738"/>
            <a:ext cx="1440184" cy="720092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ファシリティ</a:t>
            </a:r>
            <a:endParaRPr lang="en-US" altLang="ja-JP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sz="16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大石</a:t>
            </a: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ja-JP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角丸四角形 30"/>
          <p:cNvSpPr/>
          <p:nvPr/>
        </p:nvSpPr>
        <p:spPr>
          <a:xfrm>
            <a:off x="3851908" y="3669738"/>
            <a:ext cx="1440184" cy="720092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None/>
            </a:pPr>
            <a:r>
              <a:rPr lang="ja-JP" alt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真空</a:t>
            </a:r>
          </a:p>
        </p:txBody>
      </p:sp>
      <p:sp>
        <p:nvSpPr>
          <p:cNvPr id="32" name="角丸四角形 31"/>
          <p:cNvSpPr/>
          <p:nvPr/>
        </p:nvSpPr>
        <p:spPr>
          <a:xfrm>
            <a:off x="7092322" y="3669738"/>
            <a:ext cx="1440184" cy="720092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None/>
            </a:pPr>
            <a:r>
              <a:rPr lang="ja-JP" alt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防振</a:t>
            </a:r>
            <a:endParaRPr lang="en-US" altLang="ja-JP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</a:t>
            </a:r>
            <a:r>
              <a:rPr lang="ja-JP" altLang="en-US" sz="16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高橋・石崎</a:t>
            </a: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  <a:endParaRPr lang="ja-JP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角丸四角形 32"/>
          <p:cNvSpPr/>
          <p:nvPr/>
        </p:nvSpPr>
        <p:spPr>
          <a:xfrm>
            <a:off x="5472115" y="3669738"/>
            <a:ext cx="1440184" cy="720092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None/>
            </a:pPr>
            <a:r>
              <a:rPr lang="ja-JP" alt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低温</a:t>
            </a:r>
          </a:p>
        </p:txBody>
      </p:sp>
      <p:sp>
        <p:nvSpPr>
          <p:cNvPr id="34" name="角丸四角形 33"/>
          <p:cNvSpPr/>
          <p:nvPr/>
        </p:nvSpPr>
        <p:spPr>
          <a:xfrm>
            <a:off x="2231701" y="4569853"/>
            <a:ext cx="1440184" cy="720092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None/>
            </a:pPr>
            <a:r>
              <a:rPr lang="ja-JP" alt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レーザー</a:t>
            </a:r>
          </a:p>
        </p:txBody>
      </p:sp>
      <p:sp>
        <p:nvSpPr>
          <p:cNvPr id="35" name="角丸四角形 34"/>
          <p:cNvSpPr/>
          <p:nvPr/>
        </p:nvSpPr>
        <p:spPr>
          <a:xfrm>
            <a:off x="2231701" y="5469968"/>
            <a:ext cx="1440184" cy="720092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None/>
            </a:pPr>
            <a:r>
              <a:rPr lang="ja-JP" alt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デジタル</a:t>
            </a:r>
          </a:p>
        </p:txBody>
      </p:sp>
      <p:sp>
        <p:nvSpPr>
          <p:cNvPr id="36" name="角丸四角形 35"/>
          <p:cNvSpPr/>
          <p:nvPr/>
        </p:nvSpPr>
        <p:spPr>
          <a:xfrm>
            <a:off x="3851908" y="4569853"/>
            <a:ext cx="1440184" cy="720092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主干渉計</a:t>
            </a:r>
            <a:endParaRPr lang="en-US" altLang="ja-JP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角丸四角形 36"/>
          <p:cNvSpPr/>
          <p:nvPr/>
        </p:nvSpPr>
        <p:spPr>
          <a:xfrm>
            <a:off x="3851908" y="5469968"/>
            <a:ext cx="1440184" cy="720092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None/>
            </a:pPr>
            <a:r>
              <a:rPr lang="ja-JP" alt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データ</a:t>
            </a: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解析</a:t>
            </a:r>
            <a:endParaRPr lang="en-US" altLang="ja-JP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sz="16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端山</a:t>
            </a: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38" name="角丸四角形 37"/>
          <p:cNvSpPr/>
          <p:nvPr/>
        </p:nvSpPr>
        <p:spPr>
          <a:xfrm>
            <a:off x="5472115" y="4569853"/>
            <a:ext cx="1440184" cy="720092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700"/>
              </a:lnSpc>
              <a:buFontTx/>
              <a:buNone/>
            </a:pPr>
            <a:r>
              <a:rPr lang="ja-JP" alt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入</a:t>
            </a: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出射</a:t>
            </a:r>
            <a:endParaRPr lang="en-US" altLang="ja-JP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700"/>
              </a:lnSpc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光学系</a:t>
            </a:r>
            <a:endParaRPr lang="en-US" altLang="ja-JP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角丸四角形 38"/>
          <p:cNvSpPr/>
          <p:nvPr/>
        </p:nvSpPr>
        <p:spPr>
          <a:xfrm>
            <a:off x="5472115" y="5469968"/>
            <a:ext cx="1440184" cy="720092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地物干渉計</a:t>
            </a:r>
            <a:endParaRPr lang="ja-JP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角丸四角形 39"/>
          <p:cNvSpPr/>
          <p:nvPr/>
        </p:nvSpPr>
        <p:spPr>
          <a:xfrm>
            <a:off x="7092322" y="4569853"/>
            <a:ext cx="1440184" cy="720092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補助光学系</a:t>
            </a:r>
            <a:endParaRPr lang="en-US" altLang="ja-JP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</a:t>
            </a:r>
            <a:r>
              <a:rPr lang="ja-JP" altLang="en-US" sz="14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阿久津・我妻</a:t>
            </a: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  <a:endParaRPr lang="ja-JP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7063409" y="5661522"/>
            <a:ext cx="1502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サブシステム</a:t>
            </a:r>
            <a:endParaRPr lang="ja-JP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KAGRA</a:t>
            </a:r>
            <a:r>
              <a:rPr lang="ja-JP" altLang="en-US" dirty="0" smtClean="0"/>
              <a:t>の組織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cxnSp>
        <p:nvCxnSpPr>
          <p:cNvPr id="15" name="直線コネクタ 14"/>
          <p:cNvCxnSpPr>
            <a:stCxn id="45" idx="3"/>
          </p:cNvCxnSpPr>
          <p:nvPr/>
        </p:nvCxnSpPr>
        <p:spPr>
          <a:xfrm>
            <a:off x="3328693" y="1626716"/>
            <a:ext cx="222632" cy="2084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>
            <a:stCxn id="19" idx="3"/>
          </p:cNvCxnSpPr>
          <p:nvPr/>
        </p:nvCxnSpPr>
        <p:spPr>
          <a:xfrm>
            <a:off x="3335319" y="1010490"/>
            <a:ext cx="21600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2092636" y="3212976"/>
            <a:ext cx="0" cy="180022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角丸四角形 18"/>
          <p:cNvSpPr/>
          <p:nvPr/>
        </p:nvSpPr>
        <p:spPr>
          <a:xfrm>
            <a:off x="1319095" y="799467"/>
            <a:ext cx="2016224" cy="422046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None/>
            </a:pP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 Council</a:t>
            </a:r>
            <a:endParaRPr lang="ja-JP" alt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3551325" y="799467"/>
            <a:ext cx="2160276" cy="1080138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代表（梶田）</a:t>
            </a:r>
            <a:endParaRPr lang="ja-JP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角丸四角形 22"/>
          <p:cNvSpPr/>
          <p:nvPr/>
        </p:nvSpPr>
        <p:spPr>
          <a:xfrm>
            <a:off x="6071647" y="2059627"/>
            <a:ext cx="2160276" cy="1153349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Management support</a:t>
            </a:r>
            <a:endParaRPr lang="ja-JP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4" name="直線コネクタ 23"/>
          <p:cNvCxnSpPr>
            <a:stCxn id="20" idx="2"/>
            <a:endCxn id="22" idx="0"/>
          </p:cNvCxnSpPr>
          <p:nvPr/>
        </p:nvCxnSpPr>
        <p:spPr>
          <a:xfrm>
            <a:off x="4631463" y="1879605"/>
            <a:ext cx="0" cy="180023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>
            <a:stCxn id="22" idx="3"/>
            <a:endCxn id="23" idx="1"/>
          </p:cNvCxnSpPr>
          <p:nvPr/>
        </p:nvCxnSpPr>
        <p:spPr>
          <a:xfrm>
            <a:off x="5711601" y="2636302"/>
            <a:ext cx="36004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>
            <a:off x="4631463" y="3212976"/>
            <a:ext cx="0" cy="362596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2088081" y="3416643"/>
            <a:ext cx="2546741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角丸四角形 44"/>
          <p:cNvSpPr/>
          <p:nvPr/>
        </p:nvSpPr>
        <p:spPr>
          <a:xfrm>
            <a:off x="1319095" y="1415693"/>
            <a:ext cx="2009598" cy="422046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500"/>
              </a:lnSpc>
              <a:buFontTx/>
              <a:buNone/>
            </a:pP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Board of Representative</a:t>
            </a:r>
            <a:endParaRPr lang="ja-JP" alt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角丸四角形 45"/>
          <p:cNvSpPr/>
          <p:nvPr/>
        </p:nvSpPr>
        <p:spPr>
          <a:xfrm>
            <a:off x="6046951" y="1402442"/>
            <a:ext cx="2160276" cy="422046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500"/>
              </a:lnSpc>
              <a:buFontTx/>
              <a:buNone/>
            </a:pP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 Review board</a:t>
            </a:r>
            <a:endParaRPr lang="ja-JP" alt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角丸四角形 46"/>
          <p:cNvSpPr/>
          <p:nvPr/>
        </p:nvSpPr>
        <p:spPr>
          <a:xfrm>
            <a:off x="6053577" y="799467"/>
            <a:ext cx="2160276" cy="422046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500"/>
              </a:lnSpc>
              <a:buFontTx/>
              <a:buNone/>
            </a:pP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Advisory Board</a:t>
            </a:r>
            <a:endParaRPr lang="ja-JP" alt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角丸四角形 47"/>
          <p:cNvSpPr/>
          <p:nvPr/>
        </p:nvSpPr>
        <p:spPr>
          <a:xfrm>
            <a:off x="323528" y="1052735"/>
            <a:ext cx="828092" cy="560729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理論</a:t>
            </a:r>
            <a:endParaRPr lang="en-US" altLang="ja-JP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sz="16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中村</a:t>
            </a: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ja-JP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角丸四角形 48"/>
          <p:cNvSpPr/>
          <p:nvPr/>
        </p:nvSpPr>
        <p:spPr>
          <a:xfrm>
            <a:off x="323528" y="1772816"/>
            <a:ext cx="828092" cy="422046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R&amp;D</a:t>
            </a:r>
            <a:endParaRPr lang="ja-JP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1" name="直線コネクタ 60"/>
          <p:cNvCxnSpPr>
            <a:endCxn id="47" idx="1"/>
          </p:cNvCxnSpPr>
          <p:nvPr/>
        </p:nvCxnSpPr>
        <p:spPr>
          <a:xfrm>
            <a:off x="5724146" y="1010490"/>
            <a:ext cx="329431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/>
          <p:cNvGrpSpPr/>
          <p:nvPr/>
        </p:nvGrpSpPr>
        <p:grpSpPr>
          <a:xfrm>
            <a:off x="935596" y="908720"/>
            <a:ext cx="7616021" cy="4844176"/>
            <a:chOff x="935596" y="908720"/>
            <a:chExt cx="7616021" cy="4844176"/>
          </a:xfrm>
        </p:grpSpPr>
        <p:grpSp>
          <p:nvGrpSpPr>
            <p:cNvPr id="55" name="グループ化 54"/>
            <p:cNvGrpSpPr/>
            <p:nvPr/>
          </p:nvGrpSpPr>
          <p:grpSpPr>
            <a:xfrm>
              <a:off x="1871712" y="2060848"/>
              <a:ext cx="6679905" cy="3692048"/>
              <a:chOff x="1871712" y="2060848"/>
              <a:chExt cx="6679905" cy="3692048"/>
            </a:xfrm>
          </p:grpSpPr>
          <p:sp>
            <p:nvSpPr>
              <p:cNvPr id="7" name="星 5 6"/>
              <p:cNvSpPr/>
              <p:nvPr/>
            </p:nvSpPr>
            <p:spPr bwMode="auto">
              <a:xfrm>
                <a:off x="8299589" y="3625632"/>
                <a:ext cx="252028" cy="282928"/>
              </a:xfrm>
              <a:prstGeom prst="star5">
                <a:avLst>
                  <a:gd name="adj" fmla="val 29978"/>
                  <a:gd name="hf" fmla="val 105146"/>
                  <a:gd name="vf" fmla="val 110557"/>
                </a:avLst>
              </a:prstGeom>
              <a:solidFill>
                <a:srgbClr val="FF0000">
                  <a:alpha val="40000"/>
                </a:srgbClr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 dirty="0" smtClean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" name="星 5 7"/>
              <p:cNvSpPr/>
              <p:nvPr/>
            </p:nvSpPr>
            <p:spPr bwMode="auto">
              <a:xfrm>
                <a:off x="8283335" y="4502925"/>
                <a:ext cx="252028" cy="282928"/>
              </a:xfrm>
              <a:prstGeom prst="star5">
                <a:avLst>
                  <a:gd name="adj" fmla="val 29978"/>
                  <a:gd name="hf" fmla="val 105146"/>
                  <a:gd name="vf" fmla="val 110557"/>
                </a:avLst>
              </a:prstGeom>
              <a:solidFill>
                <a:srgbClr val="FF0000">
                  <a:alpha val="40000"/>
                </a:srgbClr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 dirty="0" smtClean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" name="星 5 8"/>
              <p:cNvSpPr/>
              <p:nvPr/>
            </p:nvSpPr>
            <p:spPr bwMode="auto">
              <a:xfrm>
                <a:off x="1871712" y="4514224"/>
                <a:ext cx="252028" cy="282928"/>
              </a:xfrm>
              <a:prstGeom prst="star5">
                <a:avLst>
                  <a:gd name="adj" fmla="val 29978"/>
                  <a:gd name="hf" fmla="val 105146"/>
                  <a:gd name="vf" fmla="val 110557"/>
                </a:avLst>
              </a:prstGeom>
              <a:solidFill>
                <a:srgbClr val="FF0000">
                  <a:alpha val="40000"/>
                </a:srgbClr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 dirty="0" smtClean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星 5 9"/>
              <p:cNvSpPr/>
              <p:nvPr/>
            </p:nvSpPr>
            <p:spPr bwMode="auto">
              <a:xfrm>
                <a:off x="5040064" y="5469968"/>
                <a:ext cx="252028" cy="282928"/>
              </a:xfrm>
              <a:prstGeom prst="star5">
                <a:avLst>
                  <a:gd name="adj" fmla="val 29978"/>
                  <a:gd name="hf" fmla="val 105146"/>
                  <a:gd name="vf" fmla="val 110557"/>
                </a:avLst>
              </a:prstGeom>
              <a:solidFill>
                <a:srgbClr val="FF0000">
                  <a:alpha val="40000"/>
                </a:srgbClr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 dirty="0" smtClean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星 5 11"/>
              <p:cNvSpPr/>
              <p:nvPr/>
            </p:nvSpPr>
            <p:spPr bwMode="auto">
              <a:xfrm>
                <a:off x="6680346" y="4502925"/>
                <a:ext cx="252028" cy="282928"/>
              </a:xfrm>
              <a:prstGeom prst="star5">
                <a:avLst>
                  <a:gd name="adj" fmla="val 29978"/>
                  <a:gd name="hf" fmla="val 105146"/>
                  <a:gd name="vf" fmla="val 110557"/>
                </a:avLst>
              </a:prstGeom>
              <a:solidFill>
                <a:srgbClr val="FF0000">
                  <a:alpha val="40000"/>
                </a:srgbClr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 dirty="0" smtClean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星 5 12"/>
              <p:cNvSpPr/>
              <p:nvPr/>
            </p:nvSpPr>
            <p:spPr bwMode="auto">
              <a:xfrm>
                <a:off x="5040064" y="3669482"/>
                <a:ext cx="252028" cy="282928"/>
              </a:xfrm>
              <a:prstGeom prst="star5">
                <a:avLst>
                  <a:gd name="adj" fmla="val 29978"/>
                  <a:gd name="hf" fmla="val 105146"/>
                  <a:gd name="vf" fmla="val 110557"/>
                </a:avLst>
              </a:prstGeom>
              <a:solidFill>
                <a:srgbClr val="FF0000">
                  <a:alpha val="40000"/>
                </a:srgbClr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 dirty="0" smtClean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" name="星 5 13"/>
              <p:cNvSpPr/>
              <p:nvPr/>
            </p:nvSpPr>
            <p:spPr bwMode="auto">
              <a:xfrm>
                <a:off x="5112060" y="4512672"/>
                <a:ext cx="252028" cy="282928"/>
              </a:xfrm>
              <a:prstGeom prst="star5">
                <a:avLst>
                  <a:gd name="adj" fmla="val 29978"/>
                  <a:gd name="hf" fmla="val 105146"/>
                  <a:gd name="vf" fmla="val 110557"/>
                </a:avLst>
              </a:prstGeom>
              <a:solidFill>
                <a:srgbClr val="FF0000">
                  <a:alpha val="40000"/>
                </a:srgbClr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 dirty="0" smtClean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6" name="星 5 55"/>
              <p:cNvSpPr/>
              <p:nvPr/>
            </p:nvSpPr>
            <p:spPr bwMode="auto">
              <a:xfrm>
                <a:off x="5423551" y="2060848"/>
                <a:ext cx="252028" cy="282928"/>
              </a:xfrm>
              <a:prstGeom prst="star5">
                <a:avLst>
                  <a:gd name="adj" fmla="val 29978"/>
                  <a:gd name="hf" fmla="val 105146"/>
                  <a:gd name="vf" fmla="val 110557"/>
                </a:avLst>
              </a:prstGeom>
              <a:solidFill>
                <a:srgbClr val="FF0000">
                  <a:alpha val="40000"/>
                </a:srgbClr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 dirty="0" smtClean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7" name="星 5 56"/>
              <p:cNvSpPr/>
              <p:nvPr/>
            </p:nvSpPr>
            <p:spPr bwMode="auto">
              <a:xfrm>
                <a:off x="3119295" y="2060848"/>
                <a:ext cx="252028" cy="282928"/>
              </a:xfrm>
              <a:prstGeom prst="star5">
                <a:avLst>
                  <a:gd name="adj" fmla="val 29978"/>
                  <a:gd name="hf" fmla="val 105146"/>
                  <a:gd name="vf" fmla="val 110557"/>
                </a:avLst>
              </a:prstGeom>
              <a:solidFill>
                <a:srgbClr val="FF0000">
                  <a:alpha val="40000"/>
                </a:srgbClr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 dirty="0" smtClean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9" name="星 5 58"/>
            <p:cNvSpPr/>
            <p:nvPr/>
          </p:nvSpPr>
          <p:spPr bwMode="auto">
            <a:xfrm>
              <a:off x="1007604" y="1628800"/>
              <a:ext cx="252028" cy="282928"/>
            </a:xfrm>
            <a:prstGeom prst="star5">
              <a:avLst>
                <a:gd name="adj" fmla="val 29978"/>
                <a:gd name="hf" fmla="val 105146"/>
                <a:gd name="vf" fmla="val 110557"/>
              </a:avLst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0" name="星 5 59"/>
            <p:cNvSpPr/>
            <p:nvPr/>
          </p:nvSpPr>
          <p:spPr bwMode="auto">
            <a:xfrm>
              <a:off x="935596" y="908720"/>
              <a:ext cx="252028" cy="282928"/>
            </a:xfrm>
            <a:prstGeom prst="star5">
              <a:avLst>
                <a:gd name="adj" fmla="val 29978"/>
                <a:gd name="hf" fmla="val 105146"/>
                <a:gd name="vf" fmla="val 110557"/>
              </a:avLst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星 5 51"/>
            <p:cNvSpPr/>
            <p:nvPr/>
          </p:nvSpPr>
          <p:spPr bwMode="auto">
            <a:xfrm>
              <a:off x="3455876" y="3573016"/>
              <a:ext cx="252028" cy="282928"/>
            </a:xfrm>
            <a:prstGeom prst="star5">
              <a:avLst>
                <a:gd name="adj" fmla="val 29978"/>
                <a:gd name="hf" fmla="val 105146"/>
                <a:gd name="vf" fmla="val 110557"/>
              </a:avLst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3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防振装置開発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323528" y="836712"/>
            <a:ext cx="7105674" cy="5355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光学素子のための防振・</a:t>
            </a:r>
            <a:r>
              <a:rPr lang="ja-JP" altLang="en-US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懸架系 </a:t>
            </a:r>
            <a:r>
              <a:rPr lang="en-US" altLang="ja-JP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高橋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石崎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611559" y="1301859"/>
            <a:ext cx="6048967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サファイヤ低温鏡の防振系 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その他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常温光学素子の防振系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6501482" y="790153"/>
            <a:ext cx="2318990" cy="5591175"/>
            <a:chOff x="3563888" y="790153"/>
            <a:chExt cx="2318990" cy="5591175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3635896" y="790153"/>
              <a:ext cx="1943100" cy="5591175"/>
              <a:chOff x="3851920" y="790153"/>
              <a:chExt cx="1943100" cy="5591175"/>
            </a:xfrm>
          </p:grpSpPr>
          <p:sp>
            <p:nvSpPr>
              <p:cNvPr id="24" name="正方形/長方形 23"/>
              <p:cNvSpPr/>
              <p:nvPr/>
            </p:nvSpPr>
            <p:spPr>
              <a:xfrm>
                <a:off x="3855110" y="6237312"/>
                <a:ext cx="1931213" cy="144016"/>
              </a:xfrm>
              <a:prstGeom prst="rect">
                <a:avLst/>
              </a:prstGeom>
              <a:blipFill>
                <a:blip r:embed="rId2"/>
                <a:tile tx="0" ty="0" sx="100000" sy="100000" flip="none" algn="tl"/>
              </a:blipFill>
              <a:ln w="38100"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5" name="フリーフォーム 24"/>
              <p:cNvSpPr/>
              <p:nvPr/>
            </p:nvSpPr>
            <p:spPr>
              <a:xfrm>
                <a:off x="5084064" y="1587398"/>
                <a:ext cx="702259" cy="1989735"/>
              </a:xfrm>
              <a:custGeom>
                <a:avLst/>
                <a:gdLst>
                  <a:gd name="connsiteX0" fmla="*/ 702259 w 702259"/>
                  <a:gd name="connsiteY0" fmla="*/ 0 h 1989735"/>
                  <a:gd name="connsiteX1" fmla="*/ 0 w 702259"/>
                  <a:gd name="connsiteY1" fmla="*/ 14631 h 1989735"/>
                  <a:gd name="connsiteX2" fmla="*/ 0 w 702259"/>
                  <a:gd name="connsiteY2" fmla="*/ 1799540 h 1989735"/>
                  <a:gd name="connsiteX3" fmla="*/ 256032 w 702259"/>
                  <a:gd name="connsiteY3" fmla="*/ 1828800 h 1989735"/>
                  <a:gd name="connsiteX4" fmla="*/ 438912 w 702259"/>
                  <a:gd name="connsiteY4" fmla="*/ 1887322 h 1989735"/>
                  <a:gd name="connsiteX5" fmla="*/ 651053 w 702259"/>
                  <a:gd name="connsiteY5" fmla="*/ 1960474 h 1989735"/>
                  <a:gd name="connsiteX6" fmla="*/ 702259 w 702259"/>
                  <a:gd name="connsiteY6" fmla="*/ 1989735 h 1989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2259" h="1989735">
                    <a:moveTo>
                      <a:pt x="702259" y="0"/>
                    </a:moveTo>
                    <a:lnTo>
                      <a:pt x="0" y="14631"/>
                    </a:lnTo>
                    <a:lnTo>
                      <a:pt x="0" y="1799540"/>
                    </a:lnTo>
                    <a:lnTo>
                      <a:pt x="256032" y="1828800"/>
                    </a:lnTo>
                    <a:lnTo>
                      <a:pt x="438912" y="1887322"/>
                    </a:lnTo>
                    <a:lnTo>
                      <a:pt x="651053" y="1960474"/>
                    </a:lnTo>
                    <a:lnTo>
                      <a:pt x="702259" y="1989735"/>
                    </a:lnTo>
                  </a:path>
                </a:pathLst>
              </a:custGeom>
              <a:blipFill>
                <a:blip r:embed="rId2"/>
                <a:tile tx="0" ty="0" sx="100000" sy="100000" flip="none" algn="tl"/>
              </a:blipFill>
            </p:spPr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6" name="フリーフォーム 25"/>
              <p:cNvSpPr/>
              <p:nvPr/>
            </p:nvSpPr>
            <p:spPr>
              <a:xfrm>
                <a:off x="3855110" y="1587398"/>
                <a:ext cx="782727" cy="2018996"/>
              </a:xfrm>
              <a:custGeom>
                <a:avLst/>
                <a:gdLst>
                  <a:gd name="connsiteX0" fmla="*/ 0 w 782727"/>
                  <a:gd name="connsiteY0" fmla="*/ 2018996 h 2018996"/>
                  <a:gd name="connsiteX1" fmla="*/ 197511 w 782727"/>
                  <a:gd name="connsiteY1" fmla="*/ 1916583 h 2018996"/>
                  <a:gd name="connsiteX2" fmla="*/ 475488 w 782727"/>
                  <a:gd name="connsiteY2" fmla="*/ 1836116 h 2018996"/>
                  <a:gd name="connsiteX3" fmla="*/ 782727 w 782727"/>
                  <a:gd name="connsiteY3" fmla="*/ 1784909 h 2018996"/>
                  <a:gd name="connsiteX4" fmla="*/ 782727 w 782727"/>
                  <a:gd name="connsiteY4" fmla="*/ 29261 h 2018996"/>
                  <a:gd name="connsiteX5" fmla="*/ 672999 w 782727"/>
                  <a:gd name="connsiteY5" fmla="*/ 0 h 2018996"/>
                  <a:gd name="connsiteX6" fmla="*/ 14631 w 782727"/>
                  <a:gd name="connsiteY6" fmla="*/ 7316 h 2018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2727" h="2018996">
                    <a:moveTo>
                      <a:pt x="0" y="2018996"/>
                    </a:moveTo>
                    <a:lnTo>
                      <a:pt x="197511" y="1916583"/>
                    </a:lnTo>
                    <a:lnTo>
                      <a:pt x="475488" y="1836116"/>
                    </a:lnTo>
                    <a:lnTo>
                      <a:pt x="782727" y="1784909"/>
                    </a:lnTo>
                    <a:lnTo>
                      <a:pt x="782727" y="29261"/>
                    </a:lnTo>
                    <a:lnTo>
                      <a:pt x="672999" y="0"/>
                    </a:lnTo>
                    <a:lnTo>
                      <a:pt x="14631" y="7316"/>
                    </a:lnTo>
                  </a:path>
                </a:pathLst>
              </a:custGeom>
              <a:blipFill>
                <a:blip r:embed="rId2"/>
                <a:tile tx="0" ty="0" sx="100000" sy="100000" flip="none" algn="tl"/>
              </a:blipFill>
            </p:spPr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pic>
            <p:nvPicPr>
              <p:cNvPr id="27" name="Picture 5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920" y="790153"/>
                <a:ext cx="1943100" cy="55911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" name="Rectangle 24"/>
            <p:cNvSpPr>
              <a:spLocks noChangeArrowheads="1"/>
            </p:cNvSpPr>
            <p:nvPr/>
          </p:nvSpPr>
          <p:spPr bwMode="auto">
            <a:xfrm>
              <a:off x="3563888" y="1151166"/>
              <a:ext cx="999728" cy="24564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 Isolator</a:t>
              </a:r>
            </a:p>
          </p:txBody>
        </p:sp>
        <p:sp>
          <p:nvSpPr>
            <p:cNvPr id="9" name="Rectangle 24"/>
            <p:cNvSpPr>
              <a:spLocks noChangeArrowheads="1"/>
            </p:cNvSpPr>
            <p:nvPr/>
          </p:nvSpPr>
          <p:spPr bwMode="auto">
            <a:xfrm>
              <a:off x="3923928" y="1799238"/>
              <a:ext cx="648072" cy="24564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GAS1</a:t>
              </a:r>
            </a:p>
          </p:txBody>
        </p:sp>
        <p:sp>
          <p:nvSpPr>
            <p:cNvPr id="10" name="Rectangle 24"/>
            <p:cNvSpPr>
              <a:spLocks noChangeArrowheads="1"/>
            </p:cNvSpPr>
            <p:nvPr/>
          </p:nvSpPr>
          <p:spPr bwMode="auto">
            <a:xfrm>
              <a:off x="3923928" y="2636912"/>
              <a:ext cx="648072" cy="24564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GAS2</a:t>
              </a:r>
            </a:p>
          </p:txBody>
        </p:sp>
        <p:sp>
          <p:nvSpPr>
            <p:cNvPr id="11" name="Rectangle 24"/>
            <p:cNvSpPr>
              <a:spLocks noChangeArrowheads="1"/>
            </p:cNvSpPr>
            <p:nvPr/>
          </p:nvSpPr>
          <p:spPr bwMode="auto">
            <a:xfrm>
              <a:off x="3965792" y="3490960"/>
              <a:ext cx="648072" cy="24564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GAS3</a:t>
              </a:r>
            </a:p>
          </p:txBody>
        </p:sp>
        <p:sp>
          <p:nvSpPr>
            <p:cNvPr id="12" name="Rectangle 24"/>
            <p:cNvSpPr>
              <a:spLocks noChangeArrowheads="1"/>
            </p:cNvSpPr>
            <p:nvPr/>
          </p:nvSpPr>
          <p:spPr bwMode="auto">
            <a:xfrm>
              <a:off x="3923928" y="4221088"/>
              <a:ext cx="648072" cy="24564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GAS4</a:t>
              </a:r>
            </a:p>
          </p:txBody>
        </p:sp>
        <p:sp>
          <p:nvSpPr>
            <p:cNvPr id="13" name="Rectangle 24"/>
            <p:cNvSpPr>
              <a:spLocks noChangeArrowheads="1"/>
            </p:cNvSpPr>
            <p:nvPr/>
          </p:nvSpPr>
          <p:spPr bwMode="auto">
            <a:xfrm>
              <a:off x="3563888" y="5013176"/>
              <a:ext cx="648072" cy="369332"/>
            </a:xfrm>
            <a:prstGeom prst="rect">
              <a:avLst/>
            </a:prstGeom>
            <a:solidFill>
              <a:srgbClr val="000000">
                <a:alpha val="7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9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Cryo-payload</a:t>
              </a:r>
            </a:p>
          </p:txBody>
        </p:sp>
        <p:sp>
          <p:nvSpPr>
            <p:cNvPr id="14" name="Rectangle 24"/>
            <p:cNvSpPr>
              <a:spLocks noChangeArrowheads="1"/>
            </p:cNvSpPr>
            <p:nvPr/>
          </p:nvSpPr>
          <p:spPr bwMode="auto">
            <a:xfrm>
              <a:off x="3635896" y="5517232"/>
              <a:ext cx="720080" cy="369332"/>
            </a:xfrm>
            <a:prstGeom prst="rect">
              <a:avLst/>
            </a:prstGeom>
            <a:solidFill>
              <a:srgbClr val="000000">
                <a:alpha val="7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9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Sapphire</a:t>
              </a:r>
            </a:p>
            <a:p>
              <a:pPr algn="l">
                <a:lnSpc>
                  <a:spcPct val="9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mirror</a:t>
              </a:r>
            </a:p>
          </p:txBody>
        </p:sp>
        <p:cxnSp>
          <p:nvCxnSpPr>
            <p:cNvPr id="15" name="直線矢印コネクタ 14"/>
            <p:cNvCxnSpPr/>
            <p:nvPr/>
          </p:nvCxnSpPr>
          <p:spPr bwMode="auto">
            <a:xfrm>
              <a:off x="4247964" y="5701898"/>
              <a:ext cx="315652" cy="0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9050" cap="flat" cmpd="sng" algn="ctr">
              <a:solidFill>
                <a:srgbClr val="99FF99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sp>
          <p:nvSpPr>
            <p:cNvPr id="16" name="Rectangle 24"/>
            <p:cNvSpPr>
              <a:spLocks noChangeArrowheads="1"/>
            </p:cNvSpPr>
            <p:nvPr/>
          </p:nvSpPr>
          <p:spPr bwMode="auto">
            <a:xfrm>
              <a:off x="4994000" y="1360864"/>
              <a:ext cx="639688" cy="24564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en-US" altLang="ja-JP" sz="1000" baseline="30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nd</a:t>
              </a: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floor</a:t>
              </a:r>
            </a:p>
          </p:txBody>
        </p:sp>
        <p:sp>
          <p:nvSpPr>
            <p:cNvPr id="17" name="Rectangle 24"/>
            <p:cNvSpPr>
              <a:spLocks noChangeArrowheads="1"/>
            </p:cNvSpPr>
            <p:nvPr/>
          </p:nvSpPr>
          <p:spPr bwMode="auto">
            <a:xfrm>
              <a:off x="5090790" y="6028660"/>
              <a:ext cx="639688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en-US" altLang="ja-JP" sz="1000" baseline="30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</a:t>
              </a: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floor</a:t>
              </a:r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>
              <a:off x="5055960" y="4777056"/>
              <a:ext cx="75659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Cryostat</a:t>
              </a:r>
            </a:p>
          </p:txBody>
        </p:sp>
        <p:cxnSp>
          <p:nvCxnSpPr>
            <p:cNvPr id="19" name="直線矢印コネクタ 18"/>
            <p:cNvCxnSpPr/>
            <p:nvPr/>
          </p:nvCxnSpPr>
          <p:spPr bwMode="auto">
            <a:xfrm>
              <a:off x="4139952" y="5229200"/>
              <a:ext cx="265838" cy="0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9050" cap="flat" cmpd="sng" algn="ctr">
              <a:solidFill>
                <a:srgbClr val="99FF99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sp>
          <p:nvSpPr>
            <p:cNvPr id="20" name="Rectangle 24"/>
            <p:cNvSpPr>
              <a:spLocks noChangeArrowheads="1"/>
            </p:cNvSpPr>
            <p:nvPr/>
          </p:nvSpPr>
          <p:spPr bwMode="auto">
            <a:xfrm>
              <a:off x="4932040" y="837873"/>
              <a:ext cx="950838" cy="43088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Room-temp.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Vacuum tank</a:t>
              </a:r>
            </a:p>
          </p:txBody>
        </p:sp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>
              <a:off x="4869845" y="2278033"/>
              <a:ext cx="710267" cy="43088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Vacuum 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Tube</a:t>
              </a:r>
            </a:p>
          </p:txBody>
        </p:sp>
        <p:cxnSp>
          <p:nvCxnSpPr>
            <p:cNvPr id="22" name="直線矢印コネクタ 21"/>
            <p:cNvCxnSpPr/>
            <p:nvPr/>
          </p:nvCxnSpPr>
          <p:spPr bwMode="auto">
            <a:xfrm>
              <a:off x="5724128" y="1587398"/>
              <a:ext cx="0" cy="4702872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2700" cap="flat" cmpd="sng" algn="ctr">
              <a:solidFill>
                <a:srgbClr val="FFFF99"/>
              </a:solidFill>
              <a:prstDash val="solid"/>
              <a:round/>
              <a:headEnd type="arrow" w="sm" len="med"/>
              <a:tailEnd type="arrow" w="sm" len="med"/>
            </a:ln>
            <a:effectLst/>
          </p:spPr>
        </p:cxn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 rot="16200000">
              <a:off x="5202185" y="3411113"/>
              <a:ext cx="926291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Height 13m</a:t>
              </a:r>
            </a:p>
          </p:txBody>
        </p:sp>
      </p:grpSp>
      <p:pic>
        <p:nvPicPr>
          <p:cNvPr id="37" name="図 36" descr="DCF003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632" y="3789042"/>
            <a:ext cx="1778320" cy="237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13016"/>
            <a:ext cx="1759589" cy="234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4716016" y="6176337"/>
            <a:ext cx="135945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架台</a:t>
            </a:r>
            <a:r>
              <a:rPr lang="ja-JP" altLang="en-US" sz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支柱</a:t>
            </a:r>
            <a:r>
              <a:rPr lang="ja-JP" altLang="en-US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試験品</a:t>
            </a:r>
            <a:endParaRPr lang="ja-JP" altLang="en-US" sz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3" name="Rectangle 32"/>
          <p:cNvSpPr>
            <a:spLocks noChangeArrowheads="1"/>
          </p:cNvSpPr>
          <p:nvPr/>
        </p:nvSpPr>
        <p:spPr bwMode="auto">
          <a:xfrm>
            <a:off x="395536" y="2202429"/>
            <a:ext cx="6196872" cy="5355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・現在は部分に分けて開発中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右矢印 41"/>
          <p:cNvSpPr/>
          <p:nvPr/>
        </p:nvSpPr>
        <p:spPr bwMode="auto">
          <a:xfrm>
            <a:off x="987897" y="2790976"/>
            <a:ext cx="271735" cy="27798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5" name="Rectangle 32"/>
          <p:cNvSpPr>
            <a:spLocks noChangeArrowheads="1"/>
          </p:cNvSpPr>
          <p:nvPr/>
        </p:nvSpPr>
        <p:spPr bwMode="auto">
          <a:xfrm>
            <a:off x="1243335" y="2666295"/>
            <a:ext cx="5272881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年度より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TAMA300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を用いて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総合プロトタイプ試験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2411759" y="6176337"/>
            <a:ext cx="20162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ペイロード初期プロトタイプ</a:t>
            </a:r>
            <a:endParaRPr lang="ja-JP" altLang="en-US" sz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7" name="Text Box 5"/>
          <p:cNvSpPr txBox="1">
            <a:spLocks noChangeArrowheads="1"/>
          </p:cNvSpPr>
          <p:nvPr/>
        </p:nvSpPr>
        <p:spPr bwMode="auto">
          <a:xfrm>
            <a:off x="467544" y="6165304"/>
            <a:ext cx="20162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en-US" altLang="ja-JP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Pre-isolator</a:t>
            </a:r>
            <a:r>
              <a:rPr lang="ja-JP" altLang="en-US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試験の様子</a:t>
            </a:r>
            <a:endParaRPr lang="ja-JP" altLang="en-US" sz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39" name="図 38" descr="DCF00083 (600x800)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04" y="3789041"/>
            <a:ext cx="1788032" cy="238882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418801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補助光学</a:t>
            </a:r>
            <a:r>
              <a:rPr lang="ja-JP" altLang="en-US" dirty="0" smtClean="0"/>
              <a:t>系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410270" y="836712"/>
            <a:ext cx="6033938" cy="5355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干渉計の散乱光処理など 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阿久津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我妻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683568" y="1340768"/>
            <a:ext cx="8424936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散乱光などの処理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透過光モニタなどのコンポーネント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干渉計の最終感度を決める可能性がある重要なサブシステム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3" name="Rectangle 32"/>
          <p:cNvSpPr>
            <a:spLocks noChangeArrowheads="1"/>
          </p:cNvSpPr>
          <p:nvPr/>
        </p:nvSpPr>
        <p:spPr bwMode="auto">
          <a:xfrm>
            <a:off x="338262" y="2276872"/>
            <a:ext cx="6033938" cy="4860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具体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設計進行中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ATC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の協力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右矢印 41"/>
          <p:cNvSpPr/>
          <p:nvPr/>
        </p:nvSpPr>
        <p:spPr bwMode="auto">
          <a:xfrm>
            <a:off x="827584" y="3297358"/>
            <a:ext cx="271735" cy="27798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5" name="Rectangle 32"/>
          <p:cNvSpPr>
            <a:spLocks noChangeArrowheads="1"/>
          </p:cNvSpPr>
          <p:nvPr/>
        </p:nvSpPr>
        <p:spPr bwMode="auto">
          <a:xfrm>
            <a:off x="494926" y="2708920"/>
            <a:ext cx="6264696" cy="5355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ATC</a:t>
            </a:r>
            <a:r>
              <a:rPr lang="ja-JP" alt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にて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開発・試験環境整備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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留置き金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7" name="Text Box 5"/>
          <p:cNvSpPr txBox="1">
            <a:spLocks noChangeArrowheads="1"/>
          </p:cNvSpPr>
          <p:nvPr/>
        </p:nvSpPr>
        <p:spPr bwMode="auto">
          <a:xfrm>
            <a:off x="467544" y="6165304"/>
            <a:ext cx="1800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バッフル</a:t>
            </a:r>
            <a:r>
              <a:rPr lang="en-US" altLang="ja-JP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(</a:t>
            </a:r>
            <a:r>
              <a:rPr lang="ja-JP" altLang="en-US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内径</a:t>
            </a:r>
            <a:r>
              <a:rPr lang="en-US" altLang="ja-JP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22cm)</a:t>
            </a:r>
          </a:p>
        </p:txBody>
      </p:sp>
      <p:pic>
        <p:nvPicPr>
          <p:cNvPr id="973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360568"/>
            <a:ext cx="4176464" cy="166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図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328" y="4216235"/>
            <a:ext cx="1585384" cy="194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図 40" descr="P1010088_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474" y="4246041"/>
            <a:ext cx="2463006" cy="1847255"/>
          </a:xfrm>
          <a:prstGeom prst="rect">
            <a:avLst/>
          </a:prstGeom>
        </p:spPr>
      </p:pic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6300193" y="6032321"/>
            <a:ext cx="25922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透過光用</a:t>
            </a:r>
            <a:r>
              <a:rPr lang="en-US" altLang="ja-JP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Beam reducing telescope</a:t>
            </a:r>
            <a:r>
              <a:rPr lang="ja-JP" altLang="en-US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</a:t>
            </a:r>
            <a:endParaRPr lang="en-US" altLang="ja-JP" sz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>
              <a:buNone/>
            </a:pPr>
            <a:r>
              <a:rPr lang="en-US" altLang="ja-JP" sz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ja-JP" altLang="en-US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長さ約</a:t>
            </a:r>
            <a:r>
              <a:rPr lang="en-US" altLang="ja-JP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1.5m  (LIGO</a:t>
            </a:r>
            <a:r>
              <a:rPr lang="ja-JP" altLang="en-US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同等品</a:t>
            </a:r>
            <a:r>
              <a:rPr lang="en-US" altLang="ja-JP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endParaRPr lang="ja-JP" altLang="en-US" sz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3203848" y="6021288"/>
            <a:ext cx="1800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en-US" altLang="ja-JP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KAGRA</a:t>
            </a:r>
            <a:r>
              <a:rPr lang="ja-JP" altLang="en-US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バッフル構成図</a:t>
            </a:r>
            <a:endParaRPr lang="en-US" altLang="ja-JP" sz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9" name="Rectangle 32"/>
          <p:cNvSpPr>
            <a:spLocks noChangeArrowheads="1"/>
          </p:cNvSpPr>
          <p:nvPr/>
        </p:nvSpPr>
        <p:spPr bwMode="auto">
          <a:xfrm>
            <a:off x="1120486" y="3195533"/>
            <a:ext cx="7560840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今年度中に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試作品評価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実機製作開始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年末までに実機製作・評価試験完了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インストール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595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プロジェクトウィーク資料 </a:t>
            </a:r>
            <a:r>
              <a:rPr lang="en-US" altLang="ja-JP" dirty="0" smtClean="0"/>
              <a:t>(November 28, 2012, NAOJ)</a:t>
            </a:r>
            <a:endParaRPr lang="en-US" altLang="ja-JP" dirty="0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1259632" y="3019599"/>
            <a:ext cx="6768752" cy="7054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</a:pPr>
            <a:r>
              <a:rPr lang="ja-JP" alt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背景</a:t>
            </a:r>
            <a:r>
              <a:rPr lang="ja-JP" altLang="en-US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と位置づけ</a:t>
            </a:r>
            <a:endParaRPr lang="ja-JP" alt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953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補助光学</a:t>
            </a:r>
            <a:r>
              <a:rPr lang="ja-JP" altLang="en-US" dirty="0" smtClean="0"/>
              <a:t>系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410270" y="1124744"/>
            <a:ext cx="6033938" cy="5355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光</a:t>
            </a:r>
            <a:r>
              <a:rPr lang="ja-JP" altLang="en-US" dirty="0" err="1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てこ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我妻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高橋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阿久津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683568" y="1628800"/>
            <a:ext cx="7410965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鏡の角度変動モニタ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補助光学系・防振系の両方とインターフェース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3" name="Rectangle 32"/>
          <p:cNvSpPr>
            <a:spLocks noChangeArrowheads="1"/>
          </p:cNvSpPr>
          <p:nvPr/>
        </p:nvSpPr>
        <p:spPr bwMode="auto">
          <a:xfrm>
            <a:off x="395536" y="2605437"/>
            <a:ext cx="8194178" cy="5355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・設計・試作試験が進行中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本格的なプロトタイプ試験へ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.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Text Box 5"/>
          <p:cNvSpPr txBox="1">
            <a:spLocks noChangeArrowheads="1"/>
          </p:cNvSpPr>
          <p:nvPr/>
        </p:nvSpPr>
        <p:spPr bwMode="auto">
          <a:xfrm>
            <a:off x="611560" y="5888305"/>
            <a:ext cx="21602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光源評価のためのセットアップ</a:t>
            </a:r>
            <a:endParaRPr lang="en-US" altLang="ja-JP" sz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6660232" y="5825958"/>
            <a:ext cx="21602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評価中の</a:t>
            </a:r>
            <a:r>
              <a:rPr lang="en-US" altLang="ja-JP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SLD</a:t>
            </a:r>
            <a:r>
              <a:rPr lang="ja-JP" altLang="en-US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光源</a:t>
            </a:r>
            <a:r>
              <a:rPr lang="en-US" altLang="ja-JP" sz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en-US" altLang="ja-JP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PSD, QPD </a:t>
            </a:r>
            <a:endParaRPr lang="ja-JP" altLang="en-US" sz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4067944" y="5888305"/>
            <a:ext cx="1800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ファイバー出射部の様子</a:t>
            </a:r>
            <a:endParaRPr lang="en-US" altLang="ja-JP" sz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6" name="図 15" descr="2012-10-04 0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15468"/>
            <a:ext cx="2880320" cy="2161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図 16" descr="2012-09-21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913" y="3615469"/>
            <a:ext cx="2931271" cy="2200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773" y="3573016"/>
            <a:ext cx="2119959" cy="100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719915"/>
            <a:ext cx="996395" cy="98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38" y="4715883"/>
            <a:ext cx="1094289" cy="9991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77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KAGRA</a:t>
            </a:r>
            <a:r>
              <a:rPr lang="ja-JP" altLang="en-US" dirty="0" smtClean="0"/>
              <a:t>の鏡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611560" y="764704"/>
            <a:ext cx="6033938" cy="5355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干渉計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の主要光学素子の開発 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上田・辰巳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827584" y="1301859"/>
            <a:ext cx="7200800" cy="9292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主に光学素子の性能評価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散乱損失など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を担当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サファイヤ鏡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入射光学系用鏡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05400"/>
            <a:ext cx="6727636" cy="400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24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鏡の評価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43" name="Rectangle 32"/>
          <p:cNvSpPr>
            <a:spLocks noChangeArrowheads="1"/>
          </p:cNvSpPr>
          <p:nvPr/>
        </p:nvSpPr>
        <p:spPr bwMode="auto">
          <a:xfrm>
            <a:off x="467544" y="987810"/>
            <a:ext cx="8280920" cy="186512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・散乱・損失計測システム開発中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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留置き金等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en-US" altLang="ja-JP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1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ppm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クラスの損失測定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システムは開発済 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          (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国立天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文台 年次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報告ハイライト参照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).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鏡汚染の評価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洗浄手法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コーティング手法の確立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2" name="右矢印 41"/>
          <p:cNvSpPr/>
          <p:nvPr/>
        </p:nvSpPr>
        <p:spPr bwMode="auto">
          <a:xfrm>
            <a:off x="467544" y="2964375"/>
            <a:ext cx="271735" cy="27798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7" name="Text Box 5"/>
          <p:cNvSpPr txBox="1">
            <a:spLocks noChangeArrowheads="1"/>
          </p:cNvSpPr>
          <p:nvPr/>
        </p:nvSpPr>
        <p:spPr bwMode="auto">
          <a:xfrm>
            <a:off x="1403648" y="6165304"/>
            <a:ext cx="1800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散乱計測装置</a:t>
            </a:r>
            <a:endParaRPr lang="en-US" altLang="ja-JP" sz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7236296" y="6166001"/>
            <a:ext cx="17281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表面粗さ計測</a:t>
            </a:r>
            <a:endParaRPr lang="ja-JP" altLang="en-US" sz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5004048" y="6176337"/>
            <a:ext cx="1800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散乱計測結果</a:t>
            </a:r>
            <a:endParaRPr lang="en-US" altLang="ja-JP" sz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9" name="Rectangle 32"/>
          <p:cNvSpPr>
            <a:spLocks noChangeArrowheads="1"/>
          </p:cNvSpPr>
          <p:nvPr/>
        </p:nvSpPr>
        <p:spPr bwMode="auto">
          <a:xfrm>
            <a:off x="755576" y="2810311"/>
            <a:ext cx="8172400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2.5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年程度で完成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鏡性能の評価と向上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をはかる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サファイヤテストピース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入射系鏡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サファイヤ鏡　実機性能評価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9748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94728"/>
            <a:ext cx="3747140" cy="215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48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94728"/>
            <a:ext cx="2683170" cy="218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58"/>
          <a:stretch/>
        </p:blipFill>
        <p:spPr>
          <a:xfrm>
            <a:off x="6948264" y="3994728"/>
            <a:ext cx="1878484" cy="217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5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サファイヤ鏡</a:t>
            </a:r>
            <a:endParaRPr lang="ja-JP" altLang="ja-JP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プロジェクトウィーク資料 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(November 28, 2012, NAOJ)</a:t>
            </a:r>
            <a:endParaRPr lang="en-US" altLang="ja-JP" sz="1200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619672" y="5517232"/>
            <a:ext cx="5904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Sapphire substrates were delivered</a:t>
            </a:r>
          </a:p>
          <a:p>
            <a:pPr algn="l"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(Φ220mm, t 150mm, c-axis)</a:t>
            </a:r>
            <a:endParaRPr lang="ja-JP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2" descr="\\133.11.143.101\My Documents\My Pictures\fig\重力波\装置準備の写真\サファイア\1207\2012-07-21_00-40-00_7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0906" y="1196752"/>
            <a:ext cx="7303502" cy="4117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31035200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/>
          <p:cNvSpPr/>
          <p:nvPr/>
        </p:nvSpPr>
        <p:spPr bwMode="auto">
          <a:xfrm>
            <a:off x="4572000" y="3356992"/>
            <a:ext cx="4327225" cy="2591590"/>
          </a:xfrm>
          <a:prstGeom prst="roundRect">
            <a:avLst>
              <a:gd name="adj" fmla="val 4056"/>
            </a:avLst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" name="角丸四角形 3"/>
          <p:cNvSpPr/>
          <p:nvPr/>
        </p:nvSpPr>
        <p:spPr bwMode="auto">
          <a:xfrm>
            <a:off x="107504" y="3356992"/>
            <a:ext cx="4327225" cy="2591590"/>
          </a:xfrm>
          <a:prstGeom prst="roundRect">
            <a:avLst>
              <a:gd name="adj" fmla="val 4056"/>
            </a:avLst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429000"/>
            <a:ext cx="4183208" cy="265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主干渉計・入出射光学系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47" name="Text Box 5"/>
          <p:cNvSpPr txBox="1">
            <a:spLocks noChangeArrowheads="1"/>
          </p:cNvSpPr>
          <p:nvPr/>
        </p:nvSpPr>
        <p:spPr bwMode="auto">
          <a:xfrm>
            <a:off x="1197563" y="5958522"/>
            <a:ext cx="252028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補助ロックシステムの概念図</a:t>
            </a:r>
            <a:endParaRPr lang="en-US" altLang="ja-JP" sz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3" name="Rectangle 32"/>
          <p:cNvSpPr>
            <a:spLocks noChangeArrowheads="1"/>
          </p:cNvSpPr>
          <p:nvPr/>
        </p:nvSpPr>
        <p:spPr bwMode="auto">
          <a:xfrm>
            <a:off x="395536" y="980728"/>
            <a:ext cx="7488832" cy="5355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主干渉計・入出射光学系 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辰巳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我妻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和泉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16" name="Rectangle 32"/>
          <p:cNvSpPr>
            <a:spLocks noChangeArrowheads="1"/>
          </p:cNvSpPr>
          <p:nvPr/>
        </p:nvSpPr>
        <p:spPr bwMode="auto">
          <a:xfrm>
            <a:off x="683568" y="1575024"/>
            <a:ext cx="7200800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干渉計の光学系・制御系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設計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干渉計における制御トポロジー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(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周波数安定化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)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補助ロックシステムの検討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3995734" cy="2476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5652120" y="5949280"/>
            <a:ext cx="28083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光源周波数安定化システム</a:t>
            </a:r>
            <a:r>
              <a:rPr lang="ja-JP" altLang="en-US" sz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の概念図</a:t>
            </a:r>
            <a:endParaRPr lang="en-US" altLang="ja-JP" sz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785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 bwMode="auto">
          <a:xfrm>
            <a:off x="107505" y="3717032"/>
            <a:ext cx="4176464" cy="2243280"/>
          </a:xfrm>
          <a:prstGeom prst="roundRect">
            <a:avLst>
              <a:gd name="adj" fmla="val 4056"/>
            </a:avLst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デジタルシステム・観測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47" name="Text Box 5"/>
          <p:cNvSpPr txBox="1">
            <a:spLocks noChangeArrowheads="1"/>
          </p:cNvSpPr>
          <p:nvPr/>
        </p:nvSpPr>
        <p:spPr bwMode="auto">
          <a:xfrm>
            <a:off x="1197563" y="5960313"/>
            <a:ext cx="252028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トランジェン</a:t>
            </a:r>
            <a:r>
              <a:rPr lang="ja-JP" altLang="en-US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と天体観測体制</a:t>
            </a:r>
            <a:endParaRPr lang="en-US" altLang="ja-JP" sz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3" name="Rectangle 32"/>
          <p:cNvSpPr>
            <a:spLocks noChangeArrowheads="1"/>
          </p:cNvSpPr>
          <p:nvPr/>
        </p:nvSpPr>
        <p:spPr bwMode="auto">
          <a:xfrm>
            <a:off x="395536" y="722079"/>
            <a:ext cx="7488832" cy="5355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観測システム・</a:t>
            </a:r>
            <a:r>
              <a:rPr lang="ja-JP" altLang="en-US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施設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端山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辰巳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大石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16" name="Rectangle 32"/>
          <p:cNvSpPr>
            <a:spLocks noChangeArrowheads="1"/>
          </p:cNvSpPr>
          <p:nvPr/>
        </p:nvSpPr>
        <p:spPr bwMode="auto">
          <a:xfrm>
            <a:off x="683568" y="1303158"/>
            <a:ext cx="7200800" cy="230832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観測データの処理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解析結果の即時配布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干渉計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の状態把握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観測データの品質評価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KAGRA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坑内の安全管理体制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572000" y="5960313"/>
            <a:ext cx="187220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データグリッド用計算機</a:t>
            </a:r>
            <a:endParaRPr lang="en-US" altLang="ja-JP" sz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7" b="1933"/>
          <a:stretch/>
        </p:blipFill>
        <p:spPr bwMode="auto">
          <a:xfrm>
            <a:off x="107504" y="3779976"/>
            <a:ext cx="4032448" cy="21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図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79976"/>
            <a:ext cx="1944216" cy="2145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図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754418"/>
            <a:ext cx="2240915" cy="205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6660232" y="5960313"/>
            <a:ext cx="21602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開発中の干渉計診断システム</a:t>
            </a:r>
            <a:endParaRPr lang="en-US" altLang="ja-JP" sz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8" name="右矢印 17"/>
          <p:cNvSpPr/>
          <p:nvPr/>
        </p:nvSpPr>
        <p:spPr bwMode="auto">
          <a:xfrm>
            <a:off x="827584" y="2321878"/>
            <a:ext cx="271735" cy="27798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9" name="Rectangle 32"/>
          <p:cNvSpPr>
            <a:spLocks noChangeArrowheads="1"/>
          </p:cNvSpPr>
          <p:nvPr/>
        </p:nvSpPr>
        <p:spPr bwMode="auto">
          <a:xfrm>
            <a:off x="1115616" y="2182877"/>
            <a:ext cx="7200800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国立天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文台内でのシステム構築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CLIO</a:t>
            </a:r>
            <a:r>
              <a:rPr lang="ja-JP" alt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での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短期観測運転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システムの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End-to-End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試験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.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547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プロジェクトウィーク資料 </a:t>
            </a:r>
            <a:r>
              <a:rPr lang="en-US" altLang="ja-JP" dirty="0" smtClean="0"/>
              <a:t>(November 28, 2012, NAOJ)</a:t>
            </a:r>
            <a:endParaRPr lang="en-US" altLang="ja-JP" dirty="0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2627784" y="2996952"/>
            <a:ext cx="3744416" cy="7054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</a:pPr>
            <a:r>
              <a:rPr lang="ja-JP" altLang="en-US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研究計画</a:t>
            </a:r>
            <a:endParaRPr lang="ja-JP" alt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790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角丸四角形 20"/>
          <p:cNvSpPr/>
          <p:nvPr/>
        </p:nvSpPr>
        <p:spPr bwMode="auto">
          <a:xfrm>
            <a:off x="127723" y="2774658"/>
            <a:ext cx="8944871" cy="3678678"/>
          </a:xfrm>
          <a:prstGeom prst="roundRect">
            <a:avLst>
              <a:gd name="adj" fmla="val 4619"/>
            </a:avLst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KAGRA</a:t>
            </a:r>
            <a:r>
              <a:rPr lang="ja-JP" altLang="en-US" dirty="0" smtClean="0"/>
              <a:t>スケジュール</a:t>
            </a:r>
            <a:endParaRPr lang="ja-JP" altLang="ja-JP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プロジェクトウィーク資料 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(November 28, 2012, NAOJ)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8446933" y="836712"/>
            <a:ext cx="949603" cy="42862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200" b="1" kern="0" dirty="0" smtClean="0">
                <a:solidFill>
                  <a:srgbClr val="EAEAEA"/>
                </a:solidFill>
                <a:ea typeface="+mn-ea"/>
              </a:rPr>
              <a:t>2019</a:t>
            </a: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>
          <a:xfrm>
            <a:off x="390977" y="2924944"/>
            <a:ext cx="3100903" cy="504056"/>
          </a:xfrm>
          <a:prstGeom prst="rect">
            <a:avLst/>
          </a:prstGeom>
        </p:spPr>
        <p:txBody>
          <a:bodyPr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Tunnel and Facility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(2014.3)</a:t>
            </a:r>
            <a:endParaRPr lang="ja-JP" altLang="en-US" sz="1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>
          <a:xfrm>
            <a:off x="2767241" y="3388056"/>
            <a:ext cx="1660743" cy="504056"/>
          </a:xfrm>
          <a:prstGeom prst="rect">
            <a:avLst/>
          </a:prstGeom>
        </p:spPr>
        <p:txBody>
          <a:bodyPr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18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Vacuum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8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(2015.3)</a:t>
            </a:r>
          </a:p>
        </p:txBody>
      </p:sp>
      <p:cxnSp>
        <p:nvCxnSpPr>
          <p:cNvPr id="4" name="直線矢印コネクタ 3"/>
          <p:cNvCxnSpPr/>
          <p:nvPr/>
        </p:nvCxnSpPr>
        <p:spPr bwMode="auto">
          <a:xfrm>
            <a:off x="247282" y="2924944"/>
            <a:ext cx="2364457" cy="0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直線矢印コネクタ 50"/>
          <p:cNvCxnSpPr/>
          <p:nvPr/>
        </p:nvCxnSpPr>
        <p:spPr bwMode="auto">
          <a:xfrm>
            <a:off x="2611739" y="3356992"/>
            <a:ext cx="1312189" cy="0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99CCF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" name="グループ化 1"/>
          <p:cNvGrpSpPr/>
          <p:nvPr/>
        </p:nvGrpSpPr>
        <p:grpSpPr>
          <a:xfrm>
            <a:off x="-143142" y="836712"/>
            <a:ext cx="9107630" cy="2016224"/>
            <a:chOff x="-143142" y="836712"/>
            <a:chExt cx="9107630" cy="201622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2008" y="1124744"/>
              <a:ext cx="9036496" cy="1505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3"/>
            <p:cNvSpPr txBox="1">
              <a:spLocks noChangeArrowheads="1"/>
            </p:cNvSpPr>
            <p:nvPr/>
          </p:nvSpPr>
          <p:spPr>
            <a:xfrm>
              <a:off x="107504" y="836712"/>
              <a:ext cx="633068" cy="428628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 typeface="Wingdings" pitchFamily="2" charset="2"/>
                <a:buNone/>
                <a:tabLst/>
                <a:defRPr/>
              </a:pPr>
              <a:r>
                <a:rPr lang="en-US" altLang="ja-JP" sz="1200" b="1" kern="0" dirty="0" smtClean="0">
                  <a:solidFill>
                    <a:srgbClr val="EAEAEA"/>
                  </a:solidFill>
                  <a:ea typeface="+mn-ea"/>
                </a:rPr>
                <a:t>2012</a:t>
              </a:r>
              <a:endParaRPr kumimoji="1" lang="en-US" altLang="ja-JP" sz="1200" b="1" i="0" strike="noStrike" kern="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" name="Rectangle 3"/>
            <p:cNvSpPr txBox="1">
              <a:spLocks noChangeArrowheads="1"/>
            </p:cNvSpPr>
            <p:nvPr/>
          </p:nvSpPr>
          <p:spPr>
            <a:xfrm>
              <a:off x="1259632" y="836712"/>
              <a:ext cx="633068" cy="428628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 typeface="Wingdings" pitchFamily="2" charset="2"/>
                <a:buNone/>
                <a:tabLst/>
                <a:defRPr/>
              </a:pPr>
              <a:r>
                <a:rPr lang="en-US" altLang="ja-JP" sz="1200" b="1" kern="0" dirty="0" smtClean="0">
                  <a:solidFill>
                    <a:srgbClr val="EAEAEA"/>
                  </a:solidFill>
                  <a:ea typeface="+mn-ea"/>
                </a:rPr>
                <a:t>2013</a:t>
              </a:r>
              <a:endParaRPr kumimoji="1" lang="en-US" altLang="ja-JP" sz="1200" b="1" i="0" strike="noStrike" kern="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" name="Rectangle 3"/>
            <p:cNvSpPr txBox="1">
              <a:spLocks noChangeArrowheads="1"/>
            </p:cNvSpPr>
            <p:nvPr/>
          </p:nvSpPr>
          <p:spPr>
            <a:xfrm>
              <a:off x="2570780" y="836712"/>
              <a:ext cx="633068" cy="428628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 typeface="Wingdings" pitchFamily="2" charset="2"/>
                <a:buNone/>
                <a:tabLst/>
                <a:defRPr/>
              </a:pPr>
              <a:r>
                <a:rPr lang="en-US" altLang="ja-JP" sz="1200" b="1" kern="0" dirty="0" smtClean="0">
                  <a:solidFill>
                    <a:srgbClr val="EAEAEA"/>
                  </a:solidFill>
                  <a:ea typeface="+mn-ea"/>
                </a:rPr>
                <a:t>2014</a:t>
              </a:r>
              <a:endParaRPr kumimoji="1" lang="en-US" altLang="ja-JP" sz="1200" b="1" i="0" strike="noStrike" kern="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" name="Rectangle 3"/>
            <p:cNvSpPr txBox="1">
              <a:spLocks noChangeArrowheads="1"/>
            </p:cNvSpPr>
            <p:nvPr/>
          </p:nvSpPr>
          <p:spPr>
            <a:xfrm>
              <a:off x="3794916" y="836712"/>
              <a:ext cx="633068" cy="428628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 typeface="Wingdings" pitchFamily="2" charset="2"/>
                <a:buNone/>
                <a:tabLst/>
                <a:defRPr/>
              </a:pPr>
              <a:r>
                <a:rPr lang="en-US" altLang="ja-JP" sz="1200" b="1" kern="0" dirty="0" smtClean="0">
                  <a:solidFill>
                    <a:srgbClr val="EAEAEA"/>
                  </a:solidFill>
                  <a:ea typeface="+mn-ea"/>
                </a:rPr>
                <a:t>2015</a:t>
              </a:r>
              <a:endParaRPr kumimoji="1" lang="en-US" altLang="ja-JP" sz="1200" b="1" i="0" strike="noStrike" kern="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" name="Rectangle 3"/>
            <p:cNvSpPr txBox="1">
              <a:spLocks noChangeArrowheads="1"/>
            </p:cNvSpPr>
            <p:nvPr/>
          </p:nvSpPr>
          <p:spPr>
            <a:xfrm>
              <a:off x="5148064" y="836712"/>
              <a:ext cx="633068" cy="428628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 typeface="Wingdings" pitchFamily="2" charset="2"/>
                <a:buNone/>
                <a:tabLst/>
                <a:defRPr/>
              </a:pPr>
              <a:r>
                <a:rPr lang="en-US" altLang="ja-JP" sz="1200" b="1" kern="0" dirty="0" smtClean="0">
                  <a:solidFill>
                    <a:srgbClr val="EAEAEA"/>
                  </a:solidFill>
                  <a:ea typeface="+mn-ea"/>
                </a:rPr>
                <a:t>2016</a:t>
              </a:r>
              <a:endParaRPr kumimoji="1" lang="en-US" altLang="ja-JP" sz="1200" b="1" i="0" strike="noStrike" kern="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" name="Rectangle 3"/>
            <p:cNvSpPr txBox="1">
              <a:spLocks noChangeArrowheads="1"/>
            </p:cNvSpPr>
            <p:nvPr/>
          </p:nvSpPr>
          <p:spPr>
            <a:xfrm>
              <a:off x="6372200" y="836712"/>
              <a:ext cx="633068" cy="428628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 typeface="Wingdings" pitchFamily="2" charset="2"/>
                <a:buNone/>
                <a:tabLst/>
                <a:defRPr/>
              </a:pPr>
              <a:r>
                <a:rPr lang="en-US" altLang="ja-JP" sz="1200" b="1" kern="0" dirty="0" smtClean="0">
                  <a:solidFill>
                    <a:srgbClr val="EAEAEA"/>
                  </a:solidFill>
                  <a:ea typeface="+mn-ea"/>
                </a:rPr>
                <a:t>2017</a:t>
              </a:r>
              <a:endParaRPr kumimoji="1" lang="en-US" altLang="ja-JP" sz="1200" b="1" i="0" strike="noStrike" kern="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" name="角丸四角形 13"/>
            <p:cNvSpPr/>
            <p:nvPr/>
          </p:nvSpPr>
          <p:spPr bwMode="auto">
            <a:xfrm>
              <a:off x="-143142" y="1124743"/>
              <a:ext cx="4931166" cy="1505899"/>
            </a:xfrm>
            <a:prstGeom prst="roundRect">
              <a:avLst>
                <a:gd name="adj" fmla="val 4286"/>
              </a:avLst>
            </a:prstGeom>
            <a:solidFill>
              <a:schemeClr val="bg1">
                <a:lumMod val="90000"/>
                <a:alpha val="20000"/>
              </a:schemeClr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5" name="角丸四角形 14"/>
            <p:cNvSpPr/>
            <p:nvPr/>
          </p:nvSpPr>
          <p:spPr bwMode="auto">
            <a:xfrm>
              <a:off x="4788024" y="1124744"/>
              <a:ext cx="2880320" cy="1505898"/>
            </a:xfrm>
            <a:prstGeom prst="roundRect">
              <a:avLst>
                <a:gd name="adj" fmla="val 5238"/>
              </a:avLst>
            </a:prstGeom>
            <a:solidFill>
              <a:schemeClr val="accent6">
                <a:lumMod val="50000"/>
                <a:lumOff val="50000"/>
                <a:alpha val="20000"/>
              </a:schemeClr>
            </a:solidFill>
            <a:ln w="254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6" name="Rectangle 3"/>
            <p:cNvSpPr txBox="1">
              <a:spLocks noChangeArrowheads="1"/>
            </p:cNvSpPr>
            <p:nvPr/>
          </p:nvSpPr>
          <p:spPr>
            <a:xfrm>
              <a:off x="6012160" y="1700808"/>
              <a:ext cx="1456057" cy="785818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r>
                <a:rPr kumimoji="1" lang="en-US" altLang="ja-JP" sz="2000" b="1" i="0" strike="noStrike" kern="0" cap="none" spc="0" normalizeH="0" baseline="0" noProof="0" dirty="0" smtClean="0">
                  <a:ln>
                    <a:noFill/>
                  </a:ln>
                  <a:solidFill>
                    <a:srgbClr val="33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lt"/>
                  <a:ea typeface="+mn-ea"/>
                  <a:cs typeface="+mn-cs"/>
                </a:rPr>
                <a:t>bKAGRA</a:t>
              </a: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endParaRPr kumimoji="1" lang="en-US" altLang="ja-JP" sz="2000" b="1" i="0" strike="noStrike" kern="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endParaRPr kumimoji="1" lang="en-US" altLang="ja-JP" sz="2000" b="1" i="0" strike="noStrike" kern="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endParaRPr kumimoji="1" lang="en-US" altLang="ja-JP" sz="2000" b="1" i="0" strike="noStrike" kern="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Rectangle 3"/>
            <p:cNvSpPr txBox="1">
              <a:spLocks noChangeArrowheads="1"/>
            </p:cNvSpPr>
            <p:nvPr/>
          </p:nvSpPr>
          <p:spPr>
            <a:xfrm>
              <a:off x="2339752" y="2067118"/>
              <a:ext cx="1456057" cy="785818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r>
                <a:rPr lang="en-US" altLang="ja-JP" sz="2000" b="1" kern="0" dirty="0" smtClean="0">
                  <a:solidFill>
                    <a:schemeClr val="bg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</a:rPr>
                <a:t>iKAGRA</a:t>
              </a:r>
              <a:endParaRPr kumimoji="1" lang="en-US" altLang="ja-JP" sz="2000" b="1" i="0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endParaRP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endParaRPr kumimoji="1" lang="en-US" altLang="ja-JP" sz="2000" b="1" i="0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endParaRP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endParaRPr kumimoji="1" lang="en-US" altLang="ja-JP" sz="2000" b="1" i="0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endParaRP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endParaRPr kumimoji="1" lang="en-US" altLang="ja-JP" sz="2000" b="1" i="0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endParaRPr>
            </a:p>
          </p:txBody>
        </p:sp>
        <p:sp>
          <p:nvSpPr>
            <p:cNvPr id="18" name="角丸四角形 17"/>
            <p:cNvSpPr/>
            <p:nvPr/>
          </p:nvSpPr>
          <p:spPr bwMode="auto">
            <a:xfrm>
              <a:off x="7316467" y="1124744"/>
              <a:ext cx="1648021" cy="1505898"/>
            </a:xfrm>
            <a:prstGeom prst="roundRect">
              <a:avLst>
                <a:gd name="adj" fmla="val 5238"/>
              </a:avLst>
            </a:prstGeom>
            <a:solidFill>
              <a:srgbClr val="CC99FF">
                <a:alpha val="20000"/>
              </a:srgbClr>
            </a:solidFill>
            <a:ln w="25400" cap="flat" cmpd="sng" algn="ctr">
              <a:solidFill>
                <a:srgbClr val="CC99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9" name="Rectangle 3"/>
            <p:cNvSpPr txBox="1">
              <a:spLocks noChangeArrowheads="1"/>
            </p:cNvSpPr>
            <p:nvPr/>
          </p:nvSpPr>
          <p:spPr>
            <a:xfrm>
              <a:off x="7812360" y="1988840"/>
              <a:ext cx="949603" cy="785818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r>
                <a:rPr lang="en-US" altLang="ja-JP" sz="2000" b="1" kern="0" dirty="0" smtClean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</a:rPr>
                <a:t>OBS</a:t>
              </a:r>
              <a:endParaRPr kumimoji="1" lang="en-US" altLang="ja-JP" sz="2000" b="1" i="0" strike="noStrike" kern="0" cap="none" spc="0" normalizeH="0" baseline="0" noProof="0" dirty="0" smtClean="0">
                <a:ln>
                  <a:noFill/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endParaRP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endParaRPr kumimoji="1" lang="en-US" altLang="ja-JP" sz="2000" b="1" i="0" strike="noStrike" kern="0" cap="none" spc="0" normalizeH="0" baseline="0" noProof="0" dirty="0" smtClean="0">
                <a:ln>
                  <a:noFill/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endParaRP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endParaRPr kumimoji="1" lang="en-US" altLang="ja-JP" sz="2000" b="1" i="0" strike="noStrike" kern="0" cap="none" spc="0" normalizeH="0" baseline="0" noProof="0" dirty="0" smtClean="0">
                <a:ln>
                  <a:noFill/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endParaRP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endParaRPr kumimoji="1" lang="en-US" altLang="ja-JP" sz="2000" b="1" i="0" strike="noStrike" kern="0" cap="none" spc="0" normalizeH="0" baseline="0" noProof="0" dirty="0" smtClean="0">
                <a:ln>
                  <a:noFill/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endParaRPr>
            </a:p>
          </p:txBody>
        </p:sp>
        <p:sp>
          <p:nvSpPr>
            <p:cNvPr id="33" name="Rectangle 3"/>
            <p:cNvSpPr txBox="1">
              <a:spLocks noChangeArrowheads="1"/>
            </p:cNvSpPr>
            <p:nvPr/>
          </p:nvSpPr>
          <p:spPr>
            <a:xfrm>
              <a:off x="7668344" y="836712"/>
              <a:ext cx="633068" cy="428628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 typeface="Wingdings" pitchFamily="2" charset="2"/>
                <a:buNone/>
                <a:tabLst/>
                <a:defRPr/>
              </a:pPr>
              <a:r>
                <a:rPr lang="en-US" altLang="ja-JP" sz="1200" b="1" kern="0" dirty="0" smtClean="0">
                  <a:solidFill>
                    <a:srgbClr val="EAEAEA"/>
                  </a:solidFill>
                  <a:ea typeface="+mn-ea"/>
                </a:rPr>
                <a:t>2018</a:t>
              </a:r>
              <a:endParaRPr kumimoji="1" lang="en-US" altLang="ja-JP" sz="1200" b="1" i="0" strike="noStrike" kern="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ea typeface="+mn-ea"/>
              </a:endParaRPr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4067944" y="2956008"/>
            <a:ext cx="1766956" cy="689016"/>
            <a:chOff x="4067944" y="2956008"/>
            <a:chExt cx="1766956" cy="689016"/>
          </a:xfrm>
        </p:grpSpPr>
        <p:cxnSp>
          <p:nvCxnSpPr>
            <p:cNvPr id="35" name="直線矢印コネクタ 34"/>
            <p:cNvCxnSpPr/>
            <p:nvPr/>
          </p:nvCxnSpPr>
          <p:spPr bwMode="auto">
            <a:xfrm>
              <a:off x="4139952" y="3645024"/>
              <a:ext cx="1543612" cy="0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CC99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6" name="Rectangle 3"/>
            <p:cNvSpPr txBox="1">
              <a:spLocks noChangeArrowheads="1"/>
            </p:cNvSpPr>
            <p:nvPr/>
          </p:nvSpPr>
          <p:spPr>
            <a:xfrm>
              <a:off x="4067944" y="2956008"/>
              <a:ext cx="1766956" cy="504056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800" dirty="0" smtClean="0">
                  <a:solidFill>
                    <a:srgbClr val="CC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Type-A+Cryo   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800" dirty="0">
                  <a:solidFill>
                    <a:srgbClr val="CC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ja-JP" sz="1800" dirty="0" smtClean="0">
                  <a:solidFill>
                    <a:srgbClr val="CC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(2016.9)</a:t>
              </a:r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2843808" y="3789040"/>
            <a:ext cx="2479336" cy="936104"/>
            <a:chOff x="2843808" y="3789040"/>
            <a:chExt cx="2479336" cy="936104"/>
          </a:xfrm>
        </p:grpSpPr>
        <p:sp>
          <p:nvSpPr>
            <p:cNvPr id="37" name="星 6 36"/>
            <p:cNvSpPr/>
            <p:nvPr/>
          </p:nvSpPr>
          <p:spPr bwMode="auto">
            <a:xfrm>
              <a:off x="4644008" y="4077072"/>
              <a:ext cx="283663" cy="252028"/>
            </a:xfrm>
            <a:prstGeom prst="star6">
              <a:avLst/>
            </a:prstGeom>
            <a:solidFill>
              <a:srgbClr val="FFFF99">
                <a:alpha val="10000"/>
              </a:srgbClr>
            </a:solidFill>
            <a:ln w="38100" cap="flat" cmpd="sng" algn="ctr">
              <a:solidFill>
                <a:srgbClr val="FFFF99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8" name="Rectangle 3"/>
            <p:cNvSpPr txBox="1">
              <a:spLocks noChangeArrowheads="1"/>
            </p:cNvSpPr>
            <p:nvPr/>
          </p:nvSpPr>
          <p:spPr>
            <a:xfrm>
              <a:off x="2915816" y="4221088"/>
              <a:ext cx="2114704" cy="504056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8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FPMI (2015.12)</a:t>
              </a:r>
            </a:p>
          </p:txBody>
        </p:sp>
        <p:cxnSp>
          <p:nvCxnSpPr>
            <p:cNvPr id="29" name="直線矢印コネクタ 28"/>
            <p:cNvCxnSpPr/>
            <p:nvPr/>
          </p:nvCxnSpPr>
          <p:spPr bwMode="auto">
            <a:xfrm>
              <a:off x="2843808" y="4221088"/>
              <a:ext cx="1975660" cy="0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FFFF99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8" name="Rectangle 3"/>
            <p:cNvSpPr txBox="1">
              <a:spLocks noChangeArrowheads="1"/>
            </p:cNvSpPr>
            <p:nvPr/>
          </p:nvSpPr>
          <p:spPr>
            <a:xfrm>
              <a:off x="4532412" y="3789040"/>
              <a:ext cx="790732" cy="504056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 b="1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obs.</a:t>
              </a:r>
            </a:p>
          </p:txBody>
        </p:sp>
      </p:grpSp>
      <p:grpSp>
        <p:nvGrpSpPr>
          <p:cNvPr id="1964037" name="グループ化 1964036"/>
          <p:cNvGrpSpPr/>
          <p:nvPr/>
        </p:nvGrpSpPr>
        <p:grpSpPr>
          <a:xfrm>
            <a:off x="1892700" y="5373216"/>
            <a:ext cx="4335484" cy="1080120"/>
            <a:chOff x="1892700" y="5373216"/>
            <a:chExt cx="4335484" cy="1080120"/>
          </a:xfrm>
        </p:grpSpPr>
        <p:cxnSp>
          <p:nvCxnSpPr>
            <p:cNvPr id="56" name="直線矢印コネクタ 55"/>
            <p:cNvCxnSpPr/>
            <p:nvPr/>
          </p:nvCxnSpPr>
          <p:spPr bwMode="auto">
            <a:xfrm>
              <a:off x="1892700" y="5805264"/>
              <a:ext cx="3111348" cy="0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FF9999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7" name="Rectangle 3"/>
            <p:cNvSpPr txBox="1">
              <a:spLocks noChangeArrowheads="1"/>
            </p:cNvSpPr>
            <p:nvPr/>
          </p:nvSpPr>
          <p:spPr>
            <a:xfrm>
              <a:off x="1907704" y="5373216"/>
              <a:ext cx="3206636" cy="504056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800" dirty="0" smtClean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Sapphire test mass (2016.3)</a:t>
              </a:r>
            </a:p>
          </p:txBody>
        </p:sp>
        <p:sp>
          <p:nvSpPr>
            <p:cNvPr id="58" name="星 6 57"/>
            <p:cNvSpPr/>
            <p:nvPr/>
          </p:nvSpPr>
          <p:spPr bwMode="auto">
            <a:xfrm>
              <a:off x="5292080" y="5661248"/>
              <a:ext cx="283663" cy="252028"/>
            </a:xfrm>
            <a:prstGeom prst="star6">
              <a:avLst/>
            </a:prstGeom>
            <a:solidFill>
              <a:srgbClr val="FF9999">
                <a:alpha val="10000"/>
              </a:srgbClr>
            </a:solidFill>
            <a:ln w="38100" cap="flat" cmpd="sng" algn="ctr">
              <a:solidFill>
                <a:srgbClr val="FF9999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9" name="Rectangle 3"/>
            <p:cNvSpPr txBox="1">
              <a:spLocks noChangeArrowheads="1"/>
            </p:cNvSpPr>
            <p:nvPr/>
          </p:nvSpPr>
          <p:spPr>
            <a:xfrm>
              <a:off x="4889546" y="5949280"/>
              <a:ext cx="1338638" cy="504056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 b="1" dirty="0" smtClean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installation</a:t>
              </a:r>
            </a:p>
          </p:txBody>
        </p:sp>
      </p:grpSp>
      <p:grpSp>
        <p:nvGrpSpPr>
          <p:cNvPr id="1964040" name="グループ化 1964039"/>
          <p:cNvGrpSpPr/>
          <p:nvPr/>
        </p:nvGrpSpPr>
        <p:grpSpPr>
          <a:xfrm>
            <a:off x="4069300" y="4293096"/>
            <a:ext cx="2158884" cy="980816"/>
            <a:chOff x="4069300" y="4293096"/>
            <a:chExt cx="2158884" cy="980816"/>
          </a:xfrm>
        </p:grpSpPr>
        <p:grpSp>
          <p:nvGrpSpPr>
            <p:cNvPr id="1964032" name="グループ化 1964031"/>
            <p:cNvGrpSpPr/>
            <p:nvPr/>
          </p:nvGrpSpPr>
          <p:grpSpPr>
            <a:xfrm>
              <a:off x="4069300" y="4293096"/>
              <a:ext cx="2158884" cy="980816"/>
              <a:chOff x="4067944" y="4293096"/>
              <a:chExt cx="2158884" cy="980816"/>
            </a:xfrm>
          </p:grpSpPr>
          <p:sp>
            <p:nvSpPr>
              <p:cNvPr id="40" name="星 6 39"/>
              <p:cNvSpPr/>
              <p:nvPr/>
            </p:nvSpPr>
            <p:spPr bwMode="auto">
              <a:xfrm>
                <a:off x="5525520" y="4594776"/>
                <a:ext cx="283663" cy="252028"/>
              </a:xfrm>
              <a:prstGeom prst="star6">
                <a:avLst/>
              </a:prstGeom>
              <a:solidFill>
                <a:srgbClr val="99FF99">
                  <a:alpha val="10000"/>
                </a:srgbClr>
              </a:solidFill>
              <a:ln w="38100" cap="flat" cmpd="sng" algn="ctr">
                <a:solidFill>
                  <a:srgbClr val="99FF99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cxnSp>
            <p:nvCxnSpPr>
              <p:cNvPr id="31" name="直線矢印コネクタ 30"/>
              <p:cNvCxnSpPr/>
              <p:nvPr/>
            </p:nvCxnSpPr>
            <p:spPr bwMode="auto">
              <a:xfrm>
                <a:off x="4788024" y="4725144"/>
                <a:ext cx="895540" cy="0"/>
              </a:xfrm>
              <a:prstGeom prst="straightConnector1">
                <a:avLst/>
              </a:prstGeom>
              <a:solidFill>
                <a:srgbClr val="FAFFC9">
                  <a:alpha val="50000"/>
                </a:srgbClr>
              </a:solidFill>
              <a:ln w="38100" cap="flat" cmpd="sng" algn="ctr">
                <a:solidFill>
                  <a:srgbClr val="99FF99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4" name="Rectangle 3"/>
              <p:cNvSpPr txBox="1">
                <a:spLocks noChangeArrowheads="1"/>
              </p:cNvSpPr>
              <p:nvPr/>
            </p:nvSpPr>
            <p:spPr>
              <a:xfrm>
                <a:off x="4067944" y="4769856"/>
                <a:ext cx="1766956" cy="504056"/>
              </a:xfrm>
              <a:prstGeom prst="rect">
                <a:avLst/>
              </a:prstGeom>
            </p:spPr>
            <p:txBody>
              <a:bodyPr/>
              <a:lstStyle>
                <a:lvl1pPr marL="193675" indent="-193675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  <a:cs typeface="+mn-cs"/>
                  </a:defRPr>
                </a:lvl1pPr>
                <a:lvl2pPr marL="566738" indent="-1825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2pPr>
                <a:lvl3pPr marL="952500" indent="-1952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3pPr>
                <a:lvl4pPr marL="1338263" indent="-1952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4pPr>
                <a:lvl5pPr marL="1711325" indent="-1825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5pPr>
                <a:lvl6pPr marL="21685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6pPr>
                <a:lvl7pPr marL="26257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7pPr>
                <a:lvl8pPr marL="30829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8pPr>
                <a:lvl9pPr marL="35401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ja-JP" sz="1800" dirty="0" smtClean="0">
                    <a:solidFill>
                      <a:srgbClr val="99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DRMI (2016.9)</a:t>
                </a:r>
              </a:p>
            </p:txBody>
          </p:sp>
          <p:sp>
            <p:nvSpPr>
              <p:cNvPr id="41" name="Rectangle 3"/>
              <p:cNvSpPr txBox="1">
                <a:spLocks noChangeArrowheads="1"/>
              </p:cNvSpPr>
              <p:nvPr/>
            </p:nvSpPr>
            <p:spPr>
              <a:xfrm>
                <a:off x="5436096" y="4293096"/>
                <a:ext cx="790732" cy="504056"/>
              </a:xfrm>
              <a:prstGeom prst="rect">
                <a:avLst/>
              </a:prstGeom>
            </p:spPr>
            <p:txBody>
              <a:bodyPr/>
              <a:lstStyle>
                <a:lvl1pPr marL="193675" indent="-193675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  <a:cs typeface="+mn-cs"/>
                  </a:defRPr>
                </a:lvl1pPr>
                <a:lvl2pPr marL="566738" indent="-1825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2pPr>
                <a:lvl3pPr marL="952500" indent="-1952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3pPr>
                <a:lvl4pPr marL="1338263" indent="-1952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4pPr>
                <a:lvl5pPr marL="1711325" indent="-1825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5pPr>
                <a:lvl6pPr marL="21685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6pPr>
                <a:lvl7pPr marL="26257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7pPr>
                <a:lvl8pPr marL="30829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8pPr>
                <a:lvl9pPr marL="35401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ja-JP" sz="1400" b="1" dirty="0" smtClean="0">
                    <a:solidFill>
                      <a:srgbClr val="99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obs.</a:t>
                </a:r>
              </a:p>
            </p:txBody>
          </p:sp>
        </p:grpSp>
        <p:cxnSp>
          <p:nvCxnSpPr>
            <p:cNvPr id="1964039" name="直線コネクタ 1964038"/>
            <p:cNvCxnSpPr>
              <a:stCxn id="37" idx="2"/>
            </p:cNvCxnSpPr>
            <p:nvPr/>
          </p:nvCxnSpPr>
          <p:spPr bwMode="auto">
            <a:xfrm>
              <a:off x="4785840" y="4329100"/>
              <a:ext cx="3540" cy="396044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15875" cap="flat" cmpd="sng" algn="ctr">
              <a:solidFill>
                <a:srgbClr val="C0C0C0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64043" name="グループ化 1964042"/>
          <p:cNvGrpSpPr/>
          <p:nvPr/>
        </p:nvGrpSpPr>
        <p:grpSpPr>
          <a:xfrm>
            <a:off x="5685364" y="3609020"/>
            <a:ext cx="1766956" cy="2196244"/>
            <a:chOff x="5685364" y="3609020"/>
            <a:chExt cx="1766956" cy="2196244"/>
          </a:xfrm>
        </p:grpSpPr>
        <p:cxnSp>
          <p:nvCxnSpPr>
            <p:cNvPr id="69" name="直線コネクタ 68"/>
            <p:cNvCxnSpPr/>
            <p:nvPr/>
          </p:nvCxnSpPr>
          <p:spPr bwMode="auto">
            <a:xfrm>
              <a:off x="5721943" y="3609020"/>
              <a:ext cx="4370" cy="1564416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15875" cap="flat" cmpd="sng" algn="ctr">
              <a:solidFill>
                <a:srgbClr val="C0C0C0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964034" name="グループ化 1964033"/>
            <p:cNvGrpSpPr/>
            <p:nvPr/>
          </p:nvGrpSpPr>
          <p:grpSpPr>
            <a:xfrm>
              <a:off x="5685364" y="4782332"/>
              <a:ext cx="1766956" cy="1022932"/>
              <a:chOff x="5685364" y="4710324"/>
              <a:chExt cx="1766956" cy="1022932"/>
            </a:xfrm>
          </p:grpSpPr>
          <p:sp>
            <p:nvSpPr>
              <p:cNvPr id="44" name="星 6 43"/>
              <p:cNvSpPr/>
              <p:nvPr/>
            </p:nvSpPr>
            <p:spPr bwMode="auto">
              <a:xfrm>
                <a:off x="6718592" y="4977172"/>
                <a:ext cx="283663" cy="252028"/>
              </a:xfrm>
              <a:prstGeom prst="star6">
                <a:avLst/>
              </a:prstGeom>
              <a:solidFill>
                <a:srgbClr val="33CC33">
                  <a:alpha val="10000"/>
                </a:srgbClr>
              </a:solidFill>
              <a:ln w="38100" cap="flat" cmpd="sng" algn="ctr">
                <a:solidFill>
                  <a:srgbClr val="33CC33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cxnSp>
            <p:nvCxnSpPr>
              <p:cNvPr id="39" name="直線矢印コネクタ 38"/>
              <p:cNvCxnSpPr/>
              <p:nvPr/>
            </p:nvCxnSpPr>
            <p:spPr bwMode="auto">
              <a:xfrm>
                <a:off x="5726313" y="5101428"/>
                <a:ext cx="1167359" cy="0"/>
              </a:xfrm>
              <a:prstGeom prst="straightConnector1">
                <a:avLst/>
              </a:prstGeom>
              <a:solidFill>
                <a:srgbClr val="FAFFC9">
                  <a:alpha val="50000"/>
                </a:srgbClr>
              </a:solidFill>
              <a:ln w="38100" cap="flat" cmpd="sng" algn="ctr">
                <a:solidFill>
                  <a:srgbClr val="33CC33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5" name="Rectangle 3"/>
              <p:cNvSpPr txBox="1">
                <a:spLocks noChangeArrowheads="1"/>
              </p:cNvSpPr>
              <p:nvPr/>
            </p:nvSpPr>
            <p:spPr>
              <a:xfrm>
                <a:off x="6629168" y="4710324"/>
                <a:ext cx="790732" cy="504056"/>
              </a:xfrm>
              <a:prstGeom prst="rect">
                <a:avLst/>
              </a:prstGeom>
            </p:spPr>
            <p:txBody>
              <a:bodyPr/>
              <a:lstStyle>
                <a:lvl1pPr marL="193675" indent="-193675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  <a:cs typeface="+mn-cs"/>
                  </a:defRPr>
                </a:lvl1pPr>
                <a:lvl2pPr marL="566738" indent="-1825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2pPr>
                <a:lvl3pPr marL="952500" indent="-1952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3pPr>
                <a:lvl4pPr marL="1338263" indent="-1952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4pPr>
                <a:lvl5pPr marL="1711325" indent="-1825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5pPr>
                <a:lvl6pPr marL="21685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6pPr>
                <a:lvl7pPr marL="26257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7pPr>
                <a:lvl8pPr marL="30829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8pPr>
                <a:lvl9pPr marL="35401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ja-JP" sz="1400" b="1" dirty="0" smtClean="0">
                    <a:solidFill>
                      <a:srgbClr val="33CC3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obs.</a:t>
                </a:r>
              </a:p>
            </p:txBody>
          </p:sp>
          <p:sp>
            <p:nvSpPr>
              <p:cNvPr id="46" name="Rectangle 3"/>
              <p:cNvSpPr txBox="1">
                <a:spLocks noChangeArrowheads="1"/>
              </p:cNvSpPr>
              <p:nvPr/>
            </p:nvSpPr>
            <p:spPr>
              <a:xfrm>
                <a:off x="5685364" y="5229200"/>
                <a:ext cx="1766956" cy="504056"/>
              </a:xfrm>
              <a:prstGeom prst="rect">
                <a:avLst/>
              </a:prstGeom>
            </p:spPr>
            <p:txBody>
              <a:bodyPr/>
              <a:lstStyle>
                <a:lvl1pPr marL="193675" indent="-193675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  <a:cs typeface="+mn-cs"/>
                  </a:defRPr>
                </a:lvl1pPr>
                <a:lvl2pPr marL="566738" indent="-1825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2pPr>
                <a:lvl3pPr marL="952500" indent="-1952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3pPr>
                <a:lvl4pPr marL="1338263" indent="-1952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4pPr>
                <a:lvl5pPr marL="1711325" indent="-1825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5pPr>
                <a:lvl6pPr marL="21685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6pPr>
                <a:lvl7pPr marL="26257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7pPr>
                <a:lvl8pPr marL="30829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8pPr>
                <a:lvl9pPr marL="35401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ja-JP" sz="1800" dirty="0" smtClean="0">
                    <a:solidFill>
                      <a:srgbClr val="33CC3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RSE (2017.8)</a:t>
                </a:r>
              </a:p>
            </p:txBody>
          </p:sp>
        </p:grpSp>
      </p:grpSp>
      <p:grpSp>
        <p:nvGrpSpPr>
          <p:cNvPr id="1964045" name="グループ化 1964044"/>
          <p:cNvGrpSpPr/>
          <p:nvPr/>
        </p:nvGrpSpPr>
        <p:grpSpPr>
          <a:xfrm>
            <a:off x="6586044" y="5229200"/>
            <a:ext cx="2372380" cy="1268848"/>
            <a:chOff x="6586044" y="5229200"/>
            <a:chExt cx="2372380" cy="1268848"/>
          </a:xfrm>
        </p:grpSpPr>
        <p:cxnSp>
          <p:nvCxnSpPr>
            <p:cNvPr id="73" name="直線コネクタ 72"/>
            <p:cNvCxnSpPr>
              <a:stCxn id="44" idx="2"/>
            </p:cNvCxnSpPr>
            <p:nvPr/>
          </p:nvCxnSpPr>
          <p:spPr bwMode="auto">
            <a:xfrm>
              <a:off x="6860424" y="5301208"/>
              <a:ext cx="18017" cy="504056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15875" cap="flat" cmpd="sng" algn="ctr">
              <a:solidFill>
                <a:srgbClr val="C0C0C0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964035" name="グループ化 1964034"/>
            <p:cNvGrpSpPr/>
            <p:nvPr/>
          </p:nvGrpSpPr>
          <p:grpSpPr>
            <a:xfrm>
              <a:off x="6586044" y="5229200"/>
              <a:ext cx="2372380" cy="1268848"/>
              <a:chOff x="6586044" y="5229200"/>
              <a:chExt cx="2372380" cy="1268848"/>
            </a:xfrm>
          </p:grpSpPr>
          <p:cxnSp>
            <p:nvCxnSpPr>
              <p:cNvPr id="49" name="直線矢印コネクタ 48"/>
              <p:cNvCxnSpPr/>
              <p:nvPr/>
            </p:nvCxnSpPr>
            <p:spPr bwMode="auto">
              <a:xfrm>
                <a:off x="6893672" y="5805264"/>
                <a:ext cx="845590" cy="18002"/>
              </a:xfrm>
              <a:prstGeom prst="straightConnector1">
                <a:avLst/>
              </a:prstGeom>
              <a:solidFill>
                <a:srgbClr val="FAFFC9">
                  <a:alpha val="50000"/>
                </a:srgbClr>
              </a:solidFill>
              <a:ln w="38100" cap="flat" cmpd="sng" algn="ctr">
                <a:solidFill>
                  <a:srgbClr val="6699FF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2" name="Rectangle 3"/>
              <p:cNvSpPr txBox="1">
                <a:spLocks noChangeArrowheads="1"/>
              </p:cNvSpPr>
              <p:nvPr/>
            </p:nvSpPr>
            <p:spPr>
              <a:xfrm>
                <a:off x="6586044" y="5993992"/>
                <a:ext cx="2306436" cy="504056"/>
              </a:xfrm>
              <a:prstGeom prst="rect">
                <a:avLst/>
              </a:prstGeom>
            </p:spPr>
            <p:txBody>
              <a:bodyPr/>
              <a:lstStyle>
                <a:lvl1pPr marL="193675" indent="-193675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  <a:cs typeface="+mn-cs"/>
                  </a:defRPr>
                </a:lvl1pPr>
                <a:lvl2pPr marL="566738" indent="-1825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2pPr>
                <a:lvl3pPr marL="952500" indent="-1952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3pPr>
                <a:lvl4pPr marL="1338263" indent="-1952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4pPr>
                <a:lvl5pPr marL="1711325" indent="-1825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5pPr>
                <a:lvl6pPr marL="21685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6pPr>
                <a:lvl7pPr marL="26257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7pPr>
                <a:lvl8pPr marL="30829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8pPr>
                <a:lvl9pPr marL="35401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ja-JP" sz="1800" dirty="0" smtClean="0">
                    <a:solidFill>
                      <a:srgbClr val="6699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Cryo RSE (2018.3)</a:t>
                </a:r>
              </a:p>
            </p:txBody>
          </p:sp>
          <p:sp>
            <p:nvSpPr>
              <p:cNvPr id="54" name="星 6 53"/>
              <p:cNvSpPr/>
              <p:nvPr/>
            </p:nvSpPr>
            <p:spPr bwMode="auto">
              <a:xfrm>
                <a:off x="7596336" y="5697252"/>
                <a:ext cx="283663" cy="252028"/>
              </a:xfrm>
              <a:prstGeom prst="star6">
                <a:avLst/>
              </a:prstGeom>
              <a:solidFill>
                <a:srgbClr val="6699FF">
                  <a:alpha val="10000"/>
                </a:srgbClr>
              </a:solidFill>
              <a:ln w="38100" cap="flat" cmpd="sng" algn="ctr">
                <a:solidFill>
                  <a:srgbClr val="6699FF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55" name="Rectangle 3"/>
              <p:cNvSpPr txBox="1">
                <a:spLocks noChangeArrowheads="1"/>
              </p:cNvSpPr>
              <p:nvPr/>
            </p:nvSpPr>
            <p:spPr>
              <a:xfrm>
                <a:off x="7916172" y="5229200"/>
                <a:ext cx="1042252" cy="504056"/>
              </a:xfrm>
              <a:prstGeom prst="rect">
                <a:avLst/>
              </a:prstGeom>
            </p:spPr>
            <p:txBody>
              <a:bodyPr/>
              <a:lstStyle>
                <a:lvl1pPr marL="193675" indent="-193675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  <a:cs typeface="+mn-cs"/>
                  </a:defRPr>
                </a:lvl1pPr>
                <a:lvl2pPr marL="566738" indent="-1825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2pPr>
                <a:lvl3pPr marL="952500" indent="-1952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3pPr>
                <a:lvl4pPr marL="1338263" indent="-1952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4pPr>
                <a:lvl5pPr marL="1711325" indent="-1825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5pPr>
                <a:lvl6pPr marL="21685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6pPr>
                <a:lvl7pPr marL="26257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7pPr>
                <a:lvl8pPr marL="30829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8pPr>
                <a:lvl9pPr marL="35401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9pPr>
              </a:lstStyle>
              <a:p>
                <a:pPr>
                  <a:lnSpc>
                    <a:spcPct val="7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ja-JP" sz="1400" b="1" dirty="0" smtClean="0">
                    <a:solidFill>
                      <a:srgbClr val="6699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First</a:t>
                </a:r>
              </a:p>
              <a:p>
                <a:pPr>
                  <a:lnSpc>
                    <a:spcPct val="7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ja-JP" sz="1400" b="1" dirty="0" smtClean="0">
                    <a:solidFill>
                      <a:srgbClr val="6699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Science</a:t>
                </a:r>
              </a:p>
              <a:p>
                <a:pPr>
                  <a:lnSpc>
                    <a:spcPct val="7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ja-JP" sz="1400" b="1" dirty="0" smtClean="0">
                    <a:solidFill>
                      <a:srgbClr val="6699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run</a:t>
                </a:r>
              </a:p>
            </p:txBody>
          </p:sp>
        </p:grpSp>
      </p:grpSp>
      <p:grpSp>
        <p:nvGrpSpPr>
          <p:cNvPr id="1964048" name="グループ化 1964047"/>
          <p:cNvGrpSpPr/>
          <p:nvPr/>
        </p:nvGrpSpPr>
        <p:grpSpPr>
          <a:xfrm>
            <a:off x="7557572" y="3573016"/>
            <a:ext cx="1766956" cy="2107542"/>
            <a:chOff x="7557572" y="3573016"/>
            <a:chExt cx="1766956" cy="2107542"/>
          </a:xfrm>
        </p:grpSpPr>
        <p:cxnSp>
          <p:nvCxnSpPr>
            <p:cNvPr id="76" name="直線コネクタ 75"/>
            <p:cNvCxnSpPr/>
            <p:nvPr/>
          </p:nvCxnSpPr>
          <p:spPr bwMode="auto">
            <a:xfrm>
              <a:off x="7739262" y="4312406"/>
              <a:ext cx="0" cy="1368152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15875" cap="flat" cmpd="sng" algn="ctr">
              <a:solidFill>
                <a:srgbClr val="C0C0C0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964033" name="グループ化 1964032"/>
            <p:cNvGrpSpPr/>
            <p:nvPr/>
          </p:nvGrpSpPr>
          <p:grpSpPr>
            <a:xfrm>
              <a:off x="7557572" y="3573016"/>
              <a:ext cx="1766956" cy="720080"/>
              <a:chOff x="7557572" y="3573016"/>
              <a:chExt cx="1766956" cy="720080"/>
            </a:xfrm>
          </p:grpSpPr>
          <p:cxnSp>
            <p:nvCxnSpPr>
              <p:cNvPr id="60" name="直線矢印コネクタ 59"/>
              <p:cNvCxnSpPr/>
              <p:nvPr/>
            </p:nvCxnSpPr>
            <p:spPr bwMode="auto">
              <a:xfrm>
                <a:off x="7739262" y="4293096"/>
                <a:ext cx="1297234" cy="0"/>
              </a:xfrm>
              <a:prstGeom prst="straightConnector1">
                <a:avLst/>
              </a:prstGeom>
              <a:solidFill>
                <a:srgbClr val="FAFFC9">
                  <a:alpha val="50000"/>
                </a:srgbClr>
              </a:solidFill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1" name="Rectangle 3"/>
              <p:cNvSpPr txBox="1">
                <a:spLocks noChangeArrowheads="1"/>
              </p:cNvSpPr>
              <p:nvPr/>
            </p:nvSpPr>
            <p:spPr>
              <a:xfrm>
                <a:off x="7557572" y="3573016"/>
                <a:ext cx="1766956" cy="504056"/>
              </a:xfrm>
              <a:prstGeom prst="rect">
                <a:avLst/>
              </a:prstGeom>
            </p:spPr>
            <p:txBody>
              <a:bodyPr/>
              <a:lstStyle>
                <a:lvl1pPr marL="193675" indent="-193675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  <a:cs typeface="+mn-cs"/>
                  </a:defRPr>
                </a:lvl1pPr>
                <a:lvl2pPr marL="566738" indent="-1825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2pPr>
                <a:lvl3pPr marL="952500" indent="-1952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3pPr>
                <a:lvl4pPr marL="1338263" indent="-1952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4pPr>
                <a:lvl5pPr marL="1711325" indent="-1825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5pPr>
                <a:lvl6pPr marL="21685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6pPr>
                <a:lvl7pPr marL="26257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7pPr>
                <a:lvl8pPr marL="30829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8pPr>
                <a:lvl9pPr marL="35401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ja-JP" sz="18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Tuning and</a:t>
                </a:r>
              </a:p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ja-JP" sz="18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observation</a:t>
                </a:r>
              </a:p>
            </p:txBody>
          </p:sp>
        </p:grpSp>
      </p:grpSp>
      <p:cxnSp>
        <p:nvCxnSpPr>
          <p:cNvPr id="66" name="直線コネクタ 65"/>
          <p:cNvCxnSpPr/>
          <p:nvPr/>
        </p:nvCxnSpPr>
        <p:spPr bwMode="auto">
          <a:xfrm>
            <a:off x="2627784" y="2924944"/>
            <a:ext cx="2185" cy="432048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C0C0C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8020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角丸四角形 20"/>
          <p:cNvSpPr/>
          <p:nvPr/>
        </p:nvSpPr>
        <p:spPr bwMode="auto">
          <a:xfrm>
            <a:off x="127723" y="2204864"/>
            <a:ext cx="8944871" cy="4225884"/>
          </a:xfrm>
          <a:prstGeom prst="roundRect">
            <a:avLst>
              <a:gd name="adj" fmla="val 4619"/>
            </a:avLst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KAGRA</a:t>
            </a:r>
            <a:r>
              <a:rPr lang="ja-JP" altLang="en-US" dirty="0" smtClean="0"/>
              <a:t>スケジュール</a:t>
            </a:r>
            <a:endParaRPr lang="ja-JP" altLang="ja-JP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プロジェクトウィーク資料 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(November 28, 2012, NAOJ)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8446933" y="692696"/>
            <a:ext cx="949603" cy="42862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200" b="1" kern="0" dirty="0" smtClean="0">
                <a:solidFill>
                  <a:srgbClr val="EAEAEA"/>
                </a:solidFill>
                <a:ea typeface="+mn-ea"/>
              </a:rPr>
              <a:t>2019</a:t>
            </a: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>
          <a:xfrm>
            <a:off x="390977" y="2357824"/>
            <a:ext cx="3100903" cy="504056"/>
          </a:xfrm>
          <a:prstGeom prst="rect">
            <a:avLst/>
          </a:prstGeom>
        </p:spPr>
        <p:txBody>
          <a:bodyPr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Tunnel and Facility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(2014.3)</a:t>
            </a:r>
            <a:endParaRPr lang="ja-JP" altLang="en-US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>
          <a:xfrm>
            <a:off x="2803332" y="2924944"/>
            <a:ext cx="1660743" cy="504056"/>
          </a:xfrm>
          <a:prstGeom prst="rect">
            <a:avLst/>
          </a:prstGeom>
        </p:spPr>
        <p:txBody>
          <a:bodyPr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16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Vacuum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16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6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(2015.3)</a:t>
            </a:r>
          </a:p>
        </p:txBody>
      </p:sp>
      <p:cxnSp>
        <p:nvCxnSpPr>
          <p:cNvPr id="4" name="直線矢印コネクタ 3"/>
          <p:cNvCxnSpPr/>
          <p:nvPr/>
        </p:nvCxnSpPr>
        <p:spPr bwMode="auto">
          <a:xfrm>
            <a:off x="247282" y="2357824"/>
            <a:ext cx="2364457" cy="0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直線矢印コネクタ 50"/>
          <p:cNvCxnSpPr/>
          <p:nvPr/>
        </p:nvCxnSpPr>
        <p:spPr bwMode="auto">
          <a:xfrm>
            <a:off x="2611739" y="2924944"/>
            <a:ext cx="1312189" cy="0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99CCFF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980728"/>
            <a:ext cx="9036496" cy="111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7504" y="692696"/>
            <a:ext cx="633068" cy="42862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200" b="1" kern="0" dirty="0" smtClean="0">
                <a:solidFill>
                  <a:srgbClr val="EAEAEA"/>
                </a:solidFill>
                <a:ea typeface="+mn-ea"/>
              </a:rPr>
              <a:t>2012</a:t>
            </a:r>
            <a:endParaRPr kumimoji="1" lang="en-US" altLang="ja-JP" sz="1200" b="1" i="0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259632" y="692696"/>
            <a:ext cx="633068" cy="42862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200" b="1" kern="0" dirty="0" smtClean="0">
                <a:solidFill>
                  <a:srgbClr val="EAEAEA"/>
                </a:solidFill>
                <a:ea typeface="+mn-ea"/>
              </a:rPr>
              <a:t>2013</a:t>
            </a:r>
            <a:endParaRPr kumimoji="1" lang="en-US" altLang="ja-JP" sz="1200" b="1" i="0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570780" y="692696"/>
            <a:ext cx="633068" cy="42862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200" b="1" kern="0" dirty="0" smtClean="0">
                <a:solidFill>
                  <a:srgbClr val="EAEAEA"/>
                </a:solidFill>
                <a:ea typeface="+mn-ea"/>
              </a:rPr>
              <a:t>2014</a:t>
            </a:r>
            <a:endParaRPr kumimoji="1" lang="en-US" altLang="ja-JP" sz="1200" b="1" i="0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794916" y="692696"/>
            <a:ext cx="633068" cy="42862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200" b="1" kern="0" dirty="0" smtClean="0">
                <a:solidFill>
                  <a:srgbClr val="EAEAEA"/>
                </a:solidFill>
                <a:ea typeface="+mn-ea"/>
              </a:rPr>
              <a:t>2015</a:t>
            </a:r>
            <a:endParaRPr kumimoji="1" lang="en-US" altLang="ja-JP" sz="1200" b="1" i="0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5148064" y="692696"/>
            <a:ext cx="633068" cy="42862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200" b="1" kern="0" dirty="0" smtClean="0">
                <a:solidFill>
                  <a:srgbClr val="EAEAEA"/>
                </a:solidFill>
                <a:ea typeface="+mn-ea"/>
              </a:rPr>
              <a:t>2016</a:t>
            </a:r>
            <a:endParaRPr kumimoji="1" lang="en-US" altLang="ja-JP" sz="1200" b="1" i="0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6372200" y="692696"/>
            <a:ext cx="633068" cy="42862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200" b="1" kern="0" dirty="0" smtClean="0">
                <a:solidFill>
                  <a:srgbClr val="EAEAEA"/>
                </a:solidFill>
                <a:ea typeface="+mn-ea"/>
              </a:rPr>
              <a:t>2017</a:t>
            </a:r>
            <a:endParaRPr kumimoji="1" lang="en-US" altLang="ja-JP" sz="1200" b="1" i="0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14" name="角丸四角形 13"/>
          <p:cNvSpPr/>
          <p:nvPr/>
        </p:nvSpPr>
        <p:spPr bwMode="auto">
          <a:xfrm>
            <a:off x="-143142" y="980728"/>
            <a:ext cx="4931166" cy="1112990"/>
          </a:xfrm>
          <a:prstGeom prst="roundRect">
            <a:avLst>
              <a:gd name="adj" fmla="val 4286"/>
            </a:avLst>
          </a:prstGeom>
          <a:solidFill>
            <a:schemeClr val="bg1">
              <a:lumMod val="90000"/>
              <a:alpha val="2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角丸四角形 14"/>
          <p:cNvSpPr/>
          <p:nvPr/>
        </p:nvSpPr>
        <p:spPr bwMode="auto">
          <a:xfrm>
            <a:off x="4788024" y="980728"/>
            <a:ext cx="2880320" cy="1145858"/>
          </a:xfrm>
          <a:prstGeom prst="roundRect">
            <a:avLst>
              <a:gd name="adj" fmla="val 5238"/>
            </a:avLst>
          </a:prstGeom>
          <a:solidFill>
            <a:schemeClr val="accent6">
              <a:lumMod val="50000"/>
              <a:lumOff val="50000"/>
              <a:alpha val="20000"/>
            </a:schemeClr>
          </a:solidFill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6012160" y="1307899"/>
            <a:ext cx="1456057" cy="392909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en-US" altLang="ja-JP" sz="2000" b="1" i="0" strike="noStrike" kern="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bKAGRA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1" lang="en-US" altLang="ja-JP" sz="2000" b="1" i="0" strike="noStrike" kern="0" cap="none" spc="0" normalizeH="0" baseline="0" noProof="0" dirty="0" smtClean="0">
              <a:ln>
                <a:noFill/>
              </a:ln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2339752" y="1628800"/>
            <a:ext cx="1456057" cy="392910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altLang="ja-JP" sz="2000" b="1" kern="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iKAGRA</a:t>
            </a:r>
            <a:endParaRPr kumimoji="1" lang="en-US" altLang="ja-JP" sz="2000" b="1" i="0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1" lang="en-US" altLang="ja-JP" sz="2000" b="1" i="0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1" lang="en-US" altLang="ja-JP" sz="2000" b="1" i="0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1" lang="en-US" altLang="ja-JP" sz="2000" b="1" i="0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</p:txBody>
      </p:sp>
      <p:sp>
        <p:nvSpPr>
          <p:cNvPr id="18" name="角丸四角形 17"/>
          <p:cNvSpPr/>
          <p:nvPr/>
        </p:nvSpPr>
        <p:spPr bwMode="auto">
          <a:xfrm>
            <a:off x="7316467" y="980728"/>
            <a:ext cx="1648021" cy="1145858"/>
          </a:xfrm>
          <a:prstGeom prst="roundRect">
            <a:avLst>
              <a:gd name="adj" fmla="val 5238"/>
            </a:avLst>
          </a:prstGeom>
          <a:solidFill>
            <a:srgbClr val="CC99FF">
              <a:alpha val="20000"/>
            </a:srgbClr>
          </a:solidFill>
          <a:ln w="25400" cap="flat" cmpd="sng" algn="ctr">
            <a:solidFill>
              <a:srgbClr val="CC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7812360" y="1340768"/>
            <a:ext cx="949603" cy="78581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altLang="ja-JP" sz="2000" b="1" kern="0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OBS</a:t>
            </a:r>
            <a:endParaRPr kumimoji="1" lang="en-US" altLang="ja-JP" sz="2000" b="1" i="0" strike="noStrike" kern="0" cap="none" spc="0" normalizeH="0" baseline="0" noProof="0" dirty="0" smtClean="0">
              <a:ln>
                <a:noFill/>
              </a:ln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1" lang="en-US" altLang="ja-JP" sz="2000" b="1" i="0" strike="noStrike" kern="0" cap="none" spc="0" normalizeH="0" baseline="0" noProof="0" dirty="0" smtClean="0">
              <a:ln>
                <a:noFill/>
              </a:ln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1" lang="en-US" altLang="ja-JP" sz="2000" b="1" i="0" strike="noStrike" kern="0" cap="none" spc="0" normalizeH="0" baseline="0" noProof="0" dirty="0" smtClean="0">
              <a:ln>
                <a:noFill/>
              </a:ln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1" lang="en-US" altLang="ja-JP" sz="2000" b="1" i="0" strike="noStrike" kern="0" cap="none" spc="0" normalizeH="0" baseline="0" noProof="0" dirty="0" smtClean="0">
              <a:ln>
                <a:noFill/>
              </a:ln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7668344" y="692696"/>
            <a:ext cx="633068" cy="42862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200" b="1" kern="0" dirty="0" smtClean="0">
                <a:solidFill>
                  <a:srgbClr val="EAEAEA"/>
                </a:solidFill>
                <a:ea typeface="+mn-ea"/>
              </a:rPr>
              <a:t>2018</a:t>
            </a:r>
            <a:endParaRPr kumimoji="1" lang="en-US" altLang="ja-JP" sz="1200" b="1" i="0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>
          <a:xfrm>
            <a:off x="4046247" y="3626516"/>
            <a:ext cx="2531539" cy="344274"/>
          </a:xfrm>
          <a:prstGeom prst="rect">
            <a:avLst/>
          </a:prstGeom>
        </p:spPr>
        <p:txBody>
          <a:bodyPr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1600" dirty="0" smtClean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Type-A+Cryo</a:t>
            </a:r>
            <a:r>
              <a:rPr lang="ja-JP" altLang="en-US" sz="1600" dirty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600" dirty="0" smtClean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(2016.9)</a:t>
            </a:r>
          </a:p>
        </p:txBody>
      </p:sp>
      <p:sp>
        <p:nvSpPr>
          <p:cNvPr id="37" name="星 6 36"/>
          <p:cNvSpPr/>
          <p:nvPr/>
        </p:nvSpPr>
        <p:spPr bwMode="auto">
          <a:xfrm>
            <a:off x="4644008" y="2285816"/>
            <a:ext cx="283663" cy="252028"/>
          </a:xfrm>
          <a:prstGeom prst="star6">
            <a:avLst/>
          </a:prstGeom>
          <a:solidFill>
            <a:srgbClr val="FFFF99">
              <a:alpha val="10000"/>
            </a:srgbClr>
          </a:solidFill>
          <a:ln w="38100" cap="flat" cmpd="sng" algn="ctr">
            <a:solidFill>
              <a:srgbClr val="FFFF99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3115700" y="2445598"/>
            <a:ext cx="1588808" cy="504056"/>
          </a:xfrm>
          <a:prstGeom prst="rect">
            <a:avLst/>
          </a:prstGeom>
        </p:spPr>
        <p:txBody>
          <a:bodyPr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1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FPMI (2015.12)</a:t>
            </a:r>
          </a:p>
        </p:txBody>
      </p:sp>
      <p:cxnSp>
        <p:nvCxnSpPr>
          <p:cNvPr id="29" name="直線矢印コネクタ 28"/>
          <p:cNvCxnSpPr/>
          <p:nvPr/>
        </p:nvCxnSpPr>
        <p:spPr bwMode="auto">
          <a:xfrm>
            <a:off x="2843808" y="2429832"/>
            <a:ext cx="1975660" cy="0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FF99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Rectangle 3"/>
          <p:cNvSpPr txBox="1">
            <a:spLocks noChangeArrowheads="1"/>
          </p:cNvSpPr>
          <p:nvPr/>
        </p:nvSpPr>
        <p:spPr>
          <a:xfrm>
            <a:off x="4532412" y="2501840"/>
            <a:ext cx="790732" cy="504056"/>
          </a:xfrm>
          <a:prstGeom prst="rect">
            <a:avLst/>
          </a:prstGeom>
        </p:spPr>
        <p:txBody>
          <a:bodyPr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14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obs.</a:t>
            </a:r>
          </a:p>
        </p:txBody>
      </p:sp>
      <p:sp>
        <p:nvSpPr>
          <p:cNvPr id="57" name="Rectangle 3"/>
          <p:cNvSpPr txBox="1">
            <a:spLocks noChangeArrowheads="1"/>
          </p:cNvSpPr>
          <p:nvPr/>
        </p:nvSpPr>
        <p:spPr>
          <a:xfrm>
            <a:off x="1907704" y="6021288"/>
            <a:ext cx="3206636" cy="504056"/>
          </a:xfrm>
          <a:prstGeom prst="rect">
            <a:avLst/>
          </a:prstGeom>
        </p:spPr>
        <p:txBody>
          <a:bodyPr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1600" dirty="0" smtClean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Sapphire test mass (2016.3)</a:t>
            </a:r>
          </a:p>
        </p:txBody>
      </p:sp>
      <p:sp>
        <p:nvSpPr>
          <p:cNvPr id="59" name="Rectangle 3"/>
          <p:cNvSpPr txBox="1">
            <a:spLocks noChangeArrowheads="1"/>
          </p:cNvSpPr>
          <p:nvPr/>
        </p:nvSpPr>
        <p:spPr>
          <a:xfrm>
            <a:off x="4889546" y="6093296"/>
            <a:ext cx="1338638" cy="504056"/>
          </a:xfrm>
          <a:prstGeom prst="rect">
            <a:avLst/>
          </a:prstGeom>
        </p:spPr>
        <p:txBody>
          <a:bodyPr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1400" b="1" dirty="0" smtClean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installation</a:t>
            </a:r>
          </a:p>
        </p:txBody>
      </p:sp>
      <p:grpSp>
        <p:nvGrpSpPr>
          <p:cNvPr id="1964032" name="グループ化 1964031"/>
          <p:cNvGrpSpPr/>
          <p:nvPr/>
        </p:nvGrpSpPr>
        <p:grpSpPr>
          <a:xfrm>
            <a:off x="4716016" y="2429832"/>
            <a:ext cx="1766956" cy="922460"/>
            <a:chOff x="4714660" y="2996952"/>
            <a:chExt cx="1766956" cy="922460"/>
          </a:xfrm>
        </p:grpSpPr>
        <p:sp>
          <p:nvSpPr>
            <p:cNvPr id="40" name="星 6 39"/>
            <p:cNvSpPr/>
            <p:nvPr/>
          </p:nvSpPr>
          <p:spPr bwMode="auto">
            <a:xfrm>
              <a:off x="5525520" y="3284984"/>
              <a:ext cx="283663" cy="252028"/>
            </a:xfrm>
            <a:prstGeom prst="star6">
              <a:avLst/>
            </a:prstGeom>
            <a:solidFill>
              <a:srgbClr val="99FF99">
                <a:alpha val="10000"/>
              </a:srgbClr>
            </a:solidFill>
            <a:ln w="38100" cap="flat" cmpd="sng" algn="ctr">
              <a:solidFill>
                <a:srgbClr val="99FF99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31" name="直線矢印コネクタ 30"/>
            <p:cNvCxnSpPr/>
            <p:nvPr/>
          </p:nvCxnSpPr>
          <p:spPr bwMode="auto">
            <a:xfrm>
              <a:off x="4788024" y="3429000"/>
              <a:ext cx="895540" cy="0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99FF99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4" name="Rectangle 3"/>
            <p:cNvSpPr txBox="1">
              <a:spLocks noChangeArrowheads="1"/>
            </p:cNvSpPr>
            <p:nvPr/>
          </p:nvSpPr>
          <p:spPr>
            <a:xfrm>
              <a:off x="4714660" y="3415356"/>
              <a:ext cx="1766956" cy="504056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6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DRMI 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6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(2016.9)</a:t>
              </a:r>
            </a:p>
          </p:txBody>
        </p:sp>
        <p:sp>
          <p:nvSpPr>
            <p:cNvPr id="41" name="Rectangle 3"/>
            <p:cNvSpPr txBox="1">
              <a:spLocks noChangeArrowheads="1"/>
            </p:cNvSpPr>
            <p:nvPr/>
          </p:nvSpPr>
          <p:spPr>
            <a:xfrm>
              <a:off x="5436096" y="2996952"/>
              <a:ext cx="790732" cy="504056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 b="1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obs.</a:t>
              </a:r>
            </a:p>
          </p:txBody>
        </p:sp>
      </p:grpSp>
      <p:cxnSp>
        <p:nvCxnSpPr>
          <p:cNvPr id="1964039" name="直線コネクタ 1964038"/>
          <p:cNvCxnSpPr>
            <a:stCxn id="37" idx="2"/>
          </p:cNvCxnSpPr>
          <p:nvPr/>
        </p:nvCxnSpPr>
        <p:spPr bwMode="auto">
          <a:xfrm>
            <a:off x="4785840" y="2393828"/>
            <a:ext cx="3540" cy="396044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C0C0C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直線コネクタ 68"/>
          <p:cNvCxnSpPr/>
          <p:nvPr/>
        </p:nvCxnSpPr>
        <p:spPr bwMode="auto">
          <a:xfrm flipV="1">
            <a:off x="5781132" y="2848236"/>
            <a:ext cx="0" cy="229669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C0C0C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964034" name="グループ化 1964033"/>
          <p:cNvGrpSpPr/>
          <p:nvPr/>
        </p:nvGrpSpPr>
        <p:grpSpPr>
          <a:xfrm>
            <a:off x="5726313" y="2645856"/>
            <a:ext cx="1908377" cy="920338"/>
            <a:chOff x="5726313" y="3140968"/>
            <a:chExt cx="1908377" cy="920338"/>
          </a:xfrm>
        </p:grpSpPr>
        <p:sp>
          <p:nvSpPr>
            <p:cNvPr id="44" name="星 6 43"/>
            <p:cNvSpPr/>
            <p:nvPr/>
          </p:nvSpPr>
          <p:spPr bwMode="auto">
            <a:xfrm>
              <a:off x="6718592" y="3429000"/>
              <a:ext cx="283663" cy="252028"/>
            </a:xfrm>
            <a:prstGeom prst="star6">
              <a:avLst/>
            </a:prstGeom>
            <a:solidFill>
              <a:srgbClr val="33CC33">
                <a:alpha val="10000"/>
              </a:srgbClr>
            </a:solidFill>
            <a:ln w="38100" cap="flat" cmpd="sng" algn="ctr">
              <a:solidFill>
                <a:srgbClr val="33CC33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39" name="直線矢印コネクタ 38"/>
            <p:cNvCxnSpPr/>
            <p:nvPr/>
          </p:nvCxnSpPr>
          <p:spPr bwMode="auto">
            <a:xfrm>
              <a:off x="5726313" y="3573016"/>
              <a:ext cx="1167359" cy="0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33CC33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5" name="Rectangle 3"/>
            <p:cNvSpPr txBox="1">
              <a:spLocks noChangeArrowheads="1"/>
            </p:cNvSpPr>
            <p:nvPr/>
          </p:nvSpPr>
          <p:spPr>
            <a:xfrm>
              <a:off x="6629168" y="3140968"/>
              <a:ext cx="790732" cy="504056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 b="1" dirty="0" smtClean="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obs.</a:t>
              </a:r>
            </a:p>
          </p:txBody>
        </p:sp>
        <p:sp>
          <p:nvSpPr>
            <p:cNvPr id="46" name="Rectangle 3"/>
            <p:cNvSpPr txBox="1">
              <a:spLocks noChangeArrowheads="1"/>
            </p:cNvSpPr>
            <p:nvPr/>
          </p:nvSpPr>
          <p:spPr>
            <a:xfrm>
              <a:off x="5867734" y="3557250"/>
              <a:ext cx="1766956" cy="504056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600" dirty="0" smtClean="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RSE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600" dirty="0" smtClean="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(2017.8)</a:t>
              </a:r>
            </a:p>
          </p:txBody>
        </p:sp>
      </p:grpSp>
      <p:cxnSp>
        <p:nvCxnSpPr>
          <p:cNvPr id="73" name="直線コネクタ 72"/>
          <p:cNvCxnSpPr>
            <a:stCxn id="44" idx="2"/>
          </p:cNvCxnSpPr>
          <p:nvPr/>
        </p:nvCxnSpPr>
        <p:spPr bwMode="auto">
          <a:xfrm flipH="1">
            <a:off x="6860423" y="3041900"/>
            <a:ext cx="1" cy="270030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C0C0C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964035" name="グループ化 1964034"/>
          <p:cNvGrpSpPr/>
          <p:nvPr/>
        </p:nvGrpSpPr>
        <p:grpSpPr>
          <a:xfrm>
            <a:off x="6658052" y="2492896"/>
            <a:ext cx="2306436" cy="1561588"/>
            <a:chOff x="6658052" y="3060016"/>
            <a:chExt cx="2306436" cy="1561588"/>
          </a:xfrm>
        </p:grpSpPr>
        <p:cxnSp>
          <p:nvCxnSpPr>
            <p:cNvPr id="49" name="直線矢印コネクタ 48"/>
            <p:cNvCxnSpPr/>
            <p:nvPr/>
          </p:nvCxnSpPr>
          <p:spPr bwMode="auto">
            <a:xfrm>
              <a:off x="6893672" y="4005064"/>
              <a:ext cx="845590" cy="18002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6699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2" name="Rectangle 3"/>
            <p:cNvSpPr txBox="1">
              <a:spLocks noChangeArrowheads="1"/>
            </p:cNvSpPr>
            <p:nvPr/>
          </p:nvSpPr>
          <p:spPr>
            <a:xfrm>
              <a:off x="6658052" y="4117548"/>
              <a:ext cx="2306436" cy="504056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600" dirty="0" smtClean="0">
                  <a:solidFill>
                    <a:srgbClr val="66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Cryo RSE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600" dirty="0" smtClean="0">
                  <a:solidFill>
                    <a:srgbClr val="66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(2018.3)</a:t>
              </a:r>
            </a:p>
          </p:txBody>
        </p:sp>
        <p:sp>
          <p:nvSpPr>
            <p:cNvPr id="54" name="星 6 53"/>
            <p:cNvSpPr/>
            <p:nvPr/>
          </p:nvSpPr>
          <p:spPr bwMode="auto">
            <a:xfrm>
              <a:off x="7240665" y="3636080"/>
              <a:ext cx="283663" cy="252028"/>
            </a:xfrm>
            <a:prstGeom prst="star6">
              <a:avLst/>
            </a:prstGeom>
            <a:solidFill>
              <a:srgbClr val="6699FF">
                <a:alpha val="10000"/>
              </a:srgbClr>
            </a:solidFill>
            <a:ln w="38100" cap="flat" cmpd="sng" algn="ctr">
              <a:solidFill>
                <a:srgbClr val="6699FF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5" name="Rectangle 3"/>
            <p:cNvSpPr txBox="1">
              <a:spLocks noChangeArrowheads="1"/>
            </p:cNvSpPr>
            <p:nvPr/>
          </p:nvSpPr>
          <p:spPr>
            <a:xfrm>
              <a:off x="7130148" y="3060016"/>
              <a:ext cx="1042252" cy="504056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lnSpc>
                  <a:spcPct val="7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 b="1" dirty="0" smtClean="0">
                  <a:solidFill>
                    <a:srgbClr val="66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First</a:t>
              </a:r>
            </a:p>
            <a:p>
              <a:pPr>
                <a:lnSpc>
                  <a:spcPct val="7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 b="1" dirty="0" smtClean="0">
                  <a:solidFill>
                    <a:srgbClr val="66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Science</a:t>
              </a:r>
            </a:p>
            <a:p>
              <a:pPr>
                <a:lnSpc>
                  <a:spcPct val="7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 b="1" dirty="0" smtClean="0">
                  <a:solidFill>
                    <a:srgbClr val="66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run</a:t>
              </a:r>
            </a:p>
          </p:txBody>
        </p:sp>
      </p:grpSp>
      <p:cxnSp>
        <p:nvCxnSpPr>
          <p:cNvPr id="76" name="直線コネクタ 75"/>
          <p:cNvCxnSpPr/>
          <p:nvPr/>
        </p:nvCxnSpPr>
        <p:spPr bwMode="auto">
          <a:xfrm flipH="1" flipV="1">
            <a:off x="7705438" y="3315896"/>
            <a:ext cx="34914" cy="288032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C0C0C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964033" name="グループ化 1964032"/>
          <p:cNvGrpSpPr/>
          <p:nvPr/>
        </p:nvGrpSpPr>
        <p:grpSpPr>
          <a:xfrm>
            <a:off x="7739262" y="3212976"/>
            <a:ext cx="1404738" cy="504056"/>
            <a:chOff x="7739262" y="3780096"/>
            <a:chExt cx="1404738" cy="504056"/>
          </a:xfrm>
        </p:grpSpPr>
        <p:cxnSp>
          <p:nvCxnSpPr>
            <p:cNvPr id="60" name="直線矢印コネクタ 59"/>
            <p:cNvCxnSpPr/>
            <p:nvPr/>
          </p:nvCxnSpPr>
          <p:spPr bwMode="auto">
            <a:xfrm>
              <a:off x="7739262" y="3780096"/>
              <a:ext cx="1297234" cy="0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1" name="Rectangle 3"/>
            <p:cNvSpPr txBox="1">
              <a:spLocks noChangeArrowheads="1"/>
            </p:cNvSpPr>
            <p:nvPr/>
          </p:nvSpPr>
          <p:spPr>
            <a:xfrm>
              <a:off x="7757830" y="3780096"/>
              <a:ext cx="1386170" cy="504056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6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Tuning and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6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observation</a:t>
              </a:r>
            </a:p>
          </p:txBody>
        </p:sp>
      </p:grpSp>
      <p:cxnSp>
        <p:nvCxnSpPr>
          <p:cNvPr id="66" name="直線コネクタ 65"/>
          <p:cNvCxnSpPr/>
          <p:nvPr/>
        </p:nvCxnSpPr>
        <p:spPr bwMode="auto">
          <a:xfrm>
            <a:off x="2627784" y="2357824"/>
            <a:ext cx="2185" cy="648072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C0C0C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0" name="グループ化 19"/>
          <p:cNvGrpSpPr/>
          <p:nvPr/>
        </p:nvGrpSpPr>
        <p:grpSpPr>
          <a:xfrm>
            <a:off x="235754" y="5373216"/>
            <a:ext cx="5490559" cy="1008112"/>
            <a:chOff x="235754" y="5373216"/>
            <a:chExt cx="5490559" cy="1008112"/>
          </a:xfrm>
        </p:grpSpPr>
        <p:sp>
          <p:nvSpPr>
            <p:cNvPr id="105" name="角丸四角形 104"/>
            <p:cNvSpPr/>
            <p:nvPr/>
          </p:nvSpPr>
          <p:spPr bwMode="auto">
            <a:xfrm>
              <a:off x="740572" y="5415814"/>
              <a:ext cx="4985741" cy="965514"/>
            </a:xfrm>
            <a:prstGeom prst="roundRect">
              <a:avLst/>
            </a:prstGeom>
            <a:solidFill>
              <a:srgbClr val="FF66CC">
                <a:alpha val="15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56" name="直線矢印コネクタ 55"/>
            <p:cNvCxnSpPr/>
            <p:nvPr/>
          </p:nvCxnSpPr>
          <p:spPr bwMode="auto">
            <a:xfrm>
              <a:off x="755576" y="5998814"/>
              <a:ext cx="4197202" cy="0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FF9999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8" name="星 6 57"/>
            <p:cNvSpPr/>
            <p:nvPr/>
          </p:nvSpPr>
          <p:spPr bwMode="auto">
            <a:xfrm>
              <a:off x="5292080" y="5825502"/>
              <a:ext cx="283663" cy="252028"/>
            </a:xfrm>
            <a:prstGeom prst="star6">
              <a:avLst/>
            </a:prstGeom>
            <a:solidFill>
              <a:srgbClr val="FF9999">
                <a:alpha val="10000"/>
              </a:srgbClr>
            </a:solidFill>
            <a:ln w="38100" cap="flat" cmpd="sng" algn="ctr">
              <a:solidFill>
                <a:srgbClr val="FF9999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70" name="直線矢印コネクタ 69"/>
            <p:cNvCxnSpPr/>
            <p:nvPr/>
          </p:nvCxnSpPr>
          <p:spPr bwMode="auto">
            <a:xfrm>
              <a:off x="755576" y="5532998"/>
              <a:ext cx="1815204" cy="0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4" name="星 6 73"/>
            <p:cNvSpPr/>
            <p:nvPr/>
          </p:nvSpPr>
          <p:spPr bwMode="auto">
            <a:xfrm>
              <a:off x="2499534" y="5395966"/>
              <a:ext cx="283663" cy="229116"/>
            </a:xfrm>
            <a:prstGeom prst="star6">
              <a:avLst/>
            </a:prstGeom>
            <a:solidFill>
              <a:srgbClr val="FFFFFF">
                <a:alpha val="10000"/>
              </a:srgbClr>
            </a:solidFill>
            <a:ln w="38100" cap="flat" cmpd="sng" algn="ctr">
              <a:solidFill>
                <a:srgbClr val="FFFFFF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75" name="Rectangle 3"/>
            <p:cNvSpPr txBox="1">
              <a:spLocks noChangeArrowheads="1"/>
            </p:cNvSpPr>
            <p:nvPr/>
          </p:nvSpPr>
          <p:spPr>
            <a:xfrm>
              <a:off x="2843808" y="5373216"/>
              <a:ext cx="1338638" cy="458234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Installation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ja-JP" sz="1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Start</a:t>
              </a:r>
            </a:p>
          </p:txBody>
        </p:sp>
        <p:sp>
          <p:nvSpPr>
            <p:cNvPr id="77" name="Rectangle 3"/>
            <p:cNvSpPr txBox="1">
              <a:spLocks noChangeArrowheads="1"/>
            </p:cNvSpPr>
            <p:nvPr/>
          </p:nvSpPr>
          <p:spPr>
            <a:xfrm>
              <a:off x="717292" y="5541942"/>
              <a:ext cx="3206636" cy="504056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Silica Mirror (2014.6)</a:t>
              </a:r>
            </a:p>
          </p:txBody>
        </p:sp>
        <p:sp>
          <p:nvSpPr>
            <p:cNvPr id="78" name="Rectangle 3"/>
            <p:cNvSpPr txBox="1">
              <a:spLocks noChangeArrowheads="1"/>
            </p:cNvSpPr>
            <p:nvPr/>
          </p:nvSpPr>
          <p:spPr>
            <a:xfrm>
              <a:off x="235754" y="5733256"/>
              <a:ext cx="465772" cy="504056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ja-JP" altLang="en-US" sz="1800" dirty="0" smtClean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鏡</a:t>
              </a:r>
              <a:endParaRPr lang="en-US" altLang="ja-JP" sz="1800" dirty="0" smtClean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123270" y="3459912"/>
            <a:ext cx="5735930" cy="965514"/>
            <a:chOff x="123270" y="3581960"/>
            <a:chExt cx="5735930" cy="965514"/>
          </a:xfrm>
        </p:grpSpPr>
        <p:sp>
          <p:nvSpPr>
            <p:cNvPr id="1964052" name="角丸四角形 1964051"/>
            <p:cNvSpPr/>
            <p:nvPr/>
          </p:nvSpPr>
          <p:spPr bwMode="auto">
            <a:xfrm>
              <a:off x="755576" y="3581960"/>
              <a:ext cx="4929344" cy="965514"/>
            </a:xfrm>
            <a:prstGeom prst="roundRect">
              <a:avLst/>
            </a:prstGeom>
            <a:solidFill>
              <a:srgbClr val="99CCFF">
                <a:alpha val="15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35" name="直線矢印コネクタ 34"/>
            <p:cNvCxnSpPr/>
            <p:nvPr/>
          </p:nvCxnSpPr>
          <p:spPr bwMode="auto">
            <a:xfrm>
              <a:off x="4139952" y="3725976"/>
              <a:ext cx="1543612" cy="0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CC99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9" name="Rectangle 3"/>
            <p:cNvSpPr txBox="1">
              <a:spLocks noChangeArrowheads="1"/>
            </p:cNvSpPr>
            <p:nvPr/>
          </p:nvSpPr>
          <p:spPr>
            <a:xfrm>
              <a:off x="123270" y="3901524"/>
              <a:ext cx="648072" cy="360040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ja-JP" altLang="en-US" sz="1800" dirty="0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防振</a:t>
              </a:r>
              <a:endParaRPr lang="en-US" altLang="ja-JP" sz="18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84" name="直線矢印コネクタ 83"/>
            <p:cNvCxnSpPr/>
            <p:nvPr/>
          </p:nvCxnSpPr>
          <p:spPr bwMode="auto">
            <a:xfrm>
              <a:off x="4207699" y="4196378"/>
              <a:ext cx="679516" cy="0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5" name="直線矢印コネクタ 84"/>
            <p:cNvCxnSpPr/>
            <p:nvPr/>
          </p:nvCxnSpPr>
          <p:spPr bwMode="auto">
            <a:xfrm>
              <a:off x="3267833" y="3717032"/>
              <a:ext cx="759547" cy="0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CC99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7" name="Rectangle 3"/>
            <p:cNvSpPr txBox="1">
              <a:spLocks noChangeArrowheads="1"/>
            </p:cNvSpPr>
            <p:nvPr/>
          </p:nvSpPr>
          <p:spPr>
            <a:xfrm>
              <a:off x="3303127" y="3748564"/>
              <a:ext cx="908833" cy="337452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600" dirty="0" smtClean="0">
                  <a:solidFill>
                    <a:srgbClr val="CC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Type-A</a:t>
              </a:r>
            </a:p>
          </p:txBody>
        </p:sp>
        <p:sp>
          <p:nvSpPr>
            <p:cNvPr id="90" name="Rectangle 3"/>
            <p:cNvSpPr txBox="1">
              <a:spLocks noChangeArrowheads="1"/>
            </p:cNvSpPr>
            <p:nvPr/>
          </p:nvSpPr>
          <p:spPr>
            <a:xfrm>
              <a:off x="4095215" y="4210022"/>
              <a:ext cx="908833" cy="337452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Type-B</a:t>
              </a:r>
            </a:p>
          </p:txBody>
        </p:sp>
        <p:cxnSp>
          <p:nvCxnSpPr>
            <p:cNvPr id="91" name="直線矢印コネクタ 90"/>
            <p:cNvCxnSpPr/>
            <p:nvPr/>
          </p:nvCxnSpPr>
          <p:spPr bwMode="auto">
            <a:xfrm>
              <a:off x="2524332" y="4187434"/>
              <a:ext cx="679516" cy="0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2" name="Rectangle 3"/>
            <p:cNvSpPr txBox="1">
              <a:spLocks noChangeArrowheads="1"/>
            </p:cNvSpPr>
            <p:nvPr/>
          </p:nvSpPr>
          <p:spPr>
            <a:xfrm>
              <a:off x="2411760" y="4187434"/>
              <a:ext cx="908833" cy="337452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Type-C</a:t>
              </a:r>
            </a:p>
          </p:txBody>
        </p:sp>
        <p:cxnSp>
          <p:nvCxnSpPr>
            <p:cNvPr id="93" name="直線矢印コネクタ 92"/>
            <p:cNvCxnSpPr/>
            <p:nvPr/>
          </p:nvCxnSpPr>
          <p:spPr bwMode="auto">
            <a:xfrm>
              <a:off x="827584" y="3942000"/>
              <a:ext cx="1512168" cy="0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5" name="Rectangle 3"/>
            <p:cNvSpPr txBox="1">
              <a:spLocks noChangeArrowheads="1"/>
            </p:cNvSpPr>
            <p:nvPr/>
          </p:nvSpPr>
          <p:spPr>
            <a:xfrm>
              <a:off x="827584" y="3933056"/>
              <a:ext cx="1512168" cy="360040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Prototype test</a:t>
              </a:r>
            </a:p>
          </p:txBody>
        </p:sp>
        <p:sp>
          <p:nvSpPr>
            <p:cNvPr id="107" name="星 6 106"/>
            <p:cNvSpPr/>
            <p:nvPr/>
          </p:nvSpPr>
          <p:spPr bwMode="auto">
            <a:xfrm>
              <a:off x="3188082" y="4072924"/>
              <a:ext cx="283663" cy="229116"/>
            </a:xfrm>
            <a:prstGeom prst="star6">
              <a:avLst/>
            </a:prstGeom>
            <a:solidFill>
              <a:srgbClr val="FFFFFF">
                <a:alpha val="10000"/>
              </a:srgbClr>
            </a:solidFill>
            <a:ln w="38100" cap="flat" cmpd="sng" algn="ctr">
              <a:solidFill>
                <a:srgbClr val="FFFFFF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08" name="星 6 107"/>
            <p:cNvSpPr/>
            <p:nvPr/>
          </p:nvSpPr>
          <p:spPr bwMode="auto">
            <a:xfrm>
              <a:off x="4788024" y="4077072"/>
              <a:ext cx="283663" cy="229116"/>
            </a:xfrm>
            <a:prstGeom prst="star6">
              <a:avLst/>
            </a:prstGeom>
            <a:solidFill>
              <a:srgbClr val="FFFFFF">
                <a:alpha val="10000"/>
              </a:srgbClr>
            </a:solidFill>
            <a:ln w="38100" cap="flat" cmpd="sng" algn="ctr">
              <a:solidFill>
                <a:srgbClr val="FFFFFF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09" name="星 6 108"/>
            <p:cNvSpPr/>
            <p:nvPr/>
          </p:nvSpPr>
          <p:spPr bwMode="auto">
            <a:xfrm>
              <a:off x="5575537" y="3620314"/>
              <a:ext cx="283663" cy="229116"/>
            </a:xfrm>
            <a:prstGeom prst="star6">
              <a:avLst/>
            </a:prstGeom>
            <a:solidFill>
              <a:srgbClr val="FFFFFF">
                <a:alpha val="10000"/>
              </a:srgbClr>
            </a:solidFill>
            <a:ln w="38100" cap="flat" cmpd="sng" algn="ctr">
              <a:solidFill>
                <a:srgbClr val="FFFFFF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6133154" y="4491305"/>
            <a:ext cx="2628809" cy="975887"/>
            <a:chOff x="6133154" y="4427292"/>
            <a:chExt cx="2628809" cy="975887"/>
          </a:xfrm>
        </p:grpSpPr>
        <p:sp>
          <p:nvSpPr>
            <p:cNvPr id="82" name="正方形/長方形 81"/>
            <p:cNvSpPr/>
            <p:nvPr/>
          </p:nvSpPr>
          <p:spPr>
            <a:xfrm>
              <a:off x="6142882" y="4446749"/>
              <a:ext cx="261908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buNone/>
              </a:pPr>
              <a:r>
                <a:rPr lang="en-US" altLang="ja-JP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iKAGRA</a:t>
              </a:r>
              <a:r>
                <a:rPr lang="ja-JP" altLang="en-US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から必要なものあと</a:t>
              </a:r>
              <a:r>
                <a:rPr lang="en-US" altLang="ja-JP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bKAGRA</a:t>
              </a:r>
              <a:r>
                <a:rPr lang="ja-JP" altLang="en-US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で必要となるものの</a:t>
              </a:r>
              <a:r>
                <a:rPr lang="en-US" altLang="ja-JP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ja-JP" altLang="en-US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段階</a:t>
              </a:r>
              <a:r>
                <a:rPr lang="en-US" altLang="ja-JP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6" name="角丸四角形 85"/>
            <p:cNvSpPr/>
            <p:nvPr/>
          </p:nvSpPr>
          <p:spPr bwMode="auto">
            <a:xfrm>
              <a:off x="6133154" y="4427292"/>
              <a:ext cx="2605582" cy="975887"/>
            </a:xfrm>
            <a:prstGeom prst="roundRect">
              <a:avLst>
                <a:gd name="adj" fmla="val 4619"/>
              </a:avLst>
            </a:prstGeom>
            <a:noFill/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147980" y="4499556"/>
            <a:ext cx="5864180" cy="801652"/>
            <a:chOff x="147980" y="4499556"/>
            <a:chExt cx="5864180" cy="801652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147980" y="4499556"/>
              <a:ext cx="5864180" cy="801652"/>
              <a:chOff x="147980" y="4621604"/>
              <a:chExt cx="5864180" cy="801652"/>
            </a:xfrm>
          </p:grpSpPr>
          <p:sp>
            <p:nvSpPr>
              <p:cNvPr id="104" name="角丸四角形 103"/>
              <p:cNvSpPr/>
              <p:nvPr/>
            </p:nvSpPr>
            <p:spPr bwMode="auto">
              <a:xfrm>
                <a:off x="771342" y="4655258"/>
                <a:ext cx="4939923" cy="767998"/>
              </a:xfrm>
              <a:prstGeom prst="roundRect">
                <a:avLst/>
              </a:prstGeom>
              <a:solidFill>
                <a:srgbClr val="99FF99">
                  <a:alpha val="15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83" name="Rectangle 3"/>
              <p:cNvSpPr txBox="1">
                <a:spLocks noChangeArrowheads="1"/>
              </p:cNvSpPr>
              <p:nvPr/>
            </p:nvSpPr>
            <p:spPr>
              <a:xfrm>
                <a:off x="147980" y="4621604"/>
                <a:ext cx="648072" cy="648072"/>
              </a:xfrm>
              <a:prstGeom prst="rect">
                <a:avLst/>
              </a:prstGeom>
            </p:spPr>
            <p:txBody>
              <a:bodyPr/>
              <a:lstStyle>
                <a:lvl1pPr marL="193675" indent="-193675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  <a:cs typeface="+mn-cs"/>
                  </a:defRPr>
                </a:lvl1pPr>
                <a:lvl2pPr marL="566738" indent="-1825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2pPr>
                <a:lvl3pPr marL="952500" indent="-1952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3pPr>
                <a:lvl4pPr marL="1338263" indent="-1952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4pPr>
                <a:lvl5pPr marL="1711325" indent="-1825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5pPr>
                <a:lvl6pPr marL="21685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6pPr>
                <a:lvl7pPr marL="26257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7pPr>
                <a:lvl8pPr marL="30829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8pPr>
                <a:lvl9pPr marL="35401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ja-JP" altLang="en-US" sz="1800" dirty="0" smtClean="0">
                    <a:solidFill>
                      <a:srgbClr val="99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補助</a:t>
                </a:r>
                <a:endParaRPr lang="en-US" altLang="ja-JP" sz="18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ja-JP" altLang="en-US" sz="1800" dirty="0">
                    <a:solidFill>
                      <a:srgbClr val="99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光学</a:t>
                </a:r>
                <a:endParaRPr lang="en-US" altLang="ja-JP" sz="18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97" name="直線矢印コネクタ 96"/>
              <p:cNvCxnSpPr/>
              <p:nvPr/>
            </p:nvCxnSpPr>
            <p:spPr bwMode="auto">
              <a:xfrm flipV="1">
                <a:off x="899592" y="4804132"/>
                <a:ext cx="4608512" cy="4748"/>
              </a:xfrm>
              <a:prstGeom prst="straightConnector1">
                <a:avLst/>
              </a:prstGeom>
              <a:solidFill>
                <a:srgbClr val="FAFFC9">
                  <a:alpha val="50000"/>
                </a:srgbClr>
              </a:solidFill>
              <a:ln w="381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99" name="星 6 98"/>
              <p:cNvSpPr/>
              <p:nvPr/>
            </p:nvSpPr>
            <p:spPr bwMode="auto">
              <a:xfrm>
                <a:off x="5508104" y="4684048"/>
                <a:ext cx="283663" cy="229116"/>
              </a:xfrm>
              <a:prstGeom prst="star6">
                <a:avLst/>
              </a:prstGeom>
              <a:solidFill>
                <a:srgbClr val="FFFFFF">
                  <a:alpha val="10000"/>
                </a:srgbClr>
              </a:solidFill>
              <a:ln w="38100" cap="flat" cmpd="sng" algn="ctr">
                <a:solidFill>
                  <a:srgbClr val="FFFFFF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100" name="Rectangle 3"/>
              <p:cNvSpPr txBox="1">
                <a:spLocks noChangeArrowheads="1"/>
              </p:cNvSpPr>
              <p:nvPr/>
            </p:nvSpPr>
            <p:spPr>
              <a:xfrm>
                <a:off x="4673522" y="4847192"/>
                <a:ext cx="1338638" cy="288032"/>
              </a:xfrm>
              <a:prstGeom prst="rect">
                <a:avLst/>
              </a:prstGeom>
            </p:spPr>
            <p:txBody>
              <a:bodyPr/>
              <a:lstStyle>
                <a:lvl1pPr marL="193675" indent="-193675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  <a:cs typeface="+mn-cs"/>
                  </a:defRPr>
                </a:lvl1pPr>
                <a:lvl2pPr marL="566738" indent="-1825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2pPr>
                <a:lvl3pPr marL="952500" indent="-1952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3pPr>
                <a:lvl4pPr marL="1338263" indent="-1952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4pPr>
                <a:lvl5pPr marL="1711325" indent="-1825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5pPr>
                <a:lvl6pPr marL="21685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6pPr>
                <a:lvl7pPr marL="26257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7pPr>
                <a:lvl8pPr marL="30829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8pPr>
                <a:lvl9pPr marL="35401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ja-JP" sz="1400" b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installation</a:t>
                </a:r>
              </a:p>
            </p:txBody>
          </p:sp>
          <p:sp>
            <p:nvSpPr>
              <p:cNvPr id="102" name="Rectangle 3"/>
              <p:cNvSpPr txBox="1">
                <a:spLocks noChangeArrowheads="1"/>
              </p:cNvSpPr>
              <p:nvPr/>
            </p:nvSpPr>
            <p:spPr>
              <a:xfrm>
                <a:off x="899592" y="4795732"/>
                <a:ext cx="2641927" cy="360040"/>
              </a:xfrm>
              <a:prstGeom prst="rect">
                <a:avLst/>
              </a:prstGeom>
            </p:spPr>
            <p:txBody>
              <a:bodyPr/>
              <a:lstStyle>
                <a:lvl1pPr marL="193675" indent="-193675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  <a:cs typeface="+mn-cs"/>
                  </a:defRPr>
                </a:lvl1pPr>
                <a:lvl2pPr marL="566738" indent="-1825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2pPr>
                <a:lvl3pPr marL="952500" indent="-1952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3pPr>
                <a:lvl4pPr marL="1338263" indent="-1952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4pPr>
                <a:lvl5pPr marL="1711325" indent="-182563" algn="l" rtl="0" eaLnBrk="0" fontAlgn="base" hangingPunct="0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5pPr>
                <a:lvl6pPr marL="21685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6pPr>
                <a:lvl7pPr marL="26257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7pPr>
                <a:lvl8pPr marL="30829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8pPr>
                <a:lvl9pPr marL="3540125" indent="-182563" algn="l" rtl="0" fontAlgn="base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itchFamily="2" charset="2"/>
                  <a:buBlip>
                    <a:blip r:embed="rId3"/>
                  </a:buBlip>
                  <a:defRPr kumimoji="1" sz="2000">
                    <a:solidFill>
                      <a:srgbClr val="EAEAEA"/>
                    </a:solidFill>
                    <a:latin typeface="+mn-lt"/>
                    <a:ea typeface="+mn-ea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ja-JP" sz="16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Baffle, BR Telescope</a:t>
                </a:r>
              </a:p>
            </p:txBody>
          </p:sp>
        </p:grpSp>
        <p:cxnSp>
          <p:nvCxnSpPr>
            <p:cNvPr id="88" name="直線矢印コネクタ 87"/>
            <p:cNvCxnSpPr/>
            <p:nvPr/>
          </p:nvCxnSpPr>
          <p:spPr bwMode="auto">
            <a:xfrm flipV="1">
              <a:off x="899592" y="5131896"/>
              <a:ext cx="2288490" cy="4748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4" name="星 6 93"/>
            <p:cNvSpPr/>
            <p:nvPr/>
          </p:nvSpPr>
          <p:spPr bwMode="auto">
            <a:xfrm>
              <a:off x="3203848" y="5013176"/>
              <a:ext cx="283663" cy="229116"/>
            </a:xfrm>
            <a:prstGeom prst="star6">
              <a:avLst/>
            </a:prstGeom>
            <a:solidFill>
              <a:srgbClr val="FFFFFF">
                <a:alpha val="10000"/>
              </a:srgbClr>
            </a:solidFill>
            <a:ln w="38100" cap="flat" cmpd="sng" algn="ctr">
              <a:solidFill>
                <a:srgbClr val="FFFFFF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96" name="Rectangle 3"/>
            <p:cNvSpPr txBox="1">
              <a:spLocks noChangeArrowheads="1"/>
            </p:cNvSpPr>
            <p:nvPr/>
          </p:nvSpPr>
          <p:spPr>
            <a:xfrm>
              <a:off x="3514250" y="4941168"/>
              <a:ext cx="1415606" cy="360040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Duct Baffle</a:t>
              </a:r>
              <a:endPara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522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角丸四角形 27"/>
          <p:cNvSpPr/>
          <p:nvPr/>
        </p:nvSpPr>
        <p:spPr bwMode="auto">
          <a:xfrm>
            <a:off x="179512" y="3615841"/>
            <a:ext cx="4464496" cy="2664296"/>
          </a:xfrm>
          <a:prstGeom prst="roundRect">
            <a:avLst>
              <a:gd name="adj" fmla="val 4795"/>
            </a:avLst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39" name="図 38" descr="DCF00083 (600x800)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34761"/>
            <a:ext cx="1872207" cy="250127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研究計画 </a:t>
            </a:r>
            <a:r>
              <a:rPr lang="en-US" altLang="ja-JP" dirty="0" smtClean="0"/>
              <a:t>: </a:t>
            </a:r>
            <a:r>
              <a:rPr lang="ja-JP" altLang="en-US" dirty="0" smtClean="0"/>
              <a:t>防振装置開発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490662" y="805237"/>
            <a:ext cx="7105674" cy="5355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TAMA300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施設を用いた懸架系 総合試験</a:t>
            </a:r>
            <a:endParaRPr lang="en-US" altLang="ja-JP" dirty="0" smtClean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683568" y="1340768"/>
            <a:ext cx="7776865" cy="212365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常温光学系用の防振装置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(Type-B SAS)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* 現在は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部分ごと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に評価試験を行っている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(Pre-Isolator, Payload, Support)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　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2013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年度より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TAMA300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で総合プロトタイプ試験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西エンド真空槽を改造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フルシステム試験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.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図 36" descr="DCF003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504" y="4725552"/>
            <a:ext cx="1122563" cy="1496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725552"/>
            <a:ext cx="1132707" cy="151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2410728" y="6018853"/>
            <a:ext cx="135945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9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架台</a:t>
            </a:r>
            <a:r>
              <a:rPr lang="ja-JP" altLang="en-US" sz="9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支柱</a:t>
            </a:r>
            <a:r>
              <a:rPr lang="ja-JP" altLang="en-US" sz="9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試験品</a:t>
            </a:r>
            <a:endParaRPr lang="ja-JP" altLang="en-US" sz="900" dirty="0"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3836373" y="5887001"/>
            <a:ext cx="9361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9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ペイロード</a:t>
            </a:r>
            <a:endParaRPr lang="en-US" altLang="ja-JP" sz="900" dirty="0"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  <a:p>
            <a:pPr>
              <a:buNone/>
            </a:pPr>
            <a:r>
              <a:rPr lang="ja-JP" altLang="en-US" sz="9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プロトタイプ</a:t>
            </a:r>
            <a:endParaRPr lang="ja-JP" altLang="en-US" sz="900" dirty="0"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7" name="Text Box 5"/>
          <p:cNvSpPr txBox="1">
            <a:spLocks noChangeArrowheads="1"/>
          </p:cNvSpPr>
          <p:nvPr/>
        </p:nvSpPr>
        <p:spPr bwMode="auto">
          <a:xfrm>
            <a:off x="1135069" y="6024043"/>
            <a:ext cx="136815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en-US" altLang="ja-JP" sz="9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Pre-isolator</a:t>
            </a:r>
            <a:r>
              <a:rPr lang="ja-JP" altLang="en-US" sz="9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試験</a:t>
            </a:r>
            <a:endParaRPr lang="ja-JP" altLang="en-US" sz="900" dirty="0"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" name="右矢印 28"/>
          <p:cNvSpPr/>
          <p:nvPr/>
        </p:nvSpPr>
        <p:spPr bwMode="auto">
          <a:xfrm>
            <a:off x="4788024" y="4725145"/>
            <a:ext cx="288032" cy="432048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430" y="3828818"/>
            <a:ext cx="1068562" cy="80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59857"/>
            <a:ext cx="1130675" cy="848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2143184" y="3707305"/>
            <a:ext cx="135945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en-US" altLang="ja-JP" sz="9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GAS</a:t>
            </a:r>
            <a:r>
              <a:rPr lang="ja-JP" altLang="en-US" sz="9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フィルター</a:t>
            </a:r>
            <a:endParaRPr lang="ja-JP" altLang="en-US" sz="900" dirty="0"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3371232" y="3779313"/>
            <a:ext cx="135945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9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上段マス</a:t>
            </a:r>
            <a:endParaRPr lang="ja-JP" altLang="en-US" sz="900" dirty="0"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30" name="グループ化 29"/>
          <p:cNvGrpSpPr>
            <a:grpSpLocks noChangeAspect="1"/>
          </p:cNvGrpSpPr>
          <p:nvPr/>
        </p:nvGrpSpPr>
        <p:grpSpPr>
          <a:xfrm>
            <a:off x="6941850" y="3645025"/>
            <a:ext cx="1864485" cy="2668958"/>
            <a:chOff x="6941850" y="3418634"/>
            <a:chExt cx="2022638" cy="2895349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1850" y="3418634"/>
              <a:ext cx="2022638" cy="2895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3C6592"/>
                </a:clrFrom>
                <a:clrTo>
                  <a:srgbClr val="3C659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576" y="3494878"/>
              <a:ext cx="1131580" cy="2814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9" name="角丸四角形 48"/>
          <p:cNvSpPr/>
          <p:nvPr/>
        </p:nvSpPr>
        <p:spPr bwMode="auto">
          <a:xfrm>
            <a:off x="5220072" y="3573016"/>
            <a:ext cx="3672408" cy="2808312"/>
          </a:xfrm>
          <a:prstGeom prst="roundRect">
            <a:avLst>
              <a:gd name="adj" fmla="val 4795"/>
            </a:avLst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45025"/>
            <a:ext cx="1602802" cy="2673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71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プロジェクト室の目標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プロジェクトウィーク資料 </a:t>
            </a:r>
            <a:r>
              <a:rPr lang="en-US" altLang="ja-JP" dirty="0" smtClean="0"/>
              <a:t>(November 28, 2012, NAOJ)</a:t>
            </a:r>
            <a:endParaRPr lang="en-US" altLang="ja-JP" dirty="0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1043608" y="1124744"/>
            <a:ext cx="6840760" cy="496751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・大目標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ja-JP" altLang="en-US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重力波天文学の創成と発展</a:t>
            </a:r>
            <a:r>
              <a:rPr lang="en-US" altLang="ja-JP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ja-JP" altLang="en-US" dirty="0">
              <a:solidFill>
                <a:srgbClr val="99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・現在の取り組み</a:t>
            </a:r>
            <a:endParaRPr lang="ja-JP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大型低温重力波望遠鏡 </a:t>
            </a:r>
            <a:r>
              <a:rPr lang="en-US" altLang="ja-JP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 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*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中心推進機関として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プロジェクト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を推進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* KAGRA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による天文学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</a:t>
            </a:r>
            <a:r>
              <a:rPr lang="ja-JP" altLang="en-US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将来を見越した先端技術開発</a:t>
            </a:r>
            <a:endParaRPr lang="en-US" altLang="ja-JP" dirty="0" smtClean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* KAGRA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など地上重力波望遠鏡の高感度化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*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宇宙重力波望遠鏡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プロジェクト推進 ・ 研究成果 ・ 人材育成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下矢印 4"/>
          <p:cNvSpPr/>
          <p:nvPr/>
        </p:nvSpPr>
        <p:spPr bwMode="auto">
          <a:xfrm>
            <a:off x="2339752" y="1700808"/>
            <a:ext cx="484632" cy="28803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" name="角丸四角形 5"/>
          <p:cNvSpPr/>
          <p:nvPr/>
        </p:nvSpPr>
        <p:spPr bwMode="auto">
          <a:xfrm>
            <a:off x="1475656" y="5517232"/>
            <a:ext cx="5472608" cy="504056"/>
          </a:xfrm>
          <a:prstGeom prst="round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555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研究計画 </a:t>
            </a:r>
            <a:r>
              <a:rPr lang="en-US" altLang="ja-JP" dirty="0" smtClean="0"/>
              <a:t>: </a:t>
            </a:r>
            <a:r>
              <a:rPr lang="ja-JP" altLang="en-US" dirty="0" smtClean="0"/>
              <a:t>補助</a:t>
            </a:r>
            <a:r>
              <a:rPr lang="ja-JP" altLang="en-US" dirty="0"/>
              <a:t>光学</a:t>
            </a:r>
            <a:r>
              <a:rPr lang="ja-JP" altLang="en-US" dirty="0" smtClean="0"/>
              <a:t>系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410270" y="836712"/>
            <a:ext cx="6537994" cy="5355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基本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性能評価とプロトタイプ試験</a:t>
            </a:r>
            <a:endParaRPr lang="en-US" altLang="ja-JP" dirty="0" smtClean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683568" y="1412776"/>
            <a:ext cx="7920880" cy="186512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バッフル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光学性能・機械特性の評価試験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テレスコープ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腕透過光の処理用光学系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プロトタイプの製作・特性評価試験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光</a:t>
            </a:r>
            <a:r>
              <a:rPr lang="ja-JP" alt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てこ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ビューポート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光学素子モニタ等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コンポーネント試験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1" name="図 40" descr="P1010088_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3922023"/>
            <a:ext cx="2174974" cy="1631231"/>
          </a:xfrm>
          <a:prstGeom prst="rect">
            <a:avLst/>
          </a:prstGeom>
        </p:spPr>
      </p:pic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6516216" y="5631631"/>
            <a:ext cx="25922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透過光用</a:t>
            </a:r>
            <a:r>
              <a:rPr lang="en-US" altLang="ja-JP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Beam reducing telescope</a:t>
            </a:r>
            <a:r>
              <a:rPr lang="ja-JP" altLang="en-US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</a:t>
            </a:r>
            <a:endParaRPr lang="en-US" altLang="ja-JP" sz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>
              <a:buNone/>
            </a:pPr>
            <a:r>
              <a:rPr lang="en-US" altLang="ja-JP" sz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ja-JP" altLang="en-US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長さ約</a:t>
            </a:r>
            <a:r>
              <a:rPr lang="en-US" altLang="ja-JP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1.5m  (LIGO</a:t>
            </a:r>
            <a:r>
              <a:rPr lang="ja-JP" altLang="en-US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同等品</a:t>
            </a:r>
            <a:r>
              <a:rPr lang="en-US" altLang="ja-JP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endParaRPr lang="ja-JP" altLang="en-US" sz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179512" y="3501008"/>
            <a:ext cx="6264696" cy="2736304"/>
            <a:chOff x="179512" y="3645024"/>
            <a:chExt cx="6264696" cy="2736304"/>
          </a:xfrm>
        </p:grpSpPr>
        <p:sp>
          <p:nvSpPr>
            <p:cNvPr id="6" name="角丸四角形 5"/>
            <p:cNvSpPr/>
            <p:nvPr/>
          </p:nvSpPr>
          <p:spPr bwMode="auto">
            <a:xfrm>
              <a:off x="179512" y="3645024"/>
              <a:ext cx="6264696" cy="2736304"/>
            </a:xfrm>
            <a:prstGeom prst="roundRect">
              <a:avLst>
                <a:gd name="adj" fmla="val 4224"/>
              </a:avLst>
            </a:prstGeom>
            <a:solidFill>
              <a:srgbClr val="FFFFFF"/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890" y="3717032"/>
              <a:ext cx="6140310" cy="26468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3526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研究計画 </a:t>
            </a:r>
            <a:r>
              <a:rPr lang="en-US" altLang="ja-JP" dirty="0" smtClean="0"/>
              <a:t>: </a:t>
            </a:r>
            <a:r>
              <a:rPr lang="ja-JP" altLang="en-US" dirty="0"/>
              <a:t>鏡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410270" y="836712"/>
            <a:ext cx="6537994" cy="4860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鏡性能評価システムの開発を継続</a:t>
            </a:r>
            <a:endParaRPr lang="en-US" altLang="ja-JP" dirty="0" smtClean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683568" y="1340768"/>
            <a:ext cx="8064896" cy="275152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散乱・損失測定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1ppm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クラスの散乱測定システムは完成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リングダウン法による低損失測定システム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散乱の角度依存性測定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ミラー汚染と洗浄技術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赤外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フーリエ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分光による残留物測定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(ATC), UV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光に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よる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ドライ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洗浄試験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TAMA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ミラーの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Q-Mass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測定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ja-JP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35614"/>
            <a:ext cx="3132815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235614"/>
            <a:ext cx="2402757" cy="180206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555" y="4235614"/>
            <a:ext cx="2476909" cy="1857682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71600" y="6032321"/>
            <a:ext cx="21602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散乱測定装置</a:t>
            </a:r>
            <a:endParaRPr lang="en-US" altLang="ja-JP" sz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139952" y="6093296"/>
            <a:ext cx="21602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光学顕微鏡</a:t>
            </a:r>
            <a:endParaRPr lang="en-US" altLang="ja-JP" sz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300192" y="6093296"/>
            <a:ext cx="244827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散乱角度依存性測定セットアップ</a:t>
            </a:r>
            <a:endParaRPr lang="en-US" altLang="ja-JP" sz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425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研究計画 </a:t>
            </a:r>
            <a:r>
              <a:rPr kumimoji="1" lang="en-US" altLang="ja-JP" dirty="0" smtClean="0"/>
              <a:t>: </a:t>
            </a:r>
            <a:r>
              <a:rPr lang="zh-TW" altLang="en-US" dirty="0" smtClean="0"/>
              <a:t>低温</a:t>
            </a:r>
            <a:r>
              <a:rPr lang="zh-TW" altLang="en-US" dirty="0"/>
              <a:t>施設整備 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5" name="タイトル 2"/>
          <p:cNvSpPr txBox="1">
            <a:spLocks/>
          </p:cNvSpPr>
          <p:nvPr/>
        </p:nvSpPr>
        <p:spPr bwMode="auto">
          <a:xfrm>
            <a:off x="539552" y="791792"/>
            <a:ext cx="8352928" cy="243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defRPr>
            </a:lvl2pPr>
            <a:lvl3pPr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defRPr>
            </a:lvl3pPr>
            <a:lvl4pPr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defRPr>
            </a:lvl4pPr>
            <a:lvl5pPr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defRPr>
            </a:lvl5pPr>
            <a:lvl6pPr marL="457200"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defRPr>
            </a:lvl6pPr>
            <a:lvl7pPr marL="914400"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defRPr>
            </a:lvl7pPr>
            <a:lvl8pPr marL="1371600"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defRPr>
            </a:lvl8pPr>
            <a:lvl9pPr marL="1828800"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defRPr>
            </a:lvl9pPr>
          </a:lstStyle>
          <a:p>
            <a:pPr algn="l">
              <a:lnSpc>
                <a:spcPct val="110000"/>
              </a:lnSpc>
              <a:buNone/>
            </a:pPr>
            <a:r>
              <a:rPr lang="ja-JP" altLang="en-US" sz="2400" b="0" dirty="0" smtClean="0">
                <a:solidFill>
                  <a:srgbClr val="FFFFFF"/>
                </a:solidFill>
              </a:rPr>
              <a:t>・</a:t>
            </a:r>
            <a:r>
              <a:rPr lang="en-US" altLang="ja-JP" sz="2400" b="0" dirty="0" smtClean="0">
                <a:solidFill>
                  <a:srgbClr val="99FF99"/>
                </a:solidFill>
              </a:rPr>
              <a:t>KAGRA</a:t>
            </a:r>
            <a:r>
              <a:rPr lang="ja-JP" altLang="en-US" sz="2400" b="0" dirty="0" smtClean="0">
                <a:solidFill>
                  <a:srgbClr val="99FF99"/>
                </a:solidFill>
              </a:rPr>
              <a:t>低温部に収められる装置を試験・評価するための設備</a:t>
            </a:r>
            <a:r>
              <a:rPr lang="en-US" altLang="ja-JP" sz="2400" b="0" dirty="0" smtClean="0">
                <a:solidFill>
                  <a:srgbClr val="99FF99"/>
                </a:solidFill>
              </a:rPr>
              <a:t>.</a:t>
            </a:r>
            <a:r>
              <a:rPr lang="ja-JP" altLang="en-US" sz="2400" b="0" dirty="0" smtClean="0">
                <a:solidFill>
                  <a:srgbClr val="99FF99"/>
                </a:solidFill>
              </a:rPr>
              <a:t> </a:t>
            </a:r>
            <a:r>
              <a:rPr lang="ja-JP" altLang="en-US" sz="2400" b="0" dirty="0" smtClean="0">
                <a:solidFill>
                  <a:srgbClr val="FFFFFF"/>
                </a:solidFill>
              </a:rPr>
              <a:t>　　　</a:t>
            </a:r>
            <a:endParaRPr lang="en-US" altLang="ja-JP" sz="2400" b="0" dirty="0" smtClean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400" b="0" dirty="0" smtClean="0">
                <a:solidFill>
                  <a:srgbClr val="FFFFFF"/>
                </a:solidFill>
              </a:rPr>
              <a:t>   - </a:t>
            </a:r>
            <a:r>
              <a:rPr lang="ja-JP" altLang="en-US" sz="2400" b="0" dirty="0" smtClean="0">
                <a:solidFill>
                  <a:srgbClr val="FFFFFF"/>
                </a:solidFill>
              </a:rPr>
              <a:t>防振系・補助光学系 </a:t>
            </a:r>
            <a:r>
              <a:rPr lang="en-US" altLang="ja-JP" sz="2400" b="0" dirty="0" smtClean="0">
                <a:solidFill>
                  <a:srgbClr val="FFFFFF"/>
                </a:solidFill>
              </a:rPr>
              <a:t>: </a:t>
            </a:r>
            <a:r>
              <a:rPr lang="ja-JP" altLang="en-US" sz="2400" b="0" dirty="0" smtClean="0">
                <a:solidFill>
                  <a:srgbClr val="FFFFFF"/>
                </a:solidFill>
              </a:rPr>
              <a:t>最終的に低温部</a:t>
            </a:r>
            <a:r>
              <a:rPr lang="en-US" altLang="ja-JP" sz="2400" b="0" dirty="0" smtClean="0">
                <a:solidFill>
                  <a:srgbClr val="FFFFFF"/>
                </a:solidFill>
              </a:rPr>
              <a:t>(20K)</a:t>
            </a:r>
            <a:r>
              <a:rPr lang="ja-JP" altLang="en-US" sz="2400" b="0" dirty="0" smtClean="0">
                <a:solidFill>
                  <a:srgbClr val="FFFFFF"/>
                </a:solidFill>
              </a:rPr>
              <a:t>にインストール</a:t>
            </a:r>
            <a:r>
              <a:rPr lang="en-US" altLang="ja-JP" sz="2400" b="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400" b="0" dirty="0">
                <a:solidFill>
                  <a:srgbClr val="FFFFFF"/>
                </a:solidFill>
              </a:rPr>
              <a:t> </a:t>
            </a:r>
            <a:r>
              <a:rPr lang="en-US" altLang="ja-JP" sz="2400" b="0" dirty="0" smtClean="0">
                <a:solidFill>
                  <a:srgbClr val="FFFFFF"/>
                </a:solidFill>
              </a:rPr>
              <a:t>  - </a:t>
            </a:r>
            <a:r>
              <a:rPr lang="ja-JP" altLang="en-US" sz="2400" b="0" dirty="0" smtClean="0">
                <a:solidFill>
                  <a:srgbClr val="FFFFFF"/>
                </a:solidFill>
              </a:rPr>
              <a:t>現在、重力波</a:t>
            </a:r>
            <a:r>
              <a:rPr lang="en-US" altLang="ja-JP" sz="2400" b="0" dirty="0" smtClean="0">
                <a:solidFill>
                  <a:srgbClr val="FFFFFF"/>
                </a:solidFill>
              </a:rPr>
              <a:t>P</a:t>
            </a:r>
            <a:r>
              <a:rPr lang="ja-JP" altLang="en-US" sz="2400" b="0" dirty="0" smtClean="0">
                <a:solidFill>
                  <a:srgbClr val="FFFFFF"/>
                </a:solidFill>
              </a:rPr>
              <a:t>推進室には試験設備が無い</a:t>
            </a:r>
            <a:r>
              <a:rPr lang="en-US" altLang="ja-JP" sz="2400" b="0" dirty="0" smtClean="0">
                <a:solidFill>
                  <a:srgbClr val="FFFFFF"/>
                </a:solidFill>
              </a:rPr>
              <a:t>.</a:t>
            </a:r>
            <a:r>
              <a:rPr lang="ja-JP" altLang="en-US" sz="2400" b="0" dirty="0" smtClean="0">
                <a:solidFill>
                  <a:srgbClr val="FFFFFF"/>
                </a:solidFill>
              </a:rPr>
              <a:t> </a:t>
            </a:r>
            <a:endParaRPr lang="en-US" altLang="ja-JP" sz="2400" b="0" dirty="0" smtClean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400" b="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400" b="0" dirty="0" smtClean="0">
                <a:solidFill>
                  <a:srgbClr val="FFFFFF"/>
                </a:solidFill>
                <a:sym typeface="Wingdings" pitchFamily="2" charset="2"/>
              </a:rPr>
              <a:t>     </a:t>
            </a:r>
            <a:r>
              <a:rPr lang="ja-JP" altLang="en-US" sz="2400" b="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ja-JP" altLang="en-US" sz="2400" b="0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400" b="0" dirty="0" smtClean="0">
                <a:solidFill>
                  <a:srgbClr val="FFFFFF"/>
                </a:solidFill>
                <a:sym typeface="Wingdings" pitchFamily="2" charset="2"/>
              </a:rPr>
              <a:t> KEK, ICRR</a:t>
            </a:r>
            <a:r>
              <a:rPr lang="ja-JP" altLang="en-US" sz="2400" b="0" dirty="0" smtClean="0">
                <a:solidFill>
                  <a:srgbClr val="FFFFFF"/>
                </a:solidFill>
                <a:sym typeface="Wingdings" pitchFamily="2" charset="2"/>
              </a:rPr>
              <a:t>などに出向いてコンポーネント試験</a:t>
            </a:r>
            <a:r>
              <a:rPr lang="en-US" altLang="ja-JP" sz="2400" b="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400" b="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400" b="0" dirty="0" smtClean="0">
                <a:solidFill>
                  <a:srgbClr val="FFFFFF"/>
                </a:solidFill>
                <a:sym typeface="Wingdings" pitchFamily="2" charset="2"/>
              </a:rPr>
              <a:t>  - </a:t>
            </a:r>
            <a:r>
              <a:rPr lang="ja-JP" altLang="en-US" sz="2400" b="0" dirty="0" smtClean="0">
                <a:solidFill>
                  <a:srgbClr val="FFFFFF"/>
                </a:solidFill>
                <a:sym typeface="Wingdings" pitchFamily="2" charset="2"/>
              </a:rPr>
              <a:t>重力波分野の基礎・応用研究では低温設備は必須</a:t>
            </a:r>
            <a:r>
              <a:rPr lang="ja-JP" altLang="en-US" sz="2400" b="0" dirty="0">
                <a:solidFill>
                  <a:srgbClr val="FFFFFF"/>
                </a:solidFill>
                <a:sym typeface="Wingdings" pitchFamily="2" charset="2"/>
              </a:rPr>
              <a:t>になる</a:t>
            </a:r>
            <a:r>
              <a:rPr lang="en-US" altLang="ja-JP" sz="2400" b="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400" b="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400" b="0" dirty="0" smtClean="0">
                <a:solidFill>
                  <a:srgbClr val="FFFFFF"/>
                </a:solidFill>
                <a:sym typeface="Wingdings" pitchFamily="2" charset="2"/>
              </a:rPr>
              <a:t>        </a:t>
            </a:r>
            <a:r>
              <a:rPr lang="ja-JP" altLang="en-US" sz="2400" b="0" dirty="0" smtClean="0">
                <a:solidFill>
                  <a:srgbClr val="FFFFFF"/>
                </a:solidFill>
                <a:sym typeface="Wingdings" pitchFamily="2" charset="2"/>
              </a:rPr>
              <a:t>国内・国際的な競争力の維持</a:t>
            </a:r>
            <a:r>
              <a:rPr lang="en-US" altLang="ja-JP" sz="2400" b="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2400" b="0" dirty="0" smtClean="0">
              <a:solidFill>
                <a:srgbClr val="FFFFFF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146" y="4869160"/>
            <a:ext cx="2016224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s://lh5.googleusercontent.com/-OYCUs0wFfY0/UJZEcdRl1LI/AAAAAAAACrE/Avf8698Kdy4/s720/DSCF79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72" y="4869161"/>
            <a:ext cx="1980218" cy="148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lh6.googleusercontent.com/-DrhPmm9-a90/UJZEg-90P_I/AAAAAAAACr4/UH76Avn7PIo/s720/DSCF79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907" y="4869160"/>
            <a:ext cx="2016223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タイトル 2"/>
          <p:cNvSpPr txBox="1">
            <a:spLocks/>
          </p:cNvSpPr>
          <p:nvPr/>
        </p:nvSpPr>
        <p:spPr bwMode="auto">
          <a:xfrm>
            <a:off x="539552" y="3561192"/>
            <a:ext cx="8424935" cy="12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defRPr>
            </a:lvl2pPr>
            <a:lvl3pPr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defRPr>
            </a:lvl3pPr>
            <a:lvl4pPr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defRPr>
            </a:lvl4pPr>
            <a:lvl5pPr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defRPr>
            </a:lvl5pPr>
            <a:lvl6pPr marL="457200"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defRPr>
            </a:lvl6pPr>
            <a:lvl7pPr marL="914400"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defRPr>
            </a:lvl7pPr>
            <a:lvl8pPr marL="1371600"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defRPr>
            </a:lvl8pPr>
            <a:lvl9pPr marL="1828800"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defRPr>
            </a:lvl9pPr>
          </a:lstStyle>
          <a:p>
            <a:pPr algn="l">
              <a:lnSpc>
                <a:spcPct val="110000"/>
              </a:lnSpc>
              <a:buNone/>
            </a:pPr>
            <a:r>
              <a:rPr lang="ja-JP" altLang="en-US" sz="2400" b="0" dirty="0" smtClean="0">
                <a:solidFill>
                  <a:srgbClr val="FFFFFF"/>
                </a:solidFill>
              </a:rPr>
              <a:t>・</a:t>
            </a:r>
            <a:r>
              <a:rPr lang="en-US" altLang="ja-JP" sz="2400" b="0" dirty="0" smtClean="0">
                <a:solidFill>
                  <a:srgbClr val="FFFFFF"/>
                </a:solidFill>
              </a:rPr>
              <a:t> </a:t>
            </a:r>
            <a:r>
              <a:rPr lang="en-US" altLang="ja-JP" sz="2400" b="0" dirty="0" smtClean="0">
                <a:solidFill>
                  <a:srgbClr val="99FF99"/>
                </a:solidFill>
              </a:rPr>
              <a:t>2</a:t>
            </a:r>
            <a:r>
              <a:rPr lang="ja-JP" altLang="en-US" sz="2400" b="0" dirty="0" smtClean="0">
                <a:solidFill>
                  <a:srgbClr val="99FF99"/>
                </a:solidFill>
              </a:rPr>
              <a:t>年計画</a:t>
            </a:r>
            <a:r>
              <a:rPr lang="ja-JP" altLang="en-US" sz="2400" b="0" dirty="0" smtClean="0">
                <a:solidFill>
                  <a:srgbClr val="FFFFFF"/>
                </a:solidFill>
              </a:rPr>
              <a:t>で整備 </a:t>
            </a:r>
            <a:r>
              <a:rPr lang="en-US" altLang="ja-JP" sz="2400" b="0" dirty="0" smtClean="0">
                <a:solidFill>
                  <a:srgbClr val="FFFFFF"/>
                </a:solidFill>
              </a:rPr>
              <a:t>(</a:t>
            </a:r>
            <a:r>
              <a:rPr lang="ja-JP" altLang="en-US" sz="2400" b="0" dirty="0" smtClean="0">
                <a:solidFill>
                  <a:srgbClr val="FFFFFF"/>
                </a:solidFill>
              </a:rPr>
              <a:t>設計</a:t>
            </a:r>
            <a:r>
              <a:rPr lang="en-US" altLang="ja-JP" sz="2400" b="0" dirty="0" smtClean="0">
                <a:solidFill>
                  <a:srgbClr val="FFFFFF"/>
                </a:solidFill>
              </a:rPr>
              <a:t>, </a:t>
            </a:r>
            <a:r>
              <a:rPr lang="ja-JP" altLang="en-US" sz="2400" b="0" dirty="0" smtClean="0">
                <a:solidFill>
                  <a:srgbClr val="FFFFFF"/>
                </a:solidFill>
              </a:rPr>
              <a:t>冷凍機 </a:t>
            </a:r>
            <a:r>
              <a:rPr lang="en-US" altLang="ja-JP" sz="2400" b="0" dirty="0" smtClean="0">
                <a:solidFill>
                  <a:srgbClr val="FFFFFF"/>
                </a:solidFill>
              </a:rPr>
              <a:t>/ </a:t>
            </a:r>
            <a:r>
              <a:rPr lang="ja-JP" altLang="en-US" sz="2400" b="0" dirty="0" smtClean="0">
                <a:solidFill>
                  <a:srgbClr val="FFFFFF"/>
                </a:solidFill>
              </a:rPr>
              <a:t>防振</a:t>
            </a:r>
            <a:r>
              <a:rPr lang="en-US" altLang="ja-JP" sz="2400" b="0" dirty="0" smtClean="0">
                <a:solidFill>
                  <a:srgbClr val="FFFFFF"/>
                </a:solidFill>
              </a:rPr>
              <a:t>, </a:t>
            </a:r>
            <a:r>
              <a:rPr lang="ja-JP" altLang="en-US" sz="2400" b="0" dirty="0" smtClean="0">
                <a:solidFill>
                  <a:srgbClr val="FFFFFF"/>
                </a:solidFill>
              </a:rPr>
              <a:t>輻射シールド</a:t>
            </a:r>
            <a:r>
              <a:rPr lang="en-US" altLang="ja-JP" sz="2400" b="0" dirty="0" smtClean="0">
                <a:solidFill>
                  <a:srgbClr val="FFFFFF"/>
                </a:solidFill>
              </a:rPr>
              <a:t>, </a:t>
            </a:r>
            <a:r>
              <a:rPr lang="ja-JP" altLang="en-US" sz="2400" b="0" dirty="0" smtClean="0">
                <a:solidFill>
                  <a:srgbClr val="FFFFFF"/>
                </a:solidFill>
              </a:rPr>
              <a:t>組上げ</a:t>
            </a:r>
            <a:r>
              <a:rPr lang="en-US" altLang="ja-JP" sz="2400" b="0" dirty="0" smtClean="0">
                <a:solidFill>
                  <a:srgbClr val="FFFFFF"/>
                </a:solidFill>
              </a:rPr>
              <a:t>).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400" b="0" dirty="0">
                <a:solidFill>
                  <a:srgbClr val="FFFFFF"/>
                </a:solidFill>
              </a:rPr>
              <a:t> </a:t>
            </a:r>
            <a:r>
              <a:rPr lang="en-US" altLang="ja-JP" sz="2400" b="0" dirty="0" smtClean="0">
                <a:solidFill>
                  <a:srgbClr val="FFFFFF"/>
                </a:solidFill>
              </a:rPr>
              <a:t>   </a:t>
            </a:r>
            <a:r>
              <a:rPr lang="ja-JP" altLang="en-US" sz="2400" b="0" dirty="0" smtClean="0">
                <a:solidFill>
                  <a:srgbClr val="FFFFFF"/>
                </a:solidFill>
              </a:rPr>
              <a:t>基本的には</a:t>
            </a:r>
            <a:r>
              <a:rPr lang="en-US" altLang="ja-JP" sz="2400" b="0" dirty="0" smtClean="0">
                <a:solidFill>
                  <a:srgbClr val="99FF99"/>
                </a:solidFill>
              </a:rPr>
              <a:t>KAGRA</a:t>
            </a:r>
            <a:r>
              <a:rPr lang="ja-JP" altLang="en-US" sz="2400" b="0" dirty="0" smtClean="0">
                <a:solidFill>
                  <a:srgbClr val="99FF99"/>
                </a:solidFill>
              </a:rPr>
              <a:t>と同構成</a:t>
            </a:r>
            <a:r>
              <a:rPr lang="en-US" altLang="ja-JP" sz="2400" b="0" dirty="0" smtClean="0">
                <a:solidFill>
                  <a:srgbClr val="FFFFFF"/>
                </a:solidFill>
              </a:rPr>
              <a:t>.</a:t>
            </a:r>
            <a:r>
              <a:rPr lang="en-US" altLang="ja-JP" sz="2400" b="0" dirty="0">
                <a:solidFill>
                  <a:srgbClr val="FFFFFF"/>
                </a:solidFill>
              </a:rPr>
              <a:t> </a:t>
            </a:r>
            <a:r>
              <a:rPr lang="ja-JP" altLang="en-US" sz="2400" b="0" dirty="0" smtClean="0">
                <a:solidFill>
                  <a:srgbClr val="FFFFFF"/>
                </a:solidFill>
              </a:rPr>
              <a:t>ただし真空槽など現有物を</a:t>
            </a:r>
            <a:endParaRPr lang="en-US" altLang="ja-JP" sz="2400" b="0" dirty="0" smtClean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400" b="0" dirty="0">
                <a:solidFill>
                  <a:srgbClr val="FFFFFF"/>
                </a:solidFill>
              </a:rPr>
              <a:t> </a:t>
            </a:r>
            <a:r>
              <a:rPr lang="en-US" altLang="ja-JP" sz="2400" b="0" dirty="0" smtClean="0">
                <a:solidFill>
                  <a:srgbClr val="FFFFFF"/>
                </a:solidFill>
              </a:rPr>
              <a:t>   </a:t>
            </a:r>
            <a:r>
              <a:rPr lang="ja-JP" altLang="en-US" sz="2400" b="0" dirty="0" smtClean="0">
                <a:solidFill>
                  <a:srgbClr val="FFFFFF"/>
                </a:solidFill>
              </a:rPr>
              <a:t>利用し</a:t>
            </a:r>
            <a:r>
              <a:rPr lang="en-US" altLang="ja-JP" sz="2400" b="0" dirty="0" smtClean="0">
                <a:solidFill>
                  <a:srgbClr val="FFFFFF"/>
                </a:solidFill>
              </a:rPr>
              <a:t>, </a:t>
            </a:r>
            <a:r>
              <a:rPr lang="ja-JP" altLang="en-US" sz="2400" b="0" dirty="0" smtClean="0">
                <a:solidFill>
                  <a:srgbClr val="99FF99"/>
                </a:solidFill>
              </a:rPr>
              <a:t>コスト削減</a:t>
            </a:r>
            <a:r>
              <a:rPr lang="ja-JP" altLang="en-US" sz="2400" b="0" dirty="0" smtClean="0">
                <a:solidFill>
                  <a:srgbClr val="FFFFFF"/>
                </a:solidFill>
              </a:rPr>
              <a:t>をはかる</a:t>
            </a:r>
            <a:r>
              <a:rPr lang="en-US" altLang="ja-JP" sz="2400" b="0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4" name="下矢印 3"/>
          <p:cNvSpPr/>
          <p:nvPr/>
        </p:nvSpPr>
        <p:spPr bwMode="auto">
          <a:xfrm>
            <a:off x="2483768" y="3300528"/>
            <a:ext cx="432048" cy="299576"/>
          </a:xfrm>
          <a:prstGeom prst="down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69161"/>
            <a:ext cx="2036124" cy="151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924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研究計画 </a:t>
            </a:r>
            <a:r>
              <a:rPr kumimoji="1" lang="en-US" altLang="ja-JP" dirty="0" smtClean="0"/>
              <a:t>: </a:t>
            </a:r>
            <a:r>
              <a:rPr kumimoji="1" lang="ja-JP" altLang="en-US" dirty="0" smtClean="0"/>
              <a:t>マルチメッセンジャー天文学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pic>
        <p:nvPicPr>
          <p:cNvPr id="973826" name="Picture 2" descr="http://www.gw.hep.osaka-cu.ac.jp/gwastro/images/subprojec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212976"/>
            <a:ext cx="4185929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タイトル 2"/>
          <p:cNvSpPr txBox="1">
            <a:spLocks/>
          </p:cNvSpPr>
          <p:nvPr/>
        </p:nvSpPr>
        <p:spPr bwMode="auto">
          <a:xfrm>
            <a:off x="467544" y="980728"/>
            <a:ext cx="8352928" cy="214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defRPr>
            </a:lvl2pPr>
            <a:lvl3pPr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defRPr>
            </a:lvl3pPr>
            <a:lvl4pPr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defRPr>
            </a:lvl4pPr>
            <a:lvl5pPr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defRPr>
            </a:lvl5pPr>
            <a:lvl6pPr marL="457200"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defRPr>
            </a:lvl6pPr>
            <a:lvl7pPr marL="914400"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defRPr>
            </a:lvl7pPr>
            <a:lvl8pPr marL="1371600"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defRPr>
            </a:lvl8pPr>
            <a:lvl9pPr marL="1828800"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</a:defRPr>
            </a:lvl9pPr>
          </a:lstStyle>
          <a:p>
            <a:pPr algn="l">
              <a:lnSpc>
                <a:spcPct val="110000"/>
              </a:lnSpc>
              <a:buNone/>
            </a:pPr>
            <a:r>
              <a:rPr lang="ja-JP" altLang="en-US" sz="2400" b="0" dirty="0" smtClean="0">
                <a:solidFill>
                  <a:srgbClr val="FFFFFF"/>
                </a:solidFill>
              </a:rPr>
              <a:t>・</a:t>
            </a:r>
            <a:r>
              <a:rPr lang="ja-JP" altLang="en-US" sz="2400" b="0" dirty="0">
                <a:solidFill>
                  <a:srgbClr val="99FF99"/>
                </a:solidFill>
              </a:rPr>
              <a:t>重力波天</a:t>
            </a:r>
            <a:r>
              <a:rPr lang="ja-JP" altLang="en-US" sz="2400" b="0" dirty="0" smtClean="0">
                <a:solidFill>
                  <a:srgbClr val="99FF99"/>
                </a:solidFill>
              </a:rPr>
              <a:t>文学のための理論・データ解析研究</a:t>
            </a:r>
            <a:r>
              <a:rPr lang="en-US" altLang="ja-JP" sz="2400" b="0" dirty="0" smtClean="0">
                <a:solidFill>
                  <a:srgbClr val="99FF99"/>
                </a:solidFill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2400" b="0" dirty="0" smtClean="0">
                <a:solidFill>
                  <a:srgbClr val="FFFFFF"/>
                </a:solidFill>
              </a:rPr>
              <a:t>　</a:t>
            </a:r>
            <a:r>
              <a:rPr lang="en-US" altLang="ja-JP" sz="2400" b="0" dirty="0" smtClean="0">
                <a:solidFill>
                  <a:srgbClr val="FFFFFF"/>
                </a:solidFill>
              </a:rPr>
              <a:t>- </a:t>
            </a:r>
            <a:r>
              <a:rPr lang="ja-JP" altLang="en-US" sz="2400" b="0" dirty="0" smtClean="0">
                <a:solidFill>
                  <a:srgbClr val="FFFFFF"/>
                </a:solidFill>
              </a:rPr>
              <a:t>新学術領域研究 「重力波</a:t>
            </a:r>
            <a:r>
              <a:rPr lang="ja-JP" altLang="en-US" sz="2400" b="0" dirty="0">
                <a:solidFill>
                  <a:srgbClr val="FFFFFF"/>
                </a:solidFill>
              </a:rPr>
              <a:t>天体の多様な観測に</a:t>
            </a:r>
            <a:r>
              <a:rPr lang="ja-JP" altLang="en-US" sz="2400" b="0" dirty="0" smtClean="0">
                <a:solidFill>
                  <a:srgbClr val="FFFFFF"/>
                </a:solidFill>
              </a:rPr>
              <a:t>よる宇宙物理</a:t>
            </a:r>
            <a:endParaRPr lang="en-US" altLang="ja-JP" sz="2400" b="0" dirty="0" smtClean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400" b="0" dirty="0">
                <a:solidFill>
                  <a:srgbClr val="FFFFFF"/>
                </a:solidFill>
              </a:rPr>
              <a:t> </a:t>
            </a:r>
            <a:r>
              <a:rPr lang="en-US" altLang="ja-JP" sz="2400" b="0" dirty="0" smtClean="0">
                <a:solidFill>
                  <a:srgbClr val="FFFFFF"/>
                </a:solidFill>
              </a:rPr>
              <a:t>   </a:t>
            </a:r>
            <a:r>
              <a:rPr lang="ja-JP" altLang="en-US" sz="2400" b="0" dirty="0" smtClean="0">
                <a:solidFill>
                  <a:srgbClr val="FFFFFF"/>
                </a:solidFill>
              </a:rPr>
              <a:t>学</a:t>
            </a:r>
            <a:r>
              <a:rPr lang="ja-JP" altLang="en-US" sz="2400" b="0" dirty="0">
                <a:solidFill>
                  <a:srgbClr val="FFFFFF"/>
                </a:solidFill>
              </a:rPr>
              <a:t>の</a:t>
            </a:r>
            <a:r>
              <a:rPr lang="ja-JP" altLang="en-US" sz="2400" b="0" dirty="0" smtClean="0">
                <a:solidFill>
                  <a:srgbClr val="FFFFFF"/>
                </a:solidFill>
              </a:rPr>
              <a:t>新展開」に参加</a:t>
            </a:r>
            <a:r>
              <a:rPr lang="en-US" altLang="ja-JP" sz="2400" b="0" dirty="0" smtClean="0">
                <a:solidFill>
                  <a:srgbClr val="FFFFFF"/>
                </a:solidFill>
              </a:rPr>
              <a:t>.</a:t>
            </a:r>
            <a:r>
              <a:rPr lang="ja-JP" altLang="en-US" sz="2400" b="0" dirty="0" smtClean="0">
                <a:solidFill>
                  <a:srgbClr val="FFFFFF"/>
                </a:solidFill>
              </a:rPr>
              <a:t>　</a:t>
            </a:r>
            <a:endParaRPr lang="en-US" altLang="ja-JP" sz="2400" b="0" dirty="0" smtClean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400" b="0" dirty="0">
                <a:solidFill>
                  <a:srgbClr val="FFFFFF"/>
                </a:solidFill>
                <a:sym typeface="Wingdings" pitchFamily="2" charset="2"/>
              </a:rPr>
              <a:t>　</a:t>
            </a:r>
            <a:r>
              <a:rPr lang="ja-JP" altLang="en-US" sz="2400" b="0" dirty="0" smtClean="0">
                <a:solidFill>
                  <a:srgbClr val="FFFFFF"/>
                </a:solidFill>
                <a:sym typeface="Wingdings" pitchFamily="2" charset="2"/>
              </a:rPr>
              <a:t>　</a:t>
            </a:r>
            <a:r>
              <a:rPr lang="en-US" altLang="ja-JP" sz="2400" b="0" dirty="0" smtClean="0">
                <a:solidFill>
                  <a:srgbClr val="FFFFFF"/>
                </a:solidFill>
                <a:sym typeface="Wingdings" pitchFamily="2" charset="2"/>
              </a:rPr>
              <a:t></a:t>
            </a:r>
            <a:r>
              <a:rPr lang="ja-JP" altLang="en-US" sz="2400" b="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ja-JP" altLang="en-US" sz="2400" b="0" dirty="0" smtClean="0">
                <a:solidFill>
                  <a:srgbClr val="FFFFFF"/>
                </a:solidFill>
                <a:sym typeface="Wingdings" pitchFamily="2" charset="2"/>
              </a:rPr>
              <a:t>重力波の理論・データ解析</a:t>
            </a:r>
            <a:r>
              <a:rPr lang="en-US" altLang="ja-JP" sz="2400" b="0" dirty="0" smtClean="0">
                <a:solidFill>
                  <a:srgbClr val="FFFFFF"/>
                </a:solidFill>
                <a:sym typeface="Wingdings" pitchFamily="2" charset="2"/>
              </a:rPr>
              <a:t>, X</a:t>
            </a:r>
            <a:r>
              <a:rPr lang="ja-JP" altLang="en-US" sz="2400" b="0" dirty="0" smtClean="0">
                <a:solidFill>
                  <a:srgbClr val="FFFFFF"/>
                </a:solidFill>
                <a:sym typeface="Wingdings" pitchFamily="2" charset="2"/>
              </a:rPr>
              <a:t>線・光赤外・電波</a:t>
            </a:r>
            <a:r>
              <a:rPr lang="ja-JP" altLang="en-US" sz="2400" b="0" dirty="0">
                <a:solidFill>
                  <a:srgbClr val="FFFFFF"/>
                </a:solidFill>
                <a:sym typeface="Wingdings" pitchFamily="2" charset="2"/>
              </a:rPr>
              <a:t>や</a:t>
            </a:r>
            <a:endParaRPr lang="en-US" altLang="ja-JP" sz="2400" b="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400" b="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400" b="0" dirty="0" smtClean="0">
                <a:solidFill>
                  <a:srgbClr val="FFFFFF"/>
                </a:solidFill>
                <a:sym typeface="Wingdings" pitchFamily="2" charset="2"/>
              </a:rPr>
              <a:t>       </a:t>
            </a:r>
            <a:r>
              <a:rPr lang="ja-JP" altLang="en-US" sz="2400" b="0" dirty="0" smtClean="0">
                <a:solidFill>
                  <a:srgbClr val="FFFFFF"/>
                </a:solidFill>
                <a:sym typeface="Wingdings" pitchFamily="2" charset="2"/>
              </a:rPr>
              <a:t>ニュートリノ</a:t>
            </a:r>
            <a:r>
              <a:rPr lang="ja-JP" altLang="en-US" sz="2400" b="0" dirty="0">
                <a:solidFill>
                  <a:srgbClr val="FFFFFF"/>
                </a:solidFill>
                <a:sym typeface="Wingdings" pitchFamily="2" charset="2"/>
              </a:rPr>
              <a:t>に</a:t>
            </a:r>
            <a:r>
              <a:rPr lang="ja-JP" altLang="en-US" sz="2400" b="0" dirty="0" smtClean="0">
                <a:solidFill>
                  <a:srgbClr val="FFFFFF"/>
                </a:solidFill>
                <a:sym typeface="Wingdings" pitchFamily="2" charset="2"/>
              </a:rPr>
              <a:t>よる突発天体の観測</a:t>
            </a:r>
            <a:r>
              <a:rPr lang="en-US" altLang="ja-JP" sz="2400" b="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2400" b="0" dirty="0" smtClean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400" b="0" dirty="0" smtClean="0">
                <a:solidFill>
                  <a:srgbClr val="FFFFFF"/>
                </a:solidFill>
              </a:rPr>
              <a:t>  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09030"/>
            <a:ext cx="4226843" cy="3028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 bwMode="auto">
          <a:xfrm>
            <a:off x="4644008" y="3645024"/>
            <a:ext cx="288032" cy="43204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961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プロジェクトウィーク資料 </a:t>
            </a:r>
            <a:r>
              <a:rPr lang="en-US" altLang="ja-JP" dirty="0" smtClean="0"/>
              <a:t>(November 28, 2012, NAOJ)</a:t>
            </a:r>
            <a:endParaRPr lang="en-US" altLang="ja-JP" dirty="0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683568" y="2996952"/>
            <a:ext cx="792088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</a:pPr>
            <a:r>
              <a:rPr lang="ja-JP" altLang="en-US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研究活動報告 </a:t>
            </a:r>
            <a:r>
              <a:rPr lang="en-US" altLang="ja-JP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 : </a:t>
            </a:r>
            <a:r>
              <a:rPr lang="ja-JP" altLang="en-US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先端研究開発</a:t>
            </a:r>
            <a:endParaRPr lang="ja-JP" alt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658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/>
        </p:nvSpPr>
        <p:spPr bwMode="auto">
          <a:xfrm>
            <a:off x="1403648" y="3861048"/>
            <a:ext cx="6336704" cy="1466529"/>
          </a:xfrm>
          <a:prstGeom prst="roundRect">
            <a:avLst>
              <a:gd name="adj" fmla="val 9557"/>
            </a:avLst>
          </a:prstGeom>
          <a:solidFill>
            <a:srgbClr val="99CCFF">
              <a:alpha val="10000"/>
            </a:srgbClr>
          </a:solidFill>
          <a:ln w="127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" name="角丸四角形 5"/>
          <p:cNvSpPr/>
          <p:nvPr/>
        </p:nvSpPr>
        <p:spPr bwMode="auto">
          <a:xfrm>
            <a:off x="1403648" y="1700808"/>
            <a:ext cx="6336704" cy="1368152"/>
          </a:xfrm>
          <a:prstGeom prst="roundRect">
            <a:avLst>
              <a:gd name="adj" fmla="val 9557"/>
            </a:avLst>
          </a:prstGeom>
          <a:solidFill>
            <a:srgbClr val="99FF99">
              <a:alpha val="10000"/>
            </a:srgbClr>
          </a:solidFill>
          <a:ln w="12700" cap="flat" cmpd="sng" algn="ctr">
            <a:solidFill>
              <a:srgbClr val="99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研究活動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プロジェクトウィーク資料 </a:t>
            </a:r>
            <a:r>
              <a:rPr lang="en-US" altLang="ja-JP" dirty="0" smtClean="0"/>
              <a:t>(November 28, 2012, NAOJ)</a:t>
            </a:r>
            <a:endParaRPr lang="en-US" altLang="ja-JP" dirty="0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1547664" y="1700808"/>
            <a:ext cx="6264696" cy="363791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大型低温重力波望遠鏡 </a:t>
            </a:r>
            <a:r>
              <a:rPr lang="en-US" altLang="ja-JP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 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中心推進機関として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プロジェクト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を推進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 KAGRA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による天文学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将来を見越した先端技術開発</a:t>
            </a:r>
            <a:endParaRPr lang="en-US" altLang="ja-JP" dirty="0" smtClean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KAGRA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など地上重力波望遠鏡の高感度化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宇宙重力波望遠鏡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0" name="角丸四角形 9"/>
          <p:cNvSpPr/>
          <p:nvPr/>
        </p:nvSpPr>
        <p:spPr bwMode="auto">
          <a:xfrm>
            <a:off x="1331640" y="1556792"/>
            <a:ext cx="6480720" cy="1584176"/>
          </a:xfrm>
          <a:prstGeom prst="roundRect">
            <a:avLst>
              <a:gd name="adj" fmla="val 9557"/>
            </a:avLst>
          </a:prstGeom>
          <a:solidFill>
            <a:srgbClr val="000000">
              <a:alpha val="9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228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spect="1" noChangeArrowheads="1"/>
          </p:cNvSpPr>
          <p:nvPr/>
        </p:nvSpPr>
        <p:spPr bwMode="auto">
          <a:xfrm>
            <a:off x="1076296" y="1571612"/>
            <a:ext cx="3887787" cy="4857784"/>
          </a:xfrm>
          <a:prstGeom prst="roundRect">
            <a:avLst>
              <a:gd name="adj" fmla="val 3796"/>
            </a:avLst>
          </a:prstGeom>
          <a:solidFill>
            <a:srgbClr val="CCFFCC">
              <a:alpha val="10000"/>
            </a:srgbClr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25" name="Rectangle 44"/>
          <p:cNvSpPr>
            <a:spLocks noChangeArrowheads="1"/>
          </p:cNvSpPr>
          <p:nvPr/>
        </p:nvSpPr>
        <p:spPr bwMode="auto">
          <a:xfrm>
            <a:off x="3236883" y="1628775"/>
            <a:ext cx="86360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</a:rPr>
              <a:t>CLIO</a:t>
            </a:r>
            <a:endParaRPr lang="en-US" altLang="ja-JP" sz="1400" b="1" dirty="0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</p:txBody>
      </p:sp>
      <p:grpSp>
        <p:nvGrpSpPr>
          <p:cNvPr id="270" name="グループ化 269"/>
          <p:cNvGrpSpPr/>
          <p:nvPr/>
        </p:nvGrpSpPr>
        <p:grpSpPr>
          <a:xfrm>
            <a:off x="1149321" y="1628775"/>
            <a:ext cx="4214767" cy="3240088"/>
            <a:chOff x="1149321" y="1628775"/>
            <a:chExt cx="4214767" cy="3240088"/>
          </a:xfrm>
        </p:grpSpPr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rot="5400000">
              <a:off x="3971721" y="2682255"/>
              <a:ext cx="1223963" cy="412403"/>
            </a:xfrm>
            <a:custGeom>
              <a:avLst/>
              <a:gdLst>
                <a:gd name="T0" fmla="*/ 1017533 w 21600"/>
                <a:gd name="T1" fmla="*/ 0 h 21600"/>
                <a:gd name="T2" fmla="*/ 0 w 21600"/>
                <a:gd name="T3" fmla="*/ 144463 h 21600"/>
                <a:gd name="T4" fmla="*/ 1017533 w 21600"/>
                <a:gd name="T5" fmla="*/ 288925 h 21600"/>
                <a:gd name="T6" fmla="*/ 1223963 w 21600"/>
                <a:gd name="T7" fmla="*/ 1444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4628 h 21600"/>
                <a:gd name="T14" fmla="*/ 19518 w 21600"/>
                <a:gd name="T15" fmla="*/ 1697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7957" y="0"/>
                  </a:moveTo>
                  <a:lnTo>
                    <a:pt x="17957" y="4628"/>
                  </a:lnTo>
                  <a:lnTo>
                    <a:pt x="3375" y="4628"/>
                  </a:lnTo>
                  <a:lnTo>
                    <a:pt x="3375" y="16972"/>
                  </a:lnTo>
                  <a:lnTo>
                    <a:pt x="17957" y="16972"/>
                  </a:lnTo>
                  <a:lnTo>
                    <a:pt x="17957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4628"/>
                  </a:moveTo>
                  <a:lnTo>
                    <a:pt x="1350" y="16972"/>
                  </a:lnTo>
                  <a:lnTo>
                    <a:pt x="2700" y="16972"/>
                  </a:lnTo>
                  <a:lnTo>
                    <a:pt x="2700" y="4628"/>
                  </a:lnTo>
                  <a:close/>
                </a:path>
                <a:path w="21600" h="21600">
                  <a:moveTo>
                    <a:pt x="0" y="4628"/>
                  </a:moveTo>
                  <a:lnTo>
                    <a:pt x="0" y="16972"/>
                  </a:lnTo>
                  <a:lnTo>
                    <a:pt x="675" y="16972"/>
                  </a:lnTo>
                  <a:lnTo>
                    <a:pt x="675" y="4628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 w="12700">
              <a:solidFill>
                <a:srgbClr val="CCECFF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no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pic>
          <p:nvPicPr>
            <p:cNvPr id="14" name="Picture 21" descr="Advanced LIG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9321" y="3573463"/>
              <a:ext cx="1014412" cy="1135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24"/>
            <p:cNvSpPr>
              <a:spLocks noChangeArrowheads="1"/>
            </p:cNvSpPr>
            <p:nvPr/>
          </p:nvSpPr>
          <p:spPr bwMode="auto">
            <a:xfrm>
              <a:off x="1220758" y="3573463"/>
              <a:ext cx="1004888" cy="2444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r>
                <a:rPr lang="ja-JP" altLang="en-US" sz="1000" b="1" dirty="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Ａｄ</a:t>
              </a:r>
              <a:r>
                <a:rPr lang="en-US" altLang="ja-JP" sz="1000" b="1" dirty="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.</a:t>
              </a:r>
              <a:r>
                <a:rPr lang="ja-JP" altLang="en-US" sz="1000" b="1" dirty="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　ＬＩＧＯ</a:t>
              </a:r>
            </a:p>
          </p:txBody>
        </p:sp>
        <p:sp>
          <p:nvSpPr>
            <p:cNvPr id="17" name="AutoShape 27"/>
            <p:cNvSpPr>
              <a:spLocks noChangeArrowheads="1"/>
            </p:cNvSpPr>
            <p:nvPr/>
          </p:nvSpPr>
          <p:spPr bwMode="auto">
            <a:xfrm>
              <a:off x="1293783" y="1700808"/>
              <a:ext cx="309563" cy="515243"/>
            </a:xfrm>
            <a:prstGeom prst="downArrow">
              <a:avLst>
                <a:gd name="adj1" fmla="val 55898"/>
                <a:gd name="adj2" fmla="val 32872"/>
              </a:avLst>
            </a:prstGeom>
            <a:solidFill>
              <a:srgbClr val="FFCCCC">
                <a:alpha val="20000"/>
              </a:srgbClr>
            </a:solidFill>
            <a:ln w="6350">
              <a:solidFill>
                <a:srgbClr val="FFCC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sp>
          <p:nvSpPr>
            <p:cNvPr id="18" name="AutoShape 28"/>
            <p:cNvSpPr>
              <a:spLocks noChangeArrowheads="1"/>
            </p:cNvSpPr>
            <p:nvPr/>
          </p:nvSpPr>
          <p:spPr bwMode="auto">
            <a:xfrm rot="5400000">
              <a:off x="1279321" y="2726705"/>
              <a:ext cx="1223963" cy="469553"/>
            </a:xfrm>
            <a:custGeom>
              <a:avLst/>
              <a:gdLst>
                <a:gd name="T0" fmla="*/ 1017533 w 21600"/>
                <a:gd name="T1" fmla="*/ 0 h 21600"/>
                <a:gd name="T2" fmla="*/ 0 w 21600"/>
                <a:gd name="T3" fmla="*/ 144463 h 21600"/>
                <a:gd name="T4" fmla="*/ 1017533 w 21600"/>
                <a:gd name="T5" fmla="*/ 288925 h 21600"/>
                <a:gd name="T6" fmla="*/ 1223963 w 21600"/>
                <a:gd name="T7" fmla="*/ 1444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4628 h 21600"/>
                <a:gd name="T14" fmla="*/ 19518 w 21600"/>
                <a:gd name="T15" fmla="*/ 1697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7957" y="0"/>
                  </a:moveTo>
                  <a:lnTo>
                    <a:pt x="17957" y="4628"/>
                  </a:lnTo>
                  <a:lnTo>
                    <a:pt x="3375" y="4628"/>
                  </a:lnTo>
                  <a:lnTo>
                    <a:pt x="3375" y="16972"/>
                  </a:lnTo>
                  <a:lnTo>
                    <a:pt x="17957" y="16972"/>
                  </a:lnTo>
                  <a:lnTo>
                    <a:pt x="17957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4628"/>
                  </a:moveTo>
                  <a:lnTo>
                    <a:pt x="1350" y="16972"/>
                  </a:lnTo>
                  <a:lnTo>
                    <a:pt x="2700" y="16972"/>
                  </a:lnTo>
                  <a:lnTo>
                    <a:pt x="2700" y="4628"/>
                  </a:lnTo>
                  <a:close/>
                </a:path>
                <a:path w="21600" h="21600">
                  <a:moveTo>
                    <a:pt x="0" y="4628"/>
                  </a:moveTo>
                  <a:lnTo>
                    <a:pt x="0" y="16972"/>
                  </a:lnTo>
                  <a:lnTo>
                    <a:pt x="675" y="16972"/>
                  </a:lnTo>
                  <a:lnTo>
                    <a:pt x="675" y="4628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 w="12700">
              <a:solidFill>
                <a:srgbClr val="FFCC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no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sp>
          <p:nvSpPr>
            <p:cNvPr id="19" name="AutoShape 29"/>
            <p:cNvSpPr>
              <a:spLocks noChangeArrowheads="1"/>
            </p:cNvSpPr>
            <p:nvPr/>
          </p:nvSpPr>
          <p:spPr bwMode="auto">
            <a:xfrm>
              <a:off x="2876521" y="1700808"/>
              <a:ext cx="309562" cy="524173"/>
            </a:xfrm>
            <a:prstGeom prst="downArrow">
              <a:avLst>
                <a:gd name="adj1" fmla="val 49741"/>
                <a:gd name="adj2" fmla="val 42053"/>
              </a:avLst>
            </a:prstGeom>
            <a:solidFill>
              <a:srgbClr val="CCFFCC">
                <a:alpha val="20000"/>
              </a:srgbClr>
            </a:solidFill>
            <a:ln w="635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sp>
          <p:nvSpPr>
            <p:cNvPr id="20" name="AutoShape 30"/>
            <p:cNvSpPr>
              <a:spLocks noChangeArrowheads="1"/>
            </p:cNvSpPr>
            <p:nvPr/>
          </p:nvSpPr>
          <p:spPr bwMode="auto">
            <a:xfrm rot="5400000">
              <a:off x="3565771" y="3934642"/>
              <a:ext cx="1511300" cy="357141"/>
            </a:xfrm>
            <a:custGeom>
              <a:avLst/>
              <a:gdLst>
                <a:gd name="T0" fmla="*/ 1261096 w 21600"/>
                <a:gd name="T1" fmla="*/ 0 h 21600"/>
                <a:gd name="T2" fmla="*/ 0 w 21600"/>
                <a:gd name="T3" fmla="*/ 144463 h 21600"/>
                <a:gd name="T4" fmla="*/ 1261096 w 21600"/>
                <a:gd name="T5" fmla="*/ 288925 h 21600"/>
                <a:gd name="T6" fmla="*/ 1511300 w 21600"/>
                <a:gd name="T7" fmla="*/ 1444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3916 h 21600"/>
                <a:gd name="T14" fmla="*/ 19321 w 21600"/>
                <a:gd name="T15" fmla="*/ 176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024" y="0"/>
                  </a:moveTo>
                  <a:lnTo>
                    <a:pt x="18024" y="3916"/>
                  </a:lnTo>
                  <a:lnTo>
                    <a:pt x="3375" y="3916"/>
                  </a:lnTo>
                  <a:lnTo>
                    <a:pt x="3375" y="17684"/>
                  </a:lnTo>
                  <a:lnTo>
                    <a:pt x="18024" y="17684"/>
                  </a:lnTo>
                  <a:lnTo>
                    <a:pt x="18024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916"/>
                  </a:moveTo>
                  <a:lnTo>
                    <a:pt x="1350" y="17684"/>
                  </a:lnTo>
                  <a:lnTo>
                    <a:pt x="2700" y="17684"/>
                  </a:lnTo>
                  <a:lnTo>
                    <a:pt x="2700" y="3916"/>
                  </a:lnTo>
                  <a:close/>
                </a:path>
                <a:path w="21600" h="21600">
                  <a:moveTo>
                    <a:pt x="0" y="3916"/>
                  </a:moveTo>
                  <a:lnTo>
                    <a:pt x="0" y="17684"/>
                  </a:lnTo>
                  <a:lnTo>
                    <a:pt x="675" y="17684"/>
                  </a:lnTo>
                  <a:lnTo>
                    <a:pt x="675" y="3916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 w="12700">
              <a:solidFill>
                <a:srgbClr val="CCECFF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no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sp>
          <p:nvSpPr>
            <p:cNvPr id="21" name="AutoShape 31"/>
            <p:cNvSpPr>
              <a:spLocks noChangeArrowheads="1"/>
            </p:cNvSpPr>
            <p:nvPr/>
          </p:nvSpPr>
          <p:spPr bwMode="auto">
            <a:xfrm>
              <a:off x="4222721" y="1680691"/>
              <a:ext cx="309562" cy="524173"/>
            </a:xfrm>
            <a:prstGeom prst="downArrow">
              <a:avLst>
                <a:gd name="adj1" fmla="val 49741"/>
                <a:gd name="adj2" fmla="val 42053"/>
              </a:avLst>
            </a:prstGeom>
            <a:solidFill>
              <a:srgbClr val="CCECFF">
                <a:alpha val="20000"/>
              </a:srgbClr>
            </a:solidFill>
            <a:ln w="6350">
              <a:solidFill>
                <a:srgbClr val="CCECFF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sp>
          <p:nvSpPr>
            <p:cNvPr id="22" name="Rectangle 41"/>
            <p:cNvSpPr>
              <a:spLocks noChangeArrowheads="1"/>
            </p:cNvSpPr>
            <p:nvPr/>
          </p:nvSpPr>
          <p:spPr bwMode="auto">
            <a:xfrm>
              <a:off x="1149321" y="1628775"/>
              <a:ext cx="863600" cy="30777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>
                  <a:solidFill>
                    <a:srgbClr val="F8F8F8"/>
                  </a:solidFill>
                  <a:latin typeface="Tahoma" pitchFamily="34" charset="0"/>
                </a:rPr>
                <a:t>LIGO</a:t>
              </a:r>
              <a:endParaRPr lang="en-US" altLang="ja-JP" sz="14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endParaRPr>
            </a:p>
          </p:txBody>
        </p:sp>
        <p:sp>
          <p:nvSpPr>
            <p:cNvPr id="23" name="Rectangle 42"/>
            <p:cNvSpPr>
              <a:spLocks noChangeArrowheads="1"/>
            </p:cNvSpPr>
            <p:nvPr/>
          </p:nvSpPr>
          <p:spPr bwMode="auto">
            <a:xfrm>
              <a:off x="2589183" y="1628775"/>
              <a:ext cx="863600" cy="30777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>
                  <a:solidFill>
                    <a:srgbClr val="F8F8F8"/>
                  </a:solidFill>
                  <a:latin typeface="Tahoma" pitchFamily="34" charset="0"/>
                </a:rPr>
                <a:t>TAMA</a:t>
              </a:r>
              <a:endParaRPr lang="en-US" altLang="ja-JP" sz="14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endParaRPr>
            </a:p>
          </p:txBody>
        </p:sp>
        <p:sp>
          <p:nvSpPr>
            <p:cNvPr id="24" name="Rectangle 43"/>
            <p:cNvSpPr>
              <a:spLocks noChangeArrowheads="1"/>
            </p:cNvSpPr>
            <p:nvPr/>
          </p:nvSpPr>
          <p:spPr bwMode="auto">
            <a:xfrm>
              <a:off x="1581121" y="1974850"/>
              <a:ext cx="1368425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>
                  <a:solidFill>
                    <a:srgbClr val="F8F8F8"/>
                  </a:solidFill>
                  <a:latin typeface="Tahoma" pitchFamily="34" charset="0"/>
                </a:rPr>
                <a:t>Enhanced</a:t>
              </a: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>
                  <a:solidFill>
                    <a:srgbClr val="F8F8F8"/>
                  </a:solidFill>
                  <a:latin typeface="Tahoma" pitchFamily="34" charset="0"/>
                </a:rPr>
                <a:t>   LIGO </a:t>
              </a:r>
              <a:endParaRPr lang="en-US" altLang="ja-JP" sz="14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endParaRPr>
            </a:p>
          </p:txBody>
        </p:sp>
        <p:sp>
          <p:nvSpPr>
            <p:cNvPr id="26" name="Rectangle 45"/>
            <p:cNvSpPr>
              <a:spLocks noChangeArrowheads="1"/>
            </p:cNvSpPr>
            <p:nvPr/>
          </p:nvSpPr>
          <p:spPr bwMode="auto">
            <a:xfrm>
              <a:off x="1220758" y="2636838"/>
              <a:ext cx="1223963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>
                  <a:solidFill>
                    <a:srgbClr val="F8F8F8"/>
                  </a:solidFill>
                  <a:latin typeface="Tahoma" pitchFamily="34" charset="0"/>
                </a:rPr>
                <a:t>Advanced       </a:t>
              </a: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>
                  <a:solidFill>
                    <a:srgbClr val="F8F8F8"/>
                  </a:solidFill>
                  <a:latin typeface="Tahoma" pitchFamily="34" charset="0"/>
                </a:rPr>
                <a:t>   LIGO</a:t>
              </a:r>
              <a:endParaRPr lang="en-US" altLang="ja-JP" sz="14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endParaRPr>
            </a:p>
          </p:txBody>
        </p:sp>
        <p:sp>
          <p:nvSpPr>
            <p:cNvPr id="28" name="Rectangle 47"/>
            <p:cNvSpPr>
              <a:spLocks noChangeArrowheads="1"/>
            </p:cNvSpPr>
            <p:nvPr/>
          </p:nvSpPr>
          <p:spPr bwMode="auto">
            <a:xfrm>
              <a:off x="4169336" y="2617748"/>
              <a:ext cx="1194752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>
                  <a:solidFill>
                    <a:srgbClr val="F8F8F8"/>
                  </a:solidFill>
                  <a:latin typeface="Tahoma" pitchFamily="34" charset="0"/>
                </a:rPr>
                <a:t>Advanced</a:t>
              </a: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>
                  <a:solidFill>
                    <a:srgbClr val="F8F8F8"/>
                  </a:solidFill>
                  <a:latin typeface="Tahoma" pitchFamily="34" charset="0"/>
                </a:rPr>
                <a:t>   Virgo</a:t>
              </a:r>
              <a:endParaRPr lang="en-US" altLang="ja-JP" sz="14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endParaRPr>
            </a:p>
          </p:txBody>
        </p:sp>
        <p:sp>
          <p:nvSpPr>
            <p:cNvPr id="29" name="Rectangle 48"/>
            <p:cNvSpPr>
              <a:spLocks noChangeArrowheads="1"/>
            </p:cNvSpPr>
            <p:nvPr/>
          </p:nvSpPr>
          <p:spPr bwMode="auto">
            <a:xfrm>
              <a:off x="4100482" y="1628775"/>
              <a:ext cx="1074743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F8F8F8"/>
                  </a:solidFill>
                  <a:latin typeface="Tahoma" pitchFamily="34" charset="0"/>
                </a:rPr>
                <a:t>VIRGO</a:t>
              </a: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F8F8F8"/>
                  </a:solidFill>
                  <a:latin typeface="Tahoma" pitchFamily="34" charset="0"/>
                </a:rPr>
                <a:t>   GEO</a:t>
              </a:r>
              <a:endParaRPr lang="en-US" altLang="ja-JP" sz="14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endParaRPr>
            </a:p>
          </p:txBody>
        </p:sp>
        <p:sp>
          <p:nvSpPr>
            <p:cNvPr id="30" name="Rectangle 49"/>
            <p:cNvSpPr>
              <a:spLocks noChangeArrowheads="1"/>
            </p:cNvSpPr>
            <p:nvPr/>
          </p:nvSpPr>
          <p:spPr bwMode="auto">
            <a:xfrm>
              <a:off x="4428926" y="3860800"/>
              <a:ext cx="503114" cy="30777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>
                  <a:solidFill>
                    <a:srgbClr val="F8F8F8"/>
                  </a:solidFill>
                  <a:latin typeface="Tahoma" pitchFamily="34" charset="0"/>
                </a:rPr>
                <a:t>ET</a:t>
              </a:r>
              <a:endParaRPr lang="en-US" altLang="ja-JP" sz="14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endParaRPr>
            </a:p>
          </p:txBody>
        </p:sp>
      </p:grpSp>
      <p:pic>
        <p:nvPicPr>
          <p:cNvPr id="34" name="Picture 3" descr="LISA-waves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0855" y="3465513"/>
            <a:ext cx="14382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16"/>
          <p:cNvSpPr>
            <a:spLocks noChangeArrowheads="1"/>
          </p:cNvSpPr>
          <p:nvPr/>
        </p:nvSpPr>
        <p:spPr bwMode="auto">
          <a:xfrm>
            <a:off x="5187980" y="4508500"/>
            <a:ext cx="1511300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0.1mHz-10mHz</a:t>
            </a:r>
            <a:endParaRPr lang="en-US" altLang="ja-JP" sz="1200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確実な重力波源</a:t>
            </a:r>
          </a:p>
        </p:txBody>
      </p:sp>
      <p:pic>
        <p:nvPicPr>
          <p:cNvPr id="39" name="Picture 20" descr="Fact Sheet: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2292" y="2276475"/>
            <a:ext cx="1296988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25"/>
          <p:cNvSpPr>
            <a:spLocks noChangeArrowheads="1"/>
          </p:cNvSpPr>
          <p:nvPr/>
        </p:nvSpPr>
        <p:spPr bwMode="auto">
          <a:xfrm>
            <a:off x="5402292" y="2276475"/>
            <a:ext cx="414338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LPF</a:t>
            </a:r>
          </a:p>
        </p:txBody>
      </p:sp>
      <p:sp>
        <p:nvSpPr>
          <p:cNvPr id="42" name="AutoShape 32"/>
          <p:cNvSpPr>
            <a:spLocks noChangeArrowheads="1"/>
          </p:cNvSpPr>
          <p:nvPr/>
        </p:nvSpPr>
        <p:spPr bwMode="auto">
          <a:xfrm rot="5400000">
            <a:off x="6333733" y="3927103"/>
            <a:ext cx="1511300" cy="372220"/>
          </a:xfrm>
          <a:custGeom>
            <a:avLst/>
            <a:gdLst>
              <a:gd name="T0" fmla="*/ 1261096 w 21600"/>
              <a:gd name="T1" fmla="*/ 0 h 21600"/>
              <a:gd name="T2" fmla="*/ 0 w 21600"/>
              <a:gd name="T3" fmla="*/ 144463 h 21600"/>
              <a:gd name="T4" fmla="*/ 1261096 w 21600"/>
              <a:gd name="T5" fmla="*/ 288925 h 21600"/>
              <a:gd name="T6" fmla="*/ 1511300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ECFF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6748492" y="2626296"/>
            <a:ext cx="309563" cy="586680"/>
          </a:xfrm>
          <a:prstGeom prst="downArrow">
            <a:avLst>
              <a:gd name="adj1" fmla="val 49741"/>
              <a:gd name="adj2" fmla="val 83086"/>
            </a:avLst>
          </a:prstGeom>
          <a:solidFill>
            <a:srgbClr val="CCECFF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48" name="AutoShape 38"/>
          <p:cNvSpPr>
            <a:spLocks noChangeArrowheads="1"/>
          </p:cNvSpPr>
          <p:nvPr/>
        </p:nvSpPr>
        <p:spPr bwMode="auto">
          <a:xfrm rot="5400000">
            <a:off x="6194430" y="5084787"/>
            <a:ext cx="1081088" cy="360313"/>
          </a:xfrm>
          <a:custGeom>
            <a:avLst/>
            <a:gdLst>
              <a:gd name="T0" fmla="*/ 902108 w 21600"/>
              <a:gd name="T1" fmla="*/ 0 h 21600"/>
              <a:gd name="T2" fmla="*/ 0 w 21600"/>
              <a:gd name="T3" fmla="*/ 144463 h 21600"/>
              <a:gd name="T4" fmla="*/ 902108 w 21600"/>
              <a:gd name="T5" fmla="*/ 288925 h 21600"/>
              <a:gd name="T6" fmla="*/ 1081088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ECFF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49" name="Rectangle 39"/>
          <p:cNvSpPr>
            <a:spLocks noChangeArrowheads="1"/>
          </p:cNvSpPr>
          <p:nvPr/>
        </p:nvSpPr>
        <p:spPr bwMode="auto">
          <a:xfrm>
            <a:off x="5295930" y="3500438"/>
            <a:ext cx="487362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LISA</a:t>
            </a:r>
          </a:p>
        </p:txBody>
      </p:sp>
      <p:sp>
        <p:nvSpPr>
          <p:cNvPr id="50" name="Rectangle 40"/>
          <p:cNvSpPr>
            <a:spLocks noChangeArrowheads="1"/>
          </p:cNvSpPr>
          <p:nvPr/>
        </p:nvSpPr>
        <p:spPr bwMode="auto">
          <a:xfrm>
            <a:off x="6101680" y="5085184"/>
            <a:ext cx="99060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BBO</a:t>
            </a:r>
            <a:endParaRPr lang="en-US" altLang="ja-JP" sz="14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6557992" y="2668018"/>
            <a:ext cx="931863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LPF</a:t>
            </a:r>
            <a:endParaRPr lang="en-US" altLang="ja-JP" sz="14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6631017" y="4005263"/>
            <a:ext cx="931863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LISA</a:t>
            </a:r>
            <a:endParaRPr lang="en-US" altLang="ja-JP" sz="14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33" name="AutoShape 2"/>
          <p:cNvSpPr>
            <a:spLocks noChangeAspect="1" noChangeArrowheads="1"/>
          </p:cNvSpPr>
          <p:nvPr/>
        </p:nvSpPr>
        <p:spPr bwMode="auto">
          <a:xfrm>
            <a:off x="5257830" y="1571611"/>
            <a:ext cx="3529012" cy="4881577"/>
          </a:xfrm>
          <a:prstGeom prst="roundRect">
            <a:avLst>
              <a:gd name="adj" fmla="val 3796"/>
            </a:avLst>
          </a:prstGeom>
          <a:solidFill>
            <a:srgbClr val="99CCFF">
              <a:alpha val="10000"/>
            </a:srgbClr>
          </a:solidFill>
          <a:ln w="952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71" name="AutoShape 4"/>
          <p:cNvSpPr>
            <a:spLocks noChangeAspect="1" noChangeArrowheads="1"/>
          </p:cNvSpPr>
          <p:nvPr/>
        </p:nvSpPr>
        <p:spPr bwMode="auto">
          <a:xfrm>
            <a:off x="1099169" y="1556792"/>
            <a:ext cx="7687673" cy="4857784"/>
          </a:xfrm>
          <a:prstGeom prst="roundRect">
            <a:avLst>
              <a:gd name="adj" fmla="val 2740"/>
            </a:avLst>
          </a:prstGeom>
          <a:solidFill>
            <a:srgbClr val="000000">
              <a:alpha val="90000"/>
            </a:srgbClr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重力波天文学のロードマップ 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プロジェクトウィーク資料 </a:t>
            </a:r>
            <a:r>
              <a:rPr lang="en-US" altLang="ja-JP" dirty="0" smtClean="0"/>
              <a:t>(November 28, 2012, NAOJ)</a:t>
            </a:r>
            <a:endParaRPr lang="en-US" altLang="ja-JP" dirty="0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57158" y="237172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2010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57158" y="3429000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2015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357158" y="446087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2020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403196" y="554037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2025</a:t>
            </a:r>
          </a:p>
        </p:txBody>
      </p:sp>
      <p:sp>
        <p:nvSpPr>
          <p:cNvPr id="13" name="Rectangle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115616" y="796642"/>
            <a:ext cx="2663825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000000"/>
                </a:solidFill>
                <a:latin typeface="Tahoma" pitchFamily="34" charset="0"/>
              </a:rPr>
              <a:t>　</a:t>
            </a:r>
            <a:r>
              <a:rPr lang="ja-JP" altLang="en-US" sz="1600" dirty="0">
                <a:solidFill>
                  <a:srgbClr val="CCECFF"/>
                </a:solidFill>
                <a:latin typeface="Tahoma" pitchFamily="34" charset="0"/>
              </a:rPr>
              <a:t>　</a:t>
            </a:r>
            <a:r>
              <a:rPr lang="ja-JP" altLang="en-US" sz="2000" dirty="0" smtClean="0">
                <a:solidFill>
                  <a:srgbClr val="99FF99"/>
                </a:solidFill>
                <a:latin typeface="Tahoma" pitchFamily="34" charset="0"/>
              </a:rPr>
              <a:t>地上望遠鏡</a:t>
            </a:r>
          </a:p>
        </p:txBody>
      </p:sp>
      <p:sp>
        <p:nvSpPr>
          <p:cNvPr id="35" name="Rectangle 15"/>
          <p:cNvSpPr>
            <a:spLocks noChangeArrowheads="1"/>
          </p:cNvSpPr>
          <p:nvPr/>
        </p:nvSpPr>
        <p:spPr bwMode="auto">
          <a:xfrm>
            <a:off x="5767413" y="796642"/>
            <a:ext cx="2628931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宇宙望遠鏡</a:t>
            </a:r>
            <a:endParaRPr lang="ja-JP" altLang="en-US" sz="2000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37" name="Rectangle 17"/>
          <p:cNvSpPr>
            <a:spLocks noChangeArrowheads="1"/>
          </p:cNvSpPr>
          <p:nvPr/>
        </p:nvSpPr>
        <p:spPr bwMode="auto">
          <a:xfrm>
            <a:off x="6242103" y="5900758"/>
            <a:ext cx="1582737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0.1Hz</a:t>
            </a:r>
            <a:r>
              <a:rPr lang="ja-JP" altLang="en-US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帯</a:t>
            </a:r>
            <a:endParaRPr lang="ja-JP" altLang="en-US" sz="1200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宇宙論的な重力波</a:t>
            </a:r>
          </a:p>
        </p:txBody>
      </p:sp>
      <p:sp>
        <p:nvSpPr>
          <p:cNvPr id="38" name="Rectangle 18"/>
          <p:cNvSpPr>
            <a:spLocks noChangeArrowheads="1"/>
          </p:cNvSpPr>
          <p:nvPr/>
        </p:nvSpPr>
        <p:spPr bwMode="auto">
          <a:xfrm>
            <a:off x="5609461" y="1196752"/>
            <a:ext cx="3177382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低周波数帯の観測 </a:t>
            </a:r>
            <a:r>
              <a:rPr lang="en-US" altLang="ja-JP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(1Hz</a:t>
            </a:r>
            <a:r>
              <a:rPr lang="ja-JP" altLang="en-US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以下</a:t>
            </a:r>
            <a:r>
              <a:rPr lang="en-US" altLang="ja-JP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)</a:t>
            </a:r>
            <a:endParaRPr lang="ja-JP" altLang="en-US" sz="180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41" name="Rectangle 26"/>
          <p:cNvSpPr>
            <a:spLocks noChangeArrowheads="1"/>
          </p:cNvSpPr>
          <p:nvPr/>
        </p:nvSpPr>
        <p:spPr bwMode="auto">
          <a:xfrm>
            <a:off x="7912158" y="6215082"/>
            <a:ext cx="698500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DECIGO</a:t>
            </a:r>
          </a:p>
        </p:txBody>
      </p:sp>
      <p:sp>
        <p:nvSpPr>
          <p:cNvPr id="44" name="AutoShape 34"/>
          <p:cNvSpPr>
            <a:spLocks noChangeArrowheads="1"/>
          </p:cNvSpPr>
          <p:nvPr/>
        </p:nvSpPr>
        <p:spPr bwMode="auto">
          <a:xfrm rot="5400000">
            <a:off x="7580792" y="4958261"/>
            <a:ext cx="1295400" cy="395878"/>
          </a:xfrm>
          <a:custGeom>
            <a:avLst/>
            <a:gdLst>
              <a:gd name="T0" fmla="*/ 1261096 w 21600"/>
              <a:gd name="T1" fmla="*/ 0 h 21600"/>
              <a:gd name="T2" fmla="*/ 0 w 21600"/>
              <a:gd name="T3" fmla="*/ 144463 h 21600"/>
              <a:gd name="T4" fmla="*/ 1261096 w 21600"/>
              <a:gd name="T5" fmla="*/ 288925 h 21600"/>
              <a:gd name="T6" fmla="*/ 1511300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ECFF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45" name="AutoShape 35"/>
          <p:cNvSpPr>
            <a:spLocks noChangeArrowheads="1"/>
          </p:cNvSpPr>
          <p:nvPr/>
        </p:nvSpPr>
        <p:spPr bwMode="auto">
          <a:xfrm>
            <a:off x="7829580" y="2909863"/>
            <a:ext cx="309562" cy="591145"/>
          </a:xfrm>
          <a:prstGeom prst="downArrow">
            <a:avLst>
              <a:gd name="adj1" fmla="val 49741"/>
              <a:gd name="adj2" fmla="val 84616"/>
            </a:avLst>
          </a:prstGeom>
          <a:solidFill>
            <a:srgbClr val="CCECFF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46" name="AutoShape 36"/>
          <p:cNvSpPr>
            <a:spLocks noChangeArrowheads="1"/>
          </p:cNvSpPr>
          <p:nvPr/>
        </p:nvSpPr>
        <p:spPr bwMode="auto">
          <a:xfrm>
            <a:off x="7901017" y="3773959"/>
            <a:ext cx="309563" cy="591145"/>
          </a:xfrm>
          <a:prstGeom prst="downArrow">
            <a:avLst>
              <a:gd name="adj1" fmla="val 49741"/>
              <a:gd name="adj2" fmla="val 84616"/>
            </a:avLst>
          </a:prstGeom>
          <a:solidFill>
            <a:srgbClr val="CCECFF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47" name="Rectangle 37"/>
          <p:cNvSpPr>
            <a:spLocks noChangeArrowheads="1"/>
          </p:cNvSpPr>
          <p:nvPr/>
        </p:nvSpPr>
        <p:spPr bwMode="auto">
          <a:xfrm>
            <a:off x="7635905" y="4581525"/>
            <a:ext cx="107950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DECIGO</a:t>
            </a:r>
            <a:endParaRPr lang="en-US" altLang="ja-JP" sz="14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8066117" y="2996952"/>
            <a:ext cx="642938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DPF</a:t>
            </a:r>
            <a:endParaRPr lang="en-US" altLang="ja-JP" sz="14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7707342" y="3712071"/>
            <a:ext cx="100806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Pre-DECIGO</a:t>
            </a:r>
            <a:endParaRPr lang="en-US" altLang="ja-JP" sz="14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grpSp>
        <p:nvGrpSpPr>
          <p:cNvPr id="55" name="グループ化 57"/>
          <p:cNvGrpSpPr/>
          <p:nvPr/>
        </p:nvGrpSpPr>
        <p:grpSpPr>
          <a:xfrm rot="15785392">
            <a:off x="7410601" y="4982870"/>
            <a:ext cx="1293092" cy="1174827"/>
            <a:chOff x="9501222" y="714356"/>
            <a:chExt cx="5338763" cy="4864101"/>
          </a:xfrm>
        </p:grpSpPr>
        <p:sp>
          <p:nvSpPr>
            <p:cNvPr id="56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57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58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59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60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61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62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63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64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65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66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68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69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70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257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58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59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60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61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71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72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73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74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75" name="Group 26"/>
            <p:cNvGrpSpPr>
              <a:grpSpLocks/>
            </p:cNvGrpSpPr>
            <p:nvPr/>
          </p:nvGrpSpPr>
          <p:grpSpPr bwMode="auto">
            <a:xfrm rot="7209001">
              <a:off x="11403003" y="2178095"/>
              <a:ext cx="600087" cy="500063"/>
              <a:chOff x="4785" y="11039"/>
              <a:chExt cx="829" cy="688"/>
            </a:xfrm>
          </p:grpSpPr>
          <p:sp>
            <p:nvSpPr>
              <p:cNvPr id="252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53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54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55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56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76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77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78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79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80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81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82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83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84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85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86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87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88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91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92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93" name="Group 49"/>
            <p:cNvGrpSpPr>
              <a:grpSpLocks/>
            </p:cNvGrpSpPr>
            <p:nvPr/>
          </p:nvGrpSpPr>
          <p:grpSpPr bwMode="auto">
            <a:xfrm rot="3616332">
              <a:off x="12330179" y="2190798"/>
              <a:ext cx="600087" cy="503238"/>
              <a:chOff x="4785" y="11039"/>
              <a:chExt cx="829" cy="688"/>
            </a:xfrm>
          </p:grpSpPr>
          <p:sp>
            <p:nvSpPr>
              <p:cNvPr id="247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48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49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50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51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94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95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96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97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98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99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100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245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46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grpSp>
          <p:nvGrpSpPr>
            <p:cNvPr id="101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243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44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102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03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04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05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06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07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08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09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10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11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12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113" name="Group 78"/>
            <p:cNvGrpSpPr>
              <a:grpSpLocks/>
            </p:cNvGrpSpPr>
            <p:nvPr/>
          </p:nvGrpSpPr>
          <p:grpSpPr bwMode="auto">
            <a:xfrm flipH="1">
              <a:off x="12703129" y="4371956"/>
              <a:ext cx="600087" cy="495300"/>
              <a:chOff x="4785" y="11039"/>
              <a:chExt cx="829" cy="688"/>
            </a:xfrm>
          </p:grpSpPr>
          <p:sp>
            <p:nvSpPr>
              <p:cNvPr id="238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39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40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41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42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114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15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16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17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118" name="Group 88"/>
            <p:cNvGrpSpPr>
              <a:grpSpLocks/>
            </p:cNvGrpSpPr>
            <p:nvPr/>
          </p:nvGrpSpPr>
          <p:grpSpPr bwMode="auto">
            <a:xfrm flipH="1">
              <a:off x="12703129" y="4416406"/>
              <a:ext cx="600087" cy="500063"/>
              <a:chOff x="4785" y="11039"/>
              <a:chExt cx="829" cy="688"/>
            </a:xfrm>
          </p:grpSpPr>
          <p:sp>
            <p:nvSpPr>
              <p:cNvPr id="233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34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35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36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37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119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20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21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22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23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24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25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26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27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28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29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30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31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32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33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34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35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136" name="Group 111"/>
            <p:cNvGrpSpPr>
              <a:grpSpLocks/>
            </p:cNvGrpSpPr>
            <p:nvPr/>
          </p:nvGrpSpPr>
          <p:grpSpPr bwMode="auto">
            <a:xfrm rot="3592668" flipH="1">
              <a:off x="13154018" y="3611479"/>
              <a:ext cx="600087" cy="503238"/>
              <a:chOff x="4785" y="11039"/>
              <a:chExt cx="829" cy="688"/>
            </a:xfrm>
          </p:grpSpPr>
          <p:sp>
            <p:nvSpPr>
              <p:cNvPr id="228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29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30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31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32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137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38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39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40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41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42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143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226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27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grpSp>
          <p:nvGrpSpPr>
            <p:cNvPr id="144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224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25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145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46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47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48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49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50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51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52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53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54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55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156" name="Group 141"/>
            <p:cNvGrpSpPr>
              <a:grpSpLocks/>
            </p:cNvGrpSpPr>
            <p:nvPr/>
          </p:nvGrpSpPr>
          <p:grpSpPr bwMode="auto">
            <a:xfrm>
              <a:off x="11052279" y="4424344"/>
              <a:ext cx="600087" cy="500063"/>
              <a:chOff x="4785" y="11039"/>
              <a:chExt cx="829" cy="688"/>
            </a:xfrm>
          </p:grpSpPr>
          <p:sp>
            <p:nvSpPr>
              <p:cNvPr id="219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20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21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22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23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157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58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59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60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61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62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63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64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65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66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67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68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69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0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1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2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3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4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5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6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7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8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9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80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181" name="Group 171"/>
            <p:cNvGrpSpPr>
              <a:grpSpLocks/>
            </p:cNvGrpSpPr>
            <p:nvPr/>
          </p:nvGrpSpPr>
          <p:grpSpPr bwMode="auto">
            <a:xfrm rot="18007332">
              <a:off x="10577577" y="3603541"/>
              <a:ext cx="600087" cy="500063"/>
              <a:chOff x="4785" y="11039"/>
              <a:chExt cx="829" cy="688"/>
            </a:xfrm>
          </p:grpSpPr>
          <p:sp>
            <p:nvSpPr>
              <p:cNvPr id="214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15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16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17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18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182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83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84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85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86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87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88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89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90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91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92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93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94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95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96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97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98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99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200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201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202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203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204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205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212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13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grpSp>
          <p:nvGrpSpPr>
            <p:cNvPr id="206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210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11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207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208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209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</p:grpSp>
      <p:sp>
        <p:nvSpPr>
          <p:cNvPr id="262" name="Rectangle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464085" y="1196752"/>
            <a:ext cx="3548509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DDDDDD"/>
                </a:solidFill>
                <a:latin typeface="Tahoma" pitchFamily="34" charset="0"/>
              </a:rPr>
              <a:t>より</a:t>
            </a:r>
            <a:r>
              <a:rPr lang="ja-JP" altLang="en-US" sz="1800" dirty="0">
                <a:solidFill>
                  <a:srgbClr val="DDDDDD"/>
                </a:solidFill>
                <a:latin typeface="Tahoma" pitchFamily="34" charset="0"/>
              </a:rPr>
              <a:t>遠くを観測 </a:t>
            </a:r>
            <a:r>
              <a:rPr lang="en-US" altLang="ja-JP" sz="1800" dirty="0">
                <a:solidFill>
                  <a:srgbClr val="DDDDDD"/>
                </a:solidFill>
                <a:latin typeface="Tahoma" pitchFamily="34" charset="0"/>
              </a:rPr>
              <a:t>(</a:t>
            </a: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</a:rPr>
              <a:t>10Hz-1kHz</a:t>
            </a:r>
            <a:r>
              <a:rPr lang="en-US" altLang="ja-JP" sz="1800" dirty="0">
                <a:solidFill>
                  <a:srgbClr val="DDDDDD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674764" y="4772000"/>
            <a:ext cx="1676400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FFCC"/>
                </a:solidFill>
                <a:latin typeface="Tahoma" pitchFamily="34" charset="0"/>
              </a:rPr>
              <a:t>~10 event/yr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CCFFCC"/>
                </a:solidFill>
                <a:latin typeface="Tahoma" pitchFamily="34" charset="0"/>
              </a:rPr>
              <a:t>　のイベントレート</a:t>
            </a:r>
            <a:endParaRPr lang="ja-JP" altLang="en-US" sz="1200" dirty="0">
              <a:solidFill>
                <a:srgbClr val="CCFFCC"/>
              </a:solidFill>
              <a:latin typeface="Tahoma" pitchFamily="34" charset="0"/>
              <a:sym typeface="Wingdings" pitchFamily="2" charset="2"/>
            </a:endParaRPr>
          </a:p>
        </p:txBody>
      </p:sp>
      <p:pic>
        <p:nvPicPr>
          <p:cNvPr id="31" name="Picture 11" descr="ET-fp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03524" y="4929198"/>
            <a:ext cx="1857388" cy="131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3571876"/>
            <a:ext cx="1414222" cy="1127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 rot="5400000">
            <a:off x="2799749" y="2662810"/>
            <a:ext cx="1223963" cy="451296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3095596" y="3544888"/>
            <a:ext cx="717550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KAGRA</a:t>
            </a:r>
            <a:endParaRPr lang="ja-JP" altLang="en-US" sz="1000" b="1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7" name="Rectangle 46"/>
          <p:cNvSpPr>
            <a:spLocks noChangeArrowheads="1"/>
          </p:cNvSpPr>
          <p:nvPr/>
        </p:nvSpPr>
        <p:spPr bwMode="auto">
          <a:xfrm>
            <a:off x="2699792" y="2730406"/>
            <a:ext cx="1113354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KAGRA</a:t>
            </a:r>
            <a:endParaRPr lang="en-US" altLang="ja-JP" sz="14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pic>
        <p:nvPicPr>
          <p:cNvPr id="26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02868" y="1805536"/>
            <a:ext cx="655371" cy="103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7" name="グループ化 286"/>
          <p:cNvGrpSpPr/>
          <p:nvPr/>
        </p:nvGrpSpPr>
        <p:grpSpPr>
          <a:xfrm>
            <a:off x="2483768" y="1844824"/>
            <a:ext cx="4824536" cy="2952327"/>
            <a:chOff x="2483768" y="1844824"/>
            <a:chExt cx="4824536" cy="2952327"/>
          </a:xfrm>
        </p:grpSpPr>
        <p:sp>
          <p:nvSpPr>
            <p:cNvPr id="264" name="角丸四角形 263"/>
            <p:cNvSpPr/>
            <p:nvPr/>
          </p:nvSpPr>
          <p:spPr bwMode="auto">
            <a:xfrm>
              <a:off x="2512963" y="2190043"/>
              <a:ext cx="1519253" cy="1815219"/>
            </a:xfrm>
            <a:prstGeom prst="roundRect">
              <a:avLst>
                <a:gd name="adj" fmla="val 7667"/>
              </a:avLst>
            </a:prstGeom>
            <a:noFill/>
            <a:ln w="19050" cap="flat" cmpd="sng" algn="ctr">
              <a:solidFill>
                <a:srgbClr val="FFFF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65" name="角丸四角形 264"/>
            <p:cNvSpPr/>
            <p:nvPr/>
          </p:nvSpPr>
          <p:spPr bwMode="auto">
            <a:xfrm>
              <a:off x="2483768" y="3765550"/>
              <a:ext cx="1519253" cy="1031601"/>
            </a:xfrm>
            <a:prstGeom prst="roundRect">
              <a:avLst>
                <a:gd name="adj" fmla="val 8383"/>
              </a:avLst>
            </a:prstGeom>
            <a:noFill/>
            <a:ln w="19050" cap="flat" cmpd="sng" algn="ctr">
              <a:solidFill>
                <a:srgbClr val="FFFF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76" name="角丸四角形 275"/>
            <p:cNvSpPr/>
            <p:nvPr/>
          </p:nvSpPr>
          <p:spPr bwMode="auto">
            <a:xfrm>
              <a:off x="4283968" y="1844824"/>
              <a:ext cx="2986192" cy="964796"/>
            </a:xfrm>
            <a:prstGeom prst="roundRect">
              <a:avLst>
                <a:gd name="adj" fmla="val 8230"/>
              </a:avLst>
            </a:prstGeom>
            <a:solidFill>
              <a:srgbClr val="FF9999">
                <a:alpha val="10000"/>
              </a:srgbClr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280" name="直線矢印コネクタ 279"/>
            <p:cNvCxnSpPr>
              <a:endCxn id="264" idx="3"/>
            </p:cNvCxnSpPr>
            <p:nvPr/>
          </p:nvCxnSpPr>
          <p:spPr bwMode="auto">
            <a:xfrm flipH="1">
              <a:off x="4032216" y="2809620"/>
              <a:ext cx="396710" cy="288033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508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72" name="正方形/長方形 271"/>
            <p:cNvSpPr/>
            <p:nvPr/>
          </p:nvSpPr>
          <p:spPr>
            <a:xfrm>
              <a:off x="4317661" y="1874206"/>
              <a:ext cx="2990643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600" dirty="0">
                  <a:solidFill>
                    <a:srgbClr val="FF9999"/>
                  </a:solidFill>
                </a:rPr>
                <a:t>大型低温重力波望遠鏡 </a:t>
              </a:r>
              <a:r>
                <a:rPr lang="en-US" altLang="ja-JP" sz="1600" dirty="0">
                  <a:solidFill>
                    <a:srgbClr val="FF9999"/>
                  </a:solidFill>
                </a:rPr>
                <a:t>KAGRA </a:t>
              </a: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FFFFFF"/>
                  </a:solidFill>
                </a:rPr>
                <a:t> 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* </a:t>
              </a:r>
              <a:r>
                <a:rPr lang="ja-JP" altLang="en-US" sz="1600" dirty="0">
                  <a:solidFill>
                    <a:srgbClr val="FFFFFF"/>
                  </a:solidFill>
                </a:rPr>
                <a:t>中心推進機関と</a:t>
              </a:r>
              <a:r>
                <a:rPr lang="ja-JP" altLang="en-US" sz="1600" dirty="0" smtClean="0">
                  <a:solidFill>
                    <a:srgbClr val="FFFFFF"/>
                  </a:solidFill>
                </a:rPr>
                <a:t>して推進</a:t>
              </a:r>
              <a:r>
                <a:rPr lang="en-US" altLang="ja-JP" sz="1600" dirty="0">
                  <a:solidFill>
                    <a:srgbClr val="FFFFFF"/>
                  </a:solidFill>
                </a:rPr>
                <a:t>.</a:t>
              </a: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FFFFFF"/>
                  </a:solidFill>
                </a:rPr>
                <a:t> 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* </a:t>
              </a:r>
              <a:r>
                <a:rPr lang="en-US" altLang="ja-JP" sz="1600" dirty="0">
                  <a:solidFill>
                    <a:srgbClr val="FFFFFF"/>
                  </a:solidFill>
                </a:rPr>
                <a:t>KAGRA</a:t>
              </a:r>
              <a:r>
                <a:rPr lang="ja-JP" altLang="en-US" sz="1600" dirty="0">
                  <a:solidFill>
                    <a:srgbClr val="FFFFFF"/>
                  </a:solidFill>
                </a:rPr>
                <a:t>による天文学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.</a:t>
              </a:r>
              <a:endParaRPr lang="en-US" altLang="ja-JP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88" name="グループ化 287"/>
          <p:cNvGrpSpPr/>
          <p:nvPr/>
        </p:nvGrpSpPr>
        <p:grpSpPr>
          <a:xfrm>
            <a:off x="3124755" y="1805536"/>
            <a:ext cx="5479693" cy="4409547"/>
            <a:chOff x="3124755" y="1805536"/>
            <a:chExt cx="5479693" cy="4409547"/>
          </a:xfrm>
        </p:grpSpPr>
        <p:sp>
          <p:nvSpPr>
            <p:cNvPr id="266" name="角丸四角形 265"/>
            <p:cNvSpPr/>
            <p:nvPr/>
          </p:nvSpPr>
          <p:spPr bwMode="auto">
            <a:xfrm>
              <a:off x="3124755" y="4869160"/>
              <a:ext cx="1887839" cy="1345922"/>
            </a:xfrm>
            <a:prstGeom prst="roundRect">
              <a:avLst>
                <a:gd name="adj" fmla="val 7778"/>
              </a:avLst>
            </a:prstGeom>
            <a:noFill/>
            <a:ln w="19050" cap="flat" cmpd="sng" algn="ctr">
              <a:solidFill>
                <a:srgbClr val="FFFF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67" name="角丸四角形 266"/>
            <p:cNvSpPr/>
            <p:nvPr/>
          </p:nvSpPr>
          <p:spPr bwMode="auto">
            <a:xfrm>
              <a:off x="7642417" y="1805536"/>
              <a:ext cx="962031" cy="4409547"/>
            </a:xfrm>
            <a:prstGeom prst="roundRect">
              <a:avLst>
                <a:gd name="adj" fmla="val 10449"/>
              </a:avLst>
            </a:prstGeom>
            <a:noFill/>
            <a:ln w="19050" cap="flat" cmpd="sng" algn="ctr">
              <a:solidFill>
                <a:srgbClr val="FFFF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77" name="角丸四角形 276"/>
            <p:cNvSpPr/>
            <p:nvPr/>
          </p:nvSpPr>
          <p:spPr bwMode="auto">
            <a:xfrm>
              <a:off x="4355976" y="3314367"/>
              <a:ext cx="3163825" cy="964796"/>
            </a:xfrm>
            <a:prstGeom prst="roundRect">
              <a:avLst>
                <a:gd name="adj" fmla="val 8230"/>
              </a:avLst>
            </a:prstGeom>
            <a:solidFill>
              <a:srgbClr val="FF9999">
                <a:alpha val="10000"/>
              </a:srgbClr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282" name="直線矢印コネクタ 281"/>
            <p:cNvCxnSpPr/>
            <p:nvPr/>
          </p:nvCxnSpPr>
          <p:spPr bwMode="auto">
            <a:xfrm flipH="1">
              <a:off x="4823362" y="4313040"/>
              <a:ext cx="351863" cy="484112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508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4" name="直線矢印コネクタ 283"/>
            <p:cNvCxnSpPr/>
            <p:nvPr/>
          </p:nvCxnSpPr>
          <p:spPr bwMode="auto">
            <a:xfrm>
              <a:off x="7236296" y="4365104"/>
              <a:ext cx="360040" cy="412104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508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75" name="正方形/長方形 274"/>
            <p:cNvSpPr/>
            <p:nvPr/>
          </p:nvSpPr>
          <p:spPr>
            <a:xfrm>
              <a:off x="4337381" y="3314367"/>
              <a:ext cx="3258955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600" dirty="0" smtClean="0">
                  <a:solidFill>
                    <a:srgbClr val="FF9999"/>
                  </a:solidFill>
                </a:rPr>
                <a:t>先端技術の基礎研究開発</a:t>
              </a:r>
              <a:endParaRPr lang="en-US" altLang="ja-JP" sz="1600" dirty="0">
                <a:solidFill>
                  <a:srgbClr val="FF9999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FFFFFF"/>
                  </a:solidFill>
                </a:rPr>
                <a:t> 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* </a:t>
              </a:r>
              <a:r>
                <a:rPr lang="ja-JP" altLang="en-US" sz="1600" dirty="0" smtClean="0">
                  <a:solidFill>
                    <a:srgbClr val="FFFFFF"/>
                  </a:solidFill>
                </a:rPr>
                <a:t>地上</a:t>
              </a:r>
              <a:r>
                <a:rPr lang="ja-JP" altLang="en-US" sz="1600" dirty="0">
                  <a:solidFill>
                    <a:srgbClr val="FFFFFF"/>
                  </a:solidFill>
                </a:rPr>
                <a:t>重力波</a:t>
              </a:r>
              <a:r>
                <a:rPr lang="ja-JP" altLang="en-US" sz="1600" dirty="0" smtClean="0">
                  <a:solidFill>
                    <a:srgbClr val="FFFFFF"/>
                  </a:solidFill>
                </a:rPr>
                <a:t>望遠鏡の</a:t>
              </a:r>
              <a:r>
                <a:rPr lang="ja-JP" altLang="en-US" sz="1600" dirty="0">
                  <a:solidFill>
                    <a:srgbClr val="FFFFFF"/>
                  </a:solidFill>
                </a:rPr>
                <a:t>高感度化</a:t>
              </a:r>
              <a:r>
                <a:rPr lang="en-US" altLang="ja-JP" sz="1600" dirty="0">
                  <a:solidFill>
                    <a:srgbClr val="FFFFFF"/>
                  </a:solidFill>
                </a:rPr>
                <a:t>.</a:t>
              </a: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FFFFFF"/>
                  </a:solidFill>
                </a:rPr>
                <a:t> 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* </a:t>
              </a:r>
              <a:r>
                <a:rPr lang="ja-JP" altLang="en-US" sz="1600" dirty="0">
                  <a:solidFill>
                    <a:srgbClr val="FFFFFF"/>
                  </a:solidFill>
                </a:rPr>
                <a:t>宇宙重力波望遠鏡</a:t>
              </a:r>
              <a:r>
                <a:rPr lang="en-US" altLang="ja-JP" sz="1600" dirty="0">
                  <a:solidFill>
                    <a:srgbClr val="FFFFFF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54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先端技術開発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66" name="Rectangle 32"/>
          <p:cNvSpPr>
            <a:spLocks noChangeArrowheads="1"/>
          </p:cNvSpPr>
          <p:nvPr/>
        </p:nvSpPr>
        <p:spPr bwMode="auto">
          <a:xfrm>
            <a:off x="395536" y="1268760"/>
            <a:ext cx="8280920" cy="5355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など地上重力波望遠鏡の高感度化のための基礎研究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altLang="ja-JP" dirty="0" smtClean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Rectangle 32"/>
          <p:cNvSpPr>
            <a:spLocks noChangeArrowheads="1"/>
          </p:cNvSpPr>
          <p:nvPr/>
        </p:nvSpPr>
        <p:spPr bwMode="auto">
          <a:xfrm>
            <a:off x="755576" y="1691080"/>
            <a:ext cx="7200800" cy="408111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研究体制・内容の入れ替え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異動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科研費採択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l">
              <a:lnSpc>
                <a:spcPct val="120000"/>
              </a:lnSpc>
              <a:buNone/>
            </a:pP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昨年まで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QND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実験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DFI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実験など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東大・宇宙線研究所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法政大などに移設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  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今年度より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: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　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     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弱測定実験を新規立ち上げ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       TOBA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実験を移設立ち上げ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. 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871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量子</a:t>
            </a:r>
            <a:r>
              <a:rPr lang="zh-TW" altLang="en-US" dirty="0" smtClean="0"/>
              <a:t>効率</a:t>
            </a:r>
            <a:r>
              <a:rPr lang="ja-JP" altLang="en-US" dirty="0"/>
              <a:t>の</a:t>
            </a:r>
            <a:r>
              <a:rPr lang="zh-TW" altLang="en-US" dirty="0" smtClean="0"/>
              <a:t>精密測定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13" name="Rectangle 32"/>
          <p:cNvSpPr>
            <a:spLocks noChangeArrowheads="1"/>
          </p:cNvSpPr>
          <p:nvPr/>
        </p:nvSpPr>
        <p:spPr bwMode="auto">
          <a:xfrm>
            <a:off x="395536" y="1093269"/>
            <a:ext cx="7488832" cy="5355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光の量子雑音研究のための基礎研究 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我妻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16" name="Rectangle 32"/>
          <p:cNvSpPr>
            <a:spLocks noChangeArrowheads="1"/>
          </p:cNvSpPr>
          <p:nvPr/>
        </p:nvSpPr>
        <p:spPr bwMode="auto">
          <a:xfrm>
            <a:off x="683568" y="1844824"/>
            <a:ext cx="7200800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光検出器の量子効率の精密測定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約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20mg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の超軽量鏡の応答を利用した新しい手法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量子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効率測定の不確実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さ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1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%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を実現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.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図 19" descr="OpticalLayou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8259353" cy="2176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078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低周波数重力波望遠鏡</a:t>
            </a:r>
            <a:r>
              <a:rPr kumimoji="1" lang="en-US" altLang="ja-JP" dirty="0" smtClean="0"/>
              <a:t>TOBA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13" name="Rectangle 32"/>
          <p:cNvSpPr>
            <a:spLocks noChangeArrowheads="1"/>
          </p:cNvSpPr>
          <p:nvPr/>
        </p:nvSpPr>
        <p:spPr bwMode="auto">
          <a:xfrm>
            <a:off x="395536" y="764704"/>
            <a:ext cx="8640960" cy="5355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地上での低周波数重力波観測のための基礎研究 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安東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権藤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16" name="Rectangle 32"/>
          <p:cNvSpPr>
            <a:spLocks noChangeArrowheads="1"/>
          </p:cNvSpPr>
          <p:nvPr/>
        </p:nvSpPr>
        <p:spPr bwMode="auto">
          <a:xfrm>
            <a:off x="738191" y="1253542"/>
            <a:ext cx="7866257" cy="275152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ねじれ振り子を利用した新しいタイプの重力波望遠鏡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これまでに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0.1Hz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の周波数帯で世界最高感度の達成や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複数台での同時観測などを実現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実験装置を京都大学より移設・再立ち上げ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より本格的な望遠鏡として基礎開発を継続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.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73016"/>
            <a:ext cx="3883396" cy="287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31" y="3528837"/>
            <a:ext cx="3274301" cy="2852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22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7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重力波で宇宙を探る</a:t>
            </a:r>
            <a:endParaRPr lang="ja-JP" altLang="en-US" dirty="0"/>
          </a:p>
        </p:txBody>
      </p:sp>
      <p:sp>
        <p:nvSpPr>
          <p:cNvPr id="5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プロジェクトウィーク資料 </a:t>
            </a:r>
            <a:r>
              <a:rPr lang="en-US" altLang="ja-JP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(November 28, 2012, NAOJ)</a:t>
            </a:r>
            <a:endParaRPr lang="en-US" altLang="ja-JP" sz="1200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54" name="Picture 1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-29000" contrast="-49000"/>
          </a:blip>
          <a:srcRect/>
          <a:stretch>
            <a:fillRect/>
          </a:stretch>
        </p:blipFill>
        <p:spPr bwMode="auto">
          <a:xfrm>
            <a:off x="1906588" y="806450"/>
            <a:ext cx="5329237" cy="56467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5" name="AutoShape 17"/>
          <p:cNvSpPr>
            <a:spLocks noChangeArrowheads="1"/>
          </p:cNvSpPr>
          <p:nvPr/>
        </p:nvSpPr>
        <p:spPr bwMode="auto">
          <a:xfrm>
            <a:off x="3635375" y="4929198"/>
            <a:ext cx="1655763" cy="1163627"/>
          </a:xfrm>
          <a:prstGeom prst="roundRect">
            <a:avLst>
              <a:gd name="adj" fmla="val 9560"/>
            </a:avLst>
          </a:prstGeom>
          <a:solidFill>
            <a:srgbClr val="FFFFFF">
              <a:alpha val="30000"/>
            </a:srgbClr>
          </a:solidFill>
          <a:ln w="3175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AutoShape 18"/>
          <p:cNvSpPr>
            <a:spLocks noChangeArrowheads="1"/>
          </p:cNvSpPr>
          <p:nvPr/>
        </p:nvSpPr>
        <p:spPr bwMode="auto">
          <a:xfrm>
            <a:off x="3419475" y="2636838"/>
            <a:ext cx="2881313" cy="1584325"/>
          </a:xfrm>
          <a:prstGeom prst="roundRect">
            <a:avLst>
              <a:gd name="adj" fmla="val 9560"/>
            </a:avLst>
          </a:prstGeom>
          <a:solidFill>
            <a:srgbClr val="FFFFFF">
              <a:alpha val="30000"/>
            </a:srgbClr>
          </a:solidFill>
          <a:ln w="3175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AutoShape 19"/>
          <p:cNvSpPr>
            <a:spLocks noChangeArrowheads="1"/>
          </p:cNvSpPr>
          <p:nvPr/>
        </p:nvSpPr>
        <p:spPr bwMode="auto">
          <a:xfrm>
            <a:off x="1189038" y="4222750"/>
            <a:ext cx="1079500" cy="1582738"/>
          </a:xfrm>
          <a:prstGeom prst="roundRect">
            <a:avLst>
              <a:gd name="adj" fmla="val 9560"/>
            </a:avLst>
          </a:prstGeom>
          <a:solidFill>
            <a:srgbClr val="FFFF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AutoShape 20"/>
          <p:cNvSpPr>
            <a:spLocks noChangeArrowheads="1"/>
          </p:cNvSpPr>
          <p:nvPr/>
        </p:nvSpPr>
        <p:spPr bwMode="auto">
          <a:xfrm>
            <a:off x="423863" y="3286124"/>
            <a:ext cx="1871662" cy="712792"/>
          </a:xfrm>
          <a:prstGeom prst="roundRect">
            <a:avLst>
              <a:gd name="adj" fmla="val 9560"/>
            </a:avLst>
          </a:prstGeom>
          <a:solidFill>
            <a:srgbClr val="CCECFF">
              <a:alpha val="8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Text Box 21"/>
          <p:cNvSpPr txBox="1">
            <a:spLocks noChangeArrowheads="1"/>
          </p:cNvSpPr>
          <p:nvPr/>
        </p:nvSpPr>
        <p:spPr bwMode="auto">
          <a:xfrm>
            <a:off x="3995738" y="2598738"/>
            <a:ext cx="94615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天文学</a:t>
            </a:r>
          </a:p>
        </p:txBody>
      </p:sp>
      <p:sp>
        <p:nvSpPr>
          <p:cNvPr id="60" name="Text Box 22"/>
          <p:cNvSpPr txBox="1">
            <a:spLocks noChangeArrowheads="1"/>
          </p:cNvSpPr>
          <p:nvPr/>
        </p:nvSpPr>
        <p:spPr bwMode="auto">
          <a:xfrm>
            <a:off x="3419475" y="2990850"/>
            <a:ext cx="996950" cy="825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星形成 </a:t>
            </a:r>
          </a:p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恒星進化</a:t>
            </a:r>
          </a:p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銀河</a:t>
            </a:r>
          </a:p>
        </p:txBody>
      </p:sp>
      <p:sp>
        <p:nvSpPr>
          <p:cNvPr id="61" name="Text Box 23"/>
          <p:cNvSpPr txBox="1">
            <a:spLocks noChangeArrowheads="1"/>
          </p:cNvSpPr>
          <p:nvPr/>
        </p:nvSpPr>
        <p:spPr bwMode="auto">
          <a:xfrm>
            <a:off x="4484688" y="3644900"/>
            <a:ext cx="1816100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ブラックホール</a:t>
            </a:r>
          </a:p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巨大ブラックホール</a:t>
            </a:r>
          </a:p>
        </p:txBody>
      </p:sp>
      <p:sp>
        <p:nvSpPr>
          <p:cNvPr id="62" name="Text Box 24"/>
          <p:cNvSpPr txBox="1">
            <a:spLocks noChangeArrowheads="1"/>
          </p:cNvSpPr>
          <p:nvPr/>
        </p:nvSpPr>
        <p:spPr bwMode="auto">
          <a:xfrm>
            <a:off x="3621088" y="3884613"/>
            <a:ext cx="59055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惑星</a:t>
            </a:r>
          </a:p>
        </p:txBody>
      </p:sp>
      <p:sp>
        <p:nvSpPr>
          <p:cNvPr id="63" name="Text Box 25"/>
          <p:cNvSpPr txBox="1">
            <a:spLocks noChangeArrowheads="1"/>
          </p:cNvSpPr>
          <p:nvPr/>
        </p:nvSpPr>
        <p:spPr bwMode="auto">
          <a:xfrm>
            <a:off x="4506913" y="2997200"/>
            <a:ext cx="1577975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ガンマ線バースト</a:t>
            </a:r>
          </a:p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超新星爆発</a:t>
            </a:r>
          </a:p>
        </p:txBody>
      </p:sp>
      <p:sp>
        <p:nvSpPr>
          <p:cNvPr id="64" name="Text Box 26"/>
          <p:cNvSpPr txBox="1">
            <a:spLocks noChangeArrowheads="1"/>
          </p:cNvSpPr>
          <p:nvPr/>
        </p:nvSpPr>
        <p:spPr bwMode="auto">
          <a:xfrm>
            <a:off x="2411413" y="3279775"/>
            <a:ext cx="1050925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16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さまざまな</a:t>
            </a:r>
          </a:p>
          <a:p>
            <a:pPr>
              <a:buFontTx/>
              <a:buNone/>
            </a:pPr>
            <a:r>
              <a:rPr lang="ja-JP" altLang="en-US" sz="16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天体現象</a:t>
            </a:r>
          </a:p>
        </p:txBody>
      </p:sp>
      <p:sp>
        <p:nvSpPr>
          <p:cNvPr id="65" name="Text Box 27"/>
          <p:cNvSpPr txBox="1">
            <a:spLocks noChangeArrowheads="1"/>
          </p:cNvSpPr>
          <p:nvPr/>
        </p:nvSpPr>
        <p:spPr bwMode="auto">
          <a:xfrm>
            <a:off x="1260475" y="4198938"/>
            <a:ext cx="998538" cy="1600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lnSpc>
                <a:spcPct val="110000"/>
              </a:lnSpc>
              <a:buFontTx/>
              <a:buNone/>
            </a:pPr>
            <a:r>
              <a:rPr lang="ja-JP" altLang="en-US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ガンマ線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en-US" altLang="ja-JP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ja-JP" altLang="en-US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線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ja-JP" altLang="en-US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可視光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ja-JP" altLang="en-US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赤外線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ja-JP" altLang="en-US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電波</a:t>
            </a:r>
          </a:p>
        </p:txBody>
      </p:sp>
      <p:sp>
        <p:nvSpPr>
          <p:cNvPr id="66" name="Text Box 28"/>
          <p:cNvSpPr txBox="1">
            <a:spLocks noChangeArrowheads="1"/>
          </p:cNvSpPr>
          <p:nvPr/>
        </p:nvSpPr>
        <p:spPr bwMode="auto">
          <a:xfrm>
            <a:off x="530920" y="3298825"/>
            <a:ext cx="1628972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2000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電磁波による</a:t>
            </a:r>
          </a:p>
          <a:p>
            <a:pPr>
              <a:buFontTx/>
              <a:buNone/>
            </a:pPr>
            <a:r>
              <a:rPr lang="ja-JP" altLang="en-US" sz="2000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観測</a:t>
            </a:r>
          </a:p>
        </p:txBody>
      </p:sp>
      <p:sp>
        <p:nvSpPr>
          <p:cNvPr id="67" name="Text Box 29"/>
          <p:cNvSpPr txBox="1">
            <a:spLocks noChangeArrowheads="1"/>
          </p:cNvSpPr>
          <p:nvPr/>
        </p:nvSpPr>
        <p:spPr bwMode="auto">
          <a:xfrm>
            <a:off x="3635375" y="4929198"/>
            <a:ext cx="94615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宇宙論</a:t>
            </a:r>
          </a:p>
        </p:txBody>
      </p:sp>
      <p:sp>
        <p:nvSpPr>
          <p:cNvPr id="68" name="Text Box 30"/>
          <p:cNvSpPr txBox="1">
            <a:spLocks noChangeArrowheads="1"/>
          </p:cNvSpPr>
          <p:nvPr/>
        </p:nvSpPr>
        <p:spPr bwMode="auto">
          <a:xfrm>
            <a:off x="3706813" y="5267325"/>
            <a:ext cx="1597025" cy="825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インフレーション</a:t>
            </a:r>
          </a:p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ダークマター</a:t>
            </a:r>
          </a:p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ダークエネルギー</a:t>
            </a:r>
          </a:p>
        </p:txBody>
      </p:sp>
      <p:sp>
        <p:nvSpPr>
          <p:cNvPr id="69" name="Line 31"/>
          <p:cNvSpPr>
            <a:spLocks noChangeShapeType="1"/>
          </p:cNvSpPr>
          <p:nvPr/>
        </p:nvSpPr>
        <p:spPr bwMode="auto">
          <a:xfrm flipV="1">
            <a:off x="2268538" y="3860800"/>
            <a:ext cx="1150937" cy="576263"/>
          </a:xfrm>
          <a:prstGeom prst="line">
            <a:avLst/>
          </a:prstGeom>
          <a:noFill/>
          <a:ln w="88900">
            <a:solidFill>
              <a:srgbClr val="3399FF"/>
            </a:solidFill>
            <a:round/>
            <a:headEnd/>
            <a:tailEnd type="stealth" w="med" len="med"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Line 32"/>
          <p:cNvSpPr>
            <a:spLocks noChangeShapeType="1"/>
          </p:cNvSpPr>
          <p:nvPr/>
        </p:nvSpPr>
        <p:spPr bwMode="auto">
          <a:xfrm>
            <a:off x="2268538" y="5300663"/>
            <a:ext cx="1366837" cy="142875"/>
          </a:xfrm>
          <a:prstGeom prst="line">
            <a:avLst/>
          </a:prstGeom>
          <a:noFill/>
          <a:ln w="88900">
            <a:solidFill>
              <a:srgbClr val="3399FF"/>
            </a:solidFill>
            <a:round/>
            <a:headEnd/>
            <a:tailEnd type="stealth" w="med" len="med"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Text Box 33"/>
          <p:cNvSpPr txBox="1">
            <a:spLocks noChangeArrowheads="1"/>
          </p:cNvSpPr>
          <p:nvPr/>
        </p:nvSpPr>
        <p:spPr bwMode="auto">
          <a:xfrm>
            <a:off x="2638425" y="4792663"/>
            <a:ext cx="996950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16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宇宙背景</a:t>
            </a:r>
          </a:p>
          <a:p>
            <a:pPr>
              <a:buFontTx/>
              <a:buNone/>
            </a:pPr>
            <a:r>
              <a:rPr lang="ja-JP" altLang="en-US" sz="16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放射</a:t>
            </a:r>
          </a:p>
        </p:txBody>
      </p:sp>
      <p:grpSp>
        <p:nvGrpSpPr>
          <p:cNvPr id="53" name="グループ化 52"/>
          <p:cNvGrpSpPr/>
          <p:nvPr/>
        </p:nvGrpSpPr>
        <p:grpSpPr>
          <a:xfrm>
            <a:off x="439738" y="1204913"/>
            <a:ext cx="4421187" cy="1792287"/>
            <a:chOff x="439738" y="1204913"/>
            <a:chExt cx="4421187" cy="1792287"/>
          </a:xfrm>
        </p:grpSpPr>
        <p:sp>
          <p:nvSpPr>
            <p:cNvPr id="73" name="AutoShape 35"/>
            <p:cNvSpPr>
              <a:spLocks noChangeArrowheads="1"/>
            </p:cNvSpPr>
            <p:nvPr/>
          </p:nvSpPr>
          <p:spPr bwMode="auto">
            <a:xfrm>
              <a:off x="2916238" y="1428736"/>
              <a:ext cx="1944687" cy="703277"/>
            </a:xfrm>
            <a:prstGeom prst="roundRect">
              <a:avLst>
                <a:gd name="adj" fmla="val 9560"/>
              </a:avLst>
            </a:prstGeom>
            <a:solidFill>
              <a:srgbClr val="FFFFFF">
                <a:alpha val="30000"/>
              </a:srgbClr>
            </a:solidFill>
            <a:ln w="3175">
              <a:solidFill>
                <a:srgbClr val="FFFFFF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4" name="Text Box 36"/>
            <p:cNvSpPr txBox="1">
              <a:spLocks noChangeArrowheads="1"/>
            </p:cNvSpPr>
            <p:nvPr/>
          </p:nvSpPr>
          <p:spPr bwMode="auto">
            <a:xfrm>
              <a:off x="2916238" y="1414448"/>
              <a:ext cx="1454150" cy="3968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原子核理論</a:t>
              </a:r>
            </a:p>
          </p:txBody>
        </p:sp>
        <p:sp>
          <p:nvSpPr>
            <p:cNvPr id="75" name="Text Box 37"/>
            <p:cNvSpPr txBox="1">
              <a:spLocks noChangeArrowheads="1"/>
            </p:cNvSpPr>
            <p:nvPr/>
          </p:nvSpPr>
          <p:spPr bwMode="auto">
            <a:xfrm>
              <a:off x="3065463" y="1771650"/>
              <a:ext cx="1795462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高密度物体の物理</a:t>
              </a:r>
            </a:p>
          </p:txBody>
        </p:sp>
        <p:sp>
          <p:nvSpPr>
            <p:cNvPr id="77" name="AutoShape 39"/>
            <p:cNvSpPr>
              <a:spLocks noChangeArrowheads="1"/>
            </p:cNvSpPr>
            <p:nvPr/>
          </p:nvSpPr>
          <p:spPr bwMode="auto">
            <a:xfrm>
              <a:off x="769938" y="2060575"/>
              <a:ext cx="1296987" cy="792162"/>
            </a:xfrm>
            <a:prstGeom prst="roundRect">
              <a:avLst>
                <a:gd name="adj" fmla="val 9560"/>
              </a:avLst>
            </a:prstGeom>
            <a:solidFill>
              <a:srgbClr val="FFFFFF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8" name="AutoShape 40"/>
            <p:cNvSpPr>
              <a:spLocks noChangeArrowheads="1"/>
            </p:cNvSpPr>
            <p:nvPr/>
          </p:nvSpPr>
          <p:spPr bwMode="auto">
            <a:xfrm>
              <a:off x="439738" y="1235075"/>
              <a:ext cx="1871662" cy="693727"/>
            </a:xfrm>
            <a:prstGeom prst="roundRect">
              <a:avLst>
                <a:gd name="adj" fmla="val 9560"/>
              </a:avLst>
            </a:prstGeom>
            <a:solidFill>
              <a:srgbClr val="CCCCFF"/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9" name="Text Box 41"/>
            <p:cNvSpPr txBox="1">
              <a:spLocks noChangeArrowheads="1"/>
            </p:cNvSpPr>
            <p:nvPr/>
          </p:nvSpPr>
          <p:spPr bwMode="auto">
            <a:xfrm>
              <a:off x="575370" y="1204913"/>
              <a:ext cx="1628972" cy="70788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2000" dirty="0">
                  <a:solidFill>
                    <a:srgbClr val="2929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宇宙線による</a:t>
              </a:r>
            </a:p>
            <a:p>
              <a:pPr>
                <a:buFontTx/>
                <a:buNone/>
              </a:pPr>
              <a:r>
                <a:rPr lang="ja-JP" altLang="en-US" sz="2000" dirty="0">
                  <a:solidFill>
                    <a:srgbClr val="2929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観測</a:t>
              </a:r>
            </a:p>
          </p:txBody>
        </p:sp>
        <p:sp>
          <p:nvSpPr>
            <p:cNvPr id="80" name="Text Box 42"/>
            <p:cNvSpPr txBox="1">
              <a:spLocks noChangeArrowheads="1"/>
            </p:cNvSpPr>
            <p:nvPr/>
          </p:nvSpPr>
          <p:spPr bwMode="auto">
            <a:xfrm>
              <a:off x="627063" y="2031996"/>
              <a:ext cx="1468437" cy="8255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CC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ニュートリノ</a:t>
              </a:r>
            </a:p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CC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高エネルギー</a:t>
              </a:r>
            </a:p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CC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　　　　　宇宙線</a:t>
              </a:r>
            </a:p>
          </p:txBody>
        </p:sp>
        <p:sp>
          <p:nvSpPr>
            <p:cNvPr id="81" name="Line 43"/>
            <p:cNvSpPr>
              <a:spLocks noChangeShapeType="1"/>
            </p:cNvSpPr>
            <p:nvPr/>
          </p:nvSpPr>
          <p:spPr bwMode="auto">
            <a:xfrm flipV="1">
              <a:off x="2124075" y="2060575"/>
              <a:ext cx="863600" cy="215900"/>
            </a:xfrm>
            <a:prstGeom prst="line">
              <a:avLst/>
            </a:prstGeom>
            <a:noFill/>
            <a:ln w="88900">
              <a:solidFill>
                <a:srgbClr val="3399FF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" name="Line 44"/>
            <p:cNvSpPr>
              <a:spLocks noChangeShapeType="1"/>
            </p:cNvSpPr>
            <p:nvPr/>
          </p:nvSpPr>
          <p:spPr bwMode="auto">
            <a:xfrm>
              <a:off x="2124075" y="2492375"/>
              <a:ext cx="1295400" cy="504825"/>
            </a:xfrm>
            <a:prstGeom prst="line">
              <a:avLst/>
            </a:prstGeom>
            <a:noFill/>
            <a:ln w="88900">
              <a:solidFill>
                <a:srgbClr val="3399FF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3" name="Text Box 45"/>
          <p:cNvSpPr txBox="1">
            <a:spLocks noChangeArrowheads="1"/>
          </p:cNvSpPr>
          <p:nvPr/>
        </p:nvSpPr>
        <p:spPr bwMode="auto">
          <a:xfrm>
            <a:off x="6516688" y="6165850"/>
            <a:ext cx="2582862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ja-JP" altLang="en-US" sz="1000" b="1" dirty="0">
                <a:solidFill>
                  <a:srgbClr val="B2B2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背景画</a:t>
            </a:r>
            <a:r>
              <a:rPr lang="en-US" altLang="ja-JP" sz="1000" b="1" dirty="0">
                <a:solidFill>
                  <a:srgbClr val="B2B2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NASA/WMAP Science Team</a:t>
            </a:r>
          </a:p>
        </p:txBody>
      </p:sp>
      <p:grpSp>
        <p:nvGrpSpPr>
          <p:cNvPr id="72" name="グループ化 71"/>
          <p:cNvGrpSpPr/>
          <p:nvPr/>
        </p:nvGrpSpPr>
        <p:grpSpPr>
          <a:xfrm>
            <a:off x="4859338" y="857232"/>
            <a:ext cx="4032251" cy="4659331"/>
            <a:chOff x="4859338" y="857232"/>
            <a:chExt cx="4032251" cy="4659331"/>
          </a:xfrm>
        </p:grpSpPr>
        <p:sp>
          <p:nvSpPr>
            <p:cNvPr id="85" name="AutoShape 47"/>
            <p:cNvSpPr>
              <a:spLocks noChangeArrowheads="1"/>
            </p:cNvSpPr>
            <p:nvPr/>
          </p:nvSpPr>
          <p:spPr bwMode="auto">
            <a:xfrm>
              <a:off x="5292726" y="857232"/>
              <a:ext cx="2087563" cy="987443"/>
            </a:xfrm>
            <a:prstGeom prst="roundRect">
              <a:avLst>
                <a:gd name="adj" fmla="val 9560"/>
              </a:avLst>
            </a:prstGeom>
            <a:solidFill>
              <a:srgbClr val="FFFFFF">
                <a:alpha val="30000"/>
              </a:srgbClr>
            </a:solidFill>
            <a:ln w="3175">
              <a:solidFill>
                <a:srgbClr val="FFFFFF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6" name="Text Box 48"/>
            <p:cNvSpPr txBox="1">
              <a:spLocks noChangeArrowheads="1"/>
            </p:cNvSpPr>
            <p:nvPr/>
          </p:nvSpPr>
          <p:spPr bwMode="auto">
            <a:xfrm>
              <a:off x="5292726" y="857232"/>
              <a:ext cx="1962150" cy="3968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一般相対性理論</a:t>
              </a:r>
            </a:p>
          </p:txBody>
        </p:sp>
        <p:sp>
          <p:nvSpPr>
            <p:cNvPr id="87" name="Text Box 49"/>
            <p:cNvSpPr txBox="1">
              <a:spLocks noChangeArrowheads="1"/>
            </p:cNvSpPr>
            <p:nvPr/>
          </p:nvSpPr>
          <p:spPr bwMode="auto">
            <a:xfrm>
              <a:off x="5543551" y="1263650"/>
              <a:ext cx="1909763" cy="58102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強い重力場における</a:t>
              </a:r>
            </a:p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相対性理論</a:t>
              </a:r>
            </a:p>
          </p:txBody>
        </p:sp>
        <p:sp>
          <p:nvSpPr>
            <p:cNvPr id="89" name="AutoShape 51"/>
            <p:cNvSpPr>
              <a:spLocks noChangeArrowheads="1"/>
            </p:cNvSpPr>
            <p:nvPr/>
          </p:nvSpPr>
          <p:spPr bwMode="auto">
            <a:xfrm>
              <a:off x="7669213" y="3141663"/>
              <a:ext cx="1152525" cy="1368425"/>
            </a:xfrm>
            <a:prstGeom prst="roundRect">
              <a:avLst>
                <a:gd name="adj" fmla="val 9560"/>
              </a:avLst>
            </a:prstGeom>
            <a:solidFill>
              <a:srgbClr val="FFFFFF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0" name="AutoShape 52"/>
            <p:cNvSpPr>
              <a:spLocks noChangeArrowheads="1"/>
            </p:cNvSpPr>
            <p:nvPr/>
          </p:nvSpPr>
          <p:spPr bwMode="auto">
            <a:xfrm>
              <a:off x="7019926" y="2214554"/>
              <a:ext cx="1871663" cy="723897"/>
            </a:xfrm>
            <a:prstGeom prst="roundRect">
              <a:avLst>
                <a:gd name="adj" fmla="val 9560"/>
              </a:avLst>
            </a:prstGeom>
            <a:solidFill>
              <a:srgbClr val="99FF99">
                <a:alpha val="7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" name="Text Box 53"/>
            <p:cNvSpPr txBox="1">
              <a:spLocks noChangeArrowheads="1"/>
            </p:cNvSpPr>
            <p:nvPr/>
          </p:nvSpPr>
          <p:spPr bwMode="auto">
            <a:xfrm>
              <a:off x="7155559" y="2222500"/>
              <a:ext cx="1628972" cy="70788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2000" dirty="0">
                  <a:solidFill>
                    <a:srgbClr val="2929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重力波による</a:t>
              </a:r>
            </a:p>
            <a:p>
              <a:pPr>
                <a:buFontTx/>
                <a:buNone/>
              </a:pPr>
              <a:r>
                <a:rPr lang="ja-JP" altLang="en-US" sz="2000" dirty="0">
                  <a:solidFill>
                    <a:srgbClr val="2929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観測</a:t>
              </a:r>
            </a:p>
          </p:txBody>
        </p:sp>
        <p:sp>
          <p:nvSpPr>
            <p:cNvPr id="101" name="Text Box 55"/>
            <p:cNvSpPr txBox="1">
              <a:spLocks noChangeArrowheads="1"/>
            </p:cNvSpPr>
            <p:nvPr/>
          </p:nvSpPr>
          <p:spPr bwMode="auto">
            <a:xfrm>
              <a:off x="7524751" y="3789363"/>
              <a:ext cx="1327150" cy="6413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>
                <a:buFontTx/>
                <a:buNone/>
              </a:pPr>
              <a:r>
                <a:rPr lang="ja-JP" altLang="en-US" sz="1800" dirty="0">
                  <a:solidFill>
                    <a:srgbClr val="CC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低周波数</a:t>
              </a:r>
            </a:p>
            <a:p>
              <a:pPr>
                <a:buFontTx/>
                <a:buNone/>
              </a:pPr>
              <a:r>
                <a:rPr lang="ja-JP" altLang="en-US" sz="1800" dirty="0">
                  <a:solidFill>
                    <a:srgbClr val="CC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　　　重力波</a:t>
              </a:r>
            </a:p>
          </p:txBody>
        </p:sp>
        <p:sp>
          <p:nvSpPr>
            <p:cNvPr id="102" name="Text Box 56"/>
            <p:cNvSpPr txBox="1">
              <a:spLocks noChangeArrowheads="1"/>
            </p:cNvSpPr>
            <p:nvPr/>
          </p:nvSpPr>
          <p:spPr bwMode="auto">
            <a:xfrm>
              <a:off x="7524751" y="3141663"/>
              <a:ext cx="1327150" cy="6413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800" dirty="0">
                  <a:solidFill>
                    <a:srgbClr val="CC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高周波数</a:t>
              </a:r>
            </a:p>
            <a:p>
              <a:pPr>
                <a:buFontTx/>
                <a:buNone/>
              </a:pPr>
              <a:r>
                <a:rPr lang="ja-JP" altLang="en-US" sz="1800" dirty="0">
                  <a:solidFill>
                    <a:srgbClr val="CC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　　　重力波</a:t>
              </a:r>
            </a:p>
          </p:txBody>
        </p:sp>
        <p:sp>
          <p:nvSpPr>
            <p:cNvPr id="93" name="Line 57"/>
            <p:cNvSpPr>
              <a:spLocks noChangeShapeType="1"/>
            </p:cNvSpPr>
            <p:nvPr/>
          </p:nvSpPr>
          <p:spPr bwMode="auto">
            <a:xfrm flipH="1" flipV="1">
              <a:off x="6300788" y="3284538"/>
              <a:ext cx="1366838" cy="288925"/>
            </a:xfrm>
            <a:prstGeom prst="line">
              <a:avLst/>
            </a:prstGeom>
            <a:noFill/>
            <a:ln w="88900">
              <a:solidFill>
                <a:srgbClr val="66FF66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" name="Text Box 58"/>
            <p:cNvSpPr txBox="1">
              <a:spLocks noChangeArrowheads="1"/>
            </p:cNvSpPr>
            <p:nvPr/>
          </p:nvSpPr>
          <p:spPr bwMode="auto">
            <a:xfrm>
              <a:off x="6343651" y="3549650"/>
              <a:ext cx="1403350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66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連星合体現象</a:t>
              </a:r>
            </a:p>
          </p:txBody>
        </p:sp>
        <p:sp>
          <p:nvSpPr>
            <p:cNvPr id="95" name="Text Box 59"/>
            <p:cNvSpPr txBox="1">
              <a:spLocks noChangeArrowheads="1"/>
            </p:cNvSpPr>
            <p:nvPr/>
          </p:nvSpPr>
          <p:spPr bwMode="auto">
            <a:xfrm>
              <a:off x="6343651" y="3779838"/>
              <a:ext cx="1200150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66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超新星爆発</a:t>
              </a:r>
            </a:p>
          </p:txBody>
        </p:sp>
        <p:sp>
          <p:nvSpPr>
            <p:cNvPr id="96" name="Line 60"/>
            <p:cNvSpPr>
              <a:spLocks noChangeShapeType="1"/>
            </p:cNvSpPr>
            <p:nvPr/>
          </p:nvSpPr>
          <p:spPr bwMode="auto">
            <a:xfrm flipH="1">
              <a:off x="5219701" y="4292600"/>
              <a:ext cx="2376488" cy="1223963"/>
            </a:xfrm>
            <a:prstGeom prst="line">
              <a:avLst/>
            </a:prstGeom>
            <a:noFill/>
            <a:ln w="88900">
              <a:solidFill>
                <a:srgbClr val="66FF66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7" name="Text Box 61"/>
            <p:cNvSpPr txBox="1">
              <a:spLocks noChangeArrowheads="1"/>
            </p:cNvSpPr>
            <p:nvPr/>
          </p:nvSpPr>
          <p:spPr bwMode="auto">
            <a:xfrm>
              <a:off x="6372226" y="5008563"/>
              <a:ext cx="1211263" cy="33813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600" dirty="0" smtClean="0">
                  <a:solidFill>
                    <a:srgbClr val="66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背景重力波</a:t>
              </a:r>
              <a:endParaRPr lang="ja-JP" altLang="en-US" sz="160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8" name="Line 62"/>
            <p:cNvSpPr>
              <a:spLocks noChangeShapeType="1"/>
            </p:cNvSpPr>
            <p:nvPr/>
          </p:nvSpPr>
          <p:spPr bwMode="auto">
            <a:xfrm flipH="1" flipV="1">
              <a:off x="6443663" y="1844675"/>
              <a:ext cx="576263" cy="1584325"/>
            </a:xfrm>
            <a:prstGeom prst="line">
              <a:avLst/>
            </a:prstGeom>
            <a:noFill/>
            <a:ln w="88900">
              <a:solidFill>
                <a:srgbClr val="66FF66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9" name="Line 63"/>
            <p:cNvSpPr>
              <a:spLocks noChangeShapeType="1"/>
            </p:cNvSpPr>
            <p:nvPr/>
          </p:nvSpPr>
          <p:spPr bwMode="auto">
            <a:xfrm flipH="1" flipV="1">
              <a:off x="4859338" y="1989138"/>
              <a:ext cx="1728788" cy="360363"/>
            </a:xfrm>
            <a:prstGeom prst="line">
              <a:avLst/>
            </a:prstGeom>
            <a:noFill/>
            <a:ln w="88900">
              <a:solidFill>
                <a:srgbClr val="66FF66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0" name="Text Box 64"/>
            <p:cNvSpPr txBox="1">
              <a:spLocks noChangeArrowheads="1"/>
            </p:cNvSpPr>
            <p:nvPr/>
          </p:nvSpPr>
          <p:spPr bwMode="auto">
            <a:xfrm>
              <a:off x="6353176" y="4010025"/>
              <a:ext cx="912813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66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パルサー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46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理論的</a:t>
            </a:r>
            <a:r>
              <a:rPr lang="ja-JP" altLang="en-US" dirty="0"/>
              <a:t>研究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13" name="Rectangle 32"/>
          <p:cNvSpPr>
            <a:spLocks noChangeArrowheads="1"/>
          </p:cNvSpPr>
          <p:nvPr/>
        </p:nvSpPr>
        <p:spPr bwMode="auto">
          <a:xfrm>
            <a:off x="395536" y="805237"/>
            <a:ext cx="8352928" cy="5355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量子測定の理論的研究　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阿久津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中村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8" name="Rectangle 32"/>
          <p:cNvSpPr>
            <a:spLocks noChangeArrowheads="1"/>
          </p:cNvSpPr>
          <p:nvPr/>
        </p:nvSpPr>
        <p:spPr bwMode="auto">
          <a:xfrm>
            <a:off x="395536" y="3573016"/>
            <a:ext cx="8352928" cy="5355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一般相対論的高次ゲージ不変摂動論とその応用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中村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9" name="Rectangle 32"/>
          <p:cNvSpPr>
            <a:spLocks noChangeArrowheads="1"/>
          </p:cNvSpPr>
          <p:nvPr/>
        </p:nvSpPr>
        <p:spPr bwMode="auto">
          <a:xfrm>
            <a:off x="683568" y="1297908"/>
            <a:ext cx="8064896" cy="241912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重力波望遠鏡に対する量子非破壊測定手法の研究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関連研究者を集めて定期セミナーを開催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年目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阿久津</a:t>
            </a:r>
            <a:r>
              <a: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智忠（国立天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文台）</a:t>
            </a:r>
            <a:r>
              <a: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、鹿野豊（分子科学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研究所）、須佐</a:t>
            </a:r>
            <a:r>
              <a: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友紀（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東工大）、</a:t>
            </a:r>
            <a:endParaRPr lang="en-US" altLang="ja-JP" sz="1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宗宮</a:t>
            </a:r>
            <a:r>
              <a: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健太郎（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東工大）、 中村</a:t>
            </a:r>
            <a:r>
              <a: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康二（国立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天文台）</a:t>
            </a:r>
            <a:r>
              <a: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、西澤篤志（京都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大学）、</a:t>
            </a:r>
            <a:endParaRPr lang="en-US" altLang="ja-JP" sz="1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藤本</a:t>
            </a:r>
            <a:r>
              <a: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眞克（国立天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文台、東工大）、細谷</a:t>
            </a:r>
            <a:r>
              <a: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暁夫（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東工大）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山本</a:t>
            </a:r>
            <a:r>
              <a: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直樹（慶応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大学）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32"/>
          <p:cNvSpPr>
            <a:spLocks noChangeArrowheads="1"/>
          </p:cNvSpPr>
          <p:nvPr/>
        </p:nvSpPr>
        <p:spPr bwMode="auto">
          <a:xfrm>
            <a:off x="755576" y="4073004"/>
            <a:ext cx="8064896" cy="230832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一般相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対論的高次ゲージ不変摂動論に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関する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一般的な理論整備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宇宙論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, 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強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重力場などへ応用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重力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研究財団（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Gravity Research Foundation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）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「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2012 Awards for Essays on Gravitation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」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佳作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- Classical and Quantum Gravity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誌 ハイライト論文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426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グループ化 233"/>
          <p:cNvGrpSpPr/>
          <p:nvPr/>
        </p:nvGrpSpPr>
        <p:grpSpPr>
          <a:xfrm>
            <a:off x="755576" y="3212976"/>
            <a:ext cx="3571900" cy="2428892"/>
            <a:chOff x="1000100" y="2857496"/>
            <a:chExt cx="3571900" cy="2428892"/>
          </a:xfrm>
        </p:grpSpPr>
        <p:sp>
          <p:nvSpPr>
            <p:cNvPr id="231" name="角丸四角形 230"/>
            <p:cNvSpPr/>
            <p:nvPr/>
          </p:nvSpPr>
          <p:spPr bwMode="auto">
            <a:xfrm>
              <a:off x="1000100" y="2857496"/>
              <a:ext cx="3357586" cy="2428892"/>
            </a:xfrm>
            <a:prstGeom prst="roundRect">
              <a:avLst>
                <a:gd name="adj" fmla="val 7392"/>
              </a:avLst>
            </a:prstGeom>
            <a:solidFill>
              <a:srgbClr val="FFCCCC">
                <a:alpha val="15000"/>
              </a:srgb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HGP創英角ｺﾞｼｯｸUB" pitchFamily="50" charset="-128"/>
              </a:endParaRPr>
            </a:p>
          </p:txBody>
        </p:sp>
        <p:sp>
          <p:nvSpPr>
            <p:cNvPr id="1131562" name="Rectangle 42"/>
            <p:cNvSpPr>
              <a:spLocks noChangeArrowheads="1"/>
            </p:cNvSpPr>
            <p:nvPr/>
          </p:nvSpPr>
          <p:spPr bwMode="auto">
            <a:xfrm>
              <a:off x="1038225" y="2867264"/>
              <a:ext cx="3533775" cy="2419124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sym typeface="Wingdings" pitchFamily="2" charset="2"/>
                </a:rPr>
                <a:t>宇宙の成り立ち</a:t>
              </a:r>
              <a:r>
                <a:rPr lang="ja-JP" altLang="en-US" sz="1800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sym typeface="Wingdings" pitchFamily="2" charset="2"/>
                </a:rPr>
                <a:t>に関する知見</a:t>
              </a: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1800" dirty="0" smtClean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sym typeface="Wingdings" pitchFamily="2" charset="2"/>
                </a:rPr>
                <a:t>　</a:t>
              </a:r>
              <a:r>
                <a:rPr lang="ja-JP" altLang="en-US" sz="1800" dirty="0" smtClean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sym typeface="Wingdings" pitchFamily="2" charset="2"/>
                </a:rPr>
                <a:t>　インフレーションの直接観測</a:t>
              </a:r>
              <a:endParaRPr lang="en-US" altLang="ja-JP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1800" dirty="0" smtClean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sym typeface="Wingdings" pitchFamily="2" charset="2"/>
                </a:rPr>
                <a:t>　　ダークエネルギーの性質</a:t>
              </a:r>
              <a:endParaRPr lang="en-US" altLang="ja-JP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1800" dirty="0" smtClean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sym typeface="Wingdings" pitchFamily="2" charset="2"/>
                </a:rPr>
                <a:t>　　ダークマターの探査</a:t>
              </a:r>
              <a:endParaRPr lang="en-US" altLang="ja-JP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sym typeface="Wingdings" pitchFamily="2" charset="2"/>
                </a:rPr>
                <a:t>銀河形成</a:t>
              </a:r>
              <a:r>
                <a:rPr lang="ja-JP" altLang="en-US" sz="1800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sym typeface="Wingdings" pitchFamily="2" charset="2"/>
                </a:rPr>
                <a:t>に関する知見</a:t>
              </a: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sym typeface="Wingdings" pitchFamily="2" charset="2"/>
                </a:rPr>
                <a:t>     </a:t>
              </a:r>
              <a:r>
                <a:rPr lang="ja-JP" altLang="en-US" sz="1800" dirty="0" smtClean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sym typeface="Wingdings" pitchFamily="2" charset="2"/>
                </a:rPr>
                <a:t>ブラックホール連星の観測</a:t>
              </a:r>
              <a:endParaRPr lang="en-US" altLang="ja-JP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sym typeface="Wingdings" pitchFamily="2" charset="2"/>
                </a:rPr>
                <a:t>宇宙の基本法則</a:t>
              </a:r>
              <a:r>
                <a:rPr lang="ja-JP" altLang="en-US" sz="1800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sym typeface="Wingdings" pitchFamily="2" charset="2"/>
                </a:rPr>
                <a:t>に関する知見</a:t>
              </a:r>
            </a:p>
          </p:txBody>
        </p:sp>
      </p:grpSp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/>
              <a:t>DECIGO</a:t>
            </a:r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b="0" smtClean="0"/>
              <a:t>プロジェクトウィーク資料 </a:t>
            </a:r>
            <a:r>
              <a:rPr lang="en-US" altLang="ja-JP" b="0" smtClean="0"/>
              <a:t>(November 28, 2012, NAOJ)</a:t>
            </a:r>
            <a:endParaRPr lang="en-US" altLang="ja-JP" b="0" dirty="0"/>
          </a:p>
        </p:txBody>
      </p:sp>
      <p:sp>
        <p:nvSpPr>
          <p:cNvPr id="1131559" name="Rectangle 39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458615"/>
            <a:ext cx="2286000" cy="530225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 sz="2800" b="1" dirty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DECIGO</a:t>
            </a:r>
            <a:r>
              <a:rPr lang="ja-JP" altLang="en-US" sz="2800" b="1" dirty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</a:p>
        </p:txBody>
      </p:sp>
      <p:sp>
        <p:nvSpPr>
          <p:cNvPr id="1131554" name="Text Box 34"/>
          <p:cNvSpPr txBox="1">
            <a:spLocks noChangeArrowheads="1"/>
          </p:cNvSpPr>
          <p:nvPr/>
        </p:nvSpPr>
        <p:spPr bwMode="auto">
          <a:xfrm>
            <a:off x="6840569" y="857232"/>
            <a:ext cx="21605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 </a:t>
            </a:r>
            <a:r>
              <a:rPr lang="ja-JP" altLang="en-US" sz="1200" dirty="0">
                <a:solidFill>
                  <a:srgbClr val="006600"/>
                </a:solidFill>
                <a:latin typeface="Tahoma" pitchFamily="34" charset="0"/>
              </a:rPr>
              <a:t>光共振型マイケルソン干渉計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006600"/>
                </a:solidFill>
                <a:latin typeface="Tahoma" pitchFamily="34" charset="0"/>
              </a:rPr>
              <a:t> 　　　アーム長： </a:t>
            </a: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1000 km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 </a:t>
            </a:r>
            <a:r>
              <a:rPr lang="ja-JP" altLang="en-US" sz="1200" dirty="0">
                <a:solidFill>
                  <a:srgbClr val="006600"/>
                </a:solidFill>
                <a:latin typeface="Tahoma" pitchFamily="34" charset="0"/>
              </a:rPr>
              <a:t>　　　レーザーパワー： </a:t>
            </a: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10 </a:t>
            </a:r>
            <a:r>
              <a:rPr lang="en-US" altLang="ja-JP" sz="1200" dirty="0" smtClean="0">
                <a:solidFill>
                  <a:srgbClr val="006600"/>
                </a:solidFill>
                <a:latin typeface="Tahoma" pitchFamily="34" charset="0"/>
              </a:rPr>
              <a:t>W </a:t>
            </a:r>
            <a:endParaRPr lang="en-US" altLang="ja-JP" sz="1200" dirty="0">
              <a:solidFill>
                <a:srgbClr val="006600"/>
              </a:solidFill>
              <a:latin typeface="Tahoma" pitchFamily="34" charset="0"/>
            </a:endParaRPr>
          </a:p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        </a:t>
            </a:r>
            <a:r>
              <a:rPr lang="ja-JP" altLang="en-US" sz="1200" dirty="0">
                <a:solidFill>
                  <a:srgbClr val="006600"/>
                </a:solidFill>
                <a:latin typeface="Tahoma" pitchFamily="34" charset="0"/>
              </a:rPr>
              <a:t>レーザー波長： </a:t>
            </a: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532 nm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 </a:t>
            </a:r>
            <a:r>
              <a:rPr lang="ja-JP" altLang="en-US" sz="1200" dirty="0">
                <a:solidFill>
                  <a:srgbClr val="006600"/>
                </a:solidFill>
                <a:latin typeface="Tahoma" pitchFamily="34" charset="0"/>
              </a:rPr>
              <a:t>　　　ミラー直径： </a:t>
            </a: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1 m</a:t>
            </a:r>
          </a:p>
        </p:txBody>
      </p:sp>
      <p:sp>
        <p:nvSpPr>
          <p:cNvPr id="1131555" name="Rectangle 35"/>
          <p:cNvSpPr>
            <a:spLocks noChangeArrowheads="1"/>
          </p:cNvSpPr>
          <p:nvPr/>
        </p:nvSpPr>
        <p:spPr bwMode="auto">
          <a:xfrm>
            <a:off x="2452702" y="1484784"/>
            <a:ext cx="4405298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400" dirty="0">
                <a:solidFill>
                  <a:srgbClr val="DDDDDD"/>
                </a:solidFill>
                <a:latin typeface="Tahoma" pitchFamily="34" charset="0"/>
              </a:rPr>
              <a:t>(DECI-hertz interferometer </a:t>
            </a:r>
            <a:endParaRPr lang="en-US" altLang="ja-JP" sz="1400" dirty="0" smtClean="0">
              <a:solidFill>
                <a:srgbClr val="DDDDDD"/>
              </a:solidFill>
              <a:latin typeface="Tahoma" pitchFamily="34" charset="0"/>
            </a:endParaRPr>
          </a:p>
          <a:p>
            <a:pPr algn="l"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DDDDDD"/>
                </a:solidFill>
                <a:latin typeface="Tahoma" pitchFamily="34" charset="0"/>
              </a:rPr>
              <a:t>        Gravitational </a:t>
            </a:r>
            <a:r>
              <a:rPr lang="en-US" altLang="ja-JP" sz="1400" dirty="0">
                <a:solidFill>
                  <a:srgbClr val="DDDDDD"/>
                </a:solidFill>
                <a:latin typeface="Tahoma" pitchFamily="34" charset="0"/>
              </a:rPr>
              <a:t>wave Observatory)</a:t>
            </a:r>
          </a:p>
        </p:txBody>
      </p:sp>
      <p:sp>
        <p:nvSpPr>
          <p:cNvPr id="1131557" name="Rectangle 37"/>
          <p:cNvSpPr>
            <a:spLocks noChangeArrowheads="1"/>
          </p:cNvSpPr>
          <p:nvPr/>
        </p:nvSpPr>
        <p:spPr bwMode="auto">
          <a:xfrm>
            <a:off x="683568" y="2133323"/>
            <a:ext cx="4643470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宇宙重力波望遠鏡  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(~2027)</a:t>
            </a:r>
          </a:p>
          <a:p>
            <a:pPr algn="l">
              <a:lnSpc>
                <a:spcPct val="12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他では得られない豊富なサイエンス</a:t>
            </a:r>
            <a:endParaRPr lang="ja-JP" alt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131558" name="Rectangle 38"/>
          <p:cNvSpPr>
            <a:spLocks noChangeArrowheads="1"/>
          </p:cNvSpPr>
          <p:nvPr/>
        </p:nvSpPr>
        <p:spPr bwMode="auto">
          <a:xfrm>
            <a:off x="4432348" y="5849887"/>
            <a:ext cx="3184522" cy="65094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互いに</a:t>
            </a:r>
            <a:r>
              <a:rPr lang="en-US" altLang="ja-JP" sz="1100" dirty="0">
                <a:solidFill>
                  <a:srgbClr val="5F5F5F"/>
                </a:solidFill>
                <a:latin typeface="Tahoma" pitchFamily="34" charset="0"/>
              </a:rPr>
              <a:t>1000km</a:t>
            </a: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離れた</a:t>
            </a:r>
            <a:r>
              <a:rPr lang="en-US" altLang="ja-JP" sz="1100" dirty="0">
                <a:solidFill>
                  <a:srgbClr val="5F5F5F"/>
                </a:solidFill>
                <a:latin typeface="Tahoma" pitchFamily="34" charset="0"/>
              </a:rPr>
              <a:t>3</a:t>
            </a: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機の</a:t>
            </a:r>
            <a:r>
              <a:rPr lang="en-US" altLang="ja-JP" sz="1100" dirty="0">
                <a:solidFill>
                  <a:srgbClr val="5F5F5F"/>
                </a:solidFill>
                <a:latin typeface="Tahoma" pitchFamily="34" charset="0"/>
              </a:rPr>
              <a:t>S/C</a:t>
            </a:r>
          </a:p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非接触保持された鏡間距離を</a:t>
            </a:r>
          </a:p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　</a:t>
            </a:r>
            <a:r>
              <a:rPr lang="ja-JP" altLang="en-US" sz="1100" dirty="0" smtClean="0">
                <a:solidFill>
                  <a:srgbClr val="5F5F5F"/>
                </a:solidFill>
                <a:latin typeface="Tahoma" pitchFamily="34" charset="0"/>
              </a:rPr>
              <a:t>  レーザー</a:t>
            </a: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干渉計によって精密測距</a:t>
            </a:r>
          </a:p>
        </p:txBody>
      </p:sp>
      <p:sp>
        <p:nvSpPr>
          <p:cNvPr id="1131560" name="Rectangle 40"/>
          <p:cNvSpPr>
            <a:spLocks noChangeArrowheads="1"/>
          </p:cNvSpPr>
          <p:nvPr/>
        </p:nvSpPr>
        <p:spPr bwMode="auto">
          <a:xfrm>
            <a:off x="6861240" y="5929330"/>
            <a:ext cx="1854164" cy="28575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太陽公転軌道</a:t>
            </a:r>
          </a:p>
        </p:txBody>
      </p:sp>
      <p:sp>
        <p:nvSpPr>
          <p:cNvPr id="1131561" name="Rectangle 41"/>
          <p:cNvSpPr>
            <a:spLocks noChangeArrowheads="1"/>
          </p:cNvSpPr>
          <p:nvPr/>
        </p:nvSpPr>
        <p:spPr bwMode="auto">
          <a:xfrm>
            <a:off x="6858016" y="6222296"/>
            <a:ext cx="1823976" cy="2785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最大４ユニットで相関をとる</a:t>
            </a:r>
          </a:p>
        </p:txBody>
      </p:sp>
      <p:grpSp>
        <p:nvGrpSpPr>
          <p:cNvPr id="18" name="グループ化 235"/>
          <p:cNvGrpSpPr/>
          <p:nvPr/>
        </p:nvGrpSpPr>
        <p:grpSpPr>
          <a:xfrm>
            <a:off x="4286248" y="1571612"/>
            <a:ext cx="4624383" cy="4232303"/>
            <a:chOff x="3590955" y="1196961"/>
            <a:chExt cx="5338763" cy="5018121"/>
          </a:xfrm>
        </p:grpSpPr>
        <p:sp>
          <p:nvSpPr>
            <p:cNvPr id="19" name="Oval 137"/>
            <p:cNvSpPr>
              <a:spLocks noChangeArrowheads="1"/>
            </p:cNvSpPr>
            <p:nvPr/>
          </p:nvSpPr>
          <p:spPr bwMode="auto">
            <a:xfrm>
              <a:off x="3590955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Oval 209"/>
            <p:cNvSpPr>
              <a:spLocks noChangeArrowheads="1"/>
            </p:cNvSpPr>
            <p:nvPr/>
          </p:nvSpPr>
          <p:spPr bwMode="auto">
            <a:xfrm>
              <a:off x="5354668" y="1196961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Oval 210"/>
            <p:cNvSpPr>
              <a:spLocks noChangeArrowheads="1"/>
            </p:cNvSpPr>
            <p:nvPr/>
          </p:nvSpPr>
          <p:spPr bwMode="auto">
            <a:xfrm>
              <a:off x="7124730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 rot="14397729">
              <a:off x="6053168" y="372743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auto">
            <a:xfrm rot="14397729" flipV="1">
              <a:off x="6184930" y="365441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Freeform 7"/>
            <p:cNvSpPr>
              <a:spLocks/>
            </p:cNvSpPr>
            <p:nvPr/>
          </p:nvSpPr>
          <p:spPr bwMode="auto">
            <a:xfrm rot="14397729">
              <a:off x="6137305" y="3506773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8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Rectangle 9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 rot="10780961">
              <a:off x="6227793" y="19018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Line 11"/>
            <p:cNvSpPr>
              <a:spLocks noChangeShapeType="1"/>
            </p:cNvSpPr>
            <p:nvPr/>
          </p:nvSpPr>
          <p:spPr bwMode="auto">
            <a:xfrm rot="7209001" flipV="1">
              <a:off x="5557868" y="2105011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Rectangle 12"/>
            <p:cNvSpPr>
              <a:spLocks noChangeArrowheads="1"/>
            </p:cNvSpPr>
            <p:nvPr/>
          </p:nvSpPr>
          <p:spPr bwMode="auto">
            <a:xfrm rot="7209001">
              <a:off x="6364318" y="1533511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Freeform 13"/>
            <p:cNvSpPr>
              <a:spLocks/>
            </p:cNvSpPr>
            <p:nvPr/>
          </p:nvSpPr>
          <p:spPr bwMode="auto">
            <a:xfrm rot="7209001">
              <a:off x="6024593" y="236853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Line 14"/>
            <p:cNvSpPr>
              <a:spLocks noChangeShapeType="1"/>
            </p:cNvSpPr>
            <p:nvPr/>
          </p:nvSpPr>
          <p:spPr bwMode="auto">
            <a:xfrm rot="7209001">
              <a:off x="6083330" y="24717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" name="Line 15"/>
            <p:cNvSpPr>
              <a:spLocks noChangeShapeType="1"/>
            </p:cNvSpPr>
            <p:nvPr/>
          </p:nvSpPr>
          <p:spPr bwMode="auto">
            <a:xfrm rot="7209001">
              <a:off x="5970618" y="2411399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3" name="Group 16"/>
            <p:cNvGrpSpPr>
              <a:grpSpLocks/>
            </p:cNvGrpSpPr>
            <p:nvPr/>
          </p:nvGrpSpPr>
          <p:grpSpPr bwMode="auto">
            <a:xfrm rot="7209001">
              <a:off x="5538795" y="2690832"/>
              <a:ext cx="600081" cy="495300"/>
              <a:chOff x="4785" y="11039"/>
              <a:chExt cx="829" cy="688"/>
            </a:xfrm>
          </p:grpSpPr>
          <p:sp>
            <p:nvSpPr>
              <p:cNvPr id="226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7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8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9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0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4" name="Freeform 22"/>
            <p:cNvSpPr>
              <a:spLocks/>
            </p:cNvSpPr>
            <p:nvPr/>
          </p:nvSpPr>
          <p:spPr bwMode="auto">
            <a:xfrm rot="9872463">
              <a:off x="5869018" y="24717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Freeform 23"/>
            <p:cNvSpPr>
              <a:spLocks/>
            </p:cNvSpPr>
            <p:nvPr/>
          </p:nvSpPr>
          <p:spPr bwMode="auto">
            <a:xfrm rot="7209001">
              <a:off x="5748368" y="2481248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" name="Arc 24"/>
            <p:cNvSpPr>
              <a:spLocks/>
            </p:cNvSpPr>
            <p:nvPr/>
          </p:nvSpPr>
          <p:spPr bwMode="auto">
            <a:xfrm rot="14146499">
              <a:off x="6054755" y="23605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" name="Arc 25"/>
            <p:cNvSpPr>
              <a:spLocks/>
            </p:cNvSpPr>
            <p:nvPr/>
          </p:nvSpPr>
          <p:spPr bwMode="auto">
            <a:xfrm rot="271502" flipV="1">
              <a:off x="5770593" y="2198674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8" name="Group 26"/>
            <p:cNvGrpSpPr>
              <a:grpSpLocks/>
            </p:cNvGrpSpPr>
            <p:nvPr/>
          </p:nvGrpSpPr>
          <p:grpSpPr bwMode="auto">
            <a:xfrm rot="7209001">
              <a:off x="5492757" y="2660668"/>
              <a:ext cx="600081" cy="500063"/>
              <a:chOff x="4785" y="11039"/>
              <a:chExt cx="829" cy="688"/>
            </a:xfrm>
          </p:grpSpPr>
          <p:sp>
            <p:nvSpPr>
              <p:cNvPr id="221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4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5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9" name="Arc 32"/>
            <p:cNvSpPr>
              <a:spLocks/>
            </p:cNvSpPr>
            <p:nvPr/>
          </p:nvSpPr>
          <p:spPr bwMode="auto">
            <a:xfrm rot="9872463" flipH="1" flipV="1">
              <a:off x="5767418" y="246854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3"/>
            <p:cNvSpPr>
              <a:spLocks/>
            </p:cNvSpPr>
            <p:nvPr/>
          </p:nvSpPr>
          <p:spPr bwMode="auto">
            <a:xfrm rot="9872463">
              <a:off x="5840443" y="23304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Arc 34"/>
            <p:cNvSpPr>
              <a:spLocks/>
            </p:cNvSpPr>
            <p:nvPr/>
          </p:nvSpPr>
          <p:spPr bwMode="auto">
            <a:xfrm rot="9872463">
              <a:off x="6024593" y="231138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Arc 35"/>
            <p:cNvSpPr>
              <a:spLocks/>
            </p:cNvSpPr>
            <p:nvPr/>
          </p:nvSpPr>
          <p:spPr bwMode="auto">
            <a:xfrm rot="9872463" flipH="1" flipV="1">
              <a:off x="5957918" y="24288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Line 36"/>
            <p:cNvSpPr>
              <a:spLocks noChangeShapeType="1"/>
            </p:cNvSpPr>
            <p:nvPr/>
          </p:nvSpPr>
          <p:spPr bwMode="auto">
            <a:xfrm rot="9016332" flipV="1">
              <a:off x="6453218" y="203516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Freeform 37"/>
            <p:cNvSpPr>
              <a:spLocks/>
            </p:cNvSpPr>
            <p:nvPr/>
          </p:nvSpPr>
          <p:spPr bwMode="auto">
            <a:xfrm rot="3616332">
              <a:off x="6429405" y="2368536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Line 38"/>
            <p:cNvSpPr>
              <a:spLocks noChangeShapeType="1"/>
            </p:cNvSpPr>
            <p:nvPr/>
          </p:nvSpPr>
          <p:spPr bwMode="auto">
            <a:xfrm rot="3616332">
              <a:off x="6491318" y="24082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Line 39"/>
            <p:cNvSpPr>
              <a:spLocks noChangeShapeType="1"/>
            </p:cNvSpPr>
            <p:nvPr/>
          </p:nvSpPr>
          <p:spPr bwMode="auto">
            <a:xfrm rot="3616332">
              <a:off x="6380193" y="2476486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Freeform 40"/>
            <p:cNvSpPr>
              <a:spLocks/>
            </p:cNvSpPr>
            <p:nvPr/>
          </p:nvSpPr>
          <p:spPr bwMode="auto">
            <a:xfrm rot="3616332">
              <a:off x="6553230" y="2549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1"/>
            <p:cNvSpPr>
              <a:spLocks noChangeShapeType="1"/>
            </p:cNvSpPr>
            <p:nvPr/>
          </p:nvSpPr>
          <p:spPr bwMode="auto">
            <a:xfrm rot="3616332">
              <a:off x="6594505" y="246219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Line 42"/>
            <p:cNvSpPr>
              <a:spLocks noChangeShapeType="1"/>
            </p:cNvSpPr>
            <p:nvPr/>
          </p:nvSpPr>
          <p:spPr bwMode="auto">
            <a:xfrm rot="3616332">
              <a:off x="6707218" y="2638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Line 43"/>
            <p:cNvSpPr>
              <a:spLocks noChangeShapeType="1"/>
            </p:cNvSpPr>
            <p:nvPr/>
          </p:nvSpPr>
          <p:spPr bwMode="auto">
            <a:xfrm rot="3616332">
              <a:off x="6380193" y="2825736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Arc 44"/>
            <p:cNvSpPr>
              <a:spLocks/>
            </p:cNvSpPr>
            <p:nvPr/>
          </p:nvSpPr>
          <p:spPr bwMode="auto">
            <a:xfrm rot="17144832">
              <a:off x="6511955" y="269556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Freeform 45"/>
            <p:cNvSpPr>
              <a:spLocks/>
            </p:cNvSpPr>
            <p:nvPr/>
          </p:nvSpPr>
          <p:spPr bwMode="auto">
            <a:xfrm rot="6279794">
              <a:off x="6440518" y="2478073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Freeform 46"/>
            <p:cNvSpPr>
              <a:spLocks/>
            </p:cNvSpPr>
            <p:nvPr/>
          </p:nvSpPr>
          <p:spPr bwMode="auto">
            <a:xfrm rot="3616332">
              <a:off x="6332568" y="2482836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4" name="Arc 47"/>
            <p:cNvSpPr>
              <a:spLocks/>
            </p:cNvSpPr>
            <p:nvPr/>
          </p:nvSpPr>
          <p:spPr bwMode="auto">
            <a:xfrm rot="10553830">
              <a:off x="6470680" y="2198674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5" name="Arc 48"/>
            <p:cNvSpPr>
              <a:spLocks/>
            </p:cNvSpPr>
            <p:nvPr/>
          </p:nvSpPr>
          <p:spPr bwMode="auto">
            <a:xfrm rot="18278834" flipV="1">
              <a:off x="6186518" y="236536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6" name="Group 49"/>
            <p:cNvGrpSpPr>
              <a:grpSpLocks/>
            </p:cNvGrpSpPr>
            <p:nvPr/>
          </p:nvGrpSpPr>
          <p:grpSpPr bwMode="auto">
            <a:xfrm rot="3616332">
              <a:off x="6419896" y="2673369"/>
              <a:ext cx="600081" cy="503238"/>
              <a:chOff x="4785" y="11039"/>
              <a:chExt cx="829" cy="688"/>
            </a:xfrm>
          </p:grpSpPr>
          <p:sp>
            <p:nvSpPr>
              <p:cNvPr id="216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9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7" name="Arc 55"/>
            <p:cNvSpPr>
              <a:spLocks/>
            </p:cNvSpPr>
            <p:nvPr/>
          </p:nvSpPr>
          <p:spPr bwMode="auto">
            <a:xfrm rot="6279794" flipH="1" flipV="1">
              <a:off x="6413530" y="2471723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6"/>
            <p:cNvSpPr>
              <a:spLocks/>
            </p:cNvSpPr>
            <p:nvPr/>
          </p:nvSpPr>
          <p:spPr bwMode="auto">
            <a:xfrm rot="6279794">
              <a:off x="6330980" y="233996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Arc 57"/>
            <p:cNvSpPr>
              <a:spLocks/>
            </p:cNvSpPr>
            <p:nvPr/>
          </p:nvSpPr>
          <p:spPr bwMode="auto">
            <a:xfrm rot="6279794">
              <a:off x="6369080" y="231456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Arc 58"/>
            <p:cNvSpPr>
              <a:spLocks/>
            </p:cNvSpPr>
            <p:nvPr/>
          </p:nvSpPr>
          <p:spPr bwMode="auto">
            <a:xfrm rot="6279794" flipH="1" flipV="1">
              <a:off x="6434168" y="242886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1" name="Line 59"/>
            <p:cNvSpPr>
              <a:spLocks noChangeShapeType="1"/>
            </p:cNvSpPr>
            <p:nvPr/>
          </p:nvSpPr>
          <p:spPr bwMode="auto">
            <a:xfrm rot="7209001">
              <a:off x="5934105" y="192403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2" name="Line 60"/>
            <p:cNvSpPr>
              <a:spLocks noChangeShapeType="1"/>
            </p:cNvSpPr>
            <p:nvPr/>
          </p:nvSpPr>
          <p:spPr bwMode="auto">
            <a:xfrm rot="14429284">
              <a:off x="6605618" y="1931973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3" name="Group 61"/>
            <p:cNvGrpSpPr>
              <a:grpSpLocks/>
            </p:cNvGrpSpPr>
            <p:nvPr/>
          </p:nvGrpSpPr>
          <p:grpSpPr bwMode="auto">
            <a:xfrm rot="14462297">
              <a:off x="6792953" y="1941515"/>
              <a:ext cx="223837" cy="180975"/>
              <a:chOff x="5504" y="8144"/>
              <a:chExt cx="291" cy="236"/>
            </a:xfrm>
          </p:grpSpPr>
          <p:sp>
            <p:nvSpPr>
              <p:cNvPr id="214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64" name="Group 64"/>
            <p:cNvGrpSpPr>
              <a:grpSpLocks/>
            </p:cNvGrpSpPr>
            <p:nvPr/>
          </p:nvGrpSpPr>
          <p:grpSpPr bwMode="auto">
            <a:xfrm rot="7209001">
              <a:off x="5526107" y="1951040"/>
              <a:ext cx="227014" cy="180975"/>
              <a:chOff x="5504" y="8144"/>
              <a:chExt cx="291" cy="236"/>
            </a:xfrm>
          </p:grpSpPr>
          <p:sp>
            <p:nvSpPr>
              <p:cNvPr id="212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5" name="Rectangle 67"/>
            <p:cNvSpPr>
              <a:spLocks noChangeArrowheads="1"/>
            </p:cNvSpPr>
            <p:nvPr/>
          </p:nvSpPr>
          <p:spPr bwMode="auto">
            <a:xfrm rot="10780961">
              <a:off x="6224618" y="1900224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68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69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0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Rectangle 71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Rectangle 72"/>
            <p:cNvSpPr>
              <a:spLocks noChangeArrowheads="1"/>
            </p:cNvSpPr>
            <p:nvPr/>
          </p:nvSpPr>
          <p:spPr bwMode="auto">
            <a:xfrm rot="18028040" flipH="1">
              <a:off x="8023255" y="50006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Line 73"/>
            <p:cNvSpPr>
              <a:spLocks noChangeShapeType="1"/>
            </p:cNvSpPr>
            <p:nvPr/>
          </p:nvSpPr>
          <p:spPr bwMode="auto">
            <a:xfrm flipH="1" flipV="1">
              <a:off x="7323168" y="5154599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Rectangle 74"/>
            <p:cNvSpPr>
              <a:spLocks noChangeArrowheads="1"/>
            </p:cNvSpPr>
            <p:nvPr/>
          </p:nvSpPr>
          <p:spPr bwMode="auto">
            <a:xfrm flipH="1">
              <a:off x="8405843" y="5059349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Freeform 75"/>
            <p:cNvSpPr>
              <a:spLocks/>
            </p:cNvSpPr>
            <p:nvPr/>
          </p:nvSpPr>
          <p:spPr bwMode="auto">
            <a:xfrm flipH="1">
              <a:off x="7597805" y="508316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" name="Line 76"/>
            <p:cNvSpPr>
              <a:spLocks noChangeShapeType="1"/>
            </p:cNvSpPr>
            <p:nvPr/>
          </p:nvSpPr>
          <p:spPr bwMode="auto">
            <a:xfrm flipH="1">
              <a:off x="7600980" y="509109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" name="Line 77"/>
            <p:cNvSpPr>
              <a:spLocks noChangeShapeType="1"/>
            </p:cNvSpPr>
            <p:nvPr/>
          </p:nvSpPr>
          <p:spPr bwMode="auto">
            <a:xfrm flipH="1">
              <a:off x="7599393" y="5219686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6" name="Group 78"/>
            <p:cNvGrpSpPr>
              <a:grpSpLocks/>
            </p:cNvGrpSpPr>
            <p:nvPr/>
          </p:nvGrpSpPr>
          <p:grpSpPr bwMode="auto">
            <a:xfrm flipH="1">
              <a:off x="6792903" y="4854561"/>
              <a:ext cx="600081" cy="495300"/>
              <a:chOff x="4785" y="11039"/>
              <a:chExt cx="829" cy="688"/>
            </a:xfrm>
          </p:grpSpPr>
          <p:sp>
            <p:nvSpPr>
              <p:cNvPr id="207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9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7" name="Freeform 84"/>
            <p:cNvSpPr>
              <a:spLocks/>
            </p:cNvSpPr>
            <p:nvPr/>
          </p:nvSpPr>
          <p:spPr bwMode="auto">
            <a:xfrm rot="18936538" flipH="1">
              <a:off x="7364443" y="50498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Freeform 85"/>
            <p:cNvSpPr>
              <a:spLocks/>
            </p:cNvSpPr>
            <p:nvPr/>
          </p:nvSpPr>
          <p:spPr bwMode="auto">
            <a:xfrm flipH="1">
              <a:off x="7231093" y="504029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" name="Arc 86"/>
            <p:cNvSpPr>
              <a:spLocks/>
            </p:cNvSpPr>
            <p:nvPr/>
          </p:nvSpPr>
          <p:spPr bwMode="auto">
            <a:xfrm rot="14662502" flipH="1">
              <a:off x="7483505" y="48243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" name="Arc 87"/>
            <p:cNvSpPr>
              <a:spLocks/>
            </p:cNvSpPr>
            <p:nvPr/>
          </p:nvSpPr>
          <p:spPr bwMode="auto">
            <a:xfrm rot="6937498" flipH="1" flipV="1">
              <a:off x="7481918" y="5149836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1" name="Group 88"/>
            <p:cNvGrpSpPr>
              <a:grpSpLocks/>
            </p:cNvGrpSpPr>
            <p:nvPr/>
          </p:nvGrpSpPr>
          <p:grpSpPr bwMode="auto">
            <a:xfrm flipH="1">
              <a:off x="6792903" y="4899011"/>
              <a:ext cx="600081" cy="500063"/>
              <a:chOff x="4785" y="11039"/>
              <a:chExt cx="829" cy="688"/>
            </a:xfrm>
          </p:grpSpPr>
          <p:sp>
            <p:nvSpPr>
              <p:cNvPr id="202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5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2" name="Arc 94"/>
            <p:cNvSpPr>
              <a:spLocks/>
            </p:cNvSpPr>
            <p:nvPr/>
          </p:nvSpPr>
          <p:spPr bwMode="auto">
            <a:xfrm rot="18936538" flipV="1">
              <a:off x="7221568" y="497679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5"/>
            <p:cNvSpPr>
              <a:spLocks/>
            </p:cNvSpPr>
            <p:nvPr/>
          </p:nvSpPr>
          <p:spPr bwMode="auto">
            <a:xfrm rot="18936538" flipH="1">
              <a:off x="7378730" y="49847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Arc 96"/>
            <p:cNvSpPr>
              <a:spLocks/>
            </p:cNvSpPr>
            <p:nvPr/>
          </p:nvSpPr>
          <p:spPr bwMode="auto">
            <a:xfrm rot="18936538" flipH="1">
              <a:off x="7631143" y="50847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Arc 97"/>
            <p:cNvSpPr>
              <a:spLocks/>
            </p:cNvSpPr>
            <p:nvPr/>
          </p:nvSpPr>
          <p:spPr bwMode="auto">
            <a:xfrm rot="18936538" flipV="1">
              <a:off x="7497793" y="50831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Line 98"/>
            <p:cNvSpPr>
              <a:spLocks noChangeShapeType="1"/>
            </p:cNvSpPr>
            <p:nvPr/>
          </p:nvSpPr>
          <p:spPr bwMode="auto">
            <a:xfrm rot="19792668" flipH="1" flipV="1">
              <a:off x="7864505" y="447038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Freeform 99"/>
            <p:cNvSpPr>
              <a:spLocks/>
            </p:cNvSpPr>
            <p:nvPr/>
          </p:nvSpPr>
          <p:spPr bwMode="auto">
            <a:xfrm rot="3592668" flipH="1">
              <a:off x="7802593" y="4732323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Line 100"/>
            <p:cNvSpPr>
              <a:spLocks noChangeShapeType="1"/>
            </p:cNvSpPr>
            <p:nvPr/>
          </p:nvSpPr>
          <p:spPr bwMode="auto">
            <a:xfrm rot="3592668" flipH="1">
              <a:off x="7861330" y="47704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Line 101"/>
            <p:cNvSpPr>
              <a:spLocks noChangeShapeType="1"/>
            </p:cNvSpPr>
            <p:nvPr/>
          </p:nvSpPr>
          <p:spPr bwMode="auto">
            <a:xfrm rot="3592668" flipH="1">
              <a:off x="7747030" y="4830748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Freeform 102"/>
            <p:cNvSpPr>
              <a:spLocks/>
            </p:cNvSpPr>
            <p:nvPr/>
          </p:nvSpPr>
          <p:spPr bwMode="auto">
            <a:xfrm rot="3592668" flipH="1">
              <a:off x="7585105" y="4322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3"/>
            <p:cNvSpPr>
              <a:spLocks noChangeShapeType="1"/>
            </p:cNvSpPr>
            <p:nvPr/>
          </p:nvSpPr>
          <p:spPr bwMode="auto">
            <a:xfrm rot="3592668" flipH="1">
              <a:off x="7712105" y="438307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Line 104"/>
            <p:cNvSpPr>
              <a:spLocks noChangeShapeType="1"/>
            </p:cNvSpPr>
            <p:nvPr/>
          </p:nvSpPr>
          <p:spPr bwMode="auto">
            <a:xfrm rot="3592668" flipH="1">
              <a:off x="7742268" y="4416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Line 105"/>
            <p:cNvSpPr>
              <a:spLocks noChangeShapeType="1"/>
            </p:cNvSpPr>
            <p:nvPr/>
          </p:nvSpPr>
          <p:spPr bwMode="auto">
            <a:xfrm rot="3592668" flipH="1">
              <a:off x="7413655" y="4602148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Arc 106"/>
            <p:cNvSpPr>
              <a:spLocks/>
            </p:cNvSpPr>
            <p:nvPr/>
          </p:nvSpPr>
          <p:spPr bwMode="auto">
            <a:xfrm rot="11664170" flipH="1">
              <a:off x="7294593" y="40354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Freeform 107"/>
            <p:cNvSpPr>
              <a:spLocks/>
            </p:cNvSpPr>
            <p:nvPr/>
          </p:nvSpPr>
          <p:spPr bwMode="auto">
            <a:xfrm rot="929206" flipH="1">
              <a:off x="7647018" y="455293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Freeform 108"/>
            <p:cNvSpPr>
              <a:spLocks/>
            </p:cNvSpPr>
            <p:nvPr/>
          </p:nvSpPr>
          <p:spPr bwMode="auto">
            <a:xfrm rot="3592668" flipH="1">
              <a:off x="7523193" y="4532298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7" name="Arc 109"/>
            <p:cNvSpPr>
              <a:spLocks/>
            </p:cNvSpPr>
            <p:nvPr/>
          </p:nvSpPr>
          <p:spPr bwMode="auto">
            <a:xfrm rot="18255170" flipH="1">
              <a:off x="7831168" y="454499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8" name="Arc 110"/>
            <p:cNvSpPr>
              <a:spLocks/>
            </p:cNvSpPr>
            <p:nvPr/>
          </p:nvSpPr>
          <p:spPr bwMode="auto">
            <a:xfrm rot="10530167" flipH="1" flipV="1">
              <a:off x="7547005" y="470851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9" name="Group 111"/>
            <p:cNvGrpSpPr>
              <a:grpSpLocks/>
            </p:cNvGrpSpPr>
            <p:nvPr/>
          </p:nvGrpSpPr>
          <p:grpSpPr bwMode="auto">
            <a:xfrm rot="3592668" flipH="1">
              <a:off x="7243772" y="4094116"/>
              <a:ext cx="600081" cy="503238"/>
              <a:chOff x="4785" y="11039"/>
              <a:chExt cx="829" cy="688"/>
            </a:xfrm>
          </p:grpSpPr>
          <p:sp>
            <p:nvSpPr>
              <p:cNvPr id="197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0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0" name="Arc 117"/>
            <p:cNvSpPr>
              <a:spLocks/>
            </p:cNvSpPr>
            <p:nvPr/>
          </p:nvSpPr>
          <p:spPr bwMode="auto">
            <a:xfrm rot="929206" flipV="1">
              <a:off x="7545418" y="441641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18"/>
            <p:cNvSpPr>
              <a:spLocks/>
            </p:cNvSpPr>
            <p:nvPr/>
          </p:nvSpPr>
          <p:spPr bwMode="auto">
            <a:xfrm rot="929206" flipH="1">
              <a:off x="7616855" y="455611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Arc 119"/>
            <p:cNvSpPr>
              <a:spLocks/>
            </p:cNvSpPr>
            <p:nvPr/>
          </p:nvSpPr>
          <p:spPr bwMode="auto">
            <a:xfrm rot="929206" flipH="1">
              <a:off x="7801005" y="47862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Arc 120"/>
            <p:cNvSpPr>
              <a:spLocks/>
            </p:cNvSpPr>
            <p:nvPr/>
          </p:nvSpPr>
          <p:spPr bwMode="auto">
            <a:xfrm rot="929206" flipV="1">
              <a:off x="7735918" y="467041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" name="Line 121"/>
            <p:cNvSpPr>
              <a:spLocks noChangeShapeType="1"/>
            </p:cNvSpPr>
            <p:nvPr/>
          </p:nvSpPr>
          <p:spPr bwMode="auto">
            <a:xfrm flipH="1">
              <a:off x="7793068" y="513396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" name="Line 122"/>
            <p:cNvSpPr>
              <a:spLocks noChangeShapeType="1"/>
            </p:cNvSpPr>
            <p:nvPr/>
          </p:nvSpPr>
          <p:spPr bwMode="auto">
            <a:xfrm rot="14379716" flipH="1">
              <a:off x="8124855" y="4549761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6" name="Group 123"/>
            <p:cNvGrpSpPr>
              <a:grpSpLocks/>
            </p:cNvGrpSpPr>
            <p:nvPr/>
          </p:nvGrpSpPr>
          <p:grpSpPr bwMode="auto">
            <a:xfrm rot="14346703" flipH="1">
              <a:off x="8299470" y="4541806"/>
              <a:ext cx="223837" cy="180975"/>
              <a:chOff x="5504" y="8144"/>
              <a:chExt cx="291" cy="236"/>
            </a:xfrm>
          </p:grpSpPr>
          <p:sp>
            <p:nvSpPr>
              <p:cNvPr id="195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7" name="Group 126"/>
            <p:cNvGrpSpPr>
              <a:grpSpLocks/>
            </p:cNvGrpSpPr>
            <p:nvPr/>
          </p:nvGrpSpPr>
          <p:grpSpPr bwMode="auto">
            <a:xfrm flipH="1">
              <a:off x="7654936" y="5632436"/>
              <a:ext cx="227014" cy="180975"/>
              <a:chOff x="5504" y="8144"/>
              <a:chExt cx="291" cy="236"/>
            </a:xfrm>
          </p:grpSpPr>
          <p:sp>
            <p:nvSpPr>
              <p:cNvPr id="193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8" name="Rectangle 129"/>
            <p:cNvSpPr>
              <a:spLocks noChangeArrowheads="1"/>
            </p:cNvSpPr>
            <p:nvPr/>
          </p:nvSpPr>
          <p:spPr bwMode="auto">
            <a:xfrm rot="18028040" flipH="1">
              <a:off x="8021668" y="5002198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0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1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2"/>
            <p:cNvSpPr>
              <a:spLocks noChangeArrowheads="1"/>
            </p:cNvSpPr>
            <p:nvPr/>
          </p:nvSpPr>
          <p:spPr bwMode="auto">
            <a:xfrm rot="4535559">
              <a:off x="4584730" y="4862498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Rectangle 133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Rectangle 134"/>
            <p:cNvSpPr>
              <a:spLocks noChangeArrowheads="1"/>
            </p:cNvSpPr>
            <p:nvPr/>
          </p:nvSpPr>
          <p:spPr bwMode="auto">
            <a:xfrm rot="3571960">
              <a:off x="4472018" y="5006961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4" name="Line 135"/>
            <p:cNvSpPr>
              <a:spLocks noChangeShapeType="1"/>
            </p:cNvSpPr>
            <p:nvPr/>
          </p:nvSpPr>
          <p:spPr bwMode="auto">
            <a:xfrm flipV="1">
              <a:off x="3871268" y="5153690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Rectangle 136"/>
            <p:cNvSpPr>
              <a:spLocks noChangeArrowheads="1"/>
            </p:cNvSpPr>
            <p:nvPr/>
          </p:nvSpPr>
          <p:spPr bwMode="auto">
            <a:xfrm>
              <a:off x="3778280" y="5106643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Freeform 138"/>
            <p:cNvSpPr>
              <a:spLocks/>
            </p:cNvSpPr>
            <p:nvPr/>
          </p:nvSpPr>
          <p:spPr bwMode="auto">
            <a:xfrm>
              <a:off x="4857780" y="508951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39"/>
            <p:cNvSpPr>
              <a:spLocks noChangeShapeType="1"/>
            </p:cNvSpPr>
            <p:nvPr/>
          </p:nvSpPr>
          <p:spPr bwMode="auto">
            <a:xfrm>
              <a:off x="4864130" y="509586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8" name="Line 140"/>
            <p:cNvSpPr>
              <a:spLocks noChangeShapeType="1"/>
            </p:cNvSpPr>
            <p:nvPr/>
          </p:nvSpPr>
          <p:spPr bwMode="auto">
            <a:xfrm>
              <a:off x="4867305" y="522603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9" name="Group 141"/>
            <p:cNvGrpSpPr>
              <a:grpSpLocks/>
            </p:cNvGrpSpPr>
            <p:nvPr/>
          </p:nvGrpSpPr>
          <p:grpSpPr bwMode="auto">
            <a:xfrm>
              <a:off x="5141977" y="4906949"/>
              <a:ext cx="600081" cy="500063"/>
              <a:chOff x="4785" y="11039"/>
              <a:chExt cx="829" cy="688"/>
            </a:xfrm>
          </p:grpSpPr>
          <p:sp>
            <p:nvSpPr>
              <p:cNvPr id="188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0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20" name="Freeform 147"/>
            <p:cNvSpPr>
              <a:spLocks/>
            </p:cNvSpPr>
            <p:nvPr/>
          </p:nvSpPr>
          <p:spPr bwMode="auto">
            <a:xfrm>
              <a:off x="5059393" y="5065699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8"/>
            <p:cNvSpPr>
              <a:spLocks/>
            </p:cNvSpPr>
            <p:nvPr/>
          </p:nvSpPr>
          <p:spPr bwMode="auto">
            <a:xfrm flipV="1">
              <a:off x="5057805" y="5219686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49"/>
            <p:cNvSpPr>
              <a:spLocks/>
            </p:cNvSpPr>
            <p:nvPr/>
          </p:nvSpPr>
          <p:spPr bwMode="auto">
            <a:xfrm rot="2663462">
              <a:off x="4953030" y="5056174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0"/>
            <p:cNvSpPr>
              <a:spLocks/>
            </p:cNvSpPr>
            <p:nvPr/>
          </p:nvSpPr>
          <p:spPr bwMode="auto">
            <a:xfrm>
              <a:off x="5251480" y="5065699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Freeform 151"/>
            <p:cNvSpPr>
              <a:spLocks/>
            </p:cNvSpPr>
            <p:nvPr/>
          </p:nvSpPr>
          <p:spPr bwMode="auto">
            <a:xfrm>
              <a:off x="4853018" y="504664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2"/>
            <p:cNvSpPr>
              <a:spLocks/>
            </p:cNvSpPr>
            <p:nvPr/>
          </p:nvSpPr>
          <p:spPr bwMode="auto">
            <a:xfrm rot="6937498">
              <a:off x="4760943" y="483074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Arc 153"/>
            <p:cNvSpPr>
              <a:spLocks/>
            </p:cNvSpPr>
            <p:nvPr/>
          </p:nvSpPr>
          <p:spPr bwMode="auto">
            <a:xfrm rot="14662502" flipV="1">
              <a:off x="4760943" y="51561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Freeform 154"/>
            <p:cNvSpPr>
              <a:spLocks/>
            </p:cNvSpPr>
            <p:nvPr/>
          </p:nvSpPr>
          <p:spPr bwMode="auto">
            <a:xfrm flipH="1">
              <a:off x="7213630" y="497044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5"/>
            <p:cNvSpPr>
              <a:spLocks noChangeShapeType="1"/>
            </p:cNvSpPr>
            <p:nvPr/>
          </p:nvSpPr>
          <p:spPr bwMode="auto">
            <a:xfrm flipH="1">
              <a:off x="7383493" y="495616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6"/>
            <p:cNvSpPr>
              <a:spLocks noChangeShapeType="1"/>
            </p:cNvSpPr>
            <p:nvPr/>
          </p:nvSpPr>
          <p:spPr bwMode="auto">
            <a:xfrm flipH="1">
              <a:off x="7210455" y="4967274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Line 157"/>
            <p:cNvSpPr>
              <a:spLocks noChangeShapeType="1"/>
            </p:cNvSpPr>
            <p:nvPr/>
          </p:nvSpPr>
          <p:spPr bwMode="auto">
            <a:xfrm flipH="1">
              <a:off x="7205693" y="534192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Arc 158"/>
            <p:cNvSpPr>
              <a:spLocks/>
            </p:cNvSpPr>
            <p:nvPr/>
          </p:nvSpPr>
          <p:spPr bwMode="auto">
            <a:xfrm rot="8071501" flipH="1">
              <a:off x="6797705" y="489742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Freeform 159"/>
            <p:cNvSpPr>
              <a:spLocks/>
            </p:cNvSpPr>
            <p:nvPr/>
          </p:nvSpPr>
          <p:spPr bwMode="auto">
            <a:xfrm>
              <a:off x="5153055" y="497679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0"/>
            <p:cNvSpPr>
              <a:spLocks noChangeShapeType="1"/>
            </p:cNvSpPr>
            <p:nvPr/>
          </p:nvSpPr>
          <p:spPr bwMode="auto">
            <a:xfrm>
              <a:off x="5151468" y="496251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Line 161"/>
            <p:cNvSpPr>
              <a:spLocks noChangeShapeType="1"/>
            </p:cNvSpPr>
            <p:nvPr/>
          </p:nvSpPr>
          <p:spPr bwMode="auto">
            <a:xfrm>
              <a:off x="5141943" y="534827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2"/>
            <p:cNvSpPr>
              <a:spLocks/>
            </p:cNvSpPr>
            <p:nvPr/>
          </p:nvSpPr>
          <p:spPr bwMode="auto">
            <a:xfrm rot="13528499">
              <a:off x="5235605" y="490377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3"/>
            <p:cNvSpPr>
              <a:spLocks/>
            </p:cNvSpPr>
            <p:nvPr/>
          </p:nvSpPr>
          <p:spPr bwMode="auto">
            <a:xfrm rot="2663462" flipH="1" flipV="1">
              <a:off x="4960968" y="4981561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4"/>
            <p:cNvSpPr>
              <a:spLocks/>
            </p:cNvSpPr>
            <p:nvPr/>
          </p:nvSpPr>
          <p:spPr bwMode="auto">
            <a:xfrm rot="2663462">
              <a:off x="4805393" y="499108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5"/>
            <p:cNvSpPr>
              <a:spLocks/>
            </p:cNvSpPr>
            <p:nvPr/>
          </p:nvSpPr>
          <p:spPr bwMode="auto">
            <a:xfrm rot="2663462">
              <a:off x="4764118" y="50910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Arc 166"/>
            <p:cNvSpPr>
              <a:spLocks/>
            </p:cNvSpPr>
            <p:nvPr/>
          </p:nvSpPr>
          <p:spPr bwMode="auto">
            <a:xfrm rot="2663462" flipH="1" flipV="1">
              <a:off x="4895880" y="508951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Line 167"/>
            <p:cNvSpPr>
              <a:spLocks noChangeShapeType="1"/>
            </p:cNvSpPr>
            <p:nvPr/>
          </p:nvSpPr>
          <p:spPr bwMode="auto">
            <a:xfrm rot="1807332" flipH="1" flipV="1">
              <a:off x="4623135" y="4709470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Freeform 168"/>
            <p:cNvSpPr>
              <a:spLocks/>
            </p:cNvSpPr>
            <p:nvPr/>
          </p:nvSpPr>
          <p:spPr bwMode="auto">
            <a:xfrm rot="18007332">
              <a:off x="4654580" y="473708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69"/>
            <p:cNvSpPr>
              <a:spLocks noChangeShapeType="1"/>
            </p:cNvSpPr>
            <p:nvPr/>
          </p:nvSpPr>
          <p:spPr bwMode="auto">
            <a:xfrm rot="18007332">
              <a:off x="4605368" y="4773598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3" name="Line 170"/>
            <p:cNvSpPr>
              <a:spLocks noChangeShapeType="1"/>
            </p:cNvSpPr>
            <p:nvPr/>
          </p:nvSpPr>
          <p:spPr bwMode="auto">
            <a:xfrm rot="18007332">
              <a:off x="4719668" y="483551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4" name="Group 171"/>
            <p:cNvGrpSpPr>
              <a:grpSpLocks/>
            </p:cNvGrpSpPr>
            <p:nvPr/>
          </p:nvGrpSpPr>
          <p:grpSpPr bwMode="auto">
            <a:xfrm rot="18007332">
              <a:off x="4667295" y="4086178"/>
              <a:ext cx="600081" cy="500063"/>
              <a:chOff x="4785" y="11039"/>
              <a:chExt cx="829" cy="688"/>
            </a:xfrm>
          </p:grpSpPr>
          <p:sp>
            <p:nvSpPr>
              <p:cNvPr id="183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6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5" name="Freeform 177"/>
            <p:cNvSpPr>
              <a:spLocks/>
            </p:cNvSpPr>
            <p:nvPr/>
          </p:nvSpPr>
          <p:spPr bwMode="auto">
            <a:xfrm rot="18007332">
              <a:off x="4171980" y="3673461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8"/>
            <p:cNvSpPr>
              <a:spLocks/>
            </p:cNvSpPr>
            <p:nvPr/>
          </p:nvSpPr>
          <p:spPr bwMode="auto">
            <a:xfrm rot="18007332" flipV="1">
              <a:off x="4302155" y="3751248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79"/>
            <p:cNvSpPr>
              <a:spLocks/>
            </p:cNvSpPr>
            <p:nvPr/>
          </p:nvSpPr>
          <p:spPr bwMode="auto">
            <a:xfrm rot="20670794">
              <a:off x="4670455" y="455928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0"/>
            <p:cNvSpPr>
              <a:spLocks/>
            </p:cNvSpPr>
            <p:nvPr/>
          </p:nvSpPr>
          <p:spPr bwMode="auto">
            <a:xfrm rot="18007332">
              <a:off x="4379943" y="3519473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Freeform 181"/>
            <p:cNvSpPr>
              <a:spLocks/>
            </p:cNvSpPr>
            <p:nvPr/>
          </p:nvSpPr>
          <p:spPr bwMode="auto">
            <a:xfrm rot="18007332">
              <a:off x="4559330" y="4537061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2"/>
            <p:cNvSpPr>
              <a:spLocks/>
            </p:cNvSpPr>
            <p:nvPr/>
          </p:nvSpPr>
          <p:spPr bwMode="auto">
            <a:xfrm rot="3344830">
              <a:off x="4413280" y="4549761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Arc 183"/>
            <p:cNvSpPr>
              <a:spLocks/>
            </p:cNvSpPr>
            <p:nvPr/>
          </p:nvSpPr>
          <p:spPr bwMode="auto">
            <a:xfrm rot="11069833" flipV="1">
              <a:off x="4694268" y="47116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Freeform 184"/>
            <p:cNvSpPr>
              <a:spLocks/>
            </p:cNvSpPr>
            <p:nvPr/>
          </p:nvSpPr>
          <p:spPr bwMode="auto">
            <a:xfrm rot="18007332" flipH="1">
              <a:off x="5810280" y="2544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5"/>
            <p:cNvSpPr>
              <a:spLocks noChangeShapeType="1"/>
            </p:cNvSpPr>
            <p:nvPr/>
          </p:nvSpPr>
          <p:spPr bwMode="auto">
            <a:xfrm rot="18007332" flipH="1">
              <a:off x="5937280" y="2455848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6"/>
            <p:cNvSpPr>
              <a:spLocks noChangeShapeType="1"/>
            </p:cNvSpPr>
            <p:nvPr/>
          </p:nvSpPr>
          <p:spPr bwMode="auto">
            <a:xfrm rot="18007332" flipH="1">
              <a:off x="5643593" y="2632061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Line 187"/>
            <p:cNvSpPr>
              <a:spLocks noChangeShapeType="1"/>
            </p:cNvSpPr>
            <p:nvPr/>
          </p:nvSpPr>
          <p:spPr bwMode="auto">
            <a:xfrm rot="18007332" flipH="1">
              <a:off x="5964268" y="2820973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Arc 188"/>
            <p:cNvSpPr>
              <a:spLocks/>
            </p:cNvSpPr>
            <p:nvPr/>
          </p:nvSpPr>
          <p:spPr bwMode="auto">
            <a:xfrm rot="4478833" flipH="1">
              <a:off x="5515005" y="26892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Freeform 189"/>
            <p:cNvSpPr>
              <a:spLocks/>
            </p:cNvSpPr>
            <p:nvPr/>
          </p:nvSpPr>
          <p:spPr bwMode="auto">
            <a:xfrm rot="18007332">
              <a:off x="4781580" y="4327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0"/>
            <p:cNvSpPr>
              <a:spLocks noChangeShapeType="1"/>
            </p:cNvSpPr>
            <p:nvPr/>
          </p:nvSpPr>
          <p:spPr bwMode="auto">
            <a:xfrm rot="18007332">
              <a:off x="4822855" y="438783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1"/>
            <p:cNvSpPr>
              <a:spLocks noChangeShapeType="1"/>
            </p:cNvSpPr>
            <p:nvPr/>
          </p:nvSpPr>
          <p:spPr bwMode="auto">
            <a:xfrm rot="18007332">
              <a:off x="4540280" y="4635423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Line 192"/>
            <p:cNvSpPr>
              <a:spLocks noChangeShapeType="1"/>
            </p:cNvSpPr>
            <p:nvPr/>
          </p:nvSpPr>
          <p:spPr bwMode="auto">
            <a:xfrm rot="18007332">
              <a:off x="4933980" y="4606911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3"/>
            <p:cNvSpPr>
              <a:spLocks/>
            </p:cNvSpPr>
            <p:nvPr/>
          </p:nvSpPr>
          <p:spPr bwMode="auto">
            <a:xfrm rot="9935830">
              <a:off x="4738718" y="4040174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4"/>
            <p:cNvSpPr>
              <a:spLocks/>
            </p:cNvSpPr>
            <p:nvPr/>
          </p:nvSpPr>
          <p:spPr bwMode="auto">
            <a:xfrm rot="20670794" flipH="1" flipV="1">
              <a:off x="4638705" y="4421174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5"/>
            <p:cNvSpPr>
              <a:spLocks/>
            </p:cNvSpPr>
            <p:nvPr/>
          </p:nvSpPr>
          <p:spPr bwMode="auto">
            <a:xfrm rot="20670794">
              <a:off x="4567268" y="4560874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6"/>
            <p:cNvSpPr>
              <a:spLocks/>
            </p:cNvSpPr>
            <p:nvPr/>
          </p:nvSpPr>
          <p:spPr bwMode="auto">
            <a:xfrm rot="20670794">
              <a:off x="4594255" y="47926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Arc 197"/>
            <p:cNvSpPr>
              <a:spLocks/>
            </p:cNvSpPr>
            <p:nvPr/>
          </p:nvSpPr>
          <p:spPr bwMode="auto">
            <a:xfrm rot="20670794" flipH="1" flipV="1">
              <a:off x="4657755" y="46767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8"/>
            <p:cNvSpPr>
              <a:spLocks noChangeShapeType="1"/>
            </p:cNvSpPr>
            <p:nvPr/>
          </p:nvSpPr>
          <p:spPr bwMode="auto">
            <a:xfrm>
              <a:off x="4740305" y="5140311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7" name="Line 199"/>
            <p:cNvSpPr>
              <a:spLocks noChangeShapeType="1"/>
            </p:cNvSpPr>
            <p:nvPr/>
          </p:nvSpPr>
          <p:spPr bwMode="auto">
            <a:xfrm rot="7220284">
              <a:off x="4411693" y="4556111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68" name="Group 200"/>
            <p:cNvGrpSpPr>
              <a:grpSpLocks/>
            </p:cNvGrpSpPr>
            <p:nvPr/>
          </p:nvGrpSpPr>
          <p:grpSpPr bwMode="auto">
            <a:xfrm rot="7253297">
              <a:off x="3994169" y="4572002"/>
              <a:ext cx="227014" cy="180975"/>
              <a:chOff x="5504" y="8144"/>
              <a:chExt cx="291" cy="236"/>
            </a:xfrm>
          </p:grpSpPr>
          <p:sp>
            <p:nvSpPr>
              <p:cNvPr id="181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69" name="Group 203"/>
            <p:cNvGrpSpPr>
              <a:grpSpLocks/>
            </p:cNvGrpSpPr>
            <p:nvPr/>
          </p:nvGrpSpPr>
          <p:grpSpPr bwMode="auto">
            <a:xfrm>
              <a:off x="4624399" y="5638786"/>
              <a:ext cx="223837" cy="180975"/>
              <a:chOff x="5504" y="8144"/>
              <a:chExt cx="291" cy="236"/>
            </a:xfrm>
          </p:grpSpPr>
          <p:sp>
            <p:nvSpPr>
              <p:cNvPr id="179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70" name="Rectangle 206"/>
            <p:cNvSpPr>
              <a:spLocks noChangeArrowheads="1"/>
            </p:cNvSpPr>
            <p:nvPr/>
          </p:nvSpPr>
          <p:spPr bwMode="auto">
            <a:xfrm rot="3571960">
              <a:off x="4470430" y="5006961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7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2" name="Rectangle 208"/>
            <p:cNvSpPr>
              <a:spLocks noChangeArrowheads="1"/>
            </p:cNvSpPr>
            <p:nvPr/>
          </p:nvSpPr>
          <p:spPr bwMode="auto">
            <a:xfrm rot="4535559">
              <a:off x="4584730" y="4860911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3" name="Text Box 211"/>
            <p:cNvSpPr txBox="1">
              <a:spLocks noChangeArrowheads="1"/>
            </p:cNvSpPr>
            <p:nvPr/>
          </p:nvSpPr>
          <p:spPr bwMode="auto">
            <a:xfrm>
              <a:off x="3636993" y="5264136"/>
              <a:ext cx="957262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Laser</a:t>
              </a:r>
            </a:p>
          </p:txBody>
        </p:sp>
        <p:sp>
          <p:nvSpPr>
            <p:cNvPr id="174" name="Text Box 212"/>
            <p:cNvSpPr txBox="1">
              <a:spLocks noChangeArrowheads="1"/>
            </p:cNvSpPr>
            <p:nvPr/>
          </p:nvSpPr>
          <p:spPr bwMode="auto">
            <a:xfrm>
              <a:off x="3838376" y="5489561"/>
              <a:ext cx="890817" cy="4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Photo-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detector</a:t>
              </a:r>
            </a:p>
          </p:txBody>
        </p:sp>
        <p:sp>
          <p:nvSpPr>
            <p:cNvPr id="175" name="Text Box 214"/>
            <p:cNvSpPr txBox="1">
              <a:spLocks noChangeArrowheads="1"/>
            </p:cNvSpPr>
            <p:nvPr/>
          </p:nvSpPr>
          <p:spPr bwMode="auto">
            <a:xfrm>
              <a:off x="5632468" y="4415637"/>
              <a:ext cx="15827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kern="1200" dirty="0" smtClean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1000km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kern="1200" dirty="0" smtClean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</a:t>
              </a:r>
              <a:r>
                <a:rPr kumimoji="1" lang="en-US" altLang="ja-JP" sz="1600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cavity</a:t>
              </a:r>
            </a:p>
          </p:txBody>
        </p:sp>
        <p:sp>
          <p:nvSpPr>
            <p:cNvPr id="176" name="Text Box 215"/>
            <p:cNvSpPr txBox="1">
              <a:spLocks noChangeArrowheads="1"/>
            </p:cNvSpPr>
            <p:nvPr/>
          </p:nvSpPr>
          <p:spPr bwMode="auto">
            <a:xfrm>
              <a:off x="5200668" y="5811857"/>
              <a:ext cx="19431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kern="1200" dirty="0">
                  <a:solidFill>
                    <a:srgbClr val="FFCCFF"/>
                  </a:solidFill>
                  <a:latin typeface="+mj-lt"/>
                  <a:ea typeface="ＭＳ Ｐゴシック" pitchFamily="50" charset="-128"/>
                  <a:cs typeface="+mn-cs"/>
                </a:rPr>
                <a:t>Drag-free S/C</a:t>
              </a:r>
            </a:p>
          </p:txBody>
        </p:sp>
        <p:sp>
          <p:nvSpPr>
            <p:cNvPr id="177" name="Text Box 216"/>
            <p:cNvSpPr txBox="1">
              <a:spLocks noChangeArrowheads="1"/>
            </p:cNvSpPr>
            <p:nvPr/>
          </p:nvSpPr>
          <p:spPr bwMode="auto">
            <a:xfrm rot="17950394">
              <a:off x="4408785" y="3176419"/>
              <a:ext cx="154305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178" name="Text Box 218"/>
            <p:cNvSpPr txBox="1">
              <a:spLocks noChangeArrowheads="1"/>
            </p:cNvSpPr>
            <p:nvPr/>
          </p:nvSpPr>
          <p:spPr bwMode="auto">
            <a:xfrm>
              <a:off x="4760943" y="5314936"/>
              <a:ext cx="722312" cy="319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Mirror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064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8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5075" y="768542"/>
            <a:ext cx="8513205" cy="57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 smtClean="0"/>
              <a:t>初期宇宙の観測</a:t>
            </a:r>
            <a:endParaRPr lang="ja-JP" altLang="en-US" b="0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b="0" smtClean="0"/>
              <a:t>プロジェクトウィーク資料 </a:t>
            </a:r>
            <a:r>
              <a:rPr lang="en-US" altLang="ja-JP" b="0" smtClean="0"/>
              <a:t>(November 28, 2012, NAOJ)</a:t>
            </a:r>
            <a:endParaRPr lang="en-US" altLang="ja-JP" b="0" dirty="0"/>
          </a:p>
        </p:txBody>
      </p:sp>
      <p:sp>
        <p:nvSpPr>
          <p:cNvPr id="6" name="正方形/長方形 5"/>
          <p:cNvSpPr/>
          <p:nvPr/>
        </p:nvSpPr>
        <p:spPr>
          <a:xfrm>
            <a:off x="142844" y="5929330"/>
            <a:ext cx="278603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900" dirty="0" smtClean="0">
                <a:solidFill>
                  <a:srgbClr val="F8F8F8"/>
                </a:solidFill>
                <a:latin typeface="+mn-lt"/>
              </a:rPr>
              <a:t>Background:</a:t>
            </a:r>
          </a:p>
          <a:p>
            <a:pPr algn="l">
              <a:buNone/>
            </a:pPr>
            <a:r>
              <a:rPr lang="en-US" altLang="ja-JP" sz="900" dirty="0" smtClean="0">
                <a:solidFill>
                  <a:srgbClr val="F8F8F8"/>
                </a:solidFill>
                <a:latin typeface="+mn-lt"/>
              </a:rPr>
              <a:t>original figure by </a:t>
            </a:r>
          </a:p>
          <a:p>
            <a:pPr algn="l">
              <a:buNone/>
            </a:pPr>
            <a:r>
              <a:rPr lang="en-US" altLang="ja-JP" sz="900" dirty="0" smtClean="0">
                <a:solidFill>
                  <a:srgbClr val="F8F8F8"/>
                </a:solidFill>
                <a:latin typeface="+mn-lt"/>
              </a:rPr>
              <a:t>NASA/WMAP Science Team</a:t>
            </a:r>
            <a:endParaRPr lang="ja-JP" altLang="en-US" sz="900" dirty="0">
              <a:solidFill>
                <a:srgbClr val="F8F8F8"/>
              </a:solidFill>
              <a:latin typeface="+mn-lt"/>
            </a:endParaRPr>
          </a:p>
        </p:txBody>
      </p:sp>
      <p:sp>
        <p:nvSpPr>
          <p:cNvPr id="2" name="角丸四角形 1"/>
          <p:cNvSpPr/>
          <p:nvPr/>
        </p:nvSpPr>
        <p:spPr bwMode="auto">
          <a:xfrm>
            <a:off x="4709192" y="5871975"/>
            <a:ext cx="216024" cy="97777"/>
          </a:xfrm>
          <a:prstGeom prst="roundRect">
            <a:avLst/>
          </a:prstGeom>
          <a:solidFill>
            <a:srgbClr val="000000"/>
          </a:solidFill>
          <a:ln w="15875">
            <a:noFill/>
            <a:round/>
            <a:headEnd/>
            <a:tailEnd/>
          </a:ln>
        </p:spPr>
        <p:txBody>
          <a:bodyPr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 bwMode="auto">
          <a:xfrm>
            <a:off x="4608932" y="5805844"/>
            <a:ext cx="36099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-35</a:t>
            </a:r>
            <a:endParaRPr kumimoji="1" lang="ja-JP" altLang="en-US" sz="800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角丸四角形 7"/>
          <p:cNvSpPr/>
          <p:nvPr/>
        </p:nvSpPr>
        <p:spPr bwMode="auto">
          <a:xfrm>
            <a:off x="3275856" y="5805264"/>
            <a:ext cx="1008112" cy="279100"/>
          </a:xfrm>
          <a:prstGeom prst="roundRect">
            <a:avLst/>
          </a:prstGeom>
          <a:solidFill>
            <a:srgbClr val="333333"/>
          </a:solidFill>
          <a:ln w="15875">
            <a:noFill/>
            <a:round/>
            <a:headEnd/>
            <a:tailEnd/>
          </a:ln>
        </p:spPr>
        <p:txBody>
          <a:bodyPr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 bwMode="auto">
          <a:xfrm>
            <a:off x="3249352" y="5738690"/>
            <a:ext cx="12961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インフレーション</a:t>
            </a:r>
            <a:endParaRPr kumimoji="1" lang="en-US" altLang="ja-JP" sz="1000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000" b="1" dirty="0">
                <a:solidFill>
                  <a:srgbClr val="FFFFFF"/>
                </a:solidFill>
                <a:latin typeface="Tahoma" pitchFamily="34" charset="0"/>
              </a:rPr>
              <a:t>　</a:t>
            </a:r>
            <a:r>
              <a:rPr kumimoji="1" lang="ja-JP" altLang="en-US" sz="1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からの重力波</a:t>
            </a:r>
          </a:p>
        </p:txBody>
      </p:sp>
    </p:spTree>
    <p:extLst>
      <p:ext uri="{BB962C8B-B14F-4D97-AF65-F5344CB8AC3E}">
        <p14:creationId xmlns:p14="http://schemas.microsoft.com/office/powerpoint/2010/main" val="2710811449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universe_mod_cut_cro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35242"/>
          <a:stretch>
            <a:fillRect/>
          </a:stretch>
        </p:blipFill>
        <p:spPr>
          <a:xfrm>
            <a:off x="4786314" y="3375033"/>
            <a:ext cx="3500462" cy="3215497"/>
          </a:xfrm>
          <a:prstGeom prst="rect">
            <a:avLst/>
          </a:prstGeom>
        </p:spPr>
      </p:pic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KAGRA </a:t>
            </a:r>
            <a:r>
              <a:rPr lang="ja-JP" altLang="en-US" dirty="0" smtClean="0"/>
              <a:t>と</a:t>
            </a:r>
            <a:r>
              <a:rPr lang="en-US" altLang="ja-JP" dirty="0" smtClean="0"/>
              <a:t> DECIGO</a:t>
            </a:r>
            <a:endParaRPr lang="ja-JP" altLang="en-US" dirty="0"/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642910" y="888517"/>
            <a:ext cx="42799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</a:t>
            </a:r>
            <a:r>
              <a:rPr lang="en-US" altLang="ja-JP" sz="20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 (~2017)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  </a:t>
            </a:r>
            <a:r>
              <a:rPr lang="ja-JP" altLang="en-US" sz="20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地上重力波望遠鏡</a:t>
            </a:r>
            <a:endParaRPr lang="en-US" altLang="ja-JP" sz="2000" dirty="0" smtClean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     </a:t>
            </a:r>
            <a:r>
              <a:rPr lang="en-US" altLang="ja-JP" sz="20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20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High</a:t>
            </a:r>
            <a:r>
              <a:rPr lang="en-US" altLang="ja-JP" sz="20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 frequency events</a:t>
            </a:r>
            <a:endParaRPr lang="ja-JP" altLang="en-US" sz="200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070088" name="Rectangle 8"/>
          <p:cNvSpPr>
            <a:spLocks noChangeArrowheads="1"/>
          </p:cNvSpPr>
          <p:nvPr/>
        </p:nvSpPr>
        <p:spPr bwMode="auto">
          <a:xfrm>
            <a:off x="971600" y="2069419"/>
            <a:ext cx="364333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重力波の検出と天文学の創成</a:t>
            </a:r>
            <a:endParaRPr lang="ja-JP" altLang="en-US" sz="2000" dirty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7008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724916"/>
            <a:ext cx="4357718" cy="34726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pSp>
        <p:nvGrpSpPr>
          <p:cNvPr id="2" name="グループ化 12"/>
          <p:cNvGrpSpPr/>
          <p:nvPr/>
        </p:nvGrpSpPr>
        <p:grpSpPr>
          <a:xfrm rot="15785392">
            <a:off x="6398017" y="2647809"/>
            <a:ext cx="2234040" cy="2348200"/>
            <a:chOff x="9501222" y="714356"/>
            <a:chExt cx="5338763" cy="4864101"/>
          </a:xfrm>
        </p:grpSpPr>
        <p:sp>
          <p:nvSpPr>
            <p:cNvPr id="15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219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1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3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 rot="7209001">
              <a:off x="11403003" y="2178095"/>
              <a:ext cx="600087" cy="500063"/>
              <a:chOff x="4785" y="11039"/>
              <a:chExt cx="829" cy="688"/>
            </a:xfrm>
          </p:grpSpPr>
          <p:sp>
            <p:nvSpPr>
              <p:cNvPr id="214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6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8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4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" name="Group 49"/>
            <p:cNvGrpSpPr>
              <a:grpSpLocks/>
            </p:cNvGrpSpPr>
            <p:nvPr/>
          </p:nvGrpSpPr>
          <p:grpSpPr bwMode="auto">
            <a:xfrm rot="3616332">
              <a:off x="12330179" y="2190798"/>
              <a:ext cx="600087" cy="503238"/>
              <a:chOff x="4785" y="11039"/>
              <a:chExt cx="829" cy="688"/>
            </a:xfrm>
          </p:grpSpPr>
          <p:sp>
            <p:nvSpPr>
              <p:cNvPr id="209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6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1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207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205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4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78"/>
            <p:cNvGrpSpPr>
              <a:grpSpLocks/>
            </p:cNvGrpSpPr>
            <p:nvPr/>
          </p:nvGrpSpPr>
          <p:grpSpPr bwMode="auto">
            <a:xfrm flipH="1">
              <a:off x="12703129" y="4371956"/>
              <a:ext cx="600087" cy="495300"/>
              <a:chOff x="4785" y="11039"/>
              <a:chExt cx="829" cy="688"/>
            </a:xfrm>
          </p:grpSpPr>
          <p:sp>
            <p:nvSpPr>
              <p:cNvPr id="200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2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6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88"/>
            <p:cNvGrpSpPr>
              <a:grpSpLocks/>
            </p:cNvGrpSpPr>
            <p:nvPr/>
          </p:nvGrpSpPr>
          <p:grpSpPr bwMode="auto">
            <a:xfrm flipH="1">
              <a:off x="12703129" y="4416406"/>
              <a:ext cx="600087" cy="500063"/>
              <a:chOff x="4785" y="11039"/>
              <a:chExt cx="829" cy="688"/>
            </a:xfrm>
          </p:grpSpPr>
          <p:sp>
            <p:nvSpPr>
              <p:cNvPr id="195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7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1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7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" name="Group 111"/>
            <p:cNvGrpSpPr>
              <a:grpSpLocks/>
            </p:cNvGrpSpPr>
            <p:nvPr/>
          </p:nvGrpSpPr>
          <p:grpSpPr bwMode="auto">
            <a:xfrm rot="3592668" flipH="1">
              <a:off x="13154018" y="3611479"/>
              <a:ext cx="600087" cy="503238"/>
              <a:chOff x="4785" y="11039"/>
              <a:chExt cx="829" cy="688"/>
            </a:xfrm>
          </p:grpSpPr>
          <p:sp>
            <p:nvSpPr>
              <p:cNvPr id="190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9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188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3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186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7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4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7" name="Group 141"/>
            <p:cNvGrpSpPr>
              <a:grpSpLocks/>
            </p:cNvGrpSpPr>
            <p:nvPr/>
          </p:nvGrpSpPr>
          <p:grpSpPr bwMode="auto">
            <a:xfrm>
              <a:off x="11052279" y="4424344"/>
              <a:ext cx="600087" cy="500063"/>
              <a:chOff x="4785" y="11039"/>
              <a:chExt cx="829" cy="688"/>
            </a:xfrm>
          </p:grpSpPr>
          <p:sp>
            <p:nvSpPr>
              <p:cNvPr id="181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3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9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8" name="Group 171"/>
            <p:cNvGrpSpPr>
              <a:grpSpLocks/>
            </p:cNvGrpSpPr>
            <p:nvPr/>
          </p:nvGrpSpPr>
          <p:grpSpPr bwMode="auto">
            <a:xfrm rot="18007332">
              <a:off x="10577577" y="3603541"/>
              <a:ext cx="600087" cy="500063"/>
              <a:chOff x="4785" y="11039"/>
              <a:chExt cx="829" cy="688"/>
            </a:xfrm>
          </p:grpSpPr>
          <p:sp>
            <p:nvSpPr>
              <p:cNvPr id="176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8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4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9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174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226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172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3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9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224" name="Rectangle 6"/>
          <p:cNvSpPr>
            <a:spLocks noChangeArrowheads="1"/>
          </p:cNvSpPr>
          <p:nvPr/>
        </p:nvSpPr>
        <p:spPr bwMode="auto">
          <a:xfrm>
            <a:off x="4786314" y="857232"/>
            <a:ext cx="42799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DECIGO</a:t>
            </a:r>
            <a:r>
              <a:rPr lang="en-US" altLang="ja-JP" sz="20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 (~2027)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  </a:t>
            </a:r>
            <a:r>
              <a:rPr lang="ja-JP" altLang="en-US" sz="20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宇宙重力波望遠鏡</a:t>
            </a:r>
            <a:endParaRPr lang="en-US" altLang="ja-JP" sz="2000" dirty="0" smtClean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     </a:t>
            </a:r>
            <a:r>
              <a:rPr lang="en-US" altLang="ja-JP" sz="20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20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Low</a:t>
            </a:r>
            <a:r>
              <a:rPr lang="en-US" altLang="ja-JP" sz="20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 frequency sources</a:t>
            </a:r>
            <a:endParaRPr lang="ja-JP" altLang="en-US" sz="200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25" name="Rectangle 8"/>
          <p:cNvSpPr>
            <a:spLocks noChangeArrowheads="1"/>
          </p:cNvSpPr>
          <p:nvPr/>
        </p:nvSpPr>
        <p:spPr bwMode="auto">
          <a:xfrm>
            <a:off x="5076056" y="2042123"/>
            <a:ext cx="364333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重力波天文学の展開・宇宙論</a:t>
            </a:r>
            <a:endParaRPr lang="ja-JP" altLang="en-US" sz="2000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40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6229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647473"/>
              </p:ext>
            </p:extLst>
          </p:nvPr>
        </p:nvGraphicFramePr>
        <p:xfrm>
          <a:off x="611188" y="1412875"/>
          <a:ext cx="8280400" cy="4836923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2010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0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ミッション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971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目的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</a:t>
                      </a: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  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根幹技術の宇宙実証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銀河系内観測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重力波の検出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(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最小限のスペック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間での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FP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干渉計実証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</a:t>
                      </a: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重力波天文学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構成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小型衛星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短基線長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FP</a:t>
                      </a:r>
                      <a:r>
                        <a:rPr kumimoji="0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共振器 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0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 S/C 3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  干渉計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 3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干渉計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3-4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ユニット</a:t>
                      </a: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3116"/>
            <a:ext cx="1305302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9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0615" y="3071810"/>
            <a:ext cx="133968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solidFill>
                  <a:srgbClr val="DDDDDD"/>
                </a:solidFill>
              </a:rPr>
              <a:t>DECIGO</a:t>
            </a:r>
            <a:r>
              <a:rPr lang="ja-JP" altLang="en-US">
                <a:solidFill>
                  <a:srgbClr val="DDDDDD"/>
                </a:solidFill>
              </a:rPr>
              <a:t>のロードマップ</a:t>
            </a: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プロジェクトウィーク資料 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(November 28, 2012, NAOJ)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Figure: S.Kawamura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528888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347913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435350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rPr>
              <a:t>DECIGO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rPr>
              <a:t>Pathfinder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716338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90950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808163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808163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808163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1147749" y="4005263"/>
            <a:ext cx="1495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rPr>
              <a:t>SDS-1/SWIM</a:t>
            </a:r>
          </a:p>
        </p:txBody>
      </p:sp>
      <p:sp>
        <p:nvSpPr>
          <p:cNvPr id="1076581" name="AutoShape 357"/>
          <p:cNvSpPr>
            <a:spLocks noChangeArrowheads="1"/>
          </p:cNvSpPr>
          <p:nvPr/>
        </p:nvSpPr>
        <p:spPr bwMode="auto">
          <a:xfrm>
            <a:off x="1071538" y="2214554"/>
            <a:ext cx="3119462" cy="2071702"/>
          </a:xfrm>
          <a:prstGeom prst="roundRect">
            <a:avLst>
              <a:gd name="adj" fmla="val 10097"/>
            </a:avLst>
          </a:prstGeom>
          <a:noFill/>
          <a:ln w="50800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12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658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DECIGO</a:t>
            </a:r>
            <a:r>
              <a:rPr lang="ja-JP" altLang="en-US" dirty="0" smtClean="0"/>
              <a:t>パスファインダー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71472" y="1393815"/>
            <a:ext cx="8386762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93675" marR="0" lvl="0" indent="-193675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en-US" altLang="ja-JP" sz="220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DECIGO</a:t>
            </a:r>
            <a:r>
              <a:rPr kumimoji="1" lang="ja-JP" altLang="en-US" sz="220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パスファインダー </a:t>
            </a:r>
            <a:r>
              <a:rPr kumimoji="1" lang="en-US" altLang="ja-JP" sz="220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(DPF) </a:t>
            </a:r>
            <a:endParaRPr kumimoji="1" lang="en-US" altLang="ja-JP" sz="2200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971600" y="2786058"/>
            <a:ext cx="4786346" cy="1214446"/>
          </a:xfrm>
          <a:prstGeom prst="roundRect">
            <a:avLst>
              <a:gd name="adj" fmla="val 3069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51"/>
          <p:cNvSpPr>
            <a:spLocks noChangeArrowheads="1"/>
          </p:cNvSpPr>
          <p:nvPr/>
        </p:nvSpPr>
        <p:spPr bwMode="auto">
          <a:xfrm>
            <a:off x="741376" y="1857364"/>
            <a:ext cx="5688012" cy="255454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のための最初の前哨</a:t>
            </a:r>
            <a:r>
              <a:rPr kumimoji="1" lang="ja-JP" altLang="en-US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  <a:endParaRPr kumimoji="1" lang="en-US" altLang="ja-JP" sz="2000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DECIGO :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基線長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1000km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編隊飛行</a:t>
            </a:r>
            <a:endParaRPr lang="en-US" altLang="ja-JP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l" rtl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 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2000" dirty="0" smtClean="0">
                <a:solidFill>
                  <a:srgbClr val="E1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DPF</a:t>
            </a:r>
            <a:r>
              <a:rPr lang="en-US" altLang="ja-JP" sz="2000" dirty="0" smtClean="0">
                <a:solidFill>
                  <a:srgbClr val="E1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 </a:t>
            </a:r>
            <a:r>
              <a:rPr lang="en-US" altLang="ja-JP" sz="2000" dirty="0" smtClean="0">
                <a:solidFill>
                  <a:srgbClr val="E1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1</a:t>
            </a:r>
            <a:r>
              <a:rPr lang="ja-JP" altLang="en-US" sz="2000" dirty="0" smtClean="0">
                <a:solidFill>
                  <a:srgbClr val="E1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機の衛星</a:t>
            </a:r>
            <a:r>
              <a:rPr lang="ja-JP" altLang="en-US" sz="2000" dirty="0" smtClean="0">
                <a:solidFill>
                  <a:srgbClr val="E1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　</a:t>
            </a:r>
            <a:r>
              <a:rPr lang="en-US" altLang="ja-JP" sz="2000" dirty="0" smtClean="0">
                <a:solidFill>
                  <a:srgbClr val="E1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(</a:t>
            </a:r>
            <a:r>
              <a:rPr lang="ja-JP" altLang="en-US" sz="2000" dirty="0" smtClean="0">
                <a:solidFill>
                  <a:srgbClr val="E1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基線長</a:t>
            </a:r>
            <a:r>
              <a:rPr lang="en-US" altLang="ja-JP" sz="2000" dirty="0" smtClean="0">
                <a:solidFill>
                  <a:srgbClr val="E1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30cm</a:t>
            </a:r>
            <a:r>
              <a:rPr lang="ja-JP" altLang="en-US" sz="2000" dirty="0" smtClean="0">
                <a:solidFill>
                  <a:srgbClr val="E1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干渉計</a:t>
            </a:r>
            <a:r>
              <a:rPr lang="en-US" altLang="ja-JP" sz="2000" dirty="0" smtClean="0">
                <a:solidFill>
                  <a:srgbClr val="E1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)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zh-TW" altLang="en-US" sz="2000" dirty="0" smtClean="0">
                <a:solidFill>
                  <a:srgbClr val="E1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                </a:t>
            </a:r>
            <a:r>
              <a:rPr lang="en-US" altLang="zh-TW" sz="2000" dirty="0" smtClean="0">
                <a:solidFill>
                  <a:srgbClr val="E1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350kg</a:t>
            </a:r>
            <a:r>
              <a:rPr lang="ja-JP" altLang="en-US" sz="2000" dirty="0" smtClean="0">
                <a:solidFill>
                  <a:srgbClr val="E1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級 小型衛星</a:t>
            </a:r>
            <a:endParaRPr lang="en-US" altLang="zh-TW" sz="2000" dirty="0" smtClean="0">
              <a:solidFill>
                <a:srgbClr val="E1FF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zh-TW" sz="2000" dirty="0" smtClean="0">
                <a:solidFill>
                  <a:srgbClr val="E1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                </a:t>
            </a:r>
            <a:r>
              <a:rPr lang="zh-TW" altLang="en-US" sz="2000" dirty="0" smtClean="0">
                <a:solidFill>
                  <a:srgbClr val="E1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地球周回軌道   </a:t>
            </a:r>
            <a:r>
              <a:rPr lang="en-US" altLang="zh-TW" sz="2000" dirty="0" smtClean="0">
                <a:solidFill>
                  <a:srgbClr val="E1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(</a:t>
            </a:r>
            <a:r>
              <a:rPr lang="zh-TW" altLang="en-US" sz="2000" dirty="0" smtClean="0">
                <a:solidFill>
                  <a:srgbClr val="E1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高度 </a:t>
            </a:r>
            <a:r>
              <a:rPr lang="en-US" altLang="zh-TW" sz="2000" dirty="0" smtClean="0">
                <a:solidFill>
                  <a:srgbClr val="E1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500km)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" name="グループ化 12"/>
          <p:cNvGrpSpPr/>
          <p:nvPr/>
        </p:nvGrpSpPr>
        <p:grpSpPr>
          <a:xfrm>
            <a:off x="6286512" y="1285860"/>
            <a:ext cx="2234040" cy="2071702"/>
            <a:chOff x="9501222" y="714356"/>
            <a:chExt cx="5338763" cy="4864101"/>
          </a:xfrm>
        </p:grpSpPr>
        <p:sp>
          <p:nvSpPr>
            <p:cNvPr id="267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8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9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0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1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2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3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4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5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6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7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8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9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0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468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9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0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1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2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2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3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4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5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" name="Group 26"/>
            <p:cNvGrpSpPr>
              <a:grpSpLocks/>
            </p:cNvGrpSpPr>
            <p:nvPr/>
          </p:nvGrpSpPr>
          <p:grpSpPr bwMode="auto">
            <a:xfrm rot="7209001">
              <a:off x="11403005" y="2178095"/>
              <a:ext cx="600087" cy="500063"/>
              <a:chOff x="4785" y="11039"/>
              <a:chExt cx="829" cy="688"/>
            </a:xfrm>
          </p:grpSpPr>
          <p:sp>
            <p:nvSpPr>
              <p:cNvPr id="463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4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5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6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7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7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8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9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0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1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2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3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4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5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6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7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8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9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0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1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2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3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49"/>
            <p:cNvGrpSpPr>
              <a:grpSpLocks/>
            </p:cNvGrpSpPr>
            <p:nvPr/>
          </p:nvGrpSpPr>
          <p:grpSpPr bwMode="auto">
            <a:xfrm rot="3616332">
              <a:off x="12330179" y="2190800"/>
              <a:ext cx="600087" cy="503238"/>
              <a:chOff x="4785" y="11039"/>
              <a:chExt cx="829" cy="688"/>
            </a:xfrm>
          </p:grpSpPr>
          <p:sp>
            <p:nvSpPr>
              <p:cNvPr id="458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9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0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1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2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05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6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7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8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9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0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456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7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454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5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13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4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5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6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7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8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9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0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1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2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3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3" name="Group 78"/>
            <p:cNvGrpSpPr>
              <a:grpSpLocks/>
            </p:cNvGrpSpPr>
            <p:nvPr/>
          </p:nvGrpSpPr>
          <p:grpSpPr bwMode="auto">
            <a:xfrm flipH="1">
              <a:off x="12703127" y="4371956"/>
              <a:ext cx="600087" cy="495300"/>
              <a:chOff x="4785" y="11039"/>
              <a:chExt cx="829" cy="688"/>
            </a:xfrm>
          </p:grpSpPr>
          <p:sp>
            <p:nvSpPr>
              <p:cNvPr id="449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0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1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2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3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5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6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7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8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9" name="Group 88"/>
            <p:cNvGrpSpPr>
              <a:grpSpLocks/>
            </p:cNvGrpSpPr>
            <p:nvPr/>
          </p:nvGrpSpPr>
          <p:grpSpPr bwMode="auto">
            <a:xfrm flipH="1">
              <a:off x="12703127" y="4416406"/>
              <a:ext cx="600087" cy="500063"/>
              <a:chOff x="4785" y="11039"/>
              <a:chExt cx="829" cy="688"/>
            </a:xfrm>
          </p:grpSpPr>
          <p:sp>
            <p:nvSpPr>
              <p:cNvPr id="444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5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6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7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8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30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1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2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3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4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5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6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7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8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9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0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1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2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3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4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5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6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5" name="Group 111"/>
            <p:cNvGrpSpPr>
              <a:grpSpLocks/>
            </p:cNvGrpSpPr>
            <p:nvPr/>
          </p:nvGrpSpPr>
          <p:grpSpPr bwMode="auto">
            <a:xfrm rot="3592668" flipH="1">
              <a:off x="13154020" y="3611481"/>
              <a:ext cx="600087" cy="503238"/>
              <a:chOff x="4785" y="11039"/>
              <a:chExt cx="829" cy="688"/>
            </a:xfrm>
          </p:grpSpPr>
          <p:sp>
            <p:nvSpPr>
              <p:cNvPr id="439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0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1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2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3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48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9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0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1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2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3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2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437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8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5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435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6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56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7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8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9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0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1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2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3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4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6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6" name="Group 141"/>
            <p:cNvGrpSpPr>
              <a:grpSpLocks/>
            </p:cNvGrpSpPr>
            <p:nvPr/>
          </p:nvGrpSpPr>
          <p:grpSpPr bwMode="auto">
            <a:xfrm>
              <a:off x="11052281" y="4424344"/>
              <a:ext cx="600087" cy="500063"/>
              <a:chOff x="4785" y="11039"/>
              <a:chExt cx="829" cy="688"/>
            </a:xfrm>
          </p:grpSpPr>
          <p:sp>
            <p:nvSpPr>
              <p:cNvPr id="430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1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2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3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4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68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9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0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1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2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3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4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5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6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7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8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9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0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1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2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3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4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5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6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7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8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9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0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1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3" name="Group 171"/>
            <p:cNvGrpSpPr>
              <a:grpSpLocks/>
            </p:cNvGrpSpPr>
            <p:nvPr/>
          </p:nvGrpSpPr>
          <p:grpSpPr bwMode="auto">
            <a:xfrm rot="18007332">
              <a:off x="10577575" y="3603541"/>
              <a:ext cx="600087" cy="500063"/>
              <a:chOff x="4785" y="11039"/>
              <a:chExt cx="829" cy="688"/>
            </a:xfrm>
          </p:grpSpPr>
          <p:sp>
            <p:nvSpPr>
              <p:cNvPr id="425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6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7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8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9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93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4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5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6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7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8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9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0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1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2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3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4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5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6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7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8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9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0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1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2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3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4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5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4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423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4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55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421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2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418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9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0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477" name="AutoShape 49"/>
          <p:cNvSpPr>
            <a:spLocks noChangeArrowheads="1"/>
          </p:cNvSpPr>
          <p:nvPr/>
        </p:nvSpPr>
        <p:spPr bwMode="auto">
          <a:xfrm rot="5400000">
            <a:off x="7191577" y="3405371"/>
            <a:ext cx="344487" cy="702903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6350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8" name="Text Box 27"/>
          <p:cNvSpPr txBox="1">
            <a:spLocks noChangeAspect="1" noChangeArrowheads="1"/>
          </p:cNvSpPr>
          <p:nvPr/>
        </p:nvSpPr>
        <p:spPr bwMode="auto">
          <a:xfrm>
            <a:off x="6215074" y="1214422"/>
            <a:ext cx="935627" cy="24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b="1" kern="12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endParaRPr kumimoji="1" lang="en-US" altLang="ja-JP" sz="1400" b="1" kern="1200" dirty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81" name="Text Box 27"/>
          <p:cNvSpPr txBox="1">
            <a:spLocks noChangeAspect="1" noChangeArrowheads="1"/>
          </p:cNvSpPr>
          <p:nvPr/>
        </p:nvSpPr>
        <p:spPr bwMode="auto">
          <a:xfrm>
            <a:off x="7000892" y="2687586"/>
            <a:ext cx="935627" cy="24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1000km</a:t>
            </a:r>
            <a:endParaRPr kumimoji="1" lang="en-US" altLang="ja-JP" sz="1100" b="1" kern="1200" dirty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56" name="グループ化 261"/>
          <p:cNvGrpSpPr/>
          <p:nvPr/>
        </p:nvGrpSpPr>
        <p:grpSpPr>
          <a:xfrm>
            <a:off x="857224" y="4286256"/>
            <a:ext cx="5688012" cy="1643074"/>
            <a:chOff x="857224" y="4286256"/>
            <a:chExt cx="5688012" cy="1643074"/>
          </a:xfrm>
        </p:grpSpPr>
        <p:sp>
          <p:nvSpPr>
            <p:cNvPr id="12" name="Rectangle 51"/>
            <p:cNvSpPr>
              <a:spLocks noChangeArrowheads="1"/>
            </p:cNvSpPr>
            <p:nvPr/>
          </p:nvSpPr>
          <p:spPr bwMode="auto">
            <a:xfrm>
              <a:off x="857224" y="4729001"/>
              <a:ext cx="5688012" cy="120032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DECIGO</a:t>
              </a:r>
              <a:r>
                <a:rPr lang="ja-JP" altLang="en-US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の主要技術の宇宙</a:t>
              </a:r>
              <a:r>
                <a:rPr kumimoji="1" lang="ja-JP" altLang="en-US" sz="2000" kern="12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実証</a:t>
              </a:r>
              <a:endPara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　　</a:t>
              </a:r>
              <a:r>
                <a:rPr kumimoji="1" lang="ja-JP" altLang="en-US" sz="2000" kern="1200" dirty="0" smtClean="0">
                  <a:solidFill>
                    <a:srgbClr val="B2B2B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レーザー干渉計</a:t>
              </a:r>
              <a:r>
                <a:rPr kumimoji="1" lang="en-US" altLang="ja-JP" sz="2000" kern="1200" dirty="0" smtClean="0">
                  <a:solidFill>
                    <a:srgbClr val="B2B2B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, </a:t>
              </a:r>
              <a:r>
                <a:rPr kumimoji="1" lang="ja-JP" altLang="en-US" sz="2000" kern="1200" dirty="0" smtClean="0">
                  <a:solidFill>
                    <a:srgbClr val="B2B2B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安定化レーザー光源</a:t>
              </a:r>
              <a:r>
                <a:rPr kumimoji="1" lang="en-US" altLang="ja-JP" sz="2000" kern="1200" dirty="0" smtClean="0">
                  <a:solidFill>
                    <a:srgbClr val="B2B2B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,</a:t>
              </a: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dirty="0" smtClean="0">
                  <a:solidFill>
                    <a:srgbClr val="B2B2B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     </a:t>
              </a:r>
              <a:r>
                <a:rPr lang="ja-JP" altLang="en-US" sz="2000" dirty="0" smtClean="0">
                  <a:solidFill>
                    <a:srgbClr val="B2B2B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ドラッグフリーシステム、データ取得と解析</a:t>
              </a:r>
              <a:endParaRPr kumimoji="1" lang="ja-JP" altLang="en-US" sz="2000" kern="1200" dirty="0">
                <a:solidFill>
                  <a:srgbClr val="B2B2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486" name="AutoShape 49"/>
            <p:cNvSpPr>
              <a:spLocks noChangeArrowheads="1"/>
            </p:cNvSpPr>
            <p:nvPr/>
          </p:nvSpPr>
          <p:spPr bwMode="auto">
            <a:xfrm rot="5400000">
              <a:off x="2190917" y="4107048"/>
              <a:ext cx="344487" cy="702903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63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57" name="グループ化 486"/>
          <p:cNvGrpSpPr/>
          <p:nvPr/>
        </p:nvGrpSpPr>
        <p:grpSpPr>
          <a:xfrm>
            <a:off x="6279579" y="4116346"/>
            <a:ext cx="2566805" cy="1955860"/>
            <a:chOff x="6279579" y="4116346"/>
            <a:chExt cx="2566805" cy="1955860"/>
          </a:xfrm>
        </p:grpSpPr>
        <p:sp>
          <p:nvSpPr>
            <p:cNvPr id="16" name="Oval 10"/>
            <p:cNvSpPr>
              <a:spLocks noChangeAspect="1" noChangeArrowheads="1"/>
            </p:cNvSpPr>
            <p:nvPr/>
          </p:nvSpPr>
          <p:spPr bwMode="auto">
            <a:xfrm>
              <a:off x="6455022" y="4116346"/>
              <a:ext cx="1903996" cy="1839141"/>
            </a:xfrm>
            <a:prstGeom prst="ellipse">
              <a:avLst/>
            </a:prstGeom>
            <a:solidFill>
              <a:srgbClr val="FFFFFF">
                <a:alpha val="15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7" name="Line 43"/>
            <p:cNvSpPr>
              <a:spLocks noChangeAspect="1" noChangeShapeType="1"/>
            </p:cNvSpPr>
            <p:nvPr/>
          </p:nvSpPr>
          <p:spPr bwMode="auto">
            <a:xfrm flipV="1">
              <a:off x="6709574" y="5052620"/>
              <a:ext cx="713708" cy="1124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4" name="AutoShape 8"/>
            <p:cNvSpPr>
              <a:spLocks noChangeAspect="1" noChangeArrowheads="1"/>
            </p:cNvSpPr>
            <p:nvPr/>
          </p:nvSpPr>
          <p:spPr bwMode="auto">
            <a:xfrm rot="5400000">
              <a:off x="6309833" y="4995382"/>
              <a:ext cx="151671" cy="125538"/>
            </a:xfrm>
            <a:prstGeom prst="flowChartManualOperation">
              <a:avLst/>
            </a:prstGeom>
            <a:solidFill>
              <a:srgbClr val="FF00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" name="AutoShape 9"/>
            <p:cNvSpPr>
              <a:spLocks noChangeAspect="1" noChangeArrowheads="1"/>
            </p:cNvSpPr>
            <p:nvPr/>
          </p:nvSpPr>
          <p:spPr bwMode="auto">
            <a:xfrm rot="16200000" flipH="1">
              <a:off x="8359534" y="4976349"/>
              <a:ext cx="151671" cy="126700"/>
            </a:xfrm>
            <a:prstGeom prst="flowChartManualOperation">
              <a:avLst/>
            </a:prstGeom>
            <a:solidFill>
              <a:srgbClr val="FF00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7" name="Text Box 11"/>
            <p:cNvSpPr txBox="1">
              <a:spLocks noChangeAspect="1" noChangeArrowheads="1"/>
            </p:cNvSpPr>
            <p:nvPr/>
          </p:nvSpPr>
          <p:spPr bwMode="auto">
            <a:xfrm>
              <a:off x="7215626" y="4504360"/>
              <a:ext cx="1499778" cy="34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Local Sensor</a:t>
              </a:r>
            </a:p>
          </p:txBody>
        </p:sp>
        <p:sp>
          <p:nvSpPr>
            <p:cNvPr id="18" name="Text Box 12"/>
            <p:cNvSpPr txBox="1">
              <a:spLocks noChangeAspect="1" noChangeArrowheads="1"/>
            </p:cNvSpPr>
            <p:nvPr/>
          </p:nvSpPr>
          <p:spPr bwMode="auto">
            <a:xfrm>
              <a:off x="7238093" y="5613348"/>
              <a:ext cx="977245" cy="217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Actuator</a:t>
              </a:r>
            </a:p>
          </p:txBody>
        </p:sp>
        <p:sp>
          <p:nvSpPr>
            <p:cNvPr id="20" name="Line 14"/>
            <p:cNvSpPr>
              <a:spLocks noChangeAspect="1" noChangeShapeType="1"/>
            </p:cNvSpPr>
            <p:nvPr/>
          </p:nvSpPr>
          <p:spPr bwMode="auto">
            <a:xfrm>
              <a:off x="6935078" y="5041385"/>
              <a:ext cx="1162" cy="287612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1" name="Line 15"/>
            <p:cNvSpPr>
              <a:spLocks noChangeAspect="1" noChangeShapeType="1"/>
            </p:cNvSpPr>
            <p:nvPr/>
          </p:nvSpPr>
          <p:spPr bwMode="auto">
            <a:xfrm>
              <a:off x="6932753" y="5416628"/>
              <a:ext cx="1162" cy="77521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2" name="Line 16"/>
            <p:cNvSpPr>
              <a:spLocks noChangeAspect="1" noChangeShapeType="1"/>
            </p:cNvSpPr>
            <p:nvPr/>
          </p:nvSpPr>
          <p:spPr bwMode="auto">
            <a:xfrm>
              <a:off x="6930428" y="5489654"/>
              <a:ext cx="196444" cy="1124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3" name="Line 17"/>
            <p:cNvSpPr>
              <a:spLocks noChangeAspect="1" noChangeShapeType="1"/>
            </p:cNvSpPr>
            <p:nvPr/>
          </p:nvSpPr>
          <p:spPr bwMode="auto">
            <a:xfrm flipV="1">
              <a:off x="7118735" y="5186314"/>
              <a:ext cx="0" cy="305587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4" name="Line 18"/>
            <p:cNvSpPr>
              <a:spLocks noChangeAspect="1" noChangeShapeType="1"/>
            </p:cNvSpPr>
            <p:nvPr/>
          </p:nvSpPr>
          <p:spPr bwMode="auto">
            <a:xfrm>
              <a:off x="7110598" y="5196425"/>
              <a:ext cx="126700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58" name="Group 19"/>
            <p:cNvGrpSpPr>
              <a:grpSpLocks noChangeAspect="1"/>
            </p:cNvGrpSpPr>
            <p:nvPr/>
          </p:nvGrpSpPr>
          <p:grpSpPr bwMode="auto">
            <a:xfrm>
              <a:off x="6858016" y="5317761"/>
              <a:ext cx="129025" cy="98866"/>
              <a:chOff x="5504" y="8144"/>
              <a:chExt cx="291" cy="236"/>
            </a:xfrm>
          </p:grpSpPr>
          <p:sp>
            <p:nvSpPr>
              <p:cNvPr id="51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2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26" name="Rectangle 22"/>
            <p:cNvSpPr>
              <a:spLocks noChangeAspect="1" noChangeArrowheads="1"/>
            </p:cNvSpPr>
            <p:nvPr/>
          </p:nvSpPr>
          <p:spPr bwMode="auto">
            <a:xfrm>
              <a:off x="7254735" y="5116671"/>
              <a:ext cx="40683" cy="142683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7" name="Line 23"/>
            <p:cNvSpPr>
              <a:spLocks noChangeAspect="1" noChangeShapeType="1"/>
            </p:cNvSpPr>
            <p:nvPr/>
          </p:nvSpPr>
          <p:spPr bwMode="auto">
            <a:xfrm flipH="1" flipV="1">
              <a:off x="8246255" y="4895332"/>
              <a:ext cx="1162" cy="146053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8" name="Line 24"/>
            <p:cNvSpPr>
              <a:spLocks noChangeAspect="1" noChangeShapeType="1"/>
            </p:cNvSpPr>
            <p:nvPr/>
          </p:nvSpPr>
          <p:spPr bwMode="auto">
            <a:xfrm flipH="1" flipV="1">
              <a:off x="8081195" y="4899826"/>
              <a:ext cx="168546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9" name="Line 25"/>
            <p:cNvSpPr>
              <a:spLocks noChangeAspect="1" noChangeShapeType="1"/>
            </p:cNvSpPr>
            <p:nvPr/>
          </p:nvSpPr>
          <p:spPr bwMode="auto">
            <a:xfrm flipH="1" flipV="1">
              <a:off x="8242767" y="5039138"/>
              <a:ext cx="101128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 type="triangle" w="med" len="med"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0" name="Rectangle 26"/>
            <p:cNvSpPr>
              <a:spLocks noChangeAspect="1" noChangeArrowheads="1"/>
            </p:cNvSpPr>
            <p:nvPr/>
          </p:nvSpPr>
          <p:spPr bwMode="auto">
            <a:xfrm flipH="1">
              <a:off x="8064922" y="4862751"/>
              <a:ext cx="40683" cy="142683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1" name="Text Box 27"/>
            <p:cNvSpPr txBox="1">
              <a:spLocks noChangeAspect="1" noChangeArrowheads="1"/>
            </p:cNvSpPr>
            <p:nvPr/>
          </p:nvSpPr>
          <p:spPr bwMode="auto">
            <a:xfrm>
              <a:off x="7910757" y="5766573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Thruster</a:t>
              </a:r>
            </a:p>
          </p:txBody>
        </p:sp>
        <p:sp>
          <p:nvSpPr>
            <p:cNvPr id="33" name="Line 29"/>
            <p:cNvSpPr>
              <a:spLocks noChangeAspect="1" noChangeShapeType="1"/>
            </p:cNvSpPr>
            <p:nvPr/>
          </p:nvSpPr>
          <p:spPr bwMode="auto">
            <a:xfrm>
              <a:off x="7896375" y="4703216"/>
              <a:ext cx="174359" cy="14043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4" name="Freeform 30"/>
            <p:cNvSpPr>
              <a:spLocks noChangeAspect="1"/>
            </p:cNvSpPr>
            <p:nvPr/>
          </p:nvSpPr>
          <p:spPr bwMode="auto">
            <a:xfrm>
              <a:off x="7407008" y="5017791"/>
              <a:ext cx="545161" cy="71903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59" name="Group 31"/>
            <p:cNvGrpSpPr>
              <a:grpSpLocks noChangeAspect="1"/>
            </p:cNvGrpSpPr>
            <p:nvPr/>
          </p:nvGrpSpPr>
          <p:grpSpPr bwMode="auto">
            <a:xfrm flipH="1">
              <a:off x="7692957" y="4923419"/>
              <a:ext cx="341743" cy="276377"/>
              <a:chOff x="4785" y="11039"/>
              <a:chExt cx="829" cy="688"/>
            </a:xfrm>
          </p:grpSpPr>
          <p:sp>
            <p:nvSpPr>
              <p:cNvPr id="46" name="Freeform 32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7" name="Line 33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8" name="Line 34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9" name="Line 35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" name="Arc 36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60" name="Group 37"/>
            <p:cNvGrpSpPr>
              <a:grpSpLocks noChangeAspect="1"/>
            </p:cNvGrpSpPr>
            <p:nvPr/>
          </p:nvGrpSpPr>
          <p:grpSpPr bwMode="auto">
            <a:xfrm>
              <a:off x="7325641" y="4932407"/>
              <a:ext cx="341743" cy="276377"/>
              <a:chOff x="4785" y="11039"/>
              <a:chExt cx="829" cy="688"/>
            </a:xfrm>
          </p:grpSpPr>
          <p:sp>
            <p:nvSpPr>
              <p:cNvPr id="41" name="Freeform 38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2" name="Line 39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3" name="Line 40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4" name="Line 41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5" name="Arc 42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38" name="Rectangle 44"/>
            <p:cNvSpPr>
              <a:spLocks noChangeAspect="1" noChangeArrowheads="1"/>
            </p:cNvSpPr>
            <p:nvPr/>
          </p:nvSpPr>
          <p:spPr bwMode="auto">
            <a:xfrm>
              <a:off x="6630531" y="4999815"/>
              <a:ext cx="199931" cy="102237"/>
            </a:xfrm>
            <a:prstGeom prst="rect">
              <a:avLst/>
            </a:prstGeom>
            <a:solidFill>
              <a:srgbClr val="00CCFF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0" name="Line 46"/>
            <p:cNvSpPr>
              <a:spLocks noChangeShapeType="1"/>
            </p:cNvSpPr>
            <p:nvPr/>
          </p:nvSpPr>
          <p:spPr bwMode="auto">
            <a:xfrm flipV="1">
              <a:off x="8346317" y="5123631"/>
              <a:ext cx="68679" cy="64294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4" name="Text Box 11"/>
            <p:cNvSpPr txBox="1">
              <a:spLocks noChangeAspect="1" noChangeArrowheads="1"/>
            </p:cNvSpPr>
            <p:nvPr/>
          </p:nvSpPr>
          <p:spPr bwMode="auto">
            <a:xfrm>
              <a:off x="6644122" y="4544974"/>
              <a:ext cx="1499778" cy="34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Laser</a:t>
              </a:r>
              <a:endParaRPr kumimoji="1" lang="en-US" altLang="ja-JP" sz="11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6" name="Line 46"/>
            <p:cNvSpPr>
              <a:spLocks noChangeShapeType="1"/>
            </p:cNvSpPr>
            <p:nvPr/>
          </p:nvSpPr>
          <p:spPr bwMode="auto">
            <a:xfrm flipH="1">
              <a:off x="6712381" y="4687850"/>
              <a:ext cx="145635" cy="28575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9" name="Text Box 27"/>
            <p:cNvSpPr txBox="1">
              <a:spLocks noChangeAspect="1" noChangeArrowheads="1"/>
            </p:cNvSpPr>
            <p:nvPr/>
          </p:nvSpPr>
          <p:spPr bwMode="auto">
            <a:xfrm>
              <a:off x="6279579" y="5830858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 smtClean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DPF</a:t>
              </a:r>
              <a:endParaRPr kumimoji="1" lang="en-US" altLang="ja-JP" sz="1400" b="1" kern="1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2" name="Text Box 27"/>
            <p:cNvSpPr txBox="1">
              <a:spLocks noChangeAspect="1" noChangeArrowheads="1"/>
            </p:cNvSpPr>
            <p:nvPr/>
          </p:nvSpPr>
          <p:spPr bwMode="auto">
            <a:xfrm>
              <a:off x="7422587" y="5116478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 smtClean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30cm</a:t>
              </a:r>
              <a:endParaRPr kumimoji="1" lang="en-US" altLang="ja-JP" sz="1100" b="1" kern="1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3" name="Line 46"/>
            <p:cNvSpPr>
              <a:spLocks noChangeShapeType="1"/>
            </p:cNvSpPr>
            <p:nvPr/>
          </p:nvSpPr>
          <p:spPr bwMode="auto">
            <a:xfrm flipH="1" flipV="1">
              <a:off x="7283885" y="5330792"/>
              <a:ext cx="145635" cy="28575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9" name="Rectangle 45"/>
            <p:cNvSpPr>
              <a:spLocks noChangeAspect="1" noChangeArrowheads="1"/>
            </p:cNvSpPr>
            <p:nvPr/>
          </p:nvSpPr>
          <p:spPr bwMode="auto">
            <a:xfrm rot="2679310">
              <a:off x="6926474" y="4957489"/>
              <a:ext cx="45719" cy="21357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330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6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80" y="1429975"/>
            <a:ext cx="9082119" cy="435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の目指す科学的</a:t>
            </a:r>
            <a:r>
              <a:rPr lang="ja-JP" altLang="en-US" dirty="0"/>
              <a:t>成果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/>
          </a:p>
        </p:txBody>
      </p:sp>
      <p:sp>
        <p:nvSpPr>
          <p:cNvPr id="10" name="AutoShape 49"/>
          <p:cNvSpPr>
            <a:spLocks noChangeArrowheads="1"/>
          </p:cNvSpPr>
          <p:nvPr/>
        </p:nvSpPr>
        <p:spPr bwMode="auto">
          <a:xfrm>
            <a:off x="5895630" y="4799970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AutoShape 49"/>
          <p:cNvSpPr>
            <a:spLocks noChangeArrowheads="1"/>
          </p:cNvSpPr>
          <p:nvPr/>
        </p:nvSpPr>
        <p:spPr bwMode="auto">
          <a:xfrm>
            <a:off x="1380463" y="5319575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AutoShape 49"/>
          <p:cNvSpPr>
            <a:spLocks noChangeArrowheads="1"/>
          </p:cNvSpPr>
          <p:nvPr/>
        </p:nvSpPr>
        <p:spPr bwMode="auto">
          <a:xfrm>
            <a:off x="1347765" y="3406956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 t="13895" r="68272"/>
          <a:stretch>
            <a:fillRect/>
          </a:stretch>
        </p:blipFill>
        <p:spPr bwMode="auto">
          <a:xfrm>
            <a:off x="3429725" y="2310964"/>
            <a:ext cx="1999531" cy="304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366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DPF</a:t>
            </a:r>
            <a:r>
              <a:rPr lang="ja-JP" altLang="en-US" dirty="0"/>
              <a:t>ミッション機器構成</a:t>
            </a:r>
          </a:p>
        </p:txBody>
      </p:sp>
      <p:sp>
        <p:nvSpPr>
          <p:cNvPr id="1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プロジェクトウィーク資料 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(November 28, 2012, NAOJ)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45873" name="AutoShape 17"/>
          <p:cNvSpPr>
            <a:spLocks noChangeArrowheads="1"/>
          </p:cNvSpPr>
          <p:nvPr/>
        </p:nvSpPr>
        <p:spPr bwMode="auto">
          <a:xfrm>
            <a:off x="395288" y="1916113"/>
            <a:ext cx="8424862" cy="3097212"/>
          </a:xfrm>
          <a:prstGeom prst="roundRect">
            <a:avLst>
              <a:gd name="adj" fmla="val 4306"/>
            </a:avLst>
          </a:prstGeom>
          <a:solidFill>
            <a:srgbClr val="FFFFFF">
              <a:alpha val="89999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5861" name="AutoShape 5"/>
          <p:cNvSpPr>
            <a:spLocks noChangeArrowheads="1"/>
          </p:cNvSpPr>
          <p:nvPr/>
        </p:nvSpPr>
        <p:spPr bwMode="auto">
          <a:xfrm>
            <a:off x="5148263" y="5084765"/>
            <a:ext cx="3022600" cy="1296988"/>
          </a:xfrm>
          <a:prstGeom prst="roundRect">
            <a:avLst>
              <a:gd name="adj" fmla="val 3069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5862" name="Rectangle 6"/>
          <p:cNvSpPr>
            <a:spLocks noChangeArrowheads="1"/>
          </p:cNvSpPr>
          <p:nvPr/>
        </p:nvSpPr>
        <p:spPr bwMode="auto">
          <a:xfrm>
            <a:off x="5135563" y="5067302"/>
            <a:ext cx="3397250" cy="13541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ファブリー・ペロー共振器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   　 </a:t>
            </a:r>
            <a:r>
              <a:rPr kumimoji="1" lang="ja-JP" altLang="en-US" sz="1600" kern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フィネス </a:t>
            </a:r>
            <a:r>
              <a:rPr kumimoji="1" lang="en-US" altLang="ja-JP" sz="1600" kern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: 100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600" kern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　 基線長  </a:t>
            </a:r>
            <a:r>
              <a:rPr kumimoji="1" lang="en-US" altLang="ja-JP" sz="1600" kern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: 30cm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kumimoji="1" lang="en-US" altLang="ja-JP" sz="1600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600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ja-JP" altLang="en-US" sz="16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試験マス </a:t>
            </a:r>
            <a:r>
              <a:rPr kumimoji="1" lang="en-US" altLang="ja-JP" sz="1600" kern="12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ja-JP" altLang="en-US" sz="1600" kern="12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質量 </a:t>
            </a:r>
            <a:r>
              <a:rPr lang="ja-JP" altLang="en-US" sz="16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数</a:t>
            </a:r>
            <a:r>
              <a:rPr kumimoji="1" lang="en-US" altLang="ja-JP" sz="1600" kern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kg</a:t>
            </a:r>
            <a:endParaRPr kumimoji="1" lang="en-US" altLang="ja-JP" sz="1600" kern="12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      PDH</a:t>
            </a:r>
            <a:r>
              <a:rPr kumimoji="1" lang="ja-JP" altLang="en-US" sz="1600" kern="12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法により信号取得・制御</a:t>
            </a:r>
          </a:p>
        </p:txBody>
      </p:sp>
      <p:sp>
        <p:nvSpPr>
          <p:cNvPr id="1145864" name="AutoShape 8"/>
          <p:cNvSpPr>
            <a:spLocks noChangeArrowheads="1"/>
          </p:cNvSpPr>
          <p:nvPr/>
        </p:nvSpPr>
        <p:spPr bwMode="auto">
          <a:xfrm>
            <a:off x="1116013" y="5084764"/>
            <a:ext cx="2879725" cy="1296988"/>
          </a:xfrm>
          <a:prstGeom prst="roundRect">
            <a:avLst>
              <a:gd name="adj" fmla="val 3069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5865" name="Rectangle 9"/>
          <p:cNvSpPr>
            <a:spLocks noChangeArrowheads="1"/>
          </p:cNvSpPr>
          <p:nvPr/>
        </p:nvSpPr>
        <p:spPr bwMode="auto">
          <a:xfrm>
            <a:off x="1187451" y="5084764"/>
            <a:ext cx="3024188" cy="13144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安定化</a:t>
            </a:r>
            <a:r>
              <a:rPr kumimoji="1" lang="ja-JP" altLang="en-US" sz="1600" kern="1200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レーザー</a:t>
            </a:r>
            <a:r>
              <a:rPr kumimoji="1" lang="ja-JP" altLang="en-US" sz="1600" kern="1200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光源</a:t>
            </a:r>
            <a:r>
              <a:rPr kumimoji="1" lang="ja-JP" altLang="en-US" sz="1600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600" kern="12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Yb:YAG</a:t>
            </a:r>
            <a:r>
              <a:rPr kumimoji="1" lang="ja-JP" altLang="en-US" sz="1600" kern="12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レーザー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    出力</a:t>
            </a:r>
            <a:r>
              <a:rPr kumimoji="1" lang="ja-JP" altLang="en-US" sz="1600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600" kern="1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25mW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600" kern="12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ヨウ素飽和吸収による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　　　　　　　　　周波数安定化</a:t>
            </a:r>
            <a:r>
              <a:rPr kumimoji="1" lang="ja-JP" altLang="en-US" sz="1600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</p:txBody>
      </p:sp>
      <p:sp>
        <p:nvSpPr>
          <p:cNvPr id="1145867" name="AutoShape 11"/>
          <p:cNvSpPr>
            <a:spLocks noChangeArrowheads="1"/>
          </p:cNvSpPr>
          <p:nvPr/>
        </p:nvSpPr>
        <p:spPr bwMode="auto">
          <a:xfrm>
            <a:off x="4859338" y="908050"/>
            <a:ext cx="3529012" cy="863600"/>
          </a:xfrm>
          <a:prstGeom prst="roundRect">
            <a:avLst>
              <a:gd name="adj" fmla="val 3069"/>
            </a:avLst>
          </a:prstGeom>
          <a:solidFill>
            <a:srgbClr val="FFFF99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5868" name="Rectangle 12"/>
          <p:cNvSpPr>
            <a:spLocks noChangeArrowheads="1"/>
          </p:cNvSpPr>
          <p:nvPr/>
        </p:nvSpPr>
        <p:spPr bwMode="auto">
          <a:xfrm>
            <a:off x="4930775" y="908050"/>
            <a:ext cx="3673475" cy="825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ドラッグフリー</a:t>
            </a:r>
            <a:r>
              <a:rPr kumimoji="1" lang="ja-JP" altLang="en-US" sz="1600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600" kern="12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ローカルセンサで相対変動検出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1600" kern="12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1600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ja-JP" altLang="en-US" sz="1600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スラスタ</a:t>
            </a:r>
            <a:r>
              <a:rPr kumimoji="1" lang="ja-JP" altLang="en-US" sz="1600" kern="12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にフィードバック</a:t>
            </a:r>
            <a:endParaRPr kumimoji="1" lang="ja-JP" altLang="en-US" sz="1600" kern="12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5869" name="Rectangle 13"/>
          <p:cNvSpPr>
            <a:spLocks noChangeArrowheads="1"/>
          </p:cNvSpPr>
          <p:nvPr/>
        </p:nvSpPr>
        <p:spPr bwMode="auto">
          <a:xfrm>
            <a:off x="684213" y="1006602"/>
            <a:ext cx="45720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ミッション機器重量 </a:t>
            </a:r>
            <a:r>
              <a:rPr kumimoji="1" lang="en-US" altLang="ja-JP" sz="2000" kern="12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: 150kg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ミッション機器空間 </a:t>
            </a:r>
            <a:r>
              <a:rPr kumimoji="1" lang="en-US" altLang="ja-JP" sz="2000" kern="12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:  95 cm</a:t>
            </a:r>
            <a:r>
              <a:rPr kumimoji="1" lang="ja-JP" altLang="en-US" sz="2000" kern="12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</a:p>
        </p:txBody>
      </p:sp>
      <p:pic>
        <p:nvPicPr>
          <p:cNvPr id="1145872" name="Picture 16" descr="DPF_layout_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1989138"/>
            <a:ext cx="7848600" cy="3035300"/>
          </a:xfrm>
          <a:prstGeom prst="rect">
            <a:avLst/>
          </a:prstGeom>
          <a:noFill/>
        </p:spPr>
      </p:pic>
      <p:sp>
        <p:nvSpPr>
          <p:cNvPr id="2" name="角丸四角形 1"/>
          <p:cNvSpPr/>
          <p:nvPr/>
        </p:nvSpPr>
        <p:spPr bwMode="auto">
          <a:xfrm>
            <a:off x="5076056" y="2564904"/>
            <a:ext cx="3168351" cy="3856536"/>
          </a:xfrm>
          <a:prstGeom prst="roundRect">
            <a:avLst>
              <a:gd name="adj" fmla="val 7060"/>
            </a:avLst>
          </a:prstGeom>
          <a:noFill/>
          <a:ln w="41275" cap="flat" cmpd="sng" algn="ctr">
            <a:solidFill>
              <a:srgbClr val="FF7C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092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干渉計モジュール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pic>
        <p:nvPicPr>
          <p:cNvPr id="41" name="図 40" descr=":0136_20120314s.jp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819" b="22838"/>
          <a:stretch/>
        </p:blipFill>
        <p:spPr bwMode="auto">
          <a:xfrm>
            <a:off x="2411760" y="4149081"/>
            <a:ext cx="4309363" cy="16846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図 4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5982" y="4676075"/>
            <a:ext cx="1254450" cy="130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図 48" descr=":PICT004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3374414"/>
            <a:ext cx="1377231" cy="103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085184"/>
            <a:ext cx="1442720" cy="92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9" name="直線矢印コネクタ 28"/>
          <p:cNvCxnSpPr/>
          <p:nvPr/>
        </p:nvCxnSpPr>
        <p:spPr bwMode="auto">
          <a:xfrm flipH="1">
            <a:off x="5796136" y="4177536"/>
            <a:ext cx="1214174" cy="648072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50" name="直線矢印コネクタ 49"/>
          <p:cNvCxnSpPr/>
          <p:nvPr/>
        </p:nvCxnSpPr>
        <p:spPr bwMode="auto">
          <a:xfrm flipH="1">
            <a:off x="4355976" y="4010810"/>
            <a:ext cx="2654335" cy="814798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51" name="直線矢印コネクタ 50"/>
          <p:cNvCxnSpPr/>
          <p:nvPr/>
        </p:nvCxnSpPr>
        <p:spPr bwMode="auto">
          <a:xfrm>
            <a:off x="1771816" y="4010810"/>
            <a:ext cx="1288016" cy="653819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1771816" y="3374414"/>
            <a:ext cx="1800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モノリシック光学系</a:t>
            </a:r>
            <a:endParaRPr lang="en-US" altLang="ja-JP" sz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3" name="Text Box 5"/>
          <p:cNvSpPr txBox="1">
            <a:spLocks noChangeArrowheads="1"/>
          </p:cNvSpPr>
          <p:nvPr/>
        </p:nvSpPr>
        <p:spPr bwMode="auto">
          <a:xfrm>
            <a:off x="7164288" y="4404593"/>
            <a:ext cx="151216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試験マスモジュール</a:t>
            </a:r>
            <a:endParaRPr lang="en-US" altLang="ja-JP" sz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4" name="Text Box 5"/>
          <p:cNvSpPr txBox="1">
            <a:spLocks noChangeArrowheads="1"/>
          </p:cNvSpPr>
          <p:nvPr/>
        </p:nvSpPr>
        <p:spPr bwMode="auto">
          <a:xfrm>
            <a:off x="6804248" y="6049744"/>
            <a:ext cx="215570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試験</a:t>
            </a:r>
            <a:r>
              <a:rPr lang="ja-JP" alt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マスモジュール制御実験</a:t>
            </a:r>
            <a:endParaRPr lang="en-US" altLang="ja-JP" sz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5" name="Text Box 5"/>
          <p:cNvSpPr txBox="1">
            <a:spLocks noChangeArrowheads="1"/>
          </p:cNvSpPr>
          <p:nvPr/>
        </p:nvSpPr>
        <p:spPr bwMode="auto">
          <a:xfrm>
            <a:off x="323528" y="6005405"/>
            <a:ext cx="22127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en-US" altLang="ja-JP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SpW</a:t>
            </a:r>
            <a:r>
              <a:rPr lang="ja-JP" alt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信号処理・制御ボード</a:t>
            </a:r>
            <a:endParaRPr lang="en-US" altLang="ja-JP" sz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2" name="Text Box 5"/>
          <p:cNvSpPr txBox="1">
            <a:spLocks noChangeArrowheads="1"/>
          </p:cNvSpPr>
          <p:nvPr/>
        </p:nvSpPr>
        <p:spPr bwMode="auto">
          <a:xfrm>
            <a:off x="3491880" y="3810527"/>
            <a:ext cx="25202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干渉計</a:t>
            </a:r>
            <a:r>
              <a:rPr lang="ja-JP" alt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モジュール</a:t>
            </a:r>
            <a:endParaRPr lang="en-US" altLang="ja-JP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3" name="Text Box 5"/>
          <p:cNvSpPr txBox="1">
            <a:spLocks noChangeArrowheads="1"/>
          </p:cNvSpPr>
          <p:nvPr/>
        </p:nvSpPr>
        <p:spPr bwMode="auto">
          <a:xfrm>
            <a:off x="3980429" y="5977736"/>
            <a:ext cx="188771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干渉計基線長 約</a:t>
            </a:r>
            <a:r>
              <a:rPr lang="en-US" altLang="ja-JP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30cm</a:t>
            </a:r>
          </a:p>
        </p:txBody>
      </p:sp>
      <p:cxnSp>
        <p:nvCxnSpPr>
          <p:cNvPr id="64" name="直線矢印コネクタ 63"/>
          <p:cNvCxnSpPr/>
          <p:nvPr/>
        </p:nvCxnSpPr>
        <p:spPr bwMode="auto">
          <a:xfrm>
            <a:off x="4139952" y="5917221"/>
            <a:ext cx="1383658" cy="0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arrow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66" name="Rectangle 32"/>
          <p:cNvSpPr>
            <a:spLocks noChangeArrowheads="1"/>
          </p:cNvSpPr>
          <p:nvPr/>
        </p:nvSpPr>
        <p:spPr bwMode="auto">
          <a:xfrm>
            <a:off x="395536" y="836712"/>
            <a:ext cx="7488832" cy="4860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DPF</a:t>
            </a:r>
            <a:r>
              <a:rPr lang="ja-JP" altLang="en-US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搭載の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干渉計 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阿久津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上田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権藤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安東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67" name="Rectangle 32"/>
          <p:cNvSpPr>
            <a:spLocks noChangeArrowheads="1"/>
          </p:cNvSpPr>
          <p:nvPr/>
        </p:nvSpPr>
        <p:spPr bwMode="auto">
          <a:xfrm>
            <a:off x="683568" y="1345783"/>
            <a:ext cx="7776864" cy="186512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各コンポーネントの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BBM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試験進行中 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(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試験マスモジュール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モノリシック光学系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信号処理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干渉計モジュールとしてパッケージ化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  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構造設計と製作進行中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. 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6" name="角丸四角形 4095"/>
          <p:cNvSpPr/>
          <p:nvPr/>
        </p:nvSpPr>
        <p:spPr bwMode="auto">
          <a:xfrm>
            <a:off x="251520" y="3210909"/>
            <a:ext cx="8568952" cy="3115834"/>
          </a:xfrm>
          <a:prstGeom prst="roundRect">
            <a:avLst>
              <a:gd name="adj" fmla="val 6052"/>
            </a:avLst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5" t="8445" r="28890" b="12890"/>
          <a:stretch/>
        </p:blipFill>
        <p:spPr>
          <a:xfrm>
            <a:off x="717114" y="3374414"/>
            <a:ext cx="1047798" cy="164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8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2576302"/>
            <a:ext cx="2799573" cy="373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角丸四角形 6"/>
          <p:cNvSpPr/>
          <p:nvPr/>
        </p:nvSpPr>
        <p:spPr bwMode="auto">
          <a:xfrm>
            <a:off x="6090978" y="2636912"/>
            <a:ext cx="929294" cy="229208"/>
          </a:xfrm>
          <a:prstGeom prst="roundRect">
            <a:avLst/>
          </a:prstGeom>
          <a:solidFill>
            <a:srgbClr val="000000">
              <a:alpha val="5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7740352" y="5360032"/>
            <a:ext cx="1042434" cy="229208"/>
          </a:xfrm>
          <a:prstGeom prst="roundRect">
            <a:avLst/>
          </a:prstGeom>
          <a:solidFill>
            <a:srgbClr val="000000">
              <a:alpha val="5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自由</a:t>
            </a:r>
            <a:r>
              <a:rPr kumimoji="1" lang="ja-JP" altLang="en-US" dirty="0" smtClean="0"/>
              <a:t>落下試験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54" name="Text Box 5"/>
          <p:cNvSpPr txBox="1">
            <a:spLocks noChangeArrowheads="1"/>
          </p:cNvSpPr>
          <p:nvPr/>
        </p:nvSpPr>
        <p:spPr bwMode="auto">
          <a:xfrm>
            <a:off x="467544" y="6093296"/>
            <a:ext cx="24437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落下試験用信号発生・データロガー</a:t>
            </a:r>
            <a:endParaRPr lang="en-US" altLang="ja-JP" sz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6" name="Rectangle 32"/>
          <p:cNvSpPr>
            <a:spLocks noChangeArrowheads="1"/>
          </p:cNvSpPr>
          <p:nvPr/>
        </p:nvSpPr>
        <p:spPr bwMode="auto">
          <a:xfrm>
            <a:off x="395535" y="836712"/>
            <a:ext cx="8564413" cy="4860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試験マスモジュールの自由落下試験 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阿久津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鳥居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田中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67" name="Rectangle 32"/>
          <p:cNvSpPr>
            <a:spLocks noChangeArrowheads="1"/>
          </p:cNvSpPr>
          <p:nvPr/>
        </p:nvSpPr>
        <p:spPr bwMode="auto">
          <a:xfrm>
            <a:off x="683568" y="1268760"/>
            <a:ext cx="7200800" cy="31947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無重力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下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での試験マス制御のデモンストレーション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自由落下実験装置を開発し、試験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自由落下モジュール 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　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構造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電源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センサ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ロガー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など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落下設備 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　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足場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切り離し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機構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クッションなど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モジュール落下試験開始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図 2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2" b="18811"/>
          <a:stretch/>
        </p:blipFill>
        <p:spPr bwMode="auto">
          <a:xfrm>
            <a:off x="539552" y="4697953"/>
            <a:ext cx="2232248" cy="1323336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478" y="4653136"/>
            <a:ext cx="1059672" cy="77536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478" y="5526954"/>
            <a:ext cx="1045253" cy="76481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388" y="4670683"/>
            <a:ext cx="1228977" cy="163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直線矢印コネクタ 11"/>
          <p:cNvCxnSpPr/>
          <p:nvPr/>
        </p:nvCxnSpPr>
        <p:spPr bwMode="auto">
          <a:xfrm flipH="1" flipV="1">
            <a:off x="8172400" y="5157192"/>
            <a:ext cx="160882" cy="202429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712840" y="5341717"/>
            <a:ext cx="121732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落下モジュール</a:t>
            </a:r>
            <a:endParaRPr lang="en-US" altLang="ja-JP" sz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037813" y="2626279"/>
            <a:ext cx="121732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切り離し機構</a:t>
            </a:r>
            <a:endParaRPr lang="en-US" altLang="ja-JP" sz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17" name="直線矢印コネクタ 16"/>
          <p:cNvCxnSpPr/>
          <p:nvPr/>
        </p:nvCxnSpPr>
        <p:spPr bwMode="auto">
          <a:xfrm>
            <a:off x="7020272" y="2866120"/>
            <a:ext cx="576064" cy="202840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6" name="角丸四角形 25"/>
          <p:cNvSpPr/>
          <p:nvPr/>
        </p:nvSpPr>
        <p:spPr bwMode="auto">
          <a:xfrm>
            <a:off x="3161775" y="6112011"/>
            <a:ext cx="1042434" cy="229208"/>
          </a:xfrm>
          <a:prstGeom prst="roundRect">
            <a:avLst/>
          </a:prstGeom>
          <a:solidFill>
            <a:srgbClr val="000000">
              <a:alpha val="5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3422295" y="6093696"/>
            <a:ext cx="93368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buNone/>
            </a:pPr>
            <a:r>
              <a:rPr lang="ja-JP" alt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風防容器</a:t>
            </a:r>
            <a:endParaRPr lang="en-US" altLang="ja-JP" sz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609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重力波天文学のロードマップ 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プロジェクトウィーク資料 </a:t>
            </a:r>
            <a:r>
              <a:rPr lang="en-US" altLang="ja-JP" dirty="0" smtClean="0"/>
              <a:t>(November 28, 2012, NAOJ)</a:t>
            </a:r>
            <a:endParaRPr lang="en-US" altLang="ja-JP" dirty="0"/>
          </a:p>
        </p:txBody>
      </p:sp>
      <p:sp>
        <p:nvSpPr>
          <p:cNvPr id="4" name="AutoShape 4"/>
          <p:cNvSpPr>
            <a:spLocks noChangeAspect="1" noChangeArrowheads="1"/>
          </p:cNvSpPr>
          <p:nvPr/>
        </p:nvSpPr>
        <p:spPr bwMode="auto">
          <a:xfrm>
            <a:off x="1076296" y="1571612"/>
            <a:ext cx="3887787" cy="4857784"/>
          </a:xfrm>
          <a:prstGeom prst="roundRect">
            <a:avLst>
              <a:gd name="adj" fmla="val 3796"/>
            </a:avLst>
          </a:prstGeom>
          <a:solidFill>
            <a:srgbClr val="CCFFCC">
              <a:alpha val="10000"/>
            </a:srgbClr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pic>
        <p:nvPicPr>
          <p:cNvPr id="5" name="Picture 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571876"/>
            <a:ext cx="1414222" cy="1127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 rot="5400000">
            <a:off x="2799749" y="2662810"/>
            <a:ext cx="1223963" cy="451296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 rot="5400000">
            <a:off x="3971721" y="2682255"/>
            <a:ext cx="1223963" cy="412403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1270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57158" y="237172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2010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57158" y="3429000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2015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357158" y="446087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2020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403196" y="554037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2025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674764" y="4772000"/>
            <a:ext cx="1676400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FFCC"/>
                </a:solidFill>
                <a:latin typeface="Tahoma" pitchFamily="34" charset="0"/>
              </a:rPr>
              <a:t>~10 event/yr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CCFFCC"/>
                </a:solidFill>
                <a:latin typeface="Tahoma" pitchFamily="34" charset="0"/>
              </a:rPr>
              <a:t>　のイベントレート</a:t>
            </a:r>
            <a:endParaRPr lang="ja-JP" altLang="en-US" sz="1200" dirty="0">
              <a:solidFill>
                <a:srgbClr val="CCFFCC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13" name="Rectangle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115616" y="796642"/>
            <a:ext cx="2663825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000000"/>
                </a:solidFill>
                <a:latin typeface="Tahoma" pitchFamily="34" charset="0"/>
              </a:rPr>
              <a:t>　</a:t>
            </a:r>
            <a:r>
              <a:rPr lang="ja-JP" altLang="en-US" sz="1600" dirty="0">
                <a:solidFill>
                  <a:srgbClr val="CCECFF"/>
                </a:solidFill>
                <a:latin typeface="Tahoma" pitchFamily="34" charset="0"/>
              </a:rPr>
              <a:t>　</a:t>
            </a:r>
            <a:r>
              <a:rPr lang="ja-JP" altLang="en-US" sz="2000" dirty="0" smtClean="0">
                <a:solidFill>
                  <a:srgbClr val="99FF99"/>
                </a:solidFill>
                <a:latin typeface="Tahoma" pitchFamily="34" charset="0"/>
              </a:rPr>
              <a:t>地上望遠鏡</a:t>
            </a:r>
          </a:p>
        </p:txBody>
      </p:sp>
      <p:pic>
        <p:nvPicPr>
          <p:cNvPr id="14" name="Picture 21" descr="Advanced LI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321" y="3573463"/>
            <a:ext cx="1014412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3095596" y="3544888"/>
            <a:ext cx="717550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KAGRA</a:t>
            </a:r>
            <a:endParaRPr lang="ja-JP" altLang="en-US" sz="1000" b="1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1220758" y="3573463"/>
            <a:ext cx="1004888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Ａｄ</a:t>
            </a:r>
            <a:r>
              <a:rPr lang="en-US" altLang="ja-JP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.</a:t>
            </a:r>
            <a:r>
              <a:rPr lang="ja-JP" altLang="en-US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　ＬＩＧＯ</a:t>
            </a:r>
          </a:p>
        </p:txBody>
      </p:sp>
      <p:sp>
        <p:nvSpPr>
          <p:cNvPr id="17" name="AutoShape 27"/>
          <p:cNvSpPr>
            <a:spLocks noChangeArrowheads="1"/>
          </p:cNvSpPr>
          <p:nvPr/>
        </p:nvSpPr>
        <p:spPr bwMode="auto">
          <a:xfrm>
            <a:off x="1293783" y="1700808"/>
            <a:ext cx="309563" cy="515243"/>
          </a:xfrm>
          <a:prstGeom prst="downArrow">
            <a:avLst>
              <a:gd name="adj1" fmla="val 55898"/>
              <a:gd name="adj2" fmla="val 32872"/>
            </a:avLst>
          </a:prstGeom>
          <a:solidFill>
            <a:srgbClr val="FFCCCC">
              <a:alpha val="20000"/>
            </a:srgbClr>
          </a:solidFill>
          <a:ln w="6350">
            <a:solidFill>
              <a:srgbClr val="FFCC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18" name="AutoShape 28"/>
          <p:cNvSpPr>
            <a:spLocks noChangeArrowheads="1"/>
          </p:cNvSpPr>
          <p:nvPr/>
        </p:nvSpPr>
        <p:spPr bwMode="auto">
          <a:xfrm rot="5400000">
            <a:off x="1279321" y="2726705"/>
            <a:ext cx="1223963" cy="469553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12700">
            <a:solidFill>
              <a:srgbClr val="FFCC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19" name="AutoShape 29"/>
          <p:cNvSpPr>
            <a:spLocks noChangeArrowheads="1"/>
          </p:cNvSpPr>
          <p:nvPr/>
        </p:nvSpPr>
        <p:spPr bwMode="auto">
          <a:xfrm>
            <a:off x="2876521" y="1700808"/>
            <a:ext cx="309562" cy="524173"/>
          </a:xfrm>
          <a:prstGeom prst="downArrow">
            <a:avLst>
              <a:gd name="adj1" fmla="val 49741"/>
              <a:gd name="adj2" fmla="val 42053"/>
            </a:avLst>
          </a:prstGeom>
          <a:solidFill>
            <a:srgbClr val="CCFFCC">
              <a:alpha val="20000"/>
            </a:srgbClr>
          </a:solidFill>
          <a:ln w="635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20" name="AutoShape 30"/>
          <p:cNvSpPr>
            <a:spLocks noChangeArrowheads="1"/>
          </p:cNvSpPr>
          <p:nvPr/>
        </p:nvSpPr>
        <p:spPr bwMode="auto">
          <a:xfrm rot="5400000">
            <a:off x="3565771" y="3934642"/>
            <a:ext cx="1511300" cy="357141"/>
          </a:xfrm>
          <a:custGeom>
            <a:avLst/>
            <a:gdLst>
              <a:gd name="T0" fmla="*/ 1261096 w 21600"/>
              <a:gd name="T1" fmla="*/ 0 h 21600"/>
              <a:gd name="T2" fmla="*/ 0 w 21600"/>
              <a:gd name="T3" fmla="*/ 144463 h 21600"/>
              <a:gd name="T4" fmla="*/ 1261096 w 21600"/>
              <a:gd name="T5" fmla="*/ 288925 h 21600"/>
              <a:gd name="T6" fmla="*/ 1511300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1270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21" name="AutoShape 31"/>
          <p:cNvSpPr>
            <a:spLocks noChangeArrowheads="1"/>
          </p:cNvSpPr>
          <p:nvPr/>
        </p:nvSpPr>
        <p:spPr bwMode="auto">
          <a:xfrm>
            <a:off x="4222721" y="1680691"/>
            <a:ext cx="309562" cy="524173"/>
          </a:xfrm>
          <a:prstGeom prst="downArrow">
            <a:avLst>
              <a:gd name="adj1" fmla="val 49741"/>
              <a:gd name="adj2" fmla="val 42053"/>
            </a:avLst>
          </a:prstGeom>
          <a:solidFill>
            <a:srgbClr val="CCECFF">
              <a:alpha val="20000"/>
            </a:srgbClr>
          </a:solidFill>
          <a:ln w="635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22" name="Rectangle 41"/>
          <p:cNvSpPr>
            <a:spLocks noChangeArrowheads="1"/>
          </p:cNvSpPr>
          <p:nvPr/>
        </p:nvSpPr>
        <p:spPr bwMode="auto">
          <a:xfrm>
            <a:off x="1149321" y="1628775"/>
            <a:ext cx="86360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LIGO</a:t>
            </a:r>
            <a:endParaRPr lang="en-US" altLang="ja-JP" sz="14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23" name="Rectangle 42"/>
          <p:cNvSpPr>
            <a:spLocks noChangeArrowheads="1"/>
          </p:cNvSpPr>
          <p:nvPr/>
        </p:nvSpPr>
        <p:spPr bwMode="auto">
          <a:xfrm>
            <a:off x="2589183" y="1628775"/>
            <a:ext cx="86360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TAMA</a:t>
            </a:r>
            <a:endParaRPr lang="en-US" altLang="ja-JP" sz="14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24" name="Rectangle 43"/>
          <p:cNvSpPr>
            <a:spLocks noChangeArrowheads="1"/>
          </p:cNvSpPr>
          <p:nvPr/>
        </p:nvSpPr>
        <p:spPr bwMode="auto">
          <a:xfrm>
            <a:off x="1581121" y="1974850"/>
            <a:ext cx="136842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</a:rPr>
              <a:t>Enhanced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</a:rPr>
              <a:t>   LIGO </a:t>
            </a:r>
            <a:endParaRPr lang="en-US" altLang="ja-JP" sz="1400" b="1" dirty="0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25" name="Rectangle 44"/>
          <p:cNvSpPr>
            <a:spLocks noChangeArrowheads="1"/>
          </p:cNvSpPr>
          <p:nvPr/>
        </p:nvSpPr>
        <p:spPr bwMode="auto">
          <a:xfrm>
            <a:off x="3236883" y="1628775"/>
            <a:ext cx="86360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CLIO</a:t>
            </a:r>
            <a:endParaRPr lang="en-US" altLang="ja-JP" sz="14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26" name="Rectangle 45"/>
          <p:cNvSpPr>
            <a:spLocks noChangeArrowheads="1"/>
          </p:cNvSpPr>
          <p:nvPr/>
        </p:nvSpPr>
        <p:spPr bwMode="auto">
          <a:xfrm>
            <a:off x="1220758" y="2636838"/>
            <a:ext cx="122396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Advanced      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  LIGO</a:t>
            </a:r>
            <a:endParaRPr lang="en-US" altLang="ja-JP" sz="14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27" name="Rectangle 46"/>
          <p:cNvSpPr>
            <a:spLocks noChangeArrowheads="1"/>
          </p:cNvSpPr>
          <p:nvPr/>
        </p:nvSpPr>
        <p:spPr bwMode="auto">
          <a:xfrm>
            <a:off x="2699792" y="2730406"/>
            <a:ext cx="1113354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KAGRA</a:t>
            </a:r>
            <a:endParaRPr lang="en-US" altLang="ja-JP" sz="14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28" name="Rectangle 47"/>
          <p:cNvSpPr>
            <a:spLocks noChangeArrowheads="1"/>
          </p:cNvSpPr>
          <p:nvPr/>
        </p:nvSpPr>
        <p:spPr bwMode="auto">
          <a:xfrm>
            <a:off x="4169336" y="2617748"/>
            <a:ext cx="1194752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Advanced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  Virgo</a:t>
            </a:r>
            <a:endParaRPr lang="en-US" altLang="ja-JP" sz="14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29" name="Rectangle 48"/>
          <p:cNvSpPr>
            <a:spLocks noChangeArrowheads="1"/>
          </p:cNvSpPr>
          <p:nvPr/>
        </p:nvSpPr>
        <p:spPr bwMode="auto">
          <a:xfrm>
            <a:off x="4100482" y="1628775"/>
            <a:ext cx="107474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VIRGO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  GEO</a:t>
            </a:r>
            <a:endParaRPr lang="en-US" altLang="ja-JP" sz="14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30" name="Rectangle 49"/>
          <p:cNvSpPr>
            <a:spLocks noChangeArrowheads="1"/>
          </p:cNvSpPr>
          <p:nvPr/>
        </p:nvSpPr>
        <p:spPr bwMode="auto">
          <a:xfrm>
            <a:off x="4428926" y="3860800"/>
            <a:ext cx="503114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ET</a:t>
            </a:r>
            <a:endParaRPr lang="en-US" altLang="ja-JP" sz="14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pic>
        <p:nvPicPr>
          <p:cNvPr id="31" name="Picture 11" descr="ET-fp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3524" y="4929198"/>
            <a:ext cx="1857388" cy="131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2" name="Rectangle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464085" y="1196752"/>
            <a:ext cx="3548509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DDDDDD"/>
                </a:solidFill>
                <a:latin typeface="Tahoma" pitchFamily="34" charset="0"/>
              </a:rPr>
              <a:t>より</a:t>
            </a:r>
            <a:r>
              <a:rPr lang="ja-JP" altLang="en-US" sz="1800" dirty="0">
                <a:solidFill>
                  <a:srgbClr val="DDDDDD"/>
                </a:solidFill>
                <a:latin typeface="Tahoma" pitchFamily="34" charset="0"/>
              </a:rPr>
              <a:t>遠くを観測 </a:t>
            </a:r>
            <a:r>
              <a:rPr lang="en-US" altLang="ja-JP" sz="1800" dirty="0">
                <a:solidFill>
                  <a:srgbClr val="DDDDDD"/>
                </a:solidFill>
                <a:latin typeface="Tahoma" pitchFamily="34" charset="0"/>
              </a:rPr>
              <a:t>(</a:t>
            </a: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</a:rPr>
              <a:t>10Hz-1kHz</a:t>
            </a:r>
            <a:r>
              <a:rPr lang="en-US" altLang="ja-JP" sz="1800" dirty="0">
                <a:solidFill>
                  <a:srgbClr val="DDDDDD"/>
                </a:solidFill>
                <a:latin typeface="Tahoma" pitchFamily="34" charset="0"/>
              </a:rPr>
              <a:t>)</a:t>
            </a:r>
          </a:p>
        </p:txBody>
      </p:sp>
      <p:grpSp>
        <p:nvGrpSpPr>
          <p:cNvPr id="268" name="グループ化 267"/>
          <p:cNvGrpSpPr/>
          <p:nvPr/>
        </p:nvGrpSpPr>
        <p:grpSpPr>
          <a:xfrm>
            <a:off x="5187980" y="796642"/>
            <a:ext cx="3598863" cy="5662915"/>
            <a:chOff x="5187980" y="796642"/>
            <a:chExt cx="3598863" cy="5662915"/>
          </a:xfrm>
        </p:grpSpPr>
        <p:grpSp>
          <p:nvGrpSpPr>
            <p:cNvPr id="32" name="グループ化 31"/>
            <p:cNvGrpSpPr/>
            <p:nvPr/>
          </p:nvGrpSpPr>
          <p:grpSpPr>
            <a:xfrm>
              <a:off x="5187980" y="796642"/>
              <a:ext cx="3598863" cy="5662915"/>
              <a:chOff x="5221288" y="796642"/>
              <a:chExt cx="3598863" cy="5662915"/>
            </a:xfrm>
          </p:grpSpPr>
          <p:sp>
            <p:nvSpPr>
              <p:cNvPr id="33" name="AutoShape 2"/>
              <p:cNvSpPr>
                <a:spLocks noChangeAspect="1" noChangeArrowheads="1"/>
              </p:cNvSpPr>
              <p:nvPr/>
            </p:nvSpPr>
            <p:spPr bwMode="auto">
              <a:xfrm>
                <a:off x="5291138" y="1571611"/>
                <a:ext cx="3529012" cy="4881577"/>
              </a:xfrm>
              <a:prstGeom prst="roundRect">
                <a:avLst>
                  <a:gd name="adj" fmla="val 3796"/>
                </a:avLst>
              </a:prstGeom>
              <a:solidFill>
                <a:srgbClr val="99CCFF">
                  <a:alpha val="1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>
                <a:noAutofit/>
              </a:bodyPr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endParaRPr>
              </a:p>
            </p:txBody>
          </p:sp>
          <p:pic>
            <p:nvPicPr>
              <p:cNvPr id="34" name="Picture 3" descr="LISA-waves">
                <a:hlinkClick r:id="" action="ppaction://noaction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364163" y="3465513"/>
                <a:ext cx="1438275" cy="1079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" name="Rectangle 15"/>
              <p:cNvSpPr>
                <a:spLocks noChangeArrowheads="1"/>
              </p:cNvSpPr>
              <p:nvPr/>
            </p:nvSpPr>
            <p:spPr bwMode="auto">
              <a:xfrm>
                <a:off x="5800721" y="796642"/>
                <a:ext cx="2628931" cy="40011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2000" dirty="0" smtClean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</a:rPr>
                  <a:t>宇宙望遠鏡</a:t>
                </a:r>
                <a:endParaRPr lang="ja-JP" altLang="en-US" sz="2000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sym typeface="Wingdings" pitchFamily="2" charset="2"/>
                </a:endParaRPr>
              </a:p>
            </p:txBody>
          </p:sp>
          <p:sp>
            <p:nvSpPr>
              <p:cNvPr id="36" name="Rectangle 16"/>
              <p:cNvSpPr>
                <a:spLocks noChangeArrowheads="1"/>
              </p:cNvSpPr>
              <p:nvPr/>
            </p:nvSpPr>
            <p:spPr bwMode="auto">
              <a:xfrm>
                <a:off x="5221288" y="4508500"/>
                <a:ext cx="1511300" cy="45720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200" dirty="0">
                    <a:solidFill>
                      <a:srgbClr val="CCE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</a:rPr>
                  <a:t>0.1mHz-10mHz</a:t>
                </a:r>
                <a:endParaRPr lang="en-US" altLang="ja-JP" sz="1200" dirty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sym typeface="Wingdings" pitchFamily="2" charset="2"/>
                </a:endParaRPr>
              </a:p>
              <a:p>
                <a:pPr algn="l"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200" dirty="0">
                    <a:solidFill>
                      <a:srgbClr val="CCE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sym typeface="Wingdings" pitchFamily="2" charset="2"/>
                  </a:rPr>
                  <a:t>確実な重力波源</a:t>
                </a:r>
              </a:p>
            </p:txBody>
          </p:sp>
          <p:sp>
            <p:nvSpPr>
              <p:cNvPr id="37" name="Rectangle 17"/>
              <p:cNvSpPr>
                <a:spLocks noChangeArrowheads="1"/>
              </p:cNvSpPr>
              <p:nvPr/>
            </p:nvSpPr>
            <p:spPr bwMode="auto">
              <a:xfrm>
                <a:off x="6275411" y="5900758"/>
                <a:ext cx="1582737" cy="45720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200" dirty="0">
                    <a:solidFill>
                      <a:srgbClr val="CCE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</a:rPr>
                  <a:t>0.1Hz</a:t>
                </a:r>
                <a:r>
                  <a:rPr lang="ja-JP" altLang="en-US" sz="1200" dirty="0">
                    <a:solidFill>
                      <a:srgbClr val="CCE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</a:rPr>
                  <a:t>帯</a:t>
                </a:r>
                <a:endParaRPr lang="ja-JP" altLang="en-US" sz="1200" dirty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sym typeface="Wingdings" pitchFamily="2" charset="2"/>
                </a:endParaRPr>
              </a:p>
              <a:p>
                <a:pPr algn="l"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200" dirty="0">
                    <a:solidFill>
                      <a:srgbClr val="CCE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sym typeface="Wingdings" pitchFamily="2" charset="2"/>
                  </a:rPr>
                  <a:t>宇宙論的な重力波</a:t>
                </a:r>
              </a:p>
            </p:txBody>
          </p:sp>
          <p:sp>
            <p:nvSpPr>
              <p:cNvPr id="38" name="Rectangle 18"/>
              <p:cNvSpPr>
                <a:spLocks noChangeArrowheads="1"/>
              </p:cNvSpPr>
              <p:nvPr/>
            </p:nvSpPr>
            <p:spPr bwMode="auto">
              <a:xfrm>
                <a:off x="5642769" y="1196752"/>
                <a:ext cx="3177382" cy="369332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>
                  <a:buFontTx/>
                  <a:buNone/>
                </a:pPr>
                <a:r>
                  <a:rPr lang="ja-JP" altLang="en-US" sz="1800" dirty="0" smtClean="0">
                    <a:solidFill>
                      <a:srgbClr val="DDDDD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</a:rPr>
                  <a:t>低周波数帯の観測 </a:t>
                </a:r>
                <a:r>
                  <a:rPr lang="en-US" altLang="ja-JP" sz="1800" dirty="0" smtClean="0">
                    <a:solidFill>
                      <a:srgbClr val="DDDDD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</a:rPr>
                  <a:t>(1Hz</a:t>
                </a:r>
                <a:r>
                  <a:rPr lang="ja-JP" altLang="en-US" sz="1800" dirty="0" smtClean="0">
                    <a:solidFill>
                      <a:srgbClr val="DDDDD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</a:rPr>
                  <a:t>以下</a:t>
                </a:r>
                <a:r>
                  <a:rPr lang="en-US" altLang="ja-JP" sz="1800" dirty="0" smtClean="0">
                    <a:solidFill>
                      <a:srgbClr val="DDDDD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</a:rPr>
                  <a:t>)</a:t>
                </a:r>
                <a:endParaRPr lang="ja-JP" altLang="en-US" sz="1800" dirty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endParaRPr>
              </a:p>
            </p:txBody>
          </p:sp>
          <p:pic>
            <p:nvPicPr>
              <p:cNvPr id="39" name="Picture 20" descr="Fact Sheet: 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435600" y="2276475"/>
                <a:ext cx="1296988" cy="1050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" name="Rectangle 25"/>
              <p:cNvSpPr>
                <a:spLocks noChangeArrowheads="1"/>
              </p:cNvSpPr>
              <p:nvPr/>
            </p:nvSpPr>
            <p:spPr bwMode="auto">
              <a:xfrm>
                <a:off x="5435600" y="2276475"/>
                <a:ext cx="414338" cy="244475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  <a:defRPr/>
                </a:pPr>
                <a:r>
                  <a:rPr lang="en-US" altLang="ja-JP" sz="1000" b="1" dirty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</a:rPr>
                  <a:t>LPF</a:t>
                </a:r>
              </a:p>
            </p:txBody>
          </p:sp>
          <p:sp>
            <p:nvSpPr>
              <p:cNvPr id="41" name="Rectangle 26"/>
              <p:cNvSpPr>
                <a:spLocks noChangeArrowheads="1"/>
              </p:cNvSpPr>
              <p:nvPr/>
            </p:nvSpPr>
            <p:spPr bwMode="auto">
              <a:xfrm>
                <a:off x="7945466" y="6215082"/>
                <a:ext cx="698500" cy="244475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  <a:defRPr/>
                </a:pPr>
                <a:r>
                  <a:rPr lang="en-US" altLang="ja-JP" sz="1000" b="1" dirty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</a:rPr>
                  <a:t>DECIGO</a:t>
                </a:r>
              </a:p>
            </p:txBody>
          </p:sp>
          <p:sp>
            <p:nvSpPr>
              <p:cNvPr id="42" name="AutoShape 32"/>
              <p:cNvSpPr>
                <a:spLocks noChangeArrowheads="1"/>
              </p:cNvSpPr>
              <p:nvPr/>
            </p:nvSpPr>
            <p:spPr bwMode="auto">
              <a:xfrm rot="5400000">
                <a:off x="6367041" y="3927103"/>
                <a:ext cx="1511300" cy="372220"/>
              </a:xfrm>
              <a:custGeom>
                <a:avLst/>
                <a:gdLst>
                  <a:gd name="T0" fmla="*/ 1261096 w 21600"/>
                  <a:gd name="T1" fmla="*/ 0 h 21600"/>
                  <a:gd name="T2" fmla="*/ 0 w 21600"/>
                  <a:gd name="T3" fmla="*/ 144463 h 21600"/>
                  <a:gd name="T4" fmla="*/ 1261096 w 21600"/>
                  <a:gd name="T5" fmla="*/ 288925 h 21600"/>
                  <a:gd name="T6" fmla="*/ 1511300 w 21600"/>
                  <a:gd name="T7" fmla="*/ 144463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3916 h 21600"/>
                  <a:gd name="T14" fmla="*/ 19321 w 21600"/>
                  <a:gd name="T15" fmla="*/ 1768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8024" y="0"/>
                    </a:moveTo>
                    <a:lnTo>
                      <a:pt x="18024" y="3916"/>
                    </a:lnTo>
                    <a:lnTo>
                      <a:pt x="3375" y="3916"/>
                    </a:lnTo>
                    <a:lnTo>
                      <a:pt x="3375" y="17684"/>
                    </a:lnTo>
                    <a:lnTo>
                      <a:pt x="18024" y="17684"/>
                    </a:lnTo>
                    <a:lnTo>
                      <a:pt x="18024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3916"/>
                    </a:moveTo>
                    <a:lnTo>
                      <a:pt x="1350" y="17684"/>
                    </a:lnTo>
                    <a:lnTo>
                      <a:pt x="2700" y="17684"/>
                    </a:lnTo>
                    <a:lnTo>
                      <a:pt x="2700" y="3916"/>
                    </a:lnTo>
                    <a:close/>
                  </a:path>
                  <a:path w="21600" h="21600">
                    <a:moveTo>
                      <a:pt x="0" y="3916"/>
                    </a:moveTo>
                    <a:lnTo>
                      <a:pt x="0" y="17684"/>
                    </a:lnTo>
                    <a:lnTo>
                      <a:pt x="675" y="17684"/>
                    </a:lnTo>
                    <a:lnTo>
                      <a:pt x="675" y="3916"/>
                    </a:lnTo>
                    <a:close/>
                  </a:path>
                </a:pathLst>
              </a:custGeom>
              <a:solidFill>
                <a:srgbClr val="CCECFF">
                  <a:alpha val="20000"/>
                </a:srgbClr>
              </a:solidFill>
              <a:ln w="12700">
                <a:solidFill>
                  <a:srgbClr val="CCFFCC">
                    <a:alpha val="50000"/>
                  </a:srgbClr>
                </a:solidFill>
                <a:miter lim="800000"/>
                <a:headEnd/>
                <a:tailEnd/>
              </a:ln>
            </p:spPr>
            <p:txBody>
              <a:bodyPr anchor="ctr">
                <a:noAutofit/>
              </a:bodyPr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endParaRPr>
              </a:p>
            </p:txBody>
          </p:sp>
          <p:sp>
            <p:nvSpPr>
              <p:cNvPr id="43" name="AutoShape 33"/>
              <p:cNvSpPr>
                <a:spLocks noChangeArrowheads="1"/>
              </p:cNvSpPr>
              <p:nvPr/>
            </p:nvSpPr>
            <p:spPr bwMode="auto">
              <a:xfrm>
                <a:off x="6781800" y="2626296"/>
                <a:ext cx="309563" cy="586680"/>
              </a:xfrm>
              <a:prstGeom prst="downArrow">
                <a:avLst>
                  <a:gd name="adj1" fmla="val 49741"/>
                  <a:gd name="adj2" fmla="val 83086"/>
                </a:avLst>
              </a:prstGeom>
              <a:solidFill>
                <a:srgbClr val="CCECFF">
                  <a:alpha val="20000"/>
                </a:srgbClr>
              </a:solidFill>
              <a:ln w="12700">
                <a:solidFill>
                  <a:srgbClr val="CCFFCC">
                    <a:alpha val="50000"/>
                  </a:srgbClr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endParaRPr>
              </a:p>
            </p:txBody>
          </p:sp>
          <p:sp>
            <p:nvSpPr>
              <p:cNvPr id="44" name="AutoShape 34"/>
              <p:cNvSpPr>
                <a:spLocks noChangeArrowheads="1"/>
              </p:cNvSpPr>
              <p:nvPr/>
            </p:nvSpPr>
            <p:spPr bwMode="auto">
              <a:xfrm rot="5400000">
                <a:off x="7614100" y="4958261"/>
                <a:ext cx="1295400" cy="395878"/>
              </a:xfrm>
              <a:custGeom>
                <a:avLst/>
                <a:gdLst>
                  <a:gd name="T0" fmla="*/ 1261096 w 21600"/>
                  <a:gd name="T1" fmla="*/ 0 h 21600"/>
                  <a:gd name="T2" fmla="*/ 0 w 21600"/>
                  <a:gd name="T3" fmla="*/ 144463 h 21600"/>
                  <a:gd name="T4" fmla="*/ 1261096 w 21600"/>
                  <a:gd name="T5" fmla="*/ 288925 h 21600"/>
                  <a:gd name="T6" fmla="*/ 1511300 w 21600"/>
                  <a:gd name="T7" fmla="*/ 144463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3916 h 21600"/>
                  <a:gd name="T14" fmla="*/ 19321 w 21600"/>
                  <a:gd name="T15" fmla="*/ 1768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8024" y="0"/>
                    </a:moveTo>
                    <a:lnTo>
                      <a:pt x="18024" y="3916"/>
                    </a:lnTo>
                    <a:lnTo>
                      <a:pt x="3375" y="3916"/>
                    </a:lnTo>
                    <a:lnTo>
                      <a:pt x="3375" y="17684"/>
                    </a:lnTo>
                    <a:lnTo>
                      <a:pt x="18024" y="17684"/>
                    </a:lnTo>
                    <a:lnTo>
                      <a:pt x="18024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3916"/>
                    </a:moveTo>
                    <a:lnTo>
                      <a:pt x="1350" y="17684"/>
                    </a:lnTo>
                    <a:lnTo>
                      <a:pt x="2700" y="17684"/>
                    </a:lnTo>
                    <a:lnTo>
                      <a:pt x="2700" y="3916"/>
                    </a:lnTo>
                    <a:close/>
                  </a:path>
                  <a:path w="21600" h="21600">
                    <a:moveTo>
                      <a:pt x="0" y="3916"/>
                    </a:moveTo>
                    <a:lnTo>
                      <a:pt x="0" y="17684"/>
                    </a:lnTo>
                    <a:lnTo>
                      <a:pt x="675" y="17684"/>
                    </a:lnTo>
                    <a:lnTo>
                      <a:pt x="675" y="3916"/>
                    </a:lnTo>
                    <a:close/>
                  </a:path>
                </a:pathLst>
              </a:custGeom>
              <a:solidFill>
                <a:srgbClr val="CCECFF">
                  <a:alpha val="20000"/>
                </a:srgbClr>
              </a:solidFill>
              <a:ln w="12700">
                <a:solidFill>
                  <a:srgbClr val="CCFFCC">
                    <a:alpha val="50000"/>
                  </a:srgbClr>
                </a:solidFill>
                <a:miter lim="800000"/>
                <a:headEnd/>
                <a:tailEnd/>
              </a:ln>
            </p:spPr>
            <p:txBody>
              <a:bodyPr wrap="square" anchor="ctr">
                <a:noAutofit/>
              </a:bodyPr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endParaRPr>
              </a:p>
            </p:txBody>
          </p:sp>
          <p:sp>
            <p:nvSpPr>
              <p:cNvPr id="45" name="AutoShape 35"/>
              <p:cNvSpPr>
                <a:spLocks noChangeArrowheads="1"/>
              </p:cNvSpPr>
              <p:nvPr/>
            </p:nvSpPr>
            <p:spPr bwMode="auto">
              <a:xfrm>
                <a:off x="7862888" y="2909863"/>
                <a:ext cx="309562" cy="591145"/>
              </a:xfrm>
              <a:prstGeom prst="downArrow">
                <a:avLst>
                  <a:gd name="adj1" fmla="val 49741"/>
                  <a:gd name="adj2" fmla="val 84616"/>
                </a:avLst>
              </a:prstGeom>
              <a:solidFill>
                <a:srgbClr val="CCECFF">
                  <a:alpha val="20000"/>
                </a:srgbClr>
              </a:solidFill>
              <a:ln w="12700">
                <a:solidFill>
                  <a:srgbClr val="CCFFCC">
                    <a:alpha val="50000"/>
                  </a:srgbClr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endParaRPr>
              </a:p>
            </p:txBody>
          </p:sp>
          <p:sp>
            <p:nvSpPr>
              <p:cNvPr id="46" name="AutoShape 36"/>
              <p:cNvSpPr>
                <a:spLocks noChangeArrowheads="1"/>
              </p:cNvSpPr>
              <p:nvPr/>
            </p:nvSpPr>
            <p:spPr bwMode="auto">
              <a:xfrm>
                <a:off x="7934325" y="3773959"/>
                <a:ext cx="309563" cy="591145"/>
              </a:xfrm>
              <a:prstGeom prst="downArrow">
                <a:avLst>
                  <a:gd name="adj1" fmla="val 49741"/>
                  <a:gd name="adj2" fmla="val 84616"/>
                </a:avLst>
              </a:prstGeom>
              <a:solidFill>
                <a:srgbClr val="CCECFF">
                  <a:alpha val="20000"/>
                </a:srgbClr>
              </a:solidFill>
              <a:ln w="12700">
                <a:solidFill>
                  <a:srgbClr val="CCFFCC">
                    <a:alpha val="50000"/>
                  </a:srgbClr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endParaRPr>
              </a:p>
            </p:txBody>
          </p:sp>
          <p:sp>
            <p:nvSpPr>
              <p:cNvPr id="47" name="Rectangle 37"/>
              <p:cNvSpPr>
                <a:spLocks noChangeArrowheads="1"/>
              </p:cNvSpPr>
              <p:nvPr/>
            </p:nvSpPr>
            <p:spPr bwMode="auto">
              <a:xfrm>
                <a:off x="7669213" y="4581525"/>
                <a:ext cx="1079500" cy="3077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400" b="1" dirty="0">
                    <a:solidFill>
                      <a:srgbClr val="F8F8F8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</a:rPr>
                  <a:t>DECIGO</a:t>
                </a:r>
                <a:endParaRPr lang="en-US" altLang="ja-JP" sz="1400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sym typeface="Wingdings" pitchFamily="2" charset="2"/>
                </a:endParaRPr>
              </a:p>
            </p:txBody>
          </p:sp>
          <p:sp>
            <p:nvSpPr>
              <p:cNvPr id="48" name="AutoShape 38"/>
              <p:cNvSpPr>
                <a:spLocks noChangeArrowheads="1"/>
              </p:cNvSpPr>
              <p:nvPr/>
            </p:nvSpPr>
            <p:spPr bwMode="auto">
              <a:xfrm rot="5400000">
                <a:off x="6227738" y="5084787"/>
                <a:ext cx="1081088" cy="360313"/>
              </a:xfrm>
              <a:custGeom>
                <a:avLst/>
                <a:gdLst>
                  <a:gd name="T0" fmla="*/ 902108 w 21600"/>
                  <a:gd name="T1" fmla="*/ 0 h 21600"/>
                  <a:gd name="T2" fmla="*/ 0 w 21600"/>
                  <a:gd name="T3" fmla="*/ 144463 h 21600"/>
                  <a:gd name="T4" fmla="*/ 902108 w 21600"/>
                  <a:gd name="T5" fmla="*/ 288925 h 21600"/>
                  <a:gd name="T6" fmla="*/ 1081088 w 21600"/>
                  <a:gd name="T7" fmla="*/ 144463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3916 h 21600"/>
                  <a:gd name="T14" fmla="*/ 19321 w 21600"/>
                  <a:gd name="T15" fmla="*/ 1768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8024" y="0"/>
                    </a:moveTo>
                    <a:lnTo>
                      <a:pt x="18024" y="3916"/>
                    </a:lnTo>
                    <a:lnTo>
                      <a:pt x="3375" y="3916"/>
                    </a:lnTo>
                    <a:lnTo>
                      <a:pt x="3375" y="17684"/>
                    </a:lnTo>
                    <a:lnTo>
                      <a:pt x="18024" y="17684"/>
                    </a:lnTo>
                    <a:lnTo>
                      <a:pt x="18024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3916"/>
                    </a:moveTo>
                    <a:lnTo>
                      <a:pt x="1350" y="17684"/>
                    </a:lnTo>
                    <a:lnTo>
                      <a:pt x="2700" y="17684"/>
                    </a:lnTo>
                    <a:lnTo>
                      <a:pt x="2700" y="3916"/>
                    </a:lnTo>
                    <a:close/>
                  </a:path>
                  <a:path w="21600" h="21600">
                    <a:moveTo>
                      <a:pt x="0" y="3916"/>
                    </a:moveTo>
                    <a:lnTo>
                      <a:pt x="0" y="17684"/>
                    </a:lnTo>
                    <a:lnTo>
                      <a:pt x="675" y="17684"/>
                    </a:lnTo>
                    <a:lnTo>
                      <a:pt x="675" y="3916"/>
                    </a:lnTo>
                    <a:close/>
                  </a:path>
                </a:pathLst>
              </a:custGeom>
              <a:solidFill>
                <a:srgbClr val="CCECFF">
                  <a:alpha val="20000"/>
                </a:srgbClr>
              </a:solidFill>
              <a:ln w="12700">
                <a:solidFill>
                  <a:srgbClr val="CCFFCC">
                    <a:alpha val="50000"/>
                  </a:srgbClr>
                </a:solidFill>
                <a:miter lim="800000"/>
                <a:headEnd/>
                <a:tailEnd/>
              </a:ln>
            </p:spPr>
            <p:txBody>
              <a:bodyPr anchor="ctr">
                <a:noAutofit/>
              </a:bodyPr>
              <a:lstStyle/>
              <a:p>
                <a:endParaRPr lang="ja-JP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endParaRPr>
              </a:p>
            </p:txBody>
          </p:sp>
          <p:sp>
            <p:nvSpPr>
              <p:cNvPr id="49" name="Rectangle 39"/>
              <p:cNvSpPr>
                <a:spLocks noChangeArrowheads="1"/>
              </p:cNvSpPr>
              <p:nvPr/>
            </p:nvSpPr>
            <p:spPr bwMode="auto">
              <a:xfrm>
                <a:off x="5329238" y="3500438"/>
                <a:ext cx="487362" cy="244475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  <a:defRPr/>
                </a:pPr>
                <a:r>
                  <a:rPr lang="en-US" altLang="ja-JP" sz="1000" b="1" dirty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</a:rPr>
                  <a:t>LISA</a:t>
                </a:r>
              </a:p>
            </p:txBody>
          </p:sp>
          <p:sp>
            <p:nvSpPr>
              <p:cNvPr id="50" name="Rectangle 40"/>
              <p:cNvSpPr>
                <a:spLocks noChangeArrowheads="1"/>
              </p:cNvSpPr>
              <p:nvPr/>
            </p:nvSpPr>
            <p:spPr bwMode="auto">
              <a:xfrm>
                <a:off x="6134988" y="5085184"/>
                <a:ext cx="990600" cy="3077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400" b="1" dirty="0">
                    <a:solidFill>
                      <a:srgbClr val="F8F8F8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</a:rPr>
                  <a:t>BBO</a:t>
                </a:r>
                <a:endParaRPr lang="en-US" altLang="ja-JP" sz="1400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sym typeface="Wingdings" pitchFamily="2" charset="2"/>
                </a:endParaRPr>
              </a:p>
            </p:txBody>
          </p:sp>
          <p:sp>
            <p:nvSpPr>
              <p:cNvPr id="51" name="Rectangle 50"/>
              <p:cNvSpPr>
                <a:spLocks noChangeArrowheads="1"/>
              </p:cNvSpPr>
              <p:nvPr/>
            </p:nvSpPr>
            <p:spPr bwMode="auto">
              <a:xfrm>
                <a:off x="6591300" y="2668018"/>
                <a:ext cx="931863" cy="3077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400" b="1" dirty="0">
                    <a:solidFill>
                      <a:srgbClr val="F8F8F8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</a:rPr>
                  <a:t>LPF</a:t>
                </a:r>
                <a:endParaRPr lang="en-US" altLang="ja-JP" sz="1400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sym typeface="Wingdings" pitchFamily="2" charset="2"/>
                </a:endParaRPr>
              </a:p>
            </p:txBody>
          </p:sp>
          <p:sp>
            <p:nvSpPr>
              <p:cNvPr id="52" name="Rectangle 51"/>
              <p:cNvSpPr>
                <a:spLocks noChangeArrowheads="1"/>
              </p:cNvSpPr>
              <p:nvPr/>
            </p:nvSpPr>
            <p:spPr bwMode="auto">
              <a:xfrm>
                <a:off x="8099425" y="2996952"/>
                <a:ext cx="642938" cy="3077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400" b="1" dirty="0">
                    <a:solidFill>
                      <a:srgbClr val="F8F8F8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</a:rPr>
                  <a:t>DPF</a:t>
                </a:r>
                <a:endParaRPr lang="en-US" altLang="ja-JP" sz="1400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sym typeface="Wingdings" pitchFamily="2" charset="2"/>
                </a:endParaRPr>
              </a:p>
            </p:txBody>
          </p:sp>
          <p:sp>
            <p:nvSpPr>
              <p:cNvPr id="53" name="Rectangle 52"/>
              <p:cNvSpPr>
                <a:spLocks noChangeArrowheads="1"/>
              </p:cNvSpPr>
              <p:nvPr/>
            </p:nvSpPr>
            <p:spPr bwMode="auto">
              <a:xfrm>
                <a:off x="7740650" y="3712071"/>
                <a:ext cx="1008063" cy="52322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400" b="1" dirty="0">
                    <a:solidFill>
                      <a:srgbClr val="F8F8F8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</a:rPr>
                  <a:t>Pre-DECIGO</a:t>
                </a:r>
                <a:endParaRPr lang="en-US" altLang="ja-JP" sz="1400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sym typeface="Wingdings" pitchFamily="2" charset="2"/>
                </a:endParaRPr>
              </a:p>
            </p:txBody>
          </p:sp>
          <p:sp>
            <p:nvSpPr>
              <p:cNvPr id="54" name="Rectangle 53"/>
              <p:cNvSpPr>
                <a:spLocks noChangeArrowheads="1"/>
              </p:cNvSpPr>
              <p:nvPr/>
            </p:nvSpPr>
            <p:spPr bwMode="auto">
              <a:xfrm>
                <a:off x="6664325" y="4005263"/>
                <a:ext cx="931863" cy="3077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400" b="1" dirty="0">
                    <a:solidFill>
                      <a:srgbClr val="F8F8F8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</a:rPr>
                  <a:t>LISA</a:t>
                </a:r>
                <a:endParaRPr lang="en-US" altLang="ja-JP" sz="1400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sym typeface="Wingdings" pitchFamily="2" charset="2"/>
                </a:endParaRPr>
              </a:p>
            </p:txBody>
          </p:sp>
          <p:grpSp>
            <p:nvGrpSpPr>
              <p:cNvPr id="55" name="グループ化 57"/>
              <p:cNvGrpSpPr/>
              <p:nvPr/>
            </p:nvGrpSpPr>
            <p:grpSpPr>
              <a:xfrm rot="15785392">
                <a:off x="7443909" y="4982870"/>
                <a:ext cx="1293092" cy="1174827"/>
                <a:chOff x="9501222" y="714356"/>
                <a:chExt cx="5338763" cy="4864101"/>
              </a:xfrm>
            </p:grpSpPr>
            <p:sp>
              <p:nvSpPr>
                <p:cNvPr id="56" name="Oval 137"/>
                <p:cNvSpPr>
                  <a:spLocks noChangeArrowheads="1"/>
                </p:cNvSpPr>
                <p:nvPr/>
              </p:nvSpPr>
              <p:spPr bwMode="auto">
                <a:xfrm>
                  <a:off x="9501222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57" name="Oval 209"/>
                <p:cNvSpPr>
                  <a:spLocks noChangeArrowheads="1"/>
                </p:cNvSpPr>
                <p:nvPr/>
              </p:nvSpPr>
              <p:spPr bwMode="auto">
                <a:xfrm>
                  <a:off x="11264935" y="714356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58" name="Oval 210"/>
                <p:cNvSpPr>
                  <a:spLocks noChangeArrowheads="1"/>
                </p:cNvSpPr>
                <p:nvPr/>
              </p:nvSpPr>
              <p:spPr bwMode="auto">
                <a:xfrm>
                  <a:off x="13034997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59" name="Freeform 5"/>
                <p:cNvSpPr>
                  <a:spLocks/>
                </p:cNvSpPr>
                <p:nvPr/>
              </p:nvSpPr>
              <p:spPr bwMode="auto">
                <a:xfrm rot="14397729">
                  <a:off x="11963435" y="3244831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60" name="Freeform 6"/>
                <p:cNvSpPr>
                  <a:spLocks/>
                </p:cNvSpPr>
                <p:nvPr/>
              </p:nvSpPr>
              <p:spPr bwMode="auto">
                <a:xfrm rot="14397729" flipV="1">
                  <a:off x="12095197" y="3171806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61" name="Freeform 7"/>
                <p:cNvSpPr>
                  <a:spLocks/>
                </p:cNvSpPr>
                <p:nvPr/>
              </p:nvSpPr>
              <p:spPr bwMode="auto">
                <a:xfrm rot="14397729">
                  <a:off x="12047572" y="3024168"/>
                  <a:ext cx="2006600" cy="190500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62" name="Rectangle 8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63" name="Rectangle 9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64" name="Rectangle 10"/>
                <p:cNvSpPr>
                  <a:spLocks noChangeArrowheads="1"/>
                </p:cNvSpPr>
                <p:nvPr/>
              </p:nvSpPr>
              <p:spPr bwMode="auto">
                <a:xfrm rot="10780961">
                  <a:off x="12138060" y="14192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65" name="Line 11"/>
                <p:cNvSpPr>
                  <a:spLocks noChangeShapeType="1"/>
                </p:cNvSpPr>
                <p:nvPr/>
              </p:nvSpPr>
              <p:spPr bwMode="auto">
                <a:xfrm rot="7209001" flipV="1">
                  <a:off x="11468135" y="1622406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66" name="Rectangle 12"/>
                <p:cNvSpPr>
                  <a:spLocks noChangeArrowheads="1"/>
                </p:cNvSpPr>
                <p:nvPr/>
              </p:nvSpPr>
              <p:spPr bwMode="auto">
                <a:xfrm rot="7209001">
                  <a:off x="12274585" y="1050906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67" name="Freeform 13"/>
                <p:cNvSpPr>
                  <a:spLocks/>
                </p:cNvSpPr>
                <p:nvPr/>
              </p:nvSpPr>
              <p:spPr bwMode="auto">
                <a:xfrm rot="7209001">
                  <a:off x="11934860" y="188593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68" name="Line 14"/>
                <p:cNvSpPr>
                  <a:spLocks noChangeShapeType="1"/>
                </p:cNvSpPr>
                <p:nvPr/>
              </p:nvSpPr>
              <p:spPr bwMode="auto">
                <a:xfrm rot="7209001">
                  <a:off x="11993597" y="19891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69" name="Line 15"/>
                <p:cNvSpPr>
                  <a:spLocks noChangeShapeType="1"/>
                </p:cNvSpPr>
                <p:nvPr/>
              </p:nvSpPr>
              <p:spPr bwMode="auto">
                <a:xfrm rot="7209001">
                  <a:off x="11880885" y="1928794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70" name="Group 16"/>
                <p:cNvGrpSpPr>
                  <a:grpSpLocks/>
                </p:cNvGrpSpPr>
                <p:nvPr/>
              </p:nvGrpSpPr>
              <p:grpSpPr bwMode="auto">
                <a:xfrm rot="7209001">
                  <a:off x="11449039" y="2208261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257" name="Freeform 1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58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59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6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61" name="Arc 2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71" name="Freeform 22"/>
                <p:cNvSpPr>
                  <a:spLocks/>
                </p:cNvSpPr>
                <p:nvPr/>
              </p:nvSpPr>
              <p:spPr bwMode="auto">
                <a:xfrm rot="9872463">
                  <a:off x="11779285" y="19891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72" name="Freeform 23"/>
                <p:cNvSpPr>
                  <a:spLocks/>
                </p:cNvSpPr>
                <p:nvPr/>
              </p:nvSpPr>
              <p:spPr bwMode="auto">
                <a:xfrm rot="7209001">
                  <a:off x="11658635" y="1998643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73" name="Arc 24"/>
                <p:cNvSpPr>
                  <a:spLocks/>
                </p:cNvSpPr>
                <p:nvPr/>
              </p:nvSpPr>
              <p:spPr bwMode="auto">
                <a:xfrm rot="14146499">
                  <a:off x="11965022" y="18779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74" name="Arc 25"/>
                <p:cNvSpPr>
                  <a:spLocks/>
                </p:cNvSpPr>
                <p:nvPr/>
              </p:nvSpPr>
              <p:spPr bwMode="auto">
                <a:xfrm rot="271502" flipV="1">
                  <a:off x="11680860" y="1716069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75" name="Group 26"/>
                <p:cNvGrpSpPr>
                  <a:grpSpLocks/>
                </p:cNvGrpSpPr>
                <p:nvPr/>
              </p:nvGrpSpPr>
              <p:grpSpPr bwMode="auto">
                <a:xfrm rot="7209001">
                  <a:off x="11403003" y="2178095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252" name="Freeform 2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53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54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55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56" name="Arc 3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76" name="Arc 32"/>
                <p:cNvSpPr>
                  <a:spLocks/>
                </p:cNvSpPr>
                <p:nvPr/>
              </p:nvSpPr>
              <p:spPr bwMode="auto">
                <a:xfrm rot="9872463" flipH="1" flipV="1">
                  <a:off x="11677685" y="198594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77" name="Arc 33"/>
                <p:cNvSpPr>
                  <a:spLocks/>
                </p:cNvSpPr>
                <p:nvPr/>
              </p:nvSpPr>
              <p:spPr bwMode="auto">
                <a:xfrm rot="9872463">
                  <a:off x="11750710" y="18478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78" name="Arc 34"/>
                <p:cNvSpPr>
                  <a:spLocks/>
                </p:cNvSpPr>
                <p:nvPr/>
              </p:nvSpPr>
              <p:spPr bwMode="auto">
                <a:xfrm rot="9872463">
                  <a:off x="11934860" y="1828781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79" name="Arc 35"/>
                <p:cNvSpPr>
                  <a:spLocks/>
                </p:cNvSpPr>
                <p:nvPr/>
              </p:nvSpPr>
              <p:spPr bwMode="auto">
                <a:xfrm rot="9872463" flipH="1" flipV="1">
                  <a:off x="11868185" y="19462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0" name="Line 36"/>
                <p:cNvSpPr>
                  <a:spLocks noChangeShapeType="1"/>
                </p:cNvSpPr>
                <p:nvPr/>
              </p:nvSpPr>
              <p:spPr bwMode="auto">
                <a:xfrm rot="9016332" flipV="1">
                  <a:off x="12363485" y="1552556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1" name="Freeform 37"/>
                <p:cNvSpPr>
                  <a:spLocks/>
                </p:cNvSpPr>
                <p:nvPr/>
              </p:nvSpPr>
              <p:spPr bwMode="auto">
                <a:xfrm rot="3616332">
                  <a:off x="12339672" y="1885931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2" name="Line 38"/>
                <p:cNvSpPr>
                  <a:spLocks noChangeShapeType="1"/>
                </p:cNvSpPr>
                <p:nvPr/>
              </p:nvSpPr>
              <p:spPr bwMode="auto">
                <a:xfrm rot="3616332">
                  <a:off x="12401585" y="19256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3" name="Line 39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1993881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4" name="Freeform 40"/>
                <p:cNvSpPr>
                  <a:spLocks/>
                </p:cNvSpPr>
                <p:nvPr/>
              </p:nvSpPr>
              <p:spPr bwMode="auto">
                <a:xfrm rot="3616332">
                  <a:off x="12463497" y="2066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5" name="Line 41"/>
                <p:cNvSpPr>
                  <a:spLocks noChangeShapeType="1"/>
                </p:cNvSpPr>
                <p:nvPr/>
              </p:nvSpPr>
              <p:spPr bwMode="auto">
                <a:xfrm rot="3616332">
                  <a:off x="12504772" y="197959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6" name="Line 42"/>
                <p:cNvSpPr>
                  <a:spLocks noChangeShapeType="1"/>
                </p:cNvSpPr>
                <p:nvPr/>
              </p:nvSpPr>
              <p:spPr bwMode="auto">
                <a:xfrm rot="3616332">
                  <a:off x="12617485" y="2155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7" name="Line 43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2343131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8" name="Arc 44"/>
                <p:cNvSpPr>
                  <a:spLocks/>
                </p:cNvSpPr>
                <p:nvPr/>
              </p:nvSpPr>
              <p:spPr bwMode="auto">
                <a:xfrm rot="17144832">
                  <a:off x="12422222" y="221295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9" name="Freeform 45"/>
                <p:cNvSpPr>
                  <a:spLocks/>
                </p:cNvSpPr>
                <p:nvPr/>
              </p:nvSpPr>
              <p:spPr bwMode="auto">
                <a:xfrm rot="6279794">
                  <a:off x="12350785" y="1995468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0" name="Freeform 46"/>
                <p:cNvSpPr>
                  <a:spLocks/>
                </p:cNvSpPr>
                <p:nvPr/>
              </p:nvSpPr>
              <p:spPr bwMode="auto">
                <a:xfrm rot="3616332">
                  <a:off x="12242835" y="2000231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1" name="Arc 47"/>
                <p:cNvSpPr>
                  <a:spLocks/>
                </p:cNvSpPr>
                <p:nvPr/>
              </p:nvSpPr>
              <p:spPr bwMode="auto">
                <a:xfrm rot="10553830">
                  <a:off x="12380947" y="1716069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2" name="Arc 48"/>
                <p:cNvSpPr>
                  <a:spLocks/>
                </p:cNvSpPr>
                <p:nvPr/>
              </p:nvSpPr>
              <p:spPr bwMode="auto">
                <a:xfrm rot="18278834" flipV="1">
                  <a:off x="12096785" y="188275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93" name="Group 49"/>
                <p:cNvGrpSpPr>
                  <a:grpSpLocks/>
                </p:cNvGrpSpPr>
                <p:nvPr/>
              </p:nvGrpSpPr>
              <p:grpSpPr bwMode="auto">
                <a:xfrm rot="3616332">
                  <a:off x="12330179" y="2190798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247" name="Freeform 50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48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49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50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51" name="Arc 54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94" name="Arc 55"/>
                <p:cNvSpPr>
                  <a:spLocks/>
                </p:cNvSpPr>
                <p:nvPr/>
              </p:nvSpPr>
              <p:spPr bwMode="auto">
                <a:xfrm rot="6279794" flipH="1" flipV="1">
                  <a:off x="12323797" y="1989118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5" name="Arc 56"/>
                <p:cNvSpPr>
                  <a:spLocks/>
                </p:cNvSpPr>
                <p:nvPr/>
              </p:nvSpPr>
              <p:spPr bwMode="auto">
                <a:xfrm rot="6279794">
                  <a:off x="12241247" y="185735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6" name="Arc 57"/>
                <p:cNvSpPr>
                  <a:spLocks/>
                </p:cNvSpPr>
                <p:nvPr/>
              </p:nvSpPr>
              <p:spPr bwMode="auto">
                <a:xfrm rot="6279794">
                  <a:off x="12279347" y="1831956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7" name="Arc 58"/>
                <p:cNvSpPr>
                  <a:spLocks/>
                </p:cNvSpPr>
                <p:nvPr/>
              </p:nvSpPr>
              <p:spPr bwMode="auto">
                <a:xfrm rot="6279794" flipH="1" flipV="1">
                  <a:off x="12344435" y="194625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8" name="Line 59"/>
                <p:cNvSpPr>
                  <a:spLocks noChangeShapeType="1"/>
                </p:cNvSpPr>
                <p:nvPr/>
              </p:nvSpPr>
              <p:spPr bwMode="auto">
                <a:xfrm rot="7209001">
                  <a:off x="11844372" y="1441431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9" name="Line 60"/>
                <p:cNvSpPr>
                  <a:spLocks noChangeShapeType="1"/>
                </p:cNvSpPr>
                <p:nvPr/>
              </p:nvSpPr>
              <p:spPr bwMode="auto">
                <a:xfrm rot="14429284">
                  <a:off x="12515885" y="1449368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100" name="Group 61"/>
                <p:cNvGrpSpPr>
                  <a:grpSpLocks/>
                </p:cNvGrpSpPr>
                <p:nvPr/>
              </p:nvGrpSpPr>
              <p:grpSpPr bwMode="auto">
                <a:xfrm rot="14462297">
                  <a:off x="12703220" y="1458910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245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46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</p:grpSp>
            <p:grpSp>
              <p:nvGrpSpPr>
                <p:cNvPr id="101" name="Group 64"/>
                <p:cNvGrpSpPr>
                  <a:grpSpLocks/>
                </p:cNvGrpSpPr>
                <p:nvPr/>
              </p:nvGrpSpPr>
              <p:grpSpPr bwMode="auto">
                <a:xfrm rot="7209001">
                  <a:off x="11436374" y="1468435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243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44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102" name="Rectangle 67"/>
                <p:cNvSpPr>
                  <a:spLocks noChangeArrowheads="1"/>
                </p:cNvSpPr>
                <p:nvPr/>
              </p:nvSpPr>
              <p:spPr bwMode="auto">
                <a:xfrm rot="10780961">
                  <a:off x="12134885" y="1417619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3" name="Rectangle 68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4" name="Rectangle 69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5" name="Rectangle 70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6" name="Rectangle 71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7" name="Rectangle 72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3522" y="45180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8" name="Line 73"/>
                <p:cNvSpPr>
                  <a:spLocks noChangeShapeType="1"/>
                </p:cNvSpPr>
                <p:nvPr/>
              </p:nvSpPr>
              <p:spPr bwMode="auto">
                <a:xfrm flipH="1" flipV="1">
                  <a:off x="13233435" y="4671994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9" name="Rectangle 74"/>
                <p:cNvSpPr>
                  <a:spLocks noChangeArrowheads="1"/>
                </p:cNvSpPr>
                <p:nvPr/>
              </p:nvSpPr>
              <p:spPr bwMode="auto">
                <a:xfrm flipH="1">
                  <a:off x="14316110" y="4576744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0" name="Freeform 75"/>
                <p:cNvSpPr>
                  <a:spLocks/>
                </p:cNvSpPr>
                <p:nvPr/>
              </p:nvSpPr>
              <p:spPr bwMode="auto">
                <a:xfrm flipH="1">
                  <a:off x="13508072" y="460055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1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13511247" y="4608494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2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13509660" y="4737081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113" name="Group 78"/>
                <p:cNvGrpSpPr>
                  <a:grpSpLocks/>
                </p:cNvGrpSpPr>
                <p:nvPr/>
              </p:nvGrpSpPr>
              <p:grpSpPr bwMode="auto">
                <a:xfrm flipH="1">
                  <a:off x="12703129" y="4371956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238" name="Freeform 7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39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40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41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42" name="Arc 8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114" name="Freeform 84"/>
                <p:cNvSpPr>
                  <a:spLocks/>
                </p:cNvSpPr>
                <p:nvPr/>
              </p:nvSpPr>
              <p:spPr bwMode="auto">
                <a:xfrm rot="18936538" flipH="1">
                  <a:off x="13274710" y="45672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5" name="Freeform 85"/>
                <p:cNvSpPr>
                  <a:spLocks/>
                </p:cNvSpPr>
                <p:nvPr/>
              </p:nvSpPr>
              <p:spPr bwMode="auto">
                <a:xfrm flipH="1">
                  <a:off x="13141360" y="455769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6" name="Arc 86"/>
                <p:cNvSpPr>
                  <a:spLocks/>
                </p:cNvSpPr>
                <p:nvPr/>
              </p:nvSpPr>
              <p:spPr bwMode="auto">
                <a:xfrm rot="14662502" flipH="1">
                  <a:off x="13393772" y="43417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7" name="Arc 87"/>
                <p:cNvSpPr>
                  <a:spLocks/>
                </p:cNvSpPr>
                <p:nvPr/>
              </p:nvSpPr>
              <p:spPr bwMode="auto">
                <a:xfrm rot="6937498" flipH="1" flipV="1">
                  <a:off x="13392185" y="4667231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118" name="Group 88"/>
                <p:cNvGrpSpPr>
                  <a:grpSpLocks/>
                </p:cNvGrpSpPr>
                <p:nvPr/>
              </p:nvGrpSpPr>
              <p:grpSpPr bwMode="auto">
                <a:xfrm flipH="1">
                  <a:off x="12703129" y="4416406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233" name="Freeform 8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34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35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36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37" name="Arc 9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119" name="Arc 94"/>
                <p:cNvSpPr>
                  <a:spLocks/>
                </p:cNvSpPr>
                <p:nvPr/>
              </p:nvSpPr>
              <p:spPr bwMode="auto">
                <a:xfrm rot="18936538" flipV="1">
                  <a:off x="13131835" y="449419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0" name="Arc 95"/>
                <p:cNvSpPr>
                  <a:spLocks/>
                </p:cNvSpPr>
                <p:nvPr/>
              </p:nvSpPr>
              <p:spPr bwMode="auto">
                <a:xfrm rot="18936538" flipH="1">
                  <a:off x="13288997" y="45021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1" name="Arc 96"/>
                <p:cNvSpPr>
                  <a:spLocks/>
                </p:cNvSpPr>
                <p:nvPr/>
              </p:nvSpPr>
              <p:spPr bwMode="auto">
                <a:xfrm rot="18936538" flipH="1">
                  <a:off x="13541410" y="46021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2" name="Arc 97"/>
                <p:cNvSpPr>
                  <a:spLocks/>
                </p:cNvSpPr>
                <p:nvPr/>
              </p:nvSpPr>
              <p:spPr bwMode="auto">
                <a:xfrm rot="18936538" flipV="1">
                  <a:off x="13408060" y="46005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3" name="Line 98"/>
                <p:cNvSpPr>
                  <a:spLocks noChangeShapeType="1"/>
                </p:cNvSpPr>
                <p:nvPr/>
              </p:nvSpPr>
              <p:spPr bwMode="auto">
                <a:xfrm rot="19792668" flipH="1" flipV="1">
                  <a:off x="13774772" y="3987781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4" name="Freeform 99"/>
                <p:cNvSpPr>
                  <a:spLocks/>
                </p:cNvSpPr>
                <p:nvPr/>
              </p:nvSpPr>
              <p:spPr bwMode="auto">
                <a:xfrm rot="3592668" flipH="1">
                  <a:off x="13712860" y="4249718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5" name="Line 100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771597" y="42878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6" name="Line 101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7297" y="4348143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7" name="Freeform 102"/>
                <p:cNvSpPr>
                  <a:spLocks/>
                </p:cNvSpPr>
                <p:nvPr/>
              </p:nvSpPr>
              <p:spPr bwMode="auto">
                <a:xfrm rot="3592668" flipH="1">
                  <a:off x="13495372" y="3840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8" name="Line 103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22372" y="3900468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9" name="Line 104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2535" y="3933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30" name="Line 105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323922" y="4119543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31" name="Arc 106"/>
                <p:cNvSpPr>
                  <a:spLocks/>
                </p:cNvSpPr>
                <p:nvPr/>
              </p:nvSpPr>
              <p:spPr bwMode="auto">
                <a:xfrm rot="11664170" flipH="1">
                  <a:off x="13204860" y="35528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32" name="Freeform 107"/>
                <p:cNvSpPr>
                  <a:spLocks/>
                </p:cNvSpPr>
                <p:nvPr/>
              </p:nvSpPr>
              <p:spPr bwMode="auto">
                <a:xfrm rot="929206" flipH="1">
                  <a:off x="13557285" y="407033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33" name="Freeform 108"/>
                <p:cNvSpPr>
                  <a:spLocks/>
                </p:cNvSpPr>
                <p:nvPr/>
              </p:nvSpPr>
              <p:spPr bwMode="auto">
                <a:xfrm rot="3592668" flipH="1">
                  <a:off x="13433460" y="4049693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34" name="Arc 109"/>
                <p:cNvSpPr>
                  <a:spLocks/>
                </p:cNvSpPr>
                <p:nvPr/>
              </p:nvSpPr>
              <p:spPr bwMode="auto">
                <a:xfrm rot="18255170" flipH="1">
                  <a:off x="13741435" y="406239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35" name="Arc 110"/>
                <p:cNvSpPr>
                  <a:spLocks/>
                </p:cNvSpPr>
                <p:nvPr/>
              </p:nvSpPr>
              <p:spPr bwMode="auto">
                <a:xfrm rot="10530167" flipH="1" flipV="1">
                  <a:off x="13457272" y="422590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136" name="Group 111"/>
                <p:cNvGrpSpPr>
                  <a:grpSpLocks/>
                </p:cNvGrpSpPr>
                <p:nvPr/>
              </p:nvGrpSpPr>
              <p:grpSpPr bwMode="auto">
                <a:xfrm rot="3592668" flipH="1">
                  <a:off x="13154018" y="3611479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228" name="Freeform 11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29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30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31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32" name="Arc 11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137" name="Arc 117"/>
                <p:cNvSpPr>
                  <a:spLocks/>
                </p:cNvSpPr>
                <p:nvPr/>
              </p:nvSpPr>
              <p:spPr bwMode="auto">
                <a:xfrm rot="929206" flipV="1">
                  <a:off x="13455685" y="3933806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38" name="Arc 118"/>
                <p:cNvSpPr>
                  <a:spLocks/>
                </p:cNvSpPr>
                <p:nvPr/>
              </p:nvSpPr>
              <p:spPr bwMode="auto">
                <a:xfrm rot="929206" flipH="1">
                  <a:off x="13527122" y="407350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39" name="Arc 119"/>
                <p:cNvSpPr>
                  <a:spLocks/>
                </p:cNvSpPr>
                <p:nvPr/>
              </p:nvSpPr>
              <p:spPr bwMode="auto">
                <a:xfrm rot="929206" flipH="1">
                  <a:off x="13711272" y="43036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40" name="Arc 120"/>
                <p:cNvSpPr>
                  <a:spLocks/>
                </p:cNvSpPr>
                <p:nvPr/>
              </p:nvSpPr>
              <p:spPr bwMode="auto">
                <a:xfrm rot="929206" flipV="1">
                  <a:off x="13646185" y="418780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41" name="Line 121"/>
                <p:cNvSpPr>
                  <a:spLocks noChangeShapeType="1"/>
                </p:cNvSpPr>
                <p:nvPr/>
              </p:nvSpPr>
              <p:spPr bwMode="auto">
                <a:xfrm flipH="1">
                  <a:off x="13703335" y="465135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42" name="Line 122"/>
                <p:cNvSpPr>
                  <a:spLocks noChangeShapeType="1"/>
                </p:cNvSpPr>
                <p:nvPr/>
              </p:nvSpPr>
              <p:spPr bwMode="auto">
                <a:xfrm rot="14379716" flipH="1">
                  <a:off x="14035122" y="4067156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143" name="Group 123"/>
                <p:cNvGrpSpPr>
                  <a:grpSpLocks/>
                </p:cNvGrpSpPr>
                <p:nvPr/>
              </p:nvGrpSpPr>
              <p:grpSpPr bwMode="auto">
                <a:xfrm rot="14346703" flipH="1">
                  <a:off x="14209737" y="405920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226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27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</p:grpSp>
            <p:grpSp>
              <p:nvGrpSpPr>
                <p:cNvPr id="144" name="Group 126"/>
                <p:cNvGrpSpPr>
                  <a:grpSpLocks/>
                </p:cNvGrpSpPr>
                <p:nvPr/>
              </p:nvGrpSpPr>
              <p:grpSpPr bwMode="auto">
                <a:xfrm flipH="1">
                  <a:off x="13565203" y="5149831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224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25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145" name="Rectangle 129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1935" y="4519593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46" name="Rectangle 130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47" name="Rectangle 131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48" name="Rectangle 132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9893"/>
                  <a:ext cx="38100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49" name="Rectangle 133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50" name="Rectangle 134"/>
                <p:cNvSpPr>
                  <a:spLocks noChangeArrowheads="1"/>
                </p:cNvSpPr>
                <p:nvPr/>
              </p:nvSpPr>
              <p:spPr bwMode="auto">
                <a:xfrm rot="3571960">
                  <a:off x="10382285" y="4524356"/>
                  <a:ext cx="41275" cy="350838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51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9781535" y="4671085"/>
                  <a:ext cx="1500198" cy="45719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52" name="Rectangle 136"/>
                <p:cNvSpPr>
                  <a:spLocks noChangeArrowheads="1"/>
                </p:cNvSpPr>
                <p:nvPr/>
              </p:nvSpPr>
              <p:spPr bwMode="auto">
                <a:xfrm>
                  <a:off x="9688547" y="4624038"/>
                  <a:ext cx="350838" cy="18415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53" name="Freeform 138"/>
                <p:cNvSpPr>
                  <a:spLocks/>
                </p:cNvSpPr>
                <p:nvPr/>
              </p:nvSpPr>
              <p:spPr bwMode="auto">
                <a:xfrm>
                  <a:off x="10768047" y="460690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54" name="Line 139"/>
                <p:cNvSpPr>
                  <a:spLocks noChangeShapeType="1"/>
                </p:cNvSpPr>
                <p:nvPr/>
              </p:nvSpPr>
              <p:spPr bwMode="auto">
                <a:xfrm>
                  <a:off x="10774397" y="461325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55" name="Line 140"/>
                <p:cNvSpPr>
                  <a:spLocks noChangeShapeType="1"/>
                </p:cNvSpPr>
                <p:nvPr/>
              </p:nvSpPr>
              <p:spPr bwMode="auto">
                <a:xfrm>
                  <a:off x="10777572" y="4743431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156" name="Group 141"/>
                <p:cNvGrpSpPr>
                  <a:grpSpLocks/>
                </p:cNvGrpSpPr>
                <p:nvPr/>
              </p:nvGrpSpPr>
              <p:grpSpPr bwMode="auto">
                <a:xfrm>
                  <a:off x="11052279" y="4424344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219" name="Freeform 14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20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21" name="Line 14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22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23" name="Arc 14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157" name="Freeform 147"/>
                <p:cNvSpPr>
                  <a:spLocks/>
                </p:cNvSpPr>
                <p:nvPr/>
              </p:nvSpPr>
              <p:spPr bwMode="auto">
                <a:xfrm>
                  <a:off x="10969660" y="4583094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58" name="Freeform 148"/>
                <p:cNvSpPr>
                  <a:spLocks/>
                </p:cNvSpPr>
                <p:nvPr/>
              </p:nvSpPr>
              <p:spPr bwMode="auto">
                <a:xfrm flipV="1">
                  <a:off x="10968072" y="4737081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59" name="Freeform 149"/>
                <p:cNvSpPr>
                  <a:spLocks/>
                </p:cNvSpPr>
                <p:nvPr/>
              </p:nvSpPr>
              <p:spPr bwMode="auto">
                <a:xfrm rot="2663462">
                  <a:off x="10863297" y="4573569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60" name="Freeform 150"/>
                <p:cNvSpPr>
                  <a:spLocks/>
                </p:cNvSpPr>
                <p:nvPr/>
              </p:nvSpPr>
              <p:spPr bwMode="auto">
                <a:xfrm>
                  <a:off x="11161747" y="4583094"/>
                  <a:ext cx="2008188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61" name="Freeform 151"/>
                <p:cNvSpPr>
                  <a:spLocks/>
                </p:cNvSpPr>
                <p:nvPr/>
              </p:nvSpPr>
              <p:spPr bwMode="auto">
                <a:xfrm>
                  <a:off x="10763285" y="456404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62" name="Arc 152"/>
                <p:cNvSpPr>
                  <a:spLocks/>
                </p:cNvSpPr>
                <p:nvPr/>
              </p:nvSpPr>
              <p:spPr bwMode="auto">
                <a:xfrm rot="6937498">
                  <a:off x="10671210" y="434814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63" name="Arc 153"/>
                <p:cNvSpPr>
                  <a:spLocks/>
                </p:cNvSpPr>
                <p:nvPr/>
              </p:nvSpPr>
              <p:spPr bwMode="auto">
                <a:xfrm rot="14662502" flipV="1">
                  <a:off x="10671210" y="46735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64" name="Freeform 154"/>
                <p:cNvSpPr>
                  <a:spLocks/>
                </p:cNvSpPr>
                <p:nvPr/>
              </p:nvSpPr>
              <p:spPr bwMode="auto">
                <a:xfrm flipH="1">
                  <a:off x="13123897" y="448784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65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13293760" y="447355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66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13120722" y="4484669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67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13115960" y="485931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68" name="Arc 158"/>
                <p:cNvSpPr>
                  <a:spLocks/>
                </p:cNvSpPr>
                <p:nvPr/>
              </p:nvSpPr>
              <p:spPr bwMode="auto">
                <a:xfrm rot="8071501" flipH="1">
                  <a:off x="12707972" y="441481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69" name="Freeform 159"/>
                <p:cNvSpPr>
                  <a:spLocks/>
                </p:cNvSpPr>
                <p:nvPr/>
              </p:nvSpPr>
              <p:spPr bwMode="auto">
                <a:xfrm>
                  <a:off x="11063322" y="449419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70" name="Line 160"/>
                <p:cNvSpPr>
                  <a:spLocks noChangeShapeType="1"/>
                </p:cNvSpPr>
                <p:nvPr/>
              </p:nvSpPr>
              <p:spPr bwMode="auto">
                <a:xfrm>
                  <a:off x="11061735" y="447990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71" name="Line 161"/>
                <p:cNvSpPr>
                  <a:spLocks noChangeShapeType="1"/>
                </p:cNvSpPr>
                <p:nvPr/>
              </p:nvSpPr>
              <p:spPr bwMode="auto">
                <a:xfrm>
                  <a:off x="11052210" y="486566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72" name="Arc 162"/>
                <p:cNvSpPr>
                  <a:spLocks/>
                </p:cNvSpPr>
                <p:nvPr/>
              </p:nvSpPr>
              <p:spPr bwMode="auto">
                <a:xfrm rot="13528499">
                  <a:off x="11145872" y="442116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73" name="Arc 163"/>
                <p:cNvSpPr>
                  <a:spLocks/>
                </p:cNvSpPr>
                <p:nvPr/>
              </p:nvSpPr>
              <p:spPr bwMode="auto">
                <a:xfrm rot="2663462" flipH="1" flipV="1">
                  <a:off x="10871235" y="4498956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74" name="Arc 164"/>
                <p:cNvSpPr>
                  <a:spLocks/>
                </p:cNvSpPr>
                <p:nvPr/>
              </p:nvSpPr>
              <p:spPr bwMode="auto">
                <a:xfrm rot="2663462">
                  <a:off x="10715660" y="4508481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75" name="Arc 165"/>
                <p:cNvSpPr>
                  <a:spLocks/>
                </p:cNvSpPr>
                <p:nvPr/>
              </p:nvSpPr>
              <p:spPr bwMode="auto">
                <a:xfrm rot="2663462">
                  <a:off x="10674385" y="46084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76" name="Arc 166"/>
                <p:cNvSpPr>
                  <a:spLocks/>
                </p:cNvSpPr>
                <p:nvPr/>
              </p:nvSpPr>
              <p:spPr bwMode="auto">
                <a:xfrm rot="2663462" flipH="1" flipV="1">
                  <a:off x="10806147" y="460690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77" name="Line 167"/>
                <p:cNvSpPr>
                  <a:spLocks noChangeShapeType="1"/>
                </p:cNvSpPr>
                <p:nvPr/>
              </p:nvSpPr>
              <p:spPr bwMode="auto">
                <a:xfrm rot="1807332" flipH="1" flipV="1">
                  <a:off x="10533402" y="4226865"/>
                  <a:ext cx="45720" cy="48041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78" name="Freeform 168"/>
                <p:cNvSpPr>
                  <a:spLocks/>
                </p:cNvSpPr>
                <p:nvPr/>
              </p:nvSpPr>
              <p:spPr bwMode="auto">
                <a:xfrm rot="18007332">
                  <a:off x="10564847" y="425448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79" name="Line 169"/>
                <p:cNvSpPr>
                  <a:spLocks noChangeShapeType="1"/>
                </p:cNvSpPr>
                <p:nvPr/>
              </p:nvSpPr>
              <p:spPr bwMode="auto">
                <a:xfrm rot="18007332">
                  <a:off x="10515635" y="4290993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80" name="Line 170"/>
                <p:cNvSpPr>
                  <a:spLocks noChangeShapeType="1"/>
                </p:cNvSpPr>
                <p:nvPr/>
              </p:nvSpPr>
              <p:spPr bwMode="auto">
                <a:xfrm rot="18007332">
                  <a:off x="10629935" y="435290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181" name="Group 171"/>
                <p:cNvGrpSpPr>
                  <a:grpSpLocks/>
                </p:cNvGrpSpPr>
                <p:nvPr/>
              </p:nvGrpSpPr>
              <p:grpSpPr bwMode="auto">
                <a:xfrm rot="18007332">
                  <a:off x="10577577" y="3603541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214" name="Freeform 17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15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16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17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18" name="Arc 17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182" name="Freeform 177"/>
                <p:cNvSpPr>
                  <a:spLocks/>
                </p:cNvSpPr>
                <p:nvPr/>
              </p:nvSpPr>
              <p:spPr bwMode="auto">
                <a:xfrm rot="18007332">
                  <a:off x="10082247" y="3190856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83" name="Freeform 178"/>
                <p:cNvSpPr>
                  <a:spLocks/>
                </p:cNvSpPr>
                <p:nvPr/>
              </p:nvSpPr>
              <p:spPr bwMode="auto">
                <a:xfrm rot="18007332" flipV="1">
                  <a:off x="10212422" y="3268643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84" name="Freeform 179"/>
                <p:cNvSpPr>
                  <a:spLocks/>
                </p:cNvSpPr>
                <p:nvPr/>
              </p:nvSpPr>
              <p:spPr bwMode="auto">
                <a:xfrm rot="20670794">
                  <a:off x="10580722" y="407668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85" name="Freeform 180"/>
                <p:cNvSpPr>
                  <a:spLocks/>
                </p:cNvSpPr>
                <p:nvPr/>
              </p:nvSpPr>
              <p:spPr bwMode="auto">
                <a:xfrm rot="18007332">
                  <a:off x="10290210" y="3036868"/>
                  <a:ext cx="2006600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86" name="Freeform 181"/>
                <p:cNvSpPr>
                  <a:spLocks/>
                </p:cNvSpPr>
                <p:nvPr/>
              </p:nvSpPr>
              <p:spPr bwMode="auto">
                <a:xfrm rot="18007332">
                  <a:off x="10469597" y="4054456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87" name="Arc 182"/>
                <p:cNvSpPr>
                  <a:spLocks/>
                </p:cNvSpPr>
                <p:nvPr/>
              </p:nvSpPr>
              <p:spPr bwMode="auto">
                <a:xfrm rot="3344830">
                  <a:off x="10323547" y="4067156"/>
                  <a:ext cx="290513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88" name="Arc 183"/>
                <p:cNvSpPr>
                  <a:spLocks/>
                </p:cNvSpPr>
                <p:nvPr/>
              </p:nvSpPr>
              <p:spPr bwMode="auto">
                <a:xfrm rot="11069833" flipV="1">
                  <a:off x="10604535" y="42290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89" name="Freeform 184"/>
                <p:cNvSpPr>
                  <a:spLocks/>
                </p:cNvSpPr>
                <p:nvPr/>
              </p:nvSpPr>
              <p:spPr bwMode="auto">
                <a:xfrm rot="18007332" flipH="1">
                  <a:off x="11720547" y="2062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90" name="Line 185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47547" y="197324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91" name="Line 186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553860" y="214945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92" name="Line 187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74535" y="2338368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93" name="Arc 188"/>
                <p:cNvSpPr>
                  <a:spLocks/>
                </p:cNvSpPr>
                <p:nvPr/>
              </p:nvSpPr>
              <p:spPr bwMode="auto">
                <a:xfrm rot="4478833" flipH="1">
                  <a:off x="11425272" y="22066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94" name="Freeform 189"/>
                <p:cNvSpPr>
                  <a:spLocks/>
                </p:cNvSpPr>
                <p:nvPr/>
              </p:nvSpPr>
              <p:spPr bwMode="auto">
                <a:xfrm rot="18007332">
                  <a:off x="10691847" y="3844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95" name="Line 190"/>
                <p:cNvSpPr>
                  <a:spLocks noChangeShapeType="1"/>
                </p:cNvSpPr>
                <p:nvPr/>
              </p:nvSpPr>
              <p:spPr bwMode="auto">
                <a:xfrm rot="18007332">
                  <a:off x="10733122" y="3905231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96" name="Line 191"/>
                <p:cNvSpPr>
                  <a:spLocks noChangeShapeType="1"/>
                </p:cNvSpPr>
                <p:nvPr/>
              </p:nvSpPr>
              <p:spPr bwMode="auto">
                <a:xfrm rot="18007332">
                  <a:off x="10450547" y="4152818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97" name="Line 192"/>
                <p:cNvSpPr>
                  <a:spLocks noChangeShapeType="1"/>
                </p:cNvSpPr>
                <p:nvPr/>
              </p:nvSpPr>
              <p:spPr bwMode="auto">
                <a:xfrm rot="18007332">
                  <a:off x="10844247" y="4124306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98" name="Arc 193"/>
                <p:cNvSpPr>
                  <a:spLocks/>
                </p:cNvSpPr>
                <p:nvPr/>
              </p:nvSpPr>
              <p:spPr bwMode="auto">
                <a:xfrm rot="9935830">
                  <a:off x="10648985" y="3557569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99" name="Arc 194"/>
                <p:cNvSpPr>
                  <a:spLocks/>
                </p:cNvSpPr>
                <p:nvPr/>
              </p:nvSpPr>
              <p:spPr bwMode="auto">
                <a:xfrm rot="20670794" flipH="1" flipV="1">
                  <a:off x="10548972" y="3938569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00" name="Arc 195"/>
                <p:cNvSpPr>
                  <a:spLocks/>
                </p:cNvSpPr>
                <p:nvPr/>
              </p:nvSpPr>
              <p:spPr bwMode="auto">
                <a:xfrm rot="20670794">
                  <a:off x="10477535" y="4078269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01" name="Arc 196"/>
                <p:cNvSpPr>
                  <a:spLocks/>
                </p:cNvSpPr>
                <p:nvPr/>
              </p:nvSpPr>
              <p:spPr bwMode="auto">
                <a:xfrm rot="20670794">
                  <a:off x="10504522" y="43100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02" name="Arc 197"/>
                <p:cNvSpPr>
                  <a:spLocks/>
                </p:cNvSpPr>
                <p:nvPr/>
              </p:nvSpPr>
              <p:spPr bwMode="auto">
                <a:xfrm rot="20670794" flipH="1" flipV="1">
                  <a:off x="10568022" y="41941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03" name="Line 198"/>
                <p:cNvSpPr>
                  <a:spLocks noChangeShapeType="1"/>
                </p:cNvSpPr>
                <p:nvPr/>
              </p:nvSpPr>
              <p:spPr bwMode="auto">
                <a:xfrm>
                  <a:off x="10650572" y="465770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04" name="Line 199"/>
                <p:cNvSpPr>
                  <a:spLocks noChangeShapeType="1"/>
                </p:cNvSpPr>
                <p:nvPr/>
              </p:nvSpPr>
              <p:spPr bwMode="auto">
                <a:xfrm rot="7220284">
                  <a:off x="10321960" y="4073506"/>
                  <a:ext cx="0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205" name="Group 200"/>
                <p:cNvGrpSpPr>
                  <a:grpSpLocks/>
                </p:cNvGrpSpPr>
                <p:nvPr/>
              </p:nvGrpSpPr>
              <p:grpSpPr bwMode="auto">
                <a:xfrm rot="7253297">
                  <a:off x="9904436" y="4089397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212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13" name="Rectangle 202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</p:grpSp>
            <p:grpSp>
              <p:nvGrpSpPr>
                <p:cNvPr id="206" name="Group 203"/>
                <p:cNvGrpSpPr>
                  <a:grpSpLocks/>
                </p:cNvGrpSpPr>
                <p:nvPr/>
              </p:nvGrpSpPr>
              <p:grpSpPr bwMode="auto">
                <a:xfrm>
                  <a:off x="10534666" y="515618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210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11" name="Rectangle 20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207" name="Rectangle 206"/>
                <p:cNvSpPr>
                  <a:spLocks noChangeArrowheads="1"/>
                </p:cNvSpPr>
                <p:nvPr/>
              </p:nvSpPr>
              <p:spPr bwMode="auto">
                <a:xfrm rot="3571960">
                  <a:off x="10380697" y="4524356"/>
                  <a:ext cx="42863" cy="350838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08" name="Rectangle 207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09" name="Rectangle 208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8306"/>
                  <a:ext cx="38100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</p:grpSp>
        </p:grpSp>
        <p:pic>
          <p:nvPicPr>
            <p:cNvPr id="263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702868" y="1805536"/>
              <a:ext cx="655371" cy="1039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59117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ミッション検討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grpSp>
        <p:nvGrpSpPr>
          <p:cNvPr id="4" name="グループ化 3"/>
          <p:cNvGrpSpPr>
            <a:grpSpLocks noChangeAspect="1"/>
          </p:cNvGrpSpPr>
          <p:nvPr/>
        </p:nvGrpSpPr>
        <p:grpSpPr>
          <a:xfrm>
            <a:off x="1005072" y="2121592"/>
            <a:ext cx="6447248" cy="4331744"/>
            <a:chOff x="1043609" y="2209032"/>
            <a:chExt cx="6209929" cy="4172295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3F3F3F"/>
                </a:clrFrom>
                <a:clrTo>
                  <a:srgbClr val="3F3F3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062426" y="1190215"/>
              <a:ext cx="4172295" cy="6209929"/>
            </a:xfrm>
            <a:prstGeom prst="rect">
              <a:avLst/>
            </a:prstGeom>
          </p:spPr>
        </p:pic>
        <p:cxnSp>
          <p:nvCxnSpPr>
            <p:cNvPr id="5" name="直線矢印コネクタ 4"/>
            <p:cNvCxnSpPr/>
            <p:nvPr/>
          </p:nvCxnSpPr>
          <p:spPr bwMode="auto">
            <a:xfrm flipV="1">
              <a:off x="3851920" y="3275692"/>
              <a:ext cx="0" cy="612068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444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テキスト ボックス 10"/>
            <p:cNvSpPr txBox="1"/>
            <p:nvPr/>
          </p:nvSpPr>
          <p:spPr>
            <a:xfrm>
              <a:off x="3319988" y="392376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太陽方向</a:t>
              </a:r>
              <a:endParaRPr kumimoji="1"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2" name="直線矢印コネクタ 11"/>
            <p:cNvCxnSpPr/>
            <p:nvPr/>
          </p:nvCxnSpPr>
          <p:spPr bwMode="auto">
            <a:xfrm flipH="1">
              <a:off x="3347864" y="5197571"/>
              <a:ext cx="360040" cy="626586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444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4" name="テキスト ボックス 13"/>
            <p:cNvSpPr txBox="1"/>
            <p:nvPr/>
          </p:nvSpPr>
          <p:spPr>
            <a:xfrm>
              <a:off x="2745305" y="582646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ja-JP" alt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進行</a:t>
              </a:r>
              <a:r>
                <a:rPr lang="ja-JP" altLang="en-US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方向</a:t>
              </a:r>
              <a:endParaRPr kumimoji="1"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" name="Rectangle 32"/>
          <p:cNvSpPr>
            <a:spLocks noChangeArrowheads="1"/>
          </p:cNvSpPr>
          <p:nvPr/>
        </p:nvSpPr>
        <p:spPr bwMode="auto">
          <a:xfrm>
            <a:off x="395536" y="836712"/>
            <a:ext cx="7488832" cy="5355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DPF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衛星のミッション検討 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法政大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安東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阿久津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15" name="Rectangle 32"/>
          <p:cNvSpPr>
            <a:spLocks noChangeArrowheads="1"/>
          </p:cNvSpPr>
          <p:nvPr/>
        </p:nvSpPr>
        <p:spPr bwMode="auto">
          <a:xfrm>
            <a:off x="467544" y="1381301"/>
            <a:ext cx="8460432" cy="4860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構造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ドラッグフリー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ミッションシーケンス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受動姿勢安定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など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8340005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スケジュール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プロジェクトウィーク資料 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(November 28, 2012, NAOJ)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7929339" y="1188797"/>
            <a:ext cx="819125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2016</a:t>
            </a: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029434" y="1188797"/>
            <a:ext cx="819125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2010</a:t>
            </a: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2243880" y="1188797"/>
            <a:ext cx="819125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2011</a:t>
            </a:r>
          </a:p>
        </p:txBody>
      </p:sp>
      <p:sp>
        <p:nvSpPr>
          <p:cNvPr id="34" name="Rectangle 10"/>
          <p:cNvSpPr>
            <a:spLocks noChangeArrowheads="1"/>
          </p:cNvSpPr>
          <p:nvPr/>
        </p:nvSpPr>
        <p:spPr bwMode="auto">
          <a:xfrm>
            <a:off x="3386888" y="1188797"/>
            <a:ext cx="819125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2012</a:t>
            </a:r>
          </a:p>
        </p:txBody>
      </p:sp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4601334" y="1188797"/>
            <a:ext cx="819125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2013</a:t>
            </a:r>
          </a:p>
        </p:txBody>
      </p:sp>
      <p:sp>
        <p:nvSpPr>
          <p:cNvPr id="36" name="Rectangle 10"/>
          <p:cNvSpPr>
            <a:spLocks noChangeArrowheads="1"/>
          </p:cNvSpPr>
          <p:nvPr/>
        </p:nvSpPr>
        <p:spPr bwMode="auto">
          <a:xfrm>
            <a:off x="5815780" y="1188797"/>
            <a:ext cx="819125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2014</a:t>
            </a: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6849219" y="1188797"/>
            <a:ext cx="819125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2015</a:t>
            </a:r>
          </a:p>
        </p:txBody>
      </p:sp>
      <p:sp>
        <p:nvSpPr>
          <p:cNvPr id="39" name="Rectangle 10"/>
          <p:cNvSpPr>
            <a:spLocks noChangeArrowheads="1"/>
          </p:cNvSpPr>
          <p:nvPr/>
        </p:nvSpPr>
        <p:spPr bwMode="auto">
          <a:xfrm>
            <a:off x="6215074" y="5066088"/>
            <a:ext cx="2357454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コンポーネント</a:t>
            </a:r>
            <a:r>
              <a:rPr lang="en-US" altLang="ja-JP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FM</a:t>
            </a:r>
            <a:r>
              <a:rPr lang="ja-JP" altLang="en-US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完成</a:t>
            </a:r>
            <a:endParaRPr lang="en-US" altLang="ja-JP" sz="1600" dirty="0" smtClean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仕様を満たす</a:t>
            </a:r>
            <a:endParaRPr lang="en-US" altLang="ja-JP" sz="1600" dirty="0" smtClean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各種環境試験に合格</a:t>
            </a:r>
            <a:endParaRPr lang="en-US" altLang="ja-JP" sz="1600" dirty="0" smtClean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0" name="Rectangle 10"/>
          <p:cNvSpPr>
            <a:spLocks noChangeArrowheads="1"/>
          </p:cNvSpPr>
          <p:nvPr/>
        </p:nvSpPr>
        <p:spPr bwMode="auto">
          <a:xfrm>
            <a:off x="3000364" y="4982846"/>
            <a:ext cx="3286148" cy="144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ミッション提案</a:t>
            </a:r>
            <a:endParaRPr lang="en-US" altLang="ja-JP" sz="1600" dirty="0" smtClean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   TRL 4</a:t>
            </a:r>
            <a:r>
              <a:rPr lang="ja-JP" altLang="en-US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以上が必要</a:t>
            </a:r>
            <a:endParaRPr lang="en-US" altLang="ja-JP" sz="1600" dirty="0" smtClean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     ‘</a:t>
            </a:r>
            <a:r>
              <a:rPr lang="ja-JP" altLang="en-US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基本技術要素が同時に動作し、</a:t>
            </a:r>
            <a:endParaRPr lang="en-US" altLang="ja-JP" sz="1600" dirty="0" smtClean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     </a:t>
            </a:r>
            <a:r>
              <a:rPr lang="ja-JP" altLang="en-US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実証モデルとして性能を発揮し</a:t>
            </a:r>
            <a:endParaRPr lang="en-US" altLang="ja-JP" sz="1600" dirty="0" smtClean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     </a:t>
            </a:r>
            <a:r>
              <a:rPr lang="ja-JP" altLang="en-US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ていること</a:t>
            </a:r>
            <a:r>
              <a:rPr lang="en-US" altLang="ja-JP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’</a:t>
            </a:r>
          </a:p>
        </p:txBody>
      </p:sp>
      <p:sp>
        <p:nvSpPr>
          <p:cNvPr id="41" name="Rectangle 10"/>
          <p:cNvSpPr>
            <a:spLocks noChangeArrowheads="1"/>
          </p:cNvSpPr>
          <p:nvPr/>
        </p:nvSpPr>
        <p:spPr bwMode="auto">
          <a:xfrm>
            <a:off x="933486" y="4091539"/>
            <a:ext cx="1209622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概念設計</a:t>
            </a:r>
            <a:endParaRPr lang="en-US" altLang="ja-JP" sz="1600" dirty="0" smtClean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2" name="Rectangle 10"/>
          <p:cNvSpPr>
            <a:spLocks noChangeArrowheads="1"/>
          </p:cNvSpPr>
          <p:nvPr/>
        </p:nvSpPr>
        <p:spPr bwMode="auto">
          <a:xfrm>
            <a:off x="2252677" y="4091539"/>
            <a:ext cx="819125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BBM</a:t>
            </a:r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auto">
          <a:xfrm>
            <a:off x="3824313" y="4091539"/>
            <a:ext cx="819125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EM</a:t>
            </a:r>
          </a:p>
        </p:txBody>
      </p:sp>
      <p:sp>
        <p:nvSpPr>
          <p:cNvPr id="44" name="Rectangle 10"/>
          <p:cNvSpPr>
            <a:spLocks noChangeArrowheads="1"/>
          </p:cNvSpPr>
          <p:nvPr/>
        </p:nvSpPr>
        <p:spPr bwMode="auto">
          <a:xfrm>
            <a:off x="4286248" y="4091539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/ </a:t>
            </a:r>
            <a:r>
              <a:rPr lang="en-US" altLang="ja-JP" sz="1600" dirty="0" err="1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pFM</a:t>
            </a:r>
            <a:endParaRPr lang="en-US" altLang="ja-JP" sz="1600" dirty="0" smtClean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5" name="Rectangle 10"/>
          <p:cNvSpPr>
            <a:spLocks noChangeArrowheads="1"/>
          </p:cNvSpPr>
          <p:nvPr/>
        </p:nvSpPr>
        <p:spPr bwMode="auto">
          <a:xfrm>
            <a:off x="5857884" y="4091539"/>
            <a:ext cx="819125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FM</a:t>
            </a:r>
          </a:p>
        </p:txBody>
      </p:sp>
      <p:sp>
        <p:nvSpPr>
          <p:cNvPr id="46" name="Rectangle 10"/>
          <p:cNvSpPr>
            <a:spLocks noChangeArrowheads="1"/>
          </p:cNvSpPr>
          <p:nvPr/>
        </p:nvSpPr>
        <p:spPr bwMode="auto">
          <a:xfrm>
            <a:off x="6786578" y="4091539"/>
            <a:ext cx="1138184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衛星</a:t>
            </a:r>
            <a:r>
              <a:rPr lang="en-US" altLang="ja-JP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FM</a:t>
            </a:r>
          </a:p>
        </p:txBody>
      </p:sp>
      <p:sp>
        <p:nvSpPr>
          <p:cNvPr id="47" name="Rectangle 10"/>
          <p:cNvSpPr>
            <a:spLocks noChangeArrowheads="1"/>
          </p:cNvSpPr>
          <p:nvPr/>
        </p:nvSpPr>
        <p:spPr bwMode="auto">
          <a:xfrm>
            <a:off x="7896311" y="4091539"/>
            <a:ext cx="1176283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総合試験</a:t>
            </a:r>
            <a:endParaRPr lang="en-US" altLang="ja-JP" sz="1600" dirty="0" smtClean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8" name="上矢印 47"/>
          <p:cNvSpPr/>
          <p:nvPr/>
        </p:nvSpPr>
        <p:spPr bwMode="auto">
          <a:xfrm>
            <a:off x="4067944" y="4643446"/>
            <a:ext cx="357190" cy="285752"/>
          </a:xfrm>
          <a:prstGeom prst="upArrow">
            <a:avLst/>
          </a:prstGeom>
          <a:solidFill>
            <a:schemeClr val="bg1">
              <a:alpha val="20000"/>
            </a:schemeClr>
          </a:solidFill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9" name="上矢印 48"/>
          <p:cNvSpPr/>
          <p:nvPr/>
        </p:nvSpPr>
        <p:spPr bwMode="auto">
          <a:xfrm>
            <a:off x="6357950" y="4714884"/>
            <a:ext cx="357190" cy="285752"/>
          </a:xfrm>
          <a:prstGeom prst="upArrow">
            <a:avLst/>
          </a:prstGeom>
          <a:solidFill>
            <a:schemeClr val="bg1">
              <a:alpha val="20000"/>
            </a:schemeClr>
          </a:solidFill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3" name="図 22" descr="DPF_schedu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540843"/>
            <a:ext cx="8489660" cy="245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8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プロジェクトウィーク資料 </a:t>
            </a:r>
            <a:r>
              <a:rPr lang="en-US" altLang="ja-JP" dirty="0" smtClean="0"/>
              <a:t>(November 28, 2012, NAOJ)</a:t>
            </a:r>
            <a:endParaRPr lang="en-US" altLang="ja-JP" dirty="0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2627784" y="2996952"/>
            <a:ext cx="3744416" cy="70237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</a:pPr>
            <a:r>
              <a:rPr lang="ja-JP" altLang="en-US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まとめ</a:t>
            </a:r>
            <a:endParaRPr lang="ja-JP" alt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4487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spect="1" noChangeArrowheads="1"/>
          </p:cNvSpPr>
          <p:nvPr/>
        </p:nvSpPr>
        <p:spPr bwMode="auto">
          <a:xfrm>
            <a:off x="1076296" y="1571612"/>
            <a:ext cx="3887787" cy="4857784"/>
          </a:xfrm>
          <a:prstGeom prst="roundRect">
            <a:avLst>
              <a:gd name="adj" fmla="val 3796"/>
            </a:avLst>
          </a:prstGeom>
          <a:solidFill>
            <a:srgbClr val="CCFFCC">
              <a:alpha val="10000"/>
            </a:srgbClr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25" name="Rectangle 44"/>
          <p:cNvSpPr>
            <a:spLocks noChangeArrowheads="1"/>
          </p:cNvSpPr>
          <p:nvPr/>
        </p:nvSpPr>
        <p:spPr bwMode="auto">
          <a:xfrm>
            <a:off x="3236883" y="1628775"/>
            <a:ext cx="86360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</a:rPr>
              <a:t>CLIO</a:t>
            </a:r>
            <a:endParaRPr lang="en-US" altLang="ja-JP" sz="1400" b="1" dirty="0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</p:txBody>
      </p:sp>
      <p:grpSp>
        <p:nvGrpSpPr>
          <p:cNvPr id="270" name="グループ化 269"/>
          <p:cNvGrpSpPr/>
          <p:nvPr/>
        </p:nvGrpSpPr>
        <p:grpSpPr>
          <a:xfrm>
            <a:off x="1149321" y="1628775"/>
            <a:ext cx="4214767" cy="3240088"/>
            <a:chOff x="1149321" y="1628775"/>
            <a:chExt cx="4214767" cy="3240088"/>
          </a:xfrm>
        </p:grpSpPr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rot="5400000">
              <a:off x="3971721" y="2682255"/>
              <a:ext cx="1223963" cy="412403"/>
            </a:xfrm>
            <a:custGeom>
              <a:avLst/>
              <a:gdLst>
                <a:gd name="T0" fmla="*/ 1017533 w 21600"/>
                <a:gd name="T1" fmla="*/ 0 h 21600"/>
                <a:gd name="T2" fmla="*/ 0 w 21600"/>
                <a:gd name="T3" fmla="*/ 144463 h 21600"/>
                <a:gd name="T4" fmla="*/ 1017533 w 21600"/>
                <a:gd name="T5" fmla="*/ 288925 h 21600"/>
                <a:gd name="T6" fmla="*/ 1223963 w 21600"/>
                <a:gd name="T7" fmla="*/ 1444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4628 h 21600"/>
                <a:gd name="T14" fmla="*/ 19518 w 21600"/>
                <a:gd name="T15" fmla="*/ 1697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7957" y="0"/>
                  </a:moveTo>
                  <a:lnTo>
                    <a:pt x="17957" y="4628"/>
                  </a:lnTo>
                  <a:lnTo>
                    <a:pt x="3375" y="4628"/>
                  </a:lnTo>
                  <a:lnTo>
                    <a:pt x="3375" y="16972"/>
                  </a:lnTo>
                  <a:lnTo>
                    <a:pt x="17957" y="16972"/>
                  </a:lnTo>
                  <a:lnTo>
                    <a:pt x="17957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4628"/>
                  </a:moveTo>
                  <a:lnTo>
                    <a:pt x="1350" y="16972"/>
                  </a:lnTo>
                  <a:lnTo>
                    <a:pt x="2700" y="16972"/>
                  </a:lnTo>
                  <a:lnTo>
                    <a:pt x="2700" y="4628"/>
                  </a:lnTo>
                  <a:close/>
                </a:path>
                <a:path w="21600" h="21600">
                  <a:moveTo>
                    <a:pt x="0" y="4628"/>
                  </a:moveTo>
                  <a:lnTo>
                    <a:pt x="0" y="16972"/>
                  </a:lnTo>
                  <a:lnTo>
                    <a:pt x="675" y="16972"/>
                  </a:lnTo>
                  <a:lnTo>
                    <a:pt x="675" y="4628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 w="12700">
              <a:solidFill>
                <a:srgbClr val="CCECFF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no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pic>
          <p:nvPicPr>
            <p:cNvPr id="14" name="Picture 21" descr="Advanced LIG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9321" y="3573463"/>
              <a:ext cx="1014412" cy="1135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24"/>
            <p:cNvSpPr>
              <a:spLocks noChangeArrowheads="1"/>
            </p:cNvSpPr>
            <p:nvPr/>
          </p:nvSpPr>
          <p:spPr bwMode="auto">
            <a:xfrm>
              <a:off x="1220758" y="3573463"/>
              <a:ext cx="1004888" cy="2444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r>
                <a:rPr lang="ja-JP" altLang="en-US" sz="1000" b="1" dirty="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Ａｄ</a:t>
              </a:r>
              <a:r>
                <a:rPr lang="en-US" altLang="ja-JP" sz="1000" b="1" dirty="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.</a:t>
              </a:r>
              <a:r>
                <a:rPr lang="ja-JP" altLang="en-US" sz="1000" b="1" dirty="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　ＬＩＧＯ</a:t>
              </a:r>
            </a:p>
          </p:txBody>
        </p:sp>
        <p:sp>
          <p:nvSpPr>
            <p:cNvPr id="17" name="AutoShape 27"/>
            <p:cNvSpPr>
              <a:spLocks noChangeArrowheads="1"/>
            </p:cNvSpPr>
            <p:nvPr/>
          </p:nvSpPr>
          <p:spPr bwMode="auto">
            <a:xfrm>
              <a:off x="1293783" y="1700808"/>
              <a:ext cx="309563" cy="515243"/>
            </a:xfrm>
            <a:prstGeom prst="downArrow">
              <a:avLst>
                <a:gd name="adj1" fmla="val 55898"/>
                <a:gd name="adj2" fmla="val 32872"/>
              </a:avLst>
            </a:prstGeom>
            <a:solidFill>
              <a:srgbClr val="FFCCCC">
                <a:alpha val="20000"/>
              </a:srgbClr>
            </a:solidFill>
            <a:ln w="6350">
              <a:solidFill>
                <a:srgbClr val="FFCC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sp>
          <p:nvSpPr>
            <p:cNvPr id="18" name="AutoShape 28"/>
            <p:cNvSpPr>
              <a:spLocks noChangeArrowheads="1"/>
            </p:cNvSpPr>
            <p:nvPr/>
          </p:nvSpPr>
          <p:spPr bwMode="auto">
            <a:xfrm rot="5400000">
              <a:off x="1279321" y="2726705"/>
              <a:ext cx="1223963" cy="469553"/>
            </a:xfrm>
            <a:custGeom>
              <a:avLst/>
              <a:gdLst>
                <a:gd name="T0" fmla="*/ 1017533 w 21600"/>
                <a:gd name="T1" fmla="*/ 0 h 21600"/>
                <a:gd name="T2" fmla="*/ 0 w 21600"/>
                <a:gd name="T3" fmla="*/ 144463 h 21600"/>
                <a:gd name="T4" fmla="*/ 1017533 w 21600"/>
                <a:gd name="T5" fmla="*/ 288925 h 21600"/>
                <a:gd name="T6" fmla="*/ 1223963 w 21600"/>
                <a:gd name="T7" fmla="*/ 1444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4628 h 21600"/>
                <a:gd name="T14" fmla="*/ 19518 w 21600"/>
                <a:gd name="T15" fmla="*/ 1697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7957" y="0"/>
                  </a:moveTo>
                  <a:lnTo>
                    <a:pt x="17957" y="4628"/>
                  </a:lnTo>
                  <a:lnTo>
                    <a:pt x="3375" y="4628"/>
                  </a:lnTo>
                  <a:lnTo>
                    <a:pt x="3375" y="16972"/>
                  </a:lnTo>
                  <a:lnTo>
                    <a:pt x="17957" y="16972"/>
                  </a:lnTo>
                  <a:lnTo>
                    <a:pt x="17957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4628"/>
                  </a:moveTo>
                  <a:lnTo>
                    <a:pt x="1350" y="16972"/>
                  </a:lnTo>
                  <a:lnTo>
                    <a:pt x="2700" y="16972"/>
                  </a:lnTo>
                  <a:lnTo>
                    <a:pt x="2700" y="4628"/>
                  </a:lnTo>
                  <a:close/>
                </a:path>
                <a:path w="21600" h="21600">
                  <a:moveTo>
                    <a:pt x="0" y="4628"/>
                  </a:moveTo>
                  <a:lnTo>
                    <a:pt x="0" y="16972"/>
                  </a:lnTo>
                  <a:lnTo>
                    <a:pt x="675" y="16972"/>
                  </a:lnTo>
                  <a:lnTo>
                    <a:pt x="675" y="4628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 w="12700">
              <a:solidFill>
                <a:srgbClr val="FFCC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no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sp>
          <p:nvSpPr>
            <p:cNvPr id="19" name="AutoShape 29"/>
            <p:cNvSpPr>
              <a:spLocks noChangeArrowheads="1"/>
            </p:cNvSpPr>
            <p:nvPr/>
          </p:nvSpPr>
          <p:spPr bwMode="auto">
            <a:xfrm>
              <a:off x="2876521" y="1700808"/>
              <a:ext cx="309562" cy="524173"/>
            </a:xfrm>
            <a:prstGeom prst="downArrow">
              <a:avLst>
                <a:gd name="adj1" fmla="val 49741"/>
                <a:gd name="adj2" fmla="val 42053"/>
              </a:avLst>
            </a:prstGeom>
            <a:solidFill>
              <a:srgbClr val="CCFFCC">
                <a:alpha val="20000"/>
              </a:srgbClr>
            </a:solidFill>
            <a:ln w="635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sp>
          <p:nvSpPr>
            <p:cNvPr id="20" name="AutoShape 30"/>
            <p:cNvSpPr>
              <a:spLocks noChangeArrowheads="1"/>
            </p:cNvSpPr>
            <p:nvPr/>
          </p:nvSpPr>
          <p:spPr bwMode="auto">
            <a:xfrm rot="5400000">
              <a:off x="3565771" y="3934642"/>
              <a:ext cx="1511300" cy="357141"/>
            </a:xfrm>
            <a:custGeom>
              <a:avLst/>
              <a:gdLst>
                <a:gd name="T0" fmla="*/ 1261096 w 21600"/>
                <a:gd name="T1" fmla="*/ 0 h 21600"/>
                <a:gd name="T2" fmla="*/ 0 w 21600"/>
                <a:gd name="T3" fmla="*/ 144463 h 21600"/>
                <a:gd name="T4" fmla="*/ 1261096 w 21600"/>
                <a:gd name="T5" fmla="*/ 288925 h 21600"/>
                <a:gd name="T6" fmla="*/ 1511300 w 21600"/>
                <a:gd name="T7" fmla="*/ 1444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3916 h 21600"/>
                <a:gd name="T14" fmla="*/ 19321 w 21600"/>
                <a:gd name="T15" fmla="*/ 176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024" y="0"/>
                  </a:moveTo>
                  <a:lnTo>
                    <a:pt x="18024" y="3916"/>
                  </a:lnTo>
                  <a:lnTo>
                    <a:pt x="3375" y="3916"/>
                  </a:lnTo>
                  <a:lnTo>
                    <a:pt x="3375" y="17684"/>
                  </a:lnTo>
                  <a:lnTo>
                    <a:pt x="18024" y="17684"/>
                  </a:lnTo>
                  <a:lnTo>
                    <a:pt x="18024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916"/>
                  </a:moveTo>
                  <a:lnTo>
                    <a:pt x="1350" y="17684"/>
                  </a:lnTo>
                  <a:lnTo>
                    <a:pt x="2700" y="17684"/>
                  </a:lnTo>
                  <a:lnTo>
                    <a:pt x="2700" y="3916"/>
                  </a:lnTo>
                  <a:close/>
                </a:path>
                <a:path w="21600" h="21600">
                  <a:moveTo>
                    <a:pt x="0" y="3916"/>
                  </a:moveTo>
                  <a:lnTo>
                    <a:pt x="0" y="17684"/>
                  </a:lnTo>
                  <a:lnTo>
                    <a:pt x="675" y="17684"/>
                  </a:lnTo>
                  <a:lnTo>
                    <a:pt x="675" y="3916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 w="12700">
              <a:solidFill>
                <a:srgbClr val="CCECFF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no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sp>
          <p:nvSpPr>
            <p:cNvPr id="21" name="AutoShape 31"/>
            <p:cNvSpPr>
              <a:spLocks noChangeArrowheads="1"/>
            </p:cNvSpPr>
            <p:nvPr/>
          </p:nvSpPr>
          <p:spPr bwMode="auto">
            <a:xfrm>
              <a:off x="4222721" y="1680691"/>
              <a:ext cx="309562" cy="524173"/>
            </a:xfrm>
            <a:prstGeom prst="downArrow">
              <a:avLst>
                <a:gd name="adj1" fmla="val 49741"/>
                <a:gd name="adj2" fmla="val 42053"/>
              </a:avLst>
            </a:prstGeom>
            <a:solidFill>
              <a:srgbClr val="CCECFF">
                <a:alpha val="20000"/>
              </a:srgbClr>
            </a:solidFill>
            <a:ln w="6350">
              <a:solidFill>
                <a:srgbClr val="CCECFF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sp>
          <p:nvSpPr>
            <p:cNvPr id="22" name="Rectangle 41"/>
            <p:cNvSpPr>
              <a:spLocks noChangeArrowheads="1"/>
            </p:cNvSpPr>
            <p:nvPr/>
          </p:nvSpPr>
          <p:spPr bwMode="auto">
            <a:xfrm>
              <a:off x="1149321" y="1628775"/>
              <a:ext cx="863600" cy="30777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>
                  <a:solidFill>
                    <a:srgbClr val="F8F8F8"/>
                  </a:solidFill>
                  <a:latin typeface="Tahoma" pitchFamily="34" charset="0"/>
                </a:rPr>
                <a:t>LIGO</a:t>
              </a:r>
              <a:endParaRPr lang="en-US" altLang="ja-JP" sz="14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endParaRPr>
            </a:p>
          </p:txBody>
        </p:sp>
        <p:sp>
          <p:nvSpPr>
            <p:cNvPr id="23" name="Rectangle 42"/>
            <p:cNvSpPr>
              <a:spLocks noChangeArrowheads="1"/>
            </p:cNvSpPr>
            <p:nvPr/>
          </p:nvSpPr>
          <p:spPr bwMode="auto">
            <a:xfrm>
              <a:off x="2589183" y="1628775"/>
              <a:ext cx="863600" cy="30777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>
                  <a:solidFill>
                    <a:srgbClr val="F8F8F8"/>
                  </a:solidFill>
                  <a:latin typeface="Tahoma" pitchFamily="34" charset="0"/>
                </a:rPr>
                <a:t>TAMA</a:t>
              </a:r>
              <a:endParaRPr lang="en-US" altLang="ja-JP" sz="14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endParaRPr>
            </a:p>
          </p:txBody>
        </p:sp>
        <p:sp>
          <p:nvSpPr>
            <p:cNvPr id="24" name="Rectangle 43"/>
            <p:cNvSpPr>
              <a:spLocks noChangeArrowheads="1"/>
            </p:cNvSpPr>
            <p:nvPr/>
          </p:nvSpPr>
          <p:spPr bwMode="auto">
            <a:xfrm>
              <a:off x="1581121" y="1974850"/>
              <a:ext cx="1368425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>
                  <a:solidFill>
                    <a:srgbClr val="F8F8F8"/>
                  </a:solidFill>
                  <a:latin typeface="Tahoma" pitchFamily="34" charset="0"/>
                </a:rPr>
                <a:t>Enhanced</a:t>
              </a: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>
                  <a:solidFill>
                    <a:srgbClr val="F8F8F8"/>
                  </a:solidFill>
                  <a:latin typeface="Tahoma" pitchFamily="34" charset="0"/>
                </a:rPr>
                <a:t>   LIGO </a:t>
              </a:r>
              <a:endParaRPr lang="en-US" altLang="ja-JP" sz="14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endParaRPr>
            </a:p>
          </p:txBody>
        </p:sp>
        <p:sp>
          <p:nvSpPr>
            <p:cNvPr id="26" name="Rectangle 45"/>
            <p:cNvSpPr>
              <a:spLocks noChangeArrowheads="1"/>
            </p:cNvSpPr>
            <p:nvPr/>
          </p:nvSpPr>
          <p:spPr bwMode="auto">
            <a:xfrm>
              <a:off x="1220758" y="2636838"/>
              <a:ext cx="1223963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>
                  <a:solidFill>
                    <a:srgbClr val="F8F8F8"/>
                  </a:solidFill>
                  <a:latin typeface="Tahoma" pitchFamily="34" charset="0"/>
                </a:rPr>
                <a:t>Advanced       </a:t>
              </a: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>
                  <a:solidFill>
                    <a:srgbClr val="F8F8F8"/>
                  </a:solidFill>
                  <a:latin typeface="Tahoma" pitchFamily="34" charset="0"/>
                </a:rPr>
                <a:t>   LIGO</a:t>
              </a:r>
              <a:endParaRPr lang="en-US" altLang="ja-JP" sz="14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endParaRPr>
            </a:p>
          </p:txBody>
        </p:sp>
        <p:sp>
          <p:nvSpPr>
            <p:cNvPr id="28" name="Rectangle 47"/>
            <p:cNvSpPr>
              <a:spLocks noChangeArrowheads="1"/>
            </p:cNvSpPr>
            <p:nvPr/>
          </p:nvSpPr>
          <p:spPr bwMode="auto">
            <a:xfrm>
              <a:off x="4169336" y="2617748"/>
              <a:ext cx="1194752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>
                  <a:solidFill>
                    <a:srgbClr val="F8F8F8"/>
                  </a:solidFill>
                  <a:latin typeface="Tahoma" pitchFamily="34" charset="0"/>
                </a:rPr>
                <a:t>Advanced</a:t>
              </a: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>
                  <a:solidFill>
                    <a:srgbClr val="F8F8F8"/>
                  </a:solidFill>
                  <a:latin typeface="Tahoma" pitchFamily="34" charset="0"/>
                </a:rPr>
                <a:t>   Virgo</a:t>
              </a:r>
              <a:endParaRPr lang="en-US" altLang="ja-JP" sz="14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endParaRPr>
            </a:p>
          </p:txBody>
        </p:sp>
        <p:sp>
          <p:nvSpPr>
            <p:cNvPr id="29" name="Rectangle 48"/>
            <p:cNvSpPr>
              <a:spLocks noChangeArrowheads="1"/>
            </p:cNvSpPr>
            <p:nvPr/>
          </p:nvSpPr>
          <p:spPr bwMode="auto">
            <a:xfrm>
              <a:off x="4100482" y="1628775"/>
              <a:ext cx="1074743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F8F8F8"/>
                  </a:solidFill>
                  <a:latin typeface="Tahoma" pitchFamily="34" charset="0"/>
                </a:rPr>
                <a:t>VIRGO</a:t>
              </a: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F8F8F8"/>
                  </a:solidFill>
                  <a:latin typeface="Tahoma" pitchFamily="34" charset="0"/>
                </a:rPr>
                <a:t>   GEO</a:t>
              </a:r>
              <a:endParaRPr lang="en-US" altLang="ja-JP" sz="14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endParaRPr>
            </a:p>
          </p:txBody>
        </p:sp>
        <p:sp>
          <p:nvSpPr>
            <p:cNvPr id="30" name="Rectangle 49"/>
            <p:cNvSpPr>
              <a:spLocks noChangeArrowheads="1"/>
            </p:cNvSpPr>
            <p:nvPr/>
          </p:nvSpPr>
          <p:spPr bwMode="auto">
            <a:xfrm>
              <a:off x="4428926" y="3860800"/>
              <a:ext cx="503114" cy="30777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>
                  <a:solidFill>
                    <a:srgbClr val="F8F8F8"/>
                  </a:solidFill>
                  <a:latin typeface="Tahoma" pitchFamily="34" charset="0"/>
                </a:rPr>
                <a:t>ET</a:t>
              </a:r>
              <a:endParaRPr lang="en-US" altLang="ja-JP" sz="14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endParaRPr>
            </a:p>
          </p:txBody>
        </p:sp>
      </p:grpSp>
      <p:pic>
        <p:nvPicPr>
          <p:cNvPr id="34" name="Picture 3" descr="LISA-waves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0855" y="3465513"/>
            <a:ext cx="14382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16"/>
          <p:cNvSpPr>
            <a:spLocks noChangeArrowheads="1"/>
          </p:cNvSpPr>
          <p:nvPr/>
        </p:nvSpPr>
        <p:spPr bwMode="auto">
          <a:xfrm>
            <a:off x="5187980" y="4508500"/>
            <a:ext cx="1511300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0.1mHz-10mHz</a:t>
            </a:r>
            <a:endParaRPr lang="en-US" altLang="ja-JP" sz="1200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確実な重力波源</a:t>
            </a:r>
          </a:p>
        </p:txBody>
      </p:sp>
      <p:pic>
        <p:nvPicPr>
          <p:cNvPr id="39" name="Picture 20" descr="Fact Sheet: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2292" y="2276475"/>
            <a:ext cx="1296988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25"/>
          <p:cNvSpPr>
            <a:spLocks noChangeArrowheads="1"/>
          </p:cNvSpPr>
          <p:nvPr/>
        </p:nvSpPr>
        <p:spPr bwMode="auto">
          <a:xfrm>
            <a:off x="5402292" y="2276475"/>
            <a:ext cx="414338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LPF</a:t>
            </a:r>
          </a:p>
        </p:txBody>
      </p:sp>
      <p:sp>
        <p:nvSpPr>
          <p:cNvPr id="42" name="AutoShape 32"/>
          <p:cNvSpPr>
            <a:spLocks noChangeArrowheads="1"/>
          </p:cNvSpPr>
          <p:nvPr/>
        </p:nvSpPr>
        <p:spPr bwMode="auto">
          <a:xfrm rot="5400000">
            <a:off x="6333733" y="3927103"/>
            <a:ext cx="1511300" cy="372220"/>
          </a:xfrm>
          <a:custGeom>
            <a:avLst/>
            <a:gdLst>
              <a:gd name="T0" fmla="*/ 1261096 w 21600"/>
              <a:gd name="T1" fmla="*/ 0 h 21600"/>
              <a:gd name="T2" fmla="*/ 0 w 21600"/>
              <a:gd name="T3" fmla="*/ 144463 h 21600"/>
              <a:gd name="T4" fmla="*/ 1261096 w 21600"/>
              <a:gd name="T5" fmla="*/ 288925 h 21600"/>
              <a:gd name="T6" fmla="*/ 1511300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ECFF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6748492" y="2626296"/>
            <a:ext cx="309563" cy="586680"/>
          </a:xfrm>
          <a:prstGeom prst="downArrow">
            <a:avLst>
              <a:gd name="adj1" fmla="val 49741"/>
              <a:gd name="adj2" fmla="val 83086"/>
            </a:avLst>
          </a:prstGeom>
          <a:solidFill>
            <a:srgbClr val="CCECFF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48" name="AutoShape 38"/>
          <p:cNvSpPr>
            <a:spLocks noChangeArrowheads="1"/>
          </p:cNvSpPr>
          <p:nvPr/>
        </p:nvSpPr>
        <p:spPr bwMode="auto">
          <a:xfrm rot="5400000">
            <a:off x="6194430" y="5084787"/>
            <a:ext cx="1081088" cy="360313"/>
          </a:xfrm>
          <a:custGeom>
            <a:avLst/>
            <a:gdLst>
              <a:gd name="T0" fmla="*/ 902108 w 21600"/>
              <a:gd name="T1" fmla="*/ 0 h 21600"/>
              <a:gd name="T2" fmla="*/ 0 w 21600"/>
              <a:gd name="T3" fmla="*/ 144463 h 21600"/>
              <a:gd name="T4" fmla="*/ 902108 w 21600"/>
              <a:gd name="T5" fmla="*/ 288925 h 21600"/>
              <a:gd name="T6" fmla="*/ 1081088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ECFF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49" name="Rectangle 39"/>
          <p:cNvSpPr>
            <a:spLocks noChangeArrowheads="1"/>
          </p:cNvSpPr>
          <p:nvPr/>
        </p:nvSpPr>
        <p:spPr bwMode="auto">
          <a:xfrm>
            <a:off x="5295930" y="3500438"/>
            <a:ext cx="487362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LISA</a:t>
            </a:r>
          </a:p>
        </p:txBody>
      </p:sp>
      <p:sp>
        <p:nvSpPr>
          <p:cNvPr id="50" name="Rectangle 40"/>
          <p:cNvSpPr>
            <a:spLocks noChangeArrowheads="1"/>
          </p:cNvSpPr>
          <p:nvPr/>
        </p:nvSpPr>
        <p:spPr bwMode="auto">
          <a:xfrm>
            <a:off x="6101680" y="5085184"/>
            <a:ext cx="99060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BBO</a:t>
            </a:r>
            <a:endParaRPr lang="en-US" altLang="ja-JP" sz="14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6557992" y="2668018"/>
            <a:ext cx="931863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LPF</a:t>
            </a:r>
            <a:endParaRPr lang="en-US" altLang="ja-JP" sz="14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6631017" y="4005263"/>
            <a:ext cx="931863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LISA</a:t>
            </a:r>
            <a:endParaRPr lang="en-US" altLang="ja-JP" sz="14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33" name="AutoShape 2"/>
          <p:cNvSpPr>
            <a:spLocks noChangeAspect="1" noChangeArrowheads="1"/>
          </p:cNvSpPr>
          <p:nvPr/>
        </p:nvSpPr>
        <p:spPr bwMode="auto">
          <a:xfrm>
            <a:off x="5257830" y="1571611"/>
            <a:ext cx="3529012" cy="4881577"/>
          </a:xfrm>
          <a:prstGeom prst="roundRect">
            <a:avLst>
              <a:gd name="adj" fmla="val 3796"/>
            </a:avLst>
          </a:prstGeom>
          <a:solidFill>
            <a:srgbClr val="99CCFF">
              <a:alpha val="10000"/>
            </a:srgbClr>
          </a:solidFill>
          <a:ln w="952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71" name="AutoShape 4"/>
          <p:cNvSpPr>
            <a:spLocks noChangeAspect="1" noChangeArrowheads="1"/>
          </p:cNvSpPr>
          <p:nvPr/>
        </p:nvSpPr>
        <p:spPr bwMode="auto">
          <a:xfrm>
            <a:off x="1099169" y="1556792"/>
            <a:ext cx="7687673" cy="4857784"/>
          </a:xfrm>
          <a:prstGeom prst="roundRect">
            <a:avLst>
              <a:gd name="adj" fmla="val 2740"/>
            </a:avLst>
          </a:prstGeom>
          <a:solidFill>
            <a:srgbClr val="000000">
              <a:alpha val="90000"/>
            </a:srgbClr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重力波天文学のロードマップ 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プロジェクトウィーク資料 </a:t>
            </a:r>
            <a:r>
              <a:rPr lang="en-US" altLang="ja-JP" dirty="0" smtClean="0"/>
              <a:t>(November 28, 2012, NAOJ)</a:t>
            </a:r>
            <a:endParaRPr lang="en-US" altLang="ja-JP" dirty="0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57158" y="237172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2010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57158" y="3429000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2015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357158" y="446087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2020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403196" y="554037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2025</a:t>
            </a:r>
          </a:p>
        </p:txBody>
      </p:sp>
      <p:sp>
        <p:nvSpPr>
          <p:cNvPr id="13" name="Rectangle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115616" y="796642"/>
            <a:ext cx="2663825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000000"/>
                </a:solidFill>
                <a:latin typeface="Tahoma" pitchFamily="34" charset="0"/>
              </a:rPr>
              <a:t>　</a:t>
            </a:r>
            <a:r>
              <a:rPr lang="ja-JP" altLang="en-US" sz="1600" dirty="0">
                <a:solidFill>
                  <a:srgbClr val="CCECFF"/>
                </a:solidFill>
                <a:latin typeface="Tahoma" pitchFamily="34" charset="0"/>
              </a:rPr>
              <a:t>　</a:t>
            </a:r>
            <a:r>
              <a:rPr lang="ja-JP" altLang="en-US" sz="2000" dirty="0" smtClean="0">
                <a:solidFill>
                  <a:srgbClr val="99FF99"/>
                </a:solidFill>
                <a:latin typeface="Tahoma" pitchFamily="34" charset="0"/>
              </a:rPr>
              <a:t>地上望遠鏡</a:t>
            </a:r>
          </a:p>
        </p:txBody>
      </p:sp>
      <p:sp>
        <p:nvSpPr>
          <p:cNvPr id="35" name="Rectangle 15"/>
          <p:cNvSpPr>
            <a:spLocks noChangeArrowheads="1"/>
          </p:cNvSpPr>
          <p:nvPr/>
        </p:nvSpPr>
        <p:spPr bwMode="auto">
          <a:xfrm>
            <a:off x="5767413" y="796642"/>
            <a:ext cx="2628931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宇宙望遠鏡</a:t>
            </a:r>
            <a:endParaRPr lang="ja-JP" altLang="en-US" sz="2000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37" name="Rectangle 17"/>
          <p:cNvSpPr>
            <a:spLocks noChangeArrowheads="1"/>
          </p:cNvSpPr>
          <p:nvPr/>
        </p:nvSpPr>
        <p:spPr bwMode="auto">
          <a:xfrm>
            <a:off x="6242103" y="5900758"/>
            <a:ext cx="1582737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0.1Hz</a:t>
            </a:r>
            <a:r>
              <a:rPr lang="ja-JP" altLang="en-US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帯</a:t>
            </a:r>
            <a:endParaRPr lang="ja-JP" altLang="en-US" sz="1200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宇宙論的な重力波</a:t>
            </a:r>
          </a:p>
        </p:txBody>
      </p:sp>
      <p:sp>
        <p:nvSpPr>
          <p:cNvPr id="38" name="Rectangle 18"/>
          <p:cNvSpPr>
            <a:spLocks noChangeArrowheads="1"/>
          </p:cNvSpPr>
          <p:nvPr/>
        </p:nvSpPr>
        <p:spPr bwMode="auto">
          <a:xfrm>
            <a:off x="5609461" y="1196752"/>
            <a:ext cx="3177382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低周波数帯の観測 </a:t>
            </a:r>
            <a:r>
              <a:rPr lang="en-US" altLang="ja-JP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(1Hz</a:t>
            </a:r>
            <a:r>
              <a:rPr lang="ja-JP" altLang="en-US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以下</a:t>
            </a:r>
            <a:r>
              <a:rPr lang="en-US" altLang="ja-JP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)</a:t>
            </a:r>
            <a:endParaRPr lang="ja-JP" altLang="en-US" sz="180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41" name="Rectangle 26"/>
          <p:cNvSpPr>
            <a:spLocks noChangeArrowheads="1"/>
          </p:cNvSpPr>
          <p:nvPr/>
        </p:nvSpPr>
        <p:spPr bwMode="auto">
          <a:xfrm>
            <a:off x="7912158" y="6215082"/>
            <a:ext cx="698500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DECIGO</a:t>
            </a:r>
          </a:p>
        </p:txBody>
      </p:sp>
      <p:sp>
        <p:nvSpPr>
          <p:cNvPr id="44" name="AutoShape 34"/>
          <p:cNvSpPr>
            <a:spLocks noChangeArrowheads="1"/>
          </p:cNvSpPr>
          <p:nvPr/>
        </p:nvSpPr>
        <p:spPr bwMode="auto">
          <a:xfrm rot="5400000">
            <a:off x="7580792" y="4958261"/>
            <a:ext cx="1295400" cy="395878"/>
          </a:xfrm>
          <a:custGeom>
            <a:avLst/>
            <a:gdLst>
              <a:gd name="T0" fmla="*/ 1261096 w 21600"/>
              <a:gd name="T1" fmla="*/ 0 h 21600"/>
              <a:gd name="T2" fmla="*/ 0 w 21600"/>
              <a:gd name="T3" fmla="*/ 144463 h 21600"/>
              <a:gd name="T4" fmla="*/ 1261096 w 21600"/>
              <a:gd name="T5" fmla="*/ 288925 h 21600"/>
              <a:gd name="T6" fmla="*/ 1511300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ECFF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45" name="AutoShape 35"/>
          <p:cNvSpPr>
            <a:spLocks noChangeArrowheads="1"/>
          </p:cNvSpPr>
          <p:nvPr/>
        </p:nvSpPr>
        <p:spPr bwMode="auto">
          <a:xfrm>
            <a:off x="7829580" y="2909863"/>
            <a:ext cx="309562" cy="591145"/>
          </a:xfrm>
          <a:prstGeom prst="downArrow">
            <a:avLst>
              <a:gd name="adj1" fmla="val 49741"/>
              <a:gd name="adj2" fmla="val 84616"/>
            </a:avLst>
          </a:prstGeom>
          <a:solidFill>
            <a:srgbClr val="CCECFF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46" name="AutoShape 36"/>
          <p:cNvSpPr>
            <a:spLocks noChangeArrowheads="1"/>
          </p:cNvSpPr>
          <p:nvPr/>
        </p:nvSpPr>
        <p:spPr bwMode="auto">
          <a:xfrm>
            <a:off x="7901017" y="3773959"/>
            <a:ext cx="309563" cy="591145"/>
          </a:xfrm>
          <a:prstGeom prst="downArrow">
            <a:avLst>
              <a:gd name="adj1" fmla="val 49741"/>
              <a:gd name="adj2" fmla="val 84616"/>
            </a:avLst>
          </a:prstGeom>
          <a:solidFill>
            <a:srgbClr val="CCECFF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47" name="Rectangle 37"/>
          <p:cNvSpPr>
            <a:spLocks noChangeArrowheads="1"/>
          </p:cNvSpPr>
          <p:nvPr/>
        </p:nvSpPr>
        <p:spPr bwMode="auto">
          <a:xfrm>
            <a:off x="7635905" y="4581525"/>
            <a:ext cx="107950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DECIGO</a:t>
            </a:r>
            <a:endParaRPr lang="en-US" altLang="ja-JP" sz="14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8066117" y="2996952"/>
            <a:ext cx="642938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DPF</a:t>
            </a:r>
            <a:endParaRPr lang="en-US" altLang="ja-JP" sz="14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7707342" y="3712071"/>
            <a:ext cx="100806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Pre-DECIGO</a:t>
            </a:r>
            <a:endParaRPr lang="en-US" altLang="ja-JP" sz="14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grpSp>
        <p:nvGrpSpPr>
          <p:cNvPr id="55" name="グループ化 57"/>
          <p:cNvGrpSpPr/>
          <p:nvPr/>
        </p:nvGrpSpPr>
        <p:grpSpPr>
          <a:xfrm rot="15785392">
            <a:off x="7410601" y="4982870"/>
            <a:ext cx="1293092" cy="1174827"/>
            <a:chOff x="9501222" y="714356"/>
            <a:chExt cx="5338763" cy="4864101"/>
          </a:xfrm>
        </p:grpSpPr>
        <p:sp>
          <p:nvSpPr>
            <p:cNvPr id="56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57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58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59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60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61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62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63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64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65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66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68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69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70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257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58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59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60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61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71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72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73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74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75" name="Group 26"/>
            <p:cNvGrpSpPr>
              <a:grpSpLocks/>
            </p:cNvGrpSpPr>
            <p:nvPr/>
          </p:nvGrpSpPr>
          <p:grpSpPr bwMode="auto">
            <a:xfrm rot="7209001">
              <a:off x="11403003" y="2178095"/>
              <a:ext cx="600087" cy="500063"/>
              <a:chOff x="4785" y="11039"/>
              <a:chExt cx="829" cy="688"/>
            </a:xfrm>
          </p:grpSpPr>
          <p:sp>
            <p:nvSpPr>
              <p:cNvPr id="252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53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54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55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56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76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77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78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79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80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81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82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83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84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85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86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87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88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91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92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93" name="Group 49"/>
            <p:cNvGrpSpPr>
              <a:grpSpLocks/>
            </p:cNvGrpSpPr>
            <p:nvPr/>
          </p:nvGrpSpPr>
          <p:grpSpPr bwMode="auto">
            <a:xfrm rot="3616332">
              <a:off x="12330179" y="2190798"/>
              <a:ext cx="600087" cy="503238"/>
              <a:chOff x="4785" y="11039"/>
              <a:chExt cx="829" cy="688"/>
            </a:xfrm>
          </p:grpSpPr>
          <p:sp>
            <p:nvSpPr>
              <p:cNvPr id="247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48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49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50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51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94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95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96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97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98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99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100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245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46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grpSp>
          <p:nvGrpSpPr>
            <p:cNvPr id="101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243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44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102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03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04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05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06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07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08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09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10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11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12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113" name="Group 78"/>
            <p:cNvGrpSpPr>
              <a:grpSpLocks/>
            </p:cNvGrpSpPr>
            <p:nvPr/>
          </p:nvGrpSpPr>
          <p:grpSpPr bwMode="auto">
            <a:xfrm flipH="1">
              <a:off x="12703129" y="4371956"/>
              <a:ext cx="600087" cy="495300"/>
              <a:chOff x="4785" y="11039"/>
              <a:chExt cx="829" cy="688"/>
            </a:xfrm>
          </p:grpSpPr>
          <p:sp>
            <p:nvSpPr>
              <p:cNvPr id="238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39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40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41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42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114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15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16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17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118" name="Group 88"/>
            <p:cNvGrpSpPr>
              <a:grpSpLocks/>
            </p:cNvGrpSpPr>
            <p:nvPr/>
          </p:nvGrpSpPr>
          <p:grpSpPr bwMode="auto">
            <a:xfrm flipH="1">
              <a:off x="12703129" y="4416406"/>
              <a:ext cx="600087" cy="500063"/>
              <a:chOff x="4785" y="11039"/>
              <a:chExt cx="829" cy="688"/>
            </a:xfrm>
          </p:grpSpPr>
          <p:sp>
            <p:nvSpPr>
              <p:cNvPr id="233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34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35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36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37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119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20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21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22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23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24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25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26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27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28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29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30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31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32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33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34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35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136" name="Group 111"/>
            <p:cNvGrpSpPr>
              <a:grpSpLocks/>
            </p:cNvGrpSpPr>
            <p:nvPr/>
          </p:nvGrpSpPr>
          <p:grpSpPr bwMode="auto">
            <a:xfrm rot="3592668" flipH="1">
              <a:off x="13154018" y="3611479"/>
              <a:ext cx="600087" cy="503238"/>
              <a:chOff x="4785" y="11039"/>
              <a:chExt cx="829" cy="688"/>
            </a:xfrm>
          </p:grpSpPr>
          <p:sp>
            <p:nvSpPr>
              <p:cNvPr id="228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29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30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31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32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137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38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39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40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41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42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143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226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27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grpSp>
          <p:nvGrpSpPr>
            <p:cNvPr id="144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224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25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145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46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47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48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49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50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51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52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53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54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55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156" name="Group 141"/>
            <p:cNvGrpSpPr>
              <a:grpSpLocks/>
            </p:cNvGrpSpPr>
            <p:nvPr/>
          </p:nvGrpSpPr>
          <p:grpSpPr bwMode="auto">
            <a:xfrm>
              <a:off x="11052279" y="4424344"/>
              <a:ext cx="600087" cy="500063"/>
              <a:chOff x="4785" y="11039"/>
              <a:chExt cx="829" cy="688"/>
            </a:xfrm>
          </p:grpSpPr>
          <p:sp>
            <p:nvSpPr>
              <p:cNvPr id="219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20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21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22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23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157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58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59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60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61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62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63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64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65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66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67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68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69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0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1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2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3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4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5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6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7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8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9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80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181" name="Group 171"/>
            <p:cNvGrpSpPr>
              <a:grpSpLocks/>
            </p:cNvGrpSpPr>
            <p:nvPr/>
          </p:nvGrpSpPr>
          <p:grpSpPr bwMode="auto">
            <a:xfrm rot="18007332">
              <a:off x="10577577" y="3603541"/>
              <a:ext cx="600087" cy="500063"/>
              <a:chOff x="4785" y="11039"/>
              <a:chExt cx="829" cy="688"/>
            </a:xfrm>
          </p:grpSpPr>
          <p:sp>
            <p:nvSpPr>
              <p:cNvPr id="214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15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16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17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18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182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83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84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85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86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87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88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89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90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91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92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93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94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95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96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97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98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99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200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201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202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203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204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205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212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13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grpSp>
          <p:nvGrpSpPr>
            <p:cNvPr id="206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210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11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207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208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209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</p:grpSp>
      <p:sp>
        <p:nvSpPr>
          <p:cNvPr id="262" name="Rectangle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464085" y="1196752"/>
            <a:ext cx="3548509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DDDDDD"/>
                </a:solidFill>
                <a:latin typeface="Tahoma" pitchFamily="34" charset="0"/>
              </a:rPr>
              <a:t>より</a:t>
            </a:r>
            <a:r>
              <a:rPr lang="ja-JP" altLang="en-US" sz="1800" dirty="0">
                <a:solidFill>
                  <a:srgbClr val="DDDDDD"/>
                </a:solidFill>
                <a:latin typeface="Tahoma" pitchFamily="34" charset="0"/>
              </a:rPr>
              <a:t>遠くを観測 </a:t>
            </a:r>
            <a:r>
              <a:rPr lang="en-US" altLang="ja-JP" sz="1800" dirty="0">
                <a:solidFill>
                  <a:srgbClr val="DDDDDD"/>
                </a:solidFill>
                <a:latin typeface="Tahoma" pitchFamily="34" charset="0"/>
              </a:rPr>
              <a:t>(</a:t>
            </a: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</a:rPr>
              <a:t>10Hz-1kHz</a:t>
            </a:r>
            <a:r>
              <a:rPr lang="en-US" altLang="ja-JP" sz="1800" dirty="0">
                <a:solidFill>
                  <a:srgbClr val="DDDDDD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674764" y="4772000"/>
            <a:ext cx="1676400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FFCC"/>
                </a:solidFill>
                <a:latin typeface="Tahoma" pitchFamily="34" charset="0"/>
              </a:rPr>
              <a:t>~10 event/yr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CCFFCC"/>
                </a:solidFill>
                <a:latin typeface="Tahoma" pitchFamily="34" charset="0"/>
              </a:rPr>
              <a:t>　のイベントレート</a:t>
            </a:r>
            <a:endParaRPr lang="ja-JP" altLang="en-US" sz="1200" dirty="0">
              <a:solidFill>
                <a:srgbClr val="CCFFCC"/>
              </a:solidFill>
              <a:latin typeface="Tahoma" pitchFamily="34" charset="0"/>
              <a:sym typeface="Wingdings" pitchFamily="2" charset="2"/>
            </a:endParaRPr>
          </a:p>
        </p:txBody>
      </p:sp>
      <p:pic>
        <p:nvPicPr>
          <p:cNvPr id="31" name="Picture 11" descr="ET-fp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03524" y="4929198"/>
            <a:ext cx="1857388" cy="131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3571876"/>
            <a:ext cx="1414222" cy="1127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 rot="5400000">
            <a:off x="2799749" y="2662810"/>
            <a:ext cx="1223963" cy="451296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3095596" y="3544888"/>
            <a:ext cx="717550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KAGRA</a:t>
            </a:r>
            <a:endParaRPr lang="ja-JP" altLang="en-US" sz="1000" b="1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7" name="Rectangle 46"/>
          <p:cNvSpPr>
            <a:spLocks noChangeArrowheads="1"/>
          </p:cNvSpPr>
          <p:nvPr/>
        </p:nvSpPr>
        <p:spPr bwMode="auto">
          <a:xfrm>
            <a:off x="2699792" y="2730406"/>
            <a:ext cx="1113354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KAGRA</a:t>
            </a:r>
            <a:endParaRPr lang="en-US" altLang="ja-JP" sz="14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pic>
        <p:nvPicPr>
          <p:cNvPr id="26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02868" y="1805536"/>
            <a:ext cx="655371" cy="103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7" name="グループ化 286"/>
          <p:cNvGrpSpPr/>
          <p:nvPr/>
        </p:nvGrpSpPr>
        <p:grpSpPr>
          <a:xfrm>
            <a:off x="2483768" y="1844824"/>
            <a:ext cx="4824536" cy="2952327"/>
            <a:chOff x="2483768" y="1844824"/>
            <a:chExt cx="4824536" cy="2952327"/>
          </a:xfrm>
        </p:grpSpPr>
        <p:sp>
          <p:nvSpPr>
            <p:cNvPr id="264" name="角丸四角形 263"/>
            <p:cNvSpPr/>
            <p:nvPr/>
          </p:nvSpPr>
          <p:spPr bwMode="auto">
            <a:xfrm>
              <a:off x="2512963" y="2190043"/>
              <a:ext cx="1519253" cy="1815219"/>
            </a:xfrm>
            <a:prstGeom prst="roundRect">
              <a:avLst>
                <a:gd name="adj" fmla="val 7667"/>
              </a:avLst>
            </a:prstGeom>
            <a:noFill/>
            <a:ln w="19050" cap="flat" cmpd="sng" algn="ctr">
              <a:solidFill>
                <a:srgbClr val="FFFF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65" name="角丸四角形 264"/>
            <p:cNvSpPr/>
            <p:nvPr/>
          </p:nvSpPr>
          <p:spPr bwMode="auto">
            <a:xfrm>
              <a:off x="2483768" y="3765550"/>
              <a:ext cx="1519253" cy="1031601"/>
            </a:xfrm>
            <a:prstGeom prst="roundRect">
              <a:avLst>
                <a:gd name="adj" fmla="val 8383"/>
              </a:avLst>
            </a:prstGeom>
            <a:noFill/>
            <a:ln w="19050" cap="flat" cmpd="sng" algn="ctr">
              <a:solidFill>
                <a:srgbClr val="FFFF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76" name="角丸四角形 275"/>
            <p:cNvSpPr/>
            <p:nvPr/>
          </p:nvSpPr>
          <p:spPr bwMode="auto">
            <a:xfrm>
              <a:off x="4283968" y="1844824"/>
              <a:ext cx="2986192" cy="964796"/>
            </a:xfrm>
            <a:prstGeom prst="roundRect">
              <a:avLst>
                <a:gd name="adj" fmla="val 8230"/>
              </a:avLst>
            </a:prstGeom>
            <a:solidFill>
              <a:srgbClr val="FF9999">
                <a:alpha val="10000"/>
              </a:srgbClr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280" name="直線矢印コネクタ 279"/>
            <p:cNvCxnSpPr>
              <a:endCxn id="264" idx="3"/>
            </p:cNvCxnSpPr>
            <p:nvPr/>
          </p:nvCxnSpPr>
          <p:spPr bwMode="auto">
            <a:xfrm flipH="1">
              <a:off x="4032216" y="2809620"/>
              <a:ext cx="396710" cy="288033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508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72" name="正方形/長方形 271"/>
            <p:cNvSpPr/>
            <p:nvPr/>
          </p:nvSpPr>
          <p:spPr>
            <a:xfrm>
              <a:off x="4317661" y="1874206"/>
              <a:ext cx="2990643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600" dirty="0">
                  <a:solidFill>
                    <a:srgbClr val="FF9999"/>
                  </a:solidFill>
                </a:rPr>
                <a:t>大型低温重力波望遠鏡 </a:t>
              </a:r>
              <a:r>
                <a:rPr lang="en-US" altLang="ja-JP" sz="1600" dirty="0">
                  <a:solidFill>
                    <a:srgbClr val="FF9999"/>
                  </a:solidFill>
                </a:rPr>
                <a:t>KAGRA </a:t>
              </a: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FFFFFF"/>
                  </a:solidFill>
                </a:rPr>
                <a:t> 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* </a:t>
              </a:r>
              <a:r>
                <a:rPr lang="ja-JP" altLang="en-US" sz="1600" dirty="0">
                  <a:solidFill>
                    <a:srgbClr val="FFFFFF"/>
                  </a:solidFill>
                </a:rPr>
                <a:t>中心推進機関と</a:t>
              </a:r>
              <a:r>
                <a:rPr lang="ja-JP" altLang="en-US" sz="1600" dirty="0" smtClean="0">
                  <a:solidFill>
                    <a:srgbClr val="FFFFFF"/>
                  </a:solidFill>
                </a:rPr>
                <a:t>して推進</a:t>
              </a:r>
              <a:r>
                <a:rPr lang="en-US" altLang="ja-JP" sz="1600" dirty="0">
                  <a:solidFill>
                    <a:srgbClr val="FFFFFF"/>
                  </a:solidFill>
                </a:rPr>
                <a:t>.</a:t>
              </a: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FFFFFF"/>
                  </a:solidFill>
                </a:rPr>
                <a:t> 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* </a:t>
              </a:r>
              <a:r>
                <a:rPr lang="en-US" altLang="ja-JP" sz="1600" dirty="0">
                  <a:solidFill>
                    <a:srgbClr val="FFFFFF"/>
                  </a:solidFill>
                </a:rPr>
                <a:t>KAGRA</a:t>
              </a:r>
              <a:r>
                <a:rPr lang="ja-JP" altLang="en-US" sz="1600" dirty="0">
                  <a:solidFill>
                    <a:srgbClr val="FFFFFF"/>
                  </a:solidFill>
                </a:rPr>
                <a:t>による天文学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.</a:t>
              </a:r>
              <a:endParaRPr lang="en-US" altLang="ja-JP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88" name="グループ化 287"/>
          <p:cNvGrpSpPr/>
          <p:nvPr/>
        </p:nvGrpSpPr>
        <p:grpSpPr>
          <a:xfrm>
            <a:off x="3124755" y="1805536"/>
            <a:ext cx="5479693" cy="4409547"/>
            <a:chOff x="3124755" y="1805536"/>
            <a:chExt cx="5479693" cy="4409547"/>
          </a:xfrm>
        </p:grpSpPr>
        <p:sp>
          <p:nvSpPr>
            <p:cNvPr id="266" name="角丸四角形 265"/>
            <p:cNvSpPr/>
            <p:nvPr/>
          </p:nvSpPr>
          <p:spPr bwMode="auto">
            <a:xfrm>
              <a:off x="3124755" y="4869160"/>
              <a:ext cx="1887839" cy="1345922"/>
            </a:xfrm>
            <a:prstGeom prst="roundRect">
              <a:avLst>
                <a:gd name="adj" fmla="val 7778"/>
              </a:avLst>
            </a:prstGeom>
            <a:noFill/>
            <a:ln w="19050" cap="flat" cmpd="sng" algn="ctr">
              <a:solidFill>
                <a:srgbClr val="FFFF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67" name="角丸四角形 266"/>
            <p:cNvSpPr/>
            <p:nvPr/>
          </p:nvSpPr>
          <p:spPr bwMode="auto">
            <a:xfrm>
              <a:off x="7642417" y="1805536"/>
              <a:ext cx="962031" cy="4409547"/>
            </a:xfrm>
            <a:prstGeom prst="roundRect">
              <a:avLst>
                <a:gd name="adj" fmla="val 10449"/>
              </a:avLst>
            </a:prstGeom>
            <a:noFill/>
            <a:ln w="19050" cap="flat" cmpd="sng" algn="ctr">
              <a:solidFill>
                <a:srgbClr val="FFFF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77" name="角丸四角形 276"/>
            <p:cNvSpPr/>
            <p:nvPr/>
          </p:nvSpPr>
          <p:spPr bwMode="auto">
            <a:xfrm>
              <a:off x="4355976" y="3314367"/>
              <a:ext cx="3163825" cy="964796"/>
            </a:xfrm>
            <a:prstGeom prst="roundRect">
              <a:avLst>
                <a:gd name="adj" fmla="val 8230"/>
              </a:avLst>
            </a:prstGeom>
            <a:solidFill>
              <a:srgbClr val="FF9999">
                <a:alpha val="10000"/>
              </a:srgbClr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282" name="直線矢印コネクタ 281"/>
            <p:cNvCxnSpPr/>
            <p:nvPr/>
          </p:nvCxnSpPr>
          <p:spPr bwMode="auto">
            <a:xfrm flipH="1">
              <a:off x="4823362" y="4313040"/>
              <a:ext cx="351863" cy="484112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508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4" name="直線矢印コネクタ 283"/>
            <p:cNvCxnSpPr/>
            <p:nvPr/>
          </p:nvCxnSpPr>
          <p:spPr bwMode="auto">
            <a:xfrm>
              <a:off x="7236296" y="4365104"/>
              <a:ext cx="360040" cy="412104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508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75" name="正方形/長方形 274"/>
            <p:cNvSpPr/>
            <p:nvPr/>
          </p:nvSpPr>
          <p:spPr>
            <a:xfrm>
              <a:off x="4337381" y="3314367"/>
              <a:ext cx="3258955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600" dirty="0" smtClean="0">
                  <a:solidFill>
                    <a:srgbClr val="FF9999"/>
                  </a:solidFill>
                </a:rPr>
                <a:t>先端技術の基礎研究開発</a:t>
              </a:r>
              <a:endParaRPr lang="en-US" altLang="ja-JP" sz="1600" dirty="0">
                <a:solidFill>
                  <a:srgbClr val="FF9999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FFFFFF"/>
                  </a:solidFill>
                </a:rPr>
                <a:t> 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* </a:t>
              </a:r>
              <a:r>
                <a:rPr lang="ja-JP" altLang="en-US" sz="1600" dirty="0" smtClean="0">
                  <a:solidFill>
                    <a:srgbClr val="FFFFFF"/>
                  </a:solidFill>
                </a:rPr>
                <a:t>地上</a:t>
              </a:r>
              <a:r>
                <a:rPr lang="ja-JP" altLang="en-US" sz="1600" dirty="0">
                  <a:solidFill>
                    <a:srgbClr val="FFFFFF"/>
                  </a:solidFill>
                </a:rPr>
                <a:t>重力波</a:t>
              </a:r>
              <a:r>
                <a:rPr lang="ja-JP" altLang="en-US" sz="1600" dirty="0" smtClean="0">
                  <a:solidFill>
                    <a:srgbClr val="FFFFFF"/>
                  </a:solidFill>
                </a:rPr>
                <a:t>望遠鏡の</a:t>
              </a:r>
              <a:r>
                <a:rPr lang="ja-JP" altLang="en-US" sz="1600" dirty="0">
                  <a:solidFill>
                    <a:srgbClr val="FFFFFF"/>
                  </a:solidFill>
                </a:rPr>
                <a:t>高感度化</a:t>
              </a:r>
              <a:r>
                <a:rPr lang="en-US" altLang="ja-JP" sz="1600" dirty="0">
                  <a:solidFill>
                    <a:srgbClr val="FFFFFF"/>
                  </a:solidFill>
                </a:rPr>
                <a:t>.</a:t>
              </a: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FFFFFF"/>
                  </a:solidFill>
                </a:rPr>
                <a:t> 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* </a:t>
              </a:r>
              <a:r>
                <a:rPr lang="ja-JP" altLang="en-US" sz="1600" dirty="0">
                  <a:solidFill>
                    <a:srgbClr val="FFFFFF"/>
                  </a:solidFill>
                </a:rPr>
                <a:t>宇宙重力波望遠鏡</a:t>
              </a:r>
              <a:r>
                <a:rPr lang="en-US" altLang="ja-JP" sz="1600" dirty="0">
                  <a:solidFill>
                    <a:srgbClr val="FFFFFF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63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研究活動・サポートのお願い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プロジェクトウィーク資料 </a:t>
            </a:r>
            <a:r>
              <a:rPr lang="en-US" altLang="ja-JP" dirty="0" smtClean="0"/>
              <a:t>(November 28, 2012, NAOJ)</a:t>
            </a:r>
            <a:endParaRPr lang="en-US" altLang="ja-JP" dirty="0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539552" y="909758"/>
            <a:ext cx="8064896" cy="54107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大型低温重力波望遠鏡 </a:t>
            </a:r>
            <a:r>
              <a:rPr lang="en-US" altLang="ja-JP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 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本年度より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トンネル掘削など本格的な建設が開始された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重力波プロジェクト推進室は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先端技術センター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(ATC)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協力も受け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主要サブシステムやプロジェクト全体の推進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において中心的な役割を果たしている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将来の新しい天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文学を創成するという意義のもと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国立天文台のより強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力なサポートをお願いしたい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先端技術開発</a:t>
            </a:r>
            <a:endParaRPr lang="en-US" altLang="ja-JP" dirty="0" smtClean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DECIGO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パスファインダーの開発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および科研費等による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基礎開発研究によって成果の創出と人材の育成を継続し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ている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サポートをお願いしたい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843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プロジェクトウィーク資料 </a:t>
            </a:r>
            <a:r>
              <a:rPr lang="en-US" altLang="ja-JP" dirty="0" smtClean="0"/>
              <a:t>(November 28, 2012, NAOJ)</a:t>
            </a:r>
            <a:endParaRPr lang="en-US" altLang="ja-JP" dirty="0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2627784" y="2996952"/>
            <a:ext cx="3744416" cy="70237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</a:pPr>
            <a:r>
              <a:rPr lang="ja-JP" altLang="en-US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補足資料</a:t>
            </a:r>
            <a:endParaRPr lang="ja-JP" alt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5414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地上重力波望遠鏡のロードマップ 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プロジェクトウィーク資料 </a:t>
            </a:r>
            <a:r>
              <a:rPr lang="en-US" altLang="ja-JP" dirty="0" smtClean="0"/>
              <a:t>(November 28, 2012, NAOJ)</a:t>
            </a:r>
            <a:endParaRPr lang="en-US" altLang="ja-JP" dirty="0"/>
          </a:p>
        </p:txBody>
      </p:sp>
      <p:sp>
        <p:nvSpPr>
          <p:cNvPr id="5" name="角丸四角形 4"/>
          <p:cNvSpPr/>
          <p:nvPr/>
        </p:nvSpPr>
        <p:spPr bwMode="auto">
          <a:xfrm>
            <a:off x="5508105" y="1203725"/>
            <a:ext cx="3267408" cy="1400311"/>
          </a:xfrm>
          <a:prstGeom prst="roundRect">
            <a:avLst>
              <a:gd name="adj" fmla="val 4426"/>
            </a:avLst>
          </a:prstGeom>
          <a:solidFill>
            <a:srgbClr val="000000">
              <a:alpha val="30000"/>
            </a:srgbClr>
          </a:solidFill>
          <a:ln w="3175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" name="AutoShape 4"/>
          <p:cNvSpPr>
            <a:spLocks noChangeAspect="1" noChangeArrowheads="1"/>
          </p:cNvSpPr>
          <p:nvPr/>
        </p:nvSpPr>
        <p:spPr bwMode="auto">
          <a:xfrm>
            <a:off x="1076296" y="1268760"/>
            <a:ext cx="3887787" cy="4857784"/>
          </a:xfrm>
          <a:prstGeom prst="roundRect">
            <a:avLst>
              <a:gd name="adj" fmla="val 3796"/>
            </a:avLst>
          </a:prstGeom>
          <a:solidFill>
            <a:srgbClr val="CCFFCC">
              <a:alpha val="10000"/>
            </a:srgbClr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pic>
        <p:nvPicPr>
          <p:cNvPr id="7" name="Picture 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06" y="3269024"/>
            <a:ext cx="1414222" cy="1127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8" name="AutoShape 5"/>
          <p:cNvSpPr>
            <a:spLocks noChangeArrowheads="1"/>
          </p:cNvSpPr>
          <p:nvPr/>
        </p:nvSpPr>
        <p:spPr bwMode="auto">
          <a:xfrm rot="5400000">
            <a:off x="2624902" y="2441142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 rot="5400000">
            <a:off x="3777427" y="2441142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CCECFF">
              <a:alpha val="20000"/>
            </a:srgbClr>
          </a:solidFill>
          <a:ln w="1270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57158" y="2068873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DDDDDD"/>
                </a:solidFill>
                <a:sym typeface="Wingdings" pitchFamily="2" charset="2"/>
              </a:rPr>
              <a:t>2010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57158" y="3126148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DDDDDD"/>
                </a:solidFill>
                <a:sym typeface="Wingdings" pitchFamily="2" charset="2"/>
              </a:rPr>
              <a:t>2015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57158" y="4158023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DDDDDD"/>
                </a:solidFill>
                <a:sym typeface="Wingdings" pitchFamily="2" charset="2"/>
              </a:rPr>
              <a:t>2020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03196" y="5237523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DDDDDD"/>
                </a:solidFill>
                <a:sym typeface="Wingdings" pitchFamily="2" charset="2"/>
              </a:rPr>
              <a:t>2025</a:t>
            </a:r>
          </a:p>
        </p:txBody>
      </p:sp>
      <p:pic>
        <p:nvPicPr>
          <p:cNvPr id="14" name="Picture 21" descr="Advanced LI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321" y="3270611"/>
            <a:ext cx="1014412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3095596" y="3242036"/>
            <a:ext cx="717550" cy="2462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</a:t>
            </a:r>
            <a:endParaRPr lang="ja-JP" altLang="en-US" sz="1000" b="1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1220758" y="3270611"/>
            <a:ext cx="1004888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Ａｄ</a:t>
            </a:r>
            <a:r>
              <a:rPr lang="en-US" altLang="ja-JP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ja-JP" altLang="en-US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ＬＩＧＯ</a:t>
            </a:r>
          </a:p>
        </p:txBody>
      </p:sp>
      <p:sp>
        <p:nvSpPr>
          <p:cNvPr id="17" name="AutoShape 27"/>
          <p:cNvSpPr>
            <a:spLocks noChangeArrowheads="1"/>
          </p:cNvSpPr>
          <p:nvPr/>
        </p:nvSpPr>
        <p:spPr bwMode="auto">
          <a:xfrm>
            <a:off x="1293783" y="1686286"/>
            <a:ext cx="309563" cy="504825"/>
          </a:xfrm>
          <a:prstGeom prst="downArrow">
            <a:avLst>
              <a:gd name="adj1" fmla="val 55898"/>
              <a:gd name="adj2" fmla="val 32872"/>
            </a:avLst>
          </a:prstGeom>
          <a:solidFill>
            <a:srgbClr val="FFCCCC">
              <a:alpha val="20000"/>
            </a:srgbClr>
          </a:solidFill>
          <a:ln w="6350">
            <a:solidFill>
              <a:srgbClr val="FFCC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8" name="AutoShape 28"/>
          <p:cNvSpPr>
            <a:spLocks noChangeArrowheads="1"/>
          </p:cNvSpPr>
          <p:nvPr/>
        </p:nvSpPr>
        <p:spPr bwMode="auto">
          <a:xfrm rot="5400000">
            <a:off x="1113602" y="2514167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FFCCCC">
              <a:alpha val="50000"/>
            </a:srgbClr>
          </a:solidFill>
          <a:ln w="12700">
            <a:solidFill>
              <a:srgbClr val="FFCC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9" name="AutoShape 29"/>
          <p:cNvSpPr>
            <a:spLocks noChangeArrowheads="1"/>
          </p:cNvSpPr>
          <p:nvPr/>
        </p:nvSpPr>
        <p:spPr bwMode="auto">
          <a:xfrm>
            <a:off x="2876521" y="1613261"/>
            <a:ext cx="309562" cy="360362"/>
          </a:xfrm>
          <a:prstGeom prst="downArrow">
            <a:avLst>
              <a:gd name="adj1" fmla="val 49741"/>
              <a:gd name="adj2" fmla="val 42053"/>
            </a:avLst>
          </a:prstGeom>
          <a:solidFill>
            <a:srgbClr val="CCFFCC">
              <a:alpha val="20000"/>
            </a:srgbClr>
          </a:solidFill>
          <a:ln w="635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20" name="AutoShape 30"/>
          <p:cNvSpPr>
            <a:spLocks noChangeArrowheads="1"/>
          </p:cNvSpPr>
          <p:nvPr/>
        </p:nvSpPr>
        <p:spPr bwMode="auto">
          <a:xfrm rot="5400000">
            <a:off x="3273396" y="3665898"/>
            <a:ext cx="1511300" cy="288925"/>
          </a:xfrm>
          <a:custGeom>
            <a:avLst/>
            <a:gdLst>
              <a:gd name="T0" fmla="*/ 1261096 w 21600"/>
              <a:gd name="T1" fmla="*/ 0 h 21600"/>
              <a:gd name="T2" fmla="*/ 0 w 21600"/>
              <a:gd name="T3" fmla="*/ 144463 h 21600"/>
              <a:gd name="T4" fmla="*/ 1261096 w 21600"/>
              <a:gd name="T5" fmla="*/ 288925 h 21600"/>
              <a:gd name="T6" fmla="*/ 1511300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ECFF">
              <a:alpha val="20000"/>
            </a:srgbClr>
          </a:solidFill>
          <a:ln w="1270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21" name="AutoShape 31"/>
          <p:cNvSpPr>
            <a:spLocks noChangeArrowheads="1"/>
          </p:cNvSpPr>
          <p:nvPr/>
        </p:nvSpPr>
        <p:spPr bwMode="auto">
          <a:xfrm>
            <a:off x="4222721" y="1613261"/>
            <a:ext cx="309562" cy="360362"/>
          </a:xfrm>
          <a:prstGeom prst="downArrow">
            <a:avLst>
              <a:gd name="adj1" fmla="val 49741"/>
              <a:gd name="adj2" fmla="val 42053"/>
            </a:avLst>
          </a:prstGeom>
          <a:solidFill>
            <a:srgbClr val="CCECFF">
              <a:alpha val="20000"/>
            </a:srgbClr>
          </a:solidFill>
          <a:ln w="635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22" name="Rectangle 41"/>
          <p:cNvSpPr>
            <a:spLocks noChangeArrowheads="1"/>
          </p:cNvSpPr>
          <p:nvPr/>
        </p:nvSpPr>
        <p:spPr bwMode="auto">
          <a:xfrm>
            <a:off x="1149321" y="1325923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LIGO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3" name="Rectangle 42"/>
          <p:cNvSpPr>
            <a:spLocks noChangeArrowheads="1"/>
          </p:cNvSpPr>
          <p:nvPr/>
        </p:nvSpPr>
        <p:spPr bwMode="auto">
          <a:xfrm>
            <a:off x="2483768" y="1325923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TAMA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4" name="Rectangle 43"/>
          <p:cNvSpPr>
            <a:spLocks noChangeArrowheads="1"/>
          </p:cNvSpPr>
          <p:nvPr/>
        </p:nvSpPr>
        <p:spPr bwMode="auto">
          <a:xfrm>
            <a:off x="1581121" y="1671998"/>
            <a:ext cx="136842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</a:rPr>
              <a:t>Enhanced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</a:rPr>
              <a:t>   LIGO </a:t>
            </a:r>
            <a:endParaRPr lang="en-US" altLang="ja-JP" sz="14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5" name="Rectangle 44"/>
          <p:cNvSpPr>
            <a:spLocks noChangeArrowheads="1"/>
          </p:cNvSpPr>
          <p:nvPr/>
        </p:nvSpPr>
        <p:spPr bwMode="auto">
          <a:xfrm>
            <a:off x="3044337" y="1325923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/CLIO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6" name="Rectangle 45"/>
          <p:cNvSpPr>
            <a:spLocks noChangeArrowheads="1"/>
          </p:cNvSpPr>
          <p:nvPr/>
        </p:nvSpPr>
        <p:spPr bwMode="auto">
          <a:xfrm>
            <a:off x="1220758" y="2420888"/>
            <a:ext cx="1223963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Advanced      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   LIGO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7" name="Rectangle 46"/>
          <p:cNvSpPr>
            <a:spLocks noChangeArrowheads="1"/>
          </p:cNvSpPr>
          <p:nvPr/>
        </p:nvSpPr>
        <p:spPr bwMode="auto">
          <a:xfrm>
            <a:off x="2810574" y="2492896"/>
            <a:ext cx="969338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KAGRA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8" name="Rectangle 47"/>
          <p:cNvSpPr>
            <a:spLocks noChangeArrowheads="1"/>
          </p:cNvSpPr>
          <p:nvPr/>
        </p:nvSpPr>
        <p:spPr bwMode="auto">
          <a:xfrm>
            <a:off x="3813146" y="2415927"/>
            <a:ext cx="1296987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Advanced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   Virgo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9" name="Rectangle 48"/>
          <p:cNvSpPr>
            <a:spLocks noChangeArrowheads="1"/>
          </p:cNvSpPr>
          <p:nvPr/>
        </p:nvSpPr>
        <p:spPr bwMode="auto">
          <a:xfrm>
            <a:off x="4100482" y="1325923"/>
            <a:ext cx="1074743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VIRGO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/GEO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0" name="Rectangle 49"/>
          <p:cNvSpPr>
            <a:spLocks noChangeArrowheads="1"/>
          </p:cNvSpPr>
          <p:nvPr/>
        </p:nvSpPr>
        <p:spPr bwMode="auto">
          <a:xfrm>
            <a:off x="4140894" y="3557948"/>
            <a:ext cx="71913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ET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31" name="Picture 11" descr="ET-fp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3524" y="4626346"/>
            <a:ext cx="1857388" cy="131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1"/>
          <p:cNvSpPr>
            <a:spLocks noChangeArrowheads="1"/>
          </p:cNvSpPr>
          <p:nvPr/>
        </p:nvSpPr>
        <p:spPr bwMode="auto">
          <a:xfrm>
            <a:off x="5868640" y="1556792"/>
            <a:ext cx="309584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Obs. </a:t>
            </a:r>
            <a:r>
              <a:rPr lang="en-US" altLang="ja-JP" sz="1800" dirty="0">
                <a:solidFill>
                  <a:srgbClr val="F8F8F8"/>
                </a:solidFill>
                <a:sym typeface="Wingdings" pitchFamily="2" charset="2"/>
              </a:rPr>
              <a:t>r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ange: </a:t>
            </a:r>
            <a:r>
              <a:rPr lang="en-US" altLang="ja-JP" sz="1800" dirty="0" smtClean="0">
                <a:solidFill>
                  <a:srgbClr val="99FF99"/>
                </a:solidFill>
                <a:sym typeface="Wingdings" pitchFamily="2" charset="2"/>
              </a:rPr>
              <a:t>~20Mpc</a:t>
            </a:r>
            <a:endParaRPr lang="en-US" altLang="ja-JP" sz="1800" dirty="0">
              <a:solidFill>
                <a:srgbClr val="99FF99"/>
              </a:solidFill>
              <a:sym typeface="Wingdings" pitchFamily="2" charset="2"/>
            </a:endParaRPr>
          </a:p>
        </p:txBody>
      </p:sp>
      <p:sp>
        <p:nvSpPr>
          <p:cNvPr id="33" name="Rectangle 24"/>
          <p:cNvSpPr>
            <a:spLocks noChangeArrowheads="1"/>
          </p:cNvSpPr>
          <p:nvPr/>
        </p:nvSpPr>
        <p:spPr bwMode="auto">
          <a:xfrm>
            <a:off x="2936455" y="4437112"/>
            <a:ext cx="1646805" cy="2462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Einstein Telescope</a:t>
            </a:r>
            <a:endParaRPr lang="ja-JP" altLang="en-US" sz="1000" b="1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Rectangle 41"/>
          <p:cNvSpPr>
            <a:spLocks noChangeArrowheads="1"/>
          </p:cNvSpPr>
          <p:nvPr/>
        </p:nvSpPr>
        <p:spPr bwMode="auto">
          <a:xfrm>
            <a:off x="5895440" y="1844824"/>
            <a:ext cx="2880072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Rate: 10</a:t>
            </a:r>
            <a:r>
              <a:rPr lang="en-US" altLang="ja-JP" sz="1800" baseline="30000" dirty="0" smtClean="0">
                <a:solidFill>
                  <a:srgbClr val="F8F8F8"/>
                </a:solidFill>
                <a:sym typeface="Wingdings" pitchFamily="2" charset="2"/>
              </a:rPr>
              <a:t>-4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 – 10</a:t>
            </a:r>
            <a:r>
              <a:rPr lang="en-US" altLang="ja-JP" sz="1800" baseline="30000" dirty="0" smtClean="0">
                <a:solidFill>
                  <a:srgbClr val="F8F8F8"/>
                </a:solidFill>
                <a:sym typeface="Wingdings" pitchFamily="2" charset="2"/>
              </a:rPr>
              <a:t>-2 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event/yr</a:t>
            </a:r>
            <a:endParaRPr lang="en-US" altLang="ja-JP" sz="1800" baseline="30000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5" name="Rectangle 24"/>
          <p:cNvSpPr>
            <a:spLocks noChangeArrowheads="1"/>
          </p:cNvSpPr>
          <p:nvPr/>
        </p:nvSpPr>
        <p:spPr bwMode="auto">
          <a:xfrm>
            <a:off x="1187624" y="4622939"/>
            <a:ext cx="1646805" cy="2462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3</a:t>
            </a:r>
            <a:r>
              <a:rPr lang="en-US" altLang="ja-JP" sz="1000" b="1" baseline="30000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US" altLang="ja-JP" sz="1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generation</a:t>
            </a:r>
            <a:endParaRPr lang="ja-JP" altLang="en-US" sz="1000" b="1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Rectangle 41"/>
          <p:cNvSpPr>
            <a:spLocks noChangeArrowheads="1"/>
          </p:cNvSpPr>
          <p:nvPr/>
        </p:nvSpPr>
        <p:spPr bwMode="auto">
          <a:xfrm>
            <a:off x="5508104" y="1196752"/>
            <a:ext cx="3407304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1st Generation detector</a:t>
            </a:r>
            <a:endParaRPr lang="en-US" altLang="ja-JP" sz="18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" name="Rectangle 41"/>
          <p:cNvSpPr>
            <a:spLocks noChangeArrowheads="1"/>
          </p:cNvSpPr>
          <p:nvPr/>
        </p:nvSpPr>
        <p:spPr bwMode="auto">
          <a:xfrm>
            <a:off x="5989232" y="2255386"/>
            <a:ext cx="2831240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幸運なイベント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, 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上限値</a:t>
            </a:r>
            <a:endParaRPr lang="en-US" altLang="ja-JP" sz="1800" dirty="0">
              <a:solidFill>
                <a:srgbClr val="F8F8F8"/>
              </a:solidFill>
              <a:sym typeface="Wingdings" pitchFamily="2" charset="2"/>
            </a:endParaRPr>
          </a:p>
        </p:txBody>
      </p:sp>
      <p:cxnSp>
        <p:nvCxnSpPr>
          <p:cNvPr id="38" name="直線矢印コネクタ 37"/>
          <p:cNvCxnSpPr/>
          <p:nvPr/>
        </p:nvCxnSpPr>
        <p:spPr bwMode="auto">
          <a:xfrm flipH="1" flipV="1">
            <a:off x="4960912" y="1686286"/>
            <a:ext cx="547193" cy="107156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9" name="グループ化 38"/>
          <p:cNvGrpSpPr/>
          <p:nvPr/>
        </p:nvGrpSpPr>
        <p:grpSpPr>
          <a:xfrm>
            <a:off x="4932040" y="2924944"/>
            <a:ext cx="4104456" cy="1400311"/>
            <a:chOff x="4932040" y="2924944"/>
            <a:chExt cx="4104456" cy="1400311"/>
          </a:xfrm>
        </p:grpSpPr>
        <p:sp>
          <p:nvSpPr>
            <p:cNvPr id="40" name="角丸四角形 39"/>
            <p:cNvSpPr/>
            <p:nvPr/>
          </p:nvSpPr>
          <p:spPr bwMode="auto">
            <a:xfrm>
              <a:off x="5508104" y="2924944"/>
              <a:ext cx="3267408" cy="1400311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41" name="Rectangle 41"/>
            <p:cNvSpPr>
              <a:spLocks noChangeArrowheads="1"/>
            </p:cNvSpPr>
            <p:nvPr/>
          </p:nvSpPr>
          <p:spPr bwMode="auto">
            <a:xfrm>
              <a:off x="5913104" y="3234462"/>
              <a:ext cx="3123392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F8F8F8"/>
                  </a:solidFill>
                  <a:sym typeface="Wingdings" pitchFamily="2" charset="2"/>
                </a:rPr>
                <a:t>Obs. Range: </a:t>
              </a:r>
              <a:r>
                <a:rPr lang="en-US" altLang="ja-JP" sz="1800" dirty="0" smtClean="0">
                  <a:solidFill>
                    <a:srgbClr val="99FF99"/>
                  </a:solidFill>
                  <a:sym typeface="Wingdings" pitchFamily="2" charset="2"/>
                </a:rPr>
                <a:t>~200Mpc</a:t>
              </a:r>
              <a:endParaRPr lang="en-US" altLang="ja-JP" sz="1800" dirty="0">
                <a:solidFill>
                  <a:srgbClr val="99FF99"/>
                </a:solidFill>
                <a:sym typeface="Wingdings" pitchFamily="2" charset="2"/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5926752" y="3522494"/>
              <a:ext cx="2564992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99FF99"/>
                  </a:solidFill>
                  <a:sym typeface="Wingdings" pitchFamily="2" charset="2"/>
                </a:rPr>
                <a:t>Rate: ~10</a:t>
              </a:r>
              <a:r>
                <a:rPr lang="en-US" altLang="ja-JP" sz="1800" baseline="30000" dirty="0" smtClean="0">
                  <a:solidFill>
                    <a:srgbClr val="99FF99"/>
                  </a:solidFill>
                  <a:sym typeface="Wingdings" pitchFamily="2" charset="2"/>
                </a:rPr>
                <a:t> </a:t>
              </a:r>
              <a:r>
                <a:rPr lang="en-US" altLang="ja-JP" sz="1800" dirty="0" smtClean="0">
                  <a:solidFill>
                    <a:srgbClr val="99FF99"/>
                  </a:solidFill>
                  <a:sym typeface="Wingdings" pitchFamily="2" charset="2"/>
                </a:rPr>
                <a:t>event/yr</a:t>
              </a:r>
              <a:endParaRPr lang="en-US" altLang="ja-JP" sz="1800" baseline="30000" dirty="0">
                <a:solidFill>
                  <a:srgbClr val="99FF99"/>
                </a:solidFill>
                <a:sym typeface="Wingdings" pitchFamily="2" charset="2"/>
              </a:endParaRPr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5508104" y="2924944"/>
              <a:ext cx="3407304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b="1" dirty="0" smtClean="0">
                  <a:solidFill>
                    <a:srgbClr val="F8F8F8"/>
                  </a:solidFill>
                  <a:sym typeface="Wingdings" pitchFamily="2" charset="2"/>
                </a:rPr>
                <a:t>・</a:t>
              </a:r>
              <a:r>
                <a:rPr lang="en-US" altLang="ja-JP" sz="1800" b="1" dirty="0" smtClean="0">
                  <a:solidFill>
                    <a:srgbClr val="F8F8F8"/>
                  </a:solidFill>
                  <a:sym typeface="Wingdings" pitchFamily="2" charset="2"/>
                </a:rPr>
                <a:t>2nd Generation detector</a:t>
              </a:r>
              <a:endParaRPr lang="en-US" altLang="ja-JP" sz="18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44" name="Rectangle 41"/>
            <p:cNvSpPr>
              <a:spLocks noChangeArrowheads="1"/>
            </p:cNvSpPr>
            <p:nvPr/>
          </p:nvSpPr>
          <p:spPr bwMode="auto">
            <a:xfrm>
              <a:off x="6012160" y="3933056"/>
              <a:ext cx="2831240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F8F8F8"/>
                  </a:solidFill>
                  <a:sym typeface="Wingdings" pitchFamily="2" charset="2"/>
                </a:rPr>
                <a:t> </a:t>
              </a:r>
              <a:r>
                <a:rPr lang="ja-JP" altLang="en-US" sz="1800" dirty="0" smtClean="0">
                  <a:solidFill>
                    <a:srgbClr val="F8F8F8"/>
                  </a:solidFill>
                  <a:sym typeface="Wingdings" pitchFamily="2" charset="2"/>
                </a:rPr>
                <a:t>確実な検出</a:t>
              </a:r>
              <a:r>
                <a:rPr lang="en-US" altLang="ja-JP" sz="1800" dirty="0" smtClean="0">
                  <a:solidFill>
                    <a:srgbClr val="F8F8F8"/>
                  </a:solidFill>
                  <a:sym typeface="Wingdings" pitchFamily="2" charset="2"/>
                </a:rPr>
                <a:t>, </a:t>
              </a:r>
              <a:r>
                <a:rPr lang="ja-JP" altLang="en-US" sz="1800" dirty="0" smtClean="0">
                  <a:solidFill>
                    <a:srgbClr val="F8F8F8"/>
                  </a:solidFill>
                  <a:sym typeface="Wingdings" pitchFamily="2" charset="2"/>
                </a:rPr>
                <a:t>天体物理</a:t>
              </a:r>
              <a:endParaRPr lang="en-US" altLang="ja-JP" sz="1800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cxnSp>
          <p:nvCxnSpPr>
            <p:cNvPr id="45" name="直線矢印コネクタ 44"/>
            <p:cNvCxnSpPr/>
            <p:nvPr/>
          </p:nvCxnSpPr>
          <p:spPr bwMode="auto">
            <a:xfrm flipH="1" flipV="1">
              <a:off x="4932040" y="3105820"/>
              <a:ext cx="547193" cy="107156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6" name="グループ化 45"/>
          <p:cNvGrpSpPr/>
          <p:nvPr/>
        </p:nvGrpSpPr>
        <p:grpSpPr>
          <a:xfrm>
            <a:off x="4960911" y="4653136"/>
            <a:ext cx="3954497" cy="1400311"/>
            <a:chOff x="4960911" y="4653136"/>
            <a:chExt cx="3954497" cy="1400311"/>
          </a:xfrm>
        </p:grpSpPr>
        <p:sp>
          <p:nvSpPr>
            <p:cNvPr id="47" name="角丸四角形 46"/>
            <p:cNvSpPr/>
            <p:nvPr/>
          </p:nvSpPr>
          <p:spPr bwMode="auto">
            <a:xfrm>
              <a:off x="5508104" y="4653136"/>
              <a:ext cx="3267408" cy="1400311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48" name="Rectangle 41"/>
            <p:cNvSpPr>
              <a:spLocks noChangeArrowheads="1"/>
            </p:cNvSpPr>
            <p:nvPr/>
          </p:nvSpPr>
          <p:spPr bwMode="auto">
            <a:xfrm>
              <a:off x="5895440" y="4941168"/>
              <a:ext cx="2637000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F8F8F8"/>
                  </a:solidFill>
                  <a:sym typeface="Wingdings" pitchFamily="2" charset="2"/>
                </a:rPr>
                <a:t>Obs. Range </a:t>
              </a:r>
              <a:r>
                <a:rPr lang="en-US" altLang="ja-JP" sz="1800" dirty="0" smtClean="0">
                  <a:solidFill>
                    <a:srgbClr val="99FF99"/>
                  </a:solidFill>
                  <a:sym typeface="Wingdings" pitchFamily="2" charset="2"/>
                </a:rPr>
                <a:t>~3 Gpc</a:t>
              </a:r>
              <a:endParaRPr lang="en-US" altLang="ja-JP" sz="1800" dirty="0">
                <a:solidFill>
                  <a:srgbClr val="99FF99"/>
                </a:solidFill>
                <a:sym typeface="Wingdings" pitchFamily="2" charset="2"/>
              </a:endParaRPr>
            </a:p>
          </p:txBody>
        </p:sp>
        <p:sp>
          <p:nvSpPr>
            <p:cNvPr id="49" name="Rectangle 41"/>
            <p:cNvSpPr>
              <a:spLocks noChangeArrowheads="1"/>
            </p:cNvSpPr>
            <p:nvPr/>
          </p:nvSpPr>
          <p:spPr bwMode="auto">
            <a:xfrm>
              <a:off x="5940648" y="5252426"/>
              <a:ext cx="2159744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F8F8F8"/>
                  </a:solidFill>
                  <a:sym typeface="Wingdings" pitchFamily="2" charset="2"/>
                </a:rPr>
                <a:t>Dairy detection</a:t>
              </a:r>
              <a:endParaRPr lang="en-US" altLang="ja-JP" sz="1800" baseline="30000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50" name="Rectangle 41"/>
            <p:cNvSpPr>
              <a:spLocks noChangeArrowheads="1"/>
            </p:cNvSpPr>
            <p:nvPr/>
          </p:nvSpPr>
          <p:spPr bwMode="auto">
            <a:xfrm>
              <a:off x="5508104" y="4653136"/>
              <a:ext cx="3407304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b="1" dirty="0" smtClean="0">
                  <a:solidFill>
                    <a:srgbClr val="F8F8F8"/>
                  </a:solidFill>
                  <a:sym typeface="Wingdings" pitchFamily="2" charset="2"/>
                </a:rPr>
                <a:t>・</a:t>
              </a:r>
              <a:r>
                <a:rPr lang="en-US" altLang="ja-JP" sz="1800" b="1" dirty="0" smtClean="0">
                  <a:solidFill>
                    <a:srgbClr val="F8F8F8"/>
                  </a:solidFill>
                  <a:sym typeface="Wingdings" pitchFamily="2" charset="2"/>
                </a:rPr>
                <a:t>3rd</a:t>
              </a:r>
              <a:r>
                <a:rPr lang="ja-JP" altLang="en-US" sz="1800" b="1" dirty="0">
                  <a:solidFill>
                    <a:srgbClr val="F8F8F8"/>
                  </a:solidFill>
                  <a:sym typeface="Wingdings" pitchFamily="2" charset="2"/>
                </a:rPr>
                <a:t> </a:t>
              </a:r>
              <a:r>
                <a:rPr lang="en-US" altLang="ja-JP" sz="1800" b="1" dirty="0" smtClean="0">
                  <a:solidFill>
                    <a:srgbClr val="F8F8F8"/>
                  </a:solidFill>
                  <a:sym typeface="Wingdings" pitchFamily="2" charset="2"/>
                </a:rPr>
                <a:t>Generation detector</a:t>
              </a:r>
              <a:endParaRPr lang="en-US" altLang="ja-JP" sz="18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51" name="Rectangle 41"/>
            <p:cNvSpPr>
              <a:spLocks noChangeArrowheads="1"/>
            </p:cNvSpPr>
            <p:nvPr/>
          </p:nvSpPr>
          <p:spPr bwMode="auto">
            <a:xfrm>
              <a:off x="6084168" y="5662988"/>
              <a:ext cx="2831240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F8F8F8"/>
                  </a:solidFill>
                  <a:sym typeface="Wingdings" pitchFamily="2" charset="2"/>
                </a:rPr>
                <a:t> </a:t>
              </a:r>
              <a:r>
                <a:rPr lang="ja-JP" altLang="en-US" sz="1800" dirty="0" smtClean="0">
                  <a:solidFill>
                    <a:srgbClr val="F8F8F8"/>
                  </a:solidFill>
                  <a:sym typeface="Wingdings" pitchFamily="2" charset="2"/>
                </a:rPr>
                <a:t>宇宙論</a:t>
              </a:r>
              <a:endParaRPr lang="en-US" altLang="ja-JP" sz="1800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cxnSp>
          <p:nvCxnSpPr>
            <p:cNvPr id="52" name="直線矢印コネクタ 51"/>
            <p:cNvCxnSpPr/>
            <p:nvPr/>
          </p:nvCxnSpPr>
          <p:spPr bwMode="auto">
            <a:xfrm flipH="1" flipV="1">
              <a:off x="4960911" y="4689996"/>
              <a:ext cx="547193" cy="107156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79960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長期的</a:t>
            </a:r>
            <a:r>
              <a:rPr lang="ja-JP" altLang="en-US" dirty="0" smtClean="0"/>
              <a:t>な</a:t>
            </a:r>
            <a:r>
              <a:rPr kumimoji="1" lang="ja-JP" altLang="en-US" dirty="0" smtClean="0"/>
              <a:t>見通し</a:t>
            </a:r>
            <a:r>
              <a:rPr lang="ja-JP" altLang="en-US" dirty="0" smtClean="0"/>
              <a:t>と方針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プロジェクトウィーク資料 </a:t>
            </a:r>
            <a:r>
              <a:rPr lang="en-US" altLang="ja-JP" dirty="0" smtClean="0"/>
              <a:t>(November 28, 2012, NAOJ)</a:t>
            </a:r>
            <a:endParaRPr lang="en-US" altLang="ja-JP" dirty="0"/>
          </a:p>
        </p:txBody>
      </p:sp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611560" y="980728"/>
            <a:ext cx="7920880" cy="19389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 </a:t>
            </a:r>
            <a:r>
              <a:rPr lang="ja-JP" altLang="en-US" sz="2000" dirty="0">
                <a:solidFill>
                  <a:srgbClr val="99CCFF"/>
                </a:solidFill>
              </a:rPr>
              <a:t>現在</a:t>
            </a:r>
            <a:r>
              <a:rPr lang="en-US" altLang="ja-JP" sz="2000" dirty="0" smtClean="0">
                <a:solidFill>
                  <a:srgbClr val="99CCFF"/>
                </a:solidFill>
              </a:rPr>
              <a:t>-2018</a:t>
            </a:r>
            <a:r>
              <a:rPr lang="ja-JP" altLang="en-US" sz="2000" dirty="0" smtClean="0">
                <a:solidFill>
                  <a:srgbClr val="99CCFF"/>
                </a:solidFill>
              </a:rPr>
              <a:t>年頃</a:t>
            </a:r>
            <a:r>
              <a:rPr lang="en-US" altLang="ja-JP" sz="2000" dirty="0" smtClean="0">
                <a:solidFill>
                  <a:srgbClr val="99CCFF"/>
                </a:solidFill>
              </a:rPr>
              <a:t>  </a:t>
            </a:r>
            <a:r>
              <a:rPr lang="en-US" altLang="ja-JP" sz="2000" dirty="0" smtClean="0">
                <a:solidFill>
                  <a:srgbClr val="FFFFFF"/>
                </a:solidFill>
              </a:rPr>
              <a:t>KAGRA</a:t>
            </a:r>
            <a:r>
              <a:rPr lang="ja-JP" altLang="en-US" sz="2000" dirty="0" smtClean="0">
                <a:solidFill>
                  <a:srgbClr val="FFFFFF"/>
                </a:solidFill>
              </a:rPr>
              <a:t>の建設と最初の観測運転 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-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最初の重力波信号検出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重力波天文学の幕開け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- KAGRA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の建設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観測運転が第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1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優先課題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☆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データ解析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研究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次世代重力波望遠鏡へ向けた基礎開発研究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   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プロジェクト推進と分野の継続的な発展のバランス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611560" y="2924944"/>
            <a:ext cx="7920880" cy="19389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 </a:t>
            </a:r>
            <a:r>
              <a:rPr lang="en-US" altLang="ja-JP" sz="2000" dirty="0" smtClean="0">
                <a:solidFill>
                  <a:srgbClr val="99CCFF"/>
                </a:solidFill>
              </a:rPr>
              <a:t>2018-2023</a:t>
            </a:r>
            <a:r>
              <a:rPr lang="ja-JP" altLang="en-US" sz="2000" dirty="0" smtClean="0">
                <a:solidFill>
                  <a:srgbClr val="99CCFF"/>
                </a:solidFill>
              </a:rPr>
              <a:t>年頃</a:t>
            </a:r>
            <a:r>
              <a:rPr lang="en-US" altLang="ja-JP" sz="2000" dirty="0" smtClean="0">
                <a:solidFill>
                  <a:srgbClr val="99CCFF"/>
                </a:solidFill>
              </a:rPr>
              <a:t>  </a:t>
            </a:r>
            <a:r>
              <a:rPr lang="ja-JP" altLang="en-US" sz="2000" dirty="0" smtClean="0">
                <a:solidFill>
                  <a:srgbClr val="FFFFFF"/>
                </a:solidFill>
              </a:rPr>
              <a:t>本格的な観測運転とアップグレード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 - </a:t>
            </a:r>
            <a:r>
              <a:rPr lang="ja-JP" altLang="en-US" sz="2000" dirty="0" smtClean="0">
                <a:solidFill>
                  <a:srgbClr val="FFFFFF"/>
                </a:solidFill>
              </a:rPr>
              <a:t>多数の重力波信号観測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干渉計先端技術の本格導入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 - </a:t>
            </a:r>
            <a:r>
              <a:rPr lang="ja-JP" altLang="en-US" sz="2000" dirty="0" smtClean="0">
                <a:solidFill>
                  <a:srgbClr val="FFFFFF"/>
                </a:solidFill>
              </a:rPr>
              <a:t>データ解析と本格的な天文学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科学的成果の創出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</a:rPr>
              <a:t>　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☆</a:t>
            </a:r>
            <a:r>
              <a:rPr lang="en-US" altLang="ja-JP" sz="2000" dirty="0" smtClean="0">
                <a:solidFill>
                  <a:srgbClr val="FFFFFF"/>
                </a:solidFill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</a:rPr>
              <a:t>宇宙重力波望遠鏡</a:t>
            </a:r>
            <a:r>
              <a:rPr lang="ja-JP" altLang="en-US" sz="2000" dirty="0">
                <a:solidFill>
                  <a:srgbClr val="FFFFFF"/>
                </a:solidFill>
              </a:rPr>
              <a:t>など</a:t>
            </a:r>
            <a:r>
              <a:rPr lang="ja-JP" altLang="en-US" sz="2000" dirty="0" smtClean="0">
                <a:solidFill>
                  <a:srgbClr val="FFFFFF"/>
                </a:solidFill>
              </a:rPr>
              <a:t>へ向けた基礎開発研究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  <a:r>
              <a:rPr lang="ja-JP" altLang="en-US" sz="2000" dirty="0" smtClean="0">
                <a:solidFill>
                  <a:srgbClr val="FFFFFF"/>
                </a:solidFill>
              </a:rPr>
              <a:t> 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     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研究分野の拡大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研究拠点の形成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8" name="Rectangle 32"/>
          <p:cNvSpPr>
            <a:spLocks noChangeArrowheads="1"/>
          </p:cNvSpPr>
          <p:nvPr/>
        </p:nvSpPr>
        <p:spPr bwMode="auto">
          <a:xfrm>
            <a:off x="611560" y="4946392"/>
            <a:ext cx="7920880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 </a:t>
            </a:r>
            <a:r>
              <a:rPr lang="en-US" altLang="ja-JP" sz="2000" dirty="0" smtClean="0">
                <a:solidFill>
                  <a:srgbClr val="99CCFF"/>
                </a:solidFill>
              </a:rPr>
              <a:t>2023-2028</a:t>
            </a:r>
            <a:r>
              <a:rPr lang="ja-JP" altLang="en-US" sz="2000" dirty="0" smtClean="0">
                <a:solidFill>
                  <a:srgbClr val="99CCFF"/>
                </a:solidFill>
              </a:rPr>
              <a:t>年頃</a:t>
            </a:r>
            <a:r>
              <a:rPr lang="en-US" altLang="ja-JP" sz="2000" dirty="0" smtClean="0">
                <a:solidFill>
                  <a:srgbClr val="99CCFF"/>
                </a:solidFill>
              </a:rPr>
              <a:t>  </a:t>
            </a:r>
            <a:r>
              <a:rPr lang="ja-JP" altLang="en-US" sz="2000" dirty="0" smtClean="0">
                <a:solidFill>
                  <a:srgbClr val="FFFFFF"/>
                </a:solidFill>
              </a:rPr>
              <a:t>第</a:t>
            </a:r>
            <a:r>
              <a:rPr lang="en-US" altLang="ja-JP" sz="2000" dirty="0" smtClean="0">
                <a:solidFill>
                  <a:srgbClr val="FFFFFF"/>
                </a:solidFill>
              </a:rPr>
              <a:t>3</a:t>
            </a:r>
            <a:r>
              <a:rPr lang="ja-JP" altLang="en-US" sz="2000" dirty="0" smtClean="0">
                <a:solidFill>
                  <a:srgbClr val="FFFFFF"/>
                </a:solidFill>
              </a:rPr>
              <a:t>世代重力波望遠鏡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宇宙重力波望遠鏡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 - </a:t>
            </a:r>
            <a:r>
              <a:rPr lang="ja-JP" altLang="en-US" sz="2000" dirty="0" smtClean="0">
                <a:solidFill>
                  <a:srgbClr val="FFFFFF"/>
                </a:solidFill>
              </a:rPr>
              <a:t>遠方の重力波源観測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宇宙論的知見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</a:rPr>
              <a:t>　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☆</a:t>
            </a:r>
            <a:r>
              <a:rPr lang="en-US" altLang="ja-JP" sz="2000" dirty="0" smtClean="0">
                <a:solidFill>
                  <a:srgbClr val="FFFFFF"/>
                </a:solidFill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</a:rPr>
              <a:t>世界的な協力関係の中で主導的な役割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400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15" y="2483343"/>
            <a:ext cx="6317813" cy="393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48" y="2484913"/>
            <a:ext cx="6296380" cy="392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Excavation Status</a:t>
            </a:r>
            <a:endParaRPr kumimoji="1" lang="ja-JP" altLang="en-US" dirty="0"/>
          </a:p>
        </p:txBody>
      </p:sp>
      <p:sp>
        <p:nvSpPr>
          <p:cNvPr id="33" name="フッター プレースホルダー 3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246926" y="764704"/>
            <a:ext cx="8645554" cy="4529130"/>
            <a:chOff x="246926" y="764704"/>
            <a:chExt cx="8645554" cy="4529130"/>
          </a:xfrm>
        </p:grpSpPr>
        <p:sp>
          <p:nvSpPr>
            <p:cNvPr id="24" name="Rectangle 3"/>
            <p:cNvSpPr txBox="1">
              <a:spLocks noChangeArrowheads="1"/>
            </p:cNvSpPr>
            <p:nvPr/>
          </p:nvSpPr>
          <p:spPr>
            <a:xfrm>
              <a:off x="323528" y="764704"/>
              <a:ext cx="3960440" cy="785572"/>
            </a:xfrm>
            <a:prstGeom prst="rect">
              <a:avLst/>
            </a:prstGeom>
          </p:spPr>
          <p:txBody>
            <a:bodyPr/>
            <a:lstStyle/>
            <a:p>
              <a:pPr marL="193675" lvl="0" indent="-193675" algn="l" eaLnBrk="0" hangingPunct="0">
                <a:lnSpc>
                  <a:spcPct val="120000"/>
                </a:lnSpc>
                <a:buSzPct val="70000"/>
                <a:buNone/>
                <a:defRPr/>
              </a:pPr>
              <a:r>
                <a:rPr lang="ja-JP" altLang="en-US" sz="2000" kern="0" dirty="0" smtClean="0">
                  <a:solidFill>
                    <a:srgbClr val="CCFFCC"/>
                  </a:solidFill>
                </a:rPr>
                <a:t>・</a:t>
              </a:r>
              <a:r>
                <a:rPr lang="en-US" altLang="ja-JP" sz="2000" kern="0" dirty="0" smtClean="0">
                  <a:solidFill>
                    <a:srgbClr val="CCFFCC"/>
                  </a:solidFill>
                </a:rPr>
                <a:t>Mozumi entrance</a:t>
              </a:r>
            </a:p>
            <a:p>
              <a:pPr marL="193675" lvl="0" indent="-193675" algn="l" eaLnBrk="0" hangingPunct="0">
                <a:lnSpc>
                  <a:spcPct val="120000"/>
                </a:lnSpc>
                <a:buSzPct val="70000"/>
                <a:buNone/>
                <a:defRPr/>
              </a:pPr>
              <a:r>
                <a:rPr lang="en-US" altLang="ja-JP" sz="2000" kern="0" dirty="0" smtClean="0">
                  <a:solidFill>
                    <a:srgbClr val="CCFFCC"/>
                  </a:solidFill>
                </a:rPr>
                <a:t>  - Y-end room almost completed</a:t>
              </a:r>
            </a:p>
            <a:p>
              <a:pPr marL="193675" lvl="0" indent="-193675" algn="l" eaLnBrk="0" hangingPunct="0">
                <a:lnSpc>
                  <a:spcPct val="120000"/>
                </a:lnSpc>
                <a:buSzPct val="70000"/>
                <a:buNone/>
                <a:defRPr/>
              </a:pPr>
              <a:r>
                <a:rPr lang="en-US" altLang="ja-JP" sz="2000" kern="0" dirty="0">
                  <a:solidFill>
                    <a:srgbClr val="CCFFCC"/>
                  </a:solidFill>
                </a:rPr>
                <a:t> </a:t>
              </a:r>
              <a:r>
                <a:rPr lang="en-US" altLang="ja-JP" sz="2000" kern="0" dirty="0" smtClean="0">
                  <a:solidFill>
                    <a:srgbClr val="CCFFCC"/>
                  </a:solidFill>
                </a:rPr>
                <a:t> - Y-arm tunnel  400m/3000m</a:t>
              </a:r>
            </a:p>
            <a:p>
              <a:pPr marL="193675" lvl="0" indent="-193675" algn="l" eaLnBrk="0" hangingPunct="0">
                <a:lnSpc>
                  <a:spcPct val="120000"/>
                </a:lnSpc>
                <a:buSzPct val="70000"/>
                <a:buNone/>
                <a:defRPr/>
              </a:pPr>
              <a:endParaRPr lang="en-US" altLang="ja-JP" sz="2000" kern="0" dirty="0" smtClean="0">
                <a:solidFill>
                  <a:srgbClr val="CCFFCC"/>
                </a:solidFill>
              </a:endParaRPr>
            </a:p>
            <a:p>
              <a:pPr marL="342900" marR="0" lvl="0" indent="-34290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None/>
                <a:tabLst/>
                <a:defRPr/>
              </a:pPr>
              <a:endParaRPr kumimoji="1" lang="en-US" altLang="ja-JP" sz="200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uLnTx/>
                <a:uFillTx/>
                <a:ea typeface="+mn-ea"/>
              </a:endParaRPr>
            </a:p>
          </p:txBody>
        </p:sp>
        <p:sp>
          <p:nvSpPr>
            <p:cNvPr id="26" name="円/楕円 25"/>
            <p:cNvSpPr/>
            <p:nvPr/>
          </p:nvSpPr>
          <p:spPr bwMode="auto">
            <a:xfrm>
              <a:off x="2580346" y="4765996"/>
              <a:ext cx="432048" cy="405665"/>
            </a:xfrm>
            <a:prstGeom prst="ellipse">
              <a:avLst/>
            </a:prstGeom>
            <a:solidFill>
              <a:srgbClr val="CCFFCC">
                <a:alpha val="10000"/>
              </a:srgbClr>
            </a:solidFill>
            <a:ln w="63500" cap="flat" cmpd="sng" algn="ctr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9" name="円/楕円 28"/>
            <p:cNvSpPr/>
            <p:nvPr/>
          </p:nvSpPr>
          <p:spPr bwMode="auto">
            <a:xfrm>
              <a:off x="4513517" y="4869160"/>
              <a:ext cx="418523" cy="424674"/>
            </a:xfrm>
            <a:prstGeom prst="ellipse">
              <a:avLst/>
            </a:prstGeom>
            <a:solidFill>
              <a:srgbClr val="CCFFCC">
                <a:alpha val="10000"/>
              </a:srgbClr>
            </a:solidFill>
            <a:ln w="63500" cap="flat" cmpd="sng" algn="ctr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2" name="Rectangle 3"/>
            <p:cNvSpPr txBox="1">
              <a:spLocks noChangeArrowheads="1"/>
            </p:cNvSpPr>
            <p:nvPr/>
          </p:nvSpPr>
          <p:spPr>
            <a:xfrm>
              <a:off x="5076056" y="764704"/>
              <a:ext cx="3744416" cy="936104"/>
            </a:xfrm>
            <a:prstGeom prst="rect">
              <a:avLst/>
            </a:prstGeom>
          </p:spPr>
          <p:txBody>
            <a:bodyPr/>
            <a:lstStyle/>
            <a:p>
              <a:pPr marL="193675" lvl="0" indent="-193675" algn="l" eaLnBrk="0" hangingPunct="0">
                <a:lnSpc>
                  <a:spcPct val="120000"/>
                </a:lnSpc>
                <a:buSzPct val="70000"/>
                <a:buNone/>
                <a:defRPr/>
              </a:pPr>
              <a:r>
                <a:rPr lang="ja-JP" altLang="en-US" sz="2000" kern="0" dirty="0" smtClean="0">
                  <a:solidFill>
                    <a:srgbClr val="CCFFCC"/>
                  </a:solidFill>
                </a:rPr>
                <a:t>・</a:t>
              </a:r>
              <a:r>
                <a:rPr lang="en-US" altLang="ja-JP" sz="2000" kern="0" dirty="0" smtClean="0">
                  <a:solidFill>
                    <a:srgbClr val="CCFFCC"/>
                  </a:solidFill>
                </a:rPr>
                <a:t>New Atotsu entrance</a:t>
              </a:r>
            </a:p>
            <a:p>
              <a:pPr marL="193675" lvl="0" indent="-193675" algn="l" eaLnBrk="0" hangingPunct="0">
                <a:lnSpc>
                  <a:spcPct val="120000"/>
                </a:lnSpc>
                <a:buSzPct val="70000"/>
                <a:buNone/>
                <a:defRPr/>
              </a:pPr>
              <a:r>
                <a:rPr kumimoji="1" lang="en-US" altLang="ja-JP" sz="2000" i="0" u="none" strike="noStrike" kern="0" cap="none" spc="0" normalizeH="0" baseline="0" noProof="0" dirty="0">
                  <a:ln>
                    <a:noFill/>
                  </a:ln>
                  <a:solidFill>
                    <a:srgbClr val="CCFFCC"/>
                  </a:solidFill>
                  <a:uLnTx/>
                  <a:uFillTx/>
                  <a:ea typeface="+mn-ea"/>
                </a:rPr>
                <a:t> </a:t>
              </a:r>
              <a:r>
                <a:rPr kumimoji="1" lang="en-US" altLang="ja-JP" sz="2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CFFCC"/>
                  </a:solidFill>
                  <a:uLnTx/>
                  <a:uFillTx/>
                  <a:ea typeface="+mn-ea"/>
                </a:rPr>
                <a:t> - Center Hall</a:t>
              </a:r>
              <a:r>
                <a:rPr lang="en-US" altLang="ja-JP" sz="2000" kern="0" dirty="0" smtClean="0">
                  <a:solidFill>
                    <a:srgbClr val="CCFFCC"/>
                  </a:solidFill>
                  <a:ea typeface="+mn-ea"/>
                </a:rPr>
                <a:t> excavation</a:t>
              </a:r>
              <a:endParaRPr kumimoji="1" lang="en-US" altLang="ja-JP" sz="200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uLnTx/>
                <a:uFillTx/>
                <a:ea typeface="+mn-ea"/>
              </a:endParaRPr>
            </a:p>
          </p:txBody>
        </p:sp>
        <p:cxnSp>
          <p:nvCxnSpPr>
            <p:cNvPr id="19" name="直線矢印コネクタ 18"/>
            <p:cNvCxnSpPr/>
            <p:nvPr/>
          </p:nvCxnSpPr>
          <p:spPr bwMode="auto">
            <a:xfrm>
              <a:off x="2508338" y="4026534"/>
              <a:ext cx="288032" cy="749310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63500" cap="flat" cmpd="sng" algn="ctr">
              <a:solidFill>
                <a:srgbClr val="33CC33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直線矢印コネクタ 17"/>
            <p:cNvCxnSpPr>
              <a:endCxn id="29" idx="0"/>
            </p:cNvCxnSpPr>
            <p:nvPr/>
          </p:nvCxnSpPr>
          <p:spPr bwMode="auto">
            <a:xfrm flipH="1">
              <a:off x="4722779" y="4146233"/>
              <a:ext cx="713317" cy="722927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63500" cap="flat" cmpd="sng" algn="ctr">
              <a:solidFill>
                <a:srgbClr val="33CC33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97280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1575898"/>
              <a:ext cx="3600400" cy="2717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72804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926" y="1916832"/>
              <a:ext cx="3930469" cy="2229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523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 bwMode="auto">
          <a:xfrm>
            <a:off x="611560" y="5157192"/>
            <a:ext cx="3861986" cy="1080120"/>
          </a:xfrm>
          <a:prstGeom prst="roundRect">
            <a:avLst/>
          </a:prstGeom>
          <a:solidFill>
            <a:srgbClr val="CCFFCC">
              <a:alpha val="10000"/>
            </a:srgbClr>
          </a:solidFill>
          <a:ln w="12700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Surface Facility at Kamioka</a:t>
            </a:r>
            <a:endParaRPr kumimoji="1" lang="ja-JP" altLang="en-US" dirty="0"/>
          </a:p>
        </p:txBody>
      </p:sp>
      <p:sp>
        <p:nvSpPr>
          <p:cNvPr id="33" name="フッター プレースホルダー 3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pic>
        <p:nvPicPr>
          <p:cNvPr id="30" name="Picture 3" descr="\\133.11.143.101\My Documents\My Pictures\fig\重力波\工事\北部会館120806\P10101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06917"/>
            <a:ext cx="3888433" cy="2918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4" descr="\\133.11.143.101\My Documents\My Pictures\fig\重力波\工事\北部会館120806\P10101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772816"/>
            <a:ext cx="3140210" cy="2356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テキスト ボックス 33"/>
          <p:cNvSpPr txBox="1"/>
          <p:nvPr/>
        </p:nvSpPr>
        <p:spPr>
          <a:xfrm>
            <a:off x="779482" y="5229200"/>
            <a:ext cx="3416320" cy="9510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itchFamily="34" charset="0"/>
              </a:rPr>
              <a:t>Aug.</a:t>
            </a:r>
            <a:r>
              <a:rPr kumimoji="1" lang="en-US" altLang="ja-JP" sz="180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itchFamily="34" charset="0"/>
              </a:rPr>
              <a:t> 29, 2012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itchFamily="34" charset="0"/>
              </a:rPr>
              <a:t> </a:t>
            </a:r>
            <a:r>
              <a:rPr kumimoji="1" lang="en-US" altLang="ja-JP" sz="18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itchFamily="34" charset="0"/>
              </a:rPr>
              <a:t>Announcement for</a:t>
            </a:r>
            <a:r>
              <a:rPr lang="en-US" altLang="ja-JP" sz="1800" kern="0" dirty="0" smtClean="0">
                <a:solidFill>
                  <a:srgbClr val="FFFFFF"/>
                </a:solidFill>
                <a:ea typeface="Tahoma" pitchFamily="34" charset="0"/>
              </a:rPr>
              <a:t> </a:t>
            </a:r>
            <a:r>
              <a:rPr kumimoji="1" lang="en-US" altLang="ja-JP" sz="18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ahoma" pitchFamily="34" charset="0"/>
              </a:rPr>
              <a:t>local people</a:t>
            </a:r>
          </a:p>
          <a:p>
            <a:pPr marL="0" marR="0" lvl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kern="0" dirty="0" smtClean="0">
                <a:solidFill>
                  <a:srgbClr val="FFFFFF"/>
                </a:solidFill>
                <a:ea typeface="Tahoma" pitchFamily="34" charset="0"/>
                <a:sym typeface="Wingdings" pitchFamily="2" charset="2"/>
              </a:rPr>
              <a:t>   Open as office in Nov.</a:t>
            </a:r>
            <a:endParaRPr kumimoji="1" lang="en-US" altLang="ja-JP" sz="180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Tahoma" pitchFamily="34" charset="0"/>
            </a:endParaRPr>
          </a:p>
        </p:txBody>
      </p:sp>
      <p:pic>
        <p:nvPicPr>
          <p:cNvPr id="35" name="Picture 2" descr="C:\Users\ohashi\Desktop\IMGP00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733" y="4291247"/>
            <a:ext cx="3715699" cy="209008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ohashi\Desktop\DSC01220 (1024x768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61692"/>
            <a:ext cx="950850" cy="23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テキスト ボックス 36"/>
          <p:cNvSpPr txBox="1"/>
          <p:nvPr/>
        </p:nvSpPr>
        <p:spPr>
          <a:xfrm>
            <a:off x="723306" y="834415"/>
            <a:ext cx="6072496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kern="0" dirty="0" smtClean="0">
                <a:solidFill>
                  <a:srgbClr val="FFFFFF"/>
                </a:solidFill>
              </a:rPr>
              <a:t>Rent and remodel a public building (140㎡) for free.</a:t>
            </a:r>
            <a:endParaRPr lang="ja-JP" altLang="en-US" sz="2000" kern="0" dirty="0">
              <a:solidFill>
                <a:srgbClr val="FFFFFF"/>
              </a:solidFill>
            </a:endParaRPr>
          </a:p>
          <a:p>
            <a:pPr marL="0" marR="0" lvl="0" indent="0" algn="l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kern="0" dirty="0">
                <a:solidFill>
                  <a:srgbClr val="FFFFFF"/>
                </a:solidFill>
              </a:rPr>
              <a:t>　</a:t>
            </a:r>
            <a:r>
              <a:rPr lang="en-US" altLang="ja-JP" sz="2000" kern="0" dirty="0" smtClean="0">
                <a:solidFill>
                  <a:srgbClr val="FFFFFF"/>
                </a:solidFill>
                <a:sym typeface="Wingdings" pitchFamily="2" charset="2"/>
              </a:rPr>
              <a:t></a:t>
            </a:r>
            <a:r>
              <a:rPr lang="ja-JP" altLang="en-US" sz="2000" kern="0" dirty="0" smtClean="0">
                <a:solidFill>
                  <a:srgbClr val="FFFFFF"/>
                </a:solidFill>
              </a:rPr>
              <a:t> </a:t>
            </a:r>
            <a:r>
              <a:rPr lang="en-US" altLang="ja-JP" sz="2000" kern="0" dirty="0" smtClean="0">
                <a:solidFill>
                  <a:srgbClr val="FFFFFF"/>
                </a:solidFill>
              </a:rPr>
              <a:t>On-site office and laboratory for GW group.</a:t>
            </a:r>
            <a:endParaRPr lang="en-US" altLang="ja-JP" sz="2000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4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spect="1" noChangeArrowheads="1"/>
          </p:cNvSpPr>
          <p:nvPr/>
        </p:nvSpPr>
        <p:spPr bwMode="auto">
          <a:xfrm>
            <a:off x="1076296" y="1571612"/>
            <a:ext cx="3887787" cy="4857784"/>
          </a:xfrm>
          <a:prstGeom prst="roundRect">
            <a:avLst>
              <a:gd name="adj" fmla="val 3796"/>
            </a:avLst>
          </a:prstGeom>
          <a:solidFill>
            <a:srgbClr val="CCFFCC">
              <a:alpha val="10000"/>
            </a:srgbClr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25" name="Rectangle 44"/>
          <p:cNvSpPr>
            <a:spLocks noChangeArrowheads="1"/>
          </p:cNvSpPr>
          <p:nvPr/>
        </p:nvSpPr>
        <p:spPr bwMode="auto">
          <a:xfrm>
            <a:off x="3236883" y="1628775"/>
            <a:ext cx="86360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</a:rPr>
              <a:t>CLIO</a:t>
            </a:r>
            <a:endParaRPr lang="en-US" altLang="ja-JP" sz="1400" b="1" dirty="0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</p:txBody>
      </p:sp>
      <p:grpSp>
        <p:nvGrpSpPr>
          <p:cNvPr id="270" name="グループ化 269"/>
          <p:cNvGrpSpPr/>
          <p:nvPr/>
        </p:nvGrpSpPr>
        <p:grpSpPr>
          <a:xfrm>
            <a:off x="1149321" y="1628775"/>
            <a:ext cx="4214767" cy="3240088"/>
            <a:chOff x="1149321" y="1628775"/>
            <a:chExt cx="4214767" cy="3240088"/>
          </a:xfrm>
        </p:grpSpPr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rot="5400000">
              <a:off x="3971721" y="2682255"/>
              <a:ext cx="1223963" cy="412403"/>
            </a:xfrm>
            <a:custGeom>
              <a:avLst/>
              <a:gdLst>
                <a:gd name="T0" fmla="*/ 1017533 w 21600"/>
                <a:gd name="T1" fmla="*/ 0 h 21600"/>
                <a:gd name="T2" fmla="*/ 0 w 21600"/>
                <a:gd name="T3" fmla="*/ 144463 h 21600"/>
                <a:gd name="T4" fmla="*/ 1017533 w 21600"/>
                <a:gd name="T5" fmla="*/ 288925 h 21600"/>
                <a:gd name="T6" fmla="*/ 1223963 w 21600"/>
                <a:gd name="T7" fmla="*/ 1444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4628 h 21600"/>
                <a:gd name="T14" fmla="*/ 19518 w 21600"/>
                <a:gd name="T15" fmla="*/ 1697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7957" y="0"/>
                  </a:moveTo>
                  <a:lnTo>
                    <a:pt x="17957" y="4628"/>
                  </a:lnTo>
                  <a:lnTo>
                    <a:pt x="3375" y="4628"/>
                  </a:lnTo>
                  <a:lnTo>
                    <a:pt x="3375" y="16972"/>
                  </a:lnTo>
                  <a:lnTo>
                    <a:pt x="17957" y="16972"/>
                  </a:lnTo>
                  <a:lnTo>
                    <a:pt x="17957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4628"/>
                  </a:moveTo>
                  <a:lnTo>
                    <a:pt x="1350" y="16972"/>
                  </a:lnTo>
                  <a:lnTo>
                    <a:pt x="2700" y="16972"/>
                  </a:lnTo>
                  <a:lnTo>
                    <a:pt x="2700" y="4628"/>
                  </a:lnTo>
                  <a:close/>
                </a:path>
                <a:path w="21600" h="21600">
                  <a:moveTo>
                    <a:pt x="0" y="4628"/>
                  </a:moveTo>
                  <a:lnTo>
                    <a:pt x="0" y="16972"/>
                  </a:lnTo>
                  <a:lnTo>
                    <a:pt x="675" y="16972"/>
                  </a:lnTo>
                  <a:lnTo>
                    <a:pt x="675" y="4628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 w="12700">
              <a:solidFill>
                <a:srgbClr val="CCECFF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no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pic>
          <p:nvPicPr>
            <p:cNvPr id="14" name="Picture 21" descr="Advanced LIG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9321" y="3573463"/>
              <a:ext cx="1014412" cy="1135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24"/>
            <p:cNvSpPr>
              <a:spLocks noChangeArrowheads="1"/>
            </p:cNvSpPr>
            <p:nvPr/>
          </p:nvSpPr>
          <p:spPr bwMode="auto">
            <a:xfrm>
              <a:off x="1220758" y="3573463"/>
              <a:ext cx="1004888" cy="2444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r>
                <a:rPr lang="ja-JP" altLang="en-US" sz="1000" b="1" dirty="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Ａｄ</a:t>
              </a:r>
              <a:r>
                <a:rPr lang="en-US" altLang="ja-JP" sz="1000" b="1" dirty="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.</a:t>
              </a:r>
              <a:r>
                <a:rPr lang="ja-JP" altLang="en-US" sz="1000" b="1" dirty="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　ＬＩＧＯ</a:t>
              </a:r>
            </a:p>
          </p:txBody>
        </p:sp>
        <p:sp>
          <p:nvSpPr>
            <p:cNvPr id="17" name="AutoShape 27"/>
            <p:cNvSpPr>
              <a:spLocks noChangeArrowheads="1"/>
            </p:cNvSpPr>
            <p:nvPr/>
          </p:nvSpPr>
          <p:spPr bwMode="auto">
            <a:xfrm>
              <a:off x="1293783" y="1700808"/>
              <a:ext cx="309563" cy="515243"/>
            </a:xfrm>
            <a:prstGeom prst="downArrow">
              <a:avLst>
                <a:gd name="adj1" fmla="val 55898"/>
                <a:gd name="adj2" fmla="val 32872"/>
              </a:avLst>
            </a:prstGeom>
            <a:solidFill>
              <a:srgbClr val="FFCCCC">
                <a:alpha val="20000"/>
              </a:srgbClr>
            </a:solidFill>
            <a:ln w="6350">
              <a:solidFill>
                <a:srgbClr val="FFCC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sp>
          <p:nvSpPr>
            <p:cNvPr id="18" name="AutoShape 28"/>
            <p:cNvSpPr>
              <a:spLocks noChangeArrowheads="1"/>
            </p:cNvSpPr>
            <p:nvPr/>
          </p:nvSpPr>
          <p:spPr bwMode="auto">
            <a:xfrm rot="5400000">
              <a:off x="1279321" y="2726705"/>
              <a:ext cx="1223963" cy="469553"/>
            </a:xfrm>
            <a:custGeom>
              <a:avLst/>
              <a:gdLst>
                <a:gd name="T0" fmla="*/ 1017533 w 21600"/>
                <a:gd name="T1" fmla="*/ 0 h 21600"/>
                <a:gd name="T2" fmla="*/ 0 w 21600"/>
                <a:gd name="T3" fmla="*/ 144463 h 21600"/>
                <a:gd name="T4" fmla="*/ 1017533 w 21600"/>
                <a:gd name="T5" fmla="*/ 288925 h 21600"/>
                <a:gd name="T6" fmla="*/ 1223963 w 21600"/>
                <a:gd name="T7" fmla="*/ 1444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4628 h 21600"/>
                <a:gd name="T14" fmla="*/ 19518 w 21600"/>
                <a:gd name="T15" fmla="*/ 1697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7957" y="0"/>
                  </a:moveTo>
                  <a:lnTo>
                    <a:pt x="17957" y="4628"/>
                  </a:lnTo>
                  <a:lnTo>
                    <a:pt x="3375" y="4628"/>
                  </a:lnTo>
                  <a:lnTo>
                    <a:pt x="3375" y="16972"/>
                  </a:lnTo>
                  <a:lnTo>
                    <a:pt x="17957" y="16972"/>
                  </a:lnTo>
                  <a:lnTo>
                    <a:pt x="17957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4628"/>
                  </a:moveTo>
                  <a:lnTo>
                    <a:pt x="1350" y="16972"/>
                  </a:lnTo>
                  <a:lnTo>
                    <a:pt x="2700" y="16972"/>
                  </a:lnTo>
                  <a:lnTo>
                    <a:pt x="2700" y="4628"/>
                  </a:lnTo>
                  <a:close/>
                </a:path>
                <a:path w="21600" h="21600">
                  <a:moveTo>
                    <a:pt x="0" y="4628"/>
                  </a:moveTo>
                  <a:lnTo>
                    <a:pt x="0" y="16972"/>
                  </a:lnTo>
                  <a:lnTo>
                    <a:pt x="675" y="16972"/>
                  </a:lnTo>
                  <a:lnTo>
                    <a:pt x="675" y="4628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 w="12700">
              <a:solidFill>
                <a:srgbClr val="FFCC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no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sp>
          <p:nvSpPr>
            <p:cNvPr id="19" name="AutoShape 29"/>
            <p:cNvSpPr>
              <a:spLocks noChangeArrowheads="1"/>
            </p:cNvSpPr>
            <p:nvPr/>
          </p:nvSpPr>
          <p:spPr bwMode="auto">
            <a:xfrm>
              <a:off x="2876521" y="1700808"/>
              <a:ext cx="309562" cy="524173"/>
            </a:xfrm>
            <a:prstGeom prst="downArrow">
              <a:avLst>
                <a:gd name="adj1" fmla="val 49741"/>
                <a:gd name="adj2" fmla="val 42053"/>
              </a:avLst>
            </a:prstGeom>
            <a:solidFill>
              <a:srgbClr val="CCFFCC">
                <a:alpha val="20000"/>
              </a:srgbClr>
            </a:solidFill>
            <a:ln w="635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sp>
          <p:nvSpPr>
            <p:cNvPr id="20" name="AutoShape 30"/>
            <p:cNvSpPr>
              <a:spLocks noChangeArrowheads="1"/>
            </p:cNvSpPr>
            <p:nvPr/>
          </p:nvSpPr>
          <p:spPr bwMode="auto">
            <a:xfrm rot="5400000">
              <a:off x="3565771" y="3934642"/>
              <a:ext cx="1511300" cy="357141"/>
            </a:xfrm>
            <a:custGeom>
              <a:avLst/>
              <a:gdLst>
                <a:gd name="T0" fmla="*/ 1261096 w 21600"/>
                <a:gd name="T1" fmla="*/ 0 h 21600"/>
                <a:gd name="T2" fmla="*/ 0 w 21600"/>
                <a:gd name="T3" fmla="*/ 144463 h 21600"/>
                <a:gd name="T4" fmla="*/ 1261096 w 21600"/>
                <a:gd name="T5" fmla="*/ 288925 h 21600"/>
                <a:gd name="T6" fmla="*/ 1511300 w 21600"/>
                <a:gd name="T7" fmla="*/ 1444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3916 h 21600"/>
                <a:gd name="T14" fmla="*/ 19321 w 21600"/>
                <a:gd name="T15" fmla="*/ 176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024" y="0"/>
                  </a:moveTo>
                  <a:lnTo>
                    <a:pt x="18024" y="3916"/>
                  </a:lnTo>
                  <a:lnTo>
                    <a:pt x="3375" y="3916"/>
                  </a:lnTo>
                  <a:lnTo>
                    <a:pt x="3375" y="17684"/>
                  </a:lnTo>
                  <a:lnTo>
                    <a:pt x="18024" y="17684"/>
                  </a:lnTo>
                  <a:lnTo>
                    <a:pt x="18024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916"/>
                  </a:moveTo>
                  <a:lnTo>
                    <a:pt x="1350" y="17684"/>
                  </a:lnTo>
                  <a:lnTo>
                    <a:pt x="2700" y="17684"/>
                  </a:lnTo>
                  <a:lnTo>
                    <a:pt x="2700" y="3916"/>
                  </a:lnTo>
                  <a:close/>
                </a:path>
                <a:path w="21600" h="21600">
                  <a:moveTo>
                    <a:pt x="0" y="3916"/>
                  </a:moveTo>
                  <a:lnTo>
                    <a:pt x="0" y="17684"/>
                  </a:lnTo>
                  <a:lnTo>
                    <a:pt x="675" y="17684"/>
                  </a:lnTo>
                  <a:lnTo>
                    <a:pt x="675" y="3916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 w="12700">
              <a:solidFill>
                <a:srgbClr val="CCECFF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no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sp>
          <p:nvSpPr>
            <p:cNvPr id="21" name="AutoShape 31"/>
            <p:cNvSpPr>
              <a:spLocks noChangeArrowheads="1"/>
            </p:cNvSpPr>
            <p:nvPr/>
          </p:nvSpPr>
          <p:spPr bwMode="auto">
            <a:xfrm>
              <a:off x="4222721" y="1680691"/>
              <a:ext cx="309562" cy="524173"/>
            </a:xfrm>
            <a:prstGeom prst="downArrow">
              <a:avLst>
                <a:gd name="adj1" fmla="val 49741"/>
                <a:gd name="adj2" fmla="val 42053"/>
              </a:avLst>
            </a:prstGeom>
            <a:solidFill>
              <a:srgbClr val="CCECFF">
                <a:alpha val="20000"/>
              </a:srgbClr>
            </a:solidFill>
            <a:ln w="6350">
              <a:solidFill>
                <a:srgbClr val="CCECFF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sp>
          <p:nvSpPr>
            <p:cNvPr id="22" name="Rectangle 41"/>
            <p:cNvSpPr>
              <a:spLocks noChangeArrowheads="1"/>
            </p:cNvSpPr>
            <p:nvPr/>
          </p:nvSpPr>
          <p:spPr bwMode="auto">
            <a:xfrm>
              <a:off x="1149321" y="1628775"/>
              <a:ext cx="863600" cy="30777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>
                  <a:solidFill>
                    <a:srgbClr val="F8F8F8"/>
                  </a:solidFill>
                  <a:latin typeface="Tahoma" pitchFamily="34" charset="0"/>
                </a:rPr>
                <a:t>LIGO</a:t>
              </a:r>
              <a:endParaRPr lang="en-US" altLang="ja-JP" sz="14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endParaRPr>
            </a:p>
          </p:txBody>
        </p:sp>
        <p:sp>
          <p:nvSpPr>
            <p:cNvPr id="23" name="Rectangle 42"/>
            <p:cNvSpPr>
              <a:spLocks noChangeArrowheads="1"/>
            </p:cNvSpPr>
            <p:nvPr/>
          </p:nvSpPr>
          <p:spPr bwMode="auto">
            <a:xfrm>
              <a:off x="2589183" y="1628775"/>
              <a:ext cx="863600" cy="30777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>
                  <a:solidFill>
                    <a:srgbClr val="F8F8F8"/>
                  </a:solidFill>
                  <a:latin typeface="Tahoma" pitchFamily="34" charset="0"/>
                </a:rPr>
                <a:t>TAMA</a:t>
              </a:r>
              <a:endParaRPr lang="en-US" altLang="ja-JP" sz="14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endParaRPr>
            </a:p>
          </p:txBody>
        </p:sp>
        <p:sp>
          <p:nvSpPr>
            <p:cNvPr id="24" name="Rectangle 43"/>
            <p:cNvSpPr>
              <a:spLocks noChangeArrowheads="1"/>
            </p:cNvSpPr>
            <p:nvPr/>
          </p:nvSpPr>
          <p:spPr bwMode="auto">
            <a:xfrm>
              <a:off x="1581121" y="1974850"/>
              <a:ext cx="1368425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>
                  <a:solidFill>
                    <a:srgbClr val="F8F8F8"/>
                  </a:solidFill>
                  <a:latin typeface="Tahoma" pitchFamily="34" charset="0"/>
                </a:rPr>
                <a:t>Enhanced</a:t>
              </a: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>
                  <a:solidFill>
                    <a:srgbClr val="F8F8F8"/>
                  </a:solidFill>
                  <a:latin typeface="Tahoma" pitchFamily="34" charset="0"/>
                </a:rPr>
                <a:t>   LIGO </a:t>
              </a:r>
              <a:endParaRPr lang="en-US" altLang="ja-JP" sz="14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endParaRPr>
            </a:p>
          </p:txBody>
        </p:sp>
        <p:sp>
          <p:nvSpPr>
            <p:cNvPr id="26" name="Rectangle 45"/>
            <p:cNvSpPr>
              <a:spLocks noChangeArrowheads="1"/>
            </p:cNvSpPr>
            <p:nvPr/>
          </p:nvSpPr>
          <p:spPr bwMode="auto">
            <a:xfrm>
              <a:off x="1220758" y="2636838"/>
              <a:ext cx="1223963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>
                  <a:solidFill>
                    <a:srgbClr val="F8F8F8"/>
                  </a:solidFill>
                  <a:latin typeface="Tahoma" pitchFamily="34" charset="0"/>
                </a:rPr>
                <a:t>Advanced       </a:t>
              </a: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>
                  <a:solidFill>
                    <a:srgbClr val="F8F8F8"/>
                  </a:solidFill>
                  <a:latin typeface="Tahoma" pitchFamily="34" charset="0"/>
                </a:rPr>
                <a:t>   LIGO</a:t>
              </a:r>
              <a:endParaRPr lang="en-US" altLang="ja-JP" sz="14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endParaRPr>
            </a:p>
          </p:txBody>
        </p:sp>
        <p:sp>
          <p:nvSpPr>
            <p:cNvPr id="28" name="Rectangle 47"/>
            <p:cNvSpPr>
              <a:spLocks noChangeArrowheads="1"/>
            </p:cNvSpPr>
            <p:nvPr/>
          </p:nvSpPr>
          <p:spPr bwMode="auto">
            <a:xfrm>
              <a:off x="4169336" y="2617748"/>
              <a:ext cx="1194752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>
                  <a:solidFill>
                    <a:srgbClr val="F8F8F8"/>
                  </a:solidFill>
                  <a:latin typeface="Tahoma" pitchFamily="34" charset="0"/>
                </a:rPr>
                <a:t>Advanced</a:t>
              </a: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>
                  <a:solidFill>
                    <a:srgbClr val="F8F8F8"/>
                  </a:solidFill>
                  <a:latin typeface="Tahoma" pitchFamily="34" charset="0"/>
                </a:rPr>
                <a:t>   Virgo</a:t>
              </a:r>
              <a:endParaRPr lang="en-US" altLang="ja-JP" sz="14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endParaRPr>
            </a:p>
          </p:txBody>
        </p:sp>
        <p:sp>
          <p:nvSpPr>
            <p:cNvPr id="29" name="Rectangle 48"/>
            <p:cNvSpPr>
              <a:spLocks noChangeArrowheads="1"/>
            </p:cNvSpPr>
            <p:nvPr/>
          </p:nvSpPr>
          <p:spPr bwMode="auto">
            <a:xfrm>
              <a:off x="4100482" y="1628775"/>
              <a:ext cx="1074743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F8F8F8"/>
                  </a:solidFill>
                  <a:latin typeface="Tahoma" pitchFamily="34" charset="0"/>
                </a:rPr>
                <a:t>VIRGO</a:t>
              </a: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F8F8F8"/>
                  </a:solidFill>
                  <a:latin typeface="Tahoma" pitchFamily="34" charset="0"/>
                </a:rPr>
                <a:t>   GEO</a:t>
              </a:r>
              <a:endParaRPr lang="en-US" altLang="ja-JP" sz="14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endParaRPr>
            </a:p>
          </p:txBody>
        </p:sp>
        <p:sp>
          <p:nvSpPr>
            <p:cNvPr id="30" name="Rectangle 49"/>
            <p:cNvSpPr>
              <a:spLocks noChangeArrowheads="1"/>
            </p:cNvSpPr>
            <p:nvPr/>
          </p:nvSpPr>
          <p:spPr bwMode="auto">
            <a:xfrm>
              <a:off x="4428926" y="3860800"/>
              <a:ext cx="503114" cy="30777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>
                  <a:solidFill>
                    <a:srgbClr val="F8F8F8"/>
                  </a:solidFill>
                  <a:latin typeface="Tahoma" pitchFamily="34" charset="0"/>
                </a:rPr>
                <a:t>ET</a:t>
              </a:r>
              <a:endParaRPr lang="en-US" altLang="ja-JP" sz="14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endParaRPr>
            </a:p>
          </p:txBody>
        </p:sp>
      </p:grpSp>
      <p:pic>
        <p:nvPicPr>
          <p:cNvPr id="34" name="Picture 3" descr="LISA-waves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0855" y="3465513"/>
            <a:ext cx="14382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16"/>
          <p:cNvSpPr>
            <a:spLocks noChangeArrowheads="1"/>
          </p:cNvSpPr>
          <p:nvPr/>
        </p:nvSpPr>
        <p:spPr bwMode="auto">
          <a:xfrm>
            <a:off x="5187980" y="4508500"/>
            <a:ext cx="1511300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0.1mHz-10mHz</a:t>
            </a:r>
            <a:endParaRPr lang="en-US" altLang="ja-JP" sz="1200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確実な重力波源</a:t>
            </a:r>
          </a:p>
        </p:txBody>
      </p:sp>
      <p:pic>
        <p:nvPicPr>
          <p:cNvPr id="39" name="Picture 20" descr="Fact Sheet: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2292" y="2276475"/>
            <a:ext cx="1296988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25"/>
          <p:cNvSpPr>
            <a:spLocks noChangeArrowheads="1"/>
          </p:cNvSpPr>
          <p:nvPr/>
        </p:nvSpPr>
        <p:spPr bwMode="auto">
          <a:xfrm>
            <a:off x="5402292" y="2276475"/>
            <a:ext cx="414338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LPF</a:t>
            </a:r>
          </a:p>
        </p:txBody>
      </p:sp>
      <p:sp>
        <p:nvSpPr>
          <p:cNvPr id="42" name="AutoShape 32"/>
          <p:cNvSpPr>
            <a:spLocks noChangeArrowheads="1"/>
          </p:cNvSpPr>
          <p:nvPr/>
        </p:nvSpPr>
        <p:spPr bwMode="auto">
          <a:xfrm rot="5400000">
            <a:off x="6333733" y="3927103"/>
            <a:ext cx="1511300" cy="372220"/>
          </a:xfrm>
          <a:custGeom>
            <a:avLst/>
            <a:gdLst>
              <a:gd name="T0" fmla="*/ 1261096 w 21600"/>
              <a:gd name="T1" fmla="*/ 0 h 21600"/>
              <a:gd name="T2" fmla="*/ 0 w 21600"/>
              <a:gd name="T3" fmla="*/ 144463 h 21600"/>
              <a:gd name="T4" fmla="*/ 1261096 w 21600"/>
              <a:gd name="T5" fmla="*/ 288925 h 21600"/>
              <a:gd name="T6" fmla="*/ 1511300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ECFF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6748492" y="2626296"/>
            <a:ext cx="309563" cy="586680"/>
          </a:xfrm>
          <a:prstGeom prst="downArrow">
            <a:avLst>
              <a:gd name="adj1" fmla="val 49741"/>
              <a:gd name="adj2" fmla="val 83086"/>
            </a:avLst>
          </a:prstGeom>
          <a:solidFill>
            <a:srgbClr val="CCECFF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48" name="AutoShape 38"/>
          <p:cNvSpPr>
            <a:spLocks noChangeArrowheads="1"/>
          </p:cNvSpPr>
          <p:nvPr/>
        </p:nvSpPr>
        <p:spPr bwMode="auto">
          <a:xfrm rot="5400000">
            <a:off x="6194430" y="5084787"/>
            <a:ext cx="1081088" cy="360313"/>
          </a:xfrm>
          <a:custGeom>
            <a:avLst/>
            <a:gdLst>
              <a:gd name="T0" fmla="*/ 902108 w 21600"/>
              <a:gd name="T1" fmla="*/ 0 h 21600"/>
              <a:gd name="T2" fmla="*/ 0 w 21600"/>
              <a:gd name="T3" fmla="*/ 144463 h 21600"/>
              <a:gd name="T4" fmla="*/ 902108 w 21600"/>
              <a:gd name="T5" fmla="*/ 288925 h 21600"/>
              <a:gd name="T6" fmla="*/ 1081088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ECFF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49" name="Rectangle 39"/>
          <p:cNvSpPr>
            <a:spLocks noChangeArrowheads="1"/>
          </p:cNvSpPr>
          <p:nvPr/>
        </p:nvSpPr>
        <p:spPr bwMode="auto">
          <a:xfrm>
            <a:off x="5295930" y="3500438"/>
            <a:ext cx="487362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LISA</a:t>
            </a:r>
          </a:p>
        </p:txBody>
      </p:sp>
      <p:sp>
        <p:nvSpPr>
          <p:cNvPr id="50" name="Rectangle 40"/>
          <p:cNvSpPr>
            <a:spLocks noChangeArrowheads="1"/>
          </p:cNvSpPr>
          <p:nvPr/>
        </p:nvSpPr>
        <p:spPr bwMode="auto">
          <a:xfrm>
            <a:off x="6101680" y="5085184"/>
            <a:ext cx="99060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BBO</a:t>
            </a:r>
            <a:endParaRPr lang="en-US" altLang="ja-JP" sz="14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6557992" y="2668018"/>
            <a:ext cx="931863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LPF</a:t>
            </a:r>
            <a:endParaRPr lang="en-US" altLang="ja-JP" sz="14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6631017" y="4005263"/>
            <a:ext cx="931863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LISA</a:t>
            </a:r>
            <a:endParaRPr lang="en-US" altLang="ja-JP" sz="14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33" name="AutoShape 2"/>
          <p:cNvSpPr>
            <a:spLocks noChangeAspect="1" noChangeArrowheads="1"/>
          </p:cNvSpPr>
          <p:nvPr/>
        </p:nvSpPr>
        <p:spPr bwMode="auto">
          <a:xfrm>
            <a:off x="5257830" y="1571611"/>
            <a:ext cx="3529012" cy="4881577"/>
          </a:xfrm>
          <a:prstGeom prst="roundRect">
            <a:avLst>
              <a:gd name="adj" fmla="val 3796"/>
            </a:avLst>
          </a:prstGeom>
          <a:solidFill>
            <a:srgbClr val="99CCFF">
              <a:alpha val="10000"/>
            </a:srgbClr>
          </a:solidFill>
          <a:ln w="952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71" name="AutoShape 4"/>
          <p:cNvSpPr>
            <a:spLocks noChangeAspect="1" noChangeArrowheads="1"/>
          </p:cNvSpPr>
          <p:nvPr/>
        </p:nvSpPr>
        <p:spPr bwMode="auto">
          <a:xfrm>
            <a:off x="1099169" y="1556792"/>
            <a:ext cx="7687673" cy="4857784"/>
          </a:xfrm>
          <a:prstGeom prst="roundRect">
            <a:avLst>
              <a:gd name="adj" fmla="val 2740"/>
            </a:avLst>
          </a:prstGeom>
          <a:solidFill>
            <a:srgbClr val="000000">
              <a:alpha val="90000"/>
            </a:srgbClr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重力波天文学のロードマップ 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プロジェクトウィーク資料 </a:t>
            </a:r>
            <a:r>
              <a:rPr lang="en-US" altLang="ja-JP" dirty="0" smtClean="0"/>
              <a:t>(November 28, 2012, NAOJ)</a:t>
            </a:r>
            <a:endParaRPr lang="en-US" altLang="ja-JP" dirty="0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57158" y="237172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2010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57158" y="3429000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2015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357158" y="446087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2020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403196" y="554037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2025</a:t>
            </a:r>
          </a:p>
        </p:txBody>
      </p:sp>
      <p:sp>
        <p:nvSpPr>
          <p:cNvPr id="13" name="Rectangle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115616" y="796642"/>
            <a:ext cx="2663825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000000"/>
                </a:solidFill>
                <a:latin typeface="Tahoma" pitchFamily="34" charset="0"/>
              </a:rPr>
              <a:t>　</a:t>
            </a:r>
            <a:r>
              <a:rPr lang="ja-JP" altLang="en-US" sz="1600" dirty="0">
                <a:solidFill>
                  <a:srgbClr val="CCECFF"/>
                </a:solidFill>
                <a:latin typeface="Tahoma" pitchFamily="34" charset="0"/>
              </a:rPr>
              <a:t>　</a:t>
            </a:r>
            <a:r>
              <a:rPr lang="ja-JP" altLang="en-US" sz="2000" dirty="0" smtClean="0">
                <a:solidFill>
                  <a:srgbClr val="99FF99"/>
                </a:solidFill>
                <a:latin typeface="Tahoma" pitchFamily="34" charset="0"/>
              </a:rPr>
              <a:t>地上望遠鏡</a:t>
            </a:r>
          </a:p>
        </p:txBody>
      </p:sp>
      <p:sp>
        <p:nvSpPr>
          <p:cNvPr id="35" name="Rectangle 15"/>
          <p:cNvSpPr>
            <a:spLocks noChangeArrowheads="1"/>
          </p:cNvSpPr>
          <p:nvPr/>
        </p:nvSpPr>
        <p:spPr bwMode="auto">
          <a:xfrm>
            <a:off x="5767413" y="796642"/>
            <a:ext cx="2628931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宇宙望遠鏡</a:t>
            </a:r>
            <a:endParaRPr lang="ja-JP" altLang="en-US" sz="2000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37" name="Rectangle 17"/>
          <p:cNvSpPr>
            <a:spLocks noChangeArrowheads="1"/>
          </p:cNvSpPr>
          <p:nvPr/>
        </p:nvSpPr>
        <p:spPr bwMode="auto">
          <a:xfrm>
            <a:off x="6242103" y="5900758"/>
            <a:ext cx="1582737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0.1Hz</a:t>
            </a:r>
            <a:r>
              <a:rPr lang="ja-JP" altLang="en-US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帯</a:t>
            </a:r>
            <a:endParaRPr lang="ja-JP" altLang="en-US" sz="1200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宇宙論的な重力波</a:t>
            </a:r>
          </a:p>
        </p:txBody>
      </p:sp>
      <p:sp>
        <p:nvSpPr>
          <p:cNvPr id="38" name="Rectangle 18"/>
          <p:cNvSpPr>
            <a:spLocks noChangeArrowheads="1"/>
          </p:cNvSpPr>
          <p:nvPr/>
        </p:nvSpPr>
        <p:spPr bwMode="auto">
          <a:xfrm>
            <a:off x="5609461" y="1196752"/>
            <a:ext cx="3177382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低周波数帯の観測 </a:t>
            </a:r>
            <a:r>
              <a:rPr lang="en-US" altLang="ja-JP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(1Hz</a:t>
            </a:r>
            <a:r>
              <a:rPr lang="ja-JP" altLang="en-US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以下</a:t>
            </a:r>
            <a:r>
              <a:rPr lang="en-US" altLang="ja-JP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)</a:t>
            </a:r>
            <a:endParaRPr lang="ja-JP" altLang="en-US" sz="180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41" name="Rectangle 26"/>
          <p:cNvSpPr>
            <a:spLocks noChangeArrowheads="1"/>
          </p:cNvSpPr>
          <p:nvPr/>
        </p:nvSpPr>
        <p:spPr bwMode="auto">
          <a:xfrm>
            <a:off x="7912158" y="6215082"/>
            <a:ext cx="698500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DECIGO</a:t>
            </a:r>
          </a:p>
        </p:txBody>
      </p:sp>
      <p:sp>
        <p:nvSpPr>
          <p:cNvPr id="44" name="AutoShape 34"/>
          <p:cNvSpPr>
            <a:spLocks noChangeArrowheads="1"/>
          </p:cNvSpPr>
          <p:nvPr/>
        </p:nvSpPr>
        <p:spPr bwMode="auto">
          <a:xfrm rot="5400000">
            <a:off x="7580792" y="4958261"/>
            <a:ext cx="1295400" cy="395878"/>
          </a:xfrm>
          <a:custGeom>
            <a:avLst/>
            <a:gdLst>
              <a:gd name="T0" fmla="*/ 1261096 w 21600"/>
              <a:gd name="T1" fmla="*/ 0 h 21600"/>
              <a:gd name="T2" fmla="*/ 0 w 21600"/>
              <a:gd name="T3" fmla="*/ 144463 h 21600"/>
              <a:gd name="T4" fmla="*/ 1261096 w 21600"/>
              <a:gd name="T5" fmla="*/ 288925 h 21600"/>
              <a:gd name="T6" fmla="*/ 1511300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ECFF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45" name="AutoShape 35"/>
          <p:cNvSpPr>
            <a:spLocks noChangeArrowheads="1"/>
          </p:cNvSpPr>
          <p:nvPr/>
        </p:nvSpPr>
        <p:spPr bwMode="auto">
          <a:xfrm>
            <a:off x="7829580" y="2909863"/>
            <a:ext cx="309562" cy="591145"/>
          </a:xfrm>
          <a:prstGeom prst="downArrow">
            <a:avLst>
              <a:gd name="adj1" fmla="val 49741"/>
              <a:gd name="adj2" fmla="val 84616"/>
            </a:avLst>
          </a:prstGeom>
          <a:solidFill>
            <a:srgbClr val="CCECFF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46" name="AutoShape 36"/>
          <p:cNvSpPr>
            <a:spLocks noChangeArrowheads="1"/>
          </p:cNvSpPr>
          <p:nvPr/>
        </p:nvSpPr>
        <p:spPr bwMode="auto">
          <a:xfrm>
            <a:off x="7901017" y="3773959"/>
            <a:ext cx="309563" cy="591145"/>
          </a:xfrm>
          <a:prstGeom prst="downArrow">
            <a:avLst>
              <a:gd name="adj1" fmla="val 49741"/>
              <a:gd name="adj2" fmla="val 84616"/>
            </a:avLst>
          </a:prstGeom>
          <a:solidFill>
            <a:srgbClr val="CCECFF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47" name="Rectangle 37"/>
          <p:cNvSpPr>
            <a:spLocks noChangeArrowheads="1"/>
          </p:cNvSpPr>
          <p:nvPr/>
        </p:nvSpPr>
        <p:spPr bwMode="auto">
          <a:xfrm>
            <a:off x="7635905" y="4581525"/>
            <a:ext cx="107950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DECIGO</a:t>
            </a:r>
            <a:endParaRPr lang="en-US" altLang="ja-JP" sz="14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8066117" y="2996952"/>
            <a:ext cx="642938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DPF</a:t>
            </a:r>
            <a:endParaRPr lang="en-US" altLang="ja-JP" sz="14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7707342" y="3712071"/>
            <a:ext cx="100806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Pre-DECIGO</a:t>
            </a:r>
            <a:endParaRPr lang="en-US" altLang="ja-JP" sz="14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grpSp>
        <p:nvGrpSpPr>
          <p:cNvPr id="55" name="グループ化 57"/>
          <p:cNvGrpSpPr/>
          <p:nvPr/>
        </p:nvGrpSpPr>
        <p:grpSpPr>
          <a:xfrm rot="15785392">
            <a:off x="7410601" y="4982870"/>
            <a:ext cx="1293092" cy="1174827"/>
            <a:chOff x="9501222" y="714356"/>
            <a:chExt cx="5338763" cy="4864101"/>
          </a:xfrm>
        </p:grpSpPr>
        <p:sp>
          <p:nvSpPr>
            <p:cNvPr id="56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57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58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59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60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61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62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63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64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65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66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68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69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70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257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58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59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60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61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71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72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73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74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75" name="Group 26"/>
            <p:cNvGrpSpPr>
              <a:grpSpLocks/>
            </p:cNvGrpSpPr>
            <p:nvPr/>
          </p:nvGrpSpPr>
          <p:grpSpPr bwMode="auto">
            <a:xfrm rot="7209001">
              <a:off x="11403003" y="2178095"/>
              <a:ext cx="600087" cy="500063"/>
              <a:chOff x="4785" y="11039"/>
              <a:chExt cx="829" cy="688"/>
            </a:xfrm>
          </p:grpSpPr>
          <p:sp>
            <p:nvSpPr>
              <p:cNvPr id="252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53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54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55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56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76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77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78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79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80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81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82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83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84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85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86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87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88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91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92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93" name="Group 49"/>
            <p:cNvGrpSpPr>
              <a:grpSpLocks/>
            </p:cNvGrpSpPr>
            <p:nvPr/>
          </p:nvGrpSpPr>
          <p:grpSpPr bwMode="auto">
            <a:xfrm rot="3616332">
              <a:off x="12330179" y="2190798"/>
              <a:ext cx="600087" cy="503238"/>
              <a:chOff x="4785" y="11039"/>
              <a:chExt cx="829" cy="688"/>
            </a:xfrm>
          </p:grpSpPr>
          <p:sp>
            <p:nvSpPr>
              <p:cNvPr id="247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48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49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50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51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94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95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96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97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98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99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100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245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46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grpSp>
          <p:nvGrpSpPr>
            <p:cNvPr id="101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243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44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102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03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04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05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06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07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08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09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10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11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12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113" name="Group 78"/>
            <p:cNvGrpSpPr>
              <a:grpSpLocks/>
            </p:cNvGrpSpPr>
            <p:nvPr/>
          </p:nvGrpSpPr>
          <p:grpSpPr bwMode="auto">
            <a:xfrm flipH="1">
              <a:off x="12703129" y="4371956"/>
              <a:ext cx="600087" cy="495300"/>
              <a:chOff x="4785" y="11039"/>
              <a:chExt cx="829" cy="688"/>
            </a:xfrm>
          </p:grpSpPr>
          <p:sp>
            <p:nvSpPr>
              <p:cNvPr id="238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39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40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41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42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114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15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16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17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118" name="Group 88"/>
            <p:cNvGrpSpPr>
              <a:grpSpLocks/>
            </p:cNvGrpSpPr>
            <p:nvPr/>
          </p:nvGrpSpPr>
          <p:grpSpPr bwMode="auto">
            <a:xfrm flipH="1">
              <a:off x="12703129" y="4416406"/>
              <a:ext cx="600087" cy="500063"/>
              <a:chOff x="4785" y="11039"/>
              <a:chExt cx="829" cy="688"/>
            </a:xfrm>
          </p:grpSpPr>
          <p:sp>
            <p:nvSpPr>
              <p:cNvPr id="233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34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35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36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37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119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20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21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22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23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24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25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26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27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28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29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30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31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32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33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34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35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136" name="Group 111"/>
            <p:cNvGrpSpPr>
              <a:grpSpLocks/>
            </p:cNvGrpSpPr>
            <p:nvPr/>
          </p:nvGrpSpPr>
          <p:grpSpPr bwMode="auto">
            <a:xfrm rot="3592668" flipH="1">
              <a:off x="13154018" y="3611479"/>
              <a:ext cx="600087" cy="503238"/>
              <a:chOff x="4785" y="11039"/>
              <a:chExt cx="829" cy="688"/>
            </a:xfrm>
          </p:grpSpPr>
          <p:sp>
            <p:nvSpPr>
              <p:cNvPr id="228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29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30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31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32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137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38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39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40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41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42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143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226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27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grpSp>
          <p:nvGrpSpPr>
            <p:cNvPr id="144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224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25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145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46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47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48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49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50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51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52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53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54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55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156" name="Group 141"/>
            <p:cNvGrpSpPr>
              <a:grpSpLocks/>
            </p:cNvGrpSpPr>
            <p:nvPr/>
          </p:nvGrpSpPr>
          <p:grpSpPr bwMode="auto">
            <a:xfrm>
              <a:off x="11052279" y="4424344"/>
              <a:ext cx="600087" cy="500063"/>
              <a:chOff x="4785" y="11039"/>
              <a:chExt cx="829" cy="688"/>
            </a:xfrm>
          </p:grpSpPr>
          <p:sp>
            <p:nvSpPr>
              <p:cNvPr id="219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20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21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22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23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157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58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59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60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61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62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63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64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65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66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67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68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69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0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1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2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3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4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5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6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7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8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9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80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181" name="Group 171"/>
            <p:cNvGrpSpPr>
              <a:grpSpLocks/>
            </p:cNvGrpSpPr>
            <p:nvPr/>
          </p:nvGrpSpPr>
          <p:grpSpPr bwMode="auto">
            <a:xfrm rot="18007332">
              <a:off x="10577577" y="3603541"/>
              <a:ext cx="600087" cy="500063"/>
              <a:chOff x="4785" y="11039"/>
              <a:chExt cx="829" cy="688"/>
            </a:xfrm>
          </p:grpSpPr>
          <p:sp>
            <p:nvSpPr>
              <p:cNvPr id="214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15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16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17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18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182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83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84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85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86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87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88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89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90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91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92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93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94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95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96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97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98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99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200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201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202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203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204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grpSp>
          <p:nvGrpSpPr>
            <p:cNvPr id="205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212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13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grpSp>
          <p:nvGrpSpPr>
            <p:cNvPr id="206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210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11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207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208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209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+mn-cs"/>
              </a:endParaRPr>
            </a:p>
          </p:txBody>
        </p:sp>
      </p:grpSp>
      <p:sp>
        <p:nvSpPr>
          <p:cNvPr id="262" name="Rectangle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464085" y="1196752"/>
            <a:ext cx="3548509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DDDDDD"/>
                </a:solidFill>
                <a:latin typeface="Tahoma" pitchFamily="34" charset="0"/>
              </a:rPr>
              <a:t>より</a:t>
            </a:r>
            <a:r>
              <a:rPr lang="ja-JP" altLang="en-US" sz="1800" dirty="0">
                <a:solidFill>
                  <a:srgbClr val="DDDDDD"/>
                </a:solidFill>
                <a:latin typeface="Tahoma" pitchFamily="34" charset="0"/>
              </a:rPr>
              <a:t>遠くを観測 </a:t>
            </a:r>
            <a:r>
              <a:rPr lang="en-US" altLang="ja-JP" sz="1800" dirty="0">
                <a:solidFill>
                  <a:srgbClr val="DDDDDD"/>
                </a:solidFill>
                <a:latin typeface="Tahoma" pitchFamily="34" charset="0"/>
              </a:rPr>
              <a:t>(</a:t>
            </a: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</a:rPr>
              <a:t>10Hz-1kHz</a:t>
            </a:r>
            <a:r>
              <a:rPr lang="en-US" altLang="ja-JP" sz="1800" dirty="0">
                <a:solidFill>
                  <a:srgbClr val="DDDDDD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674764" y="4772000"/>
            <a:ext cx="1676400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FFCC"/>
                </a:solidFill>
                <a:latin typeface="Tahoma" pitchFamily="34" charset="0"/>
              </a:rPr>
              <a:t>~10 event/yr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CCFFCC"/>
                </a:solidFill>
                <a:latin typeface="Tahoma" pitchFamily="34" charset="0"/>
              </a:rPr>
              <a:t>　のイベントレート</a:t>
            </a:r>
            <a:endParaRPr lang="ja-JP" altLang="en-US" sz="1200" dirty="0">
              <a:solidFill>
                <a:srgbClr val="CCFFCC"/>
              </a:solidFill>
              <a:latin typeface="Tahoma" pitchFamily="34" charset="0"/>
              <a:sym typeface="Wingdings" pitchFamily="2" charset="2"/>
            </a:endParaRPr>
          </a:p>
        </p:txBody>
      </p:sp>
      <p:pic>
        <p:nvPicPr>
          <p:cNvPr id="31" name="Picture 11" descr="ET-fp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03524" y="4929198"/>
            <a:ext cx="1857388" cy="131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3571876"/>
            <a:ext cx="1414222" cy="1127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 rot="5400000">
            <a:off x="2799749" y="2662810"/>
            <a:ext cx="1223963" cy="451296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3095596" y="3544888"/>
            <a:ext cx="717550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KAGRA</a:t>
            </a:r>
            <a:endParaRPr lang="ja-JP" altLang="en-US" sz="1000" b="1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7" name="Rectangle 46"/>
          <p:cNvSpPr>
            <a:spLocks noChangeArrowheads="1"/>
          </p:cNvSpPr>
          <p:nvPr/>
        </p:nvSpPr>
        <p:spPr bwMode="auto">
          <a:xfrm>
            <a:off x="2699792" y="2730406"/>
            <a:ext cx="1113354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KAGRA</a:t>
            </a:r>
            <a:endParaRPr lang="en-US" altLang="ja-JP" sz="14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</p:txBody>
      </p:sp>
      <p:pic>
        <p:nvPicPr>
          <p:cNvPr id="26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02868" y="1805536"/>
            <a:ext cx="655371" cy="103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7" name="グループ化 286"/>
          <p:cNvGrpSpPr/>
          <p:nvPr/>
        </p:nvGrpSpPr>
        <p:grpSpPr>
          <a:xfrm>
            <a:off x="2483768" y="1844824"/>
            <a:ext cx="4824536" cy="2952327"/>
            <a:chOff x="2483768" y="1844824"/>
            <a:chExt cx="4824536" cy="2952327"/>
          </a:xfrm>
        </p:grpSpPr>
        <p:sp>
          <p:nvSpPr>
            <p:cNvPr id="264" name="角丸四角形 263"/>
            <p:cNvSpPr/>
            <p:nvPr/>
          </p:nvSpPr>
          <p:spPr bwMode="auto">
            <a:xfrm>
              <a:off x="2512963" y="2190043"/>
              <a:ext cx="1519253" cy="1815219"/>
            </a:xfrm>
            <a:prstGeom prst="roundRect">
              <a:avLst>
                <a:gd name="adj" fmla="val 7667"/>
              </a:avLst>
            </a:prstGeom>
            <a:noFill/>
            <a:ln w="19050" cap="flat" cmpd="sng" algn="ctr">
              <a:solidFill>
                <a:srgbClr val="FFFF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65" name="角丸四角形 264"/>
            <p:cNvSpPr/>
            <p:nvPr/>
          </p:nvSpPr>
          <p:spPr bwMode="auto">
            <a:xfrm>
              <a:off x="2483768" y="3765550"/>
              <a:ext cx="1519253" cy="1031601"/>
            </a:xfrm>
            <a:prstGeom prst="roundRect">
              <a:avLst>
                <a:gd name="adj" fmla="val 8383"/>
              </a:avLst>
            </a:prstGeom>
            <a:noFill/>
            <a:ln w="19050" cap="flat" cmpd="sng" algn="ctr">
              <a:solidFill>
                <a:srgbClr val="FFFF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76" name="角丸四角形 275"/>
            <p:cNvSpPr/>
            <p:nvPr/>
          </p:nvSpPr>
          <p:spPr bwMode="auto">
            <a:xfrm>
              <a:off x="4283968" y="1844824"/>
              <a:ext cx="2986192" cy="964796"/>
            </a:xfrm>
            <a:prstGeom prst="roundRect">
              <a:avLst>
                <a:gd name="adj" fmla="val 8230"/>
              </a:avLst>
            </a:prstGeom>
            <a:solidFill>
              <a:srgbClr val="FF9999">
                <a:alpha val="10000"/>
              </a:srgbClr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280" name="直線矢印コネクタ 279"/>
            <p:cNvCxnSpPr>
              <a:endCxn id="264" idx="3"/>
            </p:cNvCxnSpPr>
            <p:nvPr/>
          </p:nvCxnSpPr>
          <p:spPr bwMode="auto">
            <a:xfrm flipH="1">
              <a:off x="4032216" y="2809620"/>
              <a:ext cx="396710" cy="288033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508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72" name="正方形/長方形 271"/>
            <p:cNvSpPr/>
            <p:nvPr/>
          </p:nvSpPr>
          <p:spPr>
            <a:xfrm>
              <a:off x="4317661" y="1874206"/>
              <a:ext cx="2990643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600" dirty="0">
                  <a:solidFill>
                    <a:srgbClr val="FF9999"/>
                  </a:solidFill>
                </a:rPr>
                <a:t>大型低温重力波望遠鏡 </a:t>
              </a:r>
              <a:r>
                <a:rPr lang="en-US" altLang="ja-JP" sz="1600" dirty="0">
                  <a:solidFill>
                    <a:srgbClr val="FF9999"/>
                  </a:solidFill>
                </a:rPr>
                <a:t>KAGRA </a:t>
              </a: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FFFFFF"/>
                  </a:solidFill>
                </a:rPr>
                <a:t> 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* </a:t>
              </a:r>
              <a:r>
                <a:rPr lang="ja-JP" altLang="en-US" sz="1600" dirty="0">
                  <a:solidFill>
                    <a:srgbClr val="FFFFFF"/>
                  </a:solidFill>
                </a:rPr>
                <a:t>中心推進機関と</a:t>
              </a:r>
              <a:r>
                <a:rPr lang="ja-JP" altLang="en-US" sz="1600" dirty="0" smtClean="0">
                  <a:solidFill>
                    <a:srgbClr val="FFFFFF"/>
                  </a:solidFill>
                </a:rPr>
                <a:t>して推進</a:t>
              </a:r>
              <a:r>
                <a:rPr lang="en-US" altLang="ja-JP" sz="1600" dirty="0">
                  <a:solidFill>
                    <a:srgbClr val="FFFFFF"/>
                  </a:solidFill>
                </a:rPr>
                <a:t>.</a:t>
              </a: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FFFFFF"/>
                  </a:solidFill>
                </a:rPr>
                <a:t> 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* </a:t>
              </a:r>
              <a:r>
                <a:rPr lang="en-US" altLang="ja-JP" sz="1600" dirty="0">
                  <a:solidFill>
                    <a:srgbClr val="FFFFFF"/>
                  </a:solidFill>
                </a:rPr>
                <a:t>KAGRA</a:t>
              </a:r>
              <a:r>
                <a:rPr lang="ja-JP" altLang="en-US" sz="1600" dirty="0">
                  <a:solidFill>
                    <a:srgbClr val="FFFFFF"/>
                  </a:solidFill>
                </a:rPr>
                <a:t>による天文学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.</a:t>
              </a:r>
              <a:endParaRPr lang="en-US" altLang="ja-JP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88" name="グループ化 287"/>
          <p:cNvGrpSpPr/>
          <p:nvPr/>
        </p:nvGrpSpPr>
        <p:grpSpPr>
          <a:xfrm>
            <a:off x="3124755" y="1805536"/>
            <a:ext cx="5479693" cy="4409547"/>
            <a:chOff x="3124755" y="1805536"/>
            <a:chExt cx="5479693" cy="4409547"/>
          </a:xfrm>
        </p:grpSpPr>
        <p:sp>
          <p:nvSpPr>
            <p:cNvPr id="266" name="角丸四角形 265"/>
            <p:cNvSpPr/>
            <p:nvPr/>
          </p:nvSpPr>
          <p:spPr bwMode="auto">
            <a:xfrm>
              <a:off x="3124755" y="4869160"/>
              <a:ext cx="1887839" cy="1345922"/>
            </a:xfrm>
            <a:prstGeom prst="roundRect">
              <a:avLst>
                <a:gd name="adj" fmla="val 7778"/>
              </a:avLst>
            </a:prstGeom>
            <a:noFill/>
            <a:ln w="19050" cap="flat" cmpd="sng" algn="ctr">
              <a:solidFill>
                <a:srgbClr val="FFFF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67" name="角丸四角形 266"/>
            <p:cNvSpPr/>
            <p:nvPr/>
          </p:nvSpPr>
          <p:spPr bwMode="auto">
            <a:xfrm>
              <a:off x="7642417" y="1805536"/>
              <a:ext cx="962031" cy="4409547"/>
            </a:xfrm>
            <a:prstGeom prst="roundRect">
              <a:avLst>
                <a:gd name="adj" fmla="val 10449"/>
              </a:avLst>
            </a:prstGeom>
            <a:noFill/>
            <a:ln w="19050" cap="flat" cmpd="sng" algn="ctr">
              <a:solidFill>
                <a:srgbClr val="FFFF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77" name="角丸四角形 276"/>
            <p:cNvSpPr/>
            <p:nvPr/>
          </p:nvSpPr>
          <p:spPr bwMode="auto">
            <a:xfrm>
              <a:off x="4355976" y="3314367"/>
              <a:ext cx="3163825" cy="964796"/>
            </a:xfrm>
            <a:prstGeom prst="roundRect">
              <a:avLst>
                <a:gd name="adj" fmla="val 8230"/>
              </a:avLst>
            </a:prstGeom>
            <a:solidFill>
              <a:srgbClr val="FF9999">
                <a:alpha val="10000"/>
              </a:srgbClr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282" name="直線矢印コネクタ 281"/>
            <p:cNvCxnSpPr/>
            <p:nvPr/>
          </p:nvCxnSpPr>
          <p:spPr bwMode="auto">
            <a:xfrm flipH="1">
              <a:off x="4823362" y="4313040"/>
              <a:ext cx="351863" cy="484112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508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4" name="直線矢印コネクタ 283"/>
            <p:cNvCxnSpPr/>
            <p:nvPr/>
          </p:nvCxnSpPr>
          <p:spPr bwMode="auto">
            <a:xfrm>
              <a:off x="7236296" y="4365104"/>
              <a:ext cx="360040" cy="412104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508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75" name="正方形/長方形 274"/>
            <p:cNvSpPr/>
            <p:nvPr/>
          </p:nvSpPr>
          <p:spPr>
            <a:xfrm>
              <a:off x="4337381" y="3314367"/>
              <a:ext cx="3258955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600" dirty="0" smtClean="0">
                  <a:solidFill>
                    <a:srgbClr val="FF9999"/>
                  </a:solidFill>
                </a:rPr>
                <a:t>先端技術の基礎研究開発</a:t>
              </a:r>
              <a:endParaRPr lang="en-US" altLang="ja-JP" sz="1600" dirty="0">
                <a:solidFill>
                  <a:srgbClr val="FF9999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FFFFFF"/>
                  </a:solidFill>
                </a:rPr>
                <a:t> 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* </a:t>
              </a:r>
              <a:r>
                <a:rPr lang="ja-JP" altLang="en-US" sz="1600" dirty="0" smtClean="0">
                  <a:solidFill>
                    <a:srgbClr val="FFFFFF"/>
                  </a:solidFill>
                </a:rPr>
                <a:t>地上</a:t>
              </a:r>
              <a:r>
                <a:rPr lang="ja-JP" altLang="en-US" sz="1600" dirty="0">
                  <a:solidFill>
                    <a:srgbClr val="FFFFFF"/>
                  </a:solidFill>
                </a:rPr>
                <a:t>重力波</a:t>
              </a:r>
              <a:r>
                <a:rPr lang="ja-JP" altLang="en-US" sz="1600" dirty="0" smtClean="0">
                  <a:solidFill>
                    <a:srgbClr val="FFFFFF"/>
                  </a:solidFill>
                </a:rPr>
                <a:t>望遠鏡の</a:t>
              </a:r>
              <a:r>
                <a:rPr lang="ja-JP" altLang="en-US" sz="1600" dirty="0">
                  <a:solidFill>
                    <a:srgbClr val="FFFFFF"/>
                  </a:solidFill>
                </a:rPr>
                <a:t>高感度化</a:t>
              </a:r>
              <a:r>
                <a:rPr lang="en-US" altLang="ja-JP" sz="1600" dirty="0">
                  <a:solidFill>
                    <a:srgbClr val="FFFFFF"/>
                  </a:solidFill>
                </a:rPr>
                <a:t>.</a:t>
              </a: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FFFFFF"/>
                  </a:solidFill>
                </a:rPr>
                <a:t> 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* </a:t>
              </a:r>
              <a:r>
                <a:rPr lang="ja-JP" altLang="en-US" sz="1600" dirty="0">
                  <a:solidFill>
                    <a:srgbClr val="FFFFFF"/>
                  </a:solidFill>
                </a:rPr>
                <a:t>宇宙重力波望遠鏡</a:t>
              </a:r>
              <a:r>
                <a:rPr lang="en-US" altLang="ja-JP" sz="1600" dirty="0">
                  <a:solidFill>
                    <a:srgbClr val="FFFFFF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264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真空装置の設計と製造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19" name="Rectangle 37"/>
          <p:cNvSpPr>
            <a:spLocks noChangeArrowheads="1"/>
          </p:cNvSpPr>
          <p:nvPr/>
        </p:nvSpPr>
        <p:spPr bwMode="auto">
          <a:xfrm>
            <a:off x="7380312" y="2401725"/>
            <a:ext cx="15841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</a:t>
            </a:r>
          </a:p>
          <a:p>
            <a:pPr algn="l">
              <a:buNone/>
            </a:pP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Y.Saito (KEK)</a:t>
            </a: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755576" y="836712"/>
            <a:ext cx="7102002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12m, Φ800mm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を接続し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3km x 2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本の腕を構成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順調に製造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(478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本の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70%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以上が納品済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064" y="3036642"/>
            <a:ext cx="3744416" cy="2808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図 11" descr="NEC_15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83" y="4293097"/>
            <a:ext cx="2202685" cy="1652014"/>
          </a:xfrm>
          <a:prstGeom prst="rect">
            <a:avLst/>
          </a:prstGeom>
        </p:spPr>
      </p:pic>
      <p:sp>
        <p:nvSpPr>
          <p:cNvPr id="13" name="Rectangle 37"/>
          <p:cNvSpPr>
            <a:spLocks noChangeArrowheads="1"/>
          </p:cNvSpPr>
          <p:nvPr/>
        </p:nvSpPr>
        <p:spPr bwMode="auto">
          <a:xfrm>
            <a:off x="395536" y="5930117"/>
            <a:ext cx="22322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Baking </a:t>
            </a: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MIRAPRO </a:t>
            </a:r>
            <a:r>
              <a:rPr lang="en-US" altLang="ja-JP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>
              <a:buNone/>
            </a:pP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Noda/MESCO, </a:t>
            </a: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Kamioka</a:t>
            </a:r>
            <a:endParaRPr lang="en-US" altLang="ja-JP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37"/>
          <p:cNvSpPr>
            <a:spLocks noChangeArrowheads="1"/>
          </p:cNvSpPr>
          <p:nvPr/>
        </p:nvSpPr>
        <p:spPr bwMode="auto">
          <a:xfrm>
            <a:off x="6588224" y="5877273"/>
            <a:ext cx="23762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Transportation to Kamioka</a:t>
            </a:r>
            <a:endParaRPr lang="en-US" altLang="ja-JP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None/>
            </a:pPr>
            <a:endParaRPr lang="en-US" altLang="ja-JP" sz="14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082" y="2132857"/>
            <a:ext cx="2202686" cy="1652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図 15" descr="DCF00219.JPG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7345" y="2132856"/>
            <a:ext cx="2202687" cy="1652015"/>
          </a:xfrm>
          <a:prstGeom prst="rect">
            <a:avLst/>
          </a:prstGeom>
        </p:spPr>
      </p:pic>
      <p:pic>
        <p:nvPicPr>
          <p:cNvPr id="17" name="図 16" descr="DCF0034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00" y="4293097"/>
            <a:ext cx="2155348" cy="1616512"/>
          </a:xfrm>
          <a:prstGeom prst="rect">
            <a:avLst/>
          </a:prstGeom>
        </p:spPr>
      </p:pic>
      <p:sp>
        <p:nvSpPr>
          <p:cNvPr id="20" name="Rectangle 37"/>
          <p:cNvSpPr>
            <a:spLocks noChangeArrowheads="1"/>
          </p:cNvSpPr>
          <p:nvPr/>
        </p:nvSpPr>
        <p:spPr bwMode="auto">
          <a:xfrm>
            <a:off x="2699792" y="6021289"/>
            <a:ext cx="27363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at MIRAPRO </a:t>
            </a:r>
            <a:r>
              <a:rPr lang="en-US" altLang="ja-JP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Noda</a:t>
            </a:r>
            <a:endParaRPr lang="en-US" altLang="ja-JP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37"/>
          <p:cNvSpPr>
            <a:spLocks noChangeArrowheads="1"/>
          </p:cNvSpPr>
          <p:nvPr/>
        </p:nvSpPr>
        <p:spPr bwMode="auto">
          <a:xfrm>
            <a:off x="2915816" y="3789041"/>
            <a:ext cx="21602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Bellows for each duct</a:t>
            </a:r>
            <a:endParaRPr lang="en-US" altLang="ja-JP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37"/>
          <p:cNvSpPr>
            <a:spLocks noChangeArrowheads="1"/>
          </p:cNvSpPr>
          <p:nvPr/>
        </p:nvSpPr>
        <p:spPr bwMode="auto">
          <a:xfrm>
            <a:off x="395536" y="3841304"/>
            <a:ext cx="21602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 to form a duct</a:t>
            </a:r>
            <a:endParaRPr lang="en-US" altLang="ja-JP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579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真空インストール試験施設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19" name="Rectangle 37"/>
          <p:cNvSpPr>
            <a:spLocks noChangeArrowheads="1"/>
          </p:cNvSpPr>
          <p:nvPr/>
        </p:nvSpPr>
        <p:spPr bwMode="auto">
          <a:xfrm>
            <a:off x="395536" y="6093296"/>
            <a:ext cx="54726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28, </a:t>
            </a: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2012, </a:t>
            </a:r>
            <a:r>
              <a:rPr lang="en-US" altLang="ja-JP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</a:t>
            </a: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Kamiizumi and Iwasaki (ICRR)</a:t>
            </a: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755576" y="918793"/>
            <a:ext cx="7102002" cy="421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tunnel simulator for installation test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62826"/>
            <a:ext cx="5544616" cy="4158462"/>
          </a:xfrm>
          <a:prstGeom prst="rect">
            <a:avLst/>
          </a:prstGeom>
        </p:spPr>
      </p:pic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3635896" y="1313010"/>
            <a:ext cx="2592288" cy="3560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(MIRAPRO, Noda factory)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764" y="3731002"/>
            <a:ext cx="1990668" cy="265422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763" y="918792"/>
            <a:ext cx="1990668" cy="265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4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t="2345" r="1667" b="778"/>
          <a:stretch/>
        </p:blipFill>
        <p:spPr>
          <a:xfrm>
            <a:off x="251520" y="836376"/>
            <a:ext cx="6916284" cy="5544952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真空装置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19" name="角丸四角形 18"/>
          <p:cNvSpPr/>
          <p:nvPr/>
        </p:nvSpPr>
        <p:spPr bwMode="auto">
          <a:xfrm rot="18222898">
            <a:off x="1378532" y="2919446"/>
            <a:ext cx="360040" cy="1790723"/>
          </a:xfrm>
          <a:prstGeom prst="roundRect">
            <a:avLst/>
          </a:prstGeom>
          <a:solidFill>
            <a:srgbClr val="6699FF">
              <a:alpha val="10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3" name="角丸四角形 22"/>
          <p:cNvSpPr/>
          <p:nvPr/>
        </p:nvSpPr>
        <p:spPr bwMode="auto">
          <a:xfrm rot="4140265">
            <a:off x="4857733" y="3136638"/>
            <a:ext cx="360040" cy="1868467"/>
          </a:xfrm>
          <a:prstGeom prst="roundRect">
            <a:avLst/>
          </a:prstGeom>
          <a:solidFill>
            <a:srgbClr val="6699FF">
              <a:alpha val="10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5292080" y="1084988"/>
            <a:ext cx="3592896" cy="5152324"/>
            <a:chOff x="5292080" y="1084988"/>
            <a:chExt cx="3592896" cy="5152324"/>
          </a:xfrm>
        </p:grpSpPr>
        <p:grpSp>
          <p:nvGrpSpPr>
            <p:cNvPr id="26" name="グループ化 25"/>
            <p:cNvGrpSpPr/>
            <p:nvPr/>
          </p:nvGrpSpPr>
          <p:grpSpPr>
            <a:xfrm>
              <a:off x="5292080" y="1084988"/>
              <a:ext cx="3592896" cy="5152324"/>
              <a:chOff x="6186587" y="-1750610"/>
              <a:chExt cx="2698388" cy="8171694"/>
            </a:xfrm>
          </p:grpSpPr>
          <p:sp>
            <p:nvSpPr>
              <p:cNvPr id="5" name="角丸四角形 4"/>
              <p:cNvSpPr/>
              <p:nvPr/>
            </p:nvSpPr>
            <p:spPr bwMode="auto">
              <a:xfrm>
                <a:off x="6186587" y="-1750610"/>
                <a:ext cx="2698388" cy="8171694"/>
              </a:xfrm>
              <a:prstGeom prst="roundRect">
                <a:avLst>
                  <a:gd name="adj" fmla="val 4888"/>
                </a:avLst>
              </a:prstGeom>
              <a:solidFill>
                <a:srgbClr val="000000">
                  <a:alpha val="80000"/>
                </a:srgbClr>
              </a:solidFill>
              <a:ln w="12700" cap="flat" cmpd="sng" algn="ctr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27" name="Rectangle 24"/>
              <p:cNvSpPr>
                <a:spLocks noChangeArrowheads="1"/>
              </p:cNvSpPr>
              <p:nvPr/>
            </p:nvSpPr>
            <p:spPr bwMode="auto">
              <a:xfrm>
                <a:off x="6475245" y="-1636404"/>
                <a:ext cx="2157120" cy="68339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20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Installation test facility</a:t>
                </a:r>
              </a:p>
            </p:txBody>
          </p:sp>
        </p:grpSp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1622629"/>
              <a:ext cx="3286812" cy="43824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490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t="2345" r="1667" b="778"/>
          <a:stretch/>
        </p:blipFill>
        <p:spPr>
          <a:xfrm>
            <a:off x="251520" y="836376"/>
            <a:ext cx="6916284" cy="5544952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低温鏡 懸架・防振</a:t>
            </a:r>
            <a:r>
              <a:rPr lang="ja-JP" altLang="en-US" dirty="0"/>
              <a:t>装置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grpSp>
        <p:nvGrpSpPr>
          <p:cNvPr id="25" name="グループ化 24"/>
          <p:cNvGrpSpPr/>
          <p:nvPr/>
        </p:nvGrpSpPr>
        <p:grpSpPr>
          <a:xfrm>
            <a:off x="617308" y="2852936"/>
            <a:ext cx="6114932" cy="1872208"/>
            <a:chOff x="617308" y="2852936"/>
            <a:chExt cx="6114932" cy="1872208"/>
          </a:xfrm>
        </p:grpSpPr>
        <p:grpSp>
          <p:nvGrpSpPr>
            <p:cNvPr id="20" name="グループ化 19"/>
            <p:cNvGrpSpPr/>
            <p:nvPr/>
          </p:nvGrpSpPr>
          <p:grpSpPr>
            <a:xfrm>
              <a:off x="617308" y="2852936"/>
              <a:ext cx="6114932" cy="936104"/>
              <a:chOff x="617308" y="2852936"/>
              <a:chExt cx="6114932" cy="936104"/>
            </a:xfrm>
          </p:grpSpPr>
          <p:sp>
            <p:nvSpPr>
              <p:cNvPr id="19" name="角丸四角形 18"/>
              <p:cNvSpPr/>
              <p:nvPr/>
            </p:nvSpPr>
            <p:spPr bwMode="auto">
              <a:xfrm>
                <a:off x="617308" y="2852936"/>
                <a:ext cx="360040" cy="729335"/>
              </a:xfrm>
              <a:prstGeom prst="roundRect">
                <a:avLst/>
              </a:prstGeom>
              <a:solidFill>
                <a:srgbClr val="6699FF">
                  <a:alpha val="10000"/>
                </a:srgbClr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23" name="角丸四角形 22"/>
              <p:cNvSpPr/>
              <p:nvPr/>
            </p:nvSpPr>
            <p:spPr bwMode="auto">
              <a:xfrm>
                <a:off x="6372200" y="3059705"/>
                <a:ext cx="360040" cy="729335"/>
              </a:xfrm>
              <a:prstGeom prst="roundRect">
                <a:avLst/>
              </a:prstGeom>
              <a:solidFill>
                <a:srgbClr val="6699FF">
                  <a:alpha val="10000"/>
                </a:srgbClr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</p:grpSp>
        <p:sp>
          <p:nvSpPr>
            <p:cNvPr id="21" name="角丸四角形 20"/>
            <p:cNvSpPr/>
            <p:nvPr/>
          </p:nvSpPr>
          <p:spPr bwMode="auto">
            <a:xfrm>
              <a:off x="2267744" y="3851793"/>
              <a:ext cx="360040" cy="729335"/>
            </a:xfrm>
            <a:prstGeom prst="roundRect">
              <a:avLst/>
            </a:prstGeom>
            <a:solidFill>
              <a:srgbClr val="6699FF">
                <a:alpha val="10000"/>
              </a:srgbClr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2" name="角丸四角形 21"/>
            <p:cNvSpPr/>
            <p:nvPr/>
          </p:nvSpPr>
          <p:spPr bwMode="auto">
            <a:xfrm>
              <a:off x="3851920" y="3995809"/>
              <a:ext cx="360040" cy="729335"/>
            </a:xfrm>
            <a:prstGeom prst="roundRect">
              <a:avLst/>
            </a:prstGeom>
            <a:solidFill>
              <a:srgbClr val="6699FF">
                <a:alpha val="10000"/>
              </a:srgbClr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5292079" y="836712"/>
            <a:ext cx="3592899" cy="5584372"/>
            <a:chOff x="5292079" y="836712"/>
            <a:chExt cx="3592899" cy="5584372"/>
          </a:xfrm>
        </p:grpSpPr>
        <p:grpSp>
          <p:nvGrpSpPr>
            <p:cNvPr id="18" name="グループ化 17"/>
            <p:cNvGrpSpPr/>
            <p:nvPr/>
          </p:nvGrpSpPr>
          <p:grpSpPr>
            <a:xfrm>
              <a:off x="5292079" y="836712"/>
              <a:ext cx="3592899" cy="5584372"/>
              <a:chOff x="5292079" y="836712"/>
              <a:chExt cx="3592899" cy="5584372"/>
            </a:xfrm>
          </p:grpSpPr>
          <p:sp>
            <p:nvSpPr>
              <p:cNvPr id="5" name="角丸四角形 4"/>
              <p:cNvSpPr/>
              <p:nvPr/>
            </p:nvSpPr>
            <p:spPr bwMode="auto">
              <a:xfrm>
                <a:off x="5292079" y="876132"/>
                <a:ext cx="3592897" cy="5544952"/>
              </a:xfrm>
              <a:prstGeom prst="roundRect">
                <a:avLst>
                  <a:gd name="adj" fmla="val 4888"/>
                </a:avLst>
              </a:prstGeom>
              <a:solidFill>
                <a:srgbClr val="000000">
                  <a:alpha val="80000"/>
                </a:srgbClr>
              </a:solidFill>
              <a:ln w="12700" cap="flat" cmpd="sng" algn="ctr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grpSp>
            <p:nvGrpSpPr>
              <p:cNvPr id="17" name="グループ化 16"/>
              <p:cNvGrpSpPr>
                <a:grpSpLocks noChangeAspect="1"/>
              </p:cNvGrpSpPr>
              <p:nvPr/>
            </p:nvGrpSpPr>
            <p:grpSpPr>
              <a:xfrm>
                <a:off x="5364163" y="836712"/>
                <a:ext cx="3417110" cy="5544616"/>
                <a:chOff x="5364163" y="686183"/>
                <a:chExt cx="3803650" cy="6171817"/>
              </a:xfrm>
            </p:grpSpPr>
            <p:pic>
              <p:nvPicPr>
                <p:cNvPr id="8" name="Picture 2" descr="LCGT-CryoStat00-120312_4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64163" y="4005263"/>
                  <a:ext cx="3803650" cy="28527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34" name="Picture 10"/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66788" y="686183"/>
                  <a:ext cx="1528644" cy="39971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9" name="Rectangle 24"/>
              <p:cNvSpPr>
                <a:spLocks noChangeArrowheads="1"/>
              </p:cNvSpPr>
              <p:nvPr/>
            </p:nvSpPr>
            <p:spPr bwMode="auto">
              <a:xfrm>
                <a:off x="7679153" y="1111492"/>
                <a:ext cx="1049111" cy="36317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6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r>
                  <a:rPr lang="en-US" altLang="ja-JP" sz="1600" baseline="30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nd</a:t>
                </a:r>
                <a:r>
                  <a:rPr lang="en-US" altLang="ja-JP" sz="16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floor</a:t>
                </a:r>
              </a:p>
            </p:txBody>
          </p:sp>
          <p:sp>
            <p:nvSpPr>
              <p:cNvPr id="10" name="Rectangle 24"/>
              <p:cNvSpPr>
                <a:spLocks noChangeArrowheads="1"/>
              </p:cNvSpPr>
              <p:nvPr/>
            </p:nvSpPr>
            <p:spPr bwMode="auto">
              <a:xfrm>
                <a:off x="7956376" y="5445224"/>
                <a:ext cx="928602" cy="36317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6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r>
                  <a:rPr lang="en-US" altLang="ja-JP" sz="1600" baseline="30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</a:t>
                </a:r>
                <a:r>
                  <a:rPr lang="en-US" altLang="ja-JP" sz="16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floor</a:t>
                </a:r>
              </a:p>
            </p:txBody>
          </p:sp>
          <p:sp>
            <p:nvSpPr>
              <p:cNvPr id="11" name="Rectangle 24"/>
              <p:cNvSpPr>
                <a:spLocks noChangeArrowheads="1"/>
              </p:cNvSpPr>
              <p:nvPr/>
            </p:nvSpPr>
            <p:spPr bwMode="auto">
              <a:xfrm>
                <a:off x="5686234" y="4145944"/>
                <a:ext cx="973998" cy="36317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6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Cryostat</a:t>
                </a:r>
              </a:p>
            </p:txBody>
          </p:sp>
          <p:sp>
            <p:nvSpPr>
              <p:cNvPr id="12" name="Rectangle 24"/>
              <p:cNvSpPr>
                <a:spLocks noChangeArrowheads="1"/>
              </p:cNvSpPr>
              <p:nvPr/>
            </p:nvSpPr>
            <p:spPr bwMode="auto">
              <a:xfrm>
                <a:off x="5292080" y="1066788"/>
                <a:ext cx="1440086" cy="63402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6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Room-temp.</a:t>
                </a:r>
              </a:p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6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Vacuum tank</a:t>
                </a:r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/>
            </p:nvSpPr>
            <p:spPr bwMode="auto">
              <a:xfrm>
                <a:off x="7380312" y="2506948"/>
                <a:ext cx="914362" cy="63402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6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Vacuum </a:t>
                </a:r>
              </a:p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6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ja-JP" sz="16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Tube</a:t>
                </a:r>
              </a:p>
            </p:txBody>
          </p:sp>
          <p:sp>
            <p:nvSpPr>
              <p:cNvPr id="14" name="Rectangle 24"/>
              <p:cNvSpPr>
                <a:spLocks noChangeArrowheads="1"/>
              </p:cNvSpPr>
              <p:nvPr/>
            </p:nvSpPr>
            <p:spPr bwMode="auto">
              <a:xfrm>
                <a:off x="5940152" y="5586104"/>
                <a:ext cx="1440160" cy="36317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6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Cryo-coolers</a:t>
                </a:r>
              </a:p>
            </p:txBody>
          </p:sp>
          <p:cxnSp>
            <p:nvCxnSpPr>
              <p:cNvPr id="15" name="直線矢印コネクタ 14"/>
              <p:cNvCxnSpPr/>
              <p:nvPr/>
            </p:nvCxnSpPr>
            <p:spPr bwMode="auto">
              <a:xfrm>
                <a:off x="8604448" y="1293080"/>
                <a:ext cx="0" cy="4008128"/>
              </a:xfrm>
              <a:prstGeom prst="straightConnector1">
                <a:avLst/>
              </a:prstGeom>
              <a:solidFill>
                <a:srgbClr val="FAFFC9">
                  <a:alpha val="50000"/>
                </a:srgbClr>
              </a:solidFill>
              <a:ln w="25400" cap="flat" cmpd="sng" algn="ctr">
                <a:solidFill>
                  <a:srgbClr val="FFFFFF"/>
                </a:solidFill>
                <a:prstDash val="solid"/>
                <a:round/>
                <a:headEnd type="arrow" w="sm" len="med"/>
                <a:tailEnd type="arrow" w="sm" len="med"/>
              </a:ln>
              <a:effectLst/>
            </p:spPr>
          </p:cxnSp>
          <p:sp>
            <p:nvSpPr>
              <p:cNvPr id="16" name="Rectangle 24"/>
              <p:cNvSpPr>
                <a:spLocks noChangeArrowheads="1"/>
              </p:cNvSpPr>
              <p:nvPr/>
            </p:nvSpPr>
            <p:spPr bwMode="auto">
              <a:xfrm rot="16200000">
                <a:off x="7757223" y="3514743"/>
                <a:ext cx="1337546" cy="36317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6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Height 13m</a:t>
                </a:r>
              </a:p>
            </p:txBody>
          </p:sp>
        </p:grpSp>
        <p:sp>
          <p:nvSpPr>
            <p:cNvPr id="27" name="Rectangle 24"/>
            <p:cNvSpPr>
              <a:spLocks noChangeArrowheads="1"/>
            </p:cNvSpPr>
            <p:nvPr/>
          </p:nvSpPr>
          <p:spPr bwMode="auto">
            <a:xfrm>
              <a:off x="5436096" y="2492896"/>
              <a:ext cx="1440086" cy="76944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Type-A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System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563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低温</a:t>
            </a:r>
            <a:r>
              <a:rPr lang="ja-JP" altLang="en-US" dirty="0" smtClean="0"/>
              <a:t>鏡 懸架</a:t>
            </a:r>
            <a:r>
              <a:rPr lang="ja-JP" altLang="en-US" dirty="0"/>
              <a:t>・防振装置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grpSp>
        <p:nvGrpSpPr>
          <p:cNvPr id="53" name="グループ化 52"/>
          <p:cNvGrpSpPr/>
          <p:nvPr/>
        </p:nvGrpSpPr>
        <p:grpSpPr>
          <a:xfrm>
            <a:off x="5292080" y="836712"/>
            <a:ext cx="3592899" cy="5584372"/>
            <a:chOff x="5292079" y="836712"/>
            <a:chExt cx="3592899" cy="5584372"/>
          </a:xfrm>
        </p:grpSpPr>
        <p:grpSp>
          <p:nvGrpSpPr>
            <p:cNvPr id="54" name="グループ化 53"/>
            <p:cNvGrpSpPr/>
            <p:nvPr/>
          </p:nvGrpSpPr>
          <p:grpSpPr>
            <a:xfrm>
              <a:off x="5292079" y="836712"/>
              <a:ext cx="3592899" cy="5584372"/>
              <a:chOff x="5292079" y="836712"/>
              <a:chExt cx="3592899" cy="5584372"/>
            </a:xfrm>
          </p:grpSpPr>
          <p:sp>
            <p:nvSpPr>
              <p:cNvPr id="56" name="角丸四角形 55"/>
              <p:cNvSpPr/>
              <p:nvPr/>
            </p:nvSpPr>
            <p:spPr bwMode="auto">
              <a:xfrm>
                <a:off x="5292079" y="876132"/>
                <a:ext cx="3592897" cy="5544952"/>
              </a:xfrm>
              <a:prstGeom prst="roundRect">
                <a:avLst>
                  <a:gd name="adj" fmla="val 4888"/>
                </a:avLst>
              </a:prstGeom>
              <a:solidFill>
                <a:srgbClr val="000000">
                  <a:alpha val="80000"/>
                </a:srgbClr>
              </a:solidFill>
              <a:ln w="12700" cap="flat" cmpd="sng" algn="ctr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grpSp>
            <p:nvGrpSpPr>
              <p:cNvPr id="57" name="グループ化 56"/>
              <p:cNvGrpSpPr>
                <a:grpSpLocks noChangeAspect="1"/>
              </p:cNvGrpSpPr>
              <p:nvPr/>
            </p:nvGrpSpPr>
            <p:grpSpPr>
              <a:xfrm>
                <a:off x="5364163" y="836712"/>
                <a:ext cx="3417110" cy="5544616"/>
                <a:chOff x="5364163" y="686183"/>
                <a:chExt cx="3803650" cy="6171817"/>
              </a:xfrm>
            </p:grpSpPr>
            <p:pic>
              <p:nvPicPr>
                <p:cNvPr id="83" name="Picture 2" descr="LCGT-CryoStat00-120312_4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64163" y="4005263"/>
                  <a:ext cx="3803650" cy="28527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5" name="Picture 10"/>
                <p:cNvPicPr>
                  <a:picLocks noChangeAspect="1" noChangeArrowheads="1"/>
                </p:cNvPicPr>
                <p:nvPr/>
              </p:nvPicPr>
              <p:blipFill>
                <a:blip r:embed="rId3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66788" y="686183"/>
                  <a:ext cx="1528644" cy="39971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58" name="Rectangle 24"/>
              <p:cNvSpPr>
                <a:spLocks noChangeArrowheads="1"/>
              </p:cNvSpPr>
              <p:nvPr/>
            </p:nvSpPr>
            <p:spPr bwMode="auto">
              <a:xfrm>
                <a:off x="7679153" y="1111492"/>
                <a:ext cx="1049111" cy="36317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6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r>
                  <a:rPr lang="en-US" altLang="ja-JP" sz="1600" baseline="30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nd</a:t>
                </a:r>
                <a:r>
                  <a:rPr lang="en-US" altLang="ja-JP" sz="16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floor</a:t>
                </a:r>
              </a:p>
            </p:txBody>
          </p:sp>
          <p:sp>
            <p:nvSpPr>
              <p:cNvPr id="59" name="Rectangle 24"/>
              <p:cNvSpPr>
                <a:spLocks noChangeArrowheads="1"/>
              </p:cNvSpPr>
              <p:nvPr/>
            </p:nvSpPr>
            <p:spPr bwMode="auto">
              <a:xfrm>
                <a:off x="7956376" y="5445224"/>
                <a:ext cx="928602" cy="36317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6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r>
                  <a:rPr lang="en-US" altLang="ja-JP" sz="1600" baseline="30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</a:t>
                </a:r>
                <a:r>
                  <a:rPr lang="en-US" altLang="ja-JP" sz="16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floor</a:t>
                </a:r>
              </a:p>
            </p:txBody>
          </p:sp>
          <p:sp>
            <p:nvSpPr>
              <p:cNvPr id="61" name="Rectangle 24"/>
              <p:cNvSpPr>
                <a:spLocks noChangeArrowheads="1"/>
              </p:cNvSpPr>
              <p:nvPr/>
            </p:nvSpPr>
            <p:spPr bwMode="auto">
              <a:xfrm>
                <a:off x="5686234" y="4145944"/>
                <a:ext cx="973998" cy="36317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6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Cryostat</a:t>
                </a:r>
              </a:p>
            </p:txBody>
          </p:sp>
          <p:sp>
            <p:nvSpPr>
              <p:cNvPr id="62" name="Rectangle 24"/>
              <p:cNvSpPr>
                <a:spLocks noChangeArrowheads="1"/>
              </p:cNvSpPr>
              <p:nvPr/>
            </p:nvSpPr>
            <p:spPr bwMode="auto">
              <a:xfrm>
                <a:off x="5292080" y="1066788"/>
                <a:ext cx="1440086" cy="63402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6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Room-temp.</a:t>
                </a:r>
              </a:p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6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Vacuum tank</a:t>
                </a:r>
              </a:p>
            </p:txBody>
          </p:sp>
          <p:sp>
            <p:nvSpPr>
              <p:cNvPr id="64" name="Rectangle 24"/>
              <p:cNvSpPr>
                <a:spLocks noChangeArrowheads="1"/>
              </p:cNvSpPr>
              <p:nvPr/>
            </p:nvSpPr>
            <p:spPr bwMode="auto">
              <a:xfrm>
                <a:off x="7380312" y="2506948"/>
                <a:ext cx="914362" cy="63402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6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Vacuum </a:t>
                </a:r>
              </a:p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6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ja-JP" sz="16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Tube</a:t>
                </a:r>
              </a:p>
            </p:txBody>
          </p:sp>
          <p:sp>
            <p:nvSpPr>
              <p:cNvPr id="65" name="Rectangle 24"/>
              <p:cNvSpPr>
                <a:spLocks noChangeArrowheads="1"/>
              </p:cNvSpPr>
              <p:nvPr/>
            </p:nvSpPr>
            <p:spPr bwMode="auto">
              <a:xfrm>
                <a:off x="5940152" y="5586104"/>
                <a:ext cx="1440160" cy="36317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6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Cryo-coolers</a:t>
                </a:r>
              </a:p>
            </p:txBody>
          </p:sp>
          <p:cxnSp>
            <p:nvCxnSpPr>
              <p:cNvPr id="66" name="直線矢印コネクタ 65"/>
              <p:cNvCxnSpPr/>
              <p:nvPr/>
            </p:nvCxnSpPr>
            <p:spPr bwMode="auto">
              <a:xfrm>
                <a:off x="8604448" y="1293080"/>
                <a:ext cx="0" cy="4008128"/>
              </a:xfrm>
              <a:prstGeom prst="straightConnector1">
                <a:avLst/>
              </a:prstGeom>
              <a:solidFill>
                <a:srgbClr val="FAFFC9">
                  <a:alpha val="50000"/>
                </a:srgbClr>
              </a:solidFill>
              <a:ln w="25400" cap="flat" cmpd="sng" algn="ctr">
                <a:solidFill>
                  <a:srgbClr val="FFFFFF"/>
                </a:solidFill>
                <a:prstDash val="solid"/>
                <a:round/>
                <a:headEnd type="arrow" w="sm" len="med"/>
                <a:tailEnd type="arrow" w="sm" len="med"/>
              </a:ln>
              <a:effectLst/>
            </p:spPr>
          </p:cxnSp>
          <p:sp>
            <p:nvSpPr>
              <p:cNvPr id="75" name="Rectangle 24"/>
              <p:cNvSpPr>
                <a:spLocks noChangeArrowheads="1"/>
              </p:cNvSpPr>
              <p:nvPr/>
            </p:nvSpPr>
            <p:spPr bwMode="auto">
              <a:xfrm rot="16200000">
                <a:off x="7757223" y="3514743"/>
                <a:ext cx="1337546" cy="36317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6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Height 13m</a:t>
                </a:r>
              </a:p>
            </p:txBody>
          </p:sp>
        </p:grpSp>
        <p:sp>
          <p:nvSpPr>
            <p:cNvPr id="55" name="Rectangle 24"/>
            <p:cNvSpPr>
              <a:spLocks noChangeArrowheads="1"/>
            </p:cNvSpPr>
            <p:nvPr/>
          </p:nvSpPr>
          <p:spPr bwMode="auto">
            <a:xfrm>
              <a:off x="5436096" y="2492896"/>
              <a:ext cx="1440086" cy="76944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‘Type-A’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System</a:t>
              </a: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251520" y="790153"/>
            <a:ext cx="4464496" cy="5591175"/>
            <a:chOff x="251520" y="790153"/>
            <a:chExt cx="4464496" cy="5591175"/>
          </a:xfrm>
        </p:grpSpPr>
        <p:grpSp>
          <p:nvGrpSpPr>
            <p:cNvPr id="31" name="グループ化 30"/>
            <p:cNvGrpSpPr/>
            <p:nvPr/>
          </p:nvGrpSpPr>
          <p:grpSpPr>
            <a:xfrm>
              <a:off x="2397026" y="790153"/>
              <a:ext cx="2318990" cy="5591175"/>
              <a:chOff x="3563888" y="790153"/>
              <a:chExt cx="2318990" cy="5591175"/>
            </a:xfrm>
          </p:grpSpPr>
          <p:grpSp>
            <p:nvGrpSpPr>
              <p:cNvPr id="32" name="グループ化 31"/>
              <p:cNvGrpSpPr/>
              <p:nvPr/>
            </p:nvGrpSpPr>
            <p:grpSpPr>
              <a:xfrm>
                <a:off x="3635896" y="790153"/>
                <a:ext cx="1943100" cy="5591175"/>
                <a:chOff x="3851920" y="790153"/>
                <a:chExt cx="1943100" cy="5591175"/>
              </a:xfrm>
            </p:grpSpPr>
            <p:sp>
              <p:nvSpPr>
                <p:cNvPr id="49" name="正方形/長方形 48"/>
                <p:cNvSpPr/>
                <p:nvPr/>
              </p:nvSpPr>
              <p:spPr>
                <a:xfrm>
                  <a:off x="3855110" y="6237312"/>
                  <a:ext cx="1931213" cy="144016"/>
                </a:xfrm>
                <a:prstGeom prst="rect">
                  <a:avLst/>
                </a:prstGeom>
                <a:blipFill>
                  <a:blip r:embed="rId4"/>
                  <a:tile tx="0" ty="0" sx="100000" sy="100000" flip="none" algn="tl"/>
                </a:blipFill>
                <a:ln w="38100">
                  <a:noFill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50" name="フリーフォーム 49"/>
                <p:cNvSpPr/>
                <p:nvPr/>
              </p:nvSpPr>
              <p:spPr>
                <a:xfrm>
                  <a:off x="5084064" y="1587398"/>
                  <a:ext cx="702259" cy="1989735"/>
                </a:xfrm>
                <a:custGeom>
                  <a:avLst/>
                  <a:gdLst>
                    <a:gd name="connsiteX0" fmla="*/ 702259 w 702259"/>
                    <a:gd name="connsiteY0" fmla="*/ 0 h 1989735"/>
                    <a:gd name="connsiteX1" fmla="*/ 0 w 702259"/>
                    <a:gd name="connsiteY1" fmla="*/ 14631 h 1989735"/>
                    <a:gd name="connsiteX2" fmla="*/ 0 w 702259"/>
                    <a:gd name="connsiteY2" fmla="*/ 1799540 h 1989735"/>
                    <a:gd name="connsiteX3" fmla="*/ 256032 w 702259"/>
                    <a:gd name="connsiteY3" fmla="*/ 1828800 h 1989735"/>
                    <a:gd name="connsiteX4" fmla="*/ 438912 w 702259"/>
                    <a:gd name="connsiteY4" fmla="*/ 1887322 h 1989735"/>
                    <a:gd name="connsiteX5" fmla="*/ 651053 w 702259"/>
                    <a:gd name="connsiteY5" fmla="*/ 1960474 h 1989735"/>
                    <a:gd name="connsiteX6" fmla="*/ 702259 w 702259"/>
                    <a:gd name="connsiteY6" fmla="*/ 1989735 h 1989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02259" h="1989735">
                      <a:moveTo>
                        <a:pt x="702259" y="0"/>
                      </a:moveTo>
                      <a:lnTo>
                        <a:pt x="0" y="14631"/>
                      </a:lnTo>
                      <a:lnTo>
                        <a:pt x="0" y="1799540"/>
                      </a:lnTo>
                      <a:lnTo>
                        <a:pt x="256032" y="1828800"/>
                      </a:lnTo>
                      <a:lnTo>
                        <a:pt x="438912" y="1887322"/>
                      </a:lnTo>
                      <a:lnTo>
                        <a:pt x="651053" y="1960474"/>
                      </a:lnTo>
                      <a:lnTo>
                        <a:pt x="702259" y="1989735"/>
                      </a:lnTo>
                    </a:path>
                  </a:pathLst>
                </a:custGeom>
                <a:blipFill>
                  <a:blip r:embed="rId4"/>
                  <a:tile tx="0" ty="0" sx="100000" sy="100000" flip="none" algn="tl"/>
                </a:blipFill>
              </p:spPr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51" name="フリーフォーム 50"/>
                <p:cNvSpPr/>
                <p:nvPr/>
              </p:nvSpPr>
              <p:spPr>
                <a:xfrm>
                  <a:off x="3855110" y="1587398"/>
                  <a:ext cx="782727" cy="2018996"/>
                </a:xfrm>
                <a:custGeom>
                  <a:avLst/>
                  <a:gdLst>
                    <a:gd name="connsiteX0" fmla="*/ 0 w 782727"/>
                    <a:gd name="connsiteY0" fmla="*/ 2018996 h 2018996"/>
                    <a:gd name="connsiteX1" fmla="*/ 197511 w 782727"/>
                    <a:gd name="connsiteY1" fmla="*/ 1916583 h 2018996"/>
                    <a:gd name="connsiteX2" fmla="*/ 475488 w 782727"/>
                    <a:gd name="connsiteY2" fmla="*/ 1836116 h 2018996"/>
                    <a:gd name="connsiteX3" fmla="*/ 782727 w 782727"/>
                    <a:gd name="connsiteY3" fmla="*/ 1784909 h 2018996"/>
                    <a:gd name="connsiteX4" fmla="*/ 782727 w 782727"/>
                    <a:gd name="connsiteY4" fmla="*/ 29261 h 2018996"/>
                    <a:gd name="connsiteX5" fmla="*/ 672999 w 782727"/>
                    <a:gd name="connsiteY5" fmla="*/ 0 h 2018996"/>
                    <a:gd name="connsiteX6" fmla="*/ 14631 w 782727"/>
                    <a:gd name="connsiteY6" fmla="*/ 7316 h 2018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82727" h="2018996">
                      <a:moveTo>
                        <a:pt x="0" y="2018996"/>
                      </a:moveTo>
                      <a:lnTo>
                        <a:pt x="197511" y="1916583"/>
                      </a:lnTo>
                      <a:lnTo>
                        <a:pt x="475488" y="1836116"/>
                      </a:lnTo>
                      <a:lnTo>
                        <a:pt x="782727" y="1784909"/>
                      </a:lnTo>
                      <a:lnTo>
                        <a:pt x="782727" y="29261"/>
                      </a:lnTo>
                      <a:lnTo>
                        <a:pt x="672999" y="0"/>
                      </a:lnTo>
                      <a:lnTo>
                        <a:pt x="14631" y="7316"/>
                      </a:lnTo>
                    </a:path>
                  </a:pathLst>
                </a:custGeom>
                <a:blipFill>
                  <a:blip r:embed="rId4"/>
                  <a:tile tx="0" ty="0" sx="100000" sy="100000" flip="none" algn="tl"/>
                </a:blipFill>
              </p:spPr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pic>
              <p:nvPicPr>
                <p:cNvPr id="52" name="Picture 5"/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1920" y="790153"/>
                  <a:ext cx="1943100" cy="55911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33" name="Rectangle 24"/>
              <p:cNvSpPr>
                <a:spLocks noChangeArrowheads="1"/>
              </p:cNvSpPr>
              <p:nvPr/>
            </p:nvSpPr>
            <p:spPr bwMode="auto">
              <a:xfrm>
                <a:off x="3563888" y="1151166"/>
                <a:ext cx="999728" cy="245645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000" dirty="0" smtClean="0">
                    <a:solidFill>
                      <a:srgbClr val="99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Pre Isolator</a:t>
                </a:r>
              </a:p>
            </p:txBody>
          </p:sp>
          <p:sp>
            <p:nvSpPr>
              <p:cNvPr id="34" name="Rectangle 24"/>
              <p:cNvSpPr>
                <a:spLocks noChangeArrowheads="1"/>
              </p:cNvSpPr>
              <p:nvPr/>
            </p:nvSpPr>
            <p:spPr bwMode="auto">
              <a:xfrm>
                <a:off x="3923928" y="1799238"/>
                <a:ext cx="648072" cy="245645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000" dirty="0" smtClean="0">
                    <a:solidFill>
                      <a:srgbClr val="99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GAS1</a:t>
                </a:r>
              </a:p>
            </p:txBody>
          </p:sp>
          <p:sp>
            <p:nvSpPr>
              <p:cNvPr id="35" name="Rectangle 24"/>
              <p:cNvSpPr>
                <a:spLocks noChangeArrowheads="1"/>
              </p:cNvSpPr>
              <p:nvPr/>
            </p:nvSpPr>
            <p:spPr bwMode="auto">
              <a:xfrm>
                <a:off x="3923928" y="2636912"/>
                <a:ext cx="648072" cy="245645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000" dirty="0" smtClean="0">
                    <a:solidFill>
                      <a:srgbClr val="99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GAS2</a:t>
                </a:r>
              </a:p>
            </p:txBody>
          </p:sp>
          <p:sp>
            <p:nvSpPr>
              <p:cNvPr id="36" name="Rectangle 24"/>
              <p:cNvSpPr>
                <a:spLocks noChangeArrowheads="1"/>
              </p:cNvSpPr>
              <p:nvPr/>
            </p:nvSpPr>
            <p:spPr bwMode="auto">
              <a:xfrm>
                <a:off x="3965792" y="3490960"/>
                <a:ext cx="648072" cy="245645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000" dirty="0" smtClean="0">
                    <a:solidFill>
                      <a:srgbClr val="99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GAS3</a:t>
                </a:r>
              </a:p>
            </p:txBody>
          </p:sp>
          <p:sp>
            <p:nvSpPr>
              <p:cNvPr id="37" name="Rectangle 24"/>
              <p:cNvSpPr>
                <a:spLocks noChangeArrowheads="1"/>
              </p:cNvSpPr>
              <p:nvPr/>
            </p:nvSpPr>
            <p:spPr bwMode="auto">
              <a:xfrm>
                <a:off x="3923928" y="4221088"/>
                <a:ext cx="648072" cy="245645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000" dirty="0" smtClean="0">
                    <a:solidFill>
                      <a:srgbClr val="99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GAS4</a:t>
                </a:r>
              </a:p>
            </p:txBody>
          </p:sp>
          <p:sp>
            <p:nvSpPr>
              <p:cNvPr id="38" name="Rectangle 24"/>
              <p:cNvSpPr>
                <a:spLocks noChangeArrowheads="1"/>
              </p:cNvSpPr>
              <p:nvPr/>
            </p:nvSpPr>
            <p:spPr bwMode="auto">
              <a:xfrm>
                <a:off x="3563888" y="5013176"/>
                <a:ext cx="648072" cy="369332"/>
              </a:xfrm>
              <a:prstGeom prst="rect">
                <a:avLst/>
              </a:prstGeom>
              <a:solidFill>
                <a:srgbClr val="000000">
                  <a:alpha val="70000"/>
                </a:srgbClr>
              </a:solidFill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90000"/>
                  </a:lnSpc>
                  <a:buNone/>
                </a:pPr>
                <a:r>
                  <a:rPr lang="en-US" altLang="ja-JP" sz="1000" dirty="0" smtClean="0">
                    <a:solidFill>
                      <a:srgbClr val="99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Cryo-payload</a:t>
                </a:r>
              </a:p>
            </p:txBody>
          </p:sp>
          <p:sp>
            <p:nvSpPr>
              <p:cNvPr id="39" name="Rectangle 24"/>
              <p:cNvSpPr>
                <a:spLocks noChangeArrowheads="1"/>
              </p:cNvSpPr>
              <p:nvPr/>
            </p:nvSpPr>
            <p:spPr bwMode="auto">
              <a:xfrm>
                <a:off x="3635896" y="5517232"/>
                <a:ext cx="720080" cy="369332"/>
              </a:xfrm>
              <a:prstGeom prst="rect">
                <a:avLst/>
              </a:prstGeom>
              <a:solidFill>
                <a:srgbClr val="000000">
                  <a:alpha val="70000"/>
                </a:srgbClr>
              </a:solidFill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90000"/>
                  </a:lnSpc>
                  <a:buNone/>
                </a:pPr>
                <a:r>
                  <a:rPr lang="en-US" altLang="ja-JP" sz="1000" dirty="0" smtClean="0">
                    <a:solidFill>
                      <a:srgbClr val="99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Sapphire</a:t>
                </a:r>
              </a:p>
              <a:p>
                <a:pPr algn="l">
                  <a:lnSpc>
                    <a:spcPct val="90000"/>
                  </a:lnSpc>
                  <a:buNone/>
                </a:pPr>
                <a:r>
                  <a:rPr lang="en-US" altLang="ja-JP" sz="1000" dirty="0" smtClean="0">
                    <a:solidFill>
                      <a:srgbClr val="99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mirror</a:t>
                </a:r>
              </a:p>
            </p:txBody>
          </p:sp>
          <p:cxnSp>
            <p:nvCxnSpPr>
              <p:cNvPr id="40" name="直線矢印コネクタ 39"/>
              <p:cNvCxnSpPr/>
              <p:nvPr/>
            </p:nvCxnSpPr>
            <p:spPr bwMode="auto">
              <a:xfrm>
                <a:off x="4247964" y="5701898"/>
                <a:ext cx="315652" cy="0"/>
              </a:xfrm>
              <a:prstGeom prst="straightConnector1">
                <a:avLst/>
              </a:prstGeom>
              <a:solidFill>
                <a:srgbClr val="FAFFC9">
                  <a:alpha val="50000"/>
                </a:srgbClr>
              </a:solidFill>
              <a:ln w="19050" cap="flat" cmpd="sng" algn="ctr">
                <a:solidFill>
                  <a:srgbClr val="99FF99"/>
                </a:solidFill>
                <a:prstDash val="solid"/>
                <a:round/>
                <a:headEnd type="none" w="med" len="med"/>
                <a:tailEnd type="arrow" w="sm" len="med"/>
              </a:ln>
              <a:effectLst/>
            </p:spPr>
          </p:cxnSp>
          <p:sp>
            <p:nvSpPr>
              <p:cNvPr id="41" name="Rectangle 24"/>
              <p:cNvSpPr>
                <a:spLocks noChangeArrowheads="1"/>
              </p:cNvSpPr>
              <p:nvPr/>
            </p:nvSpPr>
            <p:spPr bwMode="auto">
              <a:xfrm>
                <a:off x="4994000" y="1360864"/>
                <a:ext cx="639688" cy="245645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r>
                  <a:rPr lang="en-US" altLang="ja-JP" sz="1000" baseline="30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nd</a:t>
                </a:r>
                <a:r>
                  <a:rPr lang="en-US" altLang="ja-JP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floor</a:t>
                </a:r>
              </a:p>
            </p:txBody>
          </p:sp>
          <p:sp>
            <p:nvSpPr>
              <p:cNvPr id="42" name="Rectangle 24"/>
              <p:cNvSpPr>
                <a:spLocks noChangeArrowheads="1"/>
              </p:cNvSpPr>
              <p:nvPr/>
            </p:nvSpPr>
            <p:spPr bwMode="auto">
              <a:xfrm>
                <a:off x="5090790" y="6028660"/>
                <a:ext cx="639688" cy="26161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r>
                  <a:rPr lang="en-US" altLang="ja-JP" sz="1000" baseline="30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</a:t>
                </a:r>
                <a:r>
                  <a:rPr lang="en-US" altLang="ja-JP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floor</a:t>
                </a:r>
              </a:p>
            </p:txBody>
          </p:sp>
          <p:sp>
            <p:nvSpPr>
              <p:cNvPr id="43" name="Rectangle 24"/>
              <p:cNvSpPr>
                <a:spLocks noChangeArrowheads="1"/>
              </p:cNvSpPr>
              <p:nvPr/>
            </p:nvSpPr>
            <p:spPr bwMode="auto">
              <a:xfrm>
                <a:off x="5055960" y="4777056"/>
                <a:ext cx="756592" cy="26161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000" dirty="0" smtClean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Cryostat</a:t>
                </a:r>
              </a:p>
            </p:txBody>
          </p:sp>
          <p:cxnSp>
            <p:nvCxnSpPr>
              <p:cNvPr id="44" name="直線矢印コネクタ 43"/>
              <p:cNvCxnSpPr/>
              <p:nvPr/>
            </p:nvCxnSpPr>
            <p:spPr bwMode="auto">
              <a:xfrm>
                <a:off x="4139952" y="5229200"/>
                <a:ext cx="265838" cy="0"/>
              </a:xfrm>
              <a:prstGeom prst="straightConnector1">
                <a:avLst/>
              </a:prstGeom>
              <a:solidFill>
                <a:srgbClr val="FAFFC9">
                  <a:alpha val="50000"/>
                </a:srgbClr>
              </a:solidFill>
              <a:ln w="19050" cap="flat" cmpd="sng" algn="ctr">
                <a:solidFill>
                  <a:srgbClr val="99FF99"/>
                </a:solidFill>
                <a:prstDash val="solid"/>
                <a:round/>
                <a:headEnd type="none" w="med" len="med"/>
                <a:tailEnd type="arrow" w="sm" len="med"/>
              </a:ln>
              <a:effectLst/>
            </p:spPr>
          </p:cxnSp>
          <p:sp>
            <p:nvSpPr>
              <p:cNvPr id="45" name="Rectangle 24"/>
              <p:cNvSpPr>
                <a:spLocks noChangeArrowheads="1"/>
              </p:cNvSpPr>
              <p:nvPr/>
            </p:nvSpPr>
            <p:spPr bwMode="auto">
              <a:xfrm>
                <a:off x="4932040" y="837873"/>
                <a:ext cx="950838" cy="43088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Room-temp.</a:t>
                </a:r>
              </a:p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Vacuum tank</a:t>
                </a:r>
              </a:p>
            </p:txBody>
          </p:sp>
          <p:sp>
            <p:nvSpPr>
              <p:cNvPr id="46" name="Rectangle 24"/>
              <p:cNvSpPr>
                <a:spLocks noChangeArrowheads="1"/>
              </p:cNvSpPr>
              <p:nvPr/>
            </p:nvSpPr>
            <p:spPr bwMode="auto">
              <a:xfrm>
                <a:off x="4869845" y="2278033"/>
                <a:ext cx="710267" cy="43088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Vacuum </a:t>
                </a:r>
              </a:p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ja-JP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Tube</a:t>
                </a:r>
              </a:p>
            </p:txBody>
          </p:sp>
          <p:cxnSp>
            <p:nvCxnSpPr>
              <p:cNvPr id="47" name="直線矢印コネクタ 46"/>
              <p:cNvCxnSpPr/>
              <p:nvPr/>
            </p:nvCxnSpPr>
            <p:spPr bwMode="auto">
              <a:xfrm>
                <a:off x="5724128" y="1587398"/>
                <a:ext cx="0" cy="4702872"/>
              </a:xfrm>
              <a:prstGeom prst="straightConnector1">
                <a:avLst/>
              </a:prstGeom>
              <a:solidFill>
                <a:srgbClr val="FAFFC9">
                  <a:alpha val="50000"/>
                </a:srgbClr>
              </a:solidFill>
              <a:ln w="12700" cap="flat" cmpd="sng" algn="ctr">
                <a:solidFill>
                  <a:srgbClr val="FFFF99"/>
                </a:solidFill>
                <a:prstDash val="solid"/>
                <a:round/>
                <a:headEnd type="arrow" w="sm" len="med"/>
                <a:tailEnd type="arrow" w="sm" len="med"/>
              </a:ln>
              <a:effectLst/>
            </p:spPr>
          </p:cxnSp>
          <p:sp>
            <p:nvSpPr>
              <p:cNvPr id="48" name="Rectangle 24"/>
              <p:cNvSpPr>
                <a:spLocks noChangeArrowheads="1"/>
              </p:cNvSpPr>
              <p:nvPr/>
            </p:nvSpPr>
            <p:spPr bwMode="auto">
              <a:xfrm rot="16200000">
                <a:off x="5202185" y="3411113"/>
                <a:ext cx="926291" cy="26161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Height 13m</a:t>
                </a:r>
              </a:p>
            </p:txBody>
          </p:sp>
        </p:grpSp>
        <p:sp>
          <p:nvSpPr>
            <p:cNvPr id="2" name="左大かっこ 1"/>
            <p:cNvSpPr/>
            <p:nvPr/>
          </p:nvSpPr>
          <p:spPr bwMode="auto">
            <a:xfrm>
              <a:off x="1907704" y="1268760"/>
              <a:ext cx="144016" cy="3240360"/>
            </a:xfrm>
            <a:prstGeom prst="leftBracket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86" name="左大かっこ 85"/>
            <p:cNvSpPr/>
            <p:nvPr/>
          </p:nvSpPr>
          <p:spPr bwMode="auto">
            <a:xfrm>
              <a:off x="1907704" y="4653136"/>
              <a:ext cx="144016" cy="1512168"/>
            </a:xfrm>
            <a:prstGeom prst="leftBracket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87" name="Rectangle 24"/>
            <p:cNvSpPr>
              <a:spLocks noChangeArrowheads="1"/>
            </p:cNvSpPr>
            <p:nvPr/>
          </p:nvSpPr>
          <p:spPr bwMode="auto">
            <a:xfrm>
              <a:off x="251520" y="2276872"/>
              <a:ext cx="1656184" cy="76944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Room-temp.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Filter chain</a:t>
              </a:r>
            </a:p>
          </p:txBody>
        </p:sp>
        <p:sp>
          <p:nvSpPr>
            <p:cNvPr id="88" name="Rectangle 24"/>
            <p:cNvSpPr>
              <a:spLocks noChangeArrowheads="1"/>
            </p:cNvSpPr>
            <p:nvPr/>
          </p:nvSpPr>
          <p:spPr bwMode="auto">
            <a:xfrm>
              <a:off x="251520" y="4963815"/>
              <a:ext cx="1656184" cy="76944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Cryogenic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ja-JP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Payload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801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t="2345" r="1667" b="778"/>
          <a:stretch/>
        </p:blipFill>
        <p:spPr>
          <a:xfrm>
            <a:off x="251520" y="836376"/>
            <a:ext cx="6916284" cy="5544952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低温鏡 懸架・防振</a:t>
            </a:r>
            <a:r>
              <a:rPr lang="ja-JP" altLang="en-US" dirty="0"/>
              <a:t>装置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22" name="角丸四角形 21"/>
          <p:cNvSpPr/>
          <p:nvPr/>
        </p:nvSpPr>
        <p:spPr bwMode="auto">
          <a:xfrm>
            <a:off x="2699792" y="4479244"/>
            <a:ext cx="864096" cy="729335"/>
          </a:xfrm>
          <a:prstGeom prst="roundRect">
            <a:avLst/>
          </a:prstGeom>
          <a:solidFill>
            <a:srgbClr val="6699FF">
              <a:alpha val="10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4139953" y="1628800"/>
            <a:ext cx="4745024" cy="4792284"/>
            <a:chOff x="4139953" y="1628800"/>
            <a:chExt cx="4745024" cy="4792284"/>
          </a:xfrm>
        </p:grpSpPr>
        <p:grpSp>
          <p:nvGrpSpPr>
            <p:cNvPr id="26" name="グループ化 25"/>
            <p:cNvGrpSpPr/>
            <p:nvPr/>
          </p:nvGrpSpPr>
          <p:grpSpPr>
            <a:xfrm>
              <a:off x="4139953" y="1628800"/>
              <a:ext cx="4745024" cy="4792284"/>
              <a:chOff x="4139953" y="1628800"/>
              <a:chExt cx="4745024" cy="4792284"/>
            </a:xfrm>
          </p:grpSpPr>
          <p:sp>
            <p:nvSpPr>
              <p:cNvPr id="5" name="角丸四角形 4"/>
              <p:cNvSpPr/>
              <p:nvPr/>
            </p:nvSpPr>
            <p:spPr bwMode="auto">
              <a:xfrm>
                <a:off x="4139953" y="1628800"/>
                <a:ext cx="4745024" cy="4792284"/>
              </a:xfrm>
              <a:prstGeom prst="roundRect">
                <a:avLst>
                  <a:gd name="adj" fmla="val 4888"/>
                </a:avLst>
              </a:prstGeom>
              <a:solidFill>
                <a:srgbClr val="000000">
                  <a:alpha val="80000"/>
                </a:srgbClr>
              </a:solidFill>
              <a:ln w="12700" cap="flat" cmpd="sng" algn="ctr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27" name="Rectangle 24"/>
              <p:cNvSpPr>
                <a:spLocks noChangeArrowheads="1"/>
              </p:cNvSpPr>
              <p:nvPr/>
            </p:nvSpPr>
            <p:spPr bwMode="auto">
              <a:xfrm>
                <a:off x="5364088" y="1628800"/>
                <a:ext cx="2952328" cy="43088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20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Type-B</a:t>
                </a:r>
                <a:r>
                  <a:rPr lang="en-US" altLang="ja-JP" sz="2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ja-JP" sz="20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System</a:t>
                </a:r>
              </a:p>
            </p:txBody>
          </p:sp>
        </p:grp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3606" y="2043521"/>
              <a:ext cx="4499897" cy="4265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297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グループ化 57"/>
          <p:cNvGrpSpPr>
            <a:grpSpLocks noChangeAspect="1"/>
          </p:cNvGrpSpPr>
          <p:nvPr/>
        </p:nvGrpSpPr>
        <p:grpSpPr>
          <a:xfrm>
            <a:off x="6660232" y="2460875"/>
            <a:ext cx="2272169" cy="3686830"/>
            <a:chOff x="5364163" y="686183"/>
            <a:chExt cx="3803650" cy="6171817"/>
          </a:xfrm>
        </p:grpSpPr>
        <p:pic>
          <p:nvPicPr>
            <p:cNvPr id="85" name="Picture 2" descr="LCGT-CryoStat00-120312_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163" y="4005263"/>
              <a:ext cx="3803650" cy="2852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1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6788" y="686183"/>
              <a:ext cx="1528644" cy="3997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低温装置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251520" y="1664934"/>
            <a:ext cx="6264696" cy="4545273"/>
            <a:chOff x="251520" y="1664934"/>
            <a:chExt cx="6264696" cy="4545273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923" y="1799238"/>
              <a:ext cx="6110277" cy="4410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" name="角丸四角形 62"/>
            <p:cNvSpPr/>
            <p:nvPr/>
          </p:nvSpPr>
          <p:spPr>
            <a:xfrm>
              <a:off x="378673" y="5283609"/>
              <a:ext cx="1653103" cy="864096"/>
            </a:xfrm>
            <a:prstGeom prst="roundRect">
              <a:avLst>
                <a:gd name="adj" fmla="val 5834"/>
              </a:avLst>
            </a:prstGeom>
            <a:solidFill>
              <a:srgbClr val="000000">
                <a:alpha val="10000"/>
              </a:srgbClr>
            </a:solidFill>
            <a:ln w="6350">
              <a:solidFill>
                <a:srgbClr val="000000">
                  <a:alpha val="50000"/>
                </a:srgbClr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400" dirty="0"/>
            </a:p>
          </p:txBody>
        </p:sp>
        <p:sp>
          <p:nvSpPr>
            <p:cNvPr id="67" name="角丸四角形 66"/>
            <p:cNvSpPr/>
            <p:nvPr/>
          </p:nvSpPr>
          <p:spPr>
            <a:xfrm>
              <a:off x="301760" y="1907940"/>
              <a:ext cx="1901011" cy="1058751"/>
            </a:xfrm>
            <a:prstGeom prst="roundRect">
              <a:avLst>
                <a:gd name="adj" fmla="val 9773"/>
              </a:avLst>
            </a:prstGeom>
            <a:solidFill>
              <a:srgbClr val="000000">
                <a:alpha val="10000"/>
              </a:srgbClr>
            </a:solidFill>
            <a:ln w="6350">
              <a:solidFill>
                <a:srgbClr val="000000">
                  <a:alpha val="50000"/>
                </a:srgbClr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400" dirty="0"/>
            </a:p>
          </p:txBody>
        </p:sp>
        <p:sp>
          <p:nvSpPr>
            <p:cNvPr id="68" name="Line 19"/>
            <p:cNvSpPr>
              <a:spLocks noChangeShapeType="1"/>
            </p:cNvSpPr>
            <p:nvPr/>
          </p:nvSpPr>
          <p:spPr bwMode="auto">
            <a:xfrm flipV="1">
              <a:off x="3284242" y="1667421"/>
              <a:ext cx="0" cy="41061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 defTabSz="457200">
                <a:buFontTx/>
                <a:buNone/>
              </a:pPr>
              <a:endParaRPr lang="ja-JP" altLang="en-US" sz="1400" dirty="0">
                <a:solidFill>
                  <a:prstClr val="black"/>
                </a:solidFill>
                <a:ea typeface="ＭＳ Ｐゴシック" pitchFamily="50" charset="-128"/>
              </a:endParaRPr>
            </a:p>
          </p:txBody>
        </p:sp>
        <p:sp>
          <p:nvSpPr>
            <p:cNvPr id="69" name="Text Box 20"/>
            <p:cNvSpPr txBox="1">
              <a:spLocks noChangeArrowheads="1"/>
            </p:cNvSpPr>
            <p:nvPr/>
          </p:nvSpPr>
          <p:spPr bwMode="auto">
            <a:xfrm>
              <a:off x="3381673" y="1664934"/>
              <a:ext cx="69614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l" defTabSz="457200">
                <a:buFontTx/>
                <a:buNone/>
              </a:pPr>
              <a:r>
                <a:rPr lang="en-US" altLang="ja-JP" sz="1400" dirty="0">
                  <a:solidFill>
                    <a:srgbClr val="00FF00"/>
                  </a:solidFill>
                  <a:latin typeface="Tahoma" pitchFamily="34" charset="0"/>
                </a:rPr>
                <a:t>to SAS</a:t>
              </a:r>
              <a:endParaRPr lang="en-US" altLang="ja-JP" sz="1400" dirty="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70" name="Text Box 21"/>
            <p:cNvSpPr txBox="1">
              <a:spLocks noChangeArrowheads="1"/>
            </p:cNvSpPr>
            <p:nvPr/>
          </p:nvSpPr>
          <p:spPr bwMode="auto">
            <a:xfrm rot="170496">
              <a:off x="1054376" y="3319092"/>
              <a:ext cx="76882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l" defTabSz="457200">
                <a:buFontTx/>
                <a:buNone/>
              </a:pPr>
              <a:r>
                <a:rPr lang="en-US" altLang="ja-JP" sz="1400" dirty="0">
                  <a:solidFill>
                    <a:srgbClr val="FFFF00"/>
                  </a:solidFill>
                  <a:latin typeface="Tahoma" pitchFamily="34" charset="0"/>
                </a:rPr>
                <a:t>View ports</a:t>
              </a:r>
              <a:endParaRPr lang="en-US" altLang="ja-JP" sz="1400" dirty="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71" name="Line 22"/>
            <p:cNvSpPr>
              <a:spLocks noChangeShapeType="1"/>
            </p:cNvSpPr>
            <p:nvPr/>
          </p:nvSpPr>
          <p:spPr bwMode="auto">
            <a:xfrm flipH="1" flipV="1">
              <a:off x="3556520" y="4077071"/>
              <a:ext cx="1711349" cy="4782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 defTabSz="457200">
                <a:buFontTx/>
                <a:buNone/>
              </a:pPr>
              <a:endParaRPr lang="ja-JP" altLang="en-US" sz="1400" dirty="0">
                <a:solidFill>
                  <a:prstClr val="black"/>
                </a:solidFill>
                <a:ea typeface="ＭＳ Ｐゴシック" pitchFamily="50" charset="-128"/>
              </a:endParaRPr>
            </a:p>
          </p:txBody>
        </p:sp>
        <p:sp>
          <p:nvSpPr>
            <p:cNvPr id="72" name="Text Box 23"/>
            <p:cNvSpPr txBox="1">
              <a:spLocks noChangeArrowheads="1"/>
            </p:cNvSpPr>
            <p:nvPr/>
          </p:nvSpPr>
          <p:spPr bwMode="auto">
            <a:xfrm>
              <a:off x="5496236" y="5487615"/>
              <a:ext cx="101998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l" defTabSz="457200">
                <a:buFontTx/>
                <a:buNone/>
              </a:pPr>
              <a:r>
                <a:rPr lang="en-US" altLang="ja-JP" sz="1200" dirty="0" smtClean="0">
                  <a:solidFill>
                    <a:srgbClr val="00FFFF"/>
                  </a:solidFill>
                  <a:latin typeface="Tahoma" pitchFamily="34" charset="0"/>
                </a:rPr>
                <a:t>Remote</a:t>
              </a:r>
            </a:p>
            <a:p>
              <a:pPr algn="l" defTabSz="457200">
                <a:buFontTx/>
                <a:buNone/>
              </a:pPr>
              <a:r>
                <a:rPr lang="en-US" altLang="ja-JP" sz="1200" dirty="0" smtClean="0">
                  <a:solidFill>
                    <a:srgbClr val="00FFFF"/>
                  </a:solidFill>
                  <a:latin typeface="Tahoma" pitchFamily="34" charset="0"/>
                </a:rPr>
                <a:t> valve unit </a:t>
              </a:r>
              <a:endParaRPr lang="en-US" altLang="ja-JP" sz="1200" dirty="0">
                <a:solidFill>
                  <a:srgbClr val="00FFFF"/>
                </a:solidFill>
                <a:latin typeface="Tahoma" pitchFamily="34" charset="0"/>
              </a:endParaRPr>
            </a:p>
          </p:txBody>
        </p:sp>
        <p:sp>
          <p:nvSpPr>
            <p:cNvPr id="73" name="Text Box 24"/>
            <p:cNvSpPr txBox="1">
              <a:spLocks noChangeArrowheads="1"/>
            </p:cNvSpPr>
            <p:nvPr/>
          </p:nvSpPr>
          <p:spPr bwMode="auto">
            <a:xfrm>
              <a:off x="4890408" y="3765366"/>
              <a:ext cx="133777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l" defTabSz="457200">
                <a:buFontTx/>
                <a:buNone/>
              </a:pPr>
              <a:r>
                <a:rPr lang="en-US" altLang="ja-JP" sz="1200" dirty="0" smtClean="0">
                  <a:solidFill>
                    <a:srgbClr val="00FFFF"/>
                  </a:solidFill>
                  <a:latin typeface="Tahoma" pitchFamily="34" charset="0"/>
                </a:rPr>
                <a:t>4 Low </a:t>
              </a:r>
              <a:r>
                <a:rPr lang="en-US" altLang="ja-JP" sz="1200" dirty="0">
                  <a:solidFill>
                    <a:srgbClr val="00FFFF"/>
                  </a:solidFill>
                  <a:latin typeface="Tahoma" pitchFamily="34" charset="0"/>
                </a:rPr>
                <a:t>vibration</a:t>
              </a:r>
            </a:p>
            <a:p>
              <a:pPr algn="l" defTabSz="457200">
                <a:buFontTx/>
                <a:buNone/>
              </a:pPr>
              <a:r>
                <a:rPr lang="en-US" altLang="ja-JP" sz="1200" dirty="0">
                  <a:solidFill>
                    <a:srgbClr val="00FFFF"/>
                  </a:solidFill>
                  <a:latin typeface="Tahoma" pitchFamily="34" charset="0"/>
                </a:rPr>
                <a:t> cryocooler unit</a:t>
              </a:r>
              <a:endParaRPr lang="en-US" altLang="ja-JP" sz="1200" dirty="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74" name="Line 25"/>
            <p:cNvSpPr>
              <a:spLocks noChangeShapeType="1"/>
            </p:cNvSpPr>
            <p:nvPr/>
          </p:nvSpPr>
          <p:spPr bwMode="auto">
            <a:xfrm flipH="1" flipV="1">
              <a:off x="5840496" y="5259496"/>
              <a:ext cx="0" cy="225328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 defTabSz="457200">
                <a:buFontTx/>
                <a:buNone/>
              </a:pPr>
              <a:endParaRPr lang="ja-JP" altLang="en-US" sz="1400" dirty="0">
                <a:solidFill>
                  <a:prstClr val="black"/>
                </a:solidFill>
                <a:ea typeface="ＭＳ Ｐゴシック" pitchFamily="50" charset="-128"/>
              </a:endParaRPr>
            </a:p>
          </p:txBody>
        </p:sp>
        <p:sp>
          <p:nvSpPr>
            <p:cNvPr id="76" name="Text Box 27"/>
            <p:cNvSpPr txBox="1">
              <a:spLocks noChangeArrowheads="1"/>
            </p:cNvSpPr>
            <p:nvPr/>
          </p:nvSpPr>
          <p:spPr bwMode="auto">
            <a:xfrm rot="760771">
              <a:off x="3577214" y="4329412"/>
              <a:ext cx="167733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l" defTabSz="457200">
                <a:buFontTx/>
                <a:buNone/>
              </a:pPr>
              <a:r>
                <a:rPr lang="en-US" altLang="ja-JP" sz="1400" dirty="0">
                  <a:solidFill>
                    <a:srgbClr val="FFFF00"/>
                  </a:solidFill>
                  <a:latin typeface="Tahoma" pitchFamily="34" charset="0"/>
                </a:rPr>
                <a:t>Main LASER beam</a:t>
              </a:r>
              <a:endParaRPr lang="en-US" altLang="ja-JP" sz="1400" dirty="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77" name="Line 28"/>
            <p:cNvSpPr>
              <a:spLocks noChangeShapeType="1"/>
            </p:cNvSpPr>
            <p:nvPr/>
          </p:nvSpPr>
          <p:spPr bwMode="auto">
            <a:xfrm flipV="1">
              <a:off x="2531874" y="4797152"/>
              <a:ext cx="1680086" cy="36471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 defTabSz="457200">
                <a:buFontTx/>
                <a:buNone/>
              </a:pPr>
              <a:endParaRPr lang="ja-JP" altLang="en-US" sz="1400" dirty="0">
                <a:solidFill>
                  <a:prstClr val="black"/>
                </a:solidFill>
                <a:ea typeface="ＭＳ Ｐゴシック" pitchFamily="50" charset="-128"/>
              </a:endParaRPr>
            </a:p>
          </p:txBody>
        </p:sp>
        <p:sp>
          <p:nvSpPr>
            <p:cNvPr id="78" name="Text Box 29"/>
            <p:cNvSpPr txBox="1">
              <a:spLocks noChangeArrowheads="1"/>
            </p:cNvSpPr>
            <p:nvPr/>
          </p:nvSpPr>
          <p:spPr bwMode="auto">
            <a:xfrm rot="20937286">
              <a:off x="2882624" y="4727229"/>
              <a:ext cx="80323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l" defTabSz="457200">
                <a:buFontTx/>
                <a:buNone/>
              </a:pPr>
              <a:r>
                <a:rPr lang="en-US" altLang="ja-JP" sz="1400" dirty="0">
                  <a:solidFill>
                    <a:srgbClr val="FFFFFF"/>
                  </a:solidFill>
                  <a:latin typeface="Tahoma" pitchFamily="34" charset="0"/>
                  <a:sym typeface="Symbol" charset="2"/>
                </a:rPr>
                <a:t></a:t>
              </a:r>
              <a:r>
                <a:rPr lang="en-US" altLang="ja-JP" sz="1400" dirty="0">
                  <a:solidFill>
                    <a:srgbClr val="FFFFFF"/>
                  </a:solidFill>
                  <a:latin typeface="Tahoma" pitchFamily="34" charset="0"/>
                </a:rPr>
                <a:t>2.4m</a:t>
              </a:r>
            </a:p>
          </p:txBody>
        </p:sp>
        <p:sp>
          <p:nvSpPr>
            <p:cNvPr id="79" name="Line 30"/>
            <p:cNvSpPr>
              <a:spLocks noChangeShapeType="1"/>
            </p:cNvSpPr>
            <p:nvPr/>
          </p:nvSpPr>
          <p:spPr bwMode="auto">
            <a:xfrm flipV="1">
              <a:off x="3923928" y="2121992"/>
              <a:ext cx="0" cy="30352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 defTabSz="457200">
                <a:buFontTx/>
                <a:buNone/>
              </a:pPr>
              <a:endParaRPr lang="ja-JP" altLang="en-US" sz="1400" dirty="0">
                <a:solidFill>
                  <a:prstClr val="black"/>
                </a:solidFill>
                <a:ea typeface="ＭＳ Ｐゴシック" pitchFamily="50" charset="-128"/>
              </a:endParaRPr>
            </a:p>
          </p:txBody>
        </p:sp>
        <p:sp>
          <p:nvSpPr>
            <p:cNvPr id="80" name="Text Box 31"/>
            <p:cNvSpPr txBox="1">
              <a:spLocks noChangeArrowheads="1"/>
            </p:cNvSpPr>
            <p:nvPr/>
          </p:nvSpPr>
          <p:spPr bwMode="auto">
            <a:xfrm rot="16200000">
              <a:off x="3712958" y="3558325"/>
              <a:ext cx="72971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l" defTabSz="457200">
                <a:buFontTx/>
                <a:buNone/>
              </a:pPr>
              <a:r>
                <a:rPr lang="en-US" altLang="ja-JP" sz="1400" dirty="0">
                  <a:solidFill>
                    <a:prstClr val="white"/>
                  </a:solidFill>
                  <a:latin typeface="Tahoma" pitchFamily="34" charset="0"/>
                </a:rPr>
                <a:t>~3.8m</a:t>
              </a:r>
            </a:p>
          </p:txBody>
        </p:sp>
        <p:sp>
          <p:nvSpPr>
            <p:cNvPr id="81" name="Text Box 32"/>
            <p:cNvSpPr txBox="1">
              <a:spLocks noChangeArrowheads="1"/>
            </p:cNvSpPr>
            <p:nvPr/>
          </p:nvSpPr>
          <p:spPr bwMode="auto">
            <a:xfrm>
              <a:off x="251520" y="1844824"/>
              <a:ext cx="2048682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l" defTabSz="457200">
                <a:buFontTx/>
                <a:buNone/>
              </a:pPr>
              <a:r>
                <a:rPr lang="en-US" altLang="ja-JP" sz="1400" dirty="0">
                  <a:solidFill>
                    <a:prstClr val="white"/>
                  </a:solidFill>
                  <a:latin typeface="Tahoma" pitchFamily="34" charset="0"/>
                </a:rPr>
                <a:t>Cryostat</a:t>
              </a:r>
            </a:p>
            <a:p>
              <a:pPr algn="l" defTabSz="457200">
                <a:buFontTx/>
                <a:buNone/>
              </a:pPr>
              <a:r>
                <a:rPr lang="en-US" altLang="ja-JP" sz="1400" dirty="0" smtClean="0">
                  <a:solidFill>
                    <a:prstClr val="white"/>
                  </a:solidFill>
                  <a:latin typeface="Tahoma" pitchFamily="34" charset="0"/>
                </a:rPr>
                <a:t>  Stainless </a:t>
              </a:r>
              <a:r>
                <a:rPr lang="en-US" altLang="ja-JP" sz="1400" dirty="0">
                  <a:solidFill>
                    <a:prstClr val="white"/>
                  </a:solidFill>
                  <a:latin typeface="Tahoma" pitchFamily="34" charset="0"/>
                </a:rPr>
                <a:t>steel t20mm</a:t>
              </a:r>
            </a:p>
            <a:p>
              <a:pPr algn="l" defTabSz="457200">
                <a:buFontTx/>
                <a:buNone/>
              </a:pPr>
              <a:r>
                <a:rPr lang="en-US" altLang="ja-JP" sz="1400" dirty="0" smtClean="0">
                  <a:solidFill>
                    <a:prstClr val="white"/>
                  </a:solidFill>
                  <a:latin typeface="Tahoma" pitchFamily="34" charset="0"/>
                </a:rPr>
                <a:t>  Diameter </a:t>
              </a:r>
              <a:r>
                <a:rPr lang="en-US" altLang="ja-JP" sz="1400" dirty="0">
                  <a:solidFill>
                    <a:prstClr val="white"/>
                  </a:solidFill>
                  <a:latin typeface="Tahoma" pitchFamily="34" charset="0"/>
                </a:rPr>
                <a:t>2.4m</a:t>
              </a:r>
            </a:p>
            <a:p>
              <a:pPr algn="l" defTabSz="457200">
                <a:buFontTx/>
                <a:buNone/>
              </a:pPr>
              <a:r>
                <a:rPr lang="en-US" altLang="ja-JP" sz="1400" dirty="0" smtClean="0">
                  <a:solidFill>
                    <a:prstClr val="white"/>
                  </a:solidFill>
                  <a:latin typeface="Tahoma" pitchFamily="34" charset="0"/>
                </a:rPr>
                <a:t>  Height </a:t>
              </a:r>
              <a:r>
                <a:rPr lang="en-US" altLang="ja-JP" sz="1400" dirty="0">
                  <a:solidFill>
                    <a:prstClr val="white"/>
                  </a:solidFill>
                  <a:latin typeface="Tahoma" pitchFamily="34" charset="0"/>
                </a:rPr>
                <a:t>~3.8m</a:t>
              </a:r>
            </a:p>
            <a:p>
              <a:pPr algn="l" defTabSz="457200">
                <a:buFontTx/>
                <a:buNone/>
              </a:pPr>
              <a:r>
                <a:rPr lang="en-US" altLang="ja-JP" sz="1400" dirty="0" smtClean="0">
                  <a:solidFill>
                    <a:prstClr val="white"/>
                  </a:solidFill>
                  <a:latin typeface="Tahoma" pitchFamily="34" charset="0"/>
                </a:rPr>
                <a:t>  M </a:t>
              </a:r>
              <a:r>
                <a:rPr lang="en-US" altLang="ja-JP" sz="1400" dirty="0">
                  <a:solidFill>
                    <a:prstClr val="white"/>
                  </a:solidFill>
                  <a:latin typeface="Tahoma" pitchFamily="34" charset="0"/>
                </a:rPr>
                <a:t>~ 10 ton</a:t>
              </a:r>
            </a:p>
          </p:txBody>
        </p:sp>
        <p:sp>
          <p:nvSpPr>
            <p:cNvPr id="82" name="Text Box 33"/>
            <p:cNvSpPr txBox="1">
              <a:spLocks noChangeArrowheads="1"/>
            </p:cNvSpPr>
            <p:nvPr/>
          </p:nvSpPr>
          <p:spPr bwMode="auto">
            <a:xfrm>
              <a:off x="323749" y="5211197"/>
              <a:ext cx="1799979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l" defTabSz="457200">
                <a:buFontTx/>
                <a:buNone/>
              </a:pPr>
              <a:r>
                <a:rPr lang="en-US" altLang="ja-JP" sz="1400" dirty="0" smtClean="0">
                  <a:solidFill>
                    <a:prstClr val="white"/>
                  </a:solidFill>
                  <a:latin typeface="Tahoma" pitchFamily="34" charset="0"/>
                </a:rPr>
                <a:t>Cryo-coolers</a:t>
              </a:r>
              <a:endParaRPr lang="en-US" altLang="ja-JP" sz="1400" dirty="0">
                <a:solidFill>
                  <a:prstClr val="white"/>
                </a:solidFill>
                <a:latin typeface="Tahoma" pitchFamily="34" charset="0"/>
              </a:endParaRPr>
            </a:p>
            <a:p>
              <a:pPr algn="l" defTabSz="457200">
                <a:buFontTx/>
                <a:buNone/>
              </a:pPr>
              <a:r>
                <a:rPr lang="en-US" altLang="ja-JP" sz="1400" dirty="0" smtClean="0">
                  <a:solidFill>
                    <a:prstClr val="white"/>
                  </a:solidFill>
                  <a:latin typeface="Tahoma" pitchFamily="34" charset="0"/>
                </a:rPr>
                <a:t>  Pulse </a:t>
              </a:r>
              <a:r>
                <a:rPr lang="en-US" altLang="ja-JP" sz="1400" dirty="0">
                  <a:solidFill>
                    <a:prstClr val="white"/>
                  </a:solidFill>
                  <a:latin typeface="Tahoma" pitchFamily="34" charset="0"/>
                </a:rPr>
                <a:t>tube, 60Hz</a:t>
              </a:r>
            </a:p>
            <a:p>
              <a:pPr algn="l" defTabSz="457200">
                <a:buFontTx/>
                <a:buNone/>
              </a:pPr>
              <a:r>
                <a:rPr lang="en-US" altLang="ja-JP" sz="1400" dirty="0" smtClean="0">
                  <a:solidFill>
                    <a:prstClr val="white"/>
                  </a:solidFill>
                  <a:latin typeface="Tahoma" pitchFamily="34" charset="0"/>
                </a:rPr>
                <a:t>  0.9 </a:t>
              </a:r>
              <a:r>
                <a:rPr lang="en-US" altLang="ja-JP" sz="1400" dirty="0">
                  <a:solidFill>
                    <a:prstClr val="white"/>
                  </a:solidFill>
                  <a:latin typeface="Tahoma" pitchFamily="34" charset="0"/>
                </a:rPr>
                <a:t>W at 4K (2nd)</a:t>
              </a:r>
            </a:p>
            <a:p>
              <a:pPr algn="l" defTabSz="457200">
                <a:buFontTx/>
                <a:buNone/>
              </a:pPr>
              <a:r>
                <a:rPr lang="en-US" altLang="ja-JP" sz="1400" dirty="0" smtClean="0">
                  <a:solidFill>
                    <a:prstClr val="white"/>
                  </a:solidFill>
                  <a:latin typeface="Tahoma" pitchFamily="34" charset="0"/>
                </a:rPr>
                <a:t>  36 </a:t>
              </a:r>
              <a:r>
                <a:rPr lang="en-US" altLang="ja-JP" sz="1400" dirty="0">
                  <a:solidFill>
                    <a:prstClr val="white"/>
                  </a:solidFill>
                  <a:latin typeface="Tahoma" pitchFamily="34" charset="0"/>
                </a:rPr>
                <a:t>W at 50K (1st)</a:t>
              </a:r>
            </a:p>
          </p:txBody>
        </p:sp>
      </p:grpSp>
      <p:sp>
        <p:nvSpPr>
          <p:cNvPr id="60" name="右矢印 59"/>
          <p:cNvSpPr/>
          <p:nvPr/>
        </p:nvSpPr>
        <p:spPr>
          <a:xfrm rot="11758913">
            <a:off x="6011018" y="4604717"/>
            <a:ext cx="1000720" cy="234953"/>
          </a:xfrm>
          <a:prstGeom prst="rightArrow">
            <a:avLst/>
          </a:prstGeom>
          <a:solidFill>
            <a:srgbClr val="FF0000">
              <a:alpha val="10000"/>
            </a:srgbClr>
          </a:solidFill>
          <a:ln w="158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4" name="Rectangle 24"/>
          <p:cNvSpPr>
            <a:spLocks noChangeArrowheads="1"/>
          </p:cNvSpPr>
          <p:nvPr/>
        </p:nvSpPr>
        <p:spPr bwMode="auto">
          <a:xfrm>
            <a:off x="395536" y="949253"/>
            <a:ext cx="6199875" cy="4860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4 Cryostats and 9 cryo-coolers in FY2012.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角丸四角形 86"/>
          <p:cNvSpPr/>
          <p:nvPr/>
        </p:nvSpPr>
        <p:spPr bwMode="auto">
          <a:xfrm>
            <a:off x="7092280" y="4643881"/>
            <a:ext cx="1512168" cy="1161383"/>
          </a:xfrm>
          <a:prstGeom prst="roundRect">
            <a:avLst/>
          </a:prstGeom>
          <a:solidFill>
            <a:srgbClr val="6699FF">
              <a:alpha val="10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405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クライオスタットの製作</a:t>
            </a:r>
            <a:endParaRPr lang="ja-JP" altLang="ja-JP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プロジェクトウィーク資料 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(November 28, 2012, NAOJ)</a:t>
            </a:r>
            <a:endParaRPr lang="en-US" altLang="ja-JP" sz="1200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79512" y="982469"/>
            <a:ext cx="33061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Cryostat #1 in preparation for </a:t>
            </a:r>
          </a:p>
          <a:p>
            <a:pPr algn="l">
              <a:buNone/>
            </a:pPr>
            <a:r>
              <a:rPr lang="en-US" altLang="ja-JP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installation of radiation shield.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588224" y="980728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altLang="ja-JP" sz="1800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4</a:t>
            </a:r>
            <a:r>
              <a:rPr lang="en-US" altLang="ja-JP" sz="1800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cryostats</a:t>
            </a:r>
          </a:p>
          <a:p>
            <a:pPr algn="l">
              <a:buNone/>
            </a:pPr>
            <a:r>
              <a:rPr lang="en-US" altLang="ja-JP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 construction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2893060" y="6115743"/>
            <a:ext cx="3591817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6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Toshiba Keihin Factory (Oct 31, 2012)</a:t>
            </a:r>
          </a:p>
        </p:txBody>
      </p:sp>
      <p:pic>
        <p:nvPicPr>
          <p:cNvPr id="1026" name="Picture 2" descr="https://lh5.googleusercontent.com/-OYCUs0wFfY0/UJZEcdRl1LI/AAAAAAAACrE/Avf8698Kdy4/s720/DSCF79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56622"/>
            <a:ext cx="5904656" cy="442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5.googleusercontent.com/-rJCOf6J3DgY/UJZEfUzRIXI/AAAAAAAACrk/ptRFDv0w25k/s720/DSCF79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869" y="1627223"/>
            <a:ext cx="2479611" cy="185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正方形/長方形 17"/>
          <p:cNvSpPr/>
          <p:nvPr/>
        </p:nvSpPr>
        <p:spPr>
          <a:xfrm>
            <a:off x="3579895" y="1124744"/>
            <a:ext cx="264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Cryostat #2 in leak test.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6660232" y="3789040"/>
            <a:ext cx="2232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Radiation shield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Picture 8" descr="https://lh6.googleusercontent.com/-DrhPmm9-a90/UJZEg-90P_I/AAAAAAAACr4/UH76Avn7PIo/s720/DSCF79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140899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208067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低振動冷凍機ユニット</a:t>
            </a:r>
            <a:endParaRPr lang="ja-JP" altLang="ja-JP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プロジェクトウィーク資料 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(November 28, 2012, NAOJ)</a:t>
            </a:r>
            <a:endParaRPr lang="en-US" altLang="ja-JP" sz="1200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811356" y="827420"/>
            <a:ext cx="3832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Cryo-cooler units at ICRR (</a:t>
            </a:r>
            <a:r>
              <a:rPr lang="en-US" altLang="ja-JP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ashiwa)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076056" y="836712"/>
            <a:ext cx="3096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ibration measurement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644210" y="4229352"/>
            <a:ext cx="15692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Storage at </a:t>
            </a:r>
          </a:p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ICRR (Akeno)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98" y="1268760"/>
            <a:ext cx="3510786" cy="263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27816"/>
            <a:ext cx="3565379" cy="2674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782" y="4229352"/>
            <a:ext cx="2773290" cy="207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29352"/>
            <a:ext cx="2773291" cy="207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395536" y="5476465"/>
            <a:ext cx="1686167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T.Suzuki at 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 Review 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(April 2012)</a:t>
            </a:r>
          </a:p>
        </p:txBody>
      </p:sp>
    </p:spTree>
    <p:extLst>
      <p:ext uri="{BB962C8B-B14F-4D97-AF65-F5344CB8AC3E}">
        <p14:creationId xmlns:p14="http://schemas.microsoft.com/office/powerpoint/2010/main" val="18779619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FFFFF"/>
                </a:solidFill>
              </a:rPr>
              <a:t>重力波</a:t>
            </a:r>
            <a:r>
              <a:rPr lang="ja-JP" altLang="en-US" dirty="0">
                <a:solidFill>
                  <a:srgbClr val="FFFFFF"/>
                </a:solidFill>
              </a:rPr>
              <a:t>プロジェクト推進室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611560" y="1124744"/>
            <a:ext cx="7776864" cy="473975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・重力波</a:t>
            </a:r>
            <a:r>
              <a:rPr lang="ja-JP" altLang="en-US" sz="2000" dirty="0">
                <a:solidFill>
                  <a:srgbClr val="FFFFFF"/>
                </a:solidFill>
              </a:rPr>
              <a:t>検出器</a:t>
            </a:r>
            <a:r>
              <a:rPr lang="en-US" altLang="ja-JP" sz="2000" dirty="0" smtClean="0">
                <a:solidFill>
                  <a:srgbClr val="FFFFFF"/>
                </a:solidFill>
              </a:rPr>
              <a:t>TAMA300</a:t>
            </a:r>
            <a:r>
              <a:rPr lang="ja-JP" altLang="en-US" sz="2000" dirty="0">
                <a:solidFill>
                  <a:srgbClr val="FFFFFF"/>
                </a:solidFill>
              </a:rPr>
              <a:t>の</a:t>
            </a:r>
            <a:r>
              <a:rPr lang="ja-JP" altLang="en-US" sz="2000" dirty="0" smtClean="0">
                <a:solidFill>
                  <a:srgbClr val="FFFFFF"/>
                </a:solidFill>
              </a:rPr>
              <a:t>経験　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en-US" altLang="ja-JP" sz="2000" dirty="0" smtClean="0">
                <a:solidFill>
                  <a:srgbClr val="99CCFF"/>
                </a:solidFill>
              </a:rPr>
              <a:t>KAGRA</a:t>
            </a:r>
            <a:r>
              <a:rPr lang="ja-JP" altLang="en-US" sz="2000" dirty="0">
                <a:solidFill>
                  <a:srgbClr val="99CCFF"/>
                </a:solidFill>
              </a:rPr>
              <a:t>内</a:t>
            </a:r>
            <a:r>
              <a:rPr lang="ja-JP" altLang="en-US" sz="2000" dirty="0" smtClean="0">
                <a:solidFill>
                  <a:srgbClr val="99CCFF"/>
                </a:solidFill>
              </a:rPr>
              <a:t>で主要</a:t>
            </a:r>
            <a:r>
              <a:rPr lang="ja-JP" altLang="en-US" sz="2000" dirty="0">
                <a:solidFill>
                  <a:srgbClr val="99CCFF"/>
                </a:solidFill>
              </a:rPr>
              <a:t>な</a:t>
            </a:r>
            <a:r>
              <a:rPr lang="ja-JP" altLang="en-US" sz="2000" dirty="0" smtClean="0">
                <a:solidFill>
                  <a:srgbClr val="99CCFF"/>
                </a:solidFill>
              </a:rPr>
              <a:t>役割</a:t>
            </a:r>
            <a:r>
              <a:rPr lang="en-US" altLang="ja-JP" sz="2000" dirty="0" smtClean="0">
                <a:solidFill>
                  <a:srgbClr val="99CCFF"/>
                </a:solidFill>
              </a:rPr>
              <a:t>.</a:t>
            </a:r>
            <a:endParaRPr lang="ja-JP" altLang="en-US" sz="2000" dirty="0">
              <a:solidFill>
                <a:srgbClr val="99CCFF"/>
              </a:solidFill>
            </a:endParaRPr>
          </a:p>
          <a:p>
            <a:pPr algn="l">
              <a:lnSpc>
                <a:spcPct val="150000"/>
              </a:lnSpc>
              <a:buNone/>
            </a:pPr>
            <a:r>
              <a:rPr lang="ja-JP" altLang="en-US" sz="2000" dirty="0">
                <a:solidFill>
                  <a:srgbClr val="FFFFFF"/>
                </a:solidFill>
              </a:rPr>
              <a:t>  </a:t>
            </a:r>
            <a:r>
              <a:rPr lang="en-US" altLang="ja-JP" sz="2000" dirty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執行部メンバー</a:t>
            </a:r>
            <a:r>
              <a:rPr lang="en-US" altLang="ja-JP" sz="2000" dirty="0" smtClean="0">
                <a:solidFill>
                  <a:srgbClr val="FFFFFF"/>
                </a:solidFill>
              </a:rPr>
              <a:t>:         </a:t>
            </a:r>
            <a:r>
              <a:rPr lang="ja-JP" altLang="en-US" sz="2000" dirty="0" smtClean="0">
                <a:solidFill>
                  <a:srgbClr val="CCECFF"/>
                </a:solidFill>
              </a:rPr>
              <a:t>安東</a:t>
            </a:r>
            <a:r>
              <a:rPr lang="en-US" altLang="ja-JP" sz="2000" dirty="0" smtClean="0">
                <a:solidFill>
                  <a:srgbClr val="FFFFFF"/>
                </a:solidFill>
              </a:rPr>
              <a:t> </a:t>
            </a:r>
            <a:r>
              <a:rPr lang="en-US" altLang="ja-JP" sz="2000" dirty="0">
                <a:solidFill>
                  <a:srgbClr val="FFFFFF"/>
                </a:solidFill>
              </a:rPr>
              <a:t>(EO, SEO) 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　</a:t>
            </a: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サブシステムチーフ </a:t>
            </a:r>
            <a:r>
              <a:rPr lang="en-US" altLang="ja-JP" sz="2000" dirty="0" smtClean="0">
                <a:solidFill>
                  <a:srgbClr val="FFFFFF"/>
                </a:solidFill>
              </a:rPr>
              <a:t>:    </a:t>
            </a:r>
            <a:r>
              <a:rPr lang="ja-JP" altLang="en-US" sz="2000" dirty="0" smtClean="0">
                <a:solidFill>
                  <a:srgbClr val="CCECFF"/>
                </a:solidFill>
              </a:rPr>
              <a:t>高橋</a:t>
            </a:r>
            <a:r>
              <a:rPr lang="ja-JP" altLang="en-US" sz="2000" dirty="0" smtClean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(</a:t>
            </a:r>
            <a:r>
              <a:rPr lang="ja-JP" altLang="en-US" sz="2000" dirty="0" smtClean="0">
                <a:solidFill>
                  <a:srgbClr val="FFFFFF"/>
                </a:solidFill>
              </a:rPr>
              <a:t>防振 </a:t>
            </a:r>
            <a:r>
              <a:rPr lang="en-US" altLang="ja-JP" sz="2000" dirty="0" smtClean="0">
                <a:solidFill>
                  <a:srgbClr val="FFFFFF"/>
                </a:solidFill>
              </a:rPr>
              <a:t>VIS), </a:t>
            </a:r>
            <a:r>
              <a:rPr lang="ja-JP" altLang="en-US" sz="2000" dirty="0" smtClean="0">
                <a:solidFill>
                  <a:srgbClr val="CCECFF"/>
                </a:solidFill>
              </a:rPr>
              <a:t>阿久津</a:t>
            </a:r>
            <a:r>
              <a:rPr lang="en-US" altLang="ja-JP" sz="2000" dirty="0" smtClean="0">
                <a:solidFill>
                  <a:srgbClr val="FFFFFF"/>
                </a:solidFill>
              </a:rPr>
              <a:t> (</a:t>
            </a:r>
            <a:r>
              <a:rPr lang="ja-JP" altLang="en-US" sz="2000" dirty="0" smtClean="0">
                <a:solidFill>
                  <a:srgbClr val="FFFFFF"/>
                </a:solidFill>
              </a:rPr>
              <a:t>補助</a:t>
            </a:r>
            <a:r>
              <a:rPr lang="ja-JP" altLang="en-US" sz="2000" dirty="0">
                <a:solidFill>
                  <a:srgbClr val="FFFFFF"/>
                </a:solidFill>
              </a:rPr>
              <a:t>光学系 </a:t>
            </a:r>
            <a:r>
              <a:rPr lang="en-US" altLang="ja-JP" sz="2000" dirty="0" smtClean="0">
                <a:solidFill>
                  <a:srgbClr val="FFFFFF"/>
                </a:solidFill>
              </a:rPr>
              <a:t>AOS)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- </a:t>
            </a:r>
            <a:r>
              <a:rPr lang="ja-JP" altLang="en-US" sz="2000" dirty="0" smtClean="0">
                <a:solidFill>
                  <a:srgbClr val="FFFFFF"/>
                </a:solidFill>
              </a:rPr>
              <a:t>サブシステム サブチーフ </a:t>
            </a:r>
            <a:r>
              <a:rPr lang="en-US" altLang="ja-JP" sz="2000" dirty="0" smtClean="0">
                <a:solidFill>
                  <a:srgbClr val="FFFFFF"/>
                </a:solidFill>
              </a:rPr>
              <a:t>:</a:t>
            </a:r>
            <a:r>
              <a:rPr lang="ja-JP" altLang="en-US" sz="2000" dirty="0" smtClean="0">
                <a:solidFill>
                  <a:srgbClr val="CCECFF"/>
                </a:solidFill>
              </a:rPr>
              <a:t>上田 </a:t>
            </a:r>
            <a:r>
              <a:rPr lang="en-US" altLang="ja-JP" sz="2000" dirty="0" smtClean="0">
                <a:solidFill>
                  <a:srgbClr val="FFFFFF"/>
                </a:solidFill>
              </a:rPr>
              <a:t>(</a:t>
            </a:r>
            <a:r>
              <a:rPr lang="ja-JP" altLang="en-US" sz="2000" dirty="0">
                <a:solidFill>
                  <a:srgbClr val="FFFFFF"/>
                </a:solidFill>
              </a:rPr>
              <a:t>鏡</a:t>
            </a:r>
            <a:r>
              <a:rPr lang="ja-JP" altLang="en-US" sz="2000" dirty="0" smtClean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MIR)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  </a:t>
            </a: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>
                <a:solidFill>
                  <a:srgbClr val="FFFFFF"/>
                </a:solidFill>
              </a:rPr>
              <a:t>サブシステムメンバー </a:t>
            </a:r>
            <a:r>
              <a:rPr lang="en-US" altLang="ja-JP" sz="2000" dirty="0" smtClean="0">
                <a:solidFill>
                  <a:srgbClr val="FFFFFF"/>
                </a:solidFill>
              </a:rPr>
              <a:t>:  </a:t>
            </a:r>
            <a:r>
              <a:rPr lang="ja-JP" altLang="en-US" sz="2000" dirty="0" smtClean="0">
                <a:solidFill>
                  <a:srgbClr val="CCECFF"/>
                </a:solidFill>
              </a:rPr>
              <a:t>辰巳</a:t>
            </a:r>
            <a:r>
              <a:rPr lang="en-US" altLang="ja-JP" sz="2000" dirty="0" smtClean="0">
                <a:solidFill>
                  <a:srgbClr val="CCECFF"/>
                </a:solidFill>
              </a:rPr>
              <a:t>, </a:t>
            </a:r>
            <a:r>
              <a:rPr lang="ja-JP" altLang="en-US" sz="2000" dirty="0" smtClean="0">
                <a:solidFill>
                  <a:srgbClr val="CCECFF"/>
                </a:solidFill>
              </a:rPr>
              <a:t>石崎</a:t>
            </a:r>
            <a:r>
              <a:rPr lang="en-US" altLang="ja-JP" sz="2000" dirty="0" smtClean="0">
                <a:solidFill>
                  <a:srgbClr val="CCECFF"/>
                </a:solidFill>
              </a:rPr>
              <a:t>, </a:t>
            </a:r>
            <a:r>
              <a:rPr lang="ja-JP" altLang="en-US" sz="2000" dirty="0" smtClean="0">
                <a:solidFill>
                  <a:srgbClr val="CCECFF"/>
                </a:solidFill>
              </a:rPr>
              <a:t>端山</a:t>
            </a:r>
            <a:r>
              <a:rPr lang="en-US" altLang="ja-JP" sz="2000" dirty="0" smtClean="0">
                <a:solidFill>
                  <a:srgbClr val="CCECFF"/>
                </a:solidFill>
              </a:rPr>
              <a:t>, </a:t>
            </a:r>
            <a:r>
              <a:rPr lang="ja-JP" altLang="en-US" sz="2000" dirty="0" smtClean="0">
                <a:solidFill>
                  <a:srgbClr val="CCECFF"/>
                </a:solidFill>
              </a:rPr>
              <a:t>我妻</a:t>
            </a:r>
            <a:r>
              <a:rPr lang="en-US" altLang="ja-JP" sz="2000" dirty="0" smtClean="0">
                <a:solidFill>
                  <a:srgbClr val="CCECFF"/>
                </a:solidFill>
              </a:rPr>
              <a:t>, </a:t>
            </a:r>
            <a:r>
              <a:rPr lang="ja-JP" altLang="en-US" sz="2000" dirty="0" smtClean="0">
                <a:solidFill>
                  <a:srgbClr val="CCECFF"/>
                </a:solidFill>
              </a:rPr>
              <a:t>中村</a:t>
            </a:r>
            <a:endParaRPr lang="en-US" altLang="ja-JP" sz="2000" dirty="0" smtClean="0">
              <a:solidFill>
                <a:srgbClr val="CCECFF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       　　　　　　　　</a:t>
            </a:r>
            <a:r>
              <a:rPr lang="en-US" altLang="ja-JP" sz="2000" dirty="0" smtClean="0">
                <a:solidFill>
                  <a:srgbClr val="FFFFFF"/>
                </a:solidFill>
              </a:rPr>
              <a:t>(</a:t>
            </a:r>
            <a:r>
              <a:rPr lang="ja-JP" altLang="en-US" sz="2000" dirty="0" smtClean="0">
                <a:solidFill>
                  <a:srgbClr val="FFFFFF"/>
                </a:solidFill>
              </a:rPr>
              <a:t>鏡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干渉計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zh-CN" altLang="en-US" sz="2000" dirty="0" smtClean="0">
                <a:solidFill>
                  <a:srgbClr val="FFFFFF"/>
                </a:solidFill>
              </a:rPr>
              <a:t>入出射光学系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データ解析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理論研究</a:t>
            </a:r>
            <a:r>
              <a:rPr lang="en-US" altLang="ja-JP" sz="2000" dirty="0" smtClean="0">
                <a:solidFill>
                  <a:srgbClr val="FFFFFF"/>
                </a:solidFill>
              </a:rPr>
              <a:t>).</a:t>
            </a:r>
          </a:p>
          <a:p>
            <a:pPr algn="l">
              <a:lnSpc>
                <a:spcPct val="110000"/>
              </a:lnSpc>
              <a:buNone/>
            </a:pPr>
            <a:endParaRPr lang="en-US" altLang="ja-JP" sz="2000" dirty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</a:rPr>
              <a:t>TAMA</a:t>
            </a:r>
            <a:r>
              <a:rPr lang="ja-JP" altLang="en-US" sz="2000" dirty="0" smtClean="0">
                <a:solidFill>
                  <a:srgbClr val="FFFFFF"/>
                </a:solidFill>
              </a:rPr>
              <a:t>施設の活用　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en-US" altLang="ja-JP" sz="2000" dirty="0" smtClean="0">
                <a:solidFill>
                  <a:srgbClr val="99CCFF"/>
                </a:solidFill>
                <a:sym typeface="Wingdings" pitchFamily="2" charset="2"/>
              </a:rPr>
              <a:t>KAGRA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の実現性向上</a:t>
            </a:r>
            <a:r>
              <a:rPr lang="en-US" altLang="ja-JP" sz="2000" dirty="0" smtClean="0">
                <a:solidFill>
                  <a:srgbClr val="99CCFF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リスク低減</a:t>
            </a:r>
            <a:r>
              <a:rPr lang="en-US" altLang="ja-JP" sz="2000" dirty="0" smtClean="0">
                <a:solidFill>
                  <a:srgbClr val="99CCFF"/>
                </a:solidFill>
                <a:sym typeface="Wingdings" pitchFamily="2" charset="2"/>
              </a:rPr>
              <a:t>.</a:t>
            </a:r>
            <a:endParaRPr lang="ja-JP" altLang="en-US" sz="2000" dirty="0" smtClean="0">
              <a:solidFill>
                <a:srgbClr val="99CCFF"/>
              </a:solidFill>
            </a:endParaRPr>
          </a:p>
          <a:p>
            <a:pPr algn="l">
              <a:lnSpc>
                <a:spcPct val="110000"/>
              </a:lnSpc>
              <a:buNone/>
            </a:pPr>
            <a:endParaRPr lang="ja-JP" altLang="en-US" sz="2000" dirty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・重力波分野の先端研究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中心研究拠点 </a:t>
            </a:r>
            <a:r>
              <a:rPr lang="en-US" altLang="ja-JP" sz="2000" dirty="0" smtClean="0">
                <a:solidFill>
                  <a:srgbClr val="99CCFF"/>
                </a:solidFill>
                <a:sym typeface="Wingdings" pitchFamily="2" charset="2"/>
              </a:rPr>
              <a:t>(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成果の創出</a:t>
            </a:r>
            <a:r>
              <a:rPr lang="en-US" altLang="ja-JP" sz="2000" dirty="0" smtClean="0">
                <a:solidFill>
                  <a:srgbClr val="99CCFF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継続的発展</a:t>
            </a:r>
            <a:r>
              <a:rPr lang="en-US" altLang="ja-JP" sz="2000" dirty="0" smtClean="0">
                <a:solidFill>
                  <a:srgbClr val="99CCFF"/>
                </a:solidFill>
                <a:sym typeface="Wingdings" pitchFamily="2" charset="2"/>
              </a:rPr>
              <a:t>).</a:t>
            </a:r>
          </a:p>
          <a:p>
            <a:pPr algn="l">
              <a:lnSpc>
                <a:spcPct val="150000"/>
              </a:lnSpc>
              <a:buNone/>
            </a:pPr>
            <a:r>
              <a:rPr lang="ja-JP" altLang="en-US" sz="2000" dirty="0">
                <a:solidFill>
                  <a:srgbClr val="FFFFFF"/>
                </a:solidFill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</a:rPr>
              <a:t>  </a:t>
            </a: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データ</a:t>
            </a:r>
            <a:r>
              <a:rPr lang="ja-JP" altLang="en-US" sz="2000" dirty="0">
                <a:solidFill>
                  <a:srgbClr val="FFFFFF"/>
                </a:solidFill>
              </a:rPr>
              <a:t>解析体制や電磁波など他の観測手法との</a:t>
            </a:r>
            <a:r>
              <a:rPr lang="ja-JP" altLang="en-US" sz="2000" dirty="0">
                <a:solidFill>
                  <a:srgbClr val="CCECFF"/>
                </a:solidFill>
              </a:rPr>
              <a:t>同時</a:t>
            </a:r>
            <a:r>
              <a:rPr lang="ja-JP" altLang="en-US" sz="2000" dirty="0" smtClean="0">
                <a:solidFill>
                  <a:srgbClr val="CCECFF"/>
                </a:solidFill>
              </a:rPr>
              <a:t>観測</a:t>
            </a:r>
            <a:endParaRPr lang="en-US" altLang="ja-JP" sz="2000" dirty="0" smtClean="0">
              <a:solidFill>
                <a:srgbClr val="CCECFF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>
                <a:solidFill>
                  <a:srgbClr val="FFFFFF"/>
                </a:solidFill>
              </a:rPr>
              <a:t>　</a:t>
            </a:r>
            <a:r>
              <a:rPr lang="ja-JP" altLang="en-US" sz="2000" dirty="0" smtClean="0">
                <a:solidFill>
                  <a:srgbClr val="FFFFFF"/>
                </a:solidFill>
              </a:rPr>
              <a:t>　</a:t>
            </a:r>
            <a:r>
              <a:rPr lang="ja-JP" altLang="en-US" sz="2000" dirty="0">
                <a:solidFill>
                  <a:srgbClr val="FFFFFF"/>
                </a:solidFill>
              </a:rPr>
              <a:t>　</a:t>
            </a:r>
            <a:r>
              <a:rPr lang="ja-JP" altLang="en-US" sz="2000" dirty="0" smtClean="0">
                <a:solidFill>
                  <a:srgbClr val="FFFFFF"/>
                </a:solidFill>
              </a:rPr>
              <a:t>　　</a:t>
            </a:r>
            <a:r>
              <a:rPr lang="en-US" altLang="ja-JP" sz="2000" dirty="0" smtClean="0">
                <a:solidFill>
                  <a:srgbClr val="FFFFFF"/>
                </a:solidFill>
              </a:rPr>
              <a:t>(</a:t>
            </a:r>
            <a:r>
              <a:rPr lang="ja-JP" altLang="en-US" sz="2000" dirty="0">
                <a:solidFill>
                  <a:srgbClr val="FFFFFF"/>
                </a:solidFill>
              </a:rPr>
              <a:t>いわゆる「</a:t>
            </a:r>
            <a:r>
              <a:rPr lang="ja-JP" altLang="en-US" sz="2000" dirty="0" smtClean="0">
                <a:solidFill>
                  <a:srgbClr val="FFFFFF"/>
                </a:solidFill>
              </a:rPr>
              <a:t>マルチメッセンジャー</a:t>
            </a:r>
            <a:r>
              <a:rPr lang="ja-JP" altLang="en-US" sz="2000" dirty="0">
                <a:solidFill>
                  <a:srgbClr val="FFFFFF"/>
                </a:solidFill>
              </a:rPr>
              <a:t>観測」</a:t>
            </a:r>
            <a:r>
              <a:rPr lang="en-US" altLang="ja-JP" sz="2000" dirty="0">
                <a:solidFill>
                  <a:srgbClr val="FFFFFF"/>
                </a:solidFill>
              </a:rPr>
              <a:t>) </a:t>
            </a:r>
            <a:r>
              <a:rPr lang="ja-JP" altLang="en-US" sz="2000" dirty="0">
                <a:solidFill>
                  <a:srgbClr val="FFFFFF"/>
                </a:solidFill>
              </a:rPr>
              <a:t>体制の構築</a:t>
            </a:r>
            <a:r>
              <a:rPr lang="en-US" altLang="ja-JP" sz="2000" dirty="0">
                <a:solidFill>
                  <a:srgbClr val="FFFFFF"/>
                </a:solidFill>
              </a:rPr>
              <a:t>.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-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干渉計の</a:t>
            </a:r>
            <a:r>
              <a:rPr lang="ja-JP" altLang="en-US" sz="2000" dirty="0" smtClean="0">
                <a:solidFill>
                  <a:srgbClr val="CCECFF"/>
                </a:solidFill>
                <a:sym typeface="Wingdings" pitchFamily="2" charset="2"/>
              </a:rPr>
              <a:t>高感度化技術</a:t>
            </a:r>
            <a:r>
              <a:rPr lang="en-US" altLang="ja-JP" sz="2000" dirty="0" smtClean="0">
                <a:solidFill>
                  <a:srgbClr val="CCECFF"/>
                </a:solidFill>
                <a:sym typeface="Wingdings" pitchFamily="2" charset="2"/>
              </a:rPr>
              <a:t>,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宇宙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干渉計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等の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次世代技術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ja-JP" alt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22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プロジェクトウィーク資料 </a:t>
            </a:r>
            <a:r>
              <a:rPr lang="en-US" altLang="ja-JP" dirty="0" smtClean="0"/>
              <a:t>(November 28, 2012, NAOJ)</a:t>
            </a:r>
            <a:endParaRPr lang="en-US" altLang="ja-JP" dirty="0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1115616" y="2996952"/>
            <a:ext cx="691276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</a:pPr>
            <a:r>
              <a:rPr lang="ja-JP" altLang="en-US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重力波プロジェクト推進室 概要</a:t>
            </a:r>
            <a:endParaRPr lang="ja-JP" alt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332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近年</a:t>
            </a:r>
            <a:r>
              <a:rPr lang="ja-JP" altLang="en-US" dirty="0" smtClean="0"/>
              <a:t>の重力波関係大型予算状況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プロジェクトウィーク資料 </a:t>
            </a:r>
            <a:r>
              <a:rPr lang="en-US" altLang="ja-JP" dirty="0" smtClean="0"/>
              <a:t>(November 28, 2012, NAOJ)</a:t>
            </a:r>
            <a:endParaRPr lang="en-US" altLang="ja-JP" dirty="0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467544" y="836712"/>
            <a:ext cx="8280920" cy="517064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99FF99"/>
                </a:solidFill>
              </a:rPr>
              <a:t>・</a:t>
            </a:r>
            <a:r>
              <a:rPr lang="en-US" altLang="ja-JP" sz="2000" dirty="0" smtClean="0">
                <a:solidFill>
                  <a:srgbClr val="99FF99"/>
                </a:solidFill>
              </a:rPr>
              <a:t>2010</a:t>
            </a:r>
            <a:r>
              <a:rPr lang="ja-JP" altLang="en-US" sz="2000" dirty="0" smtClean="0">
                <a:solidFill>
                  <a:srgbClr val="99FF99"/>
                </a:solidFill>
              </a:rPr>
              <a:t>年</a:t>
            </a:r>
            <a:r>
              <a:rPr lang="en-US" altLang="ja-JP" sz="2000" dirty="0" smtClean="0">
                <a:solidFill>
                  <a:srgbClr val="99FF99"/>
                </a:solidFill>
              </a:rPr>
              <a:t>6</a:t>
            </a:r>
            <a:r>
              <a:rPr lang="ja-JP" altLang="en-US" sz="2000" dirty="0" smtClean="0">
                <a:solidFill>
                  <a:srgbClr val="99FF99"/>
                </a:solidFill>
              </a:rPr>
              <a:t>月  文部科学省 最先端基盤整備事業  採択</a:t>
            </a:r>
            <a:endParaRPr lang="en-US" altLang="ja-JP" sz="2000" dirty="0" smtClean="0">
              <a:solidFill>
                <a:srgbClr val="99FF99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>
                <a:solidFill>
                  <a:srgbClr val="99FF99"/>
                </a:solidFill>
              </a:rPr>
              <a:t> </a:t>
            </a:r>
            <a:r>
              <a:rPr lang="en-US" altLang="ja-JP" sz="2000" dirty="0" smtClean="0">
                <a:solidFill>
                  <a:srgbClr val="99FF99"/>
                </a:solidFill>
              </a:rPr>
              <a:t>                  98</a:t>
            </a:r>
            <a:r>
              <a:rPr lang="ja-JP" altLang="en-US" sz="2000" dirty="0" smtClean="0">
                <a:solidFill>
                  <a:srgbClr val="99FF99"/>
                </a:solidFill>
              </a:rPr>
              <a:t>億円 </a:t>
            </a:r>
            <a:r>
              <a:rPr lang="en-US" altLang="ja-JP" sz="2000" dirty="0" smtClean="0">
                <a:solidFill>
                  <a:srgbClr val="99FF99"/>
                </a:solidFill>
                <a:sym typeface="Wingdings" pitchFamily="2" charset="2"/>
              </a:rPr>
              <a:t> KAGRA</a:t>
            </a:r>
            <a:r>
              <a:rPr lang="ja-JP" altLang="en-US" sz="2000" dirty="0" smtClean="0">
                <a:solidFill>
                  <a:srgbClr val="99FF99"/>
                </a:solidFill>
                <a:sym typeface="Wingdings" pitchFamily="2" charset="2"/>
              </a:rPr>
              <a:t>の建設が開始 </a:t>
            </a:r>
            <a:r>
              <a:rPr lang="en-US" altLang="ja-JP" sz="2000" dirty="0" smtClean="0">
                <a:solidFill>
                  <a:srgbClr val="99FF99"/>
                </a:solidFill>
                <a:sym typeface="Wingdings" pitchFamily="2" charset="2"/>
              </a:rPr>
              <a:t>(</a:t>
            </a:r>
            <a:r>
              <a:rPr lang="ja-JP" altLang="en-US" sz="2000" dirty="0" smtClean="0">
                <a:solidFill>
                  <a:srgbClr val="99FF99"/>
                </a:solidFill>
                <a:sym typeface="Wingdings" pitchFamily="2" charset="2"/>
              </a:rPr>
              <a:t>トンネル経費等は含まれず</a:t>
            </a:r>
            <a:r>
              <a:rPr lang="en-US" altLang="ja-JP" sz="2000" dirty="0" smtClean="0">
                <a:solidFill>
                  <a:srgbClr val="99FF99"/>
                </a:solidFill>
                <a:sym typeface="Wingdings" pitchFamily="2" charset="2"/>
              </a:rPr>
              <a:t>).</a:t>
            </a:r>
            <a:endParaRPr lang="en-US" altLang="ja-JP" sz="2000" dirty="0" smtClean="0">
              <a:solidFill>
                <a:srgbClr val="99FF99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</a:rPr>
              <a:t>2010</a:t>
            </a:r>
            <a:r>
              <a:rPr lang="ja-JP" altLang="en-US" sz="2000" dirty="0" smtClean="0">
                <a:solidFill>
                  <a:srgbClr val="FFFFFF"/>
                </a:solidFill>
              </a:rPr>
              <a:t>年秋  </a:t>
            </a:r>
            <a:r>
              <a:rPr lang="en-US" altLang="ja-JP" sz="2000" dirty="0" smtClean="0">
                <a:solidFill>
                  <a:srgbClr val="FFFFFF"/>
                </a:solidFill>
              </a:rPr>
              <a:t>2011</a:t>
            </a:r>
            <a:r>
              <a:rPr lang="ja-JP" altLang="en-US" sz="2000" dirty="0" smtClean="0">
                <a:solidFill>
                  <a:srgbClr val="FFFFFF"/>
                </a:solidFill>
              </a:rPr>
              <a:t>年度 大型科研費申請</a:t>
            </a:r>
            <a:r>
              <a:rPr lang="en-US" altLang="ja-JP" sz="2000" dirty="0" smtClean="0">
                <a:solidFill>
                  <a:srgbClr val="FFFFFF"/>
                </a:solidFill>
              </a:rPr>
              <a:t> (2011</a:t>
            </a:r>
            <a:r>
              <a:rPr lang="ja-JP" altLang="en-US" sz="2000" dirty="0" smtClean="0">
                <a:solidFill>
                  <a:srgbClr val="FFFFFF"/>
                </a:solidFill>
              </a:rPr>
              <a:t>年春にヒアリング</a:t>
            </a:r>
            <a:r>
              <a:rPr lang="en-US" altLang="ja-JP" sz="2000" dirty="0" smtClean="0">
                <a:solidFill>
                  <a:srgbClr val="FFFFFF"/>
                </a:solidFill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- 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新学術領域研究</a:t>
            </a:r>
            <a:r>
              <a:rPr lang="en-US" altLang="ja-JP" sz="2000" dirty="0" smtClean="0">
                <a:solidFill>
                  <a:srgbClr val="99CCFF"/>
                </a:solidFill>
                <a:sym typeface="Wingdings" pitchFamily="2" charset="2"/>
              </a:rPr>
              <a:t>(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領域</a:t>
            </a:r>
            <a:r>
              <a:rPr lang="ja-JP" altLang="en-US" sz="2000" dirty="0">
                <a:solidFill>
                  <a:srgbClr val="99CCFF"/>
                </a:solidFill>
                <a:sym typeface="Wingdings" pitchFamily="2" charset="2"/>
              </a:rPr>
              <a:t>提案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型</a:t>
            </a:r>
            <a:r>
              <a:rPr lang="en-US" altLang="ja-JP" sz="2000" dirty="0" smtClean="0">
                <a:solidFill>
                  <a:srgbClr val="99CCFF"/>
                </a:solidFill>
                <a:sym typeface="Wingdings" pitchFamily="2" charset="2"/>
              </a:rPr>
              <a:t>) 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約</a:t>
            </a:r>
            <a:r>
              <a:rPr lang="en-US" altLang="ja-JP" sz="2000" dirty="0" smtClean="0">
                <a:solidFill>
                  <a:srgbClr val="99CCFF"/>
                </a:solidFill>
                <a:sym typeface="Wingdings" pitchFamily="2" charset="2"/>
              </a:rPr>
              <a:t>14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億円</a:t>
            </a:r>
            <a:r>
              <a:rPr lang="en-US" altLang="ja-JP" sz="2000" dirty="0" smtClean="0">
                <a:solidFill>
                  <a:srgbClr val="99CCFF"/>
                </a:solidFill>
                <a:sym typeface="Wingdings" pitchFamily="2" charset="2"/>
              </a:rPr>
              <a:t>?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代表 中村卓史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(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京都大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   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「天体からの重⼒波検出で開く物理学のフロンティア」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 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不採択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</a:rPr>
              <a:t>2011</a:t>
            </a:r>
            <a:r>
              <a:rPr lang="ja-JP" altLang="en-US" sz="2000" dirty="0">
                <a:solidFill>
                  <a:srgbClr val="FFFFFF"/>
                </a:solidFill>
              </a:rPr>
              <a:t>年</a:t>
            </a:r>
            <a:r>
              <a:rPr lang="ja-JP" altLang="en-US" sz="2000" dirty="0" smtClean="0">
                <a:solidFill>
                  <a:srgbClr val="FFFFFF"/>
                </a:solidFill>
              </a:rPr>
              <a:t>秋  </a:t>
            </a:r>
            <a:r>
              <a:rPr lang="en-US" altLang="ja-JP" sz="2000" dirty="0" smtClean="0">
                <a:solidFill>
                  <a:srgbClr val="FFFFFF"/>
                </a:solidFill>
              </a:rPr>
              <a:t>2012</a:t>
            </a:r>
            <a:r>
              <a:rPr lang="ja-JP" altLang="en-US" sz="2000" dirty="0" smtClean="0">
                <a:solidFill>
                  <a:srgbClr val="FFFFFF"/>
                </a:solidFill>
              </a:rPr>
              <a:t>年度 大型科研費 </a:t>
            </a:r>
            <a:r>
              <a:rPr lang="en-US" altLang="ja-JP" sz="2000" dirty="0">
                <a:solidFill>
                  <a:srgbClr val="FFFFFF"/>
                </a:solidFill>
              </a:rPr>
              <a:t>(</a:t>
            </a:r>
            <a:r>
              <a:rPr lang="en-US" altLang="ja-JP" sz="2000" dirty="0" smtClean="0">
                <a:solidFill>
                  <a:srgbClr val="FFFFFF"/>
                </a:solidFill>
              </a:rPr>
              <a:t>2012</a:t>
            </a:r>
            <a:r>
              <a:rPr lang="ja-JP" altLang="en-US" sz="2000" dirty="0" smtClean="0">
                <a:solidFill>
                  <a:srgbClr val="FFFFFF"/>
                </a:solidFill>
              </a:rPr>
              <a:t>年春にヒアリング</a:t>
            </a:r>
            <a:r>
              <a:rPr lang="en-US" altLang="ja-JP" sz="2000" dirty="0" smtClean="0">
                <a:solidFill>
                  <a:srgbClr val="FFFFFF"/>
                </a:solidFill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- 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新学術領域研究</a:t>
            </a:r>
            <a:r>
              <a:rPr lang="en-US" altLang="ja-JP" sz="2000" dirty="0" smtClean="0">
                <a:solidFill>
                  <a:srgbClr val="99CCFF"/>
                </a:solidFill>
                <a:sym typeface="Wingdings" pitchFamily="2" charset="2"/>
              </a:rPr>
              <a:t>(</a:t>
            </a:r>
            <a:r>
              <a:rPr lang="ja-JP" altLang="en-US" sz="2000" dirty="0">
                <a:solidFill>
                  <a:srgbClr val="99CCFF"/>
                </a:solidFill>
                <a:sym typeface="Wingdings" pitchFamily="2" charset="2"/>
              </a:rPr>
              <a:t>領域提案型</a:t>
            </a:r>
            <a:r>
              <a:rPr lang="en-US" altLang="ja-JP" sz="2000" dirty="0" smtClean="0">
                <a:solidFill>
                  <a:srgbClr val="99CCFF"/>
                </a:solidFill>
                <a:sym typeface="Wingdings" pitchFamily="2" charset="2"/>
              </a:rPr>
              <a:t>) 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約</a:t>
            </a:r>
            <a:r>
              <a:rPr lang="en-US" altLang="ja-JP" sz="2000" dirty="0">
                <a:solidFill>
                  <a:srgbClr val="99CCFF"/>
                </a:solidFill>
                <a:sym typeface="Wingdings" pitchFamily="2" charset="2"/>
              </a:rPr>
              <a:t>8</a:t>
            </a:r>
            <a:r>
              <a:rPr lang="ja-JP" altLang="en-US" sz="2000" dirty="0">
                <a:solidFill>
                  <a:srgbClr val="99CCFF"/>
                </a:solidFill>
                <a:sym typeface="Wingdings" pitchFamily="2" charset="2"/>
              </a:rPr>
              <a:t>億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円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 代表 中村卓史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(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京都大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   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「重力波天体の多様な観測による宇宙物理学の新展開」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 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採択</a:t>
            </a:r>
            <a:endParaRPr lang="en-US" altLang="ja-JP" sz="2000" dirty="0" smtClean="0">
              <a:solidFill>
                <a:srgbClr val="99CC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-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特別</a:t>
            </a:r>
            <a:r>
              <a:rPr lang="ja-JP" altLang="en-US" sz="2000" dirty="0">
                <a:solidFill>
                  <a:srgbClr val="99CCFF"/>
                </a:solidFill>
                <a:sym typeface="Wingdings" pitchFamily="2" charset="2"/>
              </a:rPr>
              <a:t>推進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研究 約</a:t>
            </a:r>
            <a:r>
              <a:rPr lang="en-US" altLang="ja-JP" sz="2000" dirty="0">
                <a:solidFill>
                  <a:srgbClr val="99CCFF"/>
                </a:solidFill>
                <a:sym typeface="Wingdings" pitchFamily="2" charset="2"/>
              </a:rPr>
              <a:t>5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億円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  代表 梶田隆章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(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東大・宇宙線研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　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　　　 「重力波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の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研究 </a:t>
            </a:r>
            <a:r>
              <a:rPr lang="ja-JP" altLang="en-US" sz="2000" dirty="0" err="1" smtClean="0">
                <a:solidFill>
                  <a:srgbClr val="FFFFFF"/>
                </a:solidFill>
                <a:sym typeface="Wingdings" pitchFamily="2" charset="2"/>
              </a:rPr>
              <a:t>ー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重力波の世界初観測を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目指してー」  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不採択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99FF99"/>
                </a:solidFill>
              </a:rPr>
              <a:t>・</a:t>
            </a:r>
            <a:r>
              <a:rPr lang="en-US" altLang="ja-JP" sz="2000" dirty="0" smtClean="0">
                <a:solidFill>
                  <a:srgbClr val="99FF99"/>
                </a:solidFill>
              </a:rPr>
              <a:t>2011</a:t>
            </a:r>
            <a:r>
              <a:rPr lang="ja-JP" altLang="en-US" sz="2000" dirty="0" smtClean="0">
                <a:solidFill>
                  <a:srgbClr val="99FF99"/>
                </a:solidFill>
              </a:rPr>
              <a:t>年</a:t>
            </a:r>
            <a:r>
              <a:rPr lang="en-US" altLang="ja-JP" sz="2000" dirty="0" smtClean="0">
                <a:solidFill>
                  <a:srgbClr val="99FF99"/>
                </a:solidFill>
              </a:rPr>
              <a:t>12</a:t>
            </a:r>
            <a:r>
              <a:rPr lang="ja-JP" altLang="en-US" sz="2000" dirty="0" smtClean="0">
                <a:solidFill>
                  <a:srgbClr val="99FF99"/>
                </a:solidFill>
              </a:rPr>
              <a:t>月  </a:t>
            </a:r>
            <a:r>
              <a:rPr lang="en-US" altLang="ja-JP" sz="2000" dirty="0" smtClean="0">
                <a:solidFill>
                  <a:srgbClr val="99FF99"/>
                </a:solidFill>
              </a:rPr>
              <a:t>KAGRA</a:t>
            </a:r>
            <a:r>
              <a:rPr lang="ja-JP" altLang="en-US" sz="2000" dirty="0" smtClean="0">
                <a:solidFill>
                  <a:srgbClr val="99FF99"/>
                </a:solidFill>
              </a:rPr>
              <a:t>空洞掘削経費が認められる</a:t>
            </a:r>
            <a:r>
              <a:rPr lang="en-US" altLang="ja-JP" sz="2000" dirty="0" smtClean="0">
                <a:solidFill>
                  <a:srgbClr val="99FF99"/>
                </a:solidFill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99FF99"/>
                </a:solidFill>
              </a:rPr>
              <a:t>                     33</a:t>
            </a:r>
            <a:r>
              <a:rPr lang="ja-JP" altLang="en-US" sz="2000" dirty="0" smtClean="0">
                <a:solidFill>
                  <a:srgbClr val="99FF99"/>
                </a:solidFill>
              </a:rPr>
              <a:t>億円 </a:t>
            </a:r>
            <a:r>
              <a:rPr lang="en-US" altLang="ja-JP" sz="2000" dirty="0" smtClean="0">
                <a:solidFill>
                  <a:srgbClr val="99FF99"/>
                </a:solidFill>
                <a:sym typeface="Wingdings" pitchFamily="2" charset="2"/>
              </a:rPr>
              <a:t> KAGRA</a:t>
            </a:r>
            <a:r>
              <a:rPr lang="ja-JP" altLang="en-US" sz="2000" dirty="0" smtClean="0">
                <a:solidFill>
                  <a:srgbClr val="99FF99"/>
                </a:solidFill>
                <a:sym typeface="Wingdings" pitchFamily="2" charset="2"/>
              </a:rPr>
              <a:t>のトンネル掘削工事が開始</a:t>
            </a:r>
            <a:r>
              <a:rPr lang="en-US" altLang="ja-JP" sz="2000" dirty="0" smtClean="0">
                <a:solidFill>
                  <a:srgbClr val="99FF99"/>
                </a:solidFill>
                <a:sym typeface="Wingdings" pitchFamily="2" charset="2"/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>
                <a:solidFill>
                  <a:srgbClr val="FFFFFF"/>
                </a:solidFill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</a:rPr>
              <a:t>2012</a:t>
            </a:r>
            <a:r>
              <a:rPr lang="ja-JP" altLang="en-US" sz="2000" dirty="0" smtClean="0">
                <a:solidFill>
                  <a:srgbClr val="FFFFFF"/>
                </a:solidFill>
              </a:rPr>
              <a:t>年  </a:t>
            </a:r>
            <a:r>
              <a:rPr lang="en-US" altLang="ja-JP" sz="2000" dirty="0" smtClean="0">
                <a:solidFill>
                  <a:srgbClr val="FFFFFF"/>
                </a:solidFill>
              </a:rPr>
              <a:t>2013</a:t>
            </a:r>
            <a:r>
              <a:rPr lang="ja-JP" altLang="en-US" sz="2000" dirty="0" smtClean="0">
                <a:solidFill>
                  <a:srgbClr val="FFFFFF"/>
                </a:solidFill>
              </a:rPr>
              <a:t>年度 </a:t>
            </a:r>
            <a:r>
              <a:rPr lang="ja-JP" altLang="en-US" sz="2000" dirty="0">
                <a:solidFill>
                  <a:srgbClr val="FFFFFF"/>
                </a:solidFill>
              </a:rPr>
              <a:t>大型</a:t>
            </a:r>
            <a:r>
              <a:rPr lang="ja-JP" altLang="en-US" sz="2000" dirty="0" smtClean="0">
                <a:solidFill>
                  <a:srgbClr val="FFFFFF"/>
                </a:solidFill>
              </a:rPr>
              <a:t>科研費等 準備中</a:t>
            </a:r>
            <a:endParaRPr lang="en-US" altLang="ja-JP" sz="2000" dirty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　　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-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ja-JP" altLang="en-US" sz="2000" dirty="0">
                <a:solidFill>
                  <a:srgbClr val="99CCFF"/>
                </a:solidFill>
                <a:sym typeface="Wingdings" pitchFamily="2" charset="2"/>
              </a:rPr>
              <a:t>特別推進研究 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約</a:t>
            </a:r>
            <a:r>
              <a:rPr lang="en-US" altLang="ja-JP" sz="2000" dirty="0" smtClean="0">
                <a:solidFill>
                  <a:srgbClr val="99CCFF"/>
                </a:solidFill>
                <a:sym typeface="Wingdings" pitchFamily="2" charset="2"/>
              </a:rPr>
              <a:t>??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億</a:t>
            </a:r>
            <a:r>
              <a:rPr lang="ja-JP" altLang="en-US" sz="2000" dirty="0">
                <a:solidFill>
                  <a:srgbClr val="99CCFF"/>
                </a:solidFill>
                <a:sym typeface="Wingdings" pitchFamily="2" charset="2"/>
              </a:rPr>
              <a:t>円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 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 代表 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梶田隆章 </a:t>
            </a: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(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東大・宇宙線研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- 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概算要求       約</a:t>
            </a:r>
            <a:r>
              <a:rPr lang="en-US" altLang="ja-JP" sz="2000" dirty="0" smtClean="0">
                <a:solidFill>
                  <a:srgbClr val="99CCFF"/>
                </a:solidFill>
                <a:sym typeface="Wingdings" pitchFamily="2" charset="2"/>
              </a:rPr>
              <a:t>20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億円</a:t>
            </a:r>
            <a:r>
              <a:rPr lang="en-US" altLang="ja-JP" sz="2000" dirty="0" smtClean="0">
                <a:solidFill>
                  <a:srgbClr val="99CCFF"/>
                </a:solidFill>
                <a:sym typeface="Wingdings" pitchFamily="2" charset="2"/>
              </a:rPr>
              <a:t>?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 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代表 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梶田隆章 </a:t>
            </a: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(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東大・宇宙線研</a:t>
            </a: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)</a:t>
            </a:r>
          </a:p>
        </p:txBody>
      </p:sp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395536" y="6072685"/>
            <a:ext cx="8280920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F99CC"/>
                </a:solidFill>
                <a:sym typeface="Wingdings" pitchFamily="2" charset="2"/>
              </a:rPr>
              <a:t>※ </a:t>
            </a:r>
            <a:r>
              <a:rPr lang="ja-JP" altLang="en-US" sz="2000" dirty="0" smtClean="0">
                <a:solidFill>
                  <a:srgbClr val="FF99CC"/>
                </a:solidFill>
                <a:sym typeface="Wingdings" pitchFamily="2" charset="2"/>
              </a:rPr>
              <a:t>大型科研費申請戦略は、重力波コミュニティ</a:t>
            </a:r>
            <a:r>
              <a:rPr lang="en-US" altLang="ja-JP" sz="2000" dirty="0" smtClean="0">
                <a:solidFill>
                  <a:srgbClr val="FF99CC"/>
                </a:solidFill>
                <a:sym typeface="Wingdings" pitchFamily="2" charset="2"/>
              </a:rPr>
              <a:t>(JGWC)</a:t>
            </a:r>
            <a:r>
              <a:rPr lang="ja-JP" altLang="en-US" sz="2000" dirty="0" smtClean="0">
                <a:solidFill>
                  <a:srgbClr val="FF99CC"/>
                </a:solidFill>
                <a:sym typeface="Wingdings" pitchFamily="2" charset="2"/>
              </a:rPr>
              <a:t>で議論、決定している</a:t>
            </a:r>
            <a:r>
              <a:rPr lang="en-US" altLang="ja-JP" sz="2000" dirty="0" smtClean="0">
                <a:solidFill>
                  <a:srgbClr val="FF99CC"/>
                </a:solidFill>
                <a:sym typeface="Wingdings" pitchFamily="2" charset="2"/>
              </a:rPr>
              <a:t>.</a:t>
            </a:r>
            <a:endParaRPr lang="en-US" altLang="ja-JP" sz="2000" dirty="0">
              <a:solidFill>
                <a:srgbClr val="FF99CC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9390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採択された</a:t>
            </a:r>
            <a:r>
              <a:rPr lang="zh-TW" altLang="en-US" dirty="0" smtClean="0"/>
              <a:t>新学術</a:t>
            </a:r>
            <a:r>
              <a:rPr lang="zh-TW" altLang="en-US" dirty="0"/>
              <a:t>領域</a:t>
            </a:r>
            <a:r>
              <a:rPr lang="zh-TW" altLang="en-US" dirty="0" smtClean="0"/>
              <a:t>研究</a:t>
            </a:r>
            <a:r>
              <a:rPr lang="ja-JP" altLang="en-US" dirty="0" smtClean="0"/>
              <a:t>の</a:t>
            </a:r>
            <a:r>
              <a:rPr lang="ja-JP" altLang="en-US" dirty="0"/>
              <a:t>研究</a:t>
            </a:r>
            <a:r>
              <a:rPr lang="ja-JP" altLang="en-US" dirty="0" smtClean="0"/>
              <a:t>内容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395536" y="923816"/>
            <a:ext cx="8352928" cy="5509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2000" dirty="0">
                <a:solidFill>
                  <a:srgbClr val="99FF99"/>
                </a:solidFill>
                <a:sym typeface="Wingdings" pitchFamily="2" charset="2"/>
              </a:rPr>
              <a:t>・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新学術領域研究</a:t>
            </a:r>
            <a:r>
              <a:rPr lang="en-US" altLang="ja-JP" sz="2000" dirty="0" smtClean="0">
                <a:solidFill>
                  <a:srgbClr val="99CCFF"/>
                </a:solidFill>
                <a:sym typeface="Wingdings" pitchFamily="2" charset="2"/>
              </a:rPr>
              <a:t>(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領域</a:t>
            </a:r>
            <a:r>
              <a:rPr lang="ja-JP" altLang="en-US" sz="2000" dirty="0">
                <a:solidFill>
                  <a:srgbClr val="99CCFF"/>
                </a:solidFill>
                <a:sym typeface="Wingdings" pitchFamily="2" charset="2"/>
              </a:rPr>
              <a:t>提案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型</a:t>
            </a:r>
            <a:r>
              <a:rPr lang="en-US" altLang="ja-JP" sz="2000" dirty="0" smtClean="0">
                <a:solidFill>
                  <a:srgbClr val="99CCFF"/>
                </a:solidFill>
                <a:sym typeface="Wingdings" pitchFamily="2" charset="2"/>
              </a:rPr>
              <a:t>) 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「重力波天体の多様な観測による宇宙物理学の新展開」  約</a:t>
            </a: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8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億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円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                                          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                 代表 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中村卓史 </a:t>
            </a: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(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京都大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- 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「重⼒波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、ニュートリノ、ガンマ線、</a:t>
            </a: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X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線、光・⾚外線、電波を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使って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Multi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 </a:t>
            </a: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Messenger Astrophysics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を単⼀のグループで実⾏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すること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」が目的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2000" dirty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- KAGRA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の建設とは独立な</a:t>
            </a:r>
            <a:r>
              <a:rPr lang="en-US" altLang="ja-JP" sz="200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smtClean="0">
                <a:solidFill>
                  <a:srgbClr val="FFFFFF"/>
                </a:solidFill>
                <a:sym typeface="Wingdings" pitchFamily="2" charset="2"/>
              </a:rPr>
              <a:t>より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一般的な研究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 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重力波天体の理論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データ解析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電磁波・ニュートリノ観測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  <a:p>
            <a:pPr algn="l">
              <a:buNone/>
            </a:pPr>
            <a:endParaRPr lang="ja-JP" altLang="en-US" sz="1800" dirty="0">
              <a:solidFill>
                <a:srgbClr val="FFFFFF"/>
              </a:solidFill>
            </a:endParaRPr>
          </a:p>
          <a:p>
            <a:pPr lvl="1" algn="l">
              <a:buNone/>
            </a:pPr>
            <a:r>
              <a:rPr lang="en-US" altLang="ja-JP" sz="1800" dirty="0" smtClean="0">
                <a:solidFill>
                  <a:srgbClr val="99CCFF"/>
                </a:solidFill>
              </a:rPr>
              <a:t>A01</a:t>
            </a:r>
            <a:r>
              <a:rPr lang="ja-JP" altLang="en-US" sz="1800" dirty="0" smtClean="0">
                <a:solidFill>
                  <a:srgbClr val="99CCFF"/>
                </a:solidFill>
              </a:rPr>
              <a:t> 重力波</a:t>
            </a:r>
            <a:r>
              <a:rPr lang="ja-JP" altLang="en-US" sz="1800" dirty="0">
                <a:solidFill>
                  <a:srgbClr val="99CCFF"/>
                </a:solidFill>
              </a:rPr>
              <a:t>天体からのＸ線・</a:t>
            </a:r>
            <a:r>
              <a:rPr lang="en-US" altLang="ja-JP" sz="1800" dirty="0">
                <a:solidFill>
                  <a:srgbClr val="99CCFF"/>
                </a:solidFill>
              </a:rPr>
              <a:t>γ</a:t>
            </a:r>
            <a:r>
              <a:rPr lang="ja-JP" altLang="en-US" sz="1800" dirty="0">
                <a:solidFill>
                  <a:srgbClr val="99CCFF"/>
                </a:solidFill>
              </a:rPr>
              <a:t>線放射</a:t>
            </a:r>
            <a:r>
              <a:rPr lang="ja-JP" altLang="en-US" sz="1800" dirty="0" smtClean="0">
                <a:solidFill>
                  <a:srgbClr val="99CCFF"/>
                </a:solidFill>
              </a:rPr>
              <a:t>の探索</a:t>
            </a:r>
            <a:r>
              <a:rPr lang="en-US" altLang="ja-JP" sz="1800" dirty="0">
                <a:solidFill>
                  <a:srgbClr val="99CCFF"/>
                </a:solidFill>
              </a:rPr>
              <a:t>  </a:t>
            </a:r>
            <a:r>
              <a:rPr lang="en-US" altLang="ja-JP" sz="1800" dirty="0" smtClean="0">
                <a:solidFill>
                  <a:srgbClr val="99CCFF"/>
                </a:solidFill>
              </a:rPr>
              <a:t>                  </a:t>
            </a:r>
            <a:r>
              <a:rPr lang="ja-JP" altLang="en-US" sz="1800" dirty="0" smtClean="0">
                <a:solidFill>
                  <a:srgbClr val="99CCFF"/>
                </a:solidFill>
              </a:rPr>
              <a:t>河合誠之 </a:t>
            </a:r>
            <a:r>
              <a:rPr lang="en-US" altLang="ja-JP" sz="1800" dirty="0" smtClean="0">
                <a:solidFill>
                  <a:srgbClr val="99CCFF"/>
                </a:solidFill>
              </a:rPr>
              <a:t>(</a:t>
            </a:r>
            <a:r>
              <a:rPr lang="ja-JP" altLang="en-US" sz="1800" dirty="0" smtClean="0">
                <a:solidFill>
                  <a:srgbClr val="99CCFF"/>
                </a:solidFill>
              </a:rPr>
              <a:t>東工大</a:t>
            </a:r>
            <a:r>
              <a:rPr lang="en-US" altLang="ja-JP" sz="1800" dirty="0" smtClean="0">
                <a:solidFill>
                  <a:srgbClr val="99CCFF"/>
                </a:solidFill>
              </a:rPr>
              <a:t>)</a:t>
            </a:r>
            <a:endParaRPr lang="ja-JP" altLang="en-US" sz="1800" dirty="0" smtClean="0">
              <a:solidFill>
                <a:srgbClr val="99CCFF"/>
              </a:solidFill>
            </a:endParaRPr>
          </a:p>
          <a:p>
            <a:pPr lvl="1" algn="l">
              <a:buNone/>
            </a:pPr>
            <a:r>
              <a:rPr lang="en-US" altLang="ja-JP" sz="1800" dirty="0" smtClean="0">
                <a:solidFill>
                  <a:srgbClr val="99CCFF"/>
                </a:solidFill>
              </a:rPr>
              <a:t>A02</a:t>
            </a:r>
            <a:r>
              <a:rPr lang="ja-JP" altLang="en-US" sz="1800" dirty="0" smtClean="0">
                <a:solidFill>
                  <a:srgbClr val="99CCFF"/>
                </a:solidFill>
              </a:rPr>
              <a:t> 天体</a:t>
            </a:r>
            <a:r>
              <a:rPr lang="ja-JP" altLang="en-US" sz="1800" dirty="0">
                <a:solidFill>
                  <a:srgbClr val="99CCFF"/>
                </a:solidFill>
              </a:rPr>
              <a:t>重力波の光学赤外線対応現象の</a:t>
            </a:r>
            <a:r>
              <a:rPr lang="ja-JP" altLang="en-US" sz="1800" dirty="0" smtClean="0">
                <a:solidFill>
                  <a:srgbClr val="99CCFF"/>
                </a:solidFill>
              </a:rPr>
              <a:t>探索               吉田</a:t>
            </a:r>
            <a:r>
              <a:rPr lang="ja-JP" altLang="en-US" sz="1800" dirty="0">
                <a:solidFill>
                  <a:srgbClr val="99CCFF"/>
                </a:solidFill>
              </a:rPr>
              <a:t>道</a:t>
            </a:r>
            <a:r>
              <a:rPr lang="ja-JP" altLang="en-US" sz="1800" dirty="0" smtClean="0">
                <a:solidFill>
                  <a:srgbClr val="99CCFF"/>
                </a:solidFill>
              </a:rPr>
              <a:t>利 </a:t>
            </a:r>
            <a:r>
              <a:rPr lang="en-US" altLang="ja-JP" sz="1800" dirty="0" smtClean="0">
                <a:solidFill>
                  <a:srgbClr val="99CCFF"/>
                </a:solidFill>
              </a:rPr>
              <a:t>(</a:t>
            </a:r>
            <a:r>
              <a:rPr lang="ja-JP" altLang="en-US" sz="1800" dirty="0" smtClean="0">
                <a:solidFill>
                  <a:srgbClr val="99CCFF"/>
                </a:solidFill>
              </a:rPr>
              <a:t>広島大</a:t>
            </a:r>
            <a:r>
              <a:rPr lang="en-US" altLang="ja-JP" sz="1800" dirty="0" smtClean="0">
                <a:solidFill>
                  <a:srgbClr val="99CCFF"/>
                </a:solidFill>
              </a:rPr>
              <a:t>)</a:t>
            </a:r>
            <a:endParaRPr lang="ja-JP" altLang="en-US" sz="1800" dirty="0">
              <a:solidFill>
                <a:srgbClr val="99CCFF"/>
              </a:solidFill>
            </a:endParaRPr>
          </a:p>
          <a:p>
            <a:pPr lvl="1" algn="l">
              <a:buNone/>
            </a:pPr>
            <a:r>
              <a:rPr lang="en-US" altLang="ja-JP" sz="1800" dirty="0" smtClean="0">
                <a:solidFill>
                  <a:srgbClr val="99CCFF"/>
                </a:solidFill>
              </a:rPr>
              <a:t>A03</a:t>
            </a:r>
            <a:r>
              <a:rPr lang="ja-JP" altLang="en-US" sz="1800" dirty="0" smtClean="0">
                <a:solidFill>
                  <a:srgbClr val="99CCFF"/>
                </a:solidFill>
              </a:rPr>
              <a:t> 超新星</a:t>
            </a:r>
            <a:r>
              <a:rPr lang="ja-JP" altLang="en-US" sz="1800" dirty="0">
                <a:solidFill>
                  <a:srgbClr val="99CCFF"/>
                </a:solidFill>
              </a:rPr>
              <a:t>爆発によるニュートリノ信号と重力波信号の相関の</a:t>
            </a:r>
            <a:r>
              <a:rPr lang="ja-JP" altLang="en-US" sz="1800" dirty="0" smtClean="0">
                <a:solidFill>
                  <a:srgbClr val="99CCFF"/>
                </a:solidFill>
              </a:rPr>
              <a:t>研究 </a:t>
            </a:r>
            <a:endParaRPr lang="en-US" altLang="ja-JP" sz="1800" dirty="0" smtClean="0">
              <a:solidFill>
                <a:srgbClr val="99CCFF"/>
              </a:solidFill>
            </a:endParaRPr>
          </a:p>
          <a:p>
            <a:pPr lvl="1" algn="l">
              <a:buNone/>
            </a:pPr>
            <a:r>
              <a:rPr lang="ja-JP" altLang="en-US" sz="1800" dirty="0" smtClean="0">
                <a:solidFill>
                  <a:srgbClr val="99CCFF"/>
                </a:solidFill>
              </a:rPr>
              <a:t>                                                              ヴァギンズ マーク </a:t>
            </a:r>
            <a:r>
              <a:rPr lang="en-US" altLang="ja-JP" sz="1800" dirty="0" smtClean="0">
                <a:solidFill>
                  <a:srgbClr val="99CCFF"/>
                </a:solidFill>
              </a:rPr>
              <a:t>(</a:t>
            </a:r>
            <a:r>
              <a:rPr lang="ja-JP" altLang="en-US" sz="1800" dirty="0" smtClean="0">
                <a:solidFill>
                  <a:srgbClr val="99CCFF"/>
                </a:solidFill>
              </a:rPr>
              <a:t>東京大</a:t>
            </a:r>
            <a:r>
              <a:rPr lang="en-US" altLang="ja-JP" sz="1800" dirty="0" smtClean="0">
                <a:solidFill>
                  <a:srgbClr val="99CCFF"/>
                </a:solidFill>
              </a:rPr>
              <a:t>IPMU)</a:t>
            </a:r>
            <a:endParaRPr lang="ja-JP" altLang="en-US" sz="1800" dirty="0">
              <a:solidFill>
                <a:srgbClr val="99CCFF"/>
              </a:solidFill>
            </a:endParaRPr>
          </a:p>
          <a:p>
            <a:pPr lvl="1" algn="l">
              <a:buNone/>
            </a:pPr>
            <a:r>
              <a:rPr lang="en-US" altLang="ja-JP" sz="1800" dirty="0" smtClean="0">
                <a:solidFill>
                  <a:srgbClr val="99CCFF"/>
                </a:solidFill>
              </a:rPr>
              <a:t>A04</a:t>
            </a:r>
            <a:r>
              <a:rPr lang="ja-JP" altLang="en-US" sz="1800" dirty="0" smtClean="0">
                <a:solidFill>
                  <a:srgbClr val="99CCFF"/>
                </a:solidFill>
              </a:rPr>
              <a:t> 多様</a:t>
            </a:r>
            <a:r>
              <a:rPr lang="ja-JP" altLang="en-US" sz="1800" dirty="0">
                <a:solidFill>
                  <a:srgbClr val="99CCFF"/>
                </a:solidFill>
              </a:rPr>
              <a:t>な観測に連携する重力波探索データ解析の</a:t>
            </a:r>
            <a:r>
              <a:rPr lang="ja-JP" altLang="en-US" sz="1800" dirty="0" smtClean="0">
                <a:solidFill>
                  <a:srgbClr val="99CCFF"/>
                </a:solidFill>
              </a:rPr>
              <a:t>研究 </a:t>
            </a:r>
            <a:endParaRPr lang="en-US" altLang="ja-JP" sz="1800" dirty="0" smtClean="0">
              <a:solidFill>
                <a:srgbClr val="99CCFF"/>
              </a:solidFill>
            </a:endParaRPr>
          </a:p>
          <a:p>
            <a:pPr lvl="1" algn="l">
              <a:buNone/>
            </a:pPr>
            <a:r>
              <a:rPr lang="ja-JP" altLang="en-US" sz="1800" dirty="0" smtClean="0">
                <a:solidFill>
                  <a:srgbClr val="99CCFF"/>
                </a:solidFill>
              </a:rPr>
              <a:t>                                                                             神田展行 </a:t>
            </a:r>
            <a:r>
              <a:rPr lang="en-US" altLang="ja-JP" sz="1800" dirty="0" smtClean="0">
                <a:solidFill>
                  <a:srgbClr val="99CCFF"/>
                </a:solidFill>
              </a:rPr>
              <a:t>(</a:t>
            </a:r>
            <a:r>
              <a:rPr lang="ja-JP" altLang="en-US" sz="1800" dirty="0" smtClean="0">
                <a:solidFill>
                  <a:srgbClr val="99CCFF"/>
                </a:solidFill>
              </a:rPr>
              <a:t>大阪市大</a:t>
            </a:r>
            <a:r>
              <a:rPr lang="en-US" altLang="ja-JP" sz="1800" dirty="0" smtClean="0">
                <a:solidFill>
                  <a:srgbClr val="99CCFF"/>
                </a:solidFill>
              </a:rPr>
              <a:t>)</a:t>
            </a:r>
            <a:endParaRPr lang="ja-JP" altLang="en-US" sz="1800" dirty="0">
              <a:solidFill>
                <a:srgbClr val="99CCFF"/>
              </a:solidFill>
            </a:endParaRPr>
          </a:p>
          <a:p>
            <a:pPr lvl="1" algn="l">
              <a:buNone/>
            </a:pPr>
            <a:r>
              <a:rPr lang="en-US" altLang="ja-JP" sz="1800" dirty="0" smtClean="0">
                <a:solidFill>
                  <a:srgbClr val="99CCFF"/>
                </a:solidFill>
              </a:rPr>
              <a:t>A05</a:t>
            </a:r>
            <a:r>
              <a:rPr lang="ja-JP" altLang="en-US" sz="1800" dirty="0" smtClean="0">
                <a:solidFill>
                  <a:srgbClr val="99CCFF"/>
                </a:solidFill>
              </a:rPr>
              <a:t> 重力波</a:t>
            </a:r>
            <a:r>
              <a:rPr lang="ja-JP" altLang="en-US" sz="1800" dirty="0">
                <a:solidFill>
                  <a:srgbClr val="99CCFF"/>
                </a:solidFill>
              </a:rPr>
              <a:t>天体の多様な観測に向けた理論的</a:t>
            </a:r>
            <a:r>
              <a:rPr lang="ja-JP" altLang="en-US" sz="1800" dirty="0" smtClean="0">
                <a:solidFill>
                  <a:srgbClr val="99CCFF"/>
                </a:solidFill>
              </a:rPr>
              <a:t>研究         田中</a:t>
            </a:r>
            <a:r>
              <a:rPr lang="ja-JP" altLang="en-US" sz="1800" dirty="0">
                <a:solidFill>
                  <a:srgbClr val="99CCFF"/>
                </a:solidFill>
              </a:rPr>
              <a:t>貴</a:t>
            </a:r>
            <a:r>
              <a:rPr lang="ja-JP" altLang="en-US" sz="1800" dirty="0" smtClean="0">
                <a:solidFill>
                  <a:srgbClr val="99CCFF"/>
                </a:solidFill>
              </a:rPr>
              <a:t>浩 </a:t>
            </a:r>
            <a:r>
              <a:rPr lang="en-US" altLang="ja-JP" sz="1800" dirty="0" smtClean="0">
                <a:solidFill>
                  <a:srgbClr val="99CCFF"/>
                </a:solidFill>
              </a:rPr>
              <a:t>(</a:t>
            </a:r>
            <a:r>
              <a:rPr lang="ja-JP" altLang="en-US" sz="1800" dirty="0" smtClean="0">
                <a:solidFill>
                  <a:srgbClr val="99CCFF"/>
                </a:solidFill>
              </a:rPr>
              <a:t>京都大</a:t>
            </a:r>
            <a:r>
              <a:rPr lang="en-US" altLang="ja-JP" sz="1800" dirty="0" smtClean="0">
                <a:solidFill>
                  <a:srgbClr val="99CCFF"/>
                </a:solidFill>
              </a:rPr>
              <a:t>)</a:t>
            </a:r>
          </a:p>
          <a:p>
            <a:pPr lvl="1" algn="l">
              <a:buNone/>
            </a:pPr>
            <a:endParaRPr lang="en-US" altLang="ja-JP" sz="1800" dirty="0">
              <a:solidFill>
                <a:srgbClr val="99CCFF"/>
              </a:solidFill>
            </a:endParaRPr>
          </a:p>
          <a:p>
            <a:pPr lvl="1" algn="l"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公募研究 年間 </a:t>
            </a:r>
            <a:r>
              <a:rPr lang="en-US" altLang="ja-JP" sz="1800" dirty="0" smtClean="0">
                <a:solidFill>
                  <a:srgbClr val="FFFFFF"/>
                </a:solidFill>
              </a:rPr>
              <a:t>400</a:t>
            </a:r>
            <a:r>
              <a:rPr lang="ja-JP" altLang="en-US" sz="1800" dirty="0" smtClean="0">
                <a:solidFill>
                  <a:srgbClr val="FFFFFF"/>
                </a:solidFill>
              </a:rPr>
              <a:t>万円以下 </a:t>
            </a:r>
            <a:r>
              <a:rPr lang="en-US" altLang="ja-JP" sz="1800" dirty="0" smtClean="0">
                <a:solidFill>
                  <a:srgbClr val="FFFFFF"/>
                </a:solidFill>
              </a:rPr>
              <a:t>4</a:t>
            </a:r>
            <a:r>
              <a:rPr lang="ja-JP" altLang="en-US" sz="1800" dirty="0" smtClean="0">
                <a:solidFill>
                  <a:srgbClr val="FFFFFF"/>
                </a:solidFill>
              </a:rPr>
              <a:t>件</a:t>
            </a:r>
            <a:r>
              <a:rPr lang="en-US" altLang="ja-JP" sz="1800" dirty="0" smtClean="0">
                <a:solidFill>
                  <a:srgbClr val="FFFFFF"/>
                </a:solidFill>
              </a:rPr>
              <a:t>, 200</a:t>
            </a:r>
            <a:r>
              <a:rPr lang="ja-JP" altLang="en-US" sz="1800" dirty="0">
                <a:solidFill>
                  <a:srgbClr val="FFFFFF"/>
                </a:solidFill>
              </a:rPr>
              <a:t>万円以下 </a:t>
            </a:r>
            <a:r>
              <a:rPr lang="en-US" altLang="ja-JP" sz="1800" dirty="0" smtClean="0">
                <a:solidFill>
                  <a:srgbClr val="FFFFFF"/>
                </a:solidFill>
              </a:rPr>
              <a:t>4</a:t>
            </a:r>
            <a:r>
              <a:rPr lang="ja-JP" altLang="en-US" sz="1800" dirty="0">
                <a:solidFill>
                  <a:srgbClr val="FFFFFF"/>
                </a:solidFill>
              </a:rPr>
              <a:t>件</a:t>
            </a:r>
            <a:r>
              <a:rPr lang="en-US" altLang="ja-JP" sz="1800" dirty="0" smtClean="0">
                <a:solidFill>
                  <a:srgbClr val="FFFFFF"/>
                </a:solidFill>
              </a:rPr>
              <a:t>, 100</a:t>
            </a:r>
            <a:r>
              <a:rPr lang="ja-JP" altLang="en-US" sz="1800" dirty="0">
                <a:solidFill>
                  <a:srgbClr val="FFFFFF"/>
                </a:solidFill>
              </a:rPr>
              <a:t>万円以下 </a:t>
            </a:r>
            <a:r>
              <a:rPr lang="en-US" altLang="ja-JP" sz="1800" dirty="0" smtClean="0">
                <a:solidFill>
                  <a:srgbClr val="FFFFFF"/>
                </a:solidFill>
              </a:rPr>
              <a:t>4</a:t>
            </a:r>
            <a:r>
              <a:rPr lang="ja-JP" altLang="en-US" sz="1800" dirty="0" smtClean="0">
                <a:solidFill>
                  <a:srgbClr val="FFFFFF"/>
                </a:solidFill>
              </a:rPr>
              <a:t>件</a:t>
            </a:r>
            <a:endParaRPr lang="ja-JP" altLang="en-US" sz="1800" dirty="0">
              <a:solidFill>
                <a:srgbClr val="FFFFFF"/>
              </a:solidFill>
            </a:endParaRPr>
          </a:p>
          <a:p>
            <a:pPr lvl="1" algn="l">
              <a:buNone/>
            </a:pPr>
            <a:endParaRPr lang="ja-JP" altLang="en-US" sz="1800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68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来年度見込み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467544" y="1031245"/>
            <a:ext cx="8280920" cy="415498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・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特別</a:t>
            </a:r>
            <a:r>
              <a:rPr lang="ja-JP" altLang="en-US" sz="2000" dirty="0">
                <a:solidFill>
                  <a:srgbClr val="99CCFF"/>
                </a:solidFill>
                <a:sym typeface="Wingdings" pitchFamily="2" charset="2"/>
              </a:rPr>
              <a:t>推進研究 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約</a:t>
            </a:r>
            <a:r>
              <a:rPr lang="en-US" altLang="ja-JP" sz="2000" dirty="0" smtClean="0">
                <a:solidFill>
                  <a:srgbClr val="99CCFF"/>
                </a:solidFill>
                <a:sym typeface="Wingdings" pitchFamily="2" charset="2"/>
              </a:rPr>
              <a:t>??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億</a:t>
            </a:r>
            <a:r>
              <a:rPr lang="ja-JP" altLang="en-US" sz="2000" dirty="0">
                <a:solidFill>
                  <a:srgbClr val="99CCFF"/>
                </a:solidFill>
                <a:sym typeface="Wingdings" pitchFamily="2" charset="2"/>
              </a:rPr>
              <a:t>円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 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 代表 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梶田隆章 </a:t>
            </a: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(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東大・宇宙線研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　　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宇宙線研にて申請準備中</a:t>
            </a:r>
            <a:endParaRPr lang="en-US" altLang="ja-JP" sz="2000" dirty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-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内容は調整中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(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いくつかのテーマ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+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人件費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旅費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雑多な消耗品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-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天文台スタッフ何名かが共同研究者として参加見込み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-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天文台としては　担当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KAGRA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サブシステム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の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開発をより強く推進する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 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人員増はあるかもしれない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大きな施設負担増は無い見込み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2000" dirty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None/>
            </a:pP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>
                <a:solidFill>
                  <a:srgbClr val="99CCFF"/>
                </a:solidFill>
                <a:sym typeface="Wingdings" pitchFamily="2" charset="2"/>
              </a:rPr>
              <a:t>・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新学術</a:t>
            </a:r>
            <a:r>
              <a:rPr lang="ja-JP" altLang="en-US" sz="2000" dirty="0">
                <a:solidFill>
                  <a:srgbClr val="99CCFF"/>
                </a:solidFill>
                <a:sym typeface="Wingdings" pitchFamily="2" charset="2"/>
              </a:rPr>
              <a:t>領域研究</a:t>
            </a:r>
            <a:r>
              <a:rPr lang="en-US" altLang="ja-JP" sz="2000" dirty="0">
                <a:solidFill>
                  <a:srgbClr val="99CCFF"/>
                </a:solidFill>
                <a:sym typeface="Wingdings" pitchFamily="2" charset="2"/>
              </a:rPr>
              <a:t>(</a:t>
            </a:r>
            <a:r>
              <a:rPr lang="ja-JP" altLang="en-US" sz="2000" dirty="0">
                <a:solidFill>
                  <a:srgbClr val="99CCFF"/>
                </a:solidFill>
                <a:sym typeface="Wingdings" pitchFamily="2" charset="2"/>
              </a:rPr>
              <a:t>領域申請型</a:t>
            </a:r>
            <a:r>
              <a:rPr lang="en-US" altLang="ja-JP" sz="2000" dirty="0">
                <a:solidFill>
                  <a:srgbClr val="99CCFF"/>
                </a:solidFill>
                <a:sym typeface="Wingdings" pitchFamily="2" charset="2"/>
              </a:rPr>
              <a:t>)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代表 中村卓史 </a:t>
            </a: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(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京都大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-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公募研究に幾つか申請予定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(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応募の重複制限は、ほとんど無い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).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- 1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テーマにつき、最大でも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400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万円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/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年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 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大きな負担増は無い見込み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 </a:t>
            </a:r>
          </a:p>
          <a:p>
            <a:pPr algn="l">
              <a:lnSpc>
                <a:spcPct val="110000"/>
              </a:lnSpc>
              <a:buNone/>
            </a:pPr>
            <a:endParaRPr lang="en-US" altLang="ja-JP" sz="2000" dirty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・その他 科研費申請 </a:t>
            </a:r>
            <a:r>
              <a:rPr lang="en-US" altLang="ja-JP" sz="2000" dirty="0" smtClean="0">
                <a:solidFill>
                  <a:srgbClr val="99CCFF"/>
                </a:solidFill>
                <a:sym typeface="Wingdings" pitchFamily="2" charset="2"/>
              </a:rPr>
              <a:t>: 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基盤研究</a:t>
            </a:r>
            <a:r>
              <a:rPr lang="en-US" altLang="ja-JP" sz="2000" dirty="0" smtClean="0">
                <a:solidFill>
                  <a:srgbClr val="99CCFF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挑戦的萌芽研究　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など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2000" dirty="0">
              <a:solidFill>
                <a:srgbClr val="FFFFFF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9350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solidFill>
                  <a:srgbClr val="FFFFFF"/>
                </a:solidFill>
              </a:rPr>
              <a:t>先端技術センター</a:t>
            </a:r>
            <a:r>
              <a:rPr lang="en-US" altLang="ja-JP" dirty="0">
                <a:solidFill>
                  <a:srgbClr val="FFFFFF"/>
                </a:solidFill>
              </a:rPr>
              <a:t>(ATC</a:t>
            </a:r>
            <a:r>
              <a:rPr lang="en-US" altLang="ja-JP" dirty="0" smtClean="0">
                <a:solidFill>
                  <a:srgbClr val="FFFFFF"/>
                </a:solidFill>
              </a:rPr>
              <a:t>)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683568" y="980728"/>
            <a:ext cx="7776864" cy="543533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・重力波プロジェクト推進室と協力し</a:t>
            </a:r>
            <a:r>
              <a:rPr lang="en-US" altLang="ja-JP" sz="2000" dirty="0" smtClean="0">
                <a:solidFill>
                  <a:srgbClr val="FFFFFF"/>
                </a:solidFill>
              </a:rPr>
              <a:t>KAGRA</a:t>
            </a:r>
            <a:r>
              <a:rPr lang="ja-JP" altLang="en-US" sz="2000" dirty="0" smtClean="0">
                <a:solidFill>
                  <a:srgbClr val="FFFFFF"/>
                </a:solidFill>
              </a:rPr>
              <a:t>を推進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    </a:t>
            </a:r>
            <a:r>
              <a:rPr lang="en-US" altLang="ja-JP" sz="2000" dirty="0" smtClean="0">
                <a:solidFill>
                  <a:srgbClr val="FFFFFF"/>
                </a:solidFill>
              </a:rPr>
              <a:t>-</a:t>
            </a:r>
            <a:r>
              <a:rPr lang="ja-JP" altLang="en-US" sz="2000" dirty="0" smtClean="0">
                <a:solidFill>
                  <a:srgbClr val="FFFFFF"/>
                </a:solidFill>
              </a:rPr>
              <a:t> 重力波</a:t>
            </a:r>
            <a:r>
              <a:rPr lang="ja-JP" altLang="en-US" sz="2000" dirty="0">
                <a:solidFill>
                  <a:srgbClr val="FFFFFF"/>
                </a:solidFill>
              </a:rPr>
              <a:t>プロジェクト</a:t>
            </a:r>
            <a:r>
              <a:rPr lang="ja-JP" altLang="en-US" sz="2000" dirty="0" smtClean="0">
                <a:solidFill>
                  <a:srgbClr val="FFFFFF"/>
                </a:solidFill>
              </a:rPr>
              <a:t>推進室から</a:t>
            </a:r>
            <a:r>
              <a:rPr lang="ja-JP" altLang="en-US" sz="2000" dirty="0" smtClean="0">
                <a:solidFill>
                  <a:srgbClr val="99CCFF"/>
                </a:solidFill>
              </a:rPr>
              <a:t>安東・阿久津</a:t>
            </a:r>
            <a:r>
              <a:rPr lang="ja-JP" altLang="en-US" sz="2000" dirty="0" smtClean="0">
                <a:solidFill>
                  <a:srgbClr val="FFFFFF"/>
                </a:solidFill>
              </a:rPr>
              <a:t>が</a:t>
            </a:r>
            <a:r>
              <a:rPr lang="en-US" altLang="ja-JP" sz="2000" dirty="0" smtClean="0">
                <a:solidFill>
                  <a:srgbClr val="FFFFFF"/>
                </a:solidFill>
              </a:rPr>
              <a:t>ATC</a:t>
            </a:r>
            <a:r>
              <a:rPr lang="ja-JP" altLang="en-US" sz="2000" dirty="0" smtClean="0">
                <a:solidFill>
                  <a:srgbClr val="FFFFFF"/>
                </a:solidFill>
              </a:rPr>
              <a:t>併任</a:t>
            </a:r>
            <a:r>
              <a:rPr lang="en-US" altLang="ja-JP" sz="2000" dirty="0" smtClean="0">
                <a:solidFill>
                  <a:srgbClr val="FFFFFF"/>
                </a:solidFill>
              </a:rPr>
              <a:t>.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 - KAGRA</a:t>
            </a:r>
            <a:r>
              <a:rPr lang="ja-JP" altLang="en-US" sz="2000" dirty="0" smtClean="0">
                <a:solidFill>
                  <a:srgbClr val="FFFFFF"/>
                </a:solidFill>
              </a:rPr>
              <a:t>側からの人的供給相談中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5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</a:rPr>
              <a:t>KAGRA</a:t>
            </a:r>
            <a:r>
              <a:rPr lang="ja-JP" altLang="en-US" sz="2000" dirty="0">
                <a:solidFill>
                  <a:srgbClr val="FFFFFF"/>
                </a:solidFill>
              </a:rPr>
              <a:t>を</a:t>
            </a:r>
            <a:r>
              <a:rPr lang="ja-JP" altLang="en-US" sz="2000" dirty="0">
                <a:solidFill>
                  <a:srgbClr val="99CCFF"/>
                </a:solidFill>
              </a:rPr>
              <a:t>重点領域</a:t>
            </a:r>
            <a:r>
              <a:rPr lang="ja-JP" altLang="en-US" sz="2000" dirty="0">
                <a:solidFill>
                  <a:srgbClr val="FFFFFF"/>
                </a:solidFill>
              </a:rPr>
              <a:t>に</a:t>
            </a:r>
            <a:r>
              <a:rPr lang="ja-JP" altLang="en-US" sz="2000" dirty="0" smtClean="0">
                <a:solidFill>
                  <a:srgbClr val="FFFFFF"/>
                </a:solidFill>
              </a:rPr>
              <a:t>位置付ける　</a:t>
            </a:r>
            <a:r>
              <a:rPr lang="en-US" altLang="ja-JP" sz="2000" dirty="0" smtClean="0">
                <a:solidFill>
                  <a:srgbClr val="FFFFFF"/>
                </a:solidFill>
              </a:rPr>
              <a:t>(ATC</a:t>
            </a:r>
            <a:r>
              <a:rPr lang="ja-JP" altLang="en-US" sz="2000" dirty="0" smtClean="0">
                <a:solidFill>
                  <a:srgbClr val="FFFFFF"/>
                </a:solidFill>
              </a:rPr>
              <a:t>運営委員会</a:t>
            </a:r>
            <a:r>
              <a:rPr lang="en-US" altLang="ja-JP" sz="2000" dirty="0" smtClean="0">
                <a:solidFill>
                  <a:srgbClr val="FFFFFF"/>
                </a:solidFill>
              </a:rPr>
              <a:t>).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- </a:t>
            </a:r>
            <a:r>
              <a:rPr lang="ja-JP" altLang="en-US" sz="2000" dirty="0" smtClean="0">
                <a:solidFill>
                  <a:srgbClr val="FFFFFF"/>
                </a:solidFill>
              </a:rPr>
              <a:t>東</a:t>
            </a:r>
            <a:r>
              <a:rPr lang="ja-JP" altLang="en-US" sz="2000" dirty="0">
                <a:solidFill>
                  <a:srgbClr val="FFFFFF"/>
                </a:solidFill>
              </a:rPr>
              <a:t>大宇宙線研究所・梶田所長よりのサポートの依頼 </a:t>
            </a:r>
            <a:r>
              <a:rPr lang="en-US" altLang="ja-JP" sz="2000" dirty="0">
                <a:solidFill>
                  <a:srgbClr val="FFFFFF"/>
                </a:solidFill>
              </a:rPr>
              <a:t>(2012</a:t>
            </a:r>
            <a:r>
              <a:rPr lang="ja-JP" altLang="en-US" sz="2000" dirty="0">
                <a:solidFill>
                  <a:srgbClr val="FFFFFF"/>
                </a:solidFill>
              </a:rPr>
              <a:t>初頭</a:t>
            </a:r>
            <a:r>
              <a:rPr lang="en-US" altLang="ja-JP" sz="2000" dirty="0">
                <a:solidFill>
                  <a:srgbClr val="FFFFFF"/>
                </a:solidFill>
              </a:rPr>
              <a:t>).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- </a:t>
            </a:r>
            <a:r>
              <a:rPr lang="ja-JP" altLang="en-US" sz="2000" dirty="0" smtClean="0">
                <a:solidFill>
                  <a:srgbClr val="FFFFFF"/>
                </a:solidFill>
              </a:rPr>
              <a:t>先端</a:t>
            </a:r>
            <a:r>
              <a:rPr lang="ja-JP" altLang="en-US" sz="2000" dirty="0">
                <a:solidFill>
                  <a:srgbClr val="FFFFFF"/>
                </a:solidFill>
              </a:rPr>
              <a:t>技術センター専門委員会報告書 </a:t>
            </a:r>
            <a:r>
              <a:rPr lang="en-US" altLang="ja-JP" sz="2000" dirty="0">
                <a:solidFill>
                  <a:srgbClr val="FFFFFF"/>
                </a:solidFill>
              </a:rPr>
              <a:t>(2012</a:t>
            </a:r>
            <a:r>
              <a:rPr lang="ja-JP" altLang="en-US" sz="2000" dirty="0">
                <a:solidFill>
                  <a:srgbClr val="FFFFFF"/>
                </a:solidFill>
              </a:rPr>
              <a:t>年</a:t>
            </a:r>
            <a:r>
              <a:rPr lang="en-US" altLang="ja-JP" sz="2000" dirty="0">
                <a:solidFill>
                  <a:srgbClr val="FFFFFF"/>
                </a:solidFill>
              </a:rPr>
              <a:t>5</a:t>
            </a:r>
            <a:r>
              <a:rPr lang="ja-JP" altLang="en-US" sz="2000" dirty="0">
                <a:solidFill>
                  <a:srgbClr val="FFFFFF"/>
                </a:solidFill>
              </a:rPr>
              <a:t>月</a:t>
            </a:r>
            <a:r>
              <a:rPr lang="en-US" altLang="ja-JP" sz="2000" dirty="0">
                <a:solidFill>
                  <a:srgbClr val="FFFFFF"/>
                </a:solidFill>
              </a:rPr>
              <a:t>).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    </a:t>
            </a:r>
            <a:r>
              <a:rPr lang="en-US" altLang="ja-JP" sz="1600" dirty="0" smtClean="0">
                <a:solidFill>
                  <a:srgbClr val="C0C0C0"/>
                </a:solidFill>
              </a:rPr>
              <a:t> </a:t>
            </a:r>
            <a:r>
              <a:rPr lang="ja-JP" altLang="en-US" sz="1600" dirty="0">
                <a:solidFill>
                  <a:srgbClr val="C0C0C0"/>
                </a:solidFill>
              </a:rPr>
              <a:t>「先端技術センターは、東京大学宇宙線研究所および国立</a:t>
            </a:r>
            <a:r>
              <a:rPr lang="ja-JP" altLang="en-US" sz="1600" dirty="0" smtClean="0">
                <a:solidFill>
                  <a:srgbClr val="C0C0C0"/>
                </a:solidFill>
              </a:rPr>
              <a:t>天文台重力波</a:t>
            </a:r>
            <a:endParaRPr lang="en-US" altLang="ja-JP" sz="1600" dirty="0" smtClean="0">
              <a:solidFill>
                <a:srgbClr val="C0C0C0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600" dirty="0" smtClean="0">
                <a:solidFill>
                  <a:srgbClr val="C0C0C0"/>
                </a:solidFill>
              </a:rPr>
              <a:t>              </a:t>
            </a:r>
            <a:r>
              <a:rPr lang="ja-JP" altLang="en-US" sz="1600" dirty="0" smtClean="0">
                <a:solidFill>
                  <a:srgbClr val="C0C0C0"/>
                </a:solidFill>
              </a:rPr>
              <a:t>プロジェクト</a:t>
            </a:r>
            <a:r>
              <a:rPr lang="ja-JP" altLang="en-US" sz="1600" dirty="0">
                <a:solidFill>
                  <a:srgbClr val="C0C0C0"/>
                </a:solidFill>
              </a:rPr>
              <a:t>推進室と協力し、</a:t>
            </a:r>
            <a:r>
              <a:rPr lang="en-US" altLang="ja-JP" sz="1600" dirty="0">
                <a:solidFill>
                  <a:srgbClr val="C0C0C0"/>
                </a:solidFill>
              </a:rPr>
              <a:t>KAGRA</a:t>
            </a:r>
            <a:r>
              <a:rPr lang="ja-JP" altLang="en-US" sz="1600" dirty="0">
                <a:solidFill>
                  <a:srgbClr val="C0C0C0"/>
                </a:solidFill>
              </a:rPr>
              <a:t>建設に必要</a:t>
            </a:r>
            <a:r>
              <a:rPr lang="ja-JP" altLang="en-US" sz="1600" dirty="0" smtClean="0">
                <a:solidFill>
                  <a:srgbClr val="C0C0C0"/>
                </a:solidFill>
              </a:rPr>
              <a:t>な光学</a:t>
            </a:r>
            <a:r>
              <a:rPr lang="ja-JP" altLang="en-US" sz="1600" dirty="0">
                <a:solidFill>
                  <a:srgbClr val="C0C0C0"/>
                </a:solidFill>
              </a:rPr>
              <a:t>・機械系</a:t>
            </a:r>
            <a:r>
              <a:rPr lang="ja-JP" altLang="en-US" sz="1600" dirty="0" smtClean="0">
                <a:solidFill>
                  <a:srgbClr val="C0C0C0"/>
                </a:solidFill>
              </a:rPr>
              <a:t>開発に</a:t>
            </a:r>
            <a:endParaRPr lang="en-US" altLang="ja-JP" sz="1600" dirty="0" smtClean="0">
              <a:solidFill>
                <a:srgbClr val="C0C0C0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600" dirty="0" smtClean="0">
                <a:solidFill>
                  <a:srgbClr val="C0C0C0"/>
                </a:solidFill>
              </a:rPr>
              <a:t>              </a:t>
            </a:r>
            <a:r>
              <a:rPr lang="ja-JP" altLang="en-US" sz="1600" dirty="0" smtClean="0">
                <a:solidFill>
                  <a:srgbClr val="C0C0C0"/>
                </a:solidFill>
              </a:rPr>
              <a:t>おいて</a:t>
            </a:r>
            <a:r>
              <a:rPr lang="ja-JP" altLang="en-US" sz="1600" dirty="0">
                <a:solidFill>
                  <a:srgbClr val="C0C0C0"/>
                </a:solidFill>
              </a:rPr>
              <a:t>中心的な役割を果たすべきである。」 </a:t>
            </a:r>
          </a:p>
          <a:p>
            <a:pPr algn="l">
              <a:lnSpc>
                <a:spcPct val="15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  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具体的な議論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を開始</a:t>
            </a:r>
            <a:endParaRPr lang="en-US" altLang="ja-JP" sz="2000" dirty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   </a:t>
            </a: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en-US" altLang="ja-JP" sz="2000" dirty="0">
                <a:solidFill>
                  <a:srgbClr val="FFFFFF"/>
                </a:solidFill>
              </a:rPr>
              <a:t>4/24  </a:t>
            </a:r>
            <a:r>
              <a:rPr lang="ja-JP" altLang="en-US" sz="2000" dirty="0">
                <a:solidFill>
                  <a:srgbClr val="FFFFFF"/>
                </a:solidFill>
              </a:rPr>
              <a:t>先端技術センター </a:t>
            </a:r>
            <a:r>
              <a:rPr lang="en-US" altLang="ja-JP" sz="2000" dirty="0">
                <a:solidFill>
                  <a:srgbClr val="FFFFFF"/>
                </a:solidFill>
              </a:rPr>
              <a:t>- </a:t>
            </a:r>
            <a:r>
              <a:rPr lang="ja-JP" altLang="en-US" sz="2000" dirty="0">
                <a:solidFill>
                  <a:srgbClr val="FFFFFF"/>
                </a:solidFill>
              </a:rPr>
              <a:t>かぐら 協力キックオフ会議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        </a:t>
            </a: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en-US" altLang="ja-JP" sz="2000" dirty="0">
                <a:solidFill>
                  <a:srgbClr val="FFFFFF"/>
                </a:solidFill>
              </a:rPr>
              <a:t>6/5  </a:t>
            </a:r>
            <a:r>
              <a:rPr lang="en-US" altLang="ja-JP" sz="2000" dirty="0" smtClean="0">
                <a:solidFill>
                  <a:srgbClr val="FFFFFF"/>
                </a:solidFill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</a:rPr>
              <a:t>補助</a:t>
            </a:r>
            <a:r>
              <a:rPr lang="ja-JP" altLang="en-US" sz="2000" dirty="0">
                <a:solidFill>
                  <a:srgbClr val="FFFFFF"/>
                </a:solidFill>
              </a:rPr>
              <a:t>光学系</a:t>
            </a:r>
            <a:r>
              <a:rPr lang="en-US" altLang="ja-JP" sz="2000" dirty="0">
                <a:solidFill>
                  <a:srgbClr val="FFFFFF"/>
                </a:solidFill>
              </a:rPr>
              <a:t>(AOS</a:t>
            </a:r>
            <a:r>
              <a:rPr lang="en-US" altLang="ja-JP" sz="2000" dirty="0" smtClean="0">
                <a:solidFill>
                  <a:srgbClr val="FFFFFF"/>
                </a:solidFill>
              </a:rPr>
              <a:t>) </a:t>
            </a:r>
            <a:r>
              <a:rPr lang="ja-JP" altLang="en-US" sz="2000" dirty="0">
                <a:solidFill>
                  <a:srgbClr val="FFFFFF"/>
                </a:solidFill>
              </a:rPr>
              <a:t>具体的・技術的な検討会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   - 6/21 AOS</a:t>
            </a:r>
            <a:r>
              <a:rPr lang="ja-JP" altLang="en-US" sz="2000" dirty="0" smtClean="0">
                <a:solidFill>
                  <a:srgbClr val="FFFFFF"/>
                </a:solidFill>
              </a:rPr>
              <a:t>具体スケジュール</a:t>
            </a:r>
            <a:r>
              <a:rPr lang="en-US" altLang="ja-JP" sz="2000" dirty="0" smtClean="0">
                <a:solidFill>
                  <a:srgbClr val="FFFFFF"/>
                </a:solidFill>
              </a:rPr>
              <a:t>,</a:t>
            </a:r>
            <a:r>
              <a:rPr lang="ja-JP" altLang="en-US" sz="2000" dirty="0" smtClean="0">
                <a:solidFill>
                  <a:srgbClr val="FFFFFF"/>
                </a:solidFill>
              </a:rPr>
              <a:t>　人員配置などの相談</a:t>
            </a:r>
            <a:r>
              <a:rPr lang="en-US" altLang="ja-JP" sz="2000" dirty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   - </a:t>
            </a:r>
            <a:r>
              <a:rPr lang="ja-JP" altLang="en-US" sz="2000" dirty="0">
                <a:solidFill>
                  <a:srgbClr val="FFFFFF"/>
                </a:solidFill>
              </a:rPr>
              <a:t>鏡</a:t>
            </a:r>
            <a:r>
              <a:rPr lang="en-US" altLang="ja-JP" sz="2000" dirty="0">
                <a:solidFill>
                  <a:srgbClr val="FFFFFF"/>
                </a:solidFill>
              </a:rPr>
              <a:t>(MIR)</a:t>
            </a:r>
            <a:r>
              <a:rPr lang="ja-JP" altLang="en-US" sz="2000" dirty="0">
                <a:solidFill>
                  <a:srgbClr val="FFFFFF"/>
                </a:solidFill>
              </a:rPr>
              <a:t>等のサブシステムについても議論を継続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     - AOS</a:t>
            </a:r>
            <a:r>
              <a:rPr lang="ja-JP" altLang="en-US" sz="2000" dirty="0" smtClean="0">
                <a:solidFill>
                  <a:srgbClr val="FFFFFF"/>
                </a:solidFill>
              </a:rPr>
              <a:t>の機械設計など</a:t>
            </a:r>
            <a:r>
              <a:rPr lang="ja-JP" altLang="en-US" sz="2000" dirty="0" smtClean="0">
                <a:solidFill>
                  <a:srgbClr val="FFFFFF"/>
                </a:solidFill>
              </a:rPr>
              <a:t>進行中 </a:t>
            </a:r>
            <a:r>
              <a:rPr lang="en-US" altLang="ja-JP" sz="2000" dirty="0" smtClean="0">
                <a:solidFill>
                  <a:srgbClr val="FFFFFF"/>
                </a:solidFill>
              </a:rPr>
              <a:t>(2</a:t>
            </a:r>
            <a:r>
              <a:rPr lang="ja-JP" altLang="en-US" sz="2000" dirty="0" smtClean="0">
                <a:solidFill>
                  <a:srgbClr val="FFFFFF"/>
                </a:solidFill>
              </a:rPr>
              <a:t>週間</a:t>
            </a:r>
            <a:r>
              <a:rPr lang="en-US" altLang="ja-JP" sz="2000" dirty="0" smtClean="0">
                <a:solidFill>
                  <a:srgbClr val="FFFFFF"/>
                </a:solidFill>
              </a:rPr>
              <a:t>1</a:t>
            </a:r>
            <a:r>
              <a:rPr lang="ja-JP" altLang="en-US" sz="2000" dirty="0" smtClean="0">
                <a:solidFill>
                  <a:srgbClr val="FFFFFF"/>
                </a:solidFill>
              </a:rPr>
              <a:t>回の定期打ち合わせ</a:t>
            </a:r>
            <a:r>
              <a:rPr lang="en-US" altLang="ja-JP" sz="2000" dirty="0" smtClean="0">
                <a:solidFill>
                  <a:srgbClr val="FFFFFF"/>
                </a:solidFill>
              </a:rPr>
              <a:t>)</a:t>
            </a:r>
            <a:endParaRPr lang="en-US" altLang="ja-JP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7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表 24"/>
          <p:cNvGraphicFramePr>
            <a:graphicFrameLocks noGrp="1"/>
          </p:cNvGraphicFramePr>
          <p:nvPr/>
        </p:nvGraphicFramePr>
        <p:xfrm>
          <a:off x="2598979" y="3573016"/>
          <a:ext cx="6221493" cy="27736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691277"/>
                <a:gridCol w="691277"/>
                <a:gridCol w="691277"/>
                <a:gridCol w="691277"/>
                <a:gridCol w="691277"/>
                <a:gridCol w="691277"/>
                <a:gridCol w="691277"/>
                <a:gridCol w="691277"/>
                <a:gridCol w="691277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6" name="表 25"/>
          <p:cNvGraphicFramePr>
            <a:graphicFrameLocks noGrp="1"/>
          </p:cNvGraphicFramePr>
          <p:nvPr/>
        </p:nvGraphicFramePr>
        <p:xfrm>
          <a:off x="251520" y="3544064"/>
          <a:ext cx="2304256" cy="283726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304256"/>
              </a:tblGrid>
              <a:tr h="405323">
                <a:tc>
                  <a:txBody>
                    <a:bodyPr/>
                    <a:lstStyle/>
                    <a:p>
                      <a:endParaRPr lang="ja-JP" altLang="en-US" dirty="0"/>
                    </a:p>
                  </a:txBody>
                  <a:tcPr/>
                </a:tc>
              </a:tr>
              <a:tr h="405323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b="1" dirty="0" smtClean="0"/>
                        <a:t>Budget </a:t>
                      </a:r>
                      <a:endParaRPr lang="ja-JP" altLang="en-US" sz="2000" b="1" dirty="0"/>
                    </a:p>
                  </a:txBody>
                  <a:tcPr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</a:tr>
              <a:tr h="405323"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最先端研究基盤事業</a:t>
                      </a:r>
                      <a:endParaRPr lang="ja-JP" altLang="en-US" dirty="0"/>
                    </a:p>
                  </a:txBody>
                  <a:tcPr/>
                </a:tc>
              </a:tr>
              <a:tr h="405323"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空洞掘削</a:t>
                      </a:r>
                      <a:endParaRPr lang="ja-JP" altLang="en-US" dirty="0"/>
                    </a:p>
                  </a:txBody>
                  <a:tcPr/>
                </a:tc>
              </a:tr>
              <a:tr h="405323"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概算要求（高度化）</a:t>
                      </a:r>
                      <a:r>
                        <a:rPr lang="en-US" altLang="ja-JP" dirty="0" smtClean="0"/>
                        <a:t>?</a:t>
                      </a:r>
                      <a:endParaRPr lang="ja-JP" altLang="en-US" dirty="0"/>
                    </a:p>
                  </a:txBody>
                  <a:tcPr/>
                </a:tc>
              </a:tr>
              <a:tr h="405323">
                <a:tc>
                  <a:txBody>
                    <a:bodyPr/>
                    <a:lstStyle/>
                    <a:p>
                      <a:r>
                        <a:rPr lang="ja-JP" altLang="en-US" baseline="0" dirty="0" smtClean="0"/>
                        <a:t>施設化</a:t>
                      </a:r>
                      <a:r>
                        <a:rPr lang="en-US" altLang="ja-JP" baseline="0" dirty="0" smtClean="0"/>
                        <a:t>?</a:t>
                      </a:r>
                      <a:endParaRPr lang="ja-JP" altLang="en-US" dirty="0"/>
                    </a:p>
                  </a:txBody>
                  <a:tcPr/>
                </a:tc>
              </a:tr>
              <a:tr h="405323">
                <a:tc>
                  <a:txBody>
                    <a:bodyPr/>
                    <a:lstStyle/>
                    <a:p>
                      <a:r>
                        <a:rPr lang="ja-JP" altLang="en-US" baseline="0" dirty="0" smtClean="0"/>
                        <a:t>科研費（特推）</a:t>
                      </a:r>
                      <a:r>
                        <a:rPr lang="en-US" altLang="ja-JP" baseline="0" dirty="0" smtClean="0"/>
                        <a:t>??</a:t>
                      </a:r>
                      <a:endParaRPr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ja-JP" alt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建設スケジュール</a:t>
            </a:r>
            <a:endParaRPr kumimoji="1" lang="ja-JP" altLang="en-U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/>
        </p:nvGraphicFramePr>
        <p:xfrm>
          <a:off x="1907706" y="764704"/>
          <a:ext cx="6912770" cy="3169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91277"/>
                <a:gridCol w="691277"/>
                <a:gridCol w="691277"/>
                <a:gridCol w="691277"/>
                <a:gridCol w="691277"/>
                <a:gridCol w="691277"/>
                <a:gridCol w="691277"/>
                <a:gridCol w="691277"/>
                <a:gridCol w="691277"/>
                <a:gridCol w="691277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2010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2011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2012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2013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2014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2015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2016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2017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2018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表 6"/>
          <p:cNvGraphicFramePr>
            <a:graphicFrameLocks noGrp="1"/>
          </p:cNvGraphicFramePr>
          <p:nvPr/>
        </p:nvGraphicFramePr>
        <p:xfrm>
          <a:off x="251520" y="764704"/>
          <a:ext cx="2304256" cy="3169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04256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Calendar year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Project start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Tunnel excavation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initial-KAGRA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         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baseline-KAGRA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Observation</a:t>
                      </a:r>
                      <a:r>
                        <a:rPr kumimoji="1" lang="en-US" altLang="ja-JP" sz="2000" baseline="0" dirty="0" smtClean="0"/>
                        <a:t> </a:t>
                      </a:r>
                      <a:endParaRPr kumimoji="1" lang="ja-JP" altLang="en-US" sz="20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8" name="直線コネクタ 7"/>
          <p:cNvCxnSpPr/>
          <p:nvPr/>
        </p:nvCxnSpPr>
        <p:spPr>
          <a:xfrm>
            <a:off x="2915816" y="1196752"/>
            <a:ext cx="0" cy="36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3995936" y="1700808"/>
            <a:ext cx="1512168" cy="2160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ja-JP" altLang="en-US" sz="1800">
              <a:solidFill>
                <a:prstClr val="white"/>
              </a:solidFill>
            </a:endParaRPr>
          </a:p>
        </p:txBody>
      </p:sp>
      <p:sp>
        <p:nvSpPr>
          <p:cNvPr id="10" name="右矢印 9"/>
          <p:cNvSpPr/>
          <p:nvPr/>
        </p:nvSpPr>
        <p:spPr>
          <a:xfrm>
            <a:off x="2915816" y="1268760"/>
            <a:ext cx="576064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ja-JP" altLang="en-US" sz="1800">
              <a:solidFill>
                <a:prstClr val="white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915816" y="2060848"/>
            <a:ext cx="367240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ja-JP" altLang="en-US" sz="1800">
              <a:solidFill>
                <a:prstClr val="white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588224" y="2492896"/>
            <a:ext cx="14401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ja-JP" altLang="en-US" sz="1800">
              <a:solidFill>
                <a:prstClr val="white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6732240" y="2852936"/>
            <a:ext cx="1080120" cy="2160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ja-JP" altLang="en-US" sz="1800">
              <a:solidFill>
                <a:prstClr val="white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 flipV="1">
            <a:off x="7812360" y="3212976"/>
            <a:ext cx="432048" cy="2160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ja-JP" altLang="en-US" sz="1800">
              <a:solidFill>
                <a:prstClr val="white"/>
              </a:solidFill>
            </a:endParaRPr>
          </a:p>
        </p:txBody>
      </p:sp>
      <p:sp>
        <p:nvSpPr>
          <p:cNvPr id="15" name="右矢印 14"/>
          <p:cNvSpPr/>
          <p:nvPr/>
        </p:nvSpPr>
        <p:spPr>
          <a:xfrm>
            <a:off x="8100392" y="3573016"/>
            <a:ext cx="395536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ja-JP" altLang="en-US" sz="1800">
              <a:solidFill>
                <a:prstClr val="white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148064" y="2348880"/>
            <a:ext cx="1465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ja-JP" sz="20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iKAGRA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 obs.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563888" y="2780928"/>
            <a:ext cx="3132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Adv. Optics system and tests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508104" y="3140968"/>
            <a:ext cx="1990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Cryogenic system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436096" y="1556792"/>
            <a:ext cx="1901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(~1 year delay…)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2915816" y="4437112"/>
            <a:ext cx="1944216" cy="2160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ja-JP" altLang="en-US" sz="1800">
              <a:solidFill>
                <a:prstClr val="white"/>
              </a:solidFill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3491880" y="4869160"/>
            <a:ext cx="1368152" cy="2160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ja-JP" altLang="en-US" sz="1800">
              <a:solidFill>
                <a:prstClr val="white"/>
              </a:solidFill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4860032" y="5229200"/>
            <a:ext cx="2736304" cy="2160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ja-JP" altLang="en-US" sz="1800">
              <a:solidFill>
                <a:prstClr val="white"/>
              </a:solidFill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4860032" y="4437112"/>
            <a:ext cx="648072" cy="2160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ja-JP" altLang="en-US" sz="1800">
              <a:solidFill>
                <a:prstClr val="white"/>
              </a:solidFill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4860032" y="4869160"/>
            <a:ext cx="648072" cy="2160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ja-JP" altLang="en-US" sz="1800">
              <a:solidFill>
                <a:prstClr val="white"/>
              </a:solidFill>
            </a:endParaRPr>
          </a:p>
        </p:txBody>
      </p:sp>
      <p:sp>
        <p:nvSpPr>
          <p:cNvPr id="32" name="右矢印 31"/>
          <p:cNvSpPr/>
          <p:nvPr/>
        </p:nvSpPr>
        <p:spPr>
          <a:xfrm>
            <a:off x="7596336" y="5589240"/>
            <a:ext cx="1368152" cy="36004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ja-JP" altLang="en-US" sz="1800">
              <a:solidFill>
                <a:prstClr val="white"/>
              </a:solidFill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860032" y="6093296"/>
            <a:ext cx="3456384" cy="144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ja-JP" altLang="en-US" sz="1800">
              <a:solidFill>
                <a:prstClr val="white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896072" cy="365125"/>
          </a:xfrm>
        </p:spPr>
        <p:txBody>
          <a:bodyPr/>
          <a:lstStyle/>
          <a:p>
            <a:pPr>
              <a:buFontTx/>
              <a:buNone/>
            </a:pPr>
            <a:r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プロジェクトウィーク資料 </a:t>
            </a: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(November 28, 2012, NAOJ)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4998769" y="4365104"/>
            <a:ext cx="3812251" cy="1984286"/>
            <a:chOff x="4998769" y="4365104"/>
            <a:chExt cx="3812251" cy="1984286"/>
          </a:xfrm>
        </p:grpSpPr>
        <p:sp>
          <p:nvSpPr>
            <p:cNvPr id="4" name="テキスト ボックス 3"/>
            <p:cNvSpPr txBox="1"/>
            <p:nvPr/>
          </p:nvSpPr>
          <p:spPr>
            <a:xfrm>
              <a:off x="5899707" y="4365104"/>
              <a:ext cx="976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kumimoji="1" lang="en-US" altLang="ja-JP" sz="2000" dirty="0" smtClean="0"/>
                <a:t>98</a:t>
              </a:r>
              <a:r>
                <a:rPr kumimoji="1" lang="ja-JP" altLang="en-US" sz="2000" dirty="0" smtClean="0"/>
                <a:t>億円</a:t>
              </a:r>
              <a:endParaRPr kumimoji="1" lang="ja-JP" altLang="en-US" sz="2000" dirty="0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5899706" y="4757082"/>
              <a:ext cx="9765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altLang="ja-JP" sz="2000" dirty="0" smtClean="0"/>
                <a:t>33</a:t>
              </a:r>
              <a:r>
                <a:rPr kumimoji="1" lang="ja-JP" altLang="en-US" sz="2000" dirty="0" smtClean="0"/>
                <a:t>億円</a:t>
              </a:r>
              <a:endParaRPr kumimoji="1" lang="ja-JP" altLang="en-US" sz="2000" dirty="0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5899706" y="5117122"/>
              <a:ext cx="9765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altLang="ja-JP" sz="2000" dirty="0" smtClean="0"/>
                <a:t>20</a:t>
              </a:r>
              <a:r>
                <a:rPr kumimoji="1" lang="ja-JP" altLang="en-US" sz="2000" dirty="0" smtClean="0"/>
                <a:t>億円</a:t>
              </a:r>
              <a:endParaRPr kumimoji="1" lang="ja-JP" altLang="en-US" sz="2000" dirty="0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7092280" y="5549170"/>
              <a:ext cx="17187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ja-JP" altLang="en-US" sz="2000" dirty="0"/>
                <a:t>数</a:t>
              </a:r>
              <a:r>
                <a:rPr kumimoji="1" lang="ja-JP" altLang="en-US" sz="2000" dirty="0" smtClean="0"/>
                <a:t>億円</a:t>
              </a:r>
              <a:r>
                <a:rPr kumimoji="1" lang="en-US" altLang="ja-JP" sz="2000" dirty="0" smtClean="0"/>
                <a:t>/yr ???</a:t>
              </a:r>
              <a:endParaRPr kumimoji="1" lang="ja-JP" altLang="en-US" sz="2000" dirty="0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4998769" y="5949280"/>
              <a:ext cx="28135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ja-JP" altLang="en-US" sz="2000" dirty="0" smtClean="0">
                  <a:solidFill>
                    <a:srgbClr val="A50021"/>
                  </a:solidFill>
                </a:rPr>
                <a:t>不足額 </a:t>
              </a:r>
              <a:r>
                <a:rPr lang="en-US" altLang="ja-JP" sz="2000" dirty="0" smtClean="0">
                  <a:solidFill>
                    <a:srgbClr val="A50021"/>
                  </a:solidFill>
                </a:rPr>
                <a:t>: 7</a:t>
              </a:r>
              <a:r>
                <a:rPr kumimoji="1" lang="ja-JP" altLang="en-US" sz="2000" dirty="0" smtClean="0">
                  <a:solidFill>
                    <a:srgbClr val="A50021"/>
                  </a:solidFill>
                </a:rPr>
                <a:t>億円</a:t>
              </a:r>
              <a:r>
                <a:rPr kumimoji="1" lang="en-US" altLang="ja-JP" sz="2000" dirty="0" smtClean="0">
                  <a:solidFill>
                    <a:srgbClr val="A50021"/>
                  </a:solidFill>
                </a:rPr>
                <a:t>+</a:t>
              </a:r>
              <a:r>
                <a:rPr kumimoji="1" lang="ja-JP" altLang="en-US" sz="2000" dirty="0" smtClean="0">
                  <a:solidFill>
                    <a:srgbClr val="A50021"/>
                  </a:solidFill>
                </a:rPr>
                <a:t>人件費</a:t>
              </a:r>
              <a:endParaRPr kumimoji="1" lang="ja-JP" altLang="en-US" sz="2000" dirty="0">
                <a:solidFill>
                  <a:srgbClr val="A5002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131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0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4143372" y="1249644"/>
            <a:ext cx="4519747" cy="49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AutoShape 20"/>
          <p:cNvSpPr>
            <a:spLocks noChangeArrowheads="1"/>
          </p:cNvSpPr>
          <p:nvPr/>
        </p:nvSpPr>
        <p:spPr bwMode="auto">
          <a:xfrm>
            <a:off x="5429256" y="1500174"/>
            <a:ext cx="1357322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2" name="AutoShape 20"/>
          <p:cNvSpPr>
            <a:spLocks noChangeArrowheads="1"/>
          </p:cNvSpPr>
          <p:nvPr/>
        </p:nvSpPr>
        <p:spPr bwMode="auto">
          <a:xfrm>
            <a:off x="7215206" y="1785926"/>
            <a:ext cx="1214446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3" name="AutoShape 20"/>
          <p:cNvSpPr>
            <a:spLocks noChangeArrowheads="1"/>
          </p:cNvSpPr>
          <p:nvPr/>
        </p:nvSpPr>
        <p:spPr bwMode="auto">
          <a:xfrm>
            <a:off x="7572396" y="2643182"/>
            <a:ext cx="1000132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4" name="AutoShape 20"/>
          <p:cNvSpPr>
            <a:spLocks noChangeArrowheads="1"/>
          </p:cNvSpPr>
          <p:nvPr/>
        </p:nvSpPr>
        <p:spPr bwMode="auto">
          <a:xfrm>
            <a:off x="7358082" y="4286256"/>
            <a:ext cx="1428760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システム概要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1137668" name="Text Box 4"/>
          <p:cNvSpPr txBox="1">
            <a:spLocks noChangeAspect="1" noChangeArrowheads="1"/>
          </p:cNvSpPr>
          <p:nvPr/>
        </p:nvSpPr>
        <p:spPr bwMode="auto">
          <a:xfrm>
            <a:off x="7178708" y="1714488"/>
            <a:ext cx="14652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Stabilized. 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Laser source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9" name="Text Box 5"/>
          <p:cNvSpPr txBox="1">
            <a:spLocks noChangeAspect="1" noChangeArrowheads="1"/>
          </p:cNvSpPr>
          <p:nvPr/>
        </p:nvSpPr>
        <p:spPr bwMode="auto">
          <a:xfrm>
            <a:off x="7307264" y="4214818"/>
            <a:ext cx="15510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Interferometer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        module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0" name="Text Box 6"/>
          <p:cNvSpPr txBox="1">
            <a:spLocks noChangeAspect="1" noChangeArrowheads="1"/>
          </p:cNvSpPr>
          <p:nvPr/>
        </p:nvSpPr>
        <p:spPr bwMode="auto">
          <a:xfrm>
            <a:off x="3786182" y="5643578"/>
            <a:ext cx="14382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Satellite 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Bus system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1" name="Text Box 7"/>
          <p:cNvSpPr txBox="1">
            <a:spLocks noChangeAspect="1" noChangeArrowheads="1"/>
          </p:cNvSpPr>
          <p:nvPr/>
        </p:nvSpPr>
        <p:spPr bwMode="auto">
          <a:xfrm>
            <a:off x="5916634" y="6196034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Solar Paddle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2" name="Text Box 8"/>
          <p:cNvSpPr txBox="1">
            <a:spLocks noChangeAspect="1" noChangeArrowheads="1"/>
          </p:cNvSpPr>
          <p:nvPr/>
        </p:nvSpPr>
        <p:spPr bwMode="auto">
          <a:xfrm>
            <a:off x="5357818" y="1428736"/>
            <a:ext cx="1511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Mission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Thruster head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3" name="Text Box 9"/>
          <p:cNvSpPr txBox="1">
            <a:spLocks noChangeAspect="1" noChangeArrowheads="1"/>
          </p:cNvSpPr>
          <p:nvPr/>
        </p:nvSpPr>
        <p:spPr bwMode="auto">
          <a:xfrm>
            <a:off x="7521577" y="2571744"/>
            <a:ext cx="12652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On-board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Computer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4" name="Text Box 10"/>
          <p:cNvSpPr txBox="1">
            <a:spLocks noChangeAspect="1" noChangeArrowheads="1"/>
          </p:cNvSpPr>
          <p:nvPr/>
        </p:nvSpPr>
        <p:spPr bwMode="auto">
          <a:xfrm>
            <a:off x="4620951" y="6121619"/>
            <a:ext cx="13083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Bus</a:t>
            </a:r>
            <a:r>
              <a:rPr lang="ja-JP" altLang="en-US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thruster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5" name="Line 11"/>
          <p:cNvSpPr>
            <a:spLocks noChangeShapeType="1"/>
          </p:cNvSpPr>
          <p:nvPr/>
        </p:nvSpPr>
        <p:spPr bwMode="auto">
          <a:xfrm flipH="1" flipV="1">
            <a:off x="6443662" y="4005263"/>
            <a:ext cx="914419" cy="352431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6" name="Line 12"/>
          <p:cNvSpPr>
            <a:spLocks noChangeShapeType="1"/>
          </p:cNvSpPr>
          <p:nvPr/>
        </p:nvSpPr>
        <p:spPr bwMode="auto">
          <a:xfrm flipH="1">
            <a:off x="7143767" y="2857496"/>
            <a:ext cx="428627" cy="142876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7" name="Line 13"/>
          <p:cNvSpPr>
            <a:spLocks noChangeShapeType="1"/>
          </p:cNvSpPr>
          <p:nvPr/>
        </p:nvSpPr>
        <p:spPr bwMode="auto">
          <a:xfrm flipH="1">
            <a:off x="6643701" y="2133600"/>
            <a:ext cx="520686" cy="866772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8" name="Line 14"/>
          <p:cNvSpPr>
            <a:spLocks noChangeShapeType="1"/>
          </p:cNvSpPr>
          <p:nvPr/>
        </p:nvSpPr>
        <p:spPr bwMode="auto">
          <a:xfrm>
            <a:off x="5715008" y="2000241"/>
            <a:ext cx="71438" cy="107157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9" name="Line 15"/>
          <p:cNvSpPr>
            <a:spLocks noChangeShapeType="1"/>
          </p:cNvSpPr>
          <p:nvPr/>
        </p:nvSpPr>
        <p:spPr bwMode="auto">
          <a:xfrm flipV="1">
            <a:off x="6732588" y="5643578"/>
            <a:ext cx="839808" cy="59371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80" name="Line 16"/>
          <p:cNvSpPr>
            <a:spLocks noChangeShapeType="1"/>
          </p:cNvSpPr>
          <p:nvPr/>
        </p:nvSpPr>
        <p:spPr bwMode="auto">
          <a:xfrm flipV="1">
            <a:off x="5286379" y="5564389"/>
            <a:ext cx="292097" cy="579254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81" name="Line 17"/>
          <p:cNvSpPr>
            <a:spLocks noChangeShapeType="1"/>
          </p:cNvSpPr>
          <p:nvPr/>
        </p:nvSpPr>
        <p:spPr bwMode="auto">
          <a:xfrm flipV="1">
            <a:off x="4714876" y="5214950"/>
            <a:ext cx="857256" cy="571504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84" name="AutoShape 20"/>
          <p:cNvSpPr>
            <a:spLocks noChangeArrowheads="1"/>
          </p:cNvSpPr>
          <p:nvPr/>
        </p:nvSpPr>
        <p:spPr bwMode="auto">
          <a:xfrm>
            <a:off x="539750" y="3651250"/>
            <a:ext cx="2808288" cy="2706708"/>
          </a:xfrm>
          <a:prstGeom prst="roundRect">
            <a:avLst>
              <a:gd name="adj" fmla="val 6731"/>
            </a:avLst>
          </a:prstGeom>
          <a:solidFill>
            <a:srgbClr val="99CC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5" name="Text Box 21"/>
          <p:cNvSpPr txBox="1">
            <a:spLocks noChangeAspect="1" noChangeArrowheads="1"/>
          </p:cNvSpPr>
          <p:nvPr/>
        </p:nvSpPr>
        <p:spPr bwMode="auto">
          <a:xfrm>
            <a:off x="541338" y="3644900"/>
            <a:ext cx="2735262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Satellite Bus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(‘Standard bus’ system)</a:t>
            </a:r>
          </a:p>
        </p:txBody>
      </p:sp>
      <p:sp>
        <p:nvSpPr>
          <p:cNvPr id="1137686" name="AutoShape 22"/>
          <p:cNvSpPr>
            <a:spLocks noChangeArrowheads="1"/>
          </p:cNvSpPr>
          <p:nvPr/>
        </p:nvSpPr>
        <p:spPr bwMode="auto">
          <a:xfrm>
            <a:off x="538163" y="1196974"/>
            <a:ext cx="2808287" cy="1660521"/>
          </a:xfrm>
          <a:prstGeom prst="roundRect">
            <a:avLst>
              <a:gd name="adj" fmla="val 6731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7" name="Text Box 23"/>
          <p:cNvSpPr txBox="1">
            <a:spLocks noChangeAspect="1" noChangeArrowheads="1"/>
          </p:cNvSpPr>
          <p:nvPr/>
        </p:nvSpPr>
        <p:spPr bwMode="auto">
          <a:xfrm>
            <a:off x="539750" y="1220788"/>
            <a:ext cx="2735263" cy="170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 Payload</a:t>
            </a:r>
          </a:p>
        </p:txBody>
      </p:sp>
      <p:sp>
        <p:nvSpPr>
          <p:cNvPr id="1137688" name="Rectangle 24"/>
          <p:cNvSpPr>
            <a:spLocks noChangeArrowheads="1"/>
          </p:cNvSpPr>
          <p:nvPr/>
        </p:nvSpPr>
        <p:spPr bwMode="auto">
          <a:xfrm>
            <a:off x="611188" y="1471613"/>
            <a:ext cx="2952750" cy="14335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Size :         950mm cube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Weight :    150kg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Power :      130W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Data Rate: 800kbps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Mission thruster x12</a:t>
            </a:r>
          </a:p>
        </p:txBody>
      </p:sp>
      <p:sp>
        <p:nvSpPr>
          <p:cNvPr id="1137689" name="Rectangle 25"/>
          <p:cNvSpPr>
            <a:spLocks noChangeArrowheads="1"/>
          </p:cNvSpPr>
          <p:nvPr/>
        </p:nvSpPr>
        <p:spPr bwMode="auto">
          <a:xfrm>
            <a:off x="684213" y="2997200"/>
            <a:ext cx="2160587" cy="5439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Power Supply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SpW Comm.</a:t>
            </a:r>
          </a:p>
        </p:txBody>
      </p:sp>
      <p:sp>
        <p:nvSpPr>
          <p:cNvPr id="1137690" name="Line 26"/>
          <p:cNvSpPr>
            <a:spLocks noChangeShapeType="1"/>
          </p:cNvSpPr>
          <p:nvPr/>
        </p:nvSpPr>
        <p:spPr bwMode="auto">
          <a:xfrm>
            <a:off x="2195513" y="2997200"/>
            <a:ext cx="0" cy="576263"/>
          </a:xfrm>
          <a:prstGeom prst="line">
            <a:avLst/>
          </a:prstGeom>
          <a:noFill/>
          <a:ln w="25400">
            <a:solidFill>
              <a:srgbClr val="DDDDDD"/>
            </a:solidFill>
            <a:round/>
            <a:headEnd type="stealth" w="lg" len="lg"/>
            <a:tailEnd type="stealth" w="lg" len="lg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91" name="Rectangle 27"/>
          <p:cNvSpPr>
            <a:spLocks noChangeArrowheads="1"/>
          </p:cNvSpPr>
          <p:nvPr/>
        </p:nvSpPr>
        <p:spPr bwMode="auto">
          <a:xfrm>
            <a:off x="827088" y="4149725"/>
            <a:ext cx="2449512" cy="22383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Size :        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950x950x1100mm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Weight :    200kg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SAP :          960W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Battery:     50AH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Downlink : 2Mpbs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DR:             1GByte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3N Thrusters x 4</a:t>
            </a:r>
          </a:p>
        </p:txBody>
      </p:sp>
    </p:spTree>
    <p:extLst>
      <p:ext uri="{BB962C8B-B14F-4D97-AF65-F5344CB8AC3E}">
        <p14:creationId xmlns:p14="http://schemas.microsoft.com/office/powerpoint/2010/main" val="135630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の観測目標</a:t>
            </a:r>
            <a:endParaRPr lang="en-US" altLang="ja-JP" dirty="0"/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latin typeface="Tahoma"/>
                <a:ea typeface="HGP創英角ｺﾞｼｯｸUB" pitchFamily="50" charset="-128"/>
                <a:cs typeface="+mn-cs"/>
              </a:rPr>
              <a:t>プロジェクトウィーク資料 </a:t>
            </a:r>
            <a:r>
              <a:rPr lang="en-US" altLang="ja-JP" sz="1200" kern="1200" smtClean="0">
                <a:latin typeface="Tahoma"/>
                <a:ea typeface="HGP創英角ｺﾞｼｯｸUB" pitchFamily="50" charset="-128"/>
                <a:cs typeface="+mn-cs"/>
              </a:rPr>
              <a:t>(November 28, 2012, NAOJ)</a:t>
            </a:r>
            <a:endParaRPr lang="en-US" altLang="ja-JP" sz="1200" kern="1200" dirty="0"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8" name="Rectangle 6"/>
          <p:cNvSpPr>
            <a:spLocks noChangeArrowheads="1"/>
          </p:cNvSpPr>
          <p:nvPr/>
        </p:nvSpPr>
        <p:spPr bwMode="auto">
          <a:xfrm>
            <a:off x="642910" y="1142984"/>
            <a:ext cx="4724400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重力波により宇宙を見る</a:t>
            </a:r>
            <a:r>
              <a:rPr kumimoji="1" lang="ja-JP" altLang="en-US" sz="2000" kern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kumimoji="1" lang="en-US" altLang="ja-JP" sz="2000" kern="1200" dirty="0" smtClean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    </a:t>
            </a:r>
            <a:r>
              <a:rPr kumimoji="1" lang="ja-JP" altLang="en-US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銀河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系内の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BH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連星合体</a:t>
            </a:r>
            <a:endParaRPr lang="en-US" altLang="ja-JP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 </a:t>
            </a:r>
            <a:r>
              <a:rPr kumimoji="1" lang="ja-JP" altLang="en-US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巨大</a:t>
            </a:r>
            <a:r>
              <a:rPr kumimoji="1" lang="en-US" altLang="ja-JP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BH</a:t>
            </a:r>
            <a:r>
              <a:rPr kumimoji="1" lang="ja-JP" altLang="en-US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形成への知見</a:t>
            </a:r>
            <a:r>
              <a:rPr kumimoji="1" lang="en-US" altLang="ja-JP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.</a:t>
            </a:r>
            <a:endParaRPr kumimoji="1" lang="ja-JP" altLang="en-US" sz="2000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857224" y="2512955"/>
            <a:ext cx="407196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DPF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の感度では</a:t>
            </a:r>
            <a:endParaRPr lang="en-US" altLang="ja-JP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~30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個の球状星団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を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観測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可能</a:t>
            </a:r>
            <a:endParaRPr lang="en-US" altLang="ja-JP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グループ化 31"/>
          <p:cNvGrpSpPr>
            <a:grpSpLocks noChangeAspect="1"/>
          </p:cNvGrpSpPr>
          <p:nvPr/>
        </p:nvGrpSpPr>
        <p:grpSpPr>
          <a:xfrm>
            <a:off x="4714876" y="1071546"/>
            <a:ext cx="4071966" cy="2664743"/>
            <a:chOff x="3618423" y="3000372"/>
            <a:chExt cx="5239857" cy="3429024"/>
          </a:xfrm>
        </p:grpSpPr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18423" y="3000372"/>
              <a:ext cx="5239857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6072198" y="4171249"/>
              <a:ext cx="1357322" cy="31609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NGC6441</a:t>
              </a:r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>
              <a:off x="5429257" y="4622253"/>
              <a:ext cx="1357322" cy="33664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NGC6256</a:t>
              </a:r>
            </a:p>
          </p:txBody>
        </p:sp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5500694" y="3143248"/>
              <a:ext cx="1357322" cy="33664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NGC7078</a:t>
              </a: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4500563" y="3286124"/>
              <a:ext cx="1357322" cy="33664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NGC7093</a:t>
              </a: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4643437" y="4429133"/>
              <a:ext cx="1357322" cy="33664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NGC104</a:t>
              </a:r>
            </a:p>
          </p:txBody>
        </p:sp>
        <p:cxnSp>
          <p:nvCxnSpPr>
            <p:cNvPr id="27" name="直線コネクタ 26"/>
            <p:cNvCxnSpPr/>
            <p:nvPr/>
          </p:nvCxnSpPr>
          <p:spPr bwMode="auto">
            <a:xfrm>
              <a:off x="6072198" y="4071942"/>
              <a:ext cx="214314" cy="142876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8" name="直線コネクタ 27"/>
            <p:cNvCxnSpPr/>
            <p:nvPr/>
          </p:nvCxnSpPr>
          <p:spPr bwMode="auto">
            <a:xfrm rot="16200000" flipH="1">
              <a:off x="5464975" y="4321975"/>
              <a:ext cx="357190" cy="285752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9" name="直線コネクタ 28"/>
            <p:cNvCxnSpPr>
              <a:endCxn id="25" idx="3"/>
            </p:cNvCxnSpPr>
            <p:nvPr/>
          </p:nvCxnSpPr>
          <p:spPr bwMode="auto">
            <a:xfrm flipV="1">
              <a:off x="5429257" y="3454446"/>
              <a:ext cx="428628" cy="546060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0" name="直線コネクタ 29"/>
            <p:cNvCxnSpPr/>
            <p:nvPr/>
          </p:nvCxnSpPr>
          <p:spPr bwMode="auto">
            <a:xfrm rot="16200000" flipV="1">
              <a:off x="4929190" y="3643314"/>
              <a:ext cx="428628" cy="285752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1" name="直線コネクタ 30"/>
            <p:cNvCxnSpPr/>
            <p:nvPr/>
          </p:nvCxnSpPr>
          <p:spPr bwMode="auto">
            <a:xfrm>
              <a:off x="4500562" y="4500570"/>
              <a:ext cx="214314" cy="71438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grpSp>
        <p:nvGrpSpPr>
          <p:cNvPr id="3" name="グループ化 31"/>
          <p:cNvGrpSpPr/>
          <p:nvPr/>
        </p:nvGrpSpPr>
        <p:grpSpPr>
          <a:xfrm>
            <a:off x="642910" y="3714752"/>
            <a:ext cx="8292899" cy="2678692"/>
            <a:chOff x="642910" y="3714752"/>
            <a:chExt cx="8292899" cy="2678692"/>
          </a:xfrm>
        </p:grpSpPr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642910" y="3714752"/>
              <a:ext cx="3000396" cy="144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 smtClean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重力で地球を見る</a:t>
              </a:r>
              <a:r>
                <a:rPr kumimoji="1" lang="ja-JP" altLang="en-US" sz="2000" kern="1200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　</a:t>
              </a:r>
              <a:endParaRPr kumimoji="1" lang="en-US" altLang="ja-JP" sz="2000" kern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sym typeface="Wingdings" pitchFamily="2" charset="2"/>
                </a:rPr>
                <a:t>    </a:t>
              </a:r>
              <a:r>
                <a:rPr lang="ja-JP" altLang="en-US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地球重力場の観測</a:t>
              </a:r>
              <a:endPara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endParaRPr>
            </a:p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　　　  地球</a:t>
              </a:r>
              <a:r>
                <a:rPr kumimoji="1" lang="ja-JP" altLang="en-US" sz="2000" kern="12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形状の計測</a:t>
              </a:r>
              <a:endParaRPr kumimoji="1" lang="en-US" altLang="ja-JP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　　 　 </a:t>
              </a:r>
              <a:r>
                <a:rPr kumimoji="1" lang="ja-JP" altLang="en-US" sz="2000" kern="12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地球環境モニタ</a:t>
              </a:r>
              <a:r>
                <a:rPr kumimoji="1" lang="en-US" altLang="ja-JP" sz="2000" kern="12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 </a:t>
              </a:r>
              <a:endParaRPr kumimoji="1" lang="ja-JP" altLang="en-US" sz="2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785786" y="5230481"/>
              <a:ext cx="3929090" cy="100642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他の</a:t>
              </a:r>
              <a:r>
                <a:rPr lang="ja-JP" altLang="en-US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海外</a:t>
              </a:r>
              <a:r>
                <a:rPr lang="ja-JP" altLang="en-US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ミッションに匹敵する感度</a:t>
              </a:r>
              <a:endPara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国際観測網への貢献</a:t>
              </a:r>
              <a:r>
                <a:rPr lang="en-US" altLang="ja-JP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ja-JP" altLang="en-US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独自の観測</a:t>
              </a:r>
              <a:endPara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  (2012-2016</a:t>
              </a:r>
              <a:r>
                <a:rPr lang="ja-JP" altLang="en-US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に国際観測網にギャップ</a:t>
              </a:r>
              <a:r>
                <a:rPr lang="en-US" altLang="ja-JP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)</a:t>
              </a:r>
            </a:p>
          </p:txBody>
        </p:sp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74834" y="3839043"/>
              <a:ext cx="4260975" cy="2554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7" name="Rectangle 5"/>
            <p:cNvSpPr>
              <a:spLocks noChangeArrowheads="1"/>
            </p:cNvSpPr>
            <p:nvPr/>
          </p:nvSpPr>
          <p:spPr bwMode="auto">
            <a:xfrm rot="16200000">
              <a:off x="8180565" y="5341823"/>
              <a:ext cx="796733" cy="4001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000" b="1" dirty="0" smtClean="0">
                  <a:solidFill>
                    <a:srgbClr val="FF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空間</a:t>
              </a:r>
              <a:endParaRPr lang="en-US" altLang="ja-JP" sz="10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000" b="1" dirty="0" smtClean="0">
                  <a:solidFill>
                    <a:srgbClr val="FF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スケール</a:t>
              </a:r>
              <a:endParaRPr lang="ja-JP" altLang="en-US" sz="1000" b="1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38" name="Rectangle 5"/>
            <p:cNvSpPr>
              <a:spLocks noChangeArrowheads="1"/>
            </p:cNvSpPr>
            <p:nvPr/>
          </p:nvSpPr>
          <p:spPr bwMode="auto">
            <a:xfrm rot="16200000">
              <a:off x="7870959" y="5528733"/>
              <a:ext cx="576801" cy="2462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8</a:t>
              </a:r>
              <a:r>
                <a:rPr lang="en-US" altLang="ja-JP" sz="1000" b="1" dirty="0" smtClean="0">
                  <a:solidFill>
                    <a:srgbClr val="FF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0km</a:t>
              </a:r>
              <a:endParaRPr lang="ja-JP" altLang="en-US" sz="1000" b="1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39" name="Rectangle 5"/>
            <p:cNvSpPr>
              <a:spLocks noChangeArrowheads="1"/>
            </p:cNvSpPr>
            <p:nvPr/>
          </p:nvSpPr>
          <p:spPr bwMode="auto">
            <a:xfrm rot="16200000">
              <a:off x="7208132" y="5471150"/>
              <a:ext cx="758623" cy="2462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1</a:t>
              </a:r>
              <a:r>
                <a:rPr lang="en-US" altLang="ja-JP" sz="1000" b="1" dirty="0" smtClean="0">
                  <a:solidFill>
                    <a:srgbClr val="FF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00km</a:t>
              </a:r>
              <a:endParaRPr lang="ja-JP" altLang="en-US" sz="1000" b="1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endParaRPr>
            </a:p>
          </p:txBody>
        </p:sp>
        <p:pic>
          <p:nvPicPr>
            <p:cNvPr id="42" name="Picture 7" descr="cham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09824" y="4273161"/>
              <a:ext cx="435983" cy="307482"/>
            </a:xfrm>
            <a:prstGeom prst="rect">
              <a:avLst/>
            </a:prstGeom>
            <a:noFill/>
          </p:spPr>
        </p:pic>
        <p:pic>
          <p:nvPicPr>
            <p:cNvPr id="43" name="Picture 9" descr="GOCE Satellit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292888" y="4351765"/>
              <a:ext cx="395720" cy="270079"/>
            </a:xfrm>
            <a:prstGeom prst="rect">
              <a:avLst/>
            </a:prstGeom>
            <a:noFill/>
          </p:spPr>
        </p:pic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12882" y="4127443"/>
              <a:ext cx="351325" cy="282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"/>
            <p:cNvPicPr>
              <a:picLocks noChangeAspect="1" noChangeArrowheads="1"/>
            </p:cNvPicPr>
            <p:nvPr/>
          </p:nvPicPr>
          <p:blipFill>
            <a:blip r:embed="rId8" cstate="print"/>
            <a:srcRect t="13895" r="68272" b="29528"/>
            <a:stretch>
              <a:fillRect/>
            </a:stretch>
          </p:blipFill>
          <p:spPr bwMode="auto">
            <a:xfrm>
              <a:off x="7535008" y="4126983"/>
              <a:ext cx="370800" cy="371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25005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受動姿勢安定</a:t>
            </a:r>
            <a:r>
              <a:rPr lang="ja-JP" altLang="en-US" dirty="0"/>
              <a:t>の</a:t>
            </a:r>
            <a:r>
              <a:rPr lang="ja-JP" altLang="en-US" dirty="0" smtClean="0"/>
              <a:t>検討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786356" y="890657"/>
            <a:ext cx="7386044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DPF</a:t>
            </a:r>
            <a:r>
              <a:rPr lang="ja-JP" altLang="en-US" sz="2000" b="1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衛星形状の設計</a:t>
            </a:r>
            <a:endParaRPr lang="en-US" altLang="ja-JP" sz="2000" b="1" dirty="0" smtClean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971600" y="1292567"/>
            <a:ext cx="7560840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衛星振動の影響を避けるため、</a:t>
            </a: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RW</a:t>
            </a:r>
            <a:r>
              <a:rPr lang="ja-JP" altLang="en-US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は搭載しない</a:t>
            </a:r>
            <a:r>
              <a:rPr lang="en-US" altLang="ja-JP" sz="20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</a:t>
            </a: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姿勢安定が重要</a:t>
            </a: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.</a:t>
            </a:r>
            <a:endParaRPr lang="en-US" altLang="ja-JP" sz="2000" dirty="0" smtClean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・</a:t>
            </a:r>
            <a:r>
              <a:rPr lang="ja-JP" altLang="en-US" sz="20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地球</a:t>
            </a:r>
            <a:r>
              <a:rPr lang="ja-JP" altLang="en-US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大気・太陽輻射圧に対する受動姿勢安定形状の検討</a:t>
            </a: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.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・初期姿勢捕捉シークエンスの検討</a:t>
            </a: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.</a:t>
            </a:r>
          </a:p>
        </p:txBody>
      </p:sp>
      <p:grpSp>
        <p:nvGrpSpPr>
          <p:cNvPr id="4" name="グループ化 3"/>
          <p:cNvGrpSpPr>
            <a:grpSpLocks noChangeAspect="1"/>
          </p:cNvGrpSpPr>
          <p:nvPr/>
        </p:nvGrpSpPr>
        <p:grpSpPr>
          <a:xfrm>
            <a:off x="1684961" y="2420888"/>
            <a:ext cx="5911375" cy="3971704"/>
            <a:chOff x="1043609" y="2209032"/>
            <a:chExt cx="6209929" cy="4172295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3F3F3F"/>
                </a:clrFrom>
                <a:clrTo>
                  <a:srgbClr val="3F3F3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062426" y="1190215"/>
              <a:ext cx="4172295" cy="6209929"/>
            </a:xfrm>
            <a:prstGeom prst="rect">
              <a:avLst/>
            </a:prstGeom>
          </p:spPr>
        </p:pic>
        <p:cxnSp>
          <p:nvCxnSpPr>
            <p:cNvPr id="5" name="直線矢印コネクタ 4"/>
            <p:cNvCxnSpPr/>
            <p:nvPr/>
          </p:nvCxnSpPr>
          <p:spPr bwMode="auto">
            <a:xfrm flipV="1">
              <a:off x="3851920" y="3275692"/>
              <a:ext cx="0" cy="612068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444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テキスト ボックス 10"/>
            <p:cNvSpPr txBox="1"/>
            <p:nvPr/>
          </p:nvSpPr>
          <p:spPr>
            <a:xfrm>
              <a:off x="3319988" y="392376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太陽方向</a:t>
              </a:r>
              <a:endParaRPr kumimoji="1" lang="ja-JP" altLang="en-US" sz="1800" dirty="0">
                <a:solidFill>
                  <a:srgbClr val="FFFFFF"/>
                </a:solidFill>
              </a:endParaRPr>
            </a:p>
          </p:txBody>
        </p:sp>
        <p:cxnSp>
          <p:nvCxnSpPr>
            <p:cNvPr id="12" name="直線矢印コネクタ 11"/>
            <p:cNvCxnSpPr/>
            <p:nvPr/>
          </p:nvCxnSpPr>
          <p:spPr bwMode="auto">
            <a:xfrm flipH="1">
              <a:off x="3347864" y="5197571"/>
              <a:ext cx="360040" cy="626586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444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4" name="テキスト ボックス 13"/>
            <p:cNvSpPr txBox="1"/>
            <p:nvPr/>
          </p:nvSpPr>
          <p:spPr>
            <a:xfrm>
              <a:off x="2239868" y="5795972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ja-JP" altLang="en-US" sz="1800" dirty="0">
                  <a:solidFill>
                    <a:srgbClr val="FFFFFF"/>
                  </a:solidFill>
                </a:rPr>
                <a:t>進行</a:t>
              </a:r>
              <a:r>
                <a:rPr lang="ja-JP" altLang="en-US" sz="1800" dirty="0" smtClean="0">
                  <a:solidFill>
                    <a:srgbClr val="FFFFFF"/>
                  </a:solidFill>
                </a:rPr>
                <a:t>方向</a:t>
              </a:r>
              <a:endParaRPr kumimoji="1" lang="ja-JP" altLang="en-US" sz="18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8906101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角丸四角形 26"/>
          <p:cNvSpPr/>
          <p:nvPr/>
        </p:nvSpPr>
        <p:spPr bwMode="auto">
          <a:xfrm>
            <a:off x="251520" y="3571876"/>
            <a:ext cx="3748976" cy="271464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3929058" y="4429132"/>
            <a:ext cx="3143272" cy="1714512"/>
          </a:xfrm>
          <a:prstGeom prst="roundRect">
            <a:avLst>
              <a:gd name="adj" fmla="val 5874"/>
            </a:avLst>
          </a:prstGeom>
          <a:solidFill>
            <a:srgbClr val="080808"/>
          </a:solidFill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干渉計モジュール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プロジェクトウィーク資料 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(November 28, 2012, NAOJ)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296167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レーザー干渉計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: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試験マス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+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干渉計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+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センサ </a:t>
            </a:r>
            <a:endParaRPr lang="ja-JP" altLang="en-US" sz="18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2500298" y="5991054"/>
            <a:ext cx="1643074" cy="275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国立天文台</a:t>
            </a:r>
            <a:r>
              <a:rPr lang="en-US" altLang="ja-JP" sz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東大</a:t>
            </a:r>
            <a:endParaRPr kumimoji="1" lang="ja-JP" altLang="en-US" sz="1200" kern="1200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6929454" y="1142984"/>
            <a:ext cx="16430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干渉計</a:t>
            </a:r>
            <a:endParaRPr lang="en-US" altLang="ja-JP" sz="1400" b="1" dirty="0" smtClean="0">
              <a:solidFill>
                <a:schemeClr val="bg1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l"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 </a:t>
            </a: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モジュール</a:t>
            </a:r>
            <a:endParaRPr lang="ja-JP" altLang="en-US" sz="1400" b="1" dirty="0">
              <a:solidFill>
                <a:schemeClr val="bg1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7215206" y="1643050"/>
            <a:ext cx="0" cy="121444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858016" y="2857496"/>
            <a:ext cx="857256" cy="642942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500034" y="3571876"/>
            <a:ext cx="3857652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干渉計モジュール</a:t>
            </a:r>
            <a:endParaRPr lang="en-US" altLang="ja-JP" sz="1800" dirty="0" smtClean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   </a:t>
            </a:r>
            <a:r>
              <a:rPr lang="en-US" altLang="ja-JP" sz="1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重力波観測</a:t>
            </a:r>
            <a:r>
              <a:rPr lang="en-US" altLang="ja-JP" sz="1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重力勾配計</a:t>
            </a:r>
            <a:endParaRPr lang="ja-JP" altLang="en-US" sz="18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285852" y="1428736"/>
            <a:ext cx="450059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試験マスモジュール</a:t>
            </a:r>
            <a:endParaRPr lang="en-US" altLang="ja-JP" sz="1800" dirty="0" smtClean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  </a:t>
            </a:r>
            <a:r>
              <a:rPr lang="ja-JP" altLang="en-US" sz="1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重力・重力波を観測するための基準</a:t>
            </a:r>
            <a:r>
              <a:rPr kumimoji="1" lang="en-US" altLang="ja-JP" sz="1800" kern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kern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800" kern="12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1285852" y="1428736"/>
            <a:ext cx="4000528" cy="2071702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500034" y="4286256"/>
            <a:ext cx="3429024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30cm IFO BBM     </a:t>
            </a:r>
            <a:r>
              <a:rPr lang="ja-JP" altLang="en-US" sz="1400" b="1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Packaging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　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Digital</a:t>
            </a:r>
            <a:r>
              <a:rPr lang="en-US" altLang="ja-JP" sz="1400" b="1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control     </a:t>
            </a:r>
            <a:r>
              <a:rPr kumimoji="1" lang="ja-JP" altLang="en-US" sz="1400" b="1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Monolithic Opt.</a:t>
            </a:r>
            <a:endParaRPr kumimoji="1" lang="ja-JP" altLang="en-US" sz="1400" b="1" kern="120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1" name="図 20" descr=":PICT004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143116"/>
            <a:ext cx="178595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3929058" y="4429132"/>
            <a:ext cx="2571768" cy="6740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05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レーザーセンサ</a:t>
            </a:r>
            <a:endParaRPr kumimoji="1" lang="en-US" altLang="ja-JP" sz="1800" kern="1200" dirty="0" smtClean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  </a:t>
            </a:r>
            <a:r>
              <a:rPr lang="ja-JP" altLang="en-US" sz="1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加速度計センサ</a:t>
            </a:r>
            <a:endParaRPr lang="en-US" altLang="ja-JP" sz="1800" dirty="0" smtClean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1285852" y="3032334"/>
            <a:ext cx="2143140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法政大</a:t>
            </a:r>
            <a:r>
              <a:rPr lang="en-US" altLang="ja-JP" sz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, </a:t>
            </a:r>
            <a:r>
              <a:rPr lang="ja-JP" altLang="en-US" sz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国立天文台</a:t>
            </a:r>
            <a:r>
              <a:rPr lang="en-US" altLang="ja-JP" sz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,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お茶大</a:t>
            </a:r>
            <a:r>
              <a:rPr lang="en-US" altLang="ja-JP" sz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, </a:t>
            </a:r>
            <a:r>
              <a:rPr lang="ja-JP" altLang="en-US" sz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　スタンフォード大</a:t>
            </a:r>
            <a:endParaRPr kumimoji="1" lang="ja-JP" altLang="en-US" sz="1200" kern="1200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1428728" y="2071678"/>
            <a:ext cx="2071702" cy="10402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BBM of Module,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Sensor, Actuator,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Clump/Release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μ-Grav. Exp.</a:t>
            </a:r>
            <a:endParaRPr kumimoji="1" lang="ja-JP" altLang="en-US" sz="1400" b="1" kern="120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4000496" y="5857892"/>
            <a:ext cx="1571636" cy="275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東大地震研</a:t>
            </a:r>
            <a:r>
              <a:rPr lang="en-US" altLang="ja-JP" sz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, </a:t>
            </a:r>
            <a:r>
              <a:rPr lang="ja-JP" altLang="en-US" sz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東大理</a:t>
            </a:r>
            <a:endParaRPr kumimoji="1" lang="ja-JP" altLang="en-US" sz="1200" kern="1200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4214810" y="5143512"/>
            <a:ext cx="2000264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BBM test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Sensitivity meas.</a:t>
            </a:r>
            <a:endParaRPr kumimoji="1" lang="ja-JP" altLang="en-US" sz="1400" b="1" kern="120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38" name="図 37" descr="PICT0052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733024" y="4825584"/>
            <a:ext cx="1521441" cy="101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5066308"/>
            <a:ext cx="1321189" cy="86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96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04" y="4941168"/>
            <a:ext cx="1951518" cy="125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4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小型科学衛星シリーズ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/>
          </a:p>
        </p:txBody>
      </p:sp>
      <p:sp>
        <p:nvSpPr>
          <p:cNvPr id="826384" name="Rectangle 16"/>
          <p:cNvSpPr>
            <a:spLocks noChangeArrowheads="1"/>
          </p:cNvSpPr>
          <p:nvPr/>
        </p:nvSpPr>
        <p:spPr bwMode="auto">
          <a:xfrm>
            <a:off x="390529" y="1142984"/>
            <a:ext cx="4824413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JAXA</a:t>
            </a:r>
            <a:r>
              <a:rPr lang="ja-JP" altLang="en-US" sz="20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小型科学衛星シリーズ</a:t>
            </a:r>
            <a:r>
              <a:rPr lang="ja-JP" altLang="en-US" sz="20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候補</a:t>
            </a:r>
            <a:endParaRPr lang="ja-JP" altLang="en-US" sz="200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1" name="Rectangle 23"/>
          <p:cNvSpPr>
            <a:spLocks noChangeArrowheads="1"/>
          </p:cNvSpPr>
          <p:nvPr/>
        </p:nvSpPr>
        <p:spPr bwMode="auto">
          <a:xfrm>
            <a:off x="785786" y="1643050"/>
            <a:ext cx="4786346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標準衛星バス </a:t>
            </a:r>
            <a:r>
              <a:rPr lang="en-US" altLang="ja-JP" sz="18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+ </a:t>
            </a:r>
            <a:r>
              <a:rPr lang="ja-JP" altLang="en-US" sz="18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次期固体ロケットを利用して</a:t>
            </a:r>
            <a:r>
              <a:rPr lang="ja-JP" alt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、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 最低 </a:t>
            </a:r>
            <a:r>
              <a:rPr lang="en-US" altLang="ja-JP" sz="1800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3</a:t>
            </a:r>
            <a:r>
              <a:rPr lang="ja-JP" altLang="en-US" sz="1800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機の小型科学衛星 </a:t>
            </a:r>
            <a:r>
              <a:rPr lang="ja-JP" altLang="en-US" sz="18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を打ち上げる計画 </a:t>
            </a:r>
          </a:p>
        </p:txBody>
      </p:sp>
      <p:sp>
        <p:nvSpPr>
          <p:cNvPr id="826394" name="Line 26"/>
          <p:cNvSpPr>
            <a:spLocks noChangeShapeType="1"/>
          </p:cNvSpPr>
          <p:nvPr/>
        </p:nvSpPr>
        <p:spPr bwMode="auto">
          <a:xfrm>
            <a:off x="1500166" y="1555751"/>
            <a:ext cx="2232025" cy="0"/>
          </a:xfrm>
          <a:prstGeom prst="line">
            <a:avLst/>
          </a:prstGeom>
          <a:noFill/>
          <a:ln w="38100">
            <a:solidFill>
              <a:srgbClr val="99FF99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6392" name="Rectangle 24"/>
          <p:cNvSpPr>
            <a:spLocks noChangeArrowheads="1"/>
          </p:cNvSpPr>
          <p:nvPr/>
        </p:nvSpPr>
        <p:spPr bwMode="auto">
          <a:xfrm>
            <a:off x="676281" y="2696661"/>
            <a:ext cx="4824413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1</a:t>
            </a:r>
            <a:r>
              <a:rPr lang="ja-JP" altLang="en-US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号機</a:t>
            </a:r>
            <a:r>
              <a:rPr lang="en-US" altLang="ja-JP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altLang="ja-JP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 SPRINT-A/EXCEED (~</a:t>
            </a:r>
            <a:r>
              <a:rPr lang="en-US" altLang="ja-JP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2013</a:t>
            </a:r>
            <a:r>
              <a:rPr lang="ja-JP" altLang="en-US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              UV</a:t>
            </a:r>
            <a:r>
              <a:rPr lang="ja-JP" altLang="en-US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望遠鏡による惑星観測</a:t>
            </a:r>
            <a:endParaRPr lang="en-US" altLang="ja-JP" sz="180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2</a:t>
            </a:r>
            <a:r>
              <a:rPr lang="ja-JP" altLang="en-US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号機    </a:t>
            </a:r>
            <a:r>
              <a:rPr lang="en-US" altLang="ja-JP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SPRINT-B/ERG   </a:t>
            </a:r>
            <a:r>
              <a:rPr lang="en-US" altLang="ja-JP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(~</a:t>
            </a:r>
            <a:r>
              <a:rPr lang="en-US" altLang="ja-JP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2015</a:t>
            </a:r>
            <a:r>
              <a:rPr lang="ja-JP" altLang="en-US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               </a:t>
            </a:r>
            <a:r>
              <a:rPr lang="ja-JP" altLang="en-US" sz="1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地球周辺の磁気圏観測</a:t>
            </a:r>
            <a:r>
              <a:rPr lang="ja-JP" altLang="en-US" sz="18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　</a:t>
            </a:r>
          </a:p>
        </p:txBody>
      </p:sp>
      <p:sp>
        <p:nvSpPr>
          <p:cNvPr id="826395" name="Text Box 27"/>
          <p:cNvSpPr txBox="1">
            <a:spLocks noChangeArrowheads="1"/>
          </p:cNvSpPr>
          <p:nvPr/>
        </p:nvSpPr>
        <p:spPr bwMode="auto">
          <a:xfrm>
            <a:off x="5865816" y="3366315"/>
            <a:ext cx="3206778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200" b="1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小型科学衛星</a:t>
            </a:r>
            <a:r>
              <a:rPr lang="en-US" altLang="ja-JP" sz="1200" b="1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1</a:t>
            </a:r>
            <a:r>
              <a:rPr lang="ja-JP" altLang="en-US" sz="1200" b="1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 </a:t>
            </a:r>
            <a:r>
              <a:rPr lang="en-US" altLang="ja-JP" sz="1200" b="1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SPRINT-A/EXCEED </a:t>
            </a:r>
            <a:endParaRPr lang="en-US" altLang="ja-JP" sz="1200" b="1" dirty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1" name="Picture 44" descr="新小型固体ロケット（イメージ）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6051" y="3786190"/>
            <a:ext cx="3042229" cy="2071702"/>
          </a:xfrm>
          <a:prstGeom prst="rect">
            <a:avLst/>
          </a:prstGeom>
          <a:noFill/>
        </p:spPr>
      </p:pic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6286512" y="5854503"/>
            <a:ext cx="2492398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GP創英角ｺﾞｼｯｸUB" pitchFamily="50" charset="-128"/>
                <a:sym typeface="Wingdings" pitchFamily="2" charset="2"/>
              </a:rPr>
              <a:t>Next-generation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itchFamily="2" charset="2"/>
              </a:rPr>
              <a:t>Solid rocket booster (M-V FO)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HGP創英角ｺﾞｼｯｸUB" pitchFamily="50" charset="-128"/>
                <a:sym typeface="Wingdings" pitchFamily="2" charset="2"/>
              </a:rPr>
              <a:t>                            Fig. by JAXA</a:t>
            </a:r>
            <a:endParaRPr lang="en-US" altLang="ja-JP" sz="1200" b="1" dirty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HGP創英角ｺﾞｼｯｸUB" pitchFamily="50" charset="-128"/>
            </a:endParaRPr>
          </a:p>
        </p:txBody>
      </p:sp>
      <p:pic>
        <p:nvPicPr>
          <p:cNvPr id="22" name="図 21" descr="kogata_xxs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7884" y="1143004"/>
            <a:ext cx="2952744" cy="2214558"/>
          </a:xfrm>
          <a:prstGeom prst="rect">
            <a:avLst/>
          </a:prstGeom>
        </p:spPr>
      </p:pic>
      <p:grpSp>
        <p:nvGrpSpPr>
          <p:cNvPr id="2" name="グループ化 22"/>
          <p:cNvGrpSpPr/>
          <p:nvPr/>
        </p:nvGrpSpPr>
        <p:grpSpPr>
          <a:xfrm>
            <a:off x="857224" y="4286256"/>
            <a:ext cx="5143536" cy="2000264"/>
            <a:chOff x="857224" y="4357694"/>
            <a:chExt cx="5143536" cy="2000264"/>
          </a:xfrm>
        </p:grpSpPr>
        <p:sp>
          <p:nvSpPr>
            <p:cNvPr id="18" name="Rectangle 41"/>
            <p:cNvSpPr>
              <a:spLocks noChangeArrowheads="1"/>
            </p:cNvSpPr>
            <p:nvPr/>
          </p:nvSpPr>
          <p:spPr bwMode="auto">
            <a:xfrm>
              <a:off x="1428728" y="5143512"/>
              <a:ext cx="4572032" cy="757130"/>
            </a:xfrm>
            <a:prstGeom prst="rect">
              <a:avLst/>
            </a:prstGeom>
            <a:noFill/>
            <a:ln w="1587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宇宙分野における新しいサイエンスの</a:t>
              </a:r>
              <a:endParaRPr lang="en-US" altLang="ja-JP" sz="1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可能性として評価を受けている</a:t>
              </a:r>
              <a:endParaRPr lang="en-US" altLang="ja-JP" sz="1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</p:txBody>
        </p:sp>
        <p:grpSp>
          <p:nvGrpSpPr>
            <p:cNvPr id="3" name="グループ化 16"/>
            <p:cNvGrpSpPr/>
            <p:nvPr/>
          </p:nvGrpSpPr>
          <p:grpSpPr>
            <a:xfrm>
              <a:off x="857224" y="4357694"/>
              <a:ext cx="4500594" cy="2000264"/>
              <a:chOff x="857224" y="4357694"/>
              <a:chExt cx="4500594" cy="2000264"/>
            </a:xfrm>
          </p:grpSpPr>
          <p:sp>
            <p:nvSpPr>
              <p:cNvPr id="20" name="角丸四角形 19"/>
              <p:cNvSpPr/>
              <p:nvPr/>
            </p:nvSpPr>
            <p:spPr bwMode="auto">
              <a:xfrm>
                <a:off x="857224" y="4786322"/>
                <a:ext cx="4500594" cy="1571636"/>
              </a:xfrm>
              <a:prstGeom prst="roundRect">
                <a:avLst>
                  <a:gd name="adj" fmla="val 12514"/>
                </a:avLst>
              </a:prstGeom>
              <a:solidFill>
                <a:srgbClr val="CCECFF">
                  <a:alpha val="10000"/>
                </a:srgbClr>
              </a:solidFill>
              <a:ln w="6350">
                <a:noFill/>
                <a:miter lim="800000"/>
                <a:headEnd/>
                <a:tailEnd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l" rtl="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endParaRPr kumimoji="1" lang="ja-JP" altLang="en-US" sz="2000" kern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4" name="Rectangle 41"/>
              <p:cNvSpPr>
                <a:spLocks noChangeArrowheads="1"/>
              </p:cNvSpPr>
              <p:nvPr/>
            </p:nvSpPr>
            <p:spPr bwMode="auto">
              <a:xfrm>
                <a:off x="928662" y="4786322"/>
                <a:ext cx="4214842" cy="420436"/>
              </a:xfrm>
              <a:prstGeom prst="rect">
                <a:avLst/>
              </a:prstGeom>
              <a:noFill/>
              <a:ln w="15875" cap="flat" cmpd="sng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l">
                  <a:lnSpc>
                    <a:spcPct val="120000"/>
                  </a:lnSpc>
                  <a:buNone/>
                </a:pPr>
                <a:r>
                  <a:rPr lang="en-US" altLang="ja-JP" sz="2000" dirty="0" smtClean="0">
                    <a:solidFill>
                      <a:srgbClr val="CCE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ea typeface="HGP創英角ｺﾞｼｯｸUB" pitchFamily="50" charset="-128"/>
                    <a:cs typeface="ＭＳ 明朝" pitchFamily="17" charset="-128"/>
                  </a:rPr>
                  <a:t>DPF: </a:t>
                </a:r>
                <a:r>
                  <a:rPr lang="en-US" altLang="ja-JP" sz="2000" dirty="0" smtClean="0">
                    <a:solidFill>
                      <a:srgbClr val="CCE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ＭＳ 明朝" pitchFamily="17" charset="-128"/>
                  </a:rPr>
                  <a:t> </a:t>
                </a:r>
                <a:r>
                  <a:rPr lang="ja-JP" altLang="en-US" sz="2000" dirty="0" smtClean="0">
                    <a:solidFill>
                      <a:srgbClr val="CCE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ea typeface="HGP創英角ｺﾞｼｯｸUB" pitchFamily="50" charset="-128"/>
                    <a:cs typeface="ＭＳ 明朝" pitchFamily="17" charset="-128"/>
                  </a:rPr>
                  <a:t>小型科学衛星</a:t>
                </a:r>
                <a:r>
                  <a:rPr lang="en-US" altLang="ja-JP" sz="2000" dirty="0" smtClean="0">
                    <a:solidFill>
                      <a:srgbClr val="CCE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ea typeface="HGP創英角ｺﾞｼｯｸUB" pitchFamily="50" charset="-128"/>
                    <a:cs typeface="ＭＳ 明朝" pitchFamily="17" charset="-128"/>
                  </a:rPr>
                  <a:t>3</a:t>
                </a:r>
                <a:r>
                  <a:rPr lang="ja-JP" altLang="en-US" sz="2000" dirty="0" smtClean="0">
                    <a:solidFill>
                      <a:srgbClr val="CCE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ea typeface="HGP創英角ｺﾞｼｯｸUB" pitchFamily="50" charset="-128"/>
                    <a:cs typeface="ＭＳ 明朝" pitchFamily="17" charset="-128"/>
                  </a:rPr>
                  <a:t>号機 を目指</a:t>
                </a:r>
                <a:r>
                  <a:rPr lang="ja-JP" altLang="en-US" sz="2000" dirty="0" smtClean="0">
                    <a:solidFill>
                      <a:srgbClr val="CCE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ＭＳ 明朝" pitchFamily="17" charset="-128"/>
                  </a:rPr>
                  <a:t>す</a:t>
                </a:r>
                <a:endParaRPr lang="en-US" altLang="ja-JP" sz="2000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ＭＳ 明朝" pitchFamily="17" charset="-128"/>
                </a:endParaRPr>
              </a:p>
            </p:txBody>
          </p:sp>
          <p:sp>
            <p:nvSpPr>
              <p:cNvPr id="15" name="AutoShape 33"/>
              <p:cNvSpPr>
                <a:spLocks noChangeArrowheads="1"/>
              </p:cNvSpPr>
              <p:nvPr/>
            </p:nvSpPr>
            <p:spPr bwMode="auto">
              <a:xfrm rot="5400000">
                <a:off x="2205813" y="4152113"/>
                <a:ext cx="344488" cy="755650"/>
              </a:xfrm>
              <a:custGeom>
                <a:avLst/>
                <a:gdLst>
                  <a:gd name="G0" fmla="+- 11249 0 0"/>
                  <a:gd name="G1" fmla="+- 5118 0 0"/>
                  <a:gd name="G2" fmla="+- 21600 0 5118"/>
                  <a:gd name="G3" fmla="+- 10800 0 5118"/>
                  <a:gd name="G4" fmla="+- 21600 0 11249"/>
                  <a:gd name="G5" fmla="*/ G4 G3 10800"/>
                  <a:gd name="G6" fmla="+- 21600 0 G5"/>
                  <a:gd name="T0" fmla="*/ 11249 w 21600"/>
                  <a:gd name="T1" fmla="*/ 0 h 21600"/>
                  <a:gd name="T2" fmla="*/ 0 w 21600"/>
                  <a:gd name="T3" fmla="*/ 10800 h 21600"/>
                  <a:gd name="T4" fmla="*/ 11249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1249" y="0"/>
                    </a:moveTo>
                    <a:lnTo>
                      <a:pt x="11249" y="5118"/>
                    </a:lnTo>
                    <a:lnTo>
                      <a:pt x="3375" y="5118"/>
                    </a:lnTo>
                    <a:lnTo>
                      <a:pt x="3375" y="16482"/>
                    </a:lnTo>
                    <a:lnTo>
                      <a:pt x="11249" y="16482"/>
                    </a:lnTo>
                    <a:lnTo>
                      <a:pt x="11249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118"/>
                    </a:moveTo>
                    <a:lnTo>
                      <a:pt x="1350" y="16482"/>
                    </a:lnTo>
                    <a:lnTo>
                      <a:pt x="2700" y="16482"/>
                    </a:lnTo>
                    <a:lnTo>
                      <a:pt x="2700" y="5118"/>
                    </a:lnTo>
                    <a:close/>
                  </a:path>
                  <a:path w="21600" h="21600">
                    <a:moveTo>
                      <a:pt x="0" y="5118"/>
                    </a:moveTo>
                    <a:lnTo>
                      <a:pt x="0" y="16482"/>
                    </a:lnTo>
                    <a:lnTo>
                      <a:pt x="675" y="16482"/>
                    </a:lnTo>
                    <a:lnTo>
                      <a:pt x="675" y="5118"/>
                    </a:lnTo>
                    <a:close/>
                  </a:path>
                </a:pathLst>
              </a:custGeom>
              <a:solidFill>
                <a:srgbClr val="FFFFFF">
                  <a:alpha val="9804"/>
                </a:srgbClr>
              </a:solidFill>
              <a:ln w="635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sz="2000" kern="12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9" name="Rectangle 41"/>
              <p:cNvSpPr>
                <a:spLocks noChangeArrowheads="1"/>
              </p:cNvSpPr>
              <p:nvPr/>
            </p:nvSpPr>
            <p:spPr bwMode="auto">
              <a:xfrm>
                <a:off x="1331640" y="5916907"/>
                <a:ext cx="3429024" cy="420436"/>
              </a:xfrm>
              <a:prstGeom prst="rect">
                <a:avLst/>
              </a:prstGeom>
              <a:noFill/>
              <a:ln w="15875" cap="flat" cmpd="sng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l">
                  <a:lnSpc>
                    <a:spcPct val="120000"/>
                  </a:lnSpc>
                  <a:buNone/>
                </a:pPr>
                <a:r>
                  <a:rPr lang="ja-JP" altLang="en-US" sz="2000" dirty="0" smtClean="0">
                    <a:solidFill>
                      <a:srgbClr val="CCE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ea typeface="HGP創英角ｺﾞｼｯｸUB" pitchFamily="50" charset="-128"/>
                    <a:cs typeface="ＭＳ 明朝" pitchFamily="17" charset="-128"/>
                  </a:rPr>
                  <a:t>打ち上げ目標 </a:t>
                </a:r>
                <a:r>
                  <a:rPr lang="en-US" altLang="ja-JP" sz="2000" dirty="0" smtClean="0">
                    <a:solidFill>
                      <a:srgbClr val="CCE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ea typeface="HGP創英角ｺﾞｼｯｸUB" pitchFamily="50" charset="-128"/>
                    <a:cs typeface="ＭＳ 明朝" pitchFamily="17" charset="-128"/>
                  </a:rPr>
                  <a:t>:  </a:t>
                </a:r>
                <a:r>
                  <a:rPr lang="en-US" altLang="ja-JP" sz="2000" dirty="0" smtClean="0">
                    <a:solidFill>
                      <a:srgbClr val="CCE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ea typeface="HGP創英角ｺﾞｼｯｸUB" pitchFamily="50" charset="-128"/>
                    <a:cs typeface="ＭＳ 明朝" pitchFamily="17" charset="-128"/>
                  </a:rPr>
                  <a:t>2016/17</a:t>
                </a:r>
                <a:r>
                  <a:rPr lang="ja-JP" altLang="en-US" sz="2000" dirty="0" smtClean="0">
                    <a:solidFill>
                      <a:srgbClr val="CCE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ea typeface="HGP創英角ｺﾞｼｯｸUB" pitchFamily="50" charset="-128"/>
                    <a:cs typeface="ＭＳ 明朝" pitchFamily="17" charset="-128"/>
                  </a:rPr>
                  <a:t>年</a:t>
                </a:r>
                <a:r>
                  <a:rPr lang="ja-JP" altLang="en-US" sz="2000" dirty="0" smtClean="0">
                    <a:solidFill>
                      <a:srgbClr val="CCE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ＭＳ 明朝" pitchFamily="17" charset="-128"/>
                  </a:rPr>
                  <a:t>度</a:t>
                </a:r>
                <a:endParaRPr lang="en-US" altLang="ja-JP" sz="2000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ＭＳ 明朝" pitchFamily="17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0301119"/>
      </p:ext>
    </p:extLst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 bwMode="auto">
          <a:xfrm>
            <a:off x="611560" y="1916832"/>
            <a:ext cx="7920880" cy="4430124"/>
          </a:xfrm>
          <a:prstGeom prst="roundRect">
            <a:avLst>
              <a:gd name="adj" fmla="val 2745"/>
            </a:avLst>
          </a:prstGeom>
          <a:solidFill>
            <a:srgbClr val="000000">
              <a:alpha val="2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FFFFF"/>
                </a:solidFill>
              </a:rPr>
              <a:t>重力波プロジェクト推進室の構成員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プロジェクトウィーク資料 </a:t>
            </a:r>
            <a:r>
              <a:rPr lang="en-US" altLang="ja-JP" dirty="0" smtClean="0"/>
              <a:t>(November 28, 2012, NAOJ)</a:t>
            </a:r>
            <a:endParaRPr lang="en-US" altLang="ja-JP" dirty="0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683568" y="1988840"/>
            <a:ext cx="4320480" cy="374871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・研究教育</a:t>
            </a:r>
            <a:r>
              <a:rPr lang="ja-JP" altLang="en-US" sz="18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職員 </a:t>
            </a:r>
            <a:endParaRPr lang="ja-JP" altLang="en-US" sz="1800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教授　人選中</a:t>
            </a:r>
            <a:endParaRPr lang="en-US" altLang="ja-JP" sz="1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安東 正樹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准教授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高橋 竜太郎 助教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出向中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辰巳 大輔  助教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上田 </a:t>
            </a:r>
            <a:r>
              <a: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暁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俊 助教    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併任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大石 奈緒子 助教　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出向中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ja-JP" altLang="en-US" sz="1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阿久津 智忠 助教</a:t>
            </a:r>
            <a:endParaRPr lang="en-US" altLang="ja-JP" sz="1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・技術系職員</a:t>
            </a:r>
            <a:endParaRPr lang="en-US" altLang="ja-JP" sz="1800" dirty="0" smtClean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石崎 </a:t>
            </a:r>
            <a:r>
              <a: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秀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晴 研究</a:t>
            </a:r>
            <a:r>
              <a: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技師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　鳥居 泰男 研究</a:t>
            </a:r>
            <a:r>
              <a: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技師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田中 </a:t>
            </a:r>
            <a:r>
              <a: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伸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幸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主任技術員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32"/>
          <p:cNvSpPr>
            <a:spLocks noChangeArrowheads="1"/>
          </p:cNvSpPr>
          <p:nvPr/>
        </p:nvSpPr>
        <p:spPr bwMode="auto">
          <a:xfrm>
            <a:off x="4499992" y="1988840"/>
            <a:ext cx="4464496" cy="435811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・博士研究員</a:t>
            </a:r>
            <a:endParaRPr lang="en-US" altLang="ja-JP" sz="1800" dirty="0" smtClean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端山 和大  研究員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我妻 一博 研究員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中村 康二 研究員</a:t>
            </a:r>
            <a:endParaRPr lang="en-US" altLang="ja-JP" sz="1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・事務職員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(JASMINE</a:t>
            </a:r>
            <a:r>
              <a: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と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兼務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近藤 美穂子 事務</a:t>
            </a:r>
            <a:r>
              <a: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支援員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吉住 みづほ 事務支援員</a:t>
            </a:r>
            <a:endParaRPr lang="en-US" altLang="ja-JP" sz="1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・名誉</a:t>
            </a:r>
            <a:r>
              <a:rPr lang="ja-JP" altLang="en-US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教授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藤本 </a:t>
            </a:r>
            <a:r>
              <a: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眞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克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・学生 </a:t>
            </a:r>
            <a:endParaRPr lang="ja-JP" altLang="en-US" sz="1800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和泉 究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D4 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東大</a:t>
            </a:r>
            <a:r>
              <a: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・理・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天文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卒業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権藤 里奈 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M2 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お茶</a:t>
            </a:r>
            <a:r>
              <a: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の水女子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斎藤 </a:t>
            </a:r>
            <a:r>
              <a: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那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菜 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M1 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お茶</a:t>
            </a:r>
            <a:r>
              <a: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の水女子大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春日 恵美 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B4 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お茶</a:t>
            </a:r>
            <a:r>
              <a: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の水女子大</a:t>
            </a:r>
          </a:p>
        </p:txBody>
      </p:sp>
      <p:sp>
        <p:nvSpPr>
          <p:cNvPr id="6" name="Rectangle 32"/>
          <p:cNvSpPr>
            <a:spLocks noChangeArrowheads="1"/>
          </p:cNvSpPr>
          <p:nvPr/>
        </p:nvSpPr>
        <p:spPr bwMode="auto">
          <a:xfrm>
            <a:off x="611560" y="1170469"/>
            <a:ext cx="7920880" cy="458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 総数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名 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昨年度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名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学生・共同研究者数に変動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ja-JP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1049759" y="5877272"/>
            <a:ext cx="3018185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※ *</a:t>
            </a:r>
            <a:r>
              <a:rPr lang="ja-JP" altLang="en-US" sz="1600" dirty="0" smtClean="0">
                <a:solidFill>
                  <a:srgbClr val="FFFFFF"/>
                </a:solidFill>
              </a:rPr>
              <a:t>印は総数に含まず</a:t>
            </a:r>
            <a:endParaRPr lang="en-US" altLang="ja-JP" sz="16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メンバー構成</a:t>
            </a:r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プロジェクトウィーク資料 </a:t>
            </a:r>
            <a:r>
              <a:rPr lang="en-US" altLang="ja-JP" smtClean="0"/>
              <a:t>(November 28, 2012, NAOJ)</a:t>
            </a:r>
            <a:endParaRPr lang="en-US" altLang="ja-JP" dirty="0"/>
          </a:p>
        </p:txBody>
      </p:sp>
      <p:sp>
        <p:nvSpPr>
          <p:cNvPr id="227" name="Rectangle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971600" y="1268760"/>
            <a:ext cx="5760169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DECIGO-WG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メンバー  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145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名</a:t>
            </a:r>
          </a:p>
        </p:txBody>
      </p:sp>
      <p:sp>
        <p:nvSpPr>
          <p:cNvPr id="228" name="Rectangle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331640" y="1988840"/>
            <a:ext cx="7056784" cy="34163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理論             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57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名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実験             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80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名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シニア   　        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8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名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実験 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80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名の内訳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  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　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でも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主要タスクを担うメンバー    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17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名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    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でも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一部のタスクを持つメンバー  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3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名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     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DECIGO/DPF</a:t>
            </a:r>
            <a:r>
              <a:rPr lang="ja-JP" alt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のみに参加                     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57</a:t>
            </a:r>
            <a:r>
              <a:rPr lang="ja-JP" alt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名</a:t>
            </a:r>
            <a:endParaRPr lang="en-US" altLang="ja-JP" dirty="0" smtClean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    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国外                                                  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4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名</a:t>
            </a: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96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Inspiral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>
            <a:alpha val="10000"/>
          </a:srgbClr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kumimoji="1" sz="2000" dirty="0" smtClean="0">
            <a:solidFill>
              <a:srgbClr val="FFFFFF"/>
            </a:solidFill>
          </a:defRPr>
        </a:defPPr>
      </a:lstStyle>
    </a:tx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56104</TotalTime>
  <Words>6599</Words>
  <Application>Microsoft Office PowerPoint</Application>
  <PresentationFormat>画面に合わせる (4:3)</PresentationFormat>
  <Paragraphs>1510</Paragraphs>
  <Slides>90</Slides>
  <Notes>27</Notes>
  <HiddenSlides>0</HiddenSlides>
  <MMClips>0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90</vt:i4>
      </vt:variant>
    </vt:vector>
  </HeadingPairs>
  <TitlesOfParts>
    <vt:vector size="92" baseType="lpstr">
      <vt:lpstr>Inspiral</vt:lpstr>
      <vt:lpstr>Office テーマ</vt:lpstr>
      <vt:lpstr>重力波プロジェクト推進室</vt:lpstr>
      <vt:lpstr>目次</vt:lpstr>
      <vt:lpstr>PowerPoint プレゼンテーション</vt:lpstr>
      <vt:lpstr>プロジェクト室の目標</vt:lpstr>
      <vt:lpstr>重力波で宇宙を探る</vt:lpstr>
      <vt:lpstr>重力波天文学のロードマップ </vt:lpstr>
      <vt:lpstr>重力波天文学のロードマップ </vt:lpstr>
      <vt:lpstr>PowerPoint プレゼンテーション</vt:lpstr>
      <vt:lpstr>重力波プロジェクト推進室の構成員</vt:lpstr>
      <vt:lpstr>活動状況</vt:lpstr>
      <vt:lpstr>研究活動の方針</vt:lpstr>
      <vt:lpstr>平成24年度　予算概要</vt:lpstr>
      <vt:lpstr>平成25年度　予算概要</vt:lpstr>
      <vt:lpstr>予算要求とKAGRAの予算状況</vt:lpstr>
      <vt:lpstr>研究開発経費 内訳</vt:lpstr>
      <vt:lpstr>研究活動</vt:lpstr>
      <vt:lpstr>研究活動のハイライト</vt:lpstr>
      <vt:lpstr>PowerPoint プレゼンテーション</vt:lpstr>
      <vt:lpstr>研究活動</vt:lpstr>
      <vt:lpstr>大型低温重力波望遠鏡 KAGRA</vt:lpstr>
      <vt:lpstr>KAGRAスケジュール</vt:lpstr>
      <vt:lpstr>KAGRAスケジュールと予算</vt:lpstr>
      <vt:lpstr>KAGRA現状</vt:lpstr>
      <vt:lpstr>3機関覚書</vt:lpstr>
      <vt:lpstr>国立天文台のKAGRAでの役割</vt:lpstr>
      <vt:lpstr>天文台の担当</vt:lpstr>
      <vt:lpstr>KAGRAの組織</vt:lpstr>
      <vt:lpstr>防振装置開発</vt:lpstr>
      <vt:lpstr>補助光学系</vt:lpstr>
      <vt:lpstr>補助光学系</vt:lpstr>
      <vt:lpstr>KAGRAの鏡</vt:lpstr>
      <vt:lpstr>鏡の評価</vt:lpstr>
      <vt:lpstr>サファイヤ鏡</vt:lpstr>
      <vt:lpstr>主干渉計・入出射光学系</vt:lpstr>
      <vt:lpstr>デジタルシステム・観測</vt:lpstr>
      <vt:lpstr>PowerPoint プレゼンテーション</vt:lpstr>
      <vt:lpstr>KAGRAスケジュール</vt:lpstr>
      <vt:lpstr>KAGRAスケジュール</vt:lpstr>
      <vt:lpstr>研究計画 : 防振装置開発</vt:lpstr>
      <vt:lpstr>研究計画 : 補助光学系</vt:lpstr>
      <vt:lpstr>研究計画 : 鏡</vt:lpstr>
      <vt:lpstr>研究計画 : 低温施設整備 </vt:lpstr>
      <vt:lpstr>研究計画 : マルチメッセンジャー天文学</vt:lpstr>
      <vt:lpstr>PowerPoint プレゼンテーション</vt:lpstr>
      <vt:lpstr>研究活動</vt:lpstr>
      <vt:lpstr>重力波天文学のロードマップ </vt:lpstr>
      <vt:lpstr>先端技術開発</vt:lpstr>
      <vt:lpstr>量子効率の精密測定</vt:lpstr>
      <vt:lpstr>低周波数重力波望遠鏡TOBA</vt:lpstr>
      <vt:lpstr>理論的研究</vt:lpstr>
      <vt:lpstr>DECIGO</vt:lpstr>
      <vt:lpstr>初期宇宙の観測</vt:lpstr>
      <vt:lpstr>KAGRA と DECIGO</vt:lpstr>
      <vt:lpstr>DECIGOのロードマップ</vt:lpstr>
      <vt:lpstr>DECIGOパスファインダー</vt:lpstr>
      <vt:lpstr>DPFの目指す科学的成果</vt:lpstr>
      <vt:lpstr>DPFミッション機器構成</vt:lpstr>
      <vt:lpstr>干渉計モジュール</vt:lpstr>
      <vt:lpstr>自由落下試験</vt:lpstr>
      <vt:lpstr>DPFミッション検討</vt:lpstr>
      <vt:lpstr>DPFスケジュール</vt:lpstr>
      <vt:lpstr>PowerPoint プレゼンテーション</vt:lpstr>
      <vt:lpstr>重力波天文学のロードマップ </vt:lpstr>
      <vt:lpstr>研究活動・サポートのお願い</vt:lpstr>
      <vt:lpstr>PowerPoint プレゼンテーション</vt:lpstr>
      <vt:lpstr>地上重力波望遠鏡のロードマップ </vt:lpstr>
      <vt:lpstr>長期的な見通しと方針</vt:lpstr>
      <vt:lpstr>Excavation Status</vt:lpstr>
      <vt:lpstr>Surface Facility at Kamioka</vt:lpstr>
      <vt:lpstr>真空装置の設計と製造</vt:lpstr>
      <vt:lpstr>真空インストール試験施設</vt:lpstr>
      <vt:lpstr>真空装置</vt:lpstr>
      <vt:lpstr>低温鏡 懸架・防振装置</vt:lpstr>
      <vt:lpstr>低温鏡 懸架・防振装置</vt:lpstr>
      <vt:lpstr>低温鏡 懸架・防振装置</vt:lpstr>
      <vt:lpstr>低温装置</vt:lpstr>
      <vt:lpstr>クライオスタットの製作</vt:lpstr>
      <vt:lpstr>低振動冷凍機ユニット</vt:lpstr>
      <vt:lpstr>重力波プロジェクト推進室</vt:lpstr>
      <vt:lpstr>近年の重力波関係大型予算状況</vt:lpstr>
      <vt:lpstr>採択された新学術領域研究の研究内容</vt:lpstr>
      <vt:lpstr>来年度見込み</vt:lpstr>
      <vt:lpstr>先端技術センター(ATC)</vt:lpstr>
      <vt:lpstr>建設スケジュール</vt:lpstr>
      <vt:lpstr>DPFシステム概要</vt:lpstr>
      <vt:lpstr>DPFの観測目標</vt:lpstr>
      <vt:lpstr>受動姿勢安定の検討</vt:lpstr>
      <vt:lpstr>干渉計モジュール</vt:lpstr>
      <vt:lpstr>小型科学衛星シリーズ</vt:lpstr>
      <vt:lpstr>メンバー構成</vt:lpstr>
    </vt:vector>
  </TitlesOfParts>
  <Company>東京大学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安東 正樹</dc:creator>
  <cp:lastModifiedBy>ando</cp:lastModifiedBy>
  <cp:revision>3721</cp:revision>
  <dcterms:created xsi:type="dcterms:W3CDTF">2002-03-19T09:15:24Z</dcterms:created>
  <dcterms:modified xsi:type="dcterms:W3CDTF">2012-11-27T16:22:20Z</dcterms:modified>
</cp:coreProperties>
</file>