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4.xml" ContentType="application/vnd.openxmlformats-officedocument.presentationml.tags+xml"/>
  <Override PartName="/ppt/notesSlides/notesSlide49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1"/>
  </p:sldMasterIdLst>
  <p:notesMasterIdLst>
    <p:notesMasterId r:id="rId89"/>
  </p:notesMasterIdLst>
  <p:handoutMasterIdLst>
    <p:handoutMasterId r:id="rId90"/>
  </p:handoutMasterIdLst>
  <p:sldIdLst>
    <p:sldId id="1030" r:id="rId2"/>
    <p:sldId id="1139" r:id="rId3"/>
    <p:sldId id="985" r:id="rId4"/>
    <p:sldId id="1131" r:id="rId5"/>
    <p:sldId id="1031" r:id="rId6"/>
    <p:sldId id="948" r:id="rId7"/>
    <p:sldId id="965" r:id="rId8"/>
    <p:sldId id="1111" r:id="rId9"/>
    <p:sldId id="986" r:id="rId10"/>
    <p:sldId id="1039" r:id="rId11"/>
    <p:sldId id="1040" r:id="rId12"/>
    <p:sldId id="1041" r:id="rId13"/>
    <p:sldId id="1037" r:id="rId14"/>
    <p:sldId id="1048" r:id="rId15"/>
    <p:sldId id="1049" r:id="rId16"/>
    <p:sldId id="1110" r:id="rId17"/>
    <p:sldId id="1114" r:id="rId18"/>
    <p:sldId id="1127" r:id="rId19"/>
    <p:sldId id="1100" r:id="rId20"/>
    <p:sldId id="1132" r:id="rId21"/>
    <p:sldId id="977" r:id="rId22"/>
    <p:sldId id="952" r:id="rId23"/>
    <p:sldId id="961" r:id="rId24"/>
    <p:sldId id="1062" r:id="rId25"/>
    <p:sldId id="1094" r:id="rId26"/>
    <p:sldId id="1112" r:id="rId27"/>
    <p:sldId id="1053" r:id="rId28"/>
    <p:sldId id="1097" r:id="rId29"/>
    <p:sldId id="1098" r:id="rId30"/>
    <p:sldId id="1099" r:id="rId31"/>
    <p:sldId id="958" r:id="rId32"/>
    <p:sldId id="1140" r:id="rId33"/>
    <p:sldId id="1118" r:id="rId34"/>
    <p:sldId id="1133" r:id="rId35"/>
    <p:sldId id="1119" r:id="rId36"/>
    <p:sldId id="1135" r:id="rId37"/>
    <p:sldId id="1136" r:id="rId38"/>
    <p:sldId id="1137" r:id="rId39"/>
    <p:sldId id="1138" r:id="rId40"/>
    <p:sldId id="1134" r:id="rId41"/>
    <p:sldId id="942" r:id="rId42"/>
    <p:sldId id="1076" r:id="rId43"/>
    <p:sldId id="978" r:id="rId44"/>
    <p:sldId id="1050" r:id="rId45"/>
    <p:sldId id="1103" r:id="rId46"/>
    <p:sldId id="1091" r:id="rId47"/>
    <p:sldId id="1090" r:id="rId48"/>
    <p:sldId id="1121" r:id="rId49"/>
    <p:sldId id="1120" r:id="rId50"/>
    <p:sldId id="1122" r:id="rId51"/>
    <p:sldId id="976" r:id="rId52"/>
    <p:sldId id="1123" r:id="rId53"/>
    <p:sldId id="1128" r:id="rId54"/>
    <p:sldId id="1124" r:id="rId55"/>
    <p:sldId id="1125" r:id="rId56"/>
    <p:sldId id="1092" r:id="rId57"/>
    <p:sldId id="1093" r:id="rId58"/>
    <p:sldId id="1083" r:id="rId59"/>
    <p:sldId id="1117" r:id="rId60"/>
    <p:sldId id="1080" r:id="rId61"/>
    <p:sldId id="1081" r:id="rId62"/>
    <p:sldId id="1082" r:id="rId63"/>
    <p:sldId id="1056" r:id="rId64"/>
    <p:sldId id="1057" r:id="rId65"/>
    <p:sldId id="1078" r:id="rId66"/>
    <p:sldId id="972" r:id="rId67"/>
    <p:sldId id="973" r:id="rId68"/>
    <p:sldId id="1064" r:id="rId69"/>
    <p:sldId id="905" r:id="rId70"/>
    <p:sldId id="1033" r:id="rId71"/>
    <p:sldId id="1054" r:id="rId72"/>
    <p:sldId id="955" r:id="rId73"/>
    <p:sldId id="1022" r:id="rId74"/>
    <p:sldId id="1023" r:id="rId75"/>
    <p:sldId id="974" r:id="rId76"/>
    <p:sldId id="975" r:id="rId77"/>
    <p:sldId id="1068" r:id="rId78"/>
    <p:sldId id="1065" r:id="rId79"/>
    <p:sldId id="1066" r:id="rId80"/>
    <p:sldId id="1067" r:id="rId81"/>
    <p:sldId id="1055" r:id="rId82"/>
    <p:sldId id="995" r:id="rId83"/>
    <p:sldId id="971" r:id="rId84"/>
    <p:sldId id="1060" r:id="rId85"/>
    <p:sldId id="1063" r:id="rId86"/>
    <p:sldId id="969" r:id="rId87"/>
    <p:sldId id="970" r:id="rId88"/>
  </p:sldIdLst>
  <p:sldSz cx="9144000" cy="6858000" type="screen4x3"/>
  <p:notesSz cx="6731000" cy="9856788"/>
  <p:custDataLst>
    <p:tags r:id="rId91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FFFF"/>
    <a:srgbClr val="000000"/>
    <a:srgbClr val="99CCFF"/>
    <a:srgbClr val="C0C0C0"/>
    <a:srgbClr val="CCECFF"/>
    <a:srgbClr val="FF7C80"/>
    <a:srgbClr val="B2B2B2"/>
    <a:srgbClr val="3333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12" autoAdjust="0"/>
    <p:restoredTop sz="91418" autoAdjust="0"/>
  </p:normalViewPr>
  <p:slideViewPr>
    <p:cSldViewPr>
      <p:cViewPr varScale="1">
        <p:scale>
          <a:sx n="64" d="100"/>
          <a:sy n="64" d="100"/>
        </p:scale>
        <p:origin x="-11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064" y="-96"/>
      </p:cViewPr>
      <p:guideLst>
        <p:guide orient="horz" pos="3104"/>
        <p:guide pos="21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handoutMaster" Target="handoutMasters/handoutMaster1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E96BC14-1615-4251-8D4B-8C86F65DDFD9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67692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03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 smtClean="0"/>
            </a:lvl1pPr>
          </a:lstStyle>
          <a:p>
            <a:pPr>
              <a:defRPr/>
            </a:pPr>
            <a:fld id="{CB493AE6-ACB0-48C0-A300-869348BAECA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76375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BA698F-90DC-49F4-8B1B-3214C2C09362}" type="slidenum">
              <a:rPr lang="en-US" altLang="ja-JP"/>
              <a:pPr/>
              <a:t>1</a:t>
            </a:fld>
            <a:endParaRPr lang="en-US" altLang="ja-JP" dirty="0"/>
          </a:p>
        </p:txBody>
      </p:sp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979417-AFD6-401E-8C2E-315D41DB8C7A}" type="slidenum">
              <a:rPr lang="en-US" altLang="ja-JP"/>
              <a:pPr/>
              <a:t>10</a:t>
            </a:fld>
            <a:endParaRPr lang="en-US" altLang="ja-JP" dirty="0"/>
          </a:p>
        </p:txBody>
      </p:sp>
      <p:sp>
        <p:nvSpPr>
          <p:cNvPr id="113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Next, I will talk on the pre-conceptual design of DECIGO.</a:t>
            </a:r>
          </a:p>
          <a:p>
            <a:r>
              <a:rPr lang="en-US" altLang="ja-JP" dirty="0" smtClean="0"/>
              <a:t>One interferometer unit is formed by three spacecraft.</a:t>
            </a:r>
          </a:p>
          <a:p>
            <a:r>
              <a:rPr lang="en-US" altLang="ja-JP" dirty="0" smtClean="0"/>
              <a:t>Each spacecraft has test-mass mirrors inside it.</a:t>
            </a:r>
          </a:p>
          <a:p>
            <a:r>
              <a:rPr lang="en-US" altLang="ja-JP" dirty="0" smtClean="0"/>
              <a:t>A mirror has a diameter of 1m and weight of 100kg.</a:t>
            </a:r>
          </a:p>
          <a:p>
            <a:r>
              <a:rPr lang="en-US" altLang="ja-JP" dirty="0" smtClean="0"/>
              <a:t>These mirrors forms Fabry-Perot interferometers with a finesse of 10 and</a:t>
            </a:r>
            <a:r>
              <a:rPr lang="en-US" altLang="ja-JP" baseline="0" dirty="0" smtClean="0"/>
              <a:t> </a:t>
            </a:r>
            <a:r>
              <a:rPr lang="en-US" altLang="ja-JP" dirty="0" smtClean="0"/>
              <a:t>a baseline length of 1000km.</a:t>
            </a:r>
          </a:p>
          <a:p>
            <a:r>
              <a:rPr lang="en-US" altLang="ja-JP" dirty="0" smtClean="0"/>
              <a:t>As light sources, we will use green lasers with output power of 10W.</a:t>
            </a:r>
          </a:p>
          <a:p>
            <a:r>
              <a:rPr lang="en-US" altLang="ja-JP" dirty="0" smtClean="0"/>
              <a:t>So as to suppress the effect of external disturbances on test mass mirrors, </a:t>
            </a:r>
          </a:p>
          <a:p>
            <a:r>
              <a:rPr lang="en-US" altLang="ja-JP" dirty="0" smtClean="0"/>
              <a:t>such as solar radiations, each spacecraft is drag-free-controlled. </a:t>
            </a:r>
          </a:p>
          <a:p>
            <a:r>
              <a:rPr lang="en-US" altLang="ja-JP" dirty="0" smtClean="0"/>
              <a:t>I mean, the position of spacecraft is controlled to follow the test mass position.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10900BD-8EA2-4A94-8E20-78E25644166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11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r>
              <a:rPr lang="en-US" altLang="ja-JP" dirty="0" smtClean="0"/>
              <a:t>One of the key features of DECIGO is to use Fabry-Perot cavities for the baseline</a:t>
            </a:r>
          </a:p>
          <a:p>
            <a:r>
              <a:rPr lang="en-US" altLang="ja-JP" dirty="0" smtClean="0"/>
              <a:t>length change measurement. Since DECIGO has between the observation band of LISA and</a:t>
            </a:r>
          </a:p>
          <a:p>
            <a:r>
              <a:rPr lang="en-US" altLang="ja-JP" dirty="0" smtClean="0"/>
              <a:t>ground-based detectors, we have two choices in the selection of interferometer configuration.</a:t>
            </a:r>
          </a:p>
          <a:p>
            <a:r>
              <a:rPr lang="en-US" altLang="ja-JP" dirty="0" smtClean="0"/>
              <a:t>One choice is to adopt optical transponder-type interferometer and shorten the</a:t>
            </a:r>
          </a:p>
          <a:p>
            <a:r>
              <a:rPr lang="en-US" altLang="ja-JP" dirty="0" smtClean="0"/>
              <a:t>baseline from LISA. The estimated noise level is shown by this orange curve.</a:t>
            </a:r>
          </a:p>
          <a:p>
            <a:r>
              <a:rPr lang="en-US" altLang="ja-JP" dirty="0" smtClean="0"/>
              <a:t>Another choice is to adopt Fabry-Perot interferometer as ground based detectors,</a:t>
            </a:r>
          </a:p>
          <a:p>
            <a:r>
              <a:rPr lang="en-US" altLang="ja-JP" dirty="0" smtClean="0"/>
              <a:t>and expand the baseline. The noise level with this configuration is shown </a:t>
            </a:r>
          </a:p>
          <a:p>
            <a:r>
              <a:rPr lang="en-US" altLang="ja-JP" dirty="0" smtClean="0"/>
              <a:t>by this red curve. Optical-transponder type has advantage in low frequencies,</a:t>
            </a:r>
          </a:p>
          <a:p>
            <a:r>
              <a:rPr lang="en-US" altLang="ja-JP" dirty="0" smtClean="0"/>
              <a:t>because it can have longer baselines, and the acceleration noises on the </a:t>
            </a:r>
          </a:p>
          <a:p>
            <a:r>
              <a:rPr lang="en-US" altLang="ja-JP" dirty="0" smtClean="0"/>
              <a:t>test mass can be relatively suppressed. The Fabry-Perot type has an advantage in </a:t>
            </a:r>
          </a:p>
          <a:p>
            <a:r>
              <a:rPr lang="en-US" altLang="ja-JP" dirty="0" smtClean="0"/>
              <a:t>high-frequency band and best floor sensitivity. This is because the laser power </a:t>
            </a:r>
          </a:p>
          <a:p>
            <a:r>
              <a:rPr lang="en-US" altLang="ja-JP" dirty="0" smtClean="0"/>
              <a:t>is effectively accumulated in the cavities, and the shot noise level can be suppressed. 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4971089E-F0EF-40E5-B6A2-BA17FE1B336E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12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3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415F7E1-CE94-4EE1-9AE7-FD3D8CB8D32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13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r>
              <a:rPr lang="en-US" altLang="ja-JP" dirty="0" smtClean="0"/>
              <a:t>Here, I will talk a little more on the compatibility of Fabry-Perot cavity length</a:t>
            </a:r>
          </a:p>
          <a:p>
            <a:r>
              <a:rPr lang="en-US" altLang="ja-JP" dirty="0" smtClean="0"/>
              <a:t>control and drag-free control of the space craft position.</a:t>
            </a:r>
          </a:p>
          <a:p>
            <a:r>
              <a:rPr lang="en-US" altLang="ja-JP" dirty="0" smtClean="0"/>
              <a:t>This figure shows one arm cavity of DECIGO. </a:t>
            </a:r>
          </a:p>
          <a:p>
            <a:r>
              <a:rPr lang="en-US" altLang="ja-JP" dirty="0" smtClean="0"/>
              <a:t>The distance between the mirrors is measured by Fabry-Perot cavity. The signal</a:t>
            </a:r>
          </a:p>
          <a:p>
            <a:r>
              <a:rPr lang="en-US" altLang="ja-JP" dirty="0" smtClean="0"/>
              <a:t>is fed back to the mirror position to keep the cavity length, using mirror actuators.</a:t>
            </a:r>
          </a:p>
          <a:p>
            <a:r>
              <a:rPr lang="en-US" altLang="ja-JP" dirty="0" smtClean="0"/>
              <a:t>On the other hand, relative displacement between a mirror and S/C are measured by </a:t>
            </a:r>
          </a:p>
          <a:p>
            <a:r>
              <a:rPr lang="en-US" altLang="ja-JP" dirty="0" smtClean="0"/>
              <a:t>local sensors around the mirrors, These signals are fed back to the thrusters attached</a:t>
            </a:r>
          </a:p>
          <a:p>
            <a:r>
              <a:rPr lang="en-US" altLang="ja-JP" dirty="0" smtClean="0"/>
              <a:t>to the S/C.  In short, this mirror follows the motion of this mirror, and each S/C </a:t>
            </a:r>
          </a:p>
          <a:p>
            <a:r>
              <a:rPr lang="en-US" altLang="ja-JP" dirty="0" smtClean="0"/>
              <a:t>follows the mirror inside it. So, cavity control and drag-free controls are compatible.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415F7E1-CE94-4EE1-9AE7-FD3D8CB8D32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14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r>
              <a:rPr lang="en-US" altLang="ja-JP" dirty="0" smtClean="0"/>
              <a:t>This viewgraph shows important requirements to reach the target sensitivity of DECIGO.</a:t>
            </a:r>
          </a:p>
          <a:p>
            <a:r>
              <a:rPr lang="en-US" altLang="ja-JP" dirty="0" smtClean="0"/>
              <a:t>For displacement noise, 3x10^-18 m/sqrt of Hz is requires at the frequency band of 0.1Hz.</a:t>
            </a:r>
          </a:p>
          <a:p>
            <a:r>
              <a:rPr lang="en-US" altLang="ja-JP" dirty="0" smtClean="0"/>
              <a:t>This level is about 10 times easer than that of ground based detectors. </a:t>
            </a:r>
          </a:p>
          <a:p>
            <a:r>
              <a:rPr lang="en-US" altLang="ja-JP" dirty="0" smtClean="0"/>
              <a:t>For laser frequency noise, 1 Hz/sqrt Hz is requires for laser source, </a:t>
            </a:r>
          </a:p>
          <a:p>
            <a:r>
              <a:rPr lang="en-US" altLang="ja-JP" dirty="0" smtClean="0"/>
              <a:t>and 10^5 gain is required for stabilization by arm cavities assuming 10^5 CMRR.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As for the acceleration noise, 4x10^-17 N/Hz^1/2 is required. This is 50 times</a:t>
            </a:r>
          </a:p>
          <a:p>
            <a:r>
              <a:rPr lang="en-US" altLang="ja-JP" dirty="0" smtClean="0"/>
              <a:t>stringent requirement than LISA. This will be one of the most challenging requirement</a:t>
            </a:r>
          </a:p>
          <a:p>
            <a:r>
              <a:rPr lang="en-US" altLang="ja-JP" dirty="0" smtClean="0"/>
              <a:t>in DECIGO. To realize this, we have to deeply investigate various kinds of noise sources.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415F7E1-CE94-4EE1-9AE7-FD3D8CB8D32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15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r>
              <a:rPr lang="en-US" altLang="ja-JP" dirty="0" smtClean="0"/>
              <a:t>The selection of orbit is a critical issue to suppress the effect of external force noise.</a:t>
            </a:r>
          </a:p>
          <a:p>
            <a:r>
              <a:rPr lang="en-US" altLang="ja-JP" dirty="0" smtClean="0"/>
              <a:t>The obit of DECIGO is not decided yet. But the strongest candidate is a record disk </a:t>
            </a:r>
          </a:p>
          <a:p>
            <a:r>
              <a:rPr lang="en-US" altLang="ja-JP" dirty="0" smtClean="0"/>
              <a:t>orbit along the Earth orbit around the sun as LISA. With this orbit, the relative acceleration</a:t>
            </a:r>
          </a:p>
          <a:p>
            <a:r>
              <a:rPr lang="en-US" altLang="ja-JP" dirty="0" smtClean="0"/>
              <a:t>between test masses will be 4x10-12 m/s^2.</a:t>
            </a:r>
          </a:p>
          <a:p>
            <a:r>
              <a:rPr lang="en-US" altLang="ja-JP" dirty="0" smtClean="0"/>
              <a:t>This acceleration corresponds to a force range of 10^-9 N for mirror actuator.</a:t>
            </a:r>
          </a:p>
          <a:p>
            <a:r>
              <a:rPr lang="en-US" altLang="ja-JP" dirty="0" smtClean="0"/>
              <a:t>Another candidate is a halo orbit around a Lagrange point between the earth and the sun.</a:t>
            </a:r>
          </a:p>
          <a:p>
            <a:r>
              <a:rPr lang="en-US" altLang="ja-JP" dirty="0" smtClean="0"/>
              <a:t>This is known to be a stable orbit. However, The relative acceleration is estimated</a:t>
            </a:r>
          </a:p>
          <a:p>
            <a:r>
              <a:rPr lang="en-US" altLang="ja-JP" dirty="0" smtClean="0"/>
              <a:t>to be 4x10^-7 m/s^2, which requires larger actuation force to mirrors by 5 orders.</a:t>
            </a:r>
          </a:p>
          <a:p>
            <a:r>
              <a:rPr lang="en-US" altLang="ja-JP" dirty="0" smtClean="0"/>
              <a:t>Thus, we adopted the record-disk orbit in the current pre-conceptual design.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As for the constellation, DECIGO will consist of 4 interferometer units.</a:t>
            </a:r>
          </a:p>
          <a:p>
            <a:r>
              <a:rPr lang="en-US" altLang="ja-JP" dirty="0" smtClean="0"/>
              <a:t>Two of them will be placed in an overlapped place. This is required to take cross-correlation</a:t>
            </a:r>
          </a:p>
          <a:p>
            <a:r>
              <a:rPr lang="en-US" altLang="ja-JP" dirty="0" smtClean="0"/>
              <a:t>of multiple detectors, and to distinguish the stochastic background signal from detector noises.</a:t>
            </a:r>
          </a:p>
          <a:p>
            <a:r>
              <a:rPr lang="en-US" altLang="ja-JP" dirty="0" smtClean="0"/>
              <a:t>The other two units will be arranged at separated point along the same orbit.</a:t>
            </a:r>
          </a:p>
          <a:p>
            <a:r>
              <a:rPr lang="en-US" altLang="ja-JP" dirty="0" smtClean="0"/>
              <a:t>These units enables us to increase angular resolution for the sky position of the source.</a:t>
            </a:r>
          </a:p>
          <a:p>
            <a:r>
              <a:rPr lang="en-US" altLang="ja-JP" dirty="0" smtClean="0"/>
              <a:t>These are required to identify the sources and determine their redshift parameter.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10900BD-8EA2-4A94-8E20-78E25644166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16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10900BD-8EA2-4A94-8E20-78E25644166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17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DFDAF0-E953-41C2-9906-60B1EEF8062D}" type="slidenum">
              <a:rPr lang="en-US" altLang="ja-JP"/>
              <a:pPr/>
              <a:t>18</a:t>
            </a:fld>
            <a:endParaRPr lang="en-US" altLang="ja-JP" dirty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E14FDD-6B05-4CB2-B289-8E8C2DCD9BDF}" type="slidenum">
              <a:rPr lang="en-US" altLang="ja-JP"/>
              <a:pPr/>
              <a:t>19</a:t>
            </a:fld>
            <a:endParaRPr lang="en-US" altLang="ja-JP" dirty="0"/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20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Here, I will go on to the second part of my talk, on the DECIGO pathfinder.</a:t>
            </a:r>
          </a:p>
          <a:p>
            <a:r>
              <a:rPr lang="en-US" altLang="ja-JP" dirty="0" smtClean="0"/>
              <a:t>DPF is the first milestone mission for DECIGO. The original purpose is to test the</a:t>
            </a:r>
          </a:p>
          <a:p>
            <a:r>
              <a:rPr lang="en-US" altLang="ja-JP" dirty="0" smtClean="0"/>
              <a:t>key technologies for DECIGO. For this purpose, DPF is designed to be a prototype</a:t>
            </a:r>
          </a:p>
          <a:p>
            <a:r>
              <a:rPr lang="en-US" altLang="ja-JP" dirty="0" smtClean="0"/>
              <a:t>of DECIGO. In DPF, one 1000km arm of DECIGO is shrunk down to 30cm, and placed</a:t>
            </a:r>
          </a:p>
          <a:p>
            <a:r>
              <a:rPr lang="en-US" altLang="ja-JP" dirty="0" smtClean="0"/>
              <a:t>inside one small satellite orbiting around the earth.</a:t>
            </a:r>
          </a:p>
          <a:p>
            <a:r>
              <a:rPr lang="en-US" altLang="ja-JP" dirty="0" smtClean="0"/>
              <a:t>A 30cm Fabry-Perot cavity is formed by two test mass mirrors. And the length change</a:t>
            </a:r>
          </a:p>
          <a:p>
            <a:r>
              <a:rPr lang="en-US" altLang="ja-JP" dirty="0" smtClean="0"/>
              <a:t>is measured by means of stabilized laser. The relative displacement between the test</a:t>
            </a:r>
          </a:p>
          <a:p>
            <a:r>
              <a:rPr lang="en-US" altLang="ja-JP" dirty="0" smtClean="0"/>
              <a:t>mass and the satellite is measured by a local sensor, and the signals are fed back to the</a:t>
            </a:r>
          </a:p>
          <a:p>
            <a:r>
              <a:rPr lang="en-US" altLang="ja-JP" dirty="0" smtClean="0"/>
              <a:t>satellite thrusters to realize drag-free control.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474088-0FD1-4281-A716-4183184B3029}" type="slidenum">
              <a:rPr lang="en-US" altLang="ja-JP"/>
              <a:pPr/>
              <a:t>22</a:t>
            </a:fld>
            <a:endParaRPr lang="en-US" altLang="ja-JP" dirty="0"/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DPF satellite will look like this figure. The satellite is comprised of two parts.</a:t>
            </a:r>
          </a:p>
          <a:p>
            <a:r>
              <a:rPr lang="en-US" altLang="ja-JP" dirty="0" smtClean="0"/>
              <a:t>The bottom part contains the bus system with solar puddles, batteries, data processing system, </a:t>
            </a:r>
          </a:p>
          <a:p>
            <a:r>
              <a:rPr lang="en-US" altLang="ja-JP" dirty="0" smtClean="0"/>
              <a:t>temperature control system, and telecommunication system with ground station.</a:t>
            </a:r>
          </a:p>
          <a:p>
            <a:r>
              <a:rPr lang="en-US" altLang="ja-JP" dirty="0" smtClean="0"/>
              <a:t>The upper part is a mission payload. The interferometer module is placed in the first floor,</a:t>
            </a:r>
          </a:p>
          <a:p>
            <a:r>
              <a:rPr lang="en-US" altLang="ja-JP" dirty="0" smtClean="0"/>
              <a:t>and stabilized laser system is placed in the second floor. </a:t>
            </a:r>
            <a:r>
              <a:rPr lang="en-US" altLang="ja-JP" dirty="0" smtClean="0"/>
              <a:t>10 </a:t>
            </a:r>
            <a:r>
              <a:rPr lang="en-US" altLang="ja-JP" dirty="0" smtClean="0"/>
              <a:t>small low-noise thrusters </a:t>
            </a:r>
          </a:p>
          <a:p>
            <a:r>
              <a:rPr lang="en-US" altLang="ja-JP" dirty="0" smtClean="0"/>
              <a:t>are attached at the corners of the payload.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01ABB9C-DC07-48FF-9411-D68D0B654F7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23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This figure show the design of mission payload part.</a:t>
            </a:r>
          </a:p>
          <a:p>
            <a:r>
              <a:rPr lang="en-US" altLang="ja-JP" dirty="0" smtClean="0"/>
              <a:t>As a laser source, we will use a Yb:YAG laser stabilized using iodine absorption line.</a:t>
            </a:r>
          </a:p>
          <a:p>
            <a:r>
              <a:rPr lang="en-US" altLang="ja-JP" dirty="0" smtClean="0"/>
              <a:t>The stabilized beam is introduced to the 30cm main interferometer,</a:t>
            </a:r>
          </a:p>
          <a:p>
            <a:r>
              <a:rPr lang="en-US" altLang="ja-JP" dirty="0" smtClean="0"/>
              <a:t>formed by two test mass mirrors.</a:t>
            </a:r>
          </a:p>
          <a:p>
            <a:r>
              <a:rPr lang="en-US" altLang="ja-JP" dirty="0" smtClean="0"/>
              <a:t>The length change signal is extracted by a Pound-Drever-Hall scheme. The signal is fed back</a:t>
            </a:r>
          </a:p>
          <a:p>
            <a:r>
              <a:rPr lang="en-US" altLang="ja-JP" dirty="0" smtClean="0"/>
              <a:t>to the mirror using electro-static-type actuators. The relative displacement between the</a:t>
            </a:r>
          </a:p>
          <a:p>
            <a:r>
              <a:rPr lang="en-US" altLang="ja-JP" dirty="0" smtClean="0"/>
              <a:t>test mass and the satellite is monitored by electro-static-type local sensors and fed back to</a:t>
            </a:r>
          </a:p>
          <a:p>
            <a:r>
              <a:rPr lang="en-US" altLang="ja-JP" dirty="0" smtClean="0"/>
              <a:t>the mission thrusters to realize dreg-free-control.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88D2957C-9F75-4EDA-89B3-DC114609ADA4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24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93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With this configuration, DPF will have this sensitivity curve. The black curve represents</a:t>
            </a:r>
          </a:p>
          <a:p>
            <a:r>
              <a:rPr lang="en-US" altLang="ja-JP" dirty="0" smtClean="0"/>
              <a:t>the DPF sensitivity to GW signals. This level is mainly limited by laser frequency noise</a:t>
            </a:r>
          </a:p>
          <a:p>
            <a:r>
              <a:rPr lang="en-US" altLang="ja-JP" dirty="0" smtClean="0"/>
              <a:t>in high frequency band, and acceleration noise in low frequency band.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27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However, DPF has scientific targets, which are blackholes in our galaxy.</a:t>
            </a:r>
          </a:p>
          <a:p>
            <a:r>
              <a:rPr lang="en-US" altLang="ja-JP" dirty="0" smtClean="0"/>
              <a:t>Inspiral and coalescence of intermediate-mass blackhole is one of the main targets of DECIGO, </a:t>
            </a:r>
          </a:p>
          <a:p>
            <a:r>
              <a:rPr lang="en-US" altLang="ja-JP" dirty="0" smtClean="0"/>
              <a:t>and also a main target of DPF. This figure shows the observable range of DPF as a function</a:t>
            </a:r>
          </a:p>
          <a:p>
            <a:r>
              <a:rPr lang="en-US" altLang="ja-JP" dirty="0" smtClean="0"/>
              <a:t>of blackhole mass.</a:t>
            </a:r>
          </a:p>
          <a:p>
            <a:r>
              <a:rPr lang="en-US" altLang="ja-JP" dirty="0" smtClean="0"/>
              <a:t>The green curve is the range for BH inspirals, and this green curve is for quasi-normal modes.</a:t>
            </a:r>
          </a:p>
          <a:p>
            <a:r>
              <a:rPr lang="en-US" altLang="ja-JP" dirty="0" smtClean="0"/>
              <a:t>This red line represents the distance to the galactic center. So this figure shows that</a:t>
            </a:r>
          </a:p>
          <a:p>
            <a:r>
              <a:rPr lang="en-US" altLang="ja-JP" dirty="0" smtClean="0"/>
              <a:t>DPF has sufficient sensitivity to observe events at the center of our galaxy, if any.</a:t>
            </a:r>
          </a:p>
          <a:p>
            <a:r>
              <a:rPr lang="en-US" altLang="ja-JP" dirty="0" smtClean="0"/>
              <a:t>Since this frequency band, around 0.1Hz, is hard to access by ground-based detectors,</a:t>
            </a:r>
          </a:p>
          <a:p>
            <a:r>
              <a:rPr lang="en-US" altLang="ja-JP" dirty="0" smtClean="0"/>
              <a:t>this will be an original observation.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28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29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This talk contains two parts.</a:t>
            </a:r>
          </a:p>
          <a:p>
            <a:r>
              <a:rPr lang="en-US" altLang="ja-JP" dirty="0" smtClean="0"/>
              <a:t>The first part is for DECIGO. I will present overview,</a:t>
            </a:r>
            <a:r>
              <a:rPr lang="en-US" altLang="ja-JP" baseline="0" dirty="0" smtClean="0"/>
              <a:t> science , and conceptual design of DECIGO.</a:t>
            </a:r>
          </a:p>
          <a:p>
            <a:r>
              <a:rPr lang="en-US" altLang="ja-JP" baseline="0" dirty="0" smtClean="0"/>
              <a:t>The second part is for DECIGO pathfinder, which is the first milestone mission for DECIGO.</a:t>
            </a:r>
          </a:p>
          <a:p>
            <a:r>
              <a:rPr lang="en-US" altLang="ja-JP" baseline="0" dirty="0" smtClean="0"/>
              <a:t>In this part, I will present overview, science, and current status of DECIGO pathfinder.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1282CC-7338-43CF-95D1-1807FE49D22C}" type="slidenum">
              <a:rPr lang="en-US" altLang="ja-JP"/>
              <a:pPr/>
              <a:t>30</a:t>
            </a:fld>
            <a:endParaRPr lang="en-US" altLang="ja-JP" dirty="0"/>
          </a:p>
        </p:txBody>
      </p:sp>
      <p:sp>
        <p:nvSpPr>
          <p:cNvPr id="100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31</a:t>
            </a:fld>
            <a:endParaRPr lang="en-US" altLang="ja-JP" dirty="0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Now, I will talk on the current status of the mission selection.</a:t>
            </a:r>
          </a:p>
          <a:p>
            <a:r>
              <a:rPr lang="en-US" altLang="ja-JP" dirty="0" smtClean="0"/>
              <a:t>JAXA, the Japanese space agency, has a project to launch at least three small satellites</a:t>
            </a:r>
          </a:p>
          <a:p>
            <a:r>
              <a:rPr lang="en-US" altLang="ja-JP" dirty="0" smtClean="0"/>
              <a:t>in five years, using a standard bus system and a next generation solid rocket booster.</a:t>
            </a:r>
          </a:p>
          <a:p>
            <a:r>
              <a:rPr lang="en-US" altLang="ja-JP" dirty="0" smtClean="0"/>
              <a:t>At the beginning, there were about fifty proposals four years ago. And fifteen missions</a:t>
            </a:r>
          </a:p>
          <a:p>
            <a:r>
              <a:rPr lang="en-US" altLang="ja-JP" dirty="0" smtClean="0"/>
              <a:t>were accepted as official working groups three years ago.</a:t>
            </a:r>
          </a:p>
          <a:p>
            <a:r>
              <a:rPr lang="en-US" altLang="ja-JP" dirty="0" smtClean="0"/>
              <a:t>Among them about five missions has been financially supported by JAXA since two years ago.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The first mission has already decided to be a SPRINT-A/EXCEED mission, which is a UV </a:t>
            </a:r>
          </a:p>
          <a:p>
            <a:r>
              <a:rPr lang="en-US" altLang="ja-JP" dirty="0" smtClean="0"/>
              <a:t>telescope mission for planetary science. The second mission is now in selection.</a:t>
            </a:r>
          </a:p>
          <a:p>
            <a:r>
              <a:rPr lang="en-US" altLang="ja-JP" dirty="0" smtClean="0"/>
              <a:t>DPF is surviving as one of the two final candidates. Another candidate is named ERG,</a:t>
            </a:r>
          </a:p>
          <a:p>
            <a:r>
              <a:rPr lang="en-US" altLang="ja-JP" dirty="0" smtClean="0"/>
              <a:t>which is for observation of magnetic fields around the earth during active years of the Sun.</a:t>
            </a:r>
          </a:p>
          <a:p>
            <a:r>
              <a:rPr lang="en-US" altLang="ja-JP" dirty="0" smtClean="0"/>
              <a:t>The final hearing was held last month, and the final selection will be made in this month.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32</a:t>
            </a:fld>
            <a:endParaRPr lang="en-US" altLang="ja-JP" dirty="0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33</a:t>
            </a:fld>
            <a:endParaRPr lang="en-US" altLang="ja-JP" dirty="0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34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E14FDD-6B05-4CB2-B289-8E8C2DCD9BDF}" type="slidenum">
              <a:rPr lang="en-US" altLang="ja-JP"/>
              <a:pPr/>
              <a:t>35</a:t>
            </a:fld>
            <a:endParaRPr lang="en-US" altLang="ja-JP" dirty="0"/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36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37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38</a:t>
            </a:fld>
            <a:endParaRPr kumimoji="1" lang="en-US" altLang="ja-JP" sz="1200" kern="1200" dirty="0">
              <a:solidFill>
                <a:prstClr val="black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39</a:t>
            </a:fld>
            <a:endParaRPr kumimoji="1" lang="en-US" altLang="ja-JP" sz="1200" kern="1200" dirty="0">
              <a:solidFill>
                <a:prstClr val="black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40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FA319ED-3E06-4BB5-A18A-3FFD12C6B6E1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41</a:t>
            </a:fld>
            <a:endParaRPr kumimoji="1" lang="en-US" altLang="ja-JP" sz="1200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 smtClean="0"/>
          </a:p>
          <a:p>
            <a:r>
              <a:rPr lang="en-US" altLang="ja-JP" dirty="0" smtClean="0"/>
              <a:t>Now, I will summarize my talk.</a:t>
            </a:r>
          </a:p>
          <a:p>
            <a:r>
              <a:rPr lang="en-US" altLang="ja-JP" dirty="0" smtClean="0"/>
              <a:t>DECIGO will provide us fruitful knowledge on the beginning of the universe, dark energy,</a:t>
            </a:r>
          </a:p>
          <a:p>
            <a:r>
              <a:rPr lang="en-US" altLang="ja-JP" dirty="0" smtClean="0"/>
              <a:t>and formation of galaxies.</a:t>
            </a:r>
          </a:p>
          <a:p>
            <a:r>
              <a:rPr lang="en-US" altLang="ja-JP" dirty="0" smtClean="0"/>
              <a:t>DECIGO pathfinder is a first milestone mission for DECIGO, and being a</a:t>
            </a:r>
          </a:p>
          <a:p>
            <a:r>
              <a:rPr lang="en-US" altLang="ja-JP" dirty="0" smtClean="0"/>
              <a:t>strong candidates of JAXA's small satellite series.</a:t>
            </a:r>
          </a:p>
          <a:p>
            <a:r>
              <a:rPr lang="en-US" altLang="ja-JP" dirty="0" smtClean="0"/>
              <a:t>In addition, we have developed a SWIM module, which is under operation in orbit.</a:t>
            </a:r>
          </a:p>
          <a:p>
            <a:r>
              <a:rPr lang="en-US" altLang="ja-JP" dirty="0" smtClean="0"/>
              <a:t>This is our first precursor to space. Though this is only a small module, we have made </a:t>
            </a:r>
          </a:p>
          <a:p>
            <a:r>
              <a:rPr lang="en-US" altLang="ja-JP" dirty="0" smtClean="0"/>
              <a:t>a significant step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B61CA442-67A3-48A1-AEB4-54FC8420FB6C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42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In addition to this organization, we have collaboration with and supports from other groups.</a:t>
            </a:r>
          </a:p>
          <a:p>
            <a:r>
              <a:rPr lang="en-US" altLang="ja-JP" dirty="0" smtClean="0"/>
              <a:t>The LISA/LPF group members are providing us technical advises from their experiences. </a:t>
            </a:r>
          </a:p>
          <a:p>
            <a:r>
              <a:rPr lang="en-US" altLang="ja-JP" dirty="0" smtClean="0"/>
              <a:t>In the last autumn, we had the 1st LISA-DECIGO joint workshop at JAXA, Japanese space agency.</a:t>
            </a:r>
          </a:p>
          <a:p>
            <a:r>
              <a:rPr lang="en-US" altLang="ja-JP" dirty="0" smtClean="0"/>
              <a:t>This workshop was also helpful for us in political point of view. The JAXA peoples were</a:t>
            </a:r>
          </a:p>
          <a:p>
            <a:r>
              <a:rPr lang="en-US" altLang="ja-JP" dirty="0" smtClean="0"/>
              <a:t>really impressed in the success of this workshop and the supports from LISA group.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43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 smtClean="0"/>
          </a:p>
          <a:p>
            <a:r>
              <a:rPr lang="en-US" altLang="ja-JP" dirty="0" smtClean="0"/>
              <a:t>Thanks you for your attention.</a:t>
            </a:r>
            <a:endParaRPr lang="ja-JP" altLang="ja-JP" dirty="0" smtClean="0"/>
          </a:p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This shows the organization of DECIGO. The leader is Seiji Kawamura.</a:t>
            </a:r>
          </a:p>
          <a:p>
            <a:r>
              <a:rPr kumimoji="1" lang="en-US" altLang="ja-JP" dirty="0" smtClean="0"/>
              <a:t>The upper part is organized as a design team for DECIGO. The organization also includes</a:t>
            </a:r>
          </a:p>
          <a:p>
            <a:r>
              <a:rPr kumimoji="1" lang="en-US" altLang="ja-JP" dirty="0" smtClean="0"/>
              <a:t>a DECIGO pathfinder working group, shown in the lower part. This part is organized </a:t>
            </a:r>
          </a:p>
          <a:p>
            <a:r>
              <a:rPr kumimoji="1" lang="en-US" altLang="ja-JP" dirty="0" smtClean="0"/>
              <a:t>as a mission phase team, and the subgroups are in charge of research and development tasks.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12B4E29-6292-4CFB-B353-04450A0273DB}" type="slidenum">
              <a:rPr kumimoji="1" lang="en-US" altLang="ja-JP" sz="1200" kern="1200">
                <a:solidFill>
                  <a:prstClr val="black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kumimoji="1" lang="en-US" altLang="ja-JP" sz="1200" kern="1200" dirty="0">
              <a:solidFill>
                <a:prstClr val="black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800ADC-7852-4864-8A57-85D9D5EFFC6A}" type="slidenum">
              <a:rPr lang="en-US" altLang="ja-JP"/>
              <a:pPr/>
              <a:t>45</a:t>
            </a:fld>
            <a:endParaRPr lang="en-US" altLang="ja-JP" dirty="0"/>
          </a:p>
        </p:txBody>
      </p:sp>
      <p:sp>
        <p:nvSpPr>
          <p:cNvPr id="111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40C8E-F62C-4D01-9ACA-3C5CD72426BA}" type="slidenum">
              <a:rPr lang="en-US" altLang="ja-JP"/>
              <a:pPr/>
              <a:t>46</a:t>
            </a:fld>
            <a:endParaRPr lang="en-US" altLang="ja-JP" dirty="0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E14FDD-6B05-4CB2-B289-8E8C2DCD9BDF}" type="slidenum">
              <a:rPr lang="en-US" altLang="ja-JP"/>
              <a:pPr/>
              <a:t>47</a:t>
            </a:fld>
            <a:endParaRPr lang="en-US" altLang="ja-JP" dirty="0"/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r>
              <a:rPr lang="en-US" altLang="ja-JP" dirty="0" smtClean="0"/>
              <a:t>As shown in the previous viewgraph, DECIGO requires huge resources. So, we have a roadmap</a:t>
            </a:r>
          </a:p>
          <a:p>
            <a:r>
              <a:rPr lang="en-US" altLang="ja-JP" dirty="0" smtClean="0"/>
              <a:t>to realize it step by step. We are planning to launch two milestone missions.</a:t>
            </a:r>
          </a:p>
          <a:p>
            <a:r>
              <a:rPr lang="en-US" altLang="ja-JP" dirty="0" smtClean="0"/>
              <a:t>The first one is named DECIGO pathfinder, or DPF in short. This is a single satellite</a:t>
            </a:r>
          </a:p>
          <a:p>
            <a:r>
              <a:rPr lang="en-US" altLang="ja-JP" dirty="0" smtClean="0"/>
              <a:t>orbiting around the earth. The purpose of DPF is to test the key technologies for DECIGO,</a:t>
            </a:r>
          </a:p>
          <a:p>
            <a:r>
              <a:rPr lang="en-US" altLang="ja-JP" dirty="0" smtClean="0"/>
              <a:t>and also to carry out observation runs. The second milestone mission is named pre-DECIGO.</a:t>
            </a:r>
          </a:p>
          <a:p>
            <a:r>
              <a:rPr lang="en-US" altLang="ja-JP" dirty="0" smtClean="0"/>
              <a:t>This will consist of three spacecraft. The purpose of pre-DECIGO is to detect GWs with</a:t>
            </a:r>
          </a:p>
          <a:p>
            <a:r>
              <a:rPr lang="en-US" altLang="ja-JP" dirty="0" smtClean="0"/>
              <a:t>minimum interferometer specifications.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48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3576CE5-F633-4E3B-9168-A7F7D3281830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49</a:t>
            </a:fld>
            <a:endParaRPr kumimoji="1" lang="en-US" altLang="ja-JP" sz="1200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4F20EA-5C20-4F5F-943F-9263FEBDC2F2}" type="slidenum">
              <a:rPr lang="en-US" altLang="ja-JP"/>
              <a:pPr/>
              <a:t>5</a:t>
            </a:fld>
            <a:endParaRPr lang="en-US" altLang="ja-JP" dirty="0"/>
          </a:p>
        </p:txBody>
      </p:sp>
      <p:sp>
        <p:nvSpPr>
          <p:cNvPr id="114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4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r>
              <a:rPr lang="en-US" altLang="ja-JP" dirty="0" smtClean="0"/>
              <a:t>The first topic is sciences of DECIGO. </a:t>
            </a:r>
          </a:p>
          <a:p>
            <a:r>
              <a:rPr lang="en-US" altLang="ja-JP" dirty="0" smtClean="0"/>
              <a:t>DECIGO stands for Deci-hertz....., firstly proposed in 2001.</a:t>
            </a:r>
          </a:p>
          <a:p>
            <a:r>
              <a:rPr lang="en-US" altLang="ja-JP" dirty="0" smtClean="0"/>
              <a:t>This is a space GW antenna with observation band around 0.1Hz.</a:t>
            </a:r>
          </a:p>
          <a:p>
            <a:r>
              <a:rPr lang="en-US" altLang="ja-JP" dirty="0" smtClean="0"/>
              <a:t>Since this frequency band is between the terrestrial detectors and LISA,</a:t>
            </a:r>
          </a:p>
          <a:p>
            <a:r>
              <a:rPr lang="en-US" altLang="ja-JP" dirty="0" smtClean="0"/>
              <a:t>DECIGO will bridge the observation gap between them.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CFFF85-EC95-49F1-876D-9FD7D5EF6A0F}" type="slidenum">
              <a:rPr lang="en-US" altLang="ja-JP"/>
              <a:pPr/>
              <a:t>51</a:t>
            </a:fld>
            <a:endParaRPr lang="en-US" altLang="ja-JP" dirty="0"/>
          </a:p>
        </p:txBody>
      </p:sp>
      <p:sp>
        <p:nvSpPr>
          <p:cNvPr id="110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DPF has almost the same observation band with that of DECIGO. But the floor level is worse</a:t>
            </a:r>
            <a:r>
              <a:rPr lang="en-US" altLang="ja-JP" baseline="0" dirty="0" smtClean="0"/>
              <a:t> </a:t>
            </a:r>
            <a:r>
              <a:rPr lang="en-US" altLang="ja-JP" dirty="0" smtClean="0"/>
              <a:t>by 8 orders.</a:t>
            </a:r>
            <a:endParaRPr lang="ja-JP" altLang="ja-JP" dirty="0" smtClean="0"/>
          </a:p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55A5F1A-89F4-4900-B458-8D1F4ADA37C4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53</a:t>
            </a:fld>
            <a:endParaRPr kumimoji="1" lang="en-US" altLang="ja-JP" sz="1200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47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E46E024F-3FDC-4508-BC1F-3F5F9C311045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56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I will talk a little more on the sciences form the NS binaries and stochastic background.</a:t>
            </a:r>
          </a:p>
          <a:p>
            <a:r>
              <a:rPr lang="en-US" altLang="ja-JP" dirty="0" smtClean="0"/>
              <a:t>For Newton-star binaries, DECIGO is not just a predictor of merger for ground-based detectors.</a:t>
            </a:r>
          </a:p>
          <a:p>
            <a:r>
              <a:rPr lang="en-US" altLang="ja-JP" dirty="0" smtClean="0"/>
              <a:t>DECIGO will observe 10 thousand to hundred thousand binaries at a distance of redshift of one.</a:t>
            </a:r>
          </a:p>
          <a:p>
            <a:r>
              <a:rPr lang="en-US" altLang="ja-JP" dirty="0" smtClean="0"/>
              <a:t>This means that we have plenty of precise clocks at cosmological distance.</a:t>
            </a:r>
          </a:p>
          <a:p>
            <a:r>
              <a:rPr lang="en-US" altLang="ja-JP" dirty="0" smtClean="0"/>
              <a:t>These clocks can be used as standard sirens. The distance to the source is directory</a:t>
            </a:r>
          </a:p>
          <a:p>
            <a:r>
              <a:rPr lang="en-US" altLang="ja-JP" dirty="0" smtClean="0"/>
              <a:t>measured by the gravitational waveform. And the redshift is measured by EM wave counterpart</a:t>
            </a:r>
          </a:p>
          <a:p>
            <a:r>
              <a:rPr lang="en-US" altLang="ja-JP" dirty="0" smtClean="0"/>
              <a:t>observation by identifying the source. From this distance-to-redshift measurement,</a:t>
            </a:r>
          </a:p>
          <a:p>
            <a:r>
              <a:rPr lang="en-US" altLang="ja-JP" dirty="0" smtClean="0"/>
              <a:t>we will be able to observe the acceleration of the expansion of the universe by dark energy.</a:t>
            </a:r>
          </a:p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839465-7983-4CEE-B410-F41197D964CA}" type="slidenum">
              <a:rPr lang="en-US" altLang="ja-JP"/>
              <a:pPr/>
              <a:t>57</a:t>
            </a:fld>
            <a:endParaRPr lang="en-US" altLang="ja-JP" dirty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E14FDD-6B05-4CB2-B289-8E8C2DCD9BDF}" type="slidenum">
              <a:rPr lang="en-US" altLang="ja-JP"/>
              <a:pPr/>
              <a:t>58</a:t>
            </a:fld>
            <a:endParaRPr lang="en-US" altLang="ja-JP" dirty="0"/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ja-JP" dirty="0" smtClean="0"/>
          </a:p>
          <a:p>
            <a:r>
              <a:rPr lang="en-US" altLang="ja-JP" dirty="0" smtClean="0"/>
              <a:t>The prototype of the test mass mirror and the housing for it are shown in this picture.</a:t>
            </a:r>
          </a:p>
          <a:p>
            <a:r>
              <a:rPr lang="en-US" altLang="ja-JP" dirty="0" smtClean="0"/>
              <a:t>The details of this part will be presented by S.Sato san in this afternoon in the parallel session</a:t>
            </a:r>
          </a:p>
          <a:p>
            <a:r>
              <a:rPr lang="en-US" altLang="ja-JP" dirty="0" smtClean="0"/>
              <a:t>number two and also was presented by Yuka Wakabayashi san in a poster session.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ja-JP" dirty="0" smtClean="0"/>
          </a:p>
          <a:p>
            <a:r>
              <a:rPr lang="en-US" altLang="ja-JP" dirty="0" smtClean="0"/>
              <a:t>The laser stabilization system using iodine absorption line is being developed as BBM in</a:t>
            </a:r>
          </a:p>
          <a:p>
            <a:r>
              <a:rPr lang="en-US" altLang="ja-JP" dirty="0" smtClean="0"/>
              <a:t>the same size as flight model. This system is working well, and evaluation of the stability</a:t>
            </a:r>
          </a:p>
          <a:p>
            <a:r>
              <a:rPr lang="en-US" altLang="ja-JP" dirty="0" smtClean="0"/>
              <a:t>and development of automatic control system are going on.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The attitude and drag-free control system is being designed as shown in this figure.</a:t>
            </a:r>
          </a:p>
          <a:p>
            <a:r>
              <a:rPr lang="en-US" altLang="ja-JP" dirty="0" smtClean="0"/>
              <a:t>DOF will have a hybrid drag-free control configuration with passive stabilization with </a:t>
            </a:r>
          </a:p>
          <a:p>
            <a:r>
              <a:rPr lang="en-US" altLang="ja-JP" dirty="0" smtClean="0"/>
              <a:t>gravity gradient, and active control using mission thrusters.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As for the low-noise thruster, we are designing the system with existing technologies,</a:t>
            </a:r>
          </a:p>
          <a:p>
            <a:r>
              <a:rPr lang="en-US" altLang="ja-JP" dirty="0" smtClean="0"/>
              <a:t>and developing a thruster stand used for the evaluation of thrust noises.</a:t>
            </a:r>
          </a:p>
          <a:p>
            <a:r>
              <a:rPr lang="en-US" altLang="ja-JP" dirty="0" smtClean="0"/>
              <a:t>In addition, as a R&amp;D for future missions, we are developing a new slit-type FEEP thruster.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As one of R&amp;D for DPF and also DECIGO, we have made a significant step recently.</a:t>
            </a:r>
          </a:p>
          <a:p>
            <a:r>
              <a:rPr lang="en-US" altLang="ja-JP" dirty="0" smtClean="0"/>
              <a:t>We developed a small test-mass and signal-processing module, named SWIM.</a:t>
            </a:r>
          </a:p>
          <a:p>
            <a:r>
              <a:rPr lang="en-US" altLang="ja-JP" dirty="0" smtClean="0"/>
              <a:t>This module was loaded on a small technology demonstration satellite, and launched </a:t>
            </a:r>
          </a:p>
          <a:p>
            <a:r>
              <a:rPr lang="en-US" altLang="ja-JP" dirty="0" smtClean="0"/>
              <a:t>in this January. We had several in-orbit operation after that, and we are obtaining</a:t>
            </a:r>
          </a:p>
          <a:p>
            <a:r>
              <a:rPr lang="en-US" altLang="ja-JP" dirty="0" smtClean="0"/>
              <a:t>good results. In short, it is working well. Details will be presented by W.Kokuyama</a:t>
            </a:r>
          </a:p>
          <a:p>
            <a:r>
              <a:rPr lang="en-US" altLang="ja-JP" dirty="0" smtClean="0"/>
              <a:t>in this afternoon in the parallel session number 2. I believe that this will be an </a:t>
            </a:r>
          </a:p>
          <a:p>
            <a:r>
              <a:rPr lang="en-US" altLang="ja-JP" dirty="0" smtClean="0"/>
              <a:t>exciting talk for most of you.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63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DPF has another scientific target, which is the gravity of the earth. Changes of the global </a:t>
            </a:r>
          </a:p>
          <a:p>
            <a:r>
              <a:rPr lang="en-US" altLang="ja-JP" dirty="0" smtClean="0"/>
              <a:t>gravity field of the earth is being monitored by several satellite missions. However,</a:t>
            </a:r>
          </a:p>
          <a:p>
            <a:r>
              <a:rPr lang="en-US" altLang="ja-JP" dirty="0" smtClean="0"/>
              <a:t>it is said that there will be an observation gap time between the end of the GRACE mission and</a:t>
            </a:r>
          </a:p>
          <a:p>
            <a:r>
              <a:rPr lang="en-US" altLang="ja-JP" dirty="0" smtClean="0"/>
              <a:t>the start of GRACE follow-on. DPF would be able to contribute to bridge the gap time.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979417-AFD6-401E-8C2E-315D41DB8C7A}" type="slidenum">
              <a:rPr lang="en-US" altLang="ja-JP"/>
              <a:pPr/>
              <a:t>6</a:t>
            </a:fld>
            <a:endParaRPr lang="en-US" altLang="ja-JP" dirty="0"/>
          </a:p>
        </p:txBody>
      </p:sp>
      <p:sp>
        <p:nvSpPr>
          <p:cNvPr id="113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DECIGO will be formed by three spacecraft, 1000km apart from one another.</a:t>
            </a:r>
          </a:p>
          <a:p>
            <a:r>
              <a:rPr lang="en-US" altLang="ja-JP" dirty="0" smtClean="0"/>
              <a:t>Each spacecraft has test-mass mirrors inside it, and the distances between </a:t>
            </a:r>
          </a:p>
          <a:p>
            <a:r>
              <a:rPr lang="en-US" altLang="ja-JP" dirty="0" smtClean="0"/>
              <a:t>them are measured by means of laser interferometers. 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64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65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66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B8D930E-4A2A-47E6-84DA-4ABA336AEF4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67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4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839465-7983-4CEE-B410-F41197D964CA}" type="slidenum">
              <a:rPr lang="en-US" altLang="ja-JP"/>
              <a:pPr/>
              <a:t>69</a:t>
            </a:fld>
            <a:endParaRPr lang="en-US" altLang="ja-JP" dirty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32595AF-33E8-41EE-90BD-CE11BCF373B8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70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A55F1-B512-41D5-BB81-83DB666F63BA}" type="slidenum">
              <a:rPr lang="en-US" altLang="ja-JP"/>
              <a:pPr/>
              <a:t>71</a:t>
            </a:fld>
            <a:endParaRPr lang="en-US" altLang="ja-JP" dirty="0"/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005A65-18FF-4AFE-940F-8DAA11D48E99}" type="slidenum">
              <a:rPr lang="en-US" altLang="ja-JP"/>
              <a:pPr/>
              <a:t>72</a:t>
            </a:fld>
            <a:endParaRPr lang="en-US" altLang="ja-JP" dirty="0"/>
          </a:p>
        </p:txBody>
      </p:sp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12B4E29-6292-4CFB-B353-04450A0273DB}" type="slidenum">
              <a:rPr kumimoji="1" lang="en-US" altLang="ja-JP" sz="1200" kern="1200">
                <a:solidFill>
                  <a:prstClr val="black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kumimoji="1" lang="en-US" altLang="ja-JP" sz="1200" kern="1200" dirty="0">
              <a:solidFill>
                <a:prstClr val="black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4F20EA-5C20-4F5F-943F-9263FEBDC2F2}" type="slidenum">
              <a:rPr lang="en-US" altLang="ja-JP"/>
              <a:pPr/>
              <a:t>7</a:t>
            </a:fld>
            <a:endParaRPr lang="en-US" altLang="ja-JP" dirty="0"/>
          </a:p>
        </p:txBody>
      </p:sp>
      <p:sp>
        <p:nvSpPr>
          <p:cNvPr id="114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4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r>
              <a:rPr lang="en-US" altLang="ja-JP" dirty="0" smtClean="0"/>
              <a:t>With this configuration, DECIGO will have this sensitivity curve.</a:t>
            </a:r>
          </a:p>
          <a:p>
            <a:r>
              <a:rPr lang="en-US" altLang="ja-JP" dirty="0" smtClean="0"/>
              <a:t>The horizontal axis is frequency, and the vertical axis is sensitivity to GWs</a:t>
            </a:r>
            <a:r>
              <a:rPr lang="en-US" altLang="ja-JP" baseline="0" dirty="0" smtClean="0"/>
              <a:t> </a:t>
            </a:r>
            <a:r>
              <a:rPr lang="en-US" altLang="ja-JP" dirty="0" smtClean="0"/>
              <a:t>in unit of per-root-hertz.</a:t>
            </a:r>
          </a:p>
          <a:p>
            <a:r>
              <a:rPr lang="en-US" altLang="ja-JP" dirty="0" smtClean="0"/>
              <a:t>DECIGO has three main targets.</a:t>
            </a:r>
          </a:p>
          <a:p>
            <a:r>
              <a:rPr lang="en-US" altLang="ja-JP" dirty="0" smtClean="0"/>
              <a:t>The first one is inspiral of intermediate-mass BHs. </a:t>
            </a:r>
          </a:p>
          <a:p>
            <a:r>
              <a:rPr lang="en-US" altLang="ja-JP" dirty="0" smtClean="0"/>
              <a:t>This line represents the amplitude of signal from 1000 solar mass blackhole </a:t>
            </a:r>
          </a:p>
          <a:p>
            <a:r>
              <a:rPr lang="en-US" altLang="ja-JP" dirty="0" smtClean="0"/>
              <a:t>binaries at the distance of redshift of one. The  binary will merge at the center of the DECIGO band. </a:t>
            </a:r>
          </a:p>
          <a:p>
            <a:r>
              <a:rPr lang="en-US" altLang="ja-JP" dirty="0" smtClean="0"/>
              <a:t>This observation may bring us information on the formation of supermassive BHs at the center of galaxies.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The second target is inspiral of neutron star binaries. This yellow line shows</a:t>
            </a:r>
          </a:p>
          <a:p>
            <a:r>
              <a:rPr lang="en-US" altLang="ja-JP" dirty="0" smtClean="0"/>
              <a:t>the GW signal amplitude for NS binary at distance of redshift one. The signal is </a:t>
            </a:r>
          </a:p>
          <a:p>
            <a:r>
              <a:rPr lang="en-US" altLang="ja-JP" dirty="0" smtClean="0"/>
              <a:t>in the DECIGO band about several years before the merger. The signal moves to higher</a:t>
            </a:r>
          </a:p>
          <a:p>
            <a:r>
              <a:rPr lang="en-US" altLang="ja-JP" dirty="0" smtClean="0"/>
              <a:t>frequency in time, and the merger signal will radiated in the band of ground-based </a:t>
            </a:r>
          </a:p>
          <a:p>
            <a:r>
              <a:rPr lang="en-US" altLang="ja-JP" dirty="0" smtClean="0"/>
              <a:t>detectors. So DECIGO will work as a predictor for ground based detectors.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The third target is stochastic background GWs from the early universe.</a:t>
            </a:r>
          </a:p>
          <a:p>
            <a:r>
              <a:rPr lang="en-US" altLang="ja-JP" dirty="0" smtClean="0"/>
              <a:t>For this target,  we need multiple detectors, in order to distinguish the signal </a:t>
            </a:r>
          </a:p>
          <a:p>
            <a:r>
              <a:rPr lang="en-US" altLang="ja-JP" dirty="0" smtClean="0"/>
              <a:t>from detectors noise, This green curve represents the noise level by  one-year</a:t>
            </a:r>
          </a:p>
          <a:p>
            <a:r>
              <a:rPr lang="en-US" altLang="ja-JP" dirty="0" smtClean="0"/>
              <a:t>cross-correlation observation with two interferometer units.</a:t>
            </a:r>
          </a:p>
          <a:p>
            <a:r>
              <a:rPr lang="en-US" altLang="ja-JP" dirty="0" smtClean="0"/>
              <a:t>This level reaches to gravitational-wave energy density ratio of 2 times 10^-16.</a:t>
            </a:r>
          </a:p>
          <a:p>
            <a:endParaRPr lang="en-US" altLang="ja-JP" dirty="0" smtClean="0"/>
          </a:p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12B4E29-6292-4CFB-B353-04450A0273DB}" type="slidenum">
              <a:rPr kumimoji="1" lang="en-US" altLang="ja-JP" sz="1200" kern="1200">
                <a:solidFill>
                  <a:prstClr val="black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kumimoji="1" lang="en-US" altLang="ja-JP" sz="1200" kern="1200" dirty="0">
              <a:solidFill>
                <a:prstClr val="black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75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427C48-FDA3-4938-B711-F8DFB996C07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77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FF4A2EA-BD96-4AC6-AD7C-60E2479D5DBD}" type="slidenum">
              <a:rPr lang="en-US" altLang="ja-JP">
                <a:solidFill>
                  <a:prstClr val="black"/>
                </a:solidFill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FF4A2EA-BD96-4AC6-AD7C-60E2479D5DBD}" type="slidenum">
              <a:rPr lang="en-US" altLang="ja-JP">
                <a:solidFill>
                  <a:prstClr val="black"/>
                </a:solidFill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FF4A2EA-BD96-4AC6-AD7C-60E2479D5DBD}" type="slidenum">
              <a:rPr lang="en-US" altLang="ja-JP">
                <a:solidFill>
                  <a:prstClr val="black"/>
                </a:solidFill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A55F1-B512-41D5-BB81-83DB666F63BA}" type="slidenum">
              <a:rPr lang="en-US" altLang="ja-JP"/>
              <a:pPr/>
              <a:t>81</a:t>
            </a:fld>
            <a:endParaRPr lang="en-US" altLang="ja-JP" dirty="0"/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FED3FE-CF34-4A90-9BCD-85E153E6CA66}" type="slidenum">
              <a:rPr lang="en-US" altLang="ja-JP"/>
              <a:pPr/>
              <a:t>82</a:t>
            </a:fld>
            <a:endParaRPr lang="en-US" altLang="ja-JP" dirty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2B87C629-48C1-4EF3-AA7B-E1A58D034B9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83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5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4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839465-7983-4CEE-B410-F41197D964CA}" type="slidenum">
              <a:rPr lang="en-US" altLang="ja-JP"/>
              <a:pPr/>
              <a:t>8</a:t>
            </a:fld>
            <a:endParaRPr lang="en-US" altLang="ja-JP" dirty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6D267FE2-4EF4-4FDE-88EC-87983BA6FBD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84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00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CF1652D-C4A1-4111-A115-0A12ED1A6E18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85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CF1652D-C4A1-4111-A115-0A12ED1A6E18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86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CF1652D-C4A1-4111-A115-0A12ED1A6E18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87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9</a:t>
            </a:fld>
            <a:endParaRPr lang="en-US" altLang="ja-JP" dirty="0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As for the stochastic background gravitational waves, DECIGO has a potential to see </a:t>
            </a:r>
          </a:p>
          <a:p>
            <a:r>
              <a:rPr lang="en-US" altLang="ja-JP" dirty="0" smtClean="0"/>
              <a:t>directory the very beginning of the universe. The picture of the earliest universe we have</a:t>
            </a:r>
          </a:p>
          <a:p>
            <a:r>
              <a:rPr lang="en-US" altLang="ja-JP" dirty="0" smtClean="0"/>
              <a:t>is obtained from cosmic microwave background. This is a picture of 0.4 million years after the </a:t>
            </a:r>
          </a:p>
          <a:p>
            <a:r>
              <a:rPr lang="en-US" altLang="ja-JP" dirty="0" smtClean="0"/>
              <a:t>beginning of the universe. There are several proposals to observe the first stars and first galaxies</a:t>
            </a:r>
          </a:p>
          <a:p>
            <a:r>
              <a:rPr lang="en-US" altLang="ja-JP" dirty="0" smtClean="0"/>
              <a:t>using infrared and optical telescopes. These targets were formed about hundred millions to billion </a:t>
            </a:r>
          </a:p>
          <a:p>
            <a:r>
              <a:rPr lang="en-US" altLang="ja-JP" dirty="0" smtClean="0"/>
              <a:t>years after the beginning of the universe. Using gravitational waves, DECIGO would watch the</a:t>
            </a:r>
          </a:p>
          <a:p>
            <a:r>
              <a:rPr lang="en-US" altLang="ja-JP" dirty="0" smtClean="0"/>
              <a:t>very beginning, less than one seconds from the beginning of the universe.</a:t>
            </a:r>
          </a:p>
          <a:p>
            <a:endParaRPr lang="ja-JP" altLang="ja-JP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76470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5637-E8AC-4181-927C-9D85E9A3AAC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21130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76470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5637-E8AC-4181-927C-9D85E9A3AAC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5" name="Picture 1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99CC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58148" y="233340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4344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0A227-DAEA-464B-B549-974AF7486E5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64451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906" name="Picture 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199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019909" name="Rectangle 5" descr="デニム"/>
          <p:cNvSpPr>
            <a:spLocks noChangeArrowheads="1"/>
          </p:cNvSpPr>
          <p:nvPr/>
        </p:nvSpPr>
        <p:spPr bwMode="auto">
          <a:xfrm>
            <a:off x="2667000" y="1479004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dirty="0">
              <a:solidFill>
                <a:srgbClr val="003366"/>
              </a:solidFill>
            </a:endParaRPr>
          </a:p>
        </p:txBody>
      </p:sp>
      <p:sp>
        <p:nvSpPr>
          <p:cNvPr id="1019910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dirty="0">
              <a:solidFill>
                <a:srgbClr val="003366"/>
              </a:solidFill>
            </a:endParaRPr>
          </a:p>
        </p:txBody>
      </p:sp>
      <p:sp>
        <p:nvSpPr>
          <p:cNvPr id="1019911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solidFill>
                <a:srgbClr val="003366"/>
              </a:solidFill>
            </a:endParaRPr>
          </a:p>
        </p:txBody>
      </p:sp>
      <p:sp>
        <p:nvSpPr>
          <p:cNvPr id="1019912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5405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1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01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9" grpId="0" animBg="1" autoUpdateAnimBg="0"/>
      <p:bldP spid="1019910" grpId="0" animBg="1" autoUpdateAnimBg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6"/>
            <a:ext cx="9144000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6563" name="Rectangle 3" descr="デニム"/>
          <p:cNvSpPr>
            <a:spLocks noChangeArrowheads="1"/>
          </p:cNvSpPr>
          <p:nvPr/>
        </p:nvSpPr>
        <p:spPr bwMode="auto">
          <a:xfrm>
            <a:off x="395536" y="6477000"/>
            <a:ext cx="8367464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ja-JP" altLang="en-US" dirty="0">
              <a:solidFill>
                <a:srgbClr val="003366"/>
              </a:solidFill>
            </a:endParaRPr>
          </a:p>
        </p:txBody>
      </p:sp>
      <p:sp>
        <p:nvSpPr>
          <p:cNvPr id="1346564" name="Rectangle 4" descr="デニム"/>
          <p:cNvSpPr>
            <a:spLocks noChangeArrowheads="1"/>
          </p:cNvSpPr>
          <p:nvPr/>
        </p:nvSpPr>
        <p:spPr bwMode="auto">
          <a:xfrm>
            <a:off x="395536" y="615950"/>
            <a:ext cx="8367464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ja-JP" altLang="en-US" dirty="0">
              <a:solidFill>
                <a:srgbClr val="003366"/>
              </a:solidFill>
            </a:endParaRPr>
          </a:p>
        </p:txBody>
      </p:sp>
      <p:sp>
        <p:nvSpPr>
          <p:cNvPr id="13465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0" smtClean="0">
                <a:solidFill>
                  <a:srgbClr val="C0C0C0"/>
                </a:solidFill>
                <a:effectLst/>
              </a:defRPr>
            </a:lvl1pPr>
          </a:lstStyle>
          <a:p>
            <a:pPr>
              <a:defRPr/>
            </a:pPr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13465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0" smtClean="0">
                <a:solidFill>
                  <a:srgbClr val="C0C0C0"/>
                </a:solidFill>
                <a:effectLst/>
              </a:defRPr>
            </a:lvl1pPr>
          </a:lstStyle>
          <a:p>
            <a:pPr>
              <a:defRPr/>
            </a:pPr>
            <a:fld id="{715F68F9-44F6-4E6F-8F84-EB7A3601EA4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3465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0"/>
            <a:ext cx="836746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12077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C0C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6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jda.jaxa.jp/jda/p4_download_j.php?mode=level&amp;f_id=14317&amp;time=N&amp;genre=1&amp;category=9034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9.png"/><Relationship Id="rId5" Type="http://schemas.openxmlformats.org/officeDocument/2006/relationships/image" Target="../media/image58.emf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7.xml"/><Relationship Id="rId7" Type="http://schemas.openxmlformats.org/officeDocument/2006/relationships/image" Target="../media/image62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59.png"/><Relationship Id="rId4" Type="http://schemas.openxmlformats.org/officeDocument/2006/relationships/image" Target="../media/image58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70.jpeg"/><Relationship Id="rId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23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2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8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8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3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4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&#30330;&#34920;&#20869;&#23481;.doc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457" y="1628800"/>
            <a:ext cx="8406023" cy="4720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グループ化 16"/>
          <p:cNvGrpSpPr/>
          <p:nvPr/>
        </p:nvGrpSpPr>
        <p:grpSpPr>
          <a:xfrm>
            <a:off x="6500826" y="1315508"/>
            <a:ext cx="2214578" cy="2000264"/>
            <a:chOff x="746556" y="1417215"/>
            <a:chExt cx="2000990" cy="1714512"/>
          </a:xfrm>
        </p:grpSpPr>
        <p:sp>
          <p:nvSpPr>
            <p:cNvPr id="18" name="台形 17"/>
            <p:cNvSpPr/>
            <p:nvPr/>
          </p:nvSpPr>
          <p:spPr bwMode="auto">
            <a:xfrm rot="4376614">
              <a:off x="2040800" y="1931207"/>
              <a:ext cx="188864" cy="855226"/>
            </a:xfrm>
            <a:prstGeom prst="trapezoid">
              <a:avLst>
                <a:gd name="adj" fmla="val 42482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9" name="台形 18"/>
            <p:cNvSpPr/>
            <p:nvPr/>
          </p:nvSpPr>
          <p:spPr bwMode="auto">
            <a:xfrm rot="1090400">
              <a:off x="1468178" y="1550555"/>
              <a:ext cx="317392" cy="761824"/>
            </a:xfrm>
            <a:prstGeom prst="trapezoid">
              <a:avLst>
                <a:gd name="adj" fmla="val 44372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0" name="台形 19"/>
            <p:cNvSpPr/>
            <p:nvPr/>
          </p:nvSpPr>
          <p:spPr bwMode="auto">
            <a:xfrm rot="18597801">
              <a:off x="2132339" y="1409938"/>
              <a:ext cx="45719" cy="1001918"/>
            </a:xfrm>
            <a:prstGeom prst="trapezoid">
              <a:avLst>
                <a:gd name="adj" fmla="val 8241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pic>
          <p:nvPicPr>
            <p:cNvPr id="21" name="Picture 3" descr="決定版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118203">
              <a:off x="746556" y="1417215"/>
              <a:ext cx="2000990" cy="1714512"/>
            </a:xfrm>
            <a:prstGeom prst="rect">
              <a:avLst/>
            </a:prstGeom>
            <a:noFill/>
          </p:spPr>
        </p:pic>
      </p:grp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7858148" y="3202544"/>
            <a:ext cx="114300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</a:rPr>
              <a:t>Original</a:t>
            </a: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 </a:t>
            </a:r>
          </a:p>
          <a:p>
            <a:pPr algn="l">
              <a:buFontTx/>
              <a:buNone/>
            </a:pP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Picture </a:t>
            </a: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</a:rPr>
              <a:t>:</a:t>
            </a: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 Sora</a:t>
            </a:r>
            <a:endParaRPr lang="en-US" altLang="ja-JP" sz="900" b="1" dirty="0">
              <a:solidFill>
                <a:schemeClr val="bg1">
                  <a:lumMod val="25000"/>
                </a:schemeClr>
              </a:solidFill>
              <a:latin typeface="Tahoma" pitchFamily="34" charset="0"/>
            </a:endParaRPr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692696"/>
            <a:ext cx="7380287" cy="45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ja-JP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 Gravitational-wave observatory: DECIGO</a:t>
            </a:r>
            <a:endParaRPr lang="en-US" altLang="ja-JP" sz="3200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S創英角ｺﾞｼｯｸUB" pitchFamily="50" charset="-128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b="0" smtClean="0"/>
              <a:t>The Fifth International ASTROD Symposium</a:t>
            </a:r>
            <a:r>
              <a:rPr lang="zh-CN" altLang="en-US" b="0" smtClean="0"/>
              <a:t>　</a:t>
            </a:r>
            <a:r>
              <a:rPr lang="en-US" altLang="zh-CN" b="0" smtClean="0"/>
              <a:t>(July 12, 2012, Raman Research Institute, India)</a:t>
            </a:r>
            <a:endParaRPr lang="en-US" altLang="ja-JP" b="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15008" y="5701745"/>
            <a:ext cx="3000396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 smtClean="0">
                <a:solidFill>
                  <a:srgbClr val="DDDDDD"/>
                </a:solidFill>
              </a:rPr>
              <a:t>On behalf of </a:t>
            </a:r>
          </a:p>
          <a:p>
            <a:pPr algn="l">
              <a:buFontTx/>
              <a:buNone/>
            </a:pPr>
            <a:r>
              <a:rPr lang="en-US" altLang="ja-JP" sz="1600" b="1" dirty="0" smtClean="0">
                <a:solidFill>
                  <a:srgbClr val="DDDDDD"/>
                </a:solidFill>
              </a:rPr>
              <a:t>  DECIGO working group</a:t>
            </a:r>
            <a:endParaRPr lang="en-US" altLang="ja-JP" sz="900" b="1" dirty="0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995936" y="4836865"/>
            <a:ext cx="4576592" cy="8617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en-US" altLang="ja-JP" sz="3200" b="1" dirty="0">
                <a:solidFill>
                  <a:srgbClr val="99CCFF"/>
                </a:solidFill>
                <a:latin typeface="Tahoma" pitchFamily="34" charset="0"/>
              </a:rPr>
              <a:t>Masaki Ando</a:t>
            </a:r>
          </a:p>
          <a:p>
            <a:pPr algn="l">
              <a:buFontTx/>
              <a:buNone/>
            </a:pPr>
            <a:r>
              <a:rPr lang="en-US" altLang="ja-JP" sz="1800" b="1" dirty="0" smtClean="0">
                <a:solidFill>
                  <a:srgbClr val="99CCFF"/>
                </a:solidFill>
                <a:latin typeface="Tahoma" pitchFamily="34" charset="0"/>
              </a:rPr>
              <a:t> </a:t>
            </a:r>
            <a:r>
              <a:rPr lang="en-US" altLang="ja-JP" sz="1400" b="1" dirty="0" smtClean="0">
                <a:solidFill>
                  <a:srgbClr val="99CCFF"/>
                </a:solidFill>
                <a:latin typeface="Tahoma" pitchFamily="34" charset="0"/>
              </a:rPr>
              <a:t>(National Astronomical Observatory of Japan)</a:t>
            </a:r>
            <a:endParaRPr lang="en-US" altLang="ja-JP" sz="1400" b="1" dirty="0">
              <a:solidFill>
                <a:srgbClr val="99C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advTm="696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角丸四角形 234"/>
          <p:cNvSpPr/>
          <p:nvPr/>
        </p:nvSpPr>
        <p:spPr bwMode="auto">
          <a:xfrm>
            <a:off x="432456" y="2119496"/>
            <a:ext cx="3496638" cy="2313406"/>
          </a:xfrm>
          <a:prstGeom prst="roundRect">
            <a:avLst>
              <a:gd name="adj" fmla="val 4342"/>
            </a:avLst>
          </a:prstGeom>
          <a:solidFill>
            <a:srgbClr val="CCFFCC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Pre-Conceptual Design</a:t>
            </a:r>
            <a:endParaRPr lang="en-US" altLang="ja-JP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509593" y="1142984"/>
            <a:ext cx="48482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Interferometer Unit: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chemeClr val="bg1">
                    <a:lumMod val="90000"/>
                  </a:schemeClr>
                </a:solidFill>
                <a:latin typeface="+mj-lt"/>
                <a:ea typeface="ＭＳ Ｐゴシック" pitchFamily="50" charset="-128"/>
                <a:cs typeface="+mn-cs"/>
              </a:rPr>
              <a:t>Differential </a:t>
            </a:r>
            <a:r>
              <a:rPr kumimoji="1" lang="en-US" altLang="ja-JP" sz="2000" b="1" kern="1200" dirty="0">
                <a:solidFill>
                  <a:schemeClr val="bg1">
                    <a:lumMod val="90000"/>
                  </a:schemeClr>
                </a:solidFill>
                <a:latin typeface="+mj-lt"/>
                <a:ea typeface="ＭＳ Ｐゴシック" pitchFamily="50" charset="-128"/>
                <a:cs typeface="+mn-cs"/>
              </a:rPr>
              <a:t>FP </a:t>
            </a:r>
            <a:r>
              <a:rPr kumimoji="1" lang="en-US" altLang="ja-JP" sz="2000" b="1" kern="1200" dirty="0" smtClean="0">
                <a:solidFill>
                  <a:schemeClr val="bg1">
                    <a:lumMod val="90000"/>
                  </a:schemeClr>
                </a:solidFill>
                <a:latin typeface="+mj-lt"/>
                <a:ea typeface="ＭＳ Ｐゴシック" pitchFamily="50" charset="-128"/>
                <a:cs typeface="+mn-cs"/>
              </a:rPr>
              <a:t>interferometer</a:t>
            </a:r>
            <a:endParaRPr kumimoji="1" lang="en-US" altLang="ja-JP" sz="2000" b="1" kern="1200" dirty="0">
              <a:solidFill>
                <a:schemeClr val="bg1">
                  <a:lumMod val="90000"/>
                </a:schemeClr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grpSp>
        <p:nvGrpSpPr>
          <p:cNvPr id="2" name="グループ化 235"/>
          <p:cNvGrpSpPr/>
          <p:nvPr/>
        </p:nvGrpSpPr>
        <p:grpSpPr>
          <a:xfrm>
            <a:off x="3590955" y="1196961"/>
            <a:ext cx="5338763" cy="5018121"/>
            <a:chOff x="3590955" y="1196961"/>
            <a:chExt cx="5338763" cy="5018121"/>
          </a:xfrm>
        </p:grpSpPr>
        <p:sp>
          <p:nvSpPr>
            <p:cNvPr id="114" name="Oval 137"/>
            <p:cNvSpPr>
              <a:spLocks noChangeArrowheads="1"/>
            </p:cNvSpPr>
            <p:nvPr/>
          </p:nvSpPr>
          <p:spPr bwMode="auto">
            <a:xfrm>
              <a:off x="3590955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2" name="Oval 209"/>
            <p:cNvSpPr>
              <a:spLocks noChangeArrowheads="1"/>
            </p:cNvSpPr>
            <p:nvPr/>
          </p:nvSpPr>
          <p:spPr bwMode="auto">
            <a:xfrm>
              <a:off x="5354668" y="1196961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3" name="Oval 210"/>
            <p:cNvSpPr>
              <a:spLocks noChangeArrowheads="1"/>
            </p:cNvSpPr>
            <p:nvPr/>
          </p:nvSpPr>
          <p:spPr bwMode="auto">
            <a:xfrm>
              <a:off x="7124730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 rot="14397729">
              <a:off x="6053168" y="372743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 rot="14397729" flipV="1">
              <a:off x="6184930" y="365441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 rot="14397729">
              <a:off x="6137305" y="3506773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Rectangle 8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 rot="10780961">
              <a:off x="6227793" y="19018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Line 11"/>
            <p:cNvSpPr>
              <a:spLocks noChangeShapeType="1"/>
            </p:cNvSpPr>
            <p:nvPr/>
          </p:nvSpPr>
          <p:spPr bwMode="auto">
            <a:xfrm rot="7209001" flipV="1">
              <a:off x="5557868" y="2105011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Rectangle 12"/>
            <p:cNvSpPr>
              <a:spLocks noChangeArrowheads="1"/>
            </p:cNvSpPr>
            <p:nvPr/>
          </p:nvSpPr>
          <p:spPr bwMode="auto">
            <a:xfrm rot="7209001">
              <a:off x="6364318" y="1533511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Freeform 13"/>
            <p:cNvSpPr>
              <a:spLocks/>
            </p:cNvSpPr>
            <p:nvPr/>
          </p:nvSpPr>
          <p:spPr bwMode="auto">
            <a:xfrm rot="7209001">
              <a:off x="6024593" y="236853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Line 14"/>
            <p:cNvSpPr>
              <a:spLocks noChangeShapeType="1"/>
            </p:cNvSpPr>
            <p:nvPr/>
          </p:nvSpPr>
          <p:spPr bwMode="auto">
            <a:xfrm rot="7209001">
              <a:off x="6083330" y="24717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Line 15"/>
            <p:cNvSpPr>
              <a:spLocks noChangeShapeType="1"/>
            </p:cNvSpPr>
            <p:nvPr/>
          </p:nvSpPr>
          <p:spPr bwMode="auto">
            <a:xfrm rot="7209001">
              <a:off x="5970618" y="2411399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7209001">
              <a:off x="5538818" y="2690798"/>
              <a:ext cx="600075" cy="495300"/>
              <a:chOff x="4785" y="11039"/>
              <a:chExt cx="829" cy="688"/>
            </a:xfrm>
          </p:grpSpPr>
          <p:sp>
            <p:nvSpPr>
              <p:cNvPr id="221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4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5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" name="Freeform 22"/>
            <p:cNvSpPr>
              <a:spLocks/>
            </p:cNvSpPr>
            <p:nvPr/>
          </p:nvSpPr>
          <p:spPr bwMode="auto">
            <a:xfrm rot="9872463">
              <a:off x="5869018" y="24717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" name="Freeform 23"/>
            <p:cNvSpPr>
              <a:spLocks/>
            </p:cNvSpPr>
            <p:nvPr/>
          </p:nvSpPr>
          <p:spPr bwMode="auto">
            <a:xfrm rot="7209001">
              <a:off x="5748368" y="2481248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" name="Arc 24"/>
            <p:cNvSpPr>
              <a:spLocks/>
            </p:cNvSpPr>
            <p:nvPr/>
          </p:nvSpPr>
          <p:spPr bwMode="auto">
            <a:xfrm rot="14146499">
              <a:off x="6054755" y="23605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Arc 25"/>
            <p:cNvSpPr>
              <a:spLocks/>
            </p:cNvSpPr>
            <p:nvPr/>
          </p:nvSpPr>
          <p:spPr bwMode="auto">
            <a:xfrm rot="271502" flipV="1">
              <a:off x="5770593" y="2198674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 rot="7209001">
              <a:off x="5492780" y="2660636"/>
              <a:ext cx="600075" cy="500063"/>
              <a:chOff x="4785" y="11039"/>
              <a:chExt cx="829" cy="688"/>
            </a:xfrm>
          </p:grpSpPr>
          <p:sp>
            <p:nvSpPr>
              <p:cNvPr id="216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9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7" name="Arc 32"/>
            <p:cNvSpPr>
              <a:spLocks/>
            </p:cNvSpPr>
            <p:nvPr/>
          </p:nvSpPr>
          <p:spPr bwMode="auto">
            <a:xfrm rot="9872463" flipH="1" flipV="1">
              <a:off x="5767418" y="246854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" name="Arc 33"/>
            <p:cNvSpPr>
              <a:spLocks/>
            </p:cNvSpPr>
            <p:nvPr/>
          </p:nvSpPr>
          <p:spPr bwMode="auto">
            <a:xfrm rot="9872463">
              <a:off x="5840443" y="23304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Arc 34"/>
            <p:cNvSpPr>
              <a:spLocks/>
            </p:cNvSpPr>
            <p:nvPr/>
          </p:nvSpPr>
          <p:spPr bwMode="auto">
            <a:xfrm rot="9872463">
              <a:off x="6024593" y="231138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5"/>
            <p:cNvSpPr>
              <a:spLocks/>
            </p:cNvSpPr>
            <p:nvPr/>
          </p:nvSpPr>
          <p:spPr bwMode="auto">
            <a:xfrm rot="9872463" flipH="1" flipV="1">
              <a:off x="5957918" y="24288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Line 36"/>
            <p:cNvSpPr>
              <a:spLocks noChangeShapeType="1"/>
            </p:cNvSpPr>
            <p:nvPr/>
          </p:nvSpPr>
          <p:spPr bwMode="auto">
            <a:xfrm rot="9016332" flipV="1">
              <a:off x="6453218" y="203516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 rot="3616332">
              <a:off x="6429405" y="2368536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Line 38"/>
            <p:cNvSpPr>
              <a:spLocks noChangeShapeType="1"/>
            </p:cNvSpPr>
            <p:nvPr/>
          </p:nvSpPr>
          <p:spPr bwMode="auto">
            <a:xfrm rot="3616332">
              <a:off x="6491318" y="24082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Line 39"/>
            <p:cNvSpPr>
              <a:spLocks noChangeShapeType="1"/>
            </p:cNvSpPr>
            <p:nvPr/>
          </p:nvSpPr>
          <p:spPr bwMode="auto">
            <a:xfrm rot="3616332">
              <a:off x="6380193" y="2476486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 rot="3616332">
              <a:off x="6553230" y="2549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Line 41"/>
            <p:cNvSpPr>
              <a:spLocks noChangeShapeType="1"/>
            </p:cNvSpPr>
            <p:nvPr/>
          </p:nvSpPr>
          <p:spPr bwMode="auto">
            <a:xfrm rot="3616332">
              <a:off x="6594505" y="246219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Line 42"/>
            <p:cNvSpPr>
              <a:spLocks noChangeShapeType="1"/>
            </p:cNvSpPr>
            <p:nvPr/>
          </p:nvSpPr>
          <p:spPr bwMode="auto">
            <a:xfrm rot="3616332">
              <a:off x="6707218" y="2638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3"/>
            <p:cNvSpPr>
              <a:spLocks noChangeShapeType="1"/>
            </p:cNvSpPr>
            <p:nvPr/>
          </p:nvSpPr>
          <p:spPr bwMode="auto">
            <a:xfrm rot="3616332">
              <a:off x="6380193" y="2825736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Arc 44"/>
            <p:cNvSpPr>
              <a:spLocks/>
            </p:cNvSpPr>
            <p:nvPr/>
          </p:nvSpPr>
          <p:spPr bwMode="auto">
            <a:xfrm rot="17144832">
              <a:off x="6511955" y="269556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 rot="6279794">
              <a:off x="6440518" y="2478073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 rot="3616332">
              <a:off x="6332568" y="2482836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Arc 47"/>
            <p:cNvSpPr>
              <a:spLocks/>
            </p:cNvSpPr>
            <p:nvPr/>
          </p:nvSpPr>
          <p:spPr bwMode="auto">
            <a:xfrm rot="10553830">
              <a:off x="6470680" y="2198674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Arc 48"/>
            <p:cNvSpPr>
              <a:spLocks/>
            </p:cNvSpPr>
            <p:nvPr/>
          </p:nvSpPr>
          <p:spPr bwMode="auto">
            <a:xfrm rot="18278834" flipV="1">
              <a:off x="6186518" y="236536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" name="Group 49"/>
            <p:cNvGrpSpPr>
              <a:grpSpLocks/>
            </p:cNvGrpSpPr>
            <p:nvPr/>
          </p:nvGrpSpPr>
          <p:grpSpPr bwMode="auto">
            <a:xfrm rot="3616332">
              <a:off x="6419880" y="2673336"/>
              <a:ext cx="600075" cy="503238"/>
              <a:chOff x="4785" y="11039"/>
              <a:chExt cx="829" cy="688"/>
            </a:xfrm>
          </p:grpSpPr>
          <p:sp>
            <p:nvSpPr>
              <p:cNvPr id="211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4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5" name="Arc 55"/>
            <p:cNvSpPr>
              <a:spLocks/>
            </p:cNvSpPr>
            <p:nvPr/>
          </p:nvSpPr>
          <p:spPr bwMode="auto">
            <a:xfrm rot="6279794" flipH="1" flipV="1">
              <a:off x="6413530" y="2471723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6" name="Arc 56"/>
            <p:cNvSpPr>
              <a:spLocks/>
            </p:cNvSpPr>
            <p:nvPr/>
          </p:nvSpPr>
          <p:spPr bwMode="auto">
            <a:xfrm rot="6279794">
              <a:off x="6330980" y="233996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Arc 57"/>
            <p:cNvSpPr>
              <a:spLocks/>
            </p:cNvSpPr>
            <p:nvPr/>
          </p:nvSpPr>
          <p:spPr bwMode="auto">
            <a:xfrm rot="6279794">
              <a:off x="6369080" y="231456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8"/>
            <p:cNvSpPr>
              <a:spLocks/>
            </p:cNvSpPr>
            <p:nvPr/>
          </p:nvSpPr>
          <p:spPr bwMode="auto">
            <a:xfrm rot="6279794" flipH="1" flipV="1">
              <a:off x="6434168" y="242886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Line 59"/>
            <p:cNvSpPr>
              <a:spLocks noChangeShapeType="1"/>
            </p:cNvSpPr>
            <p:nvPr/>
          </p:nvSpPr>
          <p:spPr bwMode="auto">
            <a:xfrm rot="7209001">
              <a:off x="5934105" y="192403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Line 60"/>
            <p:cNvSpPr>
              <a:spLocks noChangeShapeType="1"/>
            </p:cNvSpPr>
            <p:nvPr/>
          </p:nvSpPr>
          <p:spPr bwMode="auto">
            <a:xfrm rot="14429284">
              <a:off x="6605618" y="1931973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" name="Group 61"/>
            <p:cNvGrpSpPr>
              <a:grpSpLocks/>
            </p:cNvGrpSpPr>
            <p:nvPr/>
          </p:nvGrpSpPr>
          <p:grpSpPr bwMode="auto">
            <a:xfrm rot="14462297">
              <a:off x="6792943" y="1941498"/>
              <a:ext cx="223838" cy="180975"/>
              <a:chOff x="5504" y="8144"/>
              <a:chExt cx="291" cy="236"/>
            </a:xfrm>
          </p:grpSpPr>
          <p:sp>
            <p:nvSpPr>
              <p:cNvPr id="209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" name="Group 64"/>
            <p:cNvGrpSpPr>
              <a:grpSpLocks/>
            </p:cNvGrpSpPr>
            <p:nvPr/>
          </p:nvGrpSpPr>
          <p:grpSpPr bwMode="auto">
            <a:xfrm rot="7209001">
              <a:off x="5526118" y="1951023"/>
              <a:ext cx="227013" cy="180975"/>
              <a:chOff x="5504" y="8144"/>
              <a:chExt cx="291" cy="236"/>
            </a:xfrm>
          </p:grpSpPr>
          <p:sp>
            <p:nvSpPr>
              <p:cNvPr id="207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3" name="Rectangle 67"/>
            <p:cNvSpPr>
              <a:spLocks noChangeArrowheads="1"/>
            </p:cNvSpPr>
            <p:nvPr/>
          </p:nvSpPr>
          <p:spPr bwMode="auto">
            <a:xfrm rot="10780961">
              <a:off x="6224618" y="1900224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4" name="Rectangle 68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69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70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71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2"/>
            <p:cNvSpPr>
              <a:spLocks noChangeArrowheads="1"/>
            </p:cNvSpPr>
            <p:nvPr/>
          </p:nvSpPr>
          <p:spPr bwMode="auto">
            <a:xfrm rot="18028040" flipH="1">
              <a:off x="8023255" y="50006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Line 73"/>
            <p:cNvSpPr>
              <a:spLocks noChangeShapeType="1"/>
            </p:cNvSpPr>
            <p:nvPr/>
          </p:nvSpPr>
          <p:spPr bwMode="auto">
            <a:xfrm flipH="1" flipV="1">
              <a:off x="7323168" y="5154599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Rectangle 74"/>
            <p:cNvSpPr>
              <a:spLocks noChangeArrowheads="1"/>
            </p:cNvSpPr>
            <p:nvPr/>
          </p:nvSpPr>
          <p:spPr bwMode="auto">
            <a:xfrm flipH="1">
              <a:off x="8405843" y="5059349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auto">
            <a:xfrm flipH="1">
              <a:off x="7597805" y="508316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Line 76"/>
            <p:cNvSpPr>
              <a:spLocks noChangeShapeType="1"/>
            </p:cNvSpPr>
            <p:nvPr/>
          </p:nvSpPr>
          <p:spPr bwMode="auto">
            <a:xfrm flipH="1">
              <a:off x="7600980" y="509109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Line 77"/>
            <p:cNvSpPr>
              <a:spLocks noChangeShapeType="1"/>
            </p:cNvSpPr>
            <p:nvPr/>
          </p:nvSpPr>
          <p:spPr bwMode="auto">
            <a:xfrm flipH="1">
              <a:off x="7599393" y="5219686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78"/>
            <p:cNvGrpSpPr>
              <a:grpSpLocks/>
            </p:cNvGrpSpPr>
            <p:nvPr/>
          </p:nvGrpSpPr>
          <p:grpSpPr bwMode="auto">
            <a:xfrm flipH="1">
              <a:off x="6792943" y="4854561"/>
              <a:ext cx="600075" cy="495300"/>
              <a:chOff x="4785" y="11039"/>
              <a:chExt cx="829" cy="688"/>
            </a:xfrm>
          </p:grpSpPr>
          <p:sp>
            <p:nvSpPr>
              <p:cNvPr id="202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5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5" name="Freeform 84"/>
            <p:cNvSpPr>
              <a:spLocks/>
            </p:cNvSpPr>
            <p:nvPr/>
          </p:nvSpPr>
          <p:spPr bwMode="auto">
            <a:xfrm rot="18936538" flipH="1">
              <a:off x="7364443" y="50498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" name="Freeform 85"/>
            <p:cNvSpPr>
              <a:spLocks/>
            </p:cNvSpPr>
            <p:nvPr/>
          </p:nvSpPr>
          <p:spPr bwMode="auto">
            <a:xfrm flipH="1">
              <a:off x="7231093" y="504029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Arc 86"/>
            <p:cNvSpPr>
              <a:spLocks/>
            </p:cNvSpPr>
            <p:nvPr/>
          </p:nvSpPr>
          <p:spPr bwMode="auto">
            <a:xfrm rot="14662502" flipH="1">
              <a:off x="7483505" y="48243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Arc 87"/>
            <p:cNvSpPr>
              <a:spLocks/>
            </p:cNvSpPr>
            <p:nvPr/>
          </p:nvSpPr>
          <p:spPr bwMode="auto">
            <a:xfrm rot="6937498" flipH="1" flipV="1">
              <a:off x="7481918" y="5149836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88"/>
            <p:cNvGrpSpPr>
              <a:grpSpLocks/>
            </p:cNvGrpSpPr>
            <p:nvPr/>
          </p:nvGrpSpPr>
          <p:grpSpPr bwMode="auto">
            <a:xfrm flipH="1">
              <a:off x="6792943" y="4899011"/>
              <a:ext cx="600075" cy="500063"/>
              <a:chOff x="4785" y="11039"/>
              <a:chExt cx="829" cy="688"/>
            </a:xfrm>
          </p:grpSpPr>
          <p:sp>
            <p:nvSpPr>
              <p:cNvPr id="197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0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0" name="Arc 94"/>
            <p:cNvSpPr>
              <a:spLocks/>
            </p:cNvSpPr>
            <p:nvPr/>
          </p:nvSpPr>
          <p:spPr bwMode="auto">
            <a:xfrm rot="18936538" flipV="1">
              <a:off x="7221568" y="497679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1" name="Arc 95"/>
            <p:cNvSpPr>
              <a:spLocks/>
            </p:cNvSpPr>
            <p:nvPr/>
          </p:nvSpPr>
          <p:spPr bwMode="auto">
            <a:xfrm rot="18936538" flipH="1">
              <a:off x="7378730" y="49847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Arc 96"/>
            <p:cNvSpPr>
              <a:spLocks/>
            </p:cNvSpPr>
            <p:nvPr/>
          </p:nvSpPr>
          <p:spPr bwMode="auto">
            <a:xfrm rot="18936538" flipH="1">
              <a:off x="7631143" y="50847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7"/>
            <p:cNvSpPr>
              <a:spLocks/>
            </p:cNvSpPr>
            <p:nvPr/>
          </p:nvSpPr>
          <p:spPr bwMode="auto">
            <a:xfrm rot="18936538" flipV="1">
              <a:off x="7497793" y="50831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Line 98"/>
            <p:cNvSpPr>
              <a:spLocks noChangeShapeType="1"/>
            </p:cNvSpPr>
            <p:nvPr/>
          </p:nvSpPr>
          <p:spPr bwMode="auto">
            <a:xfrm rot="19792668" flipH="1" flipV="1">
              <a:off x="7864505" y="447038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Freeform 99"/>
            <p:cNvSpPr>
              <a:spLocks/>
            </p:cNvSpPr>
            <p:nvPr/>
          </p:nvSpPr>
          <p:spPr bwMode="auto">
            <a:xfrm rot="3592668" flipH="1">
              <a:off x="7802593" y="4732323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Line 100"/>
            <p:cNvSpPr>
              <a:spLocks noChangeShapeType="1"/>
            </p:cNvSpPr>
            <p:nvPr/>
          </p:nvSpPr>
          <p:spPr bwMode="auto">
            <a:xfrm rot="3592668" flipH="1">
              <a:off x="7861330" y="47704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Line 101"/>
            <p:cNvSpPr>
              <a:spLocks noChangeShapeType="1"/>
            </p:cNvSpPr>
            <p:nvPr/>
          </p:nvSpPr>
          <p:spPr bwMode="auto">
            <a:xfrm rot="3592668" flipH="1">
              <a:off x="7747030" y="4830748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Freeform 102"/>
            <p:cNvSpPr>
              <a:spLocks/>
            </p:cNvSpPr>
            <p:nvPr/>
          </p:nvSpPr>
          <p:spPr bwMode="auto">
            <a:xfrm rot="3592668" flipH="1">
              <a:off x="7585105" y="4322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Line 103"/>
            <p:cNvSpPr>
              <a:spLocks noChangeShapeType="1"/>
            </p:cNvSpPr>
            <p:nvPr/>
          </p:nvSpPr>
          <p:spPr bwMode="auto">
            <a:xfrm rot="3592668" flipH="1">
              <a:off x="7712105" y="438307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Line 104"/>
            <p:cNvSpPr>
              <a:spLocks noChangeShapeType="1"/>
            </p:cNvSpPr>
            <p:nvPr/>
          </p:nvSpPr>
          <p:spPr bwMode="auto">
            <a:xfrm rot="3592668" flipH="1">
              <a:off x="7742268" y="4416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5"/>
            <p:cNvSpPr>
              <a:spLocks noChangeShapeType="1"/>
            </p:cNvSpPr>
            <p:nvPr/>
          </p:nvSpPr>
          <p:spPr bwMode="auto">
            <a:xfrm rot="3592668" flipH="1">
              <a:off x="7413655" y="4602148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Arc 106"/>
            <p:cNvSpPr>
              <a:spLocks/>
            </p:cNvSpPr>
            <p:nvPr/>
          </p:nvSpPr>
          <p:spPr bwMode="auto">
            <a:xfrm rot="11664170" flipH="1">
              <a:off x="7294593" y="40354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Freeform 107"/>
            <p:cNvSpPr>
              <a:spLocks/>
            </p:cNvSpPr>
            <p:nvPr/>
          </p:nvSpPr>
          <p:spPr bwMode="auto">
            <a:xfrm rot="929206" flipH="1">
              <a:off x="7647018" y="455293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Freeform 108"/>
            <p:cNvSpPr>
              <a:spLocks/>
            </p:cNvSpPr>
            <p:nvPr/>
          </p:nvSpPr>
          <p:spPr bwMode="auto">
            <a:xfrm rot="3592668" flipH="1">
              <a:off x="7523193" y="4532298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Arc 109"/>
            <p:cNvSpPr>
              <a:spLocks/>
            </p:cNvSpPr>
            <p:nvPr/>
          </p:nvSpPr>
          <p:spPr bwMode="auto">
            <a:xfrm rot="18255170" flipH="1">
              <a:off x="7831168" y="454499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Arc 110"/>
            <p:cNvSpPr>
              <a:spLocks/>
            </p:cNvSpPr>
            <p:nvPr/>
          </p:nvSpPr>
          <p:spPr bwMode="auto">
            <a:xfrm rot="10530167" flipH="1" flipV="1">
              <a:off x="7547005" y="470851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" name="Group 111"/>
            <p:cNvGrpSpPr>
              <a:grpSpLocks/>
            </p:cNvGrpSpPr>
            <p:nvPr/>
          </p:nvGrpSpPr>
          <p:grpSpPr bwMode="auto">
            <a:xfrm rot="3592668" flipH="1">
              <a:off x="7243793" y="4094148"/>
              <a:ext cx="600075" cy="503238"/>
              <a:chOff x="4785" y="11039"/>
              <a:chExt cx="829" cy="688"/>
            </a:xfrm>
          </p:grpSpPr>
          <p:sp>
            <p:nvSpPr>
              <p:cNvPr id="192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5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8" name="Arc 117"/>
            <p:cNvSpPr>
              <a:spLocks/>
            </p:cNvSpPr>
            <p:nvPr/>
          </p:nvSpPr>
          <p:spPr bwMode="auto">
            <a:xfrm rot="929206" flipV="1">
              <a:off x="7545418" y="441641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9" name="Arc 118"/>
            <p:cNvSpPr>
              <a:spLocks/>
            </p:cNvSpPr>
            <p:nvPr/>
          </p:nvSpPr>
          <p:spPr bwMode="auto">
            <a:xfrm rot="929206" flipH="1">
              <a:off x="7616855" y="455611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119"/>
            <p:cNvSpPr>
              <a:spLocks/>
            </p:cNvSpPr>
            <p:nvPr/>
          </p:nvSpPr>
          <p:spPr bwMode="auto">
            <a:xfrm rot="929206" flipH="1">
              <a:off x="7801005" y="47862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20"/>
            <p:cNvSpPr>
              <a:spLocks/>
            </p:cNvSpPr>
            <p:nvPr/>
          </p:nvSpPr>
          <p:spPr bwMode="auto">
            <a:xfrm rot="929206" flipV="1">
              <a:off x="7735918" y="467041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Line 121"/>
            <p:cNvSpPr>
              <a:spLocks noChangeShapeType="1"/>
            </p:cNvSpPr>
            <p:nvPr/>
          </p:nvSpPr>
          <p:spPr bwMode="auto">
            <a:xfrm flipH="1">
              <a:off x="7793068" y="513396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Line 122"/>
            <p:cNvSpPr>
              <a:spLocks noChangeShapeType="1"/>
            </p:cNvSpPr>
            <p:nvPr/>
          </p:nvSpPr>
          <p:spPr bwMode="auto">
            <a:xfrm rot="14379716" flipH="1">
              <a:off x="8124855" y="4549761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" name="Group 123"/>
            <p:cNvGrpSpPr>
              <a:grpSpLocks/>
            </p:cNvGrpSpPr>
            <p:nvPr/>
          </p:nvGrpSpPr>
          <p:grpSpPr bwMode="auto">
            <a:xfrm rot="14346703" flipH="1">
              <a:off x="8299480" y="4541823"/>
              <a:ext cx="223838" cy="180975"/>
              <a:chOff x="5504" y="8144"/>
              <a:chExt cx="291" cy="236"/>
            </a:xfrm>
          </p:grpSpPr>
          <p:sp>
            <p:nvSpPr>
              <p:cNvPr id="190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2" name="Group 126"/>
            <p:cNvGrpSpPr>
              <a:grpSpLocks/>
            </p:cNvGrpSpPr>
            <p:nvPr/>
          </p:nvGrpSpPr>
          <p:grpSpPr bwMode="auto">
            <a:xfrm flipH="1">
              <a:off x="7654955" y="5632436"/>
              <a:ext cx="227013" cy="180975"/>
              <a:chOff x="5504" y="8144"/>
              <a:chExt cx="291" cy="236"/>
            </a:xfrm>
          </p:grpSpPr>
          <p:sp>
            <p:nvSpPr>
              <p:cNvPr id="188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6" name="Rectangle 129"/>
            <p:cNvSpPr>
              <a:spLocks noChangeArrowheads="1"/>
            </p:cNvSpPr>
            <p:nvPr/>
          </p:nvSpPr>
          <p:spPr bwMode="auto">
            <a:xfrm rot="18028040" flipH="1">
              <a:off x="8021668" y="5002198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" name="Rectangle 130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Rectangle 131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2"/>
            <p:cNvSpPr>
              <a:spLocks noChangeArrowheads="1"/>
            </p:cNvSpPr>
            <p:nvPr/>
          </p:nvSpPr>
          <p:spPr bwMode="auto">
            <a:xfrm rot="4535559">
              <a:off x="4584730" y="4862498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3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4"/>
            <p:cNvSpPr>
              <a:spLocks noChangeArrowheads="1"/>
            </p:cNvSpPr>
            <p:nvPr/>
          </p:nvSpPr>
          <p:spPr bwMode="auto">
            <a:xfrm rot="3571960">
              <a:off x="4472018" y="5006961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Line 135"/>
            <p:cNvSpPr>
              <a:spLocks noChangeShapeType="1"/>
            </p:cNvSpPr>
            <p:nvPr/>
          </p:nvSpPr>
          <p:spPr bwMode="auto">
            <a:xfrm flipV="1">
              <a:off x="3871268" y="5153690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Rectangle 136"/>
            <p:cNvSpPr>
              <a:spLocks noChangeArrowheads="1"/>
            </p:cNvSpPr>
            <p:nvPr/>
          </p:nvSpPr>
          <p:spPr bwMode="auto">
            <a:xfrm>
              <a:off x="3778280" y="5106643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Freeform 138"/>
            <p:cNvSpPr>
              <a:spLocks/>
            </p:cNvSpPr>
            <p:nvPr/>
          </p:nvSpPr>
          <p:spPr bwMode="auto">
            <a:xfrm>
              <a:off x="4857780" y="508951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Line 139"/>
            <p:cNvSpPr>
              <a:spLocks noChangeShapeType="1"/>
            </p:cNvSpPr>
            <p:nvPr/>
          </p:nvSpPr>
          <p:spPr bwMode="auto">
            <a:xfrm>
              <a:off x="4864130" y="509586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40"/>
            <p:cNvSpPr>
              <a:spLocks noChangeShapeType="1"/>
            </p:cNvSpPr>
            <p:nvPr/>
          </p:nvSpPr>
          <p:spPr bwMode="auto">
            <a:xfrm>
              <a:off x="4867305" y="522603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3" name="Group 141"/>
            <p:cNvGrpSpPr>
              <a:grpSpLocks/>
            </p:cNvGrpSpPr>
            <p:nvPr/>
          </p:nvGrpSpPr>
          <p:grpSpPr bwMode="auto">
            <a:xfrm>
              <a:off x="5141943" y="4906949"/>
              <a:ext cx="600075" cy="500063"/>
              <a:chOff x="4785" y="11039"/>
              <a:chExt cx="829" cy="688"/>
            </a:xfrm>
          </p:grpSpPr>
          <p:sp>
            <p:nvSpPr>
              <p:cNvPr id="183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6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9" name="Freeform 147"/>
            <p:cNvSpPr>
              <a:spLocks/>
            </p:cNvSpPr>
            <p:nvPr/>
          </p:nvSpPr>
          <p:spPr bwMode="auto">
            <a:xfrm>
              <a:off x="5059393" y="5065699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Freeform 148"/>
            <p:cNvSpPr>
              <a:spLocks/>
            </p:cNvSpPr>
            <p:nvPr/>
          </p:nvSpPr>
          <p:spPr bwMode="auto">
            <a:xfrm flipV="1">
              <a:off x="5057805" y="5219686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9"/>
            <p:cNvSpPr>
              <a:spLocks/>
            </p:cNvSpPr>
            <p:nvPr/>
          </p:nvSpPr>
          <p:spPr bwMode="auto">
            <a:xfrm rot="2663462">
              <a:off x="4953030" y="5056174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50"/>
            <p:cNvSpPr>
              <a:spLocks/>
            </p:cNvSpPr>
            <p:nvPr/>
          </p:nvSpPr>
          <p:spPr bwMode="auto">
            <a:xfrm>
              <a:off x="5251480" y="5065699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1"/>
            <p:cNvSpPr>
              <a:spLocks/>
            </p:cNvSpPr>
            <p:nvPr/>
          </p:nvSpPr>
          <p:spPr bwMode="auto">
            <a:xfrm>
              <a:off x="4853018" y="504664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152"/>
            <p:cNvSpPr>
              <a:spLocks/>
            </p:cNvSpPr>
            <p:nvPr/>
          </p:nvSpPr>
          <p:spPr bwMode="auto">
            <a:xfrm rot="6937498">
              <a:off x="4760943" y="483074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3"/>
            <p:cNvSpPr>
              <a:spLocks/>
            </p:cNvSpPr>
            <p:nvPr/>
          </p:nvSpPr>
          <p:spPr bwMode="auto">
            <a:xfrm rot="14662502" flipV="1">
              <a:off x="4760943" y="51561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Freeform 154"/>
            <p:cNvSpPr>
              <a:spLocks/>
            </p:cNvSpPr>
            <p:nvPr/>
          </p:nvSpPr>
          <p:spPr bwMode="auto">
            <a:xfrm flipH="1">
              <a:off x="7213630" y="497044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Line 155"/>
            <p:cNvSpPr>
              <a:spLocks noChangeShapeType="1"/>
            </p:cNvSpPr>
            <p:nvPr/>
          </p:nvSpPr>
          <p:spPr bwMode="auto">
            <a:xfrm flipH="1">
              <a:off x="7383493" y="495616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6"/>
            <p:cNvSpPr>
              <a:spLocks noChangeShapeType="1"/>
            </p:cNvSpPr>
            <p:nvPr/>
          </p:nvSpPr>
          <p:spPr bwMode="auto">
            <a:xfrm flipH="1">
              <a:off x="7210455" y="4967274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7"/>
            <p:cNvSpPr>
              <a:spLocks noChangeShapeType="1"/>
            </p:cNvSpPr>
            <p:nvPr/>
          </p:nvSpPr>
          <p:spPr bwMode="auto">
            <a:xfrm flipH="1">
              <a:off x="7205693" y="534192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Arc 158"/>
            <p:cNvSpPr>
              <a:spLocks/>
            </p:cNvSpPr>
            <p:nvPr/>
          </p:nvSpPr>
          <p:spPr bwMode="auto">
            <a:xfrm rot="8071501" flipH="1">
              <a:off x="6797705" y="489742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Freeform 159"/>
            <p:cNvSpPr>
              <a:spLocks/>
            </p:cNvSpPr>
            <p:nvPr/>
          </p:nvSpPr>
          <p:spPr bwMode="auto">
            <a:xfrm>
              <a:off x="5153055" y="497679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Line 160"/>
            <p:cNvSpPr>
              <a:spLocks noChangeShapeType="1"/>
            </p:cNvSpPr>
            <p:nvPr/>
          </p:nvSpPr>
          <p:spPr bwMode="auto">
            <a:xfrm>
              <a:off x="5151468" y="496251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1"/>
            <p:cNvSpPr>
              <a:spLocks noChangeShapeType="1"/>
            </p:cNvSpPr>
            <p:nvPr/>
          </p:nvSpPr>
          <p:spPr bwMode="auto">
            <a:xfrm>
              <a:off x="5141943" y="534827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Arc 162"/>
            <p:cNvSpPr>
              <a:spLocks/>
            </p:cNvSpPr>
            <p:nvPr/>
          </p:nvSpPr>
          <p:spPr bwMode="auto">
            <a:xfrm rot="13528499">
              <a:off x="5235605" y="490377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3"/>
            <p:cNvSpPr>
              <a:spLocks/>
            </p:cNvSpPr>
            <p:nvPr/>
          </p:nvSpPr>
          <p:spPr bwMode="auto">
            <a:xfrm rot="2663462" flipH="1" flipV="1">
              <a:off x="4960968" y="4981561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4"/>
            <p:cNvSpPr>
              <a:spLocks/>
            </p:cNvSpPr>
            <p:nvPr/>
          </p:nvSpPr>
          <p:spPr bwMode="auto">
            <a:xfrm rot="2663462">
              <a:off x="4805393" y="499108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5"/>
            <p:cNvSpPr>
              <a:spLocks/>
            </p:cNvSpPr>
            <p:nvPr/>
          </p:nvSpPr>
          <p:spPr bwMode="auto">
            <a:xfrm rot="2663462">
              <a:off x="4764118" y="50910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6"/>
            <p:cNvSpPr>
              <a:spLocks/>
            </p:cNvSpPr>
            <p:nvPr/>
          </p:nvSpPr>
          <p:spPr bwMode="auto">
            <a:xfrm rot="2663462" flipH="1" flipV="1">
              <a:off x="4895880" y="508951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Line 167"/>
            <p:cNvSpPr>
              <a:spLocks noChangeShapeType="1"/>
            </p:cNvSpPr>
            <p:nvPr/>
          </p:nvSpPr>
          <p:spPr bwMode="auto">
            <a:xfrm rot="1807332" flipH="1" flipV="1">
              <a:off x="4623135" y="4709470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Freeform 168"/>
            <p:cNvSpPr>
              <a:spLocks/>
            </p:cNvSpPr>
            <p:nvPr/>
          </p:nvSpPr>
          <p:spPr bwMode="auto">
            <a:xfrm rot="18007332">
              <a:off x="4654580" y="473708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Line 169"/>
            <p:cNvSpPr>
              <a:spLocks noChangeShapeType="1"/>
            </p:cNvSpPr>
            <p:nvPr/>
          </p:nvSpPr>
          <p:spPr bwMode="auto">
            <a:xfrm rot="18007332">
              <a:off x="4605368" y="4773598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70"/>
            <p:cNvSpPr>
              <a:spLocks noChangeShapeType="1"/>
            </p:cNvSpPr>
            <p:nvPr/>
          </p:nvSpPr>
          <p:spPr bwMode="auto">
            <a:xfrm rot="18007332">
              <a:off x="4719668" y="483551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" name="Group 171"/>
            <p:cNvGrpSpPr>
              <a:grpSpLocks/>
            </p:cNvGrpSpPr>
            <p:nvPr/>
          </p:nvGrpSpPr>
          <p:grpSpPr bwMode="auto">
            <a:xfrm rot="18007332">
              <a:off x="4667280" y="4086211"/>
              <a:ext cx="600075" cy="500063"/>
              <a:chOff x="4785" y="11039"/>
              <a:chExt cx="829" cy="688"/>
            </a:xfrm>
          </p:grpSpPr>
          <p:sp>
            <p:nvSpPr>
              <p:cNvPr id="178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1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4" name="Freeform 177"/>
            <p:cNvSpPr>
              <a:spLocks/>
            </p:cNvSpPr>
            <p:nvPr/>
          </p:nvSpPr>
          <p:spPr bwMode="auto">
            <a:xfrm rot="18007332">
              <a:off x="4171980" y="3673461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Freeform 178"/>
            <p:cNvSpPr>
              <a:spLocks/>
            </p:cNvSpPr>
            <p:nvPr/>
          </p:nvSpPr>
          <p:spPr bwMode="auto">
            <a:xfrm rot="18007332" flipV="1">
              <a:off x="4302155" y="3751248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9"/>
            <p:cNvSpPr>
              <a:spLocks/>
            </p:cNvSpPr>
            <p:nvPr/>
          </p:nvSpPr>
          <p:spPr bwMode="auto">
            <a:xfrm rot="20670794">
              <a:off x="4670455" y="455928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80"/>
            <p:cNvSpPr>
              <a:spLocks/>
            </p:cNvSpPr>
            <p:nvPr/>
          </p:nvSpPr>
          <p:spPr bwMode="auto">
            <a:xfrm rot="18007332">
              <a:off x="4379943" y="3519473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1"/>
            <p:cNvSpPr>
              <a:spLocks/>
            </p:cNvSpPr>
            <p:nvPr/>
          </p:nvSpPr>
          <p:spPr bwMode="auto">
            <a:xfrm rot="18007332">
              <a:off x="4559330" y="4537061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Arc 182"/>
            <p:cNvSpPr>
              <a:spLocks/>
            </p:cNvSpPr>
            <p:nvPr/>
          </p:nvSpPr>
          <p:spPr bwMode="auto">
            <a:xfrm rot="3344830">
              <a:off x="4413280" y="4549761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3"/>
            <p:cNvSpPr>
              <a:spLocks/>
            </p:cNvSpPr>
            <p:nvPr/>
          </p:nvSpPr>
          <p:spPr bwMode="auto">
            <a:xfrm rot="11069833" flipV="1">
              <a:off x="4694268" y="47116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Freeform 184"/>
            <p:cNvSpPr>
              <a:spLocks/>
            </p:cNvSpPr>
            <p:nvPr/>
          </p:nvSpPr>
          <p:spPr bwMode="auto">
            <a:xfrm rot="18007332" flipH="1">
              <a:off x="5810280" y="2544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Line 185"/>
            <p:cNvSpPr>
              <a:spLocks noChangeShapeType="1"/>
            </p:cNvSpPr>
            <p:nvPr/>
          </p:nvSpPr>
          <p:spPr bwMode="auto">
            <a:xfrm rot="18007332" flipH="1">
              <a:off x="5937280" y="2455848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6"/>
            <p:cNvSpPr>
              <a:spLocks noChangeShapeType="1"/>
            </p:cNvSpPr>
            <p:nvPr/>
          </p:nvSpPr>
          <p:spPr bwMode="auto">
            <a:xfrm rot="18007332" flipH="1">
              <a:off x="5643593" y="2632061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7"/>
            <p:cNvSpPr>
              <a:spLocks noChangeShapeType="1"/>
            </p:cNvSpPr>
            <p:nvPr/>
          </p:nvSpPr>
          <p:spPr bwMode="auto">
            <a:xfrm rot="18007332" flipH="1">
              <a:off x="5964268" y="2820973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Arc 188"/>
            <p:cNvSpPr>
              <a:spLocks/>
            </p:cNvSpPr>
            <p:nvPr/>
          </p:nvSpPr>
          <p:spPr bwMode="auto">
            <a:xfrm rot="4478833" flipH="1">
              <a:off x="5515005" y="26892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189"/>
            <p:cNvSpPr>
              <a:spLocks/>
            </p:cNvSpPr>
            <p:nvPr/>
          </p:nvSpPr>
          <p:spPr bwMode="auto">
            <a:xfrm rot="18007332">
              <a:off x="4781580" y="4327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190"/>
            <p:cNvSpPr>
              <a:spLocks noChangeShapeType="1"/>
            </p:cNvSpPr>
            <p:nvPr/>
          </p:nvSpPr>
          <p:spPr bwMode="auto">
            <a:xfrm rot="18007332">
              <a:off x="4822855" y="438783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1"/>
            <p:cNvSpPr>
              <a:spLocks noChangeShapeType="1"/>
            </p:cNvSpPr>
            <p:nvPr/>
          </p:nvSpPr>
          <p:spPr bwMode="auto">
            <a:xfrm rot="18007332">
              <a:off x="4540280" y="4635423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2"/>
            <p:cNvSpPr>
              <a:spLocks noChangeShapeType="1"/>
            </p:cNvSpPr>
            <p:nvPr/>
          </p:nvSpPr>
          <p:spPr bwMode="auto">
            <a:xfrm rot="18007332">
              <a:off x="4933980" y="4606911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Arc 193"/>
            <p:cNvSpPr>
              <a:spLocks/>
            </p:cNvSpPr>
            <p:nvPr/>
          </p:nvSpPr>
          <p:spPr bwMode="auto">
            <a:xfrm rot="9935830">
              <a:off x="4738718" y="4040174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4"/>
            <p:cNvSpPr>
              <a:spLocks/>
            </p:cNvSpPr>
            <p:nvPr/>
          </p:nvSpPr>
          <p:spPr bwMode="auto">
            <a:xfrm rot="20670794" flipH="1" flipV="1">
              <a:off x="4638705" y="4421174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5"/>
            <p:cNvSpPr>
              <a:spLocks/>
            </p:cNvSpPr>
            <p:nvPr/>
          </p:nvSpPr>
          <p:spPr bwMode="auto">
            <a:xfrm rot="20670794">
              <a:off x="4567268" y="4560874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6"/>
            <p:cNvSpPr>
              <a:spLocks/>
            </p:cNvSpPr>
            <p:nvPr/>
          </p:nvSpPr>
          <p:spPr bwMode="auto">
            <a:xfrm rot="20670794">
              <a:off x="4594255" y="47926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7"/>
            <p:cNvSpPr>
              <a:spLocks/>
            </p:cNvSpPr>
            <p:nvPr/>
          </p:nvSpPr>
          <p:spPr bwMode="auto">
            <a:xfrm rot="20670794" flipH="1" flipV="1">
              <a:off x="4657755" y="46767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Line 198"/>
            <p:cNvSpPr>
              <a:spLocks noChangeShapeType="1"/>
            </p:cNvSpPr>
            <p:nvPr/>
          </p:nvSpPr>
          <p:spPr bwMode="auto">
            <a:xfrm>
              <a:off x="4740305" y="5140311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9"/>
            <p:cNvSpPr>
              <a:spLocks noChangeShapeType="1"/>
            </p:cNvSpPr>
            <p:nvPr/>
          </p:nvSpPr>
          <p:spPr bwMode="auto">
            <a:xfrm rot="7220284">
              <a:off x="4411693" y="4556111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5" name="Group 200"/>
            <p:cNvGrpSpPr>
              <a:grpSpLocks/>
            </p:cNvGrpSpPr>
            <p:nvPr/>
          </p:nvGrpSpPr>
          <p:grpSpPr bwMode="auto">
            <a:xfrm rot="7253297">
              <a:off x="3994180" y="4571986"/>
              <a:ext cx="227013" cy="180975"/>
              <a:chOff x="5504" y="8144"/>
              <a:chExt cx="291" cy="236"/>
            </a:xfrm>
          </p:grpSpPr>
          <p:sp>
            <p:nvSpPr>
              <p:cNvPr id="176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7" name="Group 203"/>
            <p:cNvGrpSpPr>
              <a:grpSpLocks/>
            </p:cNvGrpSpPr>
            <p:nvPr/>
          </p:nvGrpSpPr>
          <p:grpSpPr bwMode="auto">
            <a:xfrm>
              <a:off x="4624418" y="5638786"/>
              <a:ext cx="223838" cy="180975"/>
              <a:chOff x="5504" y="8144"/>
              <a:chExt cx="291" cy="236"/>
            </a:xfrm>
          </p:grpSpPr>
          <p:sp>
            <p:nvSpPr>
              <p:cNvPr id="174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9" name="Rectangle 206"/>
            <p:cNvSpPr>
              <a:spLocks noChangeArrowheads="1"/>
            </p:cNvSpPr>
            <p:nvPr/>
          </p:nvSpPr>
          <p:spPr bwMode="auto">
            <a:xfrm rot="3571960">
              <a:off x="4470430" y="5006961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Rectangle 207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8"/>
            <p:cNvSpPr>
              <a:spLocks noChangeArrowheads="1"/>
            </p:cNvSpPr>
            <p:nvPr/>
          </p:nvSpPr>
          <p:spPr bwMode="auto">
            <a:xfrm rot="4535559">
              <a:off x="4584730" y="4860911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6" name="Text Box 211"/>
            <p:cNvSpPr txBox="1">
              <a:spLocks noChangeArrowheads="1"/>
            </p:cNvSpPr>
            <p:nvPr/>
          </p:nvSpPr>
          <p:spPr bwMode="auto">
            <a:xfrm>
              <a:off x="3636993" y="5264136"/>
              <a:ext cx="957262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Laser</a:t>
              </a:r>
            </a:p>
          </p:txBody>
        </p:sp>
        <p:sp>
          <p:nvSpPr>
            <p:cNvPr id="227" name="Text Box 212"/>
            <p:cNvSpPr txBox="1">
              <a:spLocks noChangeArrowheads="1"/>
            </p:cNvSpPr>
            <p:nvPr/>
          </p:nvSpPr>
          <p:spPr bwMode="auto">
            <a:xfrm>
              <a:off x="3929093" y="5489561"/>
              <a:ext cx="800100" cy="4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Photo-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detector</a:t>
              </a:r>
            </a:p>
          </p:txBody>
        </p:sp>
        <p:sp>
          <p:nvSpPr>
            <p:cNvPr id="228" name="Text Box 214"/>
            <p:cNvSpPr txBox="1">
              <a:spLocks noChangeArrowheads="1"/>
            </p:cNvSpPr>
            <p:nvPr/>
          </p:nvSpPr>
          <p:spPr bwMode="auto">
            <a:xfrm>
              <a:off x="5632468" y="4740287"/>
              <a:ext cx="15827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229" name="Text Box 215"/>
            <p:cNvSpPr txBox="1">
              <a:spLocks noChangeArrowheads="1"/>
            </p:cNvSpPr>
            <p:nvPr/>
          </p:nvSpPr>
          <p:spPr bwMode="auto">
            <a:xfrm>
              <a:off x="5200668" y="5811857"/>
              <a:ext cx="19431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kern="1200" dirty="0">
                  <a:solidFill>
                    <a:srgbClr val="FFCCFF"/>
                  </a:solidFill>
                  <a:latin typeface="+mj-lt"/>
                  <a:ea typeface="ＭＳ Ｐゴシック" pitchFamily="50" charset="-128"/>
                  <a:cs typeface="+mn-cs"/>
                </a:rPr>
                <a:t>Drag-free S/C</a:t>
              </a:r>
            </a:p>
          </p:txBody>
        </p:sp>
        <p:sp>
          <p:nvSpPr>
            <p:cNvPr id="230" name="Text Box 216"/>
            <p:cNvSpPr txBox="1">
              <a:spLocks noChangeArrowheads="1"/>
            </p:cNvSpPr>
            <p:nvPr/>
          </p:nvSpPr>
          <p:spPr bwMode="auto">
            <a:xfrm rot="17950394">
              <a:off x="4408785" y="3176419"/>
              <a:ext cx="154305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231" name="Text Box 218"/>
            <p:cNvSpPr txBox="1">
              <a:spLocks noChangeArrowheads="1"/>
            </p:cNvSpPr>
            <p:nvPr/>
          </p:nvSpPr>
          <p:spPr bwMode="auto">
            <a:xfrm>
              <a:off x="4760943" y="5314936"/>
              <a:ext cx="722312" cy="319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Mirror</a:t>
              </a:r>
            </a:p>
          </p:txBody>
        </p:sp>
      </p:grpSp>
      <p:sp>
        <p:nvSpPr>
          <p:cNvPr id="233" name="Text Box 3"/>
          <p:cNvSpPr txBox="1">
            <a:spLocks noChangeArrowheads="1"/>
          </p:cNvSpPr>
          <p:nvPr/>
        </p:nvSpPr>
        <p:spPr bwMode="auto">
          <a:xfrm>
            <a:off x="432455" y="2119496"/>
            <a:ext cx="363947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Arm </a:t>
            </a:r>
            <a:r>
              <a:rPr kumimoji="1" lang="en-US" altLang="ja-JP" sz="2000" kern="1200" dirty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length: 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           </a:t>
            </a:r>
            <a:r>
              <a:rPr kumimoji="1" lang="en-US" altLang="ja-JP" sz="2000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</a:rPr>
              <a:t>1000 </a:t>
            </a:r>
            <a:r>
              <a:rPr kumimoji="1" lang="en-US" altLang="ja-JP" sz="2000" kern="1200" dirty="0">
                <a:solidFill>
                  <a:srgbClr val="CCFFCC"/>
                </a:solidFill>
                <a:latin typeface="+mj-lt"/>
                <a:ea typeface="ＭＳ Ｐゴシック" pitchFamily="50" charset="-128"/>
              </a:rPr>
              <a:t>km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Finesse:                  </a:t>
            </a:r>
            <a:r>
              <a:rPr kumimoji="1" lang="en-US" altLang="ja-JP" sz="2000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</a:rPr>
              <a:t>10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Mirror </a:t>
            </a:r>
            <a:r>
              <a:rPr kumimoji="1" lang="en-US" altLang="ja-JP" sz="2000" kern="1200" dirty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diameter: 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    </a:t>
            </a:r>
            <a:r>
              <a:rPr kumimoji="1" lang="en-US" altLang="ja-JP" sz="2000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</a:rPr>
              <a:t>1 </a:t>
            </a:r>
            <a:r>
              <a:rPr kumimoji="1" lang="en-US" altLang="ja-JP" sz="2000" kern="1200" dirty="0">
                <a:solidFill>
                  <a:srgbClr val="CCFFCC"/>
                </a:solidFill>
                <a:latin typeface="+mj-lt"/>
                <a:ea typeface="ＭＳ Ｐゴシック" pitchFamily="50" charset="-128"/>
              </a:rPr>
              <a:t>m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Mirror mass:          </a:t>
            </a:r>
            <a:r>
              <a:rPr kumimoji="1" lang="en-US" altLang="ja-JP" sz="2000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</a:rPr>
              <a:t>100 kg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Laser power:          </a:t>
            </a:r>
            <a:r>
              <a:rPr kumimoji="1" lang="en-US" altLang="ja-JP" sz="2000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</a:rPr>
              <a:t>10 W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Laser </a:t>
            </a:r>
            <a:r>
              <a:rPr kumimoji="1" lang="en-US" altLang="ja-JP" sz="2000" kern="1200" dirty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wavelength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：  </a:t>
            </a:r>
            <a:r>
              <a:rPr kumimoji="1" lang="en-US" altLang="ja-JP" sz="2000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</a:rPr>
              <a:t>532 </a:t>
            </a:r>
            <a:r>
              <a:rPr lang="en-US" altLang="ja-JP" sz="20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sym typeface="Symbol" pitchFamily="18" charset="2"/>
              </a:rPr>
              <a:t>n</a:t>
            </a:r>
            <a:r>
              <a:rPr kumimoji="1" lang="en-US" altLang="ja-JP" sz="2000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</a:rPr>
              <a:t>m</a:t>
            </a:r>
            <a:endParaRPr kumimoji="1" lang="en-US" altLang="ja-JP" sz="2000" kern="1200" dirty="0">
              <a:solidFill>
                <a:srgbClr val="CCFFCC"/>
              </a:solidFill>
              <a:latin typeface="+mj-lt"/>
              <a:ea typeface="ＭＳ Ｐゴシック" pitchFamily="50" charset="-128"/>
            </a:endParaRPr>
          </a:p>
        </p:txBody>
      </p:sp>
      <p:sp>
        <p:nvSpPr>
          <p:cNvPr id="234" name="Text Box 3"/>
          <p:cNvSpPr txBox="1">
            <a:spLocks noChangeArrowheads="1"/>
          </p:cNvSpPr>
          <p:nvPr/>
        </p:nvSpPr>
        <p:spPr bwMode="auto">
          <a:xfrm>
            <a:off x="928662" y="4957886"/>
            <a:ext cx="27146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S/C</a:t>
            </a:r>
            <a:r>
              <a:rPr kumimoji="1" lang="en-US" altLang="ja-JP" sz="2000" kern="1200" dirty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: drag free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3 interferometers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26"/>
          <p:cNvSpPr>
            <a:spLocks noChangeArrowheads="1"/>
          </p:cNvSpPr>
          <p:nvPr/>
        </p:nvSpPr>
        <p:spPr bwMode="auto">
          <a:xfrm>
            <a:off x="1473201" y="2357430"/>
            <a:ext cx="6500858" cy="3929090"/>
          </a:xfrm>
          <a:prstGeom prst="roundRect">
            <a:avLst>
              <a:gd name="adj" fmla="val 3486"/>
            </a:avLst>
          </a:prstGeom>
          <a:solidFill>
            <a:srgbClr val="FFFFFF">
              <a:alpha val="90000"/>
            </a:srgbClr>
          </a:solidFill>
          <a:ln w="6350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Interferometer Design</a:t>
            </a:r>
            <a:endParaRPr lang="en-US" altLang="ja-JP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The Fifth International ASTROD Symposium</a:t>
            </a:r>
            <a:r>
              <a:rPr lang="ja-JP" altLang="en-US" sz="1200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　</a:t>
            </a:r>
            <a:r>
              <a:rPr lang="en-US" altLang="ja-JP" sz="1200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(July 12, 2012, Raman Research Institute, India)</a:t>
            </a:r>
            <a:endParaRPr lang="en-US" altLang="ja-JP" sz="1200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31108" name="Rectangle 4"/>
          <p:cNvSpPr>
            <a:spLocks noChangeArrowheads="1"/>
          </p:cNvSpPr>
          <p:nvPr/>
        </p:nvSpPr>
        <p:spPr bwMode="auto">
          <a:xfrm>
            <a:off x="1168626" y="909881"/>
            <a:ext cx="664373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Transponder type 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vs </a:t>
            </a:r>
            <a:r>
              <a:rPr kumimoji="1" lang="en-US" altLang="ja-JP" sz="2000" b="1" kern="1200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Direct-reflection </a:t>
            </a:r>
            <a:r>
              <a:rPr kumimoji="1" lang="en-US" altLang="ja-JP" sz="2000" b="1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type</a:t>
            </a:r>
            <a:endParaRPr kumimoji="1" lang="en-US" altLang="ja-JP" sz="2000" b="1" kern="1200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4311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24" y="2422524"/>
            <a:ext cx="6553200" cy="3860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pSp>
        <p:nvGrpSpPr>
          <p:cNvPr id="13" name="グループ化 12"/>
          <p:cNvGrpSpPr/>
          <p:nvPr/>
        </p:nvGrpSpPr>
        <p:grpSpPr>
          <a:xfrm>
            <a:off x="2152625" y="1846261"/>
            <a:ext cx="6419903" cy="3948115"/>
            <a:chOff x="2152625" y="1846261"/>
            <a:chExt cx="6419903" cy="3948115"/>
          </a:xfrm>
        </p:grpSpPr>
        <p:grpSp>
          <p:nvGrpSpPr>
            <p:cNvPr id="2" name="Group 8"/>
            <p:cNvGrpSpPr>
              <a:grpSpLocks/>
            </p:cNvGrpSpPr>
            <p:nvPr/>
          </p:nvGrpSpPr>
          <p:grpSpPr bwMode="auto">
            <a:xfrm>
              <a:off x="3629045" y="3430588"/>
              <a:ext cx="985836" cy="2363788"/>
              <a:chOff x="2213" y="2251"/>
              <a:chExt cx="621" cy="1489"/>
            </a:xfrm>
          </p:grpSpPr>
          <p:sp>
            <p:nvSpPr>
              <p:cNvPr id="431113" name="Oval 9"/>
              <p:cNvSpPr>
                <a:spLocks noChangeArrowheads="1"/>
              </p:cNvSpPr>
              <p:nvPr/>
            </p:nvSpPr>
            <p:spPr bwMode="auto">
              <a:xfrm rot="2700000">
                <a:off x="1949" y="2728"/>
                <a:ext cx="1361" cy="408"/>
              </a:xfrm>
              <a:prstGeom prst="ellipse">
                <a:avLst/>
              </a:prstGeom>
              <a:solidFill>
                <a:srgbClr val="CC99FF">
                  <a:alpha val="50000"/>
                </a:srgbClr>
              </a:solidFill>
              <a:ln w="1587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31114" name="Rectangle 10"/>
              <p:cNvSpPr>
                <a:spLocks noChangeArrowheads="1"/>
              </p:cNvSpPr>
              <p:nvPr/>
            </p:nvSpPr>
            <p:spPr bwMode="auto">
              <a:xfrm rot="2700000">
                <a:off x="1780" y="2865"/>
                <a:ext cx="1308" cy="442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 rtl="0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r>
                  <a:rPr kumimoji="1" lang="en-US" altLang="ja-JP" sz="1800" b="1" kern="1200" dirty="0">
                    <a:solidFill>
                      <a:srgbClr val="9966FF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WD-WD</a:t>
                </a:r>
              </a:p>
              <a:p>
                <a:pPr algn="l" rtl="0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r>
                  <a:rPr kumimoji="1" lang="en-US" altLang="ja-JP" sz="1800" b="1" kern="1200" dirty="0">
                    <a:solidFill>
                      <a:srgbClr val="9966FF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 confusion noise</a:t>
                </a:r>
              </a:p>
            </p:txBody>
          </p:sp>
        </p:grpSp>
        <p:sp>
          <p:nvSpPr>
            <p:cNvPr id="431116" name="AutoShape 12"/>
            <p:cNvSpPr>
              <a:spLocks noChangeArrowheads="1"/>
            </p:cNvSpPr>
            <p:nvPr/>
          </p:nvSpPr>
          <p:spPr bwMode="auto">
            <a:xfrm>
              <a:off x="2152625" y="1846262"/>
              <a:ext cx="234933" cy="357190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CC99FF">
                <a:alpha val="10000"/>
              </a:srgbClr>
            </a:solidFill>
            <a:ln w="3175">
              <a:solidFill>
                <a:srgbClr val="CC99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 dirty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31117" name="Rectangle 13"/>
            <p:cNvSpPr>
              <a:spLocks noChangeArrowheads="1"/>
            </p:cNvSpPr>
            <p:nvPr/>
          </p:nvSpPr>
          <p:spPr bwMode="auto">
            <a:xfrm>
              <a:off x="2363779" y="1846261"/>
              <a:ext cx="6208749" cy="4397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2000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Decisive factor: </a:t>
              </a:r>
              <a:r>
                <a:rPr kumimoji="1" lang="en-US" altLang="ja-JP" sz="2000" kern="1200" dirty="0">
                  <a:solidFill>
                    <a:srgbClr val="CC99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Binary confusion noise </a:t>
              </a:r>
            </a:p>
          </p:txBody>
        </p:sp>
      </p:grp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386930" y="1340768"/>
            <a:ext cx="6929486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</a:rPr>
              <a:t>Compare</a:t>
            </a:r>
            <a:r>
              <a:rPr lang="en-US" altLang="ja-JP" sz="2000" dirty="0" smtClean="0">
                <a:solidFill>
                  <a:srgbClr val="FFFFFF"/>
                </a:solidFill>
              </a:rPr>
              <a:t> :</a:t>
            </a:r>
            <a:r>
              <a:rPr kumimoji="1" lang="en-US" altLang="ja-JP" sz="2000" kern="1200" dirty="0" smtClean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S</a:t>
            </a:r>
            <a:r>
              <a:rPr kumimoji="1" lang="en-US" altLang="ja-JP" sz="2000" kern="1200" dirty="0" smtClean="0">
                <a:solidFill>
                  <a:srgbClr val="FFFFFF"/>
                </a:solidFill>
              </a:rPr>
              <a:t>ensitivity curves </a:t>
            </a:r>
            <a:r>
              <a:rPr kumimoji="1" lang="en-US" altLang="ja-JP" sz="2000" kern="1200" dirty="0">
                <a:solidFill>
                  <a:srgbClr val="FFFFFF"/>
                </a:solidFill>
              </a:rPr>
              <a:t>and Expected </a:t>
            </a:r>
            <a:r>
              <a:rPr kumimoji="1" lang="en-US" altLang="ja-JP" sz="2000" kern="1200" dirty="0" smtClean="0">
                <a:solidFill>
                  <a:srgbClr val="FFFFFF"/>
                </a:solidFill>
              </a:rPr>
              <a:t>Sciences</a:t>
            </a:r>
            <a:endParaRPr kumimoji="1" lang="en-US" altLang="ja-JP" sz="2000" kern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26"/>
          <p:cNvSpPr>
            <a:spLocks noChangeArrowheads="1"/>
          </p:cNvSpPr>
          <p:nvPr/>
        </p:nvSpPr>
        <p:spPr bwMode="auto">
          <a:xfrm>
            <a:off x="1357290" y="2643182"/>
            <a:ext cx="6286544" cy="3714776"/>
          </a:xfrm>
          <a:prstGeom prst="roundRect">
            <a:avLst>
              <a:gd name="adj" fmla="val 3486"/>
            </a:avLst>
          </a:prstGeom>
          <a:solidFill>
            <a:srgbClr val="FFFFFF">
              <a:alpha val="90000"/>
            </a:srgbClr>
          </a:solidFill>
          <a:ln w="6350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Arm length</a:t>
            </a:r>
            <a:endParaRPr lang="en-US" altLang="ja-JP" dirty="0"/>
          </a:p>
        </p:txBody>
      </p:sp>
      <p:sp>
        <p:nvSpPr>
          <p:cNvPr id="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The Fifth International ASTROD Symposium</a:t>
            </a:r>
            <a:r>
              <a:rPr lang="ja-JP" altLang="en-US" sz="1200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　</a:t>
            </a:r>
            <a:r>
              <a:rPr lang="en-US" altLang="ja-JP" sz="1200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(July 12, 2012, Raman Research Institute, India)</a:t>
            </a:r>
            <a:endParaRPr lang="en-US" altLang="ja-JP" sz="1200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911253" y="857232"/>
            <a:ext cx="7589837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Cavity arm length : Limited by diffraction loss</a:t>
            </a:r>
          </a:p>
        </p:txBody>
      </p:sp>
      <p:sp>
        <p:nvSpPr>
          <p:cNvPr id="437259" name="Rectangle 11"/>
          <p:cNvSpPr>
            <a:spLocks noChangeArrowheads="1"/>
          </p:cNvSpPr>
          <p:nvPr/>
        </p:nvSpPr>
        <p:spPr bwMode="auto">
          <a:xfrm>
            <a:off x="1017610" y="1285860"/>
            <a:ext cx="6697662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kern="1200" dirty="0" smtClean="0">
                <a:solidFill>
                  <a:srgbClr val="FFFFFF"/>
                </a:solidFill>
              </a:rPr>
              <a:t>Effective </a:t>
            </a:r>
            <a:r>
              <a:rPr lang="en-US" altLang="ja-JP" sz="1800" kern="1200" dirty="0">
                <a:solidFill>
                  <a:srgbClr val="FFFFFF"/>
                </a:solidFill>
              </a:rPr>
              <a:t>reflectivity (TEM</a:t>
            </a:r>
            <a:r>
              <a:rPr lang="en-US" altLang="ja-JP" sz="1800" kern="1200" baseline="-10000" dirty="0">
                <a:solidFill>
                  <a:srgbClr val="FFFFFF"/>
                </a:solidFill>
              </a:rPr>
              <a:t>00</a:t>
            </a:r>
            <a:r>
              <a:rPr lang="en-US" altLang="ja-JP" sz="1800" kern="1200" dirty="0">
                <a:solidFill>
                  <a:srgbClr val="FFFFFF"/>
                </a:solidFill>
              </a:rPr>
              <a:t> </a:t>
            </a:r>
            <a:r>
              <a:rPr lang="en-US" altLang="ja-JP" sz="1800" kern="1200" dirty="0">
                <a:solidFill>
                  <a:srgbClr val="FFFFFF"/>
                </a:solidFill>
                <a:sym typeface="Wingdings" pitchFamily="2" charset="2"/>
              </a:rPr>
              <a:t> TEM</a:t>
            </a:r>
            <a:r>
              <a:rPr lang="en-US" altLang="ja-JP" sz="1800" kern="1200" baseline="-10000" dirty="0">
                <a:solidFill>
                  <a:srgbClr val="FFFFFF"/>
                </a:solidFill>
                <a:sym typeface="Wingdings" pitchFamily="2" charset="2"/>
              </a:rPr>
              <a:t>00</a:t>
            </a:r>
            <a:r>
              <a:rPr lang="en-US" altLang="ja-JP" sz="1800" kern="1200" dirty="0">
                <a:solidFill>
                  <a:srgbClr val="FFFFFF"/>
                </a:solidFill>
              </a:rPr>
              <a:t>)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kern="1200" dirty="0">
                <a:solidFill>
                  <a:srgbClr val="FFFFFF"/>
                </a:solidFill>
              </a:rPr>
              <a:t>   </a:t>
            </a:r>
            <a:r>
              <a:rPr lang="en-US" altLang="ja-JP" sz="1800" kern="1200" dirty="0" smtClean="0">
                <a:solidFill>
                  <a:srgbClr val="FFFFFF"/>
                </a:solidFill>
              </a:rPr>
              <a:t> </a:t>
            </a:r>
            <a:r>
              <a:rPr lang="en-US" altLang="ja-JP" sz="1800" kern="1200" dirty="0">
                <a:solidFill>
                  <a:srgbClr val="CCECFF"/>
                </a:solidFill>
              </a:rPr>
              <a:t>Laser wavelength : </a:t>
            </a:r>
            <a:r>
              <a:rPr lang="en-US" altLang="ja-JP" sz="1800" kern="1200" dirty="0" smtClean="0">
                <a:solidFill>
                  <a:srgbClr val="CCECFF"/>
                </a:solidFill>
              </a:rPr>
              <a:t>532nm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CCECFF"/>
                </a:solidFill>
              </a:rPr>
              <a:t>    </a:t>
            </a:r>
            <a:r>
              <a:rPr lang="en-US" altLang="ja-JP" sz="1800" kern="1200" dirty="0" smtClean="0">
                <a:solidFill>
                  <a:srgbClr val="CCECFF"/>
                </a:solidFill>
              </a:rPr>
              <a:t>Mirror </a:t>
            </a:r>
            <a:r>
              <a:rPr lang="en-US" altLang="ja-JP" sz="1800" kern="1200" dirty="0">
                <a:solidFill>
                  <a:srgbClr val="CCECFF"/>
                </a:solidFill>
              </a:rPr>
              <a:t>diameter:  1m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kern="1200" dirty="0">
                <a:solidFill>
                  <a:srgbClr val="CCECFF"/>
                </a:solidFill>
              </a:rPr>
              <a:t>    </a:t>
            </a:r>
            <a:r>
              <a:rPr lang="en-US" altLang="ja-JP" sz="1800" kern="1200" dirty="0" smtClean="0">
                <a:solidFill>
                  <a:srgbClr val="CCECFF"/>
                </a:solidFill>
              </a:rPr>
              <a:t>Optimal </a:t>
            </a:r>
            <a:r>
              <a:rPr lang="en-US" altLang="ja-JP" sz="1800" kern="1200" dirty="0">
                <a:solidFill>
                  <a:srgbClr val="CCECFF"/>
                </a:solidFill>
              </a:rPr>
              <a:t>beam size </a:t>
            </a:r>
            <a:endParaRPr kumimoji="1" lang="en-US" altLang="ja-JP" sz="1800" kern="1200" dirty="0">
              <a:solidFill>
                <a:srgbClr val="CCECFF"/>
              </a:solidFill>
            </a:endParaRPr>
          </a:p>
        </p:txBody>
      </p:sp>
      <p:pic>
        <p:nvPicPr>
          <p:cNvPr id="437262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8913" y="2642900"/>
            <a:ext cx="6113483" cy="37388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" name="下矢印 9"/>
          <p:cNvSpPr/>
          <p:nvPr/>
        </p:nvSpPr>
        <p:spPr bwMode="auto">
          <a:xfrm rot="5400000" flipV="1">
            <a:off x="4786314" y="2000240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5500694" y="1785926"/>
            <a:ext cx="2455682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ECFF"/>
                </a:solidFill>
              </a:rPr>
              <a:t>1000 km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is almost max.</a:t>
            </a:r>
            <a:endParaRPr kumimoji="1" lang="en-US" altLang="ja-JP" sz="2000" kern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Cavity and S/C control</a:t>
            </a:r>
            <a:endParaRPr lang="en-US" altLang="ja-JP" dirty="0"/>
          </a:p>
        </p:txBody>
      </p:sp>
      <p:sp>
        <p:nvSpPr>
          <p:cNvPr id="6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The Fifth International ASTROD Symposium</a:t>
            </a:r>
            <a:r>
              <a:rPr lang="ja-JP" altLang="en-US" sz="1200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　</a:t>
            </a:r>
            <a:r>
              <a:rPr lang="en-US" altLang="ja-JP" sz="1200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(July 12, 2012, Raman Research Institute, India)</a:t>
            </a:r>
            <a:endParaRPr lang="en-US" altLang="ja-JP" sz="1200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41350" name="Text Box 6"/>
          <p:cNvSpPr txBox="1">
            <a:spLocks noChangeArrowheads="1"/>
          </p:cNvSpPr>
          <p:nvPr/>
        </p:nvSpPr>
        <p:spPr bwMode="auto">
          <a:xfrm>
            <a:off x="3927475" y="3074997"/>
            <a:ext cx="14224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ＭＳ Ｐゴシック" charset="-128"/>
                <a:cs typeface="+mn-cs"/>
              </a:rPr>
              <a:t>Local Sensor</a:t>
            </a:r>
          </a:p>
        </p:txBody>
      </p:sp>
      <p:sp>
        <p:nvSpPr>
          <p:cNvPr id="441351" name="Text Box 7"/>
          <p:cNvSpPr txBox="1">
            <a:spLocks noChangeArrowheads="1"/>
          </p:cNvSpPr>
          <p:nvPr/>
        </p:nvSpPr>
        <p:spPr bwMode="auto">
          <a:xfrm>
            <a:off x="3679825" y="5487988"/>
            <a:ext cx="15716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ＭＳ Ｐゴシック" charset="-128"/>
                <a:cs typeface="+mn-cs"/>
              </a:rPr>
              <a:t>Actuator</a:t>
            </a:r>
          </a:p>
        </p:txBody>
      </p:sp>
      <p:sp>
        <p:nvSpPr>
          <p:cNvPr id="441352" name="Text Box 8"/>
          <p:cNvSpPr txBox="1">
            <a:spLocks noChangeArrowheads="1"/>
          </p:cNvSpPr>
          <p:nvPr/>
        </p:nvSpPr>
        <p:spPr bwMode="auto">
          <a:xfrm>
            <a:off x="1644650" y="6146800"/>
            <a:ext cx="6888163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33CC33"/>
                </a:solidFill>
                <a:latin typeface="Tahoma" pitchFamily="34" charset="0"/>
                <a:ea typeface="ＭＳ Ｐゴシック" charset="-128"/>
                <a:cs typeface="+mn-cs"/>
              </a:rPr>
              <a:t>Displacement signal between the two Mirrors</a:t>
            </a:r>
          </a:p>
        </p:txBody>
      </p:sp>
      <p:sp>
        <p:nvSpPr>
          <p:cNvPr id="441353" name="Text Box 9"/>
          <p:cNvSpPr txBox="1">
            <a:spLocks noChangeArrowheads="1"/>
          </p:cNvSpPr>
          <p:nvPr/>
        </p:nvSpPr>
        <p:spPr bwMode="auto">
          <a:xfrm>
            <a:off x="395288" y="5230813"/>
            <a:ext cx="160972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ＭＳ Ｐゴシック" charset="-128"/>
                <a:cs typeface="+mn-cs"/>
              </a:rPr>
              <a:t>Thruster</a:t>
            </a:r>
          </a:p>
        </p:txBody>
      </p:sp>
      <p:sp>
        <p:nvSpPr>
          <p:cNvPr id="441354" name="AutoShape 10"/>
          <p:cNvSpPr>
            <a:spLocks noChangeArrowheads="1"/>
          </p:cNvSpPr>
          <p:nvPr/>
        </p:nvSpPr>
        <p:spPr bwMode="auto">
          <a:xfrm rot="5400000">
            <a:off x="1039813" y="4265612"/>
            <a:ext cx="419100" cy="333375"/>
          </a:xfrm>
          <a:prstGeom prst="flowChartManualOperation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55" name="Oval 11"/>
          <p:cNvSpPr>
            <a:spLocks noChangeArrowheads="1"/>
          </p:cNvSpPr>
          <p:nvPr/>
        </p:nvSpPr>
        <p:spPr bwMode="auto">
          <a:xfrm>
            <a:off x="1398588" y="3070225"/>
            <a:ext cx="2746375" cy="2743200"/>
          </a:xfrm>
          <a:prstGeom prst="ellipse">
            <a:avLst/>
          </a:prstGeom>
          <a:solidFill>
            <a:srgbClr val="FFFFFF">
              <a:alpha val="90000"/>
            </a:srgbClr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56" name="Rectangle 12"/>
          <p:cNvSpPr>
            <a:spLocks noChangeArrowheads="1"/>
          </p:cNvSpPr>
          <p:nvPr/>
        </p:nvSpPr>
        <p:spPr bwMode="auto">
          <a:xfrm rot="2679310">
            <a:off x="2555875" y="4311650"/>
            <a:ext cx="57150" cy="269875"/>
          </a:xfrm>
          <a:prstGeom prst="rect">
            <a:avLst/>
          </a:prstGeom>
          <a:solidFill>
            <a:srgbClr val="00CC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57" name="Line 13"/>
          <p:cNvSpPr>
            <a:spLocks noChangeShapeType="1"/>
          </p:cNvSpPr>
          <p:nvPr/>
        </p:nvSpPr>
        <p:spPr bwMode="auto">
          <a:xfrm>
            <a:off x="2619375" y="4410075"/>
            <a:ext cx="1588" cy="79375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58" name="Line 14"/>
          <p:cNvSpPr>
            <a:spLocks noChangeShapeType="1"/>
          </p:cNvSpPr>
          <p:nvPr/>
        </p:nvSpPr>
        <p:spPr bwMode="auto">
          <a:xfrm>
            <a:off x="2613025" y="5445125"/>
            <a:ext cx="3175" cy="212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59" name="Line 15"/>
          <p:cNvSpPr>
            <a:spLocks noChangeShapeType="1"/>
          </p:cNvSpPr>
          <p:nvPr/>
        </p:nvSpPr>
        <p:spPr bwMode="auto">
          <a:xfrm>
            <a:off x="2606675" y="5646738"/>
            <a:ext cx="52070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0" name="Line 16"/>
          <p:cNvSpPr>
            <a:spLocks noChangeShapeType="1"/>
          </p:cNvSpPr>
          <p:nvPr/>
        </p:nvSpPr>
        <p:spPr bwMode="auto">
          <a:xfrm flipV="1">
            <a:off x="3108325" y="4810125"/>
            <a:ext cx="0" cy="842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1" name="Line 17"/>
          <p:cNvSpPr>
            <a:spLocks noChangeShapeType="1"/>
          </p:cNvSpPr>
          <p:nvPr/>
        </p:nvSpPr>
        <p:spPr bwMode="auto">
          <a:xfrm>
            <a:off x="3087688" y="4837113"/>
            <a:ext cx="33655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441575" y="5170488"/>
            <a:ext cx="342900" cy="274637"/>
            <a:chOff x="5504" y="8144"/>
            <a:chExt cx="291" cy="236"/>
          </a:xfrm>
        </p:grpSpPr>
        <p:sp>
          <p:nvSpPr>
            <p:cNvPr id="441363" name="Rectangle 19"/>
            <p:cNvSpPr>
              <a:spLocks noChangeArrowheads="1"/>
            </p:cNvSpPr>
            <p:nvPr/>
          </p:nvSpPr>
          <p:spPr bwMode="auto">
            <a:xfrm>
              <a:off x="5577" y="8233"/>
              <a:ext cx="155" cy="147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64" name="Rectangle 20"/>
            <p:cNvSpPr>
              <a:spLocks noChangeArrowheads="1"/>
            </p:cNvSpPr>
            <p:nvPr/>
          </p:nvSpPr>
          <p:spPr bwMode="auto">
            <a:xfrm>
              <a:off x="5504" y="8144"/>
              <a:ext cx="291" cy="106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41365" name="Rectangle 21"/>
          <p:cNvSpPr>
            <a:spLocks noChangeArrowheads="1"/>
          </p:cNvSpPr>
          <p:nvPr/>
        </p:nvSpPr>
        <p:spPr bwMode="auto">
          <a:xfrm>
            <a:off x="3468688" y="4543425"/>
            <a:ext cx="107950" cy="393700"/>
          </a:xfrm>
          <a:prstGeom prst="rect">
            <a:avLst/>
          </a:prstGeom>
          <a:solidFill>
            <a:srgbClr val="0000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6" name="Line 22"/>
          <p:cNvSpPr>
            <a:spLocks noChangeShapeType="1"/>
          </p:cNvSpPr>
          <p:nvPr/>
        </p:nvSpPr>
        <p:spPr bwMode="auto">
          <a:xfrm flipV="1">
            <a:off x="1689100" y="4043363"/>
            <a:ext cx="1588" cy="3921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7" name="Line 23"/>
          <p:cNvSpPr>
            <a:spLocks noChangeShapeType="1"/>
          </p:cNvSpPr>
          <p:nvPr/>
        </p:nvSpPr>
        <p:spPr bwMode="auto">
          <a:xfrm flipV="1">
            <a:off x="1666875" y="4052888"/>
            <a:ext cx="1846263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8" name="Line 24"/>
          <p:cNvSpPr>
            <a:spLocks noChangeShapeType="1"/>
          </p:cNvSpPr>
          <p:nvPr/>
        </p:nvSpPr>
        <p:spPr bwMode="auto">
          <a:xfrm flipV="1">
            <a:off x="1431925" y="4429125"/>
            <a:ext cx="26828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9" name="Rectangle 25"/>
          <p:cNvSpPr>
            <a:spLocks noChangeArrowheads="1"/>
          </p:cNvSpPr>
          <p:nvPr/>
        </p:nvSpPr>
        <p:spPr bwMode="auto">
          <a:xfrm>
            <a:off x="3468688" y="3944938"/>
            <a:ext cx="107950" cy="393700"/>
          </a:xfrm>
          <a:prstGeom prst="rect">
            <a:avLst/>
          </a:prstGeom>
          <a:solidFill>
            <a:srgbClr val="FFCC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0" name="AutoShape 26"/>
          <p:cNvSpPr>
            <a:spLocks noChangeArrowheads="1"/>
          </p:cNvSpPr>
          <p:nvPr/>
        </p:nvSpPr>
        <p:spPr bwMode="auto">
          <a:xfrm rot="16200000" flipH="1">
            <a:off x="7747794" y="4237832"/>
            <a:ext cx="419100" cy="334962"/>
          </a:xfrm>
          <a:prstGeom prst="flowChartManualOperation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1" name="Oval 27"/>
          <p:cNvSpPr>
            <a:spLocks noChangeArrowheads="1"/>
          </p:cNvSpPr>
          <p:nvPr/>
        </p:nvSpPr>
        <p:spPr bwMode="auto">
          <a:xfrm flipH="1">
            <a:off x="5062538" y="3044825"/>
            <a:ext cx="2746375" cy="2743200"/>
          </a:xfrm>
          <a:prstGeom prst="ellipse">
            <a:avLst/>
          </a:prstGeom>
          <a:solidFill>
            <a:srgbClr val="FFFFFF">
              <a:alpha val="90000"/>
            </a:srgbClr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2" name="Line 28"/>
          <p:cNvSpPr>
            <a:spLocks noChangeShapeType="1"/>
          </p:cNvSpPr>
          <p:nvPr/>
        </p:nvSpPr>
        <p:spPr bwMode="auto">
          <a:xfrm flipH="1" flipV="1">
            <a:off x="7516813" y="4008438"/>
            <a:ext cx="1587" cy="401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3" name="Line 29"/>
          <p:cNvSpPr>
            <a:spLocks noChangeShapeType="1"/>
          </p:cNvSpPr>
          <p:nvPr/>
        </p:nvSpPr>
        <p:spPr bwMode="auto">
          <a:xfrm flipH="1" flipV="1">
            <a:off x="5673725" y="4021138"/>
            <a:ext cx="1865313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4" name="Line 30"/>
          <p:cNvSpPr>
            <a:spLocks noChangeShapeType="1"/>
          </p:cNvSpPr>
          <p:nvPr/>
        </p:nvSpPr>
        <p:spPr bwMode="auto">
          <a:xfrm flipH="1" flipV="1">
            <a:off x="7507288" y="4402138"/>
            <a:ext cx="268287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5" name="Rectangle 31"/>
          <p:cNvSpPr>
            <a:spLocks noChangeArrowheads="1"/>
          </p:cNvSpPr>
          <p:nvPr/>
        </p:nvSpPr>
        <p:spPr bwMode="auto">
          <a:xfrm flipH="1">
            <a:off x="5630863" y="3919538"/>
            <a:ext cx="106362" cy="392112"/>
          </a:xfrm>
          <a:prstGeom prst="rect">
            <a:avLst/>
          </a:prstGeom>
          <a:solidFill>
            <a:srgbClr val="FFCC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6" name="Line 32"/>
          <p:cNvSpPr>
            <a:spLocks noChangeShapeType="1"/>
          </p:cNvSpPr>
          <p:nvPr/>
        </p:nvSpPr>
        <p:spPr bwMode="auto">
          <a:xfrm flipV="1">
            <a:off x="977900" y="4656138"/>
            <a:ext cx="246063" cy="627062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7" name="Text Box 33"/>
          <p:cNvSpPr txBox="1">
            <a:spLocks noChangeArrowheads="1"/>
          </p:cNvSpPr>
          <p:nvPr/>
        </p:nvSpPr>
        <p:spPr bwMode="auto">
          <a:xfrm>
            <a:off x="7529513" y="5224463"/>
            <a:ext cx="153828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ＭＳ Ｐゴシック" charset="-128"/>
                <a:cs typeface="+mn-cs"/>
              </a:rPr>
              <a:t>Thruster</a:t>
            </a:r>
          </a:p>
        </p:txBody>
      </p:sp>
      <p:sp>
        <p:nvSpPr>
          <p:cNvPr id="441378" name="Line 34"/>
          <p:cNvSpPr>
            <a:spLocks noChangeShapeType="1"/>
          </p:cNvSpPr>
          <p:nvPr/>
        </p:nvSpPr>
        <p:spPr bwMode="auto">
          <a:xfrm flipH="1" flipV="1">
            <a:off x="2797175" y="5675313"/>
            <a:ext cx="265113" cy="444500"/>
          </a:xfrm>
          <a:prstGeom prst="line">
            <a:avLst/>
          </a:prstGeom>
          <a:noFill/>
          <a:ln w="31750">
            <a:solidFill>
              <a:srgbClr val="33CC33"/>
            </a:solidFill>
            <a:round/>
            <a:headEnd/>
            <a:tailEnd type="stealth" w="lg" len="lg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9" name="Line 35"/>
          <p:cNvSpPr>
            <a:spLocks noChangeShapeType="1"/>
          </p:cNvSpPr>
          <p:nvPr/>
        </p:nvSpPr>
        <p:spPr bwMode="auto">
          <a:xfrm flipH="1" flipV="1">
            <a:off x="3562350" y="4989513"/>
            <a:ext cx="558800" cy="519112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0" name="Text Box 36"/>
          <p:cNvSpPr txBox="1">
            <a:spLocks noChangeArrowheads="1"/>
          </p:cNvSpPr>
          <p:nvPr/>
        </p:nvSpPr>
        <p:spPr bwMode="auto">
          <a:xfrm>
            <a:off x="2139950" y="2565400"/>
            <a:ext cx="5024438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FF5050"/>
                </a:solidFill>
                <a:latin typeface="Tahoma" pitchFamily="34" charset="0"/>
                <a:ea typeface="ＭＳ Ｐゴシック" charset="-128"/>
                <a:cs typeface="+mn-cs"/>
              </a:rPr>
              <a:t>Displacement Signal between S/C and Mirror</a:t>
            </a:r>
          </a:p>
        </p:txBody>
      </p:sp>
      <p:sp>
        <p:nvSpPr>
          <p:cNvPr id="441381" name="Line 37"/>
          <p:cNvSpPr>
            <a:spLocks noChangeShapeType="1"/>
          </p:cNvSpPr>
          <p:nvPr/>
        </p:nvSpPr>
        <p:spPr bwMode="auto">
          <a:xfrm flipH="1">
            <a:off x="2843213" y="2906713"/>
            <a:ext cx="592137" cy="1079500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 type="stealth" w="lg" len="lg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2" name="Line 38"/>
          <p:cNvSpPr>
            <a:spLocks noChangeShapeType="1"/>
          </p:cNvSpPr>
          <p:nvPr/>
        </p:nvSpPr>
        <p:spPr bwMode="auto">
          <a:xfrm flipH="1">
            <a:off x="3575050" y="3505200"/>
            <a:ext cx="465138" cy="385763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3" name="Line 39"/>
          <p:cNvSpPr>
            <a:spLocks noChangeShapeType="1"/>
          </p:cNvSpPr>
          <p:nvPr/>
        </p:nvSpPr>
        <p:spPr bwMode="auto">
          <a:xfrm flipH="1" flipV="1">
            <a:off x="7967663" y="4651375"/>
            <a:ext cx="246062" cy="625475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4" name="Line 40"/>
          <p:cNvSpPr>
            <a:spLocks noChangeShapeType="1"/>
          </p:cNvSpPr>
          <p:nvPr/>
        </p:nvSpPr>
        <p:spPr bwMode="auto">
          <a:xfrm>
            <a:off x="5180013" y="3478213"/>
            <a:ext cx="465137" cy="385762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5" name="Text Box 41"/>
          <p:cNvSpPr txBox="1">
            <a:spLocks noChangeArrowheads="1"/>
          </p:cNvSpPr>
          <p:nvPr/>
        </p:nvSpPr>
        <p:spPr bwMode="auto">
          <a:xfrm>
            <a:off x="4127500" y="4786322"/>
            <a:ext cx="104298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ＭＳ Ｐゴシック" charset="-128"/>
                <a:cs typeface="+mn-cs"/>
              </a:rPr>
              <a:t>Mirror</a:t>
            </a:r>
          </a:p>
        </p:txBody>
      </p:sp>
      <p:sp>
        <p:nvSpPr>
          <p:cNvPr id="441386" name="Line 42"/>
          <p:cNvSpPr>
            <a:spLocks noChangeShapeType="1"/>
          </p:cNvSpPr>
          <p:nvPr/>
        </p:nvSpPr>
        <p:spPr bwMode="auto">
          <a:xfrm flipH="1" flipV="1">
            <a:off x="3860800" y="4789488"/>
            <a:ext cx="320675" cy="147637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7" name="Line 43"/>
          <p:cNvSpPr>
            <a:spLocks noChangeShapeType="1"/>
          </p:cNvSpPr>
          <p:nvPr/>
        </p:nvSpPr>
        <p:spPr bwMode="auto">
          <a:xfrm flipV="1">
            <a:off x="5032375" y="4762500"/>
            <a:ext cx="320675" cy="147638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8" name="Line 44"/>
          <p:cNvSpPr>
            <a:spLocks noChangeShapeType="1"/>
          </p:cNvSpPr>
          <p:nvPr/>
        </p:nvSpPr>
        <p:spPr bwMode="auto">
          <a:xfrm>
            <a:off x="5718175" y="2852738"/>
            <a:ext cx="592138" cy="1081087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 type="stealth" w="lg" len="lg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9" name="Freeform 45"/>
          <p:cNvSpPr>
            <a:spLocks/>
          </p:cNvSpPr>
          <p:nvPr/>
        </p:nvSpPr>
        <p:spPr bwMode="auto">
          <a:xfrm>
            <a:off x="3876675" y="4344988"/>
            <a:ext cx="1454150" cy="198437"/>
          </a:xfrm>
          <a:custGeom>
            <a:avLst/>
            <a:gdLst/>
            <a:ahLst/>
            <a:cxnLst>
              <a:cxn ang="0">
                <a:pos x="45" y="30"/>
              </a:cxn>
              <a:cxn ang="0">
                <a:pos x="30" y="171"/>
              </a:cxn>
              <a:cxn ang="0">
                <a:pos x="45" y="327"/>
              </a:cxn>
              <a:cxn ang="0">
                <a:pos x="126" y="315"/>
              </a:cxn>
              <a:cxn ang="0">
                <a:pos x="735" y="303"/>
              </a:cxn>
              <a:cxn ang="0">
                <a:pos x="1605" y="279"/>
              </a:cxn>
              <a:cxn ang="0">
                <a:pos x="2607" y="300"/>
              </a:cxn>
              <a:cxn ang="0">
                <a:pos x="3330" y="333"/>
              </a:cxn>
              <a:cxn ang="0">
                <a:pos x="3648" y="351"/>
              </a:cxn>
              <a:cxn ang="0">
                <a:pos x="3672" y="249"/>
              </a:cxn>
              <a:cxn ang="0">
                <a:pos x="3672" y="171"/>
              </a:cxn>
              <a:cxn ang="0">
                <a:pos x="3690" y="36"/>
              </a:cxn>
              <a:cxn ang="0">
                <a:pos x="3660" y="12"/>
              </a:cxn>
              <a:cxn ang="0">
                <a:pos x="3594" y="6"/>
              </a:cxn>
              <a:cxn ang="0">
                <a:pos x="2991" y="51"/>
              </a:cxn>
              <a:cxn ang="0">
                <a:pos x="1911" y="75"/>
              </a:cxn>
              <a:cxn ang="0">
                <a:pos x="1065" y="78"/>
              </a:cxn>
              <a:cxn ang="0">
                <a:pos x="303" y="51"/>
              </a:cxn>
              <a:cxn ang="0">
                <a:pos x="45" y="30"/>
              </a:cxn>
            </a:cxnLst>
            <a:rect l="0" t="0" r="r" b="b"/>
            <a:pathLst>
              <a:path w="3705" h="365">
                <a:moveTo>
                  <a:pt x="45" y="30"/>
                </a:moveTo>
                <a:cubicBezTo>
                  <a:pt x="0" y="50"/>
                  <a:pt x="30" y="122"/>
                  <a:pt x="30" y="171"/>
                </a:cubicBezTo>
                <a:cubicBezTo>
                  <a:pt x="30" y="220"/>
                  <a:pt x="29" y="303"/>
                  <a:pt x="45" y="327"/>
                </a:cubicBezTo>
                <a:cubicBezTo>
                  <a:pt x="61" y="351"/>
                  <a:pt x="11" y="319"/>
                  <a:pt x="126" y="315"/>
                </a:cubicBezTo>
                <a:cubicBezTo>
                  <a:pt x="241" y="311"/>
                  <a:pt x="489" y="309"/>
                  <a:pt x="735" y="303"/>
                </a:cubicBezTo>
                <a:cubicBezTo>
                  <a:pt x="981" y="297"/>
                  <a:pt x="1293" y="279"/>
                  <a:pt x="1605" y="279"/>
                </a:cubicBezTo>
                <a:cubicBezTo>
                  <a:pt x="1917" y="279"/>
                  <a:pt x="2320" y="291"/>
                  <a:pt x="2607" y="300"/>
                </a:cubicBezTo>
                <a:cubicBezTo>
                  <a:pt x="2894" y="309"/>
                  <a:pt x="3157" y="325"/>
                  <a:pt x="3330" y="333"/>
                </a:cubicBezTo>
                <a:cubicBezTo>
                  <a:pt x="3503" y="341"/>
                  <a:pt x="3591" y="365"/>
                  <a:pt x="3648" y="351"/>
                </a:cubicBezTo>
                <a:cubicBezTo>
                  <a:pt x="3705" y="337"/>
                  <a:pt x="3668" y="279"/>
                  <a:pt x="3672" y="249"/>
                </a:cubicBezTo>
                <a:cubicBezTo>
                  <a:pt x="3676" y="219"/>
                  <a:pt x="3669" y="207"/>
                  <a:pt x="3672" y="171"/>
                </a:cubicBezTo>
                <a:cubicBezTo>
                  <a:pt x="3675" y="135"/>
                  <a:pt x="3692" y="62"/>
                  <a:pt x="3690" y="36"/>
                </a:cubicBezTo>
                <a:cubicBezTo>
                  <a:pt x="3688" y="10"/>
                  <a:pt x="3676" y="17"/>
                  <a:pt x="3660" y="12"/>
                </a:cubicBezTo>
                <a:cubicBezTo>
                  <a:pt x="3644" y="7"/>
                  <a:pt x="3705" y="0"/>
                  <a:pt x="3594" y="6"/>
                </a:cubicBezTo>
                <a:cubicBezTo>
                  <a:pt x="3483" y="12"/>
                  <a:pt x="3271" y="40"/>
                  <a:pt x="2991" y="51"/>
                </a:cubicBezTo>
                <a:cubicBezTo>
                  <a:pt x="2711" y="62"/>
                  <a:pt x="2232" y="71"/>
                  <a:pt x="1911" y="75"/>
                </a:cubicBezTo>
                <a:cubicBezTo>
                  <a:pt x="1590" y="79"/>
                  <a:pt x="1333" y="82"/>
                  <a:pt x="1065" y="78"/>
                </a:cubicBezTo>
                <a:cubicBezTo>
                  <a:pt x="797" y="74"/>
                  <a:pt x="473" y="59"/>
                  <a:pt x="303" y="51"/>
                </a:cubicBezTo>
                <a:cubicBezTo>
                  <a:pt x="133" y="43"/>
                  <a:pt x="90" y="10"/>
                  <a:pt x="45" y="30"/>
                </a:cubicBezTo>
                <a:close/>
              </a:path>
            </a:pathLst>
          </a:custGeom>
          <a:solidFill>
            <a:srgbClr val="339933"/>
          </a:solidFill>
          <a:ln w="3175" cmpd="sng">
            <a:solidFill>
              <a:srgbClr val="339933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 flipH="1">
            <a:off x="4616450" y="4033838"/>
            <a:ext cx="914400" cy="758825"/>
            <a:chOff x="4785" y="11039"/>
            <a:chExt cx="829" cy="688"/>
          </a:xfrm>
        </p:grpSpPr>
        <p:sp>
          <p:nvSpPr>
            <p:cNvPr id="441391" name="Freeform 47"/>
            <p:cNvSpPr>
              <a:spLocks/>
            </p:cNvSpPr>
            <p:nvPr/>
          </p:nvSpPr>
          <p:spPr bwMode="auto">
            <a:xfrm>
              <a:off x="4800" y="11132"/>
              <a:ext cx="233" cy="5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2" name="Line 48"/>
            <p:cNvSpPr>
              <a:spLocks noChangeShapeType="1"/>
            </p:cNvSpPr>
            <p:nvPr/>
          </p:nvSpPr>
          <p:spPr bwMode="auto">
            <a:xfrm>
              <a:off x="4798" y="11113"/>
              <a:ext cx="1" cy="54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3" name="Line 49"/>
            <p:cNvSpPr>
              <a:spLocks noChangeShapeType="1"/>
            </p:cNvSpPr>
            <p:nvPr/>
          </p:nvSpPr>
          <p:spPr bwMode="auto">
            <a:xfrm>
              <a:off x="4787" y="11129"/>
              <a:ext cx="250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4" name="Line 50"/>
            <p:cNvSpPr>
              <a:spLocks noChangeShapeType="1"/>
            </p:cNvSpPr>
            <p:nvPr/>
          </p:nvSpPr>
          <p:spPr bwMode="auto">
            <a:xfrm>
              <a:off x="4785" y="11645"/>
              <a:ext cx="259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5" name="Arc 51"/>
            <p:cNvSpPr>
              <a:spLocks/>
            </p:cNvSpPr>
            <p:nvPr/>
          </p:nvSpPr>
          <p:spPr bwMode="auto">
            <a:xfrm rot="35128499">
              <a:off x="4917" y="11030"/>
              <a:ext cx="688" cy="706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41402" name="Line 58"/>
          <p:cNvSpPr>
            <a:spLocks noChangeShapeType="1"/>
          </p:cNvSpPr>
          <p:nvPr/>
        </p:nvSpPr>
        <p:spPr bwMode="auto">
          <a:xfrm flipV="1">
            <a:off x="2017713" y="4441825"/>
            <a:ext cx="1901825" cy="1588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403" name="Rectangle 59"/>
          <p:cNvSpPr>
            <a:spLocks noChangeArrowheads="1"/>
          </p:cNvSpPr>
          <p:nvPr/>
        </p:nvSpPr>
        <p:spPr bwMode="auto">
          <a:xfrm>
            <a:off x="1806575" y="4297363"/>
            <a:ext cx="534988" cy="280987"/>
          </a:xfrm>
          <a:prstGeom prst="rect">
            <a:avLst/>
          </a:prstGeom>
          <a:solidFill>
            <a:srgbClr val="00CC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404" name="Rectangle 60"/>
          <p:cNvSpPr>
            <a:spLocks noChangeArrowheads="1"/>
          </p:cNvSpPr>
          <p:nvPr/>
        </p:nvSpPr>
        <p:spPr bwMode="auto">
          <a:xfrm rot="2679310">
            <a:off x="2555875" y="4311650"/>
            <a:ext cx="57150" cy="2698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405" name="Text Box 61"/>
          <p:cNvSpPr txBox="1">
            <a:spLocks noChangeArrowheads="1"/>
          </p:cNvSpPr>
          <p:nvPr/>
        </p:nvSpPr>
        <p:spPr bwMode="auto">
          <a:xfrm>
            <a:off x="1760538" y="3338513"/>
            <a:ext cx="10096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kern="1200" dirty="0">
                <a:solidFill>
                  <a:srgbClr val="5F5F5F"/>
                </a:solidFill>
                <a:latin typeface="Tahoma" pitchFamily="34" charset="0"/>
                <a:ea typeface="ＭＳ Ｐゴシック" charset="-128"/>
                <a:cs typeface="+mn-cs"/>
              </a:rPr>
              <a:t>S/C 1</a:t>
            </a:r>
          </a:p>
        </p:txBody>
      </p:sp>
      <p:sp>
        <p:nvSpPr>
          <p:cNvPr id="441406" name="Text Box 62"/>
          <p:cNvSpPr txBox="1">
            <a:spLocks noChangeArrowheads="1"/>
          </p:cNvSpPr>
          <p:nvPr/>
        </p:nvSpPr>
        <p:spPr bwMode="auto">
          <a:xfrm>
            <a:off x="6369050" y="3267075"/>
            <a:ext cx="10096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b="1" kern="1200" dirty="0">
                <a:solidFill>
                  <a:srgbClr val="5F5F5F"/>
                </a:solidFill>
                <a:latin typeface="Tahoma" pitchFamily="34" charset="0"/>
                <a:ea typeface="ＭＳ Ｐゴシック" charset="-128"/>
                <a:cs typeface="+mn-cs"/>
              </a:rPr>
              <a:t>S/C 2</a:t>
            </a:r>
          </a:p>
        </p:txBody>
      </p:sp>
      <p:sp>
        <p:nvSpPr>
          <p:cNvPr id="441407" name="Text Box 63"/>
          <p:cNvSpPr txBox="1">
            <a:spLocks noChangeArrowheads="1"/>
          </p:cNvSpPr>
          <p:nvPr/>
        </p:nvSpPr>
        <p:spPr bwMode="auto">
          <a:xfrm>
            <a:off x="7226300" y="6076950"/>
            <a:ext cx="180975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SzPct val="70000"/>
              <a:buNone/>
            </a:pPr>
            <a:r>
              <a:rPr kumimoji="1" lang="en-US" altLang="ja-JP" sz="1400" kern="1200" dirty="0">
                <a:solidFill>
                  <a:srgbClr val="5F5F5F"/>
                </a:solidFill>
                <a:latin typeface="Tahoma" pitchFamily="34" charset="0"/>
                <a:ea typeface="ＭＳ Ｐゴシック" charset="-128"/>
                <a:cs typeface="+mn-cs"/>
              </a:rPr>
              <a:t>Fig: S. Kawamura</a:t>
            </a:r>
          </a:p>
        </p:txBody>
      </p:sp>
      <p:sp>
        <p:nvSpPr>
          <p:cNvPr id="441408" name="Rectangle 64"/>
          <p:cNvSpPr>
            <a:spLocks noChangeArrowheads="1"/>
          </p:cNvSpPr>
          <p:nvPr/>
        </p:nvSpPr>
        <p:spPr bwMode="auto">
          <a:xfrm>
            <a:off x="684212" y="910880"/>
            <a:ext cx="8102630" cy="144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Cavity length change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</a:t>
            </a: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PDH error signal </a:t>
            </a: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 Mirror position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</a:t>
            </a:r>
            <a:r>
              <a:rPr kumimoji="1" lang="en-US" altLang="ja-JP" sz="18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</a:t>
            </a:r>
            <a:r>
              <a:rPr kumimoji="1" lang="en-US" altLang="ja-JP" sz="18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and Laser frequency)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Relative motion between mirror and S/C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Local sensor          S/C thruster </a:t>
            </a:r>
            <a:endParaRPr kumimoji="1" lang="en-US" altLang="ja-JP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4" name="Group 52"/>
          <p:cNvGrpSpPr>
            <a:grpSpLocks/>
          </p:cNvGrpSpPr>
          <p:nvPr/>
        </p:nvGrpSpPr>
        <p:grpSpPr bwMode="auto">
          <a:xfrm>
            <a:off x="3676650" y="4060825"/>
            <a:ext cx="914400" cy="758825"/>
            <a:chOff x="4785" y="11039"/>
            <a:chExt cx="829" cy="688"/>
          </a:xfrm>
        </p:grpSpPr>
        <p:sp>
          <p:nvSpPr>
            <p:cNvPr id="441397" name="Freeform 53"/>
            <p:cNvSpPr>
              <a:spLocks/>
            </p:cNvSpPr>
            <p:nvPr/>
          </p:nvSpPr>
          <p:spPr bwMode="auto">
            <a:xfrm>
              <a:off x="4800" y="11132"/>
              <a:ext cx="233" cy="5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8" name="Line 54"/>
            <p:cNvSpPr>
              <a:spLocks noChangeShapeType="1"/>
            </p:cNvSpPr>
            <p:nvPr/>
          </p:nvSpPr>
          <p:spPr bwMode="auto">
            <a:xfrm>
              <a:off x="4798" y="11113"/>
              <a:ext cx="1" cy="54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9" name="Line 55"/>
            <p:cNvSpPr>
              <a:spLocks noChangeShapeType="1"/>
            </p:cNvSpPr>
            <p:nvPr/>
          </p:nvSpPr>
          <p:spPr bwMode="auto">
            <a:xfrm>
              <a:off x="4787" y="11129"/>
              <a:ext cx="250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400" name="Line 56"/>
            <p:cNvSpPr>
              <a:spLocks noChangeShapeType="1"/>
            </p:cNvSpPr>
            <p:nvPr/>
          </p:nvSpPr>
          <p:spPr bwMode="auto">
            <a:xfrm>
              <a:off x="4785" y="11645"/>
              <a:ext cx="259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401" name="Arc 57"/>
            <p:cNvSpPr>
              <a:spLocks/>
            </p:cNvSpPr>
            <p:nvPr/>
          </p:nvSpPr>
          <p:spPr bwMode="auto">
            <a:xfrm rot="35128499">
              <a:off x="4917" y="11030"/>
              <a:ext cx="688" cy="706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角丸四角形 71"/>
          <p:cNvSpPr/>
          <p:nvPr/>
        </p:nvSpPr>
        <p:spPr bwMode="auto">
          <a:xfrm>
            <a:off x="1315988" y="3714752"/>
            <a:ext cx="5214974" cy="1214446"/>
          </a:xfrm>
          <a:prstGeom prst="roundRect">
            <a:avLst>
              <a:gd name="adj" fmla="val 4342"/>
            </a:avLst>
          </a:prstGeom>
          <a:solidFill>
            <a:srgbClr val="FFCCFF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1" name="角丸四角形 70"/>
          <p:cNvSpPr/>
          <p:nvPr/>
        </p:nvSpPr>
        <p:spPr bwMode="auto">
          <a:xfrm>
            <a:off x="1244550" y="1071546"/>
            <a:ext cx="5214974" cy="1214446"/>
          </a:xfrm>
          <a:prstGeom prst="roundRect">
            <a:avLst>
              <a:gd name="adj" fmla="val 4342"/>
            </a:avLst>
          </a:prstGeom>
          <a:solidFill>
            <a:srgbClr val="CCFFCC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Requirements</a:t>
            </a:r>
            <a:endParaRPr lang="en-US" altLang="ja-JP" dirty="0"/>
          </a:p>
        </p:txBody>
      </p:sp>
      <p:sp>
        <p:nvSpPr>
          <p:cNvPr id="6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The Fifth International ASTROD Symposium</a:t>
            </a:r>
            <a:r>
              <a:rPr lang="ja-JP" altLang="en-US" sz="1200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　</a:t>
            </a:r>
            <a:r>
              <a:rPr lang="en-US" altLang="ja-JP" sz="1200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(July 12, 2012, Raman Research Institute, India)</a:t>
            </a:r>
            <a:endParaRPr lang="en-US" altLang="ja-JP" sz="1200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41408" name="Rectangle 64"/>
          <p:cNvSpPr>
            <a:spLocks noChangeArrowheads="1"/>
          </p:cNvSpPr>
          <p:nvPr/>
        </p:nvSpPr>
        <p:spPr bwMode="auto">
          <a:xfrm>
            <a:off x="1285852" y="1071546"/>
            <a:ext cx="603092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Sensor Noise</a:t>
            </a:r>
            <a:endParaRPr kumimoji="1" lang="en-US" altLang="ja-JP" sz="20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</a:rPr>
              <a:t>     Shot noise    </a:t>
            </a:r>
            <a:r>
              <a:rPr lang="en-US" altLang="ja-JP" sz="2000" dirty="0" smtClean="0">
                <a:solidFill>
                  <a:srgbClr val="CCFFCC"/>
                </a:solidFill>
              </a:rPr>
              <a:t>3 x 10</a:t>
            </a:r>
            <a:r>
              <a:rPr lang="en-US" altLang="ja-JP" sz="2000" baseline="30000" dirty="0" smtClean="0">
                <a:solidFill>
                  <a:srgbClr val="CCFFCC"/>
                </a:solidFill>
              </a:rPr>
              <a:t>-18</a:t>
            </a:r>
            <a:r>
              <a:rPr lang="en-US" altLang="ja-JP" sz="2000" dirty="0" smtClean="0">
                <a:solidFill>
                  <a:srgbClr val="CCFFCC"/>
                </a:solidFill>
              </a:rPr>
              <a:t> m/Hz</a:t>
            </a:r>
            <a:r>
              <a:rPr lang="en-US" altLang="ja-JP" sz="2000" baseline="30000" dirty="0" smtClean="0">
                <a:solidFill>
                  <a:srgbClr val="CCFFCC"/>
                </a:solidFill>
              </a:rPr>
              <a:t>1/2</a:t>
            </a:r>
            <a:r>
              <a:rPr lang="en-US" altLang="ja-JP" sz="2000" dirty="0" smtClean="0">
                <a:solidFill>
                  <a:srgbClr val="CCFFCC"/>
                </a:solidFill>
              </a:rPr>
              <a:t>   </a:t>
            </a:r>
            <a:r>
              <a:rPr lang="en-US" altLang="ja-JP" sz="1200" dirty="0" smtClean="0">
                <a:solidFill>
                  <a:srgbClr val="CCFFCC"/>
                </a:solidFill>
              </a:rPr>
              <a:t>(0.1 Hz)</a:t>
            </a:r>
            <a:r>
              <a:rPr lang="en-US" altLang="ja-JP" sz="2000" dirty="0" smtClean="0">
                <a:solidFill>
                  <a:srgbClr val="CCFFCC"/>
                </a:solidFill>
                <a:sym typeface="Wingdings" pitchFamily="2" charset="2"/>
              </a:rPr>
              <a:t> </a:t>
            </a:r>
          </a:p>
        </p:txBody>
      </p:sp>
      <p:sp>
        <p:nvSpPr>
          <p:cNvPr id="64" name="Rectangle 64"/>
          <p:cNvSpPr>
            <a:spLocks noChangeArrowheads="1"/>
          </p:cNvSpPr>
          <p:nvPr/>
        </p:nvSpPr>
        <p:spPr bwMode="auto">
          <a:xfrm>
            <a:off x="1387426" y="3714752"/>
            <a:ext cx="585791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Acceleration Noise</a:t>
            </a:r>
            <a:endParaRPr kumimoji="1" lang="en-US" altLang="ja-JP" sz="2000" b="1" kern="1200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F</a:t>
            </a:r>
            <a:r>
              <a:rPr kumimoji="1" lang="en-US" altLang="ja-JP" sz="2000" kern="1200" dirty="0" smtClean="0">
                <a:solidFill>
                  <a:srgbClr val="FFFFFF"/>
                </a:solidFill>
                <a:sym typeface="Wingdings" pitchFamily="2" charset="2"/>
              </a:rPr>
              <a:t>orce noise   </a:t>
            </a:r>
            <a:r>
              <a:rPr lang="en-US" altLang="ja-JP" sz="2000" dirty="0" smtClean="0">
                <a:solidFill>
                  <a:srgbClr val="FFCCFF"/>
                </a:solidFill>
              </a:rPr>
              <a:t>4x10</a:t>
            </a:r>
            <a:r>
              <a:rPr lang="en-US" altLang="ja-JP" sz="2000" baseline="30000" dirty="0" smtClean="0">
                <a:solidFill>
                  <a:srgbClr val="FFCCFF"/>
                </a:solidFill>
              </a:rPr>
              <a:t>-17</a:t>
            </a:r>
            <a:r>
              <a:rPr lang="en-US" altLang="ja-JP" sz="2000" dirty="0" smtClean="0">
                <a:solidFill>
                  <a:srgbClr val="FFCCFF"/>
                </a:solidFill>
              </a:rPr>
              <a:t> N/Hz</a:t>
            </a:r>
            <a:r>
              <a:rPr lang="en-US" altLang="ja-JP" sz="2000" baseline="30000" dirty="0" smtClean="0">
                <a:solidFill>
                  <a:srgbClr val="FFCCFF"/>
                </a:solidFill>
              </a:rPr>
              <a:t>1/2</a:t>
            </a:r>
            <a:r>
              <a:rPr kumimoji="1" lang="en-US" altLang="ja-JP" sz="2000" kern="1200" dirty="0" smtClean="0">
                <a:solidFill>
                  <a:srgbClr val="FFCCFF"/>
                </a:solidFill>
                <a:sym typeface="Wingdings" pitchFamily="2" charset="2"/>
              </a:rPr>
              <a:t>   </a:t>
            </a:r>
            <a:r>
              <a:rPr lang="en-US" altLang="ja-JP" sz="1200" dirty="0" smtClean="0">
                <a:solidFill>
                  <a:srgbClr val="FFCCFF"/>
                </a:solidFill>
              </a:rPr>
              <a:t>(0.1 Hz)</a:t>
            </a:r>
            <a:r>
              <a:rPr kumimoji="1" lang="en-US" altLang="ja-JP" sz="2000" kern="1200" dirty="0" smtClean="0">
                <a:solidFill>
                  <a:srgbClr val="FFCCFF"/>
                </a:solidFill>
                <a:sym typeface="Wingdings" pitchFamily="2" charset="2"/>
              </a:rPr>
              <a:t> </a:t>
            </a:r>
            <a:endParaRPr kumimoji="1" lang="en-US" altLang="ja-JP" sz="2000" kern="1200" dirty="0">
              <a:solidFill>
                <a:srgbClr val="FFFFFF"/>
              </a:solidFill>
            </a:endParaRPr>
          </a:p>
        </p:txBody>
      </p:sp>
      <p:sp>
        <p:nvSpPr>
          <p:cNvPr id="65" name="下矢印 64"/>
          <p:cNvSpPr/>
          <p:nvPr/>
        </p:nvSpPr>
        <p:spPr bwMode="auto">
          <a:xfrm rot="5400000" flipV="1">
            <a:off x="2052291" y="1901505"/>
            <a:ext cx="357190" cy="214315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6" name="Rectangle 64"/>
          <p:cNvSpPr>
            <a:spLocks noChangeArrowheads="1"/>
          </p:cNvSpPr>
          <p:nvPr/>
        </p:nvSpPr>
        <p:spPr bwMode="auto">
          <a:xfrm>
            <a:off x="1643042" y="2357430"/>
            <a:ext cx="6858048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Other noises should be  well below the shot noise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        Laser freq. noise:    </a:t>
            </a:r>
            <a:r>
              <a:rPr lang="en-US" altLang="ja-JP" sz="2000" dirty="0" smtClean="0">
                <a:solidFill>
                  <a:srgbClr val="CCFFCC"/>
                </a:solidFill>
              </a:rPr>
              <a:t>1 Hz/Hz</a:t>
            </a:r>
            <a:r>
              <a:rPr lang="en-US" altLang="ja-JP" sz="2000" baseline="30000" dirty="0" smtClean="0">
                <a:solidFill>
                  <a:srgbClr val="CCFFCC"/>
                </a:solidFill>
              </a:rPr>
              <a:t>1/2</a:t>
            </a:r>
            <a:r>
              <a:rPr lang="en-US" altLang="ja-JP" sz="2000" dirty="0" smtClean="0">
                <a:solidFill>
                  <a:srgbClr val="CCFFCC"/>
                </a:solidFill>
              </a:rPr>
              <a:t>   </a:t>
            </a:r>
            <a:r>
              <a:rPr lang="en-US" altLang="ja-JP" sz="1200" dirty="0" smtClean="0">
                <a:solidFill>
                  <a:srgbClr val="CCFFCC"/>
                </a:solidFill>
              </a:rPr>
              <a:t>(1Hz)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        Stab. Gain 10</a:t>
            </a:r>
            <a:r>
              <a:rPr lang="en-US" altLang="ja-JP" sz="2000" baseline="30000" dirty="0" smtClean="0">
                <a:solidFill>
                  <a:srgbClr val="FFFFFF"/>
                </a:solidFill>
              </a:rPr>
              <a:t>5</a:t>
            </a:r>
            <a:r>
              <a:rPr lang="en-US" altLang="ja-JP" sz="2000" dirty="0" smtClean="0">
                <a:solidFill>
                  <a:srgbClr val="FFFFFF"/>
                </a:solidFill>
              </a:rPr>
              <a:t>,    CMRR   10</a:t>
            </a:r>
            <a:r>
              <a:rPr lang="en-US" altLang="ja-JP" sz="2000" baseline="30000" dirty="0" smtClean="0">
                <a:solidFill>
                  <a:srgbClr val="FFFFFF"/>
                </a:solidFill>
              </a:rPr>
              <a:t>5</a:t>
            </a:r>
            <a:endParaRPr lang="en-US" altLang="ja-JP" sz="1200" baseline="30000" dirty="0" smtClean="0">
              <a:solidFill>
                <a:srgbClr val="CCFFCC"/>
              </a:solidFill>
            </a:endParaRPr>
          </a:p>
        </p:txBody>
      </p:sp>
      <p:sp>
        <p:nvSpPr>
          <p:cNvPr id="67" name="Rectangle 64"/>
          <p:cNvSpPr>
            <a:spLocks noChangeArrowheads="1"/>
          </p:cNvSpPr>
          <p:nvPr/>
        </p:nvSpPr>
        <p:spPr bwMode="auto">
          <a:xfrm>
            <a:off x="2411760" y="1785926"/>
            <a:ext cx="500066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x 10 of KAGRA  in phase noise</a:t>
            </a:r>
            <a:endParaRPr lang="en-US" altLang="ja-JP" sz="1200" b="1" baseline="30000" dirty="0" smtClean="0">
              <a:solidFill>
                <a:srgbClr val="CCFFCC"/>
              </a:solidFill>
            </a:endParaRPr>
          </a:p>
        </p:txBody>
      </p:sp>
      <p:sp>
        <p:nvSpPr>
          <p:cNvPr id="68" name="下矢印 67"/>
          <p:cNvSpPr/>
          <p:nvPr/>
        </p:nvSpPr>
        <p:spPr bwMode="auto">
          <a:xfrm rot="5400000" flipV="1">
            <a:off x="2052291" y="4572007"/>
            <a:ext cx="357190" cy="214315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9" name="Rectangle 64"/>
          <p:cNvSpPr>
            <a:spLocks noChangeArrowheads="1"/>
          </p:cNvSpPr>
          <p:nvPr/>
        </p:nvSpPr>
        <p:spPr bwMode="auto">
          <a:xfrm>
            <a:off x="2483768" y="4498311"/>
            <a:ext cx="5000660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x 1/50 of LISA</a:t>
            </a:r>
            <a:endParaRPr lang="en-US" altLang="ja-JP" sz="1200" b="1" baseline="30000" dirty="0" smtClean="0">
              <a:solidFill>
                <a:srgbClr val="CCFFCC"/>
              </a:solidFill>
            </a:endParaRPr>
          </a:p>
        </p:txBody>
      </p:sp>
      <p:sp>
        <p:nvSpPr>
          <p:cNvPr id="70" name="Rectangle 64"/>
          <p:cNvSpPr>
            <a:spLocks noChangeArrowheads="1"/>
          </p:cNvSpPr>
          <p:nvPr/>
        </p:nvSpPr>
        <p:spPr bwMode="auto">
          <a:xfrm>
            <a:off x="1744616" y="5107086"/>
            <a:ext cx="664373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DDDDDD"/>
                </a:solidFill>
                <a:sym typeface="Wingdings" pitchFamily="2" charset="2"/>
              </a:rPr>
              <a:t>External force sources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DDDDDD"/>
                </a:solidFill>
                <a:sym typeface="Wingdings" pitchFamily="2" charset="2"/>
              </a:rPr>
              <a:t>  Fluctuation of magnetic field, electric field,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>
                <a:solidFill>
                  <a:srgbClr val="DDDDDD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DDDDDD"/>
                </a:solidFill>
                <a:sym typeface="Wingdings" pitchFamily="2" charset="2"/>
              </a:rPr>
              <a:t> gravitational field, temperature, pressure, etc.</a:t>
            </a:r>
            <a:r>
              <a:rPr kumimoji="1" lang="en-US" altLang="ja-JP" sz="2000" kern="1200" dirty="0" smtClean="0">
                <a:solidFill>
                  <a:srgbClr val="DDDDDD"/>
                </a:solidFill>
                <a:sym typeface="Wingdings" pitchFamily="2" charset="2"/>
              </a:rPr>
              <a:t> </a:t>
            </a:r>
            <a:endParaRPr kumimoji="1" lang="en-US" altLang="ja-JP" sz="2000" kern="1200" dirty="0">
              <a:solidFill>
                <a:srgbClr val="DDDDD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64" grpId="0"/>
      <p:bldP spid="68" grpId="0" animBg="1"/>
      <p:bldP spid="69" grpId="0"/>
      <p:bldP spid="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角丸四角形 1285"/>
          <p:cNvSpPr/>
          <p:nvPr/>
        </p:nvSpPr>
        <p:spPr bwMode="auto">
          <a:xfrm>
            <a:off x="642910" y="2071678"/>
            <a:ext cx="4429156" cy="1285884"/>
          </a:xfrm>
          <a:prstGeom prst="roundRect">
            <a:avLst>
              <a:gd name="adj" fmla="val 4342"/>
            </a:avLst>
          </a:prstGeom>
          <a:solidFill>
            <a:srgbClr val="FFCC99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Orbit and Constellation</a:t>
            </a:r>
            <a:endParaRPr lang="en-US" altLang="ja-JP" dirty="0"/>
          </a:p>
        </p:txBody>
      </p:sp>
      <p:sp>
        <p:nvSpPr>
          <p:cNvPr id="6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The Fifth International ASTROD Symposium</a:t>
            </a:r>
            <a:r>
              <a:rPr lang="ja-JP" altLang="en-US" sz="1200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　</a:t>
            </a:r>
            <a:r>
              <a:rPr lang="en-US" altLang="ja-JP" sz="1200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(July 12, 2012, Raman Research Institute, India)</a:t>
            </a:r>
            <a:endParaRPr lang="en-US" altLang="ja-JP" sz="1200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pic>
        <p:nvPicPr>
          <p:cNvPr id="14" name="Picture 5" descr="LISAorb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845084"/>
            <a:ext cx="3643338" cy="272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64"/>
          <p:cNvSpPr>
            <a:spLocks noChangeArrowheads="1"/>
          </p:cNvSpPr>
          <p:nvPr/>
        </p:nvSpPr>
        <p:spPr bwMode="auto">
          <a:xfrm>
            <a:off x="642910" y="2103274"/>
            <a:ext cx="4857784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DDDDDD"/>
                </a:solidFill>
                <a:sym typeface="Wingdings" pitchFamily="2" charset="2"/>
              </a:rPr>
              <a:t>Record-disk orbit around the Sun</a:t>
            </a:r>
            <a:endParaRPr kumimoji="1" lang="en-US" altLang="ja-JP" sz="2000" kern="1200" dirty="0">
              <a:solidFill>
                <a:srgbClr val="DDDDDD"/>
              </a:solidFill>
            </a:endParaRPr>
          </a:p>
        </p:txBody>
      </p:sp>
      <p:sp>
        <p:nvSpPr>
          <p:cNvPr id="17" name="Rectangle 64"/>
          <p:cNvSpPr>
            <a:spLocks noChangeArrowheads="1"/>
          </p:cNvSpPr>
          <p:nvPr/>
        </p:nvSpPr>
        <p:spPr bwMode="auto">
          <a:xfrm>
            <a:off x="1214414" y="2529643"/>
            <a:ext cx="4214842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DDDDDD"/>
                </a:solidFill>
                <a:sym typeface="Wingdings" pitchFamily="2" charset="2"/>
              </a:rPr>
              <a:t>Relative  acc.     </a:t>
            </a:r>
            <a:r>
              <a:rPr lang="en-US" altLang="ja-JP" sz="2000" dirty="0" smtClean="0">
                <a:solidFill>
                  <a:srgbClr val="FFCC99"/>
                </a:solidFill>
                <a:sym typeface="Wingdings" pitchFamily="2" charset="2"/>
              </a:rPr>
              <a:t>4x10</a:t>
            </a:r>
            <a:r>
              <a:rPr lang="en-US" altLang="ja-JP" sz="2000" baseline="30000" dirty="0" smtClean="0">
                <a:solidFill>
                  <a:srgbClr val="FFCC99"/>
                </a:solidFill>
                <a:sym typeface="Wingdings" pitchFamily="2" charset="2"/>
              </a:rPr>
              <a:t>-12</a:t>
            </a:r>
            <a:r>
              <a:rPr lang="en-US" altLang="ja-JP" sz="2000" dirty="0" smtClean="0">
                <a:solidFill>
                  <a:srgbClr val="FFCC99"/>
                </a:solidFill>
                <a:sym typeface="Wingdings" pitchFamily="2" charset="2"/>
              </a:rPr>
              <a:t> m/s</a:t>
            </a:r>
            <a:r>
              <a:rPr lang="en-US" altLang="ja-JP" sz="2000" baseline="30000" dirty="0" smtClean="0">
                <a:solidFill>
                  <a:srgbClr val="FFCC99"/>
                </a:solidFill>
                <a:sym typeface="Wingdings" pitchFamily="2" charset="2"/>
              </a:rPr>
              <a:t>2</a:t>
            </a:r>
            <a:r>
              <a:rPr kumimoji="1" lang="en-US" altLang="ja-JP" sz="2000" kern="1200" dirty="0" smtClean="0">
                <a:solidFill>
                  <a:srgbClr val="FFCC99"/>
                </a:solidFill>
                <a:sym typeface="Wingdings" pitchFamily="2" charset="2"/>
              </a:rPr>
              <a:t> </a:t>
            </a:r>
            <a:endParaRPr kumimoji="1" lang="en-US" altLang="ja-JP" sz="2000" kern="1200" dirty="0">
              <a:solidFill>
                <a:srgbClr val="FFCC99"/>
              </a:solidFill>
            </a:endParaRPr>
          </a:p>
        </p:txBody>
      </p:sp>
      <p:sp>
        <p:nvSpPr>
          <p:cNvPr id="20" name="Rectangle 64"/>
          <p:cNvSpPr>
            <a:spLocks noChangeArrowheads="1"/>
          </p:cNvSpPr>
          <p:nvPr/>
        </p:nvSpPr>
        <p:spPr bwMode="auto">
          <a:xfrm>
            <a:off x="1331640" y="2928934"/>
            <a:ext cx="307183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DDDDDD"/>
                </a:solidFill>
                <a:sym typeface="Wingdings" pitchFamily="2" charset="2"/>
              </a:rPr>
              <a:t>(Mirror force  ~</a:t>
            </a:r>
            <a:r>
              <a:rPr lang="en-US" altLang="ja-JP" sz="2000" dirty="0" smtClean="0">
                <a:solidFill>
                  <a:srgbClr val="FFCC99"/>
                </a:solidFill>
                <a:sym typeface="Wingdings" pitchFamily="2" charset="2"/>
              </a:rPr>
              <a:t>10</a:t>
            </a:r>
            <a:r>
              <a:rPr lang="en-US" altLang="ja-JP" sz="2000" baseline="30000" dirty="0" smtClean="0">
                <a:solidFill>
                  <a:srgbClr val="FFCC99"/>
                </a:solidFill>
                <a:sym typeface="Wingdings" pitchFamily="2" charset="2"/>
              </a:rPr>
              <a:t>-9</a:t>
            </a:r>
            <a:r>
              <a:rPr lang="en-US" altLang="ja-JP" sz="2000" dirty="0" smtClean="0">
                <a:solidFill>
                  <a:srgbClr val="FFCC99"/>
                </a:solidFill>
                <a:sym typeface="Wingdings" pitchFamily="2" charset="2"/>
              </a:rPr>
              <a:t> N</a:t>
            </a:r>
            <a:r>
              <a:rPr kumimoji="1" lang="en-US" altLang="ja-JP" sz="2000" kern="1200" dirty="0" smtClean="0">
                <a:solidFill>
                  <a:srgbClr val="DDDDDD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DDDDDD"/>
                </a:solidFill>
                <a:sym typeface="Wingdings" pitchFamily="2" charset="2"/>
              </a:rPr>
              <a:t>)</a:t>
            </a:r>
            <a:endParaRPr kumimoji="1" lang="en-US" altLang="ja-JP" sz="2000" kern="1200" dirty="0">
              <a:solidFill>
                <a:srgbClr val="DDDDDD"/>
              </a:solidFill>
            </a:endParaRPr>
          </a:p>
        </p:txBody>
      </p:sp>
      <p:grpSp>
        <p:nvGrpSpPr>
          <p:cNvPr id="658" name="グループ化 657"/>
          <p:cNvGrpSpPr/>
          <p:nvPr/>
        </p:nvGrpSpPr>
        <p:grpSpPr>
          <a:xfrm rot="15025950">
            <a:off x="6309537" y="3665393"/>
            <a:ext cx="468631" cy="386138"/>
            <a:chOff x="9501222" y="714356"/>
            <a:chExt cx="5338763" cy="4864101"/>
          </a:xfrm>
        </p:grpSpPr>
        <p:sp>
          <p:nvSpPr>
            <p:cNvPr id="659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0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1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2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3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4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5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6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7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8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9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0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1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2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73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860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61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62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63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64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74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5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6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7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78" name="Group 26"/>
            <p:cNvGrpSpPr>
              <a:grpSpLocks/>
            </p:cNvGrpSpPr>
            <p:nvPr/>
          </p:nvGrpSpPr>
          <p:grpSpPr bwMode="auto">
            <a:xfrm rot="7209001">
              <a:off x="11403004" y="2178095"/>
              <a:ext cx="600087" cy="500063"/>
              <a:chOff x="4785" y="11039"/>
              <a:chExt cx="829" cy="688"/>
            </a:xfrm>
          </p:grpSpPr>
          <p:sp>
            <p:nvSpPr>
              <p:cNvPr id="855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6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7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8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9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79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0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1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2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3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4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5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6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7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8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9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0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1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2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3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4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5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96" name="Group 49"/>
            <p:cNvGrpSpPr>
              <a:grpSpLocks/>
            </p:cNvGrpSpPr>
            <p:nvPr/>
          </p:nvGrpSpPr>
          <p:grpSpPr bwMode="auto">
            <a:xfrm rot="3616332">
              <a:off x="12330179" y="2190799"/>
              <a:ext cx="600087" cy="503238"/>
              <a:chOff x="4785" y="11039"/>
              <a:chExt cx="829" cy="688"/>
            </a:xfrm>
          </p:grpSpPr>
          <p:sp>
            <p:nvSpPr>
              <p:cNvPr id="850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1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2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3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4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97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8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9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0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1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2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03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848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9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04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846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7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05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6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7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8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9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0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1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2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3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4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5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16" name="Group 78"/>
            <p:cNvGrpSpPr>
              <a:grpSpLocks/>
            </p:cNvGrpSpPr>
            <p:nvPr/>
          </p:nvGrpSpPr>
          <p:grpSpPr bwMode="auto">
            <a:xfrm flipH="1">
              <a:off x="12703128" y="4371956"/>
              <a:ext cx="600087" cy="495300"/>
              <a:chOff x="4785" y="11039"/>
              <a:chExt cx="829" cy="688"/>
            </a:xfrm>
          </p:grpSpPr>
          <p:sp>
            <p:nvSpPr>
              <p:cNvPr id="841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2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3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4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5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17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8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9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0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21" name="Group 88"/>
            <p:cNvGrpSpPr>
              <a:grpSpLocks/>
            </p:cNvGrpSpPr>
            <p:nvPr/>
          </p:nvGrpSpPr>
          <p:grpSpPr bwMode="auto">
            <a:xfrm flipH="1">
              <a:off x="12703128" y="4416406"/>
              <a:ext cx="600087" cy="500063"/>
              <a:chOff x="4785" y="11039"/>
              <a:chExt cx="829" cy="688"/>
            </a:xfrm>
          </p:grpSpPr>
          <p:sp>
            <p:nvSpPr>
              <p:cNvPr id="836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7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8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9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0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22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3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4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5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6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7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8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9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0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1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2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3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4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5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6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7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8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39" name="Group 111"/>
            <p:cNvGrpSpPr>
              <a:grpSpLocks/>
            </p:cNvGrpSpPr>
            <p:nvPr/>
          </p:nvGrpSpPr>
          <p:grpSpPr bwMode="auto">
            <a:xfrm rot="3592668" flipH="1">
              <a:off x="13154019" y="3611480"/>
              <a:ext cx="600087" cy="503238"/>
              <a:chOff x="4785" y="11039"/>
              <a:chExt cx="829" cy="688"/>
            </a:xfrm>
          </p:grpSpPr>
          <p:sp>
            <p:nvSpPr>
              <p:cNvPr id="831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2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3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4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5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40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1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2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3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4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5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46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829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0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47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827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8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48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9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0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1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2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3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4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5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6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7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8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59" name="Group 141"/>
            <p:cNvGrpSpPr>
              <a:grpSpLocks/>
            </p:cNvGrpSpPr>
            <p:nvPr/>
          </p:nvGrpSpPr>
          <p:grpSpPr bwMode="auto">
            <a:xfrm>
              <a:off x="11052280" y="4424344"/>
              <a:ext cx="600087" cy="500063"/>
              <a:chOff x="4785" y="11039"/>
              <a:chExt cx="829" cy="688"/>
            </a:xfrm>
          </p:grpSpPr>
          <p:sp>
            <p:nvSpPr>
              <p:cNvPr id="822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3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4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5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6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60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1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2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3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4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5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6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7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8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9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0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1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2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3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4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5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6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7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8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9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0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1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2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3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84" name="Group 171"/>
            <p:cNvGrpSpPr>
              <a:grpSpLocks/>
            </p:cNvGrpSpPr>
            <p:nvPr/>
          </p:nvGrpSpPr>
          <p:grpSpPr bwMode="auto">
            <a:xfrm rot="18007332">
              <a:off x="10577576" y="3603541"/>
              <a:ext cx="600087" cy="500063"/>
              <a:chOff x="4785" y="11039"/>
              <a:chExt cx="829" cy="688"/>
            </a:xfrm>
          </p:grpSpPr>
          <p:sp>
            <p:nvSpPr>
              <p:cNvPr id="817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18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19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0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1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85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6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7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8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9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0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1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2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3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4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5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6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7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8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9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0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1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2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3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4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5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6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7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08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815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16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809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813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14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10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11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12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grpSp>
        <p:nvGrpSpPr>
          <p:cNvPr id="1289" name="グループ化 1288"/>
          <p:cNvGrpSpPr/>
          <p:nvPr/>
        </p:nvGrpSpPr>
        <p:grpSpPr>
          <a:xfrm>
            <a:off x="571472" y="1500174"/>
            <a:ext cx="8572560" cy="4214842"/>
            <a:chOff x="571472" y="1857364"/>
            <a:chExt cx="8572560" cy="4214842"/>
          </a:xfrm>
        </p:grpSpPr>
        <p:sp>
          <p:nvSpPr>
            <p:cNvPr id="1281" name="下矢印 1280"/>
            <p:cNvSpPr/>
            <p:nvPr/>
          </p:nvSpPr>
          <p:spPr bwMode="auto">
            <a:xfrm rot="1710309" flipV="1">
              <a:off x="6167088" y="4514198"/>
              <a:ext cx="268500" cy="341599"/>
            </a:xfrm>
            <a:prstGeom prst="downArrow">
              <a:avLst/>
            </a:prstGeom>
            <a:solidFill>
              <a:srgbClr val="CCFFCC">
                <a:alpha val="10000"/>
              </a:srgbClr>
            </a:solidFill>
            <a:ln w="15875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284" name="Rectangle 64"/>
            <p:cNvSpPr>
              <a:spLocks noChangeArrowheads="1"/>
            </p:cNvSpPr>
            <p:nvPr/>
          </p:nvSpPr>
          <p:spPr bwMode="auto">
            <a:xfrm>
              <a:off x="5143504" y="4475728"/>
              <a:ext cx="1285884" cy="56630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sz="1400" b="1" dirty="0" smtClean="0">
                  <a:solidFill>
                    <a:srgbClr val="CCFFCC"/>
                  </a:solidFill>
                  <a:sym typeface="Wingdings" pitchFamily="2" charset="2"/>
                </a:rPr>
                <a:t>Separated</a:t>
              </a:r>
            </a:p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sz="1400" b="1" dirty="0" smtClean="0">
                  <a:solidFill>
                    <a:srgbClr val="DDDDDD"/>
                  </a:solidFill>
                  <a:sym typeface="Wingdings" pitchFamily="2" charset="2"/>
                </a:rPr>
                <a:t>      unit</a:t>
              </a:r>
              <a:endParaRPr kumimoji="1" lang="en-US" altLang="ja-JP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279" name="グループ化 1278"/>
            <p:cNvGrpSpPr/>
            <p:nvPr/>
          </p:nvGrpSpPr>
          <p:grpSpPr>
            <a:xfrm>
              <a:off x="571472" y="1857364"/>
              <a:ext cx="8572560" cy="4214842"/>
              <a:chOff x="571472" y="1857364"/>
              <a:chExt cx="8572560" cy="4214842"/>
            </a:xfrm>
          </p:grpSpPr>
          <p:sp>
            <p:nvSpPr>
              <p:cNvPr id="1288" name="角丸四角形 1287"/>
              <p:cNvSpPr/>
              <p:nvPr/>
            </p:nvSpPr>
            <p:spPr bwMode="auto">
              <a:xfrm>
                <a:off x="1071538" y="5256351"/>
                <a:ext cx="5429288" cy="815855"/>
              </a:xfrm>
              <a:prstGeom prst="roundRect">
                <a:avLst>
                  <a:gd name="adj" fmla="val 4342"/>
                </a:avLst>
              </a:prstGeom>
              <a:solidFill>
                <a:srgbClr val="FFFFFF">
                  <a:alpha val="10000"/>
                </a:srgbClr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70" name="Rectangle 64"/>
              <p:cNvSpPr>
                <a:spLocks noChangeArrowheads="1"/>
              </p:cNvSpPr>
              <p:nvPr/>
            </p:nvSpPr>
            <p:spPr bwMode="auto">
              <a:xfrm>
                <a:off x="571472" y="4357694"/>
                <a:ext cx="4000528" cy="43088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2000" b="1" dirty="0" smtClean="0">
                    <a:solidFill>
                      <a:srgbClr val="DDDDDD"/>
                    </a:solidFill>
                    <a:sym typeface="Wingdings" pitchFamily="2" charset="2"/>
                  </a:rPr>
                  <a:t>Constellation</a:t>
                </a:r>
                <a:r>
                  <a:rPr kumimoji="1" lang="en-US" altLang="ja-JP" sz="2000" b="1" kern="1200" dirty="0" smtClean="0">
                    <a:solidFill>
                      <a:srgbClr val="DDDDDD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  <a:sym typeface="Wingdings" pitchFamily="2" charset="2"/>
                  </a:rPr>
                  <a:t> </a:t>
                </a:r>
                <a:endParaRPr kumimoji="1" lang="en-US" altLang="ja-JP" sz="20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2" name="Rectangle 64"/>
              <p:cNvSpPr>
                <a:spLocks noChangeArrowheads="1"/>
              </p:cNvSpPr>
              <p:nvPr/>
            </p:nvSpPr>
            <p:spPr bwMode="auto">
              <a:xfrm>
                <a:off x="857224" y="4786322"/>
                <a:ext cx="4286280" cy="398892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2000" dirty="0" smtClean="0">
                    <a:solidFill>
                      <a:srgbClr val="DDDDDD"/>
                    </a:solidFill>
                    <a:sym typeface="Wingdings" pitchFamily="2" charset="2"/>
                  </a:rPr>
                  <a:t>4 interferometer units</a:t>
                </a:r>
                <a:endParaRPr kumimoji="1" lang="en-US" altLang="ja-JP" sz="2000" kern="1200" dirty="0">
                  <a:solidFill>
                    <a:srgbClr val="DDDDDD"/>
                  </a:solidFill>
                </a:endParaRPr>
              </a:p>
            </p:txBody>
          </p:sp>
          <p:sp>
            <p:nvSpPr>
              <p:cNvPr id="23" name="Rectangle 64"/>
              <p:cNvSpPr>
                <a:spLocks noChangeArrowheads="1"/>
              </p:cNvSpPr>
              <p:nvPr/>
            </p:nvSpPr>
            <p:spPr bwMode="auto">
              <a:xfrm>
                <a:off x="1071538" y="5256351"/>
                <a:ext cx="5500726" cy="40363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2000" dirty="0" smtClean="0">
                    <a:solidFill>
                      <a:srgbClr val="DDDDDD"/>
                    </a:solidFill>
                    <a:sym typeface="Wingdings" pitchFamily="2" charset="2"/>
                  </a:rPr>
                  <a:t>2 </a:t>
                </a:r>
                <a:r>
                  <a:rPr lang="en-US" altLang="ja-JP" sz="2000" dirty="0" smtClean="0">
                    <a:solidFill>
                      <a:srgbClr val="CCECFF"/>
                    </a:solidFill>
                    <a:sym typeface="Wingdings" pitchFamily="2" charset="2"/>
                  </a:rPr>
                  <a:t>overlapped</a:t>
                </a:r>
                <a:r>
                  <a:rPr lang="en-US" altLang="ja-JP" sz="2000" dirty="0" smtClean="0">
                    <a:solidFill>
                      <a:srgbClr val="DDDDDD"/>
                    </a:solidFill>
                    <a:sym typeface="Wingdings" pitchFamily="2" charset="2"/>
                  </a:rPr>
                  <a:t> units   Cross correlation</a:t>
                </a:r>
                <a:endParaRPr kumimoji="1" lang="en-US" altLang="ja-JP" sz="2000" kern="1200" dirty="0">
                  <a:solidFill>
                    <a:srgbClr val="DDDDDD"/>
                  </a:solidFill>
                </a:endParaRPr>
              </a:p>
            </p:txBody>
          </p:sp>
          <p:sp>
            <p:nvSpPr>
              <p:cNvPr id="24" name="Rectangle 64"/>
              <p:cNvSpPr>
                <a:spLocks noChangeArrowheads="1"/>
              </p:cNvSpPr>
              <p:nvPr/>
            </p:nvSpPr>
            <p:spPr bwMode="auto">
              <a:xfrm>
                <a:off x="1071538" y="5641319"/>
                <a:ext cx="6000792" cy="40363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2000" dirty="0" smtClean="0">
                    <a:solidFill>
                      <a:srgbClr val="DDDDDD"/>
                    </a:solidFill>
                    <a:sym typeface="Wingdings" pitchFamily="2" charset="2"/>
                  </a:rPr>
                  <a:t>2 </a:t>
                </a:r>
                <a:r>
                  <a:rPr lang="en-US" altLang="ja-JP" sz="2000" dirty="0" smtClean="0">
                    <a:solidFill>
                      <a:srgbClr val="CCFFCC"/>
                    </a:solidFill>
                    <a:sym typeface="Wingdings" pitchFamily="2" charset="2"/>
                  </a:rPr>
                  <a:t>separated</a:t>
                </a:r>
                <a:r>
                  <a:rPr lang="en-US" altLang="ja-JP" sz="2000" dirty="0" smtClean="0">
                    <a:solidFill>
                      <a:srgbClr val="DDDDDD"/>
                    </a:solidFill>
                    <a:sym typeface="Wingdings" pitchFamily="2" charset="2"/>
                  </a:rPr>
                  <a:t> units     Angular resolution</a:t>
                </a:r>
                <a:endParaRPr kumimoji="1" lang="en-US" altLang="ja-JP" sz="2000" kern="1200" dirty="0">
                  <a:solidFill>
                    <a:srgbClr val="DDDDDD"/>
                  </a:solidFill>
                </a:endParaRPr>
              </a:p>
            </p:txBody>
          </p:sp>
          <p:grpSp>
            <p:nvGrpSpPr>
              <p:cNvPr id="25" name="グループ化 24"/>
              <p:cNvGrpSpPr/>
              <p:nvPr/>
            </p:nvGrpSpPr>
            <p:grpSpPr>
              <a:xfrm rot="15785392">
                <a:off x="8272319" y="3563211"/>
                <a:ext cx="468631" cy="386138"/>
                <a:chOff x="9501222" y="714356"/>
                <a:chExt cx="5338763" cy="4864101"/>
              </a:xfrm>
            </p:grpSpPr>
            <p:sp>
              <p:nvSpPr>
                <p:cNvPr id="26" name="Oval 137"/>
                <p:cNvSpPr>
                  <a:spLocks noChangeArrowheads="1"/>
                </p:cNvSpPr>
                <p:nvPr/>
              </p:nvSpPr>
              <p:spPr bwMode="auto">
                <a:xfrm>
                  <a:off x="9501222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7" name="Oval 209"/>
                <p:cNvSpPr>
                  <a:spLocks noChangeArrowheads="1"/>
                </p:cNvSpPr>
                <p:nvPr/>
              </p:nvSpPr>
              <p:spPr bwMode="auto">
                <a:xfrm>
                  <a:off x="11264935" y="714356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8" name="Oval 210"/>
                <p:cNvSpPr>
                  <a:spLocks noChangeArrowheads="1"/>
                </p:cNvSpPr>
                <p:nvPr/>
              </p:nvSpPr>
              <p:spPr bwMode="auto">
                <a:xfrm>
                  <a:off x="13034997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9" name="Freeform 5"/>
                <p:cNvSpPr>
                  <a:spLocks/>
                </p:cNvSpPr>
                <p:nvPr/>
              </p:nvSpPr>
              <p:spPr bwMode="auto">
                <a:xfrm rot="14397729">
                  <a:off x="11963435" y="3244831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0" name="Freeform 6"/>
                <p:cNvSpPr>
                  <a:spLocks/>
                </p:cNvSpPr>
                <p:nvPr/>
              </p:nvSpPr>
              <p:spPr bwMode="auto">
                <a:xfrm rot="14397729" flipV="1">
                  <a:off x="12095197" y="3171806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1" name="Freeform 7"/>
                <p:cNvSpPr>
                  <a:spLocks/>
                </p:cNvSpPr>
                <p:nvPr/>
              </p:nvSpPr>
              <p:spPr bwMode="auto">
                <a:xfrm rot="14397729">
                  <a:off x="12047572" y="3024168"/>
                  <a:ext cx="2006600" cy="190500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chemeClr val="bg1">
                        <a:lumMod val="50000"/>
                      </a:schemeClr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2" name="Rectangle 8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3" name="Rectangle 9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4" name="Rectangle 10"/>
                <p:cNvSpPr>
                  <a:spLocks noChangeArrowheads="1"/>
                </p:cNvSpPr>
                <p:nvPr/>
              </p:nvSpPr>
              <p:spPr bwMode="auto">
                <a:xfrm rot="10780961">
                  <a:off x="12138060" y="14192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5" name="Line 11"/>
                <p:cNvSpPr>
                  <a:spLocks noChangeShapeType="1"/>
                </p:cNvSpPr>
                <p:nvPr/>
              </p:nvSpPr>
              <p:spPr bwMode="auto">
                <a:xfrm rot="7209001" flipV="1">
                  <a:off x="11468135" y="1622406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6" name="Rectangle 12"/>
                <p:cNvSpPr>
                  <a:spLocks noChangeArrowheads="1"/>
                </p:cNvSpPr>
                <p:nvPr/>
              </p:nvSpPr>
              <p:spPr bwMode="auto">
                <a:xfrm rot="7209001">
                  <a:off x="12274585" y="1050906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7" name="Freeform 13"/>
                <p:cNvSpPr>
                  <a:spLocks/>
                </p:cNvSpPr>
                <p:nvPr/>
              </p:nvSpPr>
              <p:spPr bwMode="auto">
                <a:xfrm rot="7209001">
                  <a:off x="11934860" y="188593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8" name="Line 14"/>
                <p:cNvSpPr>
                  <a:spLocks noChangeShapeType="1"/>
                </p:cNvSpPr>
                <p:nvPr/>
              </p:nvSpPr>
              <p:spPr bwMode="auto">
                <a:xfrm rot="7209001">
                  <a:off x="11993597" y="19891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9" name="Line 15"/>
                <p:cNvSpPr>
                  <a:spLocks noChangeShapeType="1"/>
                </p:cNvSpPr>
                <p:nvPr/>
              </p:nvSpPr>
              <p:spPr bwMode="auto">
                <a:xfrm rot="7209001">
                  <a:off x="11880885" y="1928794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40" name="Group 16"/>
                <p:cNvGrpSpPr>
                  <a:grpSpLocks/>
                </p:cNvGrpSpPr>
                <p:nvPr/>
              </p:nvGrpSpPr>
              <p:grpSpPr bwMode="auto">
                <a:xfrm rot="7209001">
                  <a:off x="11449039" y="2208261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237" name="Freeform 1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8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9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4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41" name="Arc 2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41" name="Freeform 22"/>
                <p:cNvSpPr>
                  <a:spLocks/>
                </p:cNvSpPr>
                <p:nvPr/>
              </p:nvSpPr>
              <p:spPr bwMode="auto">
                <a:xfrm rot="9872463">
                  <a:off x="11779285" y="19891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42" name="Freeform 23"/>
                <p:cNvSpPr>
                  <a:spLocks/>
                </p:cNvSpPr>
                <p:nvPr/>
              </p:nvSpPr>
              <p:spPr bwMode="auto">
                <a:xfrm rot="7209001">
                  <a:off x="11658635" y="1998643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43" name="Arc 24"/>
                <p:cNvSpPr>
                  <a:spLocks/>
                </p:cNvSpPr>
                <p:nvPr/>
              </p:nvSpPr>
              <p:spPr bwMode="auto">
                <a:xfrm rot="14146499">
                  <a:off x="11965022" y="18779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44" name="Arc 25"/>
                <p:cNvSpPr>
                  <a:spLocks/>
                </p:cNvSpPr>
                <p:nvPr/>
              </p:nvSpPr>
              <p:spPr bwMode="auto">
                <a:xfrm rot="271502" flipV="1">
                  <a:off x="11680860" y="1716069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45" name="Group 26"/>
                <p:cNvGrpSpPr>
                  <a:grpSpLocks/>
                </p:cNvGrpSpPr>
                <p:nvPr/>
              </p:nvGrpSpPr>
              <p:grpSpPr bwMode="auto">
                <a:xfrm rot="7209001">
                  <a:off x="11403003" y="2178095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232" name="Freeform 2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3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4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5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6" name="Arc 3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46" name="Arc 32"/>
                <p:cNvSpPr>
                  <a:spLocks/>
                </p:cNvSpPr>
                <p:nvPr/>
              </p:nvSpPr>
              <p:spPr bwMode="auto">
                <a:xfrm rot="9872463" flipH="1" flipV="1">
                  <a:off x="11677685" y="198594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47" name="Arc 33"/>
                <p:cNvSpPr>
                  <a:spLocks/>
                </p:cNvSpPr>
                <p:nvPr/>
              </p:nvSpPr>
              <p:spPr bwMode="auto">
                <a:xfrm rot="9872463">
                  <a:off x="11750710" y="18478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48" name="Arc 34"/>
                <p:cNvSpPr>
                  <a:spLocks/>
                </p:cNvSpPr>
                <p:nvPr/>
              </p:nvSpPr>
              <p:spPr bwMode="auto">
                <a:xfrm rot="9872463">
                  <a:off x="11934860" y="1828781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49" name="Arc 35"/>
                <p:cNvSpPr>
                  <a:spLocks/>
                </p:cNvSpPr>
                <p:nvPr/>
              </p:nvSpPr>
              <p:spPr bwMode="auto">
                <a:xfrm rot="9872463" flipH="1" flipV="1">
                  <a:off x="11868185" y="19462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0" name="Line 36"/>
                <p:cNvSpPr>
                  <a:spLocks noChangeShapeType="1"/>
                </p:cNvSpPr>
                <p:nvPr/>
              </p:nvSpPr>
              <p:spPr bwMode="auto">
                <a:xfrm rot="9016332" flipV="1">
                  <a:off x="12363485" y="1552556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1" name="Freeform 37"/>
                <p:cNvSpPr>
                  <a:spLocks/>
                </p:cNvSpPr>
                <p:nvPr/>
              </p:nvSpPr>
              <p:spPr bwMode="auto">
                <a:xfrm rot="3616332">
                  <a:off x="12339672" y="1885931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2" name="Line 38"/>
                <p:cNvSpPr>
                  <a:spLocks noChangeShapeType="1"/>
                </p:cNvSpPr>
                <p:nvPr/>
              </p:nvSpPr>
              <p:spPr bwMode="auto">
                <a:xfrm rot="3616332">
                  <a:off x="12401585" y="19256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3" name="Line 39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1993881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4" name="Freeform 40"/>
                <p:cNvSpPr>
                  <a:spLocks/>
                </p:cNvSpPr>
                <p:nvPr/>
              </p:nvSpPr>
              <p:spPr bwMode="auto">
                <a:xfrm rot="3616332">
                  <a:off x="12463497" y="2066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5" name="Line 41"/>
                <p:cNvSpPr>
                  <a:spLocks noChangeShapeType="1"/>
                </p:cNvSpPr>
                <p:nvPr/>
              </p:nvSpPr>
              <p:spPr bwMode="auto">
                <a:xfrm rot="3616332">
                  <a:off x="12504772" y="197959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6" name="Line 42"/>
                <p:cNvSpPr>
                  <a:spLocks noChangeShapeType="1"/>
                </p:cNvSpPr>
                <p:nvPr/>
              </p:nvSpPr>
              <p:spPr bwMode="auto">
                <a:xfrm rot="3616332">
                  <a:off x="12617485" y="2155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7" name="Line 43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2343131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8" name="Arc 44"/>
                <p:cNvSpPr>
                  <a:spLocks/>
                </p:cNvSpPr>
                <p:nvPr/>
              </p:nvSpPr>
              <p:spPr bwMode="auto">
                <a:xfrm rot="17144832">
                  <a:off x="12422222" y="221295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9" name="Freeform 45"/>
                <p:cNvSpPr>
                  <a:spLocks/>
                </p:cNvSpPr>
                <p:nvPr/>
              </p:nvSpPr>
              <p:spPr bwMode="auto">
                <a:xfrm rot="6279794">
                  <a:off x="12350785" y="1995468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60" name="Freeform 46"/>
                <p:cNvSpPr>
                  <a:spLocks/>
                </p:cNvSpPr>
                <p:nvPr/>
              </p:nvSpPr>
              <p:spPr bwMode="auto">
                <a:xfrm rot="3616332">
                  <a:off x="12242835" y="2000231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61" name="Arc 47"/>
                <p:cNvSpPr>
                  <a:spLocks/>
                </p:cNvSpPr>
                <p:nvPr/>
              </p:nvSpPr>
              <p:spPr bwMode="auto">
                <a:xfrm rot="10553830">
                  <a:off x="12380947" y="1716069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62" name="Arc 48"/>
                <p:cNvSpPr>
                  <a:spLocks/>
                </p:cNvSpPr>
                <p:nvPr/>
              </p:nvSpPr>
              <p:spPr bwMode="auto">
                <a:xfrm rot="18278834" flipV="1">
                  <a:off x="12096785" y="188275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73" name="Group 49"/>
                <p:cNvGrpSpPr>
                  <a:grpSpLocks/>
                </p:cNvGrpSpPr>
                <p:nvPr/>
              </p:nvGrpSpPr>
              <p:grpSpPr bwMode="auto">
                <a:xfrm rot="3616332">
                  <a:off x="12330179" y="2190798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227" name="Freeform 50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8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9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0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1" name="Arc 54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74" name="Arc 55"/>
                <p:cNvSpPr>
                  <a:spLocks/>
                </p:cNvSpPr>
                <p:nvPr/>
              </p:nvSpPr>
              <p:spPr bwMode="auto">
                <a:xfrm rot="6279794" flipH="1" flipV="1">
                  <a:off x="12323797" y="1989118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75" name="Arc 56"/>
                <p:cNvSpPr>
                  <a:spLocks/>
                </p:cNvSpPr>
                <p:nvPr/>
              </p:nvSpPr>
              <p:spPr bwMode="auto">
                <a:xfrm rot="6279794">
                  <a:off x="12241247" y="185735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76" name="Arc 57"/>
                <p:cNvSpPr>
                  <a:spLocks/>
                </p:cNvSpPr>
                <p:nvPr/>
              </p:nvSpPr>
              <p:spPr bwMode="auto">
                <a:xfrm rot="6279794">
                  <a:off x="12279347" y="1831956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77" name="Arc 58"/>
                <p:cNvSpPr>
                  <a:spLocks/>
                </p:cNvSpPr>
                <p:nvPr/>
              </p:nvSpPr>
              <p:spPr bwMode="auto">
                <a:xfrm rot="6279794" flipH="1" flipV="1">
                  <a:off x="12344435" y="194625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78" name="Line 59"/>
                <p:cNvSpPr>
                  <a:spLocks noChangeShapeType="1"/>
                </p:cNvSpPr>
                <p:nvPr/>
              </p:nvSpPr>
              <p:spPr bwMode="auto">
                <a:xfrm rot="7209001">
                  <a:off x="11844372" y="1441431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79" name="Line 60"/>
                <p:cNvSpPr>
                  <a:spLocks noChangeShapeType="1"/>
                </p:cNvSpPr>
                <p:nvPr/>
              </p:nvSpPr>
              <p:spPr bwMode="auto">
                <a:xfrm rot="14429284">
                  <a:off x="12515885" y="1449368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80" name="Group 61"/>
                <p:cNvGrpSpPr>
                  <a:grpSpLocks/>
                </p:cNvGrpSpPr>
                <p:nvPr/>
              </p:nvGrpSpPr>
              <p:grpSpPr bwMode="auto">
                <a:xfrm rot="14462297">
                  <a:off x="12703220" y="1458910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225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6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81" name="Group 64"/>
                <p:cNvGrpSpPr>
                  <a:grpSpLocks/>
                </p:cNvGrpSpPr>
                <p:nvPr/>
              </p:nvGrpSpPr>
              <p:grpSpPr bwMode="auto">
                <a:xfrm rot="7209001">
                  <a:off x="11436374" y="1468435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223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4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82" name="Rectangle 67"/>
                <p:cNvSpPr>
                  <a:spLocks noChangeArrowheads="1"/>
                </p:cNvSpPr>
                <p:nvPr/>
              </p:nvSpPr>
              <p:spPr bwMode="auto">
                <a:xfrm rot="10780961">
                  <a:off x="12134885" y="1417619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3" name="Rectangle 68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4" name="Rectangle 69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5" name="Rectangle 70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6" name="Rectangle 71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" name="Rectangle 72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3522" y="45180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" name="Line 73"/>
                <p:cNvSpPr>
                  <a:spLocks noChangeShapeType="1"/>
                </p:cNvSpPr>
                <p:nvPr/>
              </p:nvSpPr>
              <p:spPr bwMode="auto">
                <a:xfrm flipH="1" flipV="1">
                  <a:off x="13233435" y="4671994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" name="Rectangle 74"/>
                <p:cNvSpPr>
                  <a:spLocks noChangeArrowheads="1"/>
                </p:cNvSpPr>
                <p:nvPr/>
              </p:nvSpPr>
              <p:spPr bwMode="auto">
                <a:xfrm flipH="1">
                  <a:off x="14316110" y="4576744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" name="Freeform 75"/>
                <p:cNvSpPr>
                  <a:spLocks/>
                </p:cNvSpPr>
                <p:nvPr/>
              </p:nvSpPr>
              <p:spPr bwMode="auto">
                <a:xfrm flipH="1">
                  <a:off x="13508072" y="460055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13511247" y="4608494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13509660" y="4737081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3" name="Group 78"/>
                <p:cNvGrpSpPr>
                  <a:grpSpLocks/>
                </p:cNvGrpSpPr>
                <p:nvPr/>
              </p:nvGrpSpPr>
              <p:grpSpPr bwMode="auto">
                <a:xfrm flipH="1">
                  <a:off x="12703129" y="4371956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218" name="Freeform 7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9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0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1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2" name="Arc 8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4" name="Freeform 84"/>
                <p:cNvSpPr>
                  <a:spLocks/>
                </p:cNvSpPr>
                <p:nvPr/>
              </p:nvSpPr>
              <p:spPr bwMode="auto">
                <a:xfrm rot="18936538" flipH="1">
                  <a:off x="13274710" y="45672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" name="Freeform 85"/>
                <p:cNvSpPr>
                  <a:spLocks/>
                </p:cNvSpPr>
                <p:nvPr/>
              </p:nvSpPr>
              <p:spPr bwMode="auto">
                <a:xfrm flipH="1">
                  <a:off x="13141360" y="455769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" name="Arc 86"/>
                <p:cNvSpPr>
                  <a:spLocks/>
                </p:cNvSpPr>
                <p:nvPr/>
              </p:nvSpPr>
              <p:spPr bwMode="auto">
                <a:xfrm rot="14662502" flipH="1">
                  <a:off x="13393772" y="43417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" name="Arc 87"/>
                <p:cNvSpPr>
                  <a:spLocks/>
                </p:cNvSpPr>
                <p:nvPr/>
              </p:nvSpPr>
              <p:spPr bwMode="auto">
                <a:xfrm rot="6937498" flipH="1" flipV="1">
                  <a:off x="13392185" y="4667231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8" name="Group 88"/>
                <p:cNvGrpSpPr>
                  <a:grpSpLocks/>
                </p:cNvGrpSpPr>
                <p:nvPr/>
              </p:nvGrpSpPr>
              <p:grpSpPr bwMode="auto">
                <a:xfrm flipH="1">
                  <a:off x="12703129" y="4416406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213" name="Freeform 8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4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5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6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7" name="Arc 9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9" name="Arc 94"/>
                <p:cNvSpPr>
                  <a:spLocks/>
                </p:cNvSpPr>
                <p:nvPr/>
              </p:nvSpPr>
              <p:spPr bwMode="auto">
                <a:xfrm rot="18936538" flipV="1">
                  <a:off x="13131835" y="449419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" name="Arc 95"/>
                <p:cNvSpPr>
                  <a:spLocks/>
                </p:cNvSpPr>
                <p:nvPr/>
              </p:nvSpPr>
              <p:spPr bwMode="auto">
                <a:xfrm rot="18936538" flipH="1">
                  <a:off x="13288997" y="45021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" name="Arc 96"/>
                <p:cNvSpPr>
                  <a:spLocks/>
                </p:cNvSpPr>
                <p:nvPr/>
              </p:nvSpPr>
              <p:spPr bwMode="auto">
                <a:xfrm rot="18936538" flipH="1">
                  <a:off x="13541410" y="46021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2" name="Arc 97"/>
                <p:cNvSpPr>
                  <a:spLocks/>
                </p:cNvSpPr>
                <p:nvPr/>
              </p:nvSpPr>
              <p:spPr bwMode="auto">
                <a:xfrm rot="18936538" flipV="1">
                  <a:off x="13408060" y="46005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3" name="Line 98"/>
                <p:cNvSpPr>
                  <a:spLocks noChangeShapeType="1"/>
                </p:cNvSpPr>
                <p:nvPr/>
              </p:nvSpPr>
              <p:spPr bwMode="auto">
                <a:xfrm rot="19792668" flipH="1" flipV="1">
                  <a:off x="13774772" y="3987781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4" name="Freeform 99"/>
                <p:cNvSpPr>
                  <a:spLocks/>
                </p:cNvSpPr>
                <p:nvPr/>
              </p:nvSpPr>
              <p:spPr bwMode="auto">
                <a:xfrm rot="3592668" flipH="1">
                  <a:off x="13712860" y="4249718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5" name="Line 100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771597" y="42878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6" name="Line 101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7297" y="4348143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" name="Freeform 102"/>
                <p:cNvSpPr>
                  <a:spLocks/>
                </p:cNvSpPr>
                <p:nvPr/>
              </p:nvSpPr>
              <p:spPr bwMode="auto">
                <a:xfrm rot="3592668" flipH="1">
                  <a:off x="13495372" y="3840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" name="Line 103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22372" y="3900468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" name="Line 104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2535" y="3933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" name="Line 105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323922" y="4119543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1" name="Arc 106"/>
                <p:cNvSpPr>
                  <a:spLocks/>
                </p:cNvSpPr>
                <p:nvPr/>
              </p:nvSpPr>
              <p:spPr bwMode="auto">
                <a:xfrm rot="11664170" flipH="1">
                  <a:off x="13204860" y="35528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" name="Freeform 107"/>
                <p:cNvSpPr>
                  <a:spLocks/>
                </p:cNvSpPr>
                <p:nvPr/>
              </p:nvSpPr>
              <p:spPr bwMode="auto">
                <a:xfrm rot="929206" flipH="1">
                  <a:off x="13557285" y="407033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" name="Freeform 108"/>
                <p:cNvSpPr>
                  <a:spLocks/>
                </p:cNvSpPr>
                <p:nvPr/>
              </p:nvSpPr>
              <p:spPr bwMode="auto">
                <a:xfrm rot="3592668" flipH="1">
                  <a:off x="13433460" y="4049693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" name="Arc 109"/>
                <p:cNvSpPr>
                  <a:spLocks/>
                </p:cNvSpPr>
                <p:nvPr/>
              </p:nvSpPr>
              <p:spPr bwMode="auto">
                <a:xfrm rot="18255170" flipH="1">
                  <a:off x="13741435" y="406239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" name="Arc 110"/>
                <p:cNvSpPr>
                  <a:spLocks/>
                </p:cNvSpPr>
                <p:nvPr/>
              </p:nvSpPr>
              <p:spPr bwMode="auto">
                <a:xfrm rot="10530167" flipH="1" flipV="1">
                  <a:off x="13457272" y="422590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6" name="Group 111"/>
                <p:cNvGrpSpPr>
                  <a:grpSpLocks/>
                </p:cNvGrpSpPr>
                <p:nvPr/>
              </p:nvGrpSpPr>
              <p:grpSpPr bwMode="auto">
                <a:xfrm rot="3592668" flipH="1">
                  <a:off x="13154018" y="3611479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208" name="Freeform 11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9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0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1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2" name="Arc 11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7" name="Arc 117"/>
                <p:cNvSpPr>
                  <a:spLocks/>
                </p:cNvSpPr>
                <p:nvPr/>
              </p:nvSpPr>
              <p:spPr bwMode="auto">
                <a:xfrm rot="929206" flipV="1">
                  <a:off x="13455685" y="3933806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" name="Arc 118"/>
                <p:cNvSpPr>
                  <a:spLocks/>
                </p:cNvSpPr>
                <p:nvPr/>
              </p:nvSpPr>
              <p:spPr bwMode="auto">
                <a:xfrm rot="929206" flipH="1">
                  <a:off x="13527122" y="407350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" name="Arc 119"/>
                <p:cNvSpPr>
                  <a:spLocks/>
                </p:cNvSpPr>
                <p:nvPr/>
              </p:nvSpPr>
              <p:spPr bwMode="auto">
                <a:xfrm rot="929206" flipH="1">
                  <a:off x="13711272" y="43036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" name="Arc 120"/>
                <p:cNvSpPr>
                  <a:spLocks/>
                </p:cNvSpPr>
                <p:nvPr/>
              </p:nvSpPr>
              <p:spPr bwMode="auto">
                <a:xfrm rot="929206" flipV="1">
                  <a:off x="13646185" y="418780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" name="Line 121"/>
                <p:cNvSpPr>
                  <a:spLocks noChangeShapeType="1"/>
                </p:cNvSpPr>
                <p:nvPr/>
              </p:nvSpPr>
              <p:spPr bwMode="auto">
                <a:xfrm flipH="1">
                  <a:off x="13703335" y="465135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2" name="Line 122"/>
                <p:cNvSpPr>
                  <a:spLocks noChangeShapeType="1"/>
                </p:cNvSpPr>
                <p:nvPr/>
              </p:nvSpPr>
              <p:spPr bwMode="auto">
                <a:xfrm rot="14379716" flipH="1">
                  <a:off x="14035122" y="4067156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23" name="Group 123"/>
                <p:cNvGrpSpPr>
                  <a:grpSpLocks/>
                </p:cNvGrpSpPr>
                <p:nvPr/>
              </p:nvGrpSpPr>
              <p:grpSpPr bwMode="auto">
                <a:xfrm rot="14346703" flipH="1">
                  <a:off x="14209737" y="405920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206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7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24" name="Group 126"/>
                <p:cNvGrpSpPr>
                  <a:grpSpLocks/>
                </p:cNvGrpSpPr>
                <p:nvPr/>
              </p:nvGrpSpPr>
              <p:grpSpPr bwMode="auto">
                <a:xfrm flipH="1">
                  <a:off x="13565203" y="5149831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204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5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25" name="Rectangle 129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1935" y="4519593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6" name="Rectangle 130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7" name="Rectangle 131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8" name="Rectangle 132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9893"/>
                  <a:ext cx="38100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9" name="Rectangle 133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0" name="Rectangle 134"/>
                <p:cNvSpPr>
                  <a:spLocks noChangeArrowheads="1"/>
                </p:cNvSpPr>
                <p:nvPr/>
              </p:nvSpPr>
              <p:spPr bwMode="auto">
                <a:xfrm rot="3571960">
                  <a:off x="10382285" y="4524356"/>
                  <a:ext cx="41275" cy="350838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1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9781535" y="4671085"/>
                  <a:ext cx="1500198" cy="45719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2" name="Rectangle 136"/>
                <p:cNvSpPr>
                  <a:spLocks noChangeArrowheads="1"/>
                </p:cNvSpPr>
                <p:nvPr/>
              </p:nvSpPr>
              <p:spPr bwMode="auto">
                <a:xfrm>
                  <a:off x="9688547" y="4624038"/>
                  <a:ext cx="350838" cy="18415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3" name="Freeform 138"/>
                <p:cNvSpPr>
                  <a:spLocks/>
                </p:cNvSpPr>
                <p:nvPr/>
              </p:nvSpPr>
              <p:spPr bwMode="auto">
                <a:xfrm>
                  <a:off x="10768047" y="460690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4" name="Line 139"/>
                <p:cNvSpPr>
                  <a:spLocks noChangeShapeType="1"/>
                </p:cNvSpPr>
                <p:nvPr/>
              </p:nvSpPr>
              <p:spPr bwMode="auto">
                <a:xfrm>
                  <a:off x="10774397" y="461325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5" name="Line 140"/>
                <p:cNvSpPr>
                  <a:spLocks noChangeShapeType="1"/>
                </p:cNvSpPr>
                <p:nvPr/>
              </p:nvSpPr>
              <p:spPr bwMode="auto">
                <a:xfrm>
                  <a:off x="10777572" y="4743431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36" name="Group 141"/>
                <p:cNvGrpSpPr>
                  <a:grpSpLocks/>
                </p:cNvGrpSpPr>
                <p:nvPr/>
              </p:nvGrpSpPr>
              <p:grpSpPr bwMode="auto">
                <a:xfrm>
                  <a:off x="11052279" y="4424344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99" name="Freeform 14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0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1" name="Line 14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2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3" name="Arc 14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37" name="Freeform 147"/>
                <p:cNvSpPr>
                  <a:spLocks/>
                </p:cNvSpPr>
                <p:nvPr/>
              </p:nvSpPr>
              <p:spPr bwMode="auto">
                <a:xfrm>
                  <a:off x="10969660" y="4583094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8" name="Freeform 148"/>
                <p:cNvSpPr>
                  <a:spLocks/>
                </p:cNvSpPr>
                <p:nvPr/>
              </p:nvSpPr>
              <p:spPr bwMode="auto">
                <a:xfrm flipV="1">
                  <a:off x="10968072" y="4737081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9" name="Freeform 149"/>
                <p:cNvSpPr>
                  <a:spLocks/>
                </p:cNvSpPr>
                <p:nvPr/>
              </p:nvSpPr>
              <p:spPr bwMode="auto">
                <a:xfrm rot="2663462">
                  <a:off x="10863297" y="4573569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0" name="Freeform 150"/>
                <p:cNvSpPr>
                  <a:spLocks/>
                </p:cNvSpPr>
                <p:nvPr/>
              </p:nvSpPr>
              <p:spPr bwMode="auto">
                <a:xfrm>
                  <a:off x="11161747" y="4583094"/>
                  <a:ext cx="2008188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1" name="Freeform 151"/>
                <p:cNvSpPr>
                  <a:spLocks/>
                </p:cNvSpPr>
                <p:nvPr/>
              </p:nvSpPr>
              <p:spPr bwMode="auto">
                <a:xfrm>
                  <a:off x="10763285" y="456404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2" name="Arc 152"/>
                <p:cNvSpPr>
                  <a:spLocks/>
                </p:cNvSpPr>
                <p:nvPr/>
              </p:nvSpPr>
              <p:spPr bwMode="auto">
                <a:xfrm rot="6937498">
                  <a:off x="10671210" y="434814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3" name="Arc 153"/>
                <p:cNvSpPr>
                  <a:spLocks/>
                </p:cNvSpPr>
                <p:nvPr/>
              </p:nvSpPr>
              <p:spPr bwMode="auto">
                <a:xfrm rot="14662502" flipV="1">
                  <a:off x="10671210" y="46735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4" name="Freeform 154"/>
                <p:cNvSpPr>
                  <a:spLocks/>
                </p:cNvSpPr>
                <p:nvPr/>
              </p:nvSpPr>
              <p:spPr bwMode="auto">
                <a:xfrm flipH="1">
                  <a:off x="13123897" y="448784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5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13293760" y="447355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6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13120722" y="4484669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7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13115960" y="485931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8" name="Arc 158"/>
                <p:cNvSpPr>
                  <a:spLocks/>
                </p:cNvSpPr>
                <p:nvPr/>
              </p:nvSpPr>
              <p:spPr bwMode="auto">
                <a:xfrm rot="8071501" flipH="1">
                  <a:off x="12707972" y="441481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9" name="Freeform 159"/>
                <p:cNvSpPr>
                  <a:spLocks/>
                </p:cNvSpPr>
                <p:nvPr/>
              </p:nvSpPr>
              <p:spPr bwMode="auto">
                <a:xfrm>
                  <a:off x="11063322" y="449419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0" name="Line 160"/>
                <p:cNvSpPr>
                  <a:spLocks noChangeShapeType="1"/>
                </p:cNvSpPr>
                <p:nvPr/>
              </p:nvSpPr>
              <p:spPr bwMode="auto">
                <a:xfrm>
                  <a:off x="11061735" y="447990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1" name="Line 161"/>
                <p:cNvSpPr>
                  <a:spLocks noChangeShapeType="1"/>
                </p:cNvSpPr>
                <p:nvPr/>
              </p:nvSpPr>
              <p:spPr bwMode="auto">
                <a:xfrm>
                  <a:off x="11052210" y="486566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2" name="Arc 162"/>
                <p:cNvSpPr>
                  <a:spLocks/>
                </p:cNvSpPr>
                <p:nvPr/>
              </p:nvSpPr>
              <p:spPr bwMode="auto">
                <a:xfrm rot="13528499">
                  <a:off x="11145872" y="442116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3" name="Arc 163"/>
                <p:cNvSpPr>
                  <a:spLocks/>
                </p:cNvSpPr>
                <p:nvPr/>
              </p:nvSpPr>
              <p:spPr bwMode="auto">
                <a:xfrm rot="2663462" flipH="1" flipV="1">
                  <a:off x="10871235" y="4498956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4" name="Arc 164"/>
                <p:cNvSpPr>
                  <a:spLocks/>
                </p:cNvSpPr>
                <p:nvPr/>
              </p:nvSpPr>
              <p:spPr bwMode="auto">
                <a:xfrm rot="2663462">
                  <a:off x="10715660" y="4508481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5" name="Arc 165"/>
                <p:cNvSpPr>
                  <a:spLocks/>
                </p:cNvSpPr>
                <p:nvPr/>
              </p:nvSpPr>
              <p:spPr bwMode="auto">
                <a:xfrm rot="2663462">
                  <a:off x="10674385" y="46084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6" name="Arc 166"/>
                <p:cNvSpPr>
                  <a:spLocks/>
                </p:cNvSpPr>
                <p:nvPr/>
              </p:nvSpPr>
              <p:spPr bwMode="auto">
                <a:xfrm rot="2663462" flipH="1" flipV="1">
                  <a:off x="10806147" y="460690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7" name="Line 167"/>
                <p:cNvSpPr>
                  <a:spLocks noChangeShapeType="1"/>
                </p:cNvSpPr>
                <p:nvPr/>
              </p:nvSpPr>
              <p:spPr bwMode="auto">
                <a:xfrm rot="1807332" flipH="1" flipV="1">
                  <a:off x="10533402" y="4226865"/>
                  <a:ext cx="45720" cy="48041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8" name="Freeform 168"/>
                <p:cNvSpPr>
                  <a:spLocks/>
                </p:cNvSpPr>
                <p:nvPr/>
              </p:nvSpPr>
              <p:spPr bwMode="auto">
                <a:xfrm rot="18007332">
                  <a:off x="10564847" y="425448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9" name="Line 169"/>
                <p:cNvSpPr>
                  <a:spLocks noChangeShapeType="1"/>
                </p:cNvSpPr>
                <p:nvPr/>
              </p:nvSpPr>
              <p:spPr bwMode="auto">
                <a:xfrm rot="18007332">
                  <a:off x="10515635" y="4290993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0" name="Line 170"/>
                <p:cNvSpPr>
                  <a:spLocks noChangeShapeType="1"/>
                </p:cNvSpPr>
                <p:nvPr/>
              </p:nvSpPr>
              <p:spPr bwMode="auto">
                <a:xfrm rot="18007332">
                  <a:off x="10629935" y="435290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61" name="Group 171"/>
                <p:cNvGrpSpPr>
                  <a:grpSpLocks/>
                </p:cNvGrpSpPr>
                <p:nvPr/>
              </p:nvGrpSpPr>
              <p:grpSpPr bwMode="auto">
                <a:xfrm rot="18007332">
                  <a:off x="10577577" y="3603541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94" name="Freeform 17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95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96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97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98" name="Arc 17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62" name="Freeform 177"/>
                <p:cNvSpPr>
                  <a:spLocks/>
                </p:cNvSpPr>
                <p:nvPr/>
              </p:nvSpPr>
              <p:spPr bwMode="auto">
                <a:xfrm rot="18007332">
                  <a:off x="10082247" y="3190856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3" name="Freeform 178"/>
                <p:cNvSpPr>
                  <a:spLocks/>
                </p:cNvSpPr>
                <p:nvPr/>
              </p:nvSpPr>
              <p:spPr bwMode="auto">
                <a:xfrm rot="18007332" flipV="1">
                  <a:off x="10212422" y="3268643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4" name="Freeform 179"/>
                <p:cNvSpPr>
                  <a:spLocks/>
                </p:cNvSpPr>
                <p:nvPr/>
              </p:nvSpPr>
              <p:spPr bwMode="auto">
                <a:xfrm rot="20670794">
                  <a:off x="10580722" y="407668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5" name="Freeform 180"/>
                <p:cNvSpPr>
                  <a:spLocks/>
                </p:cNvSpPr>
                <p:nvPr/>
              </p:nvSpPr>
              <p:spPr bwMode="auto">
                <a:xfrm rot="18007332">
                  <a:off x="10290210" y="3036868"/>
                  <a:ext cx="2006600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6" name="Freeform 181"/>
                <p:cNvSpPr>
                  <a:spLocks/>
                </p:cNvSpPr>
                <p:nvPr/>
              </p:nvSpPr>
              <p:spPr bwMode="auto">
                <a:xfrm rot="18007332">
                  <a:off x="10469597" y="4054456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7" name="Arc 182"/>
                <p:cNvSpPr>
                  <a:spLocks/>
                </p:cNvSpPr>
                <p:nvPr/>
              </p:nvSpPr>
              <p:spPr bwMode="auto">
                <a:xfrm rot="3344830">
                  <a:off x="10323547" y="4067156"/>
                  <a:ext cx="290513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8" name="Arc 183"/>
                <p:cNvSpPr>
                  <a:spLocks/>
                </p:cNvSpPr>
                <p:nvPr/>
              </p:nvSpPr>
              <p:spPr bwMode="auto">
                <a:xfrm rot="11069833" flipV="1">
                  <a:off x="10604535" y="42290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9" name="Freeform 184"/>
                <p:cNvSpPr>
                  <a:spLocks/>
                </p:cNvSpPr>
                <p:nvPr/>
              </p:nvSpPr>
              <p:spPr bwMode="auto">
                <a:xfrm rot="18007332" flipH="1">
                  <a:off x="11720547" y="2062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0" name="Line 185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47547" y="197324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1" name="Line 186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553860" y="214945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2" name="Line 187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74535" y="2338368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3" name="Arc 188"/>
                <p:cNvSpPr>
                  <a:spLocks/>
                </p:cNvSpPr>
                <p:nvPr/>
              </p:nvSpPr>
              <p:spPr bwMode="auto">
                <a:xfrm rot="4478833" flipH="1">
                  <a:off x="11425272" y="22066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4" name="Freeform 189"/>
                <p:cNvSpPr>
                  <a:spLocks/>
                </p:cNvSpPr>
                <p:nvPr/>
              </p:nvSpPr>
              <p:spPr bwMode="auto">
                <a:xfrm rot="18007332">
                  <a:off x="10691847" y="3844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5" name="Line 190"/>
                <p:cNvSpPr>
                  <a:spLocks noChangeShapeType="1"/>
                </p:cNvSpPr>
                <p:nvPr/>
              </p:nvSpPr>
              <p:spPr bwMode="auto">
                <a:xfrm rot="18007332">
                  <a:off x="10733122" y="3905231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6" name="Line 191"/>
                <p:cNvSpPr>
                  <a:spLocks noChangeShapeType="1"/>
                </p:cNvSpPr>
                <p:nvPr/>
              </p:nvSpPr>
              <p:spPr bwMode="auto">
                <a:xfrm rot="18007332">
                  <a:off x="10450547" y="4152818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7" name="Line 192"/>
                <p:cNvSpPr>
                  <a:spLocks noChangeShapeType="1"/>
                </p:cNvSpPr>
                <p:nvPr/>
              </p:nvSpPr>
              <p:spPr bwMode="auto">
                <a:xfrm rot="18007332">
                  <a:off x="10844247" y="4124306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8" name="Arc 193"/>
                <p:cNvSpPr>
                  <a:spLocks/>
                </p:cNvSpPr>
                <p:nvPr/>
              </p:nvSpPr>
              <p:spPr bwMode="auto">
                <a:xfrm rot="9935830">
                  <a:off x="10648985" y="3557569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9" name="Arc 194"/>
                <p:cNvSpPr>
                  <a:spLocks/>
                </p:cNvSpPr>
                <p:nvPr/>
              </p:nvSpPr>
              <p:spPr bwMode="auto">
                <a:xfrm rot="20670794" flipH="1" flipV="1">
                  <a:off x="10548972" y="3938569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0" name="Arc 195"/>
                <p:cNvSpPr>
                  <a:spLocks/>
                </p:cNvSpPr>
                <p:nvPr/>
              </p:nvSpPr>
              <p:spPr bwMode="auto">
                <a:xfrm rot="20670794">
                  <a:off x="10477535" y="4078269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1" name="Arc 196"/>
                <p:cNvSpPr>
                  <a:spLocks/>
                </p:cNvSpPr>
                <p:nvPr/>
              </p:nvSpPr>
              <p:spPr bwMode="auto">
                <a:xfrm rot="20670794">
                  <a:off x="10504522" y="43100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2" name="Arc 197"/>
                <p:cNvSpPr>
                  <a:spLocks/>
                </p:cNvSpPr>
                <p:nvPr/>
              </p:nvSpPr>
              <p:spPr bwMode="auto">
                <a:xfrm rot="20670794" flipH="1" flipV="1">
                  <a:off x="10568022" y="41941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3" name="Line 198"/>
                <p:cNvSpPr>
                  <a:spLocks noChangeShapeType="1"/>
                </p:cNvSpPr>
                <p:nvPr/>
              </p:nvSpPr>
              <p:spPr bwMode="auto">
                <a:xfrm>
                  <a:off x="10650572" y="465770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4" name="Line 199"/>
                <p:cNvSpPr>
                  <a:spLocks noChangeShapeType="1"/>
                </p:cNvSpPr>
                <p:nvPr/>
              </p:nvSpPr>
              <p:spPr bwMode="auto">
                <a:xfrm rot="7220284">
                  <a:off x="10321960" y="4073506"/>
                  <a:ext cx="0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85" name="Group 200"/>
                <p:cNvGrpSpPr>
                  <a:grpSpLocks/>
                </p:cNvGrpSpPr>
                <p:nvPr/>
              </p:nvGrpSpPr>
              <p:grpSpPr bwMode="auto">
                <a:xfrm rot="7253297">
                  <a:off x="9904436" y="4089397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92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93" name="Rectangle 202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86" name="Group 203"/>
                <p:cNvGrpSpPr>
                  <a:grpSpLocks/>
                </p:cNvGrpSpPr>
                <p:nvPr/>
              </p:nvGrpSpPr>
              <p:grpSpPr bwMode="auto">
                <a:xfrm>
                  <a:off x="10534666" y="515618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90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91" name="Rectangle 20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87" name="Rectangle 206"/>
                <p:cNvSpPr>
                  <a:spLocks noChangeArrowheads="1"/>
                </p:cNvSpPr>
                <p:nvPr/>
              </p:nvSpPr>
              <p:spPr bwMode="auto">
                <a:xfrm rot="3571960">
                  <a:off x="10380697" y="4524356"/>
                  <a:ext cx="42863" cy="350838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8" name="Rectangle 207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9" name="Rectangle 208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8306"/>
                  <a:ext cx="38100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865" name="グループ化 864"/>
              <p:cNvGrpSpPr/>
              <p:nvPr/>
            </p:nvGrpSpPr>
            <p:grpSpPr>
              <a:xfrm rot="16975186" flipH="1">
                <a:off x="7026076" y="2637549"/>
                <a:ext cx="192265" cy="439894"/>
                <a:chOff x="9501222" y="714356"/>
                <a:chExt cx="5338763" cy="4864101"/>
              </a:xfrm>
            </p:grpSpPr>
            <p:sp>
              <p:nvSpPr>
                <p:cNvPr id="866" name="Oval 137"/>
                <p:cNvSpPr>
                  <a:spLocks noChangeArrowheads="1"/>
                </p:cNvSpPr>
                <p:nvPr/>
              </p:nvSpPr>
              <p:spPr bwMode="auto">
                <a:xfrm>
                  <a:off x="9501222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67" name="Oval 209"/>
                <p:cNvSpPr>
                  <a:spLocks noChangeArrowheads="1"/>
                </p:cNvSpPr>
                <p:nvPr/>
              </p:nvSpPr>
              <p:spPr bwMode="auto">
                <a:xfrm>
                  <a:off x="11264935" y="714356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68" name="Oval 210"/>
                <p:cNvSpPr>
                  <a:spLocks noChangeArrowheads="1"/>
                </p:cNvSpPr>
                <p:nvPr/>
              </p:nvSpPr>
              <p:spPr bwMode="auto">
                <a:xfrm>
                  <a:off x="13034997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69" name="Freeform 5"/>
                <p:cNvSpPr>
                  <a:spLocks/>
                </p:cNvSpPr>
                <p:nvPr/>
              </p:nvSpPr>
              <p:spPr bwMode="auto">
                <a:xfrm rot="14397729">
                  <a:off x="11963435" y="3244831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0" name="Freeform 6"/>
                <p:cNvSpPr>
                  <a:spLocks/>
                </p:cNvSpPr>
                <p:nvPr/>
              </p:nvSpPr>
              <p:spPr bwMode="auto">
                <a:xfrm rot="14397729" flipV="1">
                  <a:off x="12095197" y="3171806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1" name="Freeform 7"/>
                <p:cNvSpPr>
                  <a:spLocks/>
                </p:cNvSpPr>
                <p:nvPr/>
              </p:nvSpPr>
              <p:spPr bwMode="auto">
                <a:xfrm rot="14397729">
                  <a:off x="12047572" y="3024168"/>
                  <a:ext cx="2006600" cy="190500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chemeClr val="bg1">
                        <a:lumMod val="50000"/>
                      </a:schemeClr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2" name="Rectangle 8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3" name="Rectangle 9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4" name="Rectangle 10"/>
                <p:cNvSpPr>
                  <a:spLocks noChangeArrowheads="1"/>
                </p:cNvSpPr>
                <p:nvPr/>
              </p:nvSpPr>
              <p:spPr bwMode="auto">
                <a:xfrm rot="10780961">
                  <a:off x="12138060" y="14192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5" name="Line 11"/>
                <p:cNvSpPr>
                  <a:spLocks noChangeShapeType="1"/>
                </p:cNvSpPr>
                <p:nvPr/>
              </p:nvSpPr>
              <p:spPr bwMode="auto">
                <a:xfrm rot="7209001" flipV="1">
                  <a:off x="11468135" y="1622406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6" name="Rectangle 12"/>
                <p:cNvSpPr>
                  <a:spLocks noChangeArrowheads="1"/>
                </p:cNvSpPr>
                <p:nvPr/>
              </p:nvSpPr>
              <p:spPr bwMode="auto">
                <a:xfrm rot="7209001">
                  <a:off x="12274585" y="1050906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7" name="Freeform 13"/>
                <p:cNvSpPr>
                  <a:spLocks/>
                </p:cNvSpPr>
                <p:nvPr/>
              </p:nvSpPr>
              <p:spPr bwMode="auto">
                <a:xfrm rot="7209001">
                  <a:off x="11934860" y="188593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8" name="Line 14"/>
                <p:cNvSpPr>
                  <a:spLocks noChangeShapeType="1"/>
                </p:cNvSpPr>
                <p:nvPr/>
              </p:nvSpPr>
              <p:spPr bwMode="auto">
                <a:xfrm rot="7209001">
                  <a:off x="11993597" y="19891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9" name="Line 15"/>
                <p:cNvSpPr>
                  <a:spLocks noChangeShapeType="1"/>
                </p:cNvSpPr>
                <p:nvPr/>
              </p:nvSpPr>
              <p:spPr bwMode="auto">
                <a:xfrm rot="7209001">
                  <a:off x="11880885" y="1928794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880" name="Group 16"/>
                <p:cNvGrpSpPr>
                  <a:grpSpLocks/>
                </p:cNvGrpSpPr>
                <p:nvPr/>
              </p:nvGrpSpPr>
              <p:grpSpPr bwMode="auto">
                <a:xfrm rot="7209001">
                  <a:off x="11449039" y="2208261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1067" name="Freeform 1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8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9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7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71" name="Arc 2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881" name="Freeform 22"/>
                <p:cNvSpPr>
                  <a:spLocks/>
                </p:cNvSpPr>
                <p:nvPr/>
              </p:nvSpPr>
              <p:spPr bwMode="auto">
                <a:xfrm rot="9872463">
                  <a:off x="11779285" y="19891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2" name="Freeform 23"/>
                <p:cNvSpPr>
                  <a:spLocks/>
                </p:cNvSpPr>
                <p:nvPr/>
              </p:nvSpPr>
              <p:spPr bwMode="auto">
                <a:xfrm rot="7209001">
                  <a:off x="11658635" y="1998643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3" name="Arc 24"/>
                <p:cNvSpPr>
                  <a:spLocks/>
                </p:cNvSpPr>
                <p:nvPr/>
              </p:nvSpPr>
              <p:spPr bwMode="auto">
                <a:xfrm rot="14146499">
                  <a:off x="11965022" y="18779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4" name="Arc 25"/>
                <p:cNvSpPr>
                  <a:spLocks/>
                </p:cNvSpPr>
                <p:nvPr/>
              </p:nvSpPr>
              <p:spPr bwMode="auto">
                <a:xfrm rot="271502" flipV="1">
                  <a:off x="11680860" y="1716069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885" name="Group 26"/>
                <p:cNvGrpSpPr>
                  <a:grpSpLocks/>
                </p:cNvGrpSpPr>
                <p:nvPr/>
              </p:nvGrpSpPr>
              <p:grpSpPr bwMode="auto">
                <a:xfrm rot="7209001">
                  <a:off x="11403005" y="2178095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062" name="Freeform 2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3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4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5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6" name="Arc 3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886" name="Arc 32"/>
                <p:cNvSpPr>
                  <a:spLocks/>
                </p:cNvSpPr>
                <p:nvPr/>
              </p:nvSpPr>
              <p:spPr bwMode="auto">
                <a:xfrm rot="9872463" flipH="1" flipV="1">
                  <a:off x="11677685" y="198594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7" name="Arc 33"/>
                <p:cNvSpPr>
                  <a:spLocks/>
                </p:cNvSpPr>
                <p:nvPr/>
              </p:nvSpPr>
              <p:spPr bwMode="auto">
                <a:xfrm rot="9872463">
                  <a:off x="11750710" y="18478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8" name="Arc 34"/>
                <p:cNvSpPr>
                  <a:spLocks/>
                </p:cNvSpPr>
                <p:nvPr/>
              </p:nvSpPr>
              <p:spPr bwMode="auto">
                <a:xfrm rot="9872463">
                  <a:off x="11934860" y="1828781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9" name="Arc 35"/>
                <p:cNvSpPr>
                  <a:spLocks/>
                </p:cNvSpPr>
                <p:nvPr/>
              </p:nvSpPr>
              <p:spPr bwMode="auto">
                <a:xfrm rot="9872463" flipH="1" flipV="1">
                  <a:off x="11868185" y="19462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0" name="Line 36"/>
                <p:cNvSpPr>
                  <a:spLocks noChangeShapeType="1"/>
                </p:cNvSpPr>
                <p:nvPr/>
              </p:nvSpPr>
              <p:spPr bwMode="auto">
                <a:xfrm rot="9016332" flipV="1">
                  <a:off x="12363485" y="1552556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1" name="Freeform 37"/>
                <p:cNvSpPr>
                  <a:spLocks/>
                </p:cNvSpPr>
                <p:nvPr/>
              </p:nvSpPr>
              <p:spPr bwMode="auto">
                <a:xfrm rot="3616332">
                  <a:off x="12339672" y="1885931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2" name="Line 38"/>
                <p:cNvSpPr>
                  <a:spLocks noChangeShapeType="1"/>
                </p:cNvSpPr>
                <p:nvPr/>
              </p:nvSpPr>
              <p:spPr bwMode="auto">
                <a:xfrm rot="3616332">
                  <a:off x="12401585" y="19256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3" name="Line 39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1993881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4" name="Freeform 40"/>
                <p:cNvSpPr>
                  <a:spLocks/>
                </p:cNvSpPr>
                <p:nvPr/>
              </p:nvSpPr>
              <p:spPr bwMode="auto">
                <a:xfrm rot="3616332">
                  <a:off x="12463497" y="2066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5" name="Line 41"/>
                <p:cNvSpPr>
                  <a:spLocks noChangeShapeType="1"/>
                </p:cNvSpPr>
                <p:nvPr/>
              </p:nvSpPr>
              <p:spPr bwMode="auto">
                <a:xfrm rot="3616332">
                  <a:off x="12504772" y="197959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6" name="Line 42"/>
                <p:cNvSpPr>
                  <a:spLocks noChangeShapeType="1"/>
                </p:cNvSpPr>
                <p:nvPr/>
              </p:nvSpPr>
              <p:spPr bwMode="auto">
                <a:xfrm rot="3616332">
                  <a:off x="12617485" y="2155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7" name="Line 43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2343131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8" name="Arc 44"/>
                <p:cNvSpPr>
                  <a:spLocks/>
                </p:cNvSpPr>
                <p:nvPr/>
              </p:nvSpPr>
              <p:spPr bwMode="auto">
                <a:xfrm rot="17144832">
                  <a:off x="12422222" y="221295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9" name="Freeform 45"/>
                <p:cNvSpPr>
                  <a:spLocks/>
                </p:cNvSpPr>
                <p:nvPr/>
              </p:nvSpPr>
              <p:spPr bwMode="auto">
                <a:xfrm rot="6279794">
                  <a:off x="12350785" y="1995468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0" name="Freeform 46"/>
                <p:cNvSpPr>
                  <a:spLocks/>
                </p:cNvSpPr>
                <p:nvPr/>
              </p:nvSpPr>
              <p:spPr bwMode="auto">
                <a:xfrm rot="3616332">
                  <a:off x="12242835" y="2000231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1" name="Arc 47"/>
                <p:cNvSpPr>
                  <a:spLocks/>
                </p:cNvSpPr>
                <p:nvPr/>
              </p:nvSpPr>
              <p:spPr bwMode="auto">
                <a:xfrm rot="10553830">
                  <a:off x="12380947" y="1716069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2" name="Arc 48"/>
                <p:cNvSpPr>
                  <a:spLocks/>
                </p:cNvSpPr>
                <p:nvPr/>
              </p:nvSpPr>
              <p:spPr bwMode="auto">
                <a:xfrm rot="18278834" flipV="1">
                  <a:off x="12096785" y="188275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03" name="Group 49"/>
                <p:cNvGrpSpPr>
                  <a:grpSpLocks/>
                </p:cNvGrpSpPr>
                <p:nvPr/>
              </p:nvGrpSpPr>
              <p:grpSpPr bwMode="auto">
                <a:xfrm rot="3616332">
                  <a:off x="12330179" y="2190800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1057" name="Freeform 50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8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9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0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1" name="Arc 54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04" name="Arc 55"/>
                <p:cNvSpPr>
                  <a:spLocks/>
                </p:cNvSpPr>
                <p:nvPr/>
              </p:nvSpPr>
              <p:spPr bwMode="auto">
                <a:xfrm rot="6279794" flipH="1" flipV="1">
                  <a:off x="12323797" y="1989118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5" name="Arc 56"/>
                <p:cNvSpPr>
                  <a:spLocks/>
                </p:cNvSpPr>
                <p:nvPr/>
              </p:nvSpPr>
              <p:spPr bwMode="auto">
                <a:xfrm rot="6279794">
                  <a:off x="12241247" y="185735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6" name="Arc 57"/>
                <p:cNvSpPr>
                  <a:spLocks/>
                </p:cNvSpPr>
                <p:nvPr/>
              </p:nvSpPr>
              <p:spPr bwMode="auto">
                <a:xfrm rot="6279794">
                  <a:off x="12279347" y="1831956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7" name="Arc 58"/>
                <p:cNvSpPr>
                  <a:spLocks/>
                </p:cNvSpPr>
                <p:nvPr/>
              </p:nvSpPr>
              <p:spPr bwMode="auto">
                <a:xfrm rot="6279794" flipH="1" flipV="1">
                  <a:off x="12344435" y="194625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8" name="Line 59"/>
                <p:cNvSpPr>
                  <a:spLocks noChangeShapeType="1"/>
                </p:cNvSpPr>
                <p:nvPr/>
              </p:nvSpPr>
              <p:spPr bwMode="auto">
                <a:xfrm rot="7209001">
                  <a:off x="11844372" y="1441431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9" name="Line 60"/>
                <p:cNvSpPr>
                  <a:spLocks noChangeShapeType="1"/>
                </p:cNvSpPr>
                <p:nvPr/>
              </p:nvSpPr>
              <p:spPr bwMode="auto">
                <a:xfrm rot="14429284">
                  <a:off x="12515885" y="1449368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10" name="Group 61"/>
                <p:cNvGrpSpPr>
                  <a:grpSpLocks/>
                </p:cNvGrpSpPr>
                <p:nvPr/>
              </p:nvGrpSpPr>
              <p:grpSpPr bwMode="auto">
                <a:xfrm rot="14462297">
                  <a:off x="12703220" y="1458910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055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6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911" name="Group 64"/>
                <p:cNvGrpSpPr>
                  <a:grpSpLocks/>
                </p:cNvGrpSpPr>
                <p:nvPr/>
              </p:nvGrpSpPr>
              <p:grpSpPr bwMode="auto">
                <a:xfrm rot="7209001">
                  <a:off x="11436374" y="1468435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053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4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12" name="Rectangle 67"/>
                <p:cNvSpPr>
                  <a:spLocks noChangeArrowheads="1"/>
                </p:cNvSpPr>
                <p:nvPr/>
              </p:nvSpPr>
              <p:spPr bwMode="auto">
                <a:xfrm rot="10780961">
                  <a:off x="12134885" y="1417619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3" name="Rectangle 68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4" name="Rectangle 69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5" name="Rectangle 70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6" name="Rectangle 71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7" name="Rectangle 72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3522" y="45180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8" name="Line 73"/>
                <p:cNvSpPr>
                  <a:spLocks noChangeShapeType="1"/>
                </p:cNvSpPr>
                <p:nvPr/>
              </p:nvSpPr>
              <p:spPr bwMode="auto">
                <a:xfrm flipH="1" flipV="1">
                  <a:off x="13233435" y="4671994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9" name="Rectangle 74"/>
                <p:cNvSpPr>
                  <a:spLocks noChangeArrowheads="1"/>
                </p:cNvSpPr>
                <p:nvPr/>
              </p:nvSpPr>
              <p:spPr bwMode="auto">
                <a:xfrm flipH="1">
                  <a:off x="14316110" y="4576744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0" name="Freeform 75"/>
                <p:cNvSpPr>
                  <a:spLocks/>
                </p:cNvSpPr>
                <p:nvPr/>
              </p:nvSpPr>
              <p:spPr bwMode="auto">
                <a:xfrm flipH="1">
                  <a:off x="13508072" y="460055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1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13511247" y="4608494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2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13509660" y="4737081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23" name="Group 78"/>
                <p:cNvGrpSpPr>
                  <a:grpSpLocks/>
                </p:cNvGrpSpPr>
                <p:nvPr/>
              </p:nvGrpSpPr>
              <p:grpSpPr bwMode="auto">
                <a:xfrm flipH="1">
                  <a:off x="12703127" y="4371956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1048" name="Freeform 7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9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0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1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2" name="Arc 8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24" name="Freeform 84"/>
                <p:cNvSpPr>
                  <a:spLocks/>
                </p:cNvSpPr>
                <p:nvPr/>
              </p:nvSpPr>
              <p:spPr bwMode="auto">
                <a:xfrm rot="18936538" flipH="1">
                  <a:off x="13274710" y="45672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5" name="Freeform 85"/>
                <p:cNvSpPr>
                  <a:spLocks/>
                </p:cNvSpPr>
                <p:nvPr/>
              </p:nvSpPr>
              <p:spPr bwMode="auto">
                <a:xfrm flipH="1">
                  <a:off x="13141360" y="455769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6" name="Arc 86"/>
                <p:cNvSpPr>
                  <a:spLocks/>
                </p:cNvSpPr>
                <p:nvPr/>
              </p:nvSpPr>
              <p:spPr bwMode="auto">
                <a:xfrm rot="14662502" flipH="1">
                  <a:off x="13393772" y="43417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7" name="Arc 87"/>
                <p:cNvSpPr>
                  <a:spLocks/>
                </p:cNvSpPr>
                <p:nvPr/>
              </p:nvSpPr>
              <p:spPr bwMode="auto">
                <a:xfrm rot="6937498" flipH="1" flipV="1">
                  <a:off x="13392185" y="4667231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28" name="Group 88"/>
                <p:cNvGrpSpPr>
                  <a:grpSpLocks/>
                </p:cNvGrpSpPr>
                <p:nvPr/>
              </p:nvGrpSpPr>
              <p:grpSpPr bwMode="auto">
                <a:xfrm flipH="1">
                  <a:off x="12703127" y="4416406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043" name="Freeform 8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4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5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6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7" name="Arc 9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29" name="Arc 94"/>
                <p:cNvSpPr>
                  <a:spLocks/>
                </p:cNvSpPr>
                <p:nvPr/>
              </p:nvSpPr>
              <p:spPr bwMode="auto">
                <a:xfrm rot="18936538" flipV="1">
                  <a:off x="13131835" y="449419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0" name="Arc 95"/>
                <p:cNvSpPr>
                  <a:spLocks/>
                </p:cNvSpPr>
                <p:nvPr/>
              </p:nvSpPr>
              <p:spPr bwMode="auto">
                <a:xfrm rot="18936538" flipH="1">
                  <a:off x="13288997" y="45021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1" name="Arc 96"/>
                <p:cNvSpPr>
                  <a:spLocks/>
                </p:cNvSpPr>
                <p:nvPr/>
              </p:nvSpPr>
              <p:spPr bwMode="auto">
                <a:xfrm rot="18936538" flipH="1">
                  <a:off x="13541410" y="46021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2" name="Arc 97"/>
                <p:cNvSpPr>
                  <a:spLocks/>
                </p:cNvSpPr>
                <p:nvPr/>
              </p:nvSpPr>
              <p:spPr bwMode="auto">
                <a:xfrm rot="18936538" flipV="1">
                  <a:off x="13408060" y="46005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3" name="Line 98"/>
                <p:cNvSpPr>
                  <a:spLocks noChangeShapeType="1"/>
                </p:cNvSpPr>
                <p:nvPr/>
              </p:nvSpPr>
              <p:spPr bwMode="auto">
                <a:xfrm rot="19792668" flipH="1" flipV="1">
                  <a:off x="13774772" y="3987781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4" name="Freeform 99"/>
                <p:cNvSpPr>
                  <a:spLocks/>
                </p:cNvSpPr>
                <p:nvPr/>
              </p:nvSpPr>
              <p:spPr bwMode="auto">
                <a:xfrm rot="3592668" flipH="1">
                  <a:off x="13712860" y="4249718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5" name="Line 100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771597" y="42878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6" name="Line 101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7297" y="4348143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7" name="Freeform 102"/>
                <p:cNvSpPr>
                  <a:spLocks/>
                </p:cNvSpPr>
                <p:nvPr/>
              </p:nvSpPr>
              <p:spPr bwMode="auto">
                <a:xfrm rot="3592668" flipH="1">
                  <a:off x="13495372" y="3840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8" name="Line 103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22372" y="3900468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9" name="Line 104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2535" y="3933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0" name="Line 105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323922" y="4119543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1" name="Arc 106"/>
                <p:cNvSpPr>
                  <a:spLocks/>
                </p:cNvSpPr>
                <p:nvPr/>
              </p:nvSpPr>
              <p:spPr bwMode="auto">
                <a:xfrm rot="11664170" flipH="1">
                  <a:off x="13204860" y="35528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2" name="Freeform 107"/>
                <p:cNvSpPr>
                  <a:spLocks/>
                </p:cNvSpPr>
                <p:nvPr/>
              </p:nvSpPr>
              <p:spPr bwMode="auto">
                <a:xfrm rot="929206" flipH="1">
                  <a:off x="13557285" y="407033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3" name="Freeform 108"/>
                <p:cNvSpPr>
                  <a:spLocks/>
                </p:cNvSpPr>
                <p:nvPr/>
              </p:nvSpPr>
              <p:spPr bwMode="auto">
                <a:xfrm rot="3592668" flipH="1">
                  <a:off x="13433460" y="4049693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4" name="Arc 109"/>
                <p:cNvSpPr>
                  <a:spLocks/>
                </p:cNvSpPr>
                <p:nvPr/>
              </p:nvSpPr>
              <p:spPr bwMode="auto">
                <a:xfrm rot="18255170" flipH="1">
                  <a:off x="13741435" y="406239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5" name="Arc 110"/>
                <p:cNvSpPr>
                  <a:spLocks/>
                </p:cNvSpPr>
                <p:nvPr/>
              </p:nvSpPr>
              <p:spPr bwMode="auto">
                <a:xfrm rot="10530167" flipH="1" flipV="1">
                  <a:off x="13457272" y="422590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46" name="Group 111"/>
                <p:cNvGrpSpPr>
                  <a:grpSpLocks/>
                </p:cNvGrpSpPr>
                <p:nvPr/>
              </p:nvGrpSpPr>
              <p:grpSpPr bwMode="auto">
                <a:xfrm rot="3592668" flipH="1">
                  <a:off x="13154020" y="3611481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1038" name="Freeform 11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9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0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1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2" name="Arc 11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47" name="Arc 117"/>
                <p:cNvSpPr>
                  <a:spLocks/>
                </p:cNvSpPr>
                <p:nvPr/>
              </p:nvSpPr>
              <p:spPr bwMode="auto">
                <a:xfrm rot="929206" flipV="1">
                  <a:off x="13455685" y="3933806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8" name="Arc 118"/>
                <p:cNvSpPr>
                  <a:spLocks/>
                </p:cNvSpPr>
                <p:nvPr/>
              </p:nvSpPr>
              <p:spPr bwMode="auto">
                <a:xfrm rot="929206" flipH="1">
                  <a:off x="13527122" y="407350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9" name="Arc 119"/>
                <p:cNvSpPr>
                  <a:spLocks/>
                </p:cNvSpPr>
                <p:nvPr/>
              </p:nvSpPr>
              <p:spPr bwMode="auto">
                <a:xfrm rot="929206" flipH="1">
                  <a:off x="13711272" y="43036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0" name="Arc 120"/>
                <p:cNvSpPr>
                  <a:spLocks/>
                </p:cNvSpPr>
                <p:nvPr/>
              </p:nvSpPr>
              <p:spPr bwMode="auto">
                <a:xfrm rot="929206" flipV="1">
                  <a:off x="13646185" y="418780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1" name="Line 121"/>
                <p:cNvSpPr>
                  <a:spLocks noChangeShapeType="1"/>
                </p:cNvSpPr>
                <p:nvPr/>
              </p:nvSpPr>
              <p:spPr bwMode="auto">
                <a:xfrm flipH="1">
                  <a:off x="13703335" y="465135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2" name="Line 122"/>
                <p:cNvSpPr>
                  <a:spLocks noChangeShapeType="1"/>
                </p:cNvSpPr>
                <p:nvPr/>
              </p:nvSpPr>
              <p:spPr bwMode="auto">
                <a:xfrm rot="14379716" flipH="1">
                  <a:off x="14035122" y="4067156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53" name="Group 123"/>
                <p:cNvGrpSpPr>
                  <a:grpSpLocks/>
                </p:cNvGrpSpPr>
                <p:nvPr/>
              </p:nvGrpSpPr>
              <p:grpSpPr bwMode="auto">
                <a:xfrm rot="14346703" flipH="1">
                  <a:off x="14209737" y="405920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036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7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954" name="Group 126"/>
                <p:cNvGrpSpPr>
                  <a:grpSpLocks/>
                </p:cNvGrpSpPr>
                <p:nvPr/>
              </p:nvGrpSpPr>
              <p:grpSpPr bwMode="auto">
                <a:xfrm flipH="1">
                  <a:off x="13565203" y="5149831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034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5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55" name="Rectangle 129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1935" y="4519593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6" name="Rectangle 130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7" name="Rectangle 131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8" name="Rectangle 132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9893"/>
                  <a:ext cx="38100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9" name="Rectangle 133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0" name="Rectangle 134"/>
                <p:cNvSpPr>
                  <a:spLocks noChangeArrowheads="1"/>
                </p:cNvSpPr>
                <p:nvPr/>
              </p:nvSpPr>
              <p:spPr bwMode="auto">
                <a:xfrm rot="3571960">
                  <a:off x="10382285" y="4524356"/>
                  <a:ext cx="41275" cy="350838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1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9781535" y="4671085"/>
                  <a:ext cx="1500198" cy="45719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2" name="Rectangle 136"/>
                <p:cNvSpPr>
                  <a:spLocks noChangeArrowheads="1"/>
                </p:cNvSpPr>
                <p:nvPr/>
              </p:nvSpPr>
              <p:spPr bwMode="auto">
                <a:xfrm>
                  <a:off x="9688547" y="4624038"/>
                  <a:ext cx="350838" cy="18415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3" name="Freeform 138"/>
                <p:cNvSpPr>
                  <a:spLocks/>
                </p:cNvSpPr>
                <p:nvPr/>
              </p:nvSpPr>
              <p:spPr bwMode="auto">
                <a:xfrm>
                  <a:off x="10768047" y="460690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4" name="Line 139"/>
                <p:cNvSpPr>
                  <a:spLocks noChangeShapeType="1"/>
                </p:cNvSpPr>
                <p:nvPr/>
              </p:nvSpPr>
              <p:spPr bwMode="auto">
                <a:xfrm>
                  <a:off x="10774397" y="461325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5" name="Line 140"/>
                <p:cNvSpPr>
                  <a:spLocks noChangeShapeType="1"/>
                </p:cNvSpPr>
                <p:nvPr/>
              </p:nvSpPr>
              <p:spPr bwMode="auto">
                <a:xfrm>
                  <a:off x="10777572" y="4743431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66" name="Group 141"/>
                <p:cNvGrpSpPr>
                  <a:grpSpLocks/>
                </p:cNvGrpSpPr>
                <p:nvPr/>
              </p:nvGrpSpPr>
              <p:grpSpPr bwMode="auto">
                <a:xfrm>
                  <a:off x="11052281" y="4424344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029" name="Freeform 14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0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1" name="Line 14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2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3" name="Arc 14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67" name="Freeform 147"/>
                <p:cNvSpPr>
                  <a:spLocks/>
                </p:cNvSpPr>
                <p:nvPr/>
              </p:nvSpPr>
              <p:spPr bwMode="auto">
                <a:xfrm>
                  <a:off x="10969660" y="4583094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8" name="Freeform 148"/>
                <p:cNvSpPr>
                  <a:spLocks/>
                </p:cNvSpPr>
                <p:nvPr/>
              </p:nvSpPr>
              <p:spPr bwMode="auto">
                <a:xfrm flipV="1">
                  <a:off x="10968072" y="4737081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9" name="Freeform 149"/>
                <p:cNvSpPr>
                  <a:spLocks/>
                </p:cNvSpPr>
                <p:nvPr/>
              </p:nvSpPr>
              <p:spPr bwMode="auto">
                <a:xfrm rot="2663462">
                  <a:off x="10863297" y="4573569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0" name="Freeform 150"/>
                <p:cNvSpPr>
                  <a:spLocks/>
                </p:cNvSpPr>
                <p:nvPr/>
              </p:nvSpPr>
              <p:spPr bwMode="auto">
                <a:xfrm>
                  <a:off x="11161747" y="4583094"/>
                  <a:ext cx="2008188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1" name="Freeform 151"/>
                <p:cNvSpPr>
                  <a:spLocks/>
                </p:cNvSpPr>
                <p:nvPr/>
              </p:nvSpPr>
              <p:spPr bwMode="auto">
                <a:xfrm>
                  <a:off x="10763285" y="456404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2" name="Arc 152"/>
                <p:cNvSpPr>
                  <a:spLocks/>
                </p:cNvSpPr>
                <p:nvPr/>
              </p:nvSpPr>
              <p:spPr bwMode="auto">
                <a:xfrm rot="6937498">
                  <a:off x="10671210" y="434814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3" name="Arc 153"/>
                <p:cNvSpPr>
                  <a:spLocks/>
                </p:cNvSpPr>
                <p:nvPr/>
              </p:nvSpPr>
              <p:spPr bwMode="auto">
                <a:xfrm rot="14662502" flipV="1">
                  <a:off x="10671210" y="46735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4" name="Freeform 154"/>
                <p:cNvSpPr>
                  <a:spLocks/>
                </p:cNvSpPr>
                <p:nvPr/>
              </p:nvSpPr>
              <p:spPr bwMode="auto">
                <a:xfrm flipH="1">
                  <a:off x="13123897" y="448784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5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13293760" y="447355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6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13120722" y="4484669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7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13115960" y="485931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8" name="Arc 158"/>
                <p:cNvSpPr>
                  <a:spLocks/>
                </p:cNvSpPr>
                <p:nvPr/>
              </p:nvSpPr>
              <p:spPr bwMode="auto">
                <a:xfrm rot="8071501" flipH="1">
                  <a:off x="12707972" y="441481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9" name="Freeform 159"/>
                <p:cNvSpPr>
                  <a:spLocks/>
                </p:cNvSpPr>
                <p:nvPr/>
              </p:nvSpPr>
              <p:spPr bwMode="auto">
                <a:xfrm>
                  <a:off x="11063322" y="449419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0" name="Line 160"/>
                <p:cNvSpPr>
                  <a:spLocks noChangeShapeType="1"/>
                </p:cNvSpPr>
                <p:nvPr/>
              </p:nvSpPr>
              <p:spPr bwMode="auto">
                <a:xfrm>
                  <a:off x="11061735" y="447990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1" name="Line 161"/>
                <p:cNvSpPr>
                  <a:spLocks noChangeShapeType="1"/>
                </p:cNvSpPr>
                <p:nvPr/>
              </p:nvSpPr>
              <p:spPr bwMode="auto">
                <a:xfrm>
                  <a:off x="11052210" y="486566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2" name="Arc 162"/>
                <p:cNvSpPr>
                  <a:spLocks/>
                </p:cNvSpPr>
                <p:nvPr/>
              </p:nvSpPr>
              <p:spPr bwMode="auto">
                <a:xfrm rot="13528499">
                  <a:off x="11145872" y="442116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3" name="Arc 163"/>
                <p:cNvSpPr>
                  <a:spLocks/>
                </p:cNvSpPr>
                <p:nvPr/>
              </p:nvSpPr>
              <p:spPr bwMode="auto">
                <a:xfrm rot="2663462" flipH="1" flipV="1">
                  <a:off x="10871235" y="4498956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4" name="Arc 164"/>
                <p:cNvSpPr>
                  <a:spLocks/>
                </p:cNvSpPr>
                <p:nvPr/>
              </p:nvSpPr>
              <p:spPr bwMode="auto">
                <a:xfrm rot="2663462">
                  <a:off x="10715660" y="4508481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5" name="Arc 165"/>
                <p:cNvSpPr>
                  <a:spLocks/>
                </p:cNvSpPr>
                <p:nvPr/>
              </p:nvSpPr>
              <p:spPr bwMode="auto">
                <a:xfrm rot="2663462">
                  <a:off x="10674385" y="46084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6" name="Arc 166"/>
                <p:cNvSpPr>
                  <a:spLocks/>
                </p:cNvSpPr>
                <p:nvPr/>
              </p:nvSpPr>
              <p:spPr bwMode="auto">
                <a:xfrm rot="2663462" flipH="1" flipV="1">
                  <a:off x="10806147" y="460690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7" name="Line 167"/>
                <p:cNvSpPr>
                  <a:spLocks noChangeShapeType="1"/>
                </p:cNvSpPr>
                <p:nvPr/>
              </p:nvSpPr>
              <p:spPr bwMode="auto">
                <a:xfrm rot="1807332" flipH="1" flipV="1">
                  <a:off x="10533402" y="4226865"/>
                  <a:ext cx="45720" cy="48041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8" name="Freeform 168"/>
                <p:cNvSpPr>
                  <a:spLocks/>
                </p:cNvSpPr>
                <p:nvPr/>
              </p:nvSpPr>
              <p:spPr bwMode="auto">
                <a:xfrm rot="18007332">
                  <a:off x="10564847" y="425448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9" name="Line 169"/>
                <p:cNvSpPr>
                  <a:spLocks noChangeShapeType="1"/>
                </p:cNvSpPr>
                <p:nvPr/>
              </p:nvSpPr>
              <p:spPr bwMode="auto">
                <a:xfrm rot="18007332">
                  <a:off x="10515635" y="4290993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0" name="Line 170"/>
                <p:cNvSpPr>
                  <a:spLocks noChangeShapeType="1"/>
                </p:cNvSpPr>
                <p:nvPr/>
              </p:nvSpPr>
              <p:spPr bwMode="auto">
                <a:xfrm rot="18007332">
                  <a:off x="10629935" y="435290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91" name="Group 171"/>
                <p:cNvGrpSpPr>
                  <a:grpSpLocks/>
                </p:cNvGrpSpPr>
                <p:nvPr/>
              </p:nvGrpSpPr>
              <p:grpSpPr bwMode="auto">
                <a:xfrm rot="18007332">
                  <a:off x="10577575" y="3603541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024" name="Freeform 17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25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26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27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28" name="Arc 17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92" name="Freeform 177"/>
                <p:cNvSpPr>
                  <a:spLocks/>
                </p:cNvSpPr>
                <p:nvPr/>
              </p:nvSpPr>
              <p:spPr bwMode="auto">
                <a:xfrm rot="18007332">
                  <a:off x="10082247" y="3190856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3" name="Freeform 178"/>
                <p:cNvSpPr>
                  <a:spLocks/>
                </p:cNvSpPr>
                <p:nvPr/>
              </p:nvSpPr>
              <p:spPr bwMode="auto">
                <a:xfrm rot="18007332" flipV="1">
                  <a:off x="10212422" y="3268643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4" name="Freeform 179"/>
                <p:cNvSpPr>
                  <a:spLocks/>
                </p:cNvSpPr>
                <p:nvPr/>
              </p:nvSpPr>
              <p:spPr bwMode="auto">
                <a:xfrm rot="20670794">
                  <a:off x="10580722" y="407668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5" name="Freeform 180"/>
                <p:cNvSpPr>
                  <a:spLocks/>
                </p:cNvSpPr>
                <p:nvPr/>
              </p:nvSpPr>
              <p:spPr bwMode="auto">
                <a:xfrm rot="18007332">
                  <a:off x="10290209" y="3036875"/>
                  <a:ext cx="2006606" cy="198431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6" name="Freeform 181"/>
                <p:cNvSpPr>
                  <a:spLocks/>
                </p:cNvSpPr>
                <p:nvPr/>
              </p:nvSpPr>
              <p:spPr bwMode="auto">
                <a:xfrm rot="18007332">
                  <a:off x="10469597" y="4054456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7" name="Arc 182"/>
                <p:cNvSpPr>
                  <a:spLocks/>
                </p:cNvSpPr>
                <p:nvPr/>
              </p:nvSpPr>
              <p:spPr bwMode="auto">
                <a:xfrm rot="3344830">
                  <a:off x="10323547" y="4067156"/>
                  <a:ext cx="290513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8" name="Arc 183"/>
                <p:cNvSpPr>
                  <a:spLocks/>
                </p:cNvSpPr>
                <p:nvPr/>
              </p:nvSpPr>
              <p:spPr bwMode="auto">
                <a:xfrm rot="11069833" flipV="1">
                  <a:off x="10604535" y="42290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9" name="Freeform 184"/>
                <p:cNvSpPr>
                  <a:spLocks/>
                </p:cNvSpPr>
                <p:nvPr/>
              </p:nvSpPr>
              <p:spPr bwMode="auto">
                <a:xfrm rot="18007332" flipH="1">
                  <a:off x="11720547" y="2062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0" name="Line 185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47547" y="197324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1" name="Line 186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553860" y="214945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2" name="Line 187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74535" y="2338368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3" name="Arc 188"/>
                <p:cNvSpPr>
                  <a:spLocks/>
                </p:cNvSpPr>
                <p:nvPr/>
              </p:nvSpPr>
              <p:spPr bwMode="auto">
                <a:xfrm rot="4478833" flipH="1">
                  <a:off x="11425272" y="22066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4" name="Freeform 189"/>
                <p:cNvSpPr>
                  <a:spLocks/>
                </p:cNvSpPr>
                <p:nvPr/>
              </p:nvSpPr>
              <p:spPr bwMode="auto">
                <a:xfrm rot="18007332">
                  <a:off x="10691847" y="3844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5" name="Line 190"/>
                <p:cNvSpPr>
                  <a:spLocks noChangeShapeType="1"/>
                </p:cNvSpPr>
                <p:nvPr/>
              </p:nvSpPr>
              <p:spPr bwMode="auto">
                <a:xfrm rot="18007332">
                  <a:off x="10733122" y="3905231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6" name="Line 191"/>
                <p:cNvSpPr>
                  <a:spLocks noChangeShapeType="1"/>
                </p:cNvSpPr>
                <p:nvPr/>
              </p:nvSpPr>
              <p:spPr bwMode="auto">
                <a:xfrm rot="18007332">
                  <a:off x="10450547" y="4152818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7" name="Line 192"/>
                <p:cNvSpPr>
                  <a:spLocks noChangeShapeType="1"/>
                </p:cNvSpPr>
                <p:nvPr/>
              </p:nvSpPr>
              <p:spPr bwMode="auto">
                <a:xfrm rot="18007332">
                  <a:off x="10844247" y="4124306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8" name="Arc 193"/>
                <p:cNvSpPr>
                  <a:spLocks/>
                </p:cNvSpPr>
                <p:nvPr/>
              </p:nvSpPr>
              <p:spPr bwMode="auto">
                <a:xfrm rot="9935830">
                  <a:off x="10648985" y="3557569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9" name="Arc 194"/>
                <p:cNvSpPr>
                  <a:spLocks/>
                </p:cNvSpPr>
                <p:nvPr/>
              </p:nvSpPr>
              <p:spPr bwMode="auto">
                <a:xfrm rot="20670794" flipH="1" flipV="1">
                  <a:off x="10548972" y="3938569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0" name="Arc 195"/>
                <p:cNvSpPr>
                  <a:spLocks/>
                </p:cNvSpPr>
                <p:nvPr/>
              </p:nvSpPr>
              <p:spPr bwMode="auto">
                <a:xfrm rot="20670794">
                  <a:off x="10477535" y="4078269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1" name="Arc 196"/>
                <p:cNvSpPr>
                  <a:spLocks/>
                </p:cNvSpPr>
                <p:nvPr/>
              </p:nvSpPr>
              <p:spPr bwMode="auto">
                <a:xfrm rot="20670794">
                  <a:off x="10504522" y="43100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2" name="Arc 197"/>
                <p:cNvSpPr>
                  <a:spLocks/>
                </p:cNvSpPr>
                <p:nvPr/>
              </p:nvSpPr>
              <p:spPr bwMode="auto">
                <a:xfrm rot="20670794" flipH="1" flipV="1">
                  <a:off x="10568022" y="41941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3" name="Line 198"/>
                <p:cNvSpPr>
                  <a:spLocks noChangeShapeType="1"/>
                </p:cNvSpPr>
                <p:nvPr/>
              </p:nvSpPr>
              <p:spPr bwMode="auto">
                <a:xfrm>
                  <a:off x="10650572" y="465770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4" name="Line 199"/>
                <p:cNvSpPr>
                  <a:spLocks noChangeShapeType="1"/>
                </p:cNvSpPr>
                <p:nvPr/>
              </p:nvSpPr>
              <p:spPr bwMode="auto">
                <a:xfrm rot="7220284">
                  <a:off x="10321960" y="4073506"/>
                  <a:ext cx="0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015" name="Group 200"/>
                <p:cNvGrpSpPr>
                  <a:grpSpLocks/>
                </p:cNvGrpSpPr>
                <p:nvPr/>
              </p:nvGrpSpPr>
              <p:grpSpPr bwMode="auto">
                <a:xfrm rot="7253297">
                  <a:off x="9904436" y="4089397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022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23" name="Rectangle 202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016" name="Group 203"/>
                <p:cNvGrpSpPr>
                  <a:grpSpLocks/>
                </p:cNvGrpSpPr>
                <p:nvPr/>
              </p:nvGrpSpPr>
              <p:grpSpPr bwMode="auto">
                <a:xfrm>
                  <a:off x="10534666" y="515618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020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21" name="Rectangle 20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017" name="Rectangle 206"/>
                <p:cNvSpPr>
                  <a:spLocks noChangeArrowheads="1"/>
                </p:cNvSpPr>
                <p:nvPr/>
              </p:nvSpPr>
              <p:spPr bwMode="auto">
                <a:xfrm rot="3571960">
                  <a:off x="10380697" y="4524356"/>
                  <a:ext cx="42863" cy="350838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8" name="Rectangle 207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9" name="Rectangle 208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8306"/>
                  <a:ext cx="38100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072" name="グループ化 1071"/>
              <p:cNvGrpSpPr/>
              <p:nvPr/>
            </p:nvGrpSpPr>
            <p:grpSpPr>
              <a:xfrm rot="19664887">
                <a:off x="8272319" y="3519113"/>
                <a:ext cx="468631" cy="386138"/>
                <a:chOff x="9501222" y="714356"/>
                <a:chExt cx="5338763" cy="4864101"/>
              </a:xfrm>
            </p:grpSpPr>
            <p:sp>
              <p:nvSpPr>
                <p:cNvPr id="1073" name="Oval 137"/>
                <p:cNvSpPr>
                  <a:spLocks noChangeArrowheads="1"/>
                </p:cNvSpPr>
                <p:nvPr/>
              </p:nvSpPr>
              <p:spPr bwMode="auto">
                <a:xfrm>
                  <a:off x="9501222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4" name="Oval 209"/>
                <p:cNvSpPr>
                  <a:spLocks noChangeArrowheads="1"/>
                </p:cNvSpPr>
                <p:nvPr/>
              </p:nvSpPr>
              <p:spPr bwMode="auto">
                <a:xfrm>
                  <a:off x="11264935" y="714356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5" name="Oval 210"/>
                <p:cNvSpPr>
                  <a:spLocks noChangeArrowheads="1"/>
                </p:cNvSpPr>
                <p:nvPr/>
              </p:nvSpPr>
              <p:spPr bwMode="auto">
                <a:xfrm>
                  <a:off x="13034997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6" name="Freeform 5"/>
                <p:cNvSpPr>
                  <a:spLocks/>
                </p:cNvSpPr>
                <p:nvPr/>
              </p:nvSpPr>
              <p:spPr bwMode="auto">
                <a:xfrm rot="14397729">
                  <a:off x="11963435" y="3244831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7" name="Freeform 6"/>
                <p:cNvSpPr>
                  <a:spLocks/>
                </p:cNvSpPr>
                <p:nvPr/>
              </p:nvSpPr>
              <p:spPr bwMode="auto">
                <a:xfrm rot="14397729" flipV="1">
                  <a:off x="12095197" y="3171806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8" name="Freeform 7"/>
                <p:cNvSpPr>
                  <a:spLocks/>
                </p:cNvSpPr>
                <p:nvPr/>
              </p:nvSpPr>
              <p:spPr bwMode="auto">
                <a:xfrm rot="14397729">
                  <a:off x="12047572" y="3024168"/>
                  <a:ext cx="2006600" cy="190500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chemeClr val="bg1">
                        <a:lumMod val="50000"/>
                      </a:schemeClr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9" name="Rectangle 8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0" name="Rectangle 9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1" name="Rectangle 10"/>
                <p:cNvSpPr>
                  <a:spLocks noChangeArrowheads="1"/>
                </p:cNvSpPr>
                <p:nvPr/>
              </p:nvSpPr>
              <p:spPr bwMode="auto">
                <a:xfrm rot="10780961">
                  <a:off x="12138060" y="14192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2" name="Line 11"/>
                <p:cNvSpPr>
                  <a:spLocks noChangeShapeType="1"/>
                </p:cNvSpPr>
                <p:nvPr/>
              </p:nvSpPr>
              <p:spPr bwMode="auto">
                <a:xfrm rot="7209001" flipV="1">
                  <a:off x="11468135" y="1622406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3" name="Rectangle 12"/>
                <p:cNvSpPr>
                  <a:spLocks noChangeArrowheads="1"/>
                </p:cNvSpPr>
                <p:nvPr/>
              </p:nvSpPr>
              <p:spPr bwMode="auto">
                <a:xfrm rot="7209001">
                  <a:off x="12274585" y="1050906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4" name="Freeform 13"/>
                <p:cNvSpPr>
                  <a:spLocks/>
                </p:cNvSpPr>
                <p:nvPr/>
              </p:nvSpPr>
              <p:spPr bwMode="auto">
                <a:xfrm rot="7209001">
                  <a:off x="11934860" y="188593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5" name="Line 14"/>
                <p:cNvSpPr>
                  <a:spLocks noChangeShapeType="1"/>
                </p:cNvSpPr>
                <p:nvPr/>
              </p:nvSpPr>
              <p:spPr bwMode="auto">
                <a:xfrm rot="7209001">
                  <a:off x="11993597" y="19891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6" name="Line 15"/>
                <p:cNvSpPr>
                  <a:spLocks noChangeShapeType="1"/>
                </p:cNvSpPr>
                <p:nvPr/>
              </p:nvSpPr>
              <p:spPr bwMode="auto">
                <a:xfrm rot="7209001">
                  <a:off x="11880885" y="1928794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087" name="Group 16"/>
                <p:cNvGrpSpPr>
                  <a:grpSpLocks/>
                </p:cNvGrpSpPr>
                <p:nvPr/>
              </p:nvGrpSpPr>
              <p:grpSpPr bwMode="auto">
                <a:xfrm rot="7209001">
                  <a:off x="11449039" y="2208261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1274" name="Freeform 1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5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6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7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8" name="Arc 2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088" name="Freeform 22"/>
                <p:cNvSpPr>
                  <a:spLocks/>
                </p:cNvSpPr>
                <p:nvPr/>
              </p:nvSpPr>
              <p:spPr bwMode="auto">
                <a:xfrm rot="9872463">
                  <a:off x="11779285" y="19891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9" name="Freeform 23"/>
                <p:cNvSpPr>
                  <a:spLocks/>
                </p:cNvSpPr>
                <p:nvPr/>
              </p:nvSpPr>
              <p:spPr bwMode="auto">
                <a:xfrm rot="7209001">
                  <a:off x="11658635" y="1998643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0" name="Arc 24"/>
                <p:cNvSpPr>
                  <a:spLocks/>
                </p:cNvSpPr>
                <p:nvPr/>
              </p:nvSpPr>
              <p:spPr bwMode="auto">
                <a:xfrm rot="14146499">
                  <a:off x="11965022" y="18779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1" name="Arc 25"/>
                <p:cNvSpPr>
                  <a:spLocks/>
                </p:cNvSpPr>
                <p:nvPr/>
              </p:nvSpPr>
              <p:spPr bwMode="auto">
                <a:xfrm rot="271502" flipV="1">
                  <a:off x="11680860" y="1716069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092" name="Group 26"/>
                <p:cNvGrpSpPr>
                  <a:grpSpLocks/>
                </p:cNvGrpSpPr>
                <p:nvPr/>
              </p:nvGrpSpPr>
              <p:grpSpPr bwMode="auto">
                <a:xfrm rot="7209001">
                  <a:off x="11403006" y="2178095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269" name="Freeform 2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0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1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2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3" name="Arc 3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093" name="Arc 32"/>
                <p:cNvSpPr>
                  <a:spLocks/>
                </p:cNvSpPr>
                <p:nvPr/>
              </p:nvSpPr>
              <p:spPr bwMode="auto">
                <a:xfrm rot="9872463" flipH="1" flipV="1">
                  <a:off x="11677685" y="198594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4" name="Arc 33"/>
                <p:cNvSpPr>
                  <a:spLocks/>
                </p:cNvSpPr>
                <p:nvPr/>
              </p:nvSpPr>
              <p:spPr bwMode="auto">
                <a:xfrm rot="9872463">
                  <a:off x="11750710" y="18478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5" name="Arc 34"/>
                <p:cNvSpPr>
                  <a:spLocks/>
                </p:cNvSpPr>
                <p:nvPr/>
              </p:nvSpPr>
              <p:spPr bwMode="auto">
                <a:xfrm rot="9872463">
                  <a:off x="11934860" y="1828781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6" name="Arc 35"/>
                <p:cNvSpPr>
                  <a:spLocks/>
                </p:cNvSpPr>
                <p:nvPr/>
              </p:nvSpPr>
              <p:spPr bwMode="auto">
                <a:xfrm rot="9872463" flipH="1" flipV="1">
                  <a:off x="11868185" y="19462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7" name="Line 36"/>
                <p:cNvSpPr>
                  <a:spLocks noChangeShapeType="1"/>
                </p:cNvSpPr>
                <p:nvPr/>
              </p:nvSpPr>
              <p:spPr bwMode="auto">
                <a:xfrm rot="9016332" flipV="1">
                  <a:off x="12363485" y="1552556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8" name="Freeform 37"/>
                <p:cNvSpPr>
                  <a:spLocks/>
                </p:cNvSpPr>
                <p:nvPr/>
              </p:nvSpPr>
              <p:spPr bwMode="auto">
                <a:xfrm rot="3616332">
                  <a:off x="12339672" y="1885931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9" name="Line 38"/>
                <p:cNvSpPr>
                  <a:spLocks noChangeShapeType="1"/>
                </p:cNvSpPr>
                <p:nvPr/>
              </p:nvSpPr>
              <p:spPr bwMode="auto">
                <a:xfrm rot="3616332">
                  <a:off x="12401585" y="19256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0" name="Line 39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1993881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1" name="Freeform 40"/>
                <p:cNvSpPr>
                  <a:spLocks/>
                </p:cNvSpPr>
                <p:nvPr/>
              </p:nvSpPr>
              <p:spPr bwMode="auto">
                <a:xfrm rot="3616332">
                  <a:off x="12463497" y="2066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2" name="Line 41"/>
                <p:cNvSpPr>
                  <a:spLocks noChangeShapeType="1"/>
                </p:cNvSpPr>
                <p:nvPr/>
              </p:nvSpPr>
              <p:spPr bwMode="auto">
                <a:xfrm rot="3616332">
                  <a:off x="12504772" y="197959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3" name="Line 42"/>
                <p:cNvSpPr>
                  <a:spLocks noChangeShapeType="1"/>
                </p:cNvSpPr>
                <p:nvPr/>
              </p:nvSpPr>
              <p:spPr bwMode="auto">
                <a:xfrm rot="3616332">
                  <a:off x="12617485" y="2155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4" name="Line 43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2343131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5" name="Arc 44"/>
                <p:cNvSpPr>
                  <a:spLocks/>
                </p:cNvSpPr>
                <p:nvPr/>
              </p:nvSpPr>
              <p:spPr bwMode="auto">
                <a:xfrm rot="17144832">
                  <a:off x="12422222" y="221295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6" name="Freeform 45"/>
                <p:cNvSpPr>
                  <a:spLocks/>
                </p:cNvSpPr>
                <p:nvPr/>
              </p:nvSpPr>
              <p:spPr bwMode="auto">
                <a:xfrm rot="6279794">
                  <a:off x="12350785" y="1995468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7" name="Freeform 46"/>
                <p:cNvSpPr>
                  <a:spLocks/>
                </p:cNvSpPr>
                <p:nvPr/>
              </p:nvSpPr>
              <p:spPr bwMode="auto">
                <a:xfrm rot="3616332">
                  <a:off x="12242835" y="2000231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8" name="Arc 47"/>
                <p:cNvSpPr>
                  <a:spLocks/>
                </p:cNvSpPr>
                <p:nvPr/>
              </p:nvSpPr>
              <p:spPr bwMode="auto">
                <a:xfrm rot="10553830">
                  <a:off x="12380947" y="1716069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9" name="Arc 48"/>
                <p:cNvSpPr>
                  <a:spLocks/>
                </p:cNvSpPr>
                <p:nvPr/>
              </p:nvSpPr>
              <p:spPr bwMode="auto">
                <a:xfrm rot="18278834" flipV="1">
                  <a:off x="12096785" y="188275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10" name="Group 49"/>
                <p:cNvGrpSpPr>
                  <a:grpSpLocks/>
                </p:cNvGrpSpPr>
                <p:nvPr/>
              </p:nvGrpSpPr>
              <p:grpSpPr bwMode="auto">
                <a:xfrm rot="3616332">
                  <a:off x="12330179" y="2190801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1264" name="Freeform 50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65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66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67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68" name="Arc 54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11" name="Arc 55"/>
                <p:cNvSpPr>
                  <a:spLocks/>
                </p:cNvSpPr>
                <p:nvPr/>
              </p:nvSpPr>
              <p:spPr bwMode="auto">
                <a:xfrm rot="6279794" flipH="1" flipV="1">
                  <a:off x="12323797" y="1989118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12" name="Arc 56"/>
                <p:cNvSpPr>
                  <a:spLocks/>
                </p:cNvSpPr>
                <p:nvPr/>
              </p:nvSpPr>
              <p:spPr bwMode="auto">
                <a:xfrm rot="6279794">
                  <a:off x="12241247" y="185735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13" name="Arc 57"/>
                <p:cNvSpPr>
                  <a:spLocks/>
                </p:cNvSpPr>
                <p:nvPr/>
              </p:nvSpPr>
              <p:spPr bwMode="auto">
                <a:xfrm rot="6279794">
                  <a:off x="12279347" y="1831956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14" name="Arc 58"/>
                <p:cNvSpPr>
                  <a:spLocks/>
                </p:cNvSpPr>
                <p:nvPr/>
              </p:nvSpPr>
              <p:spPr bwMode="auto">
                <a:xfrm rot="6279794" flipH="1" flipV="1">
                  <a:off x="12344435" y="194625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15" name="Line 59"/>
                <p:cNvSpPr>
                  <a:spLocks noChangeShapeType="1"/>
                </p:cNvSpPr>
                <p:nvPr/>
              </p:nvSpPr>
              <p:spPr bwMode="auto">
                <a:xfrm rot="7209001">
                  <a:off x="11844372" y="1441431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16" name="Line 60"/>
                <p:cNvSpPr>
                  <a:spLocks noChangeShapeType="1"/>
                </p:cNvSpPr>
                <p:nvPr/>
              </p:nvSpPr>
              <p:spPr bwMode="auto">
                <a:xfrm rot="14429284">
                  <a:off x="12515885" y="1449368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17" name="Group 61"/>
                <p:cNvGrpSpPr>
                  <a:grpSpLocks/>
                </p:cNvGrpSpPr>
                <p:nvPr/>
              </p:nvGrpSpPr>
              <p:grpSpPr bwMode="auto">
                <a:xfrm rot="14462297">
                  <a:off x="12703220" y="1458910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262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63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118" name="Group 64"/>
                <p:cNvGrpSpPr>
                  <a:grpSpLocks/>
                </p:cNvGrpSpPr>
                <p:nvPr/>
              </p:nvGrpSpPr>
              <p:grpSpPr bwMode="auto">
                <a:xfrm rot="7209001">
                  <a:off x="11436374" y="1468435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260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61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19" name="Rectangle 67"/>
                <p:cNvSpPr>
                  <a:spLocks noChangeArrowheads="1"/>
                </p:cNvSpPr>
                <p:nvPr/>
              </p:nvSpPr>
              <p:spPr bwMode="auto">
                <a:xfrm rot="10780961">
                  <a:off x="12134885" y="1417619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0" name="Rectangle 68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1" name="Rectangle 69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2" name="Rectangle 70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3" name="Rectangle 71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4" name="Rectangle 72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3522" y="45180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5" name="Line 73"/>
                <p:cNvSpPr>
                  <a:spLocks noChangeShapeType="1"/>
                </p:cNvSpPr>
                <p:nvPr/>
              </p:nvSpPr>
              <p:spPr bwMode="auto">
                <a:xfrm flipH="1" flipV="1">
                  <a:off x="13233435" y="4671994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6" name="Rectangle 74"/>
                <p:cNvSpPr>
                  <a:spLocks noChangeArrowheads="1"/>
                </p:cNvSpPr>
                <p:nvPr/>
              </p:nvSpPr>
              <p:spPr bwMode="auto">
                <a:xfrm flipH="1">
                  <a:off x="14316110" y="4576744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7" name="Freeform 75"/>
                <p:cNvSpPr>
                  <a:spLocks/>
                </p:cNvSpPr>
                <p:nvPr/>
              </p:nvSpPr>
              <p:spPr bwMode="auto">
                <a:xfrm flipH="1">
                  <a:off x="13508072" y="460055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8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13511247" y="4608494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9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13509660" y="4737081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30" name="Group 78"/>
                <p:cNvGrpSpPr>
                  <a:grpSpLocks/>
                </p:cNvGrpSpPr>
                <p:nvPr/>
              </p:nvGrpSpPr>
              <p:grpSpPr bwMode="auto">
                <a:xfrm flipH="1">
                  <a:off x="12703126" y="4371956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1255" name="Freeform 7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6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7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8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9" name="Arc 8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31" name="Freeform 84"/>
                <p:cNvSpPr>
                  <a:spLocks/>
                </p:cNvSpPr>
                <p:nvPr/>
              </p:nvSpPr>
              <p:spPr bwMode="auto">
                <a:xfrm rot="18936538" flipH="1">
                  <a:off x="13274710" y="45672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2" name="Freeform 85"/>
                <p:cNvSpPr>
                  <a:spLocks/>
                </p:cNvSpPr>
                <p:nvPr/>
              </p:nvSpPr>
              <p:spPr bwMode="auto">
                <a:xfrm flipH="1">
                  <a:off x="13141360" y="455769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3" name="Arc 86"/>
                <p:cNvSpPr>
                  <a:spLocks/>
                </p:cNvSpPr>
                <p:nvPr/>
              </p:nvSpPr>
              <p:spPr bwMode="auto">
                <a:xfrm rot="14662502" flipH="1">
                  <a:off x="13393772" y="43417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4" name="Arc 87"/>
                <p:cNvSpPr>
                  <a:spLocks/>
                </p:cNvSpPr>
                <p:nvPr/>
              </p:nvSpPr>
              <p:spPr bwMode="auto">
                <a:xfrm rot="6937498" flipH="1" flipV="1">
                  <a:off x="13392185" y="4667231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35" name="Group 88"/>
                <p:cNvGrpSpPr>
                  <a:grpSpLocks/>
                </p:cNvGrpSpPr>
                <p:nvPr/>
              </p:nvGrpSpPr>
              <p:grpSpPr bwMode="auto">
                <a:xfrm flipH="1">
                  <a:off x="12703126" y="4416406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250" name="Freeform 8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1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2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3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4" name="Arc 9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36" name="Arc 94"/>
                <p:cNvSpPr>
                  <a:spLocks/>
                </p:cNvSpPr>
                <p:nvPr/>
              </p:nvSpPr>
              <p:spPr bwMode="auto">
                <a:xfrm rot="18936538" flipV="1">
                  <a:off x="13131835" y="449419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7" name="Arc 95"/>
                <p:cNvSpPr>
                  <a:spLocks/>
                </p:cNvSpPr>
                <p:nvPr/>
              </p:nvSpPr>
              <p:spPr bwMode="auto">
                <a:xfrm rot="18936538" flipH="1">
                  <a:off x="13288997" y="45021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8" name="Arc 96"/>
                <p:cNvSpPr>
                  <a:spLocks/>
                </p:cNvSpPr>
                <p:nvPr/>
              </p:nvSpPr>
              <p:spPr bwMode="auto">
                <a:xfrm rot="18936538" flipH="1">
                  <a:off x="13541410" y="46021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9" name="Arc 97"/>
                <p:cNvSpPr>
                  <a:spLocks/>
                </p:cNvSpPr>
                <p:nvPr/>
              </p:nvSpPr>
              <p:spPr bwMode="auto">
                <a:xfrm rot="18936538" flipV="1">
                  <a:off x="13408060" y="46005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0" name="Line 98"/>
                <p:cNvSpPr>
                  <a:spLocks noChangeShapeType="1"/>
                </p:cNvSpPr>
                <p:nvPr/>
              </p:nvSpPr>
              <p:spPr bwMode="auto">
                <a:xfrm rot="19792668" flipH="1" flipV="1">
                  <a:off x="13774772" y="3987781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1" name="Freeform 99"/>
                <p:cNvSpPr>
                  <a:spLocks/>
                </p:cNvSpPr>
                <p:nvPr/>
              </p:nvSpPr>
              <p:spPr bwMode="auto">
                <a:xfrm rot="3592668" flipH="1">
                  <a:off x="13712860" y="4249718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2" name="Line 100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771597" y="42878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3" name="Line 101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7297" y="4348143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4" name="Freeform 102"/>
                <p:cNvSpPr>
                  <a:spLocks/>
                </p:cNvSpPr>
                <p:nvPr/>
              </p:nvSpPr>
              <p:spPr bwMode="auto">
                <a:xfrm rot="3592668" flipH="1">
                  <a:off x="13495372" y="3840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5" name="Line 103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22372" y="3900468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6" name="Line 104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2535" y="3933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7" name="Line 105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323922" y="4119543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8" name="Arc 106"/>
                <p:cNvSpPr>
                  <a:spLocks/>
                </p:cNvSpPr>
                <p:nvPr/>
              </p:nvSpPr>
              <p:spPr bwMode="auto">
                <a:xfrm rot="11664170" flipH="1">
                  <a:off x="13204860" y="35528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9" name="Freeform 107"/>
                <p:cNvSpPr>
                  <a:spLocks/>
                </p:cNvSpPr>
                <p:nvPr/>
              </p:nvSpPr>
              <p:spPr bwMode="auto">
                <a:xfrm rot="929206" flipH="1">
                  <a:off x="13557285" y="407033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0" name="Freeform 108"/>
                <p:cNvSpPr>
                  <a:spLocks/>
                </p:cNvSpPr>
                <p:nvPr/>
              </p:nvSpPr>
              <p:spPr bwMode="auto">
                <a:xfrm rot="3592668" flipH="1">
                  <a:off x="13433460" y="4049693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1" name="Arc 109"/>
                <p:cNvSpPr>
                  <a:spLocks/>
                </p:cNvSpPr>
                <p:nvPr/>
              </p:nvSpPr>
              <p:spPr bwMode="auto">
                <a:xfrm rot="18255170" flipH="1">
                  <a:off x="13741435" y="406239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2" name="Arc 110"/>
                <p:cNvSpPr>
                  <a:spLocks/>
                </p:cNvSpPr>
                <p:nvPr/>
              </p:nvSpPr>
              <p:spPr bwMode="auto">
                <a:xfrm rot="10530167" flipH="1" flipV="1">
                  <a:off x="13457272" y="422590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53" name="Group 111"/>
                <p:cNvGrpSpPr>
                  <a:grpSpLocks/>
                </p:cNvGrpSpPr>
                <p:nvPr/>
              </p:nvGrpSpPr>
              <p:grpSpPr bwMode="auto">
                <a:xfrm rot="3592668" flipH="1">
                  <a:off x="13154021" y="3611482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1245" name="Freeform 11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6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7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8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9" name="Arc 11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54" name="Arc 117"/>
                <p:cNvSpPr>
                  <a:spLocks/>
                </p:cNvSpPr>
                <p:nvPr/>
              </p:nvSpPr>
              <p:spPr bwMode="auto">
                <a:xfrm rot="929206" flipV="1">
                  <a:off x="13455685" y="3933806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5" name="Arc 118"/>
                <p:cNvSpPr>
                  <a:spLocks/>
                </p:cNvSpPr>
                <p:nvPr/>
              </p:nvSpPr>
              <p:spPr bwMode="auto">
                <a:xfrm rot="929206" flipH="1">
                  <a:off x="13527122" y="407350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6" name="Arc 119"/>
                <p:cNvSpPr>
                  <a:spLocks/>
                </p:cNvSpPr>
                <p:nvPr/>
              </p:nvSpPr>
              <p:spPr bwMode="auto">
                <a:xfrm rot="929206" flipH="1">
                  <a:off x="13711272" y="43036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7" name="Arc 120"/>
                <p:cNvSpPr>
                  <a:spLocks/>
                </p:cNvSpPr>
                <p:nvPr/>
              </p:nvSpPr>
              <p:spPr bwMode="auto">
                <a:xfrm rot="929206" flipV="1">
                  <a:off x="13646185" y="418780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8" name="Line 121"/>
                <p:cNvSpPr>
                  <a:spLocks noChangeShapeType="1"/>
                </p:cNvSpPr>
                <p:nvPr/>
              </p:nvSpPr>
              <p:spPr bwMode="auto">
                <a:xfrm flipH="1">
                  <a:off x="13703335" y="465135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9" name="Line 122"/>
                <p:cNvSpPr>
                  <a:spLocks noChangeShapeType="1"/>
                </p:cNvSpPr>
                <p:nvPr/>
              </p:nvSpPr>
              <p:spPr bwMode="auto">
                <a:xfrm rot="14379716" flipH="1">
                  <a:off x="14035122" y="4067156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60" name="Group 123"/>
                <p:cNvGrpSpPr>
                  <a:grpSpLocks/>
                </p:cNvGrpSpPr>
                <p:nvPr/>
              </p:nvGrpSpPr>
              <p:grpSpPr bwMode="auto">
                <a:xfrm rot="14346703" flipH="1">
                  <a:off x="14209737" y="405920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243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4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161" name="Group 126"/>
                <p:cNvGrpSpPr>
                  <a:grpSpLocks/>
                </p:cNvGrpSpPr>
                <p:nvPr/>
              </p:nvGrpSpPr>
              <p:grpSpPr bwMode="auto">
                <a:xfrm flipH="1">
                  <a:off x="13565203" y="5149831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241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2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62" name="Rectangle 129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1935" y="4519593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3" name="Rectangle 130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4" name="Rectangle 131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5" name="Rectangle 132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9893"/>
                  <a:ext cx="38100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6" name="Rectangle 133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7" name="Rectangle 134"/>
                <p:cNvSpPr>
                  <a:spLocks noChangeArrowheads="1"/>
                </p:cNvSpPr>
                <p:nvPr/>
              </p:nvSpPr>
              <p:spPr bwMode="auto">
                <a:xfrm rot="3571960">
                  <a:off x="10382285" y="4524356"/>
                  <a:ext cx="41275" cy="350838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8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9781535" y="4671085"/>
                  <a:ext cx="1500198" cy="45719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9" name="Rectangle 136"/>
                <p:cNvSpPr>
                  <a:spLocks noChangeArrowheads="1"/>
                </p:cNvSpPr>
                <p:nvPr/>
              </p:nvSpPr>
              <p:spPr bwMode="auto">
                <a:xfrm>
                  <a:off x="9688547" y="4624038"/>
                  <a:ext cx="350838" cy="18415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0" name="Freeform 138"/>
                <p:cNvSpPr>
                  <a:spLocks/>
                </p:cNvSpPr>
                <p:nvPr/>
              </p:nvSpPr>
              <p:spPr bwMode="auto">
                <a:xfrm>
                  <a:off x="10768047" y="460690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1" name="Line 139"/>
                <p:cNvSpPr>
                  <a:spLocks noChangeShapeType="1"/>
                </p:cNvSpPr>
                <p:nvPr/>
              </p:nvSpPr>
              <p:spPr bwMode="auto">
                <a:xfrm>
                  <a:off x="10774397" y="461325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2" name="Line 140"/>
                <p:cNvSpPr>
                  <a:spLocks noChangeShapeType="1"/>
                </p:cNvSpPr>
                <p:nvPr/>
              </p:nvSpPr>
              <p:spPr bwMode="auto">
                <a:xfrm>
                  <a:off x="10777572" y="4743431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73" name="Group 141"/>
                <p:cNvGrpSpPr>
                  <a:grpSpLocks/>
                </p:cNvGrpSpPr>
                <p:nvPr/>
              </p:nvGrpSpPr>
              <p:grpSpPr bwMode="auto">
                <a:xfrm>
                  <a:off x="11052282" y="4424344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236" name="Freeform 14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7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8" name="Line 14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9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0" name="Arc 14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74" name="Freeform 147"/>
                <p:cNvSpPr>
                  <a:spLocks/>
                </p:cNvSpPr>
                <p:nvPr/>
              </p:nvSpPr>
              <p:spPr bwMode="auto">
                <a:xfrm>
                  <a:off x="10969660" y="4583094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5" name="Freeform 148"/>
                <p:cNvSpPr>
                  <a:spLocks/>
                </p:cNvSpPr>
                <p:nvPr/>
              </p:nvSpPr>
              <p:spPr bwMode="auto">
                <a:xfrm flipV="1">
                  <a:off x="10968072" y="4737081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6" name="Freeform 149"/>
                <p:cNvSpPr>
                  <a:spLocks/>
                </p:cNvSpPr>
                <p:nvPr/>
              </p:nvSpPr>
              <p:spPr bwMode="auto">
                <a:xfrm rot="2663462">
                  <a:off x="10863297" y="4573569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7" name="Freeform 150"/>
                <p:cNvSpPr>
                  <a:spLocks/>
                </p:cNvSpPr>
                <p:nvPr/>
              </p:nvSpPr>
              <p:spPr bwMode="auto">
                <a:xfrm>
                  <a:off x="11161747" y="4583094"/>
                  <a:ext cx="2008188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8" name="Freeform 151"/>
                <p:cNvSpPr>
                  <a:spLocks/>
                </p:cNvSpPr>
                <p:nvPr/>
              </p:nvSpPr>
              <p:spPr bwMode="auto">
                <a:xfrm>
                  <a:off x="10763285" y="456404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9" name="Arc 152"/>
                <p:cNvSpPr>
                  <a:spLocks/>
                </p:cNvSpPr>
                <p:nvPr/>
              </p:nvSpPr>
              <p:spPr bwMode="auto">
                <a:xfrm rot="6937498">
                  <a:off x="10671210" y="434814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0" name="Arc 153"/>
                <p:cNvSpPr>
                  <a:spLocks/>
                </p:cNvSpPr>
                <p:nvPr/>
              </p:nvSpPr>
              <p:spPr bwMode="auto">
                <a:xfrm rot="14662502" flipV="1">
                  <a:off x="10671210" y="46735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1" name="Freeform 154"/>
                <p:cNvSpPr>
                  <a:spLocks/>
                </p:cNvSpPr>
                <p:nvPr/>
              </p:nvSpPr>
              <p:spPr bwMode="auto">
                <a:xfrm flipH="1">
                  <a:off x="13123897" y="448784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2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13293760" y="447355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3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13120722" y="4484669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4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13115960" y="485931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5" name="Arc 158"/>
                <p:cNvSpPr>
                  <a:spLocks/>
                </p:cNvSpPr>
                <p:nvPr/>
              </p:nvSpPr>
              <p:spPr bwMode="auto">
                <a:xfrm rot="8071501" flipH="1">
                  <a:off x="12707972" y="441481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6" name="Freeform 159"/>
                <p:cNvSpPr>
                  <a:spLocks/>
                </p:cNvSpPr>
                <p:nvPr/>
              </p:nvSpPr>
              <p:spPr bwMode="auto">
                <a:xfrm>
                  <a:off x="11063322" y="449419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7" name="Line 160"/>
                <p:cNvSpPr>
                  <a:spLocks noChangeShapeType="1"/>
                </p:cNvSpPr>
                <p:nvPr/>
              </p:nvSpPr>
              <p:spPr bwMode="auto">
                <a:xfrm>
                  <a:off x="11061735" y="447990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8" name="Line 161"/>
                <p:cNvSpPr>
                  <a:spLocks noChangeShapeType="1"/>
                </p:cNvSpPr>
                <p:nvPr/>
              </p:nvSpPr>
              <p:spPr bwMode="auto">
                <a:xfrm>
                  <a:off x="11052210" y="486566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9" name="Arc 162"/>
                <p:cNvSpPr>
                  <a:spLocks/>
                </p:cNvSpPr>
                <p:nvPr/>
              </p:nvSpPr>
              <p:spPr bwMode="auto">
                <a:xfrm rot="13528499">
                  <a:off x="11145872" y="442116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0" name="Arc 163"/>
                <p:cNvSpPr>
                  <a:spLocks/>
                </p:cNvSpPr>
                <p:nvPr/>
              </p:nvSpPr>
              <p:spPr bwMode="auto">
                <a:xfrm rot="2663462" flipH="1" flipV="1">
                  <a:off x="10871235" y="4498956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1" name="Arc 164"/>
                <p:cNvSpPr>
                  <a:spLocks/>
                </p:cNvSpPr>
                <p:nvPr/>
              </p:nvSpPr>
              <p:spPr bwMode="auto">
                <a:xfrm rot="2663462">
                  <a:off x="10715660" y="4508481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2" name="Arc 165"/>
                <p:cNvSpPr>
                  <a:spLocks/>
                </p:cNvSpPr>
                <p:nvPr/>
              </p:nvSpPr>
              <p:spPr bwMode="auto">
                <a:xfrm rot="2663462">
                  <a:off x="10674385" y="46084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3" name="Arc 166"/>
                <p:cNvSpPr>
                  <a:spLocks/>
                </p:cNvSpPr>
                <p:nvPr/>
              </p:nvSpPr>
              <p:spPr bwMode="auto">
                <a:xfrm rot="2663462" flipH="1" flipV="1">
                  <a:off x="10806147" y="460690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4" name="Line 167"/>
                <p:cNvSpPr>
                  <a:spLocks noChangeShapeType="1"/>
                </p:cNvSpPr>
                <p:nvPr/>
              </p:nvSpPr>
              <p:spPr bwMode="auto">
                <a:xfrm rot="1807332" flipH="1" flipV="1">
                  <a:off x="10533402" y="4226865"/>
                  <a:ext cx="45720" cy="48041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5" name="Freeform 168"/>
                <p:cNvSpPr>
                  <a:spLocks/>
                </p:cNvSpPr>
                <p:nvPr/>
              </p:nvSpPr>
              <p:spPr bwMode="auto">
                <a:xfrm rot="18007332">
                  <a:off x="10564847" y="425448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6" name="Line 169"/>
                <p:cNvSpPr>
                  <a:spLocks noChangeShapeType="1"/>
                </p:cNvSpPr>
                <p:nvPr/>
              </p:nvSpPr>
              <p:spPr bwMode="auto">
                <a:xfrm rot="18007332">
                  <a:off x="10515635" y="4290993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7" name="Line 170"/>
                <p:cNvSpPr>
                  <a:spLocks noChangeShapeType="1"/>
                </p:cNvSpPr>
                <p:nvPr/>
              </p:nvSpPr>
              <p:spPr bwMode="auto">
                <a:xfrm rot="18007332">
                  <a:off x="10629935" y="435290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98" name="Group 171"/>
                <p:cNvGrpSpPr>
                  <a:grpSpLocks/>
                </p:cNvGrpSpPr>
                <p:nvPr/>
              </p:nvGrpSpPr>
              <p:grpSpPr bwMode="auto">
                <a:xfrm rot="18007332">
                  <a:off x="10577574" y="3603541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231" name="Freeform 17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2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3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4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5" name="Arc 17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99" name="Freeform 177"/>
                <p:cNvSpPr>
                  <a:spLocks/>
                </p:cNvSpPr>
                <p:nvPr/>
              </p:nvSpPr>
              <p:spPr bwMode="auto">
                <a:xfrm rot="18007332">
                  <a:off x="10082247" y="3190856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0" name="Freeform 178"/>
                <p:cNvSpPr>
                  <a:spLocks/>
                </p:cNvSpPr>
                <p:nvPr/>
              </p:nvSpPr>
              <p:spPr bwMode="auto">
                <a:xfrm rot="18007332" flipV="1">
                  <a:off x="10212422" y="3268643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1" name="Freeform 179"/>
                <p:cNvSpPr>
                  <a:spLocks/>
                </p:cNvSpPr>
                <p:nvPr/>
              </p:nvSpPr>
              <p:spPr bwMode="auto">
                <a:xfrm rot="20670794">
                  <a:off x="10580722" y="407668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2" name="Freeform 180"/>
                <p:cNvSpPr>
                  <a:spLocks/>
                </p:cNvSpPr>
                <p:nvPr/>
              </p:nvSpPr>
              <p:spPr bwMode="auto">
                <a:xfrm rot="18007332">
                  <a:off x="10290210" y="3036868"/>
                  <a:ext cx="2006600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3" name="Freeform 181"/>
                <p:cNvSpPr>
                  <a:spLocks/>
                </p:cNvSpPr>
                <p:nvPr/>
              </p:nvSpPr>
              <p:spPr bwMode="auto">
                <a:xfrm rot="18007332">
                  <a:off x="10469597" y="4054456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4" name="Arc 182"/>
                <p:cNvSpPr>
                  <a:spLocks/>
                </p:cNvSpPr>
                <p:nvPr/>
              </p:nvSpPr>
              <p:spPr bwMode="auto">
                <a:xfrm rot="3344830">
                  <a:off x="10323547" y="4067156"/>
                  <a:ext cx="290513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5" name="Arc 183"/>
                <p:cNvSpPr>
                  <a:spLocks/>
                </p:cNvSpPr>
                <p:nvPr/>
              </p:nvSpPr>
              <p:spPr bwMode="auto">
                <a:xfrm rot="11069833" flipV="1">
                  <a:off x="10604535" y="42290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6" name="Freeform 184"/>
                <p:cNvSpPr>
                  <a:spLocks/>
                </p:cNvSpPr>
                <p:nvPr/>
              </p:nvSpPr>
              <p:spPr bwMode="auto">
                <a:xfrm rot="18007332" flipH="1">
                  <a:off x="11720547" y="2062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7" name="Line 185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47547" y="197324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8" name="Line 186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553860" y="214945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9" name="Line 187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74535" y="2338368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0" name="Arc 188"/>
                <p:cNvSpPr>
                  <a:spLocks/>
                </p:cNvSpPr>
                <p:nvPr/>
              </p:nvSpPr>
              <p:spPr bwMode="auto">
                <a:xfrm rot="4478833" flipH="1">
                  <a:off x="11425272" y="22066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1" name="Freeform 189"/>
                <p:cNvSpPr>
                  <a:spLocks/>
                </p:cNvSpPr>
                <p:nvPr/>
              </p:nvSpPr>
              <p:spPr bwMode="auto">
                <a:xfrm rot="18007332">
                  <a:off x="10691847" y="3844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2" name="Line 190"/>
                <p:cNvSpPr>
                  <a:spLocks noChangeShapeType="1"/>
                </p:cNvSpPr>
                <p:nvPr/>
              </p:nvSpPr>
              <p:spPr bwMode="auto">
                <a:xfrm rot="18007332">
                  <a:off x="10733122" y="3905231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3" name="Line 191"/>
                <p:cNvSpPr>
                  <a:spLocks noChangeShapeType="1"/>
                </p:cNvSpPr>
                <p:nvPr/>
              </p:nvSpPr>
              <p:spPr bwMode="auto">
                <a:xfrm rot="18007332">
                  <a:off x="10450547" y="4152818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4" name="Line 192"/>
                <p:cNvSpPr>
                  <a:spLocks noChangeShapeType="1"/>
                </p:cNvSpPr>
                <p:nvPr/>
              </p:nvSpPr>
              <p:spPr bwMode="auto">
                <a:xfrm rot="18007332">
                  <a:off x="10844247" y="4124306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5" name="Arc 193"/>
                <p:cNvSpPr>
                  <a:spLocks/>
                </p:cNvSpPr>
                <p:nvPr/>
              </p:nvSpPr>
              <p:spPr bwMode="auto">
                <a:xfrm rot="9935830">
                  <a:off x="10648985" y="3557569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6" name="Arc 194"/>
                <p:cNvSpPr>
                  <a:spLocks/>
                </p:cNvSpPr>
                <p:nvPr/>
              </p:nvSpPr>
              <p:spPr bwMode="auto">
                <a:xfrm rot="20670794" flipH="1" flipV="1">
                  <a:off x="10548972" y="3938569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7" name="Arc 195"/>
                <p:cNvSpPr>
                  <a:spLocks/>
                </p:cNvSpPr>
                <p:nvPr/>
              </p:nvSpPr>
              <p:spPr bwMode="auto">
                <a:xfrm rot="20670794">
                  <a:off x="10477535" y="4078269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8" name="Arc 196"/>
                <p:cNvSpPr>
                  <a:spLocks/>
                </p:cNvSpPr>
                <p:nvPr/>
              </p:nvSpPr>
              <p:spPr bwMode="auto">
                <a:xfrm rot="20670794">
                  <a:off x="10504522" y="43100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9" name="Arc 197"/>
                <p:cNvSpPr>
                  <a:spLocks/>
                </p:cNvSpPr>
                <p:nvPr/>
              </p:nvSpPr>
              <p:spPr bwMode="auto">
                <a:xfrm rot="20670794" flipH="1" flipV="1">
                  <a:off x="10568022" y="41941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20" name="Line 198"/>
                <p:cNvSpPr>
                  <a:spLocks noChangeShapeType="1"/>
                </p:cNvSpPr>
                <p:nvPr/>
              </p:nvSpPr>
              <p:spPr bwMode="auto">
                <a:xfrm>
                  <a:off x="10650572" y="465770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21" name="Line 199"/>
                <p:cNvSpPr>
                  <a:spLocks noChangeShapeType="1"/>
                </p:cNvSpPr>
                <p:nvPr/>
              </p:nvSpPr>
              <p:spPr bwMode="auto">
                <a:xfrm rot="7220284">
                  <a:off x="10321960" y="4073506"/>
                  <a:ext cx="0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222" name="Group 200"/>
                <p:cNvGrpSpPr>
                  <a:grpSpLocks/>
                </p:cNvGrpSpPr>
                <p:nvPr/>
              </p:nvGrpSpPr>
              <p:grpSpPr bwMode="auto">
                <a:xfrm rot="7253297">
                  <a:off x="9904436" y="4089397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229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0" name="Rectangle 202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223" name="Group 203"/>
                <p:cNvGrpSpPr>
                  <a:grpSpLocks/>
                </p:cNvGrpSpPr>
                <p:nvPr/>
              </p:nvGrpSpPr>
              <p:grpSpPr bwMode="auto">
                <a:xfrm>
                  <a:off x="10534666" y="515618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227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28" name="Rectangle 20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224" name="Rectangle 206"/>
                <p:cNvSpPr>
                  <a:spLocks noChangeArrowheads="1"/>
                </p:cNvSpPr>
                <p:nvPr/>
              </p:nvSpPr>
              <p:spPr bwMode="auto">
                <a:xfrm rot="3571960">
                  <a:off x="10380697" y="4524356"/>
                  <a:ext cx="42863" cy="350838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25" name="Rectangle 207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26" name="Rectangle 208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8306"/>
                  <a:ext cx="38100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280" name="下矢印 1279"/>
              <p:cNvSpPr/>
              <p:nvPr/>
            </p:nvSpPr>
            <p:spPr bwMode="auto">
              <a:xfrm rot="8239608" flipV="1">
                <a:off x="6738940" y="2403942"/>
                <a:ext cx="268337" cy="335601"/>
              </a:xfrm>
              <a:prstGeom prst="downArrow">
                <a:avLst/>
              </a:prstGeom>
              <a:solidFill>
                <a:srgbClr val="CCFFCC">
                  <a:alpha val="10000"/>
                </a:srgbClr>
              </a:solidFill>
              <a:ln w="15875" cap="flat" cmpd="sng" algn="ctr">
                <a:solidFill>
                  <a:srgbClr val="CC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1282" name="下矢印 1281"/>
              <p:cNvSpPr/>
              <p:nvPr/>
            </p:nvSpPr>
            <p:spPr bwMode="auto">
              <a:xfrm rot="21421127" flipV="1">
                <a:off x="8389957" y="4276692"/>
                <a:ext cx="318192" cy="287236"/>
              </a:xfrm>
              <a:prstGeom prst="downArrow">
                <a:avLst/>
              </a:prstGeom>
              <a:solidFill>
                <a:srgbClr val="CCECFF">
                  <a:alpha val="10000"/>
                </a:srgbClr>
              </a:solidFill>
              <a:ln w="15875" cap="flat" cmpd="sng" algn="ctr">
                <a:solidFill>
                  <a:srgbClr val="CCEC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1283" name="Rectangle 64"/>
              <p:cNvSpPr>
                <a:spLocks noChangeArrowheads="1"/>
              </p:cNvSpPr>
              <p:nvPr/>
            </p:nvSpPr>
            <p:spPr bwMode="auto">
              <a:xfrm>
                <a:off x="7858148" y="4572008"/>
                <a:ext cx="1285884" cy="566309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1400" b="1" dirty="0" smtClean="0">
                    <a:solidFill>
                      <a:srgbClr val="CCECFF"/>
                    </a:solidFill>
                    <a:sym typeface="Wingdings" pitchFamily="2" charset="2"/>
                  </a:rPr>
                  <a:t>overlapped</a:t>
                </a:r>
                <a:r>
                  <a:rPr lang="en-US" altLang="ja-JP" sz="1400" b="1" dirty="0" smtClean="0">
                    <a:solidFill>
                      <a:srgbClr val="DDDDDD"/>
                    </a:solidFill>
                    <a:sym typeface="Wingdings" pitchFamily="2" charset="2"/>
                  </a:rPr>
                  <a:t> </a:t>
                </a:r>
              </a:p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1400" b="1" dirty="0" smtClean="0">
                    <a:solidFill>
                      <a:srgbClr val="DDDDDD"/>
                    </a:solidFill>
                    <a:sym typeface="Wingdings" pitchFamily="2" charset="2"/>
                  </a:rPr>
                  <a:t>      units</a:t>
                </a:r>
                <a:endParaRPr kumimoji="1" lang="en-US" altLang="ja-JP" sz="14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285" name="Rectangle 64"/>
              <p:cNvSpPr>
                <a:spLocks noChangeArrowheads="1"/>
              </p:cNvSpPr>
              <p:nvPr/>
            </p:nvSpPr>
            <p:spPr bwMode="auto">
              <a:xfrm>
                <a:off x="6072198" y="1857364"/>
                <a:ext cx="1285884" cy="566309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1400" b="1" dirty="0" smtClean="0">
                    <a:solidFill>
                      <a:srgbClr val="CCFFCC"/>
                    </a:solidFill>
                    <a:sym typeface="Wingdings" pitchFamily="2" charset="2"/>
                  </a:rPr>
                  <a:t>Separated</a:t>
                </a:r>
              </a:p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1400" b="1" dirty="0" smtClean="0">
                    <a:solidFill>
                      <a:srgbClr val="DDDDDD"/>
                    </a:solidFill>
                    <a:sym typeface="Wingdings" pitchFamily="2" charset="2"/>
                  </a:rPr>
                  <a:t>      unit</a:t>
                </a:r>
                <a:endParaRPr kumimoji="1" lang="en-US" altLang="ja-JP" sz="14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</p:grpSp>
      </p:grpSp>
      <p:sp>
        <p:nvSpPr>
          <p:cNvPr id="1287" name="Rectangle 64"/>
          <p:cNvSpPr>
            <a:spLocks noChangeArrowheads="1"/>
          </p:cNvSpPr>
          <p:nvPr/>
        </p:nvSpPr>
        <p:spPr bwMode="auto">
          <a:xfrm>
            <a:off x="500034" y="1643050"/>
            <a:ext cx="485778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sym typeface="Wingdings" pitchFamily="2" charset="2"/>
              </a:rPr>
              <a:t>Candidate of orbit: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26"/>
          <p:cNvSpPr>
            <a:spLocks noChangeArrowheads="1"/>
          </p:cNvSpPr>
          <p:nvPr/>
        </p:nvSpPr>
        <p:spPr bwMode="auto">
          <a:xfrm>
            <a:off x="4071934" y="2358205"/>
            <a:ext cx="4857784" cy="3429024"/>
          </a:xfrm>
          <a:prstGeom prst="roundRect">
            <a:avLst>
              <a:gd name="adj" fmla="val 3486"/>
            </a:avLst>
          </a:prstGeom>
          <a:solidFill>
            <a:srgbClr val="FFFFFF">
              <a:alpha val="90000"/>
            </a:srgbClr>
          </a:solidFill>
          <a:ln w="6350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Foreground Cleaning</a:t>
            </a:r>
            <a:endParaRPr lang="en-US" altLang="ja-JP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The Fifth International ASTROD Symposium</a:t>
            </a:r>
            <a:r>
              <a:rPr lang="ja-JP" altLang="en-US" sz="1200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　</a:t>
            </a:r>
            <a:r>
              <a:rPr lang="en-US" altLang="ja-JP" sz="1200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(July 12, 2012, Raman Research Institute, India)</a:t>
            </a:r>
            <a:endParaRPr lang="en-US" altLang="ja-JP" sz="1200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928662" y="1215197"/>
            <a:ext cx="692948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DECIGO obs. band: free from WD binary foreground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sym typeface="Wingdings" pitchFamily="2" charset="2"/>
              </a:rPr>
              <a:t>           Open for cosmological observation</a:t>
            </a:r>
            <a:endParaRPr kumimoji="1" lang="en-US" altLang="ja-JP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950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8659" y="2506523"/>
            <a:ext cx="4548183" cy="3137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734868" y="2495514"/>
            <a:ext cx="3786214" cy="73744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DECIGO will watch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~ 10</a:t>
            </a:r>
            <a:r>
              <a:rPr lang="en-US" altLang="ja-JP" sz="2000" baseline="30000" dirty="0" smtClean="0">
                <a:solidFill>
                  <a:srgbClr val="FFFFFF"/>
                </a:solidFill>
              </a:rPr>
              <a:t>5</a:t>
            </a:r>
            <a:r>
              <a:rPr lang="en-US" altLang="ja-JP" sz="2000" dirty="0" smtClean="0">
                <a:solidFill>
                  <a:srgbClr val="FFFFFF"/>
                </a:solidFill>
              </a:rPr>
              <a:t> NS binaries</a:t>
            </a:r>
          </a:p>
        </p:txBody>
      </p:sp>
      <p:sp>
        <p:nvSpPr>
          <p:cNvPr id="17" name="下矢印 16"/>
          <p:cNvSpPr/>
          <p:nvPr/>
        </p:nvSpPr>
        <p:spPr bwMode="auto">
          <a:xfrm rot="5400000" flipV="1">
            <a:off x="877744" y="3389196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1234934" y="3352770"/>
            <a:ext cx="3214710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Foreground  for GWB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591992" y="4852968"/>
            <a:ext cx="6572296" cy="7359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Require accurate waveform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→ Δm/m &lt; ~10</a:t>
            </a:r>
            <a:r>
              <a:rPr lang="en-US" altLang="ja-JP" sz="2000" baseline="30000" dirty="0" smtClean="0">
                <a:solidFill>
                  <a:srgbClr val="FFFFFF"/>
                </a:solidFill>
              </a:rPr>
              <a:t>-7</a:t>
            </a:r>
            <a:r>
              <a:rPr lang="en-US" altLang="ja-JP" sz="2000" dirty="0" smtClean="0">
                <a:solidFill>
                  <a:srgbClr val="FFFFFF"/>
                </a:solidFill>
              </a:rPr>
              <a:t> %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663430" y="3995712"/>
            <a:ext cx="3786214" cy="73744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In principle, possible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            to remove them.</a:t>
            </a:r>
          </a:p>
        </p:txBody>
      </p:sp>
      <p:sp>
        <p:nvSpPr>
          <p:cNvPr id="21" name="Text Box 63"/>
          <p:cNvSpPr txBox="1">
            <a:spLocks noChangeArrowheads="1"/>
          </p:cNvSpPr>
          <p:nvPr/>
        </p:nvSpPr>
        <p:spPr bwMode="auto">
          <a:xfrm>
            <a:off x="7072330" y="6001543"/>
            <a:ext cx="180975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SzPct val="70000"/>
              <a:buNone/>
            </a:pPr>
            <a:r>
              <a:rPr kumimoji="1" lang="en-US" altLang="ja-JP" sz="1400" b="1" kern="1200" dirty="0">
                <a:solidFill>
                  <a:srgbClr val="5F5F5F"/>
                </a:solidFill>
                <a:latin typeface="Tahoma" pitchFamily="34" charset="0"/>
                <a:ea typeface="ＭＳ Ｐゴシック" charset="-128"/>
                <a:cs typeface="+mn-cs"/>
              </a:rPr>
              <a:t>Fig: </a:t>
            </a:r>
            <a:r>
              <a:rPr lang="en-US" altLang="ja-JP" sz="1400" b="1" dirty="0" smtClean="0">
                <a:solidFill>
                  <a:srgbClr val="5F5F5F"/>
                </a:solidFill>
                <a:ea typeface="ＭＳ Ｐゴシック" charset="-128"/>
              </a:rPr>
              <a:t>N. Kanda</a:t>
            </a:r>
            <a:endParaRPr kumimoji="1" lang="en-US" altLang="ja-JP" sz="1400" b="1" kern="1200" dirty="0">
              <a:solidFill>
                <a:srgbClr val="5F5F5F"/>
              </a:solidFill>
              <a:latin typeface="Tahom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</a:t>
            </a:r>
            <a:r>
              <a:rPr lang="en-US" altLang="ja-JP" dirty="0" smtClean="0"/>
              <a:t>esign Update</a:t>
            </a:r>
            <a:endParaRPr lang="en-US" altLang="ja-JP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The Fifth International ASTROD Symposium</a:t>
            </a:r>
            <a:r>
              <a:rPr lang="ja-JP" altLang="en-US" sz="1200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　</a:t>
            </a:r>
            <a:r>
              <a:rPr lang="en-US" altLang="ja-JP" sz="1200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(July 12, 2012, Raman Research Institute, India)</a:t>
            </a:r>
            <a:endParaRPr lang="en-US" altLang="ja-JP" sz="1200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pic>
        <p:nvPicPr>
          <p:cNvPr id="916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51320"/>
            <a:ext cx="7632848" cy="56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63"/>
          <p:cNvSpPr txBox="1">
            <a:spLocks noChangeArrowheads="1"/>
          </p:cNvSpPr>
          <p:nvPr/>
        </p:nvSpPr>
        <p:spPr bwMode="auto">
          <a:xfrm>
            <a:off x="7154738" y="764704"/>
            <a:ext cx="180975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SzPct val="70000"/>
              <a:buNone/>
            </a:pPr>
            <a:r>
              <a:rPr lang="en-US" altLang="ja-JP" sz="1400" b="1" dirty="0" smtClean="0">
                <a:solidFill>
                  <a:srgbClr val="3333FF"/>
                </a:solidFill>
                <a:ea typeface="ＭＳ Ｐゴシック" charset="-128"/>
              </a:rPr>
              <a:t>By T.Akutsu</a:t>
            </a:r>
            <a:endParaRPr kumimoji="1" lang="en-US" altLang="ja-JP" sz="1400" b="1" kern="1200" dirty="0">
              <a:solidFill>
                <a:srgbClr val="3333FF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975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AutoShape 2"/>
          <p:cNvSpPr>
            <a:spLocks noChangeAspect="1" noChangeArrowheads="1"/>
          </p:cNvSpPr>
          <p:nvPr/>
        </p:nvSpPr>
        <p:spPr bwMode="auto">
          <a:xfrm>
            <a:off x="5291138" y="1000256"/>
            <a:ext cx="3529012" cy="5453080"/>
          </a:xfrm>
          <a:prstGeom prst="roundRect">
            <a:avLst>
              <a:gd name="adj" fmla="val 3796"/>
            </a:avLst>
          </a:prstGeom>
          <a:solidFill>
            <a:srgbClr val="CCFFCC">
              <a:alpha val="10000"/>
            </a:srgbClr>
          </a:solidFill>
          <a:ln w="952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/>
          </a:p>
        </p:txBody>
      </p:sp>
      <p:sp>
        <p:nvSpPr>
          <p:cNvPr id="37893" name="AutoShape 4"/>
          <p:cNvSpPr>
            <a:spLocks noChangeAspect="1" noChangeArrowheads="1"/>
          </p:cNvSpPr>
          <p:nvPr/>
        </p:nvSpPr>
        <p:spPr bwMode="auto">
          <a:xfrm>
            <a:off x="1258888" y="1000109"/>
            <a:ext cx="3887787" cy="5429287"/>
          </a:xfrm>
          <a:prstGeom prst="roundRect">
            <a:avLst>
              <a:gd name="adj" fmla="val 3796"/>
            </a:avLst>
          </a:prstGeom>
          <a:solidFill>
            <a:srgbClr val="99CCFF">
              <a:alpha val="10000"/>
            </a:srgbClr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pic>
        <p:nvPicPr>
          <p:cNvPr id="57" name="Picture 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3571876"/>
            <a:ext cx="1414222" cy="1127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133018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>
                <a:solidFill>
                  <a:srgbClr val="F8F8F8"/>
                </a:solidFill>
              </a:rPr>
              <a:t>GW observation roadmap</a:t>
            </a:r>
            <a:endParaRPr lang="ja-JP" altLang="en-US" dirty="0" smtClean="0">
              <a:solidFill>
                <a:srgbClr val="F8F8F8"/>
              </a:solidFill>
            </a:endParaRPr>
          </a:p>
        </p:txBody>
      </p:sp>
      <p:sp>
        <p:nvSpPr>
          <p:cNvPr id="37890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/>
              <a:t>The Fifth International ASTROD Symposium</a:t>
            </a:r>
            <a:r>
              <a:rPr lang="zh-TW" altLang="en-US" smtClean="0"/>
              <a:t>　</a:t>
            </a:r>
            <a:r>
              <a:rPr lang="en-US" altLang="zh-TW" smtClean="0"/>
              <a:t>(July 12, 2012, Raman Research Institute, India)</a:t>
            </a:r>
            <a:endParaRPr lang="en-US" altLang="ja-JP" dirty="0"/>
          </a:p>
        </p:txBody>
      </p:sp>
      <p:pic>
        <p:nvPicPr>
          <p:cNvPr id="37892" name="Picture 3" descr="LISA-waves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3465513"/>
            <a:ext cx="14382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AutoShape 5"/>
          <p:cNvSpPr>
            <a:spLocks noChangeArrowheads="1"/>
          </p:cNvSpPr>
          <p:nvPr/>
        </p:nvSpPr>
        <p:spPr bwMode="auto">
          <a:xfrm rot="5400000">
            <a:off x="2807494" y="2743994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37895" name="AutoShape 6"/>
          <p:cNvSpPr>
            <a:spLocks noChangeArrowheads="1"/>
          </p:cNvSpPr>
          <p:nvPr/>
        </p:nvSpPr>
        <p:spPr bwMode="auto">
          <a:xfrm rot="5400000">
            <a:off x="3960019" y="2743994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CCECFF">
              <a:alpha val="20000"/>
            </a:srgbClr>
          </a:solidFill>
          <a:ln w="1270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539750" y="237172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sym typeface="Wingdings" pitchFamily="2" charset="2"/>
              </a:rPr>
              <a:t>2010</a:t>
            </a: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539750" y="3429000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sym typeface="Wingdings" pitchFamily="2" charset="2"/>
              </a:rPr>
              <a:t>2015</a:t>
            </a: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539750" y="446087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sym typeface="Wingdings" pitchFamily="2" charset="2"/>
              </a:rPr>
              <a:t>2020</a:t>
            </a: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585788" y="554037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sym typeface="Wingdings" pitchFamily="2" charset="2"/>
              </a:rPr>
              <a:t>2025</a:t>
            </a: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1857356" y="4700588"/>
            <a:ext cx="1676400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 smtClean="0">
                <a:solidFill>
                  <a:srgbClr val="CCECFF"/>
                </a:solidFill>
              </a:rPr>
              <a:t>Detection rate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ECFF"/>
                </a:solidFill>
              </a:rPr>
              <a:t> </a:t>
            </a:r>
            <a:r>
              <a:rPr lang="en-US" altLang="ja-JP" sz="1200" dirty="0" smtClean="0">
                <a:solidFill>
                  <a:srgbClr val="CCECFF"/>
                </a:solidFill>
              </a:rPr>
              <a:t>  ~10 </a:t>
            </a:r>
            <a:r>
              <a:rPr lang="en-US" altLang="ja-JP" sz="1200" dirty="0">
                <a:solidFill>
                  <a:srgbClr val="CCECFF"/>
                </a:solidFill>
              </a:rPr>
              <a:t>event/yr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CCECFF"/>
                </a:solidFill>
              </a:rPr>
              <a:t>　</a:t>
            </a:r>
            <a:endParaRPr lang="ja-JP" altLang="en-US" sz="1200" dirty="0">
              <a:solidFill>
                <a:srgbClr val="CCECFF"/>
              </a:solidFill>
              <a:sym typeface="Wingdings" pitchFamily="2" charset="2"/>
            </a:endParaRPr>
          </a:p>
        </p:txBody>
      </p:sp>
      <p:sp>
        <p:nvSpPr>
          <p:cNvPr id="37902" name="Rectangle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619672" y="1010233"/>
            <a:ext cx="3313113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99CCFF"/>
                </a:solidFill>
              </a:rPr>
              <a:t>Ground-based Observatory</a:t>
            </a:r>
            <a:endParaRPr lang="ja-JP" altLang="en-US" sz="1600" b="1" dirty="0">
              <a:solidFill>
                <a:srgbClr val="99CCFF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DDDDDD"/>
                </a:solidFill>
              </a:rPr>
              <a:t>     </a:t>
            </a:r>
            <a:r>
              <a:rPr lang="en-US" altLang="ja-JP" sz="1400" dirty="0" smtClean="0">
                <a:solidFill>
                  <a:srgbClr val="DDDDDD"/>
                </a:solidFill>
              </a:rPr>
              <a:t>Better sensitivity</a:t>
            </a:r>
            <a:r>
              <a:rPr lang="ja-JP" altLang="en-US" sz="1400" dirty="0" smtClean="0">
                <a:solidFill>
                  <a:srgbClr val="DDDDDD"/>
                </a:solidFill>
              </a:rPr>
              <a:t> </a:t>
            </a:r>
            <a:r>
              <a:rPr lang="en-US" altLang="ja-JP" sz="1400" dirty="0">
                <a:solidFill>
                  <a:srgbClr val="DDDDDD"/>
                </a:solidFill>
              </a:rPr>
              <a:t>(</a:t>
            </a:r>
            <a:r>
              <a:rPr lang="en-US" altLang="ja-JP" sz="1400" dirty="0" smtClean="0">
                <a:solidFill>
                  <a:srgbClr val="DDDDDD"/>
                </a:solidFill>
              </a:rPr>
              <a:t>10Hz-1kHz</a:t>
            </a:r>
            <a:r>
              <a:rPr lang="en-US" altLang="ja-JP" sz="1400" dirty="0">
                <a:solidFill>
                  <a:srgbClr val="DDDDDD"/>
                </a:solidFill>
              </a:rPr>
              <a:t>)</a:t>
            </a: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5580112" y="1074222"/>
            <a:ext cx="3226179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99FF99"/>
                </a:solidFill>
              </a:rPr>
              <a:t>Space-borne observatory</a:t>
            </a:r>
            <a:endParaRPr lang="ja-JP" altLang="en-US" sz="1600" b="1" dirty="0">
              <a:solidFill>
                <a:srgbClr val="99FF99"/>
              </a:solidFill>
              <a:sym typeface="Wingdings" pitchFamily="2" charset="2"/>
            </a:endParaRP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5221288" y="4508500"/>
            <a:ext cx="1511300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FFCC"/>
                </a:solidFill>
              </a:rPr>
              <a:t>0.1mHz-10mHz</a:t>
            </a:r>
            <a:endParaRPr lang="en-US" altLang="ja-JP" sz="1200" dirty="0">
              <a:solidFill>
                <a:srgbClr val="CCFFCC"/>
              </a:solidFill>
              <a:sym typeface="Wingdings" pitchFamily="2" charset="2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 smtClean="0">
                <a:solidFill>
                  <a:srgbClr val="CCFFCC"/>
                </a:solidFill>
                <a:sym typeface="Wingdings" pitchFamily="2" charset="2"/>
              </a:rPr>
              <a:t>Guaranteed sources</a:t>
            </a:r>
            <a:endParaRPr lang="ja-JP" altLang="en-US" sz="1200" dirty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5507038" y="5734050"/>
            <a:ext cx="187327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 smtClean="0">
                <a:solidFill>
                  <a:srgbClr val="CCFFCC"/>
                </a:solidFill>
              </a:rPr>
              <a:t>0.1Hz</a:t>
            </a:r>
            <a:r>
              <a:rPr lang="ja-JP" altLang="en-US" sz="1200" dirty="0">
                <a:solidFill>
                  <a:srgbClr val="CCFFCC"/>
                </a:solidFill>
              </a:rPr>
              <a:t> </a:t>
            </a:r>
            <a:r>
              <a:rPr lang="en-US" altLang="ja-JP" sz="1200" dirty="0" smtClean="0">
                <a:solidFill>
                  <a:srgbClr val="CCFFCC"/>
                </a:solidFill>
              </a:rPr>
              <a:t>band</a:t>
            </a:r>
            <a:endParaRPr lang="ja-JP" altLang="en-US" sz="1200" dirty="0">
              <a:solidFill>
                <a:srgbClr val="CCFFCC"/>
              </a:solidFill>
              <a:sym typeface="Wingdings" pitchFamily="2" charset="2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 smtClean="0">
                <a:solidFill>
                  <a:srgbClr val="CCFFCC"/>
                </a:solidFill>
                <a:sym typeface="Wingdings" pitchFamily="2" charset="2"/>
              </a:rPr>
              <a:t>Cosmological GWs</a:t>
            </a:r>
            <a:endParaRPr lang="ja-JP" altLang="en-US" sz="1200" dirty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5789587" y="1412776"/>
            <a:ext cx="2886869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dirty="0" smtClean="0">
                <a:solidFill>
                  <a:srgbClr val="DDDDDD"/>
                </a:solidFill>
              </a:rPr>
              <a:t>Low-freq. observation (&lt;1Hz)</a:t>
            </a:r>
            <a:endParaRPr lang="ja-JP" altLang="en-US" sz="1400" dirty="0">
              <a:solidFill>
                <a:srgbClr val="DDDDDD"/>
              </a:solidFill>
            </a:endParaRPr>
          </a:p>
        </p:txBody>
      </p:sp>
      <p:pic>
        <p:nvPicPr>
          <p:cNvPr id="37908" name="Picture 20" descr="Fact Sheet: 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5600" y="2276475"/>
            <a:ext cx="1296988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9" name="Picture 21" descr="Advanced LI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31913" y="3573463"/>
            <a:ext cx="1014412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0199" name="Rectangle 23"/>
          <p:cNvSpPr>
            <a:spLocks noChangeArrowheads="1"/>
          </p:cNvSpPr>
          <p:nvPr/>
        </p:nvSpPr>
        <p:spPr bwMode="auto">
          <a:xfrm>
            <a:off x="3278188" y="3544888"/>
            <a:ext cx="717550" cy="2462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</a:t>
            </a:r>
            <a:endParaRPr lang="ja-JP" altLang="en-US" sz="1000" b="1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0200" name="Rectangle 24"/>
          <p:cNvSpPr>
            <a:spLocks noChangeArrowheads="1"/>
          </p:cNvSpPr>
          <p:nvPr/>
        </p:nvSpPr>
        <p:spPr bwMode="auto">
          <a:xfrm>
            <a:off x="1403350" y="3573463"/>
            <a:ext cx="1004888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Ａｄ</a:t>
            </a:r>
            <a:r>
              <a:rPr lang="en-US" altLang="ja-JP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ja-JP" altLang="en-US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ＬＩＧＯ</a:t>
            </a:r>
          </a:p>
        </p:txBody>
      </p:sp>
      <p:sp>
        <p:nvSpPr>
          <p:cNvPr id="1330201" name="Rectangle 25"/>
          <p:cNvSpPr>
            <a:spLocks noChangeArrowheads="1"/>
          </p:cNvSpPr>
          <p:nvPr/>
        </p:nvSpPr>
        <p:spPr bwMode="auto">
          <a:xfrm>
            <a:off x="5435600" y="2276475"/>
            <a:ext cx="414338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LPF</a:t>
            </a:r>
          </a:p>
        </p:txBody>
      </p:sp>
      <p:sp>
        <p:nvSpPr>
          <p:cNvPr id="1330202" name="Rectangle 26"/>
          <p:cNvSpPr>
            <a:spLocks noChangeArrowheads="1"/>
          </p:cNvSpPr>
          <p:nvPr/>
        </p:nvSpPr>
        <p:spPr bwMode="auto">
          <a:xfrm>
            <a:off x="7185868" y="5272757"/>
            <a:ext cx="698500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DECIGO</a:t>
            </a:r>
          </a:p>
        </p:txBody>
      </p:sp>
      <p:sp>
        <p:nvSpPr>
          <p:cNvPr id="37915" name="AutoShape 27"/>
          <p:cNvSpPr>
            <a:spLocks noChangeArrowheads="1"/>
          </p:cNvSpPr>
          <p:nvPr/>
        </p:nvSpPr>
        <p:spPr bwMode="auto">
          <a:xfrm>
            <a:off x="1476375" y="1989138"/>
            <a:ext cx="309563" cy="504825"/>
          </a:xfrm>
          <a:prstGeom prst="downArrow">
            <a:avLst>
              <a:gd name="adj1" fmla="val 55898"/>
              <a:gd name="adj2" fmla="val 32872"/>
            </a:avLst>
          </a:prstGeom>
          <a:solidFill>
            <a:srgbClr val="FFCCCC">
              <a:alpha val="20000"/>
            </a:srgbClr>
          </a:solidFill>
          <a:ln w="6350">
            <a:solidFill>
              <a:srgbClr val="FFCC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37916" name="AutoShape 28"/>
          <p:cNvSpPr>
            <a:spLocks noChangeArrowheads="1"/>
          </p:cNvSpPr>
          <p:nvPr/>
        </p:nvSpPr>
        <p:spPr bwMode="auto">
          <a:xfrm rot="5400000">
            <a:off x="1296194" y="2817019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FFCCCC">
              <a:alpha val="50000"/>
            </a:srgbClr>
          </a:solidFill>
          <a:ln w="12700">
            <a:solidFill>
              <a:srgbClr val="FFCC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37917" name="AutoShape 29"/>
          <p:cNvSpPr>
            <a:spLocks noChangeArrowheads="1"/>
          </p:cNvSpPr>
          <p:nvPr/>
        </p:nvSpPr>
        <p:spPr bwMode="auto">
          <a:xfrm>
            <a:off x="3059113" y="1916113"/>
            <a:ext cx="309562" cy="360362"/>
          </a:xfrm>
          <a:prstGeom prst="downArrow">
            <a:avLst>
              <a:gd name="adj1" fmla="val 49741"/>
              <a:gd name="adj2" fmla="val 42053"/>
            </a:avLst>
          </a:prstGeom>
          <a:solidFill>
            <a:srgbClr val="CCFFCC">
              <a:alpha val="20000"/>
            </a:srgbClr>
          </a:solidFill>
          <a:ln w="635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37918" name="AutoShape 30"/>
          <p:cNvSpPr>
            <a:spLocks noChangeArrowheads="1"/>
          </p:cNvSpPr>
          <p:nvPr/>
        </p:nvSpPr>
        <p:spPr bwMode="auto">
          <a:xfrm rot="5400000">
            <a:off x="3455988" y="3968750"/>
            <a:ext cx="1511300" cy="288925"/>
          </a:xfrm>
          <a:custGeom>
            <a:avLst/>
            <a:gdLst>
              <a:gd name="T0" fmla="*/ 1261096 w 21600"/>
              <a:gd name="T1" fmla="*/ 0 h 21600"/>
              <a:gd name="T2" fmla="*/ 0 w 21600"/>
              <a:gd name="T3" fmla="*/ 144463 h 21600"/>
              <a:gd name="T4" fmla="*/ 1261096 w 21600"/>
              <a:gd name="T5" fmla="*/ 288925 h 21600"/>
              <a:gd name="T6" fmla="*/ 1511300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ECFF">
              <a:alpha val="20000"/>
            </a:srgbClr>
          </a:solidFill>
          <a:ln w="1270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37919" name="AutoShape 31"/>
          <p:cNvSpPr>
            <a:spLocks noChangeArrowheads="1"/>
          </p:cNvSpPr>
          <p:nvPr/>
        </p:nvSpPr>
        <p:spPr bwMode="auto">
          <a:xfrm>
            <a:off x="4405313" y="1916113"/>
            <a:ext cx="309562" cy="360362"/>
          </a:xfrm>
          <a:prstGeom prst="downArrow">
            <a:avLst>
              <a:gd name="adj1" fmla="val 49741"/>
              <a:gd name="adj2" fmla="val 42053"/>
            </a:avLst>
          </a:prstGeom>
          <a:solidFill>
            <a:srgbClr val="CCECFF">
              <a:alpha val="20000"/>
            </a:srgbClr>
          </a:solidFill>
          <a:ln w="635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37920" name="AutoShape 32"/>
          <p:cNvSpPr>
            <a:spLocks noChangeArrowheads="1"/>
          </p:cNvSpPr>
          <p:nvPr/>
        </p:nvSpPr>
        <p:spPr bwMode="auto">
          <a:xfrm rot="5400000">
            <a:off x="6192838" y="3968750"/>
            <a:ext cx="1511300" cy="288925"/>
          </a:xfrm>
          <a:custGeom>
            <a:avLst/>
            <a:gdLst>
              <a:gd name="T0" fmla="*/ 1261096 w 21600"/>
              <a:gd name="T1" fmla="*/ 0 h 21600"/>
              <a:gd name="T2" fmla="*/ 0 w 21600"/>
              <a:gd name="T3" fmla="*/ 144463 h 21600"/>
              <a:gd name="T4" fmla="*/ 1261096 w 21600"/>
              <a:gd name="T5" fmla="*/ 288925 h 21600"/>
              <a:gd name="T6" fmla="*/ 1511300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37921" name="AutoShape 33"/>
          <p:cNvSpPr>
            <a:spLocks noChangeArrowheads="1"/>
          </p:cNvSpPr>
          <p:nvPr/>
        </p:nvSpPr>
        <p:spPr bwMode="auto">
          <a:xfrm>
            <a:off x="6781800" y="2060575"/>
            <a:ext cx="309563" cy="1223963"/>
          </a:xfrm>
          <a:prstGeom prst="downArrow">
            <a:avLst>
              <a:gd name="adj1" fmla="val 49741"/>
              <a:gd name="adj2" fmla="val 83086"/>
            </a:avLst>
          </a:pr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37922" name="AutoShape 34"/>
          <p:cNvSpPr>
            <a:spLocks noChangeArrowheads="1"/>
          </p:cNvSpPr>
          <p:nvPr/>
        </p:nvSpPr>
        <p:spPr bwMode="auto">
          <a:xfrm rot="5400000">
            <a:off x="7343776" y="4903787"/>
            <a:ext cx="1511300" cy="288925"/>
          </a:xfrm>
          <a:custGeom>
            <a:avLst/>
            <a:gdLst>
              <a:gd name="T0" fmla="*/ 1261096 w 21600"/>
              <a:gd name="T1" fmla="*/ 0 h 21600"/>
              <a:gd name="T2" fmla="*/ 0 w 21600"/>
              <a:gd name="T3" fmla="*/ 144463 h 21600"/>
              <a:gd name="T4" fmla="*/ 1261096 w 21600"/>
              <a:gd name="T5" fmla="*/ 288925 h 21600"/>
              <a:gd name="T6" fmla="*/ 1511300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37923" name="AutoShape 35"/>
          <p:cNvSpPr>
            <a:spLocks noChangeArrowheads="1"/>
          </p:cNvSpPr>
          <p:nvPr/>
        </p:nvSpPr>
        <p:spPr bwMode="auto">
          <a:xfrm>
            <a:off x="7862888" y="2133600"/>
            <a:ext cx="309562" cy="935038"/>
          </a:xfrm>
          <a:prstGeom prst="downArrow">
            <a:avLst>
              <a:gd name="adj1" fmla="val 49741"/>
              <a:gd name="adj2" fmla="val 84616"/>
            </a:avLst>
          </a:pr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37924" name="AutoShape 36"/>
          <p:cNvSpPr>
            <a:spLocks noChangeArrowheads="1"/>
          </p:cNvSpPr>
          <p:nvPr/>
        </p:nvSpPr>
        <p:spPr bwMode="auto">
          <a:xfrm>
            <a:off x="7934325" y="3286125"/>
            <a:ext cx="309563" cy="935038"/>
          </a:xfrm>
          <a:prstGeom prst="downArrow">
            <a:avLst>
              <a:gd name="adj1" fmla="val 49741"/>
              <a:gd name="adj2" fmla="val 84616"/>
            </a:avLst>
          </a:pr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37925" name="Rectangle 37"/>
          <p:cNvSpPr>
            <a:spLocks noChangeArrowheads="1"/>
          </p:cNvSpPr>
          <p:nvPr/>
        </p:nvSpPr>
        <p:spPr bwMode="auto">
          <a:xfrm>
            <a:off x="7669213" y="4581525"/>
            <a:ext cx="10795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DECIGO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26" name="AutoShape 38"/>
          <p:cNvSpPr>
            <a:spLocks noChangeArrowheads="1"/>
          </p:cNvSpPr>
          <p:nvPr/>
        </p:nvSpPr>
        <p:spPr bwMode="auto">
          <a:xfrm rot="5400000">
            <a:off x="6047582" y="5120481"/>
            <a:ext cx="1081088" cy="288925"/>
          </a:xfrm>
          <a:custGeom>
            <a:avLst/>
            <a:gdLst>
              <a:gd name="T0" fmla="*/ 902108 w 21600"/>
              <a:gd name="T1" fmla="*/ 0 h 21600"/>
              <a:gd name="T2" fmla="*/ 0 w 21600"/>
              <a:gd name="T3" fmla="*/ 144463 h 21600"/>
              <a:gd name="T4" fmla="*/ 902108 w 21600"/>
              <a:gd name="T5" fmla="*/ 288925 h 21600"/>
              <a:gd name="T6" fmla="*/ 1081088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330215" name="Rectangle 39"/>
          <p:cNvSpPr>
            <a:spLocks noChangeArrowheads="1"/>
          </p:cNvSpPr>
          <p:nvPr/>
        </p:nvSpPr>
        <p:spPr bwMode="auto">
          <a:xfrm>
            <a:off x="5329238" y="3500438"/>
            <a:ext cx="487362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LISA</a:t>
            </a:r>
          </a:p>
        </p:txBody>
      </p:sp>
      <p:sp>
        <p:nvSpPr>
          <p:cNvPr id="37928" name="Rectangle 40"/>
          <p:cNvSpPr>
            <a:spLocks noChangeArrowheads="1"/>
          </p:cNvSpPr>
          <p:nvPr/>
        </p:nvSpPr>
        <p:spPr bwMode="auto">
          <a:xfrm>
            <a:off x="5957888" y="5229225"/>
            <a:ext cx="990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BBO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29" name="Rectangle 41"/>
          <p:cNvSpPr>
            <a:spLocks noChangeArrowheads="1"/>
          </p:cNvSpPr>
          <p:nvPr/>
        </p:nvSpPr>
        <p:spPr bwMode="auto">
          <a:xfrm>
            <a:off x="1331913" y="1628775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LIGO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0" name="Rectangle 42"/>
          <p:cNvSpPr>
            <a:spLocks noChangeArrowheads="1"/>
          </p:cNvSpPr>
          <p:nvPr/>
        </p:nvSpPr>
        <p:spPr bwMode="auto">
          <a:xfrm>
            <a:off x="2771775" y="1628775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TAMA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1763713" y="1974850"/>
            <a:ext cx="136842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</a:rPr>
              <a:t>Enhanced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</a:rPr>
              <a:t>   LIGO </a:t>
            </a:r>
            <a:endParaRPr lang="en-US" altLang="ja-JP" sz="14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2" name="Rectangle 44"/>
          <p:cNvSpPr>
            <a:spLocks noChangeArrowheads="1"/>
          </p:cNvSpPr>
          <p:nvPr/>
        </p:nvSpPr>
        <p:spPr bwMode="auto">
          <a:xfrm>
            <a:off x="3419475" y="1628775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CLIO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3" name="Rectangle 45"/>
          <p:cNvSpPr>
            <a:spLocks noChangeArrowheads="1"/>
          </p:cNvSpPr>
          <p:nvPr/>
        </p:nvSpPr>
        <p:spPr bwMode="auto">
          <a:xfrm>
            <a:off x="1403350" y="2636838"/>
            <a:ext cx="1223963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Advanced      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   LIGO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4" name="Rectangle 46"/>
          <p:cNvSpPr>
            <a:spLocks noChangeArrowheads="1"/>
          </p:cNvSpPr>
          <p:nvPr/>
        </p:nvSpPr>
        <p:spPr bwMode="auto">
          <a:xfrm>
            <a:off x="2915816" y="2516188"/>
            <a:ext cx="1079922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KAGRA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5" name="Rectangle 47"/>
          <p:cNvSpPr>
            <a:spLocks noChangeArrowheads="1"/>
          </p:cNvSpPr>
          <p:nvPr/>
        </p:nvSpPr>
        <p:spPr bwMode="auto">
          <a:xfrm>
            <a:off x="3995738" y="2492375"/>
            <a:ext cx="1296987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Advanced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   Virgo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6" name="Rectangle 48"/>
          <p:cNvSpPr>
            <a:spLocks noChangeArrowheads="1"/>
          </p:cNvSpPr>
          <p:nvPr/>
        </p:nvSpPr>
        <p:spPr bwMode="auto">
          <a:xfrm>
            <a:off x="4283075" y="1628775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Virgo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7" name="Rectangle 49"/>
          <p:cNvSpPr>
            <a:spLocks noChangeArrowheads="1"/>
          </p:cNvSpPr>
          <p:nvPr/>
        </p:nvSpPr>
        <p:spPr bwMode="auto">
          <a:xfrm>
            <a:off x="3997325" y="3860800"/>
            <a:ext cx="71913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ET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8" name="Rectangle 50"/>
          <p:cNvSpPr>
            <a:spLocks noChangeArrowheads="1"/>
          </p:cNvSpPr>
          <p:nvPr/>
        </p:nvSpPr>
        <p:spPr bwMode="auto">
          <a:xfrm>
            <a:off x="6591300" y="2420938"/>
            <a:ext cx="93186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LPF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9" name="Rectangle 51"/>
          <p:cNvSpPr>
            <a:spLocks noChangeArrowheads="1"/>
          </p:cNvSpPr>
          <p:nvPr/>
        </p:nvSpPr>
        <p:spPr bwMode="auto">
          <a:xfrm>
            <a:off x="8099425" y="2371725"/>
            <a:ext cx="64293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DPF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40" name="Rectangle 52"/>
          <p:cNvSpPr>
            <a:spLocks noChangeArrowheads="1"/>
          </p:cNvSpPr>
          <p:nvPr/>
        </p:nvSpPr>
        <p:spPr bwMode="auto">
          <a:xfrm>
            <a:off x="7740650" y="3429000"/>
            <a:ext cx="1008063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Pre-DECIGO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41" name="Rectangle 53"/>
          <p:cNvSpPr>
            <a:spLocks noChangeArrowheads="1"/>
          </p:cNvSpPr>
          <p:nvPr/>
        </p:nvSpPr>
        <p:spPr bwMode="auto">
          <a:xfrm>
            <a:off x="6664325" y="4005263"/>
            <a:ext cx="93186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LISA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56" name="Picture 11" descr="ET-fp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4929198"/>
            <a:ext cx="1857388" cy="131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8" name="グループ化 57"/>
          <p:cNvGrpSpPr/>
          <p:nvPr/>
        </p:nvGrpSpPr>
        <p:grpSpPr>
          <a:xfrm rot="15785392">
            <a:off x="7443909" y="5125746"/>
            <a:ext cx="1293092" cy="1174827"/>
            <a:chOff x="9501222" y="714356"/>
            <a:chExt cx="5338763" cy="4864101"/>
          </a:xfrm>
        </p:grpSpPr>
        <p:sp>
          <p:nvSpPr>
            <p:cNvPr id="59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1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2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3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4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3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260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61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62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63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64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4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8" name="Group 26"/>
            <p:cNvGrpSpPr>
              <a:grpSpLocks/>
            </p:cNvGrpSpPr>
            <p:nvPr/>
          </p:nvGrpSpPr>
          <p:grpSpPr bwMode="auto">
            <a:xfrm rot="7209001">
              <a:off x="11403003" y="2178095"/>
              <a:ext cx="600087" cy="500063"/>
              <a:chOff x="4785" y="11039"/>
              <a:chExt cx="829" cy="688"/>
            </a:xfrm>
          </p:grpSpPr>
          <p:sp>
            <p:nvSpPr>
              <p:cNvPr id="255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6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7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8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9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9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1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6" name="Group 49"/>
            <p:cNvGrpSpPr>
              <a:grpSpLocks/>
            </p:cNvGrpSpPr>
            <p:nvPr/>
          </p:nvGrpSpPr>
          <p:grpSpPr bwMode="auto">
            <a:xfrm rot="3616332">
              <a:off x="12330179" y="2190798"/>
              <a:ext cx="600087" cy="503238"/>
              <a:chOff x="4785" y="11039"/>
              <a:chExt cx="829" cy="688"/>
            </a:xfrm>
          </p:grpSpPr>
          <p:sp>
            <p:nvSpPr>
              <p:cNvPr id="250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1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2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3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4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7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8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9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3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248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9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4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246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7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5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4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6" name="Group 78"/>
            <p:cNvGrpSpPr>
              <a:grpSpLocks/>
            </p:cNvGrpSpPr>
            <p:nvPr/>
          </p:nvGrpSpPr>
          <p:grpSpPr bwMode="auto">
            <a:xfrm flipH="1">
              <a:off x="12703129" y="4371956"/>
              <a:ext cx="600087" cy="495300"/>
              <a:chOff x="4785" y="11039"/>
              <a:chExt cx="829" cy="688"/>
            </a:xfrm>
          </p:grpSpPr>
          <p:sp>
            <p:nvSpPr>
              <p:cNvPr id="241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2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3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4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5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7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8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9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21" name="Group 88"/>
            <p:cNvGrpSpPr>
              <a:grpSpLocks/>
            </p:cNvGrpSpPr>
            <p:nvPr/>
          </p:nvGrpSpPr>
          <p:grpSpPr bwMode="auto">
            <a:xfrm flipH="1">
              <a:off x="12703129" y="4416406"/>
              <a:ext cx="600087" cy="500063"/>
              <a:chOff x="4785" y="11039"/>
              <a:chExt cx="829" cy="688"/>
            </a:xfrm>
          </p:grpSpPr>
          <p:sp>
            <p:nvSpPr>
              <p:cNvPr id="236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7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8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9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0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22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39" name="Group 111"/>
            <p:cNvGrpSpPr>
              <a:grpSpLocks/>
            </p:cNvGrpSpPr>
            <p:nvPr/>
          </p:nvGrpSpPr>
          <p:grpSpPr bwMode="auto">
            <a:xfrm rot="3592668" flipH="1">
              <a:off x="13154018" y="3611479"/>
              <a:ext cx="600087" cy="503238"/>
              <a:chOff x="4785" y="11039"/>
              <a:chExt cx="829" cy="688"/>
            </a:xfrm>
          </p:grpSpPr>
          <p:sp>
            <p:nvSpPr>
              <p:cNvPr id="231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2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3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4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5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0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3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4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6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229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0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47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227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8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8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59" name="Group 141"/>
            <p:cNvGrpSpPr>
              <a:grpSpLocks/>
            </p:cNvGrpSpPr>
            <p:nvPr/>
          </p:nvGrpSpPr>
          <p:grpSpPr bwMode="auto">
            <a:xfrm>
              <a:off x="11052279" y="4424344"/>
              <a:ext cx="600087" cy="500063"/>
              <a:chOff x="4785" y="11039"/>
              <a:chExt cx="829" cy="688"/>
            </a:xfrm>
          </p:grpSpPr>
          <p:sp>
            <p:nvSpPr>
              <p:cNvPr id="222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4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5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6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0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7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8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9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2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3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4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5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7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8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9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0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1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2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3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84" name="Group 171"/>
            <p:cNvGrpSpPr>
              <a:grpSpLocks/>
            </p:cNvGrpSpPr>
            <p:nvPr/>
          </p:nvGrpSpPr>
          <p:grpSpPr bwMode="auto">
            <a:xfrm rot="18007332">
              <a:off x="10577577" y="3603541"/>
              <a:ext cx="600087" cy="500063"/>
              <a:chOff x="4785" y="11039"/>
              <a:chExt cx="829" cy="688"/>
            </a:xfrm>
          </p:grpSpPr>
          <p:sp>
            <p:nvSpPr>
              <p:cNvPr id="217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9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1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85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6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7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8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9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0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1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2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3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4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5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6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7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8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9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0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1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2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3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4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5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6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7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08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215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6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209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213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4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10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1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2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643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3116"/>
            <a:ext cx="1305302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76229" name="Group 5"/>
          <p:cNvGraphicFramePr>
            <a:graphicFrameLocks noGrp="1"/>
          </p:cNvGraphicFramePr>
          <p:nvPr/>
        </p:nvGraphicFramePr>
        <p:xfrm>
          <a:off x="611188" y="1142984"/>
          <a:ext cx="8280400" cy="5214974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42782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2010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05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Mission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1030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Objective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Space test of key tech.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GW observation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Detect GW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   with min. spec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FP between S/C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GW astronomy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855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Design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Single small satellite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Short FP interferometer</a:t>
                      </a:r>
                      <a:endParaRPr kumimoji="0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 interferometer unit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x 3-4 units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DDDDDD"/>
                </a:solidFill>
              </a:rPr>
              <a:t>Roadmap</a:t>
            </a:r>
            <a:endParaRPr lang="ja-JP" altLang="en-US" dirty="0">
              <a:solidFill>
                <a:srgbClr val="DDDDDD"/>
              </a:solidFill>
            </a:endParaRP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2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Figure: S.Kawamura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473311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292336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379773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DECIGO 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Pathfinder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660761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35373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9999"/>
                </a:solidFill>
                <a:latin typeface="Tahoma" pitchFamily="34" charset="0"/>
                <a:ea typeface="HGP創英角ｺﾞｼｯｸUB" pitchFamily="50" charset="-128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752586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989013" y="4071942"/>
            <a:ext cx="21542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Tahoma" pitchFamily="34" charset="0"/>
                <a:ea typeface="HGP創英角ｺﾞｼｯｸUB" pitchFamily="50" charset="-128"/>
              </a:rPr>
              <a:t>SDS-1/SWIM</a:t>
            </a:r>
          </a:p>
        </p:txBody>
      </p:sp>
      <p:sp>
        <p:nvSpPr>
          <p:cNvPr id="319" name="AutoShape 357"/>
          <p:cNvSpPr>
            <a:spLocks noChangeArrowheads="1"/>
          </p:cNvSpPr>
          <p:nvPr/>
        </p:nvSpPr>
        <p:spPr bwMode="auto">
          <a:xfrm>
            <a:off x="1000100" y="2143116"/>
            <a:ext cx="3190900" cy="2286016"/>
          </a:xfrm>
          <a:prstGeom prst="roundRect">
            <a:avLst>
              <a:gd name="adj" fmla="val 10097"/>
            </a:avLst>
          </a:prstGeom>
          <a:noFill/>
          <a:ln w="50800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18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0615" y="3071810"/>
            <a:ext cx="133968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DECIGO Working Group</a:t>
            </a:r>
            <a:endParaRPr kumimoji="1" lang="ja-JP" altLang="en-US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19138" y="809625"/>
            <a:ext cx="8424862" cy="521176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Koh-suke Aoyanagi, Kazuhiro Agatsuma, Hideki Asada, Yoichi Aso,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Arai, Akito Araya, Masaki Ando,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Kunihito, Ioka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Takeshi Ikegami,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Takehiko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Ishikawa, Hideharu Ishizaki, Hideki Ishihara, Kiwamu Izumi,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Kiyotomo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Ichiki, Hiroyuki Ito, Yousuke Itoh, Kaiki T. Inoue,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Akitoshi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Ueda, Ken-ichi Ueda, Masayoshi Utashima,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Yumiko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Ejiri, Motohiro Enoki, Toshikazu Ebisuzaki,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Yoshiharu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Eriguchi, Naoko Ohishi, Masashi Ohkawa,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Masatake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Ohashi, Kenichi Oohara, Yoshiyuki Obuchi, Kenshi Okada,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Norio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Okada, Nobuki Kawashima, Fumiko Kawazoe, Isao Kawano,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Seiji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Kawamura, Nobuyuki Kanda, Kenta Kiuchi, Naoko Kishimoto,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Hitoshi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Kuninaka, Hiroo Kunimori, Kazuaki Kuroda, Hiroyuki Koizumi,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Feng-Lei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Hong, Kazunori Kohri, Wataru Kokuyama, Keiko Kokeyama,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Yoshihide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Kozai, Yasufumi Kojima, Kei Kotake, Shiho Kobayashi,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Motoyuki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Saijo, Ryo Saito, Shin-ichiro Sakai, Masaaki Sakagami,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Shihori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Sakata, Norichika Sago, Misao Sasaki, Shuichi Sato,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Takashi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Sato, Masaru Shibata, Hisaaki Shinkai, Naoshi Sugiyama,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Rieko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Suzuki, Yudai Suwa, Naoki Seto, Kentaro Somiya,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Hajime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Sotani, Takeshi Takashima, Tadashi Takano, Kakeru Takahashi,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Keitaro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Takahashi, Tadayuki Takahashi, Hirotaka Takahashi, Fuminobu Takahashi,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Ryuichi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Takahashi, Ryutaro Takahashi, Takamori Akiteru, Hideyuki Tagoshi,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Hiroyuki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Tashiro, Takahiro Tanaka, Keisuke Taniguchi, Atsushi Taruya,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Takeshi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Chiba, Shinji Tsujikawa, Yoshiki Tsunesada, Kimio Tsubono,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Morio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Toyoshima, Yasuo Torii, Kenichi Nakao, Kazuhiro Nakazawa,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Shinichi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Nakasuka, Hiroyuki Nakano, Shigeo Nagano, Kouji Nakamura,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Takashi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Nakamura, Yoshinori Nakayama, Atsushi Nishizawa, Erina Nishida,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Kazutaka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Nishiyama, Yoshito Niwa, Kenji Numata, Taiga Noumi,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Tatsuaki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Hashimoto, Kazuhiro Hayama, Tomohiro Harada, Wataru Hikida,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Yoshiaki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Himemoto, Hisashi Hirabayashi, Takashi Hiramatsu, Mitsuhiro Fukushima,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Ryuichi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Fujita, Masa-Katsu Fujimoto, Toshifumi Futamase, Ikkoh Funaki,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Mizuhiko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Hosokawa, Hideyuki Horisawa, Kei-ichi Maeda, Hideo Matsuhara,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Osamu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Miyakawa, Umpei Miyamoto, Shinji Miyoki, Shinji Mukohyama,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Mitsuru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Musha, Toshiyuki Morisawa, Mutsuko Y. Morimoto, Shigenori Moriwaki,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Kent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Yagi, Hiroshi Yamakawa, Toshitaka Yamazaki, Kazuhiro Yamamoto,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Chul-Moon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Yoo, Jun'ichi Yokoyama, Shijun Yoshida, Taizoh Yoshino,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Yaka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Wakabayashi, Tomotada Akutsu, Nobuyuki Matsumoto, Ayaka Shoda,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Yuta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Michimura, Nobuyuki Tanaka, Sachiko Kuroyanagi, Dan Chen, 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Satoshi 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Eguchi, Rina Gondo, Kazunori Shibata, Takafumi Ushiba,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670875686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85875" y="1074738"/>
            <a:ext cx="7858125" cy="5211762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</a:t>
            </a:r>
            <a:endParaRPr lang="en-US" altLang="ja-JP" sz="28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/>
              <a:t>      </a:t>
            </a:r>
            <a:r>
              <a:rPr lang="en-US" altLang="ja-JP" sz="4000" b="1" dirty="0" smtClean="0"/>
              <a:t>DECIGO Pathfinder</a:t>
            </a:r>
            <a:endParaRPr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04215254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DECIGO-PF</a:t>
            </a:r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55576" y="1268760"/>
            <a:ext cx="5457825" cy="6064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sz="2200" b="1" dirty="0" smtClean="0"/>
              <a:t>DECIGO Pathfinder</a:t>
            </a:r>
            <a:r>
              <a:rPr lang="ja-JP" altLang="en-US" sz="2200" b="1" dirty="0" smtClean="0"/>
              <a:t> </a:t>
            </a:r>
            <a:r>
              <a:rPr lang="en-US" altLang="ja-JP" sz="2200" b="1" dirty="0"/>
              <a:t>(DPF) </a:t>
            </a:r>
          </a:p>
        </p:txBody>
      </p:sp>
      <p:sp>
        <p:nvSpPr>
          <p:cNvPr id="1108996" name="AutoShape 4"/>
          <p:cNvSpPr>
            <a:spLocks noChangeArrowheads="1"/>
          </p:cNvSpPr>
          <p:nvPr/>
        </p:nvSpPr>
        <p:spPr bwMode="auto">
          <a:xfrm>
            <a:off x="857225" y="3286123"/>
            <a:ext cx="4857784" cy="2571769"/>
          </a:xfrm>
          <a:prstGeom prst="roundRect">
            <a:avLst>
              <a:gd name="adj" fmla="val 3069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7" name="Rectangle 5"/>
          <p:cNvSpPr>
            <a:spLocks noChangeArrowheads="1"/>
          </p:cNvSpPr>
          <p:nvPr/>
        </p:nvSpPr>
        <p:spPr bwMode="auto">
          <a:xfrm>
            <a:off x="642910" y="3357562"/>
            <a:ext cx="5688013" cy="247824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Single satellite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DDDDDD"/>
                </a:solidFill>
              </a:rPr>
              <a:t>         </a:t>
            </a:r>
            <a:r>
              <a:rPr lang="ja-JP" altLang="en-US" sz="1800" dirty="0" smtClean="0">
                <a:solidFill>
                  <a:srgbClr val="DDDDDD"/>
                </a:solidFill>
              </a:rPr>
              <a:t> </a:t>
            </a:r>
            <a:r>
              <a:rPr kumimoji="1" lang="ja-JP" altLang="en-US" sz="1800" kern="1200" dirty="0" smtClean="0">
                <a:solidFill>
                  <a:srgbClr val="DDDDDD"/>
                </a:solidFill>
              </a:rPr>
              <a:t> </a:t>
            </a:r>
            <a:r>
              <a:rPr kumimoji="1" lang="en-US" altLang="ja-JP" sz="1800" kern="1200" dirty="0" smtClean="0">
                <a:solidFill>
                  <a:srgbClr val="DDDDDD"/>
                </a:solidFill>
              </a:rPr>
              <a:t>(Payload ~1m</a:t>
            </a:r>
            <a:r>
              <a:rPr kumimoji="1" lang="en-US" altLang="ja-JP" sz="1800" kern="1200" baseline="30000" dirty="0" smtClean="0">
                <a:solidFill>
                  <a:srgbClr val="DDDDDD"/>
                </a:solidFill>
              </a:rPr>
              <a:t>3</a:t>
            </a:r>
            <a:r>
              <a:rPr kumimoji="1" lang="en-US" altLang="ja-JP" sz="1800" kern="1200" dirty="0" smtClean="0">
                <a:solidFill>
                  <a:srgbClr val="DDDDDD"/>
                </a:solidFill>
              </a:rPr>
              <a:t> , </a:t>
            </a:r>
            <a:r>
              <a:rPr kumimoji="1" lang="en-US" altLang="ja-JP" sz="1800" kern="1200" dirty="0">
                <a:solidFill>
                  <a:srgbClr val="DDDDDD"/>
                </a:solidFill>
              </a:rPr>
              <a:t>350kg) 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en-US" altLang="ja-JP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Low-earth orbit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DDDDDD"/>
                </a:solidFill>
              </a:rPr>
              <a:t>       </a:t>
            </a:r>
            <a:r>
              <a:rPr kumimoji="1" lang="ja-JP" altLang="en-US" sz="1800" kern="1200" dirty="0" smtClean="0">
                <a:solidFill>
                  <a:srgbClr val="DDDDDD"/>
                </a:solidFill>
              </a:rPr>
              <a:t>    </a:t>
            </a:r>
            <a:r>
              <a:rPr kumimoji="1" lang="en-US" altLang="ja-JP" sz="1800" kern="1200" dirty="0" smtClean="0">
                <a:solidFill>
                  <a:srgbClr val="DDDDDD"/>
                </a:solidFill>
              </a:rPr>
              <a:t>(Altitude</a:t>
            </a:r>
            <a:r>
              <a:rPr kumimoji="1" lang="ja-JP" altLang="en-US" sz="1800" kern="1200" dirty="0" smtClean="0">
                <a:solidFill>
                  <a:srgbClr val="DDDDDD"/>
                </a:solidFill>
              </a:rPr>
              <a:t> </a:t>
            </a:r>
            <a:r>
              <a:rPr kumimoji="1" lang="en-US" altLang="ja-JP" sz="1800" kern="1200" dirty="0">
                <a:solidFill>
                  <a:srgbClr val="DDDDDD"/>
                </a:solidFill>
              </a:rPr>
              <a:t>500km, </a:t>
            </a:r>
            <a:r>
              <a:rPr kumimoji="1" lang="en-US" altLang="ja-JP" sz="1800" kern="1200" dirty="0" smtClean="0">
                <a:solidFill>
                  <a:srgbClr val="DDDDDD"/>
                </a:solidFill>
              </a:rPr>
              <a:t>sun synchronous)</a:t>
            </a:r>
            <a:endParaRPr kumimoji="1" lang="en-US" altLang="ja-JP" sz="1800" kern="1200" dirty="0">
              <a:solidFill>
                <a:srgbClr val="DDDDDD"/>
              </a:solidFill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>
                <a:solidFill>
                  <a:srgbClr val="808080"/>
                </a:solidFill>
              </a:rPr>
              <a:t>     </a:t>
            </a:r>
            <a:r>
              <a:rPr kumimoji="1" lang="en-US" altLang="ja-JP" sz="2000" kern="1200" dirty="0" smtClean="0">
                <a:solidFill>
                  <a:srgbClr val="808080"/>
                </a:solidFill>
              </a:rPr>
              <a:t>    </a:t>
            </a:r>
            <a:r>
              <a:rPr kumimoji="1" lang="en-US" altLang="ja-JP" sz="2000" kern="1200" dirty="0" smtClean="0">
                <a:solidFill>
                  <a:srgbClr val="F8F8F8"/>
                </a:solidFill>
              </a:rPr>
              <a:t>30cm FP cavity with 2 test masses</a:t>
            </a:r>
            <a:endParaRPr kumimoji="1" lang="ja-JP" altLang="en-US" sz="2000" kern="1200" dirty="0">
              <a:solidFill>
                <a:srgbClr val="F8F8F8"/>
              </a:solidFill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8F8F8"/>
                </a:solidFill>
              </a:rPr>
              <a:t>　　</a:t>
            </a:r>
            <a:r>
              <a:rPr kumimoji="1" lang="ja-JP" altLang="en-US" sz="2000" kern="1200" dirty="0" smtClean="0">
                <a:solidFill>
                  <a:srgbClr val="F8F8F8"/>
                </a:solidFill>
              </a:rPr>
              <a:t>     </a:t>
            </a:r>
            <a:r>
              <a:rPr kumimoji="1" lang="en-US" altLang="ja-JP" sz="2000" kern="1200" dirty="0" smtClean="0">
                <a:solidFill>
                  <a:srgbClr val="F8F8F8"/>
                </a:solidFill>
              </a:rPr>
              <a:t>Stabilized </a:t>
            </a:r>
            <a:r>
              <a:rPr lang="en-US" altLang="ja-JP" sz="2000" dirty="0" smtClean="0">
                <a:solidFill>
                  <a:srgbClr val="F8F8F8"/>
                </a:solidFill>
              </a:rPr>
              <a:t>l</a:t>
            </a:r>
            <a:r>
              <a:rPr kumimoji="1" lang="en-US" altLang="ja-JP" sz="2000" kern="1200" dirty="0" smtClean="0">
                <a:solidFill>
                  <a:srgbClr val="F8F8F8"/>
                </a:solidFill>
              </a:rPr>
              <a:t>aser source </a:t>
            </a:r>
            <a:endParaRPr kumimoji="1" lang="ja-JP" altLang="en-US" sz="2000" kern="1200" dirty="0">
              <a:solidFill>
                <a:srgbClr val="F8F8F8"/>
              </a:solidFill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8F8F8"/>
                </a:solidFill>
              </a:rPr>
              <a:t>    </a:t>
            </a:r>
            <a:r>
              <a:rPr kumimoji="1" lang="ja-JP" altLang="en-US" sz="2000" kern="1200" dirty="0" smtClean="0">
                <a:solidFill>
                  <a:srgbClr val="F8F8F8"/>
                </a:solidFill>
              </a:rPr>
              <a:t>      </a:t>
            </a:r>
            <a:r>
              <a:rPr kumimoji="1" lang="en-US" altLang="ja-JP" sz="2000" kern="1200" dirty="0" smtClean="0">
                <a:solidFill>
                  <a:srgbClr val="F8F8F8"/>
                </a:solidFill>
              </a:rPr>
              <a:t>Drag-free control</a:t>
            </a:r>
            <a:endParaRPr kumimoji="1" lang="ja-JP" altLang="en-US" sz="2000" kern="1200" dirty="0">
              <a:solidFill>
                <a:srgbClr val="F8F8F8"/>
              </a:solidFill>
            </a:endParaRPr>
          </a:p>
        </p:txBody>
      </p:sp>
      <p:sp>
        <p:nvSpPr>
          <p:cNvPr id="1109043" name="Rectangle 51"/>
          <p:cNvSpPr>
            <a:spLocks noChangeArrowheads="1"/>
          </p:cNvSpPr>
          <p:nvPr/>
        </p:nvSpPr>
        <p:spPr bwMode="auto">
          <a:xfrm>
            <a:off x="1116236" y="1677971"/>
            <a:ext cx="5688012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</a:rPr>
              <a:t>First milestone mission for DECIGO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Shrink arm cavity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</a:t>
            </a:r>
            <a:r>
              <a:rPr lang="en-US" altLang="ja-JP" sz="2000" dirty="0" smtClean="0">
                <a:solidFill>
                  <a:srgbClr val="CCFFCC"/>
                </a:solidFill>
              </a:rPr>
              <a:t>DECIGO 1000km  </a:t>
            </a:r>
            <a:r>
              <a:rPr lang="en-US" altLang="ja-JP" sz="2000" dirty="0" smtClean="0">
                <a:solidFill>
                  <a:srgbClr val="CCFFCC"/>
                </a:solidFill>
                <a:sym typeface="Wingdings" pitchFamily="2" charset="2"/>
              </a:rPr>
              <a:t> DPF 30cm</a:t>
            </a:r>
            <a:endParaRPr kumimoji="1" lang="ja-JP" altLang="en-US" sz="2000" kern="1200" dirty="0">
              <a:solidFill>
                <a:srgbClr val="CCFFCC"/>
              </a:solidFill>
            </a:endParaRPr>
          </a:p>
        </p:txBody>
      </p:sp>
      <p:grpSp>
        <p:nvGrpSpPr>
          <p:cNvPr id="261" name="グループ化 12"/>
          <p:cNvGrpSpPr/>
          <p:nvPr/>
        </p:nvGrpSpPr>
        <p:grpSpPr>
          <a:xfrm>
            <a:off x="6286512" y="1357298"/>
            <a:ext cx="2234040" cy="2071702"/>
            <a:chOff x="9501222" y="714356"/>
            <a:chExt cx="5338763" cy="4864101"/>
          </a:xfrm>
        </p:grpSpPr>
        <p:sp>
          <p:nvSpPr>
            <p:cNvPr id="262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3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4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5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6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7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8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9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0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1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2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3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4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5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76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463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4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5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6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7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77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8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9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0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81" name="Group 26"/>
            <p:cNvGrpSpPr>
              <a:grpSpLocks/>
            </p:cNvGrpSpPr>
            <p:nvPr/>
          </p:nvGrpSpPr>
          <p:grpSpPr bwMode="auto">
            <a:xfrm rot="7209001">
              <a:off x="11403007" y="2178095"/>
              <a:ext cx="600087" cy="500063"/>
              <a:chOff x="4785" y="11039"/>
              <a:chExt cx="829" cy="688"/>
            </a:xfrm>
          </p:grpSpPr>
          <p:sp>
            <p:nvSpPr>
              <p:cNvPr id="458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9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0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1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2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2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3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4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5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6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7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8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9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0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1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2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3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4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5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6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7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8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99" name="Group 49"/>
            <p:cNvGrpSpPr>
              <a:grpSpLocks/>
            </p:cNvGrpSpPr>
            <p:nvPr/>
          </p:nvGrpSpPr>
          <p:grpSpPr bwMode="auto">
            <a:xfrm rot="3616332">
              <a:off x="12330179" y="2190802"/>
              <a:ext cx="600087" cy="503238"/>
              <a:chOff x="4785" y="11039"/>
              <a:chExt cx="829" cy="688"/>
            </a:xfrm>
          </p:grpSpPr>
          <p:sp>
            <p:nvSpPr>
              <p:cNvPr id="453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4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5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6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7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00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1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2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3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4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5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06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451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2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07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449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0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08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9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0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1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2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3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4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5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6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7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8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19" name="Group 78"/>
            <p:cNvGrpSpPr>
              <a:grpSpLocks/>
            </p:cNvGrpSpPr>
            <p:nvPr/>
          </p:nvGrpSpPr>
          <p:grpSpPr bwMode="auto">
            <a:xfrm flipH="1">
              <a:off x="12703125" y="4371956"/>
              <a:ext cx="600087" cy="495300"/>
              <a:chOff x="4785" y="11039"/>
              <a:chExt cx="829" cy="688"/>
            </a:xfrm>
          </p:grpSpPr>
          <p:sp>
            <p:nvSpPr>
              <p:cNvPr id="444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5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6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7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8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0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1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2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3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24" name="Group 88"/>
            <p:cNvGrpSpPr>
              <a:grpSpLocks/>
            </p:cNvGrpSpPr>
            <p:nvPr/>
          </p:nvGrpSpPr>
          <p:grpSpPr bwMode="auto">
            <a:xfrm flipH="1">
              <a:off x="12703125" y="4416406"/>
              <a:ext cx="600087" cy="500063"/>
              <a:chOff x="4785" y="11039"/>
              <a:chExt cx="829" cy="688"/>
            </a:xfrm>
          </p:grpSpPr>
          <p:sp>
            <p:nvSpPr>
              <p:cNvPr id="439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0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1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2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3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5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6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7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8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9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0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1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2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3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4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5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6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7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8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9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0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1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42" name="Group 111"/>
            <p:cNvGrpSpPr>
              <a:grpSpLocks/>
            </p:cNvGrpSpPr>
            <p:nvPr/>
          </p:nvGrpSpPr>
          <p:grpSpPr bwMode="auto">
            <a:xfrm rot="3592668" flipH="1">
              <a:off x="13154022" y="3611483"/>
              <a:ext cx="600087" cy="503238"/>
              <a:chOff x="4785" y="11039"/>
              <a:chExt cx="829" cy="688"/>
            </a:xfrm>
          </p:grpSpPr>
          <p:sp>
            <p:nvSpPr>
              <p:cNvPr id="434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5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6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7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8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43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4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5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6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7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8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49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432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3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50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430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1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51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2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3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4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5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6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7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8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9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0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1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62" name="Group 141"/>
            <p:cNvGrpSpPr>
              <a:grpSpLocks/>
            </p:cNvGrpSpPr>
            <p:nvPr/>
          </p:nvGrpSpPr>
          <p:grpSpPr bwMode="auto">
            <a:xfrm>
              <a:off x="11052283" y="4424344"/>
              <a:ext cx="600087" cy="500063"/>
              <a:chOff x="4785" y="11039"/>
              <a:chExt cx="829" cy="688"/>
            </a:xfrm>
          </p:grpSpPr>
          <p:sp>
            <p:nvSpPr>
              <p:cNvPr id="425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6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7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8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9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63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4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6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7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8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9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0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1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2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3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4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5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6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7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8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9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0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1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2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3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4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5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6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87" name="Group 171"/>
            <p:cNvGrpSpPr>
              <a:grpSpLocks/>
            </p:cNvGrpSpPr>
            <p:nvPr/>
          </p:nvGrpSpPr>
          <p:grpSpPr bwMode="auto">
            <a:xfrm rot="18007332">
              <a:off x="10577573" y="3603541"/>
              <a:ext cx="600087" cy="500063"/>
              <a:chOff x="4785" y="11039"/>
              <a:chExt cx="829" cy="688"/>
            </a:xfrm>
          </p:grpSpPr>
          <p:sp>
            <p:nvSpPr>
              <p:cNvPr id="420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1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2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3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4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88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9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0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1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2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3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4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5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6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7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8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9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0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1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2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3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4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5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6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7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8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9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0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11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418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9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412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416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7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413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4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5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468" name="AutoShape 49"/>
          <p:cNvSpPr>
            <a:spLocks noChangeArrowheads="1"/>
          </p:cNvSpPr>
          <p:nvPr/>
        </p:nvSpPr>
        <p:spPr bwMode="auto">
          <a:xfrm rot="5400000">
            <a:off x="7191577" y="3476809"/>
            <a:ext cx="344487" cy="702903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6350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9" name="Text Box 27"/>
          <p:cNvSpPr txBox="1">
            <a:spLocks noChangeAspect="1" noChangeArrowheads="1"/>
          </p:cNvSpPr>
          <p:nvPr/>
        </p:nvSpPr>
        <p:spPr bwMode="auto">
          <a:xfrm>
            <a:off x="6215074" y="1285860"/>
            <a:ext cx="935627" cy="24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endParaRPr kumimoji="1" lang="en-US" altLang="ja-JP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0" name="Text Box 27"/>
          <p:cNvSpPr txBox="1">
            <a:spLocks noChangeAspect="1" noChangeArrowheads="1"/>
          </p:cNvSpPr>
          <p:nvPr/>
        </p:nvSpPr>
        <p:spPr bwMode="auto">
          <a:xfrm>
            <a:off x="7000892" y="2759024"/>
            <a:ext cx="935627" cy="24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1000km</a:t>
            </a:r>
            <a:endParaRPr kumimoji="1" lang="en-US" altLang="ja-JP" sz="11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471" name="グループ化 470"/>
          <p:cNvGrpSpPr/>
          <p:nvPr/>
        </p:nvGrpSpPr>
        <p:grpSpPr>
          <a:xfrm>
            <a:off x="6279579" y="4187784"/>
            <a:ext cx="2566805" cy="1955860"/>
            <a:chOff x="6279579" y="4116346"/>
            <a:chExt cx="2566805" cy="1955860"/>
          </a:xfrm>
        </p:grpSpPr>
        <p:sp>
          <p:nvSpPr>
            <p:cNvPr id="472" name="Oval 10"/>
            <p:cNvSpPr>
              <a:spLocks noChangeAspect="1" noChangeArrowheads="1"/>
            </p:cNvSpPr>
            <p:nvPr/>
          </p:nvSpPr>
          <p:spPr bwMode="auto">
            <a:xfrm>
              <a:off x="6455022" y="4116346"/>
              <a:ext cx="1903996" cy="1839141"/>
            </a:xfrm>
            <a:prstGeom prst="ellipse">
              <a:avLst/>
            </a:prstGeom>
            <a:solidFill>
              <a:srgbClr val="FFFFFF">
                <a:alpha val="3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3" name="Line 43"/>
            <p:cNvSpPr>
              <a:spLocks noChangeAspect="1" noChangeShapeType="1"/>
            </p:cNvSpPr>
            <p:nvPr/>
          </p:nvSpPr>
          <p:spPr bwMode="auto">
            <a:xfrm flipV="1">
              <a:off x="6709574" y="5052620"/>
              <a:ext cx="713708" cy="1124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4" name="AutoShape 8"/>
            <p:cNvSpPr>
              <a:spLocks noChangeAspect="1" noChangeArrowheads="1"/>
            </p:cNvSpPr>
            <p:nvPr/>
          </p:nvSpPr>
          <p:spPr bwMode="auto">
            <a:xfrm rot="5400000">
              <a:off x="6309833" y="4995382"/>
              <a:ext cx="151671" cy="125538"/>
            </a:xfrm>
            <a:prstGeom prst="flowChartManualOperation">
              <a:avLst/>
            </a:prstGeom>
            <a:solidFill>
              <a:srgbClr val="FF00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5" name="AutoShape 9"/>
            <p:cNvSpPr>
              <a:spLocks noChangeAspect="1" noChangeArrowheads="1"/>
            </p:cNvSpPr>
            <p:nvPr/>
          </p:nvSpPr>
          <p:spPr bwMode="auto">
            <a:xfrm rot="16200000" flipH="1">
              <a:off x="8359534" y="4976349"/>
              <a:ext cx="151671" cy="126700"/>
            </a:xfrm>
            <a:prstGeom prst="flowChartManualOperation">
              <a:avLst/>
            </a:prstGeom>
            <a:solidFill>
              <a:srgbClr val="FF00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6" name="Text Box 11"/>
            <p:cNvSpPr txBox="1">
              <a:spLocks noChangeAspect="1" noChangeArrowheads="1"/>
            </p:cNvSpPr>
            <p:nvPr/>
          </p:nvSpPr>
          <p:spPr bwMode="auto">
            <a:xfrm>
              <a:off x="7215626" y="4504360"/>
              <a:ext cx="1499778" cy="34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Local Sensor</a:t>
              </a:r>
            </a:p>
          </p:txBody>
        </p:sp>
        <p:sp>
          <p:nvSpPr>
            <p:cNvPr id="477" name="Text Box 12"/>
            <p:cNvSpPr txBox="1">
              <a:spLocks noChangeAspect="1" noChangeArrowheads="1"/>
            </p:cNvSpPr>
            <p:nvPr/>
          </p:nvSpPr>
          <p:spPr bwMode="auto">
            <a:xfrm>
              <a:off x="7238093" y="5613348"/>
              <a:ext cx="977245" cy="217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Actuator</a:t>
              </a:r>
            </a:p>
          </p:txBody>
        </p:sp>
        <p:sp>
          <p:nvSpPr>
            <p:cNvPr id="478" name="Line 14"/>
            <p:cNvSpPr>
              <a:spLocks noChangeAspect="1" noChangeShapeType="1"/>
            </p:cNvSpPr>
            <p:nvPr/>
          </p:nvSpPr>
          <p:spPr bwMode="auto">
            <a:xfrm>
              <a:off x="6935078" y="5041385"/>
              <a:ext cx="1162" cy="287612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9" name="Line 15"/>
            <p:cNvSpPr>
              <a:spLocks noChangeAspect="1" noChangeShapeType="1"/>
            </p:cNvSpPr>
            <p:nvPr/>
          </p:nvSpPr>
          <p:spPr bwMode="auto">
            <a:xfrm>
              <a:off x="6932753" y="5416628"/>
              <a:ext cx="1162" cy="77521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0" name="Line 16"/>
            <p:cNvSpPr>
              <a:spLocks noChangeAspect="1" noChangeShapeType="1"/>
            </p:cNvSpPr>
            <p:nvPr/>
          </p:nvSpPr>
          <p:spPr bwMode="auto">
            <a:xfrm>
              <a:off x="6930428" y="5489654"/>
              <a:ext cx="196444" cy="1124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1" name="Line 17"/>
            <p:cNvSpPr>
              <a:spLocks noChangeAspect="1" noChangeShapeType="1"/>
            </p:cNvSpPr>
            <p:nvPr/>
          </p:nvSpPr>
          <p:spPr bwMode="auto">
            <a:xfrm flipV="1">
              <a:off x="7118735" y="5186314"/>
              <a:ext cx="0" cy="305587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2" name="Line 18"/>
            <p:cNvSpPr>
              <a:spLocks noChangeAspect="1" noChangeShapeType="1"/>
            </p:cNvSpPr>
            <p:nvPr/>
          </p:nvSpPr>
          <p:spPr bwMode="auto">
            <a:xfrm>
              <a:off x="7110598" y="5196425"/>
              <a:ext cx="126700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483" name="Group 19"/>
            <p:cNvGrpSpPr>
              <a:grpSpLocks noChangeAspect="1"/>
            </p:cNvGrpSpPr>
            <p:nvPr/>
          </p:nvGrpSpPr>
          <p:grpSpPr bwMode="auto">
            <a:xfrm>
              <a:off x="6858034" y="5317761"/>
              <a:ext cx="129026" cy="98866"/>
              <a:chOff x="5504" y="8144"/>
              <a:chExt cx="291" cy="236"/>
            </a:xfrm>
          </p:grpSpPr>
          <p:sp>
            <p:nvSpPr>
              <p:cNvPr id="512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13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484" name="Rectangle 22"/>
            <p:cNvSpPr>
              <a:spLocks noChangeAspect="1" noChangeArrowheads="1"/>
            </p:cNvSpPr>
            <p:nvPr/>
          </p:nvSpPr>
          <p:spPr bwMode="auto">
            <a:xfrm>
              <a:off x="7254735" y="5116671"/>
              <a:ext cx="40683" cy="142683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5" name="Line 23"/>
            <p:cNvSpPr>
              <a:spLocks noChangeAspect="1" noChangeShapeType="1"/>
            </p:cNvSpPr>
            <p:nvPr/>
          </p:nvSpPr>
          <p:spPr bwMode="auto">
            <a:xfrm flipH="1" flipV="1">
              <a:off x="8246255" y="4895332"/>
              <a:ext cx="1162" cy="146053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6" name="Line 24"/>
            <p:cNvSpPr>
              <a:spLocks noChangeAspect="1" noChangeShapeType="1"/>
            </p:cNvSpPr>
            <p:nvPr/>
          </p:nvSpPr>
          <p:spPr bwMode="auto">
            <a:xfrm flipH="1" flipV="1">
              <a:off x="8081195" y="4899826"/>
              <a:ext cx="168546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7" name="Line 25"/>
            <p:cNvSpPr>
              <a:spLocks noChangeAspect="1" noChangeShapeType="1"/>
            </p:cNvSpPr>
            <p:nvPr/>
          </p:nvSpPr>
          <p:spPr bwMode="auto">
            <a:xfrm flipH="1" flipV="1">
              <a:off x="8242767" y="5039138"/>
              <a:ext cx="101128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 type="triangle" w="med" len="med"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8" name="Rectangle 26"/>
            <p:cNvSpPr>
              <a:spLocks noChangeAspect="1" noChangeArrowheads="1"/>
            </p:cNvSpPr>
            <p:nvPr/>
          </p:nvSpPr>
          <p:spPr bwMode="auto">
            <a:xfrm flipH="1">
              <a:off x="8064922" y="4862751"/>
              <a:ext cx="40683" cy="142683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9" name="Text Box 27"/>
            <p:cNvSpPr txBox="1">
              <a:spLocks noChangeAspect="1" noChangeArrowheads="1"/>
            </p:cNvSpPr>
            <p:nvPr/>
          </p:nvSpPr>
          <p:spPr bwMode="auto">
            <a:xfrm>
              <a:off x="7910757" y="5766573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Thruster</a:t>
              </a:r>
            </a:p>
          </p:txBody>
        </p:sp>
        <p:sp>
          <p:nvSpPr>
            <p:cNvPr id="490" name="Line 29"/>
            <p:cNvSpPr>
              <a:spLocks noChangeAspect="1" noChangeShapeType="1"/>
            </p:cNvSpPr>
            <p:nvPr/>
          </p:nvSpPr>
          <p:spPr bwMode="auto">
            <a:xfrm>
              <a:off x="7896375" y="4703216"/>
              <a:ext cx="174359" cy="14043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91" name="Freeform 30"/>
            <p:cNvSpPr>
              <a:spLocks noChangeAspect="1"/>
            </p:cNvSpPr>
            <p:nvPr/>
          </p:nvSpPr>
          <p:spPr bwMode="auto">
            <a:xfrm>
              <a:off x="7407008" y="5017791"/>
              <a:ext cx="545161" cy="71903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492" name="Group 31"/>
            <p:cNvGrpSpPr>
              <a:grpSpLocks noChangeAspect="1"/>
            </p:cNvGrpSpPr>
            <p:nvPr/>
          </p:nvGrpSpPr>
          <p:grpSpPr bwMode="auto">
            <a:xfrm flipH="1">
              <a:off x="7692955" y="4923433"/>
              <a:ext cx="341743" cy="276378"/>
              <a:chOff x="4785" y="11039"/>
              <a:chExt cx="829" cy="688"/>
            </a:xfrm>
          </p:grpSpPr>
          <p:sp>
            <p:nvSpPr>
              <p:cNvPr id="507" name="Freeform 32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8" name="Line 33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9" name="Line 34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10" name="Line 35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11" name="Arc 36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493" name="Group 37"/>
            <p:cNvGrpSpPr>
              <a:grpSpLocks noChangeAspect="1"/>
            </p:cNvGrpSpPr>
            <p:nvPr/>
          </p:nvGrpSpPr>
          <p:grpSpPr bwMode="auto">
            <a:xfrm>
              <a:off x="7325643" y="4932421"/>
              <a:ext cx="341743" cy="276378"/>
              <a:chOff x="4785" y="11039"/>
              <a:chExt cx="829" cy="688"/>
            </a:xfrm>
          </p:grpSpPr>
          <p:sp>
            <p:nvSpPr>
              <p:cNvPr id="502" name="Freeform 38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3" name="Line 39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4" name="Line 40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5" name="Line 41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6" name="Arc 42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494" name="Rectangle 44"/>
            <p:cNvSpPr>
              <a:spLocks noChangeAspect="1" noChangeArrowheads="1"/>
            </p:cNvSpPr>
            <p:nvPr/>
          </p:nvSpPr>
          <p:spPr bwMode="auto">
            <a:xfrm>
              <a:off x="6630531" y="4999815"/>
              <a:ext cx="199931" cy="102237"/>
            </a:xfrm>
            <a:prstGeom prst="rect">
              <a:avLst/>
            </a:prstGeom>
            <a:solidFill>
              <a:srgbClr val="00CCFF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95" name="Line 46"/>
            <p:cNvSpPr>
              <a:spLocks noChangeShapeType="1"/>
            </p:cNvSpPr>
            <p:nvPr/>
          </p:nvSpPr>
          <p:spPr bwMode="auto">
            <a:xfrm flipV="1">
              <a:off x="8346317" y="5123631"/>
              <a:ext cx="68679" cy="64294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96" name="Text Box 11"/>
            <p:cNvSpPr txBox="1">
              <a:spLocks noChangeAspect="1" noChangeArrowheads="1"/>
            </p:cNvSpPr>
            <p:nvPr/>
          </p:nvSpPr>
          <p:spPr bwMode="auto">
            <a:xfrm>
              <a:off x="6644122" y="4544974"/>
              <a:ext cx="1499778" cy="34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Laser</a:t>
              </a:r>
              <a:endParaRPr kumimoji="1" lang="en-US" altLang="ja-JP" sz="11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97" name="Line 46"/>
            <p:cNvSpPr>
              <a:spLocks noChangeShapeType="1"/>
            </p:cNvSpPr>
            <p:nvPr/>
          </p:nvSpPr>
          <p:spPr bwMode="auto">
            <a:xfrm flipH="1">
              <a:off x="6712381" y="4687850"/>
              <a:ext cx="145635" cy="28575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98" name="Text Box 27"/>
            <p:cNvSpPr txBox="1">
              <a:spLocks noChangeAspect="1" noChangeArrowheads="1"/>
            </p:cNvSpPr>
            <p:nvPr/>
          </p:nvSpPr>
          <p:spPr bwMode="auto">
            <a:xfrm>
              <a:off x="6279579" y="5830858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DPF</a:t>
              </a:r>
              <a:endParaRPr kumimoji="1" lang="en-US" altLang="ja-JP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99" name="Text Box 27"/>
            <p:cNvSpPr txBox="1">
              <a:spLocks noChangeAspect="1" noChangeArrowheads="1"/>
            </p:cNvSpPr>
            <p:nvPr/>
          </p:nvSpPr>
          <p:spPr bwMode="auto">
            <a:xfrm>
              <a:off x="7422587" y="5116478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30cm</a:t>
              </a:r>
              <a:endParaRPr kumimoji="1" lang="en-US" altLang="ja-JP" sz="11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500" name="Line 46"/>
            <p:cNvSpPr>
              <a:spLocks noChangeShapeType="1"/>
            </p:cNvSpPr>
            <p:nvPr/>
          </p:nvSpPr>
          <p:spPr bwMode="auto">
            <a:xfrm flipH="1" flipV="1">
              <a:off x="7283885" y="5330792"/>
              <a:ext cx="145635" cy="28575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501" name="Rectangle 45"/>
            <p:cNvSpPr>
              <a:spLocks noChangeAspect="1" noChangeArrowheads="1"/>
            </p:cNvSpPr>
            <p:nvPr/>
          </p:nvSpPr>
          <p:spPr bwMode="auto">
            <a:xfrm rot="2679310">
              <a:off x="6926474" y="4957489"/>
              <a:ext cx="45719" cy="21357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0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4143372" y="1249644"/>
            <a:ext cx="4519747" cy="49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AutoShape 20"/>
          <p:cNvSpPr>
            <a:spLocks noChangeArrowheads="1"/>
          </p:cNvSpPr>
          <p:nvPr/>
        </p:nvSpPr>
        <p:spPr bwMode="auto">
          <a:xfrm>
            <a:off x="5429256" y="1500174"/>
            <a:ext cx="1357322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32" name="AutoShape 20"/>
          <p:cNvSpPr>
            <a:spLocks noChangeArrowheads="1"/>
          </p:cNvSpPr>
          <p:nvPr/>
        </p:nvSpPr>
        <p:spPr bwMode="auto">
          <a:xfrm>
            <a:off x="7215206" y="1785926"/>
            <a:ext cx="1214446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33" name="AutoShape 20"/>
          <p:cNvSpPr>
            <a:spLocks noChangeArrowheads="1"/>
          </p:cNvSpPr>
          <p:nvPr/>
        </p:nvSpPr>
        <p:spPr bwMode="auto">
          <a:xfrm>
            <a:off x="7572396" y="2643182"/>
            <a:ext cx="1000132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34" name="AutoShape 20"/>
          <p:cNvSpPr>
            <a:spLocks noChangeArrowheads="1"/>
          </p:cNvSpPr>
          <p:nvPr/>
        </p:nvSpPr>
        <p:spPr bwMode="auto">
          <a:xfrm>
            <a:off x="7358082" y="4286256"/>
            <a:ext cx="1428760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 satellite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1137668" name="Text Box 4"/>
          <p:cNvSpPr txBox="1">
            <a:spLocks noChangeAspect="1" noChangeArrowheads="1"/>
          </p:cNvSpPr>
          <p:nvPr/>
        </p:nvSpPr>
        <p:spPr bwMode="auto">
          <a:xfrm>
            <a:off x="7178708" y="1714488"/>
            <a:ext cx="14652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Stabilized. 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Laser source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9" name="Text Box 5"/>
          <p:cNvSpPr txBox="1">
            <a:spLocks noChangeAspect="1" noChangeArrowheads="1"/>
          </p:cNvSpPr>
          <p:nvPr/>
        </p:nvSpPr>
        <p:spPr bwMode="auto">
          <a:xfrm>
            <a:off x="7307264" y="4214818"/>
            <a:ext cx="15510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Interferometer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        module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0" name="Text Box 6"/>
          <p:cNvSpPr txBox="1">
            <a:spLocks noChangeAspect="1" noChangeArrowheads="1"/>
          </p:cNvSpPr>
          <p:nvPr/>
        </p:nvSpPr>
        <p:spPr bwMode="auto">
          <a:xfrm>
            <a:off x="3786182" y="5643578"/>
            <a:ext cx="14382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Satellite 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Bus system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1" name="Text Box 7"/>
          <p:cNvSpPr txBox="1">
            <a:spLocks noChangeAspect="1" noChangeArrowheads="1"/>
          </p:cNvSpPr>
          <p:nvPr/>
        </p:nvSpPr>
        <p:spPr bwMode="auto">
          <a:xfrm>
            <a:off x="5916634" y="6196034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Solar Paddle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2" name="Text Box 8"/>
          <p:cNvSpPr txBox="1">
            <a:spLocks noChangeAspect="1" noChangeArrowheads="1"/>
          </p:cNvSpPr>
          <p:nvPr/>
        </p:nvSpPr>
        <p:spPr bwMode="auto">
          <a:xfrm>
            <a:off x="5357818" y="1428736"/>
            <a:ext cx="1511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Mission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Thruster head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3" name="Text Box 9"/>
          <p:cNvSpPr txBox="1">
            <a:spLocks noChangeAspect="1" noChangeArrowheads="1"/>
          </p:cNvSpPr>
          <p:nvPr/>
        </p:nvSpPr>
        <p:spPr bwMode="auto">
          <a:xfrm>
            <a:off x="7521577" y="2571744"/>
            <a:ext cx="12652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On-board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Computer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4" name="Text Box 10"/>
          <p:cNvSpPr txBox="1">
            <a:spLocks noChangeAspect="1" noChangeArrowheads="1"/>
          </p:cNvSpPr>
          <p:nvPr/>
        </p:nvSpPr>
        <p:spPr bwMode="auto">
          <a:xfrm>
            <a:off x="4620951" y="6121619"/>
            <a:ext cx="13083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Bus</a:t>
            </a:r>
            <a:r>
              <a:rPr lang="ja-JP" altLang="en-US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400" b="1" dirty="0" smtClean="0">
                <a:solidFill>
                  <a:srgbClr val="DDDDDD"/>
                </a:solidFill>
              </a:rPr>
              <a:t>thruster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5" name="Line 11"/>
          <p:cNvSpPr>
            <a:spLocks noChangeShapeType="1"/>
          </p:cNvSpPr>
          <p:nvPr/>
        </p:nvSpPr>
        <p:spPr bwMode="auto">
          <a:xfrm flipH="1" flipV="1">
            <a:off x="6443662" y="4005263"/>
            <a:ext cx="914419" cy="352431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76" name="Line 12"/>
          <p:cNvSpPr>
            <a:spLocks noChangeShapeType="1"/>
          </p:cNvSpPr>
          <p:nvPr/>
        </p:nvSpPr>
        <p:spPr bwMode="auto">
          <a:xfrm flipH="1">
            <a:off x="7143767" y="2857496"/>
            <a:ext cx="428627" cy="142876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77" name="Line 13"/>
          <p:cNvSpPr>
            <a:spLocks noChangeShapeType="1"/>
          </p:cNvSpPr>
          <p:nvPr/>
        </p:nvSpPr>
        <p:spPr bwMode="auto">
          <a:xfrm flipH="1">
            <a:off x="6643701" y="2133600"/>
            <a:ext cx="520686" cy="866772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78" name="Line 14"/>
          <p:cNvSpPr>
            <a:spLocks noChangeShapeType="1"/>
          </p:cNvSpPr>
          <p:nvPr/>
        </p:nvSpPr>
        <p:spPr bwMode="auto">
          <a:xfrm>
            <a:off x="5715008" y="2000241"/>
            <a:ext cx="71438" cy="107157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79" name="Line 15"/>
          <p:cNvSpPr>
            <a:spLocks noChangeShapeType="1"/>
          </p:cNvSpPr>
          <p:nvPr/>
        </p:nvSpPr>
        <p:spPr bwMode="auto">
          <a:xfrm flipV="1">
            <a:off x="6732588" y="5643578"/>
            <a:ext cx="839808" cy="59371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0" name="Line 16"/>
          <p:cNvSpPr>
            <a:spLocks noChangeShapeType="1"/>
          </p:cNvSpPr>
          <p:nvPr/>
        </p:nvSpPr>
        <p:spPr bwMode="auto">
          <a:xfrm flipV="1">
            <a:off x="5286379" y="5564389"/>
            <a:ext cx="292097" cy="579254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1" name="Line 17"/>
          <p:cNvSpPr>
            <a:spLocks noChangeShapeType="1"/>
          </p:cNvSpPr>
          <p:nvPr/>
        </p:nvSpPr>
        <p:spPr bwMode="auto">
          <a:xfrm flipV="1">
            <a:off x="4714876" y="5214950"/>
            <a:ext cx="857256" cy="571504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4" name="AutoShape 20"/>
          <p:cNvSpPr>
            <a:spLocks noChangeArrowheads="1"/>
          </p:cNvSpPr>
          <p:nvPr/>
        </p:nvSpPr>
        <p:spPr bwMode="auto">
          <a:xfrm>
            <a:off x="539750" y="3651250"/>
            <a:ext cx="2808288" cy="2706708"/>
          </a:xfrm>
          <a:prstGeom prst="roundRect">
            <a:avLst>
              <a:gd name="adj" fmla="val 6731"/>
            </a:avLst>
          </a:prstGeom>
          <a:solidFill>
            <a:srgbClr val="99CC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5" name="Text Box 21"/>
          <p:cNvSpPr txBox="1">
            <a:spLocks noChangeAspect="1" noChangeArrowheads="1"/>
          </p:cNvSpPr>
          <p:nvPr/>
        </p:nvSpPr>
        <p:spPr bwMode="auto">
          <a:xfrm>
            <a:off x="541338" y="3644900"/>
            <a:ext cx="2735262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Satellite Bus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(‘Standard bus’ system)</a:t>
            </a:r>
          </a:p>
        </p:txBody>
      </p:sp>
      <p:sp>
        <p:nvSpPr>
          <p:cNvPr id="1137686" name="AutoShape 22"/>
          <p:cNvSpPr>
            <a:spLocks noChangeArrowheads="1"/>
          </p:cNvSpPr>
          <p:nvPr/>
        </p:nvSpPr>
        <p:spPr bwMode="auto">
          <a:xfrm>
            <a:off x="538163" y="1196974"/>
            <a:ext cx="2808287" cy="1660521"/>
          </a:xfrm>
          <a:prstGeom prst="roundRect">
            <a:avLst>
              <a:gd name="adj" fmla="val 6731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7" name="Text Box 23"/>
          <p:cNvSpPr txBox="1">
            <a:spLocks noChangeAspect="1" noChangeArrowheads="1"/>
          </p:cNvSpPr>
          <p:nvPr/>
        </p:nvSpPr>
        <p:spPr bwMode="auto">
          <a:xfrm>
            <a:off x="539750" y="1220788"/>
            <a:ext cx="2735263" cy="170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 Payload</a:t>
            </a:r>
          </a:p>
        </p:txBody>
      </p:sp>
      <p:sp>
        <p:nvSpPr>
          <p:cNvPr id="1137688" name="Rectangle 24"/>
          <p:cNvSpPr>
            <a:spLocks noChangeArrowheads="1"/>
          </p:cNvSpPr>
          <p:nvPr/>
        </p:nvSpPr>
        <p:spPr bwMode="auto">
          <a:xfrm>
            <a:off x="755154" y="1471613"/>
            <a:ext cx="2952750" cy="14335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Size :         950mm cube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Weight :    150kg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Power :      130W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Data Rate: 800kbps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Mission thruster x12</a:t>
            </a:r>
          </a:p>
        </p:txBody>
      </p:sp>
      <p:sp>
        <p:nvSpPr>
          <p:cNvPr id="1137689" name="Rectangle 25"/>
          <p:cNvSpPr>
            <a:spLocks noChangeArrowheads="1"/>
          </p:cNvSpPr>
          <p:nvPr/>
        </p:nvSpPr>
        <p:spPr bwMode="auto">
          <a:xfrm>
            <a:off x="684213" y="2997200"/>
            <a:ext cx="2160587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Power Supply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SpW Comm.</a:t>
            </a:r>
          </a:p>
        </p:txBody>
      </p:sp>
      <p:sp>
        <p:nvSpPr>
          <p:cNvPr id="1137690" name="Line 26"/>
          <p:cNvSpPr>
            <a:spLocks noChangeShapeType="1"/>
          </p:cNvSpPr>
          <p:nvPr/>
        </p:nvSpPr>
        <p:spPr bwMode="auto">
          <a:xfrm>
            <a:off x="2195513" y="2997200"/>
            <a:ext cx="0" cy="576263"/>
          </a:xfrm>
          <a:prstGeom prst="line">
            <a:avLst/>
          </a:prstGeom>
          <a:noFill/>
          <a:ln w="25400">
            <a:solidFill>
              <a:srgbClr val="DDDDDD"/>
            </a:solidFill>
            <a:round/>
            <a:headEnd type="stealth" w="lg" len="lg"/>
            <a:tailEnd type="stealth" w="lg" len="lg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91" name="Rectangle 27"/>
          <p:cNvSpPr>
            <a:spLocks noChangeArrowheads="1"/>
          </p:cNvSpPr>
          <p:nvPr/>
        </p:nvSpPr>
        <p:spPr bwMode="auto">
          <a:xfrm>
            <a:off x="827088" y="4149725"/>
            <a:ext cx="2449512" cy="22383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Size :        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950x950x1100mm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Weight :    200kg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SAP :          960W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Battery:     50AH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Downlink : 2Mpbs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DR:             1GByte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3N Thrusters x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73" name="AutoShape 17"/>
          <p:cNvSpPr>
            <a:spLocks noChangeArrowheads="1"/>
          </p:cNvSpPr>
          <p:nvPr/>
        </p:nvSpPr>
        <p:spPr bwMode="auto">
          <a:xfrm>
            <a:off x="903767" y="2126512"/>
            <a:ext cx="7454447" cy="2636873"/>
          </a:xfrm>
          <a:prstGeom prst="roundRect">
            <a:avLst>
              <a:gd name="adj" fmla="val 6725"/>
            </a:avLst>
          </a:prstGeom>
          <a:solidFill>
            <a:srgbClr val="FFFFFF"/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145872" name="Picture 16" descr="DPF_layout_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1928802"/>
            <a:ext cx="7848600" cy="3035300"/>
          </a:xfrm>
          <a:prstGeom prst="rect">
            <a:avLst/>
          </a:prstGeom>
          <a:noFill/>
        </p:spPr>
      </p:pic>
      <p:sp>
        <p:nvSpPr>
          <p:cNvPr id="114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 mission payload</a:t>
            </a:r>
            <a:endParaRPr lang="ja-JP" altLang="en-US" dirty="0"/>
          </a:p>
        </p:txBody>
      </p:sp>
      <p:sp>
        <p:nvSpPr>
          <p:cNvPr id="1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45861" name="AutoShape 5"/>
          <p:cNvSpPr>
            <a:spLocks noChangeArrowheads="1"/>
          </p:cNvSpPr>
          <p:nvPr/>
        </p:nvSpPr>
        <p:spPr bwMode="auto">
          <a:xfrm>
            <a:off x="4857752" y="5013324"/>
            <a:ext cx="3643338" cy="1416071"/>
          </a:xfrm>
          <a:prstGeom prst="roundRect">
            <a:avLst>
              <a:gd name="adj" fmla="val 3069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5864" name="AutoShape 8"/>
          <p:cNvSpPr>
            <a:spLocks noChangeArrowheads="1"/>
          </p:cNvSpPr>
          <p:nvPr/>
        </p:nvSpPr>
        <p:spPr bwMode="auto">
          <a:xfrm>
            <a:off x="714348" y="5143512"/>
            <a:ext cx="3929089" cy="1201757"/>
          </a:xfrm>
          <a:prstGeom prst="roundRect">
            <a:avLst>
              <a:gd name="adj" fmla="val 3069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5867" name="AutoShape 11"/>
          <p:cNvSpPr>
            <a:spLocks noChangeArrowheads="1"/>
          </p:cNvSpPr>
          <p:nvPr/>
        </p:nvSpPr>
        <p:spPr bwMode="auto">
          <a:xfrm>
            <a:off x="4930776" y="857232"/>
            <a:ext cx="3529012" cy="949314"/>
          </a:xfrm>
          <a:prstGeom prst="roundRect">
            <a:avLst>
              <a:gd name="adj" fmla="val 3069"/>
            </a:avLst>
          </a:prstGeom>
          <a:solidFill>
            <a:srgbClr val="FFFF99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4929190" y="5000636"/>
            <a:ext cx="4000528" cy="14773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Fabry-Perot interferometer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ja-JP" altLang="en-US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8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Finesse : 100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</a:t>
            </a:r>
            <a:r>
              <a:rPr kumimoji="1" lang="en-US" altLang="ja-JP" sz="18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Length  : 30cm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 mass : </a:t>
            </a:r>
            <a:r>
              <a:rPr kumimoji="1" lang="en-US" altLang="ja-JP" sz="18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~a few kg</a:t>
            </a:r>
            <a:endParaRPr kumimoji="1" lang="en-US" altLang="ja-JP" sz="18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Signal extraction by P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DH</a:t>
            </a: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5072066" y="883216"/>
            <a:ext cx="3643338" cy="9233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Drag-free control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Local sensor signal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en-US" altLang="ja-JP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Feedback to </a:t>
            </a:r>
            <a:r>
              <a:rPr kumimoji="1" lang="en-US" altLang="ja-JP" sz="18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thrusters</a:t>
            </a:r>
            <a:endParaRPr kumimoji="1" lang="en-US" altLang="ja-JP" sz="18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428596" y="928670"/>
            <a:ext cx="4357718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Mission weight :  ~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150kg</a:t>
            </a:r>
            <a:endParaRPr kumimoji="1" lang="en-US" altLang="ja-JP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Mission space   :  ~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95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95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 90 cm</a:t>
            </a: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714348" y="5157629"/>
            <a:ext cx="4071966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Laser source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lang="en-US" altLang="ja-JP" sz="1800" dirty="0" smtClean="0">
                <a:solidFill>
                  <a:srgbClr val="FFFFFF"/>
                </a:solidFill>
              </a:rPr>
              <a:t>Yb</a:t>
            </a:r>
            <a:r>
              <a:rPr kumimoji="1" lang="en-US" altLang="ja-JP" sz="1800" kern="1200" dirty="0" smtClean="0">
                <a:solidFill>
                  <a:srgbClr val="FFFFFF"/>
                </a:solidFill>
              </a:rPr>
              <a:t>:YAG </a:t>
            </a:r>
            <a:r>
              <a:rPr kumimoji="1" lang="en-US" altLang="ja-JP" sz="1800" kern="1200" dirty="0">
                <a:solidFill>
                  <a:srgbClr val="FFFFFF"/>
                </a:solidFill>
              </a:rPr>
              <a:t>laser (</a:t>
            </a:r>
            <a:r>
              <a:rPr kumimoji="1" lang="en-US" altLang="ja-JP" sz="1800" kern="1200" dirty="0" smtClean="0">
                <a:solidFill>
                  <a:srgbClr val="FFFFFF"/>
                </a:solidFill>
              </a:rPr>
              <a:t>1030nm</a:t>
            </a:r>
            <a:r>
              <a:rPr kumimoji="1" lang="en-US" altLang="ja-JP" sz="1800" kern="1200" dirty="0">
                <a:solidFill>
                  <a:srgbClr val="FFFFFF"/>
                </a:solidFill>
              </a:rPr>
              <a:t>)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kern="1200" dirty="0">
                <a:solidFill>
                  <a:srgbClr val="000000"/>
                </a:solidFill>
              </a:rPr>
              <a:t>    </a:t>
            </a:r>
            <a:r>
              <a:rPr kumimoji="1" lang="en-US" altLang="ja-JP" sz="1800" kern="1200" dirty="0">
                <a:solidFill>
                  <a:srgbClr val="FFFFFF"/>
                </a:solidFill>
              </a:rPr>
              <a:t>Power : 25mW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kern="1200" dirty="0">
                <a:solidFill>
                  <a:srgbClr val="FFFFFF"/>
                </a:solidFill>
              </a:rPr>
              <a:t>    Freq. stab. by </a:t>
            </a:r>
            <a:r>
              <a:rPr kumimoji="1" lang="en-US" altLang="ja-JP" sz="1800" kern="1200" dirty="0" smtClean="0">
                <a:solidFill>
                  <a:srgbClr val="FFFFFF"/>
                </a:solidFill>
              </a:rPr>
              <a:t>Iodine abs. </a:t>
            </a:r>
            <a:r>
              <a:rPr lang="en-US" altLang="ja-JP" sz="1800" dirty="0" smtClean="0">
                <a:solidFill>
                  <a:srgbClr val="FFFFFF"/>
                </a:solidFill>
              </a:rPr>
              <a:t>line</a:t>
            </a:r>
            <a:endParaRPr kumimoji="1" lang="en-US" altLang="ja-JP" sz="1800" kern="1200" dirty="0">
              <a:solidFill>
                <a:srgbClr val="FFFFFF"/>
              </a:solidFill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3714744" y="1857364"/>
            <a:ext cx="1071570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Thruster</a:t>
            </a:r>
            <a:endParaRPr kumimoji="1" lang="en-US" altLang="ja-JP" sz="12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785786" y="2143116"/>
            <a:ext cx="7715304" cy="4286280"/>
          </a:xfrm>
          <a:prstGeom prst="roundRect">
            <a:avLst>
              <a:gd name="adj" fmla="val 4306"/>
            </a:avLst>
          </a:prstGeom>
          <a:solidFill>
            <a:srgbClr val="FFFFFF">
              <a:alpha val="89999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3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DPF Sensitivity</a:t>
            </a:r>
          </a:p>
        </p:txBody>
      </p:sp>
      <p:sp>
        <p:nvSpPr>
          <p:cNvPr id="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The Fifth International ASTROD Symposium</a:t>
            </a:r>
            <a:r>
              <a:rPr lang="ja-JP" altLang="en-US" sz="1200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　</a:t>
            </a:r>
            <a:r>
              <a:rPr lang="en-US" altLang="ja-JP" sz="1200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(July 12, 2012, Raman Research Institute, India)</a:t>
            </a:r>
            <a:endParaRPr lang="en-US" altLang="ja-JP" sz="1200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931844" name="Rectangle 4"/>
          <p:cNvSpPr>
            <a:spLocks noChangeArrowheads="1"/>
          </p:cNvSpPr>
          <p:nvPr/>
        </p:nvSpPr>
        <p:spPr bwMode="auto">
          <a:xfrm>
            <a:off x="4643438" y="928670"/>
            <a:ext cx="4176712" cy="825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Satellite mass : 350kg, Area: 2m</a:t>
            </a:r>
            <a:r>
              <a:rPr kumimoji="1" lang="en-US" altLang="ja-JP" sz="1600" kern="1200" baseline="300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Altitude: 500km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Thruster noise: 0.1μN/Hz</a:t>
            </a:r>
            <a:r>
              <a:rPr kumimoji="1" lang="en-US" altLang="ja-JP" sz="1600" kern="1200" baseline="300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</a:p>
        </p:txBody>
      </p:sp>
      <p:sp>
        <p:nvSpPr>
          <p:cNvPr id="931845" name="Rectangle 5"/>
          <p:cNvSpPr>
            <a:spLocks noChangeArrowheads="1"/>
          </p:cNvSpPr>
          <p:nvPr/>
        </p:nvSpPr>
        <p:spPr bwMode="auto">
          <a:xfrm>
            <a:off x="1080120" y="785794"/>
            <a:ext cx="4572000" cy="13144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Laser source : 1030nm, 25mW 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IFO length : 30cm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Finesse : 100, Mirror mass : 1kg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Q-factor : 10</a:t>
            </a:r>
            <a:r>
              <a:rPr kumimoji="1" lang="en-US" altLang="ja-JP" sz="1600" kern="1200" baseline="300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</a:t>
            </a:r>
            <a:r>
              <a:rPr kumimoji="1" lang="en-US" altLang="ja-JP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Substrate: </a:t>
            </a:r>
            <a:r>
              <a:rPr kumimoji="1" lang="en-US" altLang="ja-JP" sz="16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TBD</a:t>
            </a:r>
            <a:endParaRPr kumimoji="1" lang="en-US" altLang="ja-JP" sz="16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Temperature : 293K</a:t>
            </a:r>
          </a:p>
        </p:txBody>
      </p:sp>
      <p:sp>
        <p:nvSpPr>
          <p:cNvPr id="931846" name="Rectangle 6"/>
          <p:cNvSpPr>
            <a:spLocks noChangeArrowheads="1"/>
          </p:cNvSpPr>
          <p:nvPr/>
        </p:nvSpPr>
        <p:spPr bwMode="auto">
          <a:xfrm>
            <a:off x="5291138" y="1773238"/>
            <a:ext cx="2305050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33CC33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(Preliminary parameters)</a:t>
            </a:r>
          </a:p>
        </p:txBody>
      </p:sp>
      <p:pic>
        <p:nvPicPr>
          <p:cNvPr id="93185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8526" y="2205038"/>
            <a:ext cx="7431087" cy="41767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8" y="1142984"/>
            <a:ext cx="8889548" cy="499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8996" name="AutoShape 4"/>
          <p:cNvSpPr>
            <a:spLocks noChangeArrowheads="1"/>
          </p:cNvSpPr>
          <p:nvPr/>
        </p:nvSpPr>
        <p:spPr bwMode="auto">
          <a:xfrm>
            <a:off x="3428992" y="1214421"/>
            <a:ext cx="5286412" cy="2143141"/>
          </a:xfrm>
          <a:prstGeom prst="roundRect">
            <a:avLst>
              <a:gd name="adj" fmla="val 3069"/>
            </a:avLst>
          </a:prstGeom>
          <a:solidFill>
            <a:srgbClr val="CCECFF">
              <a:alpha val="9804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7" name="AutoShape 4"/>
          <p:cNvSpPr>
            <a:spLocks noChangeArrowheads="1"/>
          </p:cNvSpPr>
          <p:nvPr/>
        </p:nvSpPr>
        <p:spPr bwMode="auto">
          <a:xfrm>
            <a:off x="3500430" y="3500437"/>
            <a:ext cx="5286412" cy="2714645"/>
          </a:xfrm>
          <a:prstGeom prst="roundRect">
            <a:avLst>
              <a:gd name="adj" fmla="val 3069"/>
            </a:avLst>
          </a:prstGeom>
          <a:solidFill>
            <a:schemeClr val="bg1">
              <a:alpha val="10000"/>
            </a:scheme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Targets of DPF</a:t>
            </a:r>
            <a:endParaRPr lang="en-US" altLang="ja-JP" dirty="0"/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434655" y="1250950"/>
            <a:ext cx="5457825" cy="6064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sz="2200" b="1" dirty="0" smtClean="0">
                <a:solidFill>
                  <a:srgbClr val="CCECFF"/>
                </a:solidFill>
              </a:rPr>
              <a:t>Scientific observations</a:t>
            </a:r>
            <a:endParaRPr lang="en-US" altLang="ja-JP" sz="2200" b="1" dirty="0">
              <a:solidFill>
                <a:srgbClr val="CCECFF"/>
              </a:solidFill>
            </a:endParaRPr>
          </a:p>
        </p:txBody>
      </p:sp>
      <p:sp>
        <p:nvSpPr>
          <p:cNvPr id="281" name="Rectangle 51"/>
          <p:cNvSpPr>
            <a:spLocks noChangeArrowheads="1"/>
          </p:cNvSpPr>
          <p:nvPr/>
        </p:nvSpPr>
        <p:spPr bwMode="auto">
          <a:xfrm>
            <a:off x="3643306" y="1716464"/>
            <a:ext cx="5187946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Gravitational Waves form </a:t>
            </a:r>
            <a:r>
              <a: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BH mergers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BH formation mechanism</a:t>
            </a:r>
            <a:r>
              <a:rPr lang="en-US" altLang="ja-JP" sz="2000" dirty="0" smtClean="0">
                <a:solidFill>
                  <a:srgbClr val="FFFFFF"/>
                </a:solidFill>
              </a:rPr>
              <a:t>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Gravity of the </a:t>
            </a:r>
            <a:r>
              <a:rPr lang="en-US" altLang="ja-JP" sz="2000" b="1" dirty="0" smtClean="0">
                <a:solidFill>
                  <a:srgbClr val="CCECFF"/>
                </a:solidFill>
              </a:rPr>
              <a:t>Earth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</a:rPr>
              <a:t>    </a:t>
            </a:r>
            <a:r>
              <a:rPr kumimoji="1" lang="en-US" altLang="ja-JP" sz="2000" kern="1200" dirty="0" smtClean="0">
                <a:solidFill>
                  <a:srgbClr val="FFFFFF"/>
                </a:solidFill>
                <a:sym typeface="Wingdings" pitchFamily="2" charset="2"/>
              </a:rPr>
              <a:t> Geophysics, Earth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e</a:t>
            </a:r>
            <a:r>
              <a:rPr kumimoji="1" lang="en-US" altLang="ja-JP" sz="2000" kern="1200" dirty="0" smtClean="0">
                <a:solidFill>
                  <a:srgbClr val="FFFFFF"/>
                </a:solidFill>
                <a:sym typeface="Wingdings" pitchFamily="2" charset="2"/>
              </a:rPr>
              <a:t>nvironment </a:t>
            </a:r>
            <a:endParaRPr kumimoji="1" lang="ja-JP" altLang="en-US" sz="2000" kern="1200" dirty="0">
              <a:solidFill>
                <a:srgbClr val="CCFFCC"/>
              </a:solidFill>
            </a:endParaRPr>
          </a:p>
        </p:txBody>
      </p:sp>
      <p:sp>
        <p:nvSpPr>
          <p:cNvPr id="299" name="Rectangle 3"/>
          <p:cNvSpPr txBox="1">
            <a:spLocks noChangeArrowheads="1"/>
          </p:cNvSpPr>
          <p:nvPr/>
        </p:nvSpPr>
        <p:spPr>
          <a:xfrm>
            <a:off x="3543331" y="3465517"/>
            <a:ext cx="5029197" cy="606425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en-US" altLang="ja-JP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Science</a:t>
            </a:r>
            <a:r>
              <a:rPr kumimoji="1" lang="en-US" altLang="ja-JP" sz="2200" b="1" i="0" u="none" strike="noStrike" kern="0" cap="none" spc="0" normalizeH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technology</a:t>
            </a:r>
            <a:endParaRPr kumimoji="1" lang="en-US" altLang="ja-JP" sz="2200" b="1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6" name="Rectangle 51"/>
          <p:cNvSpPr>
            <a:spLocks noChangeArrowheads="1"/>
          </p:cNvSpPr>
          <p:nvPr/>
        </p:nvSpPr>
        <p:spPr bwMode="auto">
          <a:xfrm>
            <a:off x="3707904" y="3906758"/>
            <a:ext cx="5187946" cy="230832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Space demonstration for </a:t>
            </a:r>
            <a:r>
              <a:rPr kumimoji="1" lang="en-US" altLang="ja-JP" sz="20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Most tech. with single satellite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     (IFO, Laser, Drag-free) </a:t>
            </a:r>
            <a:r>
              <a:rPr lang="en-US" altLang="ja-JP" sz="2000" dirty="0" smtClean="0">
                <a:solidFill>
                  <a:srgbClr val="FFFFFF"/>
                </a:solidFill>
              </a:rPr>
              <a:t>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Precision measurement in orbit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</a:rPr>
              <a:t>    </a:t>
            </a:r>
            <a:r>
              <a:rPr kumimoji="1" lang="en-US" altLang="ja-JP" sz="2000" kern="1200" dirty="0" smtClean="0">
                <a:solidFill>
                  <a:srgbClr val="FFFFFF"/>
                </a:solidFill>
                <a:sym typeface="Wingdings" pitchFamily="2" charset="2"/>
              </a:rPr>
              <a:t> IFO measurement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          under</a:t>
            </a:r>
            <a:r>
              <a:rPr kumimoji="1" lang="en-US" altLang="ja-JP" sz="2000" kern="1200" dirty="0" smtClean="0">
                <a:solidFill>
                  <a:srgbClr val="FFFFFF"/>
                </a:solidFill>
                <a:sym typeface="Wingdings" pitchFamily="2" charset="2"/>
              </a:rPr>
              <a:t> stable zero-gravity </a:t>
            </a:r>
            <a:endParaRPr kumimoji="1" lang="ja-JP" altLang="en-US" sz="2000" kern="1200" dirty="0">
              <a:solidFill>
                <a:srgbClr val="CC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 </a:t>
            </a:r>
            <a:r>
              <a:rPr lang="en-US" altLang="ja-JP" dirty="0" smtClean="0"/>
              <a:t>Science</a:t>
            </a:r>
            <a:endParaRPr lang="en-US" altLang="ja-JP" dirty="0"/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8" name="Rectangle 6"/>
          <p:cNvSpPr>
            <a:spLocks noChangeArrowheads="1"/>
          </p:cNvSpPr>
          <p:nvPr/>
        </p:nvSpPr>
        <p:spPr bwMode="auto">
          <a:xfrm>
            <a:off x="642910" y="1216398"/>
            <a:ext cx="4724400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CCFF"/>
                </a:solidFill>
              </a:rPr>
              <a:t>Astronomical observation</a:t>
            </a:r>
            <a:endParaRPr kumimoji="1" lang="en-US" altLang="ja-JP" sz="2000" b="1" kern="1200" dirty="0" smtClean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 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GW from merger of IMBHs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sym typeface="Wingdings" pitchFamily="2" charset="2"/>
              </a:rPr>
              <a:t>       Formation mechanism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     </a:t>
            </a:r>
            <a:r>
              <a:rPr kumimoji="1" lang="en-US" altLang="ja-JP" sz="2000" kern="1200" dirty="0" smtClean="0">
                <a:solidFill>
                  <a:srgbClr val="FFFFFF"/>
                </a:solidFill>
                <a:sym typeface="Wingdings" pitchFamily="2" charset="2"/>
              </a:rPr>
              <a:t> of supermassive BHs</a:t>
            </a:r>
            <a:endParaRPr kumimoji="1" lang="ja-JP" altLang="en-US" sz="2000" kern="1200" dirty="0">
              <a:solidFill>
                <a:srgbClr val="FFFFFF"/>
              </a:solidFill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1000100" y="2857496"/>
            <a:ext cx="4071966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~30 GCs within DPF range</a:t>
            </a:r>
          </a:p>
        </p:txBody>
      </p:sp>
      <p:grpSp>
        <p:nvGrpSpPr>
          <p:cNvPr id="2" name="グループ化 31"/>
          <p:cNvGrpSpPr>
            <a:grpSpLocks noChangeAspect="1"/>
          </p:cNvGrpSpPr>
          <p:nvPr/>
        </p:nvGrpSpPr>
        <p:grpSpPr>
          <a:xfrm>
            <a:off x="4714876" y="1071546"/>
            <a:ext cx="4071966" cy="2664743"/>
            <a:chOff x="3618423" y="3000372"/>
            <a:chExt cx="5239857" cy="3429024"/>
          </a:xfrm>
        </p:grpSpPr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18423" y="3000372"/>
              <a:ext cx="5239857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6072198" y="4171249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NGC6441</a:t>
              </a:r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>
              <a:off x="5429256" y="4622254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NGC6256</a:t>
              </a:r>
            </a:p>
          </p:txBody>
        </p:sp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5500694" y="3143248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NGC7078</a:t>
              </a: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4500562" y="3286124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NGC7093</a:t>
              </a: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4643438" y="4429132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NGC104</a:t>
              </a:r>
            </a:p>
          </p:txBody>
        </p:sp>
        <p:cxnSp>
          <p:nvCxnSpPr>
            <p:cNvPr id="27" name="直線コネクタ 26"/>
            <p:cNvCxnSpPr/>
            <p:nvPr/>
          </p:nvCxnSpPr>
          <p:spPr bwMode="auto">
            <a:xfrm>
              <a:off x="6072198" y="4071942"/>
              <a:ext cx="214314" cy="142876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8" name="直線コネクタ 27"/>
            <p:cNvCxnSpPr/>
            <p:nvPr/>
          </p:nvCxnSpPr>
          <p:spPr bwMode="auto">
            <a:xfrm rot="16200000" flipH="1">
              <a:off x="5464975" y="4321975"/>
              <a:ext cx="357190" cy="285752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9" name="直線コネクタ 28"/>
            <p:cNvCxnSpPr>
              <a:endCxn id="25" idx="3"/>
            </p:cNvCxnSpPr>
            <p:nvPr/>
          </p:nvCxnSpPr>
          <p:spPr bwMode="auto">
            <a:xfrm rot="5400000" flipH="1" flipV="1">
              <a:off x="5351782" y="3494404"/>
              <a:ext cx="583576" cy="428627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0" name="直線コネクタ 29"/>
            <p:cNvCxnSpPr/>
            <p:nvPr/>
          </p:nvCxnSpPr>
          <p:spPr bwMode="auto">
            <a:xfrm rot="16200000" flipV="1">
              <a:off x="4929190" y="3643314"/>
              <a:ext cx="428628" cy="285752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1" name="直線コネクタ 30"/>
            <p:cNvCxnSpPr/>
            <p:nvPr/>
          </p:nvCxnSpPr>
          <p:spPr bwMode="auto">
            <a:xfrm>
              <a:off x="4500562" y="4500570"/>
              <a:ext cx="214314" cy="71438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grpSp>
        <p:nvGrpSpPr>
          <p:cNvPr id="4" name="グループ化 3"/>
          <p:cNvGrpSpPr/>
          <p:nvPr/>
        </p:nvGrpSpPr>
        <p:grpSpPr>
          <a:xfrm>
            <a:off x="642910" y="3573016"/>
            <a:ext cx="8292899" cy="2820428"/>
            <a:chOff x="642910" y="3573016"/>
            <a:chExt cx="8292899" cy="2820428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642910" y="3573016"/>
              <a:ext cx="8292899" cy="2820428"/>
              <a:chOff x="642910" y="3573016"/>
              <a:chExt cx="8292899" cy="2820428"/>
            </a:xfrm>
          </p:grpSpPr>
          <p:sp>
            <p:nvSpPr>
              <p:cNvPr id="15" name="Rectangle 6"/>
              <p:cNvSpPr>
                <a:spLocks noChangeArrowheads="1"/>
              </p:cNvSpPr>
              <p:nvPr/>
            </p:nvSpPr>
            <p:spPr bwMode="auto">
              <a:xfrm>
                <a:off x="642910" y="3573016"/>
                <a:ext cx="4429156" cy="156966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rtl="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2000" b="1" dirty="0" smtClean="0">
                    <a:solidFill>
                      <a:srgbClr val="99FF99"/>
                    </a:solidFill>
                  </a:rPr>
                  <a:t>Observation of the earth</a:t>
                </a:r>
                <a:r>
                  <a:rPr kumimoji="1" lang="ja-JP" altLang="en-US" sz="2000" b="1" kern="1200" dirty="0" smtClean="0">
                    <a:solidFill>
                      <a:srgbClr val="99FF99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　</a:t>
                </a:r>
                <a:endParaRPr kumimoji="1" lang="en-US" altLang="ja-JP" sz="2000" b="1" kern="1200" dirty="0" smtClean="0">
                  <a:solidFill>
                    <a:srgbClr val="99FF99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  <a:p>
                <a:pPr algn="l" rtl="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2000" b="1" dirty="0" smtClean="0">
                    <a:solidFill>
                      <a:srgbClr val="CCECFF"/>
                    </a:solidFill>
                    <a:latin typeface="Tahoma" pitchFamily="34" charset="0"/>
                    <a:sym typeface="Wingdings" pitchFamily="2" charset="2"/>
                  </a:rPr>
                  <a:t>    </a:t>
                </a:r>
                <a:r>
                  <a:rPr lang="en-US" altLang="ja-JP" sz="2000" dirty="0" smtClean="0">
                    <a:solidFill>
                      <a:srgbClr val="FFFFFF"/>
                    </a:solidFill>
                    <a:sym typeface="Wingdings" pitchFamily="2" charset="2"/>
                  </a:rPr>
                  <a:t>Gravitational potential</a:t>
                </a:r>
              </a:p>
              <a:p>
                <a:pPr algn="l">
                  <a:lnSpc>
                    <a:spcPct val="12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ja-JP" altLang="en-US" sz="2000" dirty="0" smtClean="0">
                    <a:solidFill>
                      <a:srgbClr val="FFFFFF"/>
                    </a:solidFill>
                    <a:sym typeface="Wingdings" pitchFamily="2" charset="2"/>
                  </a:rPr>
                  <a:t>　　　</a:t>
                </a:r>
                <a:r>
                  <a:rPr lang="en-US" altLang="ja-JP" sz="2000" dirty="0" smtClean="0">
                    <a:solidFill>
                      <a:srgbClr val="FFFFFF"/>
                    </a:solidFill>
                    <a:sym typeface="Wingdings" pitchFamily="2" charset="2"/>
                  </a:rPr>
                  <a:t> Shape of the earth</a:t>
                </a:r>
                <a:endParaRPr kumimoji="1" lang="en-US" altLang="ja-JP" sz="2000" kern="1200" dirty="0" smtClean="0">
                  <a:solidFill>
                    <a:srgbClr val="FFFFFF"/>
                  </a:solidFill>
                  <a:sym typeface="Wingdings" pitchFamily="2" charset="2"/>
                </a:endParaRPr>
              </a:p>
              <a:p>
                <a:pPr algn="l" rtl="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2000" dirty="0" smtClean="0">
                    <a:solidFill>
                      <a:srgbClr val="FFFFFF"/>
                    </a:solidFill>
                    <a:sym typeface="Wingdings" pitchFamily="2" charset="2"/>
                  </a:rPr>
                  <a:t>　　 　   </a:t>
                </a:r>
                <a:r>
                  <a:rPr lang="en-US" altLang="ja-JP" sz="2000" dirty="0" smtClean="0">
                    <a:solidFill>
                      <a:srgbClr val="FFFFFF"/>
                    </a:solidFill>
                    <a:sym typeface="Wingdings" pitchFamily="2" charset="2"/>
                  </a:rPr>
                  <a:t>Environment monitor</a:t>
                </a:r>
                <a:endParaRPr kumimoji="1" lang="ja-JP" altLang="en-US" sz="2000" kern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Rectangle 10"/>
              <p:cNvSpPr>
                <a:spLocks noChangeArrowheads="1"/>
              </p:cNvSpPr>
              <p:nvPr/>
            </p:nvSpPr>
            <p:spPr bwMode="auto">
              <a:xfrm>
                <a:off x="1071538" y="5157192"/>
                <a:ext cx="3929090" cy="73744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2000" b="1" dirty="0" smtClean="0">
                    <a:solidFill>
                      <a:srgbClr val="CCFFCC"/>
                    </a:solidFill>
                    <a:latin typeface="Tahoma" pitchFamily="34" charset="0"/>
                  </a:rPr>
                  <a:t>Comparable sensitivity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2000" b="1" dirty="0" smtClean="0">
                    <a:solidFill>
                      <a:srgbClr val="CCFFCC"/>
                    </a:solidFill>
                    <a:sym typeface="Wingdings" pitchFamily="2" charset="2"/>
                  </a:rPr>
                  <a:t>      with other missions</a:t>
                </a:r>
                <a:endParaRPr lang="en-US" altLang="ja-JP" sz="2000" b="1" dirty="0" smtClean="0">
                  <a:solidFill>
                    <a:srgbClr val="CCFFCC"/>
                  </a:solidFill>
                  <a:latin typeface="Tahoma" pitchFamily="34" charset="0"/>
                </a:endParaRPr>
              </a:p>
            </p:txBody>
          </p:sp>
          <p:pic>
            <p:nvPicPr>
              <p:cNvPr id="35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674834" y="3839043"/>
                <a:ext cx="4260975" cy="2554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7" name="Rectangle 5"/>
              <p:cNvSpPr>
                <a:spLocks noChangeArrowheads="1"/>
              </p:cNvSpPr>
              <p:nvPr/>
            </p:nvSpPr>
            <p:spPr bwMode="auto">
              <a:xfrm rot="16200000">
                <a:off x="8180565" y="5341823"/>
                <a:ext cx="796733" cy="40011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000" b="1" dirty="0" smtClean="0">
                    <a:solidFill>
                      <a:srgbClr val="FFCCFF"/>
                    </a:solidFill>
                  </a:rPr>
                  <a:t>Spatial</a:t>
                </a:r>
              </a:p>
              <a:p>
                <a:pPr algn="l"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000" b="1" dirty="0" smtClean="0">
                    <a:solidFill>
                      <a:srgbClr val="FFCCFF"/>
                    </a:solidFill>
                  </a:rPr>
                  <a:t>  Scale</a:t>
                </a:r>
                <a:endParaRPr lang="en-US" altLang="ja-JP" sz="1000" b="1" dirty="0" smtClean="0">
                  <a:solidFill>
                    <a:srgbClr val="FFCCFF"/>
                  </a:solidFill>
                  <a:latin typeface="Tahoma" pitchFamily="34" charset="0"/>
                </a:endParaRPr>
              </a:p>
            </p:txBody>
          </p:sp>
          <p:sp>
            <p:nvSpPr>
              <p:cNvPr id="38" name="Rectangle 5"/>
              <p:cNvSpPr>
                <a:spLocks noChangeArrowheads="1"/>
              </p:cNvSpPr>
              <p:nvPr/>
            </p:nvSpPr>
            <p:spPr bwMode="auto">
              <a:xfrm rot="16200000">
                <a:off x="7870959" y="5413195"/>
                <a:ext cx="576801" cy="47729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000" b="1" dirty="0" smtClean="0">
                    <a:solidFill>
                      <a:srgbClr val="FFCCFF"/>
                    </a:solidFill>
                    <a:latin typeface="Tahoma" pitchFamily="34" charset="0"/>
                  </a:rPr>
                  <a:t>8</a:t>
                </a:r>
                <a:r>
                  <a:rPr lang="en-US" altLang="ja-JP" sz="1000" b="1" dirty="0" smtClean="0">
                    <a:solidFill>
                      <a:srgbClr val="FFCCFF"/>
                    </a:solidFill>
                    <a:latin typeface="Tahoma" pitchFamily="34" charset="0"/>
                    <a:ea typeface="HGP創英角ｺﾞｼｯｸUB" pitchFamily="50" charset="-128"/>
                  </a:rPr>
                  <a:t>0km</a:t>
                </a:r>
                <a:endParaRPr lang="ja-JP" altLang="en-US" sz="1000" b="1" dirty="0">
                  <a:solidFill>
                    <a:srgbClr val="FFCCFF"/>
                  </a:solidFill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39" name="Rectangle 5"/>
              <p:cNvSpPr>
                <a:spLocks noChangeArrowheads="1"/>
              </p:cNvSpPr>
              <p:nvPr/>
            </p:nvSpPr>
            <p:spPr bwMode="auto">
              <a:xfrm rot="16200000">
                <a:off x="7208132" y="5471150"/>
                <a:ext cx="758623" cy="246221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000" b="1" dirty="0" smtClean="0">
                    <a:solidFill>
                      <a:srgbClr val="FFCCFF"/>
                    </a:solidFill>
                    <a:latin typeface="Tahoma" pitchFamily="34" charset="0"/>
                  </a:rPr>
                  <a:t>1</a:t>
                </a:r>
                <a:r>
                  <a:rPr lang="en-US" altLang="ja-JP" sz="1000" b="1" dirty="0" smtClean="0">
                    <a:solidFill>
                      <a:srgbClr val="FFCCFF"/>
                    </a:solidFill>
                    <a:latin typeface="Tahoma" pitchFamily="34" charset="0"/>
                    <a:ea typeface="HGP創英角ｺﾞｼｯｸUB" pitchFamily="50" charset="-128"/>
                  </a:rPr>
                  <a:t>00km</a:t>
                </a:r>
                <a:endParaRPr lang="ja-JP" altLang="en-US" sz="1000" b="1" dirty="0">
                  <a:solidFill>
                    <a:srgbClr val="FFCCFF"/>
                  </a:solidFill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pic>
            <p:nvPicPr>
              <p:cNvPr id="42" name="Picture 7" descr="champ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409824" y="4273161"/>
                <a:ext cx="435983" cy="307482"/>
              </a:xfrm>
              <a:prstGeom prst="rect">
                <a:avLst/>
              </a:prstGeom>
              <a:noFill/>
            </p:spPr>
          </p:pic>
          <p:pic>
            <p:nvPicPr>
              <p:cNvPr id="43" name="Picture 9" descr="GOCE Satellite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8292888" y="4351765"/>
                <a:ext cx="395720" cy="270079"/>
              </a:xfrm>
              <a:prstGeom prst="rect">
                <a:avLst/>
              </a:prstGeom>
              <a:noFill/>
            </p:spPr>
          </p:pic>
          <p:pic>
            <p:nvPicPr>
              <p:cNvPr id="44" name="Picture 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812882" y="4127443"/>
                <a:ext cx="351325" cy="2820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" name="Picture 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t="13895" r="68272" b="29528"/>
              <a:stretch>
                <a:fillRect/>
              </a:stretch>
            </p:blipFill>
            <p:spPr bwMode="auto">
              <a:xfrm>
                <a:off x="7535008" y="4126983"/>
                <a:ext cx="370800" cy="371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6" name="Text Box 63"/>
            <p:cNvSpPr txBox="1">
              <a:spLocks noChangeArrowheads="1"/>
            </p:cNvSpPr>
            <p:nvPr/>
          </p:nvSpPr>
          <p:spPr bwMode="auto">
            <a:xfrm>
              <a:off x="7596336" y="3967390"/>
              <a:ext cx="1339473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SzPct val="70000"/>
                <a:buNone/>
              </a:pPr>
              <a:r>
                <a:rPr lang="en-US" altLang="ja-JP" sz="1400" b="1" dirty="0" smtClean="0">
                  <a:solidFill>
                    <a:srgbClr val="B2B2B2"/>
                  </a:solidFill>
                  <a:ea typeface="ＭＳ Ｐゴシック" charset="-128"/>
                </a:rPr>
                <a:t>By A.Shoda</a:t>
              </a:r>
            </a:p>
          </p:txBody>
        </p:sp>
      </p:grpSp>
      <p:sp>
        <p:nvSpPr>
          <p:cNvPr id="40" name="Text Box 63"/>
          <p:cNvSpPr txBox="1">
            <a:spLocks noChangeArrowheads="1"/>
          </p:cNvSpPr>
          <p:nvPr/>
        </p:nvSpPr>
        <p:spPr bwMode="auto">
          <a:xfrm>
            <a:off x="7697023" y="2905199"/>
            <a:ext cx="1339473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SzPct val="70000"/>
              <a:buNone/>
            </a:pPr>
            <a:r>
              <a:rPr lang="en-US" altLang="ja-JP" sz="1400" b="1" dirty="0" smtClean="0">
                <a:solidFill>
                  <a:srgbClr val="B2B2B2"/>
                </a:solidFill>
                <a:ea typeface="ＭＳ Ｐゴシック" charset="-128"/>
              </a:rPr>
              <a:t>By K.Yagi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AutoShape 2"/>
          <p:cNvSpPr>
            <a:spLocks noChangeArrowheads="1"/>
          </p:cNvSpPr>
          <p:nvPr/>
        </p:nvSpPr>
        <p:spPr bwMode="auto">
          <a:xfrm>
            <a:off x="715935" y="1860537"/>
            <a:ext cx="3638579" cy="2432559"/>
          </a:xfrm>
          <a:prstGeom prst="roundRect">
            <a:avLst>
              <a:gd name="adj" fmla="val 6731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/>
          </a:p>
        </p:txBody>
      </p:sp>
      <p:grpSp>
        <p:nvGrpSpPr>
          <p:cNvPr id="19" name="グループ化 31"/>
          <p:cNvGrpSpPr>
            <a:grpSpLocks noChangeAspect="1"/>
          </p:cNvGrpSpPr>
          <p:nvPr/>
        </p:nvGrpSpPr>
        <p:grpSpPr>
          <a:xfrm>
            <a:off x="4429124" y="3602341"/>
            <a:ext cx="4429156" cy="2898493"/>
            <a:chOff x="3618423" y="3000372"/>
            <a:chExt cx="5239857" cy="3429024"/>
          </a:xfrm>
        </p:grpSpPr>
        <p:pic>
          <p:nvPicPr>
            <p:cNvPr id="20" name="Picture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18423" y="3000372"/>
              <a:ext cx="5239857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6072198" y="4171249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NGC6441</a:t>
              </a:r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>
              <a:off x="5429256" y="4622254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NGC6256</a:t>
              </a:r>
            </a:p>
          </p:txBody>
        </p:sp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5500694" y="3143248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NGC7078</a:t>
              </a: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4500562" y="3286124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NGC7093</a:t>
              </a: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4643438" y="4429132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NGC104</a:t>
              </a:r>
            </a:p>
          </p:txBody>
        </p:sp>
        <p:cxnSp>
          <p:nvCxnSpPr>
            <p:cNvPr id="27" name="直線コネクタ 26"/>
            <p:cNvCxnSpPr/>
            <p:nvPr/>
          </p:nvCxnSpPr>
          <p:spPr bwMode="auto">
            <a:xfrm>
              <a:off x="6072198" y="4071942"/>
              <a:ext cx="214314" cy="142876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8" name="直線コネクタ 27"/>
            <p:cNvCxnSpPr/>
            <p:nvPr/>
          </p:nvCxnSpPr>
          <p:spPr bwMode="auto">
            <a:xfrm rot="16200000" flipH="1">
              <a:off x="5464975" y="4321975"/>
              <a:ext cx="357190" cy="285752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9" name="直線コネクタ 28"/>
            <p:cNvCxnSpPr>
              <a:endCxn id="25" idx="3"/>
            </p:cNvCxnSpPr>
            <p:nvPr/>
          </p:nvCxnSpPr>
          <p:spPr bwMode="auto">
            <a:xfrm rot="5400000" flipH="1" flipV="1">
              <a:off x="5351782" y="3494404"/>
              <a:ext cx="583576" cy="428627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0" name="直線コネクタ 29"/>
            <p:cNvCxnSpPr/>
            <p:nvPr/>
          </p:nvCxnSpPr>
          <p:spPr bwMode="auto">
            <a:xfrm rot="16200000" flipV="1">
              <a:off x="4929190" y="3643314"/>
              <a:ext cx="428628" cy="285752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1" name="直線コネクタ 30"/>
            <p:cNvCxnSpPr/>
            <p:nvPr/>
          </p:nvCxnSpPr>
          <p:spPr bwMode="auto">
            <a:xfrm>
              <a:off x="4500562" y="4500570"/>
              <a:ext cx="214314" cy="71438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GW target of DPF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 smtClean="0"/>
              <a:t>The Fifth International ASTROD Symposium</a:t>
            </a:r>
            <a:r>
              <a:rPr lang="zh-CN" altLang="en-US" smtClean="0"/>
              <a:t>　</a:t>
            </a:r>
            <a:r>
              <a:rPr lang="en-US" altLang="zh-CN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771090" name="Rectangle 18"/>
          <p:cNvSpPr>
            <a:spLocks noChangeArrowheads="1"/>
          </p:cNvSpPr>
          <p:nvPr/>
        </p:nvSpPr>
        <p:spPr bwMode="auto">
          <a:xfrm>
            <a:off x="844672" y="3585210"/>
            <a:ext cx="3943352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Observable range</a:t>
            </a:r>
            <a:r>
              <a:rPr lang="en-US" altLang="ja-JP" sz="2000" b="1" dirty="0" smtClean="0">
                <a:solidFill>
                  <a:srgbClr val="DDDDDD"/>
                </a:solidFill>
              </a:rPr>
              <a:t> covers</a:t>
            </a:r>
            <a:endParaRPr lang="en-US" altLang="ja-JP" sz="20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</a:rPr>
              <a:t>        </a:t>
            </a:r>
            <a:r>
              <a:rPr lang="en-US" altLang="ja-JP" sz="20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our Galaxy</a:t>
            </a:r>
            <a:r>
              <a:rPr lang="ja-JP" altLang="en-US" sz="2000" b="1" dirty="0" smtClean="0">
                <a:solidFill>
                  <a:srgbClr val="FFCCCC"/>
                </a:solidFill>
              </a:rPr>
              <a:t>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(SNR~5 </a:t>
            </a:r>
            <a:r>
              <a:rPr lang="en-US" altLang="ja-JP" sz="1800" b="1" dirty="0" smtClean="0">
                <a:solidFill>
                  <a:srgbClr val="DDDDDD"/>
                </a:solidFill>
              </a:rPr>
              <a:t>)</a:t>
            </a:r>
            <a:endParaRPr lang="ja-JP" altLang="en-US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71080" name="Rectangle 8"/>
          <p:cNvSpPr>
            <a:spLocks noChangeArrowheads="1"/>
          </p:cNvSpPr>
          <p:nvPr/>
        </p:nvSpPr>
        <p:spPr bwMode="auto">
          <a:xfrm>
            <a:off x="715935" y="1857364"/>
            <a:ext cx="36576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IMBH inspiral and merger</a:t>
            </a:r>
            <a:endParaRPr lang="ja-JP" altLang="en-US" sz="2000" b="1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71087" name="Rectangle 15"/>
          <p:cNvSpPr>
            <a:spLocks noChangeArrowheads="1"/>
          </p:cNvSpPr>
          <p:nvPr/>
        </p:nvSpPr>
        <p:spPr bwMode="auto">
          <a:xfrm>
            <a:off x="1052250" y="3068960"/>
            <a:ext cx="359175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</a:rPr>
              <a:t>Obs. Duration</a:t>
            </a:r>
            <a:r>
              <a:rPr lang="ja-JP" altLang="en-US" sz="2000" dirty="0" smtClean="0">
                <a:solidFill>
                  <a:srgbClr val="DDDDDD"/>
                </a:solidFill>
              </a:rPr>
              <a:t> </a:t>
            </a:r>
            <a:r>
              <a:rPr lang="en-US" altLang="ja-JP" sz="2000" dirty="0" smtClean="0">
                <a:solidFill>
                  <a:srgbClr val="DDDDDD"/>
                </a:solidFill>
              </a:rPr>
              <a:t>(~1000sec)</a:t>
            </a:r>
            <a:endParaRPr lang="en-US" altLang="ja-JP" sz="2000" dirty="0">
              <a:solidFill>
                <a:srgbClr val="DDDDDD"/>
              </a:solidFill>
            </a:endParaRPr>
          </a:p>
        </p:txBody>
      </p:sp>
      <p:sp>
        <p:nvSpPr>
          <p:cNvPr id="771092" name="Rectangle 20"/>
          <p:cNvSpPr>
            <a:spLocks noChangeArrowheads="1"/>
          </p:cNvSpPr>
          <p:nvPr/>
        </p:nvSpPr>
        <p:spPr bwMode="auto">
          <a:xfrm>
            <a:off x="969964" y="2276872"/>
            <a:ext cx="338455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99CCFF"/>
                </a:solidFill>
              </a:rPr>
              <a:t> Obs. Distance </a:t>
            </a:r>
            <a:r>
              <a:rPr lang="en-US" altLang="ja-JP" sz="2000" dirty="0">
                <a:solidFill>
                  <a:srgbClr val="99CCFF"/>
                </a:solidFill>
              </a:rPr>
              <a:t>4</a:t>
            </a:r>
            <a:r>
              <a:rPr lang="en-US" altLang="ja-JP" sz="2000" dirty="0" smtClean="0">
                <a:solidFill>
                  <a:srgbClr val="99CCFF"/>
                </a:solidFill>
              </a:rPr>
              <a:t>0kpc</a:t>
            </a:r>
            <a:r>
              <a:rPr lang="en-US" altLang="ja-JP" sz="2000" dirty="0">
                <a:solidFill>
                  <a:srgbClr val="99CCFF"/>
                </a:solidFill>
              </a:rPr>
              <a:t>, </a:t>
            </a:r>
            <a:endParaRPr lang="en-US" altLang="ja-JP" sz="2000" dirty="0" smtClean="0">
              <a:solidFill>
                <a:srgbClr val="99CCFF"/>
              </a:solidFill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i="1" dirty="0" smtClean="0">
                <a:solidFill>
                  <a:srgbClr val="99CCFF"/>
                </a:solidFill>
              </a:rPr>
              <a:t>   </a:t>
            </a:r>
            <a:r>
              <a:rPr lang="en-US" altLang="ja-JP" sz="2000" dirty="0" smtClean="0">
                <a:solidFill>
                  <a:srgbClr val="99CCFF"/>
                </a:solidFill>
              </a:rPr>
              <a:t>for </a:t>
            </a:r>
            <a:r>
              <a:rPr lang="en-US" altLang="ja-JP" sz="2000" i="1" dirty="0" smtClean="0">
                <a:solidFill>
                  <a:srgbClr val="99CCFF"/>
                </a:solidFill>
              </a:rPr>
              <a:t>m</a:t>
            </a:r>
            <a:r>
              <a:rPr lang="en-US" altLang="ja-JP" sz="2000" dirty="0" smtClean="0">
                <a:solidFill>
                  <a:srgbClr val="99CCFF"/>
                </a:solidFill>
              </a:rPr>
              <a:t> </a:t>
            </a:r>
            <a:r>
              <a:rPr lang="en-US" altLang="ja-JP" sz="2000" dirty="0">
                <a:solidFill>
                  <a:srgbClr val="99CCFF"/>
                </a:solidFill>
              </a:rPr>
              <a:t>= </a:t>
            </a:r>
            <a:r>
              <a:rPr lang="en-US" altLang="ja-JP" sz="2000" dirty="0" smtClean="0">
                <a:solidFill>
                  <a:srgbClr val="99CCFF"/>
                </a:solidFill>
              </a:rPr>
              <a:t>2 x10</a:t>
            </a:r>
            <a:r>
              <a:rPr lang="en-US" altLang="ja-JP" sz="2000" baseline="30000" dirty="0" smtClean="0">
                <a:solidFill>
                  <a:srgbClr val="99CCFF"/>
                </a:solidFill>
              </a:rPr>
              <a:t>4 </a:t>
            </a:r>
            <a:r>
              <a:rPr lang="en-US" altLang="ja-JP" sz="2000" i="1" dirty="0">
                <a:solidFill>
                  <a:srgbClr val="99CCFF"/>
                </a:solidFill>
              </a:rPr>
              <a:t>M</a:t>
            </a:r>
            <a:r>
              <a:rPr lang="en-US" altLang="ja-JP" sz="2000" baseline="-14000" dirty="0">
                <a:solidFill>
                  <a:srgbClr val="99CCFF"/>
                </a:solidFill>
              </a:rPr>
              <a:t>sun </a:t>
            </a:r>
          </a:p>
        </p:txBody>
      </p:sp>
      <p:pic>
        <p:nvPicPr>
          <p:cNvPr id="784391" name="Picture 1031" descr="bh-bh2"/>
          <p:cNvPicPr>
            <a:picLocks noChangeAspect="1" noChangeArrowheads="1"/>
          </p:cNvPicPr>
          <p:nvPr/>
        </p:nvPicPr>
        <p:blipFill>
          <a:blip r:embed="rId4" cstate="print"/>
          <a:srcRect b="16933"/>
          <a:stretch>
            <a:fillRect/>
          </a:stretch>
        </p:blipFill>
        <p:spPr bwMode="auto">
          <a:xfrm>
            <a:off x="7358081" y="5071072"/>
            <a:ext cx="1285885" cy="77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4392" name="Rectangle 1032"/>
          <p:cNvSpPr>
            <a:spLocks noChangeArrowheads="1"/>
          </p:cNvSpPr>
          <p:nvPr/>
        </p:nvSpPr>
        <p:spPr bwMode="auto">
          <a:xfrm>
            <a:off x="8066117" y="5643578"/>
            <a:ext cx="792163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KAGAYA</a:t>
            </a:r>
          </a:p>
        </p:txBody>
      </p:sp>
      <p:sp>
        <p:nvSpPr>
          <p:cNvPr id="2905" name="Rectangle 10"/>
          <p:cNvSpPr>
            <a:spLocks noChangeArrowheads="1"/>
          </p:cNvSpPr>
          <p:nvPr/>
        </p:nvSpPr>
        <p:spPr bwMode="auto">
          <a:xfrm>
            <a:off x="681041" y="1016485"/>
            <a:ext cx="3962397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Black hole</a:t>
            </a:r>
            <a:r>
              <a:rPr lang="ja-JP" altLang="en-US" sz="2000" b="1" dirty="0" smtClean="0">
                <a:solidFill>
                  <a:srgbClr val="EAEAEA"/>
                </a:solidFill>
              </a:rPr>
              <a:t> 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events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EAEAEA"/>
                </a:solidFill>
              </a:rPr>
              <a:t>                  in our galaxy</a:t>
            </a:r>
            <a:endParaRPr kumimoji="1" lang="ja-JP" altLang="en-US" sz="2000" b="1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07" name="Rectangle 14"/>
          <p:cNvSpPr>
            <a:spLocks noChangeArrowheads="1"/>
          </p:cNvSpPr>
          <p:nvPr/>
        </p:nvSpPr>
        <p:spPr bwMode="auto">
          <a:xfrm>
            <a:off x="864634" y="5643578"/>
            <a:ext cx="464347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</a:rPr>
              <a:t>Hard to </a:t>
            </a:r>
            <a:r>
              <a:rPr kumimoji="1" lang="en-US" altLang="ja-JP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access by </a:t>
            </a:r>
            <a:r>
              <a:rPr lang="en-US" altLang="ja-JP" sz="2000" b="1" dirty="0" smtClean="0">
                <a:solidFill>
                  <a:srgbClr val="EAEAEA"/>
                </a:solidFill>
              </a:rPr>
              <a:t>o</a:t>
            </a:r>
            <a:r>
              <a:rPr kumimoji="1" lang="en-US" altLang="ja-JP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thers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CCECFF"/>
                </a:solidFill>
                <a:sym typeface="Wingdings" pitchFamily="2" charset="2"/>
              </a:rPr>
              <a:t>Original observation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7858148" y="6205368"/>
            <a:ext cx="1071538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EAEAEA"/>
                </a:solidFill>
                <a:latin typeface="Tahoma" pitchFamily="34" charset="0"/>
              </a:rPr>
              <a:t>(By </a:t>
            </a:r>
            <a:r>
              <a:rPr lang="en-US" altLang="ja-JP" sz="1200" b="1" dirty="0" smtClean="0">
                <a:solidFill>
                  <a:srgbClr val="EAEAEA"/>
                </a:solidFill>
              </a:rPr>
              <a:t>K.Yagi</a:t>
            </a:r>
            <a:r>
              <a:rPr lang="en-US" altLang="ja-JP" sz="1200" b="1" dirty="0" smtClean="0">
                <a:solidFill>
                  <a:srgbClr val="EAEAEA"/>
                </a:solidFill>
                <a:latin typeface="Tahoma" pitchFamily="34" charset="0"/>
              </a:rPr>
              <a:t>)</a:t>
            </a:r>
            <a:endParaRPr lang="ja-JP" altLang="en-US" sz="12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2" y="928670"/>
            <a:ext cx="3857652" cy="262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18"/>
          <p:cNvSpPr>
            <a:spLocks noChangeArrowheads="1"/>
          </p:cNvSpPr>
          <p:nvPr/>
        </p:nvSpPr>
        <p:spPr bwMode="auto">
          <a:xfrm>
            <a:off x="611560" y="4653136"/>
            <a:ext cx="3943352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</a:rPr>
              <a:t>There may be IMBH at GCs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</a:rPr>
              <a:t>     DPF covers ~30 GCs</a:t>
            </a:r>
            <a:endParaRPr lang="ja-JP" altLang="en-US" sz="2000" dirty="0">
              <a:solidFill>
                <a:srgbClr val="DDDDDD"/>
              </a:solidFill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7" grpId="0"/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14"/>
          <p:cNvSpPr/>
          <p:nvPr/>
        </p:nvSpPr>
        <p:spPr bwMode="auto">
          <a:xfrm>
            <a:off x="4785176" y="2571742"/>
            <a:ext cx="3857652" cy="3191681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Earth’s Gravity Observation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zh-CN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zh-CN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94660" name="Rectangle 3"/>
          <p:cNvSpPr>
            <a:spLocks noChangeArrowheads="1"/>
          </p:cNvSpPr>
          <p:nvPr/>
        </p:nvSpPr>
        <p:spPr bwMode="auto">
          <a:xfrm>
            <a:off x="857224" y="1214422"/>
            <a:ext cx="72469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Measure gravity field of the Earth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     from Satellite Orbits, and gravity-gradiometer</a:t>
            </a:r>
            <a:endParaRPr kumimoji="1" lang="ja-JP" altLang="en-US" sz="24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1094661" name="Rectangle 3"/>
          <p:cNvSpPr>
            <a:spLocks noChangeArrowheads="1"/>
          </p:cNvSpPr>
          <p:nvPr/>
        </p:nvSpPr>
        <p:spPr bwMode="auto">
          <a:xfrm>
            <a:off x="4821084" y="2708920"/>
            <a:ext cx="4143404" cy="300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8F8F8"/>
                </a:solidFill>
              </a:rPr>
              <a:t>Determine global </a:t>
            </a:r>
            <a:r>
              <a:rPr lang="en-US" altLang="ja-JP" sz="2000" dirty="0" smtClean="0">
                <a:solidFill>
                  <a:srgbClr val="F8F8F8"/>
                </a:solidFill>
              </a:rPr>
              <a:t>g</a:t>
            </a:r>
            <a:r>
              <a:rPr kumimoji="1" lang="en-US" altLang="ja-JP" sz="2000" kern="1200" dirty="0" smtClean="0">
                <a:solidFill>
                  <a:srgbClr val="F8F8F8"/>
                </a:solidFill>
              </a:rPr>
              <a:t>ravity field</a:t>
            </a:r>
            <a:endParaRPr kumimoji="1" lang="ja-JP" altLang="en-US" sz="2000" kern="1200" dirty="0">
              <a:solidFill>
                <a:srgbClr val="F8F8F8"/>
              </a:solidFill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F8F8F8"/>
                </a:solidFill>
              </a:rPr>
              <a:t>    </a:t>
            </a:r>
            <a:r>
              <a:rPr kumimoji="1" lang="ja-JP" altLang="en-US" sz="2000" kern="1200" dirty="0" smtClean="0">
                <a:solidFill>
                  <a:srgbClr val="F8F8F8"/>
                </a:solidFill>
                <a:sym typeface="Wingdings" pitchFamily="2" charset="2"/>
              </a:rPr>
              <a:t></a:t>
            </a:r>
            <a:r>
              <a:rPr kumimoji="1" lang="ja-JP" altLang="en-US" sz="2000" kern="1200" dirty="0" smtClean="0">
                <a:solidFill>
                  <a:srgbClr val="F8F8F8"/>
                </a:solidFill>
              </a:rPr>
              <a:t> </a:t>
            </a:r>
            <a:r>
              <a:rPr lang="en-US" altLang="ja-JP" sz="2000" dirty="0" smtClean="0">
                <a:solidFill>
                  <a:srgbClr val="F8F8F8"/>
                </a:solidFill>
              </a:rPr>
              <a:t>Basis of the shape of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</a:rPr>
              <a:t>               the Earth (Geoid)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ECFF"/>
                </a:solidFill>
              </a:rPr>
              <a:t>Monitor of change in time</a:t>
            </a:r>
            <a:endParaRPr kumimoji="1" lang="ja-JP" altLang="en-US" sz="2000" kern="1200" dirty="0">
              <a:solidFill>
                <a:srgbClr val="CCECFF"/>
              </a:solidFill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CCECFF"/>
                </a:solidFill>
              </a:rPr>
              <a:t>　</a:t>
            </a:r>
            <a:r>
              <a:rPr kumimoji="1" lang="ja-JP" altLang="en-US" sz="2000" kern="1200" dirty="0" smtClean="0">
                <a:solidFill>
                  <a:srgbClr val="FFFFFF"/>
                </a:solidFill>
              </a:rPr>
              <a:t>  </a:t>
            </a:r>
            <a:r>
              <a:rPr kumimoji="1" lang="en-US" altLang="ja-JP" sz="2000" kern="1200" dirty="0" smtClean="0">
                <a:solidFill>
                  <a:srgbClr val="FFFFFF"/>
                </a:solidFill>
                <a:sym typeface="Wingdings" pitchFamily="2" charset="2"/>
              </a:rPr>
              <a:t> Result of Earth’s dynamics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Ground water motion</a:t>
            </a:r>
            <a:endParaRPr kumimoji="1" lang="ja-JP" altLang="en-US" sz="2000" kern="1200" dirty="0">
              <a:solidFill>
                <a:srgbClr val="FFFFFF"/>
              </a:solidFill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FFFFFF"/>
                </a:solidFill>
              </a:rPr>
              <a:t>　  </a:t>
            </a:r>
            <a:r>
              <a:rPr kumimoji="1" lang="en-US" altLang="ja-JP" sz="2000" kern="1200" dirty="0" smtClean="0">
                <a:solidFill>
                  <a:srgbClr val="FFFFFF"/>
                </a:solidFill>
              </a:rPr>
              <a:t>Strains in </a:t>
            </a:r>
            <a:r>
              <a:rPr lang="en-US" altLang="ja-JP" sz="2000" dirty="0" smtClean="0">
                <a:solidFill>
                  <a:srgbClr val="FFFFFF"/>
                </a:solidFill>
              </a:rPr>
              <a:t>cr</a:t>
            </a:r>
            <a:r>
              <a:rPr kumimoji="1" lang="en-US" altLang="ja-JP" sz="2000" kern="1200" dirty="0" smtClean="0">
                <a:solidFill>
                  <a:srgbClr val="FFFFFF"/>
                </a:solidFill>
              </a:rPr>
              <a:t>usts by 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  </a:t>
            </a:r>
            <a:r>
              <a:rPr kumimoji="1" lang="en-US" altLang="ja-JP" sz="2000" kern="1200" dirty="0" smtClean="0">
                <a:solidFill>
                  <a:srgbClr val="FFFFFF"/>
                </a:solidFill>
              </a:rPr>
              <a:t>earthquakes</a:t>
            </a:r>
            <a:r>
              <a:rPr lang="en-US" altLang="ja-JP" sz="2000" dirty="0" smtClean="0">
                <a:solidFill>
                  <a:srgbClr val="FFFFFF"/>
                </a:solidFill>
              </a:rPr>
              <a:t> and</a:t>
            </a:r>
            <a:r>
              <a:rPr kumimoji="1" lang="en-US" altLang="ja-JP" sz="2000" kern="1200" dirty="0" smtClean="0">
                <a:solidFill>
                  <a:srgbClr val="FFFFFF"/>
                </a:solidFill>
              </a:rPr>
              <a:t> volcanoes</a:t>
            </a:r>
            <a:endParaRPr kumimoji="1" lang="ja-JP" altLang="en-US" sz="2000" kern="1200" dirty="0">
              <a:solidFill>
                <a:srgbClr val="FFFFFF"/>
              </a:solidFill>
            </a:endParaRPr>
          </a:p>
        </p:txBody>
      </p:sp>
      <p:pic>
        <p:nvPicPr>
          <p:cNvPr id="16" name="Picture 4" descr="grac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833" y="2736280"/>
            <a:ext cx="4321175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429166" y="5547743"/>
            <a:ext cx="4071966" cy="61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FFFFF"/>
                </a:solidFill>
                <a:ea typeface="+mn-ea"/>
              </a:rPr>
              <a:t>Seasonal change of the gravitational potential  observed by GRACE</a:t>
            </a:r>
            <a:endParaRPr lang="ja-JP" altLang="en-US" sz="14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8" name="右矢印 17"/>
          <p:cNvSpPr/>
          <p:nvPr/>
        </p:nvSpPr>
        <p:spPr bwMode="auto">
          <a:xfrm>
            <a:off x="1428728" y="2071677"/>
            <a:ext cx="285752" cy="285752"/>
          </a:xfrm>
          <a:prstGeom prst="rightArrow">
            <a:avLst/>
          </a:prstGeom>
          <a:solidFill>
            <a:srgbClr val="99CCFF">
              <a:alpha val="10000"/>
            </a:srgbClr>
          </a:solidFill>
          <a:ln w="6350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714480" y="2000240"/>
            <a:ext cx="6715172" cy="50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2000" b="1" dirty="0" smtClean="0">
                <a:solidFill>
                  <a:srgbClr val="99CCFF"/>
                </a:solidFill>
              </a:rPr>
              <a:t> comprehensive and homogeneous-quality data</a:t>
            </a:r>
            <a:endParaRPr kumimoji="1" lang="ja-JP" altLang="en-US" sz="2000" b="1" kern="1200" dirty="0">
              <a:solidFill>
                <a:srgbClr val="99CCFF"/>
              </a:solidFill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角丸四角形 26"/>
          <p:cNvSpPr/>
          <p:nvPr/>
        </p:nvSpPr>
        <p:spPr bwMode="auto">
          <a:xfrm>
            <a:off x="285720" y="1500174"/>
            <a:ext cx="2857520" cy="4643470"/>
          </a:xfrm>
          <a:prstGeom prst="roundRect">
            <a:avLst>
              <a:gd name="adj" fmla="val 5018"/>
            </a:avLst>
          </a:prstGeom>
          <a:solidFill>
            <a:srgbClr val="FFFFFF">
              <a:alpha val="10000"/>
            </a:srgbClr>
          </a:solidFill>
          <a:ln w="63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" name="角丸四角形 29"/>
          <p:cNvSpPr/>
          <p:nvPr/>
        </p:nvSpPr>
        <p:spPr bwMode="auto">
          <a:xfrm>
            <a:off x="3214678" y="1500174"/>
            <a:ext cx="2857520" cy="4643470"/>
          </a:xfrm>
          <a:prstGeom prst="roundRect">
            <a:avLst>
              <a:gd name="adj" fmla="val 5018"/>
            </a:avLst>
          </a:prstGeom>
          <a:solidFill>
            <a:srgbClr val="FFFFFF">
              <a:alpha val="10000"/>
            </a:srgbClr>
          </a:solidFill>
          <a:ln w="63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" name="角丸四角形 30"/>
          <p:cNvSpPr/>
          <p:nvPr/>
        </p:nvSpPr>
        <p:spPr bwMode="auto">
          <a:xfrm>
            <a:off x="6143636" y="1500174"/>
            <a:ext cx="2857520" cy="4643470"/>
          </a:xfrm>
          <a:prstGeom prst="roundRect">
            <a:avLst>
              <a:gd name="adj" fmla="val 5018"/>
            </a:avLst>
          </a:prstGeom>
          <a:solidFill>
            <a:srgbClr val="FFFFFF">
              <a:alpha val="10000"/>
            </a:srgbClr>
          </a:solidFill>
          <a:ln w="63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Satellite Gravity missions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22" name="Picture 7" descr="cha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878285"/>
            <a:ext cx="2705613" cy="1908169"/>
          </a:xfrm>
          <a:prstGeom prst="rect">
            <a:avLst/>
          </a:prstGeom>
          <a:noFill/>
        </p:spPr>
      </p:pic>
      <p:pic>
        <p:nvPicPr>
          <p:cNvPr id="23" name="Picture 9" descr="GOCE Satell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3911029"/>
            <a:ext cx="2643206" cy="1803987"/>
          </a:xfrm>
          <a:prstGeom prst="rect">
            <a:avLst/>
          </a:prstGeom>
          <a:noFill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3836239"/>
            <a:ext cx="2428892" cy="195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357158" y="1571613"/>
            <a:ext cx="2643206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Satellite-to Satellite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  tracking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High-Low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3286116" y="1571612"/>
            <a:ext cx="2643206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Satellite-to Satellite 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  tracking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Low-Low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6215074" y="1571613"/>
            <a:ext cx="2643206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Satellite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Gradiometry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428596" y="2357431"/>
            <a:ext cx="2643206" cy="13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600" dirty="0" smtClean="0">
                <a:solidFill>
                  <a:srgbClr val="F8F8F8"/>
                </a:solidFill>
              </a:rPr>
              <a:t>・</a:t>
            </a:r>
            <a:r>
              <a:rPr lang="en-US" altLang="ja-JP" sz="1600" dirty="0" smtClean="0">
                <a:solidFill>
                  <a:srgbClr val="CCECFF"/>
                </a:solidFill>
              </a:rPr>
              <a:t>Observe satellite orbit 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600" dirty="0" smtClean="0">
                <a:solidFill>
                  <a:srgbClr val="CCECFF"/>
                </a:solidFill>
              </a:rPr>
              <a:t>   </a:t>
            </a:r>
            <a:r>
              <a:rPr lang="en-US" altLang="ja-JP" sz="1600" dirty="0" smtClean="0">
                <a:solidFill>
                  <a:srgbClr val="F8F8F8"/>
                </a:solidFill>
              </a:rPr>
              <a:t>by global positioning 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600" dirty="0" smtClean="0">
                <a:solidFill>
                  <a:srgbClr val="F8F8F8"/>
                </a:solidFill>
              </a:rPr>
              <a:t>            system (GPS,…)</a:t>
            </a:r>
            <a:endParaRPr lang="en-US" altLang="ja-JP" sz="1600" dirty="0" smtClean="0">
              <a:solidFill>
                <a:srgbClr val="CCECFF"/>
              </a:solidFill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8F8F8"/>
                </a:solidFill>
              </a:rPr>
              <a:t>・</a:t>
            </a:r>
            <a:r>
              <a:rPr lang="en-US" altLang="ja-JP" sz="1600" dirty="0" smtClean="0">
                <a:solidFill>
                  <a:srgbClr val="F8F8F8"/>
                </a:solidFill>
              </a:rPr>
              <a:t>Cancel  drag-effects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</a:rPr>
              <a:t>       by accelerometer</a:t>
            </a:r>
            <a:endParaRPr kumimoji="1" lang="ja-JP" altLang="en-US" sz="1600" kern="1200" dirty="0">
              <a:solidFill>
                <a:srgbClr val="F8F8F8"/>
              </a:solidFill>
            </a:endParaRPr>
          </a:p>
        </p:txBody>
      </p: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3286116" y="2357430"/>
            <a:ext cx="2643206" cy="13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8F8F8"/>
                </a:solidFill>
              </a:rPr>
              <a:t>・</a:t>
            </a:r>
            <a:r>
              <a:rPr lang="en-US" altLang="ja-JP" sz="1600" dirty="0" smtClean="0">
                <a:solidFill>
                  <a:srgbClr val="F8F8F8"/>
                </a:solidFill>
              </a:rPr>
              <a:t>Distance meas. by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</a:rPr>
              <a:t>   </a:t>
            </a:r>
            <a:r>
              <a:rPr lang="en-US" altLang="ja-JP" sz="1600" dirty="0" smtClean="0">
                <a:solidFill>
                  <a:srgbClr val="CCFFCC"/>
                </a:solidFill>
              </a:rPr>
              <a:t>along-track satellites</a:t>
            </a:r>
          </a:p>
          <a:p>
            <a:pPr lvl="0"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600" dirty="0" smtClean="0">
                <a:solidFill>
                  <a:srgbClr val="F8F8F8"/>
                </a:solidFill>
              </a:rPr>
              <a:t>・</a:t>
            </a:r>
            <a:r>
              <a:rPr lang="en-US" altLang="ja-JP" sz="1600" dirty="0" smtClean="0">
                <a:solidFill>
                  <a:srgbClr val="F8F8F8"/>
                </a:solidFill>
              </a:rPr>
              <a:t>Cancel  drag-effects</a:t>
            </a:r>
          </a:p>
          <a:p>
            <a:pPr lvl="0"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600" dirty="0" smtClean="0">
                <a:solidFill>
                  <a:srgbClr val="F8F8F8"/>
                </a:solidFill>
              </a:rPr>
              <a:t>       by accelerometer</a:t>
            </a:r>
            <a:endParaRPr lang="ja-JP" altLang="en-US" sz="1600" dirty="0">
              <a:solidFill>
                <a:srgbClr val="F8F8F8"/>
              </a:solidFill>
            </a:endParaRPr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6215074" y="2357430"/>
            <a:ext cx="2643206" cy="13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8F8F8"/>
                </a:solidFill>
              </a:rPr>
              <a:t>・</a:t>
            </a:r>
            <a:r>
              <a:rPr lang="en-US" altLang="ja-JP" sz="1600" dirty="0" smtClean="0">
                <a:solidFill>
                  <a:srgbClr val="F8F8F8"/>
                </a:solidFill>
              </a:rPr>
              <a:t>Observe potential by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FC000"/>
                </a:solidFill>
              </a:rPr>
              <a:t>    </a:t>
            </a:r>
            <a:r>
              <a:rPr lang="en-US" altLang="ja-JP" sz="1600" dirty="0" smtClean="0">
                <a:solidFill>
                  <a:srgbClr val="FFC000"/>
                </a:solidFill>
              </a:rPr>
              <a:t>gravity gradiometer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8F8F8"/>
                </a:solidFill>
              </a:rPr>
              <a:t>・</a:t>
            </a:r>
            <a:r>
              <a:rPr lang="en-US" altLang="ja-JP" sz="1600" dirty="0" smtClean="0">
                <a:solidFill>
                  <a:srgbClr val="F8F8F8"/>
                </a:solidFill>
              </a:rPr>
              <a:t>Drag-free control  for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</a:rPr>
              <a:t>    cancellation of  drags</a:t>
            </a:r>
            <a:endParaRPr kumimoji="1" lang="ja-JP" altLang="en-US" sz="1600" kern="1200" dirty="0">
              <a:solidFill>
                <a:srgbClr val="F8F8F8"/>
              </a:solidFill>
            </a:endParaRP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3357554" y="5786454"/>
            <a:ext cx="271464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(NASA, 2002-)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642910" y="5786454"/>
            <a:ext cx="257176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CHAMP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(GFZ, 2000-)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Rectangle 3"/>
          <p:cNvSpPr>
            <a:spLocks noChangeArrowheads="1"/>
          </p:cNvSpPr>
          <p:nvPr/>
        </p:nvSpPr>
        <p:spPr bwMode="auto">
          <a:xfrm>
            <a:off x="6572264" y="5786454"/>
            <a:ext cx="228601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FC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GOCE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(ESA, 2009-)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1" name="Rectangle 3"/>
          <p:cNvSpPr>
            <a:spLocks noChangeArrowheads="1"/>
          </p:cNvSpPr>
          <p:nvPr/>
        </p:nvSpPr>
        <p:spPr bwMode="auto">
          <a:xfrm>
            <a:off x="928662" y="928670"/>
            <a:ext cx="550072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3-types of satellite gravity missions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5277" y="980728"/>
            <a:ext cx="7777163" cy="5211762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DECIGO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 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DECIGO Pathfinder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SWIM</a:t>
            </a:r>
            <a:r>
              <a:rPr lang="ja-JP" alt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endParaRPr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933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4293" y="2071678"/>
            <a:ext cx="7388235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24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 sensitivity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6102408" y="2348880"/>
            <a:ext cx="228601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Report for Mission Selection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 Gravity Field and Steady-State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        Ocean Circulation Mission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      ESA SP-1233(1) July 1999.</a:t>
            </a:r>
            <a:endParaRPr lang="en-US" altLang="ja-JP" sz="1000" b="1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 rot="16200000">
            <a:off x="2756119" y="5102005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400km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 rot="16200000">
            <a:off x="7489380" y="5096781"/>
            <a:ext cx="928695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</a:rPr>
              <a:t>Scale</a:t>
            </a:r>
            <a:endParaRPr lang="en-US" altLang="ja-JP" sz="1400" b="1" dirty="0" smtClean="0">
              <a:solidFill>
                <a:srgbClr val="FFCCFF"/>
              </a:solidFill>
              <a:latin typeface="Tahoma" pitchFamily="34" charset="0"/>
            </a:endParaRPr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 rot="16200000">
            <a:off x="6726153" y="5061061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</a:rPr>
              <a:t>8</a:t>
            </a: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 rot="16200000">
            <a:off x="5734489" y="5118851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</a:rPr>
              <a:t>1</a:t>
            </a: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00km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571868" y="5445641"/>
            <a:ext cx="1500198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FF99CC"/>
                </a:solidFill>
                <a:latin typeface="Tahoma" pitchFamily="34" charset="0"/>
                <a:ea typeface="HGP創英角ｺﾞｼｯｸUB" pitchFamily="50" charset="-128"/>
              </a:rPr>
              <a:t>(with margin 10</a:t>
            </a:r>
            <a:r>
              <a:rPr lang="en-US" altLang="ja-JP" sz="1200" b="1" dirty="0" smtClean="0">
                <a:solidFill>
                  <a:srgbClr val="FF99CC"/>
                </a:solidFill>
                <a:latin typeface="Tahoma" pitchFamily="34" charset="0"/>
              </a:rPr>
              <a:t>)</a:t>
            </a:r>
            <a:endParaRPr lang="en-US" altLang="ja-JP" sz="1200" b="1" dirty="0">
              <a:solidFill>
                <a:srgbClr val="FF99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6" name="下矢印 15"/>
          <p:cNvSpPr/>
          <p:nvPr/>
        </p:nvSpPr>
        <p:spPr bwMode="auto">
          <a:xfrm>
            <a:off x="2944360" y="4714884"/>
            <a:ext cx="484632" cy="428628"/>
          </a:xfrm>
          <a:prstGeom prst="downArrow">
            <a:avLst>
              <a:gd name="adj1" fmla="val 44368"/>
              <a:gd name="adj2" fmla="val 50000"/>
            </a:avLst>
          </a:prstGeom>
          <a:solidFill>
            <a:srgbClr val="FFFFFF">
              <a:alpha val="90000"/>
            </a:srgbClr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2501" name="Rectangle 5"/>
          <p:cNvSpPr>
            <a:spLocks noChangeArrowheads="1"/>
          </p:cNvSpPr>
          <p:nvPr/>
        </p:nvSpPr>
        <p:spPr bwMode="auto">
          <a:xfrm>
            <a:off x="1678399" y="1265340"/>
            <a:ext cx="5818199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Better in low orders</a:t>
            </a:r>
            <a:r>
              <a:rPr lang="ja-JP" altLang="en-US" sz="2000" dirty="0" smtClean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(large scale) </a:t>
            </a:r>
            <a:r>
              <a:rPr lang="ja-JP" altLang="en-US" sz="2000" dirty="0" smtClean="0">
                <a:solidFill>
                  <a:srgbClr val="FFFFFF"/>
                </a:solidFill>
              </a:rPr>
              <a:t>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 Sensors</a:t>
            </a:r>
            <a:endParaRPr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1668692" y="1693968"/>
            <a:ext cx="614366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Worse in high orders</a:t>
            </a:r>
            <a:r>
              <a:rPr lang="ja-JP" altLang="en-US" sz="2000" dirty="0" smtClean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(small scale)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 Altitude</a:t>
            </a:r>
            <a:endParaRPr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17" name="下矢印 16"/>
          <p:cNvSpPr/>
          <p:nvPr/>
        </p:nvSpPr>
        <p:spPr bwMode="auto">
          <a:xfrm flipV="1">
            <a:off x="5659004" y="3643314"/>
            <a:ext cx="484632" cy="428628"/>
          </a:xfrm>
          <a:prstGeom prst="downArrow">
            <a:avLst>
              <a:gd name="adj1" fmla="val 44368"/>
              <a:gd name="adj2" fmla="val 50000"/>
            </a:avLst>
          </a:prstGeom>
          <a:solidFill>
            <a:srgbClr val="FFFFFF">
              <a:alpha val="90000"/>
            </a:srgbClr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1334689" y="836712"/>
            <a:ext cx="4389439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Comparison of sensitivities</a:t>
            </a:r>
            <a:endParaRPr lang="ja-JP" altLang="en-US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086358" y="3356992"/>
            <a:ext cx="5357850" cy="19389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</a:rPr>
              <a:t>1</a:t>
            </a:r>
            <a:r>
              <a:rPr lang="en-US" altLang="ja-JP" sz="2000" baseline="30000" dirty="0" smtClean="0">
                <a:solidFill>
                  <a:srgbClr val="DDDDDD"/>
                </a:solidFill>
              </a:rPr>
              <a:t>st</a:t>
            </a:r>
            <a:r>
              <a:rPr lang="en-US" altLang="ja-JP" sz="2000" dirty="0" smtClean="0">
                <a:solidFill>
                  <a:srgbClr val="DDDDDD"/>
                </a:solidFill>
              </a:rPr>
              <a:t>  mission (2012):  SPRINT-A/EXCEED</a:t>
            </a:r>
            <a:endParaRPr lang="en-US" altLang="ja-JP" sz="2000" dirty="0">
              <a:solidFill>
                <a:srgbClr val="DDDDDD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</a:rPr>
              <a:t>2</a:t>
            </a:r>
            <a:r>
              <a:rPr lang="en-US" altLang="ja-JP" sz="2000" baseline="30000" dirty="0" smtClean="0">
                <a:solidFill>
                  <a:srgbClr val="DDDDDD"/>
                </a:solidFill>
              </a:rPr>
              <a:t>nd</a:t>
            </a:r>
            <a:r>
              <a:rPr lang="en-US" altLang="ja-JP" sz="2000" dirty="0" smtClean="0">
                <a:solidFill>
                  <a:srgbClr val="DDDDDD"/>
                </a:solidFill>
              </a:rPr>
              <a:t> mission  (~2015) : SPRINT-B/ERG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2000" dirty="0" smtClean="0">
              <a:solidFill>
                <a:srgbClr val="DDDDDD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</a:rPr>
              <a:t>3</a:t>
            </a:r>
            <a:r>
              <a:rPr lang="en-US" altLang="ja-JP" sz="2000" baseline="30000" dirty="0" smtClean="0">
                <a:solidFill>
                  <a:srgbClr val="DDDDDD"/>
                </a:solidFill>
              </a:rPr>
              <a:t>rd</a:t>
            </a:r>
            <a:r>
              <a:rPr lang="en-US" altLang="ja-JP" sz="2000" dirty="0" smtClean="0">
                <a:solidFill>
                  <a:srgbClr val="DDDDDD"/>
                </a:solidFill>
              </a:rPr>
              <a:t> mission (~2016/17) : TBD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DDDDDD"/>
                </a:solidFill>
              </a:rPr>
              <a:t> </a:t>
            </a:r>
            <a:r>
              <a:rPr lang="en-US" altLang="ja-JP" sz="2000" dirty="0" smtClean="0">
                <a:solidFill>
                  <a:srgbClr val="DDDDDD"/>
                </a:solidFill>
              </a:rPr>
              <a:t>    Call for proposal : 2012</a:t>
            </a:r>
          </a:p>
        </p:txBody>
      </p:sp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 mission status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826384" name="Rectangle 16"/>
          <p:cNvSpPr>
            <a:spLocks noChangeArrowheads="1"/>
          </p:cNvSpPr>
          <p:nvPr/>
        </p:nvSpPr>
        <p:spPr bwMode="auto">
          <a:xfrm>
            <a:off x="714348" y="1214422"/>
            <a:ext cx="4824413" cy="7913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DPF </a:t>
            </a:r>
            <a:r>
              <a:rPr lang="en-US" altLang="ja-JP" sz="2000" b="1" dirty="0" smtClean="0">
                <a:solidFill>
                  <a:srgbClr val="DDDDDD"/>
                </a:solidFill>
              </a:rPr>
              <a:t>: O</a:t>
            </a: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ne of the candidate of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</a:rPr>
              <a:t>     </a:t>
            </a: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JAXA’s</a:t>
            </a:r>
            <a:r>
              <a:rPr lang="ja-JP" altLang="en-US" sz="2000" b="1" dirty="0" smtClean="0">
                <a:solidFill>
                  <a:srgbClr val="DDDDDD"/>
                </a:solidFill>
              </a:rPr>
              <a:t> </a:t>
            </a:r>
            <a:r>
              <a:rPr lang="en-US" altLang="ja-JP" sz="2000" b="1" dirty="0" smtClean="0">
                <a:solidFill>
                  <a:srgbClr val="99FF99"/>
                </a:solidFill>
              </a:rPr>
              <a:t>s</a:t>
            </a:r>
            <a:r>
              <a:rPr lang="en-US" altLang="ja-JP" sz="20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mall satellite series</a:t>
            </a:r>
            <a:endParaRPr lang="ja-JP" altLang="en-US" sz="20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1" name="Rectangle 23"/>
          <p:cNvSpPr>
            <a:spLocks noChangeArrowheads="1"/>
          </p:cNvSpPr>
          <p:nvPr/>
        </p:nvSpPr>
        <p:spPr bwMode="auto">
          <a:xfrm>
            <a:off x="1500166" y="2457556"/>
            <a:ext cx="4786346" cy="72148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DDDDDD"/>
                </a:solidFill>
              </a:rPr>
              <a:t>At  least </a:t>
            </a:r>
            <a:r>
              <a:rPr lang="en-US" altLang="ja-JP" sz="1800" dirty="0" smtClean="0">
                <a:solidFill>
                  <a:srgbClr val="99FF99"/>
                </a:solidFill>
              </a:rPr>
              <a:t>3 satellite</a:t>
            </a:r>
            <a:r>
              <a:rPr lang="ja-JP" altLang="en-US" sz="1800" dirty="0" smtClean="0">
                <a:solidFill>
                  <a:srgbClr val="99FF99"/>
                </a:solidFill>
              </a:rPr>
              <a:t> </a:t>
            </a:r>
            <a:r>
              <a:rPr lang="en-US" altLang="ja-JP" sz="1800" dirty="0" smtClean="0">
                <a:solidFill>
                  <a:srgbClr val="DDDDDD"/>
                </a:solidFill>
              </a:rPr>
              <a:t>in 5 years with</a:t>
            </a:r>
            <a:endParaRPr lang="ja-JP" altLang="en-US" sz="1800" dirty="0" smtClean="0">
              <a:solidFill>
                <a:srgbClr val="DDDDDD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chemeClr val="bg1"/>
                </a:solidFill>
              </a:rPr>
              <a:t>Standard Bus</a:t>
            </a:r>
            <a:r>
              <a:rPr lang="ja-JP" altLang="en-US" sz="1800" dirty="0" smtClean="0">
                <a:solidFill>
                  <a:schemeClr val="bg1"/>
                </a:solidFill>
              </a:rPr>
              <a:t> </a:t>
            </a:r>
            <a:r>
              <a:rPr lang="en-US" altLang="ja-JP" sz="1800" dirty="0">
                <a:solidFill>
                  <a:srgbClr val="DDDDDD"/>
                </a:solidFill>
              </a:rPr>
              <a:t>+ </a:t>
            </a:r>
            <a:r>
              <a:rPr lang="en-US" altLang="ja-JP" sz="1800" dirty="0" smtClean="0">
                <a:solidFill>
                  <a:srgbClr val="DDDDDD"/>
                </a:solidFill>
              </a:rPr>
              <a:t>M-V follow-on rocket</a:t>
            </a:r>
            <a:endParaRPr lang="ja-JP" altLang="en-US" sz="1800" dirty="0">
              <a:solidFill>
                <a:srgbClr val="000000"/>
              </a:solidFill>
            </a:endParaRPr>
          </a:p>
        </p:txBody>
      </p:sp>
      <p:sp>
        <p:nvSpPr>
          <p:cNvPr id="826394" name="Line 26"/>
          <p:cNvSpPr>
            <a:spLocks noChangeShapeType="1"/>
          </p:cNvSpPr>
          <p:nvPr/>
        </p:nvSpPr>
        <p:spPr bwMode="auto">
          <a:xfrm flipV="1">
            <a:off x="1997356" y="2000240"/>
            <a:ext cx="2684149" cy="0"/>
          </a:xfrm>
          <a:prstGeom prst="line">
            <a:avLst/>
          </a:prstGeom>
          <a:noFill/>
          <a:ln w="38100">
            <a:solidFill>
              <a:srgbClr val="99FF99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826393" name="Rectangle 25"/>
          <p:cNvSpPr>
            <a:spLocks noChangeArrowheads="1"/>
          </p:cNvSpPr>
          <p:nvPr/>
        </p:nvSpPr>
        <p:spPr bwMode="auto">
          <a:xfrm>
            <a:off x="1470031" y="4143380"/>
            <a:ext cx="4244977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FFCC"/>
                </a:solidFill>
              </a:rPr>
              <a:t>DPF survived until final two</a:t>
            </a:r>
            <a:endParaRPr lang="ja-JP" altLang="en-US" sz="2000" dirty="0">
              <a:solidFill>
                <a:srgbClr val="CCFFCC"/>
              </a:solidFill>
            </a:endParaRPr>
          </a:p>
        </p:txBody>
      </p:sp>
      <p:sp>
        <p:nvSpPr>
          <p:cNvPr id="826395" name="Text Box 27"/>
          <p:cNvSpPr txBox="1">
            <a:spLocks noChangeArrowheads="1"/>
          </p:cNvSpPr>
          <p:nvPr/>
        </p:nvSpPr>
        <p:spPr bwMode="auto">
          <a:xfrm>
            <a:off x="6937386" y="3286124"/>
            <a:ext cx="2063770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SPRINT-A /EXCEED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sym typeface="Wingdings" pitchFamily="2" charset="2"/>
              </a:rPr>
              <a:t>  UV  telescope mission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4" name="Line 224"/>
          <p:cNvSpPr>
            <a:spLocks noChangeShapeType="1"/>
          </p:cNvSpPr>
          <p:nvPr/>
        </p:nvSpPr>
        <p:spPr bwMode="auto">
          <a:xfrm flipH="1" flipV="1">
            <a:off x="3000364" y="2071676"/>
            <a:ext cx="142876" cy="428629"/>
          </a:xfrm>
          <a:prstGeom prst="line">
            <a:avLst/>
          </a:prstGeom>
          <a:noFill/>
          <a:ln w="38100">
            <a:solidFill>
              <a:schemeClr val="bg1">
                <a:lumMod val="90000"/>
              </a:schemeClr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4" name="Picture 44" descr="新小型固体ロケット（イメージ）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5" y="3922609"/>
            <a:ext cx="2836925" cy="1931894"/>
          </a:xfrm>
          <a:prstGeom prst="rect">
            <a:avLst/>
          </a:prstGeom>
          <a:noFill/>
        </p:spPr>
      </p:pic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6357950" y="5854503"/>
            <a:ext cx="2492398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Next-generation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sym typeface="Wingdings" pitchFamily="2" charset="2"/>
              </a:rPr>
              <a:t>Solid rocket booster (M-V FO)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                      Fig. by JAXA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Rectangle 25"/>
          <p:cNvSpPr>
            <a:spLocks noChangeArrowheads="1"/>
          </p:cNvSpPr>
          <p:nvPr/>
        </p:nvSpPr>
        <p:spPr bwMode="auto">
          <a:xfrm>
            <a:off x="1214414" y="5404457"/>
            <a:ext cx="5214974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F9999"/>
                </a:solidFill>
              </a:rPr>
              <a:t>DPF is  one of the strongest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F9999"/>
                </a:solidFill>
              </a:rPr>
              <a:t>candidates of the 3</a:t>
            </a:r>
            <a:r>
              <a:rPr lang="en-US" altLang="ja-JP" b="1" baseline="30000" dirty="0" smtClean="0">
                <a:solidFill>
                  <a:srgbClr val="FF9999"/>
                </a:solidFill>
              </a:rPr>
              <a:t>rd</a:t>
            </a:r>
            <a:r>
              <a:rPr lang="en-US" altLang="ja-JP" b="1" dirty="0" smtClean="0">
                <a:solidFill>
                  <a:srgbClr val="FF9999"/>
                </a:solidFill>
              </a:rPr>
              <a:t> mission</a:t>
            </a:r>
            <a:endParaRPr lang="ja-JP" altLang="en-US" b="1" dirty="0">
              <a:solidFill>
                <a:srgbClr val="FF9999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2" name="図 21" descr="kogata_xxs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48412" y="1071546"/>
            <a:ext cx="2952744" cy="2214558"/>
          </a:xfrm>
          <a:prstGeom prst="rect">
            <a:avLst/>
          </a:prstGeom>
        </p:spPr>
      </p:pic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26393" grpId="1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DPF-WG activities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714348" y="836712"/>
            <a:ext cx="7386044" cy="421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CCFF"/>
                </a:solidFill>
              </a:rPr>
              <a:t>Mission design</a:t>
            </a: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1086358" y="1268760"/>
            <a:ext cx="5357850" cy="78976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DDDDDD"/>
                </a:solidFill>
              </a:rPr>
              <a:t>・</a:t>
            </a:r>
            <a:r>
              <a:rPr lang="en-US" altLang="ja-JP" sz="2000" dirty="0" smtClean="0">
                <a:solidFill>
                  <a:srgbClr val="DDDDDD"/>
                </a:solidFill>
              </a:rPr>
              <a:t>Structure and thermal modeling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DDDDDD"/>
                </a:solidFill>
              </a:rPr>
              <a:t>・</a:t>
            </a:r>
            <a:r>
              <a:rPr lang="en-US" altLang="ja-JP" sz="2000" dirty="0" smtClean="0">
                <a:solidFill>
                  <a:srgbClr val="DDDDDD"/>
                </a:solidFill>
              </a:rPr>
              <a:t>Drag-free control design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clrChange>
              <a:clrFrom>
                <a:srgbClr val="3F3F3F"/>
              </a:clrFrom>
              <a:clrTo>
                <a:srgbClr val="3F3F3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05223" y="1190215"/>
            <a:ext cx="4172295" cy="620992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007819" y="5826750"/>
            <a:ext cx="1372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kumimoji="1" lang="en-US" altLang="ja-JP" sz="1600" dirty="0" smtClean="0">
                <a:solidFill>
                  <a:srgbClr val="FFFFFF"/>
                </a:solidFill>
              </a:rPr>
              <a:t>Design : NEC</a:t>
            </a:r>
            <a:endParaRPr kumimoji="1" lang="ja-JP" alt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017133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475656" y="1344748"/>
            <a:ext cx="362158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</a:rPr>
              <a:t>Interferometer module</a:t>
            </a:r>
            <a:endParaRPr lang="en-US" altLang="ja-JP" sz="2000" dirty="0">
              <a:solidFill>
                <a:srgbClr val="DDDDDD"/>
              </a:solidFill>
            </a:endParaRPr>
          </a:p>
        </p:txBody>
      </p:sp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DPF-WG activities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826384" name="Rectangle 16"/>
          <p:cNvSpPr>
            <a:spLocks noChangeArrowheads="1"/>
          </p:cNvSpPr>
          <p:nvPr/>
        </p:nvSpPr>
        <p:spPr bwMode="auto">
          <a:xfrm>
            <a:off x="827584" y="764704"/>
            <a:ext cx="7386044" cy="421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CCFF"/>
                </a:solidFill>
              </a:rPr>
              <a:t>BBMs (Bread-board model) for Core components </a:t>
            </a:r>
          </a:p>
        </p:txBody>
      </p:sp>
      <p:pic>
        <p:nvPicPr>
          <p:cNvPr id="23" name="図 22" descr=":PICT004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728" y="4296614"/>
            <a:ext cx="2430095" cy="182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729" y="1871894"/>
            <a:ext cx="2230178" cy="145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6876256" y="3789040"/>
            <a:ext cx="1872208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UEC, </a:t>
            </a:r>
            <a:r>
              <a:rPr lang="en-US" altLang="zh-TW" sz="12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NICT, </a:t>
            </a:r>
            <a:r>
              <a:rPr kumimoji="1" lang="en-US" altLang="ja-JP" sz="1200" kern="1200" dirty="0" smtClean="0">
                <a:solidFill>
                  <a:srgbClr val="CCECFF"/>
                </a:solidFill>
                <a:sym typeface="Wingdings" pitchFamily="2" charset="2"/>
              </a:rPr>
              <a:t>NASA/GSFC</a:t>
            </a:r>
            <a:endParaRPr kumimoji="1" lang="ja-JP" altLang="en-US" sz="1200" kern="1200" dirty="0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1661470" y="3804161"/>
            <a:ext cx="2910530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</a:rPr>
              <a:t>Test-mass module</a:t>
            </a:r>
            <a:endParaRPr lang="en-US" altLang="ja-JP" sz="2000" dirty="0">
              <a:solidFill>
                <a:srgbClr val="DDDDDD"/>
              </a:solidFill>
            </a:endParaRPr>
          </a:p>
        </p:txBody>
      </p:sp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5724128" y="1196752"/>
            <a:ext cx="320384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</a:rPr>
              <a:t>Laser stabilization module</a:t>
            </a:r>
            <a:endParaRPr lang="en-US" altLang="ja-JP" sz="2000" dirty="0">
              <a:solidFill>
                <a:srgbClr val="DDDDDD"/>
              </a:solidFill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1179833" y="3328682"/>
            <a:ext cx="2024015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Univ. of </a:t>
            </a:r>
            <a:r>
              <a:rPr lang="en-US" altLang="ja-JP" sz="1200" dirty="0" err="1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Tokyo,</a:t>
            </a:r>
            <a:r>
              <a:rPr kumimoji="1" lang="en-US" altLang="ja-JP" sz="1200" kern="1200" dirty="0" err="1" smtClean="0">
                <a:solidFill>
                  <a:srgbClr val="CCECFF"/>
                </a:solidFill>
                <a:sym typeface="Wingdings" pitchFamily="2" charset="2"/>
              </a:rPr>
              <a:t>NAOJ</a:t>
            </a:r>
            <a:endParaRPr kumimoji="1" lang="ja-JP" altLang="en-US" sz="1200" kern="1200" dirty="0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5796136" y="4221088"/>
            <a:ext cx="3287750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</a:rPr>
              <a:t>Low-noise thruster module</a:t>
            </a:r>
            <a:endParaRPr lang="en-US" altLang="ja-JP" sz="2000" dirty="0">
              <a:solidFill>
                <a:srgbClr val="DDDDDD"/>
              </a:solidFill>
            </a:endParaRPr>
          </a:p>
        </p:txBody>
      </p:sp>
      <p:sp>
        <p:nvSpPr>
          <p:cNvPr id="32" name="Rectangle 14"/>
          <p:cNvSpPr>
            <a:spLocks noChangeArrowheads="1"/>
          </p:cNvSpPr>
          <p:nvPr/>
        </p:nvSpPr>
        <p:spPr bwMode="auto">
          <a:xfrm>
            <a:off x="5580112" y="6085862"/>
            <a:ext cx="93610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JAXA</a:t>
            </a:r>
            <a:endParaRPr kumimoji="1" lang="ja-JP" altLang="en-US" sz="1200" kern="1200" dirty="0">
              <a:solidFill>
                <a:srgbClr val="CCECFF"/>
              </a:solidFill>
              <a:latin typeface="Tahoma" pitchFamily="34" charset="0"/>
            </a:endParaRPr>
          </a:p>
        </p:txBody>
      </p:sp>
      <p:pic>
        <p:nvPicPr>
          <p:cNvPr id="35" name="図 34" descr="FEEP本体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0781" y="4647797"/>
            <a:ext cx="2749691" cy="173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3779912" y="3997630"/>
            <a:ext cx="1584176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NAOJ, </a:t>
            </a:r>
            <a:r>
              <a:rPr kumimoji="1" lang="en-US" altLang="ja-JP" sz="1200" kern="1200" dirty="0" smtClean="0">
                <a:solidFill>
                  <a:srgbClr val="CCECFF"/>
                </a:solidFill>
                <a:sym typeface="Wingdings" pitchFamily="2" charset="2"/>
              </a:rPr>
              <a:t>Hosei Univ.</a:t>
            </a:r>
            <a:endParaRPr kumimoji="1" lang="ja-JP" altLang="en-US" sz="1200" kern="1200" dirty="0">
              <a:solidFill>
                <a:srgbClr val="CCECFF"/>
              </a:solidFill>
              <a:latin typeface="Tahoma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526" y="1827142"/>
            <a:ext cx="2343028" cy="150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685687"/>
            <a:ext cx="2808312" cy="203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862" y="4296613"/>
            <a:ext cx="1837545" cy="183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717117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85875" y="1074738"/>
            <a:ext cx="7858125" cy="5211762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</a:t>
            </a:r>
            <a:endParaRPr lang="en-US" altLang="ja-JP" sz="28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/>
              <a:t>                      </a:t>
            </a:r>
            <a:r>
              <a:rPr lang="en-US" altLang="ja-JP" sz="4000" b="1" dirty="0" smtClean="0"/>
              <a:t>SWIM</a:t>
            </a:r>
            <a:endParaRPr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20040921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3116"/>
            <a:ext cx="1305302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76229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467221"/>
              </p:ext>
            </p:extLst>
          </p:nvPr>
        </p:nvGraphicFramePr>
        <p:xfrm>
          <a:off x="611188" y="1142984"/>
          <a:ext cx="8280400" cy="5214974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42782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2010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05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Mission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1030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Objective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 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Space test of key tech.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GW observation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Detect GW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   with min. spec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FP between S/C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GW astronomy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855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Design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Single small satellite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Short FP interferometer</a:t>
                      </a:r>
                      <a:endParaRPr kumimoji="0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 interferometer unit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3 S/C 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x 3-4 units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DDDDDD"/>
                </a:solidFill>
              </a:rPr>
              <a:t>Roadmap</a:t>
            </a:r>
            <a:endParaRPr lang="ja-JP" altLang="en-US" dirty="0">
              <a:solidFill>
                <a:srgbClr val="DDDDDD"/>
              </a:solidFill>
            </a:endParaRP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2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Figure: S.Kawamura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473311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292336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379773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DECIGO 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Pathfinder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660761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35373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9999"/>
                </a:solidFill>
                <a:latin typeface="Tahoma" pitchFamily="34" charset="0"/>
                <a:ea typeface="HGP創英角ｺﾞｼｯｸUB" pitchFamily="50" charset="-128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752586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989013" y="4071942"/>
            <a:ext cx="21542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Tahoma" pitchFamily="34" charset="0"/>
                <a:ea typeface="HGP創英角ｺﾞｼｯｸUB" pitchFamily="50" charset="-128"/>
              </a:rPr>
              <a:t>SDS-1/SWIM</a:t>
            </a:r>
          </a:p>
        </p:txBody>
      </p:sp>
      <p:sp>
        <p:nvSpPr>
          <p:cNvPr id="319" name="AutoShape 357"/>
          <p:cNvSpPr>
            <a:spLocks noChangeArrowheads="1"/>
          </p:cNvSpPr>
          <p:nvPr/>
        </p:nvSpPr>
        <p:spPr bwMode="auto">
          <a:xfrm>
            <a:off x="1000100" y="2143116"/>
            <a:ext cx="3190900" cy="2286016"/>
          </a:xfrm>
          <a:prstGeom prst="roundRect">
            <a:avLst>
              <a:gd name="adj" fmla="val 10097"/>
            </a:avLst>
          </a:prstGeom>
          <a:noFill/>
          <a:ln w="50800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18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0615" y="3071810"/>
            <a:ext cx="133968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919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250825" y="1916112"/>
            <a:ext cx="8713663" cy="4513284"/>
            <a:chOff x="250825" y="1916112"/>
            <a:chExt cx="8713663" cy="4513284"/>
          </a:xfrm>
        </p:grpSpPr>
        <p:sp>
          <p:nvSpPr>
            <p:cNvPr id="50" name="AutoShape 2"/>
            <p:cNvSpPr>
              <a:spLocks noChangeArrowheads="1"/>
            </p:cNvSpPr>
            <p:nvPr/>
          </p:nvSpPr>
          <p:spPr bwMode="auto">
            <a:xfrm>
              <a:off x="250825" y="1916112"/>
              <a:ext cx="8607455" cy="4513284"/>
            </a:xfrm>
            <a:prstGeom prst="roundRect">
              <a:avLst>
                <a:gd name="adj" fmla="val 3069"/>
              </a:avLst>
            </a:prstGeom>
            <a:solidFill>
              <a:srgbClr val="C0C0C0">
                <a:alpha val="30000"/>
              </a:srgbClr>
            </a:solidFill>
            <a:ln w="15875">
              <a:noFill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pic>
          <p:nvPicPr>
            <p:cNvPr id="51" name="Picture 6" descr="0082_2007_3_1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BFBDA6"/>
                </a:clrFrom>
                <a:clrTo>
                  <a:srgbClr val="BFBDA6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55776" y="2344738"/>
              <a:ext cx="3455987" cy="3216275"/>
            </a:xfrm>
            <a:prstGeom prst="roundRect">
              <a:avLst/>
            </a:prstGeom>
            <a:noFill/>
          </p:spPr>
        </p:pic>
        <p:sp>
          <p:nvSpPr>
            <p:cNvPr id="52" name="Rectangle 7"/>
            <p:cNvSpPr>
              <a:spLocks noChangeAspect="1" noChangeArrowheads="1"/>
            </p:cNvSpPr>
            <p:nvPr/>
          </p:nvSpPr>
          <p:spPr bwMode="auto">
            <a:xfrm>
              <a:off x="285720" y="2285992"/>
              <a:ext cx="1938321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800" b="1" kern="1200" dirty="0">
                  <a:solidFill>
                    <a:srgbClr val="6699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Test mass</a:t>
              </a:r>
            </a:p>
          </p:txBody>
        </p:sp>
        <p:sp>
          <p:nvSpPr>
            <p:cNvPr id="53" name="Rectangle 8"/>
            <p:cNvSpPr>
              <a:spLocks noChangeAspect="1" noChangeArrowheads="1"/>
            </p:cNvSpPr>
            <p:nvPr/>
          </p:nvSpPr>
          <p:spPr bwMode="auto">
            <a:xfrm>
              <a:off x="1908175" y="4988494"/>
              <a:ext cx="2306635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800" b="1" kern="1200" dirty="0">
                  <a:solidFill>
                    <a:srgbClr val="6699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Photo sensor</a:t>
              </a:r>
            </a:p>
          </p:txBody>
        </p:sp>
        <p:sp>
          <p:nvSpPr>
            <p:cNvPr id="54" name="Rectangle 9"/>
            <p:cNvSpPr>
              <a:spLocks noChangeAspect="1" noChangeArrowheads="1"/>
            </p:cNvSpPr>
            <p:nvPr/>
          </p:nvSpPr>
          <p:spPr bwMode="auto">
            <a:xfrm>
              <a:off x="5143504" y="4357694"/>
              <a:ext cx="1296988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800" b="1" kern="1200" dirty="0">
                  <a:solidFill>
                    <a:srgbClr val="6699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Coil</a:t>
              </a:r>
            </a:p>
          </p:txBody>
        </p:sp>
        <p:sp>
          <p:nvSpPr>
            <p:cNvPr id="55" name="Line 10"/>
            <p:cNvSpPr>
              <a:spLocks noChangeShapeType="1"/>
            </p:cNvSpPr>
            <p:nvPr/>
          </p:nvSpPr>
          <p:spPr bwMode="auto">
            <a:xfrm flipH="1" flipV="1">
              <a:off x="4500563" y="4221163"/>
              <a:ext cx="642941" cy="279407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stealth" w="med" len="med"/>
            </a:ln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56" name="Line 11"/>
            <p:cNvSpPr>
              <a:spLocks noChangeShapeType="1"/>
            </p:cNvSpPr>
            <p:nvPr/>
          </p:nvSpPr>
          <p:spPr bwMode="auto">
            <a:xfrm flipV="1">
              <a:off x="2643173" y="4005262"/>
              <a:ext cx="776301" cy="1066811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stealth" w="med" len="med"/>
            </a:ln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57" name="Line 12"/>
            <p:cNvSpPr>
              <a:spLocks noChangeShapeType="1"/>
            </p:cNvSpPr>
            <p:nvPr/>
          </p:nvSpPr>
          <p:spPr bwMode="auto">
            <a:xfrm>
              <a:off x="3000364" y="3000372"/>
              <a:ext cx="779474" cy="500066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stealth" w="med" len="med"/>
            </a:ln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pic>
          <p:nvPicPr>
            <p:cNvPr id="58" name="Picture 16" descr="IMG_026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43438" y="5276850"/>
              <a:ext cx="1812925" cy="110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1188" y="3141663"/>
              <a:ext cx="1511300" cy="141763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</p:pic>
        <p:pic>
          <p:nvPicPr>
            <p:cNvPr id="60" name="Picture 1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9413" y="4797425"/>
              <a:ext cx="1493837" cy="15113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</p:pic>
        <p:sp>
          <p:nvSpPr>
            <p:cNvPr id="61" name="Rectangle 19"/>
            <p:cNvSpPr>
              <a:spLocks noChangeArrowheads="1"/>
            </p:cNvSpPr>
            <p:nvPr/>
          </p:nvSpPr>
          <p:spPr bwMode="auto">
            <a:xfrm>
              <a:off x="285720" y="1916113"/>
              <a:ext cx="5689600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4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TAM: Torsion Antenna Module with free-falling test mass       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4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                            (Size : 80mm cube, Weight : ~500g)</a:t>
              </a:r>
            </a:p>
          </p:txBody>
        </p:sp>
        <p:sp>
          <p:nvSpPr>
            <p:cNvPr id="62" name="Rectangle 20"/>
            <p:cNvSpPr>
              <a:spLocks noChangeAspect="1" noChangeArrowheads="1"/>
            </p:cNvSpPr>
            <p:nvPr/>
          </p:nvSpPr>
          <p:spPr bwMode="auto">
            <a:xfrm>
              <a:off x="1928794" y="5342295"/>
              <a:ext cx="2663825" cy="101566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2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Reflective-type  optical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2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    displacement sensor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2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Separation to mass ~1mm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2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Sensitivity ~ 10</a:t>
              </a:r>
              <a:r>
                <a:rPr kumimoji="1" lang="en-US" altLang="ja-JP" sz="1200" b="1" kern="1200" baseline="300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-9</a:t>
              </a:r>
              <a:r>
                <a:rPr kumimoji="1" lang="en-US" altLang="ja-JP" sz="12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m/Hz</a:t>
              </a:r>
              <a:r>
                <a:rPr kumimoji="1" lang="en-US" altLang="ja-JP" sz="1200" b="1" kern="1200" baseline="300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1/2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2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6 PSs to monitor mass motion</a:t>
              </a:r>
            </a:p>
          </p:txBody>
        </p:sp>
        <p:sp>
          <p:nvSpPr>
            <p:cNvPr id="63" name="Rectangle 21"/>
            <p:cNvSpPr>
              <a:spLocks noChangeAspect="1" noChangeArrowheads="1"/>
            </p:cNvSpPr>
            <p:nvPr/>
          </p:nvSpPr>
          <p:spPr bwMode="auto">
            <a:xfrm>
              <a:off x="263515" y="2610145"/>
              <a:ext cx="2879725" cy="46166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2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~47g Aluminum, Surface polished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2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Small magnets for position control</a:t>
              </a:r>
            </a:p>
          </p:txBody>
        </p:sp>
        <p:sp>
          <p:nvSpPr>
            <p:cNvPr id="64" name="Line 23"/>
            <p:cNvSpPr>
              <a:spLocks noChangeShapeType="1"/>
            </p:cNvSpPr>
            <p:nvPr/>
          </p:nvSpPr>
          <p:spPr bwMode="auto">
            <a:xfrm flipH="1" flipV="1">
              <a:off x="4716462" y="3933825"/>
              <a:ext cx="498479" cy="495307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stealth" w="med" len="med"/>
            </a:ln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pic>
          <p:nvPicPr>
            <p:cNvPr id="26" name="Picture 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72264" y="4205308"/>
              <a:ext cx="2160588" cy="21526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cxnSp>
          <p:nvCxnSpPr>
            <p:cNvPr id="3" name="直線矢印コネクタ 2"/>
            <p:cNvCxnSpPr/>
            <p:nvPr/>
          </p:nvCxnSpPr>
          <p:spPr bwMode="auto">
            <a:xfrm flipH="1" flipV="1">
              <a:off x="5549900" y="2780928"/>
              <a:ext cx="174228" cy="830856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635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0" name="Rectangle 9"/>
            <p:cNvSpPr>
              <a:spLocks noChangeAspect="1" noChangeArrowheads="1"/>
            </p:cNvSpPr>
            <p:nvPr/>
          </p:nvSpPr>
          <p:spPr bwMode="auto">
            <a:xfrm>
              <a:off x="5292080" y="3645024"/>
              <a:ext cx="1585020" cy="6463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dirty="0" smtClean="0">
                  <a:solidFill>
                    <a:srgbClr val="FFFFFF"/>
                  </a:solidFill>
                  <a:latin typeface="Tahoma" pitchFamily="34" charset="0"/>
                </a:rPr>
                <a:t> Spin Axis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800" b="1" kern="1200" dirty="0" smtClean="0">
                  <a:solidFill>
                    <a:srgbClr val="FFFFFF"/>
                  </a:solidFill>
                  <a:latin typeface="Tahoma" pitchFamily="34" charset="0"/>
                </a:rPr>
                <a:t>(46.5mHz)</a:t>
              </a:r>
              <a:endParaRPr kumimoji="1" lang="en-US" altLang="ja-JP" sz="1800" b="1" kern="1200" dirty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3" name="Line 10"/>
            <p:cNvSpPr>
              <a:spLocks noChangeShapeType="1"/>
            </p:cNvSpPr>
            <p:nvPr/>
          </p:nvSpPr>
          <p:spPr bwMode="auto">
            <a:xfrm flipH="1">
              <a:off x="7529458" y="5850125"/>
              <a:ext cx="930973" cy="395811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 type="arrow"/>
              <a:tailEnd type="stealth" w="med" len="med"/>
            </a:ln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4" name="Rectangle 9"/>
            <p:cNvSpPr>
              <a:spLocks noChangeAspect="1" noChangeArrowheads="1"/>
            </p:cNvSpPr>
            <p:nvPr/>
          </p:nvSpPr>
          <p:spPr bwMode="auto">
            <a:xfrm>
              <a:off x="7955532" y="6021288"/>
              <a:ext cx="1008956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dirty="0" smtClean="0">
                  <a:solidFill>
                    <a:srgbClr val="FFFFFF"/>
                  </a:solidFill>
                  <a:latin typeface="Tahoma" pitchFamily="34" charset="0"/>
                </a:rPr>
                <a:t>80mm</a:t>
              </a:r>
              <a:endParaRPr kumimoji="1" lang="en-US" altLang="ja-JP" sz="1800" b="1" kern="1200" dirty="0">
                <a:solidFill>
                  <a:srgbClr val="FFFFFF"/>
                </a:solidFill>
                <a:latin typeface="Tahoma" pitchFamily="34" charset="0"/>
              </a:endParaRPr>
            </a:p>
          </p:txBody>
        </p:sp>
      </p:grpSp>
      <p:pic>
        <p:nvPicPr>
          <p:cNvPr id="25" name="図 16" descr="photo_sat_3_01L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9568" y="1214422"/>
            <a:ext cx="294730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円/楕円 20"/>
          <p:cNvSpPr/>
          <p:nvPr/>
        </p:nvSpPr>
        <p:spPr bwMode="auto">
          <a:xfrm>
            <a:off x="6718320" y="2798770"/>
            <a:ext cx="733999" cy="702238"/>
          </a:xfrm>
          <a:prstGeom prst="ellipse">
            <a:avLst/>
          </a:prstGeom>
          <a:noFill/>
          <a:ln w="635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Rotating TOBA : SWIM</a:t>
            </a:r>
            <a:r>
              <a:rPr lang="en-US" altLang="ja-JP" dirty="0" smtClean="0">
                <a:latin typeface="Symbol" pitchFamily="18" charset="2"/>
              </a:rPr>
              <a:t>mn</a:t>
            </a:r>
            <a:endParaRPr lang="ja-JP" altLang="en-US" dirty="0">
              <a:latin typeface="Symbol" pitchFamily="18" charset="2"/>
            </a:endParaRP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467544" y="842170"/>
            <a:ext cx="5000660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Small Module SWIM</a:t>
            </a:r>
            <a:r>
              <a:rPr kumimoji="1" lang="en-US" altLang="ja-JP" kern="1200" dirty="0" smtClean="0">
                <a:solidFill>
                  <a:srgbClr val="F8F8F8"/>
                </a:solidFill>
                <a:latin typeface="Symbol" pitchFamily="18" charset="2"/>
              </a:rPr>
              <a:t>mn</a:t>
            </a:r>
            <a:r>
              <a:rPr kumimoji="1" lang="en-US" altLang="ja-JP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on SDS-1 </a:t>
            </a:r>
            <a:endParaRPr kumimoji="1" lang="en-US" altLang="ja-JP" kern="1200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401" name="Rectangle 25"/>
          <p:cNvSpPr>
            <a:spLocks noChangeArrowheads="1"/>
          </p:cNvSpPr>
          <p:nvPr/>
        </p:nvSpPr>
        <p:spPr bwMode="auto">
          <a:xfrm>
            <a:off x="8289957" y="1477020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8F8F8"/>
                </a:solidFill>
                <a:latin typeface="Tahoma" pitchFamily="34" charset="0"/>
              </a:rPr>
              <a:t>Photo</a:t>
            </a:r>
            <a:r>
              <a:rPr kumimoji="1" lang="ja-JP" altLang="en-US" sz="1400" kern="1200" dirty="0" smtClean="0">
                <a:solidFill>
                  <a:srgbClr val="F8F8F8"/>
                </a:solidFill>
                <a:latin typeface="Tahoma" pitchFamily="34" charset="0"/>
              </a:rPr>
              <a:t>：   </a:t>
            </a:r>
            <a:endParaRPr kumimoji="1" lang="en-US" altLang="ja-JP" sz="1400" kern="12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kumimoji="1" lang="en-US" altLang="ja-JP" sz="1400" kern="1200" dirty="0" smtClean="0">
                <a:solidFill>
                  <a:srgbClr val="F8F8F8"/>
                </a:solidFill>
                <a:latin typeface="Tahoma" pitchFamily="34" charset="0"/>
              </a:rPr>
              <a:t>JAXA</a:t>
            </a:r>
            <a:endParaRPr kumimoji="1" lang="en-US" altLang="ja-JP" sz="1400" kern="1200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67" name="Rectangle 16"/>
          <p:cNvSpPr>
            <a:spLocks noChangeArrowheads="1"/>
          </p:cNvSpPr>
          <p:nvPr/>
        </p:nvSpPr>
        <p:spPr bwMode="auto">
          <a:xfrm>
            <a:off x="539552" y="1340768"/>
            <a:ext cx="572074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B2B2B2"/>
                </a:solidFill>
                <a:latin typeface="Tahoma" pitchFamily="34" charset="0"/>
              </a:rPr>
              <a:t>Launched Jan. 2009, Terminated Sept. 2010</a:t>
            </a:r>
            <a:endParaRPr kumimoji="1" lang="en-US" altLang="ja-JP" sz="2000" kern="1200" dirty="0" smtClean="0">
              <a:solidFill>
                <a:srgbClr val="B2B2B2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243394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Sensitivity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4" name="角丸四角形 3"/>
          <p:cNvSpPr/>
          <p:nvPr/>
        </p:nvSpPr>
        <p:spPr bwMode="auto">
          <a:xfrm>
            <a:off x="857250" y="1772816"/>
            <a:ext cx="7603182" cy="4513684"/>
          </a:xfrm>
          <a:prstGeom prst="roundRect">
            <a:avLst>
              <a:gd name="adj" fmla="val 4239"/>
            </a:avLst>
          </a:prstGeom>
          <a:solidFill>
            <a:srgbClr val="FFFFFF">
              <a:alpha val="95000"/>
            </a:srgb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dirty="0">
              <a:latin typeface="Tahoma" pitchFamily="34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403648" y="834352"/>
            <a:ext cx="6120680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Though limited by non-fundamental noises,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       best as a space-borne GW detector.</a:t>
            </a:r>
          </a:p>
        </p:txBody>
      </p:sp>
      <p:pic>
        <p:nvPicPr>
          <p:cNvPr id="1580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33937"/>
            <a:ext cx="7416824" cy="44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角丸四角形 7"/>
          <p:cNvSpPr/>
          <p:nvPr/>
        </p:nvSpPr>
        <p:spPr bwMode="auto">
          <a:xfrm>
            <a:off x="4716016" y="1916832"/>
            <a:ext cx="216024" cy="3816424"/>
          </a:xfrm>
          <a:prstGeom prst="roundRect">
            <a:avLst>
              <a:gd name="adj" fmla="val 4239"/>
            </a:avLst>
          </a:prstGeom>
          <a:solidFill>
            <a:srgbClr val="FF0000">
              <a:alpha val="20000"/>
            </a:srgb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dirty="0">
              <a:latin typeface="Tahoma" pitchFamily="34" charset="0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6588224" y="1844824"/>
            <a:ext cx="1814829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777777"/>
                </a:solidFill>
                <a:latin typeface="Tahoma" pitchFamily="34" charset="0"/>
              </a:rPr>
              <a:t>By W.Kokuyama</a:t>
            </a:r>
            <a:endParaRPr kumimoji="1" lang="en-US" altLang="ja-JP" sz="1800" kern="1200" dirty="0" smtClean="0">
              <a:solidFill>
                <a:srgbClr val="777777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31194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Observation by SWIM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1011500" y="1052736"/>
            <a:ext cx="5000660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99CCFF"/>
                </a:solidFill>
                <a:latin typeface="Tahoma" pitchFamily="34" charset="0"/>
              </a:rPr>
              <a:t>Continuous data taking</a:t>
            </a:r>
            <a:endParaRPr kumimoji="1" lang="ja-JP" altLang="en-US" kern="1200" dirty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27" name="角丸四角形 26"/>
          <p:cNvSpPr/>
          <p:nvPr/>
        </p:nvSpPr>
        <p:spPr bwMode="auto">
          <a:xfrm>
            <a:off x="755576" y="2681415"/>
            <a:ext cx="7920880" cy="3699913"/>
          </a:xfrm>
          <a:prstGeom prst="roundRect">
            <a:avLst>
              <a:gd name="adj" fmla="val 4239"/>
            </a:avLst>
          </a:prstGeom>
          <a:solidFill>
            <a:srgbClr val="FFFFFF">
              <a:alpha val="95000"/>
            </a:srgb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dirty="0">
              <a:latin typeface="Tahoma" pitchFamily="34" charset="0"/>
            </a:endParaRPr>
          </a:p>
        </p:txBody>
      </p:sp>
      <p:cxnSp>
        <p:nvCxnSpPr>
          <p:cNvPr id="31" name="直線矢印コネクタ 30"/>
          <p:cNvCxnSpPr/>
          <p:nvPr/>
        </p:nvCxnSpPr>
        <p:spPr bwMode="auto">
          <a:xfrm>
            <a:off x="2749694" y="3929066"/>
            <a:ext cx="4952972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32" name="Rectangle 7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5775452" y="3948927"/>
            <a:ext cx="178433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None/>
              <a:tabLst/>
              <a:defRPr/>
            </a:pPr>
            <a:r>
              <a:rPr kumimoji="1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+mn-lt"/>
                <a:ea typeface="+mn-ea"/>
              </a:rPr>
              <a:t>Orbital Period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ja-JP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Rectangle 7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6275518" y="5135872"/>
            <a:ext cx="214152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None/>
              <a:tabLst/>
              <a:defRPr/>
            </a:pPr>
            <a:r>
              <a:rPr kumimoji="1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</a:rPr>
              <a:t>10mHz LPF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ja-JP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4" name="直線矢印コネクタ 33"/>
          <p:cNvCxnSpPr/>
          <p:nvPr/>
        </p:nvCxnSpPr>
        <p:spPr bwMode="auto">
          <a:xfrm rot="16200000" flipH="1">
            <a:off x="6204080" y="4992996"/>
            <a:ext cx="285752" cy="1428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1590414" y="1683442"/>
            <a:ext cx="5357850" cy="73744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Jun 17, 2010   ~120 min.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July 15, 2010  ~240 min. </a:t>
            </a:r>
            <a:endParaRPr kumimoji="1" lang="ja-JP" altLang="en-US" sz="20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" name="グループ化 1"/>
          <p:cNvGrpSpPr>
            <a:grpSpLocks noChangeAspect="1"/>
          </p:cNvGrpSpPr>
          <p:nvPr/>
        </p:nvGrpSpPr>
        <p:grpSpPr>
          <a:xfrm>
            <a:off x="6346955" y="692697"/>
            <a:ext cx="2446852" cy="1988718"/>
            <a:chOff x="5500694" y="692696"/>
            <a:chExt cx="3293114" cy="2676531"/>
          </a:xfrm>
        </p:grpSpPr>
        <p:pic>
          <p:nvPicPr>
            <p:cNvPr id="95949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00694" y="692696"/>
              <a:ext cx="3293114" cy="2676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正方形/長方形 36"/>
            <p:cNvSpPr/>
            <p:nvPr/>
          </p:nvSpPr>
          <p:spPr bwMode="auto">
            <a:xfrm>
              <a:off x="6213059" y="1700556"/>
              <a:ext cx="510080" cy="330405"/>
            </a:xfrm>
            <a:prstGeom prst="rect">
              <a:avLst/>
            </a:prstGeom>
            <a:solidFill>
              <a:srgbClr val="00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38" name="Rectangle 16"/>
            <p:cNvSpPr>
              <a:spLocks noChangeArrowheads="1"/>
            </p:cNvSpPr>
            <p:nvPr/>
          </p:nvSpPr>
          <p:spPr bwMode="auto">
            <a:xfrm>
              <a:off x="6131102" y="1661820"/>
              <a:ext cx="857256" cy="60269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1050" b="1" dirty="0" smtClean="0">
                  <a:solidFill>
                    <a:srgbClr val="FFFFFF"/>
                  </a:solidFill>
                  <a:latin typeface="Tahoma" pitchFamily="34" charset="0"/>
                </a:rPr>
                <a:t>Tokyo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050" b="1" kern="1200" dirty="0" smtClean="0">
                  <a:solidFill>
                    <a:srgbClr val="FFFFFF"/>
                  </a:solidFill>
                  <a:latin typeface="Tahoma" pitchFamily="34" charset="0"/>
                </a:rPr>
                <a:t>Kyoto</a:t>
              </a:r>
            </a:p>
          </p:txBody>
        </p:sp>
        <p:sp>
          <p:nvSpPr>
            <p:cNvPr id="67" name="Rectangle 16"/>
            <p:cNvSpPr>
              <a:spLocks noChangeArrowheads="1"/>
            </p:cNvSpPr>
            <p:nvPr/>
          </p:nvSpPr>
          <p:spPr bwMode="auto">
            <a:xfrm>
              <a:off x="5929321" y="2691492"/>
              <a:ext cx="1785950" cy="60269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1050" b="1" dirty="0" smtClean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Orbital period 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1050" b="1" dirty="0" smtClean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         ~100min.</a:t>
              </a:r>
              <a:endParaRPr kumimoji="1" lang="en-US" altLang="ja-JP" sz="1050" b="1" kern="12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158105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CFD"/>
              </a:clrFrom>
              <a:clrTo>
                <a:srgbClr val="FA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852936"/>
            <a:ext cx="7675189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角丸四角形 20"/>
          <p:cNvSpPr/>
          <p:nvPr/>
        </p:nvSpPr>
        <p:spPr bwMode="auto">
          <a:xfrm>
            <a:off x="2411760" y="3429000"/>
            <a:ext cx="5148030" cy="216024"/>
          </a:xfrm>
          <a:prstGeom prst="roundRect">
            <a:avLst>
              <a:gd name="adj" fmla="val 4239"/>
            </a:avLst>
          </a:prstGeom>
          <a:noFill/>
          <a:ln w="63500" cap="flat" cmpd="sng" algn="ctr">
            <a:solidFill>
              <a:srgbClr val="FF0000">
                <a:alpha val="3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dirty="0">
              <a:latin typeface="Tahoma" pitchFamily="34" charset="0"/>
            </a:endParaRP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3549259" y="3573016"/>
            <a:ext cx="2678925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Observation band</a:t>
            </a:r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740947" y="6056304"/>
            <a:ext cx="2678925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777777"/>
                </a:solidFill>
                <a:latin typeface="Tahoma" pitchFamily="34" charset="0"/>
              </a:rPr>
              <a:t>By W.Kokuyama</a:t>
            </a:r>
            <a:endParaRPr kumimoji="1" lang="en-US" altLang="ja-JP" sz="1800" kern="1200" dirty="0" smtClean="0">
              <a:solidFill>
                <a:srgbClr val="777777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277348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角丸四角形 26"/>
          <p:cNvSpPr/>
          <p:nvPr/>
        </p:nvSpPr>
        <p:spPr bwMode="auto">
          <a:xfrm>
            <a:off x="770205" y="2924944"/>
            <a:ext cx="7776864" cy="3384377"/>
          </a:xfrm>
          <a:prstGeom prst="roundRect">
            <a:avLst>
              <a:gd name="adj" fmla="val 4239"/>
            </a:avLst>
          </a:prstGeom>
          <a:solidFill>
            <a:srgbClr val="FFFFFF">
              <a:alpha val="95000"/>
            </a:srgb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dirty="0">
              <a:latin typeface="Tahoma" pitchFamily="34" charset="0"/>
            </a:endParaRPr>
          </a:p>
        </p:txBody>
      </p:sp>
      <p:pic>
        <p:nvPicPr>
          <p:cNvPr id="24" name="Picture 2" descr="D:\Users\Wataru\Documents\kokuyamatex\Dron_note\Chap8_SGWB\111125_Histogram_18mHz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221" y="3068961"/>
            <a:ext cx="7560840" cy="3168352"/>
          </a:xfrm>
          <a:prstGeom prst="rect">
            <a:avLst/>
          </a:prstGeom>
          <a:noFill/>
        </p:spPr>
      </p:pic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Upper Limit on GWB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1011500" y="836712"/>
            <a:ext cx="6944876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99CCFF"/>
                </a:solidFill>
                <a:latin typeface="Tahoma" pitchFamily="34" charset="0"/>
              </a:rPr>
              <a:t>Upper Limit at two frequencies (two polarizations)</a:t>
            </a:r>
            <a:endParaRPr kumimoji="1" lang="ja-JP" altLang="en-US" kern="1200" dirty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3102582" y="2454044"/>
            <a:ext cx="4565762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</a:rPr>
              <a:t>(C.L. 95%,  f0 18mHz, BW 4mHz) </a:t>
            </a:r>
            <a:endParaRPr kumimoji="1" lang="ja-JP" altLang="en-US" sz="2000" kern="1200" dirty="0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755576" y="5984297"/>
            <a:ext cx="2678925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777777"/>
                </a:solidFill>
                <a:latin typeface="Tahoma" pitchFamily="34" charset="0"/>
              </a:rPr>
              <a:t>By W.Kokuyama</a:t>
            </a:r>
            <a:endParaRPr kumimoji="1" lang="en-US" altLang="ja-JP" sz="1800" kern="1200" dirty="0" smtClean="0">
              <a:solidFill>
                <a:srgbClr val="777777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961319"/>
            <a:ext cx="2569877" cy="42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22" y="1445932"/>
            <a:ext cx="2643502" cy="42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1835696" y="1445932"/>
            <a:ext cx="2282881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‘Forward’ mode </a:t>
            </a:r>
            <a:endParaRPr kumimoji="1" lang="ja-JP" altLang="en-US" sz="20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1857071" y="1951149"/>
            <a:ext cx="2282881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‘Reverse’ mode </a:t>
            </a:r>
            <a:endParaRPr kumimoji="1" lang="ja-JP" altLang="en-US" sz="20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861482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85875" y="1074738"/>
            <a:ext cx="7858125" cy="5211762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</a:t>
            </a:r>
            <a:endParaRPr lang="en-US" altLang="ja-JP" sz="28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/>
              <a:t>                     </a:t>
            </a:r>
            <a:r>
              <a:rPr lang="en-US" altLang="ja-JP" sz="4000" b="1" dirty="0" smtClean="0"/>
              <a:t>DECIGO</a:t>
            </a:r>
            <a:endParaRPr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99388842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85875" y="1074738"/>
            <a:ext cx="7858125" cy="5211762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</a:t>
            </a:r>
            <a:endParaRPr lang="en-US" altLang="ja-JP" sz="28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/>
              <a:t>                     </a:t>
            </a:r>
            <a:r>
              <a:rPr lang="en-US" altLang="ja-JP" sz="4000" b="1" dirty="0" smtClean="0"/>
              <a:t>Summary</a:t>
            </a:r>
            <a:endParaRPr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54795163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8F8F8"/>
                </a:solidFill>
              </a:rPr>
              <a:t>Summary</a:t>
            </a:r>
            <a:endParaRPr lang="ja-JP" altLang="en-US" dirty="0">
              <a:solidFill>
                <a:srgbClr val="F8F8F8"/>
              </a:solidFill>
            </a:endParaRPr>
          </a:p>
        </p:txBody>
      </p:sp>
      <p:sp>
        <p:nvSpPr>
          <p:cNvPr id="1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900" name="Rectangle 4"/>
          <p:cNvSpPr>
            <a:spLocks noChangeArrowheads="1"/>
          </p:cNvSpPr>
          <p:nvPr/>
        </p:nvSpPr>
        <p:spPr bwMode="auto">
          <a:xfrm>
            <a:off x="1214414" y="1142984"/>
            <a:ext cx="628654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lang="en-US" altLang="ja-JP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:  Fruitful Sciences</a:t>
            </a:r>
            <a:endParaRPr lang="ja-JP" altLang="en-US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714480" y="1643050"/>
            <a:ext cx="6286544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kern="1200" dirty="0" smtClean="0">
                <a:solidFill>
                  <a:srgbClr val="FFFFFF"/>
                </a:solidFill>
              </a:rPr>
              <a:t>Very beginning of the </a:t>
            </a:r>
            <a:r>
              <a:rPr lang="en-US" altLang="ja-JP" dirty="0" smtClean="0">
                <a:solidFill>
                  <a:srgbClr val="CCECFF"/>
                </a:solidFill>
              </a:rPr>
              <a:t>U</a:t>
            </a:r>
            <a:r>
              <a:rPr lang="en-US" altLang="ja-JP" kern="1200" dirty="0" smtClean="0">
                <a:solidFill>
                  <a:srgbClr val="CCECFF"/>
                </a:solidFill>
              </a:rPr>
              <a:t>niverse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kern="1200" dirty="0" smtClean="0">
                <a:solidFill>
                  <a:srgbClr val="CCECFF"/>
                </a:solidFill>
              </a:rPr>
              <a:t>Dark </a:t>
            </a:r>
            <a:r>
              <a:rPr lang="en-US" altLang="ja-JP" kern="1200" dirty="0" smtClean="0">
                <a:solidFill>
                  <a:srgbClr val="CCECFF"/>
                </a:solidFill>
              </a:rPr>
              <a:t>energy, Dark matter</a:t>
            </a:r>
            <a:endParaRPr lang="en-US" altLang="ja-JP" kern="1200" dirty="0" smtClean="0">
              <a:solidFill>
                <a:srgbClr val="CCECFF"/>
              </a:solidFill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dirty="0" smtClean="0">
                <a:solidFill>
                  <a:srgbClr val="CCECFF"/>
                </a:solidFill>
              </a:rPr>
              <a:t>Galaxy</a:t>
            </a:r>
            <a:r>
              <a:rPr lang="en-US" altLang="ja-JP" dirty="0" smtClean="0">
                <a:solidFill>
                  <a:srgbClr val="FFFFFF"/>
                </a:solidFill>
              </a:rPr>
              <a:t> formation</a:t>
            </a:r>
            <a:endParaRPr lang="en-US" altLang="ja-JP" kern="1200" dirty="0" smtClean="0">
              <a:solidFill>
                <a:srgbClr val="FFFFFF"/>
              </a:solidFill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214414" y="3212976"/>
            <a:ext cx="628654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 Pathfinder</a:t>
            </a:r>
            <a:endParaRPr lang="ja-JP" altLang="en-US" b="1" kern="1200" dirty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48110" y="3717032"/>
            <a:ext cx="6064250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dirty="0" smtClean="0">
                <a:solidFill>
                  <a:srgbClr val="EAEAEA"/>
                </a:solidFill>
              </a:rPr>
              <a:t>Important</a:t>
            </a:r>
            <a:r>
              <a:rPr lang="en-US" altLang="ja-JP" kern="1200" dirty="0" smtClean="0">
                <a:solidFill>
                  <a:srgbClr val="EAEAEA"/>
                </a:solidFill>
              </a:rPr>
              <a:t> </a:t>
            </a:r>
            <a:r>
              <a:rPr lang="en-US" altLang="ja-JP" kern="1200" dirty="0" smtClean="0">
                <a:solidFill>
                  <a:srgbClr val="CCFFCC"/>
                </a:solidFill>
              </a:rPr>
              <a:t>milestone</a:t>
            </a:r>
            <a:r>
              <a:rPr lang="en-US" altLang="ja-JP" kern="1200" dirty="0" smtClean="0">
                <a:solidFill>
                  <a:srgbClr val="EAEAEA"/>
                </a:solidFill>
              </a:rPr>
              <a:t> for DECIGO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dirty="0" smtClean="0">
                <a:solidFill>
                  <a:srgbClr val="EAEAEA"/>
                </a:solidFill>
              </a:rPr>
              <a:t>Observation of GWs and Earth’s gravity</a:t>
            </a:r>
            <a:r>
              <a:rPr lang="en-US" altLang="ja-JP" kern="1200" dirty="0" smtClean="0">
                <a:solidFill>
                  <a:srgbClr val="EAEAEA"/>
                </a:solidFill>
              </a:rPr>
              <a:t>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dirty="0" smtClean="0">
                <a:solidFill>
                  <a:srgbClr val="EAEAEA"/>
                </a:solidFill>
              </a:rPr>
              <a:t>Strong candidate of </a:t>
            </a:r>
            <a:r>
              <a:rPr lang="en-US" altLang="ja-JP" dirty="0" smtClean="0">
                <a:solidFill>
                  <a:srgbClr val="CCFFCC"/>
                </a:solidFill>
              </a:rPr>
              <a:t>JAXA’s satellite series</a:t>
            </a:r>
            <a:endParaRPr lang="en-US" altLang="ja-JP" kern="1200" dirty="0" smtClean="0">
              <a:solidFill>
                <a:srgbClr val="CCFFCC"/>
              </a:solidFill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238924" y="5258583"/>
            <a:ext cx="6429420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FFFF99"/>
                </a:solidFill>
              </a:rPr>
              <a:t>SWIM</a:t>
            </a:r>
            <a:r>
              <a:rPr lang="en-US" altLang="ja-JP" b="1" dirty="0" smtClean="0">
                <a:solidFill>
                  <a:srgbClr val="EAEAEA"/>
                </a:solidFill>
              </a:rPr>
              <a:t> – Operation in orbit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EAEAEA"/>
                </a:solidFill>
              </a:rPr>
              <a:t>              </a:t>
            </a:r>
            <a:r>
              <a:rPr lang="en-US" altLang="ja-JP" b="1" dirty="0" smtClean="0">
                <a:solidFill>
                  <a:srgbClr val="FFFF99"/>
                </a:solidFill>
              </a:rPr>
              <a:t>first precursor </a:t>
            </a:r>
            <a:r>
              <a:rPr lang="en-US" altLang="ja-JP" b="1" dirty="0" smtClean="0">
                <a:solidFill>
                  <a:srgbClr val="EAEAEA"/>
                </a:solidFill>
              </a:rPr>
              <a:t>to space!</a:t>
            </a:r>
            <a:endParaRPr lang="en-US" altLang="ja-JP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Collaboration and support</a:t>
            </a:r>
            <a:endParaRPr lang="ja-JP" altLang="en-US" dirty="0"/>
          </a:p>
        </p:txBody>
      </p:sp>
      <p:sp>
        <p:nvSpPr>
          <p:cNvPr id="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818846" y="764704"/>
            <a:ext cx="7929618" cy="5715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Supports from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LISA</a:t>
            </a:r>
            <a:r>
              <a:rPr lang="ja-JP" altLang="en-US" sz="1800" b="1" dirty="0" smtClean="0">
                <a:solidFill>
                  <a:srgbClr val="F8F8F8"/>
                </a:solidFill>
              </a:rPr>
              <a:t>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ja-JP" altLang="en-US" sz="1800" dirty="0" smtClean="0">
                <a:solidFill>
                  <a:srgbClr val="F8F8F8"/>
                </a:solidFill>
              </a:rPr>
              <a:t>   </a:t>
            </a:r>
            <a:r>
              <a:rPr lang="en-US" altLang="ja-JP" sz="1800" dirty="0" smtClean="0">
                <a:solidFill>
                  <a:srgbClr val="F8F8F8"/>
                </a:solidFill>
              </a:rPr>
              <a:t>Technical advices from LISA/LPF experiences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F8F8F8"/>
                </a:solidFill>
              </a:rPr>
              <a:t> </a:t>
            </a:r>
            <a:r>
              <a:rPr lang="ja-JP" altLang="en-US" sz="1800" dirty="0" smtClean="0">
                <a:solidFill>
                  <a:srgbClr val="F8F8F8"/>
                </a:solidFill>
              </a:rPr>
              <a:t>       </a:t>
            </a:r>
            <a:r>
              <a:rPr lang="en-US" altLang="ja-JP" sz="1800" dirty="0" smtClean="0">
                <a:solidFill>
                  <a:srgbClr val="F8F8F8"/>
                </a:solidFill>
              </a:rPr>
              <a:t>Support  Letter for DECIGO/DPF, Joint workshop </a:t>
            </a:r>
            <a:r>
              <a:rPr lang="en-US" altLang="ja-JP" sz="1600" dirty="0" smtClean="0">
                <a:solidFill>
                  <a:srgbClr val="F8F8F8"/>
                </a:solidFill>
              </a:rPr>
              <a:t>(2008.11)</a:t>
            </a:r>
            <a:endParaRPr lang="en-US" altLang="ja-JP" sz="1800" dirty="0" smtClean="0">
              <a:solidFill>
                <a:srgbClr val="F8F8F8"/>
              </a:solidFill>
            </a:endParaRP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Collab. with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Stanford univ. group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CCFFCC"/>
                </a:solidFill>
              </a:rPr>
              <a:t>        Drag-free control</a:t>
            </a:r>
            <a:r>
              <a:rPr lang="ja-JP" altLang="en-US" sz="1800" dirty="0" smtClean="0">
                <a:solidFill>
                  <a:srgbClr val="CCFFCC"/>
                </a:solidFill>
              </a:rPr>
              <a:t> </a:t>
            </a:r>
            <a:r>
              <a:rPr lang="en-US" altLang="ja-JP" sz="1800" dirty="0" smtClean="0">
                <a:solidFill>
                  <a:srgbClr val="F8F8F8"/>
                </a:solidFill>
              </a:rPr>
              <a:t>of DECIGO/DPF</a:t>
            </a:r>
            <a:endParaRPr lang="ja-JP" altLang="en-US" sz="1800" dirty="0" smtClean="0">
              <a:solidFill>
                <a:srgbClr val="F8F8F8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8F8F8"/>
                </a:solidFill>
              </a:rPr>
              <a:t>        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UV LED Charge Management System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　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for </a:t>
            </a:r>
            <a:r>
              <a:rPr lang="en-US" altLang="ja-JP" sz="1800" dirty="0" smtClean="0">
                <a:solidFill>
                  <a:srgbClr val="F8F8F8"/>
                </a:solidFill>
              </a:rPr>
              <a:t>DPF</a:t>
            </a: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Collab. with </a:t>
            </a:r>
            <a:r>
              <a:rPr lang="en-US" altLang="ja-JP" sz="1800" b="1" dirty="0" smtClean="0">
                <a:solidFill>
                  <a:schemeClr val="bg1">
                    <a:lumMod val="90000"/>
                  </a:schemeClr>
                </a:solidFill>
              </a:rPr>
              <a:t>NASA/GSFC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F8F8F8"/>
                </a:solidFill>
              </a:rPr>
              <a:t>        Fiber Laser ,  </a:t>
            </a:r>
            <a:r>
              <a:rPr lang="en-US" altLang="ja-JP" sz="1800" u="sng" dirty="0" smtClean="0">
                <a:solidFill>
                  <a:srgbClr val="F8F8F8"/>
                </a:solidFill>
              </a:rPr>
              <a:t>Earth’s gravity observation</a:t>
            </a:r>
            <a:endParaRPr lang="ja-JP" altLang="en-US" sz="1800" u="sng" dirty="0" smtClean="0">
              <a:solidFill>
                <a:srgbClr val="F8F8F8"/>
              </a:solidFill>
            </a:endParaRP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Collab. with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JAXA</a:t>
            </a:r>
            <a:r>
              <a:rPr lang="en-US" altLang="ja-JP" sz="1800" b="1" dirty="0" smtClean="0">
                <a:solidFill>
                  <a:srgbClr val="99FF99"/>
                </a:solidFill>
              </a:rPr>
              <a:t> </a:t>
            </a:r>
            <a:r>
              <a:rPr lang="en-US" altLang="ja-JP" sz="1800" b="1" dirty="0">
                <a:solidFill>
                  <a:srgbClr val="99FF99"/>
                </a:solidFill>
              </a:rPr>
              <a:t>Trajectory and Navigation </a:t>
            </a:r>
            <a:r>
              <a:rPr lang="en-US" altLang="ja-JP" sz="1800" b="1" dirty="0" smtClean="0">
                <a:solidFill>
                  <a:srgbClr val="99FF99"/>
                </a:solidFill>
              </a:rPr>
              <a:t>group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       Formation flight of </a:t>
            </a:r>
            <a:r>
              <a:rPr lang="en-US" altLang="ja-JP" sz="1800" dirty="0" smtClean="0">
                <a:solidFill>
                  <a:srgbClr val="F8F8F8"/>
                </a:solidFill>
              </a:rPr>
              <a:t>DECIGO,  DPF drag-free control</a:t>
            </a: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</a:rPr>
              <a:t>・</a:t>
            </a:r>
            <a:r>
              <a:rPr lang="en-US" altLang="ja-JP" sz="1800" b="1" u="sng" dirty="0" smtClean="0">
                <a:solidFill>
                  <a:srgbClr val="F8F8F8"/>
                </a:solidFill>
              </a:rPr>
              <a:t>Geophysics group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(Kyoto, ERI, UEC, NAOJ)</a:t>
            </a: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Advanced technology center ( </a:t>
            </a:r>
            <a:r>
              <a:rPr lang="en-US" altLang="ja-JP" sz="1800" b="1" dirty="0" smtClean="0">
                <a:solidFill>
                  <a:schemeClr val="bg1">
                    <a:lumMod val="90000"/>
                  </a:schemeClr>
                </a:solidFill>
              </a:rPr>
              <a:t>ATC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) of </a:t>
            </a:r>
            <a:r>
              <a:rPr lang="en-US" altLang="ja-JP" sz="1800" b="1" dirty="0" smtClean="0">
                <a:solidFill>
                  <a:schemeClr val="bg1">
                    <a:lumMod val="90000"/>
                  </a:schemeClr>
                </a:solidFill>
              </a:rPr>
              <a:t>NAOJ</a:t>
            </a: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JAXA’s fund for small satellite development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Research Center for the Early Universe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</a:rPr>
              <a:t>(RESCEU)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, Univ. of Tokyo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2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00108"/>
            <a:ext cx="9144000" cy="5134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b="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19872" y="2959100"/>
            <a:ext cx="2286000" cy="1071563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</a:t>
            </a:r>
            <a:endParaRPr lang="ja-JP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93818" y="228273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グループ化 7"/>
          <p:cNvGrpSpPr/>
          <p:nvPr/>
        </p:nvGrpSpPr>
        <p:grpSpPr>
          <a:xfrm>
            <a:off x="6500826" y="1071546"/>
            <a:ext cx="2214578" cy="2000264"/>
            <a:chOff x="746556" y="1417215"/>
            <a:chExt cx="2000990" cy="1714512"/>
          </a:xfrm>
        </p:grpSpPr>
        <p:sp>
          <p:nvSpPr>
            <p:cNvPr id="9" name="台形 8"/>
            <p:cNvSpPr/>
            <p:nvPr/>
          </p:nvSpPr>
          <p:spPr bwMode="auto">
            <a:xfrm rot="4376614">
              <a:off x="2040800" y="1931207"/>
              <a:ext cx="188864" cy="855226"/>
            </a:xfrm>
            <a:prstGeom prst="trapezoid">
              <a:avLst>
                <a:gd name="adj" fmla="val 42482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0" name="台形 9"/>
            <p:cNvSpPr/>
            <p:nvPr/>
          </p:nvSpPr>
          <p:spPr bwMode="auto">
            <a:xfrm rot="1090400">
              <a:off x="1468178" y="1550555"/>
              <a:ext cx="317392" cy="761824"/>
            </a:xfrm>
            <a:prstGeom prst="trapezoid">
              <a:avLst>
                <a:gd name="adj" fmla="val 44372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1" name="台形 10"/>
            <p:cNvSpPr/>
            <p:nvPr/>
          </p:nvSpPr>
          <p:spPr bwMode="auto">
            <a:xfrm rot="18597801">
              <a:off x="2132339" y="1409938"/>
              <a:ext cx="45719" cy="1001918"/>
            </a:xfrm>
            <a:prstGeom prst="trapezoid">
              <a:avLst>
                <a:gd name="adj" fmla="val 8241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pic>
          <p:nvPicPr>
            <p:cNvPr id="12" name="Picture 3" descr="決定版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118203">
              <a:off x="746556" y="1417215"/>
              <a:ext cx="2000990" cy="1714512"/>
            </a:xfrm>
            <a:prstGeom prst="rect">
              <a:avLst/>
            </a:prstGeom>
            <a:noFill/>
          </p:spPr>
        </p:pic>
      </p:grp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7858148" y="2958582"/>
            <a:ext cx="114300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</a:rPr>
              <a:t>Original</a:t>
            </a: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 </a:t>
            </a:r>
          </a:p>
          <a:p>
            <a:pPr algn="l">
              <a:buFontTx/>
              <a:buNone/>
            </a:pP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Picture </a:t>
            </a: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</a:rPr>
              <a:t>:</a:t>
            </a: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 Sora</a:t>
            </a:r>
            <a:endParaRPr lang="en-US" altLang="ja-JP" sz="900" b="1" dirty="0">
              <a:solidFill>
                <a:schemeClr val="bg1">
                  <a:lumMod val="25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0092 L -0.78767 -4.44444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" y="0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32" name="Rectangle 76"/>
          <p:cNvSpPr>
            <a:spLocks noChangeArrowheads="1"/>
          </p:cNvSpPr>
          <p:nvPr/>
        </p:nvSpPr>
        <p:spPr bwMode="auto">
          <a:xfrm>
            <a:off x="214282" y="4143381"/>
            <a:ext cx="3071834" cy="1071570"/>
          </a:xfrm>
          <a:prstGeom prst="rect">
            <a:avLst/>
          </a:prstGeom>
          <a:solidFill>
            <a:srgbClr val="CCFFCC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37" name="Rectangle 76"/>
          <p:cNvSpPr>
            <a:spLocks noChangeArrowheads="1"/>
          </p:cNvSpPr>
          <p:nvPr/>
        </p:nvSpPr>
        <p:spPr bwMode="auto">
          <a:xfrm>
            <a:off x="214282" y="5214950"/>
            <a:ext cx="8696355" cy="1221761"/>
          </a:xfrm>
          <a:prstGeom prst="rect">
            <a:avLst/>
          </a:prstGeom>
          <a:solidFill>
            <a:srgbClr val="CCFFCC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298" name="AutoShape 42"/>
          <p:cNvSpPr>
            <a:spLocks noChangeArrowheads="1"/>
          </p:cNvSpPr>
          <p:nvPr/>
        </p:nvSpPr>
        <p:spPr bwMode="auto">
          <a:xfrm>
            <a:off x="260339" y="5449907"/>
            <a:ext cx="1490684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Detector</a:t>
            </a: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300" b="1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</a:rPr>
              <a:t>Sato  </a:t>
            </a: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(</a:t>
            </a:r>
            <a:r>
              <a:rPr lang="en-US" altLang="ja-JP" sz="1300" b="1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</a:rPr>
              <a:t>Hosei</a:t>
            </a: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)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Akutsu (NAOJ)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300" b="1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</a:rPr>
              <a:t>Ueda (NAOJ)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Aso  (Tokyo)</a:t>
            </a: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33" name="Rectangle 77"/>
          <p:cNvSpPr>
            <a:spLocks noChangeArrowheads="1"/>
          </p:cNvSpPr>
          <p:nvPr/>
        </p:nvSpPr>
        <p:spPr bwMode="auto">
          <a:xfrm>
            <a:off x="2141538" y="3068639"/>
            <a:ext cx="6840537" cy="1074742"/>
          </a:xfrm>
          <a:prstGeom prst="rect">
            <a:avLst/>
          </a:prstGeom>
          <a:solidFill>
            <a:srgbClr val="DDDDDD">
              <a:alpha val="10000"/>
            </a:srgbClr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" charset="0"/>
              </a:rPr>
              <a:t>Organization</a:t>
            </a:r>
            <a:endParaRPr lang="en-US" altLang="ja-JP" dirty="0">
              <a:latin typeface="Arial" charset="0"/>
            </a:endParaRPr>
          </a:p>
        </p:txBody>
      </p:sp>
      <p:sp>
        <p:nvSpPr>
          <p:cNvPr id="41" name="フッター プレースホルダ 4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96288" name="AutoShape 32"/>
          <p:cNvSpPr>
            <a:spLocks noChangeArrowheads="1"/>
          </p:cNvSpPr>
          <p:nvPr/>
        </p:nvSpPr>
        <p:spPr bwMode="auto">
          <a:xfrm>
            <a:off x="1698625" y="928688"/>
            <a:ext cx="2609850" cy="790575"/>
          </a:xfrm>
          <a:prstGeom prst="roundRect">
            <a:avLst>
              <a:gd name="adj" fmla="val 16667"/>
            </a:avLst>
          </a:prstGeom>
          <a:solidFill>
            <a:srgbClr val="FFFFCC">
              <a:alpha val="1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PI: Kawamura (NAOJ)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Deputy: Ando </a:t>
            </a:r>
            <a:r>
              <a:rPr kumimoji="1" lang="en-US" altLang="ja-JP" sz="1600" b="1" kern="1200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(</a:t>
            </a:r>
            <a:r>
              <a:rPr lang="en-US" altLang="ja-JP" sz="1600" b="1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</a:rPr>
              <a:t>Kyoto</a:t>
            </a:r>
            <a:r>
              <a:rPr kumimoji="1" lang="en-US" altLang="ja-JP" sz="1600" b="1" kern="1200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)</a:t>
            </a:r>
            <a:endParaRPr kumimoji="1" lang="en-US" altLang="ja-JP" sz="1600" b="1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290" name="AutoShape 34"/>
          <p:cNvSpPr>
            <a:spLocks noChangeArrowheads="1"/>
          </p:cNvSpPr>
          <p:nvPr/>
        </p:nvSpPr>
        <p:spPr bwMode="auto">
          <a:xfrm>
            <a:off x="3402013" y="1785926"/>
            <a:ext cx="5027639" cy="1071570"/>
          </a:xfrm>
          <a:prstGeom prst="roundRect">
            <a:avLst>
              <a:gd name="adj" fmla="val 16667"/>
            </a:avLst>
          </a:prstGeom>
          <a:solidFill>
            <a:srgbClr val="CCFFCC">
              <a:alpha val="15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lIns="0" rIns="0" anchor="ctr"/>
          <a:lstStyle/>
          <a:p>
            <a:pPr>
              <a:buNone/>
            </a:pPr>
            <a:r>
              <a:rPr kumimoji="1" lang="en-US" altLang="ja-JP" sz="13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Executive Committee</a:t>
            </a:r>
          </a:p>
          <a:p>
            <a:pPr>
              <a:buNone/>
            </a:pPr>
            <a:r>
              <a:rPr kumimoji="1" lang="en-US" altLang="ja-JP" sz="13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Kawamura (NAOJ), Ando </a:t>
            </a:r>
            <a:r>
              <a:rPr kumimoji="1" lang="en-US" altLang="ja-JP" sz="1300" b="1" kern="1200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(Kyoto), </a:t>
            </a:r>
            <a:r>
              <a:rPr kumimoji="1" lang="en-US" altLang="ja-JP" sz="13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Seto </a:t>
            </a:r>
            <a:r>
              <a:rPr kumimoji="1" lang="en-US" altLang="ja-JP" sz="1300" b="1" kern="1200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(</a:t>
            </a:r>
            <a:r>
              <a:rPr lang="en-US" altLang="ja-JP" sz="1300" b="1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</a:rPr>
              <a:t>Kyoto</a:t>
            </a:r>
            <a:r>
              <a:rPr kumimoji="1" lang="en-US" altLang="ja-JP" sz="1300" b="1" kern="1200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), </a:t>
            </a:r>
            <a:r>
              <a:rPr kumimoji="1" lang="en-US" altLang="ja-JP" sz="13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Nakamura (Kyoto), Tsubono (Tokyo), Tanaka (Kyoto), Funaki (ISAS), Numata (Maryland), Sato (Hosei), Kanda (Osaka city), Takashima (ISAS), Ioka (</a:t>
            </a:r>
            <a:r>
              <a:rPr kumimoji="1" lang="en-US" altLang="ja-JP" sz="1300" b="1" kern="1200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KEK), Yokoyama (Tokyo)</a:t>
            </a:r>
            <a:endParaRPr kumimoji="1" lang="en-US" altLang="ja-JP" sz="1300" b="1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291" name="AutoShape 35"/>
          <p:cNvSpPr>
            <a:spLocks noChangeArrowheads="1"/>
          </p:cNvSpPr>
          <p:nvPr/>
        </p:nvSpPr>
        <p:spPr bwMode="auto">
          <a:xfrm>
            <a:off x="2232025" y="3159125"/>
            <a:ext cx="1530350" cy="900113"/>
          </a:xfrm>
          <a:prstGeom prst="roundRect">
            <a:avLst>
              <a:gd name="adj" fmla="val 16667"/>
            </a:avLst>
          </a:prstGeom>
          <a:solidFill>
            <a:srgbClr val="FFCCFF">
              <a:alpha val="15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CCCC"/>
                </a:solidFill>
                <a:latin typeface="Arial" charset="0"/>
                <a:ea typeface="ＭＳ Ｐゴシック" pitchFamily="50" charset="-128"/>
                <a:cs typeface="+mn-cs"/>
              </a:rPr>
              <a:t>Pre-DECIGO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FFCC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CCCC"/>
                </a:solidFill>
                <a:latin typeface="Arial" charset="0"/>
                <a:ea typeface="ＭＳ Ｐゴシック" pitchFamily="50" charset="-128"/>
                <a:cs typeface="+mn-cs"/>
              </a:rPr>
              <a:t>Sato (Hosei)</a:t>
            </a:r>
          </a:p>
        </p:txBody>
      </p:sp>
      <p:sp>
        <p:nvSpPr>
          <p:cNvPr id="96295" name="AutoShape 39"/>
          <p:cNvSpPr>
            <a:spLocks noChangeArrowheads="1"/>
          </p:cNvSpPr>
          <p:nvPr/>
        </p:nvSpPr>
        <p:spPr bwMode="auto">
          <a:xfrm>
            <a:off x="7362825" y="3159125"/>
            <a:ext cx="1528763" cy="900113"/>
          </a:xfrm>
          <a:prstGeom prst="roundRect">
            <a:avLst>
              <a:gd name="adj" fmla="val 16667"/>
            </a:avLst>
          </a:prstGeom>
          <a:solidFill>
            <a:srgbClr val="FFCCFF">
              <a:alpha val="15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Ｐゴシック" pitchFamily="50" charset="-128"/>
                <a:cs typeface="+mn-cs"/>
              </a:rPr>
              <a:t>Satellite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FF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Ｐゴシック" pitchFamily="50" charset="-128"/>
                <a:cs typeface="+mn-cs"/>
              </a:rPr>
              <a:t>Funaki (ISAS)</a:t>
            </a:r>
          </a:p>
        </p:txBody>
      </p:sp>
      <p:sp>
        <p:nvSpPr>
          <p:cNvPr id="96296" name="AutoShape 40"/>
          <p:cNvSpPr>
            <a:spLocks noChangeArrowheads="1"/>
          </p:cNvSpPr>
          <p:nvPr/>
        </p:nvSpPr>
        <p:spPr bwMode="auto">
          <a:xfrm>
            <a:off x="5651500" y="3159125"/>
            <a:ext cx="1530350" cy="900113"/>
          </a:xfrm>
          <a:prstGeom prst="roundRect">
            <a:avLst>
              <a:gd name="adj" fmla="val 16667"/>
            </a:avLst>
          </a:prstGeom>
          <a:solidFill>
            <a:srgbClr val="FFCCFF">
              <a:alpha val="15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Ｐゴシック" pitchFamily="50" charset="-128"/>
                <a:cs typeface="+mn-cs"/>
              </a:rPr>
              <a:t>Science, Data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FF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Ｐゴシック" pitchFamily="50" charset="-128"/>
                <a:cs typeface="+mn-cs"/>
              </a:rPr>
              <a:t>Tanaka (Kyoto)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Ｐゴシック" pitchFamily="50" charset="-128"/>
                <a:cs typeface="+mn-cs"/>
              </a:rPr>
              <a:t>Seto </a:t>
            </a:r>
            <a:r>
              <a:rPr kumimoji="1" lang="en-US" altLang="ja-JP" sz="1300" b="1" kern="1200" dirty="0" smtClean="0">
                <a:solidFill>
                  <a:srgbClr val="FFFFCC"/>
                </a:solidFill>
                <a:latin typeface="Arial" charset="0"/>
                <a:ea typeface="ＭＳ Ｐゴシック" pitchFamily="50" charset="-128"/>
                <a:cs typeface="+mn-cs"/>
              </a:rPr>
              <a:t>(Kyoto)</a:t>
            </a:r>
            <a:endParaRPr kumimoji="1" lang="en-US" altLang="ja-JP" sz="1300" b="1" kern="1200" dirty="0">
              <a:solidFill>
                <a:srgbClr val="FF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Ｐゴシック" pitchFamily="50" charset="-128"/>
                <a:cs typeface="+mn-cs"/>
              </a:rPr>
              <a:t>Kanda (Osaka city)</a:t>
            </a:r>
          </a:p>
        </p:txBody>
      </p:sp>
      <p:sp>
        <p:nvSpPr>
          <p:cNvPr id="96297" name="AutoShape 41"/>
          <p:cNvSpPr>
            <a:spLocks noChangeArrowheads="1"/>
          </p:cNvSpPr>
          <p:nvPr/>
        </p:nvSpPr>
        <p:spPr bwMode="auto">
          <a:xfrm>
            <a:off x="250825" y="4214817"/>
            <a:ext cx="2881313" cy="874728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DECIGO pathfinder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Leader: Ando </a:t>
            </a:r>
            <a:r>
              <a:rPr kumimoji="1" lang="en-US" altLang="ja-JP" sz="16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(</a:t>
            </a:r>
            <a:r>
              <a:rPr lang="en-US" altLang="ja-JP" sz="1600" b="1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</a:rPr>
              <a:t>Kyoto</a:t>
            </a:r>
            <a:r>
              <a:rPr kumimoji="1" lang="en-US" altLang="ja-JP" sz="16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)</a:t>
            </a:r>
            <a:endParaRPr kumimoji="1" lang="en-US" altLang="ja-JP" sz="16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00" name="AutoShape 44"/>
          <p:cNvSpPr>
            <a:spLocks noChangeArrowheads="1"/>
          </p:cNvSpPr>
          <p:nvPr/>
        </p:nvSpPr>
        <p:spPr bwMode="auto">
          <a:xfrm>
            <a:off x="1955819" y="5449907"/>
            <a:ext cx="1295402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Laser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Musha (ILS)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Ueda  (</a:t>
            </a: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ILS</a:t>
            </a: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)</a:t>
            </a: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01" name="AutoShape 45"/>
          <p:cNvSpPr>
            <a:spLocks noChangeArrowheads="1"/>
          </p:cNvSpPr>
          <p:nvPr/>
        </p:nvSpPr>
        <p:spPr bwMode="auto">
          <a:xfrm>
            <a:off x="3465535" y="5449907"/>
            <a:ext cx="1539882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Drag </a:t>
            </a: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free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300" b="1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</a:rPr>
              <a:t>Sato</a:t>
            </a: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 (</a:t>
            </a:r>
            <a:r>
              <a:rPr lang="en-US" altLang="ja-JP" sz="1300" b="1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</a:rPr>
              <a:t>Hosei</a:t>
            </a: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)</a:t>
            </a: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02" name="AutoShape 46"/>
          <p:cNvSpPr>
            <a:spLocks noChangeArrowheads="1"/>
          </p:cNvSpPr>
          <p:nvPr/>
        </p:nvSpPr>
        <p:spPr bwMode="auto">
          <a:xfrm>
            <a:off x="5186392" y="5449907"/>
            <a:ext cx="1081088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Thruster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Funaki (ISAS)</a:t>
            </a:r>
          </a:p>
        </p:txBody>
      </p:sp>
      <p:sp>
        <p:nvSpPr>
          <p:cNvPr id="96303" name="AutoShape 47"/>
          <p:cNvSpPr>
            <a:spLocks noChangeArrowheads="1"/>
          </p:cNvSpPr>
          <p:nvPr/>
        </p:nvSpPr>
        <p:spPr bwMode="auto">
          <a:xfrm>
            <a:off x="6445280" y="5449907"/>
            <a:ext cx="1127116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Bus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Takashima (ISAS)</a:t>
            </a:r>
          </a:p>
        </p:txBody>
      </p:sp>
      <p:sp>
        <p:nvSpPr>
          <p:cNvPr id="96304" name="AutoShape 48"/>
          <p:cNvSpPr>
            <a:spLocks noChangeArrowheads="1"/>
          </p:cNvSpPr>
          <p:nvPr/>
        </p:nvSpPr>
        <p:spPr bwMode="auto">
          <a:xfrm>
            <a:off x="7705755" y="5449907"/>
            <a:ext cx="1081087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Data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Kanda (Osaka city)</a:t>
            </a:r>
          </a:p>
        </p:txBody>
      </p:sp>
      <p:sp>
        <p:nvSpPr>
          <p:cNvPr id="96312" name="Line 56"/>
          <p:cNvSpPr>
            <a:spLocks noChangeShapeType="1"/>
          </p:cNvSpPr>
          <p:nvPr/>
        </p:nvSpPr>
        <p:spPr bwMode="auto">
          <a:xfrm>
            <a:off x="2997200" y="1719263"/>
            <a:ext cx="0" cy="1260475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13" name="Line 57"/>
          <p:cNvSpPr>
            <a:spLocks noChangeShapeType="1"/>
          </p:cNvSpPr>
          <p:nvPr/>
        </p:nvSpPr>
        <p:spPr bwMode="auto">
          <a:xfrm flipH="1" flipV="1">
            <a:off x="1708128" y="2973076"/>
            <a:ext cx="6352" cy="1241742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14" name="Line 58"/>
          <p:cNvSpPr>
            <a:spLocks noChangeShapeType="1"/>
          </p:cNvSpPr>
          <p:nvPr/>
        </p:nvSpPr>
        <p:spPr bwMode="auto">
          <a:xfrm>
            <a:off x="1692275" y="2979738"/>
            <a:ext cx="6435725" cy="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15" name="AutoShape 59"/>
          <p:cNvSpPr>
            <a:spLocks noChangeArrowheads="1"/>
          </p:cNvSpPr>
          <p:nvPr/>
        </p:nvSpPr>
        <p:spPr bwMode="auto">
          <a:xfrm>
            <a:off x="3941763" y="3159125"/>
            <a:ext cx="1530350" cy="900113"/>
          </a:xfrm>
          <a:prstGeom prst="roundRect">
            <a:avLst>
              <a:gd name="adj" fmla="val 16667"/>
            </a:avLst>
          </a:prstGeom>
          <a:solidFill>
            <a:srgbClr val="FFCCFF">
              <a:alpha val="15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明朝" pitchFamily="17" charset="-128"/>
                <a:cs typeface="+mn-cs"/>
              </a:rPr>
              <a:t>Detector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FFFFCC"/>
              </a:solidFill>
              <a:latin typeface="Arial" charset="0"/>
              <a:ea typeface="ＭＳ 明朝" pitchFamily="17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 smtClean="0">
                <a:solidFill>
                  <a:srgbClr val="FFFFCC"/>
                </a:solidFill>
                <a:latin typeface="Arial" charset="0"/>
                <a:ea typeface="ＭＳ 明朝" pitchFamily="17" charset="-128"/>
                <a:cs typeface="+mn-cs"/>
              </a:rPr>
              <a:t>Akutsu (NAOJ)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 smtClean="0">
                <a:solidFill>
                  <a:srgbClr val="FFFFCC"/>
                </a:solidFill>
                <a:latin typeface="Arial" charset="0"/>
                <a:ea typeface="ＭＳ 明朝" pitchFamily="17" charset="-128"/>
                <a:cs typeface="+mn-cs"/>
              </a:rPr>
              <a:t>Numata </a:t>
            </a: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明朝" pitchFamily="17" charset="-128"/>
                <a:cs typeface="+mn-cs"/>
              </a:rPr>
              <a:t>(Maryland</a:t>
            </a:r>
            <a:r>
              <a:rPr kumimoji="1" lang="en-US" altLang="ja-JP" sz="1300" b="1" kern="1200" dirty="0" smtClean="0">
                <a:solidFill>
                  <a:srgbClr val="FFFFCC"/>
                </a:solidFill>
                <a:latin typeface="Arial" charset="0"/>
                <a:ea typeface="ＭＳ 明朝" pitchFamily="17" charset="-128"/>
                <a:cs typeface="+mn-cs"/>
              </a:rPr>
              <a:t>)</a:t>
            </a:r>
            <a:endParaRPr kumimoji="1" lang="en-US" altLang="ja-JP" sz="1300" b="1" kern="1200" dirty="0">
              <a:solidFill>
                <a:srgbClr val="FFFFCC"/>
              </a:solidFill>
              <a:latin typeface="Arial" charset="0"/>
              <a:ea typeface="ＭＳ 明朝" pitchFamily="17" charset="-128"/>
              <a:cs typeface="+mn-cs"/>
            </a:endParaRPr>
          </a:p>
        </p:txBody>
      </p:sp>
      <p:sp>
        <p:nvSpPr>
          <p:cNvPr id="96316" name="Line 60"/>
          <p:cNvSpPr>
            <a:spLocks noChangeShapeType="1"/>
          </p:cNvSpPr>
          <p:nvPr/>
        </p:nvSpPr>
        <p:spPr bwMode="auto">
          <a:xfrm flipV="1">
            <a:off x="2997200" y="2979738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17" name="Line 61"/>
          <p:cNvSpPr>
            <a:spLocks noChangeShapeType="1"/>
          </p:cNvSpPr>
          <p:nvPr/>
        </p:nvSpPr>
        <p:spPr bwMode="auto">
          <a:xfrm flipV="1">
            <a:off x="8128000" y="2979738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18" name="Line 62"/>
          <p:cNvSpPr>
            <a:spLocks noChangeShapeType="1"/>
          </p:cNvSpPr>
          <p:nvPr/>
        </p:nvSpPr>
        <p:spPr bwMode="auto">
          <a:xfrm flipV="1">
            <a:off x="4706938" y="2979738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19" name="Line 63"/>
          <p:cNvSpPr>
            <a:spLocks noChangeShapeType="1"/>
          </p:cNvSpPr>
          <p:nvPr/>
        </p:nvSpPr>
        <p:spPr bwMode="auto">
          <a:xfrm flipV="1">
            <a:off x="6416675" y="2979738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21" name="Line 65"/>
          <p:cNvSpPr>
            <a:spLocks noChangeShapeType="1"/>
          </p:cNvSpPr>
          <p:nvPr/>
        </p:nvSpPr>
        <p:spPr bwMode="auto">
          <a:xfrm>
            <a:off x="1692275" y="5089545"/>
            <a:ext cx="0" cy="180975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22" name="Line 66"/>
          <p:cNvSpPr>
            <a:spLocks noChangeShapeType="1"/>
          </p:cNvSpPr>
          <p:nvPr/>
        </p:nvSpPr>
        <p:spPr bwMode="auto">
          <a:xfrm>
            <a:off x="685830" y="5270520"/>
            <a:ext cx="7559675" cy="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23" name="Line 67"/>
          <p:cNvSpPr>
            <a:spLocks noChangeShapeType="1"/>
          </p:cNvSpPr>
          <p:nvPr/>
        </p:nvSpPr>
        <p:spPr bwMode="auto">
          <a:xfrm flipV="1">
            <a:off x="679453" y="5270520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24" name="Line 68"/>
          <p:cNvSpPr>
            <a:spLocks noChangeShapeType="1"/>
          </p:cNvSpPr>
          <p:nvPr/>
        </p:nvSpPr>
        <p:spPr bwMode="auto">
          <a:xfrm flipV="1">
            <a:off x="5726142" y="5270520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25" name="Line 69"/>
          <p:cNvSpPr>
            <a:spLocks noChangeShapeType="1"/>
          </p:cNvSpPr>
          <p:nvPr/>
        </p:nvSpPr>
        <p:spPr bwMode="auto">
          <a:xfrm flipV="1">
            <a:off x="4465667" y="5270520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28" name="Line 72"/>
          <p:cNvSpPr>
            <a:spLocks noChangeShapeType="1"/>
          </p:cNvSpPr>
          <p:nvPr/>
        </p:nvSpPr>
        <p:spPr bwMode="auto">
          <a:xfrm flipV="1">
            <a:off x="2465403" y="5270520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29" name="Line 73"/>
          <p:cNvSpPr>
            <a:spLocks noChangeShapeType="1"/>
          </p:cNvSpPr>
          <p:nvPr/>
        </p:nvSpPr>
        <p:spPr bwMode="auto">
          <a:xfrm flipV="1">
            <a:off x="8245505" y="5270520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30" name="Line 74"/>
          <p:cNvSpPr>
            <a:spLocks noChangeShapeType="1"/>
          </p:cNvSpPr>
          <p:nvPr/>
        </p:nvSpPr>
        <p:spPr bwMode="auto">
          <a:xfrm flipV="1">
            <a:off x="6986617" y="5270520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31" name="Line 75"/>
          <p:cNvSpPr>
            <a:spLocks noChangeShapeType="1"/>
          </p:cNvSpPr>
          <p:nvPr/>
        </p:nvSpPr>
        <p:spPr bwMode="auto">
          <a:xfrm flipH="1">
            <a:off x="2997200" y="2349500"/>
            <a:ext cx="404813" cy="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34" name="Text Box 78"/>
          <p:cNvSpPr txBox="1">
            <a:spLocks noChangeArrowheads="1"/>
          </p:cNvSpPr>
          <p:nvPr/>
        </p:nvSpPr>
        <p:spPr bwMode="auto">
          <a:xfrm>
            <a:off x="4751388" y="4857759"/>
            <a:ext cx="1935162" cy="36933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Mission phase</a:t>
            </a:r>
          </a:p>
        </p:txBody>
      </p:sp>
      <p:sp>
        <p:nvSpPr>
          <p:cNvPr id="96335" name="Text Box 79"/>
          <p:cNvSpPr txBox="1">
            <a:spLocks noChangeArrowheads="1"/>
          </p:cNvSpPr>
          <p:nvPr/>
        </p:nvSpPr>
        <p:spPr bwMode="auto">
          <a:xfrm>
            <a:off x="4751388" y="4103687"/>
            <a:ext cx="1800225" cy="36933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Design phase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lum bright="-60000" contrast="-60000"/>
          </a:blip>
          <a:srcRect/>
          <a:stretch>
            <a:fillRect/>
          </a:stretch>
        </p:blipFill>
        <p:spPr bwMode="auto">
          <a:xfrm>
            <a:off x="4643438" y="755258"/>
            <a:ext cx="4214842" cy="567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111821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dirty="0"/>
              <a:t> </a:t>
            </a:r>
          </a:p>
        </p:txBody>
      </p:sp>
      <p:sp>
        <p:nvSpPr>
          <p:cNvPr id="1118212" name="Rectangle 4"/>
          <p:cNvSpPr>
            <a:spLocks noChangeArrowheads="1"/>
          </p:cNvSpPr>
          <p:nvPr/>
        </p:nvSpPr>
        <p:spPr bwMode="auto">
          <a:xfrm>
            <a:off x="1857356" y="2888997"/>
            <a:ext cx="5429288" cy="68287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3600" b="1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Supplementary topic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universe_mod_cut_cro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35242"/>
          <a:stretch>
            <a:fillRect/>
          </a:stretch>
        </p:blipFill>
        <p:spPr>
          <a:xfrm>
            <a:off x="4786314" y="3375033"/>
            <a:ext cx="3500462" cy="3215497"/>
          </a:xfrm>
          <a:prstGeom prst="rect">
            <a:avLst/>
          </a:prstGeom>
        </p:spPr>
      </p:pic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KAGRA and DECIGO</a:t>
            </a:r>
            <a:endParaRPr lang="ja-JP" altLang="en-US" dirty="0"/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 smtClean="0"/>
              <a:t>The Fifth International ASTROD Symposium</a:t>
            </a:r>
            <a:r>
              <a:rPr lang="zh-CN" altLang="en-US" smtClean="0"/>
              <a:t>　</a:t>
            </a:r>
            <a:r>
              <a:rPr lang="en-US" altLang="zh-CN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642910" y="888517"/>
            <a:ext cx="42799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FF99"/>
                </a:solidFill>
                <a:latin typeface="Tahoma" pitchFamily="34" charset="0"/>
              </a:rPr>
              <a:t>KAGRA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(~2016)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Terrestrial Detector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</a:rPr>
              <a:t>      </a:t>
            </a: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CCFFCC"/>
                </a:solidFill>
                <a:sym typeface="Wingdings" pitchFamily="2" charset="2"/>
              </a:rPr>
              <a:t>High</a:t>
            </a: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 frequency events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70088" name="Rectangle 8"/>
          <p:cNvSpPr>
            <a:spLocks noChangeArrowheads="1"/>
          </p:cNvSpPr>
          <p:nvPr/>
        </p:nvSpPr>
        <p:spPr bwMode="auto">
          <a:xfrm>
            <a:off x="1071538" y="2069419"/>
            <a:ext cx="364333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FFCC"/>
                </a:solidFill>
                <a:latin typeface="Tahoma" pitchFamily="34" charset="0"/>
              </a:rPr>
              <a:t>Target: GW detection</a:t>
            </a:r>
            <a:endParaRPr lang="ja-JP" altLang="en-US" sz="2000" b="1" dirty="0">
              <a:solidFill>
                <a:srgbClr val="CCFFCC"/>
              </a:solidFill>
              <a:latin typeface="Tahoma" pitchFamily="34" charset="0"/>
            </a:endParaRPr>
          </a:p>
        </p:txBody>
      </p:sp>
      <p:pic>
        <p:nvPicPr>
          <p:cNvPr id="107008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724916"/>
            <a:ext cx="4357718" cy="34726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pSp>
        <p:nvGrpSpPr>
          <p:cNvPr id="2" name="グループ化 12"/>
          <p:cNvGrpSpPr/>
          <p:nvPr/>
        </p:nvGrpSpPr>
        <p:grpSpPr>
          <a:xfrm rot="15785392">
            <a:off x="6398017" y="2647809"/>
            <a:ext cx="2234040" cy="2348200"/>
            <a:chOff x="9501222" y="714356"/>
            <a:chExt cx="5338763" cy="4864101"/>
          </a:xfrm>
        </p:grpSpPr>
        <p:sp>
          <p:nvSpPr>
            <p:cNvPr id="15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219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1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3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 rot="7209001">
              <a:off x="11403003" y="2178095"/>
              <a:ext cx="600087" cy="500063"/>
              <a:chOff x="4785" y="11039"/>
              <a:chExt cx="829" cy="688"/>
            </a:xfrm>
          </p:grpSpPr>
          <p:sp>
            <p:nvSpPr>
              <p:cNvPr id="214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6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8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4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" name="Group 49"/>
            <p:cNvGrpSpPr>
              <a:grpSpLocks/>
            </p:cNvGrpSpPr>
            <p:nvPr/>
          </p:nvGrpSpPr>
          <p:grpSpPr bwMode="auto">
            <a:xfrm rot="3616332">
              <a:off x="12330179" y="2190798"/>
              <a:ext cx="600087" cy="503238"/>
              <a:chOff x="4785" y="11039"/>
              <a:chExt cx="829" cy="688"/>
            </a:xfrm>
          </p:grpSpPr>
          <p:sp>
            <p:nvSpPr>
              <p:cNvPr id="209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6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1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207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205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4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78"/>
            <p:cNvGrpSpPr>
              <a:grpSpLocks/>
            </p:cNvGrpSpPr>
            <p:nvPr/>
          </p:nvGrpSpPr>
          <p:grpSpPr bwMode="auto">
            <a:xfrm flipH="1">
              <a:off x="12703129" y="4371956"/>
              <a:ext cx="600087" cy="495300"/>
              <a:chOff x="4785" y="11039"/>
              <a:chExt cx="829" cy="688"/>
            </a:xfrm>
          </p:grpSpPr>
          <p:sp>
            <p:nvSpPr>
              <p:cNvPr id="200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2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6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88"/>
            <p:cNvGrpSpPr>
              <a:grpSpLocks/>
            </p:cNvGrpSpPr>
            <p:nvPr/>
          </p:nvGrpSpPr>
          <p:grpSpPr bwMode="auto">
            <a:xfrm flipH="1">
              <a:off x="12703129" y="4416406"/>
              <a:ext cx="600087" cy="500063"/>
              <a:chOff x="4785" y="11039"/>
              <a:chExt cx="829" cy="688"/>
            </a:xfrm>
          </p:grpSpPr>
          <p:sp>
            <p:nvSpPr>
              <p:cNvPr id="195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7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1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7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" name="Group 111"/>
            <p:cNvGrpSpPr>
              <a:grpSpLocks/>
            </p:cNvGrpSpPr>
            <p:nvPr/>
          </p:nvGrpSpPr>
          <p:grpSpPr bwMode="auto">
            <a:xfrm rot="3592668" flipH="1">
              <a:off x="13154018" y="3611479"/>
              <a:ext cx="600087" cy="503238"/>
              <a:chOff x="4785" y="11039"/>
              <a:chExt cx="829" cy="688"/>
            </a:xfrm>
          </p:grpSpPr>
          <p:sp>
            <p:nvSpPr>
              <p:cNvPr id="190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9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188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3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186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7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4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7" name="Group 141"/>
            <p:cNvGrpSpPr>
              <a:grpSpLocks/>
            </p:cNvGrpSpPr>
            <p:nvPr/>
          </p:nvGrpSpPr>
          <p:grpSpPr bwMode="auto">
            <a:xfrm>
              <a:off x="11052279" y="4424344"/>
              <a:ext cx="600087" cy="500063"/>
              <a:chOff x="4785" y="11039"/>
              <a:chExt cx="829" cy="688"/>
            </a:xfrm>
          </p:grpSpPr>
          <p:sp>
            <p:nvSpPr>
              <p:cNvPr id="181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3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9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8" name="Group 171"/>
            <p:cNvGrpSpPr>
              <a:grpSpLocks/>
            </p:cNvGrpSpPr>
            <p:nvPr/>
          </p:nvGrpSpPr>
          <p:grpSpPr bwMode="auto">
            <a:xfrm rot="18007332">
              <a:off x="10577577" y="3603541"/>
              <a:ext cx="600087" cy="500063"/>
              <a:chOff x="4785" y="11039"/>
              <a:chExt cx="829" cy="688"/>
            </a:xfrm>
          </p:grpSpPr>
          <p:sp>
            <p:nvSpPr>
              <p:cNvPr id="176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8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4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9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174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227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172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3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9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224" name="Rectangle 6"/>
          <p:cNvSpPr>
            <a:spLocks noChangeArrowheads="1"/>
          </p:cNvSpPr>
          <p:nvPr/>
        </p:nvSpPr>
        <p:spPr bwMode="auto">
          <a:xfrm>
            <a:off x="4786314" y="857232"/>
            <a:ext cx="42799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CCFF"/>
                </a:solidFill>
              </a:rPr>
              <a:t>DECIGO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(~2027)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Space observatory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</a:rPr>
              <a:t>      </a:t>
            </a: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CCECFF"/>
                </a:solidFill>
                <a:sym typeface="Wingdings" pitchFamily="2" charset="2"/>
              </a:rPr>
              <a:t>Low</a:t>
            </a: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 frequency sources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225" name="Rectangle 8"/>
          <p:cNvSpPr>
            <a:spLocks noChangeArrowheads="1"/>
          </p:cNvSpPr>
          <p:nvPr/>
        </p:nvSpPr>
        <p:spPr bwMode="auto">
          <a:xfrm>
            <a:off x="5228590" y="2042123"/>
            <a:ext cx="364333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Target: GW astronomy</a:t>
            </a:r>
            <a:endParaRPr lang="ja-JP" altLang="en-US" sz="2000" b="1" dirty="0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3116"/>
            <a:ext cx="1305302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76229" name="Group 5"/>
          <p:cNvGraphicFramePr>
            <a:graphicFrameLocks noGrp="1"/>
          </p:cNvGraphicFramePr>
          <p:nvPr/>
        </p:nvGraphicFramePr>
        <p:xfrm>
          <a:off x="611188" y="1142984"/>
          <a:ext cx="8280400" cy="5214974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42782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2010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05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Mission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1030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Objective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Space test of key tech.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GW observation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Detect GW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   with min. spec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FP between S/C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GW astronomy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855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Design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Single small satellite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Short FP interferometer</a:t>
                      </a:r>
                      <a:endParaRPr kumimoji="0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 interferometer unit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x 3-4 units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DDDDDD"/>
                </a:solidFill>
              </a:rPr>
              <a:t>Roadmap</a:t>
            </a:r>
            <a:endParaRPr lang="ja-JP" altLang="en-US" dirty="0">
              <a:solidFill>
                <a:srgbClr val="DDDDDD"/>
              </a:solidFill>
            </a:endParaRP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2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Figure: S.Kawamura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473311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292336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379773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DECIGO 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Pathfinder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660761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35373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9999"/>
                </a:solidFill>
                <a:latin typeface="Tahoma" pitchFamily="34" charset="0"/>
                <a:ea typeface="HGP創英角ｺﾞｼｯｸUB" pitchFamily="50" charset="-128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752586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pic>
        <p:nvPicPr>
          <p:cNvPr id="1076579" name="Picture 355" descr="クリップボード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3214673"/>
            <a:ext cx="1296987" cy="1042988"/>
          </a:xfrm>
          <a:prstGeom prst="rect">
            <a:avLst/>
          </a:prstGeom>
          <a:noFill/>
        </p:spPr>
      </p:pic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989013" y="4159241"/>
            <a:ext cx="21542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Tahoma" pitchFamily="34" charset="0"/>
                <a:ea typeface="HGP創英角ｺﾞｼｯｸUB" pitchFamily="50" charset="-128"/>
              </a:rPr>
              <a:t>SDS-1/SWIM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85875" y="1074738"/>
            <a:ext cx="7858125" cy="5211762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</a:t>
            </a:r>
            <a:endParaRPr lang="en-US" altLang="ja-JP" sz="28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/>
              <a:t>                </a:t>
            </a:r>
            <a:r>
              <a:rPr lang="en-US" altLang="ja-JP" sz="4000" b="1" dirty="0" smtClean="0"/>
              <a:t>Introduction</a:t>
            </a:r>
            <a:endParaRPr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10866869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Expanding the Horizon</a:t>
            </a:r>
            <a:endParaRPr lang="ja-JP" altLang="en-US" dirty="0"/>
          </a:p>
        </p:txBody>
      </p:sp>
      <p:sp>
        <p:nvSpPr>
          <p:cNvPr id="3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766786" y="915988"/>
            <a:ext cx="71628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</a:rPr>
              <a:t>First-gen.</a:t>
            </a:r>
            <a:r>
              <a:rPr kumimoji="1" lang="en-US" altLang="ja-JP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GW detectors : ~ 20Mpc obs. </a:t>
            </a:r>
            <a:r>
              <a:rPr lang="en-US" altLang="ja-JP" sz="2000" b="1" dirty="0" smtClean="0">
                <a:solidFill>
                  <a:srgbClr val="EAEAEA"/>
                </a:solidFill>
              </a:rPr>
              <a:t>r</a:t>
            </a:r>
            <a:r>
              <a:rPr kumimoji="1" lang="en-US" altLang="ja-JP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ange 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1070087" name="Rectangle 7"/>
          <p:cNvSpPr>
            <a:spLocks noChangeArrowheads="1"/>
          </p:cNvSpPr>
          <p:nvPr/>
        </p:nvSpPr>
        <p:spPr bwMode="auto">
          <a:xfrm>
            <a:off x="1218861" y="1341438"/>
            <a:ext cx="6161451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CCFFCC"/>
                </a:solidFill>
              </a:rPr>
              <a:t>However…</a:t>
            </a:r>
            <a:r>
              <a:rPr lang="ja-JP" altLang="en-US" sz="2000" dirty="0" smtClean="0">
                <a:solidFill>
                  <a:srgbClr val="CCFFCC"/>
                </a:solidFill>
              </a:rPr>
              <a:t> </a:t>
            </a:r>
            <a:r>
              <a:rPr lang="en-US" altLang="ja-JP" sz="2000" dirty="0" smtClean="0">
                <a:solidFill>
                  <a:srgbClr val="CCFFCC"/>
                </a:solidFill>
              </a:rPr>
              <a:t>we can expect only rare events </a:t>
            </a:r>
            <a:r>
              <a:rPr kumimoji="1" lang="ja-JP" altLang="en-US" sz="2000" kern="1200" dirty="0" smtClean="0">
                <a:solidFill>
                  <a:srgbClr val="CCFFCC"/>
                </a:solidFill>
              </a:rPr>
              <a:t> </a:t>
            </a:r>
            <a:endParaRPr kumimoji="1" lang="en-US" altLang="ja-JP" sz="2000" kern="1200" dirty="0" smtClean="0">
              <a:solidFill>
                <a:srgbClr val="CCFFCC"/>
              </a:solidFill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CCFFCC"/>
                </a:solidFill>
              </a:rPr>
              <a:t>                                   (10</a:t>
            </a:r>
            <a:r>
              <a:rPr lang="en-US" altLang="ja-JP" sz="2000" baseline="30000" dirty="0" smtClean="0">
                <a:solidFill>
                  <a:srgbClr val="CCFFCC"/>
                </a:solidFill>
              </a:rPr>
              <a:t>-4</a:t>
            </a:r>
            <a:r>
              <a:rPr kumimoji="1" lang="en-US" altLang="ja-JP" sz="2000" kern="1200" dirty="0" smtClean="0">
                <a:solidFill>
                  <a:srgbClr val="CCFFCC"/>
                </a:solidFill>
              </a:rPr>
              <a:t>-10</a:t>
            </a:r>
            <a:r>
              <a:rPr kumimoji="1" lang="en-US" altLang="ja-JP" sz="2000" kern="1200" baseline="30000" dirty="0" smtClean="0">
                <a:solidFill>
                  <a:srgbClr val="CCFFCC"/>
                </a:solidFill>
              </a:rPr>
              <a:t>-2</a:t>
            </a:r>
            <a:r>
              <a:rPr kumimoji="1" lang="en-US" altLang="ja-JP" sz="2000" kern="1200" dirty="0" smtClean="0">
                <a:solidFill>
                  <a:srgbClr val="CCFFCC"/>
                </a:solidFill>
              </a:rPr>
              <a:t> event/yr)</a:t>
            </a:r>
            <a:endParaRPr kumimoji="1" lang="en-US" altLang="ja-JP" sz="2000" kern="1200" dirty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1070089" name="Rectangle 9"/>
          <p:cNvSpPr>
            <a:spLocks noChangeArrowheads="1"/>
          </p:cNvSpPr>
          <p:nvPr/>
        </p:nvSpPr>
        <p:spPr bwMode="auto">
          <a:xfrm>
            <a:off x="2035190" y="2071678"/>
            <a:ext cx="4608512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</a:rPr>
              <a:t>Next generation detectors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42" name="グループ化 41"/>
          <p:cNvGrpSpPr/>
          <p:nvPr/>
        </p:nvGrpSpPr>
        <p:grpSpPr>
          <a:xfrm>
            <a:off x="539750" y="2636838"/>
            <a:ext cx="8424863" cy="3744912"/>
            <a:chOff x="539750" y="2636838"/>
            <a:chExt cx="8424863" cy="3744912"/>
          </a:xfrm>
        </p:grpSpPr>
        <p:sp>
          <p:nvSpPr>
            <p:cNvPr id="1070082" name="AutoShape 2"/>
            <p:cNvSpPr>
              <a:spLocks noChangeAspect="1" noChangeArrowheads="1"/>
            </p:cNvSpPr>
            <p:nvPr/>
          </p:nvSpPr>
          <p:spPr bwMode="auto">
            <a:xfrm>
              <a:off x="539750" y="2636838"/>
              <a:ext cx="3527425" cy="3744912"/>
            </a:xfrm>
            <a:prstGeom prst="roundRect">
              <a:avLst>
                <a:gd name="adj" fmla="val 3796"/>
              </a:avLst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pic>
          <p:nvPicPr>
            <p:cNvPr id="1070088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5650" y="3429000"/>
              <a:ext cx="3095625" cy="28225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070090" name="Rectangle 10"/>
            <p:cNvSpPr>
              <a:spLocks noChangeArrowheads="1"/>
            </p:cNvSpPr>
            <p:nvPr/>
          </p:nvSpPr>
          <p:spPr bwMode="auto">
            <a:xfrm>
              <a:off x="684213" y="2636838"/>
              <a:ext cx="3527425" cy="7620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dirty="0" smtClean="0">
                  <a:solidFill>
                    <a:srgbClr val="DDDDDD"/>
                  </a:solidFill>
                </a:rPr>
                <a:t>Better sensitivity </a:t>
              </a:r>
              <a:endParaRPr kumimoji="1" lang="ja-JP" altLang="en-US" sz="2000" kern="1200" dirty="0">
                <a:solidFill>
                  <a:srgbClr val="DDDDDD"/>
                </a:solidFill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>
                  <a:solidFill>
                    <a:srgbClr val="DDDDDD"/>
                  </a:solidFill>
                </a:rPr>
                <a:t>   </a:t>
              </a:r>
              <a:r>
                <a:rPr lang="en-US" altLang="ja-JP" sz="2000" dirty="0" smtClean="0">
                  <a:solidFill>
                    <a:srgbClr val="DDDDDD"/>
                  </a:solidFill>
                  <a:sym typeface="Wingdings" pitchFamily="2" charset="2"/>
                </a:rPr>
                <a:t>to cover more galaxies</a:t>
              </a:r>
              <a:endParaRPr kumimoji="1" lang="ja-JP" altLang="en-US" sz="2000" kern="1200" dirty="0">
                <a:solidFill>
                  <a:srgbClr val="DDDDDD"/>
                </a:solidFill>
                <a:sym typeface="Wingdings" pitchFamily="2" charset="2"/>
              </a:endParaRPr>
            </a:p>
          </p:txBody>
        </p:sp>
        <p:sp>
          <p:nvSpPr>
            <p:cNvPr id="1070091" name="Rectangle 11"/>
            <p:cNvSpPr>
              <a:spLocks noChangeArrowheads="1"/>
            </p:cNvSpPr>
            <p:nvPr/>
          </p:nvSpPr>
          <p:spPr bwMode="auto">
            <a:xfrm>
              <a:off x="4857752" y="2738438"/>
              <a:ext cx="3673475" cy="7620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2000" kern="1200" dirty="0" smtClean="0">
                  <a:solidFill>
                    <a:srgbClr val="DDDDDD"/>
                  </a:solidFill>
                </a:rPr>
                <a:t>Wider observation band</a:t>
              </a:r>
              <a:endParaRPr kumimoji="1" lang="ja-JP" altLang="en-US" sz="2000" kern="1200" dirty="0">
                <a:solidFill>
                  <a:srgbClr val="DDDDDD"/>
                </a:solidFill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>
                  <a:solidFill>
                    <a:srgbClr val="DDDDDD"/>
                  </a:solidFill>
                </a:rPr>
                <a:t>     </a:t>
              </a:r>
              <a:r>
                <a:rPr kumimoji="1" lang="ja-JP" altLang="en-US" sz="2000" kern="1200" dirty="0" smtClean="0">
                  <a:solidFill>
                    <a:srgbClr val="DDDDDD"/>
                  </a:solidFill>
                </a:rPr>
                <a:t>     </a:t>
              </a:r>
              <a:r>
                <a:rPr lang="en-US" altLang="ja-JP" sz="2000" dirty="0" smtClean="0">
                  <a:solidFill>
                    <a:srgbClr val="DDDDDD"/>
                  </a:solidFill>
                  <a:sym typeface="Wingdings" pitchFamily="2" charset="2"/>
                </a:rPr>
                <a:t>for various sources</a:t>
              </a:r>
              <a:r>
                <a:rPr kumimoji="1" lang="ja-JP" altLang="en-US" sz="2000" kern="1200" dirty="0" smtClean="0">
                  <a:solidFill>
                    <a:srgbClr val="000000"/>
                  </a:solidFill>
                  <a:sym typeface="Wingdings" pitchFamily="2" charset="2"/>
                </a:rPr>
                <a:t> </a:t>
              </a:r>
              <a:endParaRPr kumimoji="1" lang="ja-JP" altLang="en-US" sz="2000" kern="1200" dirty="0">
                <a:solidFill>
                  <a:srgbClr val="33CC33"/>
                </a:solidFill>
                <a:sym typeface="Wingdings" pitchFamily="2" charset="2"/>
              </a:endParaRPr>
            </a:p>
          </p:txBody>
        </p:sp>
        <p:sp>
          <p:nvSpPr>
            <p:cNvPr id="1070118" name="AutoShape 38"/>
            <p:cNvSpPr>
              <a:spLocks noChangeAspect="1" noChangeArrowheads="1"/>
            </p:cNvSpPr>
            <p:nvPr/>
          </p:nvSpPr>
          <p:spPr bwMode="auto">
            <a:xfrm>
              <a:off x="4427538" y="2708275"/>
              <a:ext cx="4537075" cy="3673475"/>
            </a:xfrm>
            <a:prstGeom prst="roundRect">
              <a:avLst>
                <a:gd name="adj" fmla="val 3796"/>
              </a:avLst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" name="グループ化 91"/>
            <p:cNvGrpSpPr/>
            <p:nvPr/>
          </p:nvGrpSpPr>
          <p:grpSpPr>
            <a:xfrm>
              <a:off x="4429124" y="3286124"/>
              <a:ext cx="4500594" cy="3071834"/>
              <a:chOff x="900113" y="1857364"/>
              <a:chExt cx="7743853" cy="4595824"/>
            </a:xfrm>
          </p:grpSpPr>
          <p:sp>
            <p:nvSpPr>
              <p:cNvPr id="65" name="AutoShape 3"/>
              <p:cNvSpPr>
                <a:spLocks noChangeAspect="1" noChangeArrowheads="1"/>
              </p:cNvSpPr>
              <p:nvPr/>
            </p:nvSpPr>
            <p:spPr bwMode="auto">
              <a:xfrm>
                <a:off x="900113" y="2205038"/>
                <a:ext cx="7632701" cy="4222751"/>
              </a:xfrm>
              <a:prstGeom prst="roundRect">
                <a:avLst>
                  <a:gd name="adj" fmla="val 1917"/>
                </a:avLst>
              </a:prstGeom>
              <a:solidFill>
                <a:srgbClr val="FFFFFF">
                  <a:alpha val="10001"/>
                </a:srgb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pic>
            <p:nvPicPr>
              <p:cNvPr id="66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93775" y="2181225"/>
                <a:ext cx="7343775" cy="4271963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7" name="Freeform 5"/>
              <p:cNvSpPr>
                <a:spLocks noChangeAspect="1"/>
              </p:cNvSpPr>
              <p:nvPr/>
            </p:nvSpPr>
            <p:spPr bwMode="auto">
              <a:xfrm>
                <a:off x="4859338" y="2420939"/>
                <a:ext cx="1438275" cy="3330575"/>
              </a:xfrm>
              <a:custGeom>
                <a:avLst/>
                <a:gdLst/>
                <a:ahLst/>
                <a:cxnLst>
                  <a:cxn ang="0">
                    <a:pos x="768" y="1776"/>
                  </a:cxn>
                  <a:cxn ang="0">
                    <a:pos x="384" y="0"/>
                  </a:cxn>
                  <a:cxn ang="0">
                    <a:pos x="0" y="0"/>
                  </a:cxn>
                  <a:cxn ang="0">
                    <a:pos x="432" y="1776"/>
                  </a:cxn>
                  <a:cxn ang="0">
                    <a:pos x="768" y="1776"/>
                  </a:cxn>
                </a:cxnLst>
                <a:rect l="0" t="0" r="r" b="b"/>
                <a:pathLst>
                  <a:path w="768" h="1776">
                    <a:moveTo>
                      <a:pt x="768" y="1776"/>
                    </a:moveTo>
                    <a:lnTo>
                      <a:pt x="384" y="0"/>
                    </a:lnTo>
                    <a:lnTo>
                      <a:pt x="0" y="0"/>
                    </a:lnTo>
                    <a:lnTo>
                      <a:pt x="432" y="1776"/>
                    </a:lnTo>
                    <a:lnTo>
                      <a:pt x="768" y="1776"/>
                    </a:lnTo>
                    <a:close/>
                  </a:path>
                </a:pathLst>
              </a:custGeom>
              <a:solidFill>
                <a:srgbClr val="C0C0C0">
                  <a:alpha val="20000"/>
                </a:srgbClr>
              </a:solidFill>
              <a:ln w="158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68" name="Rectangle 6"/>
              <p:cNvSpPr>
                <a:spLocks noChangeAspect="1" noChangeArrowheads="1"/>
              </p:cNvSpPr>
              <p:nvPr/>
            </p:nvSpPr>
            <p:spPr bwMode="auto">
              <a:xfrm>
                <a:off x="4643439" y="4143380"/>
                <a:ext cx="1444626" cy="3693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lnSpc>
                    <a:spcPct val="90000"/>
                  </a:lnSpc>
                  <a:buFontTx/>
                  <a:buNone/>
                </a:pPr>
                <a:r>
                  <a:rPr lang="en-US" altLang="ja-JP" sz="800" b="1" dirty="0">
                    <a:solidFill>
                      <a:srgbClr val="CC99FF"/>
                    </a:solidFill>
                    <a:latin typeface="+mn-ea"/>
                    <a:ea typeface="+mn-ea"/>
                  </a:rPr>
                  <a:t>  DECIGO </a:t>
                </a:r>
              </a:p>
            </p:txBody>
          </p:sp>
          <p:sp>
            <p:nvSpPr>
              <p:cNvPr id="69" name="Freeform 8"/>
              <p:cNvSpPr>
                <a:spLocks noChangeAspect="1"/>
              </p:cNvSpPr>
              <p:nvPr/>
            </p:nvSpPr>
            <p:spPr bwMode="auto">
              <a:xfrm>
                <a:off x="6786563" y="3354387"/>
                <a:ext cx="719137" cy="7191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4" y="48"/>
                  </a:cxn>
                  <a:cxn ang="0">
                    <a:pos x="384" y="384"/>
                  </a:cxn>
                  <a:cxn ang="0">
                    <a:pos x="0" y="384"/>
                  </a:cxn>
                  <a:cxn ang="0">
                    <a:pos x="0" y="0"/>
                  </a:cxn>
                </a:cxnLst>
                <a:rect l="0" t="0" r="r" b="b"/>
                <a:pathLst>
                  <a:path w="384" h="384">
                    <a:moveTo>
                      <a:pt x="0" y="0"/>
                    </a:moveTo>
                    <a:lnTo>
                      <a:pt x="384" y="48"/>
                    </a:lnTo>
                    <a:lnTo>
                      <a:pt x="384" y="384"/>
                    </a:lnTo>
                    <a:lnTo>
                      <a:pt x="0" y="3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>
                  <a:alpha val="50000"/>
                </a:srgbClr>
              </a:solidFill>
              <a:ln w="31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70" name="Freeform 9"/>
              <p:cNvSpPr>
                <a:spLocks noChangeAspect="1"/>
              </p:cNvSpPr>
              <p:nvPr/>
            </p:nvSpPr>
            <p:spPr bwMode="auto">
              <a:xfrm>
                <a:off x="6065838" y="3119439"/>
                <a:ext cx="1530349" cy="987425"/>
              </a:xfrm>
              <a:custGeom>
                <a:avLst/>
                <a:gdLst/>
                <a:ahLst/>
                <a:cxnLst>
                  <a:cxn ang="0">
                    <a:pos x="816" y="336"/>
                  </a:cxn>
                  <a:cxn ang="0">
                    <a:pos x="0" y="0"/>
                  </a:cxn>
                  <a:cxn ang="0">
                    <a:pos x="0" y="192"/>
                  </a:cxn>
                  <a:cxn ang="0">
                    <a:pos x="816" y="528"/>
                  </a:cxn>
                  <a:cxn ang="0">
                    <a:pos x="816" y="336"/>
                  </a:cxn>
                </a:cxnLst>
                <a:rect l="0" t="0" r="r" b="b"/>
                <a:pathLst>
                  <a:path w="816" h="528">
                    <a:moveTo>
                      <a:pt x="816" y="336"/>
                    </a:moveTo>
                    <a:lnTo>
                      <a:pt x="0" y="0"/>
                    </a:lnTo>
                    <a:lnTo>
                      <a:pt x="0" y="192"/>
                    </a:lnTo>
                    <a:lnTo>
                      <a:pt x="816" y="528"/>
                    </a:lnTo>
                    <a:lnTo>
                      <a:pt x="816" y="336"/>
                    </a:lnTo>
                    <a:close/>
                  </a:path>
                </a:pathLst>
              </a:custGeom>
              <a:solidFill>
                <a:srgbClr val="CCFFCC">
                  <a:alpha val="50000"/>
                </a:srgbClr>
              </a:solidFill>
              <a:ln w="158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71" name="Oval 10"/>
              <p:cNvSpPr>
                <a:spLocks noChangeAspect="1" noChangeArrowheads="1"/>
              </p:cNvSpPr>
              <p:nvPr/>
            </p:nvSpPr>
            <p:spPr bwMode="auto">
              <a:xfrm>
                <a:off x="7146924" y="4106862"/>
                <a:ext cx="179388" cy="180976"/>
              </a:xfrm>
              <a:prstGeom prst="ellipse">
                <a:avLst/>
              </a:prstGeom>
              <a:solidFill>
                <a:srgbClr val="FF9900"/>
              </a:solidFill>
              <a:ln w="1587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72" name="Freeform 11"/>
              <p:cNvSpPr>
                <a:spLocks noChangeAspect="1"/>
              </p:cNvSpPr>
              <p:nvPr/>
            </p:nvSpPr>
            <p:spPr bwMode="auto">
              <a:xfrm>
                <a:off x="6065838" y="3836989"/>
                <a:ext cx="539751" cy="900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8" y="96"/>
                  </a:cxn>
                  <a:cxn ang="0">
                    <a:pos x="288" y="480"/>
                  </a:cxn>
                  <a:cxn ang="0">
                    <a:pos x="48" y="432"/>
                  </a:cxn>
                  <a:cxn ang="0">
                    <a:pos x="0" y="0"/>
                  </a:cxn>
                </a:cxnLst>
                <a:rect l="0" t="0" r="r" b="b"/>
                <a:pathLst>
                  <a:path w="288" h="480">
                    <a:moveTo>
                      <a:pt x="0" y="0"/>
                    </a:moveTo>
                    <a:lnTo>
                      <a:pt x="288" y="96"/>
                    </a:lnTo>
                    <a:lnTo>
                      <a:pt x="288" y="480"/>
                    </a:lnTo>
                    <a:lnTo>
                      <a:pt x="48" y="4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99">
                  <a:alpha val="50000"/>
                </a:srgbClr>
              </a:solidFill>
              <a:ln w="158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73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7246939" y="4600527"/>
                <a:ext cx="851516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>
                  <a:buFontTx/>
                  <a:buNone/>
                </a:pPr>
                <a:r>
                  <a:rPr lang="en-US" altLang="ja-JP" sz="800" b="1" dirty="0">
                    <a:solidFill>
                      <a:srgbClr val="FFCC99"/>
                    </a:solidFill>
                    <a:latin typeface="+mn-ea"/>
                    <a:ea typeface="+mn-ea"/>
                  </a:rPr>
                  <a:t>LCGT</a:t>
                </a:r>
              </a:p>
            </p:txBody>
          </p:sp>
          <p:sp>
            <p:nvSpPr>
              <p:cNvPr id="74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6982308" y="3253087"/>
                <a:ext cx="123303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FFFF66"/>
                    </a:solidFill>
                    <a:latin typeface="+mn-ea"/>
                    <a:ea typeface="+mn-ea"/>
                  </a:rPr>
                  <a:t>Core-collapse</a:t>
                </a:r>
              </a:p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FFFF66"/>
                    </a:solidFill>
                    <a:latin typeface="+mn-ea"/>
                    <a:ea typeface="+mn-ea"/>
                  </a:rPr>
                  <a:t>Supernovae</a:t>
                </a:r>
              </a:p>
            </p:txBody>
          </p:sp>
          <p:sp>
            <p:nvSpPr>
              <p:cNvPr id="75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6000761" y="2967335"/>
                <a:ext cx="934871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CCFFCC"/>
                    </a:solidFill>
                    <a:latin typeface="+mn-ea"/>
                    <a:ea typeface="+mn-ea"/>
                  </a:rPr>
                  <a:t>NS binary</a:t>
                </a:r>
              </a:p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CCFFCC"/>
                    </a:solidFill>
                    <a:latin typeface="+mn-ea"/>
                    <a:ea typeface="+mn-ea"/>
                  </a:rPr>
                  <a:t>   inspiral</a:t>
                </a:r>
                <a:endParaRPr lang="ja-JP" altLang="en-US" sz="800" b="1" dirty="0">
                  <a:solidFill>
                    <a:srgbClr val="CCFFCC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76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7297761" y="3960820"/>
                <a:ext cx="631825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>
                    <a:solidFill>
                      <a:srgbClr val="FF9900"/>
                    </a:solidFill>
                    <a:latin typeface="+mn-ea"/>
                    <a:ea typeface="+mn-ea"/>
                  </a:rPr>
                  <a:t>ScoX-1</a:t>
                </a:r>
              </a:p>
              <a:p>
                <a:pPr algn="l">
                  <a:buFontTx/>
                  <a:buNone/>
                </a:pPr>
                <a:r>
                  <a:rPr lang="en-US" altLang="ja-JP" sz="800" b="1" dirty="0">
                    <a:solidFill>
                      <a:srgbClr val="FF9900"/>
                    </a:solidFill>
                    <a:latin typeface="+mn-ea"/>
                    <a:ea typeface="+mn-ea"/>
                  </a:rPr>
                  <a:t>  (1yr)</a:t>
                </a:r>
              </a:p>
            </p:txBody>
          </p:sp>
          <p:sp>
            <p:nvSpPr>
              <p:cNvPr id="7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6113464" y="3900487"/>
                <a:ext cx="755334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FF9900"/>
                    </a:solidFill>
                    <a:latin typeface="+mn-ea"/>
                    <a:ea typeface="+mn-ea"/>
                  </a:rPr>
                  <a:t>Pulsar</a:t>
                </a:r>
                <a:endParaRPr lang="ja-JP" altLang="en-US" sz="800" b="1" dirty="0">
                  <a:solidFill>
                    <a:srgbClr val="FF9900"/>
                  </a:solidFill>
                  <a:latin typeface="+mn-ea"/>
                  <a:ea typeface="+mn-ea"/>
                </a:endParaRPr>
              </a:p>
              <a:p>
                <a:pPr algn="l">
                  <a:buFontTx/>
                  <a:buNone/>
                </a:pPr>
                <a:r>
                  <a:rPr lang="ja-JP" altLang="en-US" sz="800" b="1" dirty="0">
                    <a:solidFill>
                      <a:srgbClr val="FF9900"/>
                    </a:solidFill>
                    <a:latin typeface="+mn-ea"/>
                    <a:ea typeface="+mn-ea"/>
                  </a:rPr>
                  <a:t>　　  </a:t>
                </a:r>
                <a:r>
                  <a:rPr lang="en-US" altLang="ja-JP" sz="800" b="1" dirty="0">
                    <a:solidFill>
                      <a:srgbClr val="FF9900"/>
                    </a:solidFill>
                    <a:latin typeface="+mn-ea"/>
                    <a:ea typeface="+mn-ea"/>
                  </a:rPr>
                  <a:t>(1yr)</a:t>
                </a:r>
              </a:p>
            </p:txBody>
          </p:sp>
          <p:sp>
            <p:nvSpPr>
              <p:cNvPr id="78" name="Freeform 18"/>
              <p:cNvSpPr>
                <a:spLocks noChangeAspect="1"/>
              </p:cNvSpPr>
              <p:nvPr/>
            </p:nvSpPr>
            <p:spPr bwMode="auto">
              <a:xfrm>
                <a:off x="2339976" y="2757487"/>
                <a:ext cx="2146299" cy="15367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8" y="24"/>
                  </a:cxn>
                  <a:cxn ang="0">
                    <a:pos x="432" y="108"/>
                  </a:cxn>
                  <a:cxn ang="0">
                    <a:pos x="528" y="138"/>
                  </a:cxn>
                  <a:cxn ang="0">
                    <a:pos x="564" y="162"/>
                  </a:cxn>
                  <a:cxn ang="0">
                    <a:pos x="624" y="216"/>
                  </a:cxn>
                  <a:cxn ang="0">
                    <a:pos x="654" y="240"/>
                  </a:cxn>
                  <a:cxn ang="0">
                    <a:pos x="666" y="258"/>
                  </a:cxn>
                  <a:cxn ang="0">
                    <a:pos x="684" y="270"/>
                  </a:cxn>
                  <a:cxn ang="0">
                    <a:pos x="756" y="348"/>
                  </a:cxn>
                  <a:cxn ang="0">
                    <a:pos x="780" y="378"/>
                  </a:cxn>
                  <a:cxn ang="0">
                    <a:pos x="816" y="426"/>
                  </a:cxn>
                  <a:cxn ang="0">
                    <a:pos x="840" y="456"/>
                  </a:cxn>
                  <a:cxn ang="0">
                    <a:pos x="864" y="492"/>
                  </a:cxn>
                  <a:cxn ang="0">
                    <a:pos x="918" y="534"/>
                  </a:cxn>
                  <a:cxn ang="0">
                    <a:pos x="930" y="552"/>
                  </a:cxn>
                  <a:cxn ang="0">
                    <a:pos x="948" y="564"/>
                  </a:cxn>
                  <a:cxn ang="0">
                    <a:pos x="1050" y="678"/>
                  </a:cxn>
                  <a:cxn ang="0">
                    <a:pos x="1098" y="726"/>
                  </a:cxn>
                  <a:cxn ang="0">
                    <a:pos x="1134" y="750"/>
                  </a:cxn>
                  <a:cxn ang="0">
                    <a:pos x="1152" y="762"/>
                  </a:cxn>
                  <a:cxn ang="0">
                    <a:pos x="1164" y="780"/>
                  </a:cxn>
                  <a:cxn ang="0">
                    <a:pos x="1182" y="792"/>
                  </a:cxn>
                  <a:cxn ang="0">
                    <a:pos x="1224" y="840"/>
                  </a:cxn>
                  <a:cxn ang="0">
                    <a:pos x="1242" y="870"/>
                  </a:cxn>
                </a:cxnLst>
                <a:rect l="0" t="0" r="r" b="b"/>
                <a:pathLst>
                  <a:path w="1242" h="870">
                    <a:moveTo>
                      <a:pt x="0" y="0"/>
                    </a:moveTo>
                    <a:cubicBezTo>
                      <a:pt x="58" y="5"/>
                      <a:pt x="110" y="18"/>
                      <a:pt x="168" y="24"/>
                    </a:cubicBezTo>
                    <a:cubicBezTo>
                      <a:pt x="256" y="53"/>
                      <a:pt x="344" y="79"/>
                      <a:pt x="432" y="108"/>
                    </a:cubicBezTo>
                    <a:cubicBezTo>
                      <a:pt x="461" y="118"/>
                      <a:pt x="502" y="123"/>
                      <a:pt x="528" y="138"/>
                    </a:cubicBezTo>
                    <a:cubicBezTo>
                      <a:pt x="541" y="145"/>
                      <a:pt x="564" y="162"/>
                      <a:pt x="564" y="162"/>
                    </a:cubicBezTo>
                    <a:cubicBezTo>
                      <a:pt x="578" y="183"/>
                      <a:pt x="600" y="208"/>
                      <a:pt x="624" y="216"/>
                    </a:cubicBezTo>
                    <a:cubicBezTo>
                      <a:pt x="658" y="268"/>
                      <a:pt x="613" y="207"/>
                      <a:pt x="654" y="240"/>
                    </a:cubicBezTo>
                    <a:cubicBezTo>
                      <a:pt x="660" y="245"/>
                      <a:pt x="661" y="253"/>
                      <a:pt x="666" y="258"/>
                    </a:cubicBezTo>
                    <a:cubicBezTo>
                      <a:pt x="671" y="263"/>
                      <a:pt x="678" y="266"/>
                      <a:pt x="684" y="270"/>
                    </a:cubicBezTo>
                    <a:cubicBezTo>
                      <a:pt x="702" y="297"/>
                      <a:pt x="724" y="337"/>
                      <a:pt x="756" y="348"/>
                    </a:cubicBezTo>
                    <a:cubicBezTo>
                      <a:pt x="768" y="383"/>
                      <a:pt x="753" y="351"/>
                      <a:pt x="780" y="378"/>
                    </a:cubicBezTo>
                    <a:cubicBezTo>
                      <a:pt x="801" y="399"/>
                      <a:pt x="788" y="407"/>
                      <a:pt x="816" y="426"/>
                    </a:cubicBezTo>
                    <a:cubicBezTo>
                      <a:pt x="830" y="467"/>
                      <a:pt x="811" y="423"/>
                      <a:pt x="840" y="456"/>
                    </a:cubicBezTo>
                    <a:cubicBezTo>
                      <a:pt x="849" y="467"/>
                      <a:pt x="852" y="484"/>
                      <a:pt x="864" y="492"/>
                    </a:cubicBezTo>
                    <a:cubicBezTo>
                      <a:pt x="883" y="505"/>
                      <a:pt x="899" y="521"/>
                      <a:pt x="918" y="534"/>
                    </a:cubicBezTo>
                    <a:cubicBezTo>
                      <a:pt x="922" y="540"/>
                      <a:pt x="925" y="547"/>
                      <a:pt x="930" y="552"/>
                    </a:cubicBezTo>
                    <a:cubicBezTo>
                      <a:pt x="935" y="557"/>
                      <a:pt x="943" y="559"/>
                      <a:pt x="948" y="564"/>
                    </a:cubicBezTo>
                    <a:cubicBezTo>
                      <a:pt x="978" y="599"/>
                      <a:pt x="1005" y="663"/>
                      <a:pt x="1050" y="678"/>
                    </a:cubicBezTo>
                    <a:cubicBezTo>
                      <a:pt x="1062" y="697"/>
                      <a:pt x="1080" y="712"/>
                      <a:pt x="1098" y="726"/>
                    </a:cubicBezTo>
                    <a:cubicBezTo>
                      <a:pt x="1109" y="735"/>
                      <a:pt x="1122" y="742"/>
                      <a:pt x="1134" y="750"/>
                    </a:cubicBezTo>
                    <a:cubicBezTo>
                      <a:pt x="1140" y="754"/>
                      <a:pt x="1152" y="762"/>
                      <a:pt x="1152" y="762"/>
                    </a:cubicBezTo>
                    <a:cubicBezTo>
                      <a:pt x="1156" y="768"/>
                      <a:pt x="1159" y="775"/>
                      <a:pt x="1164" y="780"/>
                    </a:cubicBezTo>
                    <a:cubicBezTo>
                      <a:pt x="1169" y="785"/>
                      <a:pt x="1177" y="787"/>
                      <a:pt x="1182" y="792"/>
                    </a:cubicBezTo>
                    <a:cubicBezTo>
                      <a:pt x="1231" y="848"/>
                      <a:pt x="1184" y="813"/>
                      <a:pt x="1224" y="840"/>
                    </a:cubicBezTo>
                    <a:cubicBezTo>
                      <a:pt x="1232" y="863"/>
                      <a:pt x="1226" y="854"/>
                      <a:pt x="1242" y="870"/>
                    </a:cubicBezTo>
                  </a:path>
                </a:pathLst>
              </a:custGeom>
              <a:noFill/>
              <a:ln w="63500" cap="flat" cmpd="sng">
                <a:solidFill>
                  <a:srgbClr val="C0C0C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79" name="Freeform 19"/>
              <p:cNvSpPr>
                <a:spLocks noChangeAspect="1"/>
              </p:cNvSpPr>
              <p:nvPr/>
            </p:nvSpPr>
            <p:spPr bwMode="auto">
              <a:xfrm>
                <a:off x="3186112" y="2397124"/>
                <a:ext cx="1890712" cy="1081088"/>
              </a:xfrm>
              <a:custGeom>
                <a:avLst/>
                <a:gdLst/>
                <a:ahLst/>
                <a:cxnLst>
                  <a:cxn ang="0">
                    <a:pos x="1008" y="432"/>
                  </a:cxn>
                  <a:cxn ang="0">
                    <a:pos x="48" y="0"/>
                  </a:cxn>
                  <a:cxn ang="0">
                    <a:pos x="0" y="240"/>
                  </a:cxn>
                  <a:cxn ang="0">
                    <a:pos x="1008" y="576"/>
                  </a:cxn>
                  <a:cxn ang="0">
                    <a:pos x="1008" y="432"/>
                  </a:cxn>
                </a:cxnLst>
                <a:rect l="0" t="0" r="r" b="b"/>
                <a:pathLst>
                  <a:path w="1008" h="576">
                    <a:moveTo>
                      <a:pt x="1008" y="432"/>
                    </a:moveTo>
                    <a:lnTo>
                      <a:pt x="48" y="0"/>
                    </a:lnTo>
                    <a:lnTo>
                      <a:pt x="0" y="240"/>
                    </a:lnTo>
                    <a:lnTo>
                      <a:pt x="1008" y="576"/>
                    </a:lnTo>
                    <a:lnTo>
                      <a:pt x="1008" y="432"/>
                    </a:lnTo>
                    <a:close/>
                  </a:path>
                </a:pathLst>
              </a:custGeom>
              <a:solidFill>
                <a:srgbClr val="CCFFFF">
                  <a:alpha val="50000"/>
                </a:srgbClr>
              </a:solidFill>
              <a:ln w="158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80" name="Freeform 20"/>
              <p:cNvSpPr>
                <a:spLocks noChangeAspect="1"/>
              </p:cNvSpPr>
              <p:nvPr/>
            </p:nvSpPr>
            <p:spPr bwMode="auto">
              <a:xfrm>
                <a:off x="2916238" y="2882900"/>
                <a:ext cx="1371600" cy="89852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0" y="30"/>
                  </a:cxn>
                  <a:cxn ang="0">
                    <a:pos x="492" y="96"/>
                  </a:cxn>
                  <a:cxn ang="0">
                    <a:pos x="672" y="162"/>
                  </a:cxn>
                  <a:cxn ang="0">
                    <a:pos x="732" y="198"/>
                  </a:cxn>
                  <a:cxn ang="0">
                    <a:pos x="732" y="240"/>
                  </a:cxn>
                  <a:cxn ang="0">
                    <a:pos x="714" y="300"/>
                  </a:cxn>
                  <a:cxn ang="0">
                    <a:pos x="618" y="480"/>
                  </a:cxn>
                  <a:cxn ang="0">
                    <a:pos x="576" y="480"/>
                  </a:cxn>
                  <a:cxn ang="0">
                    <a:pos x="492" y="384"/>
                  </a:cxn>
                  <a:cxn ang="0">
                    <a:pos x="444" y="330"/>
                  </a:cxn>
                  <a:cxn ang="0">
                    <a:pos x="372" y="240"/>
                  </a:cxn>
                  <a:cxn ang="0">
                    <a:pos x="276" y="144"/>
                  </a:cxn>
                  <a:cxn ang="0">
                    <a:pos x="204" y="84"/>
                  </a:cxn>
                  <a:cxn ang="0">
                    <a:pos x="78" y="18"/>
                  </a:cxn>
                  <a:cxn ang="0">
                    <a:pos x="0" y="0"/>
                  </a:cxn>
                </a:cxnLst>
                <a:rect l="0" t="0" r="r" b="b"/>
                <a:pathLst>
                  <a:path w="732" h="480">
                    <a:moveTo>
                      <a:pt x="0" y="0"/>
                    </a:moveTo>
                    <a:lnTo>
                      <a:pt x="270" y="30"/>
                    </a:lnTo>
                    <a:lnTo>
                      <a:pt x="492" y="96"/>
                    </a:lnTo>
                    <a:lnTo>
                      <a:pt x="672" y="162"/>
                    </a:lnTo>
                    <a:lnTo>
                      <a:pt x="732" y="198"/>
                    </a:lnTo>
                    <a:lnTo>
                      <a:pt x="732" y="240"/>
                    </a:lnTo>
                    <a:lnTo>
                      <a:pt x="714" y="300"/>
                    </a:lnTo>
                    <a:lnTo>
                      <a:pt x="618" y="480"/>
                    </a:lnTo>
                    <a:lnTo>
                      <a:pt x="576" y="480"/>
                    </a:lnTo>
                    <a:lnTo>
                      <a:pt x="492" y="384"/>
                    </a:lnTo>
                    <a:lnTo>
                      <a:pt x="444" y="330"/>
                    </a:lnTo>
                    <a:lnTo>
                      <a:pt x="372" y="240"/>
                    </a:lnTo>
                    <a:lnTo>
                      <a:pt x="276" y="144"/>
                    </a:lnTo>
                    <a:lnTo>
                      <a:pt x="204" y="84"/>
                    </a:lnTo>
                    <a:lnTo>
                      <a:pt x="78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FF">
                  <a:alpha val="50000"/>
                </a:srgbClr>
              </a:solidFill>
              <a:ln w="158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81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3714744" y="2571744"/>
                <a:ext cx="106631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99CCFF"/>
                    </a:solidFill>
                    <a:latin typeface="+mn-ea"/>
                    <a:ea typeface="+mn-ea"/>
                  </a:rPr>
                  <a:t>Massive BH</a:t>
                </a:r>
              </a:p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99CCFF"/>
                    </a:solidFill>
                    <a:latin typeface="+mn-ea"/>
                    <a:ea typeface="+mn-ea"/>
                  </a:rPr>
                  <a:t>     inspirals</a:t>
                </a:r>
                <a:endParaRPr lang="ja-JP" altLang="en-US" sz="800" b="1" dirty="0" smtClean="0">
                  <a:solidFill>
                    <a:srgbClr val="99CCFF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82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3770177" y="3038773"/>
                <a:ext cx="80182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CC99FF"/>
                    </a:solidFill>
                    <a:latin typeface="+mn-ea"/>
                    <a:ea typeface="+mn-ea"/>
                  </a:rPr>
                  <a:t>Galaxy</a:t>
                </a:r>
              </a:p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CC99FF"/>
                    </a:solidFill>
                    <a:latin typeface="+mn-ea"/>
                    <a:ea typeface="+mn-ea"/>
                  </a:rPr>
                  <a:t>binaries</a:t>
                </a:r>
                <a:endParaRPr lang="ja-JP" altLang="en-US" sz="800" b="1" dirty="0">
                  <a:solidFill>
                    <a:srgbClr val="CC99FF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83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5580064" y="5214950"/>
                <a:ext cx="199605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DDDDDD"/>
                    </a:solidFill>
                    <a:latin typeface="+mn-ea"/>
                    <a:ea typeface="+mn-ea"/>
                  </a:rPr>
                  <a:t>Gravity-gradient noise</a:t>
                </a:r>
                <a:endParaRPr lang="ja-JP" altLang="en-US" sz="800" b="1" dirty="0">
                  <a:solidFill>
                    <a:srgbClr val="DDDDDD"/>
                  </a:solidFill>
                  <a:latin typeface="+mn-ea"/>
                  <a:ea typeface="+mn-ea"/>
                </a:endParaRPr>
              </a:p>
              <a:p>
                <a:pPr algn="l">
                  <a:buFontTx/>
                  <a:buNone/>
                </a:pPr>
                <a:r>
                  <a:rPr lang="ja-JP" altLang="en-US" sz="800" b="1" dirty="0">
                    <a:solidFill>
                      <a:srgbClr val="DDDDDD"/>
                    </a:solidFill>
                    <a:latin typeface="+mn-ea"/>
                    <a:ea typeface="+mn-ea"/>
                  </a:rPr>
                  <a:t> </a:t>
                </a:r>
                <a:r>
                  <a:rPr lang="en-US" altLang="ja-JP" sz="800" b="1" dirty="0" smtClean="0">
                    <a:solidFill>
                      <a:srgbClr val="DDDDDD"/>
                    </a:solidFill>
                    <a:latin typeface="+mn-ea"/>
                    <a:ea typeface="+mn-ea"/>
                  </a:rPr>
                  <a:t>(Terrestrial detectors)</a:t>
                </a:r>
                <a:endParaRPr lang="en-US" altLang="ja-JP" sz="800" b="1" dirty="0">
                  <a:solidFill>
                    <a:srgbClr val="DDDDDD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84" name="Line 26"/>
              <p:cNvSpPr>
                <a:spLocks noChangeShapeType="1"/>
              </p:cNvSpPr>
              <p:nvPr/>
            </p:nvSpPr>
            <p:spPr bwMode="auto">
              <a:xfrm>
                <a:off x="5435600" y="2541588"/>
                <a:ext cx="72072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85" name="Line 27"/>
              <p:cNvSpPr>
                <a:spLocks noChangeShapeType="1"/>
              </p:cNvSpPr>
              <p:nvPr/>
            </p:nvSpPr>
            <p:spPr bwMode="auto">
              <a:xfrm>
                <a:off x="5321300" y="2397125"/>
                <a:ext cx="142875" cy="14287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86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5724526" y="2565400"/>
                <a:ext cx="1112838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>
                  <a:buFontTx/>
                  <a:buNone/>
                </a:pPr>
                <a:r>
                  <a:rPr lang="en-US" altLang="ja-JP" sz="800" b="1" dirty="0">
                    <a:solidFill>
                      <a:srgbClr val="FF9999"/>
                    </a:solidFill>
                    <a:latin typeface="+mn-ea"/>
                    <a:ea typeface="+mn-ea"/>
                  </a:rPr>
                  <a:t>DPF limit</a:t>
                </a:r>
              </a:p>
            </p:txBody>
          </p:sp>
          <p:sp>
            <p:nvSpPr>
              <p:cNvPr id="87" name="Line 3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339975" y="3062288"/>
                <a:ext cx="3455988" cy="2071687"/>
              </a:xfrm>
              <a:prstGeom prst="line">
                <a:avLst/>
              </a:prstGeom>
              <a:noFill/>
              <a:ln w="50800">
                <a:solidFill>
                  <a:srgbClr val="FF99CC"/>
                </a:solidFill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88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2955155" y="4317372"/>
                <a:ext cx="1688284" cy="683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FFCCCC"/>
                    </a:solidFill>
                    <a:latin typeface="+mn-ea"/>
                    <a:ea typeface="+mn-ea"/>
                  </a:rPr>
                  <a:t>Background GWs</a:t>
                </a:r>
              </a:p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FFCCCC"/>
                    </a:solidFill>
                    <a:latin typeface="+mn-ea"/>
                    <a:ea typeface="+mn-ea"/>
                  </a:rPr>
                  <a:t>from early universe</a:t>
                </a:r>
                <a:endParaRPr lang="ja-JP" altLang="en-US" sz="800" b="1" dirty="0">
                  <a:solidFill>
                    <a:srgbClr val="FFCCCC"/>
                  </a:solidFill>
                  <a:latin typeface="+mn-ea"/>
                  <a:ea typeface="+mn-ea"/>
                </a:endParaRPr>
              </a:p>
              <a:p>
                <a:pPr algn="l">
                  <a:lnSpc>
                    <a:spcPct val="120000"/>
                  </a:lnSpc>
                  <a:buFontTx/>
                  <a:buNone/>
                </a:pPr>
                <a:r>
                  <a:rPr lang="ja-JP" altLang="en-US" sz="800" b="1" dirty="0">
                    <a:solidFill>
                      <a:srgbClr val="FFCCCC"/>
                    </a:solidFill>
                    <a:latin typeface="+mn-ea"/>
                    <a:ea typeface="+mn-ea"/>
                  </a:rPr>
                  <a:t>    </a:t>
                </a:r>
                <a:r>
                  <a:rPr lang="en-US" altLang="ja-JP" sz="800" b="1" dirty="0">
                    <a:solidFill>
                      <a:srgbClr val="FFCCCC"/>
                    </a:solidFill>
                    <a:latin typeface="+mn-ea"/>
                    <a:ea typeface="+mn-ea"/>
                  </a:rPr>
                  <a:t>(W</a:t>
                </a:r>
                <a:r>
                  <a:rPr lang="en-US" altLang="ja-JP" sz="800" b="1" baseline="-10000" dirty="0">
                    <a:solidFill>
                      <a:srgbClr val="FFCCCC"/>
                    </a:solidFill>
                    <a:latin typeface="+mn-ea"/>
                    <a:ea typeface="+mn-ea"/>
                  </a:rPr>
                  <a:t>gw</a:t>
                </a:r>
                <a:r>
                  <a:rPr lang="en-US" altLang="ja-JP" sz="800" b="1" dirty="0">
                    <a:solidFill>
                      <a:srgbClr val="FFCCCC"/>
                    </a:solidFill>
                    <a:latin typeface="+mn-ea"/>
                    <a:ea typeface="+mn-ea"/>
                  </a:rPr>
                  <a:t>=10</a:t>
                </a:r>
                <a:r>
                  <a:rPr lang="en-US" altLang="ja-JP" sz="800" b="1" baseline="30000" dirty="0">
                    <a:solidFill>
                      <a:srgbClr val="FFCCCC"/>
                    </a:solidFill>
                    <a:latin typeface="+mn-ea"/>
                    <a:ea typeface="+mn-ea"/>
                  </a:rPr>
                  <a:t>-14</a:t>
                </a:r>
                <a:r>
                  <a:rPr lang="en-US" altLang="ja-JP" sz="800" b="1" dirty="0">
                    <a:solidFill>
                      <a:srgbClr val="FFCCCC"/>
                    </a:solidFill>
                    <a:latin typeface="+mn-ea"/>
                    <a:ea typeface="+mn-ea"/>
                  </a:rPr>
                  <a:t>)</a:t>
                </a:r>
              </a:p>
            </p:txBody>
          </p:sp>
          <p:pic>
            <p:nvPicPr>
              <p:cNvPr id="89" name="図 88" descr="txp_fig.bmp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90000"/>
              </a:blip>
              <a:stretch>
                <a:fillRect/>
              </a:stretch>
            </p:blipFill>
            <p:spPr>
              <a:xfrm>
                <a:off x="7000892" y="1857364"/>
                <a:ext cx="1643074" cy="438970"/>
              </a:xfrm>
              <a:prstGeom prst="rect">
                <a:avLst/>
              </a:prstGeom>
            </p:spPr>
          </p:pic>
          <p:sp>
            <p:nvSpPr>
              <p:cNvPr id="90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2668287" y="3723504"/>
                <a:ext cx="1475085" cy="276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DDDDDD"/>
                    </a:solidFill>
                    <a:latin typeface="+mn-ea"/>
                    <a:ea typeface="+mn-ea"/>
                  </a:rPr>
                  <a:t>Foreground GWs</a:t>
                </a:r>
                <a:endParaRPr lang="ja-JP" altLang="en-US" sz="800" b="1" dirty="0">
                  <a:solidFill>
                    <a:srgbClr val="DDDDDD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91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2320924" y="2925763"/>
                <a:ext cx="79380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>
                  <a:buFontTx/>
                  <a:buNone/>
                </a:pPr>
                <a:r>
                  <a:rPr lang="en-US" altLang="ja-JP" sz="800" b="1" dirty="0">
                    <a:solidFill>
                      <a:srgbClr val="99CCFF"/>
                    </a:solidFill>
                    <a:latin typeface="+mn-ea"/>
                    <a:ea typeface="+mn-ea"/>
                  </a:rPr>
                  <a:t>LISA</a:t>
                </a:r>
              </a:p>
            </p:txBody>
          </p:sp>
        </p:grpSp>
      </p:grpSp>
      <p:sp>
        <p:nvSpPr>
          <p:cNvPr id="41" name="右矢印 40"/>
          <p:cNvSpPr/>
          <p:nvPr/>
        </p:nvSpPr>
        <p:spPr bwMode="auto">
          <a:xfrm>
            <a:off x="1714480" y="2143116"/>
            <a:ext cx="285752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045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DECIGO</a:t>
            </a:r>
            <a:endParaRPr lang="ja-JP" altLang="en-US" dirty="0"/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36" name="Rectangle 39"/>
          <p:cNvSpPr>
            <a:spLocks noGrp="1" noChangeArrowheads="1"/>
          </p:cNvSpPr>
          <p:nvPr>
            <p:ph idx="4294967295"/>
          </p:nvPr>
        </p:nvSpPr>
        <p:spPr>
          <a:xfrm>
            <a:off x="1043608" y="857250"/>
            <a:ext cx="2286000" cy="530225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 b="1" dirty="0">
                <a:solidFill>
                  <a:srgbClr val="FFCCFF"/>
                </a:solidFill>
              </a:rPr>
              <a:t>DECIGO</a:t>
            </a:r>
            <a:r>
              <a:rPr lang="ja-JP" altLang="en-US" b="1" dirty="0">
                <a:solidFill>
                  <a:srgbClr val="FFCCFF"/>
                </a:solidFill>
              </a:rPr>
              <a:t>　</a:t>
            </a:r>
          </a:p>
        </p:txBody>
      </p:sp>
      <p:sp>
        <p:nvSpPr>
          <p:cNvPr id="1144864" name="Rectangle 32"/>
          <p:cNvSpPr>
            <a:spLocks noChangeArrowheads="1"/>
          </p:cNvSpPr>
          <p:nvPr/>
        </p:nvSpPr>
        <p:spPr bwMode="auto">
          <a:xfrm>
            <a:off x="683568" y="1363415"/>
            <a:ext cx="4276731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</a:rPr>
              <a:t>Space GW antenna  (~2027)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</a:rPr>
              <a:t>Obs. band around 0.1 Hz</a:t>
            </a:r>
            <a:endParaRPr lang="ja-JP" altLang="en-US" sz="2000" dirty="0">
              <a:solidFill>
                <a:srgbClr val="F8F8F8"/>
              </a:solidFill>
            </a:endParaRPr>
          </a:p>
        </p:txBody>
      </p:sp>
      <p:sp>
        <p:nvSpPr>
          <p:cNvPr id="1144835" name="AutoShape 3"/>
          <p:cNvSpPr>
            <a:spLocks noChangeAspect="1" noChangeArrowheads="1"/>
          </p:cNvSpPr>
          <p:nvPr/>
        </p:nvSpPr>
        <p:spPr bwMode="auto">
          <a:xfrm>
            <a:off x="900113" y="2309221"/>
            <a:ext cx="7632700" cy="411919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35" name="フリーフォーム 34"/>
          <p:cNvSpPr/>
          <p:nvPr/>
        </p:nvSpPr>
        <p:spPr bwMode="auto">
          <a:xfrm>
            <a:off x="4421875" y="2527984"/>
            <a:ext cx="1719618" cy="2263221"/>
          </a:xfrm>
          <a:custGeom>
            <a:avLst/>
            <a:gdLst>
              <a:gd name="connsiteX0" fmla="*/ 0 w 1719618"/>
              <a:gd name="connsiteY0" fmla="*/ 0 h 2320120"/>
              <a:gd name="connsiteX1" fmla="*/ 0 w 1719618"/>
              <a:gd name="connsiteY1" fmla="*/ 1760562 h 2320120"/>
              <a:gd name="connsiteX2" fmla="*/ 40943 w 1719618"/>
              <a:gd name="connsiteY2" fmla="*/ 1828800 h 2320120"/>
              <a:gd name="connsiteX3" fmla="*/ 504967 w 1719618"/>
              <a:gd name="connsiteY3" fmla="*/ 2265529 h 2320120"/>
              <a:gd name="connsiteX4" fmla="*/ 723331 w 1719618"/>
              <a:gd name="connsiteY4" fmla="*/ 2306472 h 2320120"/>
              <a:gd name="connsiteX5" fmla="*/ 1160059 w 1719618"/>
              <a:gd name="connsiteY5" fmla="*/ 2320120 h 2320120"/>
              <a:gd name="connsiteX6" fmla="*/ 1460310 w 1719618"/>
              <a:gd name="connsiteY6" fmla="*/ 2306472 h 2320120"/>
              <a:gd name="connsiteX7" fmla="*/ 1719618 w 1719618"/>
              <a:gd name="connsiteY7" fmla="*/ 2238233 h 2320120"/>
              <a:gd name="connsiteX8" fmla="*/ 1678674 w 1719618"/>
              <a:gd name="connsiteY8" fmla="*/ 0 h 2320120"/>
              <a:gd name="connsiteX9" fmla="*/ 0 w 1719618"/>
              <a:gd name="connsiteY9" fmla="*/ 0 h 232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9618" h="2320120">
                <a:moveTo>
                  <a:pt x="0" y="0"/>
                </a:moveTo>
                <a:lnTo>
                  <a:pt x="0" y="1760562"/>
                </a:lnTo>
                <a:lnTo>
                  <a:pt x="40943" y="1828800"/>
                </a:lnTo>
                <a:lnTo>
                  <a:pt x="504967" y="2265529"/>
                </a:lnTo>
                <a:lnTo>
                  <a:pt x="723331" y="2306472"/>
                </a:lnTo>
                <a:lnTo>
                  <a:pt x="1160059" y="2320120"/>
                </a:lnTo>
                <a:lnTo>
                  <a:pt x="1460310" y="2306472"/>
                </a:lnTo>
                <a:lnTo>
                  <a:pt x="1719618" y="2238233"/>
                </a:lnTo>
                <a:lnTo>
                  <a:pt x="167867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FF">
              <a:alpha val="14902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4" name="フリーフォーム 33"/>
          <p:cNvSpPr/>
          <p:nvPr/>
        </p:nvSpPr>
        <p:spPr bwMode="auto">
          <a:xfrm>
            <a:off x="2374710" y="2514672"/>
            <a:ext cx="2456597" cy="1224801"/>
          </a:xfrm>
          <a:custGeom>
            <a:avLst/>
            <a:gdLst>
              <a:gd name="connsiteX0" fmla="*/ 0 w 2456597"/>
              <a:gd name="connsiteY0" fmla="*/ 0 h 1255594"/>
              <a:gd name="connsiteX1" fmla="*/ 68239 w 2456597"/>
              <a:gd name="connsiteY1" fmla="*/ 163773 h 1255594"/>
              <a:gd name="connsiteX2" fmla="*/ 1201003 w 2456597"/>
              <a:gd name="connsiteY2" fmla="*/ 1201003 h 1255594"/>
              <a:gd name="connsiteX3" fmla="*/ 1405720 w 2456597"/>
              <a:gd name="connsiteY3" fmla="*/ 1241946 h 1255594"/>
              <a:gd name="connsiteX4" fmla="*/ 1705971 w 2456597"/>
              <a:gd name="connsiteY4" fmla="*/ 1255594 h 1255594"/>
              <a:gd name="connsiteX5" fmla="*/ 1856096 w 2456597"/>
              <a:gd name="connsiteY5" fmla="*/ 1214650 h 1255594"/>
              <a:gd name="connsiteX6" fmla="*/ 2060812 w 2456597"/>
              <a:gd name="connsiteY6" fmla="*/ 1064525 h 1255594"/>
              <a:gd name="connsiteX7" fmla="*/ 2088108 w 2456597"/>
              <a:gd name="connsiteY7" fmla="*/ 1037230 h 1255594"/>
              <a:gd name="connsiteX8" fmla="*/ 2197290 w 2456597"/>
              <a:gd name="connsiteY8" fmla="*/ 1091821 h 1255594"/>
              <a:gd name="connsiteX9" fmla="*/ 2265529 w 2456597"/>
              <a:gd name="connsiteY9" fmla="*/ 1050877 h 1255594"/>
              <a:gd name="connsiteX10" fmla="*/ 2306472 w 2456597"/>
              <a:gd name="connsiteY10" fmla="*/ 982639 h 1255594"/>
              <a:gd name="connsiteX11" fmla="*/ 2374711 w 2456597"/>
              <a:gd name="connsiteY11" fmla="*/ 1037230 h 1255594"/>
              <a:gd name="connsiteX12" fmla="*/ 2442950 w 2456597"/>
              <a:gd name="connsiteY12" fmla="*/ 955343 h 1255594"/>
              <a:gd name="connsiteX13" fmla="*/ 2456597 w 2456597"/>
              <a:gd name="connsiteY13" fmla="*/ 13647 h 1255594"/>
              <a:gd name="connsiteX14" fmla="*/ 0 w 2456597"/>
              <a:gd name="connsiteY14" fmla="*/ 0 h 125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6597" h="1255594">
                <a:moveTo>
                  <a:pt x="0" y="0"/>
                </a:moveTo>
                <a:lnTo>
                  <a:pt x="68239" y="163773"/>
                </a:lnTo>
                <a:lnTo>
                  <a:pt x="1201003" y="1201003"/>
                </a:lnTo>
                <a:lnTo>
                  <a:pt x="1405720" y="1241946"/>
                </a:lnTo>
                <a:lnTo>
                  <a:pt x="1705971" y="1255594"/>
                </a:lnTo>
                <a:lnTo>
                  <a:pt x="1856096" y="1214650"/>
                </a:lnTo>
                <a:lnTo>
                  <a:pt x="2060812" y="1064525"/>
                </a:lnTo>
                <a:lnTo>
                  <a:pt x="2088108" y="1037230"/>
                </a:lnTo>
                <a:lnTo>
                  <a:pt x="2197290" y="1091821"/>
                </a:lnTo>
                <a:lnTo>
                  <a:pt x="2265529" y="1050877"/>
                </a:lnTo>
                <a:lnTo>
                  <a:pt x="2306472" y="982639"/>
                </a:lnTo>
                <a:lnTo>
                  <a:pt x="2374711" y="1037230"/>
                </a:lnTo>
                <a:lnTo>
                  <a:pt x="2442950" y="955343"/>
                </a:lnTo>
                <a:lnTo>
                  <a:pt x="2456597" y="13647"/>
                </a:lnTo>
                <a:lnTo>
                  <a:pt x="0" y="0"/>
                </a:lnTo>
                <a:close/>
              </a:path>
            </a:pathLst>
          </a:custGeom>
          <a:solidFill>
            <a:srgbClr val="CCECFF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3" name="フリーフォーム 32"/>
          <p:cNvSpPr/>
          <p:nvPr/>
        </p:nvSpPr>
        <p:spPr bwMode="auto">
          <a:xfrm>
            <a:off x="5704764" y="2514672"/>
            <a:ext cx="2361063" cy="2223281"/>
          </a:xfrm>
          <a:custGeom>
            <a:avLst/>
            <a:gdLst>
              <a:gd name="connsiteX0" fmla="*/ 13648 w 2361063"/>
              <a:gd name="connsiteY0" fmla="*/ 0 h 2279176"/>
              <a:gd name="connsiteX1" fmla="*/ 0 w 2361063"/>
              <a:gd name="connsiteY1" fmla="*/ 1050877 h 2279176"/>
              <a:gd name="connsiteX2" fmla="*/ 81887 w 2361063"/>
              <a:gd name="connsiteY2" fmla="*/ 1460310 h 2279176"/>
              <a:gd name="connsiteX3" fmla="*/ 163773 w 2361063"/>
              <a:gd name="connsiteY3" fmla="*/ 1569492 h 2279176"/>
              <a:gd name="connsiteX4" fmla="*/ 873457 w 2361063"/>
              <a:gd name="connsiteY4" fmla="*/ 2210937 h 2279176"/>
              <a:gd name="connsiteX5" fmla="*/ 968991 w 2361063"/>
              <a:gd name="connsiteY5" fmla="*/ 2279176 h 2279176"/>
              <a:gd name="connsiteX6" fmla="*/ 1105469 w 2361063"/>
              <a:gd name="connsiteY6" fmla="*/ 2279176 h 2279176"/>
              <a:gd name="connsiteX7" fmla="*/ 1269242 w 2361063"/>
              <a:gd name="connsiteY7" fmla="*/ 2279176 h 2279176"/>
              <a:gd name="connsiteX8" fmla="*/ 1419367 w 2361063"/>
              <a:gd name="connsiteY8" fmla="*/ 2238233 h 2279176"/>
              <a:gd name="connsiteX9" fmla="*/ 2006221 w 2361063"/>
              <a:gd name="connsiteY9" fmla="*/ 1992573 h 2279176"/>
              <a:gd name="connsiteX10" fmla="*/ 2279176 w 2361063"/>
              <a:gd name="connsiteY10" fmla="*/ 1856095 h 2279176"/>
              <a:gd name="connsiteX11" fmla="*/ 2361063 w 2361063"/>
              <a:gd name="connsiteY11" fmla="*/ 1828800 h 2279176"/>
              <a:gd name="connsiteX12" fmla="*/ 2361063 w 2361063"/>
              <a:gd name="connsiteY12" fmla="*/ 0 h 2279176"/>
              <a:gd name="connsiteX13" fmla="*/ 13648 w 2361063"/>
              <a:gd name="connsiteY13" fmla="*/ 0 h 2279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61063" h="2279176">
                <a:moveTo>
                  <a:pt x="13648" y="0"/>
                </a:moveTo>
                <a:lnTo>
                  <a:pt x="0" y="1050877"/>
                </a:lnTo>
                <a:lnTo>
                  <a:pt x="81887" y="1460310"/>
                </a:lnTo>
                <a:lnTo>
                  <a:pt x="163773" y="1569492"/>
                </a:lnTo>
                <a:lnTo>
                  <a:pt x="873457" y="2210937"/>
                </a:lnTo>
                <a:lnTo>
                  <a:pt x="968991" y="2279176"/>
                </a:lnTo>
                <a:lnTo>
                  <a:pt x="1105469" y="2279176"/>
                </a:lnTo>
                <a:lnTo>
                  <a:pt x="1269242" y="2279176"/>
                </a:lnTo>
                <a:lnTo>
                  <a:pt x="1419367" y="2238233"/>
                </a:lnTo>
                <a:lnTo>
                  <a:pt x="2006221" y="1992573"/>
                </a:lnTo>
                <a:lnTo>
                  <a:pt x="2279176" y="1856095"/>
                </a:lnTo>
                <a:lnTo>
                  <a:pt x="2361063" y="1828800"/>
                </a:lnTo>
                <a:lnTo>
                  <a:pt x="2361063" y="0"/>
                </a:lnTo>
                <a:lnTo>
                  <a:pt x="13648" y="0"/>
                </a:lnTo>
                <a:close/>
              </a:path>
            </a:pathLst>
          </a:custGeom>
          <a:solidFill>
            <a:srgbClr val="FFCC99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1448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775" y="2285992"/>
            <a:ext cx="7343775" cy="41671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44844" name="Rectangle 12"/>
          <p:cNvSpPr>
            <a:spLocks noChangeAspect="1" noChangeArrowheads="1"/>
          </p:cNvSpPr>
          <p:nvPr/>
        </p:nvSpPr>
        <p:spPr bwMode="auto">
          <a:xfrm>
            <a:off x="5429256" y="2670571"/>
            <a:ext cx="264320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800" b="1" dirty="0" smtClean="0">
                <a:solidFill>
                  <a:srgbClr val="FFCC99"/>
                </a:solidFill>
              </a:rPr>
              <a:t>Terrestrial Detectors  </a:t>
            </a:r>
          </a:p>
          <a:p>
            <a:pPr algn="l">
              <a:buFontTx/>
              <a:buNone/>
            </a:pPr>
            <a:r>
              <a:rPr lang="en-US" altLang="ja-JP" sz="1600" b="1" dirty="0" smtClean="0">
                <a:solidFill>
                  <a:srgbClr val="FFCC99"/>
                </a:solidFill>
              </a:rPr>
              <a:t>    </a:t>
            </a:r>
            <a:r>
              <a:rPr lang="en-US" altLang="ja-JP" sz="1400" b="1" dirty="0" smtClean="0">
                <a:solidFill>
                  <a:srgbClr val="FFCC99"/>
                </a:solidFill>
              </a:rPr>
              <a:t>(Ad. LIGO,  KAGRA, etc)</a:t>
            </a:r>
            <a:endParaRPr lang="en-US" altLang="ja-JP" sz="1400" b="1" dirty="0">
              <a:solidFill>
                <a:srgbClr val="FFCC99"/>
              </a:solidFill>
            </a:endParaRPr>
          </a:p>
        </p:txBody>
      </p:sp>
      <p:sp>
        <p:nvSpPr>
          <p:cNvPr id="1144838" name="Rectangle 6"/>
          <p:cNvSpPr>
            <a:spLocks noChangeAspect="1" noChangeArrowheads="1"/>
          </p:cNvSpPr>
          <p:nvPr/>
        </p:nvSpPr>
        <p:spPr bwMode="auto">
          <a:xfrm>
            <a:off x="4429124" y="4896887"/>
            <a:ext cx="1696298" cy="73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altLang="ja-JP" b="1" dirty="0">
                <a:solidFill>
                  <a:srgbClr val="CC99FF"/>
                </a:solidFill>
              </a:rPr>
              <a:t>  DECIGO </a:t>
            </a:r>
          </a:p>
          <a:p>
            <a:pPr algn="l">
              <a:lnSpc>
                <a:spcPct val="90000"/>
              </a:lnSpc>
              <a:buFontTx/>
              <a:buNone/>
            </a:pPr>
            <a:endParaRPr lang="en-US" altLang="ja-JP" b="1" dirty="0">
              <a:solidFill>
                <a:srgbClr val="CC99FF"/>
              </a:solidFill>
            </a:endParaRPr>
          </a:p>
        </p:txBody>
      </p:sp>
      <p:sp>
        <p:nvSpPr>
          <p:cNvPr id="1144856" name="Rectangle 24"/>
          <p:cNvSpPr>
            <a:spLocks noChangeAspect="1" noChangeArrowheads="1"/>
          </p:cNvSpPr>
          <p:nvPr/>
        </p:nvSpPr>
        <p:spPr bwMode="auto">
          <a:xfrm>
            <a:off x="2778127" y="3712224"/>
            <a:ext cx="1936749" cy="45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b="1" dirty="0" smtClean="0">
                <a:solidFill>
                  <a:srgbClr val="99CCFF"/>
                </a:solidFill>
              </a:rPr>
              <a:t>LISA</a:t>
            </a:r>
            <a:endParaRPr lang="en-US" altLang="ja-JP" b="1" dirty="0">
              <a:solidFill>
                <a:srgbClr val="99CCFF"/>
              </a:solidFill>
            </a:endParaRPr>
          </a:p>
        </p:txBody>
      </p:sp>
      <p:sp>
        <p:nvSpPr>
          <p:cNvPr id="37" name="Rectangle 35"/>
          <p:cNvSpPr>
            <a:spLocks noChangeArrowheads="1"/>
          </p:cNvSpPr>
          <p:nvPr/>
        </p:nvSpPr>
        <p:spPr bwMode="auto">
          <a:xfrm>
            <a:off x="2206561" y="852448"/>
            <a:ext cx="6477000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en-US" altLang="ja-JP" sz="1600" b="1" u="sng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Deci</a:t>
            </a:r>
            <a:r>
              <a:rPr lang="en-US" altLang="ja-JP" sz="16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-hertz </a:t>
            </a: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interferometer </a:t>
            </a:r>
            <a:r>
              <a:rPr lang="en-US" altLang="ja-JP" sz="1600" b="1" u="sng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G</a:t>
            </a: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ravitational wave </a:t>
            </a:r>
            <a:r>
              <a:rPr lang="en-US" altLang="ja-JP" sz="1600" b="1" u="sng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O</a:t>
            </a: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bservatory)</a:t>
            </a:r>
          </a:p>
        </p:txBody>
      </p:sp>
      <p:sp>
        <p:nvSpPr>
          <p:cNvPr id="39" name="Rectangle 32"/>
          <p:cNvSpPr>
            <a:spLocks noChangeArrowheads="1"/>
          </p:cNvSpPr>
          <p:nvPr/>
        </p:nvSpPr>
        <p:spPr bwMode="auto">
          <a:xfrm>
            <a:off x="4714908" y="1340768"/>
            <a:ext cx="3968653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‘Bridge’ the obs.gap between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LISA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and </a:t>
            </a:r>
            <a:r>
              <a:rPr lang="en-US" altLang="ja-JP" sz="2000" dirty="0" smtClean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</a:rPr>
              <a:t>Terrestrial detectors</a:t>
            </a:r>
            <a:endParaRPr lang="ja-JP" altLang="en-US" sz="2000" dirty="0">
              <a:solidFill>
                <a:srgbClr val="FFCC99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1" name="下矢印 40"/>
          <p:cNvSpPr/>
          <p:nvPr/>
        </p:nvSpPr>
        <p:spPr bwMode="auto">
          <a:xfrm rot="5400000" flipV="1">
            <a:off x="4214810" y="1571612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Expanding the observation band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766786" y="915988"/>
            <a:ext cx="71628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b="1" dirty="0">
                <a:solidFill>
                  <a:srgbClr val="EAEAEA"/>
                </a:solidFill>
              </a:rPr>
              <a:t>GW frequency ~ </a:t>
            </a:r>
            <a:r>
              <a:rPr lang="en-US" altLang="ja-JP" sz="2000" b="1" dirty="0" smtClean="0">
                <a:solidFill>
                  <a:srgbClr val="EAEAEA"/>
                </a:solidFill>
              </a:rPr>
              <a:t>1/ (time </a:t>
            </a:r>
            <a:r>
              <a:rPr lang="en-US" altLang="ja-JP" sz="2000" b="1" dirty="0">
                <a:solidFill>
                  <a:srgbClr val="EAEAEA"/>
                </a:solidFill>
              </a:rPr>
              <a:t>scale of the </a:t>
            </a:r>
            <a:r>
              <a:rPr lang="en-US" altLang="ja-JP" sz="2000" b="1" dirty="0" smtClean="0">
                <a:solidFill>
                  <a:srgbClr val="EAEAEA"/>
                </a:solidFill>
              </a:rPr>
              <a:t>source)</a:t>
            </a:r>
            <a:endParaRPr lang="en-US" altLang="ja-JP" sz="2000" b="1" dirty="0">
              <a:solidFill>
                <a:srgbClr val="EAEAEA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827584" y="1340768"/>
            <a:ext cx="7643962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</a:rPr>
              <a:t>Observation at low</a:t>
            </a:r>
            <a:r>
              <a:rPr lang="ja-JP" altLang="en-US" sz="2000" dirty="0">
                <a:solidFill>
                  <a:srgbClr val="EAEAEA"/>
                </a:solidFill>
              </a:rPr>
              <a:t> </a:t>
            </a:r>
            <a:r>
              <a:rPr lang="en-US" altLang="ja-JP" sz="2000" dirty="0" smtClean="0">
                <a:solidFill>
                  <a:srgbClr val="EAEAEA"/>
                </a:solidFill>
              </a:rPr>
              <a:t>frequency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</a:rPr>
              <a:t>    - Larger-mass events   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 larger amplitude GW</a:t>
            </a:r>
            <a:r>
              <a:rPr lang="en-US" altLang="ja-JP" sz="2000" dirty="0" smtClean="0">
                <a:solidFill>
                  <a:srgbClr val="EAEAEA"/>
                </a:solidFill>
              </a:rPr>
              <a:t>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EAEAEA"/>
                </a:solidFill>
                <a:sym typeface="Wingdings" pitchFamily="2" charset="2"/>
              </a:rPr>
              <a:t>    - (Almost) stationary source  Do not have to wait for ‘events’</a:t>
            </a:r>
            <a:endParaRPr kumimoji="1" lang="ja-JP" altLang="en-US" sz="2000" kern="1200" dirty="0">
              <a:solidFill>
                <a:srgbClr val="EAEAEA"/>
              </a:solidFill>
              <a:sym typeface="Wingdings" pitchFamily="2" charset="2"/>
            </a:endParaRPr>
          </a:p>
        </p:txBody>
      </p:sp>
      <p:sp>
        <p:nvSpPr>
          <p:cNvPr id="7" name="AutoShape 45"/>
          <p:cNvSpPr>
            <a:spLocks noChangeArrowheads="1"/>
          </p:cNvSpPr>
          <p:nvPr/>
        </p:nvSpPr>
        <p:spPr bwMode="auto">
          <a:xfrm>
            <a:off x="1475780" y="2420888"/>
            <a:ext cx="215900" cy="288925"/>
          </a:xfrm>
          <a:prstGeom prst="rightArrow">
            <a:avLst>
              <a:gd name="adj1" fmla="val 49676"/>
              <a:gd name="adj2" fmla="val 60991"/>
            </a:avLst>
          </a:prstGeom>
          <a:solidFill>
            <a:srgbClr val="F8F8F8">
              <a:alpha val="50000"/>
            </a:srgbClr>
          </a:solidFill>
          <a:ln w="3175">
            <a:solidFill>
              <a:srgbClr val="F8F8F8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729680" y="2341329"/>
            <a:ext cx="4858544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CCFF"/>
                </a:solidFill>
              </a:rPr>
              <a:t>Different or complementary science</a:t>
            </a:r>
            <a:endParaRPr kumimoji="1" lang="ja-JP" altLang="en-US" sz="2000" b="1" kern="1200" dirty="0">
              <a:solidFill>
                <a:srgbClr val="99CCFF"/>
              </a:solidFill>
              <a:sym typeface="Wingdings" pitchFamily="2" charset="2"/>
            </a:endParaRPr>
          </a:p>
        </p:txBody>
      </p:sp>
      <p:grpSp>
        <p:nvGrpSpPr>
          <p:cNvPr id="40" name="グループ化 39"/>
          <p:cNvGrpSpPr/>
          <p:nvPr/>
        </p:nvGrpSpPr>
        <p:grpSpPr>
          <a:xfrm>
            <a:off x="827584" y="2996952"/>
            <a:ext cx="7776864" cy="3320499"/>
            <a:chOff x="827584" y="2996952"/>
            <a:chExt cx="7776864" cy="3320499"/>
          </a:xfrm>
        </p:grpSpPr>
        <p:sp>
          <p:nvSpPr>
            <p:cNvPr id="37" name="AutoShape 42"/>
            <p:cNvSpPr>
              <a:spLocks noChangeArrowheads="1"/>
            </p:cNvSpPr>
            <p:nvPr/>
          </p:nvSpPr>
          <p:spPr bwMode="auto">
            <a:xfrm>
              <a:off x="827584" y="2996952"/>
              <a:ext cx="7776864" cy="3320499"/>
            </a:xfrm>
            <a:prstGeom prst="roundRect">
              <a:avLst>
                <a:gd name="adj" fmla="val 6075"/>
              </a:avLst>
            </a:prstGeom>
            <a:solidFill>
              <a:srgbClr val="CCECFF">
                <a:alpha val="1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27" name="AutoShape 42"/>
            <p:cNvSpPr>
              <a:spLocks noChangeArrowheads="1"/>
            </p:cNvSpPr>
            <p:nvPr/>
          </p:nvSpPr>
          <p:spPr bwMode="auto">
            <a:xfrm>
              <a:off x="2363198" y="4165950"/>
              <a:ext cx="357634" cy="259439"/>
            </a:xfrm>
            <a:prstGeom prst="roundRect">
              <a:avLst>
                <a:gd name="adj" fmla="val 16667"/>
              </a:avLst>
            </a:prstGeom>
            <a:solidFill>
              <a:srgbClr val="F8F8F8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35" name="AutoShape 42"/>
            <p:cNvSpPr>
              <a:spLocks noChangeArrowheads="1"/>
            </p:cNvSpPr>
            <p:nvPr/>
          </p:nvSpPr>
          <p:spPr bwMode="auto">
            <a:xfrm>
              <a:off x="2123727" y="3829356"/>
              <a:ext cx="753005" cy="261003"/>
            </a:xfrm>
            <a:prstGeom prst="roundRect">
              <a:avLst>
                <a:gd name="adj" fmla="val 16667"/>
              </a:avLst>
            </a:prstGeom>
            <a:solidFill>
              <a:srgbClr val="F8F8F8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ja-JP" altLang="en-US" dirty="0"/>
            </a:p>
          </p:txBody>
        </p:sp>
        <p:pic>
          <p:nvPicPr>
            <p:cNvPr id="5" name="Picture 4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171633" y="3789040"/>
              <a:ext cx="2299913" cy="16454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827584" y="3100898"/>
              <a:ext cx="5256584" cy="4001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dirty="0" smtClean="0">
                  <a:solidFill>
                    <a:srgbClr val="EAEAEA"/>
                  </a:solidFill>
                </a:rPr>
                <a:t>(Example) GW from </a:t>
              </a:r>
              <a:r>
                <a:rPr lang="en-US" altLang="ja-JP" sz="2000" dirty="0">
                  <a:solidFill>
                    <a:srgbClr val="EAEAEA"/>
                  </a:solidFill>
                </a:rPr>
                <a:t>c</a:t>
              </a:r>
              <a:r>
                <a:rPr lang="en-US" altLang="ja-JP" sz="2000" dirty="0" smtClean="0">
                  <a:solidFill>
                    <a:srgbClr val="EAEAEA"/>
                  </a:solidFill>
                </a:rPr>
                <a:t>ompact binary inspiral</a:t>
              </a:r>
              <a:endParaRPr kumimoji="1" lang="ja-JP" altLang="en-US" sz="2000" kern="1200" dirty="0">
                <a:solidFill>
                  <a:srgbClr val="EAEAEA"/>
                </a:solidFill>
                <a:sym typeface="Wingdings" pitchFamily="2" charset="2"/>
              </a:endParaRPr>
            </a:p>
          </p:txBody>
        </p:sp>
        <p:pic>
          <p:nvPicPr>
            <p:cNvPr id="23" name="図 2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3815614"/>
              <a:ext cx="1761117" cy="549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>
                      <a:alpha val="0"/>
                    </a:scrgbClr>
                  </a:solidFill>
                </a14:hiddenFill>
              </a:ext>
            </a:extLst>
          </p:spPr>
        </p:pic>
        <p:pic>
          <p:nvPicPr>
            <p:cNvPr id="24" name="図 2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864" y="3717032"/>
              <a:ext cx="2656506" cy="640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>
                      <a:alpha val="0"/>
                    </a:scrgbClr>
                  </a:solidFill>
                </a14:hiddenFill>
              </a:ext>
            </a:extLst>
          </p:spPr>
        </p:pic>
        <p:cxnSp>
          <p:nvCxnSpPr>
            <p:cNvPr id="28" name="直線矢印コネクタ 27"/>
            <p:cNvCxnSpPr/>
            <p:nvPr/>
          </p:nvCxnSpPr>
          <p:spPr bwMode="auto">
            <a:xfrm flipV="1">
              <a:off x="2267744" y="4425389"/>
              <a:ext cx="178817" cy="299755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58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1712456" y="4679844"/>
              <a:ext cx="1491392" cy="25436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dirty="0" smtClean="0">
                  <a:solidFill>
                    <a:srgbClr val="EAEAEA"/>
                  </a:solidFill>
                </a:rPr>
                <a:t>Separation</a:t>
              </a:r>
              <a:endParaRPr kumimoji="1" lang="ja-JP" altLang="en-US" sz="1400" kern="1200" dirty="0">
                <a:solidFill>
                  <a:srgbClr val="EAEAEA"/>
                </a:solidFill>
                <a:sym typeface="Wingdings" pitchFamily="2" charset="2"/>
              </a:endParaRPr>
            </a:p>
          </p:txBody>
        </p:sp>
        <p:sp>
          <p:nvSpPr>
            <p:cNvPr id="32" name="Rectangle 6"/>
            <p:cNvSpPr>
              <a:spLocks noChangeArrowheads="1"/>
            </p:cNvSpPr>
            <p:nvPr/>
          </p:nvSpPr>
          <p:spPr bwMode="auto">
            <a:xfrm>
              <a:off x="2987824" y="4653136"/>
              <a:ext cx="1491392" cy="30777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dirty="0" smtClean="0">
                  <a:solidFill>
                    <a:srgbClr val="EAEAEA"/>
                  </a:solidFill>
                </a:rPr>
                <a:t>Mass</a:t>
              </a:r>
              <a:endParaRPr kumimoji="1" lang="ja-JP" altLang="en-US" sz="1400" kern="1200" dirty="0">
                <a:solidFill>
                  <a:srgbClr val="EAEAEA"/>
                </a:solidFill>
                <a:sym typeface="Wingdings" pitchFamily="2" charset="2"/>
              </a:endParaRPr>
            </a:p>
          </p:txBody>
        </p:sp>
        <p:cxnSp>
          <p:nvCxnSpPr>
            <p:cNvPr id="33" name="直線矢印コネクタ 32"/>
            <p:cNvCxnSpPr/>
            <p:nvPr/>
          </p:nvCxnSpPr>
          <p:spPr bwMode="auto">
            <a:xfrm flipH="1" flipV="1">
              <a:off x="2915816" y="4077073"/>
              <a:ext cx="216024" cy="602771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58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6" name="Rectangle 6"/>
            <p:cNvSpPr>
              <a:spLocks noChangeArrowheads="1"/>
            </p:cNvSpPr>
            <p:nvPr/>
          </p:nvSpPr>
          <p:spPr bwMode="auto">
            <a:xfrm>
              <a:off x="1115616" y="5117122"/>
              <a:ext cx="5976664" cy="120032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99CCFF"/>
                  </a:solidFill>
                </a:rPr>
                <a:t>- Large separation    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99CCFF"/>
                  </a:solidFill>
                  <a:sym typeface="Wingdings" pitchFamily="2" charset="2"/>
                </a:rPr>
                <a:t>     stationary, low-freq. GWs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800" kern="1200" dirty="0" smtClean="0">
                  <a:solidFill>
                    <a:srgbClr val="99CCFF"/>
                  </a:solidFill>
                  <a:sym typeface="Wingdings" pitchFamily="2" charset="2"/>
                </a:rPr>
                <a:t>- Just before merger </a:t>
              </a:r>
              <a:r>
                <a:rPr kumimoji="1" lang="en-US" altLang="ja-JP" sz="1800" kern="1200" dirty="0" smtClean="0">
                  <a:solidFill>
                    <a:srgbClr val="FFFFFF"/>
                  </a:solidFill>
                  <a:sym typeface="Wingdings" pitchFamily="2" charset="2"/>
                </a:rPr>
                <a:t>(               )</a:t>
              </a:r>
            </a:p>
            <a:p>
              <a:pPr marL="285750" indent="-285750"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Tx/>
                <a:buChar char="-"/>
              </a:pPr>
              <a:r>
                <a:rPr kumimoji="1" lang="en-US" altLang="ja-JP" sz="1800" kern="1200" dirty="0" smtClean="0">
                  <a:solidFill>
                    <a:srgbClr val="99CCFF"/>
                  </a:solidFill>
                  <a:sym typeface="Wingdings" pitchFamily="2" charset="2"/>
                </a:rPr>
                <a:t> Large mass, large amplitude GWs at low freq.</a:t>
              </a:r>
              <a:endParaRPr kumimoji="1" lang="ja-JP" altLang="en-US" sz="1800" kern="1200" dirty="0">
                <a:solidFill>
                  <a:srgbClr val="99CCFF"/>
                </a:solidFill>
                <a:sym typeface="Wingdings" pitchFamily="2" charset="2"/>
              </a:endParaRPr>
            </a:p>
          </p:txBody>
        </p:sp>
        <p:pic>
          <p:nvPicPr>
            <p:cNvPr id="38" name="図 3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5384" y="5796386"/>
              <a:ext cx="1000322" cy="169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>
                      <a:alpha val="0"/>
                    </a:scrgbClr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682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Sources and detectors</a:t>
            </a:r>
            <a:endParaRPr lang="ja-JP" altLang="en-US" dirty="0"/>
          </a:p>
        </p:txBody>
      </p:sp>
      <p:sp>
        <p:nvSpPr>
          <p:cNvPr id="3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1106947" name="AutoShape 3"/>
          <p:cNvSpPr>
            <a:spLocks noChangeAspect="1" noChangeArrowheads="1"/>
          </p:cNvSpPr>
          <p:nvPr/>
        </p:nvSpPr>
        <p:spPr bwMode="auto">
          <a:xfrm>
            <a:off x="900113" y="2062162"/>
            <a:ext cx="7632700" cy="422275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pic>
        <p:nvPicPr>
          <p:cNvPr id="11069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3775" y="2038349"/>
            <a:ext cx="7343775" cy="4271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06949" name="Freeform 5"/>
          <p:cNvSpPr>
            <a:spLocks noChangeAspect="1"/>
          </p:cNvSpPr>
          <p:nvPr/>
        </p:nvSpPr>
        <p:spPr bwMode="auto">
          <a:xfrm>
            <a:off x="4859338" y="2278062"/>
            <a:ext cx="1438275" cy="3330575"/>
          </a:xfrm>
          <a:custGeom>
            <a:avLst/>
            <a:gdLst/>
            <a:ahLst/>
            <a:cxnLst>
              <a:cxn ang="0">
                <a:pos x="768" y="1776"/>
              </a:cxn>
              <a:cxn ang="0">
                <a:pos x="384" y="0"/>
              </a:cxn>
              <a:cxn ang="0">
                <a:pos x="0" y="0"/>
              </a:cxn>
              <a:cxn ang="0">
                <a:pos x="432" y="1776"/>
              </a:cxn>
              <a:cxn ang="0">
                <a:pos x="768" y="1776"/>
              </a:cxn>
            </a:cxnLst>
            <a:rect l="0" t="0" r="r" b="b"/>
            <a:pathLst>
              <a:path w="768" h="1776">
                <a:moveTo>
                  <a:pt x="768" y="1776"/>
                </a:moveTo>
                <a:lnTo>
                  <a:pt x="384" y="0"/>
                </a:lnTo>
                <a:lnTo>
                  <a:pt x="0" y="0"/>
                </a:lnTo>
                <a:lnTo>
                  <a:pt x="432" y="1776"/>
                </a:lnTo>
                <a:lnTo>
                  <a:pt x="768" y="1776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0" name="Rectangle 6"/>
          <p:cNvSpPr>
            <a:spLocks noChangeAspect="1" noChangeArrowheads="1"/>
          </p:cNvSpPr>
          <p:nvPr/>
        </p:nvSpPr>
        <p:spPr bwMode="auto">
          <a:xfrm>
            <a:off x="4643438" y="4000504"/>
            <a:ext cx="14446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2000" b="1" dirty="0">
                <a:solidFill>
                  <a:srgbClr val="CC99FF"/>
                </a:solidFill>
                <a:latin typeface="Tahoma" pitchFamily="34" charset="0"/>
              </a:rPr>
              <a:t>  DECIGO </a:t>
            </a:r>
          </a:p>
        </p:txBody>
      </p:sp>
      <p:sp>
        <p:nvSpPr>
          <p:cNvPr id="1106952" name="Freeform 8"/>
          <p:cNvSpPr>
            <a:spLocks noChangeAspect="1"/>
          </p:cNvSpPr>
          <p:nvPr/>
        </p:nvSpPr>
        <p:spPr bwMode="auto">
          <a:xfrm>
            <a:off x="6786563" y="3211512"/>
            <a:ext cx="719137" cy="7191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4" y="48"/>
              </a:cxn>
              <a:cxn ang="0">
                <a:pos x="384" y="384"/>
              </a:cxn>
              <a:cxn ang="0">
                <a:pos x="0" y="384"/>
              </a:cxn>
              <a:cxn ang="0">
                <a:pos x="0" y="0"/>
              </a:cxn>
            </a:cxnLst>
            <a:rect l="0" t="0" r="r" b="b"/>
            <a:pathLst>
              <a:path w="384" h="384">
                <a:moveTo>
                  <a:pt x="0" y="0"/>
                </a:moveTo>
                <a:lnTo>
                  <a:pt x="384" y="48"/>
                </a:lnTo>
                <a:lnTo>
                  <a:pt x="384" y="384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rgbClr val="FFFF99">
              <a:alpha val="50000"/>
            </a:srgbClr>
          </a:solidFill>
          <a:ln w="31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3" name="Freeform 9"/>
          <p:cNvSpPr>
            <a:spLocks noChangeAspect="1"/>
          </p:cNvSpPr>
          <p:nvPr/>
        </p:nvSpPr>
        <p:spPr bwMode="auto">
          <a:xfrm>
            <a:off x="6065838" y="2976562"/>
            <a:ext cx="1530350" cy="987425"/>
          </a:xfrm>
          <a:custGeom>
            <a:avLst/>
            <a:gdLst/>
            <a:ahLst/>
            <a:cxnLst>
              <a:cxn ang="0">
                <a:pos x="816" y="336"/>
              </a:cxn>
              <a:cxn ang="0">
                <a:pos x="0" y="0"/>
              </a:cxn>
              <a:cxn ang="0">
                <a:pos x="0" y="192"/>
              </a:cxn>
              <a:cxn ang="0">
                <a:pos x="816" y="528"/>
              </a:cxn>
              <a:cxn ang="0">
                <a:pos x="816" y="336"/>
              </a:cxn>
            </a:cxnLst>
            <a:rect l="0" t="0" r="r" b="b"/>
            <a:pathLst>
              <a:path w="816" h="528">
                <a:moveTo>
                  <a:pt x="816" y="336"/>
                </a:moveTo>
                <a:lnTo>
                  <a:pt x="0" y="0"/>
                </a:lnTo>
                <a:lnTo>
                  <a:pt x="0" y="192"/>
                </a:lnTo>
                <a:lnTo>
                  <a:pt x="816" y="528"/>
                </a:lnTo>
                <a:lnTo>
                  <a:pt x="816" y="336"/>
                </a:lnTo>
                <a:close/>
              </a:path>
            </a:pathLst>
          </a:custGeom>
          <a:solidFill>
            <a:srgbClr val="CCFFCC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4" name="Oval 10"/>
          <p:cNvSpPr>
            <a:spLocks noChangeAspect="1" noChangeArrowheads="1"/>
          </p:cNvSpPr>
          <p:nvPr/>
        </p:nvSpPr>
        <p:spPr bwMode="auto">
          <a:xfrm>
            <a:off x="7146925" y="3963987"/>
            <a:ext cx="179387" cy="180975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5" name="Freeform 11"/>
          <p:cNvSpPr>
            <a:spLocks noChangeAspect="1"/>
          </p:cNvSpPr>
          <p:nvPr/>
        </p:nvSpPr>
        <p:spPr bwMode="auto">
          <a:xfrm>
            <a:off x="6065838" y="3694112"/>
            <a:ext cx="539750" cy="9001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8" y="96"/>
              </a:cxn>
              <a:cxn ang="0">
                <a:pos x="288" y="480"/>
              </a:cxn>
              <a:cxn ang="0">
                <a:pos x="48" y="432"/>
              </a:cxn>
              <a:cxn ang="0">
                <a:pos x="0" y="0"/>
              </a:cxn>
            </a:cxnLst>
            <a:rect l="0" t="0" r="r" b="b"/>
            <a:pathLst>
              <a:path w="288" h="480">
                <a:moveTo>
                  <a:pt x="0" y="0"/>
                </a:moveTo>
                <a:lnTo>
                  <a:pt x="288" y="96"/>
                </a:lnTo>
                <a:lnTo>
                  <a:pt x="288" y="480"/>
                </a:lnTo>
                <a:lnTo>
                  <a:pt x="48" y="432"/>
                </a:lnTo>
                <a:lnTo>
                  <a:pt x="0" y="0"/>
                </a:lnTo>
                <a:close/>
              </a:path>
            </a:pathLst>
          </a:custGeom>
          <a:solidFill>
            <a:srgbClr val="FFCC99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6" name="Rectangle 12"/>
          <p:cNvSpPr>
            <a:spLocks noChangeAspect="1" noChangeArrowheads="1"/>
          </p:cNvSpPr>
          <p:nvPr/>
        </p:nvSpPr>
        <p:spPr bwMode="auto">
          <a:xfrm>
            <a:off x="7246938" y="4457650"/>
            <a:ext cx="8515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2000" b="1" dirty="0">
                <a:solidFill>
                  <a:srgbClr val="FFCC99"/>
                </a:solidFill>
                <a:latin typeface="Tahoma" pitchFamily="34" charset="0"/>
              </a:rPr>
              <a:t>LCGT</a:t>
            </a:r>
          </a:p>
        </p:txBody>
      </p:sp>
      <p:sp>
        <p:nvSpPr>
          <p:cNvPr id="1106957" name="Rectangle 13"/>
          <p:cNvSpPr>
            <a:spLocks noChangeAspect="1" noChangeArrowheads="1"/>
          </p:cNvSpPr>
          <p:nvPr/>
        </p:nvSpPr>
        <p:spPr bwMode="auto">
          <a:xfrm>
            <a:off x="6982308" y="3110211"/>
            <a:ext cx="12330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FF66"/>
                </a:solidFill>
              </a:rPr>
              <a:t>Core-collapse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FF66"/>
                </a:solidFill>
              </a:rPr>
              <a:t>Supernovae</a:t>
            </a:r>
          </a:p>
        </p:txBody>
      </p:sp>
      <p:sp>
        <p:nvSpPr>
          <p:cNvPr id="1106958" name="Rectangle 14"/>
          <p:cNvSpPr>
            <a:spLocks noChangeAspect="1" noChangeArrowheads="1"/>
          </p:cNvSpPr>
          <p:nvPr/>
        </p:nvSpPr>
        <p:spPr bwMode="auto">
          <a:xfrm>
            <a:off x="6000760" y="2824459"/>
            <a:ext cx="9348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FFCC"/>
                </a:solidFill>
                <a:latin typeface="Tahoma" pitchFamily="34" charset="0"/>
              </a:rPr>
              <a:t>NS binary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FFCC"/>
                </a:solidFill>
              </a:rPr>
              <a:t>   inspiral</a:t>
            </a:r>
            <a:endParaRPr lang="ja-JP" altLang="en-US" sz="1200" b="1" dirty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1106959" name="Rectangle 15"/>
          <p:cNvSpPr>
            <a:spLocks noChangeAspect="1" noChangeArrowheads="1"/>
          </p:cNvSpPr>
          <p:nvPr/>
        </p:nvSpPr>
        <p:spPr bwMode="auto">
          <a:xfrm>
            <a:off x="7297761" y="3817943"/>
            <a:ext cx="631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000" b="1" dirty="0">
                <a:solidFill>
                  <a:srgbClr val="FF9900"/>
                </a:solidFill>
                <a:latin typeface="Tahoma" pitchFamily="34" charset="0"/>
              </a:rPr>
              <a:t>ScoX-1</a:t>
            </a:r>
          </a:p>
          <a:p>
            <a:pPr algn="l">
              <a:buFontTx/>
              <a:buNone/>
            </a:pPr>
            <a:r>
              <a:rPr lang="en-US" altLang="ja-JP" sz="1000" b="1" dirty="0">
                <a:solidFill>
                  <a:srgbClr val="FF9900"/>
                </a:solidFill>
                <a:latin typeface="Tahoma" pitchFamily="34" charset="0"/>
              </a:rPr>
              <a:t>  (1yr)</a:t>
            </a:r>
          </a:p>
        </p:txBody>
      </p:sp>
      <p:sp>
        <p:nvSpPr>
          <p:cNvPr id="1106960" name="Rectangle 16"/>
          <p:cNvSpPr>
            <a:spLocks noChangeAspect="1" noChangeArrowheads="1"/>
          </p:cNvSpPr>
          <p:nvPr/>
        </p:nvSpPr>
        <p:spPr bwMode="auto">
          <a:xfrm>
            <a:off x="6113463" y="3757612"/>
            <a:ext cx="75533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9900"/>
                </a:solidFill>
                <a:latin typeface="Tahoma" pitchFamily="34" charset="0"/>
              </a:rPr>
              <a:t>Pulsar</a:t>
            </a:r>
            <a:endParaRPr lang="ja-JP" altLang="en-US" sz="1200" b="1" dirty="0">
              <a:solidFill>
                <a:srgbClr val="FF9900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ja-JP" altLang="en-US" sz="1000" b="1" dirty="0">
                <a:solidFill>
                  <a:srgbClr val="FF9900"/>
                </a:solidFill>
                <a:latin typeface="Tahoma" pitchFamily="34" charset="0"/>
              </a:rPr>
              <a:t>　　  </a:t>
            </a:r>
            <a:r>
              <a:rPr lang="en-US" altLang="ja-JP" sz="1000" b="1" dirty="0">
                <a:solidFill>
                  <a:srgbClr val="FF9900"/>
                </a:solidFill>
                <a:latin typeface="Tahoma" pitchFamily="34" charset="0"/>
              </a:rPr>
              <a:t>(1yr)</a:t>
            </a:r>
          </a:p>
        </p:txBody>
      </p:sp>
      <p:sp>
        <p:nvSpPr>
          <p:cNvPr id="1106962" name="Freeform 18"/>
          <p:cNvSpPr>
            <a:spLocks noChangeAspect="1"/>
          </p:cNvSpPr>
          <p:nvPr/>
        </p:nvSpPr>
        <p:spPr bwMode="auto">
          <a:xfrm>
            <a:off x="2339975" y="2614612"/>
            <a:ext cx="2146300" cy="1536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8" y="24"/>
              </a:cxn>
              <a:cxn ang="0">
                <a:pos x="432" y="108"/>
              </a:cxn>
              <a:cxn ang="0">
                <a:pos x="528" y="138"/>
              </a:cxn>
              <a:cxn ang="0">
                <a:pos x="564" y="162"/>
              </a:cxn>
              <a:cxn ang="0">
                <a:pos x="624" y="216"/>
              </a:cxn>
              <a:cxn ang="0">
                <a:pos x="654" y="240"/>
              </a:cxn>
              <a:cxn ang="0">
                <a:pos x="666" y="258"/>
              </a:cxn>
              <a:cxn ang="0">
                <a:pos x="684" y="270"/>
              </a:cxn>
              <a:cxn ang="0">
                <a:pos x="756" y="348"/>
              </a:cxn>
              <a:cxn ang="0">
                <a:pos x="780" y="378"/>
              </a:cxn>
              <a:cxn ang="0">
                <a:pos x="816" y="426"/>
              </a:cxn>
              <a:cxn ang="0">
                <a:pos x="840" y="456"/>
              </a:cxn>
              <a:cxn ang="0">
                <a:pos x="864" y="492"/>
              </a:cxn>
              <a:cxn ang="0">
                <a:pos x="918" y="534"/>
              </a:cxn>
              <a:cxn ang="0">
                <a:pos x="930" y="552"/>
              </a:cxn>
              <a:cxn ang="0">
                <a:pos x="948" y="564"/>
              </a:cxn>
              <a:cxn ang="0">
                <a:pos x="1050" y="678"/>
              </a:cxn>
              <a:cxn ang="0">
                <a:pos x="1098" y="726"/>
              </a:cxn>
              <a:cxn ang="0">
                <a:pos x="1134" y="750"/>
              </a:cxn>
              <a:cxn ang="0">
                <a:pos x="1152" y="762"/>
              </a:cxn>
              <a:cxn ang="0">
                <a:pos x="1164" y="780"/>
              </a:cxn>
              <a:cxn ang="0">
                <a:pos x="1182" y="792"/>
              </a:cxn>
              <a:cxn ang="0">
                <a:pos x="1224" y="840"/>
              </a:cxn>
              <a:cxn ang="0">
                <a:pos x="1242" y="870"/>
              </a:cxn>
            </a:cxnLst>
            <a:rect l="0" t="0" r="r" b="b"/>
            <a:pathLst>
              <a:path w="1242" h="870">
                <a:moveTo>
                  <a:pt x="0" y="0"/>
                </a:moveTo>
                <a:cubicBezTo>
                  <a:pt x="58" y="5"/>
                  <a:pt x="110" y="18"/>
                  <a:pt x="168" y="24"/>
                </a:cubicBezTo>
                <a:cubicBezTo>
                  <a:pt x="256" y="53"/>
                  <a:pt x="344" y="79"/>
                  <a:pt x="432" y="108"/>
                </a:cubicBezTo>
                <a:cubicBezTo>
                  <a:pt x="461" y="118"/>
                  <a:pt x="502" y="123"/>
                  <a:pt x="528" y="138"/>
                </a:cubicBezTo>
                <a:cubicBezTo>
                  <a:pt x="541" y="145"/>
                  <a:pt x="564" y="162"/>
                  <a:pt x="564" y="162"/>
                </a:cubicBezTo>
                <a:cubicBezTo>
                  <a:pt x="578" y="183"/>
                  <a:pt x="600" y="208"/>
                  <a:pt x="624" y="216"/>
                </a:cubicBezTo>
                <a:cubicBezTo>
                  <a:pt x="658" y="268"/>
                  <a:pt x="613" y="207"/>
                  <a:pt x="654" y="240"/>
                </a:cubicBezTo>
                <a:cubicBezTo>
                  <a:pt x="660" y="245"/>
                  <a:pt x="661" y="253"/>
                  <a:pt x="666" y="258"/>
                </a:cubicBezTo>
                <a:cubicBezTo>
                  <a:pt x="671" y="263"/>
                  <a:pt x="678" y="266"/>
                  <a:pt x="684" y="270"/>
                </a:cubicBezTo>
                <a:cubicBezTo>
                  <a:pt x="702" y="297"/>
                  <a:pt x="724" y="337"/>
                  <a:pt x="756" y="348"/>
                </a:cubicBezTo>
                <a:cubicBezTo>
                  <a:pt x="768" y="383"/>
                  <a:pt x="753" y="351"/>
                  <a:pt x="780" y="378"/>
                </a:cubicBezTo>
                <a:cubicBezTo>
                  <a:pt x="801" y="399"/>
                  <a:pt x="788" y="407"/>
                  <a:pt x="816" y="426"/>
                </a:cubicBezTo>
                <a:cubicBezTo>
                  <a:pt x="830" y="467"/>
                  <a:pt x="811" y="423"/>
                  <a:pt x="840" y="456"/>
                </a:cubicBezTo>
                <a:cubicBezTo>
                  <a:pt x="849" y="467"/>
                  <a:pt x="852" y="484"/>
                  <a:pt x="864" y="492"/>
                </a:cubicBezTo>
                <a:cubicBezTo>
                  <a:pt x="883" y="505"/>
                  <a:pt x="899" y="521"/>
                  <a:pt x="918" y="534"/>
                </a:cubicBezTo>
                <a:cubicBezTo>
                  <a:pt x="922" y="540"/>
                  <a:pt x="925" y="547"/>
                  <a:pt x="930" y="552"/>
                </a:cubicBezTo>
                <a:cubicBezTo>
                  <a:pt x="935" y="557"/>
                  <a:pt x="943" y="559"/>
                  <a:pt x="948" y="564"/>
                </a:cubicBezTo>
                <a:cubicBezTo>
                  <a:pt x="978" y="599"/>
                  <a:pt x="1005" y="663"/>
                  <a:pt x="1050" y="678"/>
                </a:cubicBezTo>
                <a:cubicBezTo>
                  <a:pt x="1062" y="697"/>
                  <a:pt x="1080" y="712"/>
                  <a:pt x="1098" y="726"/>
                </a:cubicBezTo>
                <a:cubicBezTo>
                  <a:pt x="1109" y="735"/>
                  <a:pt x="1122" y="742"/>
                  <a:pt x="1134" y="750"/>
                </a:cubicBezTo>
                <a:cubicBezTo>
                  <a:pt x="1140" y="754"/>
                  <a:pt x="1152" y="762"/>
                  <a:pt x="1152" y="762"/>
                </a:cubicBezTo>
                <a:cubicBezTo>
                  <a:pt x="1156" y="768"/>
                  <a:pt x="1159" y="775"/>
                  <a:pt x="1164" y="780"/>
                </a:cubicBezTo>
                <a:cubicBezTo>
                  <a:pt x="1169" y="785"/>
                  <a:pt x="1177" y="787"/>
                  <a:pt x="1182" y="792"/>
                </a:cubicBezTo>
                <a:cubicBezTo>
                  <a:pt x="1231" y="848"/>
                  <a:pt x="1184" y="813"/>
                  <a:pt x="1224" y="840"/>
                </a:cubicBezTo>
                <a:cubicBezTo>
                  <a:pt x="1232" y="863"/>
                  <a:pt x="1226" y="854"/>
                  <a:pt x="1242" y="870"/>
                </a:cubicBezTo>
              </a:path>
            </a:pathLst>
          </a:custGeom>
          <a:noFill/>
          <a:ln w="63500" cap="flat" cmpd="sng">
            <a:solidFill>
              <a:srgbClr val="C0C0C0"/>
            </a:solidFill>
            <a:prstDash val="solid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63" name="Freeform 19"/>
          <p:cNvSpPr>
            <a:spLocks noChangeAspect="1"/>
          </p:cNvSpPr>
          <p:nvPr/>
        </p:nvSpPr>
        <p:spPr bwMode="auto">
          <a:xfrm>
            <a:off x="3186113" y="2254249"/>
            <a:ext cx="1890713" cy="1081088"/>
          </a:xfrm>
          <a:custGeom>
            <a:avLst/>
            <a:gdLst/>
            <a:ahLst/>
            <a:cxnLst>
              <a:cxn ang="0">
                <a:pos x="1008" y="432"/>
              </a:cxn>
              <a:cxn ang="0">
                <a:pos x="48" y="0"/>
              </a:cxn>
              <a:cxn ang="0">
                <a:pos x="0" y="240"/>
              </a:cxn>
              <a:cxn ang="0">
                <a:pos x="1008" y="576"/>
              </a:cxn>
              <a:cxn ang="0">
                <a:pos x="1008" y="432"/>
              </a:cxn>
            </a:cxnLst>
            <a:rect l="0" t="0" r="r" b="b"/>
            <a:pathLst>
              <a:path w="1008" h="576">
                <a:moveTo>
                  <a:pt x="1008" y="432"/>
                </a:moveTo>
                <a:lnTo>
                  <a:pt x="48" y="0"/>
                </a:lnTo>
                <a:lnTo>
                  <a:pt x="0" y="240"/>
                </a:lnTo>
                <a:lnTo>
                  <a:pt x="1008" y="576"/>
                </a:lnTo>
                <a:lnTo>
                  <a:pt x="1008" y="432"/>
                </a:lnTo>
                <a:close/>
              </a:path>
            </a:pathLst>
          </a:custGeom>
          <a:solidFill>
            <a:srgbClr val="CCFFFF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64" name="Freeform 20"/>
          <p:cNvSpPr>
            <a:spLocks noChangeAspect="1"/>
          </p:cNvSpPr>
          <p:nvPr/>
        </p:nvSpPr>
        <p:spPr bwMode="auto">
          <a:xfrm>
            <a:off x="2916238" y="2740024"/>
            <a:ext cx="1371600" cy="8985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0" y="30"/>
              </a:cxn>
              <a:cxn ang="0">
                <a:pos x="492" y="96"/>
              </a:cxn>
              <a:cxn ang="0">
                <a:pos x="672" y="162"/>
              </a:cxn>
              <a:cxn ang="0">
                <a:pos x="732" y="198"/>
              </a:cxn>
              <a:cxn ang="0">
                <a:pos x="732" y="240"/>
              </a:cxn>
              <a:cxn ang="0">
                <a:pos x="714" y="300"/>
              </a:cxn>
              <a:cxn ang="0">
                <a:pos x="618" y="480"/>
              </a:cxn>
              <a:cxn ang="0">
                <a:pos x="576" y="480"/>
              </a:cxn>
              <a:cxn ang="0">
                <a:pos x="492" y="384"/>
              </a:cxn>
              <a:cxn ang="0">
                <a:pos x="444" y="330"/>
              </a:cxn>
              <a:cxn ang="0">
                <a:pos x="372" y="240"/>
              </a:cxn>
              <a:cxn ang="0">
                <a:pos x="276" y="144"/>
              </a:cxn>
              <a:cxn ang="0">
                <a:pos x="204" y="84"/>
              </a:cxn>
              <a:cxn ang="0">
                <a:pos x="78" y="18"/>
              </a:cxn>
              <a:cxn ang="0">
                <a:pos x="0" y="0"/>
              </a:cxn>
            </a:cxnLst>
            <a:rect l="0" t="0" r="r" b="b"/>
            <a:pathLst>
              <a:path w="732" h="480">
                <a:moveTo>
                  <a:pt x="0" y="0"/>
                </a:moveTo>
                <a:lnTo>
                  <a:pt x="270" y="30"/>
                </a:lnTo>
                <a:lnTo>
                  <a:pt x="492" y="96"/>
                </a:lnTo>
                <a:lnTo>
                  <a:pt x="672" y="162"/>
                </a:lnTo>
                <a:lnTo>
                  <a:pt x="732" y="198"/>
                </a:lnTo>
                <a:lnTo>
                  <a:pt x="732" y="240"/>
                </a:lnTo>
                <a:lnTo>
                  <a:pt x="714" y="300"/>
                </a:lnTo>
                <a:lnTo>
                  <a:pt x="618" y="480"/>
                </a:lnTo>
                <a:lnTo>
                  <a:pt x="576" y="480"/>
                </a:lnTo>
                <a:lnTo>
                  <a:pt x="492" y="384"/>
                </a:lnTo>
                <a:lnTo>
                  <a:pt x="444" y="330"/>
                </a:lnTo>
                <a:lnTo>
                  <a:pt x="372" y="240"/>
                </a:lnTo>
                <a:lnTo>
                  <a:pt x="276" y="144"/>
                </a:lnTo>
                <a:lnTo>
                  <a:pt x="204" y="84"/>
                </a:lnTo>
                <a:lnTo>
                  <a:pt x="78" y="18"/>
                </a:lnTo>
                <a:lnTo>
                  <a:pt x="0" y="0"/>
                </a:lnTo>
                <a:close/>
              </a:path>
            </a:pathLst>
          </a:custGeom>
          <a:solidFill>
            <a:srgbClr val="FFCCFF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66" name="Rectangle 22"/>
          <p:cNvSpPr>
            <a:spLocks noChangeAspect="1" noChangeArrowheads="1"/>
          </p:cNvSpPr>
          <p:nvPr/>
        </p:nvSpPr>
        <p:spPr bwMode="auto">
          <a:xfrm>
            <a:off x="3714744" y="2428868"/>
            <a:ext cx="10663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  <a:latin typeface="Tahoma" pitchFamily="34" charset="0"/>
              </a:rPr>
              <a:t>Massive BH</a:t>
            </a:r>
            <a:endParaRPr lang="en-US" altLang="ja-JP" sz="1200" b="1" dirty="0" smtClean="0">
              <a:solidFill>
                <a:srgbClr val="99CCFF"/>
              </a:solidFill>
            </a:endParaRP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  <a:latin typeface="Tahoma" pitchFamily="34" charset="0"/>
              </a:rPr>
              <a:t>     inspirals</a:t>
            </a:r>
            <a:endParaRPr lang="ja-JP" altLang="en-US" sz="1200" b="1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1106967" name="Rectangle 23"/>
          <p:cNvSpPr>
            <a:spLocks noChangeAspect="1" noChangeArrowheads="1"/>
          </p:cNvSpPr>
          <p:nvPr/>
        </p:nvSpPr>
        <p:spPr bwMode="auto">
          <a:xfrm>
            <a:off x="3770177" y="2895897"/>
            <a:ext cx="8018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99FF"/>
                </a:solidFill>
                <a:latin typeface="Tahoma" pitchFamily="34" charset="0"/>
              </a:rPr>
              <a:t>Galactic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99FF"/>
                </a:solidFill>
              </a:rPr>
              <a:t>binaries</a:t>
            </a:r>
            <a:endParaRPr lang="ja-JP" altLang="en-US" sz="1200" b="1" dirty="0">
              <a:solidFill>
                <a:srgbClr val="CC99FF"/>
              </a:solidFill>
              <a:latin typeface="Tahoma" pitchFamily="34" charset="0"/>
            </a:endParaRPr>
          </a:p>
        </p:txBody>
      </p:sp>
      <p:sp>
        <p:nvSpPr>
          <p:cNvPr id="1106969" name="Rectangle 25"/>
          <p:cNvSpPr>
            <a:spLocks noChangeAspect="1" noChangeArrowheads="1"/>
          </p:cNvSpPr>
          <p:nvPr/>
        </p:nvSpPr>
        <p:spPr bwMode="auto">
          <a:xfrm>
            <a:off x="5580063" y="5072074"/>
            <a:ext cx="19960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Gravity-gradient noise</a:t>
            </a:r>
            <a:endParaRPr lang="ja-JP" altLang="en-US" sz="1200" b="1" dirty="0">
              <a:solidFill>
                <a:srgbClr val="DDDDDD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ja-JP" altLang="en-US" sz="1200" b="1" dirty="0">
                <a:solidFill>
                  <a:srgbClr val="DDDDDD"/>
                </a:solidFill>
                <a:latin typeface="Tahoma" pitchFamily="34" charset="0"/>
              </a:rPr>
              <a:t> 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(Terrestrial detectors)</a:t>
            </a:r>
            <a:endParaRPr lang="en-US" altLang="ja-JP" sz="1200" b="1" dirty="0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1106974" name="Line 30"/>
          <p:cNvSpPr>
            <a:spLocks noChangeAspect="1" noChangeShapeType="1"/>
          </p:cNvSpPr>
          <p:nvPr/>
        </p:nvSpPr>
        <p:spPr bwMode="auto">
          <a:xfrm flipH="1" flipV="1">
            <a:off x="2339975" y="2919412"/>
            <a:ext cx="3455988" cy="2071687"/>
          </a:xfrm>
          <a:prstGeom prst="line">
            <a:avLst/>
          </a:prstGeom>
          <a:noFill/>
          <a:ln w="50800">
            <a:solidFill>
              <a:srgbClr val="FF99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75" name="Rectangle 31"/>
          <p:cNvSpPr>
            <a:spLocks noChangeAspect="1" noChangeArrowheads="1"/>
          </p:cNvSpPr>
          <p:nvPr/>
        </p:nvSpPr>
        <p:spPr bwMode="auto">
          <a:xfrm>
            <a:off x="2955155" y="4174496"/>
            <a:ext cx="1688283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CCCC"/>
                </a:solidFill>
                <a:latin typeface="Tahoma" pitchFamily="34" charset="0"/>
              </a:rPr>
              <a:t>Background GWs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CCCC"/>
                </a:solidFill>
              </a:rPr>
              <a:t>from early universe</a:t>
            </a:r>
            <a:endParaRPr lang="ja-JP" altLang="en-US" sz="1200" b="1" dirty="0">
              <a:solidFill>
                <a:srgbClr val="FFCCCC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200" b="1" dirty="0">
                <a:solidFill>
                  <a:srgbClr val="FFCCCC"/>
                </a:solidFill>
                <a:latin typeface="Tahoma" pitchFamily="34" charset="0"/>
              </a:rPr>
              <a:t>    </a:t>
            </a:r>
            <a:r>
              <a:rPr lang="en-US" altLang="ja-JP" sz="1200" b="1" dirty="0">
                <a:solidFill>
                  <a:srgbClr val="FFCCCC"/>
                </a:solidFill>
                <a:latin typeface="Tahoma" pitchFamily="34" charset="0"/>
              </a:rPr>
              <a:t>(</a:t>
            </a:r>
            <a:r>
              <a:rPr lang="en-US" altLang="ja-JP" sz="1000" b="1" dirty="0">
                <a:solidFill>
                  <a:srgbClr val="FFCCCC"/>
                </a:solidFill>
                <a:latin typeface="Symbol" pitchFamily="18" charset="2"/>
              </a:rPr>
              <a:t>W</a:t>
            </a:r>
            <a:r>
              <a:rPr lang="en-US" altLang="ja-JP" sz="1000" b="1" baseline="-10000" dirty="0">
                <a:solidFill>
                  <a:srgbClr val="FFCCCC"/>
                </a:solidFill>
                <a:latin typeface="Tahoma" pitchFamily="34" charset="0"/>
              </a:rPr>
              <a:t>gw</a:t>
            </a:r>
            <a:r>
              <a:rPr lang="en-US" altLang="ja-JP" sz="1000" b="1" dirty="0">
                <a:solidFill>
                  <a:srgbClr val="FFCCCC"/>
                </a:solidFill>
                <a:latin typeface="Tahoma" pitchFamily="34" charset="0"/>
              </a:rPr>
              <a:t>=10</a:t>
            </a:r>
            <a:r>
              <a:rPr lang="en-US" altLang="ja-JP" sz="1000" b="1" baseline="30000" dirty="0">
                <a:solidFill>
                  <a:srgbClr val="FFCCCC"/>
                </a:solidFill>
                <a:latin typeface="Tahoma" pitchFamily="34" charset="0"/>
              </a:rPr>
              <a:t>-14</a:t>
            </a:r>
            <a:r>
              <a:rPr lang="en-US" altLang="ja-JP" sz="1200" b="1" dirty="0">
                <a:solidFill>
                  <a:srgbClr val="FFCCCC"/>
                </a:solidFill>
                <a:latin typeface="Tahoma" pitchFamily="34" charset="0"/>
              </a:rPr>
              <a:t>)</a:t>
            </a:r>
          </a:p>
        </p:txBody>
      </p:sp>
      <p:pic>
        <p:nvPicPr>
          <p:cNvPr id="38" name="図 37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tretch>
            <a:fillRect/>
          </a:stretch>
        </p:blipFill>
        <p:spPr>
          <a:xfrm>
            <a:off x="6982307" y="2325686"/>
            <a:ext cx="1040411" cy="277960"/>
          </a:xfrm>
          <a:prstGeom prst="rect">
            <a:avLst/>
          </a:prstGeom>
        </p:spPr>
      </p:pic>
      <p:sp>
        <p:nvSpPr>
          <p:cNvPr id="1106965" name="Rectangle 21"/>
          <p:cNvSpPr>
            <a:spLocks noChangeAspect="1" noChangeArrowheads="1"/>
          </p:cNvSpPr>
          <p:nvPr/>
        </p:nvSpPr>
        <p:spPr bwMode="auto">
          <a:xfrm>
            <a:off x="2668288" y="3580629"/>
            <a:ext cx="14750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DDDDDD"/>
                </a:solidFill>
              </a:rPr>
              <a:t>Foreground GWs</a:t>
            </a:r>
            <a:endParaRPr lang="ja-JP" altLang="en-US" sz="1200" b="1" dirty="0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1106968" name="Rectangle 24"/>
          <p:cNvSpPr>
            <a:spLocks noChangeAspect="1" noChangeArrowheads="1"/>
          </p:cNvSpPr>
          <p:nvPr/>
        </p:nvSpPr>
        <p:spPr bwMode="auto">
          <a:xfrm>
            <a:off x="2320925" y="2782887"/>
            <a:ext cx="7938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2000" b="1" dirty="0">
                <a:solidFill>
                  <a:srgbClr val="99CCFF"/>
                </a:solidFill>
                <a:latin typeface="Tahoma" pitchFamily="34" charset="0"/>
              </a:rPr>
              <a:t>LISA</a:t>
            </a:r>
          </a:p>
        </p:txBody>
      </p:sp>
      <p:sp>
        <p:nvSpPr>
          <p:cNvPr id="34" name="Rectangle 32"/>
          <p:cNvSpPr>
            <a:spLocks noChangeArrowheads="1"/>
          </p:cNvSpPr>
          <p:nvPr/>
        </p:nvSpPr>
        <p:spPr bwMode="auto">
          <a:xfrm>
            <a:off x="899219" y="908720"/>
            <a:ext cx="7921253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</a:rPr>
              <a:t>Ground-based detectors</a:t>
            </a:r>
            <a:r>
              <a:rPr lang="ja-JP" altLang="en-US" sz="1800" dirty="0" smtClean="0">
                <a:solidFill>
                  <a:srgbClr val="C0C0C0"/>
                </a:solidFill>
                <a:latin typeface="Tahoma" pitchFamily="34" charset="0"/>
              </a:rPr>
              <a:t> </a:t>
            </a:r>
            <a:r>
              <a:rPr lang="en-US" altLang="ja-JP" sz="1800" dirty="0">
                <a:solidFill>
                  <a:srgbClr val="C0C0C0"/>
                </a:solidFill>
                <a:latin typeface="Tahoma" pitchFamily="34" charset="0"/>
              </a:rPr>
              <a:t>: 10Hz - 1kHz   </a:t>
            </a: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</a:rPr>
              <a:t> </a:t>
            </a: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  <a:sym typeface="Wingdings" pitchFamily="2" charset="2"/>
              </a:rPr>
              <a:t> Neutron star, Supernova, …</a:t>
            </a:r>
            <a:endParaRPr lang="ja-JP" altLang="en-US" sz="1800" dirty="0">
              <a:solidFill>
                <a:srgbClr val="C0C0C0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</a:rPr>
              <a:t>DECIGO/BBO                </a:t>
            </a:r>
            <a:r>
              <a:rPr lang="en-US" altLang="ja-JP" sz="1800" dirty="0">
                <a:solidFill>
                  <a:srgbClr val="C0C0C0"/>
                </a:solidFill>
                <a:latin typeface="Tahoma" pitchFamily="34" charset="0"/>
              </a:rPr>
              <a:t>: 0.1 - 1Hz       </a:t>
            </a: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</a:rPr>
              <a:t> </a:t>
            </a: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  <a:sym typeface="Wingdings" pitchFamily="2" charset="2"/>
              </a:rPr>
              <a:t> IMBH, Background GWs, …</a:t>
            </a:r>
            <a:endParaRPr lang="ja-JP" altLang="en-US" sz="1800" dirty="0">
              <a:solidFill>
                <a:srgbClr val="C0C0C0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</a:rPr>
              <a:t>LISA                            </a:t>
            </a:r>
            <a:r>
              <a:rPr lang="en-US" altLang="ja-JP" sz="1800" dirty="0">
                <a:solidFill>
                  <a:srgbClr val="C0C0C0"/>
                </a:solidFill>
                <a:latin typeface="Tahoma" pitchFamily="34" charset="0"/>
              </a:rPr>
              <a:t>: 1mHz – </a:t>
            </a: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</a:rPr>
              <a:t>0.1Hz  </a:t>
            </a: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  <a:sym typeface="Wingdings" pitchFamily="2" charset="2"/>
              </a:rPr>
              <a:t> SMBH, Compact binary,...</a:t>
            </a:r>
            <a:endParaRPr lang="ja-JP" altLang="en-US" sz="1800" dirty="0">
              <a:solidFill>
                <a:srgbClr val="C0C0C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Space GW detector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081608" y="2554739"/>
            <a:ext cx="7450832" cy="19543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</a:rPr>
              <a:t>- </a:t>
            </a:r>
            <a:r>
              <a:rPr lang="en-US" altLang="ja-JP" sz="2000" dirty="0" smtClean="0">
                <a:solidFill>
                  <a:srgbClr val="99CCFF"/>
                </a:solidFill>
              </a:rPr>
              <a:t>Longer baseline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</a:rPr>
              <a:t>      Observation freq. band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>
                <a:solidFill>
                  <a:srgbClr val="EAEAEA"/>
                </a:solidFill>
              </a:rPr>
              <a:t> </a:t>
            </a:r>
            <a:r>
              <a:rPr lang="en-US" altLang="ja-JP" sz="1800" dirty="0" smtClean="0">
                <a:solidFill>
                  <a:srgbClr val="EAEAEA"/>
                </a:solidFill>
              </a:rPr>
              <a:t>        </a:t>
            </a:r>
            <a:r>
              <a:rPr lang="ja-JP" altLang="en-US" sz="1800" dirty="0" smtClean="0">
                <a:solidFill>
                  <a:srgbClr val="EAEAEA"/>
                </a:solidFill>
              </a:rPr>
              <a:t>∝ </a:t>
            </a:r>
            <a:r>
              <a:rPr lang="en-US" altLang="ja-JP" sz="1800" dirty="0" smtClean="0">
                <a:solidFill>
                  <a:srgbClr val="EAEAEA"/>
                </a:solidFill>
              </a:rPr>
              <a:t>1 / (Beam storage time) </a:t>
            </a:r>
            <a:r>
              <a:rPr lang="ja-JP" altLang="en-US" sz="1800" dirty="0" smtClean="0">
                <a:solidFill>
                  <a:srgbClr val="EAEAEA"/>
                </a:solidFill>
              </a:rPr>
              <a:t>∝ </a:t>
            </a:r>
            <a:r>
              <a:rPr lang="en-US" altLang="ja-JP" sz="1800" dirty="0" smtClean="0">
                <a:solidFill>
                  <a:srgbClr val="EAEAEA"/>
                </a:solidFill>
              </a:rPr>
              <a:t>Baseline length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endParaRPr kumimoji="1" lang="en-US" altLang="ja-JP" sz="1800" kern="1200" dirty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      Suppression of displacement noise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kern="1200" dirty="0">
                <a:solidFill>
                  <a:srgbClr val="EAEAEA"/>
                </a:solidFill>
                <a:sym typeface="Wingdings" pitchFamily="2" charset="2"/>
              </a:rPr>
              <a:t> </a:t>
            </a:r>
            <a:r>
              <a:rPr kumimoji="1" lang="en-US" altLang="ja-JP" sz="1800" kern="1200" dirty="0" smtClean="0">
                <a:solidFill>
                  <a:srgbClr val="EAEAEA"/>
                </a:solidFill>
                <a:sym typeface="Wingdings" pitchFamily="2" charset="2"/>
              </a:rPr>
              <a:t>         Strain sensitivity ~ (disp. noise) / (Baseline length) </a:t>
            </a:r>
            <a:endParaRPr kumimoji="1" lang="ja-JP" altLang="en-US" sz="1800" kern="1200" dirty="0">
              <a:solidFill>
                <a:srgbClr val="EAEAEA"/>
              </a:solidFill>
              <a:sym typeface="Wingdings" pitchFamily="2" charset="2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93576" y="1084674"/>
            <a:ext cx="795488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Advantages of a space detector for l</a:t>
            </a:r>
            <a:r>
              <a:rPr lang="en-US" altLang="ja-JP" sz="2000" b="1" dirty="0" smtClean="0">
                <a:solidFill>
                  <a:srgbClr val="EAEAEA"/>
                </a:solidFill>
              </a:rPr>
              <a:t>ow-freq</a:t>
            </a:r>
            <a:r>
              <a:rPr lang="en-US" altLang="ja-JP" sz="2000" b="1" dirty="0">
                <a:solidFill>
                  <a:srgbClr val="EAEAEA"/>
                </a:solidFill>
              </a:rPr>
              <a:t>. </a:t>
            </a:r>
            <a:r>
              <a:rPr lang="en-US" altLang="ja-JP" sz="2000" b="1" dirty="0" smtClean="0">
                <a:solidFill>
                  <a:srgbClr val="EAEAEA"/>
                </a:solidFill>
              </a:rPr>
              <a:t>observation</a:t>
            </a:r>
            <a:endParaRPr lang="en-US" altLang="ja-JP" sz="2000" b="1" dirty="0">
              <a:solidFill>
                <a:srgbClr val="EAEAEA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081608" y="1556792"/>
            <a:ext cx="7450832" cy="7355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</a:rPr>
              <a:t>- </a:t>
            </a:r>
            <a:r>
              <a:rPr lang="en-US" altLang="ja-JP" sz="2000" dirty="0" smtClean="0">
                <a:solidFill>
                  <a:srgbClr val="99CCFF"/>
                </a:solidFill>
              </a:rPr>
              <a:t>Free from noises by the earth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</a:rPr>
              <a:t>      Seismic noise, gravity-gradient noise</a:t>
            </a:r>
            <a:endParaRPr kumimoji="1" lang="ja-JP" altLang="en-US" sz="1800" kern="1200" dirty="0">
              <a:solidFill>
                <a:srgbClr val="EAEAEA"/>
              </a:solidFill>
              <a:sym typeface="Wingdings" pitchFamily="2" charset="2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899592" y="4725144"/>
            <a:ext cx="7954888" cy="1135696"/>
            <a:chOff x="899592" y="4541058"/>
            <a:chExt cx="7954888" cy="1135696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899592" y="4541058"/>
              <a:ext cx="7954888" cy="4001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rgbClr val="003366"/>
                </a:buClr>
                <a:buSzPct val="70000"/>
                <a:buNone/>
              </a:pPr>
              <a:r>
                <a:rPr lang="en-US" altLang="ja-JP" sz="2000" b="1" dirty="0" smtClean="0">
                  <a:solidFill>
                    <a:srgbClr val="EAEAEA"/>
                  </a:solidFill>
                  <a:sym typeface="Wingdings" pitchFamily="2" charset="2"/>
                </a:rPr>
                <a:t>Disadvantages of a space detector</a:t>
              </a:r>
              <a:endParaRPr lang="en-US" altLang="ja-JP" sz="2000" b="1" dirty="0">
                <a:solidFill>
                  <a:srgbClr val="EAEAEA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115616" y="4941168"/>
              <a:ext cx="7450832" cy="73558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dirty="0" smtClean="0">
                  <a:solidFill>
                    <a:srgbClr val="EAEAEA"/>
                  </a:solidFill>
                </a:rPr>
                <a:t>- </a:t>
              </a:r>
              <a:r>
                <a:rPr lang="en-US" altLang="ja-JP" sz="2000" dirty="0" smtClean="0">
                  <a:solidFill>
                    <a:srgbClr val="99CCFF"/>
                  </a:solidFill>
                </a:rPr>
                <a:t>Cost, Development time</a:t>
              </a:r>
            </a:p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sz="1800" dirty="0" smtClean="0">
                  <a:solidFill>
                    <a:srgbClr val="EAEAEA"/>
                  </a:solidFill>
                </a:rPr>
                <a:t>- Maintenance and upgrade are almost impossible after launch</a:t>
              </a:r>
              <a:endParaRPr kumimoji="1" lang="ja-JP" altLang="en-US" sz="1800" kern="1200" dirty="0">
                <a:solidFill>
                  <a:srgbClr val="EAEAEA"/>
                </a:solidFill>
                <a:sym typeface="Wingdings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720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Space-borne observatories</a:t>
            </a:r>
            <a:endParaRPr lang="ja-JP" altLang="en-US" dirty="0"/>
          </a:p>
        </p:txBody>
      </p:sp>
      <p:sp>
        <p:nvSpPr>
          <p:cNvPr id="22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146883" name="Picture 3" descr="LISA-wav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069232"/>
            <a:ext cx="4319587" cy="3240088"/>
          </a:xfrm>
          <a:prstGeom prst="rect">
            <a:avLst/>
          </a:prstGeom>
          <a:noFill/>
        </p:spPr>
      </p:pic>
      <p:sp>
        <p:nvSpPr>
          <p:cNvPr id="1146884" name="Rectangle 4"/>
          <p:cNvSpPr>
            <a:spLocks noChangeArrowheads="1"/>
          </p:cNvSpPr>
          <p:nvPr/>
        </p:nvSpPr>
        <p:spPr bwMode="auto">
          <a:xfrm>
            <a:off x="323850" y="908720"/>
            <a:ext cx="4881563" cy="29361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LISA </a:t>
            </a:r>
            <a:r>
              <a:rPr kumimoji="1" lang="en-US" altLang="ja-JP" sz="16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6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Laser Interferometer Space</a:t>
            </a:r>
            <a:r>
              <a:rPr kumimoji="1" lang="ja-JP" altLang="en-US" sz="16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6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Antenna</a:t>
            </a:r>
            <a:r>
              <a:rPr kumimoji="1" lang="en-US" altLang="ja-JP" sz="16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    Obs. band around 1mHz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</a:rPr>
              <a:t>   ~Million km baseline length</a:t>
            </a:r>
            <a:endParaRPr lang="en-US" altLang="ja-JP" sz="1600" dirty="0">
              <a:solidFill>
                <a:srgbClr val="FFFFFF"/>
              </a:solidFill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   Recent change : ESA/NASA </a:t>
            </a:r>
            <a:r>
              <a:rPr lang="en-US" altLang="ja-JP" sz="1600" dirty="0" smtClean="0">
                <a:solidFill>
                  <a:srgbClr val="FFFFFF"/>
                </a:solidFill>
                <a:sym typeface="Wingdings" pitchFamily="2" charset="2"/>
              </a:rPr>
              <a:t> ESA mission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  <a:sym typeface="Wingdings" pitchFamily="2" charset="2"/>
              </a:rPr>
              <a:t>  Design updates underway</a:t>
            </a:r>
            <a:endParaRPr lang="en-US" altLang="ja-JP" sz="1600" dirty="0" smtClean="0">
              <a:solidFill>
                <a:srgbClr val="FFFFFF"/>
              </a:solidFill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FFFFF"/>
                </a:solidFill>
              </a:rPr>
              <a:t>   </a:t>
            </a:r>
            <a:r>
              <a:rPr lang="en-US" altLang="ja-JP" sz="1600" dirty="0" smtClean="0">
                <a:solidFill>
                  <a:srgbClr val="FFFFFF"/>
                </a:solidFill>
                <a:sym typeface="Wingdings" pitchFamily="2" charset="2"/>
              </a:rPr>
              <a:t> changing name</a:t>
            </a:r>
            <a:r>
              <a:rPr lang="en-US" altLang="ja-JP" sz="1600" dirty="0" smtClean="0">
                <a:solidFill>
                  <a:srgbClr val="FFFFFF"/>
                </a:solidFill>
              </a:rPr>
              <a:t> to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CCECFF"/>
                </a:solidFill>
              </a:rPr>
              <a:t> </a:t>
            </a:r>
            <a:r>
              <a:rPr lang="en-US" altLang="ja-JP" sz="1600" dirty="0" smtClean="0">
                <a:solidFill>
                  <a:srgbClr val="CCECFF"/>
                </a:solidFill>
              </a:rPr>
              <a:t>      </a:t>
            </a:r>
            <a:r>
              <a:rPr lang="en-US" altLang="ja-JP" sz="2000" b="1" dirty="0" smtClean="0">
                <a:solidFill>
                  <a:srgbClr val="CCECFF"/>
                </a:solidFill>
              </a:rPr>
              <a:t>NGO</a:t>
            </a:r>
            <a:r>
              <a:rPr lang="en-US" altLang="ja-JP" sz="1600" dirty="0" smtClean="0">
                <a:solidFill>
                  <a:srgbClr val="CCECFF"/>
                </a:solidFill>
              </a:rPr>
              <a:t> (New Gravitational-wave Observatory) </a:t>
            </a:r>
            <a:endParaRPr lang="en-US" altLang="ja-JP" sz="1600" dirty="0">
              <a:solidFill>
                <a:srgbClr val="CCECFF"/>
              </a:solidFill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en-US" altLang="ja-JP" sz="16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kumimoji="1" lang="en-US" altLang="ja-JP" sz="1600" b="1" kern="1200" dirty="0" smtClean="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7102" name="Rectangle 222"/>
          <p:cNvSpPr>
            <a:spLocks noChangeArrowheads="1"/>
          </p:cNvSpPr>
          <p:nvPr/>
        </p:nvSpPr>
        <p:spPr bwMode="auto">
          <a:xfrm>
            <a:off x="4716463" y="908720"/>
            <a:ext cx="4427537" cy="151426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16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kumimoji="1" lang="en-US" altLang="ja-JP" sz="1600" b="1" kern="1200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CCFFCC"/>
                </a:solidFill>
              </a:rPr>
              <a:t> </a:t>
            </a:r>
            <a:r>
              <a:rPr lang="en-US" altLang="ja-JP" sz="1600" b="1" dirty="0" smtClean="0">
                <a:solidFill>
                  <a:srgbClr val="CCFFCC"/>
                </a:solidFill>
              </a:rPr>
              <a:t>    </a:t>
            </a:r>
            <a:r>
              <a:rPr kumimoji="1" lang="en-US" altLang="ja-JP" sz="16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6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Deci-hertz Interferometer </a:t>
            </a:r>
            <a:r>
              <a:rPr kumimoji="1" lang="ja-JP" altLang="en-US" sz="16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　　</a:t>
            </a:r>
            <a:r>
              <a:rPr kumimoji="1" lang="en-US" altLang="ja-JP" sz="16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Gravitational Wave Observatory)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6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Obs. Band around 0.1Hz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</a:rPr>
              <a:t> </a:t>
            </a:r>
            <a:r>
              <a:rPr lang="en-US" altLang="ja-JP" sz="1600" dirty="0" smtClean="0">
                <a:solidFill>
                  <a:srgbClr val="F8F8F8"/>
                </a:solidFill>
              </a:rPr>
              <a:t>  1000km baseline length</a:t>
            </a:r>
            <a:endParaRPr kumimoji="1" lang="ja-JP" altLang="en-US" sz="16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25" name="グループ化 235"/>
          <p:cNvGrpSpPr/>
          <p:nvPr/>
        </p:nvGrpSpPr>
        <p:grpSpPr>
          <a:xfrm>
            <a:off x="5357818" y="2928934"/>
            <a:ext cx="3571900" cy="3485172"/>
            <a:chOff x="3590954" y="1196960"/>
            <a:chExt cx="5338763" cy="4996193"/>
          </a:xfrm>
        </p:grpSpPr>
        <p:sp>
          <p:nvSpPr>
            <p:cNvPr id="226" name="Oval 137"/>
            <p:cNvSpPr>
              <a:spLocks noChangeArrowheads="1"/>
            </p:cNvSpPr>
            <p:nvPr/>
          </p:nvSpPr>
          <p:spPr bwMode="auto">
            <a:xfrm>
              <a:off x="3590954" y="4259243"/>
              <a:ext cx="1804988" cy="1801810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7" name="Oval 209"/>
            <p:cNvSpPr>
              <a:spLocks noChangeArrowheads="1"/>
            </p:cNvSpPr>
            <p:nvPr/>
          </p:nvSpPr>
          <p:spPr bwMode="auto">
            <a:xfrm>
              <a:off x="5354667" y="1196960"/>
              <a:ext cx="1804988" cy="1801810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8" name="Oval 210"/>
            <p:cNvSpPr>
              <a:spLocks noChangeArrowheads="1"/>
            </p:cNvSpPr>
            <p:nvPr/>
          </p:nvSpPr>
          <p:spPr bwMode="auto">
            <a:xfrm>
              <a:off x="7124729" y="4259242"/>
              <a:ext cx="1804988" cy="1801810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9" name="Freeform 5"/>
            <p:cNvSpPr>
              <a:spLocks/>
            </p:cNvSpPr>
            <p:nvPr/>
          </p:nvSpPr>
          <p:spPr bwMode="auto">
            <a:xfrm rot="14397729">
              <a:off x="6053169" y="3727430"/>
              <a:ext cx="2165346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0" name="Freeform 6"/>
            <p:cNvSpPr>
              <a:spLocks/>
            </p:cNvSpPr>
            <p:nvPr/>
          </p:nvSpPr>
          <p:spPr bwMode="auto">
            <a:xfrm rot="14397729" flipV="1">
              <a:off x="6184931" y="3654406"/>
              <a:ext cx="2165346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1" name="Freeform 7"/>
            <p:cNvSpPr>
              <a:spLocks/>
            </p:cNvSpPr>
            <p:nvPr/>
          </p:nvSpPr>
          <p:spPr bwMode="auto">
            <a:xfrm rot="14397729">
              <a:off x="6137306" y="3506768"/>
              <a:ext cx="2006596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2" name="Rectangle 8"/>
            <p:cNvSpPr>
              <a:spLocks noChangeArrowheads="1"/>
            </p:cNvSpPr>
            <p:nvPr/>
          </p:nvSpPr>
          <p:spPr bwMode="auto">
            <a:xfrm rot="11744560">
              <a:off x="6373842" y="2201846"/>
              <a:ext cx="38100" cy="177799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3" name="Rectangle 9"/>
            <p:cNvSpPr>
              <a:spLocks noChangeArrowheads="1"/>
            </p:cNvSpPr>
            <p:nvPr/>
          </p:nvSpPr>
          <p:spPr bwMode="auto">
            <a:xfrm rot="9888311">
              <a:off x="6130954" y="2193909"/>
              <a:ext cx="39688" cy="177799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4" name="Rectangle 10"/>
            <p:cNvSpPr>
              <a:spLocks noChangeArrowheads="1"/>
            </p:cNvSpPr>
            <p:nvPr/>
          </p:nvSpPr>
          <p:spPr bwMode="auto">
            <a:xfrm rot="10780961">
              <a:off x="6227792" y="1901809"/>
              <a:ext cx="41275" cy="350837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5" name="Line 11"/>
            <p:cNvSpPr>
              <a:spLocks noChangeShapeType="1"/>
            </p:cNvSpPr>
            <p:nvPr/>
          </p:nvSpPr>
          <p:spPr bwMode="auto">
            <a:xfrm rot="7209001" flipV="1">
              <a:off x="5557868" y="2105008"/>
              <a:ext cx="1396998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6" name="Rectangle 12"/>
            <p:cNvSpPr>
              <a:spLocks noChangeArrowheads="1"/>
            </p:cNvSpPr>
            <p:nvPr/>
          </p:nvSpPr>
          <p:spPr bwMode="auto">
            <a:xfrm rot="7209001">
              <a:off x="6364317" y="1533509"/>
              <a:ext cx="350837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7" name="Freeform 13"/>
            <p:cNvSpPr>
              <a:spLocks/>
            </p:cNvSpPr>
            <p:nvPr/>
          </p:nvSpPr>
          <p:spPr bwMode="auto">
            <a:xfrm rot="7209001">
              <a:off x="6024592" y="2368532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8" name="Line 14"/>
            <p:cNvSpPr>
              <a:spLocks noChangeShapeType="1"/>
            </p:cNvSpPr>
            <p:nvPr/>
          </p:nvSpPr>
          <p:spPr bwMode="auto">
            <a:xfrm rot="7209001">
              <a:off x="6083329" y="2471720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9" name="Line 15"/>
            <p:cNvSpPr>
              <a:spLocks noChangeShapeType="1"/>
            </p:cNvSpPr>
            <p:nvPr/>
          </p:nvSpPr>
          <p:spPr bwMode="auto">
            <a:xfrm rot="7209001">
              <a:off x="5970617" y="2411395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40" name="Group 16"/>
            <p:cNvGrpSpPr>
              <a:grpSpLocks/>
            </p:cNvGrpSpPr>
            <p:nvPr/>
          </p:nvGrpSpPr>
          <p:grpSpPr bwMode="auto">
            <a:xfrm rot="7209001">
              <a:off x="5538777" y="2690850"/>
              <a:ext cx="600084" cy="495300"/>
              <a:chOff x="4785" y="11039"/>
              <a:chExt cx="829" cy="688"/>
            </a:xfrm>
          </p:grpSpPr>
          <p:sp>
            <p:nvSpPr>
              <p:cNvPr id="433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4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5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6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7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41" name="Freeform 22"/>
            <p:cNvSpPr>
              <a:spLocks/>
            </p:cNvSpPr>
            <p:nvPr/>
          </p:nvSpPr>
          <p:spPr bwMode="auto">
            <a:xfrm rot="9872463">
              <a:off x="5869017" y="2471720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2" name="Freeform 23"/>
            <p:cNvSpPr>
              <a:spLocks/>
            </p:cNvSpPr>
            <p:nvPr/>
          </p:nvSpPr>
          <p:spPr bwMode="auto">
            <a:xfrm rot="7209001">
              <a:off x="5748367" y="2481244"/>
              <a:ext cx="450849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3" name="Arc 24"/>
            <p:cNvSpPr>
              <a:spLocks/>
            </p:cNvSpPr>
            <p:nvPr/>
          </p:nvSpPr>
          <p:spPr bwMode="auto">
            <a:xfrm rot="14146499">
              <a:off x="6054754" y="2360594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4" name="Arc 25"/>
            <p:cNvSpPr>
              <a:spLocks/>
            </p:cNvSpPr>
            <p:nvPr/>
          </p:nvSpPr>
          <p:spPr bwMode="auto">
            <a:xfrm rot="271502" flipV="1">
              <a:off x="5770591" y="2198670"/>
              <a:ext cx="292100" cy="33496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45" name="Group 26"/>
            <p:cNvGrpSpPr>
              <a:grpSpLocks/>
            </p:cNvGrpSpPr>
            <p:nvPr/>
          </p:nvGrpSpPr>
          <p:grpSpPr bwMode="auto">
            <a:xfrm rot="7209001">
              <a:off x="5492741" y="2660684"/>
              <a:ext cx="600084" cy="500063"/>
              <a:chOff x="4785" y="11039"/>
              <a:chExt cx="829" cy="688"/>
            </a:xfrm>
          </p:grpSpPr>
          <p:sp>
            <p:nvSpPr>
              <p:cNvPr id="428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9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0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1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2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46" name="Arc 32"/>
            <p:cNvSpPr>
              <a:spLocks/>
            </p:cNvSpPr>
            <p:nvPr/>
          </p:nvSpPr>
          <p:spPr bwMode="auto">
            <a:xfrm rot="9872463" flipH="1" flipV="1">
              <a:off x="5767416" y="2468545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7" name="Arc 33"/>
            <p:cNvSpPr>
              <a:spLocks/>
            </p:cNvSpPr>
            <p:nvPr/>
          </p:nvSpPr>
          <p:spPr bwMode="auto">
            <a:xfrm rot="9872463">
              <a:off x="5840442" y="2330432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8" name="Arc 34"/>
            <p:cNvSpPr>
              <a:spLocks/>
            </p:cNvSpPr>
            <p:nvPr/>
          </p:nvSpPr>
          <p:spPr bwMode="auto">
            <a:xfrm rot="9872463">
              <a:off x="6024592" y="2311382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9" name="Arc 35"/>
            <p:cNvSpPr>
              <a:spLocks/>
            </p:cNvSpPr>
            <p:nvPr/>
          </p:nvSpPr>
          <p:spPr bwMode="auto">
            <a:xfrm rot="9872463" flipH="1" flipV="1">
              <a:off x="5957917" y="2428857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0" name="Line 36"/>
            <p:cNvSpPr>
              <a:spLocks noChangeShapeType="1"/>
            </p:cNvSpPr>
            <p:nvPr/>
          </p:nvSpPr>
          <p:spPr bwMode="auto">
            <a:xfrm rot="9016332" flipV="1">
              <a:off x="6453217" y="2035158"/>
              <a:ext cx="0" cy="733424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1" name="Freeform 37"/>
            <p:cNvSpPr>
              <a:spLocks/>
            </p:cNvSpPr>
            <p:nvPr/>
          </p:nvSpPr>
          <p:spPr bwMode="auto">
            <a:xfrm rot="3616332">
              <a:off x="6429404" y="2368532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2" name="Line 38"/>
            <p:cNvSpPr>
              <a:spLocks noChangeShapeType="1"/>
            </p:cNvSpPr>
            <p:nvPr/>
          </p:nvSpPr>
          <p:spPr bwMode="auto">
            <a:xfrm rot="3616332">
              <a:off x="6491317" y="2408220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3" name="Line 39"/>
            <p:cNvSpPr>
              <a:spLocks noChangeShapeType="1"/>
            </p:cNvSpPr>
            <p:nvPr/>
          </p:nvSpPr>
          <p:spPr bwMode="auto">
            <a:xfrm rot="3616332">
              <a:off x="6380192" y="2476482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4" name="Freeform 40"/>
            <p:cNvSpPr>
              <a:spLocks/>
            </p:cNvSpPr>
            <p:nvPr/>
          </p:nvSpPr>
          <p:spPr bwMode="auto">
            <a:xfrm rot="3616332">
              <a:off x="6553229" y="2549507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5" name="Line 41"/>
            <p:cNvSpPr>
              <a:spLocks noChangeShapeType="1"/>
            </p:cNvSpPr>
            <p:nvPr/>
          </p:nvSpPr>
          <p:spPr bwMode="auto">
            <a:xfrm rot="3616332">
              <a:off x="6594504" y="2462194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6" name="Line 42"/>
            <p:cNvSpPr>
              <a:spLocks noChangeShapeType="1"/>
            </p:cNvSpPr>
            <p:nvPr/>
          </p:nvSpPr>
          <p:spPr bwMode="auto">
            <a:xfrm rot="3616332">
              <a:off x="6707217" y="2638407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7" name="Line 43"/>
            <p:cNvSpPr>
              <a:spLocks noChangeShapeType="1"/>
            </p:cNvSpPr>
            <p:nvPr/>
          </p:nvSpPr>
          <p:spPr bwMode="auto">
            <a:xfrm rot="3616332">
              <a:off x="6380192" y="28257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8" name="Arc 44"/>
            <p:cNvSpPr>
              <a:spLocks/>
            </p:cNvSpPr>
            <p:nvPr/>
          </p:nvSpPr>
          <p:spPr bwMode="auto">
            <a:xfrm rot="17144832">
              <a:off x="6511954" y="2695557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9" name="Freeform 45"/>
            <p:cNvSpPr>
              <a:spLocks/>
            </p:cNvSpPr>
            <p:nvPr/>
          </p:nvSpPr>
          <p:spPr bwMode="auto">
            <a:xfrm rot="6279794">
              <a:off x="6440517" y="2478069"/>
              <a:ext cx="217487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0" name="Freeform 46"/>
            <p:cNvSpPr>
              <a:spLocks/>
            </p:cNvSpPr>
            <p:nvPr/>
          </p:nvSpPr>
          <p:spPr bwMode="auto">
            <a:xfrm rot="3616332">
              <a:off x="6332567" y="2482832"/>
              <a:ext cx="452437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1" name="Arc 47"/>
            <p:cNvSpPr>
              <a:spLocks/>
            </p:cNvSpPr>
            <p:nvPr/>
          </p:nvSpPr>
          <p:spPr bwMode="auto">
            <a:xfrm rot="10553830">
              <a:off x="6470679" y="2198670"/>
              <a:ext cx="290513" cy="336549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2" name="Arc 48"/>
            <p:cNvSpPr>
              <a:spLocks/>
            </p:cNvSpPr>
            <p:nvPr/>
          </p:nvSpPr>
          <p:spPr bwMode="auto">
            <a:xfrm rot="18278834" flipV="1">
              <a:off x="6186518" y="2365357"/>
              <a:ext cx="293687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63" name="Group 49"/>
            <p:cNvGrpSpPr>
              <a:grpSpLocks/>
            </p:cNvGrpSpPr>
            <p:nvPr/>
          </p:nvGrpSpPr>
          <p:grpSpPr bwMode="auto">
            <a:xfrm rot="3616332">
              <a:off x="6419905" y="2673387"/>
              <a:ext cx="600084" cy="503238"/>
              <a:chOff x="4785" y="11039"/>
              <a:chExt cx="829" cy="688"/>
            </a:xfrm>
          </p:grpSpPr>
          <p:sp>
            <p:nvSpPr>
              <p:cNvPr id="423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4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5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6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7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64" name="Arc 55"/>
            <p:cNvSpPr>
              <a:spLocks/>
            </p:cNvSpPr>
            <p:nvPr/>
          </p:nvSpPr>
          <p:spPr bwMode="auto">
            <a:xfrm rot="6279794" flipH="1" flipV="1">
              <a:off x="6413530" y="2471718"/>
              <a:ext cx="350837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5" name="Arc 56"/>
            <p:cNvSpPr>
              <a:spLocks/>
            </p:cNvSpPr>
            <p:nvPr/>
          </p:nvSpPr>
          <p:spPr bwMode="auto">
            <a:xfrm rot="6279794">
              <a:off x="6330979" y="2339957"/>
              <a:ext cx="349249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6" name="Arc 57"/>
            <p:cNvSpPr>
              <a:spLocks/>
            </p:cNvSpPr>
            <p:nvPr/>
          </p:nvSpPr>
          <p:spPr bwMode="auto">
            <a:xfrm rot="6279794">
              <a:off x="6369079" y="2314557"/>
              <a:ext cx="139699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7" name="Arc 58"/>
            <p:cNvSpPr>
              <a:spLocks/>
            </p:cNvSpPr>
            <p:nvPr/>
          </p:nvSpPr>
          <p:spPr bwMode="auto">
            <a:xfrm rot="6279794" flipH="1" flipV="1">
              <a:off x="6434167" y="2428858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8" name="Line 59"/>
            <p:cNvSpPr>
              <a:spLocks noChangeShapeType="1"/>
            </p:cNvSpPr>
            <p:nvPr/>
          </p:nvSpPr>
          <p:spPr bwMode="auto">
            <a:xfrm rot="7209001">
              <a:off x="5934104" y="1924033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9" name="Line 60"/>
            <p:cNvSpPr>
              <a:spLocks noChangeShapeType="1"/>
            </p:cNvSpPr>
            <p:nvPr/>
          </p:nvSpPr>
          <p:spPr bwMode="auto">
            <a:xfrm rot="14429284">
              <a:off x="6605617" y="1931970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70" name="Group 61"/>
            <p:cNvGrpSpPr>
              <a:grpSpLocks/>
            </p:cNvGrpSpPr>
            <p:nvPr/>
          </p:nvGrpSpPr>
          <p:grpSpPr bwMode="auto">
            <a:xfrm rot="14462297">
              <a:off x="6792952" y="1941512"/>
              <a:ext cx="223837" cy="180975"/>
              <a:chOff x="5504" y="8144"/>
              <a:chExt cx="291" cy="236"/>
            </a:xfrm>
          </p:grpSpPr>
          <p:sp>
            <p:nvSpPr>
              <p:cNvPr id="421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2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271" name="Group 64"/>
            <p:cNvGrpSpPr>
              <a:grpSpLocks/>
            </p:cNvGrpSpPr>
            <p:nvPr/>
          </p:nvGrpSpPr>
          <p:grpSpPr bwMode="auto">
            <a:xfrm rot="7209001">
              <a:off x="5526095" y="1951054"/>
              <a:ext cx="227014" cy="180975"/>
              <a:chOff x="5504" y="8144"/>
              <a:chExt cx="291" cy="236"/>
            </a:xfrm>
          </p:grpSpPr>
          <p:sp>
            <p:nvSpPr>
              <p:cNvPr id="419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0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72" name="Rectangle 67"/>
            <p:cNvSpPr>
              <a:spLocks noChangeArrowheads="1"/>
            </p:cNvSpPr>
            <p:nvPr/>
          </p:nvSpPr>
          <p:spPr bwMode="auto">
            <a:xfrm rot="10780961">
              <a:off x="6224617" y="1900221"/>
              <a:ext cx="42863" cy="350837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3" name="Rectangle 68"/>
            <p:cNvSpPr>
              <a:spLocks noChangeArrowheads="1"/>
            </p:cNvSpPr>
            <p:nvPr/>
          </p:nvSpPr>
          <p:spPr bwMode="auto">
            <a:xfrm rot="9888311">
              <a:off x="6130954" y="2193907"/>
              <a:ext cx="39688" cy="177799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4" name="Rectangle 69"/>
            <p:cNvSpPr>
              <a:spLocks noChangeArrowheads="1"/>
            </p:cNvSpPr>
            <p:nvPr/>
          </p:nvSpPr>
          <p:spPr bwMode="auto">
            <a:xfrm rot="11744560">
              <a:off x="6373842" y="2201845"/>
              <a:ext cx="38100" cy="177799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5" name="Rectangle 70"/>
            <p:cNvSpPr>
              <a:spLocks noChangeArrowheads="1"/>
            </p:cNvSpPr>
            <p:nvPr/>
          </p:nvSpPr>
          <p:spPr bwMode="auto">
            <a:xfrm rot="17064441" flipH="1">
              <a:off x="7912128" y="4856139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6" name="Rectangle 71"/>
            <p:cNvSpPr>
              <a:spLocks noChangeArrowheads="1"/>
            </p:cNvSpPr>
            <p:nvPr/>
          </p:nvSpPr>
          <p:spPr bwMode="auto">
            <a:xfrm rot="18920690" flipH="1">
              <a:off x="7797829" y="5068865"/>
              <a:ext cx="39688" cy="177799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7" name="Rectangle 72"/>
            <p:cNvSpPr>
              <a:spLocks noChangeArrowheads="1"/>
            </p:cNvSpPr>
            <p:nvPr/>
          </p:nvSpPr>
          <p:spPr bwMode="auto">
            <a:xfrm rot="18028040" flipH="1">
              <a:off x="8023254" y="5000602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8" name="Line 73"/>
            <p:cNvSpPr>
              <a:spLocks noChangeShapeType="1"/>
            </p:cNvSpPr>
            <p:nvPr/>
          </p:nvSpPr>
          <p:spPr bwMode="auto">
            <a:xfrm flipH="1" flipV="1">
              <a:off x="7323167" y="5154589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9" name="Rectangle 74"/>
            <p:cNvSpPr>
              <a:spLocks noChangeArrowheads="1"/>
            </p:cNvSpPr>
            <p:nvPr/>
          </p:nvSpPr>
          <p:spPr bwMode="auto">
            <a:xfrm flipH="1">
              <a:off x="8405842" y="5059340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0" name="Freeform 75"/>
            <p:cNvSpPr>
              <a:spLocks/>
            </p:cNvSpPr>
            <p:nvPr/>
          </p:nvSpPr>
          <p:spPr bwMode="auto">
            <a:xfrm flipH="1">
              <a:off x="7597804" y="5083152"/>
              <a:ext cx="79374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1" name="Line 76"/>
            <p:cNvSpPr>
              <a:spLocks noChangeShapeType="1"/>
            </p:cNvSpPr>
            <p:nvPr/>
          </p:nvSpPr>
          <p:spPr bwMode="auto">
            <a:xfrm flipH="1">
              <a:off x="7600979" y="5091090"/>
              <a:ext cx="69849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2" name="Line 77"/>
            <p:cNvSpPr>
              <a:spLocks noChangeShapeType="1"/>
            </p:cNvSpPr>
            <p:nvPr/>
          </p:nvSpPr>
          <p:spPr bwMode="auto">
            <a:xfrm flipH="1">
              <a:off x="7599392" y="5219676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83" name="Group 78"/>
            <p:cNvGrpSpPr>
              <a:grpSpLocks/>
            </p:cNvGrpSpPr>
            <p:nvPr/>
          </p:nvGrpSpPr>
          <p:grpSpPr bwMode="auto">
            <a:xfrm flipH="1">
              <a:off x="6792862" y="4854568"/>
              <a:ext cx="600087" cy="495300"/>
              <a:chOff x="4785" y="11039"/>
              <a:chExt cx="829" cy="688"/>
            </a:xfrm>
          </p:grpSpPr>
          <p:sp>
            <p:nvSpPr>
              <p:cNvPr id="414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5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6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7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8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4" name="Freeform 84"/>
            <p:cNvSpPr>
              <a:spLocks/>
            </p:cNvSpPr>
            <p:nvPr/>
          </p:nvSpPr>
          <p:spPr bwMode="auto">
            <a:xfrm rot="18936538" flipH="1">
              <a:off x="7364442" y="5049815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5" name="Freeform 85"/>
            <p:cNvSpPr>
              <a:spLocks/>
            </p:cNvSpPr>
            <p:nvPr/>
          </p:nvSpPr>
          <p:spPr bwMode="auto">
            <a:xfrm flipH="1">
              <a:off x="7231091" y="5040290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6" name="Arc 86"/>
            <p:cNvSpPr>
              <a:spLocks/>
            </p:cNvSpPr>
            <p:nvPr/>
          </p:nvSpPr>
          <p:spPr bwMode="auto">
            <a:xfrm rot="14662502" flipH="1">
              <a:off x="7483504" y="4824389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7" name="Arc 87"/>
            <p:cNvSpPr>
              <a:spLocks/>
            </p:cNvSpPr>
            <p:nvPr/>
          </p:nvSpPr>
          <p:spPr bwMode="auto">
            <a:xfrm rot="6937498" flipH="1" flipV="1">
              <a:off x="7481917" y="5149826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88" name="Group 88"/>
            <p:cNvGrpSpPr>
              <a:grpSpLocks/>
            </p:cNvGrpSpPr>
            <p:nvPr/>
          </p:nvGrpSpPr>
          <p:grpSpPr bwMode="auto">
            <a:xfrm flipH="1">
              <a:off x="6792862" y="4899002"/>
              <a:ext cx="600087" cy="500063"/>
              <a:chOff x="4785" y="11039"/>
              <a:chExt cx="829" cy="688"/>
            </a:xfrm>
          </p:grpSpPr>
          <p:sp>
            <p:nvSpPr>
              <p:cNvPr id="409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0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1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2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3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9" name="Arc 94"/>
            <p:cNvSpPr>
              <a:spLocks/>
            </p:cNvSpPr>
            <p:nvPr/>
          </p:nvSpPr>
          <p:spPr bwMode="auto">
            <a:xfrm rot="18936538" flipV="1">
              <a:off x="7221566" y="4976790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0" name="Arc 95"/>
            <p:cNvSpPr>
              <a:spLocks/>
            </p:cNvSpPr>
            <p:nvPr/>
          </p:nvSpPr>
          <p:spPr bwMode="auto">
            <a:xfrm rot="18936538" flipH="1">
              <a:off x="7378728" y="4984727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1" name="Arc 96"/>
            <p:cNvSpPr>
              <a:spLocks/>
            </p:cNvSpPr>
            <p:nvPr/>
          </p:nvSpPr>
          <p:spPr bwMode="auto">
            <a:xfrm rot="18936538" flipH="1">
              <a:off x="7631142" y="5084740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2" name="Arc 97"/>
            <p:cNvSpPr>
              <a:spLocks/>
            </p:cNvSpPr>
            <p:nvPr/>
          </p:nvSpPr>
          <p:spPr bwMode="auto">
            <a:xfrm rot="18936538" flipV="1">
              <a:off x="7497792" y="5083152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3" name="Line 98"/>
            <p:cNvSpPr>
              <a:spLocks noChangeShapeType="1"/>
            </p:cNvSpPr>
            <p:nvPr/>
          </p:nvSpPr>
          <p:spPr bwMode="auto">
            <a:xfrm rot="19792668" flipH="1" flipV="1">
              <a:off x="7864503" y="4470378"/>
              <a:ext cx="0" cy="733424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4" name="Freeform 99"/>
            <p:cNvSpPr>
              <a:spLocks/>
            </p:cNvSpPr>
            <p:nvPr/>
          </p:nvSpPr>
          <p:spPr bwMode="auto">
            <a:xfrm rot="3592668" flipH="1">
              <a:off x="7802592" y="4732314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5" name="Line 100"/>
            <p:cNvSpPr>
              <a:spLocks noChangeShapeType="1"/>
            </p:cNvSpPr>
            <p:nvPr/>
          </p:nvSpPr>
          <p:spPr bwMode="auto">
            <a:xfrm rot="3592668" flipH="1">
              <a:off x="7861329" y="4770416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6" name="Line 101"/>
            <p:cNvSpPr>
              <a:spLocks noChangeShapeType="1"/>
            </p:cNvSpPr>
            <p:nvPr/>
          </p:nvSpPr>
          <p:spPr bwMode="auto">
            <a:xfrm rot="3592668" flipH="1">
              <a:off x="7747029" y="4830740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7" name="Freeform 102"/>
            <p:cNvSpPr>
              <a:spLocks/>
            </p:cNvSpPr>
            <p:nvPr/>
          </p:nvSpPr>
          <p:spPr bwMode="auto">
            <a:xfrm rot="3592668" flipH="1">
              <a:off x="7585104" y="4322740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8" name="Line 103"/>
            <p:cNvSpPr>
              <a:spLocks noChangeShapeType="1"/>
            </p:cNvSpPr>
            <p:nvPr/>
          </p:nvSpPr>
          <p:spPr bwMode="auto">
            <a:xfrm rot="3592668" flipH="1">
              <a:off x="7712104" y="4383065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9" name="Line 104"/>
            <p:cNvSpPr>
              <a:spLocks noChangeShapeType="1"/>
            </p:cNvSpPr>
            <p:nvPr/>
          </p:nvSpPr>
          <p:spPr bwMode="auto">
            <a:xfrm rot="3592668" flipH="1">
              <a:off x="7742267" y="4416403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0" name="Line 105"/>
            <p:cNvSpPr>
              <a:spLocks noChangeShapeType="1"/>
            </p:cNvSpPr>
            <p:nvPr/>
          </p:nvSpPr>
          <p:spPr bwMode="auto">
            <a:xfrm rot="3592668" flipH="1">
              <a:off x="7413654" y="4602139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1" name="Arc 106"/>
            <p:cNvSpPr>
              <a:spLocks/>
            </p:cNvSpPr>
            <p:nvPr/>
          </p:nvSpPr>
          <p:spPr bwMode="auto">
            <a:xfrm rot="11664170" flipH="1">
              <a:off x="7294592" y="4035403"/>
              <a:ext cx="500063" cy="511174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2" name="Freeform 107"/>
            <p:cNvSpPr>
              <a:spLocks/>
            </p:cNvSpPr>
            <p:nvPr/>
          </p:nvSpPr>
          <p:spPr bwMode="auto">
            <a:xfrm rot="929206" flipH="1">
              <a:off x="7647017" y="4552928"/>
              <a:ext cx="217488" cy="215899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3" name="Freeform 108"/>
            <p:cNvSpPr>
              <a:spLocks/>
            </p:cNvSpPr>
            <p:nvPr/>
          </p:nvSpPr>
          <p:spPr bwMode="auto">
            <a:xfrm rot="3592668" flipH="1">
              <a:off x="7523193" y="4532290"/>
              <a:ext cx="452437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4" name="Arc 109"/>
            <p:cNvSpPr>
              <a:spLocks/>
            </p:cNvSpPr>
            <p:nvPr/>
          </p:nvSpPr>
          <p:spPr bwMode="auto">
            <a:xfrm rot="18255170" flipH="1">
              <a:off x="7831167" y="454498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5" name="Arc 110"/>
            <p:cNvSpPr>
              <a:spLocks/>
            </p:cNvSpPr>
            <p:nvPr/>
          </p:nvSpPr>
          <p:spPr bwMode="auto">
            <a:xfrm rot="10530167" flipH="1" flipV="1">
              <a:off x="7547004" y="4708503"/>
              <a:ext cx="293688" cy="333374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06" name="Group 111"/>
            <p:cNvGrpSpPr>
              <a:grpSpLocks/>
            </p:cNvGrpSpPr>
            <p:nvPr/>
          </p:nvGrpSpPr>
          <p:grpSpPr bwMode="auto">
            <a:xfrm rot="3592668" flipH="1">
              <a:off x="7243753" y="4094082"/>
              <a:ext cx="600084" cy="503238"/>
              <a:chOff x="4785" y="11039"/>
              <a:chExt cx="829" cy="688"/>
            </a:xfrm>
          </p:grpSpPr>
          <p:sp>
            <p:nvSpPr>
              <p:cNvPr id="404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5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6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7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8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07" name="Arc 117"/>
            <p:cNvSpPr>
              <a:spLocks/>
            </p:cNvSpPr>
            <p:nvPr/>
          </p:nvSpPr>
          <p:spPr bwMode="auto">
            <a:xfrm rot="929206" flipV="1">
              <a:off x="7545416" y="4416403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8" name="Arc 118"/>
            <p:cNvSpPr>
              <a:spLocks/>
            </p:cNvSpPr>
            <p:nvPr/>
          </p:nvSpPr>
          <p:spPr bwMode="auto">
            <a:xfrm rot="929206" flipH="1">
              <a:off x="7616854" y="4556103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9" name="Arc 119"/>
            <p:cNvSpPr>
              <a:spLocks/>
            </p:cNvSpPr>
            <p:nvPr/>
          </p:nvSpPr>
          <p:spPr bwMode="auto">
            <a:xfrm rot="929206" flipH="1">
              <a:off x="7801004" y="478629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0" name="Arc 120"/>
            <p:cNvSpPr>
              <a:spLocks/>
            </p:cNvSpPr>
            <p:nvPr/>
          </p:nvSpPr>
          <p:spPr bwMode="auto">
            <a:xfrm rot="929206" flipV="1">
              <a:off x="7735917" y="4670402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1" name="Line 121"/>
            <p:cNvSpPr>
              <a:spLocks noChangeShapeType="1"/>
            </p:cNvSpPr>
            <p:nvPr/>
          </p:nvSpPr>
          <p:spPr bwMode="auto">
            <a:xfrm flipH="1">
              <a:off x="7793067" y="5133952"/>
              <a:ext cx="1588" cy="520699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2" name="Line 122"/>
            <p:cNvSpPr>
              <a:spLocks noChangeShapeType="1"/>
            </p:cNvSpPr>
            <p:nvPr/>
          </p:nvSpPr>
          <p:spPr bwMode="auto">
            <a:xfrm rot="14379716" flipH="1">
              <a:off x="8124854" y="4549753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13" name="Group 123"/>
            <p:cNvGrpSpPr>
              <a:grpSpLocks/>
            </p:cNvGrpSpPr>
            <p:nvPr/>
          </p:nvGrpSpPr>
          <p:grpSpPr bwMode="auto">
            <a:xfrm rot="14346703" flipH="1">
              <a:off x="8299469" y="4541797"/>
              <a:ext cx="223837" cy="180975"/>
              <a:chOff x="5504" y="8144"/>
              <a:chExt cx="291" cy="236"/>
            </a:xfrm>
          </p:grpSpPr>
          <p:sp>
            <p:nvSpPr>
              <p:cNvPr id="402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3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14" name="Group 126"/>
            <p:cNvGrpSpPr>
              <a:grpSpLocks/>
            </p:cNvGrpSpPr>
            <p:nvPr/>
          </p:nvGrpSpPr>
          <p:grpSpPr bwMode="auto">
            <a:xfrm flipH="1">
              <a:off x="7654935" y="5632426"/>
              <a:ext cx="227014" cy="180975"/>
              <a:chOff x="5504" y="8144"/>
              <a:chExt cx="291" cy="236"/>
            </a:xfrm>
          </p:grpSpPr>
          <p:sp>
            <p:nvSpPr>
              <p:cNvPr id="400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1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15" name="Rectangle 129"/>
            <p:cNvSpPr>
              <a:spLocks noChangeArrowheads="1"/>
            </p:cNvSpPr>
            <p:nvPr/>
          </p:nvSpPr>
          <p:spPr bwMode="auto">
            <a:xfrm rot="18028040" flipH="1">
              <a:off x="8021668" y="500218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6" name="Rectangle 130"/>
            <p:cNvSpPr>
              <a:spLocks noChangeArrowheads="1"/>
            </p:cNvSpPr>
            <p:nvPr/>
          </p:nvSpPr>
          <p:spPr bwMode="auto">
            <a:xfrm rot="18920690" flipH="1">
              <a:off x="7797829" y="5068865"/>
              <a:ext cx="39688" cy="177799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7" name="Rectangle 131"/>
            <p:cNvSpPr>
              <a:spLocks noChangeArrowheads="1"/>
            </p:cNvSpPr>
            <p:nvPr/>
          </p:nvSpPr>
          <p:spPr bwMode="auto">
            <a:xfrm rot="17064441" flipH="1">
              <a:off x="7912129" y="4856139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8" name="Rectangle 132"/>
            <p:cNvSpPr>
              <a:spLocks noChangeArrowheads="1"/>
            </p:cNvSpPr>
            <p:nvPr/>
          </p:nvSpPr>
          <p:spPr bwMode="auto">
            <a:xfrm rot="4535559">
              <a:off x="4584730" y="4862489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9" name="Rectangle 133"/>
            <p:cNvSpPr>
              <a:spLocks noChangeArrowheads="1"/>
            </p:cNvSpPr>
            <p:nvPr/>
          </p:nvSpPr>
          <p:spPr bwMode="auto">
            <a:xfrm rot="2679310">
              <a:off x="4697442" y="5073627"/>
              <a:ext cx="39688" cy="177799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0" name="Rectangle 134"/>
            <p:cNvSpPr>
              <a:spLocks noChangeArrowheads="1"/>
            </p:cNvSpPr>
            <p:nvPr/>
          </p:nvSpPr>
          <p:spPr bwMode="auto">
            <a:xfrm rot="3571960">
              <a:off x="4472017" y="5006952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1" name="Line 135"/>
            <p:cNvSpPr>
              <a:spLocks noChangeShapeType="1"/>
            </p:cNvSpPr>
            <p:nvPr/>
          </p:nvSpPr>
          <p:spPr bwMode="auto">
            <a:xfrm flipV="1">
              <a:off x="3871268" y="5153681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2" name="Rectangle 136"/>
            <p:cNvSpPr>
              <a:spLocks noChangeArrowheads="1"/>
            </p:cNvSpPr>
            <p:nvPr/>
          </p:nvSpPr>
          <p:spPr bwMode="auto">
            <a:xfrm>
              <a:off x="3778279" y="5106633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3" name="Freeform 138"/>
            <p:cNvSpPr>
              <a:spLocks/>
            </p:cNvSpPr>
            <p:nvPr/>
          </p:nvSpPr>
          <p:spPr bwMode="auto">
            <a:xfrm>
              <a:off x="4857779" y="5089502"/>
              <a:ext cx="79374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4" name="Line 139"/>
            <p:cNvSpPr>
              <a:spLocks noChangeShapeType="1"/>
            </p:cNvSpPr>
            <p:nvPr/>
          </p:nvSpPr>
          <p:spPr bwMode="auto">
            <a:xfrm>
              <a:off x="4864129" y="5095852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5" name="Line 140"/>
            <p:cNvSpPr>
              <a:spLocks noChangeShapeType="1"/>
            </p:cNvSpPr>
            <p:nvPr/>
          </p:nvSpPr>
          <p:spPr bwMode="auto">
            <a:xfrm>
              <a:off x="4867304" y="5226027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26" name="Group 141"/>
            <p:cNvGrpSpPr>
              <a:grpSpLocks/>
            </p:cNvGrpSpPr>
            <p:nvPr/>
          </p:nvGrpSpPr>
          <p:grpSpPr bwMode="auto">
            <a:xfrm>
              <a:off x="5142012" y="4906940"/>
              <a:ext cx="600087" cy="500063"/>
              <a:chOff x="4785" y="11039"/>
              <a:chExt cx="829" cy="688"/>
            </a:xfrm>
          </p:grpSpPr>
          <p:sp>
            <p:nvSpPr>
              <p:cNvPr id="395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96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97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98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99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7" name="Freeform 147"/>
            <p:cNvSpPr>
              <a:spLocks/>
            </p:cNvSpPr>
            <p:nvPr/>
          </p:nvSpPr>
          <p:spPr bwMode="auto">
            <a:xfrm>
              <a:off x="5059392" y="5065690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8" name="Freeform 148"/>
            <p:cNvSpPr>
              <a:spLocks/>
            </p:cNvSpPr>
            <p:nvPr/>
          </p:nvSpPr>
          <p:spPr bwMode="auto">
            <a:xfrm flipV="1">
              <a:off x="5057804" y="5219676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9" name="Freeform 149"/>
            <p:cNvSpPr>
              <a:spLocks/>
            </p:cNvSpPr>
            <p:nvPr/>
          </p:nvSpPr>
          <p:spPr bwMode="auto">
            <a:xfrm rot="2663462">
              <a:off x="4953029" y="5056165"/>
              <a:ext cx="217488" cy="215899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0" name="Freeform 150"/>
            <p:cNvSpPr>
              <a:spLocks/>
            </p:cNvSpPr>
            <p:nvPr/>
          </p:nvSpPr>
          <p:spPr bwMode="auto">
            <a:xfrm>
              <a:off x="5251479" y="5065690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1" name="Freeform 151"/>
            <p:cNvSpPr>
              <a:spLocks/>
            </p:cNvSpPr>
            <p:nvPr/>
          </p:nvSpPr>
          <p:spPr bwMode="auto">
            <a:xfrm>
              <a:off x="4853017" y="5046640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2" name="Arc 152"/>
            <p:cNvSpPr>
              <a:spLocks/>
            </p:cNvSpPr>
            <p:nvPr/>
          </p:nvSpPr>
          <p:spPr bwMode="auto">
            <a:xfrm rot="6937498">
              <a:off x="4760943" y="483073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3" name="Arc 153"/>
            <p:cNvSpPr>
              <a:spLocks/>
            </p:cNvSpPr>
            <p:nvPr/>
          </p:nvSpPr>
          <p:spPr bwMode="auto">
            <a:xfrm rot="14662502" flipV="1">
              <a:off x="4760943" y="5156177"/>
              <a:ext cx="293687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4" name="Freeform 154"/>
            <p:cNvSpPr>
              <a:spLocks/>
            </p:cNvSpPr>
            <p:nvPr/>
          </p:nvSpPr>
          <p:spPr bwMode="auto">
            <a:xfrm flipH="1">
              <a:off x="7213629" y="4970440"/>
              <a:ext cx="168275" cy="3714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5" name="Line 155"/>
            <p:cNvSpPr>
              <a:spLocks noChangeShapeType="1"/>
            </p:cNvSpPr>
            <p:nvPr/>
          </p:nvSpPr>
          <p:spPr bwMode="auto">
            <a:xfrm flipH="1">
              <a:off x="7383492" y="4956153"/>
              <a:ext cx="0" cy="39846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6" name="Line 156"/>
            <p:cNvSpPr>
              <a:spLocks noChangeShapeType="1"/>
            </p:cNvSpPr>
            <p:nvPr/>
          </p:nvSpPr>
          <p:spPr bwMode="auto">
            <a:xfrm flipH="1">
              <a:off x="7210454" y="4967265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7" name="Line 157"/>
            <p:cNvSpPr>
              <a:spLocks noChangeShapeType="1"/>
            </p:cNvSpPr>
            <p:nvPr/>
          </p:nvSpPr>
          <p:spPr bwMode="auto">
            <a:xfrm flipH="1">
              <a:off x="7205693" y="5341915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8" name="Arc 158"/>
            <p:cNvSpPr>
              <a:spLocks/>
            </p:cNvSpPr>
            <p:nvPr/>
          </p:nvSpPr>
          <p:spPr bwMode="auto">
            <a:xfrm rot="8071501" flipH="1">
              <a:off x="6797705" y="4897414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9" name="Freeform 159"/>
            <p:cNvSpPr>
              <a:spLocks/>
            </p:cNvSpPr>
            <p:nvPr/>
          </p:nvSpPr>
          <p:spPr bwMode="auto">
            <a:xfrm>
              <a:off x="5153055" y="4976790"/>
              <a:ext cx="168275" cy="3714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0" name="Line 160"/>
            <p:cNvSpPr>
              <a:spLocks noChangeShapeType="1"/>
            </p:cNvSpPr>
            <p:nvPr/>
          </p:nvSpPr>
          <p:spPr bwMode="auto">
            <a:xfrm>
              <a:off x="5151468" y="4962502"/>
              <a:ext cx="0" cy="39846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1" name="Line 161"/>
            <p:cNvSpPr>
              <a:spLocks noChangeShapeType="1"/>
            </p:cNvSpPr>
            <p:nvPr/>
          </p:nvSpPr>
          <p:spPr bwMode="auto">
            <a:xfrm>
              <a:off x="5141943" y="534826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2" name="Arc 162"/>
            <p:cNvSpPr>
              <a:spLocks/>
            </p:cNvSpPr>
            <p:nvPr/>
          </p:nvSpPr>
          <p:spPr bwMode="auto">
            <a:xfrm rot="13528499">
              <a:off x="5235604" y="490376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3" name="Arc 163"/>
            <p:cNvSpPr>
              <a:spLocks/>
            </p:cNvSpPr>
            <p:nvPr/>
          </p:nvSpPr>
          <p:spPr bwMode="auto">
            <a:xfrm rot="2663462" flipH="1" flipV="1">
              <a:off x="4960967" y="4981552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4" name="Arc 164"/>
            <p:cNvSpPr>
              <a:spLocks/>
            </p:cNvSpPr>
            <p:nvPr/>
          </p:nvSpPr>
          <p:spPr bwMode="auto">
            <a:xfrm rot="2663462">
              <a:off x="4805392" y="4991077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5" name="Arc 165"/>
            <p:cNvSpPr>
              <a:spLocks/>
            </p:cNvSpPr>
            <p:nvPr/>
          </p:nvSpPr>
          <p:spPr bwMode="auto">
            <a:xfrm rot="2663462">
              <a:off x="4764117" y="5091090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6" name="Arc 166"/>
            <p:cNvSpPr>
              <a:spLocks/>
            </p:cNvSpPr>
            <p:nvPr/>
          </p:nvSpPr>
          <p:spPr bwMode="auto">
            <a:xfrm rot="2663462" flipH="1" flipV="1">
              <a:off x="4895879" y="5089502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7" name="Line 167"/>
            <p:cNvSpPr>
              <a:spLocks noChangeShapeType="1"/>
            </p:cNvSpPr>
            <p:nvPr/>
          </p:nvSpPr>
          <p:spPr bwMode="auto">
            <a:xfrm rot="1807332" flipH="1" flipV="1">
              <a:off x="4623135" y="4709461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8" name="Freeform 168"/>
            <p:cNvSpPr>
              <a:spLocks/>
            </p:cNvSpPr>
            <p:nvPr/>
          </p:nvSpPr>
          <p:spPr bwMode="auto">
            <a:xfrm rot="18007332">
              <a:off x="4654580" y="4737077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9" name="Line 169"/>
            <p:cNvSpPr>
              <a:spLocks noChangeShapeType="1"/>
            </p:cNvSpPr>
            <p:nvPr/>
          </p:nvSpPr>
          <p:spPr bwMode="auto">
            <a:xfrm rot="18007332">
              <a:off x="4605368" y="4773589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0" name="Line 170"/>
            <p:cNvSpPr>
              <a:spLocks noChangeShapeType="1"/>
            </p:cNvSpPr>
            <p:nvPr/>
          </p:nvSpPr>
          <p:spPr bwMode="auto">
            <a:xfrm rot="18007332">
              <a:off x="4719667" y="4835502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51" name="Group 171"/>
            <p:cNvGrpSpPr>
              <a:grpSpLocks/>
            </p:cNvGrpSpPr>
            <p:nvPr/>
          </p:nvGrpSpPr>
          <p:grpSpPr bwMode="auto">
            <a:xfrm rot="18007332">
              <a:off x="4667308" y="4086143"/>
              <a:ext cx="600084" cy="500063"/>
              <a:chOff x="4785" y="11039"/>
              <a:chExt cx="829" cy="688"/>
            </a:xfrm>
          </p:grpSpPr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91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92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93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94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52" name="Freeform 177"/>
            <p:cNvSpPr>
              <a:spLocks/>
            </p:cNvSpPr>
            <p:nvPr/>
          </p:nvSpPr>
          <p:spPr bwMode="auto">
            <a:xfrm rot="18007332">
              <a:off x="4171981" y="3673454"/>
              <a:ext cx="2165346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3" name="Freeform 178"/>
            <p:cNvSpPr>
              <a:spLocks/>
            </p:cNvSpPr>
            <p:nvPr/>
          </p:nvSpPr>
          <p:spPr bwMode="auto">
            <a:xfrm rot="18007332" flipV="1">
              <a:off x="4302157" y="3751241"/>
              <a:ext cx="2166935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4" name="Freeform 179"/>
            <p:cNvSpPr>
              <a:spLocks/>
            </p:cNvSpPr>
            <p:nvPr/>
          </p:nvSpPr>
          <p:spPr bwMode="auto">
            <a:xfrm rot="20670794">
              <a:off x="4670455" y="4559278"/>
              <a:ext cx="217488" cy="215899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5" name="Freeform 180"/>
            <p:cNvSpPr>
              <a:spLocks/>
            </p:cNvSpPr>
            <p:nvPr/>
          </p:nvSpPr>
          <p:spPr bwMode="auto">
            <a:xfrm rot="18007332">
              <a:off x="4379944" y="3519466"/>
              <a:ext cx="2006596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6" name="Freeform 181"/>
            <p:cNvSpPr>
              <a:spLocks/>
            </p:cNvSpPr>
            <p:nvPr/>
          </p:nvSpPr>
          <p:spPr bwMode="auto">
            <a:xfrm rot="18007332">
              <a:off x="4559330" y="4537053"/>
              <a:ext cx="450849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7" name="Arc 182"/>
            <p:cNvSpPr>
              <a:spLocks/>
            </p:cNvSpPr>
            <p:nvPr/>
          </p:nvSpPr>
          <p:spPr bwMode="auto">
            <a:xfrm rot="3344830">
              <a:off x="4413280" y="4549752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8" name="Arc 183"/>
            <p:cNvSpPr>
              <a:spLocks/>
            </p:cNvSpPr>
            <p:nvPr/>
          </p:nvSpPr>
          <p:spPr bwMode="auto">
            <a:xfrm rot="11069833" flipV="1">
              <a:off x="4694268" y="4711677"/>
              <a:ext cx="293688" cy="33496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9" name="Freeform 184"/>
            <p:cNvSpPr>
              <a:spLocks/>
            </p:cNvSpPr>
            <p:nvPr/>
          </p:nvSpPr>
          <p:spPr bwMode="auto">
            <a:xfrm rot="18007332" flipH="1">
              <a:off x="5810280" y="25447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0" name="Line 185"/>
            <p:cNvSpPr>
              <a:spLocks noChangeShapeType="1"/>
            </p:cNvSpPr>
            <p:nvPr/>
          </p:nvSpPr>
          <p:spPr bwMode="auto">
            <a:xfrm rot="18007332" flipH="1">
              <a:off x="5937280" y="24558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1" name="Line 186"/>
            <p:cNvSpPr>
              <a:spLocks noChangeShapeType="1"/>
            </p:cNvSpPr>
            <p:nvPr/>
          </p:nvSpPr>
          <p:spPr bwMode="auto">
            <a:xfrm rot="18007332" flipH="1">
              <a:off x="5643592" y="26320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2" name="Line 187"/>
            <p:cNvSpPr>
              <a:spLocks noChangeShapeType="1"/>
            </p:cNvSpPr>
            <p:nvPr/>
          </p:nvSpPr>
          <p:spPr bwMode="auto">
            <a:xfrm rot="18007332" flipH="1">
              <a:off x="5964267" y="28209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3" name="Arc 188"/>
            <p:cNvSpPr>
              <a:spLocks/>
            </p:cNvSpPr>
            <p:nvPr/>
          </p:nvSpPr>
          <p:spPr bwMode="auto">
            <a:xfrm rot="4478833" flipH="1">
              <a:off x="5515005" y="26892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4" name="Freeform 189"/>
            <p:cNvSpPr>
              <a:spLocks/>
            </p:cNvSpPr>
            <p:nvPr/>
          </p:nvSpPr>
          <p:spPr bwMode="auto">
            <a:xfrm rot="18007332">
              <a:off x="4781579" y="432750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" name="Line 190"/>
            <p:cNvSpPr>
              <a:spLocks noChangeShapeType="1"/>
            </p:cNvSpPr>
            <p:nvPr/>
          </p:nvSpPr>
          <p:spPr bwMode="auto">
            <a:xfrm rot="18007332">
              <a:off x="4822855" y="4387828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6" name="Line 191"/>
            <p:cNvSpPr>
              <a:spLocks noChangeShapeType="1"/>
            </p:cNvSpPr>
            <p:nvPr/>
          </p:nvSpPr>
          <p:spPr bwMode="auto">
            <a:xfrm rot="18007332">
              <a:off x="4540279" y="4635415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7" name="Line 192"/>
            <p:cNvSpPr>
              <a:spLocks noChangeShapeType="1"/>
            </p:cNvSpPr>
            <p:nvPr/>
          </p:nvSpPr>
          <p:spPr bwMode="auto">
            <a:xfrm rot="18007332">
              <a:off x="4933979" y="460690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8" name="Arc 193"/>
            <p:cNvSpPr>
              <a:spLocks/>
            </p:cNvSpPr>
            <p:nvPr/>
          </p:nvSpPr>
          <p:spPr bwMode="auto">
            <a:xfrm rot="9935830">
              <a:off x="4738717" y="4040168"/>
              <a:ext cx="500063" cy="511174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9" name="Arc 194"/>
            <p:cNvSpPr>
              <a:spLocks/>
            </p:cNvSpPr>
            <p:nvPr/>
          </p:nvSpPr>
          <p:spPr bwMode="auto">
            <a:xfrm rot="20670794" flipH="1" flipV="1">
              <a:off x="4638704" y="4421167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0" name="Arc 195"/>
            <p:cNvSpPr>
              <a:spLocks/>
            </p:cNvSpPr>
            <p:nvPr/>
          </p:nvSpPr>
          <p:spPr bwMode="auto">
            <a:xfrm rot="20670794">
              <a:off x="4567267" y="4560867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1" name="Arc 196"/>
            <p:cNvSpPr>
              <a:spLocks/>
            </p:cNvSpPr>
            <p:nvPr/>
          </p:nvSpPr>
          <p:spPr bwMode="auto">
            <a:xfrm rot="20670794">
              <a:off x="4594254" y="479264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2" name="Arc 197"/>
            <p:cNvSpPr>
              <a:spLocks/>
            </p:cNvSpPr>
            <p:nvPr/>
          </p:nvSpPr>
          <p:spPr bwMode="auto">
            <a:xfrm rot="20670794" flipH="1" flipV="1">
              <a:off x="4657755" y="4676753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3" name="Line 198"/>
            <p:cNvSpPr>
              <a:spLocks noChangeShapeType="1"/>
            </p:cNvSpPr>
            <p:nvPr/>
          </p:nvSpPr>
          <p:spPr bwMode="auto">
            <a:xfrm>
              <a:off x="4740304" y="5140302"/>
              <a:ext cx="1588" cy="52069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4" name="Line 199"/>
            <p:cNvSpPr>
              <a:spLocks noChangeShapeType="1"/>
            </p:cNvSpPr>
            <p:nvPr/>
          </p:nvSpPr>
          <p:spPr bwMode="auto">
            <a:xfrm rot="7220284">
              <a:off x="4411692" y="4556104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75" name="Group 200"/>
            <p:cNvGrpSpPr>
              <a:grpSpLocks/>
            </p:cNvGrpSpPr>
            <p:nvPr/>
          </p:nvGrpSpPr>
          <p:grpSpPr bwMode="auto">
            <a:xfrm rot="7253297">
              <a:off x="3994157" y="4572010"/>
              <a:ext cx="227014" cy="180975"/>
              <a:chOff x="5504" y="8144"/>
              <a:chExt cx="291" cy="236"/>
            </a:xfrm>
          </p:grpSpPr>
          <p:sp>
            <p:nvSpPr>
              <p:cNvPr id="388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89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76" name="Group 203"/>
            <p:cNvGrpSpPr>
              <a:grpSpLocks/>
            </p:cNvGrpSpPr>
            <p:nvPr/>
          </p:nvGrpSpPr>
          <p:grpSpPr bwMode="auto">
            <a:xfrm>
              <a:off x="4624398" y="5638777"/>
              <a:ext cx="223837" cy="180975"/>
              <a:chOff x="5504" y="8144"/>
              <a:chExt cx="291" cy="236"/>
            </a:xfrm>
          </p:grpSpPr>
          <p:sp>
            <p:nvSpPr>
              <p:cNvPr id="386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87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sz="11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77" name="Rectangle 206"/>
            <p:cNvSpPr>
              <a:spLocks noChangeArrowheads="1"/>
            </p:cNvSpPr>
            <p:nvPr/>
          </p:nvSpPr>
          <p:spPr bwMode="auto">
            <a:xfrm rot="3571960">
              <a:off x="4470430" y="5006953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8" name="Rectangle 207"/>
            <p:cNvSpPr>
              <a:spLocks noChangeArrowheads="1"/>
            </p:cNvSpPr>
            <p:nvPr/>
          </p:nvSpPr>
          <p:spPr bwMode="auto">
            <a:xfrm rot="2679310">
              <a:off x="4697443" y="5073628"/>
              <a:ext cx="39688" cy="177799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9" name="Rectangle 208"/>
            <p:cNvSpPr>
              <a:spLocks noChangeArrowheads="1"/>
            </p:cNvSpPr>
            <p:nvPr/>
          </p:nvSpPr>
          <p:spPr bwMode="auto">
            <a:xfrm rot="4535559">
              <a:off x="4584730" y="4860904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sz="1100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0" name="Text Box 211"/>
            <p:cNvSpPr txBox="1">
              <a:spLocks noChangeArrowheads="1"/>
            </p:cNvSpPr>
            <p:nvPr/>
          </p:nvSpPr>
          <p:spPr bwMode="auto">
            <a:xfrm>
              <a:off x="3636993" y="5264128"/>
              <a:ext cx="957262" cy="285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Laser</a:t>
              </a:r>
            </a:p>
          </p:txBody>
        </p:sp>
        <p:sp>
          <p:nvSpPr>
            <p:cNvPr id="381" name="Text Box 212"/>
            <p:cNvSpPr txBox="1">
              <a:spLocks noChangeArrowheads="1"/>
            </p:cNvSpPr>
            <p:nvPr/>
          </p:nvSpPr>
          <p:spPr bwMode="auto">
            <a:xfrm>
              <a:off x="3929093" y="5489552"/>
              <a:ext cx="1370265" cy="623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0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Photo-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0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detector</a:t>
              </a:r>
            </a:p>
          </p:txBody>
        </p:sp>
        <p:sp>
          <p:nvSpPr>
            <p:cNvPr id="382" name="Text Box 214"/>
            <p:cNvSpPr txBox="1">
              <a:spLocks noChangeArrowheads="1"/>
            </p:cNvSpPr>
            <p:nvPr/>
          </p:nvSpPr>
          <p:spPr bwMode="auto">
            <a:xfrm>
              <a:off x="5418919" y="4678915"/>
              <a:ext cx="2122720" cy="348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383" name="Text Box 215"/>
            <p:cNvSpPr txBox="1">
              <a:spLocks noChangeArrowheads="1"/>
            </p:cNvSpPr>
            <p:nvPr/>
          </p:nvSpPr>
          <p:spPr bwMode="auto">
            <a:xfrm>
              <a:off x="5200670" y="5811850"/>
              <a:ext cx="2606026" cy="381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>
                  <a:solidFill>
                    <a:srgbClr val="FFCCFF"/>
                  </a:solidFill>
                  <a:latin typeface="+mj-lt"/>
                  <a:ea typeface="ＭＳ Ｐゴシック" pitchFamily="50" charset="-128"/>
                  <a:cs typeface="+mn-cs"/>
                </a:rPr>
                <a:t>Drag-free S/C</a:t>
              </a:r>
            </a:p>
          </p:txBody>
        </p:sp>
        <p:sp>
          <p:nvSpPr>
            <p:cNvPr id="384" name="Text Box 216"/>
            <p:cNvSpPr txBox="1">
              <a:spLocks noChangeArrowheads="1"/>
            </p:cNvSpPr>
            <p:nvPr/>
          </p:nvSpPr>
          <p:spPr bwMode="auto">
            <a:xfrm rot="17950394">
              <a:off x="4236223" y="3002319"/>
              <a:ext cx="2137609" cy="454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385" name="Text Box 218"/>
            <p:cNvSpPr txBox="1">
              <a:spLocks noChangeArrowheads="1"/>
            </p:cNvSpPr>
            <p:nvPr/>
          </p:nvSpPr>
          <p:spPr bwMode="auto">
            <a:xfrm>
              <a:off x="4760941" y="5314936"/>
              <a:ext cx="1179067" cy="388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Mirror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561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NGO (</a:t>
            </a:r>
            <a:r>
              <a:rPr kumimoji="1" lang="en-US" altLang="ja-JP" dirty="0" smtClean="0"/>
              <a:t>LISA) Interferometry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pic>
        <p:nvPicPr>
          <p:cNvPr id="2050" name="Picture 2" descr="http://sci.esa.int/science-e-media/img/5d/LISA-Constellation-with-Blackhole_4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71" y="4769630"/>
            <a:ext cx="2934493" cy="139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ci.esa.int/science-e-media/img/5c/LISA_transparent01_4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51" y="3108109"/>
            <a:ext cx="2945713" cy="140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539004"/>
            <a:ext cx="5038299" cy="370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3209411" y="6248798"/>
            <a:ext cx="56110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200" dirty="0">
                <a:solidFill>
                  <a:srgbClr val="C0C0C0"/>
                </a:solidFill>
              </a:rPr>
              <a:t>LISA assessment study report (Yellow </a:t>
            </a:r>
            <a:r>
              <a:rPr lang="en-US" altLang="ja-JP" sz="1200" dirty="0" smtClean="0">
                <a:solidFill>
                  <a:srgbClr val="C0C0C0"/>
                </a:solidFill>
              </a:rPr>
              <a:t>Book), ESA/SRE (2011) 3, February 2011</a:t>
            </a:r>
            <a:endParaRPr lang="ja-JP" altLang="en-US" sz="1200" dirty="0">
              <a:solidFill>
                <a:srgbClr val="C0C0C0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67544" y="2755028"/>
            <a:ext cx="3312368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200" dirty="0" smtClean="0">
                <a:solidFill>
                  <a:srgbClr val="C0C0C0"/>
                </a:solidFill>
              </a:rPr>
              <a:t>LISA </a:t>
            </a:r>
            <a:r>
              <a:rPr lang="en-US" altLang="ja-JP" sz="1200" dirty="0">
                <a:solidFill>
                  <a:srgbClr val="C0C0C0"/>
                </a:solidFill>
              </a:rPr>
              <a:t>web </a:t>
            </a:r>
            <a:r>
              <a:rPr lang="en-US" altLang="ja-JP" sz="1200" dirty="0" smtClean="0">
                <a:solidFill>
                  <a:srgbClr val="C0C0C0"/>
                </a:solidFill>
              </a:rPr>
              <a:t>page : http</a:t>
            </a:r>
            <a:r>
              <a:rPr lang="en-US" altLang="ja-JP" sz="1200" dirty="0">
                <a:solidFill>
                  <a:srgbClr val="C0C0C0"/>
                </a:solidFill>
              </a:rPr>
              <a:t>://</a:t>
            </a:r>
            <a:r>
              <a:rPr lang="en-US" altLang="ja-JP" sz="1200" dirty="0" smtClean="0">
                <a:solidFill>
                  <a:srgbClr val="C0C0C0"/>
                </a:solidFill>
              </a:rPr>
              <a:t>sci.esa.int/lisa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11560" y="908720"/>
            <a:ext cx="795488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Interferometer design </a:t>
            </a:r>
            <a:endParaRPr lang="en-US" altLang="ja-JP" sz="2000" b="1" dirty="0">
              <a:solidFill>
                <a:srgbClr val="EAEAEA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99592" y="1375589"/>
            <a:ext cx="7018784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- Optical transponder configuration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   Long baseline (~1 million km) power loss by diffraction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EAEAEA"/>
                </a:solidFill>
              </a:rPr>
              <a:t>   Each S/C has laser source 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</a:t>
            </a:r>
            <a:r>
              <a:rPr lang="en-US" altLang="ja-JP" sz="2000" dirty="0" smtClean="0">
                <a:solidFill>
                  <a:srgbClr val="EAEAEA"/>
                </a:solidFill>
              </a:rPr>
              <a:t>Phase-lock to incoming beam </a:t>
            </a:r>
            <a:endParaRPr lang="en-US" altLang="ja-JP" sz="2000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0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LISA Pathfinder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690" y="1484784"/>
            <a:ext cx="3639525" cy="453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4860032" y="6104329"/>
            <a:ext cx="40324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200" dirty="0">
                <a:solidFill>
                  <a:srgbClr val="C0C0C0"/>
                </a:solidFill>
              </a:rPr>
              <a:t>M Hewitson for the LPF </a:t>
            </a:r>
            <a:r>
              <a:rPr lang="en-US" altLang="ja-JP" sz="1200" dirty="0" smtClean="0">
                <a:solidFill>
                  <a:srgbClr val="C0C0C0"/>
                </a:solidFill>
              </a:rPr>
              <a:t>team, AMALDI</a:t>
            </a:r>
            <a:r>
              <a:rPr lang="en-US" altLang="ja-JP" sz="1200" dirty="0">
                <a:solidFill>
                  <a:srgbClr val="C0C0C0"/>
                </a:solidFill>
              </a:rPr>
              <a:t>, July 15th 2011</a:t>
            </a:r>
            <a:endParaRPr lang="ja-JP" altLang="en-US" sz="1200" dirty="0">
              <a:solidFill>
                <a:srgbClr val="C0C0C0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39552" y="1084674"/>
            <a:ext cx="367240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LISA Pathfinder</a:t>
            </a:r>
            <a:endParaRPr lang="en-US" altLang="ja-JP" sz="2000" b="1" dirty="0">
              <a:solidFill>
                <a:srgbClr val="EAEAEA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67544" y="1700808"/>
            <a:ext cx="4896544" cy="218521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- Technical </a:t>
            </a:r>
            <a:r>
              <a:rPr lang="en-US" altLang="ja-JP" sz="1800" dirty="0">
                <a:solidFill>
                  <a:srgbClr val="EAEAEA"/>
                </a:solidFill>
                <a:sym typeface="Wingdings" pitchFamily="2" charset="2"/>
              </a:rPr>
              <a:t>test for </a:t>
            </a: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LISA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</a:rPr>
              <a:t>  </a:t>
            </a:r>
            <a:r>
              <a:rPr lang="en-US" altLang="ja-JP" sz="1800" dirty="0" smtClean="0">
                <a:solidFill>
                  <a:srgbClr val="99CCFF"/>
                </a:solidFill>
              </a:rPr>
              <a:t>Obtain </a:t>
            </a:r>
            <a:r>
              <a:rPr lang="en-US" altLang="ja-JP" sz="1800" dirty="0">
                <a:solidFill>
                  <a:srgbClr val="99CCFF"/>
                </a:solidFill>
              </a:rPr>
              <a:t>the best geodesic motion possible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600" dirty="0" smtClean="0">
                <a:solidFill>
                  <a:srgbClr val="EAEAEA"/>
                </a:solidFill>
              </a:rPr>
              <a:t>     Differential </a:t>
            </a:r>
            <a:r>
              <a:rPr lang="en-US" altLang="ja-JP" sz="1600" dirty="0">
                <a:solidFill>
                  <a:srgbClr val="EAEAEA"/>
                </a:solidFill>
              </a:rPr>
              <a:t>acceleration of the two TMs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600" dirty="0" smtClean="0">
                <a:solidFill>
                  <a:srgbClr val="EAEAEA"/>
                </a:solidFill>
              </a:rPr>
              <a:t>             </a:t>
            </a:r>
            <a:r>
              <a:rPr lang="en-US" altLang="ja-JP" sz="1600" dirty="0">
                <a:solidFill>
                  <a:srgbClr val="EAEAEA"/>
                </a:solidFill>
              </a:rPr>
              <a:t>3 x 10</a:t>
            </a:r>
            <a:r>
              <a:rPr lang="en-US" altLang="ja-JP" sz="1600" baseline="30000" dirty="0">
                <a:solidFill>
                  <a:srgbClr val="EAEAEA"/>
                </a:solidFill>
              </a:rPr>
              <a:t>-14</a:t>
            </a:r>
            <a:r>
              <a:rPr lang="en-US" altLang="ja-JP" sz="1600" dirty="0">
                <a:solidFill>
                  <a:srgbClr val="EAEAEA"/>
                </a:solidFill>
              </a:rPr>
              <a:t> m s</a:t>
            </a:r>
            <a:r>
              <a:rPr lang="en-US" altLang="ja-JP" sz="1600" baseline="30000" dirty="0">
                <a:solidFill>
                  <a:srgbClr val="EAEAEA"/>
                </a:solidFill>
              </a:rPr>
              <a:t>-2</a:t>
            </a:r>
            <a:r>
              <a:rPr lang="en-US" altLang="ja-JP" sz="1600" dirty="0">
                <a:solidFill>
                  <a:srgbClr val="EAEAEA"/>
                </a:solidFill>
              </a:rPr>
              <a:t> at 1 mHz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600" dirty="0">
                <a:solidFill>
                  <a:srgbClr val="EAEAEA"/>
                </a:solidFill>
              </a:rPr>
              <a:t> </a:t>
            </a:r>
            <a:r>
              <a:rPr lang="en-US" altLang="ja-JP" sz="1600" dirty="0" smtClean="0">
                <a:solidFill>
                  <a:srgbClr val="EAEAEA"/>
                </a:solidFill>
              </a:rPr>
              <a:t>    Determine </a:t>
            </a:r>
            <a:r>
              <a:rPr lang="en-US" altLang="ja-JP" sz="1600" dirty="0">
                <a:solidFill>
                  <a:srgbClr val="EAEAEA"/>
                </a:solidFill>
              </a:rPr>
              <a:t>best configuration </a:t>
            </a:r>
            <a:r>
              <a:rPr lang="en-US" altLang="ja-JP" sz="1600" dirty="0" smtClean="0">
                <a:solidFill>
                  <a:srgbClr val="EAEAEA"/>
                </a:solidFill>
              </a:rPr>
              <a:t>by experiments</a:t>
            </a:r>
            <a:endParaRPr lang="en-US" altLang="ja-JP" sz="1600" dirty="0">
              <a:solidFill>
                <a:srgbClr val="EAEAEA"/>
              </a:solidFill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</a:rPr>
              <a:t>  </a:t>
            </a:r>
            <a:r>
              <a:rPr lang="en-US" altLang="ja-JP" sz="1800" dirty="0" smtClean="0">
                <a:solidFill>
                  <a:srgbClr val="99CCFF"/>
                </a:solidFill>
              </a:rPr>
              <a:t>Develop </a:t>
            </a:r>
            <a:r>
              <a:rPr lang="en-US" altLang="ja-JP" sz="1800" dirty="0">
                <a:solidFill>
                  <a:srgbClr val="99CCFF"/>
                </a:solidFill>
              </a:rPr>
              <a:t>a noise model of the system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</a:rPr>
              <a:t>     </a:t>
            </a:r>
            <a:r>
              <a:rPr lang="en-US" altLang="ja-JP" sz="1600" dirty="0" smtClean="0">
                <a:solidFill>
                  <a:srgbClr val="EAEAEA"/>
                </a:solidFill>
              </a:rPr>
              <a:t>Allows </a:t>
            </a:r>
            <a:r>
              <a:rPr lang="en-US" altLang="ja-JP" sz="1600" dirty="0">
                <a:solidFill>
                  <a:srgbClr val="EAEAEA"/>
                </a:solidFill>
              </a:rPr>
              <a:t>the projection of the performance of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600" dirty="0">
                <a:solidFill>
                  <a:srgbClr val="EAEAEA"/>
                </a:solidFill>
              </a:rPr>
              <a:t> </a:t>
            </a:r>
            <a:r>
              <a:rPr lang="en-US" altLang="ja-JP" sz="1600" dirty="0" smtClean="0">
                <a:solidFill>
                  <a:srgbClr val="EAEAEA"/>
                </a:solidFill>
              </a:rPr>
              <a:t>     technologies </a:t>
            </a:r>
            <a:r>
              <a:rPr lang="en-US" altLang="ja-JP" sz="1600" dirty="0">
                <a:solidFill>
                  <a:srgbClr val="EAEAEA"/>
                </a:solidFill>
              </a:rPr>
              <a:t>to LISA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47039" y="4005064"/>
            <a:ext cx="4104456" cy="175432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- Status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   </a:t>
            </a:r>
            <a:r>
              <a:rPr lang="en-US" altLang="ja-JP" sz="1800" dirty="0" smtClean="0">
                <a:solidFill>
                  <a:srgbClr val="99CCFF"/>
                </a:solidFill>
                <a:sym typeface="Wingdings" pitchFamily="2" charset="2"/>
              </a:rPr>
              <a:t>Most </a:t>
            </a:r>
            <a:r>
              <a:rPr lang="en-US" altLang="ja-JP" sz="1800" dirty="0">
                <a:solidFill>
                  <a:srgbClr val="99CCFF"/>
                </a:solidFill>
                <a:sym typeface="Wingdings" pitchFamily="2" charset="2"/>
              </a:rPr>
              <a:t>of the hardware </a:t>
            </a:r>
            <a:r>
              <a:rPr lang="en-US" altLang="ja-JP" sz="1800" dirty="0" smtClean="0">
                <a:solidFill>
                  <a:srgbClr val="99CCFF"/>
                </a:solidFill>
                <a:sym typeface="Wingdings" pitchFamily="2" charset="2"/>
              </a:rPr>
              <a:t>is there</a:t>
            </a: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.</a:t>
            </a:r>
            <a:endParaRPr lang="en-US" altLang="ja-JP" sz="1800" dirty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>
                <a:solidFill>
                  <a:srgbClr val="EAEAEA"/>
                </a:solidFill>
                <a:sym typeface="Wingdings" pitchFamily="2" charset="2"/>
              </a:rPr>
              <a:t> </a:t>
            </a: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  Awaiting </a:t>
            </a:r>
            <a:r>
              <a:rPr lang="en-US" altLang="ja-JP" sz="1800" dirty="0">
                <a:solidFill>
                  <a:srgbClr val="EAEAEA"/>
                </a:solidFill>
                <a:sym typeface="Wingdings" pitchFamily="2" charset="2"/>
              </a:rPr>
              <a:t>thrusters </a:t>
            </a: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and launch lock.</a:t>
            </a:r>
            <a:endParaRPr lang="en-US" altLang="ja-JP" sz="1800" dirty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>
                <a:solidFill>
                  <a:srgbClr val="EAEAEA"/>
                </a:solidFill>
                <a:sym typeface="Wingdings" pitchFamily="2" charset="2"/>
              </a:rPr>
              <a:t> </a:t>
            </a: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  Most </a:t>
            </a:r>
            <a:r>
              <a:rPr lang="en-US" altLang="ja-JP" sz="1800" dirty="0">
                <a:solidFill>
                  <a:srgbClr val="EAEAEA"/>
                </a:solidFill>
                <a:sym typeface="Wingdings" pitchFamily="2" charset="2"/>
              </a:rPr>
              <a:t>of </a:t>
            </a: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the experiments 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>
                <a:solidFill>
                  <a:srgbClr val="EAEAEA"/>
                </a:solidFill>
                <a:sym typeface="Wingdings" pitchFamily="2" charset="2"/>
              </a:rPr>
              <a:t> </a:t>
            </a: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                      are already defined.</a:t>
            </a:r>
            <a:endParaRPr lang="en-US" altLang="ja-JP" sz="1800" dirty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>
                <a:solidFill>
                  <a:srgbClr val="EAEAEA"/>
                </a:solidFill>
                <a:sym typeface="Wingdings" pitchFamily="2" charset="2"/>
              </a:rPr>
              <a:t>-</a:t>
            </a: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 </a:t>
            </a:r>
            <a:r>
              <a:rPr lang="en-US" altLang="ja-JP" sz="1800" dirty="0">
                <a:solidFill>
                  <a:srgbClr val="99CCFF"/>
                </a:solidFill>
                <a:sym typeface="Wingdings" pitchFamily="2" charset="2"/>
              </a:rPr>
              <a:t>Launch in 2014 </a:t>
            </a:r>
            <a:endParaRPr lang="en-US" altLang="ja-JP" sz="1800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0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Dark energy</a:t>
            </a:r>
          </a:p>
        </p:txBody>
      </p:sp>
      <p:sp>
        <p:nvSpPr>
          <p:cNvPr id="4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The Fifth International ASTROD Symposium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　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(July 12, 2012, Raman Research Institute, India)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652434" y="831907"/>
            <a:ext cx="449107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DECIGO will observe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    5x10</a:t>
            </a:r>
            <a:r>
              <a:rPr lang="en-US" altLang="ja-JP" sz="2000" b="1" baseline="30000" dirty="0" smtClean="0">
                <a:solidFill>
                  <a:srgbClr val="FFFFFF"/>
                </a:solidFill>
              </a:rPr>
              <a:t>4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  NS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binaries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for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z&lt;1</a:t>
            </a:r>
          </a:p>
        </p:txBody>
      </p:sp>
      <p:cxnSp>
        <p:nvCxnSpPr>
          <p:cNvPr id="52" name="直線コネクタ 51"/>
          <p:cNvCxnSpPr/>
          <p:nvPr/>
        </p:nvCxnSpPr>
        <p:spPr bwMode="auto">
          <a:xfrm>
            <a:off x="2143108" y="1529910"/>
            <a:ext cx="2357454" cy="1588"/>
          </a:xfrm>
          <a:prstGeom prst="line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CC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曲折矢印 53"/>
          <p:cNvSpPr/>
          <p:nvPr/>
        </p:nvSpPr>
        <p:spPr bwMode="auto">
          <a:xfrm flipV="1">
            <a:off x="2428860" y="1672786"/>
            <a:ext cx="385188" cy="318788"/>
          </a:xfrm>
          <a:prstGeom prst="bentArrow">
            <a:avLst>
              <a:gd name="adj1" fmla="val 35629"/>
              <a:gd name="adj2" fmla="val 46259"/>
              <a:gd name="adj3" fmla="val 39173"/>
              <a:gd name="adj4" fmla="val 29578"/>
            </a:avLst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6" name="Text Box 4"/>
          <p:cNvSpPr txBox="1">
            <a:spLocks noChangeArrowheads="1"/>
          </p:cNvSpPr>
          <p:nvPr/>
        </p:nvSpPr>
        <p:spPr bwMode="auto">
          <a:xfrm>
            <a:off x="2838474" y="1672786"/>
            <a:ext cx="5876930" cy="39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Precise ‘clock’ at cosmological distance </a:t>
            </a:r>
            <a:endParaRPr kumimoji="1" lang="en-US" altLang="ja-JP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97072" name="Text Box 48"/>
          <p:cNvSpPr txBox="1">
            <a:spLocks noChangeArrowheads="1"/>
          </p:cNvSpPr>
          <p:nvPr/>
        </p:nvSpPr>
        <p:spPr bwMode="auto">
          <a:xfrm>
            <a:off x="6215074" y="5295141"/>
            <a:ext cx="27847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Angular resolution</a:t>
            </a:r>
            <a:r>
              <a:rPr kumimoji="1" lang="ja-JP" altLang="en-US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kumimoji="1" lang="en-US" altLang="ja-JP" sz="1200" b="1" kern="1200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200" b="1" dirty="0" smtClean="0">
                <a:solidFill>
                  <a:srgbClr val="DDDDDD"/>
                </a:solidFill>
              </a:rPr>
              <a:t>          </a:t>
            </a:r>
            <a:r>
              <a:rPr kumimoji="1" lang="ja-JP" altLang="en-US" sz="12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～</a:t>
            </a:r>
            <a:r>
              <a:rPr kumimoji="1" lang="en-US" altLang="ja-JP" sz="12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10arcmin</a:t>
            </a:r>
            <a:r>
              <a:rPr kumimoji="1" lang="en-US" altLang="ja-JP" sz="1200" b="1" kern="1200" baseline="30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en-US" altLang="ja-JP" sz="12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</a:t>
            </a:r>
            <a:r>
              <a:rPr kumimoji="1" lang="en-US" altLang="ja-JP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 detector</a:t>
            </a:r>
            <a:r>
              <a:rPr kumimoji="1" lang="ja-JP" altLang="en-US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</a:t>
            </a:r>
            <a:r>
              <a:rPr lang="ja-JP" altLang="en-US" sz="1200" b="1" dirty="0">
                <a:solidFill>
                  <a:srgbClr val="DDDDDD"/>
                </a:solidFill>
              </a:rPr>
              <a:t> </a:t>
            </a:r>
            <a:r>
              <a:rPr kumimoji="1" lang="ja-JP" altLang="en-US" sz="12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～</a:t>
            </a:r>
            <a:r>
              <a:rPr kumimoji="1" lang="en-US" altLang="ja-JP" sz="12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10arcsec</a:t>
            </a:r>
            <a:r>
              <a:rPr kumimoji="1" lang="en-US" altLang="ja-JP" sz="1200" b="1" kern="1200" baseline="30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en-US" altLang="ja-JP" sz="12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</a:t>
            </a:r>
            <a:r>
              <a:rPr kumimoji="1" lang="en-US" altLang="ja-JP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 detectors</a:t>
            </a:r>
            <a:r>
              <a:rPr kumimoji="1" lang="ja-JP" altLang="en-US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</a:p>
        </p:txBody>
      </p:sp>
      <p:sp>
        <p:nvSpPr>
          <p:cNvPr id="897073" name="Text Box 49"/>
          <p:cNvSpPr txBox="1">
            <a:spLocks noChangeArrowheads="1"/>
          </p:cNvSpPr>
          <p:nvPr/>
        </p:nvSpPr>
        <p:spPr bwMode="auto">
          <a:xfrm>
            <a:off x="8143900" y="5938083"/>
            <a:ext cx="6896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at z=1</a:t>
            </a:r>
          </a:p>
        </p:txBody>
      </p:sp>
      <p:sp>
        <p:nvSpPr>
          <p:cNvPr id="897100" name="Text Box 76"/>
          <p:cNvSpPr txBox="1">
            <a:spLocks noChangeArrowheads="1"/>
          </p:cNvSpPr>
          <p:nvPr/>
        </p:nvSpPr>
        <p:spPr bwMode="auto">
          <a:xfrm>
            <a:off x="819152" y="5286388"/>
            <a:ext cx="4967294" cy="368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Determine cosmological parameters</a:t>
            </a:r>
          </a:p>
        </p:txBody>
      </p:sp>
      <p:sp>
        <p:nvSpPr>
          <p:cNvPr id="897101" name="Text Box 77"/>
          <p:cNvSpPr txBox="1">
            <a:spLocks noChangeArrowheads="1"/>
          </p:cNvSpPr>
          <p:nvPr/>
        </p:nvSpPr>
        <p:spPr bwMode="auto">
          <a:xfrm>
            <a:off x="857224" y="5715016"/>
            <a:ext cx="5715000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Absolute and independent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measurement</a:t>
            </a:r>
          </a:p>
        </p:txBody>
      </p:sp>
      <p:sp>
        <p:nvSpPr>
          <p:cNvPr id="60" name="AutoShape 3"/>
          <p:cNvSpPr>
            <a:spLocks noChangeAspect="1" noChangeArrowheads="1"/>
          </p:cNvSpPr>
          <p:nvPr/>
        </p:nvSpPr>
        <p:spPr bwMode="auto">
          <a:xfrm>
            <a:off x="571472" y="2214554"/>
            <a:ext cx="8286808" cy="2786082"/>
          </a:xfrm>
          <a:prstGeom prst="roundRect">
            <a:avLst>
              <a:gd name="adj" fmla="val 1917"/>
            </a:avLst>
          </a:prstGeom>
          <a:solidFill>
            <a:srgbClr val="FFCC99">
              <a:alpha val="15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897028" name="Text Box 4"/>
          <p:cNvSpPr txBox="1">
            <a:spLocks noChangeArrowheads="1"/>
          </p:cNvSpPr>
          <p:nvPr/>
        </p:nvSpPr>
        <p:spPr bwMode="auto">
          <a:xfrm>
            <a:off x="785786" y="4214818"/>
            <a:ext cx="3857684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sym typeface="Wingdings" pitchFamily="2" charset="2"/>
              </a:rPr>
              <a:t>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Information on </a:t>
            </a:r>
            <a:r>
              <a:rPr kumimoji="1" lang="en-US" altLang="ja-JP" sz="1800" b="1" kern="1200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acceleration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800" b="1" kern="1200" dirty="0" smtClean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of </a:t>
            </a:r>
            <a:r>
              <a:rPr kumimoji="1" lang="en-US" altLang="ja-JP" sz="1800" b="1" kern="1200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expansion of the universe</a:t>
            </a:r>
          </a:p>
        </p:txBody>
      </p:sp>
      <p:sp>
        <p:nvSpPr>
          <p:cNvPr id="897029" name="Text Box 5"/>
          <p:cNvSpPr txBox="1">
            <a:spLocks noChangeArrowheads="1"/>
          </p:cNvSpPr>
          <p:nvPr/>
        </p:nvSpPr>
        <p:spPr bwMode="auto">
          <a:xfrm>
            <a:off x="2187250" y="3434462"/>
            <a:ext cx="20989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chirp </a:t>
            </a: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waveform</a:t>
            </a:r>
          </a:p>
        </p:txBody>
      </p:sp>
      <p:sp>
        <p:nvSpPr>
          <p:cNvPr id="897031" name="Text Box 7"/>
          <p:cNvSpPr txBox="1">
            <a:spLocks noChangeArrowheads="1"/>
          </p:cNvSpPr>
          <p:nvPr/>
        </p:nvSpPr>
        <p:spPr bwMode="auto">
          <a:xfrm>
            <a:off x="1142976" y="3429000"/>
            <a:ext cx="16557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Distance:</a:t>
            </a:r>
          </a:p>
        </p:txBody>
      </p:sp>
      <p:sp>
        <p:nvSpPr>
          <p:cNvPr id="897032" name="Text Box 8"/>
          <p:cNvSpPr txBox="1">
            <a:spLocks noChangeArrowheads="1"/>
          </p:cNvSpPr>
          <p:nvPr/>
        </p:nvSpPr>
        <p:spPr bwMode="auto">
          <a:xfrm>
            <a:off x="1142976" y="3767554"/>
            <a:ext cx="15716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Redshift: </a:t>
            </a:r>
          </a:p>
        </p:txBody>
      </p:sp>
      <p:sp>
        <p:nvSpPr>
          <p:cNvPr id="897033" name="Text Box 9"/>
          <p:cNvSpPr txBox="1">
            <a:spLocks noChangeArrowheads="1"/>
          </p:cNvSpPr>
          <p:nvPr/>
        </p:nvSpPr>
        <p:spPr bwMode="auto">
          <a:xfrm>
            <a:off x="2191304" y="3777530"/>
            <a:ext cx="24288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host galaxy</a:t>
            </a:r>
          </a:p>
        </p:txBody>
      </p:sp>
      <p:sp>
        <p:nvSpPr>
          <p:cNvPr id="57" name="Text Box 4"/>
          <p:cNvSpPr txBox="1">
            <a:spLocks noChangeArrowheads="1"/>
          </p:cNvSpPr>
          <p:nvPr/>
        </p:nvSpPr>
        <p:spPr bwMode="auto">
          <a:xfrm>
            <a:off x="571472" y="2280530"/>
            <a:ext cx="300039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CC99"/>
                </a:solidFill>
                <a:sym typeface="Wingdings" pitchFamily="2" charset="2"/>
              </a:rPr>
              <a:t> ‘</a:t>
            </a:r>
            <a:r>
              <a:rPr lang="en-US" altLang="ja-JP" sz="2000" b="1" dirty="0" smtClean="0">
                <a:solidFill>
                  <a:srgbClr val="FFCC99"/>
                </a:solidFill>
              </a:rPr>
              <a:t>Standard Siren’</a:t>
            </a:r>
            <a:r>
              <a:rPr kumimoji="1" lang="en-US" altLang="ja-JP" sz="2000" b="1" kern="1200" dirty="0" smtClean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2000" b="1" kern="1200" dirty="0">
              <a:solidFill>
                <a:srgbClr val="FFCC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9" name="Text Box 4"/>
          <p:cNvSpPr txBox="1">
            <a:spLocks noChangeArrowheads="1"/>
          </p:cNvSpPr>
          <p:nvPr/>
        </p:nvSpPr>
        <p:spPr bwMode="auto">
          <a:xfrm>
            <a:off x="928630" y="2727269"/>
            <a:ext cx="328618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R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elationship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between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distance and redshift </a:t>
            </a:r>
          </a:p>
        </p:txBody>
      </p:sp>
      <p:sp>
        <p:nvSpPr>
          <p:cNvPr id="62" name="Oval 93"/>
          <p:cNvSpPr>
            <a:spLocks noChangeArrowheads="1"/>
          </p:cNvSpPr>
          <p:nvPr/>
        </p:nvSpPr>
        <p:spPr bwMode="auto">
          <a:xfrm rot="20307080">
            <a:off x="5302394" y="3546480"/>
            <a:ext cx="329911" cy="161925"/>
          </a:xfrm>
          <a:prstGeom prst="ellips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63" name="Oval 94"/>
          <p:cNvSpPr>
            <a:spLocks noChangeArrowheads="1"/>
          </p:cNvSpPr>
          <p:nvPr/>
        </p:nvSpPr>
        <p:spPr bwMode="auto">
          <a:xfrm rot="20307080">
            <a:off x="5584119" y="3526374"/>
            <a:ext cx="73314" cy="80963"/>
          </a:xfrm>
          <a:prstGeom prst="ellips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64" name="Oval 95"/>
          <p:cNvSpPr>
            <a:spLocks noChangeArrowheads="1"/>
          </p:cNvSpPr>
          <p:nvPr/>
        </p:nvSpPr>
        <p:spPr bwMode="auto">
          <a:xfrm rot="20307080">
            <a:off x="5277266" y="3647548"/>
            <a:ext cx="73314" cy="80963"/>
          </a:xfrm>
          <a:prstGeom prst="ellips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65" name="Line 96"/>
          <p:cNvSpPr>
            <a:spLocks noChangeShapeType="1"/>
          </p:cNvSpPr>
          <p:nvPr/>
        </p:nvSpPr>
        <p:spPr bwMode="auto">
          <a:xfrm rot="20307080">
            <a:off x="5478758" y="3702746"/>
            <a:ext cx="36657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66" name="Line 97"/>
          <p:cNvSpPr>
            <a:spLocks noChangeShapeType="1"/>
          </p:cNvSpPr>
          <p:nvPr/>
        </p:nvSpPr>
        <p:spPr bwMode="auto">
          <a:xfrm rot="20307080" flipH="1">
            <a:off x="5419284" y="3552139"/>
            <a:ext cx="36657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2" name="Group 99"/>
          <p:cNvGrpSpPr>
            <a:grpSpLocks/>
          </p:cNvGrpSpPr>
          <p:nvPr/>
        </p:nvGrpSpPr>
        <p:grpSpPr bwMode="auto">
          <a:xfrm>
            <a:off x="8121848" y="3505885"/>
            <a:ext cx="220266" cy="201839"/>
            <a:chOff x="4176" y="1776"/>
            <a:chExt cx="288" cy="240"/>
          </a:xfrm>
        </p:grpSpPr>
        <p:sp>
          <p:nvSpPr>
            <p:cNvPr id="72" name="Line 100"/>
            <p:cNvSpPr>
              <a:spLocks noChangeShapeType="1"/>
            </p:cNvSpPr>
            <p:nvPr/>
          </p:nvSpPr>
          <p:spPr bwMode="auto">
            <a:xfrm flipH="1">
              <a:off x="4176" y="1776"/>
              <a:ext cx="144" cy="24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3" name="Line 101"/>
            <p:cNvSpPr>
              <a:spLocks noChangeShapeType="1"/>
            </p:cNvSpPr>
            <p:nvPr/>
          </p:nvSpPr>
          <p:spPr bwMode="auto">
            <a:xfrm>
              <a:off x="4320" y="1776"/>
              <a:ext cx="144" cy="24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4" name="Line 102"/>
            <p:cNvSpPr>
              <a:spLocks noChangeShapeType="1"/>
            </p:cNvSpPr>
            <p:nvPr/>
          </p:nvSpPr>
          <p:spPr bwMode="auto">
            <a:xfrm>
              <a:off x="4176" y="2016"/>
              <a:ext cx="288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sp>
        <p:nvSpPr>
          <p:cNvPr id="69" name="Oval 103"/>
          <p:cNvSpPr>
            <a:spLocks noChangeArrowheads="1"/>
          </p:cNvSpPr>
          <p:nvPr/>
        </p:nvSpPr>
        <p:spPr bwMode="auto">
          <a:xfrm>
            <a:off x="8195270" y="3465517"/>
            <a:ext cx="73422" cy="80736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70" name="Oval 104"/>
          <p:cNvSpPr>
            <a:spLocks noChangeArrowheads="1"/>
          </p:cNvSpPr>
          <p:nvPr/>
        </p:nvSpPr>
        <p:spPr bwMode="auto">
          <a:xfrm>
            <a:off x="8085137" y="3667356"/>
            <a:ext cx="73422" cy="80736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71" name="Oval 105"/>
          <p:cNvSpPr>
            <a:spLocks noChangeArrowheads="1"/>
          </p:cNvSpPr>
          <p:nvPr/>
        </p:nvSpPr>
        <p:spPr bwMode="auto">
          <a:xfrm>
            <a:off x="8305403" y="3667356"/>
            <a:ext cx="73422" cy="80736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78" name="Line 109"/>
          <p:cNvSpPr>
            <a:spLocks noChangeShapeType="1"/>
          </p:cNvSpPr>
          <p:nvPr/>
        </p:nvSpPr>
        <p:spPr bwMode="auto">
          <a:xfrm>
            <a:off x="8232775" y="3748092"/>
            <a:ext cx="0" cy="323850"/>
          </a:xfrm>
          <a:prstGeom prst="line">
            <a:avLst/>
          </a:prstGeom>
          <a:noFill/>
          <a:ln w="28575">
            <a:solidFill>
              <a:srgbClr val="DDDDD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79" name="Freeform 110"/>
          <p:cNvSpPr>
            <a:spLocks/>
          </p:cNvSpPr>
          <p:nvPr/>
        </p:nvSpPr>
        <p:spPr bwMode="auto">
          <a:xfrm>
            <a:off x="5668962" y="3546480"/>
            <a:ext cx="2343150" cy="120650"/>
          </a:xfrm>
          <a:custGeom>
            <a:avLst/>
            <a:gdLst>
              <a:gd name="T0" fmla="*/ 0 w 768"/>
              <a:gd name="T1" fmla="*/ 48 h 48"/>
              <a:gd name="T2" fmla="*/ 48 w 768"/>
              <a:gd name="T3" fmla="*/ 0 h 48"/>
              <a:gd name="T4" fmla="*/ 96 w 768"/>
              <a:gd name="T5" fmla="*/ 48 h 48"/>
              <a:gd name="T6" fmla="*/ 144 w 768"/>
              <a:gd name="T7" fmla="*/ 0 h 48"/>
              <a:gd name="T8" fmla="*/ 192 w 768"/>
              <a:gd name="T9" fmla="*/ 48 h 48"/>
              <a:gd name="T10" fmla="*/ 240 w 768"/>
              <a:gd name="T11" fmla="*/ 0 h 48"/>
              <a:gd name="T12" fmla="*/ 288 w 768"/>
              <a:gd name="T13" fmla="*/ 48 h 48"/>
              <a:gd name="T14" fmla="*/ 336 w 768"/>
              <a:gd name="T15" fmla="*/ 0 h 48"/>
              <a:gd name="T16" fmla="*/ 384 w 768"/>
              <a:gd name="T17" fmla="*/ 48 h 48"/>
              <a:gd name="T18" fmla="*/ 432 w 768"/>
              <a:gd name="T19" fmla="*/ 0 h 48"/>
              <a:gd name="T20" fmla="*/ 480 w 768"/>
              <a:gd name="T21" fmla="*/ 48 h 48"/>
              <a:gd name="T22" fmla="*/ 528 w 768"/>
              <a:gd name="T23" fmla="*/ 0 h 48"/>
              <a:gd name="T24" fmla="*/ 576 w 768"/>
              <a:gd name="T25" fmla="*/ 48 h 48"/>
              <a:gd name="T26" fmla="*/ 624 w 768"/>
              <a:gd name="T27" fmla="*/ 0 h 48"/>
              <a:gd name="T28" fmla="*/ 672 w 768"/>
              <a:gd name="T29" fmla="*/ 48 h 48"/>
              <a:gd name="T30" fmla="*/ 720 w 768"/>
              <a:gd name="T31" fmla="*/ 0 h 48"/>
              <a:gd name="T32" fmla="*/ 768 w 768"/>
              <a:gd name="T33" fmla="*/ 48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68"/>
              <a:gd name="T52" fmla="*/ 0 h 48"/>
              <a:gd name="T53" fmla="*/ 768 w 768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68" h="48">
                <a:moveTo>
                  <a:pt x="0" y="48"/>
                </a:moveTo>
                <a:cubicBezTo>
                  <a:pt x="16" y="24"/>
                  <a:pt x="32" y="0"/>
                  <a:pt x="48" y="0"/>
                </a:cubicBezTo>
                <a:cubicBezTo>
                  <a:pt x="64" y="0"/>
                  <a:pt x="80" y="48"/>
                  <a:pt x="96" y="48"/>
                </a:cubicBezTo>
                <a:cubicBezTo>
                  <a:pt x="112" y="48"/>
                  <a:pt x="128" y="0"/>
                  <a:pt x="144" y="0"/>
                </a:cubicBezTo>
                <a:cubicBezTo>
                  <a:pt x="160" y="0"/>
                  <a:pt x="176" y="48"/>
                  <a:pt x="192" y="48"/>
                </a:cubicBezTo>
                <a:cubicBezTo>
                  <a:pt x="208" y="48"/>
                  <a:pt x="224" y="0"/>
                  <a:pt x="240" y="0"/>
                </a:cubicBezTo>
                <a:cubicBezTo>
                  <a:pt x="256" y="0"/>
                  <a:pt x="272" y="48"/>
                  <a:pt x="288" y="48"/>
                </a:cubicBezTo>
                <a:cubicBezTo>
                  <a:pt x="304" y="48"/>
                  <a:pt x="320" y="0"/>
                  <a:pt x="336" y="0"/>
                </a:cubicBezTo>
                <a:cubicBezTo>
                  <a:pt x="352" y="0"/>
                  <a:pt x="368" y="48"/>
                  <a:pt x="384" y="48"/>
                </a:cubicBezTo>
                <a:cubicBezTo>
                  <a:pt x="400" y="48"/>
                  <a:pt x="416" y="0"/>
                  <a:pt x="432" y="0"/>
                </a:cubicBezTo>
                <a:cubicBezTo>
                  <a:pt x="448" y="0"/>
                  <a:pt x="464" y="48"/>
                  <a:pt x="480" y="48"/>
                </a:cubicBezTo>
                <a:cubicBezTo>
                  <a:pt x="496" y="48"/>
                  <a:pt x="512" y="0"/>
                  <a:pt x="528" y="0"/>
                </a:cubicBezTo>
                <a:cubicBezTo>
                  <a:pt x="544" y="0"/>
                  <a:pt x="560" y="48"/>
                  <a:pt x="576" y="48"/>
                </a:cubicBezTo>
                <a:cubicBezTo>
                  <a:pt x="592" y="48"/>
                  <a:pt x="608" y="0"/>
                  <a:pt x="624" y="0"/>
                </a:cubicBezTo>
                <a:cubicBezTo>
                  <a:pt x="640" y="0"/>
                  <a:pt x="656" y="48"/>
                  <a:pt x="672" y="48"/>
                </a:cubicBezTo>
                <a:cubicBezTo>
                  <a:pt x="688" y="48"/>
                  <a:pt x="704" y="0"/>
                  <a:pt x="720" y="0"/>
                </a:cubicBezTo>
                <a:cubicBezTo>
                  <a:pt x="736" y="0"/>
                  <a:pt x="752" y="24"/>
                  <a:pt x="768" y="48"/>
                </a:cubicBezTo>
              </a:path>
            </a:pathLst>
          </a:custGeom>
          <a:noFill/>
          <a:ln w="9525">
            <a:solidFill>
              <a:srgbClr val="DDDDD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80" name="Text Box 111"/>
          <p:cNvSpPr txBox="1">
            <a:spLocks noChangeArrowheads="1"/>
          </p:cNvSpPr>
          <p:nvPr/>
        </p:nvSpPr>
        <p:spPr bwMode="auto">
          <a:xfrm>
            <a:off x="5046662" y="3789367"/>
            <a:ext cx="11096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b="1" dirty="0">
                <a:solidFill>
                  <a:srgbClr val="F8F8F8"/>
                </a:solidFill>
                <a:latin typeface="HGP創英角ｺﾞｼｯｸUB" pitchFamily="50" charset="-128"/>
              </a:rPr>
              <a:t>NS-NS (z</a:t>
            </a:r>
            <a:r>
              <a:rPr lang="ja-JP" altLang="en-US" sz="1000" b="1" dirty="0">
                <a:solidFill>
                  <a:srgbClr val="F8F8F8"/>
                </a:solidFill>
                <a:latin typeface="HGP創英角ｺﾞｼｯｸUB" pitchFamily="50" charset="-128"/>
              </a:rPr>
              <a:t>～</a:t>
            </a:r>
            <a:r>
              <a:rPr lang="en-US" altLang="ja-JP" sz="1000" b="1" dirty="0">
                <a:solidFill>
                  <a:srgbClr val="F8F8F8"/>
                </a:solidFill>
                <a:latin typeface="HGP創英角ｺﾞｼｯｸUB" pitchFamily="50" charset="-128"/>
              </a:rPr>
              <a:t>1)</a:t>
            </a:r>
          </a:p>
        </p:txBody>
      </p:sp>
      <p:sp>
        <p:nvSpPr>
          <p:cNvPr id="81" name="Text Box 112"/>
          <p:cNvSpPr txBox="1">
            <a:spLocks noChangeArrowheads="1"/>
          </p:cNvSpPr>
          <p:nvPr/>
        </p:nvSpPr>
        <p:spPr bwMode="auto">
          <a:xfrm>
            <a:off x="6548437" y="3627442"/>
            <a:ext cx="617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b="1" dirty="0">
                <a:solidFill>
                  <a:srgbClr val="DDDDDD"/>
                </a:solidFill>
                <a:latin typeface="HGP創英角ｺﾞｼｯｸUB" pitchFamily="50" charset="-128"/>
              </a:rPr>
              <a:t>GW</a:t>
            </a:r>
          </a:p>
        </p:txBody>
      </p:sp>
      <p:sp>
        <p:nvSpPr>
          <p:cNvPr id="82" name="Text Box 113"/>
          <p:cNvSpPr txBox="1">
            <a:spLocks noChangeArrowheads="1"/>
          </p:cNvSpPr>
          <p:nvPr/>
        </p:nvSpPr>
        <p:spPr bwMode="auto">
          <a:xfrm>
            <a:off x="7939087" y="3189292"/>
            <a:ext cx="7397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b="1" dirty="0">
                <a:solidFill>
                  <a:srgbClr val="FF9900"/>
                </a:solidFill>
                <a:latin typeface="HGP創英角ｺﾞｼｯｸUB" pitchFamily="50" charset="-128"/>
              </a:rPr>
              <a:t>DECIGO</a:t>
            </a:r>
          </a:p>
        </p:txBody>
      </p:sp>
      <p:sp>
        <p:nvSpPr>
          <p:cNvPr id="83" name="Text Box 114"/>
          <p:cNvSpPr txBox="1">
            <a:spLocks noChangeArrowheads="1"/>
          </p:cNvSpPr>
          <p:nvPr/>
        </p:nvSpPr>
        <p:spPr bwMode="auto">
          <a:xfrm>
            <a:off x="8215338" y="3781416"/>
            <a:ext cx="584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b="1" dirty="0">
                <a:solidFill>
                  <a:srgbClr val="F8F8F8"/>
                </a:solidFill>
                <a:latin typeface="HGP創英角ｺﾞｼｯｸUB" pitchFamily="50" charset="-128"/>
              </a:rPr>
              <a:t>Output</a:t>
            </a:r>
          </a:p>
        </p:txBody>
      </p:sp>
      <p:sp>
        <p:nvSpPr>
          <p:cNvPr id="84" name="AutoShape 115"/>
          <p:cNvSpPr>
            <a:spLocks noChangeArrowheads="1"/>
          </p:cNvSpPr>
          <p:nvPr/>
        </p:nvSpPr>
        <p:spPr bwMode="auto">
          <a:xfrm flipH="1">
            <a:off x="4752975" y="3586167"/>
            <a:ext cx="476250" cy="80963"/>
          </a:xfrm>
          <a:custGeom>
            <a:avLst/>
            <a:gdLst>
              <a:gd name="T0" fmla="*/ 357187 w 21600"/>
              <a:gd name="T1" fmla="*/ 0 h 21600"/>
              <a:gd name="T2" fmla="*/ 0 w 21600"/>
              <a:gd name="T3" fmla="*/ 40482 h 21600"/>
              <a:gd name="T4" fmla="*/ 357187 w 21600"/>
              <a:gd name="T5" fmla="*/ 80963 h 21600"/>
              <a:gd name="T6" fmla="*/ 476250 w 21600"/>
              <a:gd name="T7" fmla="*/ 4048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85" name="Text Box 116"/>
          <p:cNvSpPr txBox="1">
            <a:spLocks noChangeArrowheads="1"/>
          </p:cNvSpPr>
          <p:nvPr/>
        </p:nvSpPr>
        <p:spPr bwMode="auto">
          <a:xfrm>
            <a:off x="4679950" y="3189292"/>
            <a:ext cx="21971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b="1" dirty="0">
                <a:solidFill>
                  <a:srgbClr val="CCFFCC"/>
                </a:solidFill>
                <a:latin typeface="HGP創英角ｺﾞｼｯｸUB" pitchFamily="50" charset="-128"/>
              </a:rPr>
              <a:t>Expansion </a:t>
            </a:r>
            <a:r>
              <a:rPr lang="ja-JP" altLang="en-US" sz="1000" b="1" dirty="0">
                <a:solidFill>
                  <a:srgbClr val="FFFFFF"/>
                </a:solidFill>
                <a:latin typeface="HGP創英角ｺﾞｼｯｸUB" pitchFamily="50" charset="-128"/>
              </a:rPr>
              <a:t>＋</a:t>
            </a:r>
            <a:r>
              <a:rPr lang="en-US" altLang="ja-JP" sz="1000" b="1" dirty="0">
                <a:solidFill>
                  <a:srgbClr val="FFCC99"/>
                </a:solidFill>
                <a:latin typeface="HGP創英角ｺﾞｼｯｸUB" pitchFamily="50" charset="-128"/>
              </a:rPr>
              <a:t>Acceleration?</a:t>
            </a:r>
          </a:p>
        </p:txBody>
      </p:sp>
      <p:sp>
        <p:nvSpPr>
          <p:cNvPr id="91" name="Text Box 122"/>
          <p:cNvSpPr txBox="1">
            <a:spLocks noChangeArrowheads="1"/>
          </p:cNvSpPr>
          <p:nvPr/>
        </p:nvSpPr>
        <p:spPr bwMode="auto">
          <a:xfrm>
            <a:off x="6858016" y="4429132"/>
            <a:ext cx="183515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buFontTx/>
              <a:buNone/>
            </a:pPr>
            <a:r>
              <a:rPr lang="en-US" altLang="ja-JP" sz="800" b="1" dirty="0">
                <a:solidFill>
                  <a:srgbClr val="B2B2B2"/>
                </a:solidFill>
              </a:rPr>
              <a:t>Seto, Kawamura, Nakamura, </a:t>
            </a:r>
          </a:p>
          <a:p>
            <a:pPr algn="l">
              <a:lnSpc>
                <a:spcPct val="80000"/>
              </a:lnSpc>
              <a:buFontTx/>
              <a:buNone/>
            </a:pPr>
            <a:r>
              <a:rPr lang="en-US" altLang="ja-JP" sz="800" b="1" dirty="0">
                <a:solidFill>
                  <a:srgbClr val="B2B2B2"/>
                </a:solidFill>
              </a:rPr>
              <a:t>            PRL 87, 221103 (2001)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Galaxy formation</a:t>
            </a:r>
            <a:endParaRPr lang="en-US" altLang="ja-JP" sz="2000" dirty="0" smtClean="0"/>
          </a:p>
        </p:txBody>
      </p:sp>
      <p:sp>
        <p:nvSpPr>
          <p:cNvPr id="26626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26627" name="AutoShape 126"/>
          <p:cNvSpPr>
            <a:spLocks noChangeArrowheads="1"/>
          </p:cNvSpPr>
          <p:nvPr/>
        </p:nvSpPr>
        <p:spPr bwMode="auto">
          <a:xfrm>
            <a:off x="4465667" y="1928802"/>
            <a:ext cx="4462464" cy="3929090"/>
          </a:xfrm>
          <a:prstGeom prst="roundRect">
            <a:avLst>
              <a:gd name="adj" fmla="val 4875"/>
            </a:avLst>
          </a:prstGeom>
          <a:solidFill>
            <a:srgbClr val="FFFFFF">
              <a:alpha val="50195"/>
            </a:srgbClr>
          </a:solidFill>
          <a:ln w="6350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pic>
        <p:nvPicPr>
          <p:cNvPr id="26648" name="Picture 124" descr="account2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981" y="2143116"/>
            <a:ext cx="4214842" cy="316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9" name="Text Box 125"/>
          <p:cNvSpPr txBox="1">
            <a:spLocks noChangeArrowheads="1"/>
          </p:cNvSpPr>
          <p:nvPr/>
        </p:nvSpPr>
        <p:spPr bwMode="auto">
          <a:xfrm>
            <a:off x="6337331" y="5473696"/>
            <a:ext cx="2592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zh-CN" altLang="en-US" sz="800" b="1">
                <a:solidFill>
                  <a:srgbClr val="B2B2B2"/>
                </a:solidFill>
              </a:rPr>
              <a:t>戎崎俊一</a:t>
            </a:r>
            <a:r>
              <a:rPr lang="en-US" altLang="zh-CN" sz="800" b="1" dirty="0">
                <a:solidFill>
                  <a:srgbClr val="B2B2B2"/>
                </a:solidFill>
              </a:rPr>
              <a:t>(</a:t>
            </a:r>
            <a:r>
              <a:rPr lang="zh-CN" altLang="en-US" sz="800" b="1">
                <a:solidFill>
                  <a:srgbClr val="B2B2B2"/>
                </a:solidFill>
              </a:rPr>
              <a:t>理化学研究所</a:t>
            </a:r>
            <a:r>
              <a:rPr lang="en-US" altLang="zh-CN" sz="800" b="1" dirty="0">
                <a:solidFill>
                  <a:srgbClr val="B2B2B2"/>
                </a:solidFill>
              </a:rPr>
              <a:t>)</a:t>
            </a:r>
            <a:r>
              <a:rPr lang="en-US" altLang="ja-JP" sz="800" b="1" dirty="0">
                <a:solidFill>
                  <a:srgbClr val="B2B2B2"/>
                </a:solidFill>
              </a:rPr>
              <a:t> </a:t>
            </a:r>
            <a:r>
              <a:rPr lang="ja-JP" altLang="en-US" sz="800" b="1" dirty="0">
                <a:solidFill>
                  <a:srgbClr val="B2B2B2"/>
                </a:solidFill>
              </a:rPr>
              <a:t>先生の</a:t>
            </a:r>
            <a:r>
              <a:rPr lang="en-US" altLang="ja-JP" sz="800" b="1" dirty="0">
                <a:solidFill>
                  <a:srgbClr val="B2B2B2"/>
                </a:solidFill>
              </a:rPr>
              <a:t>web</a:t>
            </a:r>
            <a:r>
              <a:rPr lang="ja-JP" altLang="en-US" sz="800" b="1" dirty="0">
                <a:solidFill>
                  <a:srgbClr val="B2B2B2"/>
                </a:solidFill>
              </a:rPr>
              <a:t>ページより引用 </a:t>
            </a:r>
            <a:r>
              <a:rPr lang="en-US" altLang="ja-JP" sz="800" b="1" dirty="0">
                <a:solidFill>
                  <a:srgbClr val="B2B2B2"/>
                </a:solidFill>
              </a:rPr>
              <a:t>http://atlas.riken.go.jp/~ebisu/smbh.html</a:t>
            </a: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285720" y="1785926"/>
            <a:ext cx="764386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DECIGO will observe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Intermediate-mass BH (</a:t>
            </a:r>
            <a:r>
              <a:rPr lang="en-US" altLang="ja-JP" sz="2000" b="1" dirty="0" smtClean="0">
                <a:solidFill>
                  <a:srgbClr val="FFFFCC"/>
                </a:solidFill>
              </a:rPr>
              <a:t>IMBH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binary merger with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</a:t>
            </a:r>
            <a:r>
              <a:rPr kumimoji="1" lang="en-US" altLang="ja-JP" sz="2000" b="1" kern="1200" dirty="0" smtClean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SNR&gt;10</a:t>
            </a:r>
            <a:r>
              <a:rPr kumimoji="1" lang="en-US" altLang="ja-JP" sz="2000" b="1" kern="1200" baseline="30000" dirty="0" smtClean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en-US" altLang="ja-JP" sz="2000" b="1" kern="1200" dirty="0" smtClean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for z~10 source</a:t>
            </a: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357158" y="4054152"/>
            <a:ext cx="407196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Information on the  </a:t>
            </a:r>
          </a:p>
          <a:p>
            <a:pPr algn="l">
              <a:lnSpc>
                <a:spcPct val="110000"/>
              </a:lnSpc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formation of </a:t>
            </a:r>
          </a:p>
          <a:p>
            <a:pPr algn="l">
              <a:lnSpc>
                <a:spcPct val="110000"/>
              </a:lnSpc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Supermassive</a:t>
            </a:r>
            <a:r>
              <a:rPr lang="en-US" altLang="ja-JP" sz="2000" b="1" dirty="0" smtClean="0">
                <a:solidFill>
                  <a:srgbClr val="FFFFCC"/>
                </a:solidFill>
              </a:rPr>
              <a:t> BHs</a:t>
            </a:r>
          </a:p>
          <a:p>
            <a:pPr algn="l">
              <a:lnSpc>
                <a:spcPct val="110000"/>
              </a:lnSpc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at the center of galaxies</a:t>
            </a:r>
          </a:p>
        </p:txBody>
      </p:sp>
      <p:sp>
        <p:nvSpPr>
          <p:cNvPr id="42" name="下矢印 41"/>
          <p:cNvSpPr/>
          <p:nvPr/>
        </p:nvSpPr>
        <p:spPr bwMode="auto">
          <a:xfrm>
            <a:off x="1714480" y="3571876"/>
            <a:ext cx="428628" cy="357190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3116"/>
            <a:ext cx="1305302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76229" name="Group 5"/>
          <p:cNvGraphicFramePr>
            <a:graphicFrameLocks noGrp="1"/>
          </p:cNvGraphicFramePr>
          <p:nvPr/>
        </p:nvGraphicFramePr>
        <p:xfrm>
          <a:off x="611188" y="1142984"/>
          <a:ext cx="8280400" cy="5214974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42782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2010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05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Mission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1030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Objective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Space test of key tech.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GW observation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Detect GW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   with min. spec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FP between S/C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GW astronomy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855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Design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Single small satellite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Short FP interferometer</a:t>
                      </a:r>
                      <a:endParaRPr kumimoji="0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 interferometer unit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x 3-4 units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DDDDDD"/>
                </a:solidFill>
              </a:rPr>
              <a:t>Roadmap</a:t>
            </a:r>
            <a:endParaRPr lang="ja-JP" altLang="en-US" dirty="0">
              <a:solidFill>
                <a:srgbClr val="DDDDDD"/>
              </a:solidFill>
            </a:endParaRP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2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Figure: S.Kawamura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473311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292336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379773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DECIGO 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Pathfinder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660761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35373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9999"/>
                </a:solidFill>
                <a:latin typeface="Tahoma" pitchFamily="34" charset="0"/>
                <a:ea typeface="HGP創英角ｺﾞｼｯｸUB" pitchFamily="50" charset="-128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752586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989013" y="4071942"/>
            <a:ext cx="21542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Tahoma" pitchFamily="34" charset="0"/>
                <a:ea typeface="HGP創英角ｺﾞｼｯｸUB" pitchFamily="50" charset="-128"/>
              </a:rPr>
              <a:t>SDS-1/SWIM</a:t>
            </a:r>
          </a:p>
        </p:txBody>
      </p:sp>
      <p:sp>
        <p:nvSpPr>
          <p:cNvPr id="319" name="AutoShape 357"/>
          <p:cNvSpPr>
            <a:spLocks noChangeArrowheads="1"/>
          </p:cNvSpPr>
          <p:nvPr/>
        </p:nvSpPr>
        <p:spPr bwMode="auto">
          <a:xfrm>
            <a:off x="1000100" y="2143116"/>
            <a:ext cx="3190900" cy="2286016"/>
          </a:xfrm>
          <a:prstGeom prst="roundRect">
            <a:avLst>
              <a:gd name="adj" fmla="val 10097"/>
            </a:avLst>
          </a:prstGeom>
          <a:noFill/>
          <a:ln w="50800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18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0615" y="3071810"/>
            <a:ext cx="133968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角丸四角形 26"/>
          <p:cNvSpPr/>
          <p:nvPr/>
        </p:nvSpPr>
        <p:spPr bwMode="auto">
          <a:xfrm>
            <a:off x="428596" y="3571876"/>
            <a:ext cx="3571900" cy="271464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3929058" y="4429132"/>
            <a:ext cx="3000396" cy="1714512"/>
          </a:xfrm>
          <a:prstGeom prst="roundRect">
            <a:avLst>
              <a:gd name="adj" fmla="val 5874"/>
            </a:avLst>
          </a:prstGeom>
          <a:solidFill>
            <a:srgbClr val="080808"/>
          </a:solidFill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Interferometer Module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296167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chemeClr val="bg1"/>
                </a:solidFill>
              </a:rPr>
              <a:t>Interferometer Module</a:t>
            </a:r>
            <a:r>
              <a:rPr kumimoji="1" lang="ja-JP" altLang="en-US" sz="2000" b="1" kern="12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Test mass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+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IFO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2500298" y="5991054"/>
            <a:ext cx="164307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NAOJ, </a:t>
            </a:r>
            <a:r>
              <a:rPr lang="en-US" altLang="ja-JP" sz="1200" b="1" dirty="0" smtClean="0">
                <a:solidFill>
                  <a:srgbClr val="CCECFF"/>
                </a:solidFill>
                <a:sym typeface="Wingdings" pitchFamily="2" charset="2"/>
              </a:rPr>
              <a:t>U-Tokyo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6929454" y="1142984"/>
            <a:ext cx="16430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</a:rPr>
              <a:t>Interferometer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</a:rPr>
              <a:t>Module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7215206" y="1643050"/>
            <a:ext cx="0" cy="121444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858016" y="2857496"/>
            <a:ext cx="857256" cy="642942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500034" y="3571876"/>
            <a:ext cx="3857652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Interferometer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GW, Gravity observation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285852" y="1428736"/>
            <a:ext cx="4500594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Test-mass module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   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Gravity reference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1285852" y="1428736"/>
            <a:ext cx="4000528" cy="2071702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500034" y="4286256"/>
            <a:ext cx="3429024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30cm IFO BBM     </a:t>
            </a:r>
            <a:r>
              <a:rPr lang="ja-JP" altLang="en-US" sz="1400" b="1" dirty="0" smtClean="0">
                <a:solidFill>
                  <a:srgbClr val="EAEAEA"/>
                </a:solidFill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</a:rPr>
              <a:t>Packaging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</a:rPr>
              <a:t>　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Digital</a:t>
            </a:r>
            <a:r>
              <a:rPr lang="en-US" altLang="ja-JP" sz="1400" b="1" dirty="0" smtClean="0">
                <a:solidFill>
                  <a:srgbClr val="EAEAEA"/>
                </a:solidFill>
              </a:rPr>
              <a:t>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control     </a:t>
            </a: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Monolithic Opt.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1" name="図 20" descr=":PICT004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143116"/>
            <a:ext cx="178595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3929058" y="4429132"/>
            <a:ext cx="2571768" cy="6740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05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Laser sensor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 Small MI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1285852" y="3073278"/>
            <a:ext cx="2786082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</a:rPr>
              <a:t>Hosei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NAOJ,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 </a:t>
            </a:r>
            <a:r>
              <a:rPr lang="en-US" altLang="ja-JP" sz="1200" b="1" dirty="0" smtClean="0">
                <a:solidFill>
                  <a:srgbClr val="CCECFF"/>
                </a:solidFill>
              </a:rPr>
              <a:t>Ochanomizu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Stanford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1428728" y="2071678"/>
            <a:ext cx="2071702" cy="10402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of Module,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Sensor, Actuator,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Clump/Release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</a:rPr>
              <a:t>μ-Grav. Exp.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4000496" y="5857892"/>
            <a:ext cx="1571636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ERI, U-Tokyo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4071934" y="5072074"/>
            <a:ext cx="2000264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test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</a:rPr>
              <a:t>Sensitivity meas.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8" name="図 37" descr="PICT0052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590148" y="4825584"/>
            <a:ext cx="1521441" cy="101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4926315"/>
            <a:ext cx="1535503" cy="100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 descr="C:\Documents and Settings\Administrator\デスクトップ\DSC005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4929198"/>
            <a:ext cx="1650988" cy="1238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557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角丸四角形 234"/>
          <p:cNvSpPr/>
          <p:nvPr/>
        </p:nvSpPr>
        <p:spPr bwMode="auto">
          <a:xfrm>
            <a:off x="642910" y="2928934"/>
            <a:ext cx="3429024" cy="1571636"/>
          </a:xfrm>
          <a:prstGeom prst="roundRect">
            <a:avLst>
              <a:gd name="adj" fmla="val 4342"/>
            </a:avLst>
          </a:prstGeom>
          <a:solidFill>
            <a:srgbClr val="CCFFCC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DECIGO Interferometer</a:t>
            </a:r>
            <a:endParaRPr lang="en-US" altLang="ja-JP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509593" y="1740747"/>
            <a:ext cx="48482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Interferometer Unit: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chemeClr val="bg1">
                    <a:lumMod val="90000"/>
                  </a:schemeClr>
                </a:solidFill>
                <a:latin typeface="+mj-lt"/>
                <a:ea typeface="ＭＳ Ｐゴシック" pitchFamily="50" charset="-128"/>
                <a:cs typeface="+mn-cs"/>
              </a:rPr>
              <a:t>Differential </a:t>
            </a:r>
            <a:r>
              <a:rPr kumimoji="1" lang="en-US" altLang="ja-JP" sz="2000" b="1" kern="1200" dirty="0">
                <a:solidFill>
                  <a:schemeClr val="bg1">
                    <a:lumMod val="90000"/>
                  </a:schemeClr>
                </a:solidFill>
                <a:latin typeface="+mj-lt"/>
                <a:ea typeface="ＭＳ Ｐゴシック" pitchFamily="50" charset="-128"/>
                <a:cs typeface="+mn-cs"/>
              </a:rPr>
              <a:t>FP </a:t>
            </a:r>
            <a:r>
              <a:rPr kumimoji="1" lang="en-US" altLang="ja-JP" sz="2000" b="1" kern="1200" dirty="0" smtClean="0">
                <a:solidFill>
                  <a:schemeClr val="bg1">
                    <a:lumMod val="90000"/>
                  </a:schemeClr>
                </a:solidFill>
                <a:latin typeface="+mj-lt"/>
                <a:ea typeface="ＭＳ Ｐゴシック" pitchFamily="50" charset="-128"/>
                <a:cs typeface="+mn-cs"/>
              </a:rPr>
              <a:t>interferometer</a:t>
            </a:r>
            <a:endParaRPr kumimoji="1" lang="en-US" altLang="ja-JP" sz="2000" b="1" kern="1200" dirty="0">
              <a:solidFill>
                <a:schemeClr val="bg1">
                  <a:lumMod val="90000"/>
                </a:schemeClr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grpSp>
        <p:nvGrpSpPr>
          <p:cNvPr id="232" name="グループ化 231"/>
          <p:cNvGrpSpPr/>
          <p:nvPr/>
        </p:nvGrpSpPr>
        <p:grpSpPr>
          <a:xfrm>
            <a:off x="3590955" y="1196961"/>
            <a:ext cx="5338763" cy="5018121"/>
            <a:chOff x="3590955" y="1196961"/>
            <a:chExt cx="5338763" cy="5018121"/>
          </a:xfrm>
        </p:grpSpPr>
        <p:sp>
          <p:nvSpPr>
            <p:cNvPr id="114" name="Oval 137"/>
            <p:cNvSpPr>
              <a:spLocks noChangeArrowheads="1"/>
            </p:cNvSpPr>
            <p:nvPr/>
          </p:nvSpPr>
          <p:spPr bwMode="auto">
            <a:xfrm>
              <a:off x="3590955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2" name="Oval 209"/>
            <p:cNvSpPr>
              <a:spLocks noChangeArrowheads="1"/>
            </p:cNvSpPr>
            <p:nvPr/>
          </p:nvSpPr>
          <p:spPr bwMode="auto">
            <a:xfrm>
              <a:off x="5354668" y="1196961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3" name="Oval 210"/>
            <p:cNvSpPr>
              <a:spLocks noChangeArrowheads="1"/>
            </p:cNvSpPr>
            <p:nvPr/>
          </p:nvSpPr>
          <p:spPr bwMode="auto">
            <a:xfrm>
              <a:off x="7124730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 rot="14397729">
              <a:off x="6053168" y="372743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 rot="14397729" flipV="1">
              <a:off x="6184930" y="365441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 rot="14397729">
              <a:off x="6137305" y="3506773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Rectangle 8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 rot="10780961">
              <a:off x="6227793" y="19018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Line 11"/>
            <p:cNvSpPr>
              <a:spLocks noChangeShapeType="1"/>
            </p:cNvSpPr>
            <p:nvPr/>
          </p:nvSpPr>
          <p:spPr bwMode="auto">
            <a:xfrm rot="7209001" flipV="1">
              <a:off x="5557868" y="2105011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Rectangle 12"/>
            <p:cNvSpPr>
              <a:spLocks noChangeArrowheads="1"/>
            </p:cNvSpPr>
            <p:nvPr/>
          </p:nvSpPr>
          <p:spPr bwMode="auto">
            <a:xfrm rot="7209001">
              <a:off x="6364318" y="1533511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Freeform 13"/>
            <p:cNvSpPr>
              <a:spLocks/>
            </p:cNvSpPr>
            <p:nvPr/>
          </p:nvSpPr>
          <p:spPr bwMode="auto">
            <a:xfrm rot="7209001">
              <a:off x="6024593" y="236853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Line 14"/>
            <p:cNvSpPr>
              <a:spLocks noChangeShapeType="1"/>
            </p:cNvSpPr>
            <p:nvPr/>
          </p:nvSpPr>
          <p:spPr bwMode="auto">
            <a:xfrm rot="7209001">
              <a:off x="6083330" y="24717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Line 15"/>
            <p:cNvSpPr>
              <a:spLocks noChangeShapeType="1"/>
            </p:cNvSpPr>
            <p:nvPr/>
          </p:nvSpPr>
          <p:spPr bwMode="auto">
            <a:xfrm rot="7209001">
              <a:off x="5970618" y="2411399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1" name="Group 16"/>
            <p:cNvGrpSpPr>
              <a:grpSpLocks/>
            </p:cNvGrpSpPr>
            <p:nvPr/>
          </p:nvGrpSpPr>
          <p:grpSpPr bwMode="auto">
            <a:xfrm rot="7209001">
              <a:off x="5538818" y="2690798"/>
              <a:ext cx="600075" cy="495300"/>
              <a:chOff x="4785" y="11039"/>
              <a:chExt cx="829" cy="688"/>
            </a:xfrm>
          </p:grpSpPr>
          <p:sp>
            <p:nvSpPr>
              <p:cNvPr id="221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4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5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" name="Freeform 22"/>
            <p:cNvSpPr>
              <a:spLocks/>
            </p:cNvSpPr>
            <p:nvPr/>
          </p:nvSpPr>
          <p:spPr bwMode="auto">
            <a:xfrm rot="9872463">
              <a:off x="5869018" y="24717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" name="Freeform 23"/>
            <p:cNvSpPr>
              <a:spLocks/>
            </p:cNvSpPr>
            <p:nvPr/>
          </p:nvSpPr>
          <p:spPr bwMode="auto">
            <a:xfrm rot="7209001">
              <a:off x="5748368" y="2481248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" name="Arc 24"/>
            <p:cNvSpPr>
              <a:spLocks/>
            </p:cNvSpPr>
            <p:nvPr/>
          </p:nvSpPr>
          <p:spPr bwMode="auto">
            <a:xfrm rot="14146499">
              <a:off x="6054755" y="23605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Arc 25"/>
            <p:cNvSpPr>
              <a:spLocks/>
            </p:cNvSpPr>
            <p:nvPr/>
          </p:nvSpPr>
          <p:spPr bwMode="auto">
            <a:xfrm rot="271502" flipV="1">
              <a:off x="5770593" y="2198674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6" name="Group 26"/>
            <p:cNvGrpSpPr>
              <a:grpSpLocks/>
            </p:cNvGrpSpPr>
            <p:nvPr/>
          </p:nvGrpSpPr>
          <p:grpSpPr bwMode="auto">
            <a:xfrm rot="7209001">
              <a:off x="5492780" y="2660636"/>
              <a:ext cx="600075" cy="500063"/>
              <a:chOff x="4785" y="11039"/>
              <a:chExt cx="829" cy="688"/>
            </a:xfrm>
          </p:grpSpPr>
          <p:sp>
            <p:nvSpPr>
              <p:cNvPr id="216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9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7" name="Arc 32"/>
            <p:cNvSpPr>
              <a:spLocks/>
            </p:cNvSpPr>
            <p:nvPr/>
          </p:nvSpPr>
          <p:spPr bwMode="auto">
            <a:xfrm rot="9872463" flipH="1" flipV="1">
              <a:off x="5767418" y="246854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" name="Arc 33"/>
            <p:cNvSpPr>
              <a:spLocks/>
            </p:cNvSpPr>
            <p:nvPr/>
          </p:nvSpPr>
          <p:spPr bwMode="auto">
            <a:xfrm rot="9872463">
              <a:off x="5840443" y="23304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Arc 34"/>
            <p:cNvSpPr>
              <a:spLocks/>
            </p:cNvSpPr>
            <p:nvPr/>
          </p:nvSpPr>
          <p:spPr bwMode="auto">
            <a:xfrm rot="9872463">
              <a:off x="6024593" y="231138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5"/>
            <p:cNvSpPr>
              <a:spLocks/>
            </p:cNvSpPr>
            <p:nvPr/>
          </p:nvSpPr>
          <p:spPr bwMode="auto">
            <a:xfrm rot="9872463" flipH="1" flipV="1">
              <a:off x="5957918" y="24288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Line 36"/>
            <p:cNvSpPr>
              <a:spLocks noChangeShapeType="1"/>
            </p:cNvSpPr>
            <p:nvPr/>
          </p:nvSpPr>
          <p:spPr bwMode="auto">
            <a:xfrm rot="9016332" flipV="1">
              <a:off x="6453218" y="203516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 rot="3616332">
              <a:off x="6429405" y="2368536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Line 38"/>
            <p:cNvSpPr>
              <a:spLocks noChangeShapeType="1"/>
            </p:cNvSpPr>
            <p:nvPr/>
          </p:nvSpPr>
          <p:spPr bwMode="auto">
            <a:xfrm rot="3616332">
              <a:off x="6491318" y="24082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Line 39"/>
            <p:cNvSpPr>
              <a:spLocks noChangeShapeType="1"/>
            </p:cNvSpPr>
            <p:nvPr/>
          </p:nvSpPr>
          <p:spPr bwMode="auto">
            <a:xfrm rot="3616332">
              <a:off x="6380193" y="2476486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 rot="3616332">
              <a:off x="6553230" y="2549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Line 41"/>
            <p:cNvSpPr>
              <a:spLocks noChangeShapeType="1"/>
            </p:cNvSpPr>
            <p:nvPr/>
          </p:nvSpPr>
          <p:spPr bwMode="auto">
            <a:xfrm rot="3616332">
              <a:off x="6594505" y="246219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Line 42"/>
            <p:cNvSpPr>
              <a:spLocks noChangeShapeType="1"/>
            </p:cNvSpPr>
            <p:nvPr/>
          </p:nvSpPr>
          <p:spPr bwMode="auto">
            <a:xfrm rot="3616332">
              <a:off x="6707218" y="2638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3"/>
            <p:cNvSpPr>
              <a:spLocks noChangeShapeType="1"/>
            </p:cNvSpPr>
            <p:nvPr/>
          </p:nvSpPr>
          <p:spPr bwMode="auto">
            <a:xfrm rot="3616332">
              <a:off x="6380193" y="2825736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Arc 44"/>
            <p:cNvSpPr>
              <a:spLocks/>
            </p:cNvSpPr>
            <p:nvPr/>
          </p:nvSpPr>
          <p:spPr bwMode="auto">
            <a:xfrm rot="17144832">
              <a:off x="6511955" y="269556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 rot="6279794">
              <a:off x="6440518" y="2478073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 rot="3616332">
              <a:off x="6332568" y="2482836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Arc 47"/>
            <p:cNvSpPr>
              <a:spLocks/>
            </p:cNvSpPr>
            <p:nvPr/>
          </p:nvSpPr>
          <p:spPr bwMode="auto">
            <a:xfrm rot="10553830">
              <a:off x="6470680" y="2198674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Arc 48"/>
            <p:cNvSpPr>
              <a:spLocks/>
            </p:cNvSpPr>
            <p:nvPr/>
          </p:nvSpPr>
          <p:spPr bwMode="auto">
            <a:xfrm rot="18278834" flipV="1">
              <a:off x="6186518" y="236536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4" name="Group 49"/>
            <p:cNvGrpSpPr>
              <a:grpSpLocks/>
            </p:cNvGrpSpPr>
            <p:nvPr/>
          </p:nvGrpSpPr>
          <p:grpSpPr bwMode="auto">
            <a:xfrm rot="3616332">
              <a:off x="6419880" y="2673336"/>
              <a:ext cx="600075" cy="503238"/>
              <a:chOff x="4785" y="11039"/>
              <a:chExt cx="829" cy="688"/>
            </a:xfrm>
          </p:grpSpPr>
          <p:sp>
            <p:nvSpPr>
              <p:cNvPr id="211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4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5" name="Arc 55"/>
            <p:cNvSpPr>
              <a:spLocks/>
            </p:cNvSpPr>
            <p:nvPr/>
          </p:nvSpPr>
          <p:spPr bwMode="auto">
            <a:xfrm rot="6279794" flipH="1" flipV="1">
              <a:off x="6413530" y="2471723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6" name="Arc 56"/>
            <p:cNvSpPr>
              <a:spLocks/>
            </p:cNvSpPr>
            <p:nvPr/>
          </p:nvSpPr>
          <p:spPr bwMode="auto">
            <a:xfrm rot="6279794">
              <a:off x="6330980" y="233996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Arc 57"/>
            <p:cNvSpPr>
              <a:spLocks/>
            </p:cNvSpPr>
            <p:nvPr/>
          </p:nvSpPr>
          <p:spPr bwMode="auto">
            <a:xfrm rot="6279794">
              <a:off x="6369080" y="231456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8"/>
            <p:cNvSpPr>
              <a:spLocks/>
            </p:cNvSpPr>
            <p:nvPr/>
          </p:nvSpPr>
          <p:spPr bwMode="auto">
            <a:xfrm rot="6279794" flipH="1" flipV="1">
              <a:off x="6434168" y="242886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Line 59"/>
            <p:cNvSpPr>
              <a:spLocks noChangeShapeType="1"/>
            </p:cNvSpPr>
            <p:nvPr/>
          </p:nvSpPr>
          <p:spPr bwMode="auto">
            <a:xfrm rot="7209001">
              <a:off x="5934105" y="192403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Line 60"/>
            <p:cNvSpPr>
              <a:spLocks noChangeShapeType="1"/>
            </p:cNvSpPr>
            <p:nvPr/>
          </p:nvSpPr>
          <p:spPr bwMode="auto">
            <a:xfrm rot="14429284">
              <a:off x="6605618" y="1931973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1" name="Group 61"/>
            <p:cNvGrpSpPr>
              <a:grpSpLocks/>
            </p:cNvGrpSpPr>
            <p:nvPr/>
          </p:nvGrpSpPr>
          <p:grpSpPr bwMode="auto">
            <a:xfrm rot="14462297">
              <a:off x="6792943" y="1941498"/>
              <a:ext cx="223838" cy="180975"/>
              <a:chOff x="5504" y="8144"/>
              <a:chExt cx="291" cy="236"/>
            </a:xfrm>
          </p:grpSpPr>
          <p:sp>
            <p:nvSpPr>
              <p:cNvPr id="209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62" name="Group 64"/>
            <p:cNvGrpSpPr>
              <a:grpSpLocks/>
            </p:cNvGrpSpPr>
            <p:nvPr/>
          </p:nvGrpSpPr>
          <p:grpSpPr bwMode="auto">
            <a:xfrm rot="7209001">
              <a:off x="5526118" y="1951023"/>
              <a:ext cx="227013" cy="180975"/>
              <a:chOff x="5504" y="8144"/>
              <a:chExt cx="291" cy="236"/>
            </a:xfrm>
          </p:grpSpPr>
          <p:sp>
            <p:nvSpPr>
              <p:cNvPr id="207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3" name="Rectangle 67"/>
            <p:cNvSpPr>
              <a:spLocks noChangeArrowheads="1"/>
            </p:cNvSpPr>
            <p:nvPr/>
          </p:nvSpPr>
          <p:spPr bwMode="auto">
            <a:xfrm rot="10780961">
              <a:off x="6224618" y="1900224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4" name="Rectangle 68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69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70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71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2"/>
            <p:cNvSpPr>
              <a:spLocks noChangeArrowheads="1"/>
            </p:cNvSpPr>
            <p:nvPr/>
          </p:nvSpPr>
          <p:spPr bwMode="auto">
            <a:xfrm rot="18028040" flipH="1">
              <a:off x="8023255" y="50006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Line 73"/>
            <p:cNvSpPr>
              <a:spLocks noChangeShapeType="1"/>
            </p:cNvSpPr>
            <p:nvPr/>
          </p:nvSpPr>
          <p:spPr bwMode="auto">
            <a:xfrm flipH="1" flipV="1">
              <a:off x="7323168" y="5154599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Rectangle 74"/>
            <p:cNvSpPr>
              <a:spLocks noChangeArrowheads="1"/>
            </p:cNvSpPr>
            <p:nvPr/>
          </p:nvSpPr>
          <p:spPr bwMode="auto">
            <a:xfrm flipH="1">
              <a:off x="8405843" y="5059349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auto">
            <a:xfrm flipH="1">
              <a:off x="7597805" y="508316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Line 76"/>
            <p:cNvSpPr>
              <a:spLocks noChangeShapeType="1"/>
            </p:cNvSpPr>
            <p:nvPr/>
          </p:nvSpPr>
          <p:spPr bwMode="auto">
            <a:xfrm flipH="1">
              <a:off x="7600980" y="509109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Line 77"/>
            <p:cNvSpPr>
              <a:spLocks noChangeShapeType="1"/>
            </p:cNvSpPr>
            <p:nvPr/>
          </p:nvSpPr>
          <p:spPr bwMode="auto">
            <a:xfrm flipH="1">
              <a:off x="7599393" y="5219686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4" name="Group 78"/>
            <p:cNvGrpSpPr>
              <a:grpSpLocks/>
            </p:cNvGrpSpPr>
            <p:nvPr/>
          </p:nvGrpSpPr>
          <p:grpSpPr bwMode="auto">
            <a:xfrm flipH="1">
              <a:off x="6792943" y="4854561"/>
              <a:ext cx="600075" cy="495300"/>
              <a:chOff x="4785" y="11039"/>
              <a:chExt cx="829" cy="688"/>
            </a:xfrm>
          </p:grpSpPr>
          <p:sp>
            <p:nvSpPr>
              <p:cNvPr id="202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5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5" name="Freeform 84"/>
            <p:cNvSpPr>
              <a:spLocks/>
            </p:cNvSpPr>
            <p:nvPr/>
          </p:nvSpPr>
          <p:spPr bwMode="auto">
            <a:xfrm rot="18936538" flipH="1">
              <a:off x="7364443" y="50498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" name="Freeform 85"/>
            <p:cNvSpPr>
              <a:spLocks/>
            </p:cNvSpPr>
            <p:nvPr/>
          </p:nvSpPr>
          <p:spPr bwMode="auto">
            <a:xfrm flipH="1">
              <a:off x="7231093" y="504029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Arc 86"/>
            <p:cNvSpPr>
              <a:spLocks/>
            </p:cNvSpPr>
            <p:nvPr/>
          </p:nvSpPr>
          <p:spPr bwMode="auto">
            <a:xfrm rot="14662502" flipH="1">
              <a:off x="7483505" y="48243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Arc 87"/>
            <p:cNvSpPr>
              <a:spLocks/>
            </p:cNvSpPr>
            <p:nvPr/>
          </p:nvSpPr>
          <p:spPr bwMode="auto">
            <a:xfrm rot="6937498" flipH="1" flipV="1">
              <a:off x="7481918" y="5149836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9" name="Group 88"/>
            <p:cNvGrpSpPr>
              <a:grpSpLocks/>
            </p:cNvGrpSpPr>
            <p:nvPr/>
          </p:nvGrpSpPr>
          <p:grpSpPr bwMode="auto">
            <a:xfrm flipH="1">
              <a:off x="6792943" y="4899011"/>
              <a:ext cx="600075" cy="500063"/>
              <a:chOff x="4785" y="11039"/>
              <a:chExt cx="829" cy="688"/>
            </a:xfrm>
          </p:grpSpPr>
          <p:sp>
            <p:nvSpPr>
              <p:cNvPr id="197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0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0" name="Arc 94"/>
            <p:cNvSpPr>
              <a:spLocks/>
            </p:cNvSpPr>
            <p:nvPr/>
          </p:nvSpPr>
          <p:spPr bwMode="auto">
            <a:xfrm rot="18936538" flipV="1">
              <a:off x="7221568" y="497679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1" name="Arc 95"/>
            <p:cNvSpPr>
              <a:spLocks/>
            </p:cNvSpPr>
            <p:nvPr/>
          </p:nvSpPr>
          <p:spPr bwMode="auto">
            <a:xfrm rot="18936538" flipH="1">
              <a:off x="7378730" y="49847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Arc 96"/>
            <p:cNvSpPr>
              <a:spLocks/>
            </p:cNvSpPr>
            <p:nvPr/>
          </p:nvSpPr>
          <p:spPr bwMode="auto">
            <a:xfrm rot="18936538" flipH="1">
              <a:off x="7631143" y="50847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7"/>
            <p:cNvSpPr>
              <a:spLocks/>
            </p:cNvSpPr>
            <p:nvPr/>
          </p:nvSpPr>
          <p:spPr bwMode="auto">
            <a:xfrm rot="18936538" flipV="1">
              <a:off x="7497793" y="50831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Line 98"/>
            <p:cNvSpPr>
              <a:spLocks noChangeShapeType="1"/>
            </p:cNvSpPr>
            <p:nvPr/>
          </p:nvSpPr>
          <p:spPr bwMode="auto">
            <a:xfrm rot="19792668" flipH="1" flipV="1">
              <a:off x="7864505" y="447038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Freeform 99"/>
            <p:cNvSpPr>
              <a:spLocks/>
            </p:cNvSpPr>
            <p:nvPr/>
          </p:nvSpPr>
          <p:spPr bwMode="auto">
            <a:xfrm rot="3592668" flipH="1">
              <a:off x="7802593" y="4732323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Line 100"/>
            <p:cNvSpPr>
              <a:spLocks noChangeShapeType="1"/>
            </p:cNvSpPr>
            <p:nvPr/>
          </p:nvSpPr>
          <p:spPr bwMode="auto">
            <a:xfrm rot="3592668" flipH="1">
              <a:off x="7861330" y="47704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Line 101"/>
            <p:cNvSpPr>
              <a:spLocks noChangeShapeType="1"/>
            </p:cNvSpPr>
            <p:nvPr/>
          </p:nvSpPr>
          <p:spPr bwMode="auto">
            <a:xfrm rot="3592668" flipH="1">
              <a:off x="7747030" y="4830748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Freeform 102"/>
            <p:cNvSpPr>
              <a:spLocks/>
            </p:cNvSpPr>
            <p:nvPr/>
          </p:nvSpPr>
          <p:spPr bwMode="auto">
            <a:xfrm rot="3592668" flipH="1">
              <a:off x="7585105" y="4322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Line 103"/>
            <p:cNvSpPr>
              <a:spLocks noChangeShapeType="1"/>
            </p:cNvSpPr>
            <p:nvPr/>
          </p:nvSpPr>
          <p:spPr bwMode="auto">
            <a:xfrm rot="3592668" flipH="1">
              <a:off x="7712105" y="438307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Line 104"/>
            <p:cNvSpPr>
              <a:spLocks noChangeShapeType="1"/>
            </p:cNvSpPr>
            <p:nvPr/>
          </p:nvSpPr>
          <p:spPr bwMode="auto">
            <a:xfrm rot="3592668" flipH="1">
              <a:off x="7742268" y="4416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5"/>
            <p:cNvSpPr>
              <a:spLocks noChangeShapeType="1"/>
            </p:cNvSpPr>
            <p:nvPr/>
          </p:nvSpPr>
          <p:spPr bwMode="auto">
            <a:xfrm rot="3592668" flipH="1">
              <a:off x="7413655" y="4602148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Arc 106"/>
            <p:cNvSpPr>
              <a:spLocks/>
            </p:cNvSpPr>
            <p:nvPr/>
          </p:nvSpPr>
          <p:spPr bwMode="auto">
            <a:xfrm rot="11664170" flipH="1">
              <a:off x="7294593" y="40354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Freeform 107"/>
            <p:cNvSpPr>
              <a:spLocks/>
            </p:cNvSpPr>
            <p:nvPr/>
          </p:nvSpPr>
          <p:spPr bwMode="auto">
            <a:xfrm rot="929206" flipH="1">
              <a:off x="7647018" y="455293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Freeform 108"/>
            <p:cNvSpPr>
              <a:spLocks/>
            </p:cNvSpPr>
            <p:nvPr/>
          </p:nvSpPr>
          <p:spPr bwMode="auto">
            <a:xfrm rot="3592668" flipH="1">
              <a:off x="7523193" y="4532298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Arc 109"/>
            <p:cNvSpPr>
              <a:spLocks/>
            </p:cNvSpPr>
            <p:nvPr/>
          </p:nvSpPr>
          <p:spPr bwMode="auto">
            <a:xfrm rot="18255170" flipH="1">
              <a:off x="7831168" y="454499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Arc 110"/>
            <p:cNvSpPr>
              <a:spLocks/>
            </p:cNvSpPr>
            <p:nvPr/>
          </p:nvSpPr>
          <p:spPr bwMode="auto">
            <a:xfrm rot="10530167" flipH="1" flipV="1">
              <a:off x="7547005" y="470851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7" name="Group 111"/>
            <p:cNvGrpSpPr>
              <a:grpSpLocks/>
            </p:cNvGrpSpPr>
            <p:nvPr/>
          </p:nvGrpSpPr>
          <p:grpSpPr bwMode="auto">
            <a:xfrm rot="3592668" flipH="1">
              <a:off x="7243793" y="4094148"/>
              <a:ext cx="600075" cy="503238"/>
              <a:chOff x="4785" y="11039"/>
              <a:chExt cx="829" cy="688"/>
            </a:xfrm>
          </p:grpSpPr>
          <p:sp>
            <p:nvSpPr>
              <p:cNvPr id="192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5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8" name="Arc 117"/>
            <p:cNvSpPr>
              <a:spLocks/>
            </p:cNvSpPr>
            <p:nvPr/>
          </p:nvSpPr>
          <p:spPr bwMode="auto">
            <a:xfrm rot="929206" flipV="1">
              <a:off x="7545418" y="441641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9" name="Arc 118"/>
            <p:cNvSpPr>
              <a:spLocks/>
            </p:cNvSpPr>
            <p:nvPr/>
          </p:nvSpPr>
          <p:spPr bwMode="auto">
            <a:xfrm rot="929206" flipH="1">
              <a:off x="7616855" y="455611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119"/>
            <p:cNvSpPr>
              <a:spLocks/>
            </p:cNvSpPr>
            <p:nvPr/>
          </p:nvSpPr>
          <p:spPr bwMode="auto">
            <a:xfrm rot="929206" flipH="1">
              <a:off x="7801005" y="47862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20"/>
            <p:cNvSpPr>
              <a:spLocks/>
            </p:cNvSpPr>
            <p:nvPr/>
          </p:nvSpPr>
          <p:spPr bwMode="auto">
            <a:xfrm rot="929206" flipV="1">
              <a:off x="7735918" y="467041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Line 121"/>
            <p:cNvSpPr>
              <a:spLocks noChangeShapeType="1"/>
            </p:cNvSpPr>
            <p:nvPr/>
          </p:nvSpPr>
          <p:spPr bwMode="auto">
            <a:xfrm flipH="1">
              <a:off x="7793068" y="513396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Line 122"/>
            <p:cNvSpPr>
              <a:spLocks noChangeShapeType="1"/>
            </p:cNvSpPr>
            <p:nvPr/>
          </p:nvSpPr>
          <p:spPr bwMode="auto">
            <a:xfrm rot="14379716" flipH="1">
              <a:off x="8124855" y="4549761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4" name="Group 123"/>
            <p:cNvGrpSpPr>
              <a:grpSpLocks/>
            </p:cNvGrpSpPr>
            <p:nvPr/>
          </p:nvGrpSpPr>
          <p:grpSpPr bwMode="auto">
            <a:xfrm rot="14346703" flipH="1">
              <a:off x="8299480" y="4541823"/>
              <a:ext cx="223838" cy="180975"/>
              <a:chOff x="5504" y="8144"/>
              <a:chExt cx="291" cy="236"/>
            </a:xfrm>
          </p:grpSpPr>
          <p:sp>
            <p:nvSpPr>
              <p:cNvPr id="190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5" name="Group 126"/>
            <p:cNvGrpSpPr>
              <a:grpSpLocks/>
            </p:cNvGrpSpPr>
            <p:nvPr/>
          </p:nvGrpSpPr>
          <p:grpSpPr bwMode="auto">
            <a:xfrm flipH="1">
              <a:off x="7654955" y="5632436"/>
              <a:ext cx="227013" cy="180975"/>
              <a:chOff x="5504" y="8144"/>
              <a:chExt cx="291" cy="236"/>
            </a:xfrm>
          </p:grpSpPr>
          <p:sp>
            <p:nvSpPr>
              <p:cNvPr id="188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6" name="Rectangle 129"/>
            <p:cNvSpPr>
              <a:spLocks noChangeArrowheads="1"/>
            </p:cNvSpPr>
            <p:nvPr/>
          </p:nvSpPr>
          <p:spPr bwMode="auto">
            <a:xfrm rot="18028040" flipH="1">
              <a:off x="8021668" y="5002198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" name="Rectangle 130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Rectangle 131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2"/>
            <p:cNvSpPr>
              <a:spLocks noChangeArrowheads="1"/>
            </p:cNvSpPr>
            <p:nvPr/>
          </p:nvSpPr>
          <p:spPr bwMode="auto">
            <a:xfrm rot="4535559">
              <a:off x="4584730" y="4862498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3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4"/>
            <p:cNvSpPr>
              <a:spLocks noChangeArrowheads="1"/>
            </p:cNvSpPr>
            <p:nvPr/>
          </p:nvSpPr>
          <p:spPr bwMode="auto">
            <a:xfrm rot="3571960">
              <a:off x="4472018" y="5006961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Line 135"/>
            <p:cNvSpPr>
              <a:spLocks noChangeShapeType="1"/>
            </p:cNvSpPr>
            <p:nvPr/>
          </p:nvSpPr>
          <p:spPr bwMode="auto">
            <a:xfrm flipV="1">
              <a:off x="3871268" y="5153690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Rectangle 136"/>
            <p:cNvSpPr>
              <a:spLocks noChangeArrowheads="1"/>
            </p:cNvSpPr>
            <p:nvPr/>
          </p:nvSpPr>
          <p:spPr bwMode="auto">
            <a:xfrm>
              <a:off x="3778280" y="5106643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Freeform 138"/>
            <p:cNvSpPr>
              <a:spLocks/>
            </p:cNvSpPr>
            <p:nvPr/>
          </p:nvSpPr>
          <p:spPr bwMode="auto">
            <a:xfrm>
              <a:off x="4857780" y="508951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Line 139"/>
            <p:cNvSpPr>
              <a:spLocks noChangeShapeType="1"/>
            </p:cNvSpPr>
            <p:nvPr/>
          </p:nvSpPr>
          <p:spPr bwMode="auto">
            <a:xfrm>
              <a:off x="4864130" y="509586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40"/>
            <p:cNvSpPr>
              <a:spLocks noChangeShapeType="1"/>
            </p:cNvSpPr>
            <p:nvPr/>
          </p:nvSpPr>
          <p:spPr bwMode="auto">
            <a:xfrm>
              <a:off x="4867305" y="522603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8" name="Group 141"/>
            <p:cNvGrpSpPr>
              <a:grpSpLocks/>
            </p:cNvGrpSpPr>
            <p:nvPr/>
          </p:nvGrpSpPr>
          <p:grpSpPr bwMode="auto">
            <a:xfrm>
              <a:off x="5141943" y="4906949"/>
              <a:ext cx="600075" cy="500063"/>
              <a:chOff x="4785" y="11039"/>
              <a:chExt cx="829" cy="688"/>
            </a:xfrm>
          </p:grpSpPr>
          <p:sp>
            <p:nvSpPr>
              <p:cNvPr id="183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6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9" name="Freeform 147"/>
            <p:cNvSpPr>
              <a:spLocks/>
            </p:cNvSpPr>
            <p:nvPr/>
          </p:nvSpPr>
          <p:spPr bwMode="auto">
            <a:xfrm>
              <a:off x="5059393" y="5065699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Freeform 148"/>
            <p:cNvSpPr>
              <a:spLocks/>
            </p:cNvSpPr>
            <p:nvPr/>
          </p:nvSpPr>
          <p:spPr bwMode="auto">
            <a:xfrm flipV="1">
              <a:off x="5057805" y="5219686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9"/>
            <p:cNvSpPr>
              <a:spLocks/>
            </p:cNvSpPr>
            <p:nvPr/>
          </p:nvSpPr>
          <p:spPr bwMode="auto">
            <a:xfrm rot="2663462">
              <a:off x="4953030" y="5056174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50"/>
            <p:cNvSpPr>
              <a:spLocks/>
            </p:cNvSpPr>
            <p:nvPr/>
          </p:nvSpPr>
          <p:spPr bwMode="auto">
            <a:xfrm>
              <a:off x="5251480" y="5065699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1"/>
            <p:cNvSpPr>
              <a:spLocks/>
            </p:cNvSpPr>
            <p:nvPr/>
          </p:nvSpPr>
          <p:spPr bwMode="auto">
            <a:xfrm>
              <a:off x="4853018" y="504664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152"/>
            <p:cNvSpPr>
              <a:spLocks/>
            </p:cNvSpPr>
            <p:nvPr/>
          </p:nvSpPr>
          <p:spPr bwMode="auto">
            <a:xfrm rot="6937498">
              <a:off x="4760943" y="483074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3"/>
            <p:cNvSpPr>
              <a:spLocks/>
            </p:cNvSpPr>
            <p:nvPr/>
          </p:nvSpPr>
          <p:spPr bwMode="auto">
            <a:xfrm rot="14662502" flipV="1">
              <a:off x="4760943" y="51561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Freeform 154"/>
            <p:cNvSpPr>
              <a:spLocks/>
            </p:cNvSpPr>
            <p:nvPr/>
          </p:nvSpPr>
          <p:spPr bwMode="auto">
            <a:xfrm flipH="1">
              <a:off x="7213630" y="497044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Line 155"/>
            <p:cNvSpPr>
              <a:spLocks noChangeShapeType="1"/>
            </p:cNvSpPr>
            <p:nvPr/>
          </p:nvSpPr>
          <p:spPr bwMode="auto">
            <a:xfrm flipH="1">
              <a:off x="7383493" y="495616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6"/>
            <p:cNvSpPr>
              <a:spLocks noChangeShapeType="1"/>
            </p:cNvSpPr>
            <p:nvPr/>
          </p:nvSpPr>
          <p:spPr bwMode="auto">
            <a:xfrm flipH="1">
              <a:off x="7210455" y="4967274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7"/>
            <p:cNvSpPr>
              <a:spLocks noChangeShapeType="1"/>
            </p:cNvSpPr>
            <p:nvPr/>
          </p:nvSpPr>
          <p:spPr bwMode="auto">
            <a:xfrm flipH="1">
              <a:off x="7205693" y="534192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Arc 158"/>
            <p:cNvSpPr>
              <a:spLocks/>
            </p:cNvSpPr>
            <p:nvPr/>
          </p:nvSpPr>
          <p:spPr bwMode="auto">
            <a:xfrm rot="8071501" flipH="1">
              <a:off x="6797705" y="489742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Freeform 159"/>
            <p:cNvSpPr>
              <a:spLocks/>
            </p:cNvSpPr>
            <p:nvPr/>
          </p:nvSpPr>
          <p:spPr bwMode="auto">
            <a:xfrm>
              <a:off x="5153055" y="497679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Line 160"/>
            <p:cNvSpPr>
              <a:spLocks noChangeShapeType="1"/>
            </p:cNvSpPr>
            <p:nvPr/>
          </p:nvSpPr>
          <p:spPr bwMode="auto">
            <a:xfrm>
              <a:off x="5151468" y="496251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1"/>
            <p:cNvSpPr>
              <a:spLocks noChangeShapeType="1"/>
            </p:cNvSpPr>
            <p:nvPr/>
          </p:nvSpPr>
          <p:spPr bwMode="auto">
            <a:xfrm>
              <a:off x="5141943" y="534827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Arc 162"/>
            <p:cNvSpPr>
              <a:spLocks/>
            </p:cNvSpPr>
            <p:nvPr/>
          </p:nvSpPr>
          <p:spPr bwMode="auto">
            <a:xfrm rot="13528499">
              <a:off x="5235605" y="490377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3"/>
            <p:cNvSpPr>
              <a:spLocks/>
            </p:cNvSpPr>
            <p:nvPr/>
          </p:nvSpPr>
          <p:spPr bwMode="auto">
            <a:xfrm rot="2663462" flipH="1" flipV="1">
              <a:off x="4960968" y="4981561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4"/>
            <p:cNvSpPr>
              <a:spLocks/>
            </p:cNvSpPr>
            <p:nvPr/>
          </p:nvSpPr>
          <p:spPr bwMode="auto">
            <a:xfrm rot="2663462">
              <a:off x="4805393" y="499108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5"/>
            <p:cNvSpPr>
              <a:spLocks/>
            </p:cNvSpPr>
            <p:nvPr/>
          </p:nvSpPr>
          <p:spPr bwMode="auto">
            <a:xfrm rot="2663462">
              <a:off x="4764118" y="50910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6"/>
            <p:cNvSpPr>
              <a:spLocks/>
            </p:cNvSpPr>
            <p:nvPr/>
          </p:nvSpPr>
          <p:spPr bwMode="auto">
            <a:xfrm rot="2663462" flipH="1" flipV="1">
              <a:off x="4895880" y="508951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Line 167"/>
            <p:cNvSpPr>
              <a:spLocks noChangeShapeType="1"/>
            </p:cNvSpPr>
            <p:nvPr/>
          </p:nvSpPr>
          <p:spPr bwMode="auto">
            <a:xfrm rot="1807332" flipH="1" flipV="1">
              <a:off x="4623135" y="4709470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Freeform 168"/>
            <p:cNvSpPr>
              <a:spLocks/>
            </p:cNvSpPr>
            <p:nvPr/>
          </p:nvSpPr>
          <p:spPr bwMode="auto">
            <a:xfrm rot="18007332">
              <a:off x="4654580" y="473708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Line 169"/>
            <p:cNvSpPr>
              <a:spLocks noChangeShapeType="1"/>
            </p:cNvSpPr>
            <p:nvPr/>
          </p:nvSpPr>
          <p:spPr bwMode="auto">
            <a:xfrm rot="18007332">
              <a:off x="4605368" y="4773598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70"/>
            <p:cNvSpPr>
              <a:spLocks noChangeShapeType="1"/>
            </p:cNvSpPr>
            <p:nvPr/>
          </p:nvSpPr>
          <p:spPr bwMode="auto">
            <a:xfrm rot="18007332">
              <a:off x="4719668" y="483551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3" name="Group 171"/>
            <p:cNvGrpSpPr>
              <a:grpSpLocks/>
            </p:cNvGrpSpPr>
            <p:nvPr/>
          </p:nvGrpSpPr>
          <p:grpSpPr bwMode="auto">
            <a:xfrm rot="18007332">
              <a:off x="4667280" y="4086211"/>
              <a:ext cx="600075" cy="500063"/>
              <a:chOff x="4785" y="11039"/>
              <a:chExt cx="829" cy="688"/>
            </a:xfrm>
          </p:grpSpPr>
          <p:sp>
            <p:nvSpPr>
              <p:cNvPr id="178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1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4" name="Freeform 177"/>
            <p:cNvSpPr>
              <a:spLocks/>
            </p:cNvSpPr>
            <p:nvPr/>
          </p:nvSpPr>
          <p:spPr bwMode="auto">
            <a:xfrm rot="18007332">
              <a:off x="4171980" y="3673461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Freeform 178"/>
            <p:cNvSpPr>
              <a:spLocks/>
            </p:cNvSpPr>
            <p:nvPr/>
          </p:nvSpPr>
          <p:spPr bwMode="auto">
            <a:xfrm rot="18007332" flipV="1">
              <a:off x="4302155" y="3751248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9"/>
            <p:cNvSpPr>
              <a:spLocks/>
            </p:cNvSpPr>
            <p:nvPr/>
          </p:nvSpPr>
          <p:spPr bwMode="auto">
            <a:xfrm rot="20670794">
              <a:off x="4670455" y="455928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80"/>
            <p:cNvSpPr>
              <a:spLocks/>
            </p:cNvSpPr>
            <p:nvPr/>
          </p:nvSpPr>
          <p:spPr bwMode="auto">
            <a:xfrm rot="18007332">
              <a:off x="4379943" y="3519473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1"/>
            <p:cNvSpPr>
              <a:spLocks/>
            </p:cNvSpPr>
            <p:nvPr/>
          </p:nvSpPr>
          <p:spPr bwMode="auto">
            <a:xfrm rot="18007332">
              <a:off x="4559330" y="4537061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Arc 182"/>
            <p:cNvSpPr>
              <a:spLocks/>
            </p:cNvSpPr>
            <p:nvPr/>
          </p:nvSpPr>
          <p:spPr bwMode="auto">
            <a:xfrm rot="3344830">
              <a:off x="4413280" y="4549761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3"/>
            <p:cNvSpPr>
              <a:spLocks/>
            </p:cNvSpPr>
            <p:nvPr/>
          </p:nvSpPr>
          <p:spPr bwMode="auto">
            <a:xfrm rot="11069833" flipV="1">
              <a:off x="4694268" y="47116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Freeform 184"/>
            <p:cNvSpPr>
              <a:spLocks/>
            </p:cNvSpPr>
            <p:nvPr/>
          </p:nvSpPr>
          <p:spPr bwMode="auto">
            <a:xfrm rot="18007332" flipH="1">
              <a:off x="5810280" y="2544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Line 185"/>
            <p:cNvSpPr>
              <a:spLocks noChangeShapeType="1"/>
            </p:cNvSpPr>
            <p:nvPr/>
          </p:nvSpPr>
          <p:spPr bwMode="auto">
            <a:xfrm rot="18007332" flipH="1">
              <a:off x="5937280" y="2455848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6"/>
            <p:cNvSpPr>
              <a:spLocks noChangeShapeType="1"/>
            </p:cNvSpPr>
            <p:nvPr/>
          </p:nvSpPr>
          <p:spPr bwMode="auto">
            <a:xfrm rot="18007332" flipH="1">
              <a:off x="5643593" y="2632061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7"/>
            <p:cNvSpPr>
              <a:spLocks noChangeShapeType="1"/>
            </p:cNvSpPr>
            <p:nvPr/>
          </p:nvSpPr>
          <p:spPr bwMode="auto">
            <a:xfrm rot="18007332" flipH="1">
              <a:off x="5964268" y="2820973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Arc 188"/>
            <p:cNvSpPr>
              <a:spLocks/>
            </p:cNvSpPr>
            <p:nvPr/>
          </p:nvSpPr>
          <p:spPr bwMode="auto">
            <a:xfrm rot="4478833" flipH="1">
              <a:off x="5515005" y="26892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189"/>
            <p:cNvSpPr>
              <a:spLocks/>
            </p:cNvSpPr>
            <p:nvPr/>
          </p:nvSpPr>
          <p:spPr bwMode="auto">
            <a:xfrm rot="18007332">
              <a:off x="4781580" y="4327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190"/>
            <p:cNvSpPr>
              <a:spLocks noChangeShapeType="1"/>
            </p:cNvSpPr>
            <p:nvPr/>
          </p:nvSpPr>
          <p:spPr bwMode="auto">
            <a:xfrm rot="18007332">
              <a:off x="4822855" y="438783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1"/>
            <p:cNvSpPr>
              <a:spLocks noChangeShapeType="1"/>
            </p:cNvSpPr>
            <p:nvPr/>
          </p:nvSpPr>
          <p:spPr bwMode="auto">
            <a:xfrm rot="18007332">
              <a:off x="4540280" y="4635423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2"/>
            <p:cNvSpPr>
              <a:spLocks noChangeShapeType="1"/>
            </p:cNvSpPr>
            <p:nvPr/>
          </p:nvSpPr>
          <p:spPr bwMode="auto">
            <a:xfrm rot="18007332">
              <a:off x="4933980" y="4606911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Arc 193"/>
            <p:cNvSpPr>
              <a:spLocks/>
            </p:cNvSpPr>
            <p:nvPr/>
          </p:nvSpPr>
          <p:spPr bwMode="auto">
            <a:xfrm rot="9935830">
              <a:off x="4738718" y="4040174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4"/>
            <p:cNvSpPr>
              <a:spLocks/>
            </p:cNvSpPr>
            <p:nvPr/>
          </p:nvSpPr>
          <p:spPr bwMode="auto">
            <a:xfrm rot="20670794" flipH="1" flipV="1">
              <a:off x="4638705" y="4421174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5"/>
            <p:cNvSpPr>
              <a:spLocks/>
            </p:cNvSpPr>
            <p:nvPr/>
          </p:nvSpPr>
          <p:spPr bwMode="auto">
            <a:xfrm rot="20670794">
              <a:off x="4567268" y="4560874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6"/>
            <p:cNvSpPr>
              <a:spLocks/>
            </p:cNvSpPr>
            <p:nvPr/>
          </p:nvSpPr>
          <p:spPr bwMode="auto">
            <a:xfrm rot="20670794">
              <a:off x="4594255" y="47926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7"/>
            <p:cNvSpPr>
              <a:spLocks/>
            </p:cNvSpPr>
            <p:nvPr/>
          </p:nvSpPr>
          <p:spPr bwMode="auto">
            <a:xfrm rot="20670794" flipH="1" flipV="1">
              <a:off x="4657755" y="46767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Line 198"/>
            <p:cNvSpPr>
              <a:spLocks noChangeShapeType="1"/>
            </p:cNvSpPr>
            <p:nvPr/>
          </p:nvSpPr>
          <p:spPr bwMode="auto">
            <a:xfrm>
              <a:off x="4740305" y="5140311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9"/>
            <p:cNvSpPr>
              <a:spLocks noChangeShapeType="1"/>
            </p:cNvSpPr>
            <p:nvPr/>
          </p:nvSpPr>
          <p:spPr bwMode="auto">
            <a:xfrm rot="7220284">
              <a:off x="4411693" y="4556111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67" name="Group 200"/>
            <p:cNvGrpSpPr>
              <a:grpSpLocks/>
            </p:cNvGrpSpPr>
            <p:nvPr/>
          </p:nvGrpSpPr>
          <p:grpSpPr bwMode="auto">
            <a:xfrm rot="7253297">
              <a:off x="3994180" y="4571986"/>
              <a:ext cx="227013" cy="180975"/>
              <a:chOff x="5504" y="8144"/>
              <a:chExt cx="291" cy="236"/>
            </a:xfrm>
          </p:grpSpPr>
          <p:sp>
            <p:nvSpPr>
              <p:cNvPr id="176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68" name="Group 203"/>
            <p:cNvGrpSpPr>
              <a:grpSpLocks/>
            </p:cNvGrpSpPr>
            <p:nvPr/>
          </p:nvGrpSpPr>
          <p:grpSpPr bwMode="auto">
            <a:xfrm>
              <a:off x="4624418" y="5638786"/>
              <a:ext cx="223838" cy="180975"/>
              <a:chOff x="5504" y="8144"/>
              <a:chExt cx="291" cy="236"/>
            </a:xfrm>
          </p:grpSpPr>
          <p:sp>
            <p:nvSpPr>
              <p:cNvPr id="174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9" name="Rectangle 206"/>
            <p:cNvSpPr>
              <a:spLocks noChangeArrowheads="1"/>
            </p:cNvSpPr>
            <p:nvPr/>
          </p:nvSpPr>
          <p:spPr bwMode="auto">
            <a:xfrm rot="3571960">
              <a:off x="4470430" y="5006961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Rectangle 207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8"/>
            <p:cNvSpPr>
              <a:spLocks noChangeArrowheads="1"/>
            </p:cNvSpPr>
            <p:nvPr/>
          </p:nvSpPr>
          <p:spPr bwMode="auto">
            <a:xfrm rot="4535559">
              <a:off x="4584730" y="4860911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6" name="Text Box 211"/>
            <p:cNvSpPr txBox="1">
              <a:spLocks noChangeArrowheads="1"/>
            </p:cNvSpPr>
            <p:nvPr/>
          </p:nvSpPr>
          <p:spPr bwMode="auto">
            <a:xfrm>
              <a:off x="3636993" y="5264136"/>
              <a:ext cx="957262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Laser</a:t>
              </a:r>
            </a:p>
          </p:txBody>
        </p:sp>
        <p:sp>
          <p:nvSpPr>
            <p:cNvPr id="227" name="Text Box 212"/>
            <p:cNvSpPr txBox="1">
              <a:spLocks noChangeArrowheads="1"/>
            </p:cNvSpPr>
            <p:nvPr/>
          </p:nvSpPr>
          <p:spPr bwMode="auto">
            <a:xfrm>
              <a:off x="3929093" y="5489561"/>
              <a:ext cx="800100" cy="4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Photo-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detector</a:t>
              </a:r>
            </a:p>
          </p:txBody>
        </p:sp>
        <p:sp>
          <p:nvSpPr>
            <p:cNvPr id="228" name="Text Box 214"/>
            <p:cNvSpPr txBox="1">
              <a:spLocks noChangeArrowheads="1"/>
            </p:cNvSpPr>
            <p:nvPr/>
          </p:nvSpPr>
          <p:spPr bwMode="auto">
            <a:xfrm>
              <a:off x="5632468" y="4500570"/>
              <a:ext cx="15827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 smtClean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1000km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 smtClean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</a:t>
              </a:r>
              <a:r>
                <a:rPr kumimoji="1" lang="en-US" altLang="ja-JP" sz="1600" b="1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cavity</a:t>
              </a:r>
            </a:p>
          </p:txBody>
        </p:sp>
        <p:sp>
          <p:nvSpPr>
            <p:cNvPr id="229" name="Text Box 215"/>
            <p:cNvSpPr txBox="1">
              <a:spLocks noChangeArrowheads="1"/>
            </p:cNvSpPr>
            <p:nvPr/>
          </p:nvSpPr>
          <p:spPr bwMode="auto">
            <a:xfrm>
              <a:off x="5143504" y="5811857"/>
              <a:ext cx="19431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FFCCFF"/>
                  </a:solidFill>
                  <a:latin typeface="+mj-lt"/>
                  <a:ea typeface="ＭＳ Ｐゴシック" pitchFamily="50" charset="-128"/>
                  <a:cs typeface="+mn-cs"/>
                </a:rPr>
                <a:t>Drag-free S/C</a:t>
              </a:r>
            </a:p>
          </p:txBody>
        </p:sp>
        <p:sp>
          <p:nvSpPr>
            <p:cNvPr id="230" name="Text Box 216"/>
            <p:cNvSpPr txBox="1">
              <a:spLocks noChangeArrowheads="1"/>
            </p:cNvSpPr>
            <p:nvPr/>
          </p:nvSpPr>
          <p:spPr bwMode="auto">
            <a:xfrm rot="17950394">
              <a:off x="4408785" y="3176419"/>
              <a:ext cx="154305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231" name="Text Box 218"/>
            <p:cNvSpPr txBox="1">
              <a:spLocks noChangeArrowheads="1"/>
            </p:cNvSpPr>
            <p:nvPr/>
          </p:nvSpPr>
          <p:spPr bwMode="auto">
            <a:xfrm>
              <a:off x="4760943" y="5314936"/>
              <a:ext cx="722312" cy="319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Mirror</a:t>
              </a:r>
            </a:p>
          </p:txBody>
        </p:sp>
      </p:grpSp>
      <p:sp>
        <p:nvSpPr>
          <p:cNvPr id="233" name="Text Box 3"/>
          <p:cNvSpPr txBox="1">
            <a:spLocks noChangeArrowheads="1"/>
          </p:cNvSpPr>
          <p:nvPr/>
        </p:nvSpPr>
        <p:spPr bwMode="auto">
          <a:xfrm>
            <a:off x="723907" y="2939460"/>
            <a:ext cx="370521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Baseline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 </a:t>
            </a:r>
            <a:r>
              <a:rPr kumimoji="1" lang="en-US" altLang="ja-JP" sz="2000" kern="1200" dirty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length: 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   </a:t>
            </a:r>
            <a:r>
              <a:rPr kumimoji="1" lang="en-US" altLang="ja-JP" sz="2000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</a:rPr>
              <a:t>1000 </a:t>
            </a:r>
            <a:r>
              <a:rPr kumimoji="1" lang="en-US" altLang="ja-JP" sz="2000" kern="1200" dirty="0">
                <a:solidFill>
                  <a:srgbClr val="CCFFCC"/>
                </a:solidFill>
                <a:latin typeface="+mj-lt"/>
                <a:ea typeface="ＭＳ Ｐゴシック" pitchFamily="50" charset="-128"/>
              </a:rPr>
              <a:t>km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3 S/C  formation flight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      3 FP interferometers</a:t>
            </a:r>
            <a:endParaRPr kumimoji="1" lang="en-US" altLang="ja-JP" sz="2000" kern="1200" dirty="0" smtClean="0">
              <a:solidFill>
                <a:srgbClr val="CCFFCC"/>
              </a:solidFill>
              <a:latin typeface="+mj-lt"/>
              <a:ea typeface="ＭＳ Ｐゴシック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      Drag-free control</a:t>
            </a:r>
            <a:endParaRPr kumimoji="1" lang="en-US" altLang="ja-JP" sz="2000" kern="1200" dirty="0">
              <a:solidFill>
                <a:srgbClr val="CCFFCC"/>
              </a:solidFill>
              <a:latin typeface="+mj-lt"/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Stabilized Laser Module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296167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chemeClr val="bg1"/>
                </a:solidFill>
              </a:rPr>
              <a:t>Stabilized Laser</a:t>
            </a:r>
            <a:r>
              <a:rPr kumimoji="1" lang="ja-JP" altLang="en-US" sz="2000" b="1" kern="12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Laser source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+ Stabilization system</a:t>
            </a: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1071538" y="5991054"/>
            <a:ext cx="200026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UEC, </a:t>
            </a:r>
            <a:r>
              <a:rPr lang="en-US" altLang="zh-TW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NICT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7143768" y="4857760"/>
            <a:ext cx="1428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</a:rPr>
              <a:t>Stabilized</a:t>
            </a:r>
            <a:endParaRPr kumimoji="1" lang="en-US" altLang="ja-JP" sz="1400" b="1" kern="1200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</a:rPr>
              <a:t>Laser Module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 flipH="1" flipV="1">
            <a:off x="7215206" y="3000372"/>
            <a:ext cx="357190" cy="1714512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786578" y="2357430"/>
            <a:ext cx="928694" cy="613470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rtlCol="0" anchor="ctr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928662" y="4118136"/>
            <a:ext cx="3929090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I</a:t>
            </a:r>
            <a:r>
              <a:rPr lang="en-US" altLang="ja-JP" sz="1800" b="1" baseline="-25000" dirty="0" smtClean="0">
                <a:solidFill>
                  <a:srgbClr val="F8F8F8"/>
                </a:solidFill>
              </a:rPr>
              <a:t>2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 absorption line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Frequency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         reference</a:t>
            </a: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1000100" y="3652772"/>
            <a:ext cx="2000264" cy="2762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2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UEC, NASA/GSFC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000100" y="1571612"/>
            <a:ext cx="3929090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Yb:YAG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(NPRO or Fiber laser)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Laser source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pic>
        <p:nvPicPr>
          <p:cNvPr id="12544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285992"/>
            <a:ext cx="2428892" cy="15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1000100" y="2643182"/>
            <a:ext cx="1785950" cy="8032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development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sp>
        <p:nvSpPr>
          <p:cNvPr id="40" name="角丸四角形 39"/>
          <p:cNvSpPr/>
          <p:nvPr/>
        </p:nvSpPr>
        <p:spPr bwMode="auto">
          <a:xfrm>
            <a:off x="928662" y="1571612"/>
            <a:ext cx="4214842" cy="235745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4201976"/>
            <a:ext cx="2367171" cy="1941667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1285852" y="5143512"/>
            <a:ext cx="2286016" cy="8032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</a:t>
            </a:r>
            <a:r>
              <a:rPr lang="ja-JP" altLang="en-US" sz="1400" b="1" dirty="0" smtClean="0">
                <a:solidFill>
                  <a:srgbClr val="EAEAEA"/>
                </a:solidFill>
              </a:rPr>
              <a:t> </a:t>
            </a:r>
            <a:r>
              <a:rPr lang="en-US" altLang="ja-JP" sz="1400" b="1" dirty="0" smtClean="0">
                <a:solidFill>
                  <a:srgbClr val="EAEAEA"/>
                </a:solidFill>
              </a:rPr>
              <a:t>development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Stability meas.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sp>
        <p:nvSpPr>
          <p:cNvPr id="44" name="角丸四角形 43"/>
          <p:cNvSpPr/>
          <p:nvPr/>
        </p:nvSpPr>
        <p:spPr bwMode="auto">
          <a:xfrm>
            <a:off x="928662" y="4071942"/>
            <a:ext cx="4929222" cy="2214578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正方形/長方形 41"/>
          <p:cNvSpPr/>
          <p:nvPr/>
        </p:nvSpPr>
        <p:spPr bwMode="auto">
          <a:xfrm>
            <a:off x="3929058" y="4643446"/>
            <a:ext cx="1143008" cy="1143009"/>
          </a:xfrm>
          <a:prstGeom prst="rect">
            <a:avLst/>
          </a:prstGeom>
          <a:solidFill>
            <a:srgbClr val="FFFFFF"/>
          </a:solidFill>
          <a:ln w="15875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Attitude and Drag-free control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8296267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chemeClr val="bg1"/>
                </a:solidFill>
              </a:rPr>
              <a:t>Attitude and Drag-free control</a:t>
            </a:r>
            <a:r>
              <a:rPr kumimoji="1" lang="ja-JP" altLang="en-US" sz="2000" b="1" kern="12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Structure, Thrusters, Control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4071934" y="6000768"/>
            <a:ext cx="200026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JAXA, </a:t>
            </a:r>
            <a:r>
              <a:rPr lang="en-US" altLang="ja-JP" sz="1200" b="1" dirty="0" smtClean="0">
                <a:solidFill>
                  <a:srgbClr val="CCECFF"/>
                </a:solidFill>
                <a:sym typeface="Wingdings" pitchFamily="2" charset="2"/>
              </a:rPr>
              <a:t>NDAJ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en-US" altLang="ja-JP" sz="1200" b="1" dirty="0" smtClean="0">
                <a:solidFill>
                  <a:srgbClr val="CCECFF"/>
                </a:solidFill>
                <a:sym typeface="Wingdings" pitchFamily="2" charset="2"/>
              </a:rPr>
              <a:t>Tokai-U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5357818" y="2285992"/>
            <a:ext cx="1428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</a:rPr>
              <a:t>Low-noise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</a:rPr>
              <a:t>    </a:t>
            </a:r>
            <a:r>
              <a:rPr kumimoji="1" lang="en-US" altLang="ja-JP" sz="14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Thruster</a:t>
            </a: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6215074" y="2786058"/>
            <a:ext cx="357190" cy="35719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715140" y="1643051"/>
            <a:ext cx="928694" cy="1285884"/>
          </a:xfrm>
          <a:prstGeom prst="roundRect">
            <a:avLst>
              <a:gd name="adj" fmla="val 20770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000100" y="3917950"/>
            <a:ext cx="3929090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Low-noise Thruster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3786182" y="3429000"/>
            <a:ext cx="200026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U-Tokyo, JAXA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285852" y="1571612"/>
            <a:ext cx="392909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Structure, thermal stability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sp>
        <p:nvSpPr>
          <p:cNvPr id="40" name="角丸四角形 39"/>
          <p:cNvSpPr/>
          <p:nvPr/>
        </p:nvSpPr>
        <p:spPr bwMode="auto">
          <a:xfrm>
            <a:off x="928662" y="1571612"/>
            <a:ext cx="4214842" cy="2143140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928662" y="3857628"/>
            <a:ext cx="4929222" cy="2428892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6572264" y="3071811"/>
            <a:ext cx="285752" cy="285752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Text Box 4"/>
          <p:cNvSpPr txBox="1">
            <a:spLocks noChangeAspect="1" noChangeArrowheads="1"/>
          </p:cNvSpPr>
          <p:nvPr/>
        </p:nvSpPr>
        <p:spPr bwMode="auto">
          <a:xfrm>
            <a:off x="7929586" y="2214554"/>
            <a:ext cx="10715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</a:rPr>
              <a:t>Mass balance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 flipV="1">
            <a:off x="7715272" y="2214554"/>
            <a:ext cx="285752" cy="14287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2928926" y="2166947"/>
            <a:ext cx="2500330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Passive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 attitude s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tability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D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rag-free control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5" name="Picture 2" descr="　スリットFEE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714884"/>
            <a:ext cx="170436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1214414" y="4214818"/>
            <a:ext cx="464347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Actuators for satellite control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  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7" name="図 2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4643446"/>
            <a:ext cx="928694" cy="109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図 3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4786322"/>
            <a:ext cx="78581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図 3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4733463"/>
            <a:ext cx="1000132" cy="105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080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2976" y="1947852"/>
            <a:ext cx="1428760" cy="1686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214414" y="5877489"/>
            <a:ext cx="2857520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BBM and system design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143116"/>
            <a:ext cx="160762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Signal processing and Control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796233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chemeClr val="bg1"/>
                </a:solidFill>
                <a:latin typeface="Tahoma" pitchFamily="34" charset="0"/>
              </a:rPr>
              <a:t>Signal Processing and Control</a:t>
            </a:r>
            <a:r>
              <a:rPr kumimoji="1" lang="ja-JP" altLang="en-US" sz="2000" b="1" kern="12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SpaceWire-based system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7786710" y="1643050"/>
            <a:ext cx="11430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Signal processor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 flipH="1">
            <a:off x="7786710" y="2143116"/>
            <a:ext cx="285752" cy="35719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7358082" y="3000372"/>
            <a:ext cx="285752" cy="357190"/>
          </a:xfrm>
          <a:prstGeom prst="roundRect">
            <a:avLst>
              <a:gd name="adj" fmla="val 20770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3343266" y="3467100"/>
            <a:ext cx="2500330" cy="2762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JAXA, U-Tokyo, Kyoto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785786" y="1428736"/>
            <a:ext cx="485778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SpC2 + SpW system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Signal processing and install. ctrl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785786" y="1357298"/>
            <a:ext cx="4429156" cy="235745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7215206" y="2500307"/>
            <a:ext cx="571504" cy="428627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Text Box 4"/>
          <p:cNvSpPr txBox="1">
            <a:spLocks noChangeAspect="1" noChangeArrowheads="1"/>
          </p:cNvSpPr>
          <p:nvPr/>
        </p:nvSpPr>
        <p:spPr bwMode="auto">
          <a:xfrm>
            <a:off x="8001056" y="2571744"/>
            <a:ext cx="11429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Test-mass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b="1" kern="1200" dirty="0" smtClean="0">
                <a:solidFill>
                  <a:schemeClr val="bg1">
                    <a:lumMod val="90000"/>
                  </a:schemeClr>
                </a:solidFill>
                <a:ea typeface="HGP創英角ｺﾞｼｯｸUB" pitchFamily="50" charset="-128"/>
                <a:cs typeface="+mn-cs"/>
              </a:rPr>
              <a:t>    control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>
            <a:off x="7715272" y="2928934"/>
            <a:ext cx="428628" cy="285752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41" name="Picture 7" descr="IMG_31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248" y="2212406"/>
            <a:ext cx="738735" cy="71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8" descr="IMG_31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2203245"/>
            <a:ext cx="773122" cy="72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20"/>
          <p:cNvSpPr>
            <a:spLocks noChangeArrowheads="1"/>
          </p:cNvSpPr>
          <p:nvPr/>
        </p:nvSpPr>
        <p:spPr bwMode="auto">
          <a:xfrm>
            <a:off x="4429124" y="2090314"/>
            <a:ext cx="642942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</a:t>
            </a:r>
            <a:endParaRPr kumimoji="1" lang="en-US" altLang="ja-JP" sz="800" b="1" kern="1200" dirty="0" smtClean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JAXA</a:t>
            </a:r>
            <a:endParaRPr kumimoji="1" lang="en-US" altLang="ja-JP" sz="8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8" name="角丸四角形 47"/>
          <p:cNvSpPr/>
          <p:nvPr/>
        </p:nvSpPr>
        <p:spPr bwMode="auto">
          <a:xfrm>
            <a:off x="3786182" y="2928934"/>
            <a:ext cx="500066" cy="500066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9" name="Text Box 4"/>
          <p:cNvSpPr txBox="1">
            <a:spLocks noChangeAspect="1" noChangeArrowheads="1"/>
          </p:cNvSpPr>
          <p:nvPr/>
        </p:nvSpPr>
        <p:spPr bwMode="auto">
          <a:xfrm>
            <a:off x="4330390" y="2970817"/>
            <a:ext cx="121444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1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　</a:t>
            </a:r>
            <a:r>
              <a:rPr lang="en-US" altLang="ja-JP" sz="11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(Jan. 2009)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0" name="Text Box 4"/>
          <p:cNvSpPr txBox="1">
            <a:spLocks noChangeAspect="1" noChangeArrowheads="1"/>
          </p:cNvSpPr>
          <p:nvPr/>
        </p:nvSpPr>
        <p:spPr bwMode="auto">
          <a:xfrm>
            <a:off x="2285984" y="2140968"/>
            <a:ext cx="10001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Text Box 4"/>
          <p:cNvSpPr txBox="1">
            <a:spLocks noChangeAspect="1" noChangeArrowheads="1"/>
          </p:cNvSpPr>
          <p:nvPr/>
        </p:nvSpPr>
        <p:spPr bwMode="auto">
          <a:xfrm>
            <a:off x="1500166" y="2165110"/>
            <a:ext cx="78581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SpC2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2" name="角丸四角形 51"/>
          <p:cNvSpPr/>
          <p:nvPr/>
        </p:nvSpPr>
        <p:spPr bwMode="auto">
          <a:xfrm>
            <a:off x="1500166" y="2140968"/>
            <a:ext cx="1643074" cy="785818"/>
          </a:xfrm>
          <a:prstGeom prst="roundRect">
            <a:avLst>
              <a:gd name="adj" fmla="val 20770"/>
            </a:avLst>
          </a:prstGeom>
          <a:noFill/>
          <a:ln w="635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3" name="Line 13"/>
          <p:cNvSpPr>
            <a:spLocks noChangeShapeType="1"/>
          </p:cNvSpPr>
          <p:nvPr/>
        </p:nvSpPr>
        <p:spPr bwMode="auto">
          <a:xfrm>
            <a:off x="3143240" y="2714620"/>
            <a:ext cx="642942" cy="366714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5" name="Rectangle 14"/>
          <p:cNvSpPr>
            <a:spLocks noChangeArrowheads="1"/>
          </p:cNvSpPr>
          <p:nvPr/>
        </p:nvSpPr>
        <p:spPr bwMode="auto">
          <a:xfrm>
            <a:off x="1357290" y="3786190"/>
            <a:ext cx="392909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 demonstration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 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Test mass control in orbit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56" name="図 55" descr="090512_SWIM_seigy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73522" y="4454895"/>
            <a:ext cx="1571636" cy="1617311"/>
          </a:xfrm>
          <a:prstGeom prst="rect">
            <a:avLst/>
          </a:prstGeom>
        </p:spPr>
      </p:pic>
      <p:pic>
        <p:nvPicPr>
          <p:cNvPr id="12564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5852" y="4429132"/>
            <a:ext cx="2589211" cy="165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角丸四角形 59"/>
          <p:cNvSpPr/>
          <p:nvPr/>
        </p:nvSpPr>
        <p:spPr bwMode="auto">
          <a:xfrm>
            <a:off x="1223938" y="3786190"/>
            <a:ext cx="4276756" cy="2571768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209650" y="3019422"/>
            <a:ext cx="214314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Space demonstration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sym typeface="Wingdings" pitchFamily="2" charset="2"/>
              </a:rPr>
              <a:t>       </a:t>
            </a:r>
            <a:r>
              <a:rPr lang="en-US" altLang="ja-JP" sz="14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bySDS-1/SWIM</a:t>
            </a:r>
            <a:r>
              <a:rPr kumimoji="1" lang="ja-JP" altLang="en-US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8" name="Text Box 4"/>
          <p:cNvSpPr txBox="1">
            <a:spLocks noChangeAspect="1" noChangeArrowheads="1"/>
          </p:cNvSpPr>
          <p:nvPr/>
        </p:nvSpPr>
        <p:spPr bwMode="auto">
          <a:xfrm>
            <a:off x="7143768" y="4857760"/>
            <a:ext cx="17241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Satellite Bus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9" name="Line 13"/>
          <p:cNvSpPr>
            <a:spLocks noChangeShapeType="1"/>
          </p:cNvSpPr>
          <p:nvPr/>
        </p:nvSpPr>
        <p:spPr bwMode="auto">
          <a:xfrm flipH="1" flipV="1">
            <a:off x="7358082" y="4357694"/>
            <a:ext cx="214314" cy="50006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4" name="Rectangle 14"/>
          <p:cNvSpPr>
            <a:spLocks noChangeArrowheads="1"/>
          </p:cNvSpPr>
          <p:nvPr/>
        </p:nvSpPr>
        <p:spPr bwMode="auto">
          <a:xfrm>
            <a:off x="3571868" y="6081664"/>
            <a:ext cx="2500330" cy="2762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JAXA, U-Tokyo, Kyoto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14"/>
          <p:cNvSpPr/>
          <p:nvPr/>
        </p:nvSpPr>
        <p:spPr bwMode="auto">
          <a:xfrm>
            <a:off x="4929192" y="4286256"/>
            <a:ext cx="3857652" cy="1785950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3" name="角丸四角形 12"/>
          <p:cNvSpPr/>
          <p:nvPr/>
        </p:nvSpPr>
        <p:spPr bwMode="auto">
          <a:xfrm>
            <a:off x="500034" y="1785926"/>
            <a:ext cx="4286280" cy="4429156"/>
          </a:xfrm>
          <a:prstGeom prst="roundRect">
            <a:avLst>
              <a:gd name="adj" fmla="val 3200"/>
            </a:avLst>
          </a:prstGeom>
          <a:solidFill>
            <a:srgbClr val="99CCFF">
              <a:alpha val="8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Gravity of the Earth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094658" name="Picture 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500"/>
          <a:stretch>
            <a:fillRect/>
          </a:stretch>
        </p:blipFill>
        <p:spPr bwMode="auto">
          <a:xfrm>
            <a:off x="603250" y="1860549"/>
            <a:ext cx="4275726" cy="406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4660" name="Rectangle 3"/>
          <p:cNvSpPr>
            <a:spLocks noChangeArrowheads="1"/>
          </p:cNvSpPr>
          <p:nvPr/>
        </p:nvSpPr>
        <p:spPr bwMode="auto">
          <a:xfrm>
            <a:off x="968379" y="928670"/>
            <a:ext cx="7246959" cy="50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Measure gravity field of the Earth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     from Satellite Orbits, and gravity-gradiometer</a:t>
            </a:r>
            <a:endParaRPr kumimoji="1" lang="ja-JP" altLang="en-US" sz="24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1094661" name="Rectangle 3"/>
          <p:cNvSpPr>
            <a:spLocks noChangeArrowheads="1"/>
          </p:cNvSpPr>
          <p:nvPr/>
        </p:nvSpPr>
        <p:spPr bwMode="auto">
          <a:xfrm>
            <a:off x="4857752" y="1971684"/>
            <a:ext cx="4143404" cy="2314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Determine global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g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ravity field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Density distribution</a:t>
            </a:r>
            <a:endParaRPr lang="en-US" altLang="ja-JP" sz="1800" b="1" dirty="0" smtClean="0">
              <a:solidFill>
                <a:srgbClr val="F8F8F8"/>
              </a:solidFill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ECFF"/>
                </a:solidFill>
              </a:rPr>
              <a:t>Monitor of change in time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ja-JP" altLang="en-US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Ground water motion</a:t>
            </a:r>
            <a:endParaRPr kumimoji="1" lang="ja-JP" altLang="en-US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Strains in 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cr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usts by 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      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earthquakes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 and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volcanoes</a:t>
            </a:r>
            <a:endParaRPr kumimoji="1" lang="ja-JP" altLang="en-US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4663" name="Rectangle 3"/>
          <p:cNvSpPr>
            <a:spLocks noChangeArrowheads="1"/>
          </p:cNvSpPr>
          <p:nvPr/>
        </p:nvSpPr>
        <p:spPr bwMode="auto">
          <a:xfrm>
            <a:off x="2428861" y="1857364"/>
            <a:ext cx="17145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600" b="1" kern="1200" dirty="0" smtClean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 satellite</a:t>
            </a:r>
            <a:endParaRPr kumimoji="1" lang="ja-JP" altLang="en-US" sz="1600" b="1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4665" name="Rectangle 3"/>
          <p:cNvSpPr>
            <a:spLocks noChangeArrowheads="1"/>
          </p:cNvSpPr>
          <p:nvPr/>
        </p:nvSpPr>
        <p:spPr bwMode="auto">
          <a:xfrm>
            <a:off x="571472" y="5934076"/>
            <a:ext cx="2224077" cy="28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</a:t>
            </a:r>
            <a:r>
              <a:rPr lang="en-US" altLang="ja-JP" sz="1400" b="1" dirty="0" smtClean="0">
                <a:solidFill>
                  <a:srgbClr val="1C1C1C"/>
                </a:solidFill>
              </a:rPr>
              <a:t>A</a:t>
            </a:r>
            <a:r>
              <a:rPr kumimoji="1" lang="en-US" altLang="ja-JP" sz="1400" b="1" kern="1200" dirty="0" smtClean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raya and Fukuda</a:t>
            </a:r>
            <a:endParaRPr kumimoji="1" lang="ja-JP" altLang="en-US" sz="1400" b="1" kern="1200" dirty="0">
              <a:solidFill>
                <a:srgbClr val="1C1C1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929190" y="4357694"/>
            <a:ext cx="400053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Observation Gap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between GRACE</a:t>
            </a:r>
            <a:r>
              <a:rPr lang="ja-JP" altLang="en-US" sz="1800" b="1" dirty="0" smtClean="0">
                <a:solidFill>
                  <a:srgbClr val="F8F8F8"/>
                </a:solidFill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and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(2012-16)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en-US" altLang="ja-JP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DPF contribution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CCECFF"/>
                </a:solidFill>
                <a:sym typeface="Wingdings" pitchFamily="2" charset="2"/>
              </a:rPr>
              <a:t>         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 in international network</a:t>
            </a:r>
            <a:endParaRPr kumimoji="1" lang="en-US" altLang="ja-JP" sz="1800" b="1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ECFF"/>
                </a:solidFill>
                <a:sym typeface="Wingdings" pitchFamily="2" charset="2"/>
              </a:rPr>
              <a:t>            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/>
          <p:cNvSpPr/>
          <p:nvPr/>
        </p:nvSpPr>
        <p:spPr bwMode="auto">
          <a:xfrm>
            <a:off x="1000100" y="2571744"/>
            <a:ext cx="3429024" cy="2071702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地球重力場観測</a:t>
            </a:r>
            <a:r>
              <a:rPr lang="ja-JP" altLang="en-US" dirty="0" smtClean="0"/>
              <a:t>の観測網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94664" name="Rectangle 3"/>
          <p:cNvSpPr>
            <a:spLocks noChangeArrowheads="1"/>
          </p:cNvSpPr>
          <p:nvPr/>
        </p:nvSpPr>
        <p:spPr bwMode="auto">
          <a:xfrm>
            <a:off x="1000100" y="5072082"/>
            <a:ext cx="42862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間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(2012-16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の空白を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埋める可能性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独自の成果</a:t>
            </a:r>
            <a:r>
              <a:rPr kumimoji="1" lang="en-US" altLang="ja-JP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国際貢献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6" name="図 15" descr="Koop_Rummel_Future_of_Satel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000108"/>
            <a:ext cx="3738124" cy="5286388"/>
          </a:xfrm>
          <a:prstGeom prst="rect">
            <a:avLst/>
          </a:prstGeom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785786" y="1214422"/>
            <a:ext cx="314327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GRACE, GOCE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が稼働中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785786" y="1643050"/>
            <a:ext cx="4143404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次世代計画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GRACE-FO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と同等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マイクロ波測距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142976" y="2571744"/>
            <a:ext cx="385765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L ~ 220km,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ΔL ~ 5</a:t>
            </a:r>
            <a:r>
              <a:rPr lang="en-US" altLang="ja-JP" sz="1800" b="1" dirty="0" smtClean="0">
                <a:solidFill>
                  <a:srgbClr val="F8F8F8"/>
                </a:solidFill>
                <a:latin typeface="Symbol" pitchFamily="18" charset="2"/>
              </a:rPr>
              <a:t>m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ΔL/L ~ 2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-11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L ~ 0.3m, ΔL ~ 10</a:t>
            </a:r>
            <a:r>
              <a:rPr lang="en-US" altLang="ja-JP" sz="1800" b="1" baseline="30000" dirty="0" smtClean="0">
                <a:solidFill>
                  <a:srgbClr val="F8F8F8"/>
                </a:solidFill>
                <a:latin typeface="Tahoma" pitchFamily="34" charset="0"/>
              </a:rPr>
              <a:t>-11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  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ΔL/L ~ 3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-11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66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R&amp;D for DPF (1)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5390" name="Rectangle 14"/>
          <p:cNvSpPr>
            <a:spLocks noChangeArrowheads="1"/>
          </p:cNvSpPr>
          <p:nvPr/>
        </p:nvSpPr>
        <p:spPr bwMode="auto">
          <a:xfrm>
            <a:off x="571472" y="1313956"/>
            <a:ext cx="4938713" cy="17578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Stabilized Laser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development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     Y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b:YAG 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(NPRO)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source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Saturated absorption by I</a:t>
            </a:r>
            <a:r>
              <a:rPr kumimoji="1" lang="en-US" altLang="ja-JP" sz="2000" b="1" kern="1200" baseline="-25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endParaRPr kumimoji="1" lang="ja-JP" altLang="en-US" sz="2000" b="1" kern="1200" baseline="-250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Stability test, Packaging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6" name="Rectangle 20"/>
          <p:cNvSpPr>
            <a:spLocks noChangeArrowheads="1"/>
          </p:cNvSpPr>
          <p:nvPr/>
        </p:nvSpPr>
        <p:spPr bwMode="auto">
          <a:xfrm>
            <a:off x="4375321" y="1142984"/>
            <a:ext cx="1247804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By M.Musha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949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4298" y="928670"/>
            <a:ext cx="3135354" cy="2571768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15" name="図 6" descr="DSCF5601.JPG"/>
          <p:cNvPicPr>
            <a:picLocks noChangeAspect="1"/>
          </p:cNvPicPr>
          <p:nvPr/>
        </p:nvPicPr>
        <p:blipFill>
          <a:blip r:embed="rId4" cstate="print"/>
          <a:srcRect l="17717" r="17717"/>
          <a:stretch>
            <a:fillRect/>
          </a:stretch>
        </p:blipFill>
        <p:spPr bwMode="auto">
          <a:xfrm>
            <a:off x="4500562" y="3500438"/>
            <a:ext cx="1675798" cy="194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図 28" descr=":PICT0043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4286256"/>
            <a:ext cx="300039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97" name="Rectangle 21"/>
          <p:cNvSpPr>
            <a:spLocks noChangeArrowheads="1"/>
          </p:cNvSpPr>
          <p:nvPr/>
        </p:nvSpPr>
        <p:spPr bwMode="auto">
          <a:xfrm>
            <a:off x="7715272" y="3786190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S.Sato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1" name="Rectangle 15"/>
          <p:cNvSpPr>
            <a:spLocks noChangeArrowheads="1"/>
          </p:cNvSpPr>
          <p:nvPr/>
        </p:nvSpPr>
        <p:spPr bwMode="auto">
          <a:xfrm>
            <a:off x="642910" y="3786190"/>
            <a:ext cx="4000528" cy="141301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</a:rPr>
              <a:t>IFO and housing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BBM-EM development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F8F8F8"/>
                </a:solidFill>
                <a:sym typeface="Wingdings" pitchFamily="2" charset="2"/>
              </a:rPr>
              <a:t>Test of concepts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+ </a:t>
            </a:r>
            <a:r>
              <a:rPr lang="en-US" altLang="ja-JP" sz="2000" b="1" dirty="0" smtClean="0">
                <a:solidFill>
                  <a:srgbClr val="F8F8F8"/>
                </a:solidFill>
                <a:sym typeface="Wingdings" pitchFamily="2" charset="2"/>
              </a:rPr>
              <a:t>Earth gravity s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ensors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8" name="Rectangle 22"/>
          <p:cNvSpPr>
            <a:spLocks noChangeArrowheads="1"/>
          </p:cNvSpPr>
          <p:nvPr/>
        </p:nvSpPr>
        <p:spPr bwMode="auto">
          <a:xfrm>
            <a:off x="4714876" y="5786454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A.Araya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R&amp;D for DPF (1)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5390" name="Rectangle 14"/>
          <p:cNvSpPr>
            <a:spLocks noChangeArrowheads="1"/>
          </p:cNvSpPr>
          <p:nvPr/>
        </p:nvSpPr>
        <p:spPr bwMode="auto">
          <a:xfrm>
            <a:off x="571472" y="1313956"/>
            <a:ext cx="4938713" cy="178510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</a:rPr>
              <a:t>Main interferometer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development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     Locked with digital control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en-US" altLang="ja-JP" sz="20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Stability test, Packaging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6" name="Rectangle 20"/>
          <p:cNvSpPr>
            <a:spLocks noChangeArrowheads="1"/>
          </p:cNvSpPr>
          <p:nvPr/>
        </p:nvSpPr>
        <p:spPr bwMode="auto">
          <a:xfrm>
            <a:off x="4214810" y="1142984"/>
            <a:ext cx="140831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By </a:t>
            </a:r>
            <a:r>
              <a:rPr lang="en-US" altLang="ja-JP" sz="1400" b="1" dirty="0" err="1" smtClean="0">
                <a:solidFill>
                  <a:srgbClr val="F8F8F8"/>
                </a:solidFill>
              </a:rPr>
              <a:t>M.Michimura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5" name="図 6" descr="DSCF5601.JPG"/>
          <p:cNvPicPr>
            <a:picLocks noChangeAspect="1"/>
          </p:cNvPicPr>
          <p:nvPr/>
        </p:nvPicPr>
        <p:blipFill>
          <a:blip r:embed="rId3" cstate="print"/>
          <a:srcRect l="17717" r="17717"/>
          <a:stretch>
            <a:fillRect/>
          </a:stretch>
        </p:blipFill>
        <p:spPr bwMode="auto">
          <a:xfrm>
            <a:off x="4500562" y="3839802"/>
            <a:ext cx="1675798" cy="194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図 28" descr=":PICT004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286256"/>
            <a:ext cx="300039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97" name="Rectangle 21"/>
          <p:cNvSpPr>
            <a:spLocks noChangeArrowheads="1"/>
          </p:cNvSpPr>
          <p:nvPr/>
        </p:nvSpPr>
        <p:spPr bwMode="auto">
          <a:xfrm>
            <a:off x="7715272" y="3786190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S.Sato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1" name="Rectangle 15"/>
          <p:cNvSpPr>
            <a:spLocks noChangeArrowheads="1"/>
          </p:cNvSpPr>
          <p:nvPr/>
        </p:nvSpPr>
        <p:spPr bwMode="auto">
          <a:xfrm>
            <a:off x="642910" y="3786190"/>
            <a:ext cx="4000528" cy="141301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</a:rPr>
              <a:t>IFO and housing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BBM-EM development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F8F8F8"/>
                </a:solidFill>
                <a:sym typeface="Wingdings" pitchFamily="2" charset="2"/>
              </a:rPr>
              <a:t>Test of concepts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+ </a:t>
            </a:r>
            <a:r>
              <a:rPr lang="en-US" altLang="ja-JP" sz="2000" b="1" dirty="0" smtClean="0">
                <a:solidFill>
                  <a:srgbClr val="F8F8F8"/>
                </a:solidFill>
                <a:sym typeface="Wingdings" pitchFamily="2" charset="2"/>
              </a:rPr>
              <a:t>Earth gravity s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ensors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8" name="Rectangle 22"/>
          <p:cNvSpPr>
            <a:spLocks noChangeArrowheads="1"/>
          </p:cNvSpPr>
          <p:nvPr/>
        </p:nvSpPr>
        <p:spPr bwMode="auto">
          <a:xfrm>
            <a:off x="4714876" y="5786454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A.Araya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024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1142984"/>
            <a:ext cx="3214710" cy="2099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R&amp;D for DPF (2)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3339" name="Rectangle 11"/>
          <p:cNvSpPr>
            <a:spLocks noChangeArrowheads="1"/>
          </p:cNvSpPr>
          <p:nvPr/>
        </p:nvSpPr>
        <p:spPr bwMode="auto">
          <a:xfrm>
            <a:off x="460383" y="1285860"/>
            <a:ext cx="5468939" cy="212365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Attitude control and Drag-free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Satellite structure (mass distribution)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Passive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attitude stabilization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                      by gravity gradient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</a:t>
            </a:r>
            <a:r>
              <a:rPr lang="ja-JP" altLang="en-US" sz="2000" b="1" dirty="0">
                <a:solidFill>
                  <a:srgbClr val="F8F8F8"/>
                </a:solidFill>
                <a:sym typeface="Wingdings" pitchFamily="2" charset="2"/>
              </a:rPr>
              <a:t>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Mission thruster position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sym typeface="Wingdings" pitchFamily="2" charset="2"/>
              </a:rPr>
              <a:t>    Control topology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3338" name="Rectangle 10"/>
          <p:cNvSpPr>
            <a:spLocks noChangeArrowheads="1"/>
          </p:cNvSpPr>
          <p:nvPr/>
        </p:nvSpPr>
        <p:spPr bwMode="auto">
          <a:xfrm>
            <a:off x="357158" y="4000504"/>
            <a:ext cx="5181600" cy="209012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Thruster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System design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  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with existing tech.</a:t>
            </a:r>
            <a:endParaRPr kumimoji="1" lang="en-US" altLang="ja-JP" sz="20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Noise meas. system</a:t>
            </a:r>
            <a:endParaRPr kumimoji="1" lang="en-US" altLang="ja-JP" sz="20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(thruster stand)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Development of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Slit FEEP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12334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3353" y="4624416"/>
            <a:ext cx="2116365" cy="15906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23346" name="Rectangle 18"/>
          <p:cNvSpPr>
            <a:spLocks noChangeArrowheads="1"/>
          </p:cNvSpPr>
          <p:nvPr/>
        </p:nvSpPr>
        <p:spPr bwMode="auto">
          <a:xfrm>
            <a:off x="7429520" y="4000504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I.Funaki</a:t>
            </a:r>
            <a:endParaRPr kumimoji="1" lang="ja-JP" altLang="en-US" sz="14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929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071546"/>
            <a:ext cx="2951797" cy="2786082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123347" name="Rectangle 19"/>
          <p:cNvSpPr>
            <a:spLocks noChangeArrowheads="1"/>
          </p:cNvSpPr>
          <p:nvPr/>
        </p:nvSpPr>
        <p:spPr bwMode="auto">
          <a:xfrm>
            <a:off x="7643834" y="1125525"/>
            <a:ext cx="1357322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B2B2B2"/>
                </a:solidFill>
              </a:rPr>
              <a:t>S.Moriwaki</a:t>
            </a:r>
            <a:endParaRPr kumimoji="1" lang="ja-JP" altLang="en-US" sz="14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92930" name="Picture 2" descr="　スリットFEE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4643446"/>
            <a:ext cx="2651222" cy="155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3338" grpId="0"/>
      <p:bldP spid="112334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 and DECIGO</a:t>
            </a:r>
            <a:endParaRPr lang="en-US" altLang="ja-JP" dirty="0"/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58" name="Rectangle 203"/>
          <p:cNvSpPr>
            <a:spLocks noChangeArrowheads="1"/>
          </p:cNvSpPr>
          <p:nvPr/>
        </p:nvSpPr>
        <p:spPr bwMode="auto">
          <a:xfrm>
            <a:off x="6286512" y="928670"/>
            <a:ext cx="2428892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CCCC"/>
                </a:solidFill>
              </a:rPr>
              <a:t>  </a:t>
            </a:r>
            <a:r>
              <a:rPr kumimoji="1" lang="en-US" altLang="ja-JP" sz="2000" b="1" kern="12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requirements</a:t>
            </a:r>
            <a:endParaRPr kumimoji="1" lang="ja-JP" altLang="en-US" sz="2000" b="1" kern="1200" dirty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1" name="Rectangle 204"/>
          <p:cNvSpPr>
            <a:spLocks noChangeArrowheads="1"/>
          </p:cNvSpPr>
          <p:nvPr/>
        </p:nvSpPr>
        <p:spPr bwMode="auto">
          <a:xfrm>
            <a:off x="6480207" y="1827213"/>
            <a:ext cx="2592387" cy="10402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1000km </a:t>
            </a:r>
            <a:r>
              <a:rPr lang="ja-JP" altLang="en-US" sz="1400" b="1" dirty="0" smtClean="0">
                <a:solidFill>
                  <a:srgbClr val="DDDDDD"/>
                </a:solidFill>
                <a:sym typeface="Wingdings" pitchFamily="2" charset="2"/>
              </a:rPr>
              <a:t> </a:t>
            </a:r>
            <a:r>
              <a:rPr kumimoji="1" lang="en-US" altLang="ja-JP" sz="14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FP</a:t>
            </a:r>
            <a:r>
              <a:rPr lang="ja-JP" altLang="en-US" sz="1400" b="1" dirty="0" smtClean="0">
                <a:solidFill>
                  <a:srgbClr val="DDDDDD"/>
                </a:solidFill>
                <a:sym typeface="Wingdings" pitchFamily="2" charset="2"/>
              </a:rPr>
              <a:t> </a:t>
            </a:r>
            <a:r>
              <a:rPr lang="en-US" altLang="ja-JP" sz="1400" b="1" dirty="0" smtClean="0">
                <a:solidFill>
                  <a:srgbClr val="DDDDDD"/>
                </a:solidFill>
                <a:sym typeface="Wingdings" pitchFamily="2" charset="2"/>
              </a:rPr>
              <a:t>cavity</a:t>
            </a:r>
            <a:endParaRPr kumimoji="1" lang="ja-JP" altLang="en-US" sz="14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</a:t>
            </a:r>
            <a:r>
              <a:rPr kumimoji="1" lang="en-US" altLang="ja-JP" sz="14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IFO control in space</a:t>
            </a:r>
            <a:endParaRPr kumimoji="1" lang="ja-JP" altLang="en-US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</a:t>
            </a:r>
            <a:r>
              <a:rPr lang="en-US" altLang="ja-JP" sz="1400" b="1" dirty="0" smtClean="0">
                <a:solidFill>
                  <a:srgbClr val="CCFFCC"/>
                </a:solidFill>
                <a:sym typeface="Wingdings" pitchFamily="2" charset="2"/>
              </a:rPr>
              <a:t>Low external force</a:t>
            </a:r>
            <a:endParaRPr kumimoji="1" lang="ja-JP" altLang="en-US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</a:t>
            </a:r>
            <a:r>
              <a:rPr kumimoji="1" lang="en-US" altLang="ja-JP" sz="1400" b="1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Large optics</a:t>
            </a:r>
            <a:endParaRPr kumimoji="1" lang="ja-JP" altLang="en-US" sz="1400" b="1" kern="1200" dirty="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262" name="Rectangle 205"/>
          <p:cNvSpPr>
            <a:spLocks noChangeArrowheads="1"/>
          </p:cNvSpPr>
          <p:nvPr/>
        </p:nvSpPr>
        <p:spPr bwMode="auto">
          <a:xfrm>
            <a:off x="6288099" y="2924175"/>
            <a:ext cx="2855901" cy="8032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DDDDDD"/>
                </a:solidFill>
              </a:rPr>
              <a:t> </a:t>
            </a:r>
            <a:r>
              <a:rPr lang="en-US" altLang="ja-JP" sz="1400" b="1" dirty="0" smtClean="0">
                <a:solidFill>
                  <a:srgbClr val="DDDDDD"/>
                </a:solidFill>
              </a:rPr>
              <a:t>Ultra s</a:t>
            </a:r>
            <a:r>
              <a:rPr kumimoji="1" lang="en-US" altLang="ja-JP" sz="14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table Laser</a:t>
            </a:r>
            <a:endParaRPr kumimoji="1" lang="ja-JP" altLang="en-US" sz="14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Stabilization of source</a:t>
            </a:r>
            <a:endParaRPr kumimoji="1" lang="ja-JP" altLang="en-US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b="1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Stabilization by long arm</a:t>
            </a:r>
            <a:endParaRPr kumimoji="1" lang="ja-JP" altLang="en-US" sz="1400" b="1" kern="1200" dirty="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3" name="AutoShape 207"/>
          <p:cNvSpPr>
            <a:spLocks noChangeArrowheads="1"/>
          </p:cNvSpPr>
          <p:nvPr/>
        </p:nvSpPr>
        <p:spPr bwMode="auto">
          <a:xfrm>
            <a:off x="6408769" y="1827212"/>
            <a:ext cx="2163759" cy="103028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4" name="Rectangle 208"/>
          <p:cNvSpPr>
            <a:spLocks noChangeArrowheads="1"/>
          </p:cNvSpPr>
          <p:nvPr/>
        </p:nvSpPr>
        <p:spPr bwMode="auto">
          <a:xfrm>
            <a:off x="6286512" y="3825875"/>
            <a:ext cx="2089150" cy="127727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Formation flight</a:t>
            </a:r>
            <a:endParaRPr kumimoji="1" lang="ja-JP" altLang="en-US" sz="14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b="1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Stable orbit</a:t>
            </a:r>
            <a:endParaRPr kumimoji="1" lang="ja-JP" altLang="en-US" sz="1400" b="1" kern="1200" dirty="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b="1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Inter S/C </a:t>
            </a:r>
            <a:r>
              <a:rPr lang="en-US" altLang="ja-JP" sz="1400" b="1" dirty="0" smtClean="0">
                <a:solidFill>
                  <a:srgbClr val="808080"/>
                </a:solidFill>
              </a:rPr>
              <a:t>Ranging</a:t>
            </a:r>
            <a:endParaRPr kumimoji="1" lang="ja-JP" altLang="en-US" sz="1400" b="1" kern="1200" dirty="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Drag-free control</a:t>
            </a:r>
            <a:endParaRPr kumimoji="1" lang="ja-JP" altLang="en-US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Low-noise thruster</a:t>
            </a:r>
            <a:endParaRPr kumimoji="1" lang="ja-JP" altLang="en-US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5" name="Rectangle 209"/>
          <p:cNvSpPr>
            <a:spLocks noChangeArrowheads="1"/>
          </p:cNvSpPr>
          <p:nvPr/>
        </p:nvSpPr>
        <p:spPr bwMode="auto">
          <a:xfrm>
            <a:off x="6288099" y="5157788"/>
            <a:ext cx="1998677" cy="10402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Observation</a:t>
            </a:r>
            <a:endParaRPr kumimoji="1" lang="ja-JP" altLang="en-US" sz="14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Data procession</a:t>
            </a:r>
            <a:endParaRPr kumimoji="1" lang="ja-JP" altLang="en-US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en-US" altLang="ja-JP" sz="1400" b="1" dirty="0" smtClean="0">
                <a:solidFill>
                  <a:srgbClr val="CCFFCC"/>
                </a:solidFill>
              </a:rPr>
              <a:t>Data analysis</a:t>
            </a:r>
            <a:endParaRPr kumimoji="1" lang="ja-JP" altLang="en-US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en-US" altLang="ja-JP" sz="1400" b="1" dirty="0" smtClean="0">
                <a:solidFill>
                  <a:srgbClr val="CCFFCC"/>
                </a:solidFill>
              </a:rPr>
              <a:t>Triggered search</a:t>
            </a:r>
            <a:endParaRPr kumimoji="1" lang="ja-JP" altLang="en-US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6" name="AutoShape 214"/>
          <p:cNvSpPr>
            <a:spLocks noChangeArrowheads="1"/>
          </p:cNvSpPr>
          <p:nvPr/>
        </p:nvSpPr>
        <p:spPr bwMode="auto">
          <a:xfrm>
            <a:off x="6288099" y="2924174"/>
            <a:ext cx="2522535" cy="790577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7" name="AutoShape 215"/>
          <p:cNvSpPr>
            <a:spLocks noChangeArrowheads="1"/>
          </p:cNvSpPr>
          <p:nvPr/>
        </p:nvSpPr>
        <p:spPr bwMode="auto">
          <a:xfrm>
            <a:off x="6286512" y="3860800"/>
            <a:ext cx="1943100" cy="1189038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8" name="AutoShape 216"/>
          <p:cNvSpPr>
            <a:spLocks noChangeArrowheads="1"/>
          </p:cNvSpPr>
          <p:nvPr/>
        </p:nvSpPr>
        <p:spPr bwMode="auto">
          <a:xfrm>
            <a:off x="6288099" y="5157788"/>
            <a:ext cx="1951031" cy="1057294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9" name="Rectangle 217"/>
          <p:cNvSpPr>
            <a:spLocks noChangeArrowheads="1"/>
          </p:cNvSpPr>
          <p:nvPr/>
        </p:nvSpPr>
        <p:spPr bwMode="auto">
          <a:xfrm>
            <a:off x="714348" y="1000108"/>
            <a:ext cx="317340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  requirements</a:t>
            </a:r>
            <a:endParaRPr kumimoji="1" lang="ja-JP" altLang="en-US" sz="20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0" name="Line 218"/>
          <p:cNvSpPr>
            <a:spLocks noChangeShapeType="1"/>
          </p:cNvSpPr>
          <p:nvPr/>
        </p:nvSpPr>
        <p:spPr bwMode="auto">
          <a:xfrm flipV="1">
            <a:off x="3357554" y="5500702"/>
            <a:ext cx="2714644" cy="71437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1" name="Rectangle 219"/>
          <p:cNvSpPr>
            <a:spLocks noChangeArrowheads="1"/>
          </p:cNvSpPr>
          <p:nvPr/>
        </p:nvSpPr>
        <p:spPr bwMode="auto">
          <a:xfrm>
            <a:off x="3214678" y="4000504"/>
            <a:ext cx="1871662" cy="5439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Satellite disp.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2" name="Line 220"/>
          <p:cNvSpPr>
            <a:spLocks noChangeShapeType="1"/>
          </p:cNvSpPr>
          <p:nvPr/>
        </p:nvSpPr>
        <p:spPr bwMode="auto">
          <a:xfrm>
            <a:off x="3563938" y="4581525"/>
            <a:ext cx="2376487" cy="14287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3" name="Line 221"/>
          <p:cNvSpPr>
            <a:spLocks noChangeShapeType="1"/>
          </p:cNvSpPr>
          <p:nvPr/>
        </p:nvSpPr>
        <p:spPr bwMode="auto">
          <a:xfrm>
            <a:off x="3214678" y="3143248"/>
            <a:ext cx="2725747" cy="21431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4" name="Rectangle 222"/>
          <p:cNvSpPr>
            <a:spLocks noChangeArrowheads="1"/>
          </p:cNvSpPr>
          <p:nvPr/>
        </p:nvSpPr>
        <p:spPr bwMode="auto">
          <a:xfrm>
            <a:off x="3214678" y="3286124"/>
            <a:ext cx="1439863" cy="5439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Freq. Stability</a:t>
            </a:r>
            <a:endParaRPr kumimoji="1" lang="ja-JP" altLang="en-US" sz="1400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0.5 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Hz/Hz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</p:txBody>
      </p:sp>
      <p:sp>
        <p:nvSpPr>
          <p:cNvPr id="275" name="Rectangle 223"/>
          <p:cNvSpPr>
            <a:spLocks noChangeArrowheads="1"/>
          </p:cNvSpPr>
          <p:nvPr/>
        </p:nvSpPr>
        <p:spPr bwMode="auto">
          <a:xfrm>
            <a:off x="2857488" y="1505369"/>
            <a:ext cx="1725614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Disp. noise</a:t>
            </a:r>
            <a:endParaRPr kumimoji="1" lang="ja-JP" altLang="en-US" sz="1400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6x10</a:t>
            </a:r>
            <a:r>
              <a:rPr kumimoji="1" lang="en-US" altLang="ja-JP" sz="1400" b="1" kern="1200" baseline="300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</a:t>
            </a:r>
            <a:r>
              <a:rPr kumimoji="1" lang="en-US" altLang="ja-JP" sz="1400" b="1" kern="12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</p:txBody>
      </p:sp>
      <p:sp>
        <p:nvSpPr>
          <p:cNvPr id="276" name="Line 224"/>
          <p:cNvSpPr>
            <a:spLocks noChangeShapeType="1"/>
          </p:cNvSpPr>
          <p:nvPr/>
        </p:nvSpPr>
        <p:spPr bwMode="auto">
          <a:xfrm>
            <a:off x="2928926" y="2071677"/>
            <a:ext cx="3357585" cy="142877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7" name="Rectangle 226"/>
          <p:cNvSpPr>
            <a:spLocks noChangeArrowheads="1"/>
          </p:cNvSpPr>
          <p:nvPr/>
        </p:nvSpPr>
        <p:spPr bwMode="auto">
          <a:xfrm>
            <a:off x="4773626" y="1714488"/>
            <a:ext cx="1655762" cy="30694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4x10</a:t>
            </a:r>
            <a:r>
              <a:rPr kumimoji="1" lang="en-US" altLang="ja-JP" sz="1400" b="1" kern="1200" baseline="300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-18</a:t>
            </a:r>
            <a:r>
              <a:rPr kumimoji="1" lang="en-US" altLang="ja-JP" sz="1400" b="1" kern="12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m/Hz</a:t>
            </a:r>
            <a:r>
              <a:rPr kumimoji="1" lang="en-US" altLang="ja-JP" sz="14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</p:txBody>
      </p:sp>
      <p:sp>
        <p:nvSpPr>
          <p:cNvPr id="278" name="Rectangle 227"/>
          <p:cNvSpPr>
            <a:spLocks noChangeArrowheads="1"/>
          </p:cNvSpPr>
          <p:nvPr/>
        </p:nvSpPr>
        <p:spPr bwMode="auto">
          <a:xfrm>
            <a:off x="3214678" y="2205038"/>
            <a:ext cx="1511300" cy="5439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Force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noise</a:t>
            </a:r>
            <a:endParaRPr kumimoji="1" lang="ja-JP" altLang="en-US" sz="1400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-14</a:t>
            </a:r>
            <a:r>
              <a:rPr kumimoji="1" lang="en-US" altLang="ja-JP" sz="1400" b="1" kern="12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</p:txBody>
      </p:sp>
      <p:sp>
        <p:nvSpPr>
          <p:cNvPr id="279" name="Rectangle 228"/>
          <p:cNvSpPr>
            <a:spLocks noChangeArrowheads="1"/>
          </p:cNvSpPr>
          <p:nvPr/>
        </p:nvSpPr>
        <p:spPr bwMode="auto">
          <a:xfrm>
            <a:off x="4929190" y="2264800"/>
            <a:ext cx="1438275" cy="30694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-17</a:t>
            </a:r>
            <a:r>
              <a:rPr kumimoji="1" lang="en-US" altLang="ja-JP" sz="1400" b="1" kern="12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N/Hz</a:t>
            </a:r>
            <a:r>
              <a:rPr kumimoji="1" lang="en-US" altLang="ja-JP" sz="14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</p:txBody>
      </p:sp>
      <p:sp>
        <p:nvSpPr>
          <p:cNvPr id="280" name="Rectangle 229"/>
          <p:cNvSpPr>
            <a:spLocks noChangeArrowheads="1"/>
          </p:cNvSpPr>
          <p:nvPr/>
        </p:nvSpPr>
        <p:spPr bwMode="auto">
          <a:xfrm>
            <a:off x="3286116" y="4742457"/>
            <a:ext cx="1871662" cy="5439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Thruster noise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lang="en-US" altLang="ja-JP" sz="1400" b="1" dirty="0" smtClean="0">
                <a:solidFill>
                  <a:srgbClr val="EAEAEA"/>
                </a:solidFill>
              </a:rPr>
              <a:t>  </a:t>
            </a:r>
            <a:r>
              <a:rPr kumimoji="1" lang="en-US" altLang="ja-JP" sz="1400" b="1" kern="12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400" b="1" kern="12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1" name="Rectangle 230"/>
          <p:cNvSpPr>
            <a:spLocks noChangeArrowheads="1"/>
          </p:cNvSpPr>
          <p:nvPr/>
        </p:nvSpPr>
        <p:spPr bwMode="auto">
          <a:xfrm>
            <a:off x="3343279" y="5643578"/>
            <a:ext cx="1871663" cy="78091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0.1 </a:t>
            </a:r>
            <a:r>
              <a:rPr kumimoji="1" lang="en-US" altLang="ja-JP" sz="1400" b="1" kern="12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Hz</a:t>
            </a:r>
            <a:r>
              <a:rPr lang="ja-JP" altLang="en-US" sz="1400" b="1" dirty="0" smtClean="0">
                <a:solidFill>
                  <a:srgbClr val="EAEAEA"/>
                </a:solidFill>
              </a:rPr>
              <a:t>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band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Observation and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Data analysis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8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595929"/>
            <a:ext cx="747094" cy="90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3" name="Rectangle 217"/>
          <p:cNvSpPr>
            <a:spLocks noChangeArrowheads="1"/>
          </p:cNvSpPr>
          <p:nvPr/>
        </p:nvSpPr>
        <p:spPr bwMode="auto">
          <a:xfrm>
            <a:off x="357158" y="1723410"/>
            <a:ext cx="2214578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Precise meas.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CCFFCC"/>
                </a:solidFill>
              </a:rPr>
              <a:t>    </a:t>
            </a:r>
            <a:r>
              <a:rPr lang="en-US" altLang="ja-JP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by IFO</a:t>
            </a:r>
          </a:p>
        </p:txBody>
      </p:sp>
      <p:sp>
        <p:nvSpPr>
          <p:cNvPr id="284" name="角丸四角形 283"/>
          <p:cNvSpPr/>
          <p:nvPr/>
        </p:nvSpPr>
        <p:spPr bwMode="auto">
          <a:xfrm>
            <a:off x="357158" y="1500174"/>
            <a:ext cx="242889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8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2857496"/>
            <a:ext cx="12096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6" name="Rectangle 217"/>
          <p:cNvSpPr>
            <a:spLocks noChangeArrowheads="1"/>
          </p:cNvSpPr>
          <p:nvPr/>
        </p:nvSpPr>
        <p:spPr bwMode="auto">
          <a:xfrm>
            <a:off x="469898" y="3071810"/>
            <a:ext cx="1744648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CCFFCC"/>
                </a:solidFill>
              </a:rPr>
              <a:t>Stab. L</a:t>
            </a:r>
            <a:r>
              <a:rPr lang="en-US" altLang="ja-JP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aser</a:t>
            </a:r>
          </a:p>
        </p:txBody>
      </p:sp>
      <p:sp>
        <p:nvSpPr>
          <p:cNvPr id="287" name="角丸四角形 286"/>
          <p:cNvSpPr/>
          <p:nvPr/>
        </p:nvSpPr>
        <p:spPr bwMode="auto">
          <a:xfrm>
            <a:off x="500034" y="2714620"/>
            <a:ext cx="2643206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88" name="Rectangle 217"/>
          <p:cNvSpPr>
            <a:spLocks noChangeArrowheads="1"/>
          </p:cNvSpPr>
          <p:nvPr/>
        </p:nvSpPr>
        <p:spPr bwMode="auto">
          <a:xfrm>
            <a:off x="500034" y="4071942"/>
            <a:ext cx="17859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Drag-free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CCFFCC"/>
                </a:solidFill>
              </a:rPr>
              <a:t>    control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8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4000504"/>
            <a:ext cx="12954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0" name="角丸四角形 289"/>
          <p:cNvSpPr/>
          <p:nvPr/>
        </p:nvSpPr>
        <p:spPr bwMode="auto">
          <a:xfrm>
            <a:off x="500034" y="3929066"/>
            <a:ext cx="2571768" cy="1000132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1" name="Rectangle 217"/>
          <p:cNvSpPr>
            <a:spLocks noChangeArrowheads="1"/>
          </p:cNvSpPr>
          <p:nvPr/>
        </p:nvSpPr>
        <p:spPr bwMode="auto">
          <a:xfrm>
            <a:off x="642910" y="5500702"/>
            <a:ext cx="181608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GW </a:t>
            </a:r>
            <a:r>
              <a:rPr lang="en-US" altLang="ja-JP" sz="1800" b="1" dirty="0" smtClean="0">
                <a:solidFill>
                  <a:srgbClr val="99CCFF"/>
                </a:solidFill>
              </a:rPr>
              <a:t>Obs. </a:t>
            </a:r>
            <a:endParaRPr kumimoji="1" lang="ja-JP" altLang="en-US" sz="18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92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18" y="5286388"/>
            <a:ext cx="1143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3" name="角丸四角形 292"/>
          <p:cNvSpPr/>
          <p:nvPr/>
        </p:nvSpPr>
        <p:spPr bwMode="auto">
          <a:xfrm>
            <a:off x="642910" y="5214950"/>
            <a:ext cx="2500330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4" name="Rectangle 222"/>
          <p:cNvSpPr>
            <a:spLocks noChangeArrowheads="1"/>
          </p:cNvSpPr>
          <p:nvPr/>
        </p:nvSpPr>
        <p:spPr bwMode="auto">
          <a:xfrm>
            <a:off x="4989525" y="3456869"/>
            <a:ext cx="1439863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1 </a:t>
            </a:r>
            <a:r>
              <a:rPr kumimoji="1" lang="en-US" altLang="ja-JP" sz="14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Hz/Hz</a:t>
            </a:r>
            <a:r>
              <a:rPr kumimoji="1" lang="en-US" altLang="ja-JP" sz="14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IMBH inspiral and Merger</a:t>
            </a:r>
            <a:endParaRPr lang="en-US" altLang="ja-JP" sz="2000" dirty="0" smtClean="0"/>
          </a:p>
        </p:txBody>
      </p:sp>
      <p:sp>
        <p:nvSpPr>
          <p:cNvPr id="26626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26627" name="AutoShape 126"/>
          <p:cNvSpPr>
            <a:spLocks noChangeArrowheads="1"/>
          </p:cNvSpPr>
          <p:nvPr/>
        </p:nvSpPr>
        <p:spPr bwMode="auto">
          <a:xfrm>
            <a:off x="4465667" y="1928802"/>
            <a:ext cx="4462464" cy="3929090"/>
          </a:xfrm>
          <a:prstGeom prst="roundRect">
            <a:avLst>
              <a:gd name="adj" fmla="val 4875"/>
            </a:avLst>
          </a:prstGeom>
          <a:solidFill>
            <a:srgbClr val="FFFFFF">
              <a:alpha val="50195"/>
            </a:srgbClr>
          </a:solidFill>
          <a:ln w="6350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pic>
        <p:nvPicPr>
          <p:cNvPr id="26648" name="Picture 124" descr="account2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981" y="2143116"/>
            <a:ext cx="4214842" cy="316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9" name="Text Box 125"/>
          <p:cNvSpPr txBox="1">
            <a:spLocks noChangeArrowheads="1"/>
          </p:cNvSpPr>
          <p:nvPr/>
        </p:nvSpPr>
        <p:spPr bwMode="auto">
          <a:xfrm>
            <a:off x="6337331" y="5473696"/>
            <a:ext cx="2592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zh-CN" altLang="en-US" sz="800" b="1">
                <a:solidFill>
                  <a:srgbClr val="B2B2B2"/>
                </a:solidFill>
              </a:rPr>
              <a:t>戎崎俊一</a:t>
            </a:r>
            <a:r>
              <a:rPr lang="en-US" altLang="zh-CN" sz="800" b="1" dirty="0">
                <a:solidFill>
                  <a:srgbClr val="B2B2B2"/>
                </a:solidFill>
              </a:rPr>
              <a:t>(</a:t>
            </a:r>
            <a:r>
              <a:rPr lang="zh-CN" altLang="en-US" sz="800" b="1">
                <a:solidFill>
                  <a:srgbClr val="B2B2B2"/>
                </a:solidFill>
              </a:rPr>
              <a:t>理化学研究所</a:t>
            </a:r>
            <a:r>
              <a:rPr lang="en-US" altLang="zh-CN" sz="800" b="1" dirty="0">
                <a:solidFill>
                  <a:srgbClr val="B2B2B2"/>
                </a:solidFill>
              </a:rPr>
              <a:t>)</a:t>
            </a:r>
            <a:r>
              <a:rPr lang="en-US" altLang="ja-JP" sz="800" b="1" dirty="0">
                <a:solidFill>
                  <a:srgbClr val="B2B2B2"/>
                </a:solidFill>
              </a:rPr>
              <a:t> </a:t>
            </a:r>
            <a:r>
              <a:rPr lang="ja-JP" altLang="en-US" sz="800" b="1" dirty="0">
                <a:solidFill>
                  <a:srgbClr val="B2B2B2"/>
                </a:solidFill>
              </a:rPr>
              <a:t>先生の</a:t>
            </a:r>
            <a:r>
              <a:rPr lang="en-US" altLang="ja-JP" sz="800" b="1" dirty="0">
                <a:solidFill>
                  <a:srgbClr val="B2B2B2"/>
                </a:solidFill>
              </a:rPr>
              <a:t>web</a:t>
            </a:r>
            <a:r>
              <a:rPr lang="ja-JP" altLang="en-US" sz="800" b="1" dirty="0">
                <a:solidFill>
                  <a:srgbClr val="B2B2B2"/>
                </a:solidFill>
              </a:rPr>
              <a:t>ページより引用 </a:t>
            </a:r>
            <a:r>
              <a:rPr lang="en-US" altLang="ja-JP" sz="800" b="1" dirty="0">
                <a:solidFill>
                  <a:srgbClr val="B2B2B2"/>
                </a:solidFill>
              </a:rPr>
              <a:t>http://atlas.riken.go.jp/~ebisu/smbh.html</a:t>
            </a: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285720" y="1785926"/>
            <a:ext cx="764386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DECIGO will observe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Intermediate-mass BH (</a:t>
            </a:r>
            <a:r>
              <a:rPr lang="en-US" altLang="ja-JP" sz="2000" b="1" dirty="0" smtClean="0">
                <a:solidFill>
                  <a:srgbClr val="FFFFCC"/>
                </a:solidFill>
              </a:rPr>
              <a:t>IMBH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binary merger with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</a:t>
            </a:r>
            <a:r>
              <a:rPr kumimoji="1" lang="en-US" altLang="ja-JP" sz="2000" b="1" kern="1200" dirty="0" smtClean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SNR&gt;6000 for z~1 source</a:t>
            </a: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357158" y="4054152"/>
            <a:ext cx="407196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Information on the  </a:t>
            </a:r>
          </a:p>
          <a:p>
            <a:pPr algn="l">
              <a:lnSpc>
                <a:spcPct val="110000"/>
              </a:lnSpc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formation of </a:t>
            </a:r>
          </a:p>
          <a:p>
            <a:pPr algn="l">
              <a:lnSpc>
                <a:spcPct val="110000"/>
              </a:lnSpc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Supermassive</a:t>
            </a:r>
            <a:r>
              <a:rPr lang="en-US" altLang="ja-JP" sz="2000" b="1" dirty="0" smtClean="0">
                <a:solidFill>
                  <a:srgbClr val="FFFFCC"/>
                </a:solidFill>
              </a:rPr>
              <a:t> BHs</a:t>
            </a:r>
          </a:p>
          <a:p>
            <a:pPr algn="l">
              <a:lnSpc>
                <a:spcPct val="110000"/>
              </a:lnSpc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at the center of galaxies</a:t>
            </a:r>
          </a:p>
        </p:txBody>
      </p:sp>
      <p:sp>
        <p:nvSpPr>
          <p:cNvPr id="42" name="下矢印 41"/>
          <p:cNvSpPr/>
          <p:nvPr/>
        </p:nvSpPr>
        <p:spPr bwMode="auto">
          <a:xfrm>
            <a:off x="1714480" y="3571876"/>
            <a:ext cx="428628" cy="357190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Targets and Science</a:t>
            </a:r>
            <a:endParaRPr lang="ja-JP" altLang="en-US" dirty="0"/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1144835" name="AutoShape 3"/>
          <p:cNvSpPr>
            <a:spLocks noChangeAspect="1" noChangeArrowheads="1"/>
          </p:cNvSpPr>
          <p:nvPr/>
        </p:nvSpPr>
        <p:spPr bwMode="auto">
          <a:xfrm>
            <a:off x="868390" y="2085824"/>
            <a:ext cx="7632700" cy="422275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pic>
        <p:nvPicPr>
          <p:cNvPr id="1144836" name="Picture 4"/>
          <p:cNvPicPr>
            <a:picLocks noChangeAspect="1" noChangeArrowheads="1"/>
          </p:cNvPicPr>
          <p:nvPr/>
        </p:nvPicPr>
        <p:blipFill>
          <a:blip r:embed="rId3" cstate="print">
            <a:lum bright="-60000" contrast="-100000"/>
          </a:blip>
          <a:srcRect/>
          <a:stretch>
            <a:fillRect/>
          </a:stretch>
        </p:blipFill>
        <p:spPr bwMode="auto">
          <a:xfrm>
            <a:off x="962052" y="2062011"/>
            <a:ext cx="7343775" cy="4271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44838" name="Rectangle 6"/>
          <p:cNvSpPr>
            <a:spLocks noChangeAspect="1" noChangeArrowheads="1"/>
          </p:cNvSpPr>
          <p:nvPr/>
        </p:nvSpPr>
        <p:spPr bwMode="auto">
          <a:xfrm>
            <a:off x="6572264" y="3633647"/>
            <a:ext cx="1087157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400" b="1" dirty="0">
                <a:solidFill>
                  <a:srgbClr val="CC99FF"/>
                </a:solidFill>
              </a:rPr>
              <a:t>  DECIGO 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400" b="1" dirty="0">
                <a:solidFill>
                  <a:srgbClr val="CC99FF"/>
                </a:solidFill>
              </a:rPr>
              <a:t>  </a:t>
            </a:r>
            <a:r>
              <a:rPr lang="en-US" altLang="ja-JP" sz="1400" b="1" dirty="0" smtClean="0">
                <a:solidFill>
                  <a:srgbClr val="CC99FF"/>
                </a:solidFill>
              </a:rPr>
              <a:t>  (1 unit)</a:t>
            </a:r>
            <a:endParaRPr lang="en-US" altLang="ja-JP" sz="1400" b="1" dirty="0">
              <a:solidFill>
                <a:srgbClr val="CC99FF"/>
              </a:solidFill>
            </a:endParaRPr>
          </a:p>
        </p:txBody>
      </p:sp>
      <p:grpSp>
        <p:nvGrpSpPr>
          <p:cNvPr id="44" name="グループ化 43"/>
          <p:cNvGrpSpPr/>
          <p:nvPr/>
        </p:nvGrpSpPr>
        <p:grpSpPr>
          <a:xfrm>
            <a:off x="3435584" y="2757355"/>
            <a:ext cx="3422432" cy="1266811"/>
            <a:chOff x="3435584" y="2662547"/>
            <a:chExt cx="3422432" cy="1266811"/>
          </a:xfrm>
        </p:grpSpPr>
        <p:sp>
          <p:nvSpPr>
            <p:cNvPr id="35" name="爆発 2 34"/>
            <p:cNvSpPr/>
            <p:nvPr/>
          </p:nvSpPr>
          <p:spPr bwMode="auto">
            <a:xfrm>
              <a:off x="5254657" y="3357854"/>
              <a:ext cx="642942" cy="571504"/>
            </a:xfrm>
            <a:prstGeom prst="irregularSeal2">
              <a:avLst/>
            </a:prstGeom>
            <a:solidFill>
              <a:srgbClr val="FFCC99">
                <a:alpha val="50000"/>
              </a:srgbClr>
            </a:solidFill>
            <a:ln w="15875" cap="flat" cmpd="sng" algn="ctr">
              <a:solidFill>
                <a:srgbClr val="FFCC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34" name="直線矢印コネクタ 33"/>
            <p:cNvCxnSpPr/>
            <p:nvPr/>
          </p:nvCxnSpPr>
          <p:spPr bwMode="auto">
            <a:xfrm>
              <a:off x="3468707" y="3000664"/>
              <a:ext cx="2071702" cy="642942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270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37" name="Rectangle 32"/>
            <p:cNvSpPr>
              <a:spLocks noChangeArrowheads="1"/>
            </p:cNvSpPr>
            <p:nvPr/>
          </p:nvSpPr>
          <p:spPr bwMode="auto">
            <a:xfrm rot="1080139">
              <a:off x="3435584" y="2662547"/>
              <a:ext cx="2619645" cy="430887"/>
            </a:xfrm>
            <a:prstGeom prst="rect">
              <a:avLst/>
            </a:prstGeom>
            <a:solidFill>
              <a:srgbClr val="FFCC99">
                <a:alpha val="1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dirty="0" smtClean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</a:rPr>
                <a:t>IMBH</a:t>
              </a:r>
              <a:r>
                <a:rPr lang="en-US" altLang="ja-JP" sz="2000" b="1" dirty="0" smtClean="0">
                  <a:solidFill>
                    <a:srgbClr val="FFCC99"/>
                  </a:solidFill>
                </a:rPr>
                <a:t> </a:t>
              </a:r>
              <a:r>
                <a:rPr lang="en-US" altLang="ja-JP" sz="2000" b="1" dirty="0" smtClean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</a:rPr>
                <a:t>inspiral </a:t>
              </a:r>
              <a:r>
                <a:rPr lang="en-US" altLang="ja-JP" sz="1600" b="1" dirty="0" smtClean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</a:rPr>
                <a:t>(z~1)</a:t>
              </a:r>
              <a:endParaRPr lang="ja-JP" altLang="en-US" sz="1600" b="1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1" name="Rectangle 32"/>
            <p:cNvSpPr>
              <a:spLocks noChangeArrowheads="1"/>
            </p:cNvSpPr>
            <p:nvPr/>
          </p:nvSpPr>
          <p:spPr bwMode="auto">
            <a:xfrm>
              <a:off x="5772587" y="3538839"/>
              <a:ext cx="1085429" cy="3293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</a:rPr>
                <a:t>Merger</a:t>
              </a:r>
              <a:endParaRPr lang="ja-JP" altLang="en-US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4041440" y="5919663"/>
            <a:ext cx="27146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Frequency   [Hz]</a:t>
            </a:r>
            <a:endParaRPr kumimoji="1" lang="en-US" altLang="ja-JP" sz="2000" b="1" kern="12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3" name="Text Box 3"/>
          <p:cNvSpPr txBox="1">
            <a:spLocks noChangeArrowheads="1"/>
          </p:cNvSpPr>
          <p:nvPr/>
        </p:nvSpPr>
        <p:spPr bwMode="auto">
          <a:xfrm rot="-5400000">
            <a:off x="-447860" y="3744131"/>
            <a:ext cx="3357587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GW amplitude   [Hz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-1/2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]</a:t>
            </a:r>
            <a:endParaRPr kumimoji="1" lang="en-US" altLang="ja-JP" sz="2000" b="1" kern="12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4" name="正方形/長方形 53"/>
          <p:cNvSpPr/>
          <p:nvPr/>
        </p:nvSpPr>
        <p:spPr bwMode="auto">
          <a:xfrm>
            <a:off x="2214546" y="2276325"/>
            <a:ext cx="5786478" cy="3357586"/>
          </a:xfrm>
          <a:prstGeom prst="rect">
            <a:avLst/>
          </a:prstGeom>
          <a:noFill/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2571736" y="5633911"/>
            <a:ext cx="7858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-4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6" name="Text Box 3"/>
          <p:cNvSpPr txBox="1">
            <a:spLocks noChangeArrowheads="1"/>
          </p:cNvSpPr>
          <p:nvPr/>
        </p:nvSpPr>
        <p:spPr bwMode="auto">
          <a:xfrm>
            <a:off x="3857620" y="5633911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7" name="Text Box 3"/>
          <p:cNvSpPr txBox="1">
            <a:spLocks noChangeArrowheads="1"/>
          </p:cNvSpPr>
          <p:nvPr/>
        </p:nvSpPr>
        <p:spPr bwMode="auto">
          <a:xfrm>
            <a:off x="5143504" y="5633911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0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8" name="Text Box 3"/>
          <p:cNvSpPr txBox="1">
            <a:spLocks noChangeArrowheads="1"/>
          </p:cNvSpPr>
          <p:nvPr/>
        </p:nvSpPr>
        <p:spPr bwMode="auto">
          <a:xfrm>
            <a:off x="6500826" y="5633911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2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9" name="Text Box 3"/>
          <p:cNvSpPr txBox="1">
            <a:spLocks noChangeArrowheads="1"/>
          </p:cNvSpPr>
          <p:nvPr/>
        </p:nvSpPr>
        <p:spPr bwMode="auto">
          <a:xfrm>
            <a:off x="7715272" y="5633911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4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0" name="Text Box 3"/>
          <p:cNvSpPr txBox="1">
            <a:spLocks noChangeArrowheads="1"/>
          </p:cNvSpPr>
          <p:nvPr/>
        </p:nvSpPr>
        <p:spPr bwMode="auto">
          <a:xfrm>
            <a:off x="1428728" y="4529304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-24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1" name="Text Box 3"/>
          <p:cNvSpPr txBox="1">
            <a:spLocks noChangeArrowheads="1"/>
          </p:cNvSpPr>
          <p:nvPr/>
        </p:nvSpPr>
        <p:spPr bwMode="auto">
          <a:xfrm>
            <a:off x="1428728" y="3919399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-22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2" name="Text Box 3"/>
          <p:cNvSpPr txBox="1">
            <a:spLocks noChangeArrowheads="1"/>
          </p:cNvSpPr>
          <p:nvPr/>
        </p:nvSpPr>
        <p:spPr bwMode="auto">
          <a:xfrm>
            <a:off x="1428728" y="3276457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-20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3" name="Text Box 3"/>
          <p:cNvSpPr txBox="1">
            <a:spLocks noChangeArrowheads="1"/>
          </p:cNvSpPr>
          <p:nvPr/>
        </p:nvSpPr>
        <p:spPr bwMode="auto">
          <a:xfrm>
            <a:off x="1428728" y="2671916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-18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4" name="Text Box 3"/>
          <p:cNvSpPr txBox="1">
            <a:spLocks noChangeArrowheads="1"/>
          </p:cNvSpPr>
          <p:nvPr/>
        </p:nvSpPr>
        <p:spPr bwMode="auto">
          <a:xfrm>
            <a:off x="1428728" y="2100412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-16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5" name="Text Box 3"/>
          <p:cNvSpPr txBox="1">
            <a:spLocks noChangeArrowheads="1"/>
          </p:cNvSpPr>
          <p:nvPr/>
        </p:nvSpPr>
        <p:spPr bwMode="auto">
          <a:xfrm>
            <a:off x="1428728" y="5133845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-26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grpSp>
        <p:nvGrpSpPr>
          <p:cNvPr id="48" name="グループ化 47"/>
          <p:cNvGrpSpPr/>
          <p:nvPr/>
        </p:nvGrpSpPr>
        <p:grpSpPr>
          <a:xfrm>
            <a:off x="2030956" y="2523676"/>
            <a:ext cx="5081089" cy="2928958"/>
            <a:chOff x="2030956" y="2428868"/>
            <a:chExt cx="5081089" cy="2928958"/>
          </a:xfrm>
        </p:grpSpPr>
        <p:sp>
          <p:nvSpPr>
            <p:cNvPr id="47" name="Rectangle 6"/>
            <p:cNvSpPr>
              <a:spLocks noChangeAspect="1" noChangeArrowheads="1"/>
            </p:cNvSpPr>
            <p:nvPr/>
          </p:nvSpPr>
          <p:spPr bwMode="auto">
            <a:xfrm>
              <a:off x="4929190" y="4572008"/>
              <a:ext cx="1414170" cy="480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lnSpc>
                  <a:spcPct val="90000"/>
                </a:lnSpc>
                <a:buFontTx/>
                <a:buNone/>
              </a:pPr>
              <a:r>
                <a:rPr lang="en-US" altLang="ja-JP" sz="1400" b="1" dirty="0">
                  <a:solidFill>
                    <a:srgbClr val="CCECFF"/>
                  </a:solidFill>
                </a:rPr>
                <a:t>  DECIGO </a:t>
              </a:r>
            </a:p>
            <a:p>
              <a:pPr algn="l">
                <a:lnSpc>
                  <a:spcPct val="90000"/>
                </a:lnSpc>
                <a:buFontTx/>
                <a:buNone/>
              </a:pPr>
              <a:r>
                <a:rPr lang="en-US" altLang="ja-JP" sz="1400" b="1" dirty="0">
                  <a:solidFill>
                    <a:srgbClr val="CCECFF"/>
                  </a:solidFill>
                </a:rPr>
                <a:t> </a:t>
              </a:r>
              <a:r>
                <a:rPr lang="en-US" altLang="ja-JP" sz="1400" b="1" dirty="0" smtClean="0">
                  <a:solidFill>
                    <a:srgbClr val="CCECFF"/>
                  </a:solidFill>
                </a:rPr>
                <a:t>(Correlation)</a:t>
              </a:r>
              <a:endParaRPr lang="en-US" altLang="ja-JP" sz="1400" b="1" dirty="0">
                <a:solidFill>
                  <a:srgbClr val="CCECFF"/>
                </a:solidFill>
              </a:endParaRPr>
            </a:p>
          </p:txBody>
        </p:sp>
        <p:sp>
          <p:nvSpPr>
            <p:cNvPr id="66" name="Rectangle 32"/>
            <p:cNvSpPr>
              <a:spLocks noChangeArrowheads="1"/>
            </p:cNvSpPr>
            <p:nvPr/>
          </p:nvSpPr>
          <p:spPr bwMode="auto">
            <a:xfrm rot="2610760">
              <a:off x="2030956" y="3593240"/>
              <a:ext cx="2307637" cy="701731"/>
            </a:xfrm>
            <a:prstGeom prst="rect">
              <a:avLst/>
            </a:prstGeom>
            <a:solidFill>
              <a:srgbClr val="CCFFCC">
                <a:alpha val="1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dirty="0" smtClean="0">
                  <a:solidFill>
                    <a:srgbClr val="CCFFCC"/>
                  </a:solidFill>
                </a:rPr>
                <a:t>Background GW</a:t>
              </a:r>
              <a:r>
                <a:rPr lang="en-US" altLang="ja-JP" sz="1600" b="1" dirty="0" smtClean="0">
                  <a:solidFill>
                    <a:srgbClr val="CCFFCC"/>
                  </a:solidFill>
                </a:rPr>
                <a:t> 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 smtClean="0">
                  <a:solidFill>
                    <a:srgbClr val="CCFFCC"/>
                  </a:solidFill>
                </a:rPr>
                <a:t>   </a:t>
              </a:r>
              <a:r>
                <a:rPr lang="en-US" altLang="ja-JP" sz="1600" b="1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</a:rPr>
                <a:t>(Ωgw ~ 2 x </a:t>
              </a:r>
              <a:r>
                <a:rPr lang="en-US" altLang="ja-JP" sz="1600" b="1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</a:rPr>
                <a:t>10</a:t>
              </a:r>
              <a:r>
                <a:rPr lang="en-US" altLang="ja-JP" sz="1600" b="1" baseline="300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</a:rPr>
                <a:t>-15</a:t>
              </a:r>
              <a:r>
                <a:rPr lang="en-US" altLang="ja-JP" sz="1600" b="1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</a:rPr>
                <a:t>)</a:t>
              </a:r>
              <a:endParaRPr lang="ja-JP" altLang="en-US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42" name="直線コネクタ 41"/>
            <p:cNvCxnSpPr/>
            <p:nvPr/>
          </p:nvCxnSpPr>
          <p:spPr bwMode="auto">
            <a:xfrm rot="10800000">
              <a:off x="2214546" y="2428868"/>
              <a:ext cx="3214710" cy="2928958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88900" cap="flat" cmpd="sng" algn="ctr">
              <a:solidFill>
                <a:srgbClr val="CCFFCC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フリーフォーム 45"/>
            <p:cNvSpPr/>
            <p:nvPr/>
          </p:nvSpPr>
          <p:spPr bwMode="auto">
            <a:xfrm>
              <a:off x="4314254" y="4429132"/>
              <a:ext cx="2797791" cy="641444"/>
            </a:xfrm>
            <a:custGeom>
              <a:avLst/>
              <a:gdLst>
                <a:gd name="connsiteX0" fmla="*/ 0 w 2797791"/>
                <a:gd name="connsiteY0" fmla="*/ 0 h 641444"/>
                <a:gd name="connsiteX1" fmla="*/ 477672 w 2797791"/>
                <a:gd name="connsiteY1" fmla="*/ 409432 h 641444"/>
                <a:gd name="connsiteX2" fmla="*/ 627797 w 2797791"/>
                <a:gd name="connsiteY2" fmla="*/ 573206 h 641444"/>
                <a:gd name="connsiteX3" fmla="*/ 791570 w 2797791"/>
                <a:gd name="connsiteY3" fmla="*/ 627797 h 641444"/>
                <a:gd name="connsiteX4" fmla="*/ 1064526 w 2797791"/>
                <a:gd name="connsiteY4" fmla="*/ 641444 h 641444"/>
                <a:gd name="connsiteX5" fmla="*/ 1473958 w 2797791"/>
                <a:gd name="connsiteY5" fmla="*/ 627797 h 641444"/>
                <a:gd name="connsiteX6" fmla="*/ 1842448 w 2797791"/>
                <a:gd name="connsiteY6" fmla="*/ 559558 h 641444"/>
                <a:gd name="connsiteX7" fmla="*/ 2797791 w 2797791"/>
                <a:gd name="connsiteY7" fmla="*/ 150125 h 64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97791" h="641444">
                  <a:moveTo>
                    <a:pt x="0" y="0"/>
                  </a:moveTo>
                  <a:lnTo>
                    <a:pt x="477672" y="409432"/>
                  </a:lnTo>
                  <a:lnTo>
                    <a:pt x="627797" y="573206"/>
                  </a:lnTo>
                  <a:lnTo>
                    <a:pt x="791570" y="627797"/>
                  </a:lnTo>
                  <a:lnTo>
                    <a:pt x="1064526" y="641444"/>
                  </a:lnTo>
                  <a:lnTo>
                    <a:pt x="1473958" y="627797"/>
                  </a:lnTo>
                  <a:lnTo>
                    <a:pt x="1842448" y="559558"/>
                  </a:lnTo>
                  <a:lnTo>
                    <a:pt x="2797791" y="150125"/>
                  </a:lnTo>
                </a:path>
              </a:pathLst>
            </a:custGeom>
            <a:noFill/>
            <a:ln w="50800" cap="flat" cmpd="sng" algn="ctr">
              <a:solidFill>
                <a:srgbClr val="CCE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sp>
        <p:nvSpPr>
          <p:cNvPr id="45" name="フリーフォーム 44"/>
          <p:cNvSpPr/>
          <p:nvPr/>
        </p:nvSpPr>
        <p:spPr bwMode="auto">
          <a:xfrm>
            <a:off x="4240026" y="3952728"/>
            <a:ext cx="2797791" cy="641444"/>
          </a:xfrm>
          <a:custGeom>
            <a:avLst/>
            <a:gdLst>
              <a:gd name="connsiteX0" fmla="*/ 0 w 2797791"/>
              <a:gd name="connsiteY0" fmla="*/ 0 h 641444"/>
              <a:gd name="connsiteX1" fmla="*/ 477672 w 2797791"/>
              <a:gd name="connsiteY1" fmla="*/ 409432 h 641444"/>
              <a:gd name="connsiteX2" fmla="*/ 627797 w 2797791"/>
              <a:gd name="connsiteY2" fmla="*/ 573206 h 641444"/>
              <a:gd name="connsiteX3" fmla="*/ 791570 w 2797791"/>
              <a:gd name="connsiteY3" fmla="*/ 627797 h 641444"/>
              <a:gd name="connsiteX4" fmla="*/ 1064526 w 2797791"/>
              <a:gd name="connsiteY4" fmla="*/ 641444 h 641444"/>
              <a:gd name="connsiteX5" fmla="*/ 1473958 w 2797791"/>
              <a:gd name="connsiteY5" fmla="*/ 627797 h 641444"/>
              <a:gd name="connsiteX6" fmla="*/ 1842448 w 2797791"/>
              <a:gd name="connsiteY6" fmla="*/ 559558 h 641444"/>
              <a:gd name="connsiteX7" fmla="*/ 2797791 w 2797791"/>
              <a:gd name="connsiteY7" fmla="*/ 150125 h 64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7791" h="641444">
                <a:moveTo>
                  <a:pt x="0" y="0"/>
                </a:moveTo>
                <a:lnTo>
                  <a:pt x="477672" y="409432"/>
                </a:lnTo>
                <a:lnTo>
                  <a:pt x="627797" y="573206"/>
                </a:lnTo>
                <a:lnTo>
                  <a:pt x="791570" y="627797"/>
                </a:lnTo>
                <a:lnTo>
                  <a:pt x="1064526" y="641444"/>
                </a:lnTo>
                <a:lnTo>
                  <a:pt x="1473958" y="627797"/>
                </a:lnTo>
                <a:lnTo>
                  <a:pt x="1842448" y="559558"/>
                </a:lnTo>
                <a:lnTo>
                  <a:pt x="2797791" y="150125"/>
                </a:lnTo>
              </a:path>
            </a:pathLst>
          </a:custGeom>
          <a:noFill/>
          <a:ln w="50800" cap="flat" cmpd="sng" algn="ctr">
            <a:solidFill>
              <a:srgbClr val="CC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73" name="グループ化 72"/>
          <p:cNvGrpSpPr/>
          <p:nvPr/>
        </p:nvGrpSpPr>
        <p:grpSpPr>
          <a:xfrm>
            <a:off x="4254525" y="3875181"/>
            <a:ext cx="4032251" cy="1727134"/>
            <a:chOff x="4254525" y="3780373"/>
            <a:chExt cx="4032251" cy="1727134"/>
          </a:xfrm>
        </p:grpSpPr>
        <p:sp>
          <p:nvSpPr>
            <p:cNvPr id="40" name="爆発 2 39"/>
            <p:cNvSpPr/>
            <p:nvPr/>
          </p:nvSpPr>
          <p:spPr bwMode="auto">
            <a:xfrm>
              <a:off x="6969169" y="4572300"/>
              <a:ext cx="642942" cy="571504"/>
            </a:xfrm>
            <a:prstGeom prst="irregularSeal2">
              <a:avLst/>
            </a:prstGeom>
            <a:solidFill>
              <a:srgbClr val="FFFFCC">
                <a:alpha val="50000"/>
              </a:srgbClr>
            </a:solidFill>
            <a:ln w="15875" cap="flat" cmpd="sng" algn="ctr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38" name="直線矢印コネクタ 37"/>
            <p:cNvCxnSpPr/>
            <p:nvPr/>
          </p:nvCxnSpPr>
          <p:spPr bwMode="auto">
            <a:xfrm>
              <a:off x="4254525" y="3929358"/>
              <a:ext cx="3000396" cy="928694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270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49" name="Rectangle 32"/>
            <p:cNvSpPr>
              <a:spLocks noChangeArrowheads="1"/>
            </p:cNvSpPr>
            <p:nvPr/>
          </p:nvSpPr>
          <p:spPr bwMode="auto">
            <a:xfrm>
              <a:off x="5786446" y="5110475"/>
              <a:ext cx="2143139" cy="397032"/>
            </a:xfrm>
            <a:prstGeom prst="rect">
              <a:avLst/>
            </a:prstGeom>
            <a:solidFill>
              <a:srgbClr val="FFFFCC">
                <a:alpha val="1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dirty="0" smtClean="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</a:rPr>
                <a:t>NS</a:t>
              </a:r>
              <a:r>
                <a:rPr lang="en-US" altLang="ja-JP" sz="1800" b="1" dirty="0" smtClean="0">
                  <a:solidFill>
                    <a:srgbClr val="FFFFCC"/>
                  </a:solidFill>
                </a:rPr>
                <a:t> </a:t>
              </a:r>
              <a:r>
                <a:rPr lang="en-US" altLang="ja-JP" sz="1800" b="1" dirty="0" smtClean="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</a:rPr>
                <a:t>inspiral </a:t>
              </a:r>
              <a:r>
                <a:rPr lang="en-US" altLang="ja-JP" sz="1600" b="1" dirty="0" smtClean="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</a:rPr>
                <a:t>(z~1)</a:t>
              </a:r>
              <a:endParaRPr lang="ja-JP" altLang="en-US" sz="1600" b="1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0" name="Rectangle 32"/>
            <p:cNvSpPr>
              <a:spLocks noChangeArrowheads="1"/>
            </p:cNvSpPr>
            <p:nvPr/>
          </p:nvSpPr>
          <p:spPr bwMode="auto">
            <a:xfrm>
              <a:off x="7201347" y="4352526"/>
              <a:ext cx="1085429" cy="3293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</a:rPr>
                <a:t>Merger</a:t>
              </a:r>
              <a:endParaRPr lang="ja-JP" altLang="en-US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67" name="二等辺三角形 66"/>
            <p:cNvSpPr/>
            <p:nvPr/>
          </p:nvSpPr>
          <p:spPr bwMode="auto">
            <a:xfrm>
              <a:off x="4929190" y="4038905"/>
              <a:ext cx="45719" cy="71438"/>
            </a:xfrm>
            <a:prstGeom prst="triangle">
              <a:avLst/>
            </a:prstGeom>
            <a:solidFill>
              <a:srgbClr val="FAFFC9">
                <a:alpha val="50000"/>
              </a:srgbClr>
            </a:solidFill>
            <a:ln w="50800" cap="flat" cmpd="sng" algn="ctr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68" name="Rectangle 6"/>
            <p:cNvSpPr>
              <a:spLocks noChangeAspect="1" noChangeArrowheads="1"/>
            </p:cNvSpPr>
            <p:nvPr/>
          </p:nvSpPr>
          <p:spPr bwMode="auto">
            <a:xfrm>
              <a:off x="4502191" y="3780373"/>
              <a:ext cx="784189" cy="258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lnSpc>
                  <a:spcPct val="90000"/>
                </a:lnSpc>
                <a:buFontTx/>
                <a:buNone/>
              </a:pPr>
              <a:r>
                <a:rPr lang="en-US" altLang="ja-JP" sz="1200" b="1" dirty="0" smtClean="0">
                  <a:solidFill>
                    <a:srgbClr val="FFFFCC"/>
                  </a:solidFill>
                </a:rPr>
                <a:t>3month</a:t>
              </a:r>
              <a:endParaRPr lang="en-US" altLang="ja-JP" sz="1200" b="1" dirty="0">
                <a:solidFill>
                  <a:srgbClr val="FFFFCC"/>
                </a:solidFill>
              </a:endParaRPr>
            </a:p>
          </p:txBody>
        </p:sp>
      </p:grpSp>
      <p:sp>
        <p:nvSpPr>
          <p:cNvPr id="69" name="Text Box 3"/>
          <p:cNvSpPr txBox="1">
            <a:spLocks noChangeArrowheads="1"/>
          </p:cNvSpPr>
          <p:nvPr/>
        </p:nvSpPr>
        <p:spPr bwMode="auto">
          <a:xfrm>
            <a:off x="714348" y="785794"/>
            <a:ext cx="4848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dirty="0" smtClean="0">
                <a:solidFill>
                  <a:srgbClr val="FFCC99"/>
                </a:solidFill>
                <a:latin typeface="+mj-lt"/>
                <a:ea typeface="ＭＳ Ｐゴシック" pitchFamily="50" charset="-128"/>
              </a:rPr>
              <a:t>IMBH </a:t>
            </a:r>
            <a:r>
              <a:rPr lang="en-US" altLang="ja-JP" sz="2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binary inspiral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smtClean="0">
                <a:solidFill>
                  <a:srgbClr val="FFFFCC"/>
                </a:solidFill>
                <a:latin typeface="+mj-lt"/>
                <a:ea typeface="ＭＳ Ｐゴシック" pitchFamily="50" charset="-128"/>
              </a:rPr>
              <a:t>NS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 binary inspiral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smtClean="0">
                <a:solidFill>
                  <a:srgbClr val="99FF99"/>
                </a:solidFill>
                <a:latin typeface="+mj-lt"/>
                <a:ea typeface="ＭＳ Ｐゴシック" pitchFamily="50" charset="-128"/>
              </a:rPr>
              <a:t>Stochastic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 background</a:t>
            </a:r>
          </a:p>
        </p:txBody>
      </p:sp>
      <p:sp>
        <p:nvSpPr>
          <p:cNvPr id="70" name="下矢印 69"/>
          <p:cNvSpPr/>
          <p:nvPr/>
        </p:nvSpPr>
        <p:spPr bwMode="auto">
          <a:xfrm rot="5400000" flipV="1">
            <a:off x="3786182" y="1285860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1" name="Text Box 3"/>
          <p:cNvSpPr txBox="1">
            <a:spLocks noChangeArrowheads="1"/>
          </p:cNvSpPr>
          <p:nvPr/>
        </p:nvSpPr>
        <p:spPr bwMode="auto">
          <a:xfrm>
            <a:off x="4214810" y="785794"/>
            <a:ext cx="46434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Galaxy formation </a:t>
            </a:r>
            <a:r>
              <a:rPr lang="en-US" altLang="ja-JP" sz="1800" dirty="0" smtClean="0">
                <a:solidFill>
                  <a:srgbClr val="DDDDDD"/>
                </a:solidFill>
                <a:latin typeface="+mj-lt"/>
                <a:ea typeface="ＭＳ Ｐゴシック" pitchFamily="50" charset="-128"/>
              </a:rPr>
              <a:t>(Massive BH)</a:t>
            </a:r>
            <a:endParaRPr kumimoji="1" lang="en-US" altLang="ja-JP" sz="1800" kern="1200" dirty="0" smtClean="0">
              <a:solidFill>
                <a:srgbClr val="DDDDDD"/>
              </a:solidFill>
              <a:latin typeface="+mj-lt"/>
              <a:ea typeface="ＭＳ Ｐゴシック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Cosmology</a:t>
            </a:r>
            <a:r>
              <a:rPr lang="en-US" altLang="ja-JP" sz="1800" dirty="0" smtClean="0">
                <a:solidFill>
                  <a:srgbClr val="DDDDDD"/>
                </a:solidFill>
                <a:latin typeface="+mj-lt"/>
                <a:ea typeface="ＭＳ Ｐゴシック" pitchFamily="50" charset="-128"/>
              </a:rPr>
              <a:t>  (Inflation, Dark energy)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ea typeface="ＭＳ Ｐゴシック" pitchFamily="50" charset="-128"/>
              </a:rPr>
              <a:t>Fundamental physics</a:t>
            </a:r>
            <a:endParaRPr lang="en-US" altLang="ja-JP" sz="2000" dirty="0" smtClean="0">
              <a:solidFill>
                <a:srgbClr val="DDDDDD"/>
              </a:solidFill>
              <a:latin typeface="+mj-lt"/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834" name="Picture 2" descr="cutaway image of SN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9029" y="928670"/>
            <a:ext cx="1599897" cy="1455907"/>
          </a:xfrm>
          <a:prstGeom prst="rect">
            <a:avLst/>
          </a:prstGeom>
          <a:noFill/>
        </p:spPr>
      </p:pic>
      <p:sp>
        <p:nvSpPr>
          <p:cNvPr id="963587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Standard Sources</a:t>
            </a:r>
            <a:endParaRPr lang="en-US" altLang="ja-JP" dirty="0">
              <a:solidFill>
                <a:srgbClr val="FFFFFF"/>
              </a:solidFill>
            </a:endParaRPr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The Fifth International ASTROD Symposium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　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(July 12, 2012, Raman Research Institute, India)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963586" name="AutoShape 1026"/>
          <p:cNvSpPr>
            <a:spLocks noChangeArrowheads="1"/>
          </p:cNvSpPr>
          <p:nvPr/>
        </p:nvSpPr>
        <p:spPr bwMode="auto">
          <a:xfrm>
            <a:off x="500034" y="2285992"/>
            <a:ext cx="8001000" cy="3938604"/>
          </a:xfrm>
          <a:prstGeom prst="roundRect">
            <a:avLst>
              <a:gd name="adj" fmla="val 4505"/>
            </a:avLst>
          </a:prstGeom>
          <a:solidFill>
            <a:srgbClr val="CCECFF">
              <a:alpha val="15000"/>
            </a:srgbClr>
          </a:solidFill>
          <a:ln w="31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630" name="Text Box 1070"/>
          <p:cNvSpPr txBox="1">
            <a:spLocks noChangeArrowheads="1"/>
          </p:cNvSpPr>
          <p:nvPr/>
        </p:nvSpPr>
        <p:spPr bwMode="auto">
          <a:xfrm>
            <a:off x="620684" y="3092443"/>
            <a:ext cx="17843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Absolute power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or amplitude </a:t>
            </a:r>
          </a:p>
        </p:txBody>
      </p:sp>
      <p:sp>
        <p:nvSpPr>
          <p:cNvPr id="963631" name="Text Box 1071"/>
          <p:cNvSpPr txBox="1">
            <a:spLocks noChangeArrowheads="1"/>
          </p:cNvSpPr>
          <p:nvPr/>
        </p:nvSpPr>
        <p:spPr bwMode="auto">
          <a:xfrm>
            <a:off x="2214546" y="2357430"/>
            <a:ext cx="62864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Supernova (EM wave) </a:t>
            </a:r>
            <a:r>
              <a:rPr kumimoji="1" lang="ja-JP" altLang="en-US" sz="18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Neutron-star binary (GW)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‘Standard Candle’                 </a:t>
            </a:r>
            <a:r>
              <a:rPr kumimoji="1" lang="en-US" altLang="ja-JP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‘Standard Siren’</a:t>
            </a:r>
          </a:p>
        </p:txBody>
      </p:sp>
      <p:sp>
        <p:nvSpPr>
          <p:cNvPr id="963632" name="Text Box 1072"/>
          <p:cNvSpPr txBox="1">
            <a:spLocks noChangeArrowheads="1"/>
          </p:cNvSpPr>
          <p:nvPr/>
        </p:nvSpPr>
        <p:spPr bwMode="auto">
          <a:xfrm>
            <a:off x="2549497" y="3092443"/>
            <a:ext cx="27927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Extrapolated from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nearby events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　</a:t>
            </a:r>
          </a:p>
        </p:txBody>
      </p:sp>
      <p:sp>
        <p:nvSpPr>
          <p:cNvPr id="963633" name="Text Box 1073"/>
          <p:cNvSpPr txBox="1">
            <a:spLocks noChangeArrowheads="1"/>
          </p:cNvSpPr>
          <p:nvPr/>
        </p:nvSpPr>
        <p:spPr bwMode="auto">
          <a:xfrm>
            <a:off x="5605434" y="3168643"/>
            <a:ext cx="2438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General Relativity</a:t>
            </a:r>
          </a:p>
        </p:txBody>
      </p:sp>
      <p:sp>
        <p:nvSpPr>
          <p:cNvPr id="963634" name="Text Box 1074"/>
          <p:cNvSpPr txBox="1">
            <a:spLocks noChangeArrowheads="1"/>
          </p:cNvSpPr>
          <p:nvPr/>
        </p:nvSpPr>
        <p:spPr bwMode="auto">
          <a:xfrm>
            <a:off x="881034" y="3878268"/>
            <a:ext cx="1238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Event rate</a:t>
            </a:r>
          </a:p>
        </p:txBody>
      </p:sp>
      <p:sp>
        <p:nvSpPr>
          <p:cNvPr id="963635" name="Text Box 1075"/>
          <p:cNvSpPr txBox="1">
            <a:spLocks noChangeArrowheads="1"/>
          </p:cNvSpPr>
          <p:nvPr/>
        </p:nvSpPr>
        <p:spPr bwMode="auto">
          <a:xfrm>
            <a:off x="2557434" y="3871918"/>
            <a:ext cx="204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2000/yr  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</a:t>
            </a: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SNAP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</a:p>
        </p:txBody>
      </p:sp>
      <p:sp>
        <p:nvSpPr>
          <p:cNvPr id="963636" name="Text Box 1076"/>
          <p:cNvSpPr txBox="1">
            <a:spLocks noChangeArrowheads="1"/>
          </p:cNvSpPr>
          <p:nvPr/>
        </p:nvSpPr>
        <p:spPr bwMode="auto">
          <a:xfrm>
            <a:off x="5453034" y="3840168"/>
            <a:ext cx="2663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600" b="1" kern="12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4-5</a:t>
            </a: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/yr 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</a:t>
            </a:r>
            <a:r>
              <a:rPr kumimoji="1" lang="en-US" altLang="ja-JP" sz="16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</a:p>
        </p:txBody>
      </p:sp>
      <p:sp>
        <p:nvSpPr>
          <p:cNvPr id="963637" name="Text Box 1077"/>
          <p:cNvSpPr txBox="1">
            <a:spLocks noChangeArrowheads="1"/>
          </p:cNvSpPr>
          <p:nvPr/>
        </p:nvSpPr>
        <p:spPr bwMode="auto">
          <a:xfrm>
            <a:off x="576234" y="4360872"/>
            <a:ext cx="1874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Error in distance</a:t>
            </a:r>
          </a:p>
        </p:txBody>
      </p:sp>
      <p:sp>
        <p:nvSpPr>
          <p:cNvPr id="963638" name="Text Box 1078"/>
          <p:cNvSpPr txBox="1">
            <a:spLocks noChangeArrowheads="1"/>
          </p:cNvSpPr>
          <p:nvPr/>
        </p:nvSpPr>
        <p:spPr bwMode="auto">
          <a:xfrm>
            <a:off x="2786034" y="4410084"/>
            <a:ext cx="1512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~10%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</a:t>
            </a:r>
          </a:p>
        </p:txBody>
      </p:sp>
      <p:sp>
        <p:nvSpPr>
          <p:cNvPr id="963639" name="Text Box 1079"/>
          <p:cNvSpPr txBox="1">
            <a:spLocks noChangeArrowheads="1"/>
          </p:cNvSpPr>
          <p:nvPr/>
        </p:nvSpPr>
        <p:spPr bwMode="auto">
          <a:xfrm>
            <a:off x="652434" y="4803789"/>
            <a:ext cx="18245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Identification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of host galaxy</a:t>
            </a:r>
          </a:p>
        </p:txBody>
      </p:sp>
      <p:sp>
        <p:nvSpPr>
          <p:cNvPr id="963640" name="Text Box 1080"/>
          <p:cNvSpPr txBox="1">
            <a:spLocks noChangeArrowheads="1"/>
          </p:cNvSpPr>
          <p:nvPr/>
        </p:nvSpPr>
        <p:spPr bwMode="auto">
          <a:xfrm>
            <a:off x="1033434" y="5489565"/>
            <a:ext cx="1006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Others</a:t>
            </a:r>
            <a:r>
              <a:rPr kumimoji="1" lang="ja-JP" altLang="en-US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</a:p>
        </p:txBody>
      </p:sp>
      <p:sp>
        <p:nvSpPr>
          <p:cNvPr id="963641" name="Text Box 1081"/>
          <p:cNvSpPr txBox="1">
            <a:spLocks noChangeArrowheads="1"/>
          </p:cNvSpPr>
          <p:nvPr/>
        </p:nvSpPr>
        <p:spPr bwMode="auto">
          <a:xfrm>
            <a:off x="2481234" y="5489565"/>
            <a:ext cx="18694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Uncertainty by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dust absorption</a:t>
            </a:r>
          </a:p>
        </p:txBody>
      </p:sp>
      <p:sp>
        <p:nvSpPr>
          <p:cNvPr id="963642" name="Text Box 1082"/>
          <p:cNvSpPr txBox="1">
            <a:spLocks noChangeArrowheads="1"/>
          </p:cNvSpPr>
          <p:nvPr/>
        </p:nvSpPr>
        <p:spPr bwMode="auto">
          <a:xfrm>
            <a:off x="5453034" y="5513377"/>
            <a:ext cx="2393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Negligible interaction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with matters</a:t>
            </a:r>
          </a:p>
        </p:txBody>
      </p:sp>
      <p:sp>
        <p:nvSpPr>
          <p:cNvPr id="963643" name="Text Box 1083"/>
          <p:cNvSpPr txBox="1">
            <a:spLocks noChangeArrowheads="1"/>
          </p:cNvSpPr>
          <p:nvPr/>
        </p:nvSpPr>
        <p:spPr bwMode="auto">
          <a:xfrm>
            <a:off x="4767234" y="3213093"/>
            <a:ext cx="388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＜</a:t>
            </a:r>
          </a:p>
        </p:txBody>
      </p:sp>
      <p:sp>
        <p:nvSpPr>
          <p:cNvPr id="963644" name="Text Box 1084"/>
          <p:cNvSpPr txBox="1">
            <a:spLocks noChangeArrowheads="1"/>
          </p:cNvSpPr>
          <p:nvPr/>
        </p:nvSpPr>
        <p:spPr bwMode="auto">
          <a:xfrm>
            <a:off x="4767234" y="3795718"/>
            <a:ext cx="388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＜</a:t>
            </a:r>
          </a:p>
        </p:txBody>
      </p:sp>
      <p:sp>
        <p:nvSpPr>
          <p:cNvPr id="963645" name="Text Box 1085"/>
          <p:cNvSpPr txBox="1">
            <a:spLocks noChangeArrowheads="1"/>
          </p:cNvSpPr>
          <p:nvPr/>
        </p:nvSpPr>
        <p:spPr bwMode="auto">
          <a:xfrm>
            <a:off x="4835497" y="5635615"/>
            <a:ext cx="3889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＜</a:t>
            </a:r>
          </a:p>
        </p:txBody>
      </p:sp>
      <p:grpSp>
        <p:nvGrpSpPr>
          <p:cNvPr id="2" name="Group 1093"/>
          <p:cNvGrpSpPr>
            <a:grpSpLocks/>
          </p:cNvGrpSpPr>
          <p:nvPr/>
        </p:nvGrpSpPr>
        <p:grpSpPr bwMode="auto">
          <a:xfrm>
            <a:off x="4767234" y="4354522"/>
            <a:ext cx="388938" cy="431800"/>
            <a:chOff x="3024" y="2304"/>
            <a:chExt cx="245" cy="272"/>
          </a:xfrm>
        </p:grpSpPr>
        <p:sp>
          <p:nvSpPr>
            <p:cNvPr id="963646" name="Text Box 1086"/>
            <p:cNvSpPr txBox="1">
              <a:spLocks noChangeArrowheads="1"/>
            </p:cNvSpPr>
            <p:nvPr/>
          </p:nvSpPr>
          <p:spPr bwMode="auto">
            <a:xfrm>
              <a:off x="3024" y="2364"/>
              <a:ext cx="24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6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～</a:t>
              </a:r>
            </a:p>
          </p:txBody>
        </p:sp>
        <p:sp>
          <p:nvSpPr>
            <p:cNvPr id="963647" name="Text Box 1087"/>
            <p:cNvSpPr txBox="1">
              <a:spLocks noChangeArrowheads="1"/>
            </p:cNvSpPr>
            <p:nvPr/>
          </p:nvSpPr>
          <p:spPr bwMode="auto">
            <a:xfrm>
              <a:off x="3024" y="2304"/>
              <a:ext cx="24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6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～</a:t>
              </a:r>
            </a:p>
          </p:txBody>
        </p:sp>
      </p:grpSp>
      <p:sp>
        <p:nvSpPr>
          <p:cNvPr id="963648" name="Text Box 1088"/>
          <p:cNvSpPr txBox="1">
            <a:spLocks noChangeArrowheads="1"/>
          </p:cNvSpPr>
          <p:nvPr/>
        </p:nvSpPr>
        <p:spPr bwMode="auto">
          <a:xfrm>
            <a:off x="4843434" y="4954602"/>
            <a:ext cx="388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＞</a:t>
            </a:r>
          </a:p>
        </p:txBody>
      </p:sp>
      <p:sp>
        <p:nvSpPr>
          <p:cNvPr id="963649" name="Text Box 1089"/>
          <p:cNvSpPr txBox="1">
            <a:spLocks noChangeArrowheads="1"/>
          </p:cNvSpPr>
          <p:nvPr/>
        </p:nvSpPr>
        <p:spPr bwMode="auto">
          <a:xfrm>
            <a:off x="5300634" y="4848239"/>
            <a:ext cx="3124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Require multiple detectors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or statistics</a:t>
            </a:r>
          </a:p>
        </p:txBody>
      </p:sp>
      <p:sp>
        <p:nvSpPr>
          <p:cNvPr id="963650" name="Rectangle 1090"/>
          <p:cNvSpPr>
            <a:spLocks noChangeArrowheads="1"/>
          </p:cNvSpPr>
          <p:nvPr/>
        </p:nvSpPr>
        <p:spPr bwMode="auto">
          <a:xfrm>
            <a:off x="6864380" y="6226196"/>
            <a:ext cx="1922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R.Takahashi (2006)</a:t>
            </a:r>
          </a:p>
        </p:txBody>
      </p:sp>
      <p:sp>
        <p:nvSpPr>
          <p:cNvPr id="963652" name="Text Box 1092"/>
          <p:cNvSpPr txBox="1">
            <a:spLocks noChangeArrowheads="1"/>
          </p:cNvSpPr>
          <p:nvPr/>
        </p:nvSpPr>
        <p:spPr bwMode="auto">
          <a:xfrm>
            <a:off x="5681634" y="4360872"/>
            <a:ext cx="18002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10%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at z=1</a:t>
            </a:r>
          </a:p>
        </p:txBody>
      </p:sp>
      <p:sp>
        <p:nvSpPr>
          <p:cNvPr id="963654" name="Text Box 1094"/>
          <p:cNvSpPr txBox="1">
            <a:spLocks noChangeArrowheads="1"/>
          </p:cNvSpPr>
          <p:nvPr/>
        </p:nvSpPr>
        <p:spPr bwMode="auto">
          <a:xfrm>
            <a:off x="2949547" y="4999052"/>
            <a:ext cx="15128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Easy?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</a:t>
            </a:r>
          </a:p>
        </p:txBody>
      </p:sp>
      <p:grpSp>
        <p:nvGrpSpPr>
          <p:cNvPr id="458" name="グループ化 457"/>
          <p:cNvGrpSpPr/>
          <p:nvPr/>
        </p:nvGrpSpPr>
        <p:grpSpPr>
          <a:xfrm rot="15785392">
            <a:off x="6983380" y="997381"/>
            <a:ext cx="1871983" cy="1789429"/>
            <a:chOff x="9501222" y="714356"/>
            <a:chExt cx="5338763" cy="4864101"/>
          </a:xfrm>
        </p:grpSpPr>
        <p:sp>
          <p:nvSpPr>
            <p:cNvPr id="246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7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8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9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0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1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2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3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4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5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6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7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8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9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60" name="Group 16"/>
            <p:cNvGrpSpPr>
              <a:grpSpLocks/>
            </p:cNvGrpSpPr>
            <p:nvPr/>
          </p:nvGrpSpPr>
          <p:grpSpPr bwMode="auto">
            <a:xfrm rot="7209001">
              <a:off x="11449062" y="2208227"/>
              <a:ext cx="600081" cy="495300"/>
              <a:chOff x="4785" y="11039"/>
              <a:chExt cx="829" cy="688"/>
            </a:xfrm>
          </p:grpSpPr>
          <p:sp>
            <p:nvSpPr>
              <p:cNvPr id="453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4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5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6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7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61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2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3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4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65" name="Group 26"/>
            <p:cNvGrpSpPr>
              <a:grpSpLocks/>
            </p:cNvGrpSpPr>
            <p:nvPr/>
          </p:nvGrpSpPr>
          <p:grpSpPr bwMode="auto">
            <a:xfrm rot="7209001">
              <a:off x="11403024" y="2178063"/>
              <a:ext cx="600081" cy="500063"/>
              <a:chOff x="4785" y="11039"/>
              <a:chExt cx="829" cy="688"/>
            </a:xfrm>
          </p:grpSpPr>
          <p:sp>
            <p:nvSpPr>
              <p:cNvPr id="448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9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0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1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2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66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7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8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9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0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1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2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3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4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5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6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7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8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9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0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1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2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83" name="Group 49"/>
            <p:cNvGrpSpPr>
              <a:grpSpLocks/>
            </p:cNvGrpSpPr>
            <p:nvPr/>
          </p:nvGrpSpPr>
          <p:grpSpPr bwMode="auto">
            <a:xfrm rot="3616332">
              <a:off x="12330163" y="2190764"/>
              <a:ext cx="600081" cy="503238"/>
              <a:chOff x="4785" y="11039"/>
              <a:chExt cx="829" cy="688"/>
            </a:xfrm>
          </p:grpSpPr>
          <p:sp>
            <p:nvSpPr>
              <p:cNvPr id="443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4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5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6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7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4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5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6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7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8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9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90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441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2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291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439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0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92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3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4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5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6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7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8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9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0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1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2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03" name="Group 78"/>
            <p:cNvGrpSpPr>
              <a:grpSpLocks/>
            </p:cNvGrpSpPr>
            <p:nvPr/>
          </p:nvGrpSpPr>
          <p:grpSpPr bwMode="auto">
            <a:xfrm flipH="1">
              <a:off x="12703170" y="4371956"/>
              <a:ext cx="600081" cy="495300"/>
              <a:chOff x="4785" y="11039"/>
              <a:chExt cx="829" cy="688"/>
            </a:xfrm>
          </p:grpSpPr>
          <p:sp>
            <p:nvSpPr>
              <p:cNvPr id="434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5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6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7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8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04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5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6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7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08" name="Group 88"/>
            <p:cNvGrpSpPr>
              <a:grpSpLocks/>
            </p:cNvGrpSpPr>
            <p:nvPr/>
          </p:nvGrpSpPr>
          <p:grpSpPr bwMode="auto">
            <a:xfrm flipH="1">
              <a:off x="12703170" y="4416406"/>
              <a:ext cx="600081" cy="500063"/>
              <a:chOff x="4785" y="11039"/>
              <a:chExt cx="829" cy="688"/>
            </a:xfrm>
          </p:grpSpPr>
          <p:sp>
            <p:nvSpPr>
              <p:cNvPr id="429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0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1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2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3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09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0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1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2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3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4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5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6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7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8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9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0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1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2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3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4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5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26" name="Group 111"/>
            <p:cNvGrpSpPr>
              <a:grpSpLocks/>
            </p:cNvGrpSpPr>
            <p:nvPr/>
          </p:nvGrpSpPr>
          <p:grpSpPr bwMode="auto">
            <a:xfrm rot="3592668" flipH="1">
              <a:off x="13154039" y="3611511"/>
              <a:ext cx="600081" cy="503238"/>
              <a:chOff x="4785" y="11039"/>
              <a:chExt cx="829" cy="688"/>
            </a:xfrm>
          </p:grpSpPr>
          <p:sp>
            <p:nvSpPr>
              <p:cNvPr id="424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5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6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7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8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7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8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9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0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1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2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33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422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3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34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420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1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35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6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7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8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9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0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1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2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3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4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5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46" name="Group 141"/>
            <p:cNvGrpSpPr>
              <a:grpSpLocks/>
            </p:cNvGrpSpPr>
            <p:nvPr/>
          </p:nvGrpSpPr>
          <p:grpSpPr bwMode="auto">
            <a:xfrm>
              <a:off x="11052244" y="4424344"/>
              <a:ext cx="600081" cy="500063"/>
              <a:chOff x="4785" y="11039"/>
              <a:chExt cx="829" cy="688"/>
            </a:xfrm>
          </p:grpSpPr>
          <p:sp>
            <p:nvSpPr>
              <p:cNvPr id="415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6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7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8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9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47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8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9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0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1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2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3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4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5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6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7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8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9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0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1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2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3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4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6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7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8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9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0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71" name="Group 171"/>
            <p:cNvGrpSpPr>
              <a:grpSpLocks/>
            </p:cNvGrpSpPr>
            <p:nvPr/>
          </p:nvGrpSpPr>
          <p:grpSpPr bwMode="auto">
            <a:xfrm rot="18007332">
              <a:off x="10577562" y="3603573"/>
              <a:ext cx="600081" cy="500063"/>
              <a:chOff x="4785" y="11039"/>
              <a:chExt cx="829" cy="688"/>
            </a:xfrm>
          </p:grpSpPr>
          <p:sp>
            <p:nvSpPr>
              <p:cNvPr id="410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1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2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3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4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72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3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4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5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6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7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8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9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0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1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2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3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4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5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6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7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8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9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0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1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2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3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4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95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408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9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96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406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7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97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8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9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459" name="Rectangle 1090"/>
          <p:cNvSpPr>
            <a:spLocks noChangeArrowheads="1"/>
          </p:cNvSpPr>
          <p:nvPr/>
        </p:nvSpPr>
        <p:spPr bwMode="auto">
          <a:xfrm>
            <a:off x="506398" y="1374804"/>
            <a:ext cx="850892" cy="5539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0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Fig. from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000" b="1" dirty="0" smtClean="0">
                <a:solidFill>
                  <a:srgbClr val="B2B2B2"/>
                </a:solidFill>
              </a:rPr>
              <a:t>SNAP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000" b="1" dirty="0" smtClean="0">
                <a:solidFill>
                  <a:srgbClr val="B2B2B2"/>
                </a:solidFill>
              </a:rPr>
              <a:t> web page</a:t>
            </a:r>
            <a:endParaRPr kumimoji="1" lang="en-US" altLang="ja-JP" sz="10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 targets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 smtClean="0"/>
              <a:t>The Fifth International ASTROD Symposium</a:t>
            </a:r>
            <a:r>
              <a:rPr lang="zh-CN" altLang="en-US" smtClean="0"/>
              <a:t>　</a:t>
            </a:r>
            <a:r>
              <a:rPr lang="en-US" altLang="zh-CN" smtClean="0"/>
              <a:t>(July 12, 2012, Raman Research Institute, India)</a:t>
            </a:r>
            <a:endParaRPr lang="en-US" altLang="ja-JP" dirty="0"/>
          </a:p>
        </p:txBody>
      </p:sp>
      <p:pic>
        <p:nvPicPr>
          <p:cNvPr id="1037332" name="Picture 20" descr="prin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7864" t="49313" r="33702" b="2529"/>
          <a:stretch>
            <a:fillRect/>
          </a:stretch>
        </p:blipFill>
        <p:spPr bwMode="auto">
          <a:xfrm>
            <a:off x="324334" y="3507973"/>
            <a:ext cx="2818905" cy="2064167"/>
          </a:xfrm>
          <a:prstGeom prst="rect">
            <a:avLst/>
          </a:prstGeom>
          <a:noFill/>
        </p:spPr>
      </p:pic>
      <p:sp>
        <p:nvSpPr>
          <p:cNvPr id="1037335" name="Rectangle 23"/>
          <p:cNvSpPr>
            <a:spLocks noChangeArrowheads="1"/>
          </p:cNvSpPr>
          <p:nvPr/>
        </p:nvSpPr>
        <p:spPr bwMode="auto">
          <a:xfrm>
            <a:off x="96816" y="2714620"/>
            <a:ext cx="1403350" cy="227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 dirty="0">
                <a:solidFill>
                  <a:srgbClr val="FFFF99"/>
                </a:solidFill>
                <a:latin typeface="Tahoma" pitchFamily="34" charset="0"/>
              </a:rPr>
              <a:t>Credit: NASA, STScI</a:t>
            </a:r>
          </a:p>
        </p:txBody>
      </p:sp>
      <p:pic>
        <p:nvPicPr>
          <p:cNvPr id="22" name="図 21" descr="gc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30303"/>
              </a:clrFrom>
              <a:clrTo>
                <a:srgbClr val="030303">
                  <a:alpha val="0"/>
                </a:srgbClr>
              </a:clrTo>
            </a:clrChange>
          </a:blip>
          <a:srcRect b="21786"/>
          <a:stretch>
            <a:fillRect/>
          </a:stretch>
        </p:blipFill>
        <p:spPr>
          <a:xfrm>
            <a:off x="3500430" y="2571744"/>
            <a:ext cx="5454217" cy="3609645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609603" y="928670"/>
            <a:ext cx="4391025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BHs in Globular clusters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928662" y="1285860"/>
            <a:ext cx="514353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BH masses estimated from star motion</a:t>
            </a:r>
          </a:p>
        </p:txBody>
      </p:sp>
      <p:sp>
        <p:nvSpPr>
          <p:cNvPr id="11" name="Line 221"/>
          <p:cNvSpPr>
            <a:spLocks noChangeShapeType="1"/>
          </p:cNvSpPr>
          <p:nvPr/>
        </p:nvSpPr>
        <p:spPr bwMode="auto">
          <a:xfrm flipV="1">
            <a:off x="1571604" y="3571876"/>
            <a:ext cx="2000264" cy="35719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右矢印 13"/>
          <p:cNvSpPr/>
          <p:nvPr/>
        </p:nvSpPr>
        <p:spPr bwMode="auto">
          <a:xfrm>
            <a:off x="1142976" y="1754651"/>
            <a:ext cx="214314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1395421" y="1683213"/>
            <a:ext cx="6391289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Estimate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SNR of GW signals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</a:rPr>
              <a:t>Equal mass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, Mass ratio 1:1/3,  100Msun BH capture</a:t>
            </a: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642910" y="5715016"/>
            <a:ext cx="2786082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(~150 Globular Clusters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                  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in our Galaxy)</a:t>
            </a:r>
            <a:endParaRPr lang="ja-JP" altLang="en-US" sz="14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pic>
        <p:nvPicPr>
          <p:cNvPr id="17" name="Picture 20" descr="prin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82189"/>
          <a:stretch>
            <a:fillRect/>
          </a:stretch>
        </p:blipFill>
        <p:spPr bwMode="auto">
          <a:xfrm>
            <a:off x="285720" y="2929784"/>
            <a:ext cx="3216104" cy="508916"/>
          </a:xfrm>
          <a:prstGeom prst="rect">
            <a:avLst/>
          </a:prstGeom>
          <a:noFill/>
        </p:spPr>
      </p:pic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7643834" y="6171513"/>
            <a:ext cx="1357322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(By N.Seto)</a:t>
            </a:r>
            <a:endParaRPr lang="ja-JP" altLang="en-US" sz="1400" b="1" dirty="0">
              <a:solidFill>
                <a:srgbClr val="EAEAEA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Comparison with LPF</a:t>
            </a:r>
          </a:p>
        </p:txBody>
      </p:sp>
      <p:sp>
        <p:nvSpPr>
          <p:cNvPr id="4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1152003" name="Rectangle 3"/>
          <p:cNvSpPr>
            <a:spLocks noChangeArrowheads="1"/>
          </p:cNvSpPr>
          <p:nvPr/>
        </p:nvSpPr>
        <p:spPr bwMode="auto">
          <a:xfrm>
            <a:off x="2339975" y="692150"/>
            <a:ext cx="43910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LPF </a:t>
            </a:r>
            <a:r>
              <a:rPr lang="en-US" altLang="ja-JP" sz="1600" b="1" dirty="0">
                <a:solidFill>
                  <a:srgbClr val="EAEAEA"/>
                </a:solidFill>
                <a:latin typeface="Tahoma" pitchFamily="34" charset="0"/>
              </a:rPr>
              <a:t>(LISA Pathfinder)</a:t>
            </a:r>
            <a:endParaRPr lang="en-US" altLang="ja-JP" sz="1600" b="1" dirty="0">
              <a:solidFill>
                <a:srgbClr val="3366FF"/>
              </a:solidFill>
              <a:latin typeface="Tahoma" pitchFamily="34" charset="0"/>
            </a:endParaRPr>
          </a:p>
        </p:txBody>
      </p:sp>
      <p:sp>
        <p:nvSpPr>
          <p:cNvPr id="1152004" name="Rectangle 4"/>
          <p:cNvSpPr>
            <a:spLocks noChangeArrowheads="1"/>
          </p:cNvSpPr>
          <p:nvPr/>
        </p:nvSpPr>
        <p:spPr bwMode="auto">
          <a:xfrm>
            <a:off x="5291138" y="692150"/>
            <a:ext cx="31686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DPF </a:t>
            </a:r>
            <a:r>
              <a:rPr lang="en-US" altLang="ja-JP" sz="1600" b="1" dirty="0">
                <a:solidFill>
                  <a:srgbClr val="EAEAEA"/>
                </a:solidFill>
                <a:latin typeface="Tahoma" pitchFamily="34" charset="0"/>
              </a:rPr>
              <a:t>(DECIGO Pathfinder)</a:t>
            </a:r>
            <a:endParaRPr lang="ja-JP" altLang="ja-JP" sz="1600" b="1" dirty="0">
              <a:solidFill>
                <a:srgbClr val="EAEAEA"/>
              </a:solidFill>
              <a:latin typeface="Tahoma" pitchFamily="34" charset="0"/>
            </a:endParaRP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3366FF"/>
                </a:solidFill>
                <a:latin typeface="Tahoma" pitchFamily="34" charset="0"/>
              </a:rPr>
              <a:t>    </a:t>
            </a: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 </a:t>
            </a:r>
            <a:endParaRPr lang="en-US" altLang="ja-JP" sz="1600" b="1" dirty="0">
              <a:solidFill>
                <a:srgbClr val="33CC33"/>
              </a:solidFill>
              <a:latin typeface="Tahoma" pitchFamily="34" charset="0"/>
            </a:endParaRPr>
          </a:p>
        </p:txBody>
      </p:sp>
      <p:pic>
        <p:nvPicPr>
          <p:cNvPr id="1152005" name="Picture 5" descr="Fri_1130_Hammesfahr_Johan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1913" y="4065588"/>
            <a:ext cx="3384550" cy="2532062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299075" y="4149725"/>
            <a:ext cx="2801938" cy="2230438"/>
            <a:chOff x="3338" y="2614"/>
            <a:chExt cx="1765" cy="1405"/>
          </a:xfrm>
        </p:grpSpPr>
        <p:pic>
          <p:nvPicPr>
            <p:cNvPr id="1152007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38" y="2894"/>
              <a:ext cx="1543" cy="10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oup 8"/>
            <p:cNvGrpSpPr>
              <a:grpSpLocks noChangeAspect="1"/>
            </p:cNvGrpSpPr>
            <p:nvPr/>
          </p:nvGrpSpPr>
          <p:grpSpPr bwMode="auto">
            <a:xfrm>
              <a:off x="3833" y="2831"/>
              <a:ext cx="542" cy="622"/>
              <a:chOff x="2608" y="708"/>
              <a:chExt cx="1542" cy="1769"/>
            </a:xfrm>
          </p:grpSpPr>
          <p:sp>
            <p:nvSpPr>
              <p:cNvPr id="1152009" name="Line 9"/>
              <p:cNvSpPr>
                <a:spLocks noChangeAspect="1" noChangeShapeType="1"/>
              </p:cNvSpPr>
              <p:nvPr/>
            </p:nvSpPr>
            <p:spPr bwMode="auto">
              <a:xfrm flipV="1">
                <a:off x="2608" y="1117"/>
                <a:ext cx="0" cy="952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1152010" name="Line 10"/>
              <p:cNvSpPr>
                <a:spLocks noChangeAspect="1" noChangeShapeType="1"/>
              </p:cNvSpPr>
              <p:nvPr/>
            </p:nvSpPr>
            <p:spPr bwMode="auto">
              <a:xfrm flipV="1">
                <a:off x="3379" y="1525"/>
                <a:ext cx="0" cy="952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1152011" name="Line 11"/>
              <p:cNvSpPr>
                <a:spLocks noChangeAspect="1" noChangeShapeType="1"/>
              </p:cNvSpPr>
              <p:nvPr/>
            </p:nvSpPr>
            <p:spPr bwMode="auto">
              <a:xfrm flipV="1">
                <a:off x="4150" y="1117"/>
                <a:ext cx="0" cy="952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1152012" name="Line 12"/>
              <p:cNvSpPr>
                <a:spLocks noChangeAspect="1" noChangeShapeType="1"/>
              </p:cNvSpPr>
              <p:nvPr/>
            </p:nvSpPr>
            <p:spPr bwMode="auto">
              <a:xfrm flipV="1">
                <a:off x="3379" y="709"/>
                <a:ext cx="0" cy="408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1152013" name="Line 13"/>
              <p:cNvSpPr>
                <a:spLocks noChangeAspect="1" noChangeShapeType="1"/>
              </p:cNvSpPr>
              <p:nvPr/>
            </p:nvSpPr>
            <p:spPr bwMode="auto">
              <a:xfrm flipH="1">
                <a:off x="3379" y="1116"/>
                <a:ext cx="771" cy="409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1152014" name="Line 1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608" y="1116"/>
                <a:ext cx="771" cy="409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1152015" name="Line 1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379" y="708"/>
                <a:ext cx="771" cy="409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1152016" name="Line 16"/>
              <p:cNvSpPr>
                <a:spLocks noChangeAspect="1" noChangeShapeType="1"/>
              </p:cNvSpPr>
              <p:nvPr/>
            </p:nvSpPr>
            <p:spPr bwMode="auto">
              <a:xfrm flipH="1">
                <a:off x="2608" y="708"/>
                <a:ext cx="771" cy="409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</p:grpSp>
        <p:sp>
          <p:nvSpPr>
            <p:cNvPr id="1152017" name="Text Box 17"/>
            <p:cNvSpPr txBox="1">
              <a:spLocks noChangeAspect="1" noChangeArrowheads="1"/>
            </p:cNvSpPr>
            <p:nvPr/>
          </p:nvSpPr>
          <p:spPr bwMode="auto">
            <a:xfrm>
              <a:off x="4086" y="2614"/>
              <a:ext cx="624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Stabilized Laser</a:t>
              </a:r>
            </a:p>
          </p:txBody>
        </p:sp>
        <p:sp>
          <p:nvSpPr>
            <p:cNvPr id="1152018" name="Text Box 18"/>
            <p:cNvSpPr txBox="1">
              <a:spLocks noChangeAspect="1" noChangeArrowheads="1"/>
            </p:cNvSpPr>
            <p:nvPr/>
          </p:nvSpPr>
          <p:spPr bwMode="auto">
            <a:xfrm>
              <a:off x="4450" y="3253"/>
              <a:ext cx="60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Interferometer</a:t>
              </a:r>
            </a:p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    Module</a:t>
              </a:r>
            </a:p>
          </p:txBody>
        </p:sp>
        <p:sp>
          <p:nvSpPr>
            <p:cNvPr id="1152019" name="Text Box 19"/>
            <p:cNvSpPr txBox="1">
              <a:spLocks noChangeAspect="1" noChangeArrowheads="1"/>
            </p:cNvSpPr>
            <p:nvPr/>
          </p:nvSpPr>
          <p:spPr bwMode="auto">
            <a:xfrm>
              <a:off x="3570" y="2659"/>
              <a:ext cx="50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Thruster </a:t>
              </a:r>
            </a:p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Control Unit</a:t>
              </a:r>
            </a:p>
          </p:txBody>
        </p:sp>
        <p:sp>
          <p:nvSpPr>
            <p:cNvPr id="1152020" name="Text Box 20"/>
            <p:cNvSpPr txBox="1">
              <a:spLocks noChangeAspect="1" noChangeArrowheads="1"/>
            </p:cNvSpPr>
            <p:nvPr/>
          </p:nvSpPr>
          <p:spPr bwMode="auto">
            <a:xfrm>
              <a:off x="4013" y="3884"/>
              <a:ext cx="518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3333FF"/>
                  </a:solidFill>
                  <a:latin typeface="Tahoma" pitchFamily="34" charset="0"/>
                </a:rPr>
                <a:t>Solar Paddle</a:t>
              </a:r>
            </a:p>
          </p:txBody>
        </p:sp>
        <p:sp>
          <p:nvSpPr>
            <p:cNvPr id="1152021" name="Text Box 21"/>
            <p:cNvSpPr txBox="1">
              <a:spLocks noChangeAspect="1" noChangeArrowheads="1"/>
            </p:cNvSpPr>
            <p:nvPr/>
          </p:nvSpPr>
          <p:spPr bwMode="auto">
            <a:xfrm>
              <a:off x="4415" y="3441"/>
              <a:ext cx="68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Interfererometer </a:t>
              </a:r>
            </a:p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Control Unit</a:t>
              </a:r>
            </a:p>
          </p:txBody>
        </p:sp>
        <p:sp>
          <p:nvSpPr>
            <p:cNvPr id="1152022" name="Text Box 22"/>
            <p:cNvSpPr txBox="1">
              <a:spLocks noChangeAspect="1" noChangeArrowheads="1"/>
            </p:cNvSpPr>
            <p:nvPr/>
          </p:nvSpPr>
          <p:spPr bwMode="auto">
            <a:xfrm>
              <a:off x="4450" y="3040"/>
              <a:ext cx="50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Housing </a:t>
              </a:r>
            </a:p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Control Unit</a:t>
              </a:r>
            </a:p>
          </p:txBody>
        </p:sp>
        <p:sp>
          <p:nvSpPr>
            <p:cNvPr id="1152023" name="Text Box 23"/>
            <p:cNvSpPr txBox="1">
              <a:spLocks noChangeAspect="1" noChangeArrowheads="1"/>
            </p:cNvSpPr>
            <p:nvPr/>
          </p:nvSpPr>
          <p:spPr bwMode="auto">
            <a:xfrm>
              <a:off x="3379" y="2931"/>
              <a:ext cx="4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Mission </a:t>
              </a:r>
            </a:p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Thrusters</a:t>
              </a:r>
            </a:p>
          </p:txBody>
        </p:sp>
        <p:sp>
          <p:nvSpPr>
            <p:cNvPr id="1152024" name="Text Box 24"/>
            <p:cNvSpPr txBox="1">
              <a:spLocks noChangeAspect="1" noChangeArrowheads="1"/>
            </p:cNvSpPr>
            <p:nvPr/>
          </p:nvSpPr>
          <p:spPr bwMode="auto">
            <a:xfrm>
              <a:off x="4422" y="2764"/>
              <a:ext cx="61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Central </a:t>
              </a:r>
            </a:p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Processing Unit</a:t>
              </a:r>
            </a:p>
          </p:txBody>
        </p:sp>
        <p:sp>
          <p:nvSpPr>
            <p:cNvPr id="1152025" name="Line 25"/>
            <p:cNvSpPr>
              <a:spLocks noChangeAspect="1" noChangeShapeType="1"/>
            </p:cNvSpPr>
            <p:nvPr/>
          </p:nvSpPr>
          <p:spPr bwMode="auto">
            <a:xfrm flipH="1">
              <a:off x="4138" y="3041"/>
              <a:ext cx="228" cy="98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52026" name="Text Box 26"/>
            <p:cNvSpPr txBox="1">
              <a:spLocks noChangeAspect="1" noChangeArrowheads="1"/>
            </p:cNvSpPr>
            <p:nvPr/>
          </p:nvSpPr>
          <p:spPr bwMode="auto">
            <a:xfrm>
              <a:off x="3470" y="3793"/>
              <a:ext cx="56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3333FF"/>
                  </a:solidFill>
                  <a:latin typeface="Tahoma" pitchFamily="34" charset="0"/>
                </a:rPr>
                <a:t>Bus Thrusters</a:t>
              </a:r>
            </a:p>
          </p:txBody>
        </p:sp>
        <p:sp>
          <p:nvSpPr>
            <p:cNvPr id="1152027" name="Line 27"/>
            <p:cNvSpPr>
              <a:spLocks noChangeAspect="1" noChangeShapeType="1"/>
            </p:cNvSpPr>
            <p:nvPr/>
          </p:nvSpPr>
          <p:spPr bwMode="auto">
            <a:xfrm flipV="1">
              <a:off x="3777" y="3636"/>
              <a:ext cx="73" cy="182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152028" name="Line 28"/>
            <p:cNvSpPr>
              <a:spLocks noChangeAspect="1" noChangeShapeType="1"/>
            </p:cNvSpPr>
            <p:nvPr/>
          </p:nvSpPr>
          <p:spPr bwMode="auto">
            <a:xfrm flipV="1">
              <a:off x="3832" y="3763"/>
              <a:ext cx="218" cy="73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152029" name="Line 29"/>
            <p:cNvSpPr>
              <a:spLocks noChangeAspect="1" noChangeShapeType="1"/>
            </p:cNvSpPr>
            <p:nvPr/>
          </p:nvSpPr>
          <p:spPr bwMode="auto">
            <a:xfrm flipV="1">
              <a:off x="4268" y="3818"/>
              <a:ext cx="200" cy="91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152030" name="Line 30"/>
            <p:cNvSpPr>
              <a:spLocks noChangeAspect="1" noChangeShapeType="1"/>
            </p:cNvSpPr>
            <p:nvPr/>
          </p:nvSpPr>
          <p:spPr bwMode="auto">
            <a:xfrm>
              <a:off x="3759" y="3055"/>
              <a:ext cx="109" cy="54"/>
            </a:xfrm>
            <a:prstGeom prst="line">
              <a:avLst/>
            </a:prstGeom>
            <a:noFill/>
            <a:ln w="381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152031" name="Line 31"/>
            <p:cNvSpPr>
              <a:spLocks noChangeAspect="1" noChangeShapeType="1"/>
            </p:cNvSpPr>
            <p:nvPr/>
          </p:nvSpPr>
          <p:spPr bwMode="auto">
            <a:xfrm>
              <a:off x="3759" y="2855"/>
              <a:ext cx="182" cy="218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152032" name="Line 32"/>
            <p:cNvSpPr>
              <a:spLocks noChangeAspect="1" noChangeShapeType="1"/>
            </p:cNvSpPr>
            <p:nvPr/>
          </p:nvSpPr>
          <p:spPr bwMode="auto">
            <a:xfrm flipH="1">
              <a:off x="4104" y="2764"/>
              <a:ext cx="109" cy="273"/>
            </a:xfrm>
            <a:prstGeom prst="line">
              <a:avLst/>
            </a:prstGeom>
            <a:noFill/>
            <a:ln w="381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152033" name="Line 33"/>
            <p:cNvSpPr>
              <a:spLocks noChangeAspect="1" noChangeShapeType="1"/>
            </p:cNvSpPr>
            <p:nvPr/>
          </p:nvSpPr>
          <p:spPr bwMode="auto">
            <a:xfrm flipH="1">
              <a:off x="4250" y="2891"/>
              <a:ext cx="200" cy="128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152034" name="Line 34"/>
            <p:cNvSpPr>
              <a:spLocks noChangeAspect="1" noChangeShapeType="1"/>
            </p:cNvSpPr>
            <p:nvPr/>
          </p:nvSpPr>
          <p:spPr bwMode="auto">
            <a:xfrm flipH="1">
              <a:off x="4268" y="3127"/>
              <a:ext cx="200" cy="109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152035" name="Line 35"/>
            <p:cNvSpPr>
              <a:spLocks noChangeAspect="1" noChangeShapeType="1"/>
            </p:cNvSpPr>
            <p:nvPr/>
          </p:nvSpPr>
          <p:spPr bwMode="auto">
            <a:xfrm flipH="1">
              <a:off x="4232" y="3273"/>
              <a:ext cx="218" cy="36"/>
            </a:xfrm>
            <a:prstGeom prst="line">
              <a:avLst/>
            </a:prstGeom>
            <a:noFill/>
            <a:ln w="381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152036" name="Line 36"/>
            <p:cNvSpPr>
              <a:spLocks noChangeAspect="1" noChangeShapeType="1"/>
            </p:cNvSpPr>
            <p:nvPr/>
          </p:nvSpPr>
          <p:spPr bwMode="auto">
            <a:xfrm flipH="1" flipV="1">
              <a:off x="4050" y="3364"/>
              <a:ext cx="382" cy="91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</p:grpSp>
      <p:sp>
        <p:nvSpPr>
          <p:cNvPr id="1152037" name="Rectangle 37"/>
          <p:cNvSpPr>
            <a:spLocks noChangeArrowheads="1"/>
          </p:cNvSpPr>
          <p:nvPr/>
        </p:nvSpPr>
        <p:spPr bwMode="auto">
          <a:xfrm>
            <a:off x="684213" y="1081088"/>
            <a:ext cx="18002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Purpose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                 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Launch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400" b="1" dirty="0">
              <a:solidFill>
                <a:srgbClr val="DDDDDD"/>
              </a:solidFill>
              <a:latin typeface="Tahoma" pitchFamily="34" charset="0"/>
            </a:endParaRP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Weight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Orbit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400" b="1" dirty="0">
              <a:solidFill>
                <a:srgbClr val="DDDDDD"/>
              </a:solidFill>
              <a:latin typeface="Tahoma" pitchFamily="34" charset="0"/>
            </a:endParaRP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Test Mass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Laser source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Interferometer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Sensitivity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                                </a:t>
            </a:r>
          </a:p>
        </p:txBody>
      </p:sp>
      <p:sp>
        <p:nvSpPr>
          <p:cNvPr id="1152038" name="Rectangle 38"/>
          <p:cNvSpPr>
            <a:spLocks noChangeArrowheads="1"/>
          </p:cNvSpPr>
          <p:nvPr/>
        </p:nvSpPr>
        <p:spPr bwMode="auto">
          <a:xfrm>
            <a:off x="2124075" y="1081088"/>
            <a:ext cx="3095625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</a:rPr>
              <a:t>Demonstration for LISA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400" b="1" dirty="0">
              <a:solidFill>
                <a:srgbClr val="99CCFF"/>
              </a:solidFill>
              <a:latin typeface="Tahoma" pitchFamily="34" charset="0"/>
            </a:endParaRP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</a:rPr>
              <a:t>2010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</a:rPr>
              <a:t>Dedicated launcher (Vega)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3366FF"/>
                </a:solidFill>
                <a:latin typeface="Tahoma" pitchFamily="34" charset="0"/>
              </a:rPr>
              <a:t>1,900 kg</a:t>
            </a:r>
            <a:r>
              <a:rPr lang="en-US" altLang="ja-JP" sz="1400" b="1" dirty="0">
                <a:solidFill>
                  <a:srgbClr val="000066"/>
                </a:solidFill>
                <a:latin typeface="Tahoma" pitchFamily="34" charset="0"/>
              </a:rPr>
              <a:t>  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3366FF"/>
                </a:solidFill>
                <a:latin typeface="Tahoma" pitchFamily="34" charset="0"/>
              </a:rPr>
              <a:t>Halo orbit around  L1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</a:rPr>
              <a:t>Drag-free attitude control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</a:rPr>
              <a:t>Au-Pt alloy x2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</a:rPr>
              <a:t>Nd:YAG  (1064nm)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3366FF"/>
                </a:solidFill>
                <a:latin typeface="Tahoma" pitchFamily="34" charset="0"/>
              </a:rPr>
              <a:t>Mach-Zehnder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3366FF"/>
                </a:solidFill>
                <a:latin typeface="Tahoma" pitchFamily="34" charset="0"/>
              </a:rPr>
              <a:t>3x10</a:t>
            </a:r>
            <a:r>
              <a:rPr lang="en-US" altLang="ja-JP" sz="1400" b="1" baseline="30000" dirty="0">
                <a:solidFill>
                  <a:srgbClr val="3366FF"/>
                </a:solidFill>
                <a:latin typeface="Tahoma" pitchFamily="34" charset="0"/>
              </a:rPr>
              <a:t>-14</a:t>
            </a:r>
            <a:r>
              <a:rPr lang="en-US" altLang="ja-JP" sz="1400" b="1" dirty="0">
                <a:solidFill>
                  <a:srgbClr val="3366FF"/>
                </a:solidFill>
                <a:latin typeface="Tahoma" pitchFamily="34" charset="0"/>
              </a:rPr>
              <a:t> m/s</a:t>
            </a:r>
            <a:r>
              <a:rPr lang="en-US" altLang="ja-JP" sz="1400" b="1" baseline="30000" dirty="0">
                <a:solidFill>
                  <a:srgbClr val="3366FF"/>
                </a:solidFill>
                <a:latin typeface="Tahoma" pitchFamily="34" charset="0"/>
              </a:rPr>
              <a:t>2</a:t>
            </a:r>
            <a:r>
              <a:rPr lang="en-US" altLang="ja-JP" sz="1400" b="1" dirty="0">
                <a:solidFill>
                  <a:srgbClr val="3366FF"/>
                </a:solidFill>
                <a:latin typeface="Tahoma" pitchFamily="34" charset="0"/>
              </a:rPr>
              <a:t>/Hz</a:t>
            </a:r>
            <a:r>
              <a:rPr lang="en-US" altLang="ja-JP" sz="1400" b="1" baseline="30000" dirty="0">
                <a:solidFill>
                  <a:srgbClr val="3366FF"/>
                </a:solidFill>
                <a:latin typeface="Tahoma" pitchFamily="34" charset="0"/>
              </a:rPr>
              <a:t>1/2  </a:t>
            </a:r>
            <a:r>
              <a:rPr lang="en-US" altLang="ja-JP" sz="1400" b="1" dirty="0">
                <a:solidFill>
                  <a:srgbClr val="3366FF"/>
                </a:solidFill>
                <a:latin typeface="Tahoma" pitchFamily="34" charset="0"/>
              </a:rPr>
              <a:t>(1mHz)</a:t>
            </a:r>
            <a:r>
              <a:rPr lang="en-US" altLang="ja-JP" sz="1400" b="1" dirty="0">
                <a:solidFill>
                  <a:srgbClr val="000066"/>
                </a:solidFill>
                <a:latin typeface="Tahoma" pitchFamily="34" charset="0"/>
              </a:rPr>
              <a:t>                                </a:t>
            </a:r>
          </a:p>
        </p:txBody>
      </p:sp>
      <p:sp>
        <p:nvSpPr>
          <p:cNvPr id="1152039" name="Rectangle 39"/>
          <p:cNvSpPr>
            <a:spLocks noChangeArrowheads="1"/>
          </p:cNvSpPr>
          <p:nvPr/>
        </p:nvSpPr>
        <p:spPr bwMode="auto">
          <a:xfrm>
            <a:off x="5148263" y="1081088"/>
            <a:ext cx="35274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FF99"/>
                </a:solidFill>
                <a:latin typeface="Tahoma" pitchFamily="34" charset="0"/>
              </a:rPr>
              <a:t>Demonstration for DECIGO 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GW observation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FF99"/>
                </a:solidFill>
                <a:latin typeface="Tahoma" pitchFamily="34" charset="0"/>
              </a:rPr>
              <a:t>~2013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FF99"/>
                </a:solidFill>
                <a:latin typeface="Tahoma" pitchFamily="34" charset="0"/>
              </a:rPr>
              <a:t>Dedicated launcher (M-V follow-on)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350 kg</a:t>
            </a:r>
            <a:r>
              <a:rPr lang="en-US" altLang="ja-JP" sz="1400" b="1" dirty="0">
                <a:solidFill>
                  <a:srgbClr val="003300"/>
                </a:solidFill>
                <a:latin typeface="Tahoma" pitchFamily="34" charset="0"/>
              </a:rPr>
              <a:t>  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SSO altitude 500km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FF99"/>
                </a:solidFill>
                <a:latin typeface="Tahoma" pitchFamily="34" charset="0"/>
              </a:rPr>
              <a:t>Drag-free attitude control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FF99"/>
                </a:solidFill>
                <a:latin typeface="Tahoma" pitchFamily="34" charset="0"/>
              </a:rPr>
              <a:t>TBD x2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FF99"/>
                </a:solidFill>
                <a:latin typeface="Tahoma" pitchFamily="34" charset="0"/>
              </a:rPr>
              <a:t>Yb:YAG  (1030nm)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Fabry-Perot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1x10</a:t>
            </a:r>
            <a:r>
              <a:rPr lang="en-US" altLang="ja-JP" sz="1400" b="1" baseline="30000" dirty="0">
                <a:solidFill>
                  <a:srgbClr val="33CC33"/>
                </a:solidFill>
                <a:latin typeface="Tahoma" pitchFamily="34" charset="0"/>
              </a:rPr>
              <a:t>-15</a:t>
            </a: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 m/s</a:t>
            </a:r>
            <a:r>
              <a:rPr lang="en-US" altLang="ja-JP" sz="1400" b="1" baseline="30000" dirty="0">
                <a:solidFill>
                  <a:srgbClr val="33CC33"/>
                </a:solidFill>
                <a:latin typeface="Tahoma" pitchFamily="34" charset="0"/>
              </a:rPr>
              <a:t>2</a:t>
            </a: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/Hz</a:t>
            </a:r>
            <a:r>
              <a:rPr lang="en-US" altLang="ja-JP" sz="1400" b="1" baseline="30000" dirty="0">
                <a:solidFill>
                  <a:srgbClr val="33CC33"/>
                </a:solidFill>
                <a:latin typeface="Tahoma" pitchFamily="34" charset="0"/>
              </a:rPr>
              <a:t>1/2  </a:t>
            </a: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(0.1Hz)</a:t>
            </a:r>
            <a:r>
              <a:rPr lang="en-US" altLang="ja-JP" sz="1400" b="1" dirty="0">
                <a:solidFill>
                  <a:srgbClr val="003300"/>
                </a:solidFill>
                <a:latin typeface="Tahoma" pitchFamily="34" charset="0"/>
              </a:rPr>
              <a:t>                                </a:t>
            </a:r>
          </a:p>
        </p:txBody>
      </p:sp>
      <p:sp>
        <p:nvSpPr>
          <p:cNvPr id="1152040" name="Line 40"/>
          <p:cNvSpPr>
            <a:spLocks noChangeShapeType="1"/>
          </p:cNvSpPr>
          <p:nvPr/>
        </p:nvSpPr>
        <p:spPr bwMode="auto">
          <a:xfrm>
            <a:off x="611188" y="1106488"/>
            <a:ext cx="8064500" cy="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52041" name="Line 41"/>
          <p:cNvSpPr>
            <a:spLocks noChangeShapeType="1"/>
          </p:cNvSpPr>
          <p:nvPr/>
        </p:nvSpPr>
        <p:spPr bwMode="auto">
          <a:xfrm>
            <a:off x="684213" y="4033838"/>
            <a:ext cx="8064500" cy="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288032" y="764704"/>
            <a:ext cx="8892480" cy="5616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Pre-DECIGO</a:t>
            </a:r>
          </a:p>
        </p:txBody>
      </p:sp>
      <p:sp>
        <p:nvSpPr>
          <p:cNvPr id="108" name="フッター プレースホルダ 10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t>The Fifth International ASTROD Symposium</a:t>
            </a:r>
            <a:r>
              <a:rPr kumimoji="1" lang="ja-JP" altLang="en-US" sz="1400" kern="1200" smtClean="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t>　</a:t>
            </a:r>
            <a:r>
              <a:rPr kumimoji="1" lang="en-US" altLang="ja-JP" sz="1400" kern="1200" smtClean="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t>(July 12, 2012, Raman Research Institute, India)</a:t>
            </a: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graphicFrame>
        <p:nvGraphicFramePr>
          <p:cNvPr id="165035" name="Group 171"/>
          <p:cNvGraphicFramePr>
            <a:graphicFrameLocks noGrp="1"/>
          </p:cNvGraphicFramePr>
          <p:nvPr>
            <p:ph idx="4294967295"/>
          </p:nvPr>
        </p:nvGraphicFramePr>
        <p:xfrm>
          <a:off x="4479925" y="1736725"/>
          <a:ext cx="4664075" cy="4440874"/>
        </p:xfrm>
        <a:graphic>
          <a:graphicData uri="http://schemas.openxmlformats.org/drawingml/2006/table">
            <a:tbl>
              <a:tblPr/>
              <a:tblGrid>
                <a:gridCol w="2165350"/>
                <a:gridCol w="1249363"/>
                <a:gridCol w="1249362"/>
              </a:tblGrid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Pre-DECIGO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DECIGO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Arm 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100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1000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Mirror diameter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30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Laser wavelength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0.532 </a:t>
                      </a: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sym typeface="Symbol" pitchFamily="18" charset="2"/>
                        </a:rPr>
                        <a:t></a:t>
                      </a: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0.532 </a:t>
                      </a: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sym typeface="Symbol" pitchFamily="18" charset="2"/>
                        </a:rPr>
                        <a:t></a:t>
                      </a: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Finesse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Laser power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 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10 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Mirror mass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30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100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# of interferometers in each cluster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# of clusters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166"/>
          <p:cNvGrpSpPr>
            <a:grpSpLocks/>
          </p:cNvGrpSpPr>
          <p:nvPr/>
        </p:nvGrpSpPr>
        <p:grpSpPr bwMode="auto">
          <a:xfrm>
            <a:off x="423863" y="2278063"/>
            <a:ext cx="3716337" cy="3386137"/>
            <a:chOff x="2048" y="1051"/>
            <a:chExt cx="3363" cy="306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 rot="7209001">
              <a:off x="3246" y="1974"/>
              <a:ext cx="378" cy="314"/>
              <a:chOff x="4785" y="11039"/>
              <a:chExt cx="829" cy="688"/>
            </a:xfrm>
          </p:grpSpPr>
          <p:sp>
            <p:nvSpPr>
              <p:cNvPr id="164868" name="Freeform 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69" name="Line 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70" name="Line 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71" name="Line 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72" name="Arc 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 rot="7209001">
              <a:off x="3246" y="1973"/>
              <a:ext cx="378" cy="315"/>
              <a:chOff x="4785" y="11039"/>
              <a:chExt cx="829" cy="688"/>
            </a:xfrm>
          </p:grpSpPr>
          <p:sp>
            <p:nvSpPr>
              <p:cNvPr id="164874" name="Freeform 1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75" name="Line 1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76" name="Line 1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77" name="Line 1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78" name="Arc 1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 flipH="1">
              <a:off x="4065" y="3386"/>
              <a:ext cx="378" cy="314"/>
              <a:chOff x="4785" y="11039"/>
              <a:chExt cx="829" cy="688"/>
            </a:xfrm>
          </p:grpSpPr>
          <p:sp>
            <p:nvSpPr>
              <p:cNvPr id="164880" name="Freeform 16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81" name="Line 17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82" name="Line 18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83" name="Line 19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84" name="Arc 20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6" name="Group 21"/>
            <p:cNvGrpSpPr>
              <a:grpSpLocks/>
            </p:cNvGrpSpPr>
            <p:nvPr/>
          </p:nvGrpSpPr>
          <p:grpSpPr bwMode="auto">
            <a:xfrm flipH="1">
              <a:off x="4065" y="3385"/>
              <a:ext cx="378" cy="315"/>
              <a:chOff x="4785" y="11039"/>
              <a:chExt cx="829" cy="688"/>
            </a:xfrm>
          </p:grpSpPr>
          <p:sp>
            <p:nvSpPr>
              <p:cNvPr id="164886" name="Freeform 2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87" name="Line 2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88" name="Line 2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89" name="Line 2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90" name="Arc 2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4891" name="Rectangle 27"/>
            <p:cNvSpPr>
              <a:spLocks noChangeArrowheads="1"/>
            </p:cNvSpPr>
            <p:nvPr/>
          </p:nvSpPr>
          <p:spPr bwMode="auto">
            <a:xfrm rot="-17064441">
              <a:off x="2674" y="3360"/>
              <a:ext cx="24" cy="112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892" name="Rectangle 28"/>
            <p:cNvSpPr>
              <a:spLocks noChangeArrowheads="1"/>
            </p:cNvSpPr>
            <p:nvPr/>
          </p:nvSpPr>
          <p:spPr bwMode="auto">
            <a:xfrm rot="2679310">
              <a:off x="2745" y="3493"/>
              <a:ext cx="25" cy="112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893" name="Rectangle 29"/>
            <p:cNvSpPr>
              <a:spLocks noChangeArrowheads="1"/>
            </p:cNvSpPr>
            <p:nvPr/>
          </p:nvSpPr>
          <p:spPr bwMode="auto">
            <a:xfrm rot="3571960">
              <a:off x="2603" y="3451"/>
              <a:ext cx="26" cy="221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894" name="Line 30"/>
            <p:cNvSpPr>
              <a:spLocks noChangeShapeType="1"/>
            </p:cNvSpPr>
            <p:nvPr/>
          </p:nvSpPr>
          <p:spPr bwMode="auto">
            <a:xfrm flipV="1">
              <a:off x="2189" y="3547"/>
              <a:ext cx="2071" cy="1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895" name="Rectangle 31"/>
            <p:cNvSpPr>
              <a:spLocks noChangeArrowheads="1"/>
            </p:cNvSpPr>
            <p:nvPr/>
          </p:nvSpPr>
          <p:spPr bwMode="auto">
            <a:xfrm>
              <a:off x="2166" y="3488"/>
              <a:ext cx="221" cy="116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896" name="Oval 32"/>
            <p:cNvSpPr>
              <a:spLocks noChangeArrowheads="1"/>
            </p:cNvSpPr>
            <p:nvPr/>
          </p:nvSpPr>
          <p:spPr bwMode="auto">
            <a:xfrm>
              <a:off x="2048" y="2980"/>
              <a:ext cx="1137" cy="1135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897" name="Freeform 33"/>
            <p:cNvSpPr>
              <a:spLocks/>
            </p:cNvSpPr>
            <p:nvPr/>
          </p:nvSpPr>
          <p:spPr bwMode="auto">
            <a:xfrm>
              <a:off x="2846" y="3503"/>
              <a:ext cx="50" cy="89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898" name="Line 34"/>
            <p:cNvSpPr>
              <a:spLocks noChangeShapeType="1"/>
            </p:cNvSpPr>
            <p:nvPr/>
          </p:nvSpPr>
          <p:spPr bwMode="auto">
            <a:xfrm>
              <a:off x="2850" y="3507"/>
              <a:ext cx="4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899" name="Line 35"/>
            <p:cNvSpPr>
              <a:spLocks noChangeShapeType="1"/>
            </p:cNvSpPr>
            <p:nvPr/>
          </p:nvSpPr>
          <p:spPr bwMode="auto">
            <a:xfrm>
              <a:off x="2852" y="3589"/>
              <a:ext cx="4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" name="Group 36"/>
            <p:cNvGrpSpPr>
              <a:grpSpLocks/>
            </p:cNvGrpSpPr>
            <p:nvPr/>
          </p:nvGrpSpPr>
          <p:grpSpPr bwMode="auto">
            <a:xfrm>
              <a:off x="3025" y="3390"/>
              <a:ext cx="378" cy="315"/>
              <a:chOff x="4785" y="11039"/>
              <a:chExt cx="829" cy="688"/>
            </a:xfrm>
          </p:grpSpPr>
          <p:sp>
            <p:nvSpPr>
              <p:cNvPr id="164901" name="Freeform 3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902" name="Line 3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903" name="Line 3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904" name="Line 4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905" name="Arc 4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4906" name="Freeform 42"/>
            <p:cNvSpPr>
              <a:spLocks/>
            </p:cNvSpPr>
            <p:nvPr/>
          </p:nvSpPr>
          <p:spPr bwMode="auto">
            <a:xfrm>
              <a:off x="2973" y="3488"/>
              <a:ext cx="1364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07" name="Freeform 43"/>
            <p:cNvSpPr>
              <a:spLocks/>
            </p:cNvSpPr>
            <p:nvPr/>
          </p:nvSpPr>
          <p:spPr bwMode="auto">
            <a:xfrm flipV="1">
              <a:off x="2972" y="3585"/>
              <a:ext cx="1365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08" name="Freeform 44"/>
            <p:cNvSpPr>
              <a:spLocks/>
            </p:cNvSpPr>
            <p:nvPr/>
          </p:nvSpPr>
          <p:spPr bwMode="auto">
            <a:xfrm rot="2663462">
              <a:off x="2906" y="3482"/>
              <a:ext cx="137" cy="13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09" name="Freeform 45"/>
            <p:cNvSpPr>
              <a:spLocks/>
            </p:cNvSpPr>
            <p:nvPr/>
          </p:nvSpPr>
          <p:spPr bwMode="auto">
            <a:xfrm>
              <a:off x="3094" y="3488"/>
              <a:ext cx="1265" cy="125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10" name="Freeform 46"/>
            <p:cNvSpPr>
              <a:spLocks/>
            </p:cNvSpPr>
            <p:nvPr/>
          </p:nvSpPr>
          <p:spPr bwMode="auto">
            <a:xfrm>
              <a:off x="2843" y="3476"/>
              <a:ext cx="284" cy="14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11" name="Arc 47"/>
            <p:cNvSpPr>
              <a:spLocks/>
            </p:cNvSpPr>
            <p:nvPr/>
          </p:nvSpPr>
          <p:spPr bwMode="auto">
            <a:xfrm rot="6937498">
              <a:off x="2785" y="3340"/>
              <a:ext cx="183" cy="21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12" name="Arc 48"/>
            <p:cNvSpPr>
              <a:spLocks/>
            </p:cNvSpPr>
            <p:nvPr/>
          </p:nvSpPr>
          <p:spPr bwMode="auto">
            <a:xfrm rot="14662502" flipV="1">
              <a:off x="2785" y="3545"/>
              <a:ext cx="185" cy="211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13" name="Freeform 49"/>
            <p:cNvSpPr>
              <a:spLocks/>
            </p:cNvSpPr>
            <p:nvPr/>
          </p:nvSpPr>
          <p:spPr bwMode="auto">
            <a:xfrm flipH="1">
              <a:off x="4330" y="3428"/>
              <a:ext cx="106" cy="2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14" name="Line 50"/>
            <p:cNvSpPr>
              <a:spLocks noChangeShapeType="1"/>
            </p:cNvSpPr>
            <p:nvPr/>
          </p:nvSpPr>
          <p:spPr bwMode="auto">
            <a:xfrm flipH="1">
              <a:off x="4437" y="3419"/>
              <a:ext cx="0" cy="25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15" name="Line 51"/>
            <p:cNvSpPr>
              <a:spLocks noChangeShapeType="1"/>
            </p:cNvSpPr>
            <p:nvPr/>
          </p:nvSpPr>
          <p:spPr bwMode="auto">
            <a:xfrm flipH="1">
              <a:off x="4328" y="3426"/>
              <a:ext cx="114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16" name="Line 52"/>
            <p:cNvSpPr>
              <a:spLocks noChangeShapeType="1"/>
            </p:cNvSpPr>
            <p:nvPr/>
          </p:nvSpPr>
          <p:spPr bwMode="auto">
            <a:xfrm flipH="1">
              <a:off x="4325" y="3662"/>
              <a:ext cx="11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17" name="Arc 53"/>
            <p:cNvSpPr>
              <a:spLocks/>
            </p:cNvSpPr>
            <p:nvPr/>
          </p:nvSpPr>
          <p:spPr bwMode="auto">
            <a:xfrm rot="8071501" flipH="1">
              <a:off x="4068" y="3382"/>
              <a:ext cx="315" cy="32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18" name="Freeform 54"/>
            <p:cNvSpPr>
              <a:spLocks/>
            </p:cNvSpPr>
            <p:nvPr/>
          </p:nvSpPr>
          <p:spPr bwMode="auto">
            <a:xfrm>
              <a:off x="3032" y="3432"/>
              <a:ext cx="106" cy="2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19" name="Line 55"/>
            <p:cNvSpPr>
              <a:spLocks noChangeShapeType="1"/>
            </p:cNvSpPr>
            <p:nvPr/>
          </p:nvSpPr>
          <p:spPr bwMode="auto">
            <a:xfrm>
              <a:off x="3031" y="3423"/>
              <a:ext cx="0" cy="25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20" name="Line 56"/>
            <p:cNvSpPr>
              <a:spLocks noChangeShapeType="1"/>
            </p:cNvSpPr>
            <p:nvPr/>
          </p:nvSpPr>
          <p:spPr bwMode="auto">
            <a:xfrm>
              <a:off x="3025" y="3666"/>
              <a:ext cx="11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21" name="Arc 57"/>
            <p:cNvSpPr>
              <a:spLocks/>
            </p:cNvSpPr>
            <p:nvPr/>
          </p:nvSpPr>
          <p:spPr bwMode="auto">
            <a:xfrm rot="35128499">
              <a:off x="3084" y="3386"/>
              <a:ext cx="315" cy="32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22" name="Arc 58"/>
            <p:cNvSpPr>
              <a:spLocks/>
            </p:cNvSpPr>
            <p:nvPr/>
          </p:nvSpPr>
          <p:spPr bwMode="auto">
            <a:xfrm rot="2663462" flipH="1" flipV="1">
              <a:off x="2911" y="3435"/>
              <a:ext cx="222" cy="22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23" name="Arc 59"/>
            <p:cNvSpPr>
              <a:spLocks/>
            </p:cNvSpPr>
            <p:nvPr/>
          </p:nvSpPr>
          <p:spPr bwMode="auto">
            <a:xfrm rot="2663462">
              <a:off x="2813" y="3441"/>
              <a:ext cx="221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24" name="Arc 60"/>
            <p:cNvSpPr>
              <a:spLocks/>
            </p:cNvSpPr>
            <p:nvPr/>
          </p:nvSpPr>
          <p:spPr bwMode="auto">
            <a:xfrm rot="2663462">
              <a:off x="2787" y="3504"/>
              <a:ext cx="88" cy="9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25" name="Arc 61"/>
            <p:cNvSpPr>
              <a:spLocks/>
            </p:cNvSpPr>
            <p:nvPr/>
          </p:nvSpPr>
          <p:spPr bwMode="auto">
            <a:xfrm rot="2663462" flipH="1" flipV="1">
              <a:off x="2870" y="3503"/>
              <a:ext cx="89" cy="89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26" name="Line 62"/>
            <p:cNvSpPr>
              <a:spLocks noChangeShapeType="1"/>
            </p:cNvSpPr>
            <p:nvPr/>
          </p:nvSpPr>
          <p:spPr bwMode="auto">
            <a:xfrm rot="1807332" flipV="1">
              <a:off x="2781" y="2919"/>
              <a:ext cx="1" cy="674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27" name="Freeform 63"/>
            <p:cNvSpPr>
              <a:spLocks/>
            </p:cNvSpPr>
            <p:nvPr/>
          </p:nvSpPr>
          <p:spPr bwMode="auto">
            <a:xfrm rot="-3592668">
              <a:off x="2718" y="3281"/>
              <a:ext cx="50" cy="89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28" name="Line 64"/>
            <p:cNvSpPr>
              <a:spLocks noChangeShapeType="1"/>
            </p:cNvSpPr>
            <p:nvPr/>
          </p:nvSpPr>
          <p:spPr bwMode="auto">
            <a:xfrm rot="-3592668">
              <a:off x="2687" y="3304"/>
              <a:ext cx="4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29" name="Line 65"/>
            <p:cNvSpPr>
              <a:spLocks noChangeShapeType="1"/>
            </p:cNvSpPr>
            <p:nvPr/>
          </p:nvSpPr>
          <p:spPr bwMode="auto">
            <a:xfrm rot="-3592668">
              <a:off x="2759" y="3343"/>
              <a:ext cx="4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66"/>
            <p:cNvGrpSpPr>
              <a:grpSpLocks/>
            </p:cNvGrpSpPr>
            <p:nvPr/>
          </p:nvGrpSpPr>
          <p:grpSpPr bwMode="auto">
            <a:xfrm rot="-3592668">
              <a:off x="2726" y="2871"/>
              <a:ext cx="378" cy="315"/>
              <a:chOff x="4785" y="11039"/>
              <a:chExt cx="829" cy="688"/>
            </a:xfrm>
          </p:grpSpPr>
          <p:sp>
            <p:nvSpPr>
              <p:cNvPr id="164931" name="Freeform 6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932" name="Line 6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933" name="Line 6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934" name="Line 7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935" name="Arc 7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4936" name="Freeform 72"/>
            <p:cNvSpPr>
              <a:spLocks/>
            </p:cNvSpPr>
            <p:nvPr/>
          </p:nvSpPr>
          <p:spPr bwMode="auto">
            <a:xfrm rot="-3592668">
              <a:off x="2414" y="2611"/>
              <a:ext cx="1364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37" name="Freeform 73"/>
            <p:cNvSpPr>
              <a:spLocks/>
            </p:cNvSpPr>
            <p:nvPr/>
          </p:nvSpPr>
          <p:spPr bwMode="auto">
            <a:xfrm rot="18007332" flipV="1">
              <a:off x="2496" y="2660"/>
              <a:ext cx="1365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38" name="Freeform 74"/>
            <p:cNvSpPr>
              <a:spLocks/>
            </p:cNvSpPr>
            <p:nvPr/>
          </p:nvSpPr>
          <p:spPr bwMode="auto">
            <a:xfrm rot="-929206">
              <a:off x="2728" y="3169"/>
              <a:ext cx="137" cy="13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39" name="Freeform 75"/>
            <p:cNvSpPr>
              <a:spLocks/>
            </p:cNvSpPr>
            <p:nvPr/>
          </p:nvSpPr>
          <p:spPr bwMode="auto">
            <a:xfrm rot="-3592668">
              <a:off x="2545" y="2514"/>
              <a:ext cx="1264" cy="125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40" name="Freeform 76"/>
            <p:cNvSpPr>
              <a:spLocks/>
            </p:cNvSpPr>
            <p:nvPr/>
          </p:nvSpPr>
          <p:spPr bwMode="auto">
            <a:xfrm rot="-3592668">
              <a:off x="2658" y="3155"/>
              <a:ext cx="284" cy="14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41" name="Arc 77"/>
            <p:cNvSpPr>
              <a:spLocks/>
            </p:cNvSpPr>
            <p:nvPr/>
          </p:nvSpPr>
          <p:spPr bwMode="auto">
            <a:xfrm rot="3344830">
              <a:off x="2566" y="3163"/>
              <a:ext cx="183" cy="211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42" name="Arc 78"/>
            <p:cNvSpPr>
              <a:spLocks/>
            </p:cNvSpPr>
            <p:nvPr/>
          </p:nvSpPr>
          <p:spPr bwMode="auto">
            <a:xfrm rot="11069833" flipV="1">
              <a:off x="2743" y="3265"/>
              <a:ext cx="185" cy="211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43" name="Freeform 79"/>
            <p:cNvSpPr>
              <a:spLocks/>
            </p:cNvSpPr>
            <p:nvPr/>
          </p:nvSpPr>
          <p:spPr bwMode="auto">
            <a:xfrm rot="18007332" flipH="1">
              <a:off x="3446" y="1900"/>
              <a:ext cx="106" cy="2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44" name="Line 80"/>
            <p:cNvSpPr>
              <a:spLocks noChangeShapeType="1"/>
            </p:cNvSpPr>
            <p:nvPr/>
          </p:nvSpPr>
          <p:spPr bwMode="auto">
            <a:xfrm rot="18007332" flipH="1">
              <a:off x="3526" y="1844"/>
              <a:ext cx="0" cy="25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45" name="Line 81"/>
            <p:cNvSpPr>
              <a:spLocks noChangeShapeType="1"/>
            </p:cNvSpPr>
            <p:nvPr/>
          </p:nvSpPr>
          <p:spPr bwMode="auto">
            <a:xfrm rot="18007332" flipH="1">
              <a:off x="3341" y="1955"/>
              <a:ext cx="114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46" name="Line 82"/>
            <p:cNvSpPr>
              <a:spLocks noChangeShapeType="1"/>
            </p:cNvSpPr>
            <p:nvPr/>
          </p:nvSpPr>
          <p:spPr bwMode="auto">
            <a:xfrm rot="18007332" flipH="1">
              <a:off x="3543" y="2074"/>
              <a:ext cx="11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47" name="Arc 83"/>
            <p:cNvSpPr>
              <a:spLocks/>
            </p:cNvSpPr>
            <p:nvPr/>
          </p:nvSpPr>
          <p:spPr bwMode="auto">
            <a:xfrm rot="4478833" flipH="1">
              <a:off x="3260" y="1991"/>
              <a:ext cx="315" cy="32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48" name="Freeform 84"/>
            <p:cNvSpPr>
              <a:spLocks/>
            </p:cNvSpPr>
            <p:nvPr/>
          </p:nvSpPr>
          <p:spPr bwMode="auto">
            <a:xfrm rot="-3592668">
              <a:off x="2798" y="3023"/>
              <a:ext cx="106" cy="2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49" name="Line 85"/>
            <p:cNvSpPr>
              <a:spLocks noChangeShapeType="1"/>
            </p:cNvSpPr>
            <p:nvPr/>
          </p:nvSpPr>
          <p:spPr bwMode="auto">
            <a:xfrm rot="-3592668">
              <a:off x="2824" y="3061"/>
              <a:ext cx="0" cy="25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50" name="Line 86"/>
            <p:cNvSpPr>
              <a:spLocks noChangeShapeType="1"/>
            </p:cNvSpPr>
            <p:nvPr/>
          </p:nvSpPr>
          <p:spPr bwMode="auto">
            <a:xfrm rot="-3592668">
              <a:off x="2691" y="3082"/>
              <a:ext cx="114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51" name="Line 87"/>
            <p:cNvSpPr>
              <a:spLocks noChangeShapeType="1"/>
            </p:cNvSpPr>
            <p:nvPr/>
          </p:nvSpPr>
          <p:spPr bwMode="auto">
            <a:xfrm rot="-3592668">
              <a:off x="2894" y="3199"/>
              <a:ext cx="11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52" name="Arc 88"/>
            <p:cNvSpPr>
              <a:spLocks/>
            </p:cNvSpPr>
            <p:nvPr/>
          </p:nvSpPr>
          <p:spPr bwMode="auto">
            <a:xfrm rot="31535830">
              <a:off x="2771" y="2842"/>
              <a:ext cx="315" cy="32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53" name="Arc 89"/>
            <p:cNvSpPr>
              <a:spLocks/>
            </p:cNvSpPr>
            <p:nvPr/>
          </p:nvSpPr>
          <p:spPr bwMode="auto">
            <a:xfrm rot="-929206" flipH="1" flipV="1">
              <a:off x="2708" y="3082"/>
              <a:ext cx="222" cy="22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54" name="Arc 90"/>
            <p:cNvSpPr>
              <a:spLocks/>
            </p:cNvSpPr>
            <p:nvPr/>
          </p:nvSpPr>
          <p:spPr bwMode="auto">
            <a:xfrm rot="-929206">
              <a:off x="2663" y="3170"/>
              <a:ext cx="221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55" name="Arc 91"/>
            <p:cNvSpPr>
              <a:spLocks/>
            </p:cNvSpPr>
            <p:nvPr/>
          </p:nvSpPr>
          <p:spPr bwMode="auto">
            <a:xfrm rot="-929206">
              <a:off x="2680" y="3316"/>
              <a:ext cx="88" cy="9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56" name="Arc 92"/>
            <p:cNvSpPr>
              <a:spLocks/>
            </p:cNvSpPr>
            <p:nvPr/>
          </p:nvSpPr>
          <p:spPr bwMode="auto">
            <a:xfrm rot="-929206" flipH="1" flipV="1">
              <a:off x="2720" y="3243"/>
              <a:ext cx="89" cy="89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57" name="Line 93"/>
            <p:cNvSpPr>
              <a:spLocks noChangeShapeType="1"/>
            </p:cNvSpPr>
            <p:nvPr/>
          </p:nvSpPr>
          <p:spPr bwMode="auto">
            <a:xfrm>
              <a:off x="2772" y="3535"/>
              <a:ext cx="1" cy="328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58" name="Line 94"/>
            <p:cNvSpPr>
              <a:spLocks noChangeShapeType="1"/>
            </p:cNvSpPr>
            <p:nvPr/>
          </p:nvSpPr>
          <p:spPr bwMode="auto">
            <a:xfrm rot="7220284">
              <a:off x="2565" y="3167"/>
              <a:ext cx="0" cy="328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95"/>
            <p:cNvGrpSpPr>
              <a:grpSpLocks/>
            </p:cNvGrpSpPr>
            <p:nvPr/>
          </p:nvGrpSpPr>
          <p:grpSpPr bwMode="auto">
            <a:xfrm rot="7253297">
              <a:off x="2312" y="3161"/>
              <a:ext cx="142" cy="114"/>
              <a:chOff x="5504" y="8144"/>
              <a:chExt cx="291" cy="236"/>
            </a:xfrm>
          </p:grpSpPr>
          <p:sp>
            <p:nvSpPr>
              <p:cNvPr id="164960" name="Rectangle 96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961" name="Rectangle 97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" name="Group 98"/>
            <p:cNvGrpSpPr>
              <a:grpSpLocks/>
            </p:cNvGrpSpPr>
            <p:nvPr/>
          </p:nvGrpSpPr>
          <p:grpSpPr bwMode="auto">
            <a:xfrm>
              <a:off x="2699" y="3849"/>
              <a:ext cx="141" cy="114"/>
              <a:chOff x="5504" y="8144"/>
              <a:chExt cx="291" cy="236"/>
            </a:xfrm>
          </p:grpSpPr>
          <p:sp>
            <p:nvSpPr>
              <p:cNvPr id="164963" name="Rectangle 99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964" name="Rectangle 100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4965" name="Rectangle 101"/>
            <p:cNvSpPr>
              <a:spLocks noChangeArrowheads="1"/>
            </p:cNvSpPr>
            <p:nvPr/>
          </p:nvSpPr>
          <p:spPr bwMode="auto">
            <a:xfrm rot="3571960">
              <a:off x="2602" y="3451"/>
              <a:ext cx="27" cy="221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66" name="Rectangle 102"/>
            <p:cNvSpPr>
              <a:spLocks noChangeArrowheads="1"/>
            </p:cNvSpPr>
            <p:nvPr/>
          </p:nvSpPr>
          <p:spPr bwMode="auto">
            <a:xfrm rot="2679310">
              <a:off x="2745" y="3493"/>
              <a:ext cx="25" cy="112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67" name="Rectangle 103"/>
            <p:cNvSpPr>
              <a:spLocks noChangeArrowheads="1"/>
            </p:cNvSpPr>
            <p:nvPr/>
          </p:nvSpPr>
          <p:spPr bwMode="auto">
            <a:xfrm rot="-17064441">
              <a:off x="2674" y="3359"/>
              <a:ext cx="24" cy="112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68" name="Oval 104"/>
            <p:cNvSpPr>
              <a:spLocks noChangeArrowheads="1"/>
            </p:cNvSpPr>
            <p:nvPr/>
          </p:nvSpPr>
          <p:spPr bwMode="auto">
            <a:xfrm>
              <a:off x="3159" y="1051"/>
              <a:ext cx="1137" cy="1135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69" name="Oval 105"/>
            <p:cNvSpPr>
              <a:spLocks noChangeArrowheads="1"/>
            </p:cNvSpPr>
            <p:nvPr/>
          </p:nvSpPr>
          <p:spPr bwMode="auto">
            <a:xfrm>
              <a:off x="4274" y="2980"/>
              <a:ext cx="1137" cy="1135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107504" y="836712"/>
            <a:ext cx="8892480" cy="5616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Sensitivity of Pre-DECIGO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t>The Fifth International ASTROD Symposium</a:t>
            </a:r>
            <a:r>
              <a:rPr kumimoji="1" lang="ja-JP" altLang="en-US" sz="1400" kern="1200" smtClean="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t>　</a:t>
            </a:r>
            <a:r>
              <a:rPr kumimoji="1" lang="en-US" altLang="ja-JP" sz="1400" kern="1200" smtClean="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t>(July 12, 2012, Raman Research Institute, India)</a:t>
            </a: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pic>
        <p:nvPicPr>
          <p:cNvPr id="1669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6563" y="2424113"/>
            <a:ext cx="59182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6917" name="Text Box 5"/>
          <p:cNvSpPr txBox="1">
            <a:spLocks noChangeArrowheads="1"/>
          </p:cNvSpPr>
          <p:nvPr/>
        </p:nvSpPr>
        <p:spPr bwMode="auto">
          <a:xfrm>
            <a:off x="1235075" y="1768475"/>
            <a:ext cx="7254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S/N~14 for NS-NS@300Mpc, 10-20 events/year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SWIM in-orbit operation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25" name="図 16" descr="photo_sat_3_01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949" y="785794"/>
            <a:ext cx="294730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92" name="Rectangle 16"/>
          <p:cNvSpPr>
            <a:spLocks noChangeArrowheads="1"/>
          </p:cNvSpPr>
          <p:nvPr/>
        </p:nvSpPr>
        <p:spPr bwMode="auto">
          <a:xfrm>
            <a:off x="395536" y="2278033"/>
            <a:ext cx="5687764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CCECFF"/>
                </a:solidFill>
              </a:rPr>
              <a:t>- Test of signal processing and control system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CCECFF"/>
                </a:solidFill>
              </a:rPr>
              <a:t>- Demonstration of space GW detector</a:t>
            </a:r>
            <a:endParaRPr kumimoji="1" lang="ja-JP" altLang="en-US" sz="2000" kern="1200" dirty="0">
              <a:solidFill>
                <a:srgbClr val="CCECFF"/>
              </a:solidFill>
            </a:endParaRPr>
          </a:p>
        </p:txBody>
      </p:sp>
      <p:sp>
        <p:nvSpPr>
          <p:cNvPr id="1125401" name="Rectangle 25"/>
          <p:cNvSpPr>
            <a:spLocks noChangeArrowheads="1"/>
          </p:cNvSpPr>
          <p:nvPr/>
        </p:nvSpPr>
        <p:spPr bwMode="auto">
          <a:xfrm>
            <a:off x="8215338" y="857232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Photo</a:t>
            </a:r>
            <a:r>
              <a:rPr kumimoji="1" lang="ja-JP" altLang="en-US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：   </a:t>
            </a:r>
            <a:endParaRPr kumimoji="1" lang="en-US" altLang="ja-JP" sz="14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   </a:t>
            </a:r>
            <a:r>
              <a:rPr kumimoji="1" lang="en-US" altLang="ja-JP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JAXA</a:t>
            </a:r>
            <a:endParaRPr kumimoji="1" lang="en-US" altLang="ja-JP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4500563" y="3295649"/>
            <a:ext cx="4392612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179388" y="3295649"/>
            <a:ext cx="4248150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79388" y="3592511"/>
            <a:ext cx="1800225" cy="1808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CPU: HR5000</a:t>
            </a: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(64bit, 33MHz)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System Memory: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2MB Flash Memory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4MB Burst SRAM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4MB Asynch. SRAM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Data Recorder: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1GB SDRAM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1GB Flash Memory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SpW: 3ch</a:t>
            </a:r>
            <a:endParaRPr kumimoji="1" lang="en-US" altLang="ja-JP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0" name="Picture 7" descr="IMG_31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3656011"/>
            <a:ext cx="23764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 descr="IMG_31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705224"/>
            <a:ext cx="2376487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142876" y="3286124"/>
            <a:ext cx="442912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SpaceCube2: Space-qualified Computer</a:t>
            </a: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4716463" y="3295649"/>
            <a:ext cx="352901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</a:t>
            </a:r>
            <a:r>
              <a:rPr kumimoji="1" lang="en-US" altLang="ja-JP" sz="1600" b="1" kern="1200" dirty="0">
                <a:solidFill>
                  <a:srgbClr val="99CCFF"/>
                </a:solidFill>
                <a:latin typeface="Symbol" pitchFamily="18" charset="2"/>
                <a:ea typeface="HGP創英角ｺﾞｼｯｸUB" pitchFamily="50" charset="-128"/>
                <a:cs typeface="+mn-cs"/>
              </a:rPr>
              <a:t>mn</a:t>
            </a: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: User Module</a:t>
            </a: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6910388" y="3511549"/>
            <a:ext cx="2125662" cy="1704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Processor test board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GW+Acc. sensor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FPGA board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DAC 16bit x 8 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ADC 16bit x 4 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</a:t>
            </a: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32 ch by MPX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Torsion Antenna x2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~47g test mass</a:t>
            </a:r>
          </a:p>
        </p:txBody>
      </p:sp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252413" y="5383211"/>
            <a:ext cx="1943100" cy="6969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Size: 71 x 221 x 171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Weight: 1.9 kg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Power: 7W </a:t>
            </a:r>
          </a:p>
        </p:txBody>
      </p:sp>
      <p:sp>
        <p:nvSpPr>
          <p:cNvPr id="38" name="Rectangle 15"/>
          <p:cNvSpPr>
            <a:spLocks noChangeArrowheads="1"/>
          </p:cNvSpPr>
          <p:nvPr/>
        </p:nvSpPr>
        <p:spPr bwMode="auto">
          <a:xfrm>
            <a:off x="7019925" y="5205411"/>
            <a:ext cx="1981200" cy="898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Data Rate : 380kbps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Size: 124 x 224 x 174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Weight: 3.5 kg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Power: ~7W </a:t>
            </a:r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6083300" y="5716586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by JAXA</a:t>
            </a:r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3419475" y="5745161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by JAXA</a:t>
            </a: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579452" y="826025"/>
            <a:ext cx="5000660" cy="137883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8F8F8"/>
                </a:solidFill>
              </a:rPr>
              <a:t>SWIM </a:t>
            </a:r>
            <a:r>
              <a:rPr kumimoji="1" lang="en-US" altLang="ja-JP" sz="1600" b="1" kern="1200" dirty="0" smtClean="0">
                <a:solidFill>
                  <a:srgbClr val="DDDDDD"/>
                </a:solidFill>
              </a:rPr>
              <a:t>(Space-wire   Demonstration module)</a:t>
            </a:r>
            <a:r>
              <a:rPr kumimoji="1" lang="ja-JP" altLang="en-US" sz="1600" b="1" kern="1200" dirty="0" smtClean="0">
                <a:solidFill>
                  <a:srgbClr val="DDDDDD"/>
                </a:solidFill>
              </a:rPr>
              <a:t> </a:t>
            </a:r>
            <a:endParaRPr kumimoji="1" lang="en-US" altLang="ja-JP" sz="1600" b="1" kern="1200" dirty="0" smtClean="0">
              <a:solidFill>
                <a:srgbClr val="DDDDDD"/>
              </a:solidFill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8F8F8"/>
                </a:solidFill>
              </a:rPr>
              <a:t>　　</a:t>
            </a:r>
            <a:r>
              <a:rPr lang="ja-JP" altLang="en-US" sz="2000" b="1" dirty="0" smtClean="0">
                <a:solidFill>
                  <a:srgbClr val="F8F8F8"/>
                </a:solidFill>
              </a:rPr>
              <a:t>      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on </a:t>
            </a:r>
            <a:r>
              <a:rPr lang="en-US" altLang="ja-JP" sz="2000" b="1" dirty="0" smtClean="0">
                <a:solidFill>
                  <a:srgbClr val="99CCFF"/>
                </a:solidFill>
              </a:rPr>
              <a:t>SDS-1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 satellite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</a:rPr>
              <a:t>    Launched in Jan. 23, 2009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8F8F8"/>
                </a:solidFill>
              </a:rPr>
              <a:t>    Decommission </a:t>
            </a:r>
            <a:r>
              <a:rPr lang="en-US" altLang="ja-JP" sz="1800" dirty="0">
                <a:solidFill>
                  <a:srgbClr val="F8F8F8"/>
                </a:solidFill>
              </a:rPr>
              <a:t>in Sept. 2010</a:t>
            </a:r>
            <a:endParaRPr kumimoji="1" lang="ja-JP" altLang="en-US" sz="1800" kern="1200" dirty="0">
              <a:solidFill>
                <a:srgbClr val="F8F8F8"/>
              </a:solidFill>
            </a:endParaRPr>
          </a:p>
        </p:txBody>
      </p:sp>
      <p:sp>
        <p:nvSpPr>
          <p:cNvPr id="21" name="円/楕円 20"/>
          <p:cNvSpPr/>
          <p:nvPr/>
        </p:nvSpPr>
        <p:spPr bwMode="auto">
          <a:xfrm>
            <a:off x="6500826" y="2285992"/>
            <a:ext cx="928694" cy="857256"/>
          </a:xfrm>
          <a:prstGeom prst="ellipse">
            <a:avLst/>
          </a:prstGeom>
          <a:noFill/>
          <a:ln w="635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/>
      <p:bldP spid="32" grpId="0"/>
      <p:bldP spid="33" grpId="0"/>
      <p:bldP spid="34" grpId="0"/>
      <p:bldP spid="35" grpId="0"/>
      <p:bldP spid="38" grpId="0"/>
      <p:bldP spid="42" grpId="0"/>
      <p:bldP spid="4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角丸四角形 29"/>
          <p:cNvSpPr/>
          <p:nvPr/>
        </p:nvSpPr>
        <p:spPr bwMode="auto">
          <a:xfrm>
            <a:off x="4752528" y="829432"/>
            <a:ext cx="1962612" cy="511336"/>
          </a:xfrm>
          <a:prstGeom prst="roundRect">
            <a:avLst>
              <a:gd name="adj" fmla="val 4497"/>
            </a:avLst>
          </a:prstGeom>
          <a:solidFill>
            <a:srgbClr val="99CCFF">
              <a:alpha val="2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913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z="2800" dirty="0" smtClean="0"/>
              <a:t>SWIM</a:t>
            </a:r>
            <a:r>
              <a:rPr lang="en-US" altLang="ja-JP" sz="2800" dirty="0" smtClean="0">
                <a:latin typeface="Symbol" pitchFamily="18" charset="2"/>
              </a:rPr>
              <a:t>mn</a:t>
            </a:r>
            <a:endParaRPr lang="en-US" altLang="ja-JP" sz="2800" dirty="0">
              <a:latin typeface="Symbol" pitchFamily="18" charset="2"/>
            </a:endParaRPr>
          </a:p>
        </p:txBody>
      </p:sp>
      <p:sp>
        <p:nvSpPr>
          <p:cNvPr id="2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3556" name="AutoShape 2"/>
          <p:cNvSpPr>
            <a:spLocks noChangeArrowheads="1"/>
          </p:cNvSpPr>
          <p:nvPr/>
        </p:nvSpPr>
        <p:spPr bwMode="auto">
          <a:xfrm>
            <a:off x="250825" y="1916112"/>
            <a:ext cx="6481763" cy="4513284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13412" name="Rectangle 4"/>
          <p:cNvSpPr>
            <a:spLocks noChangeArrowheads="1"/>
          </p:cNvSpPr>
          <p:nvPr/>
        </p:nvSpPr>
        <p:spPr bwMode="auto">
          <a:xfrm>
            <a:off x="500062" y="764704"/>
            <a:ext cx="6215078" cy="11449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2000" b="1" kern="1200" dirty="0" smtClean="0">
                <a:solidFill>
                  <a:srgbClr val="EAEAEA"/>
                </a:solidFill>
              </a:rPr>
              <a:t>Tiny GW detector</a:t>
            </a:r>
            <a:r>
              <a:rPr lang="en-US" altLang="ja-JP" sz="2000" b="1" dirty="0" smtClean="0">
                <a:solidFill>
                  <a:srgbClr val="EAEAEA"/>
                </a:solidFill>
              </a:rPr>
              <a:t> (TOBA)  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lang="en-US" altLang="ja-JP" sz="2000" dirty="0">
                <a:solidFill>
                  <a:srgbClr val="EAEAEA"/>
                </a:solidFill>
              </a:rPr>
              <a:t> </a:t>
            </a:r>
            <a:r>
              <a:rPr lang="en-US" altLang="ja-JP" sz="2000" dirty="0" smtClean="0">
                <a:solidFill>
                  <a:srgbClr val="EAEAEA"/>
                </a:solidFill>
              </a:rPr>
              <a:t>  </a:t>
            </a:r>
            <a:r>
              <a:rPr lang="en-US" altLang="ja-JP" sz="2000" dirty="0">
                <a:solidFill>
                  <a:srgbClr val="EAEAEA"/>
                </a:solidFill>
              </a:rPr>
              <a:t> </a:t>
            </a:r>
            <a:r>
              <a:rPr lang="en-US" altLang="ja-JP" sz="2000" dirty="0" smtClean="0">
                <a:solidFill>
                  <a:srgbClr val="EAEAEA"/>
                </a:solidFill>
              </a:rPr>
              <a:t> Test mass bar (5cm length) 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2000" kern="1200" dirty="0" smtClean="0">
                <a:solidFill>
                  <a:srgbClr val="EAEAEA"/>
                </a:solidFill>
              </a:rPr>
              <a:t>        </a:t>
            </a:r>
            <a:r>
              <a:rPr kumimoji="1" lang="en-US" altLang="ja-JP" sz="2000" kern="1200" dirty="0" smtClean="0">
                <a:solidFill>
                  <a:srgbClr val="EAEAEA"/>
                </a:solidFill>
                <a:sym typeface="Wingdings" pitchFamily="2" charset="2"/>
              </a:rPr>
              <a:t> Levitated control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 in space </a:t>
            </a:r>
            <a:endParaRPr kumimoji="1" lang="en-US" altLang="ja-JP" sz="1800" kern="1200" dirty="0">
              <a:solidFill>
                <a:srgbClr val="DDDDDD"/>
              </a:solidFill>
            </a:endParaRPr>
          </a:p>
        </p:txBody>
      </p:sp>
      <p:pic>
        <p:nvPicPr>
          <p:cNvPr id="913414" name="Picture 6" descr="0082_2007_3_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FBDA6"/>
              </a:clrFrom>
              <a:clrTo>
                <a:srgbClr val="BFBDA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2344738"/>
            <a:ext cx="3455987" cy="3216275"/>
          </a:xfrm>
          <a:prstGeom prst="roundRect">
            <a:avLst/>
          </a:prstGeom>
          <a:noFill/>
        </p:spPr>
      </p:pic>
      <p:sp>
        <p:nvSpPr>
          <p:cNvPr id="23560" name="Rectangle 7"/>
          <p:cNvSpPr>
            <a:spLocks noChangeAspect="1" noChangeArrowheads="1"/>
          </p:cNvSpPr>
          <p:nvPr/>
        </p:nvSpPr>
        <p:spPr bwMode="auto">
          <a:xfrm>
            <a:off x="285720" y="2285992"/>
            <a:ext cx="1938321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 mass</a:t>
            </a:r>
          </a:p>
        </p:txBody>
      </p:sp>
      <p:sp>
        <p:nvSpPr>
          <p:cNvPr id="23561" name="Rectangle 8"/>
          <p:cNvSpPr>
            <a:spLocks noChangeAspect="1" noChangeArrowheads="1"/>
          </p:cNvSpPr>
          <p:nvPr/>
        </p:nvSpPr>
        <p:spPr bwMode="auto">
          <a:xfrm>
            <a:off x="1908175" y="4988494"/>
            <a:ext cx="2306635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sensor</a:t>
            </a:r>
          </a:p>
        </p:txBody>
      </p:sp>
      <p:sp>
        <p:nvSpPr>
          <p:cNvPr id="23562" name="Rectangle 9"/>
          <p:cNvSpPr>
            <a:spLocks noChangeAspect="1" noChangeArrowheads="1"/>
          </p:cNvSpPr>
          <p:nvPr/>
        </p:nvSpPr>
        <p:spPr bwMode="auto">
          <a:xfrm>
            <a:off x="5143504" y="4357694"/>
            <a:ext cx="129698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Coil</a:t>
            </a:r>
          </a:p>
        </p:txBody>
      </p:sp>
      <p:sp>
        <p:nvSpPr>
          <p:cNvPr id="23563" name="Line 10"/>
          <p:cNvSpPr>
            <a:spLocks noChangeShapeType="1"/>
          </p:cNvSpPr>
          <p:nvPr/>
        </p:nvSpPr>
        <p:spPr bwMode="auto">
          <a:xfrm flipH="1" flipV="1">
            <a:off x="4500563" y="4221163"/>
            <a:ext cx="642941" cy="2794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64" name="Line 11"/>
          <p:cNvSpPr>
            <a:spLocks noChangeShapeType="1"/>
          </p:cNvSpPr>
          <p:nvPr/>
        </p:nvSpPr>
        <p:spPr bwMode="auto">
          <a:xfrm flipV="1">
            <a:off x="2643173" y="4005262"/>
            <a:ext cx="776301" cy="1066811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65" name="Line 12"/>
          <p:cNvSpPr>
            <a:spLocks noChangeShapeType="1"/>
          </p:cNvSpPr>
          <p:nvPr/>
        </p:nvSpPr>
        <p:spPr bwMode="auto">
          <a:xfrm>
            <a:off x="3000364" y="3000372"/>
            <a:ext cx="779474" cy="500066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3566" name="Picture 13" descr="IMG_03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4975" y="2492375"/>
            <a:ext cx="2179638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7" name="Picture 14" descr="CIMG139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4975" y="765175"/>
            <a:ext cx="2176463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4975" y="4229100"/>
            <a:ext cx="2160588" cy="2152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23569" name="Picture 16" descr="IMG_026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5276850"/>
            <a:ext cx="18129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0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188" y="3141663"/>
            <a:ext cx="1511300" cy="1417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23571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9413" y="4797425"/>
            <a:ext cx="1493837" cy="1511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23572" name="Rectangle 19"/>
          <p:cNvSpPr>
            <a:spLocks noChangeArrowheads="1"/>
          </p:cNvSpPr>
          <p:nvPr/>
        </p:nvSpPr>
        <p:spPr bwMode="auto">
          <a:xfrm>
            <a:off x="538163" y="1916113"/>
            <a:ext cx="568960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TAM: Torsion Antenna Module with free-falling test mass       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              (Size : 80mm cube, Weight : ~500g)</a:t>
            </a:r>
          </a:p>
        </p:txBody>
      </p:sp>
      <p:sp>
        <p:nvSpPr>
          <p:cNvPr id="23573" name="Rectangle 20"/>
          <p:cNvSpPr>
            <a:spLocks noChangeAspect="1" noChangeArrowheads="1"/>
          </p:cNvSpPr>
          <p:nvPr/>
        </p:nvSpPr>
        <p:spPr bwMode="auto">
          <a:xfrm>
            <a:off x="1928794" y="5342295"/>
            <a:ext cx="2663825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Reflective-type  optical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displacement sensor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Separation to mass ~1mm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Sensitivity ~ 10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 PSs to monitor mass motion</a:t>
            </a:r>
          </a:p>
        </p:txBody>
      </p:sp>
      <p:sp>
        <p:nvSpPr>
          <p:cNvPr id="23574" name="Rectangle 21"/>
          <p:cNvSpPr>
            <a:spLocks noChangeAspect="1" noChangeArrowheads="1"/>
          </p:cNvSpPr>
          <p:nvPr/>
        </p:nvSpPr>
        <p:spPr bwMode="auto">
          <a:xfrm>
            <a:off x="263515" y="2610145"/>
            <a:ext cx="287972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~47g Aluminum, Surface polished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Small magnets for position control</a:t>
            </a:r>
          </a:p>
        </p:txBody>
      </p:sp>
      <p:sp>
        <p:nvSpPr>
          <p:cNvPr id="23575" name="Rectangle 22"/>
          <p:cNvSpPr>
            <a:spLocks noChangeAspect="1" noChangeArrowheads="1"/>
          </p:cNvSpPr>
          <p:nvPr/>
        </p:nvSpPr>
        <p:spPr bwMode="auto">
          <a:xfrm>
            <a:off x="4910156" y="4643446"/>
            <a:ext cx="2305050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Used for test-mass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position control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Max current ~100mA</a:t>
            </a:r>
          </a:p>
        </p:txBody>
      </p:sp>
      <p:sp>
        <p:nvSpPr>
          <p:cNvPr id="23576" name="Line 23"/>
          <p:cNvSpPr>
            <a:spLocks noChangeShapeType="1"/>
          </p:cNvSpPr>
          <p:nvPr/>
        </p:nvSpPr>
        <p:spPr bwMode="auto">
          <a:xfrm flipH="1" flipV="1">
            <a:off x="4716462" y="3933825"/>
            <a:ext cx="498479" cy="4953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7" name="Oval 24"/>
          <p:cNvSpPr>
            <a:spLocks noChangeArrowheads="1"/>
          </p:cNvSpPr>
          <p:nvPr/>
        </p:nvSpPr>
        <p:spPr bwMode="auto">
          <a:xfrm rot="1800000">
            <a:off x="7571018" y="1447850"/>
            <a:ext cx="410701" cy="649188"/>
          </a:xfrm>
          <a:prstGeom prst="ellips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8" name="Line 25"/>
          <p:cNvSpPr>
            <a:spLocks noChangeShapeType="1"/>
          </p:cNvSpPr>
          <p:nvPr/>
        </p:nvSpPr>
        <p:spPr bwMode="auto">
          <a:xfrm flipH="1">
            <a:off x="7667625" y="2060575"/>
            <a:ext cx="1588" cy="4318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9" name="Rectangle 26"/>
          <p:cNvSpPr>
            <a:spLocks noChangeArrowheads="1"/>
          </p:cNvSpPr>
          <p:nvPr/>
        </p:nvSpPr>
        <p:spPr bwMode="auto">
          <a:xfrm>
            <a:off x="8134350" y="3784600"/>
            <a:ext cx="901700" cy="3651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 TAMs </a:t>
            </a: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in the frame</a:t>
            </a: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7858148" y="2214554"/>
            <a:ext cx="1187452" cy="2308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>
                <a:solidFill>
                  <a:srgbClr val="003366">
                    <a:lumMod val="60000"/>
                    <a:lumOff val="40000"/>
                  </a:srgb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 Module</a:t>
            </a:r>
          </a:p>
        </p:txBody>
      </p:sp>
      <p:sp>
        <p:nvSpPr>
          <p:cNvPr id="29" name="Text Box 63"/>
          <p:cNvSpPr txBox="1">
            <a:spLocks noChangeArrowheads="1"/>
          </p:cNvSpPr>
          <p:nvPr/>
        </p:nvSpPr>
        <p:spPr bwMode="auto">
          <a:xfrm>
            <a:off x="4752528" y="836712"/>
            <a:ext cx="212372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SzPct val="70000"/>
              <a:buNone/>
            </a:pPr>
            <a:r>
              <a:rPr lang="en-US" altLang="ja-JP" sz="1400" b="1" dirty="0" smtClean="0">
                <a:solidFill>
                  <a:srgbClr val="99CCFF"/>
                </a:solidFill>
                <a:ea typeface="ＭＳ Ｐゴシック" charset="-128"/>
              </a:rPr>
              <a:t>See A. Shoda’s talk</a:t>
            </a:r>
          </a:p>
          <a:p>
            <a:pPr algn="l">
              <a:buSzPct val="70000"/>
              <a:buNone/>
            </a:pPr>
            <a:r>
              <a:rPr kumimoji="1" lang="en-US" altLang="ja-JP" sz="1400" b="1" kern="1200" dirty="0" smtClean="0">
                <a:solidFill>
                  <a:srgbClr val="99CCFF"/>
                </a:solidFill>
                <a:ea typeface="ＭＳ Ｐゴシック" charset="-128"/>
              </a:rPr>
              <a:t>            on Tuesday</a:t>
            </a:r>
            <a:endParaRPr kumimoji="1" lang="en-US" altLang="ja-JP" sz="1400" b="1" kern="1200" dirty="0">
              <a:solidFill>
                <a:srgbClr val="99CCFF"/>
              </a:solidFill>
              <a:ea typeface="ＭＳ Ｐゴシック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2"/>
          <p:cNvSpPr>
            <a:spLocks noChangeArrowheads="1"/>
          </p:cNvSpPr>
          <p:nvPr/>
        </p:nvSpPr>
        <p:spPr bwMode="auto">
          <a:xfrm>
            <a:off x="714347" y="2571744"/>
            <a:ext cx="2500331" cy="2571768"/>
          </a:xfrm>
          <a:prstGeom prst="roundRect">
            <a:avLst>
              <a:gd name="adj" fmla="val 3069"/>
            </a:avLst>
          </a:prstGeom>
          <a:solidFill>
            <a:srgbClr val="C0C0C0">
              <a:alpha val="15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Successful control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5390" name="Rectangle 14"/>
          <p:cNvSpPr>
            <a:spLocks noChangeArrowheads="1"/>
          </p:cNvSpPr>
          <p:nvPr/>
        </p:nvSpPr>
        <p:spPr bwMode="auto">
          <a:xfrm>
            <a:off x="357158" y="928670"/>
            <a:ext cx="300039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SWIM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In-orbit operation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4" name="図 13" descr="090512_SWIM_seigy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844398"/>
            <a:ext cx="5357850" cy="5513560"/>
          </a:xfrm>
          <a:prstGeom prst="rect">
            <a:avLst/>
          </a:prstGeom>
        </p:spPr>
      </p:pic>
      <p:sp>
        <p:nvSpPr>
          <p:cNvPr id="1125391" name="Rectangle 15"/>
          <p:cNvSpPr>
            <a:spLocks noChangeArrowheads="1"/>
          </p:cNvSpPr>
          <p:nvPr/>
        </p:nvSpPr>
        <p:spPr bwMode="auto">
          <a:xfrm>
            <a:off x="5357818" y="917554"/>
            <a:ext cx="1714512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F505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z control on</a:t>
            </a:r>
            <a:endParaRPr kumimoji="1" lang="ja-JP" altLang="en-US" sz="1800" b="1" kern="1200" dirty="0">
              <a:solidFill>
                <a:srgbClr val="FF505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000892" y="3460596"/>
            <a:ext cx="192882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chemeClr val="tx1">
                    <a:lumMod val="60000"/>
                    <a:lumOff val="40000"/>
                  </a:schemeClr>
                </a:solidFill>
                <a:sym typeface="Wingdings" pitchFamily="2" charset="2"/>
              </a:rPr>
              <a:t>yaw</a:t>
            </a:r>
            <a:r>
              <a:rPr kumimoji="1" lang="en-US" altLang="ja-JP" sz="1800" b="1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control on</a:t>
            </a:r>
            <a:endParaRPr kumimoji="1" lang="ja-JP" altLang="en-US" sz="1800" b="1" kern="1200" dirty="0">
              <a:solidFill>
                <a:schemeClr val="tx1">
                  <a:lumMod val="60000"/>
                  <a:lumOff val="4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Line 224"/>
          <p:cNvSpPr>
            <a:spLocks noChangeShapeType="1"/>
          </p:cNvSpPr>
          <p:nvPr/>
        </p:nvSpPr>
        <p:spPr bwMode="auto">
          <a:xfrm flipH="1">
            <a:off x="5072065" y="1142984"/>
            <a:ext cx="285752" cy="214315"/>
          </a:xfrm>
          <a:prstGeom prst="line">
            <a:avLst/>
          </a:prstGeom>
          <a:noFill/>
          <a:ln w="38100">
            <a:solidFill>
              <a:srgbClr val="FF7C80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Line 224"/>
          <p:cNvSpPr>
            <a:spLocks noChangeShapeType="1"/>
          </p:cNvSpPr>
          <p:nvPr/>
        </p:nvSpPr>
        <p:spPr bwMode="auto">
          <a:xfrm flipH="1" flipV="1">
            <a:off x="6643702" y="3643313"/>
            <a:ext cx="428628" cy="45719"/>
          </a:xfrm>
          <a:prstGeom prst="lin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357159" y="5572140"/>
            <a:ext cx="3643337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Operation:  May 12, 2009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357159" y="5960926"/>
            <a:ext cx="328614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Downlink:   ~ a week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500034" y="2071678"/>
            <a:ext cx="285752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Test mass controlled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785786" y="3084459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Damped oscillation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(in pitch DoF)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785786" y="2674778"/>
            <a:ext cx="264320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Error signal 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 zero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785786" y="4441781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Signal injection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OL trans. Fn.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785786" y="3743778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Free oscillation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    in x and y DoF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7504139" y="5929330"/>
            <a:ext cx="156845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</a:t>
            </a:r>
            <a:endParaRPr lang="en-US" altLang="ja-JP" sz="1400" b="1" dirty="0" smtClean="0">
              <a:solidFill>
                <a:srgbClr val="969696"/>
              </a:solidFill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W.Kokuyama</a:t>
            </a:r>
            <a:endParaRPr kumimoji="1" lang="ja-JP" altLang="en-US" sz="1400" b="1" kern="1200" dirty="0">
              <a:solidFill>
                <a:srgbClr val="96969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正方形/長方形 32"/>
          <p:cNvSpPr/>
          <p:nvPr/>
        </p:nvSpPr>
        <p:spPr>
          <a:xfrm>
            <a:off x="0" y="995362"/>
            <a:ext cx="8999984" cy="5457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endParaRPr kumimoji="1" lang="ja-JP" altLang="en-US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400" dirty="0"/>
              <a:t>SWIM</a:t>
            </a:r>
            <a:r>
              <a:rPr lang="en-US" altLang="ja-JP" sz="2400" dirty="0">
                <a:latin typeface="Symbol" pitchFamily="18" charset="2"/>
              </a:rPr>
              <a:t>mn</a:t>
            </a:r>
            <a:r>
              <a:rPr lang="ja-JP" altLang="en-US" sz="2400" dirty="0"/>
              <a:t>初期運用</a:t>
            </a:r>
            <a:r>
              <a:rPr lang="en-US" altLang="ja-JP" sz="2400" dirty="0"/>
              <a:t>(5)</a:t>
            </a:r>
          </a:p>
        </p:txBody>
      </p:sp>
      <p:sp>
        <p:nvSpPr>
          <p:cNvPr id="3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400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69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49275"/>
            <a:ext cx="8785225" cy="58515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XY</a:t>
            </a:r>
            <a:r>
              <a:rPr lang="ja-JP" altLang="en-US" dirty="0"/>
              <a:t>平面上のマスの動きと衛星スピンの効果</a:t>
            </a: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3149600" y="5080000"/>
            <a:ext cx="2176463" cy="1363663"/>
          </a:xfrm>
          <a:prstGeom prst="rect">
            <a:avLst/>
          </a:prstGeom>
          <a:solidFill>
            <a:srgbClr val="CC99FF"/>
          </a:solidFill>
          <a:ln w="508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8" y="1343025"/>
            <a:ext cx="2260600" cy="22860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438" y="1328738"/>
            <a:ext cx="2324100" cy="23241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00050" y="995363"/>
            <a:ext cx="8565165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マスが浮上した時、</a:t>
            </a: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XY</a:t>
            </a: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平面上で自由振動を行っている様子が観測</a:t>
            </a:r>
          </a:p>
        </p:txBody>
      </p:sp>
      <p:pic>
        <p:nvPicPr>
          <p:cNvPr id="29703" name="Picture 7" descr="MS_0314-16_Jointdata_kaisekixy_kisek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7925" y="1363663"/>
            <a:ext cx="4156075" cy="3587750"/>
          </a:xfrm>
          <a:prstGeom prst="rect">
            <a:avLst/>
          </a:prstGeom>
          <a:noFill/>
        </p:spPr>
      </p:pic>
      <p:sp>
        <p:nvSpPr>
          <p:cNvPr id="29704" name="Arc 8"/>
          <p:cNvSpPr>
            <a:spLocks/>
          </p:cNvSpPr>
          <p:nvPr/>
        </p:nvSpPr>
        <p:spPr bwMode="auto">
          <a:xfrm rot="-1293116">
            <a:off x="7156450" y="1916113"/>
            <a:ext cx="549275" cy="4016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0723"/>
              <a:gd name="T1" fmla="*/ 0 h 21600"/>
              <a:gd name="T2" fmla="*/ 20723 w 20723"/>
              <a:gd name="T3" fmla="*/ 15506 h 21600"/>
              <a:gd name="T4" fmla="*/ 0 w 20723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723" h="21600" fill="none" extrusionOk="0">
                <a:moveTo>
                  <a:pt x="-1" y="0"/>
                </a:moveTo>
                <a:cubicBezTo>
                  <a:pt x="9582" y="0"/>
                  <a:pt x="18019" y="6313"/>
                  <a:pt x="20722" y="15506"/>
                </a:cubicBezTo>
              </a:path>
              <a:path w="20723" h="21600" stroke="0" extrusionOk="0">
                <a:moveTo>
                  <a:pt x="-1" y="0"/>
                </a:moveTo>
                <a:cubicBezTo>
                  <a:pt x="9582" y="0"/>
                  <a:pt x="18019" y="6313"/>
                  <a:pt x="20722" y="15506"/>
                </a:cubicBezTo>
                <a:lnTo>
                  <a:pt x="0" y="21600"/>
                </a:lnTo>
                <a:close/>
              </a:path>
            </a:pathLst>
          </a:custGeom>
          <a:noFill/>
          <a:ln w="50800">
            <a:solidFill>
              <a:srgbClr val="00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7155395" y="4038600"/>
            <a:ext cx="1564211" cy="461665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X-Y</a:t>
            </a: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プロット</a:t>
            </a:r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6614642" y="1617663"/>
            <a:ext cx="1705916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楕円が回転</a:t>
            </a:r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6499156" y="4926013"/>
            <a:ext cx="1130439" cy="461665"/>
          </a:xfrm>
          <a:prstGeom prst="rect">
            <a:avLst/>
          </a:prstGeom>
          <a:solidFill>
            <a:schemeClr val="bg1"/>
          </a:solidFill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0.2mm</a:t>
            </a:r>
          </a:p>
        </p:txBody>
      </p:sp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1212946" y="3635375"/>
            <a:ext cx="4051109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2Hz</a:t>
            </a: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の共振＋うなり</a:t>
            </a: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(~0.05Hz)</a:t>
            </a:r>
          </a:p>
        </p:txBody>
      </p:sp>
      <p:sp>
        <p:nvSpPr>
          <p:cNvPr id="29710" name="Line 14"/>
          <p:cNvSpPr>
            <a:spLocks noChangeShapeType="1"/>
          </p:cNvSpPr>
          <p:nvPr/>
        </p:nvSpPr>
        <p:spPr bwMode="auto">
          <a:xfrm>
            <a:off x="5510213" y="4889500"/>
            <a:ext cx="32067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9711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4114800"/>
            <a:ext cx="2925763" cy="219392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4728082" y="5330825"/>
            <a:ext cx="4786888" cy="830997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データからフィッティング：</a:t>
            </a:r>
            <a:r>
              <a:rPr kumimoji="1" lang="en-US" altLang="ja-JP" kern="1200" dirty="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-16.8deg/s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衛星スピンレート：</a:t>
            </a:r>
            <a:r>
              <a:rPr kumimoji="1" lang="en-US" altLang="ja-JP" kern="1200" dirty="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-16.7deg/s</a:t>
            </a:r>
          </a:p>
        </p:txBody>
      </p:sp>
      <p:sp>
        <p:nvSpPr>
          <p:cNvPr id="29713" name="Line 17"/>
          <p:cNvSpPr>
            <a:spLocks noChangeShapeType="1"/>
          </p:cNvSpPr>
          <p:nvPr/>
        </p:nvSpPr>
        <p:spPr bwMode="auto">
          <a:xfrm flipH="1">
            <a:off x="1600200" y="3810000"/>
            <a:ext cx="0" cy="9144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714" name="Arc 18"/>
          <p:cNvSpPr>
            <a:spLocks/>
          </p:cNvSpPr>
          <p:nvPr/>
        </p:nvSpPr>
        <p:spPr bwMode="auto">
          <a:xfrm rot="17388828" flipH="1">
            <a:off x="1420019" y="3769519"/>
            <a:ext cx="306388" cy="457200"/>
          </a:xfrm>
          <a:custGeom>
            <a:avLst/>
            <a:gdLst>
              <a:gd name="G0" fmla="+- 8102 0 0"/>
              <a:gd name="G1" fmla="+- 21600 0 0"/>
              <a:gd name="G2" fmla="+- 21600 0 0"/>
              <a:gd name="T0" fmla="*/ 8102 w 29702"/>
              <a:gd name="T1" fmla="*/ 0 h 43200"/>
              <a:gd name="T2" fmla="*/ 0 w 29702"/>
              <a:gd name="T3" fmla="*/ 41623 h 43200"/>
              <a:gd name="T4" fmla="*/ 8102 w 29702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702" h="43200" fill="none" extrusionOk="0">
                <a:moveTo>
                  <a:pt x="8101" y="0"/>
                </a:moveTo>
                <a:cubicBezTo>
                  <a:pt x="20031" y="0"/>
                  <a:pt x="29702" y="9670"/>
                  <a:pt x="29702" y="21600"/>
                </a:cubicBezTo>
                <a:cubicBezTo>
                  <a:pt x="29702" y="33529"/>
                  <a:pt x="20031" y="43200"/>
                  <a:pt x="8102" y="43200"/>
                </a:cubicBezTo>
                <a:cubicBezTo>
                  <a:pt x="5325" y="43200"/>
                  <a:pt x="2574" y="42664"/>
                  <a:pt x="0" y="41622"/>
                </a:cubicBezTo>
              </a:path>
              <a:path w="29702" h="43200" stroke="0" extrusionOk="0">
                <a:moveTo>
                  <a:pt x="8101" y="0"/>
                </a:moveTo>
                <a:cubicBezTo>
                  <a:pt x="20031" y="0"/>
                  <a:pt x="29702" y="9670"/>
                  <a:pt x="29702" y="21600"/>
                </a:cubicBezTo>
                <a:cubicBezTo>
                  <a:pt x="29702" y="33529"/>
                  <a:pt x="20031" y="43200"/>
                  <a:pt x="8102" y="43200"/>
                </a:cubicBezTo>
                <a:cubicBezTo>
                  <a:pt x="5325" y="43200"/>
                  <a:pt x="2574" y="42664"/>
                  <a:pt x="0" y="41622"/>
                </a:cubicBezTo>
                <a:lnTo>
                  <a:pt x="8102" y="21600"/>
                </a:lnTo>
                <a:close/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vert="eaVert"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ja-JP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715" name="Text Box 19"/>
          <p:cNvSpPr txBox="1">
            <a:spLocks noChangeArrowheads="1"/>
          </p:cNvSpPr>
          <p:nvPr/>
        </p:nvSpPr>
        <p:spPr bwMode="auto">
          <a:xfrm>
            <a:off x="-28449" y="3962400"/>
            <a:ext cx="1582486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スピン安定</a:t>
            </a:r>
          </a:p>
        </p:txBody>
      </p:sp>
      <p:sp>
        <p:nvSpPr>
          <p:cNvPr id="29716" name="Text Box 20"/>
          <p:cNvSpPr txBox="1">
            <a:spLocks noChangeArrowheads="1"/>
          </p:cNvSpPr>
          <p:nvPr/>
        </p:nvSpPr>
        <p:spPr bwMode="auto">
          <a:xfrm>
            <a:off x="2571158" y="4154488"/>
            <a:ext cx="3044423" cy="1200329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コリオリ力により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振動軸が回転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→ </a:t>
            </a:r>
            <a:r>
              <a:rPr kumimoji="1" lang="ja-JP" altLang="en-US" kern="1200" dirty="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「フーコーの振り子」</a:t>
            </a:r>
          </a:p>
        </p:txBody>
      </p:sp>
      <p:sp>
        <p:nvSpPr>
          <p:cNvPr id="29717" name="Line 21"/>
          <p:cNvSpPr>
            <a:spLocks noChangeShapeType="1"/>
          </p:cNvSpPr>
          <p:nvPr/>
        </p:nvSpPr>
        <p:spPr bwMode="auto">
          <a:xfrm flipH="1">
            <a:off x="304800" y="5181600"/>
            <a:ext cx="0" cy="4572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718" name="Text Box 22"/>
          <p:cNvSpPr txBox="1">
            <a:spLocks noChangeArrowheads="1"/>
          </p:cNvSpPr>
          <p:nvPr/>
        </p:nvSpPr>
        <p:spPr bwMode="auto">
          <a:xfrm>
            <a:off x="130675" y="4876800"/>
            <a:ext cx="356188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Z</a:t>
            </a:r>
          </a:p>
        </p:txBody>
      </p:sp>
      <p:sp>
        <p:nvSpPr>
          <p:cNvPr id="29719" name="Text Box 23"/>
          <p:cNvSpPr txBox="1">
            <a:spLocks noChangeArrowheads="1"/>
          </p:cNvSpPr>
          <p:nvPr/>
        </p:nvSpPr>
        <p:spPr bwMode="auto">
          <a:xfrm>
            <a:off x="6519112" y="5957888"/>
            <a:ext cx="1271503" cy="461665"/>
          </a:xfrm>
          <a:prstGeom prst="rect">
            <a:avLst/>
          </a:prstGeom>
          <a:noFill/>
          <a:ln w="508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よく一致</a:t>
            </a:r>
          </a:p>
        </p:txBody>
      </p:sp>
      <p:sp>
        <p:nvSpPr>
          <p:cNvPr id="29720" name="Text Box 24"/>
          <p:cNvSpPr txBox="1">
            <a:spLocks noChangeArrowheads="1"/>
          </p:cNvSpPr>
          <p:nvPr/>
        </p:nvSpPr>
        <p:spPr bwMode="auto">
          <a:xfrm>
            <a:off x="1257614" y="1676400"/>
            <a:ext cx="394660" cy="461665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</a:t>
            </a:r>
          </a:p>
        </p:txBody>
      </p:sp>
      <p:sp>
        <p:nvSpPr>
          <p:cNvPr id="29721" name="Text Box 25"/>
          <p:cNvSpPr txBox="1">
            <a:spLocks noChangeArrowheads="1"/>
          </p:cNvSpPr>
          <p:nvPr/>
        </p:nvSpPr>
        <p:spPr bwMode="auto">
          <a:xfrm>
            <a:off x="2934030" y="1600200"/>
            <a:ext cx="391454" cy="461665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Y</a:t>
            </a:r>
          </a:p>
        </p:txBody>
      </p:sp>
      <p:sp>
        <p:nvSpPr>
          <p:cNvPr id="29722" name="Text Box 26"/>
          <p:cNvSpPr txBox="1">
            <a:spLocks noChangeArrowheads="1"/>
          </p:cNvSpPr>
          <p:nvPr/>
        </p:nvSpPr>
        <p:spPr bwMode="auto">
          <a:xfrm>
            <a:off x="3287713" y="3382963"/>
            <a:ext cx="1136650" cy="3365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Time [sec]</a:t>
            </a:r>
          </a:p>
        </p:txBody>
      </p:sp>
      <p:sp>
        <p:nvSpPr>
          <p:cNvPr id="29723" name="Text Box 27"/>
          <p:cNvSpPr txBox="1">
            <a:spLocks noChangeArrowheads="1"/>
          </p:cNvSpPr>
          <p:nvPr/>
        </p:nvSpPr>
        <p:spPr bwMode="auto">
          <a:xfrm>
            <a:off x="842963" y="3425825"/>
            <a:ext cx="1136650" cy="3365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Time [sec]</a:t>
            </a:r>
          </a:p>
        </p:txBody>
      </p:sp>
      <p:sp>
        <p:nvSpPr>
          <p:cNvPr id="29724" name="Rectangle 28"/>
          <p:cNvSpPr>
            <a:spLocks noChangeArrowheads="1"/>
          </p:cNvSpPr>
          <p:nvPr/>
        </p:nvSpPr>
        <p:spPr bwMode="auto">
          <a:xfrm>
            <a:off x="3360738" y="5294313"/>
            <a:ext cx="244475" cy="755650"/>
          </a:xfrm>
          <a:prstGeom prst="rect">
            <a:avLst/>
          </a:prstGeom>
          <a:solidFill>
            <a:schemeClr val="accent1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725" name="Rectangle 29"/>
          <p:cNvSpPr>
            <a:spLocks noChangeArrowheads="1"/>
          </p:cNvSpPr>
          <p:nvPr/>
        </p:nvSpPr>
        <p:spPr bwMode="auto">
          <a:xfrm>
            <a:off x="4557713" y="5300663"/>
            <a:ext cx="244475" cy="755650"/>
          </a:xfrm>
          <a:prstGeom prst="rect">
            <a:avLst/>
          </a:prstGeom>
          <a:solidFill>
            <a:schemeClr val="accent1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726" name="Line 30"/>
          <p:cNvSpPr>
            <a:spLocks noChangeShapeType="1"/>
          </p:cNvSpPr>
          <p:nvPr/>
        </p:nvSpPr>
        <p:spPr bwMode="auto">
          <a:xfrm>
            <a:off x="3832225" y="5703888"/>
            <a:ext cx="246063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727" name="Text Box 31"/>
          <p:cNvSpPr txBox="1">
            <a:spLocks noChangeArrowheads="1"/>
          </p:cNvSpPr>
          <p:nvPr/>
        </p:nvSpPr>
        <p:spPr bwMode="auto">
          <a:xfrm>
            <a:off x="3205163" y="6110288"/>
            <a:ext cx="2162175" cy="3048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センサ固定座標系でみると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6451 C -0.00746 0.04948 -0.0118 0.02636 -0.0118 0.00046 C -0.0118 -0.02497 -0.00746 -0.0481 -0.00069 -0.06359 C 0.00625 -0.0481 0.01007 -0.02497 0.01007 0.00046 C 0.01007 0.02636 0.00625 0.04948 -0.00069 0.06451 Z " pathEditMode="relative" rAng="16200000" ptsTypes="fffff">
                                      <p:cBhvr>
                                        <p:cTn id="43" dur="2000" fill="hold"/>
                                        <p:tgtEl>
                                          <p:spTgt spid="297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7 -0.00347 C 0.03541 0.00555 0.01805 0.01133 -0.00139 0.01133 C -0.02049 0.01133 -0.03785 0.00555 -0.04948 -0.00347 C -0.03785 -0.01271 -0.02049 -0.0178 -0.00139 -0.0178 C 0.01805 -0.0178 0.03541 -0.01271 0.0467 -0.00347 Z " pathEditMode="relative" rAng="10800000" ptsTypes="fffff">
                                      <p:cBhvr>
                                        <p:cTn id="47" dur="2000" fill="hold"/>
                                        <p:tgtEl>
                                          <p:spTgt spid="297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28" grpId="0" animBg="1"/>
      <p:bldP spid="29704" grpId="0" animBg="1"/>
      <p:bldP spid="29705" grpId="0" animBg="1"/>
      <p:bldP spid="29706" grpId="0"/>
      <p:bldP spid="29708" grpId="0" animBg="1"/>
      <p:bldP spid="29710" grpId="0" animBg="1"/>
      <p:bldP spid="29712" grpId="0"/>
      <p:bldP spid="29713" grpId="0" animBg="1"/>
      <p:bldP spid="29714" grpId="0" animBg="1"/>
      <p:bldP spid="29715" grpId="0"/>
      <p:bldP spid="29716" grpId="0"/>
      <p:bldP spid="29717" grpId="0" animBg="1"/>
      <p:bldP spid="29718" grpId="0"/>
      <p:bldP spid="29719" grpId="0" animBg="1"/>
      <p:bldP spid="29724" grpId="0" animBg="1"/>
      <p:bldP spid="29724" grpId="1" animBg="1"/>
      <p:bldP spid="29725" grpId="0" animBg="1"/>
      <p:bldP spid="29725" grpId="1" animBg="1"/>
      <p:bldP spid="29726" grpId="0" animBg="1"/>
      <p:bldP spid="2972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1"/>
          <p:cNvSpPr/>
          <p:nvPr/>
        </p:nvSpPr>
        <p:spPr>
          <a:xfrm>
            <a:off x="0" y="836712"/>
            <a:ext cx="9144000" cy="5616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kumimoji="1" lang="ja-JP" alt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400" dirty="0"/>
              <a:t>SWIM</a:t>
            </a:r>
            <a:r>
              <a:rPr lang="en-US" altLang="ja-JP" sz="2400" dirty="0">
                <a:latin typeface="Symbol" pitchFamily="18" charset="2"/>
              </a:rPr>
              <a:t>mn</a:t>
            </a:r>
            <a:r>
              <a:rPr lang="ja-JP" altLang="en-US" sz="2400" dirty="0"/>
              <a:t>初期運用</a:t>
            </a:r>
            <a:r>
              <a:rPr lang="en-US" altLang="ja-JP" sz="2400" dirty="0"/>
              <a:t>(1)</a:t>
            </a:r>
          </a:p>
        </p:txBody>
      </p:sp>
      <p:sp>
        <p:nvSpPr>
          <p:cNvPr id="21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400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33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49275"/>
            <a:ext cx="8785225" cy="7461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浮上マスの制御</a:t>
            </a:r>
          </a:p>
        </p:txBody>
      </p:sp>
      <p:sp>
        <p:nvSpPr>
          <p:cNvPr id="14360" name="Rectangle 24"/>
          <p:cNvSpPr>
            <a:spLocks noChangeArrowheads="1"/>
          </p:cNvSpPr>
          <p:nvPr/>
        </p:nvSpPr>
        <p:spPr bwMode="auto">
          <a:xfrm>
            <a:off x="3243263" y="622300"/>
            <a:ext cx="5681662" cy="5765800"/>
          </a:xfrm>
          <a:prstGeom prst="rect">
            <a:avLst/>
          </a:prstGeom>
          <a:solidFill>
            <a:schemeClr val="bg1"/>
          </a:solidFill>
          <a:ln w="5080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4341" name="Picture 5" descr="090328_seigy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143000"/>
            <a:ext cx="5238750" cy="5257800"/>
          </a:xfrm>
          <a:prstGeom prst="rect">
            <a:avLst/>
          </a:prstGeom>
          <a:noFill/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968795" y="5873750"/>
            <a:ext cx="2670924" cy="58477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注：データ処理のせいで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過渡応答は一部汚く見える</a:t>
            </a:r>
            <a:r>
              <a:rPr kumimoji="1" lang="en-US" altLang="ja-JP" sz="1600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-416926" y="1066800"/>
            <a:ext cx="4113627" cy="1200329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そのまま地上では制御できない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飛行機実験で</a:t>
            </a: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</a:t>
            </a: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秒間の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制御を実証していた</a:t>
            </a: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3079430" y="533400"/>
            <a:ext cx="6618928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u="sng" kern="1200" dirty="0">
                <a:solidFill>
                  <a:srgbClr val="0000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ja-JP" altLang="en-US" u="sng" kern="1200" dirty="0">
                <a:solidFill>
                  <a:srgbClr val="0000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回目 例：</a:t>
            </a:r>
            <a:r>
              <a:rPr kumimoji="1" lang="en-US" altLang="ja-JP" u="sng" kern="1200" dirty="0">
                <a:solidFill>
                  <a:srgbClr val="0000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09/03/14 14</a:t>
            </a:r>
            <a:r>
              <a:rPr kumimoji="1" lang="ja-JP" altLang="en-US" u="sng" kern="1200" dirty="0">
                <a:solidFill>
                  <a:srgbClr val="0000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時</a:t>
            </a:r>
            <a:r>
              <a:rPr kumimoji="1" lang="en-US" altLang="ja-JP" u="sng" kern="1200" dirty="0">
                <a:solidFill>
                  <a:srgbClr val="0000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(JST)</a:t>
            </a:r>
            <a:r>
              <a:rPr kumimoji="1" lang="ja-JP" altLang="en-US" u="sng" kern="1200" dirty="0">
                <a:solidFill>
                  <a:srgbClr val="0000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頃　ノルウェー上空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 rot="16200000">
            <a:off x="2675871" y="2223442"/>
            <a:ext cx="1415772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鉛直制御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 rot="16200000">
            <a:off x="2675871" y="4661842"/>
            <a:ext cx="1415772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回転制御</a:t>
            </a:r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5791200" y="1143000"/>
            <a:ext cx="0" cy="3048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>
            <a:off x="6553200" y="1143000"/>
            <a:ext cx="0" cy="3048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5316538" y="862013"/>
            <a:ext cx="641350" cy="336550"/>
          </a:xfrm>
          <a:prstGeom prst="rect">
            <a:avLst/>
          </a:prstGeom>
          <a:solidFill>
            <a:schemeClr val="bg1"/>
          </a:solidFill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Z ON</a:t>
            </a: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6146800" y="862013"/>
            <a:ext cx="901700" cy="336550"/>
          </a:xfrm>
          <a:prstGeom prst="rect">
            <a:avLst/>
          </a:prstGeom>
          <a:solidFill>
            <a:schemeClr val="bg1"/>
          </a:solidFill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Yaw ON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82081" y="3719513"/>
            <a:ext cx="3018776" cy="830997"/>
          </a:xfrm>
          <a:prstGeom prst="rect">
            <a:avLst/>
          </a:prstGeom>
          <a:noFill/>
          <a:ln w="508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４回とも宇宙空間での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制御に成功</a:t>
            </a:r>
            <a:r>
              <a:rPr kumimoji="1" lang="en-US" altLang="ja-JP" kern="1200" dirty="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(TAM1)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4283075" y="874713"/>
            <a:ext cx="541338" cy="336550"/>
          </a:xfrm>
          <a:prstGeom prst="rect">
            <a:avLst/>
          </a:prstGeom>
          <a:solidFill>
            <a:schemeClr val="bg1"/>
          </a:solidFill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00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OFF</a:t>
            </a: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389946" y="2324100"/>
            <a:ext cx="2549095" cy="1200329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月運用時に</a:t>
            </a: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回、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月運用時に</a:t>
            </a: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回、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制御を実施</a:t>
            </a:r>
          </a:p>
        </p:txBody>
      </p:sp>
      <p:sp>
        <p:nvSpPr>
          <p:cNvPr id="14358" name="Line 22"/>
          <p:cNvSpPr>
            <a:spLocks noChangeShapeType="1"/>
          </p:cNvSpPr>
          <p:nvPr/>
        </p:nvSpPr>
        <p:spPr bwMode="auto">
          <a:xfrm>
            <a:off x="1562100" y="3244850"/>
            <a:ext cx="0" cy="414338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359" name="Text Box 23"/>
          <p:cNvSpPr txBox="1">
            <a:spLocks noChangeArrowheads="1"/>
          </p:cNvSpPr>
          <p:nvPr/>
        </p:nvSpPr>
        <p:spPr bwMode="auto">
          <a:xfrm>
            <a:off x="650645" y="4797425"/>
            <a:ext cx="2476961" cy="58477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00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フォトセンサ</a:t>
            </a:r>
            <a:r>
              <a:rPr kumimoji="1" lang="en-US" altLang="ja-JP" sz="1600" kern="1200" dirty="0">
                <a:solidFill>
                  <a:srgbClr val="00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kern="1200" dirty="0">
                <a:solidFill>
                  <a:srgbClr val="00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変位センサ</a:t>
            </a:r>
            <a:r>
              <a:rPr kumimoji="1" lang="en-US" altLang="ja-JP" sz="1600" kern="1200" dirty="0">
                <a:solidFill>
                  <a:srgbClr val="00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00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のオフセット最適化も実施</a:t>
            </a:r>
          </a:p>
        </p:txBody>
      </p:sp>
      <p:sp>
        <p:nvSpPr>
          <p:cNvPr id="14361" name="Text Box 25"/>
          <p:cNvSpPr txBox="1">
            <a:spLocks noChangeArrowheads="1"/>
          </p:cNvSpPr>
          <p:nvPr/>
        </p:nvSpPr>
        <p:spPr bwMode="auto">
          <a:xfrm>
            <a:off x="704850" y="5438775"/>
            <a:ext cx="1898650" cy="3365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00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TAM2</a:t>
            </a:r>
            <a:r>
              <a:rPr kumimoji="1" lang="ja-JP" altLang="en-US" sz="1600" kern="1200" dirty="0">
                <a:solidFill>
                  <a:srgbClr val="00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は動作確認中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Astronomy and Cosmology</a:t>
            </a:r>
            <a:endParaRPr lang="en-US" altLang="ja-JP" sz="2000" dirty="0" smtClean="0"/>
          </a:p>
        </p:txBody>
      </p:sp>
      <p:sp>
        <p:nvSpPr>
          <p:cNvPr id="26626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642910" y="947306"/>
            <a:ext cx="792961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b="1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Verification of the alternative theories of gravity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b="1" dirty="0" smtClean="0">
                <a:solidFill>
                  <a:srgbClr val="FFFFFF"/>
                </a:solidFill>
              </a:rPr>
              <a:t>　 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Test </a:t>
            </a:r>
            <a:r>
              <a:rPr lang="en-US" altLang="ja-JP" sz="2000" dirty="0" smtClean="0">
                <a:solidFill>
                  <a:srgbClr val="99CCFF"/>
                </a:solidFill>
              </a:rPr>
              <a:t>Brans-Dicke theory </a:t>
            </a:r>
            <a:r>
              <a:rPr lang="ja-JP" altLang="en-US" sz="2000" dirty="0" smtClean="0">
                <a:solidFill>
                  <a:srgbClr val="99CC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by NS/BH binary evolution 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   </a:t>
            </a:r>
            <a:r>
              <a:rPr lang="en-US" altLang="ja-JP" sz="2000" dirty="0" smtClean="0">
                <a:solidFill>
                  <a:srgbClr val="FFFFFF"/>
                </a:solidFill>
              </a:rPr>
              <a:t> Stronger constraint by  10</a:t>
            </a:r>
            <a:r>
              <a:rPr lang="en-US" altLang="ja-JP" sz="2000" baseline="30000" dirty="0" smtClean="0">
                <a:solidFill>
                  <a:srgbClr val="FFFFFF"/>
                </a:solidFill>
              </a:rPr>
              <a:t>4</a:t>
            </a:r>
            <a:r>
              <a:rPr lang="en-US" altLang="ja-JP" sz="2000" dirty="0" smtClean="0">
                <a:solidFill>
                  <a:srgbClr val="FFFFFF"/>
                </a:solidFill>
              </a:rPr>
              <a:t> times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357290" y="2161752"/>
            <a:ext cx="64294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ja-JP" sz="1600" dirty="0" smtClean="0">
                <a:solidFill>
                  <a:srgbClr val="C0C0C0"/>
                </a:solidFill>
              </a:rPr>
              <a:t>K. Yagi and T. Tanaka, Prog. Theor. Phys. 123, 1069 (2010)</a:t>
            </a:r>
            <a:endParaRPr lang="ja-JP" altLang="en-US" sz="1600" dirty="0">
              <a:solidFill>
                <a:srgbClr val="C0C0C0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71472" y="4716860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b="1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 Neutron-star physics 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Determine masses of 10</a:t>
            </a:r>
            <a:r>
              <a:rPr lang="en-US" altLang="ja-JP" sz="2000" baseline="30000" dirty="0" smtClean="0">
                <a:solidFill>
                  <a:srgbClr val="FFFFFF"/>
                </a:solidFill>
              </a:rPr>
              <a:t>5</a:t>
            </a:r>
            <a:r>
              <a:rPr lang="en-US" altLang="ja-JP" sz="2000" dirty="0" smtClean="0">
                <a:solidFill>
                  <a:srgbClr val="FFFFFF"/>
                </a:solidFill>
              </a:rPr>
              <a:t> NSs per year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en-US" altLang="ja-JP" sz="2000" dirty="0" smtClean="0">
                <a:solidFill>
                  <a:srgbClr val="FFFFFF"/>
                </a:solidFill>
              </a:rPr>
              <a:t>Constrain the </a:t>
            </a:r>
            <a:r>
              <a:rPr lang="en-US" altLang="ja-JP" sz="2000" dirty="0" smtClean="0">
                <a:solidFill>
                  <a:srgbClr val="99CCFF"/>
                </a:solidFill>
              </a:rPr>
              <a:t>EoS of NS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    Formation process of NS from the spectrum</a:t>
            </a:r>
            <a:endParaRPr kumimoji="1" lang="en-US" altLang="ja-JP" sz="2000" kern="1200" dirty="0" smtClean="0">
              <a:solidFill>
                <a:srgbClr val="FFFFCC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00034" y="2643182"/>
            <a:ext cx="821537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b="1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 Black hole dark matter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 Gravitational collapse of the primordial density fluctuations  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  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en-US" altLang="ja-JP" sz="2000" dirty="0" smtClean="0">
                <a:solidFill>
                  <a:srgbClr val="99CCFF"/>
                </a:solidFill>
                <a:sym typeface="Wingdings" pitchFamily="2" charset="2"/>
              </a:rPr>
              <a:t>P</a:t>
            </a:r>
            <a:r>
              <a:rPr lang="en-US" altLang="ja-JP" sz="2000" dirty="0" smtClean="0">
                <a:solidFill>
                  <a:srgbClr val="99CCFF"/>
                </a:solidFill>
              </a:rPr>
              <a:t>rimordial black holes </a:t>
            </a:r>
            <a:r>
              <a:rPr lang="en-US" altLang="ja-JP" sz="2000" dirty="0" smtClean="0">
                <a:solidFill>
                  <a:srgbClr val="FFFFFF"/>
                </a:solidFill>
              </a:rPr>
              <a:t>(PBHs)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                   as a candidate of dark matter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1428728" y="4162016"/>
            <a:ext cx="64294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ja-JP" sz="1600" dirty="0" smtClean="0">
                <a:solidFill>
                  <a:srgbClr val="C0C0C0"/>
                </a:solidFill>
              </a:rPr>
              <a:t>R. Saito and J. Yokoyama, Phys. Rev. Lett. 102 161101 (2009)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正方形/長方形 28"/>
          <p:cNvSpPr/>
          <p:nvPr/>
        </p:nvSpPr>
        <p:spPr>
          <a:xfrm>
            <a:off x="107504" y="836712"/>
            <a:ext cx="8892480" cy="5616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400" dirty="0"/>
              <a:t>SWIM</a:t>
            </a:r>
            <a:r>
              <a:rPr lang="en-US" altLang="ja-JP" sz="2400" dirty="0">
                <a:latin typeface="Symbol" pitchFamily="18" charset="2"/>
              </a:rPr>
              <a:t>mn</a:t>
            </a:r>
            <a:r>
              <a:rPr lang="ja-JP" altLang="en-US" sz="2400" dirty="0"/>
              <a:t>初期運用</a:t>
            </a:r>
            <a:r>
              <a:rPr lang="en-US" altLang="ja-JP" sz="2400" dirty="0"/>
              <a:t>(2)</a:t>
            </a:r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400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65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49275"/>
            <a:ext cx="8785225" cy="5851525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ja-JP" altLang="en-US" dirty="0"/>
              <a:t>制御時残留ノイズスペクトル</a:t>
            </a:r>
          </a:p>
        </p:txBody>
      </p:sp>
      <p:pic>
        <p:nvPicPr>
          <p:cNvPr id="27654" name="Picture 6" descr="GRP_MS_0314-16_Jointdata_injz_DisplacementNoi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" y="1162050"/>
            <a:ext cx="7543800" cy="4881563"/>
          </a:xfrm>
          <a:prstGeom prst="rect">
            <a:avLst/>
          </a:prstGeom>
          <a:noFill/>
        </p:spPr>
      </p:pic>
      <p:sp>
        <p:nvSpPr>
          <p:cNvPr id="27655" name="Line 7"/>
          <p:cNvSpPr>
            <a:spLocks noChangeShapeType="1"/>
          </p:cNvSpPr>
          <p:nvPr/>
        </p:nvSpPr>
        <p:spPr bwMode="auto">
          <a:xfrm flipH="1">
            <a:off x="5524500" y="2054225"/>
            <a:ext cx="147638" cy="52705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5224463" y="1751013"/>
            <a:ext cx="2187575" cy="3365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8.4Hz</a:t>
            </a: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注入信号と</a:t>
            </a:r>
            <a:r>
              <a:rPr kumimoji="1" lang="en-US" altLang="ja-JP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倍波</a:t>
            </a:r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 flipH="1">
            <a:off x="4352925" y="1563688"/>
            <a:ext cx="9525" cy="40005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2895600" y="1258888"/>
            <a:ext cx="2565400" cy="3365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XY</a:t>
            </a: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平面内共振</a:t>
            </a:r>
            <a:r>
              <a:rPr kumimoji="1" lang="en-US" altLang="ja-JP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後述</a:t>
            </a:r>
            <a:r>
              <a:rPr kumimoji="1" lang="en-US" altLang="ja-JP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と倍波</a:t>
            </a: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5203825" y="1044575"/>
            <a:ext cx="3717685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Z</a:t>
            </a: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方向に矩形波信号注入時</a:t>
            </a:r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1171575" y="5995988"/>
            <a:ext cx="3172663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その他のピーク：解析中</a:t>
            </a:r>
          </a:p>
        </p:txBody>
      </p:sp>
      <p:sp>
        <p:nvSpPr>
          <p:cNvPr id="27664" name="Line 16"/>
          <p:cNvSpPr>
            <a:spLocks noChangeShapeType="1"/>
          </p:cNvSpPr>
          <p:nvPr/>
        </p:nvSpPr>
        <p:spPr bwMode="auto">
          <a:xfrm>
            <a:off x="6164263" y="2082800"/>
            <a:ext cx="244475" cy="930275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4876800" y="6021388"/>
            <a:ext cx="4716356" cy="461665"/>
          </a:xfrm>
          <a:prstGeom prst="rect">
            <a:avLst/>
          </a:prstGeom>
          <a:noFill/>
          <a:ln w="508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データの取得に成功・解析を実施中</a:t>
            </a:r>
          </a:p>
        </p:txBody>
      </p:sp>
      <p:sp>
        <p:nvSpPr>
          <p:cNvPr id="27666" name="Line 18"/>
          <p:cNvSpPr>
            <a:spLocks noChangeShapeType="1"/>
          </p:cNvSpPr>
          <p:nvPr/>
        </p:nvSpPr>
        <p:spPr bwMode="auto">
          <a:xfrm flipH="1">
            <a:off x="5003800" y="1603375"/>
            <a:ext cx="82550" cy="547688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667" name="Line 19"/>
          <p:cNvSpPr>
            <a:spLocks noChangeShapeType="1"/>
          </p:cNvSpPr>
          <p:nvPr/>
        </p:nvSpPr>
        <p:spPr bwMode="auto">
          <a:xfrm>
            <a:off x="4725988" y="2208213"/>
            <a:ext cx="65087" cy="42545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669" name="Text Box 21"/>
          <p:cNvSpPr txBox="1">
            <a:spLocks noChangeArrowheads="1"/>
          </p:cNvSpPr>
          <p:nvPr/>
        </p:nvSpPr>
        <p:spPr bwMode="auto">
          <a:xfrm>
            <a:off x="4397375" y="1919288"/>
            <a:ext cx="617538" cy="3365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Pitch</a:t>
            </a:r>
          </a:p>
        </p:txBody>
      </p:sp>
      <p:sp>
        <p:nvSpPr>
          <p:cNvPr id="27673" name="Text Box 25"/>
          <p:cNvSpPr txBox="1">
            <a:spLocks noChangeArrowheads="1"/>
          </p:cNvSpPr>
          <p:nvPr/>
        </p:nvSpPr>
        <p:spPr bwMode="auto">
          <a:xfrm rot="5400000">
            <a:off x="5546585" y="3275956"/>
            <a:ext cx="5577168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Rotational Displacement [rad/rHz]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7385054" y="1917700"/>
            <a:ext cx="998538" cy="3335338"/>
            <a:chOff x="4653" y="1086"/>
            <a:chExt cx="629" cy="2101"/>
          </a:xfrm>
        </p:grpSpPr>
        <p:sp>
          <p:nvSpPr>
            <p:cNvPr id="27670" name="Text Box 22"/>
            <p:cNvSpPr txBox="1">
              <a:spLocks noChangeArrowheads="1"/>
            </p:cNvSpPr>
            <p:nvPr/>
          </p:nvSpPr>
          <p:spPr bwMode="auto">
            <a:xfrm>
              <a:off x="4754" y="2286"/>
              <a:ext cx="501" cy="291"/>
            </a:xfrm>
            <a:prstGeom prst="rect">
              <a:avLst/>
            </a:prstGeom>
            <a:noFill/>
            <a:ln w="508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10</a:t>
              </a:r>
              <a:r>
                <a:rPr kumimoji="1" lang="en-US" altLang="ja-JP" b="1" kern="1200" baseline="300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-6</a:t>
              </a:r>
            </a:p>
          </p:txBody>
        </p:sp>
        <p:sp>
          <p:nvSpPr>
            <p:cNvPr id="27672" name="Text Box 24"/>
            <p:cNvSpPr txBox="1">
              <a:spLocks noChangeArrowheads="1"/>
            </p:cNvSpPr>
            <p:nvPr/>
          </p:nvSpPr>
          <p:spPr bwMode="auto">
            <a:xfrm>
              <a:off x="4781" y="2896"/>
              <a:ext cx="501" cy="291"/>
            </a:xfrm>
            <a:prstGeom prst="rect">
              <a:avLst/>
            </a:prstGeom>
            <a:noFill/>
            <a:ln w="508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10</a:t>
              </a:r>
              <a:r>
                <a:rPr kumimoji="1" lang="en-US" altLang="ja-JP" b="1" kern="1200" baseline="300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-7</a:t>
              </a:r>
            </a:p>
          </p:txBody>
        </p:sp>
        <p:grpSp>
          <p:nvGrpSpPr>
            <p:cNvPr id="3" name="Group 29"/>
            <p:cNvGrpSpPr>
              <a:grpSpLocks/>
            </p:cNvGrpSpPr>
            <p:nvPr/>
          </p:nvGrpSpPr>
          <p:grpSpPr bwMode="auto">
            <a:xfrm>
              <a:off x="4668" y="1683"/>
              <a:ext cx="569" cy="291"/>
              <a:chOff x="4668" y="1683"/>
              <a:chExt cx="569" cy="291"/>
            </a:xfrm>
          </p:grpSpPr>
          <p:sp>
            <p:nvSpPr>
              <p:cNvPr id="27671" name="Text Box 23"/>
              <p:cNvSpPr txBox="1">
                <a:spLocks noChangeArrowheads="1"/>
              </p:cNvSpPr>
              <p:nvPr/>
            </p:nvSpPr>
            <p:spPr bwMode="auto">
              <a:xfrm>
                <a:off x="4736" y="1683"/>
                <a:ext cx="501" cy="291"/>
              </a:xfrm>
              <a:prstGeom prst="rect">
                <a:avLst/>
              </a:prstGeom>
              <a:noFill/>
              <a:ln w="50800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kumimoji="1" lang="en-US" altLang="ja-JP" b="1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10</a:t>
                </a:r>
                <a:r>
                  <a:rPr kumimoji="1" lang="en-US" altLang="ja-JP" b="1" kern="1200" baseline="300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-5</a:t>
                </a:r>
              </a:p>
            </p:txBody>
          </p:sp>
          <p:sp>
            <p:nvSpPr>
              <p:cNvPr id="27674" name="Line 26"/>
              <p:cNvSpPr>
                <a:spLocks noChangeShapeType="1"/>
              </p:cNvSpPr>
              <p:nvPr/>
            </p:nvSpPr>
            <p:spPr bwMode="auto">
              <a:xfrm flipH="1" flipV="1">
                <a:off x="4668" y="1800"/>
                <a:ext cx="126" cy="0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kern="1200" dirty="0">
                  <a:solidFill>
                    <a:srgbClr val="40458C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27675" name="Line 27"/>
            <p:cNvSpPr>
              <a:spLocks noChangeShapeType="1"/>
            </p:cNvSpPr>
            <p:nvPr/>
          </p:nvSpPr>
          <p:spPr bwMode="auto">
            <a:xfrm flipH="1" flipV="1">
              <a:off x="4653" y="2397"/>
              <a:ext cx="126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7676" name="Line 28"/>
            <p:cNvSpPr>
              <a:spLocks noChangeShapeType="1"/>
            </p:cNvSpPr>
            <p:nvPr/>
          </p:nvSpPr>
          <p:spPr bwMode="auto">
            <a:xfrm flipH="1" flipV="1">
              <a:off x="4653" y="3003"/>
              <a:ext cx="126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4" name="Group 30"/>
            <p:cNvGrpSpPr>
              <a:grpSpLocks/>
            </p:cNvGrpSpPr>
            <p:nvPr/>
          </p:nvGrpSpPr>
          <p:grpSpPr bwMode="auto">
            <a:xfrm>
              <a:off x="4656" y="1086"/>
              <a:ext cx="569" cy="291"/>
              <a:chOff x="4668" y="1683"/>
              <a:chExt cx="569" cy="291"/>
            </a:xfrm>
          </p:grpSpPr>
          <p:sp>
            <p:nvSpPr>
              <p:cNvPr id="27679" name="Text Box 31"/>
              <p:cNvSpPr txBox="1">
                <a:spLocks noChangeArrowheads="1"/>
              </p:cNvSpPr>
              <p:nvPr/>
            </p:nvSpPr>
            <p:spPr bwMode="auto">
              <a:xfrm>
                <a:off x="4736" y="1683"/>
                <a:ext cx="501" cy="291"/>
              </a:xfrm>
              <a:prstGeom prst="rect">
                <a:avLst/>
              </a:prstGeom>
              <a:noFill/>
              <a:ln w="50800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kumimoji="1" lang="en-US" altLang="ja-JP" b="1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10</a:t>
                </a:r>
                <a:r>
                  <a:rPr kumimoji="1" lang="en-US" altLang="ja-JP" b="1" kern="1200" baseline="300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-4</a:t>
                </a:r>
              </a:p>
            </p:txBody>
          </p:sp>
          <p:sp>
            <p:nvSpPr>
              <p:cNvPr id="27680" name="Line 32"/>
              <p:cNvSpPr>
                <a:spLocks noChangeShapeType="1"/>
              </p:cNvSpPr>
              <p:nvPr/>
            </p:nvSpPr>
            <p:spPr bwMode="auto">
              <a:xfrm flipH="1" flipV="1">
                <a:off x="4668" y="1800"/>
                <a:ext cx="126" cy="0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kern="1200" dirty="0">
                  <a:solidFill>
                    <a:srgbClr val="40458C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球状星団のブラックホール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 smtClean="0"/>
              <a:t>The Fifth International ASTROD Symposium</a:t>
            </a:r>
            <a:r>
              <a:rPr lang="zh-CN" altLang="en-US" smtClean="0"/>
              <a:t>　</a:t>
            </a:r>
            <a:r>
              <a:rPr lang="en-US" altLang="zh-CN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5000628" y="1636753"/>
            <a:ext cx="4071965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GEMINI AND HUBBLE SPACE TELESCOPE EVIDENCE FOR AN INTERMEDIATE-MASS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BLACK HOLE IN </a:t>
            </a:r>
            <a:r>
              <a:rPr lang="en-US" altLang="ja-JP" sz="1400" b="1" dirty="0" smtClean="0">
                <a:solidFill>
                  <a:srgbClr val="EAEAEA"/>
                </a:solidFill>
                <a:latin typeface="Symbol" pitchFamily="18" charset="2"/>
              </a:rPr>
              <a:t>w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 CENTAURI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Eva Noyola</a:t>
            </a:r>
            <a:r>
              <a:rPr lang="ja-JP" altLang="en-US" sz="1200" b="1" dirty="0" smtClean="0">
                <a:solidFill>
                  <a:srgbClr val="DDDDDD"/>
                </a:solidFill>
                <a:latin typeface="Tahoma" pitchFamily="34" charset="0"/>
              </a:rPr>
              <a:t>　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et al., ApJ 676 (2008) 1008Y1015</a:t>
            </a:r>
          </a:p>
        </p:txBody>
      </p:sp>
      <p:pic>
        <p:nvPicPr>
          <p:cNvPr id="19" name="図 18" descr="65334.we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2674810"/>
            <a:ext cx="3066138" cy="3635686"/>
          </a:xfrm>
          <a:prstGeom prst="rect">
            <a:avLst/>
          </a:prstGeom>
        </p:spPr>
      </p:pic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5000628" y="928670"/>
            <a:ext cx="378621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中心付近の星の速度分布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                          と 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BH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質量の関係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642910" y="1000108"/>
            <a:ext cx="378621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中心付近の星の速度分布の観測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642910" y="1428736"/>
            <a:ext cx="4143403" cy="9725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Core velocity dispersions</a:t>
            </a:r>
            <a:r>
              <a:rPr lang="ja-JP" altLang="en-US" sz="1400" b="1" dirty="0" smtClean="0">
                <a:solidFill>
                  <a:srgbClr val="DDDDDD"/>
                </a:solidFill>
                <a:latin typeface="Tahoma" pitchFamily="34" charset="0"/>
              </a:rPr>
              <a:t>　</a:t>
            </a: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for 25 Galactic and 10 old Magellanic globular clusters? </a:t>
            </a:r>
            <a:endParaRPr lang="en-US" altLang="ja-JP" sz="1200" b="1" dirty="0" smtClean="0">
              <a:solidFill>
                <a:srgbClr val="DDDDDD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DDDDDD"/>
                </a:solidFill>
                <a:latin typeface="Tahoma" pitchFamily="34" charset="0"/>
              </a:rPr>
              <a:t>　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Pierre Dubath</a:t>
            </a:r>
            <a:r>
              <a:rPr lang="ja-JP" altLang="en-US" sz="1200" b="1" dirty="0" smtClean="0">
                <a:solidFill>
                  <a:srgbClr val="DDDDDD"/>
                </a:solidFill>
                <a:latin typeface="Tahoma" pitchFamily="34" charset="0"/>
              </a:rPr>
              <a:t> 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et al.,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  </a:t>
            </a:r>
            <a:r>
              <a:rPr lang="fr-FR" altLang="ja-JP" sz="1200" b="1" dirty="0" smtClean="0">
                <a:solidFill>
                  <a:srgbClr val="DDDDDD"/>
                </a:solidFill>
                <a:latin typeface="Tahoma" pitchFamily="34" charset="0"/>
              </a:rPr>
              <a:t>Astron. Astrophys. 324, 505–522 (1997)</a:t>
            </a:r>
            <a:endParaRPr lang="en-US" altLang="ja-JP" sz="1200" b="1" dirty="0" smtClean="0">
              <a:solidFill>
                <a:srgbClr val="DDDDDD"/>
              </a:solidFill>
              <a:latin typeface="Tahoma" pitchFamily="34" charset="0"/>
            </a:endParaRPr>
          </a:p>
        </p:txBody>
      </p:sp>
      <p:pic>
        <p:nvPicPr>
          <p:cNvPr id="24" name="図 23" descr="table_nph-iarticle_que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2571744"/>
            <a:ext cx="3363886" cy="3849632"/>
          </a:xfrm>
          <a:prstGeom prst="rect">
            <a:avLst/>
          </a:prstGeom>
        </p:spPr>
      </p:pic>
      <p:sp>
        <p:nvSpPr>
          <p:cNvPr id="25" name="右矢印 24"/>
          <p:cNvSpPr/>
          <p:nvPr/>
        </p:nvSpPr>
        <p:spPr bwMode="auto">
          <a:xfrm>
            <a:off x="4643438" y="4000504"/>
            <a:ext cx="357190" cy="428628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9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DECIGO</a:t>
            </a:r>
            <a:r>
              <a:rPr lang="ja-JP" altLang="en-US" dirty="0" smtClean="0"/>
              <a:t>による初期宇宙</a:t>
            </a:r>
            <a:r>
              <a:rPr lang="en-US" altLang="ja-JP" dirty="0" smtClean="0"/>
              <a:t>BH</a:t>
            </a:r>
            <a:r>
              <a:rPr lang="ja-JP" altLang="en-US" dirty="0" smtClean="0"/>
              <a:t>観測</a:t>
            </a:r>
          </a:p>
        </p:txBody>
      </p:sp>
      <p:sp>
        <p:nvSpPr>
          <p:cNvPr id="4099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pic>
        <p:nvPicPr>
          <p:cNvPr id="362500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357430"/>
            <a:ext cx="760095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846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7290" y="785794"/>
            <a:ext cx="7582508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5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推進体制</a:t>
            </a:r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53702" name="Rectangle 6"/>
          <p:cNvSpPr>
            <a:spLocks noChangeArrowheads="1"/>
          </p:cNvSpPr>
          <p:nvPr/>
        </p:nvSpPr>
        <p:spPr bwMode="auto">
          <a:xfrm>
            <a:off x="250825" y="3284538"/>
            <a:ext cx="216058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DPF-WG 84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名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 137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107504" y="836712"/>
            <a:ext cx="8892480" cy="5616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45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Main interferometer  </a:t>
            </a:r>
          </a:p>
        </p:txBody>
      </p:sp>
      <p:sp>
        <p:nvSpPr>
          <p:cNvPr id="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The Fifth International ASTROD Symposium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　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(July 12, 2012, Raman Research Institute, India)</a:t>
            </a:r>
            <a:endParaRPr lang="en-US" altLang="ja-JP" sz="1200" b="1" kern="1200" dirty="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1004550" name="Rectangle 6"/>
          <p:cNvSpPr>
            <a:spLocks noChangeArrowheads="1"/>
          </p:cNvSpPr>
          <p:nvPr/>
        </p:nvSpPr>
        <p:spPr bwMode="auto">
          <a:xfrm>
            <a:off x="4787900" y="933450"/>
            <a:ext cx="3816350" cy="15589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Test-mass module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Keeps a test inside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Local sensor/actuator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Launch-lock system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Interferometer sensors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for fine measurement  </a:t>
            </a:r>
          </a:p>
        </p:txBody>
      </p:sp>
      <p:pic>
        <p:nvPicPr>
          <p:cNvPr id="1004556" name="Picture 12" descr="IFO_layou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5" y="3019425"/>
            <a:ext cx="8148638" cy="3362325"/>
          </a:xfrm>
          <a:prstGeom prst="rect">
            <a:avLst/>
          </a:prstGeom>
          <a:noFill/>
        </p:spPr>
      </p:pic>
      <p:sp>
        <p:nvSpPr>
          <p:cNvPr id="1004557" name="AutoShape 13"/>
          <p:cNvSpPr>
            <a:spLocks noChangeArrowheads="1"/>
          </p:cNvSpPr>
          <p:nvPr/>
        </p:nvSpPr>
        <p:spPr bwMode="auto">
          <a:xfrm>
            <a:off x="539750" y="1052513"/>
            <a:ext cx="3684588" cy="1512887"/>
          </a:xfrm>
          <a:prstGeom prst="roundRect">
            <a:avLst>
              <a:gd name="adj" fmla="val 3069"/>
            </a:avLst>
          </a:prstGeom>
          <a:solidFill>
            <a:srgbClr val="99CCFF">
              <a:alpha val="5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004558" name="Rectangle 14"/>
          <p:cNvSpPr>
            <a:spLocks noChangeArrowheads="1"/>
          </p:cNvSpPr>
          <p:nvPr/>
        </p:nvSpPr>
        <p:spPr bwMode="auto">
          <a:xfrm>
            <a:off x="684213" y="1100138"/>
            <a:ext cx="4751387" cy="14773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33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Fabry-Perot interferometer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</a:t>
            </a:r>
            <a:r>
              <a:rPr kumimoji="1" lang="en-US" altLang="ja-JP" sz="1800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Finesse : 100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</a:t>
            </a:r>
            <a:r>
              <a:rPr kumimoji="1" lang="en-US" altLang="ja-JP" sz="1800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Length  : 30cm</a:t>
            </a:r>
            <a:endParaRPr kumimoji="1" lang="en-US" altLang="ja-JP" sz="1800" b="1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 mass : </a:t>
            </a:r>
            <a:r>
              <a:rPr kumimoji="1" lang="en-US" altLang="ja-JP" sz="1800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~1kg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Signal extraction by PDH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/>
              <a:t>DECIGO</a:t>
            </a:r>
            <a:r>
              <a:rPr lang="ja-JP" altLang="en-US" sz="2800" dirty="0"/>
              <a:t>のための根幹技術実証</a:t>
            </a:r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9563" name="Rectangle 203"/>
          <p:cNvSpPr>
            <a:spLocks noChangeArrowheads="1"/>
          </p:cNvSpPr>
          <p:nvPr/>
        </p:nvSpPr>
        <p:spPr bwMode="auto">
          <a:xfrm>
            <a:off x="5894427" y="928670"/>
            <a:ext cx="3106729" cy="7359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で必要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とされる主要技術</a:t>
            </a:r>
          </a:p>
        </p:txBody>
      </p:sp>
      <p:sp>
        <p:nvSpPr>
          <p:cNvPr id="1039564" name="Rectangle 204"/>
          <p:cNvSpPr>
            <a:spLocks noChangeArrowheads="1"/>
          </p:cNvSpPr>
          <p:nvPr/>
        </p:nvSpPr>
        <p:spPr bwMode="auto">
          <a:xfrm>
            <a:off x="6084888" y="1827213"/>
            <a:ext cx="2592387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基線長</a:t>
            </a:r>
            <a:r>
              <a:rPr kumimoji="1" lang="en-US" altLang="ja-JP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1000km</a:t>
            </a: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の</a:t>
            </a:r>
            <a:r>
              <a:rPr kumimoji="1" lang="en-US" altLang="ja-JP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FP</a:t>
            </a: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干渉計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</a:t>
            </a: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宇宙における干渉計制御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試験マスに対する外乱抑圧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</a:t>
            </a:r>
            <a:r>
              <a:rPr kumimoji="1" lang="ja-JP" altLang="en-US" sz="14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大型光学系の製作・制御</a:t>
            </a:r>
          </a:p>
        </p:txBody>
      </p:sp>
      <p:sp>
        <p:nvSpPr>
          <p:cNvPr id="1039565" name="Rectangle 205"/>
          <p:cNvSpPr>
            <a:spLocks noChangeArrowheads="1"/>
          </p:cNvSpPr>
          <p:nvPr/>
        </p:nvSpPr>
        <p:spPr bwMode="auto">
          <a:xfrm>
            <a:off x="5797550" y="2924175"/>
            <a:ext cx="2951163" cy="792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安定化レーザー光源による精密計測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光源の周波数・強度安定化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長基線長を利用した安定化制御</a:t>
            </a:r>
          </a:p>
        </p:txBody>
      </p:sp>
      <p:sp>
        <p:nvSpPr>
          <p:cNvPr id="1039567" name="AutoShape 207"/>
          <p:cNvSpPr>
            <a:spLocks noChangeArrowheads="1"/>
          </p:cNvSpPr>
          <p:nvPr/>
        </p:nvSpPr>
        <p:spPr bwMode="auto">
          <a:xfrm>
            <a:off x="6013450" y="1827213"/>
            <a:ext cx="2592388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68" name="Rectangle 208"/>
          <p:cNvSpPr>
            <a:spLocks noChangeArrowheads="1"/>
          </p:cNvSpPr>
          <p:nvPr/>
        </p:nvSpPr>
        <p:spPr bwMode="auto">
          <a:xfrm>
            <a:off x="5795963" y="3825875"/>
            <a:ext cx="2089150" cy="12588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安定な軌道の実現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宇宙機間の距離制御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ドラッグフリー制御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低雑音スラスタ</a:t>
            </a:r>
          </a:p>
        </p:txBody>
      </p:sp>
      <p:sp>
        <p:nvSpPr>
          <p:cNvPr id="1039569" name="Rectangle 209"/>
          <p:cNvSpPr>
            <a:spLocks noChangeArrowheads="1"/>
          </p:cNvSpPr>
          <p:nvPr/>
        </p:nvSpPr>
        <p:spPr bwMode="auto">
          <a:xfrm>
            <a:off x="5797550" y="5157788"/>
            <a:ext cx="2592388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観測運用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時系列連続データの処理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データの解析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理論予測・他の観測との比較</a:t>
            </a:r>
          </a:p>
        </p:txBody>
      </p:sp>
      <p:sp>
        <p:nvSpPr>
          <p:cNvPr id="1039574" name="AutoShape 214"/>
          <p:cNvSpPr>
            <a:spLocks noChangeArrowheads="1"/>
          </p:cNvSpPr>
          <p:nvPr/>
        </p:nvSpPr>
        <p:spPr bwMode="auto">
          <a:xfrm>
            <a:off x="5797550" y="2924175"/>
            <a:ext cx="2881313" cy="7921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5" name="AutoShape 215"/>
          <p:cNvSpPr>
            <a:spLocks noChangeArrowheads="1"/>
          </p:cNvSpPr>
          <p:nvPr/>
        </p:nvSpPr>
        <p:spPr bwMode="auto">
          <a:xfrm>
            <a:off x="5795963" y="3860800"/>
            <a:ext cx="1943100" cy="1189038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6" name="AutoShape 216"/>
          <p:cNvSpPr>
            <a:spLocks noChangeArrowheads="1"/>
          </p:cNvSpPr>
          <p:nvPr/>
        </p:nvSpPr>
        <p:spPr bwMode="auto">
          <a:xfrm>
            <a:off x="5797550" y="5157788"/>
            <a:ext cx="2520950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714348" y="1000108"/>
            <a:ext cx="317340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で実証される技術</a:t>
            </a:r>
          </a:p>
        </p:txBody>
      </p:sp>
      <p:sp>
        <p:nvSpPr>
          <p:cNvPr id="1039578" name="Line 218"/>
          <p:cNvSpPr>
            <a:spLocks noChangeShapeType="1"/>
          </p:cNvSpPr>
          <p:nvPr/>
        </p:nvSpPr>
        <p:spPr bwMode="auto">
          <a:xfrm flipV="1">
            <a:off x="3563938" y="5661025"/>
            <a:ext cx="2160587" cy="144463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563938" y="4149725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衛星変動安定度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563938" y="4581525"/>
            <a:ext cx="2376487" cy="14287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>
            <a:off x="3563938" y="3284538"/>
            <a:ext cx="2376487" cy="7302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635375" y="3332163"/>
            <a:ext cx="14398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0.5 Hz/Hz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346450" y="1484313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6x10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>
            <a:off x="3419475" y="2060575"/>
            <a:ext cx="2663825" cy="21590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6" name="Rectangle 226"/>
          <p:cNvSpPr>
            <a:spLocks noChangeArrowheads="1"/>
          </p:cNvSpPr>
          <p:nvPr/>
        </p:nvSpPr>
        <p:spPr bwMode="auto">
          <a:xfrm>
            <a:off x="4643438" y="1638300"/>
            <a:ext cx="16557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4x10</a:t>
            </a:r>
            <a:r>
              <a:rPr kumimoji="1" lang="en-US" altLang="ja-JP" sz="12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-18</a:t>
            </a:r>
            <a:r>
              <a:rPr kumimoji="1" lang="en-US" altLang="ja-JP" sz="12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</a:t>
            </a: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の変位感度</a:t>
            </a: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344863" y="2205038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-14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の外力雑音</a:t>
            </a:r>
          </a:p>
        </p:txBody>
      </p:sp>
      <p:sp>
        <p:nvSpPr>
          <p:cNvPr id="1039588" name="Rectangle 228"/>
          <p:cNvSpPr>
            <a:spLocks noChangeArrowheads="1"/>
          </p:cNvSpPr>
          <p:nvPr/>
        </p:nvSpPr>
        <p:spPr bwMode="auto">
          <a:xfrm>
            <a:off x="4786313" y="2349500"/>
            <a:ext cx="12239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-17</a:t>
            </a:r>
            <a:r>
              <a:rPr kumimoji="1" lang="en-US" altLang="ja-JP" sz="12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563938" y="4662488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スラスタ雑音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90" name="Rectangle 230"/>
          <p:cNvSpPr>
            <a:spLocks noChangeArrowheads="1"/>
          </p:cNvSpPr>
          <p:nvPr/>
        </p:nvSpPr>
        <p:spPr bwMode="auto">
          <a:xfrm>
            <a:off x="3492500" y="5813425"/>
            <a:ext cx="18716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0.1 Hz</a:t>
            </a: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帯の連続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観測とデータ解析</a:t>
            </a:r>
          </a:p>
        </p:txBody>
      </p:sp>
      <p:pic>
        <p:nvPicPr>
          <p:cNvPr id="8734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595929"/>
            <a:ext cx="747094" cy="90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Rectangle 217"/>
          <p:cNvSpPr>
            <a:spLocks noChangeArrowheads="1"/>
          </p:cNvSpPr>
          <p:nvPr/>
        </p:nvSpPr>
        <p:spPr bwMode="auto">
          <a:xfrm>
            <a:off x="1000100" y="1595451"/>
            <a:ext cx="3173408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宇宙干渉計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　による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　精密計測</a:t>
            </a:r>
            <a:endParaRPr kumimoji="1" lang="ja-JP" altLang="en-US" sz="16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1000100" y="1500174"/>
            <a:ext cx="2143140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2857496"/>
            <a:ext cx="12096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Rectangle 217"/>
          <p:cNvSpPr>
            <a:spLocks noChangeArrowheads="1"/>
          </p:cNvSpPr>
          <p:nvPr/>
        </p:nvSpPr>
        <p:spPr bwMode="auto">
          <a:xfrm>
            <a:off x="684212" y="2937856"/>
            <a:ext cx="3173408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安定化レーザー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の宇宙実証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7" name="角丸四角形 36"/>
          <p:cNvSpPr/>
          <p:nvPr/>
        </p:nvSpPr>
        <p:spPr bwMode="auto">
          <a:xfrm>
            <a:off x="714348" y="2714620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8" name="Rectangle 217"/>
          <p:cNvSpPr>
            <a:spLocks noChangeArrowheads="1"/>
          </p:cNvSpPr>
          <p:nvPr/>
        </p:nvSpPr>
        <p:spPr bwMode="auto">
          <a:xfrm>
            <a:off x="714348" y="4071942"/>
            <a:ext cx="17859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ドラッグフリー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制御の実現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4000504"/>
            <a:ext cx="12954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角丸四角形 39"/>
          <p:cNvSpPr/>
          <p:nvPr/>
        </p:nvSpPr>
        <p:spPr bwMode="auto">
          <a:xfrm>
            <a:off x="642910" y="3929066"/>
            <a:ext cx="2786082" cy="1000132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1" name="Rectangle 217"/>
          <p:cNvSpPr>
            <a:spLocks noChangeArrowheads="1"/>
          </p:cNvSpPr>
          <p:nvPr/>
        </p:nvSpPr>
        <p:spPr bwMode="auto">
          <a:xfrm>
            <a:off x="755650" y="5572140"/>
            <a:ext cx="317340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重力波観測</a:t>
            </a:r>
            <a:endParaRPr kumimoji="1" lang="ja-JP" altLang="en-US" sz="18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7348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5286388"/>
            <a:ext cx="1143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角丸四角形 42"/>
          <p:cNvSpPr/>
          <p:nvPr/>
        </p:nvSpPr>
        <p:spPr bwMode="auto">
          <a:xfrm>
            <a:off x="714348" y="5214950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/>
              <a:t>DECIGO</a:t>
            </a:r>
            <a:r>
              <a:rPr lang="ja-JP" altLang="en-US" sz="2800" dirty="0"/>
              <a:t>のための根幹技術実証</a:t>
            </a:r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9563" name="Rectangle 203"/>
          <p:cNvSpPr>
            <a:spLocks noChangeArrowheads="1"/>
          </p:cNvSpPr>
          <p:nvPr/>
        </p:nvSpPr>
        <p:spPr bwMode="auto">
          <a:xfrm>
            <a:off x="5894427" y="928670"/>
            <a:ext cx="3106729" cy="7359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で必要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とされる主要技術</a:t>
            </a:r>
          </a:p>
        </p:txBody>
      </p:sp>
      <p:sp>
        <p:nvSpPr>
          <p:cNvPr id="1039564" name="Rectangle 204"/>
          <p:cNvSpPr>
            <a:spLocks noChangeArrowheads="1"/>
          </p:cNvSpPr>
          <p:nvPr/>
        </p:nvSpPr>
        <p:spPr bwMode="auto">
          <a:xfrm>
            <a:off x="6084888" y="1827213"/>
            <a:ext cx="2592387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基線長</a:t>
            </a:r>
            <a:r>
              <a:rPr kumimoji="1" lang="en-US" altLang="ja-JP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1000km</a:t>
            </a: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の</a:t>
            </a:r>
            <a:r>
              <a:rPr kumimoji="1" lang="en-US" altLang="ja-JP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FP</a:t>
            </a: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干渉計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</a:t>
            </a: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宇宙における干渉計制御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試験マスに対する外乱抑圧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</a:t>
            </a:r>
            <a:r>
              <a:rPr kumimoji="1" lang="ja-JP" altLang="en-US" sz="14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大型光学系の製作・制御</a:t>
            </a:r>
          </a:p>
        </p:txBody>
      </p:sp>
      <p:sp>
        <p:nvSpPr>
          <p:cNvPr id="1039565" name="Rectangle 205"/>
          <p:cNvSpPr>
            <a:spLocks noChangeArrowheads="1"/>
          </p:cNvSpPr>
          <p:nvPr/>
        </p:nvSpPr>
        <p:spPr bwMode="auto">
          <a:xfrm>
            <a:off x="5797550" y="2924175"/>
            <a:ext cx="2951163" cy="792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安定化レーザー光源による精密計測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光源の周波数・強度安定化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長基線長を利用した安定化制御</a:t>
            </a:r>
          </a:p>
        </p:txBody>
      </p:sp>
      <p:sp>
        <p:nvSpPr>
          <p:cNvPr id="1039567" name="AutoShape 207"/>
          <p:cNvSpPr>
            <a:spLocks noChangeArrowheads="1"/>
          </p:cNvSpPr>
          <p:nvPr/>
        </p:nvSpPr>
        <p:spPr bwMode="auto">
          <a:xfrm>
            <a:off x="6013450" y="1827213"/>
            <a:ext cx="2592388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68" name="Rectangle 208"/>
          <p:cNvSpPr>
            <a:spLocks noChangeArrowheads="1"/>
          </p:cNvSpPr>
          <p:nvPr/>
        </p:nvSpPr>
        <p:spPr bwMode="auto">
          <a:xfrm>
            <a:off x="5795963" y="3825875"/>
            <a:ext cx="2089150" cy="12588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安定な軌道の実現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宇宙機間の距離制御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ドラッグフリー制御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低雑音スラスタ</a:t>
            </a:r>
          </a:p>
        </p:txBody>
      </p:sp>
      <p:sp>
        <p:nvSpPr>
          <p:cNvPr id="1039569" name="Rectangle 209"/>
          <p:cNvSpPr>
            <a:spLocks noChangeArrowheads="1"/>
          </p:cNvSpPr>
          <p:nvPr/>
        </p:nvSpPr>
        <p:spPr bwMode="auto">
          <a:xfrm>
            <a:off x="5797550" y="5157788"/>
            <a:ext cx="2592388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観測運用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時系列連続データの処理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データの解析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理論予測・他の観測との比較</a:t>
            </a:r>
          </a:p>
        </p:txBody>
      </p:sp>
      <p:sp>
        <p:nvSpPr>
          <p:cNvPr id="1039574" name="AutoShape 214"/>
          <p:cNvSpPr>
            <a:spLocks noChangeArrowheads="1"/>
          </p:cNvSpPr>
          <p:nvPr/>
        </p:nvSpPr>
        <p:spPr bwMode="auto">
          <a:xfrm>
            <a:off x="5797550" y="2924175"/>
            <a:ext cx="2881313" cy="7921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5" name="AutoShape 215"/>
          <p:cNvSpPr>
            <a:spLocks noChangeArrowheads="1"/>
          </p:cNvSpPr>
          <p:nvPr/>
        </p:nvSpPr>
        <p:spPr bwMode="auto">
          <a:xfrm>
            <a:off x="5795963" y="3860800"/>
            <a:ext cx="1943100" cy="1189038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6" name="AutoShape 216"/>
          <p:cNvSpPr>
            <a:spLocks noChangeArrowheads="1"/>
          </p:cNvSpPr>
          <p:nvPr/>
        </p:nvSpPr>
        <p:spPr bwMode="auto">
          <a:xfrm>
            <a:off x="5797550" y="5157788"/>
            <a:ext cx="2520950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714348" y="1000108"/>
            <a:ext cx="317340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で実証される技術</a:t>
            </a:r>
          </a:p>
        </p:txBody>
      </p:sp>
      <p:sp>
        <p:nvSpPr>
          <p:cNvPr id="1039578" name="Line 218"/>
          <p:cNvSpPr>
            <a:spLocks noChangeShapeType="1"/>
          </p:cNvSpPr>
          <p:nvPr/>
        </p:nvSpPr>
        <p:spPr bwMode="auto">
          <a:xfrm flipV="1">
            <a:off x="3563938" y="5661025"/>
            <a:ext cx="2160587" cy="144463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563938" y="4149725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衛星変動安定度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563938" y="4581525"/>
            <a:ext cx="2376487" cy="14287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>
            <a:off x="3563938" y="3284538"/>
            <a:ext cx="2376487" cy="7302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635375" y="3332163"/>
            <a:ext cx="14398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0.5 Hz/Hz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346450" y="1484313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6x10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>
            <a:off x="3419475" y="2060575"/>
            <a:ext cx="2663825" cy="21590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6" name="Rectangle 226"/>
          <p:cNvSpPr>
            <a:spLocks noChangeArrowheads="1"/>
          </p:cNvSpPr>
          <p:nvPr/>
        </p:nvSpPr>
        <p:spPr bwMode="auto">
          <a:xfrm>
            <a:off x="4643438" y="1638300"/>
            <a:ext cx="16557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4x10</a:t>
            </a:r>
            <a:r>
              <a:rPr kumimoji="1" lang="en-US" altLang="ja-JP" sz="12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-18</a:t>
            </a:r>
            <a:r>
              <a:rPr kumimoji="1" lang="en-US" altLang="ja-JP" sz="12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</a:t>
            </a: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の変位感度</a:t>
            </a: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344863" y="2205038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-14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の外力雑音</a:t>
            </a:r>
          </a:p>
        </p:txBody>
      </p:sp>
      <p:sp>
        <p:nvSpPr>
          <p:cNvPr id="1039588" name="Rectangle 228"/>
          <p:cNvSpPr>
            <a:spLocks noChangeArrowheads="1"/>
          </p:cNvSpPr>
          <p:nvPr/>
        </p:nvSpPr>
        <p:spPr bwMode="auto">
          <a:xfrm>
            <a:off x="4786313" y="2349500"/>
            <a:ext cx="12239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-17</a:t>
            </a:r>
            <a:r>
              <a:rPr kumimoji="1" lang="en-US" altLang="ja-JP" sz="12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563938" y="4662488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スラスタ雑音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90" name="Rectangle 230"/>
          <p:cNvSpPr>
            <a:spLocks noChangeArrowheads="1"/>
          </p:cNvSpPr>
          <p:nvPr/>
        </p:nvSpPr>
        <p:spPr bwMode="auto">
          <a:xfrm>
            <a:off x="3492500" y="5813425"/>
            <a:ext cx="18716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0.1 Hz</a:t>
            </a: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帯の連続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観測とデータ解析</a:t>
            </a:r>
          </a:p>
        </p:txBody>
      </p:sp>
      <p:pic>
        <p:nvPicPr>
          <p:cNvPr id="8734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595929"/>
            <a:ext cx="747094" cy="90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Rectangle 217"/>
          <p:cNvSpPr>
            <a:spLocks noChangeArrowheads="1"/>
          </p:cNvSpPr>
          <p:nvPr/>
        </p:nvSpPr>
        <p:spPr bwMode="auto">
          <a:xfrm>
            <a:off x="1000100" y="1595451"/>
            <a:ext cx="3173408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宇宙干渉計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　による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　精密計測</a:t>
            </a:r>
            <a:endParaRPr kumimoji="1" lang="ja-JP" altLang="en-US" sz="16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1000100" y="1500174"/>
            <a:ext cx="2143140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2857496"/>
            <a:ext cx="12096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Rectangle 217"/>
          <p:cNvSpPr>
            <a:spLocks noChangeArrowheads="1"/>
          </p:cNvSpPr>
          <p:nvPr/>
        </p:nvSpPr>
        <p:spPr bwMode="auto">
          <a:xfrm>
            <a:off x="684212" y="2937856"/>
            <a:ext cx="3173408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安定化レーザー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の宇宙実証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7" name="角丸四角形 36"/>
          <p:cNvSpPr/>
          <p:nvPr/>
        </p:nvSpPr>
        <p:spPr bwMode="auto">
          <a:xfrm>
            <a:off x="714348" y="2714620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8" name="Rectangle 217"/>
          <p:cNvSpPr>
            <a:spLocks noChangeArrowheads="1"/>
          </p:cNvSpPr>
          <p:nvPr/>
        </p:nvSpPr>
        <p:spPr bwMode="auto">
          <a:xfrm>
            <a:off x="714348" y="4071942"/>
            <a:ext cx="17859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ドラッグフリー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制御の実現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4000504"/>
            <a:ext cx="12954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角丸四角形 39"/>
          <p:cNvSpPr/>
          <p:nvPr/>
        </p:nvSpPr>
        <p:spPr bwMode="auto">
          <a:xfrm>
            <a:off x="642910" y="3929066"/>
            <a:ext cx="2786082" cy="1000132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1" name="Rectangle 217"/>
          <p:cNvSpPr>
            <a:spLocks noChangeArrowheads="1"/>
          </p:cNvSpPr>
          <p:nvPr/>
        </p:nvSpPr>
        <p:spPr bwMode="auto">
          <a:xfrm>
            <a:off x="755650" y="5572140"/>
            <a:ext cx="317340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重力波観測</a:t>
            </a:r>
            <a:endParaRPr kumimoji="1" lang="ja-JP" altLang="en-US" sz="18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7348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5286388"/>
            <a:ext cx="1143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角丸四角形 42"/>
          <p:cNvSpPr/>
          <p:nvPr/>
        </p:nvSpPr>
        <p:spPr bwMode="auto">
          <a:xfrm>
            <a:off x="714348" y="5214950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/>
              <a:t>DPF</a:t>
            </a:r>
            <a:r>
              <a:rPr lang="ja-JP" altLang="en-US" sz="2800" dirty="0" smtClean="0"/>
              <a:t>で実証される科学技術</a:t>
            </a:r>
            <a:endParaRPr lang="ja-JP" altLang="en-US" sz="2800" dirty="0"/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Fifth International ASTROD Symposium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(July 12, 2012, Raman Research Institute, India)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714348" y="1000108"/>
            <a:ext cx="317340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で実証される技術</a:t>
            </a:r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278186" y="5286388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衛星変動安定度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278187" y="5143513"/>
            <a:ext cx="1365252" cy="71437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 flipV="1">
            <a:off x="3357555" y="3500437"/>
            <a:ext cx="1785950" cy="142876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417889" y="3714752"/>
            <a:ext cx="14398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0.5 Hz/Hz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060698" y="1484313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6x10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 flipV="1">
            <a:off x="2928927" y="2000239"/>
            <a:ext cx="2428892" cy="71438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059111" y="2205038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-14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278186" y="5862658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スラスタ雑音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734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595929"/>
            <a:ext cx="747094" cy="90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Rectangle 217"/>
          <p:cNvSpPr>
            <a:spLocks noChangeArrowheads="1"/>
          </p:cNvSpPr>
          <p:nvPr/>
        </p:nvSpPr>
        <p:spPr bwMode="auto">
          <a:xfrm>
            <a:off x="714348" y="1595451"/>
            <a:ext cx="3173408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宇宙干渉計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　による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　精密計測</a:t>
            </a:r>
            <a:endParaRPr kumimoji="1" lang="ja-JP" altLang="en-US" sz="16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714348" y="1500174"/>
            <a:ext cx="2143140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3357562"/>
            <a:ext cx="12096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Rectangle 217"/>
          <p:cNvSpPr>
            <a:spLocks noChangeArrowheads="1"/>
          </p:cNvSpPr>
          <p:nvPr/>
        </p:nvSpPr>
        <p:spPr bwMode="auto">
          <a:xfrm>
            <a:off x="398460" y="3437922"/>
            <a:ext cx="3173408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安定化レーザー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の宇宙実証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7" name="角丸四角形 36"/>
          <p:cNvSpPr/>
          <p:nvPr/>
        </p:nvSpPr>
        <p:spPr bwMode="auto">
          <a:xfrm>
            <a:off x="428596" y="3214686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8" name="Rectangle 217"/>
          <p:cNvSpPr>
            <a:spLocks noChangeArrowheads="1"/>
          </p:cNvSpPr>
          <p:nvPr/>
        </p:nvSpPr>
        <p:spPr bwMode="auto">
          <a:xfrm>
            <a:off x="428596" y="5000636"/>
            <a:ext cx="17859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ドラッグフリー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制御の実現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4929198"/>
            <a:ext cx="12954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角丸四角形 39"/>
          <p:cNvSpPr/>
          <p:nvPr/>
        </p:nvSpPr>
        <p:spPr bwMode="auto">
          <a:xfrm>
            <a:off x="357158" y="4857760"/>
            <a:ext cx="2786082" cy="1000132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9" name="Rectangle 12"/>
          <p:cNvSpPr>
            <a:spLocks noChangeArrowheads="1"/>
          </p:cNvSpPr>
          <p:nvPr/>
        </p:nvSpPr>
        <p:spPr bwMode="auto">
          <a:xfrm>
            <a:off x="5984567" y="811557"/>
            <a:ext cx="1944687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意義・波及効果</a:t>
            </a:r>
          </a:p>
        </p:txBody>
      </p:sp>
      <p:sp>
        <p:nvSpPr>
          <p:cNvPr id="42" name="Rectangle 19"/>
          <p:cNvSpPr>
            <a:spLocks noChangeArrowheads="1"/>
          </p:cNvSpPr>
          <p:nvPr/>
        </p:nvSpPr>
        <p:spPr bwMode="auto">
          <a:xfrm>
            <a:off x="5546755" y="1212863"/>
            <a:ext cx="3024188" cy="8969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宇宙空間での精密計測技術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基礎物理学実験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 無重力環境下での精密計測</a:t>
            </a:r>
            <a:endParaRPr kumimoji="1" lang="ja-JP" altLang="en-US" sz="16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4" name="Rectangle 20"/>
          <p:cNvSpPr>
            <a:spLocks noChangeArrowheads="1"/>
          </p:cNvSpPr>
          <p:nvPr/>
        </p:nvSpPr>
        <p:spPr bwMode="auto">
          <a:xfrm>
            <a:off x="5546755" y="2071678"/>
            <a:ext cx="3240088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宇宙・衛星内環境のより深い理解</a:t>
            </a:r>
          </a:p>
        </p:txBody>
      </p:sp>
      <p:sp>
        <p:nvSpPr>
          <p:cNvPr id="45" name="AutoShape 26"/>
          <p:cNvSpPr>
            <a:spLocks noChangeArrowheads="1"/>
          </p:cNvSpPr>
          <p:nvPr/>
        </p:nvSpPr>
        <p:spPr bwMode="auto">
          <a:xfrm>
            <a:off x="5546755" y="1214422"/>
            <a:ext cx="3024188" cy="1214446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" name="Rectangle 13"/>
          <p:cNvSpPr>
            <a:spLocks noChangeArrowheads="1"/>
          </p:cNvSpPr>
          <p:nvPr/>
        </p:nvSpPr>
        <p:spPr bwMode="auto">
          <a:xfrm>
            <a:off x="5257830" y="2527309"/>
            <a:ext cx="3024188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宇宙空間</a:t>
            </a:r>
            <a:r>
              <a:rPr kumimoji="1" lang="ja-JP" altLang="en-US" sz="16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</a:t>
            </a: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の高い</a:t>
            </a:r>
            <a:r>
              <a:rPr kumimoji="1" lang="ja-JP" altLang="en-US" sz="16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安定度</a:t>
            </a: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の実現</a:t>
            </a:r>
          </a:p>
        </p:txBody>
      </p:sp>
      <p:sp>
        <p:nvSpPr>
          <p:cNvPr id="48" name="Rectangle 14"/>
          <p:cNvSpPr>
            <a:spLocks noChangeArrowheads="1"/>
          </p:cNvSpPr>
          <p:nvPr/>
        </p:nvSpPr>
        <p:spPr bwMode="auto">
          <a:xfrm>
            <a:off x="5257830" y="2786058"/>
            <a:ext cx="3600450" cy="16319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さまざまな応用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地球環境観測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ADM-Aeolus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GIFTS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基礎物理実験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マイクロ波標準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通信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ACES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惑星探査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TPF-C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X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線観測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MAXIM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LISA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GRACE-follow-on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49" name="AutoShape 24"/>
          <p:cNvSpPr>
            <a:spLocks noChangeArrowheads="1"/>
          </p:cNvSpPr>
          <p:nvPr/>
        </p:nvSpPr>
        <p:spPr bwMode="auto">
          <a:xfrm>
            <a:off x="5257830" y="2500306"/>
            <a:ext cx="3455988" cy="1928826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5500694" y="4500570"/>
            <a:ext cx="3240088" cy="8969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長時間安定な無重力環境</a:t>
            </a:r>
            <a:endParaRPr kumimoji="1" lang="ja-JP" altLang="en-US" sz="16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宇宙環境利用の新しい可能性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基礎物理学実験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材料工学</a:t>
            </a:r>
          </a:p>
        </p:txBody>
      </p:sp>
      <p:sp>
        <p:nvSpPr>
          <p:cNvPr id="52" name="Rectangle 14"/>
          <p:cNvSpPr>
            <a:spLocks noChangeArrowheads="1"/>
          </p:cNvSpPr>
          <p:nvPr/>
        </p:nvSpPr>
        <p:spPr bwMode="auto">
          <a:xfrm>
            <a:off x="5514342" y="5312125"/>
            <a:ext cx="3168650" cy="862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のための基礎技術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TPF-C, LISA, GRACE follow-on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53" name="Rectangle 17"/>
          <p:cNvSpPr>
            <a:spLocks noChangeArrowheads="1"/>
          </p:cNvSpPr>
          <p:nvPr/>
        </p:nvSpPr>
        <p:spPr bwMode="auto">
          <a:xfrm>
            <a:off x="5572131" y="6140471"/>
            <a:ext cx="3025775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小型低雑音スラスタの宇宙実証</a:t>
            </a:r>
          </a:p>
        </p:txBody>
      </p:sp>
      <p:sp>
        <p:nvSpPr>
          <p:cNvPr id="54" name="AutoShape 22"/>
          <p:cNvSpPr>
            <a:spLocks noChangeArrowheads="1"/>
          </p:cNvSpPr>
          <p:nvPr/>
        </p:nvSpPr>
        <p:spPr bwMode="auto">
          <a:xfrm>
            <a:off x="5429256" y="4500570"/>
            <a:ext cx="3168650" cy="1928826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universe_mod_cut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30305"/>
              </a:clrFrom>
              <a:clrTo>
                <a:srgbClr val="0303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472" y="714356"/>
            <a:ext cx="8075941" cy="5724800"/>
          </a:xfrm>
          <a:prstGeom prst="rect">
            <a:avLst/>
          </a:prstGeom>
        </p:spPr>
      </p:pic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Characterization of inflation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Fifth International ASTROD Symposium</a:t>
            </a:r>
            <a:r>
              <a:rPr lang="ja-JP" altLang="en-US" smtClean="0"/>
              <a:t>　</a:t>
            </a:r>
            <a:r>
              <a:rPr lang="en-US" altLang="ja-JP" smtClean="0"/>
              <a:t>(July 12, 2012, Raman Research Institute, India)</a:t>
            </a:r>
            <a:endParaRPr lang="en-US" altLang="ja-JP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 rot="20217738">
            <a:off x="3488308" y="2176735"/>
            <a:ext cx="250033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7C80"/>
                </a:solidFill>
                <a:uLnTx/>
                <a:uFillTx/>
                <a:latin typeface="+mj-lt"/>
                <a:ea typeface="+mj-ea"/>
                <a:cs typeface="+mj-cs"/>
              </a:rPr>
              <a:t>Stochastic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7C80"/>
                </a:solidFill>
                <a:uLnTx/>
                <a:uFillTx/>
                <a:latin typeface="+mj-lt"/>
                <a:ea typeface="+mj-ea"/>
                <a:cs typeface="+mj-cs"/>
              </a:rPr>
              <a:t>Background GWs</a:t>
            </a:r>
            <a:endParaRPr kumimoji="1" lang="ja-JP" altLang="en-US" sz="1800" b="1" i="0" u="none" strike="noStrike" kern="0" cap="none" spc="0" normalizeH="0" baseline="0" noProof="0" dirty="0">
              <a:ln>
                <a:noFill/>
              </a:ln>
              <a:solidFill>
                <a:srgbClr val="FF7C8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AutoShape 3"/>
          <p:cNvSpPr>
            <a:spLocks noChangeAspect="1" noChangeArrowheads="1"/>
          </p:cNvSpPr>
          <p:nvPr/>
        </p:nvSpPr>
        <p:spPr bwMode="auto">
          <a:xfrm>
            <a:off x="285720" y="5611886"/>
            <a:ext cx="3782224" cy="746071"/>
          </a:xfrm>
          <a:prstGeom prst="roundRect">
            <a:avLst>
              <a:gd name="adj" fmla="val 1917"/>
            </a:avLst>
          </a:prstGeom>
          <a:solidFill>
            <a:srgbClr val="000000">
              <a:alpha val="85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7" name="Text Box 76"/>
          <p:cNvSpPr txBox="1">
            <a:spLocks noChangeArrowheads="1"/>
          </p:cNvSpPr>
          <p:nvPr/>
        </p:nvSpPr>
        <p:spPr bwMode="auto">
          <a:xfrm>
            <a:off x="395536" y="5611887"/>
            <a:ext cx="400052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DDDDDD"/>
                </a:solidFill>
              </a:rPr>
              <a:t>Direct probe to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DDDDDD"/>
                </a:solidFill>
              </a:rPr>
              <a:t> the history of the Universe</a:t>
            </a:r>
            <a:endParaRPr kumimoji="1" lang="en-US" altLang="ja-JP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" name="正方形/長方形 1"/>
          <p:cNvSpPr/>
          <p:nvPr/>
        </p:nvSpPr>
        <p:spPr bwMode="auto">
          <a:xfrm>
            <a:off x="2699792" y="2996952"/>
            <a:ext cx="216024" cy="217734"/>
          </a:xfrm>
          <a:prstGeom prst="rect">
            <a:avLst/>
          </a:prstGeom>
          <a:solidFill>
            <a:srgbClr val="000000">
              <a:alpha val="9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627784" y="2951366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kumimoji="1" lang="en-US" altLang="ja-JP" sz="1100" dirty="0" smtClean="0">
                <a:solidFill>
                  <a:srgbClr val="FFFFFF"/>
                </a:solidFill>
              </a:rPr>
              <a:t>35</a:t>
            </a:r>
            <a:endParaRPr kumimoji="1" lang="ja-JP" altLang="en-US" sz="11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Omega_{\rm gw}^{\rm RE} = 3.1 \times 10^{30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75.9204"/>
  <p:tag name="PICTUREFILESIZE" val="1110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Omega_{\rm gw}^{\rm FW} = 1.7 \times 10^{31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80.9604"/>
  <p:tag name="PICTUREFILESIZE" val="115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{green}&#10;$$ f\sim {1\over 2 \pi} \sqrt{G M / R^3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60.8003"/>
  <p:tag name="PICTUREFILESIZE" val="12136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Red}&#10;$$ h \sim {4 G^2 \over c^4 r}\  {m_1\,m_2 \over R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53.8403"/>
  <p:tag name="PICTUREFILESIZE" val="12987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Red}&#10;$$ f \sim { 1 \over 2 \pi}\  \sqrt{G(m_1+m_2 )\over R^3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18.8805"/>
  <p:tag name="PICTUREFILESIZE" val="20171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Red}&#10;$$ R_{\rm ISCO} \propto M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11.8402"/>
  <p:tag name="PICTUREFILESIZE" val="3805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{green}&#10;$$ f\sim {1\over 2 \pi} \sqrt{G M / R^3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60.8003"/>
  <p:tag name="PICTUREFILESIZE" val="121366"/>
</p:tagLst>
</file>

<file path=ppt/theme/theme1.xml><?xml version="1.0" encoding="utf-8"?>
<a:theme xmlns:a="http://schemas.openxmlformats.org/drawingml/2006/main" name="Inspiral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>
            <a:alpha val="10000"/>
          </a:srgbClr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kumimoji="1" sz="2000" dirty="0" smtClean="0">
            <a:solidFill>
              <a:srgbClr val="FFFFFF"/>
            </a:solidFill>
          </a:defRPr>
        </a:defPPr>
      </a:lstStyle>
    </a:tx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47820</TotalTime>
  <Words>8577</Words>
  <Application>Microsoft Office PowerPoint</Application>
  <PresentationFormat>画面に合わせる (4:3)</PresentationFormat>
  <Paragraphs>1982</Paragraphs>
  <Slides>87</Slides>
  <Notes>83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87</vt:i4>
      </vt:variant>
    </vt:vector>
  </HeadingPairs>
  <TitlesOfParts>
    <vt:vector size="88" baseType="lpstr">
      <vt:lpstr>Inspiral</vt:lpstr>
      <vt:lpstr>Space Gravitational-wave observatory: DECIGO</vt:lpstr>
      <vt:lpstr>DECIGO Working Group</vt:lpstr>
      <vt:lpstr>PowerPoint プレゼンテーション</vt:lpstr>
      <vt:lpstr>PowerPoint プレゼンテーション</vt:lpstr>
      <vt:lpstr>DECIGO</vt:lpstr>
      <vt:lpstr>DECIGO Interferometer</vt:lpstr>
      <vt:lpstr>Targets and Science</vt:lpstr>
      <vt:lpstr>Astronomy and Cosmology</vt:lpstr>
      <vt:lpstr>Characterization of inflation</vt:lpstr>
      <vt:lpstr>Pre-Conceptual Design</vt:lpstr>
      <vt:lpstr>Interferometer Design</vt:lpstr>
      <vt:lpstr>Arm length</vt:lpstr>
      <vt:lpstr>Cavity and S/C control</vt:lpstr>
      <vt:lpstr>Requirements</vt:lpstr>
      <vt:lpstr>Orbit and Constellation</vt:lpstr>
      <vt:lpstr>Foreground Cleaning</vt:lpstr>
      <vt:lpstr>Design Update</vt:lpstr>
      <vt:lpstr>GW observation roadmap</vt:lpstr>
      <vt:lpstr>Roadmap</vt:lpstr>
      <vt:lpstr>PowerPoint プレゼンテーション</vt:lpstr>
      <vt:lpstr>DECIGO-PF</vt:lpstr>
      <vt:lpstr>DPF satellite</vt:lpstr>
      <vt:lpstr>DPF mission payload</vt:lpstr>
      <vt:lpstr>DPF Sensitivity</vt:lpstr>
      <vt:lpstr>Targets of DPF</vt:lpstr>
      <vt:lpstr>DPF Science</vt:lpstr>
      <vt:lpstr>GW target of DPF</vt:lpstr>
      <vt:lpstr>Earth’s Gravity Observation</vt:lpstr>
      <vt:lpstr>Satellite Gravity missions</vt:lpstr>
      <vt:lpstr>DPF sensitivity</vt:lpstr>
      <vt:lpstr>DPF mission status</vt:lpstr>
      <vt:lpstr>DPF-WG activities</vt:lpstr>
      <vt:lpstr>DPF-WG activities</vt:lpstr>
      <vt:lpstr>PowerPoint プレゼンテーション</vt:lpstr>
      <vt:lpstr>Roadmap</vt:lpstr>
      <vt:lpstr>Rotating TOBA : SWIMmn</vt:lpstr>
      <vt:lpstr>Sensitivity</vt:lpstr>
      <vt:lpstr>Observation by SWIM</vt:lpstr>
      <vt:lpstr>Upper Limit on GWB</vt:lpstr>
      <vt:lpstr>PowerPoint プレゼンテーション</vt:lpstr>
      <vt:lpstr>Summary</vt:lpstr>
      <vt:lpstr>Collaboration and support</vt:lpstr>
      <vt:lpstr>PowerPoint プレゼンテーション</vt:lpstr>
      <vt:lpstr>Organization</vt:lpstr>
      <vt:lpstr>PowerPoint プレゼンテーション</vt:lpstr>
      <vt:lpstr>KAGRA and DECIGO</vt:lpstr>
      <vt:lpstr>Roadmap</vt:lpstr>
      <vt:lpstr>PowerPoint プレゼンテーション</vt:lpstr>
      <vt:lpstr>Expanding the Horizon</vt:lpstr>
      <vt:lpstr>Expanding the observation band</vt:lpstr>
      <vt:lpstr>Sources and detectors</vt:lpstr>
      <vt:lpstr>Space GW detector</vt:lpstr>
      <vt:lpstr>Space-borne observatories</vt:lpstr>
      <vt:lpstr>NGO (LISA) Interferometry</vt:lpstr>
      <vt:lpstr>LISA Pathfinder</vt:lpstr>
      <vt:lpstr>Dark energy</vt:lpstr>
      <vt:lpstr>Galaxy formation</vt:lpstr>
      <vt:lpstr>Roadmap</vt:lpstr>
      <vt:lpstr>Interferometer Module</vt:lpstr>
      <vt:lpstr>Stabilized Laser Module</vt:lpstr>
      <vt:lpstr>Attitude and Drag-free control</vt:lpstr>
      <vt:lpstr>Signal processing and Control</vt:lpstr>
      <vt:lpstr>Gravity of the Earth</vt:lpstr>
      <vt:lpstr>地球重力場観測の観測網</vt:lpstr>
      <vt:lpstr>R&amp;D for DPF (1)</vt:lpstr>
      <vt:lpstr>R&amp;D for DPF (1)</vt:lpstr>
      <vt:lpstr>R&amp;D for DPF (2)</vt:lpstr>
      <vt:lpstr>DPF and DECIGO</vt:lpstr>
      <vt:lpstr>IMBH inspiral and Merger</vt:lpstr>
      <vt:lpstr>Standard Sources</vt:lpstr>
      <vt:lpstr>DPF targets</vt:lpstr>
      <vt:lpstr>Comparison with LPF</vt:lpstr>
      <vt:lpstr>Pre-DECIGO</vt:lpstr>
      <vt:lpstr>Sensitivity of Pre-DECIGO</vt:lpstr>
      <vt:lpstr>SWIM in-orbit operation</vt:lpstr>
      <vt:lpstr>SWIMmn</vt:lpstr>
      <vt:lpstr>Successful control</vt:lpstr>
      <vt:lpstr>SWIMmn初期運用(5)</vt:lpstr>
      <vt:lpstr>SWIMmn初期運用(1)</vt:lpstr>
      <vt:lpstr>SWIMmn初期運用(2)</vt:lpstr>
      <vt:lpstr>球状星団のブラックホール</vt:lpstr>
      <vt:lpstr>DECIGOによる初期宇宙BH観測</vt:lpstr>
      <vt:lpstr>推進体制</vt:lpstr>
      <vt:lpstr>Main interferometer  </vt:lpstr>
      <vt:lpstr>DECIGOのための根幹技術実証</vt:lpstr>
      <vt:lpstr>DECIGOのための根幹技術実証</vt:lpstr>
      <vt:lpstr>DPFで実証される科学技術</vt:lpstr>
    </vt:vector>
  </TitlesOfParts>
  <Company>東京大学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安東 正樹</dc:creator>
  <cp:lastModifiedBy>ando</cp:lastModifiedBy>
  <cp:revision>3034</cp:revision>
  <dcterms:created xsi:type="dcterms:W3CDTF">2002-03-19T09:15:24Z</dcterms:created>
  <dcterms:modified xsi:type="dcterms:W3CDTF">2012-07-12T02:38:20Z</dcterms:modified>
</cp:coreProperties>
</file>