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ags/tag8.xml" ContentType="application/vnd.openxmlformats-officedocument.presentationml.tags+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38.xml" ContentType="application/vnd.openxmlformats-officedocument.presentationml.tags+xml"/>
  <Override PartName="/ppt/tags/tag85.xml" ContentType="application/vnd.openxmlformats-officedocument.presentationml.tags+xml"/>
  <Override PartName="/ppt/notesSlides/notesSlide41.xml" ContentType="application/vnd.openxmlformats-officedocument.presentationml.notesSlide+xml"/>
  <Override PartName="/ppt/tags/tag16.xml" ContentType="application/vnd.openxmlformats-officedocument.presentationml.tags+xml"/>
  <Override PartName="/ppt/tags/tag63.xml" ContentType="application/vnd.openxmlformats-officedocument.presentationml.tags+xml"/>
  <Override PartName="/ppt/notesSlides/notesSlide179.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tags/tag41.xml" ContentType="application/vnd.openxmlformats-officedocument.presentationml.tags+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tags/tag79.xml" ContentType="application/vnd.openxmlformats-officedocument.presentationml.tags+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Default Extension="emf" ContentType="image/x-emf"/>
  <Override PartName="/ppt/slides/slide22.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tags/tag57.xml" ContentType="application/vnd.openxmlformats-officedocument.presentationml.tags+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tags/tag35.xml" ContentType="application/vnd.openxmlformats-officedocument.presentationml.tags+xml"/>
  <Override PartName="/ppt/tags/tag82.xml" ContentType="application/vnd.openxmlformats-officedocument.presentationml.tags+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tags/tag29.xml" ContentType="application/vnd.openxmlformats-officedocument.presentationml.tags+xml"/>
  <Override PartName="/ppt/tags/tag76.xml" ContentType="application/vnd.openxmlformats-officedocument.presentationml.tags+xml"/>
  <Override PartName="/ppt/slides/slide149.xml" ContentType="application/vnd.openxmlformats-officedocument.presentationml.slide+xml"/>
  <Override PartName="/ppt/notesSlides/notesSlide32.xml" ContentType="application/vnd.openxmlformats-officedocument.presentationml.notesSlide+xml"/>
  <Override PartName="/ppt/tags/tag54.xml" ContentType="application/vnd.openxmlformats-officedocument.presentationml.tags+xml"/>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43.xml" ContentType="application/vnd.openxmlformats-officedocument.presentationml.tags+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tags/tag90.xml" ContentType="application/vnd.openxmlformats-officedocument.presentationml.tags+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tags/tag59.xml" ContentType="application/vnd.openxmlformats-officedocument.presentationml.tags+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tags/tag37.xml" ContentType="application/vnd.openxmlformats-officedocument.presentationml.tags+xml"/>
  <Override PartName="/ppt/tags/tag48.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tags/tag26.xml" ContentType="application/vnd.openxmlformats-officedocument.presentationml.tags+xml"/>
  <Override PartName="/ppt/tags/tag73.xml" ContentType="application/vnd.openxmlformats-officedocument.presentationml.tags+xml"/>
  <Override PartName="/ppt/notesSlides/notesSlide178.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tags/tag15.xml" ContentType="application/vnd.openxmlformats-officedocument.presentationml.tags+xml"/>
  <Override PartName="/ppt/tags/tag62.xml" ContentType="application/vnd.openxmlformats-officedocument.presentationml.tags+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tags/tag89.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tags/tag78.xml" ContentType="application/vnd.openxmlformats-officedocument.presentationml.tags+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ags/tag45.xml" ContentType="application/vnd.openxmlformats-officedocument.presentationml.tags+xml"/>
  <Override PartName="/ppt/tags/tag92.xml" ContentType="application/vnd.openxmlformats-officedocument.presentationml.tags+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tags/tag34.xml" ContentType="application/vnd.openxmlformats-officedocument.presentationml.tags+xml"/>
  <Override PartName="/ppt/notesSlides/notesSlide139.xml" ContentType="application/vnd.openxmlformats-officedocument.presentationml.notesSlide+xml"/>
  <Override PartName="/ppt/tags/tag81.xml" ContentType="application/vnd.openxmlformats-officedocument.presentationml.tags+xml"/>
  <Override PartName="/ppt/notesSlides/notesSlide186.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notesSlides/notesSlide128.xml" ContentType="application/vnd.openxmlformats-officedocument.presentationml.notesSlide+xml"/>
  <Override PartName="/ppt/tags/tag70.xml" ContentType="application/vnd.openxmlformats-officedocument.presentationml.tags+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tags/tag28.xml" ContentType="application/vnd.openxmlformats-officedocument.presentationml.tags+xml"/>
  <Override PartName="/ppt/tags/tag75.xml" ContentType="application/vnd.openxmlformats-officedocument.presentationml.tags+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tags/tag64.xml" ContentType="application/vnd.openxmlformats-officedocument.presentationml.tags+xml"/>
  <Override PartName="/ppt/notesSlides/notesSlide169.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53.xml" ContentType="application/vnd.openxmlformats-officedocument.presentationml.tags+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tags/tag58.xml" ContentType="application/vnd.openxmlformats-officedocument.presentationml.tags+xml"/>
  <Override PartName="/ppt/tags/tag6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tags/tag47.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tags/tag36.xml" ContentType="application/vnd.openxmlformats-officedocument.presentationml.tags+xml"/>
  <Override PartName="/ppt/tags/tag83.xml" ContentType="application/vnd.openxmlformats-officedocument.presentationml.tags+xml"/>
  <Override PartName="/ppt/notesSlides/notesSlide188.xml" ContentType="application/vnd.openxmlformats-officedocument.presentationml.notesSlide+xml"/>
  <Override PartName="/ppt/slides/slide167.xml" ContentType="application/vnd.openxmlformats-officedocument.presentationml.slide+xml"/>
  <Override PartName="/ppt/tags/tag14.xml" ContentType="application/vnd.openxmlformats-officedocument.presentationml.tags+xml"/>
  <Override PartName="/ppt/notesSlides/notesSlide50.xml" ContentType="application/vnd.openxmlformats-officedocument.presentationml.notesSlide+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tags/tag50.xml" ContentType="application/vnd.openxmlformats-officedocument.presentationml.tags+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tags/tag77.xml" ContentType="application/vnd.openxmlformats-officedocument.presentationml.tags+xml"/>
  <Override PartName="/ppt/tags/tag88.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tags/tag19.xml" ContentType="application/vnd.openxmlformats-officedocument.presentationml.tags+xml"/>
  <Override PartName="/ppt/notesSlides/notesSlide91.xml" ContentType="application/vnd.openxmlformats-officedocument.presentationml.notesSlide+xml"/>
  <Override PartName="/ppt/tags/tag66.xml" ContentType="application/vnd.openxmlformats-officedocument.presentationml.tags+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tags/tag55.xml" ContentType="application/vnd.openxmlformats-officedocument.presentationml.tags+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notesSlides/notesSlide149.xml" ContentType="application/vnd.openxmlformats-officedocument.presentationml.notesSlide+xml"/>
  <Override PartName="/ppt/tags/tag80.xml" ContentType="application/vnd.openxmlformats-officedocument.presentationml.tags+xml"/>
  <Override PartName="/ppt/tags/tag91.xml" ContentType="application/vnd.openxmlformats-officedocument.presentationml.tags+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ags/tag22.xml" ContentType="application/vnd.openxmlformats-officedocument.presentationml.tags+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tags/tag11.xml" ContentType="application/vnd.openxmlformats-officedocument.presentationml.tags+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tags/tag49.xml" ContentType="application/vnd.openxmlformats-officedocument.presentationml.tags+xml"/>
  <Override PartName="/ppt/tags/tag96.xml" ContentType="application/vnd.openxmlformats-officedocument.presentationml.tags+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tags/tag27.xml" ContentType="application/vnd.openxmlformats-officedocument.presentationml.tags+xml"/>
  <Override PartName="/ppt/tags/tag74.xml" ContentType="application/vnd.openxmlformats-officedocument.presentationml.tags+xml"/>
  <Override PartName="/ppt/slides/slide147.xml" ContentType="application/vnd.openxmlformats-officedocument.presentationml.slide+xml"/>
  <Override PartName="/ppt/notesSlides/notesSlide30.xml" ContentType="application/vnd.openxmlformats-officedocument.presentationml.notesSlide+xml"/>
  <Override PartName="/ppt/tags/tag52.xml" ContentType="application/vnd.openxmlformats-officedocument.presentationml.tags+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tags/tag68.xml" ContentType="application/vnd.openxmlformats-officedocument.presentationml.tags+xml"/>
  <Override PartName="/ppt/presentation.xml" ContentType="application/vnd.openxmlformats-officedocument.presentationml.presentation.main+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tags/tag46.xml" ContentType="application/vnd.openxmlformats-officedocument.presentationml.tags+xml"/>
  <Override PartName="/ppt/tags/tag93.xml" ContentType="application/vnd.openxmlformats-officedocument.presentationml.tags+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tags/tag87.xml" ContentType="application/vnd.openxmlformats-officedocument.presentationml.tags+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tags/tag18.xml" ContentType="application/vnd.openxmlformats-officedocument.presentationml.tags+xml"/>
  <Override PartName="/ppt/tags/tag65.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1" r:id="rId1"/>
    <p:sldMasterId id="2147483702" r:id="rId2"/>
  </p:sldMasterIdLst>
  <p:notesMasterIdLst>
    <p:notesMasterId r:id="rId191"/>
  </p:notesMasterIdLst>
  <p:handoutMasterIdLst>
    <p:handoutMasterId r:id="rId192"/>
  </p:handoutMasterIdLst>
  <p:sldIdLst>
    <p:sldId id="348" r:id="rId3"/>
    <p:sldId id="965" r:id="rId4"/>
    <p:sldId id="966" r:id="rId5"/>
    <p:sldId id="882" r:id="rId6"/>
    <p:sldId id="808" r:id="rId7"/>
    <p:sldId id="809" r:id="rId8"/>
    <p:sldId id="967" r:id="rId9"/>
    <p:sldId id="811" r:id="rId10"/>
    <p:sldId id="895" r:id="rId11"/>
    <p:sldId id="899" r:id="rId12"/>
    <p:sldId id="896" r:id="rId13"/>
    <p:sldId id="816" r:id="rId14"/>
    <p:sldId id="891" r:id="rId15"/>
    <p:sldId id="818" r:id="rId16"/>
    <p:sldId id="968" r:id="rId17"/>
    <p:sldId id="907" r:id="rId18"/>
    <p:sldId id="908" r:id="rId19"/>
    <p:sldId id="890" r:id="rId20"/>
    <p:sldId id="900" r:id="rId21"/>
    <p:sldId id="885" r:id="rId22"/>
    <p:sldId id="969" r:id="rId23"/>
    <p:sldId id="831" r:id="rId24"/>
    <p:sldId id="934" r:id="rId25"/>
    <p:sldId id="833" r:id="rId26"/>
    <p:sldId id="937" r:id="rId27"/>
    <p:sldId id="812" r:id="rId28"/>
    <p:sldId id="834" r:id="rId29"/>
    <p:sldId id="886" r:id="rId30"/>
    <p:sldId id="984" r:id="rId31"/>
    <p:sldId id="887" r:id="rId32"/>
    <p:sldId id="945" r:id="rId33"/>
    <p:sldId id="842" r:id="rId34"/>
    <p:sldId id="843" r:id="rId35"/>
    <p:sldId id="970" r:id="rId36"/>
    <p:sldId id="849" r:id="rId37"/>
    <p:sldId id="850" r:id="rId38"/>
    <p:sldId id="848" r:id="rId39"/>
    <p:sldId id="864" r:id="rId40"/>
    <p:sldId id="855" r:id="rId41"/>
    <p:sldId id="856" r:id="rId42"/>
    <p:sldId id="858" r:id="rId43"/>
    <p:sldId id="859" r:id="rId44"/>
    <p:sldId id="860" r:id="rId45"/>
    <p:sldId id="985" r:id="rId46"/>
    <p:sldId id="971" r:id="rId47"/>
    <p:sldId id="946" r:id="rId48"/>
    <p:sldId id="814" r:id="rId49"/>
    <p:sldId id="810" r:id="rId50"/>
    <p:sldId id="530" r:id="rId51"/>
    <p:sldId id="806" r:id="rId52"/>
    <p:sldId id="972" r:id="rId53"/>
    <p:sldId id="533" r:id="rId54"/>
    <p:sldId id="534" r:id="rId55"/>
    <p:sldId id="964" r:id="rId56"/>
    <p:sldId id="532" r:id="rId57"/>
    <p:sldId id="973" r:id="rId58"/>
    <p:sldId id="947" r:id="rId59"/>
    <p:sldId id="948" r:id="rId60"/>
    <p:sldId id="949" r:id="rId61"/>
    <p:sldId id="975" r:id="rId62"/>
    <p:sldId id="981" r:id="rId63"/>
    <p:sldId id="866" r:id="rId64"/>
    <p:sldId id="768" r:id="rId65"/>
    <p:sldId id="974" r:id="rId66"/>
    <p:sldId id="986" r:id="rId67"/>
    <p:sldId id="987" r:id="rId68"/>
    <p:sldId id="815" r:id="rId69"/>
    <p:sldId id="978" r:id="rId70"/>
    <p:sldId id="982" r:id="rId71"/>
    <p:sldId id="979" r:id="rId72"/>
    <p:sldId id="980" r:id="rId73"/>
    <p:sldId id="983" r:id="rId74"/>
    <p:sldId id="977" r:id="rId75"/>
    <p:sldId id="804" r:id="rId76"/>
    <p:sldId id="802" r:id="rId77"/>
    <p:sldId id="803" r:id="rId78"/>
    <p:sldId id="901" r:id="rId79"/>
    <p:sldId id="902" r:id="rId80"/>
    <p:sldId id="903" r:id="rId81"/>
    <p:sldId id="771" r:id="rId82"/>
    <p:sldId id="805" r:id="rId83"/>
    <p:sldId id="909" r:id="rId84"/>
    <p:sldId id="883" r:id="rId85"/>
    <p:sldId id="819" r:id="rId86"/>
    <p:sldId id="820" r:id="rId87"/>
    <p:sldId id="821" r:id="rId88"/>
    <p:sldId id="822" r:id="rId89"/>
    <p:sldId id="823" r:id="rId90"/>
    <p:sldId id="825" r:id="rId91"/>
    <p:sldId id="826" r:id="rId92"/>
    <p:sldId id="827" r:id="rId93"/>
    <p:sldId id="829" r:id="rId94"/>
    <p:sldId id="830" r:id="rId95"/>
    <p:sldId id="898" r:id="rId96"/>
    <p:sldId id="936" r:id="rId97"/>
    <p:sldId id="941" r:id="rId98"/>
    <p:sldId id="940" r:id="rId99"/>
    <p:sldId id="915" r:id="rId100"/>
    <p:sldId id="920" r:id="rId101"/>
    <p:sldId id="916" r:id="rId102"/>
    <p:sldId id="943" r:id="rId103"/>
    <p:sldId id="944" r:id="rId104"/>
    <p:sldId id="914" r:id="rId105"/>
    <p:sldId id="923" r:id="rId106"/>
    <p:sldId id="918" r:id="rId107"/>
    <p:sldId id="921" r:id="rId108"/>
    <p:sldId id="942" r:id="rId109"/>
    <p:sldId id="922" r:id="rId110"/>
    <p:sldId id="924" r:id="rId111"/>
    <p:sldId id="926" r:id="rId112"/>
    <p:sldId id="927" r:id="rId113"/>
    <p:sldId id="928" r:id="rId114"/>
    <p:sldId id="929" r:id="rId115"/>
    <p:sldId id="930" r:id="rId116"/>
    <p:sldId id="931" r:id="rId117"/>
    <p:sldId id="911" r:id="rId118"/>
    <p:sldId id="852" r:id="rId119"/>
    <p:sldId id="853" r:id="rId120"/>
    <p:sldId id="762" r:id="rId121"/>
    <p:sldId id="789" r:id="rId122"/>
    <p:sldId id="790" r:id="rId123"/>
    <p:sldId id="764" r:id="rId124"/>
    <p:sldId id="791" r:id="rId125"/>
    <p:sldId id="747" r:id="rId126"/>
    <p:sldId id="752" r:id="rId127"/>
    <p:sldId id="763" r:id="rId128"/>
    <p:sldId id="775" r:id="rId129"/>
    <p:sldId id="642" r:id="rId130"/>
    <p:sldId id="536" r:id="rId131"/>
    <p:sldId id="538" r:id="rId132"/>
    <p:sldId id="516" r:id="rId133"/>
    <p:sldId id="504" r:id="rId134"/>
    <p:sldId id="735" r:id="rId135"/>
    <p:sldId id="736" r:id="rId136"/>
    <p:sldId id="448" r:id="rId137"/>
    <p:sldId id="793" r:id="rId138"/>
    <p:sldId id="794" r:id="rId139"/>
    <p:sldId id="795" r:id="rId140"/>
    <p:sldId id="796" r:id="rId141"/>
    <p:sldId id="797" r:id="rId142"/>
    <p:sldId id="798" r:id="rId143"/>
    <p:sldId id="799" r:id="rId144"/>
    <p:sldId id="756" r:id="rId145"/>
    <p:sldId id="800" r:id="rId146"/>
    <p:sldId id="776" r:id="rId147"/>
    <p:sldId id="765" r:id="rId148"/>
    <p:sldId id="778" r:id="rId149"/>
    <p:sldId id="525" r:id="rId150"/>
    <p:sldId id="784" r:id="rId151"/>
    <p:sldId id="750" r:id="rId152"/>
    <p:sldId id="780" r:id="rId153"/>
    <p:sldId id="781" r:id="rId154"/>
    <p:sldId id="782" r:id="rId155"/>
    <p:sldId id="718" r:id="rId156"/>
    <p:sldId id="786" r:id="rId157"/>
    <p:sldId id="759" r:id="rId158"/>
    <p:sldId id="788" r:id="rId159"/>
    <p:sldId id="526" r:id="rId160"/>
    <p:sldId id="792" r:id="rId161"/>
    <p:sldId id="544" r:id="rId162"/>
    <p:sldId id="547" r:id="rId163"/>
    <p:sldId id="807" r:id="rId164"/>
    <p:sldId id="758" r:id="rId165"/>
    <p:sldId id="663" r:id="rId166"/>
    <p:sldId id="535" r:id="rId167"/>
    <p:sldId id="537" r:id="rId168"/>
    <p:sldId id="541" r:id="rId169"/>
    <p:sldId id="757" r:id="rId170"/>
    <p:sldId id="951" r:id="rId171"/>
    <p:sldId id="952" r:id="rId172"/>
    <p:sldId id="953" r:id="rId173"/>
    <p:sldId id="954" r:id="rId174"/>
    <p:sldId id="955" r:id="rId175"/>
    <p:sldId id="956" r:id="rId176"/>
    <p:sldId id="957" r:id="rId177"/>
    <p:sldId id="958" r:id="rId178"/>
    <p:sldId id="959" r:id="rId179"/>
    <p:sldId id="960" r:id="rId180"/>
    <p:sldId id="961" r:id="rId181"/>
    <p:sldId id="962" r:id="rId182"/>
    <p:sldId id="963" r:id="rId183"/>
    <p:sldId id="846" r:id="rId184"/>
    <p:sldId id="851" r:id="rId185"/>
    <p:sldId id="854" r:id="rId186"/>
    <p:sldId id="862" r:id="rId187"/>
    <p:sldId id="863" r:id="rId188"/>
    <p:sldId id="769" r:id="rId189"/>
    <p:sldId id="893" r:id="rId190"/>
  </p:sldIdLst>
  <p:sldSz cx="9144000" cy="6858000" type="screen4x3"/>
  <p:notesSz cx="6731000" cy="9856788"/>
  <p:custDataLst>
    <p:tags r:id="rId193"/>
  </p:custDataLst>
  <p:defaultTextStyle>
    <a:defPPr>
      <a:defRPr lang="ja-JP"/>
    </a:defPPr>
    <a:lvl1pPr algn="ctr" rtl="0" fontAlgn="base">
      <a:spcBef>
        <a:spcPct val="0"/>
      </a:spcBef>
      <a:spcAft>
        <a:spcPct val="0"/>
      </a:spcAft>
      <a:buChar char="•"/>
      <a:defRPr kumimoji="1" kern="1200">
        <a:solidFill>
          <a:srgbClr val="000000"/>
        </a:solidFill>
        <a:latin typeface="Tahoma" pitchFamily="34" charset="0"/>
        <a:ea typeface="HGP創英角ｺﾞｼｯｸUB" pitchFamily="50" charset="-128"/>
        <a:cs typeface="+mn-cs"/>
      </a:defRPr>
    </a:lvl1pPr>
    <a:lvl2pPr marL="457200" algn="ctr" rtl="0" fontAlgn="base">
      <a:spcBef>
        <a:spcPct val="0"/>
      </a:spcBef>
      <a:spcAft>
        <a:spcPct val="0"/>
      </a:spcAft>
      <a:buChar char="•"/>
      <a:defRPr kumimoji="1" kern="1200">
        <a:solidFill>
          <a:srgbClr val="000000"/>
        </a:solidFill>
        <a:latin typeface="Tahoma" pitchFamily="34" charset="0"/>
        <a:ea typeface="HGP創英角ｺﾞｼｯｸUB" pitchFamily="50" charset="-128"/>
        <a:cs typeface="+mn-cs"/>
      </a:defRPr>
    </a:lvl2pPr>
    <a:lvl3pPr marL="914400" algn="ctr" rtl="0" fontAlgn="base">
      <a:spcBef>
        <a:spcPct val="0"/>
      </a:spcBef>
      <a:spcAft>
        <a:spcPct val="0"/>
      </a:spcAft>
      <a:buChar char="•"/>
      <a:defRPr kumimoji="1" kern="1200">
        <a:solidFill>
          <a:srgbClr val="000000"/>
        </a:solidFill>
        <a:latin typeface="Tahoma" pitchFamily="34" charset="0"/>
        <a:ea typeface="HGP創英角ｺﾞｼｯｸUB" pitchFamily="50" charset="-128"/>
        <a:cs typeface="+mn-cs"/>
      </a:defRPr>
    </a:lvl3pPr>
    <a:lvl4pPr marL="1371600" algn="ctr" rtl="0" fontAlgn="base">
      <a:spcBef>
        <a:spcPct val="0"/>
      </a:spcBef>
      <a:spcAft>
        <a:spcPct val="0"/>
      </a:spcAft>
      <a:buChar char="•"/>
      <a:defRPr kumimoji="1" kern="1200">
        <a:solidFill>
          <a:srgbClr val="000000"/>
        </a:solidFill>
        <a:latin typeface="Tahoma" pitchFamily="34" charset="0"/>
        <a:ea typeface="HGP創英角ｺﾞｼｯｸUB" pitchFamily="50" charset="-128"/>
        <a:cs typeface="+mn-cs"/>
      </a:defRPr>
    </a:lvl4pPr>
    <a:lvl5pPr marL="1828800" algn="ctr" rtl="0" fontAlgn="base">
      <a:spcBef>
        <a:spcPct val="0"/>
      </a:spcBef>
      <a:spcAft>
        <a:spcPct val="0"/>
      </a:spcAft>
      <a:buChar char="•"/>
      <a:defRPr kumimoji="1" kern="1200">
        <a:solidFill>
          <a:srgbClr val="000000"/>
        </a:solidFill>
        <a:latin typeface="Tahoma" pitchFamily="34" charset="0"/>
        <a:ea typeface="HGP創英角ｺﾞｼｯｸUB" pitchFamily="50" charset="-128"/>
        <a:cs typeface="+mn-cs"/>
      </a:defRPr>
    </a:lvl5pPr>
    <a:lvl6pPr marL="2286000" algn="l" defTabSz="914400" rtl="0" eaLnBrk="1" latinLnBrk="0" hangingPunct="1">
      <a:defRPr kumimoji="1" kern="1200">
        <a:solidFill>
          <a:srgbClr val="000000"/>
        </a:solidFill>
        <a:latin typeface="Tahoma" pitchFamily="34" charset="0"/>
        <a:ea typeface="HGP創英角ｺﾞｼｯｸUB" pitchFamily="50" charset="-128"/>
        <a:cs typeface="+mn-cs"/>
      </a:defRPr>
    </a:lvl6pPr>
    <a:lvl7pPr marL="2743200" algn="l" defTabSz="914400" rtl="0" eaLnBrk="1" latinLnBrk="0" hangingPunct="1">
      <a:defRPr kumimoji="1" kern="1200">
        <a:solidFill>
          <a:srgbClr val="000000"/>
        </a:solidFill>
        <a:latin typeface="Tahoma" pitchFamily="34" charset="0"/>
        <a:ea typeface="HGP創英角ｺﾞｼｯｸUB" pitchFamily="50" charset="-128"/>
        <a:cs typeface="+mn-cs"/>
      </a:defRPr>
    </a:lvl7pPr>
    <a:lvl8pPr marL="3200400" algn="l" defTabSz="914400" rtl="0" eaLnBrk="1" latinLnBrk="0" hangingPunct="1">
      <a:defRPr kumimoji="1" kern="1200">
        <a:solidFill>
          <a:srgbClr val="000000"/>
        </a:solidFill>
        <a:latin typeface="Tahoma" pitchFamily="34" charset="0"/>
        <a:ea typeface="HGP創英角ｺﾞｼｯｸUB" pitchFamily="50" charset="-128"/>
        <a:cs typeface="+mn-cs"/>
      </a:defRPr>
    </a:lvl8pPr>
    <a:lvl9pPr marL="3657600" algn="l" defTabSz="914400" rtl="0" eaLnBrk="1" latinLnBrk="0" hangingPunct="1">
      <a:defRPr kumimoji="1" kern="1200">
        <a:solidFill>
          <a:srgbClr val="000000"/>
        </a:solidFill>
        <a:latin typeface="Tahoma" pitchFamily="34" charset="0"/>
        <a:ea typeface="HGP創英角ｺﾞｼｯｸUB"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99FF99"/>
    <a:srgbClr val="99CCFF"/>
    <a:srgbClr val="6699FF"/>
    <a:srgbClr val="CCFFCC"/>
    <a:srgbClr val="DDDDDD"/>
    <a:srgbClr val="33CC33"/>
    <a:srgbClr val="FF6699"/>
    <a:srgbClr val="FFFFFF"/>
    <a:srgbClr val="B2B2B2"/>
    <a:srgbClr val="5F5F5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1163" autoAdjust="0"/>
    <p:restoredTop sz="99389" autoAdjust="0"/>
  </p:normalViewPr>
  <p:slideViewPr>
    <p:cSldViewPr>
      <p:cViewPr>
        <p:scale>
          <a:sx n="50" d="100"/>
          <a:sy n="50" d="100"/>
        </p:scale>
        <p:origin x="-1044" y="-62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90" d="100"/>
        <a:sy n="90" d="100"/>
      </p:scale>
      <p:origin x="0" y="11838"/>
    </p:cViewPr>
  </p:sorterViewPr>
  <p:notesViewPr>
    <p:cSldViewPr>
      <p:cViewPr varScale="1">
        <p:scale>
          <a:sx n="82" d="100"/>
          <a:sy n="82" d="100"/>
        </p:scale>
        <p:origin x="-2292" y="-96"/>
      </p:cViewPr>
      <p:guideLst>
        <p:guide orient="horz" pos="3104"/>
        <p:guide pos="2120"/>
      </p:guideLst>
    </p:cSldViewPr>
  </p:notes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91" Type="http://schemas.openxmlformats.org/officeDocument/2006/relationships/notesMaster" Target="notesMasters/notesMaster1.xml"/><Relationship Id="rId196"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handoutMaster" Target="handoutMasters/handoutMaster1.xml"/><Relationship Id="rId197"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93" Type="http://schemas.openxmlformats.org/officeDocument/2006/relationships/tags" Target="tags/tag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viewProps" Target="viewProps.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s>
</file>

<file path=ppt/_rels/viewProps.xml.rels><?xml version="1.0" encoding="UTF-8" standalone="yes"?>
<Relationships xmlns="http://schemas.openxmlformats.org/package/2006/relationships"><Relationship Id="rId1" Type="http://schemas.openxmlformats.org/officeDocument/2006/relationships/slide" Target="slides/slide1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wmf"/><Relationship Id="rId1" Type="http://schemas.openxmlformats.org/officeDocument/2006/relationships/image" Target="../media/image2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Times New Roman" pitchFamily="18" charset="0"/>
                <a:ea typeface="ＭＳ Ｐゴシック" pitchFamily="50" charset="-128"/>
              </a:defRPr>
            </a:lvl1pPr>
          </a:lstStyle>
          <a:p>
            <a:endParaRPr lang="en-US" altLang="ja-JP"/>
          </a:p>
        </p:txBody>
      </p:sp>
      <p:sp>
        <p:nvSpPr>
          <p:cNvPr id="44035" name="Rectangle 3"/>
          <p:cNvSpPr>
            <a:spLocks noGrp="1" noChangeArrowheads="1"/>
          </p:cNvSpPr>
          <p:nvPr>
            <p:ph type="dt" sz="quarter" idx="1"/>
          </p:nvPr>
        </p:nvSpPr>
        <p:spPr bwMode="auto">
          <a:xfrm>
            <a:off x="3813175"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ea typeface="ＭＳ Ｐゴシック" pitchFamily="50" charset="-128"/>
              </a:defRPr>
            </a:lvl1pPr>
          </a:lstStyle>
          <a:p>
            <a:endParaRPr lang="en-US" altLang="ja-JP"/>
          </a:p>
        </p:txBody>
      </p:sp>
      <p:sp>
        <p:nvSpPr>
          <p:cNvPr id="44036" name="Rectangle 4"/>
          <p:cNvSpPr>
            <a:spLocks noGrp="1" noChangeArrowheads="1"/>
          </p:cNvSpPr>
          <p:nvPr>
            <p:ph type="ftr" sz="quarter" idx="2"/>
          </p:nvPr>
        </p:nvSpPr>
        <p:spPr bwMode="auto">
          <a:xfrm>
            <a:off x="0"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Times New Roman" pitchFamily="18" charset="0"/>
                <a:ea typeface="ＭＳ Ｐゴシック" pitchFamily="50" charset="-128"/>
              </a:defRPr>
            </a:lvl1pPr>
          </a:lstStyle>
          <a:p>
            <a:endParaRPr lang="en-US" altLang="ja-JP"/>
          </a:p>
        </p:txBody>
      </p:sp>
      <p:sp>
        <p:nvSpPr>
          <p:cNvPr id="44037" name="Rectangle 5"/>
          <p:cNvSpPr>
            <a:spLocks noGrp="1" noChangeArrowheads="1"/>
          </p:cNvSpPr>
          <p:nvPr>
            <p:ph type="sldNum" sz="quarter" idx="3"/>
          </p:nvPr>
        </p:nvSpPr>
        <p:spPr bwMode="auto">
          <a:xfrm>
            <a:off x="3813175"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ea typeface="ＭＳ Ｐゴシック" pitchFamily="50" charset="-128"/>
              </a:defRPr>
            </a:lvl1pPr>
          </a:lstStyle>
          <a:p>
            <a:fld id="{7973A603-7DDF-4BD0-9147-D0222F263A4D}" type="slidenum">
              <a:rPr lang="en-US" altLang="ja-JP"/>
              <a:pPr/>
              <a:t>&lt;#&gt;</a:t>
            </a:fld>
            <a:endParaRPr lang="en-US" altLang="ja-JP"/>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FontTx/>
              <a:buNone/>
              <a:defRPr sz="1200">
                <a:solidFill>
                  <a:schemeClr val="tx1"/>
                </a:solidFill>
                <a:latin typeface="Times New Roman" pitchFamily="18" charset="0"/>
                <a:ea typeface="ＭＳ Ｐゴシック" pitchFamily="50" charset="-128"/>
              </a:defRPr>
            </a:lvl1pPr>
          </a:lstStyle>
          <a:p>
            <a:endParaRPr lang="en-US" altLang="ja-JP"/>
          </a:p>
        </p:txBody>
      </p:sp>
      <p:sp>
        <p:nvSpPr>
          <p:cNvPr id="1027" name="Rectangle 3"/>
          <p:cNvSpPr>
            <a:spLocks noGrp="1" noChangeArrowheads="1"/>
          </p:cNvSpPr>
          <p:nvPr>
            <p:ph type="dt" idx="1"/>
          </p:nvPr>
        </p:nvSpPr>
        <p:spPr bwMode="auto">
          <a:xfrm>
            <a:off x="3813175"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200">
                <a:solidFill>
                  <a:schemeClr val="tx1"/>
                </a:solidFill>
                <a:latin typeface="Times New Roman" pitchFamily="18" charset="0"/>
                <a:ea typeface="ＭＳ Ｐゴシック" pitchFamily="50" charset="-128"/>
              </a:defRPr>
            </a:lvl1pPr>
          </a:lstStyle>
          <a:p>
            <a:endParaRPr lang="en-US" altLang="ja-JP"/>
          </a:p>
        </p:txBody>
      </p:sp>
      <p:sp>
        <p:nvSpPr>
          <p:cNvPr id="1028" name="Rectangle 4"/>
          <p:cNvSpPr>
            <a:spLocks noGrp="1" noRot="1" noChangeAspect="1" noChangeArrowheads="1" noTextEdit="1"/>
          </p:cNvSpPr>
          <p:nvPr>
            <p:ph type="sldImg" idx="2"/>
          </p:nvPr>
        </p:nvSpPr>
        <p:spPr bwMode="auto">
          <a:xfrm>
            <a:off x="903288" y="739775"/>
            <a:ext cx="4927600" cy="3695700"/>
          </a:xfrm>
          <a:prstGeom prst="rect">
            <a:avLst/>
          </a:prstGeom>
          <a:noFill/>
          <a:ln w="9525">
            <a:solidFill>
              <a:srgbClr val="000000"/>
            </a:solidFill>
            <a:miter lim="800000"/>
            <a:headEnd/>
            <a:tailEnd/>
          </a:ln>
          <a:effectLst/>
        </p:spPr>
      </p:sp>
      <p:sp>
        <p:nvSpPr>
          <p:cNvPr id="1029" name="Rectangle 5"/>
          <p:cNvSpPr>
            <a:spLocks noGrp="1" noChangeArrowheads="1"/>
          </p:cNvSpPr>
          <p:nvPr>
            <p:ph type="body" sz="quarter" idx="3"/>
          </p:nvPr>
        </p:nvSpPr>
        <p:spPr bwMode="auto">
          <a:xfrm>
            <a:off x="896938" y="4681538"/>
            <a:ext cx="4937125" cy="4435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30" name="Rectangle 6"/>
          <p:cNvSpPr>
            <a:spLocks noGrp="1" noChangeArrowheads="1"/>
          </p:cNvSpPr>
          <p:nvPr>
            <p:ph type="ftr" sz="quarter" idx="4"/>
          </p:nvPr>
        </p:nvSpPr>
        <p:spPr bwMode="auto">
          <a:xfrm>
            <a:off x="0"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buFontTx/>
              <a:buNone/>
              <a:defRPr sz="1200">
                <a:solidFill>
                  <a:schemeClr val="tx1"/>
                </a:solidFill>
                <a:latin typeface="Times New Roman" pitchFamily="18" charset="0"/>
                <a:ea typeface="ＭＳ Ｐゴシック" pitchFamily="50" charset="-128"/>
              </a:defRPr>
            </a:lvl1pPr>
          </a:lstStyle>
          <a:p>
            <a:endParaRPr lang="en-US" altLang="ja-JP"/>
          </a:p>
        </p:txBody>
      </p:sp>
      <p:sp>
        <p:nvSpPr>
          <p:cNvPr id="1031" name="Rectangle 7"/>
          <p:cNvSpPr>
            <a:spLocks noGrp="1" noChangeArrowheads="1"/>
          </p:cNvSpPr>
          <p:nvPr>
            <p:ph type="sldNum" sz="quarter" idx="5"/>
          </p:nvPr>
        </p:nvSpPr>
        <p:spPr bwMode="auto">
          <a:xfrm>
            <a:off x="3813175"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sz="1200">
                <a:solidFill>
                  <a:schemeClr val="tx1"/>
                </a:solidFill>
                <a:latin typeface="Times New Roman" pitchFamily="18" charset="0"/>
                <a:ea typeface="ＭＳ Ｐゴシック" pitchFamily="50" charset="-128"/>
              </a:defRPr>
            </a:lvl1pPr>
          </a:lstStyle>
          <a:p>
            <a:fld id="{04A2E177-6B20-4CBB-8EE7-EA6821A83B81}" type="slidenum">
              <a:rPr lang="en-US" altLang="ja-JP"/>
              <a:pPr/>
              <a:t>&lt;#&gt;</a:t>
            </a:fld>
            <a:endParaRPr lang="en-US" altLang="ja-JP"/>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A6D30-8DDE-4A2F-8A67-5C29D7C91C9A}" type="slidenum">
              <a:rPr lang="en-US" altLang="ja-JP"/>
              <a:pPr/>
              <a:t>1</a:t>
            </a:fld>
            <a:endParaRPr lang="en-US" altLang="ja-JP" dirty="0"/>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006BD20B-9489-46F5-93F4-BB1306DBC5AC}" type="slidenum">
              <a:rPr kumimoji="1" lang="en-US" altLang="ja-JP" sz="1200" kern="1200">
                <a:solidFill>
                  <a:srgbClr val="000000"/>
                </a:solidFill>
                <a:latin typeface="Tahoma" pitchFamily="34" charset="0"/>
                <a:ea typeface="HGP創英角ｺﾞｼｯｸUB" pitchFamily="50" charset="-128"/>
                <a:cs typeface="+mn-cs"/>
              </a:rPr>
              <a:pPr algn="r" rtl="0" fontAlgn="base">
                <a:spcBef>
                  <a:spcPct val="0"/>
                </a:spcBef>
                <a:spcAft>
                  <a:spcPct val="0"/>
                </a:spcAft>
                <a:buFontTx/>
                <a:buChar char="•"/>
              </a:pPr>
              <a:t>10</a:t>
            </a:fld>
            <a:endParaRPr kumimoji="1" lang="en-US" altLang="ja-JP" sz="1200" kern="1200">
              <a:solidFill>
                <a:srgbClr val="000000"/>
              </a:solidFill>
              <a:latin typeface="Tahoma" pitchFamily="34" charset="0"/>
              <a:ea typeface="HGP創英角ｺﾞｼｯｸUB" pitchFamily="50" charset="-128"/>
              <a:cs typeface="+mn-cs"/>
            </a:endParaRPr>
          </a:p>
        </p:txBody>
      </p:sp>
      <p:sp>
        <p:nvSpPr>
          <p:cNvPr id="728066" name="Rectangle 2"/>
          <p:cNvSpPr>
            <a:spLocks noGrp="1" noRot="1" noChangeAspect="1" noChangeArrowheads="1" noTextEdit="1"/>
          </p:cNvSpPr>
          <p:nvPr>
            <p:ph type="sldImg"/>
          </p:nvPr>
        </p:nvSpPr>
        <p:spPr>
          <a:xfrm>
            <a:off x="903288" y="738188"/>
            <a:ext cx="4927600" cy="3695700"/>
          </a:xfrm>
          <a:ln/>
        </p:spPr>
      </p:sp>
      <p:sp>
        <p:nvSpPr>
          <p:cNvPr id="728067" name="Rectangle 3"/>
          <p:cNvSpPr>
            <a:spLocks noGrp="1" noChangeArrowheads="1"/>
          </p:cNvSpPr>
          <p:nvPr>
            <p:ph type="body" idx="1"/>
          </p:nvPr>
        </p:nvSpPr>
        <p:spPr>
          <a:xfrm>
            <a:off x="896938" y="4681538"/>
            <a:ext cx="4937125" cy="4437062"/>
          </a:xfrm>
        </p:spPr>
        <p:txBody>
          <a:bodyPr/>
          <a:lstStyle/>
          <a:p>
            <a:endParaRPr lang="ja-JP" altLang="ja-JP"/>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1282CC-7338-43CF-95D1-1807FE49D22C}" type="slidenum">
              <a:rPr lang="en-US" altLang="ja-JP"/>
              <a:pPr/>
              <a:t>100</a:t>
            </a:fld>
            <a:endParaRPr lang="en-US" altLang="ja-JP"/>
          </a:p>
        </p:txBody>
      </p:sp>
      <p:sp>
        <p:nvSpPr>
          <p:cNvPr id="1003522" name="Rectangle 2"/>
          <p:cNvSpPr>
            <a:spLocks noGrp="1" noRot="1" noChangeAspect="1" noChangeArrowheads="1" noTextEdit="1"/>
          </p:cNvSpPr>
          <p:nvPr>
            <p:ph type="sldImg"/>
          </p:nvPr>
        </p:nvSpPr>
        <p:spPr>
          <a:ln/>
        </p:spPr>
      </p:sp>
      <p:sp>
        <p:nvSpPr>
          <p:cNvPr id="1003523"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101</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A55F1-B512-41D5-BB81-83DB666F63BA}" type="slidenum">
              <a:rPr lang="en-US" altLang="ja-JP"/>
              <a:pPr/>
              <a:t>102</a:t>
            </a:fld>
            <a:endParaRPr lang="en-US" altLang="ja-JP"/>
          </a:p>
        </p:txBody>
      </p:sp>
      <p:sp>
        <p:nvSpPr>
          <p:cNvPr id="1038338" name="Rectangle 2"/>
          <p:cNvSpPr>
            <a:spLocks noGrp="1" noRot="1" noChangeAspect="1" noChangeArrowheads="1" noTextEdit="1"/>
          </p:cNvSpPr>
          <p:nvPr>
            <p:ph type="sldImg"/>
          </p:nvPr>
        </p:nvSpPr>
        <p:spPr>
          <a:xfrm>
            <a:off x="906463" y="741363"/>
            <a:ext cx="4922837" cy="3692525"/>
          </a:xfrm>
          <a:ln/>
        </p:spPr>
      </p:sp>
      <p:sp>
        <p:nvSpPr>
          <p:cNvPr id="1038339" name="Rectangle 3"/>
          <p:cNvSpPr>
            <a:spLocks noGrp="1" noChangeArrowheads="1"/>
          </p:cNvSpPr>
          <p:nvPr>
            <p:ph type="body" idx="1"/>
          </p:nvPr>
        </p:nvSpPr>
        <p:spPr>
          <a:xfrm>
            <a:off x="896938" y="4681538"/>
            <a:ext cx="4937125" cy="4433887"/>
          </a:xfrm>
        </p:spPr>
        <p:txBody>
          <a:bodyPr/>
          <a:lstStyle/>
          <a:p>
            <a:endParaRPr lang="ja-JP" altLang="ja-JP"/>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389B9C85-594F-45C4-A5B8-AE9040DCD387}"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103</a:t>
            </a:fld>
            <a:endParaRPr kumimoji="1" lang="en-US" altLang="ja-JP" sz="1200" kern="1200">
              <a:solidFill>
                <a:prstClr val="black"/>
              </a:solidFill>
              <a:latin typeface="Times New Roman" pitchFamily="18" charset="0"/>
              <a:ea typeface="HGP創英角ｺﾞｼｯｸUB" pitchFamily="50" charset="-128"/>
              <a:cs typeface="+mn-cs"/>
            </a:endParaRPr>
          </a:p>
        </p:txBody>
      </p:sp>
      <p:sp>
        <p:nvSpPr>
          <p:cNvPr id="1095682" name="Rectangle 2"/>
          <p:cNvSpPr>
            <a:spLocks noGrp="1" noRot="1" noChangeAspect="1" noChangeArrowheads="1" noTextEdit="1"/>
          </p:cNvSpPr>
          <p:nvPr>
            <p:ph type="sldImg"/>
          </p:nvPr>
        </p:nvSpPr>
        <p:spPr bwMode="auto">
          <a:xfrm>
            <a:off x="901700" y="738188"/>
            <a:ext cx="4929188" cy="3697287"/>
          </a:xfrm>
          <a:prstGeom prst="rect">
            <a:avLst/>
          </a:prstGeom>
          <a:solidFill>
            <a:srgbClr val="FFFFFF"/>
          </a:solidFill>
          <a:ln>
            <a:solidFill>
              <a:srgbClr val="000000"/>
            </a:solidFill>
            <a:miter lim="800000"/>
            <a:headEnd/>
            <a:tailEnd/>
          </a:ln>
        </p:spPr>
      </p:sp>
      <p:sp>
        <p:nvSpPr>
          <p:cNvPr id="1095683" name="Rectangle 3"/>
          <p:cNvSpPr>
            <a:spLocks noGrp="1" noChangeArrowheads="1"/>
          </p:cNvSpPr>
          <p:nvPr>
            <p:ph type="body" idx="1"/>
          </p:nvPr>
        </p:nvSpPr>
        <p:spPr bwMode="auto">
          <a:xfrm>
            <a:off x="898525" y="4681538"/>
            <a:ext cx="4933950" cy="4437062"/>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1282CC-7338-43CF-95D1-1807FE49D22C}" type="slidenum">
              <a:rPr lang="en-US" altLang="ja-JP"/>
              <a:pPr/>
              <a:t>104</a:t>
            </a:fld>
            <a:endParaRPr lang="en-US" altLang="ja-JP"/>
          </a:p>
        </p:txBody>
      </p:sp>
      <p:sp>
        <p:nvSpPr>
          <p:cNvPr id="1003522" name="Rectangle 2"/>
          <p:cNvSpPr>
            <a:spLocks noGrp="1" noRot="1" noChangeAspect="1" noChangeArrowheads="1" noTextEdit="1"/>
          </p:cNvSpPr>
          <p:nvPr>
            <p:ph type="sldImg"/>
          </p:nvPr>
        </p:nvSpPr>
        <p:spPr>
          <a:ln/>
        </p:spPr>
      </p:sp>
      <p:sp>
        <p:nvSpPr>
          <p:cNvPr id="1003523"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389B9C85-594F-45C4-A5B8-AE9040DCD387}"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105</a:t>
            </a:fld>
            <a:endParaRPr kumimoji="1" lang="en-US" altLang="ja-JP" sz="1200" kern="1200">
              <a:solidFill>
                <a:prstClr val="black"/>
              </a:solidFill>
              <a:latin typeface="Times New Roman" pitchFamily="18" charset="0"/>
              <a:ea typeface="HGP創英角ｺﾞｼｯｸUB" pitchFamily="50" charset="-128"/>
              <a:cs typeface="+mn-cs"/>
            </a:endParaRPr>
          </a:p>
        </p:txBody>
      </p:sp>
      <p:sp>
        <p:nvSpPr>
          <p:cNvPr id="1095682" name="Rectangle 2"/>
          <p:cNvSpPr>
            <a:spLocks noGrp="1" noRot="1" noChangeAspect="1" noChangeArrowheads="1" noTextEdit="1"/>
          </p:cNvSpPr>
          <p:nvPr>
            <p:ph type="sldImg"/>
          </p:nvPr>
        </p:nvSpPr>
        <p:spPr bwMode="auto">
          <a:xfrm>
            <a:off x="901700" y="738188"/>
            <a:ext cx="4929188" cy="3697287"/>
          </a:xfrm>
          <a:prstGeom prst="rect">
            <a:avLst/>
          </a:prstGeom>
          <a:solidFill>
            <a:srgbClr val="FFFFFF"/>
          </a:solidFill>
          <a:ln>
            <a:solidFill>
              <a:srgbClr val="000000"/>
            </a:solidFill>
            <a:miter lim="800000"/>
            <a:headEnd/>
            <a:tailEnd/>
          </a:ln>
        </p:spPr>
      </p:sp>
      <p:sp>
        <p:nvSpPr>
          <p:cNvPr id="1095683" name="Rectangle 3"/>
          <p:cNvSpPr>
            <a:spLocks noGrp="1" noChangeArrowheads="1"/>
          </p:cNvSpPr>
          <p:nvPr>
            <p:ph type="body" idx="1"/>
          </p:nvPr>
        </p:nvSpPr>
        <p:spPr bwMode="auto">
          <a:xfrm>
            <a:off x="898525" y="4681538"/>
            <a:ext cx="4933950" cy="4437062"/>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901ABB9C-DC07-48FF-9411-D68D0B654F7A}"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106</a:t>
            </a:fld>
            <a:endParaRPr kumimoji="1" lang="en-US" altLang="ja-JP" sz="1200" kern="1200">
              <a:solidFill>
                <a:prstClr val="black"/>
              </a:solidFill>
              <a:latin typeface="Times New Roman" pitchFamily="18" charset="0"/>
              <a:ea typeface="HGP創英角ｺﾞｼｯｸUB" pitchFamily="50" charset="-128"/>
              <a:cs typeface="+mn-cs"/>
            </a:endParaRPr>
          </a:p>
        </p:txBody>
      </p:sp>
      <p:sp>
        <p:nvSpPr>
          <p:cNvPr id="1146882" name="Rectangle 2"/>
          <p:cNvSpPr>
            <a:spLocks noGrp="1" noRot="1" noChangeAspect="1" noChangeArrowheads="1" noTextEdit="1"/>
          </p:cNvSpPr>
          <p:nvPr>
            <p:ph type="sldImg"/>
          </p:nvPr>
        </p:nvSpPr>
        <p:spPr>
          <a:ln/>
        </p:spPr>
      </p:sp>
      <p:sp>
        <p:nvSpPr>
          <p:cNvPr id="1146883"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107</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474088-0FD1-4281-A716-4183184B3029}" type="slidenum">
              <a:rPr lang="en-US" altLang="ja-JP"/>
              <a:pPr/>
              <a:t>108</a:t>
            </a:fld>
            <a:endParaRPr lang="en-US" altLang="ja-JP" dirty="0"/>
          </a:p>
        </p:txBody>
      </p:sp>
      <p:sp>
        <p:nvSpPr>
          <p:cNvPr id="1138690"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8691"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r>
              <a:rPr lang="en-US" altLang="ja-JP" dirty="0" smtClean="0"/>
              <a:t>DPF satellite will look like this figure. The satellite is comprised of two parts.</a:t>
            </a:r>
          </a:p>
          <a:p>
            <a:r>
              <a:rPr lang="en-US" altLang="ja-JP" dirty="0" smtClean="0"/>
              <a:t>The bottom part contains the bus system with solar puddles, batteries, data processing system, </a:t>
            </a:r>
          </a:p>
          <a:p>
            <a:r>
              <a:rPr lang="en-US" altLang="ja-JP" dirty="0" smtClean="0"/>
              <a:t>temperature control system, and telecommunication system with ground station.</a:t>
            </a:r>
          </a:p>
          <a:p>
            <a:r>
              <a:rPr lang="en-US" altLang="ja-JP" dirty="0" smtClean="0"/>
              <a:t>The upper part is a mission payload. The interferometer module is placed in the first floor,</a:t>
            </a:r>
          </a:p>
          <a:p>
            <a:r>
              <a:rPr lang="en-US" altLang="ja-JP" dirty="0" smtClean="0"/>
              <a:t>and stabilized laser system is placed in the second floor. 12 small low-noise thrusters </a:t>
            </a:r>
          </a:p>
          <a:p>
            <a:r>
              <a:rPr lang="en-US" altLang="ja-JP" dirty="0" smtClean="0"/>
              <a:t>are attached at the corners of the payload.</a:t>
            </a:r>
            <a:endParaRPr lang="ja-JP" altLang="ja-JP"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1282CC-7338-43CF-95D1-1807FE49D22C}" type="slidenum">
              <a:rPr lang="en-US" altLang="ja-JP"/>
              <a:pPr/>
              <a:t>109</a:t>
            </a:fld>
            <a:endParaRPr lang="en-US" altLang="ja-JP"/>
          </a:p>
        </p:txBody>
      </p:sp>
      <p:sp>
        <p:nvSpPr>
          <p:cNvPr id="1003522" name="Rectangle 2"/>
          <p:cNvSpPr>
            <a:spLocks noGrp="1" noRot="1" noChangeAspect="1" noChangeArrowheads="1" noTextEdit="1"/>
          </p:cNvSpPr>
          <p:nvPr>
            <p:ph type="sldImg"/>
          </p:nvPr>
        </p:nvSpPr>
        <p:spPr>
          <a:ln/>
        </p:spPr>
      </p:sp>
      <p:sp>
        <p:nvSpPr>
          <p:cNvPr id="1003523"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D5CE5C31-3DC1-4BA4-9142-1F032B8BE456}" type="slidenum">
              <a:rPr lang="en-US" altLang="ja-JP"/>
              <a:pPr/>
              <a:t>11</a:t>
            </a:fld>
            <a:endParaRPr lang="en-US" altLang="ja-JP"/>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2B87C629-48C1-4EF3-AA7B-E1A58D034B9F}"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110</a:t>
            </a:fld>
            <a:endParaRPr kumimoji="1" lang="en-US" altLang="ja-JP" sz="1200" kern="1200">
              <a:solidFill>
                <a:prstClr val="black"/>
              </a:solidFill>
              <a:latin typeface="Times New Roman" pitchFamily="18" charset="0"/>
              <a:ea typeface="HGP創英角ｺﾞｼｯｸUB" pitchFamily="50" charset="-128"/>
              <a:cs typeface="+mn-cs"/>
            </a:endParaRPr>
          </a:p>
        </p:txBody>
      </p:sp>
      <p:sp>
        <p:nvSpPr>
          <p:cNvPr id="1054722" name="Rectangle 2"/>
          <p:cNvSpPr>
            <a:spLocks noGrp="1" noRot="1" noChangeAspect="1" noChangeArrowheads="1" noTextEdit="1"/>
          </p:cNvSpPr>
          <p:nvPr>
            <p:ph type="sldImg"/>
          </p:nvPr>
        </p:nvSpPr>
        <p:spPr>
          <a:xfrm>
            <a:off x="906463" y="741363"/>
            <a:ext cx="4922837" cy="3692525"/>
          </a:xfrm>
          <a:ln/>
        </p:spPr>
      </p:sp>
      <p:sp>
        <p:nvSpPr>
          <p:cNvPr id="1054723" name="Rectangle 3"/>
          <p:cNvSpPr>
            <a:spLocks noGrp="1" noChangeArrowheads="1"/>
          </p:cNvSpPr>
          <p:nvPr>
            <p:ph type="body" idx="1"/>
          </p:nvPr>
        </p:nvSpPr>
        <p:spPr>
          <a:xfrm>
            <a:off x="896938" y="4681538"/>
            <a:ext cx="4937125" cy="4433887"/>
          </a:xfrm>
        </p:spPr>
        <p:txBody>
          <a:bodyPr/>
          <a:lstStyle/>
          <a:p>
            <a:endParaRPr lang="ja-JP" altLang="ja-JP"/>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6D474088-0FD1-4281-A716-4183184B3029}"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pPr>
              <a:t>111</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1138690"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8691"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en-US" altLang="ja-JP" dirty="0" smtClean="0"/>
          </a:p>
          <a:p>
            <a:r>
              <a:rPr lang="en-US" altLang="ja-JP" dirty="0" smtClean="0"/>
              <a:t>The prototype of the test mass mirror and the housing for it are shown in this picture.</a:t>
            </a:r>
          </a:p>
          <a:p>
            <a:r>
              <a:rPr lang="en-US" altLang="ja-JP" dirty="0" smtClean="0"/>
              <a:t>The details of this part will be presented by S.Sato san in this afternoon in the parallel session</a:t>
            </a:r>
          </a:p>
          <a:p>
            <a:r>
              <a:rPr lang="en-US" altLang="ja-JP" dirty="0" smtClean="0"/>
              <a:t>number two and also was presented by Yuka Wakabayashi san in a poster session.</a:t>
            </a:r>
            <a:endParaRPr lang="ja-JP" altLang="ja-JP"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6D474088-0FD1-4281-A716-4183184B3029}"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pPr>
              <a:t>112</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1138690"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8691"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en-US" altLang="ja-JP" dirty="0" smtClean="0"/>
          </a:p>
          <a:p>
            <a:r>
              <a:rPr lang="en-US" altLang="ja-JP" dirty="0" smtClean="0"/>
              <a:t>The laser stabilization system using iodine absorption line is being developed as BBM in</a:t>
            </a:r>
          </a:p>
          <a:p>
            <a:r>
              <a:rPr lang="en-US" altLang="ja-JP" dirty="0" smtClean="0"/>
              <a:t>the same size as flight model. This system is working well, and evaluation of the stability</a:t>
            </a:r>
          </a:p>
          <a:p>
            <a:r>
              <a:rPr lang="en-US" altLang="ja-JP" dirty="0" smtClean="0"/>
              <a:t>and development of automatic control system are going on.</a:t>
            </a:r>
            <a:endParaRPr lang="ja-JP" altLang="ja-JP"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6D474088-0FD1-4281-A716-4183184B3029}"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pPr>
              <a:t>113</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1138690"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8691"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r>
              <a:rPr lang="en-US" altLang="ja-JP" dirty="0" smtClean="0"/>
              <a:t>The attitude and drag-free control system is being designed as shown in this figure.</a:t>
            </a:r>
          </a:p>
          <a:p>
            <a:r>
              <a:rPr lang="en-US" altLang="ja-JP" dirty="0" smtClean="0"/>
              <a:t>DOF will have a hybrid drag-free control configuration with passive stabilization with </a:t>
            </a:r>
          </a:p>
          <a:p>
            <a:r>
              <a:rPr lang="en-US" altLang="ja-JP" dirty="0" smtClean="0"/>
              <a:t>gravity gradient, and active control using mission thrusters.</a:t>
            </a:r>
          </a:p>
          <a:p>
            <a:endParaRPr lang="en-US" altLang="ja-JP" dirty="0" smtClean="0"/>
          </a:p>
          <a:p>
            <a:r>
              <a:rPr lang="en-US" altLang="ja-JP" dirty="0" smtClean="0"/>
              <a:t>As for the low-noise thruster, we are designing the system with existing technologies,</a:t>
            </a:r>
          </a:p>
          <a:p>
            <a:r>
              <a:rPr lang="en-US" altLang="ja-JP" dirty="0" smtClean="0"/>
              <a:t>and developing a thruster stand used for the evaluation of thrust noises.</a:t>
            </a:r>
          </a:p>
          <a:p>
            <a:r>
              <a:rPr lang="en-US" altLang="ja-JP" dirty="0" smtClean="0"/>
              <a:t>In addition, as a R&amp;D for future missions, we are developing a new slit-type FEEP thruster.</a:t>
            </a:r>
            <a:endParaRPr lang="ja-JP" altLang="ja-JP"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6D474088-0FD1-4281-A716-4183184B3029}"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pPr>
              <a:t>114</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1138690"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8691"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r>
              <a:rPr lang="en-US" altLang="ja-JP" dirty="0" smtClean="0"/>
              <a:t>As one of R&amp;D for DPF and also DECIGO, we have made a significant step recently.</a:t>
            </a:r>
          </a:p>
          <a:p>
            <a:r>
              <a:rPr lang="en-US" altLang="ja-JP" dirty="0" smtClean="0"/>
              <a:t>We developed a small test-mass and signal-processing module, named SWIM.</a:t>
            </a:r>
          </a:p>
          <a:p>
            <a:r>
              <a:rPr lang="en-US" altLang="ja-JP" dirty="0" smtClean="0"/>
              <a:t>This module was loaded on a small technology demonstration satellite, and launched </a:t>
            </a:r>
          </a:p>
          <a:p>
            <a:r>
              <a:rPr lang="en-US" altLang="ja-JP" dirty="0" smtClean="0"/>
              <a:t>in this January. We had several in-orbit operation after that, and we are obtaining</a:t>
            </a:r>
          </a:p>
          <a:p>
            <a:r>
              <a:rPr lang="en-US" altLang="ja-JP" dirty="0" smtClean="0"/>
              <a:t>good results. In short, it is working well. Details will be presented by W.Kokuyama</a:t>
            </a:r>
          </a:p>
          <a:p>
            <a:r>
              <a:rPr lang="en-US" altLang="ja-JP" dirty="0" smtClean="0"/>
              <a:t>in this afternoon in the parallel session number 2. I believe that this will be an </a:t>
            </a:r>
          </a:p>
          <a:p>
            <a:r>
              <a:rPr lang="en-US" altLang="ja-JP" dirty="0" smtClean="0"/>
              <a:t>exciting talk for most of you.</a:t>
            </a:r>
            <a:endParaRPr lang="ja-JP" altLang="ja-JP"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B61CA442-67A3-48A1-AEB4-54FC8420FB6C}"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115</a:t>
            </a:fld>
            <a:endParaRPr kumimoji="1" lang="en-US" altLang="ja-JP" sz="1200" kern="1200">
              <a:solidFill>
                <a:prstClr val="black"/>
              </a:solidFill>
              <a:latin typeface="Times New Roman" pitchFamily="18" charset="0"/>
              <a:ea typeface="HGP創英角ｺﾞｼｯｸUB" pitchFamily="50" charset="-128"/>
              <a:cs typeface="+mn-cs"/>
            </a:endParaRPr>
          </a:p>
        </p:txBody>
      </p:sp>
      <p:sp>
        <p:nvSpPr>
          <p:cNvPr id="1140738"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40739"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C358A5-DC14-4C71-8B77-672B5F322A02}" type="slidenum">
              <a:rPr lang="en-US" altLang="ja-JP"/>
              <a:pPr/>
              <a:t>116</a:t>
            </a:fld>
            <a:endParaRPr lang="en-US" altLang="ja-JP"/>
          </a:p>
        </p:txBody>
      </p:sp>
      <p:sp>
        <p:nvSpPr>
          <p:cNvPr id="1034242" name="Rectangle 2"/>
          <p:cNvSpPr>
            <a:spLocks noGrp="1" noRot="1" noChangeAspect="1" noChangeArrowheads="1" noTextEdit="1"/>
          </p:cNvSpPr>
          <p:nvPr>
            <p:ph type="sldImg"/>
          </p:nvPr>
        </p:nvSpPr>
        <p:spPr>
          <a:xfrm>
            <a:off x="906463" y="741363"/>
            <a:ext cx="4922837" cy="3692525"/>
          </a:xfrm>
          <a:ln/>
        </p:spPr>
      </p:sp>
      <p:sp>
        <p:nvSpPr>
          <p:cNvPr id="1034243" name="Rectangle 3"/>
          <p:cNvSpPr>
            <a:spLocks noGrp="1" noChangeArrowheads="1"/>
          </p:cNvSpPr>
          <p:nvPr>
            <p:ph type="body" idx="1"/>
          </p:nvPr>
        </p:nvSpPr>
        <p:spPr>
          <a:xfrm>
            <a:off x="896938" y="4681538"/>
            <a:ext cx="4937125" cy="4433887"/>
          </a:xfrm>
        </p:spPr>
        <p:txBody>
          <a:bodyPr/>
          <a:lstStyle/>
          <a:p>
            <a:endParaRPr lang="ja-JP" altLang="ja-JP"/>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117</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118</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119</a:t>
            </a:fld>
            <a:endParaRPr lang="en-US" altLang="ja-JP"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03576CE5-F633-4E3B-9168-A7F7D3281830}" type="slidenum">
              <a:rPr kumimoji="1" lang="en-US" altLang="ja-JP" sz="1200" kern="1200">
                <a:solidFill>
                  <a:srgbClr val="000000"/>
                </a:solidFill>
                <a:latin typeface="Tahoma" pitchFamily="34" charset="0"/>
                <a:ea typeface="HGP創英角ｺﾞｼｯｸUB" pitchFamily="50" charset="-128"/>
                <a:cs typeface="+mn-cs"/>
              </a:rPr>
              <a:pPr algn="r" rtl="0" fontAlgn="base">
                <a:spcBef>
                  <a:spcPct val="0"/>
                </a:spcBef>
                <a:spcAft>
                  <a:spcPct val="0"/>
                </a:spcAft>
                <a:buFontTx/>
                <a:buChar char="•"/>
              </a:pPr>
              <a:t>12</a:t>
            </a:fld>
            <a:endParaRPr kumimoji="1" lang="en-US" altLang="ja-JP" sz="1200" kern="1200" dirty="0">
              <a:solidFill>
                <a:srgbClr val="000000"/>
              </a:solidFill>
              <a:latin typeface="Tahoma" pitchFamily="34" charset="0"/>
              <a:ea typeface="HGP創英角ｺﾞｼｯｸUB" pitchFamily="50" charset="-128"/>
              <a:cs typeface="+mn-cs"/>
            </a:endParaRPr>
          </a:p>
        </p:txBody>
      </p:sp>
      <p:sp>
        <p:nvSpPr>
          <p:cNvPr id="1071106" name="Rectangle 2"/>
          <p:cNvSpPr>
            <a:spLocks noGrp="1" noRot="1" noChangeAspect="1" noChangeArrowheads="1" noTextEdit="1"/>
          </p:cNvSpPr>
          <p:nvPr>
            <p:ph type="sldImg"/>
          </p:nvPr>
        </p:nvSpPr>
        <p:spPr>
          <a:xfrm>
            <a:off x="903288" y="738188"/>
            <a:ext cx="4927600" cy="3695700"/>
          </a:xfrm>
          <a:ln/>
        </p:spPr>
      </p:sp>
      <p:sp>
        <p:nvSpPr>
          <p:cNvPr id="1071107" name="Rectangle 3"/>
          <p:cNvSpPr>
            <a:spLocks noGrp="1" noChangeArrowheads="1"/>
          </p:cNvSpPr>
          <p:nvPr>
            <p:ph type="body" idx="1"/>
          </p:nvPr>
        </p:nvSpPr>
        <p:spPr>
          <a:xfrm>
            <a:off x="896938" y="4681538"/>
            <a:ext cx="4937125" cy="4437062"/>
          </a:xfrm>
        </p:spPr>
        <p:txBody>
          <a:bodyPr/>
          <a:lstStyle/>
          <a:p>
            <a:endParaRPr lang="ja-JP" altLang="ja-JP"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120</a:t>
            </a:fld>
            <a:endParaRPr lang="en-US" altLang="ja-JP"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121</a:t>
            </a:fld>
            <a:endParaRPr lang="en-US" altLang="ja-JP"/>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83A2EA-0448-41B8-88BB-1D72FFC2B387}" type="slidenum">
              <a:rPr lang="en-US" altLang="ja-JP"/>
              <a:pPr/>
              <a:t>122</a:t>
            </a:fld>
            <a:endParaRPr lang="en-US" altLang="ja-JP" dirty="0"/>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123</a:t>
            </a:fld>
            <a:endParaRPr lang="en-US" altLang="ja-JP"/>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124</a:t>
            </a:fld>
            <a:endParaRPr lang="en-US" altLang="ja-JP"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125</a:t>
            </a:fld>
            <a:endParaRPr lang="en-US" altLang="ja-JP"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126</a:t>
            </a:fld>
            <a:endParaRPr lang="en-US" altLang="ja-JP"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8A2BD-CB09-4762-B215-2A43870DF34F}" type="slidenum">
              <a:rPr lang="en-US" altLang="ja-JP"/>
              <a:pPr/>
              <a:t>127</a:t>
            </a:fld>
            <a:endParaRPr lang="en-US" altLang="ja-JP"/>
          </a:p>
        </p:txBody>
      </p:sp>
      <p:sp>
        <p:nvSpPr>
          <p:cNvPr id="549890" name="Rectangle 1026"/>
          <p:cNvSpPr>
            <a:spLocks noGrp="1" noRot="1" noChangeAspect="1" noChangeArrowheads="1" noTextEdit="1"/>
          </p:cNvSpPr>
          <p:nvPr>
            <p:ph type="sldImg"/>
          </p:nvPr>
        </p:nvSpPr>
        <p:spPr>
          <a:ln/>
        </p:spPr>
      </p:sp>
      <p:sp>
        <p:nvSpPr>
          <p:cNvPr id="549891" name="Rectangle 1027"/>
          <p:cNvSpPr>
            <a:spLocks noGrp="1" noChangeArrowheads="1"/>
          </p:cNvSpPr>
          <p:nvPr>
            <p:ph type="body" idx="1"/>
          </p:nvPr>
        </p:nvSpPr>
        <p:spPr/>
        <p:txBody>
          <a:bodyPr/>
          <a:lstStyle/>
          <a:p>
            <a:endParaRPr lang="ja-JP" altLang="ja-JP"/>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CCCA59-43C4-4869-8429-7355A9BB6D28}" type="slidenum">
              <a:rPr lang="en-US" altLang="ja-JP"/>
              <a:pPr/>
              <a:t>128</a:t>
            </a:fld>
            <a:endParaRPr lang="en-US" altLang="ja-JP" dirty="0"/>
          </a:p>
        </p:txBody>
      </p:sp>
      <p:sp>
        <p:nvSpPr>
          <p:cNvPr id="818178" name="Rectangle 2"/>
          <p:cNvSpPr>
            <a:spLocks noGrp="1" noRot="1" noChangeAspect="1" noChangeArrowheads="1" noTextEdit="1"/>
          </p:cNvSpPr>
          <p:nvPr>
            <p:ph type="sldImg"/>
          </p:nvPr>
        </p:nvSpPr>
        <p:spPr>
          <a:ln/>
        </p:spPr>
      </p:sp>
      <p:sp>
        <p:nvSpPr>
          <p:cNvPr id="81817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AC8C79-9897-461C-9446-9091CB285778}" type="slidenum">
              <a:rPr lang="en-US" altLang="ja-JP"/>
              <a:pPr/>
              <a:t>129</a:t>
            </a:fld>
            <a:endParaRPr lang="en-US" altLang="ja-JP" dirty="0"/>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CCDFDAF0-E953-41C2-9906-60B1EEF8062D}" type="slidenum">
              <a:rPr lang="en-US" altLang="ja-JP"/>
              <a:pPr/>
              <a:t>13</a:t>
            </a:fld>
            <a:endParaRPr lang="en-US" altLang="ja-JP"/>
          </a:p>
        </p:txBody>
      </p:sp>
      <p:sp>
        <p:nvSpPr>
          <p:cNvPr id="130051" name="Rectangle 2"/>
          <p:cNvSpPr>
            <a:spLocks noGrp="1" noRot="1" noChangeAspect="1" noChangeArrowheads="1" noTextEdit="1"/>
          </p:cNvSpPr>
          <p:nvPr>
            <p:ph type="sldImg"/>
          </p:nvPr>
        </p:nvSpPr>
        <p:spPr>
          <a:xfrm>
            <a:off x="903288" y="738188"/>
            <a:ext cx="4927600" cy="3695700"/>
          </a:xfrm>
          <a:ln/>
        </p:spPr>
      </p:sp>
      <p:sp>
        <p:nvSpPr>
          <p:cNvPr id="130052" name="Rectangle 3"/>
          <p:cNvSpPr>
            <a:spLocks noGrp="1" noChangeArrowheads="1"/>
          </p:cNvSpPr>
          <p:nvPr>
            <p:ph type="body" idx="1"/>
          </p:nvPr>
        </p:nvSpPr>
        <p:spPr>
          <a:xfrm>
            <a:off x="896938" y="4681538"/>
            <a:ext cx="4937125" cy="4437062"/>
          </a:xfrm>
          <a:noFill/>
          <a:ln/>
        </p:spPr>
        <p:txBody>
          <a:bodyPr/>
          <a:lstStyle/>
          <a:p>
            <a:pPr eaLnBrk="1" hangingPunct="1"/>
            <a:endParaRPr lang="ja-JP" altLang="ja-JP"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64041F-A2FE-4DF5-B459-6C9F59621C89}" type="slidenum">
              <a:rPr lang="en-US" altLang="ja-JP"/>
              <a:pPr/>
              <a:t>130</a:t>
            </a:fld>
            <a:endParaRPr lang="en-US" altLang="ja-JP" dirty="0"/>
          </a:p>
        </p:txBody>
      </p:sp>
      <p:sp>
        <p:nvSpPr>
          <p:cNvPr id="587778" name="Rectangle 2"/>
          <p:cNvSpPr>
            <a:spLocks noGrp="1" noRot="1" noChangeAspect="1" noChangeArrowheads="1" noTextEdit="1"/>
          </p:cNvSpPr>
          <p:nvPr>
            <p:ph type="sldImg"/>
          </p:nvPr>
        </p:nvSpPr>
        <p:spPr>
          <a:ln/>
        </p:spPr>
      </p:sp>
      <p:sp>
        <p:nvSpPr>
          <p:cNvPr id="58777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AD5D6C-9384-4B5C-81C2-F232FA63D201}" type="slidenum">
              <a:rPr lang="en-US" altLang="ja-JP"/>
              <a:pPr/>
              <a:t>131</a:t>
            </a:fld>
            <a:endParaRPr lang="en-US" altLang="ja-JP" dirty="0"/>
          </a:p>
        </p:txBody>
      </p:sp>
      <p:sp>
        <p:nvSpPr>
          <p:cNvPr id="505858" name="Rectangle 2"/>
          <p:cNvSpPr>
            <a:spLocks noGrp="1" noRot="1" noChangeAspect="1" noChangeArrowheads="1" noTextEdit="1"/>
          </p:cNvSpPr>
          <p:nvPr>
            <p:ph type="sldImg"/>
          </p:nvPr>
        </p:nvSpPr>
        <p:spPr>
          <a:ln/>
        </p:spPr>
      </p:sp>
      <p:sp>
        <p:nvSpPr>
          <p:cNvPr id="5058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9D4093-045C-4354-A421-22D00CF920CC}" type="slidenum">
              <a:rPr lang="en-US" altLang="ja-JP"/>
              <a:pPr/>
              <a:t>132</a:t>
            </a:fld>
            <a:endParaRPr lang="en-US" altLang="ja-JP" dirty="0"/>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686040-A35E-485E-8B37-E332A90D66F1}" type="slidenum">
              <a:rPr lang="en-US" altLang="ja-JP"/>
              <a:pPr/>
              <a:t>133</a:t>
            </a:fld>
            <a:endParaRPr lang="en-US" altLang="ja-JP" dirty="0"/>
          </a:p>
        </p:txBody>
      </p:sp>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B79BDB-28B0-49D3-AC56-1E99092CA626}" type="slidenum">
              <a:rPr lang="en-US" altLang="ja-JP"/>
              <a:pPr/>
              <a:t>134</a:t>
            </a:fld>
            <a:endParaRPr lang="en-US" altLang="ja-JP"/>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C838FB-EB33-4A64-B48B-5C2640DCAC76}" type="slidenum">
              <a:rPr lang="en-US" altLang="ja-JP"/>
              <a:pPr/>
              <a:t>135</a:t>
            </a:fld>
            <a:endParaRPr lang="en-US" altLang="ja-JP"/>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136</a:t>
            </a:fld>
            <a:endParaRPr lang="en-US" altLang="ja-JP"/>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137</a:t>
            </a:fld>
            <a:endParaRPr lang="en-US" altLang="ja-JP"/>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138</a:t>
            </a:fld>
            <a:endParaRPr lang="en-US" altLang="ja-JP"/>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139</a:t>
            </a:fld>
            <a:endParaRPr lang="en-US"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340C8E-F62C-4D01-9ACA-3C5CD72426BA}" type="slidenum">
              <a:rPr lang="en-US" altLang="ja-JP"/>
              <a:pPr/>
              <a:t>14</a:t>
            </a:fld>
            <a:endParaRPr lang="en-US" altLang="ja-JP" dirty="0"/>
          </a:p>
        </p:txBody>
      </p:sp>
      <p:sp>
        <p:nvSpPr>
          <p:cNvPr id="1071106" name="Rectangle 2"/>
          <p:cNvSpPr>
            <a:spLocks noGrp="1" noRot="1" noChangeAspect="1" noChangeArrowheads="1" noTextEdit="1"/>
          </p:cNvSpPr>
          <p:nvPr>
            <p:ph type="sldImg"/>
          </p:nvPr>
        </p:nvSpPr>
        <p:spPr>
          <a:xfrm>
            <a:off x="906463" y="741363"/>
            <a:ext cx="4922837" cy="3692525"/>
          </a:xfrm>
          <a:ln/>
        </p:spPr>
      </p:sp>
      <p:sp>
        <p:nvSpPr>
          <p:cNvPr id="1071107"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140</a:t>
            </a:fld>
            <a:endParaRPr lang="en-US" altLang="ja-JP"/>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141</a:t>
            </a:fld>
            <a:endParaRPr lang="en-US" altLang="ja-JP"/>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142</a:t>
            </a:fld>
            <a:endParaRPr lang="en-US" altLang="ja-JP"/>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143</a:t>
            </a:fld>
            <a:endParaRPr lang="en-US" altLang="ja-JP"/>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144</a:t>
            </a:fld>
            <a:endParaRPr lang="en-US" altLang="ja-JP"/>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145</a:t>
            </a:fld>
            <a:endParaRPr lang="en-US" altLang="ja-JP"/>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801F28-42FF-4733-A7E7-83C0674882C3}" type="slidenum">
              <a:rPr lang="en-US" altLang="ja-JP"/>
              <a:pPr/>
              <a:t>146</a:t>
            </a:fld>
            <a:endParaRPr lang="en-US" altLang="ja-JP"/>
          </a:p>
        </p:txBody>
      </p:sp>
      <p:sp>
        <p:nvSpPr>
          <p:cNvPr id="874498" name="Rectangle 2"/>
          <p:cNvSpPr>
            <a:spLocks noGrp="1" noRot="1" noChangeAspect="1" noChangeArrowheads="1" noTextEdit="1"/>
          </p:cNvSpPr>
          <p:nvPr>
            <p:ph type="sldImg"/>
          </p:nvPr>
        </p:nvSpPr>
        <p:spPr>
          <a:ln/>
        </p:spPr>
      </p:sp>
      <p:sp>
        <p:nvSpPr>
          <p:cNvPr id="8744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801F28-42FF-4733-A7E7-83C0674882C3}" type="slidenum">
              <a:rPr lang="en-US" altLang="ja-JP"/>
              <a:pPr/>
              <a:t>147</a:t>
            </a:fld>
            <a:endParaRPr lang="en-US" altLang="ja-JP"/>
          </a:p>
        </p:txBody>
      </p:sp>
      <p:sp>
        <p:nvSpPr>
          <p:cNvPr id="874498" name="Rectangle 2"/>
          <p:cNvSpPr>
            <a:spLocks noGrp="1" noRot="1" noChangeAspect="1" noChangeArrowheads="1" noTextEdit="1"/>
          </p:cNvSpPr>
          <p:nvPr>
            <p:ph type="sldImg"/>
          </p:nvPr>
        </p:nvSpPr>
        <p:spPr>
          <a:ln/>
        </p:spPr>
      </p:sp>
      <p:sp>
        <p:nvSpPr>
          <p:cNvPr id="8744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8A2BD-CB09-4762-B215-2A43870DF34F}" type="slidenum">
              <a:rPr lang="en-US" altLang="ja-JP"/>
              <a:pPr/>
              <a:t>148</a:t>
            </a:fld>
            <a:endParaRPr lang="en-US" altLang="ja-JP"/>
          </a:p>
        </p:txBody>
      </p:sp>
      <p:sp>
        <p:nvSpPr>
          <p:cNvPr id="549890" name="Rectangle 1026"/>
          <p:cNvSpPr>
            <a:spLocks noGrp="1" noRot="1" noChangeAspect="1" noChangeArrowheads="1" noTextEdit="1"/>
          </p:cNvSpPr>
          <p:nvPr>
            <p:ph type="sldImg"/>
          </p:nvPr>
        </p:nvSpPr>
        <p:spPr>
          <a:ln/>
        </p:spPr>
      </p:sp>
      <p:sp>
        <p:nvSpPr>
          <p:cNvPr id="549891" name="Rectangle 1027"/>
          <p:cNvSpPr>
            <a:spLocks noGrp="1" noChangeArrowheads="1"/>
          </p:cNvSpPr>
          <p:nvPr>
            <p:ph type="body" idx="1"/>
          </p:nvPr>
        </p:nvSpPr>
        <p:spPr/>
        <p:txBody>
          <a:bodyPr/>
          <a:lstStyle/>
          <a:p>
            <a:endParaRPr lang="ja-JP" altLang="ja-JP"/>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149</a:t>
            </a:fld>
            <a:endParaRPr lang="en-US"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00ADC-7852-4864-8A57-85D9D5EFFC6A}" type="slidenum">
              <a:rPr lang="en-US" altLang="ja-JP"/>
              <a:pPr/>
              <a:t>15</a:t>
            </a:fld>
            <a:endParaRPr lang="en-US" altLang="ja-JP"/>
          </a:p>
        </p:txBody>
      </p:sp>
      <p:sp>
        <p:nvSpPr>
          <p:cNvPr id="1119234" name="Rectangle 2"/>
          <p:cNvSpPr>
            <a:spLocks noGrp="1" noRot="1" noChangeAspect="1" noChangeArrowheads="1" noTextEdit="1"/>
          </p:cNvSpPr>
          <p:nvPr>
            <p:ph type="sldImg"/>
          </p:nvPr>
        </p:nvSpPr>
        <p:spPr>
          <a:ln/>
        </p:spPr>
      </p:sp>
      <p:sp>
        <p:nvSpPr>
          <p:cNvPr id="111923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150</a:t>
            </a:fld>
            <a:endParaRPr lang="en-US" altLang="ja-JP"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151</a:t>
            </a:fld>
            <a:endParaRPr lang="en-US" altLang="ja-JP"/>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152</a:t>
            </a:fld>
            <a:endParaRPr lang="en-US" altLang="ja-JP"/>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153</a:t>
            </a:fld>
            <a:endParaRPr lang="en-US" altLang="ja-JP"/>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8A2BD-CB09-4762-B215-2A43870DF34F}" type="slidenum">
              <a:rPr lang="en-US" altLang="ja-JP"/>
              <a:pPr/>
              <a:t>154</a:t>
            </a:fld>
            <a:endParaRPr lang="en-US" altLang="ja-JP" dirty="0"/>
          </a:p>
        </p:txBody>
      </p:sp>
      <p:sp>
        <p:nvSpPr>
          <p:cNvPr id="549890" name="Rectangle 1026"/>
          <p:cNvSpPr>
            <a:spLocks noGrp="1" noRot="1" noChangeAspect="1" noChangeArrowheads="1" noTextEdit="1"/>
          </p:cNvSpPr>
          <p:nvPr>
            <p:ph type="sldImg"/>
          </p:nvPr>
        </p:nvSpPr>
        <p:spPr>
          <a:ln/>
        </p:spPr>
      </p:sp>
      <p:sp>
        <p:nvSpPr>
          <p:cNvPr id="549891" name="Rectangle 1027"/>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8A2BD-CB09-4762-B215-2A43870DF34F}" type="slidenum">
              <a:rPr lang="en-US" altLang="ja-JP"/>
              <a:pPr/>
              <a:t>155</a:t>
            </a:fld>
            <a:endParaRPr lang="en-US" altLang="ja-JP" dirty="0"/>
          </a:p>
        </p:txBody>
      </p:sp>
      <p:sp>
        <p:nvSpPr>
          <p:cNvPr id="549890" name="Rectangle 1026"/>
          <p:cNvSpPr>
            <a:spLocks noGrp="1" noRot="1" noChangeAspect="1" noChangeArrowheads="1" noTextEdit="1"/>
          </p:cNvSpPr>
          <p:nvPr>
            <p:ph type="sldImg"/>
          </p:nvPr>
        </p:nvSpPr>
        <p:spPr>
          <a:ln/>
        </p:spPr>
      </p:sp>
      <p:sp>
        <p:nvSpPr>
          <p:cNvPr id="549891" name="Rectangle 1027"/>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156</a:t>
            </a:fld>
            <a:endParaRPr lang="en-US" altLang="ja-JP"/>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8A2BD-CB09-4762-B215-2A43870DF34F}" type="slidenum">
              <a:rPr lang="en-US" altLang="ja-JP"/>
              <a:pPr/>
              <a:t>157</a:t>
            </a:fld>
            <a:endParaRPr lang="en-US" altLang="ja-JP" dirty="0"/>
          </a:p>
        </p:txBody>
      </p:sp>
      <p:sp>
        <p:nvSpPr>
          <p:cNvPr id="549890" name="Rectangle 1026"/>
          <p:cNvSpPr>
            <a:spLocks noGrp="1" noRot="1" noChangeAspect="1" noChangeArrowheads="1" noTextEdit="1"/>
          </p:cNvSpPr>
          <p:nvPr>
            <p:ph type="sldImg"/>
          </p:nvPr>
        </p:nvSpPr>
        <p:spPr>
          <a:ln/>
        </p:spPr>
      </p:sp>
      <p:sp>
        <p:nvSpPr>
          <p:cNvPr id="549891" name="Rectangle 1027"/>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83A2EA-0448-41B8-88BB-1D72FFC2B387}" type="slidenum">
              <a:rPr lang="en-US" altLang="ja-JP"/>
              <a:pPr/>
              <a:t>158</a:t>
            </a:fld>
            <a:endParaRPr lang="en-US" altLang="ja-JP" dirty="0"/>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159</a:t>
            </a:fld>
            <a:endParaRPr lang="en-US"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6C52389-A331-4F45-BF39-DB79C93794C4}" type="slidenum">
              <a:rPr lang="en-US" altLang="ja-JP" smtClean="0"/>
              <a:pPr/>
              <a:t>16</a:t>
            </a:fld>
            <a:endParaRPr lang="en-US" altLang="ja-JP"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31A4A5-26D5-405D-BA0D-4675CA7BAE68}" type="slidenum">
              <a:rPr lang="en-US" altLang="ja-JP"/>
              <a:pPr/>
              <a:t>160</a:t>
            </a:fld>
            <a:endParaRPr lang="en-US" altLang="ja-JP"/>
          </a:p>
        </p:txBody>
      </p:sp>
      <p:sp>
        <p:nvSpPr>
          <p:cNvPr id="601090" name="Rectangle 2"/>
          <p:cNvSpPr>
            <a:spLocks noGrp="1" noRot="1" noChangeAspect="1" noChangeArrowheads="1" noTextEdit="1"/>
          </p:cNvSpPr>
          <p:nvPr>
            <p:ph type="sldImg"/>
          </p:nvPr>
        </p:nvSpPr>
        <p:spPr>
          <a:ln/>
        </p:spPr>
      </p:sp>
      <p:sp>
        <p:nvSpPr>
          <p:cNvPr id="60109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8445C8-C8F6-4753-B775-C62ED65C7BB3}" type="slidenum">
              <a:rPr lang="en-US" altLang="ja-JP"/>
              <a:pPr/>
              <a:t>161</a:t>
            </a:fld>
            <a:endParaRPr lang="en-US" altLang="ja-JP"/>
          </a:p>
        </p:txBody>
      </p:sp>
      <p:sp>
        <p:nvSpPr>
          <p:cNvPr id="608258" name="Rectangle 2"/>
          <p:cNvSpPr>
            <a:spLocks noGrp="1" noRot="1" noChangeAspect="1" noChangeArrowheads="1" noTextEdit="1"/>
          </p:cNvSpPr>
          <p:nvPr>
            <p:ph type="sldImg"/>
          </p:nvPr>
        </p:nvSpPr>
        <p:spPr>
          <a:ln/>
        </p:spPr>
      </p:sp>
      <p:sp>
        <p:nvSpPr>
          <p:cNvPr id="60825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8445C8-C8F6-4753-B775-C62ED65C7BB3}" type="slidenum">
              <a:rPr lang="en-US" altLang="ja-JP"/>
              <a:pPr/>
              <a:t>162</a:t>
            </a:fld>
            <a:endParaRPr lang="en-US" altLang="ja-JP"/>
          </a:p>
        </p:txBody>
      </p:sp>
      <p:sp>
        <p:nvSpPr>
          <p:cNvPr id="608258" name="Rectangle 2"/>
          <p:cNvSpPr>
            <a:spLocks noGrp="1" noRot="1" noChangeAspect="1" noChangeArrowheads="1" noTextEdit="1"/>
          </p:cNvSpPr>
          <p:nvPr>
            <p:ph type="sldImg"/>
          </p:nvPr>
        </p:nvSpPr>
        <p:spPr>
          <a:ln/>
        </p:spPr>
      </p:sp>
      <p:sp>
        <p:nvSpPr>
          <p:cNvPr id="60825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163</a:t>
            </a:fld>
            <a:endParaRPr lang="en-US" altLang="ja-JP"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923D0A-D902-4B6C-87EF-DE89458BDC4F}" type="slidenum">
              <a:rPr lang="en-US" altLang="ja-JP"/>
              <a:pPr/>
              <a:t>164</a:t>
            </a:fld>
            <a:endParaRPr lang="en-US" altLang="ja-JP" dirty="0"/>
          </a:p>
        </p:txBody>
      </p:sp>
      <p:sp>
        <p:nvSpPr>
          <p:cNvPr id="878594" name="Rectangle 2"/>
          <p:cNvSpPr>
            <a:spLocks noGrp="1" noRot="1" noChangeAspect="1" noChangeArrowheads="1" noTextEdit="1"/>
          </p:cNvSpPr>
          <p:nvPr>
            <p:ph type="sldImg"/>
          </p:nvPr>
        </p:nvSpPr>
        <p:spPr>
          <a:ln/>
        </p:spPr>
      </p:sp>
      <p:sp>
        <p:nvSpPr>
          <p:cNvPr id="87859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5DBB6F-6D98-4EAE-90D1-1960DF696126}" type="slidenum">
              <a:rPr lang="en-US" altLang="ja-JP"/>
              <a:pPr/>
              <a:t>165</a:t>
            </a:fld>
            <a:endParaRPr lang="en-US" altLang="ja-JP" dirty="0"/>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6A3302-9E6A-4124-9993-002CD537F974}" type="slidenum">
              <a:rPr lang="en-US" altLang="ja-JP"/>
              <a:pPr/>
              <a:t>166</a:t>
            </a:fld>
            <a:endParaRPr lang="en-US" altLang="ja-JP" dirty="0"/>
          </a:p>
        </p:txBody>
      </p:sp>
      <p:sp>
        <p:nvSpPr>
          <p:cNvPr id="585730" name="Rectangle 2"/>
          <p:cNvSpPr>
            <a:spLocks noGrp="1" noRot="1" noChangeAspect="1" noChangeArrowheads="1" noTextEdit="1"/>
          </p:cNvSpPr>
          <p:nvPr>
            <p:ph type="sldImg"/>
          </p:nvPr>
        </p:nvSpPr>
        <p:spPr>
          <a:ln/>
        </p:spPr>
      </p:sp>
      <p:sp>
        <p:nvSpPr>
          <p:cNvPr id="585731"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40CAD9-3BA8-4571-93F1-1AF1AF85AB13}" type="slidenum">
              <a:rPr lang="en-US" altLang="ja-JP"/>
              <a:pPr/>
              <a:t>167</a:t>
            </a:fld>
            <a:endParaRPr lang="en-US" altLang="ja-JP"/>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168</a:t>
            </a:fld>
            <a:endParaRPr lang="en-US" altLang="ja-JP"/>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B12D9CFB-F896-4106-80FF-1C4615554C23}" type="slidenum">
              <a:rPr lang="en-US" altLang="ja-JP">
                <a:solidFill>
                  <a:prstClr val="black"/>
                </a:solidFill>
              </a:rPr>
              <a:pPr>
                <a:defRPr/>
              </a:pPr>
              <a:t>169</a:t>
            </a:fld>
            <a:endParaRPr lang="en-US" altLang="ja-JP">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17</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r>
              <a:rPr lang="en-US" altLang="ja-JP" dirty="0" smtClean="0"/>
              <a:t>The primary target of LCGT is to detect GWs, and the most confident source is a BNS</a:t>
            </a:r>
            <a:r>
              <a:rPr lang="en-US" altLang="ja-JP" baseline="0" dirty="0" smtClean="0"/>
              <a:t> inspirals.</a:t>
            </a:r>
          </a:p>
          <a:p>
            <a:r>
              <a:rPr lang="en-US" altLang="ja-JP" baseline="0" dirty="0" smtClean="0"/>
              <a:t>So we compare the candidate configurations for this source first.</a:t>
            </a:r>
          </a:p>
          <a:p>
            <a:endParaRPr lang="en-US" altLang="ja-JP" baseline="0" dirty="0" smtClean="0"/>
          </a:p>
          <a:p>
            <a:r>
              <a:rPr lang="en-US" altLang="ja-JP" baseline="0" dirty="0" smtClean="0"/>
              <a:t>…</a:t>
            </a:r>
          </a:p>
          <a:p>
            <a:r>
              <a:rPr lang="en-US" altLang="ja-JP" baseline="0" dirty="0" smtClean="0"/>
              <a:t>…</a:t>
            </a:r>
            <a:endParaRPr lang="ja-JP" altLang="ja-JP"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B12D9CFB-F896-4106-80FF-1C4615554C23}" type="slidenum">
              <a:rPr lang="en-US" altLang="ja-JP">
                <a:solidFill>
                  <a:prstClr val="black"/>
                </a:solidFill>
              </a:rPr>
              <a:pPr>
                <a:defRPr/>
              </a:pPr>
              <a:t>170</a:t>
            </a:fld>
            <a:endParaRPr lang="en-US" altLang="ja-JP">
              <a:solidFill>
                <a:prstClr val="black"/>
              </a:solidFil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B12D9CFB-F896-4106-80FF-1C4615554C23}" type="slidenum">
              <a:rPr lang="en-US" altLang="ja-JP">
                <a:solidFill>
                  <a:prstClr val="black"/>
                </a:solidFill>
              </a:rPr>
              <a:pPr>
                <a:defRPr/>
              </a:pPr>
              <a:t>171</a:t>
            </a:fld>
            <a:endParaRPr lang="en-US" altLang="ja-JP">
              <a:solidFill>
                <a:prstClr val="black"/>
              </a:solidFil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B12D9CFB-F896-4106-80FF-1C4615554C23}" type="slidenum">
              <a:rPr lang="en-US" altLang="ja-JP">
                <a:solidFill>
                  <a:prstClr val="black"/>
                </a:solidFill>
              </a:rPr>
              <a:pPr>
                <a:defRPr/>
              </a:pPr>
              <a:t>172</a:t>
            </a:fld>
            <a:endParaRPr lang="en-US" altLang="ja-JP">
              <a:solidFill>
                <a:prstClr val="black"/>
              </a:solidFill>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B12D9CFB-F896-4106-80FF-1C4615554C23}" type="slidenum">
              <a:rPr lang="en-US" altLang="ja-JP">
                <a:solidFill>
                  <a:prstClr val="black"/>
                </a:solidFill>
              </a:rPr>
              <a:pPr>
                <a:defRPr/>
              </a:pPr>
              <a:t>173</a:t>
            </a:fld>
            <a:endParaRPr lang="en-US" altLang="ja-JP">
              <a:solidFill>
                <a:prstClr val="black"/>
              </a:solidFill>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B12D9CFB-F896-4106-80FF-1C4615554C23}" type="slidenum">
              <a:rPr lang="en-US" altLang="ja-JP">
                <a:solidFill>
                  <a:prstClr val="black"/>
                </a:solidFill>
              </a:rPr>
              <a:pPr>
                <a:defRPr/>
              </a:pPr>
              <a:t>174</a:t>
            </a:fld>
            <a:endParaRPr lang="en-US" altLang="ja-JP">
              <a:solidFill>
                <a:prstClr val="black"/>
              </a:solidFill>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B12D9CFB-F896-4106-80FF-1C4615554C23}" type="slidenum">
              <a:rPr lang="en-US" altLang="ja-JP">
                <a:solidFill>
                  <a:prstClr val="black"/>
                </a:solidFill>
              </a:rPr>
              <a:pPr>
                <a:defRPr/>
              </a:pPr>
              <a:t>175</a:t>
            </a:fld>
            <a:endParaRPr lang="en-US" altLang="ja-JP">
              <a:solidFill>
                <a:prstClr val="black"/>
              </a:solidFill>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B12D9CFB-F896-4106-80FF-1C4615554C23}" type="slidenum">
              <a:rPr lang="en-US" altLang="ja-JP">
                <a:solidFill>
                  <a:prstClr val="black"/>
                </a:solidFill>
              </a:rPr>
              <a:pPr>
                <a:defRPr/>
              </a:pPr>
              <a:t>176</a:t>
            </a:fld>
            <a:endParaRPr lang="en-US" altLang="ja-JP">
              <a:solidFill>
                <a:prstClr val="black"/>
              </a:solidFill>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B12D9CFB-F896-4106-80FF-1C4615554C23}" type="slidenum">
              <a:rPr lang="en-US" altLang="ja-JP">
                <a:solidFill>
                  <a:prstClr val="black"/>
                </a:solidFill>
              </a:rPr>
              <a:pPr>
                <a:defRPr/>
              </a:pPr>
              <a:t>177</a:t>
            </a:fld>
            <a:endParaRPr lang="en-US" altLang="ja-JP">
              <a:solidFill>
                <a:prstClr val="black"/>
              </a:solidFill>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B12D9CFB-F896-4106-80FF-1C4615554C23}" type="slidenum">
              <a:rPr lang="en-US" altLang="ja-JP">
                <a:solidFill>
                  <a:prstClr val="black"/>
                </a:solidFill>
              </a:rPr>
              <a:pPr>
                <a:defRPr/>
              </a:pPr>
              <a:t>178</a:t>
            </a:fld>
            <a:endParaRPr lang="en-US" altLang="ja-JP">
              <a:solidFill>
                <a:prstClr val="black"/>
              </a:solidFill>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B12D9CFB-F896-4106-80FF-1C4615554C23}" type="slidenum">
              <a:rPr lang="en-US" altLang="ja-JP">
                <a:solidFill>
                  <a:prstClr val="black"/>
                </a:solidFill>
              </a:rPr>
              <a:pPr>
                <a:defRPr/>
              </a:pPr>
              <a:t>179</a:t>
            </a:fld>
            <a:endParaRPr lang="en-US" altLang="ja-JP">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37EF8D30-A5B0-4486-93E4-51737E6717AB}" type="slidenum">
              <a:rPr kumimoji="1" lang="en-US" altLang="ja-JP" sz="1200" b="1"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18</a:t>
            </a:fld>
            <a:endParaRPr kumimoji="1" lang="en-US" altLang="ja-JP" sz="1200" b="1" kern="1200">
              <a:solidFill>
                <a:prstClr val="black"/>
              </a:solidFill>
              <a:latin typeface="Tahoma" pitchFamily="34" charset="0"/>
              <a:ea typeface="HGP創英角ｺﾞｼｯｸUB" pitchFamily="50" charset="-128"/>
              <a:cs typeface="+mn-cs"/>
            </a:endParaRPr>
          </a:p>
        </p:txBody>
      </p:sp>
      <p:sp>
        <p:nvSpPr>
          <p:cNvPr id="1633282" name="Rectangle 2"/>
          <p:cNvSpPr>
            <a:spLocks noGrp="1" noRot="1" noChangeAspect="1" noChangeArrowheads="1" noTextEdit="1"/>
          </p:cNvSpPr>
          <p:nvPr>
            <p:ph type="sldImg"/>
          </p:nvPr>
        </p:nvSpPr>
        <p:spPr>
          <a:xfrm>
            <a:off x="906463" y="741363"/>
            <a:ext cx="4922837" cy="3692525"/>
          </a:xfrm>
          <a:ln/>
        </p:spPr>
      </p:sp>
      <p:sp>
        <p:nvSpPr>
          <p:cNvPr id="1633283" name="Rectangle 3"/>
          <p:cNvSpPr>
            <a:spLocks noGrp="1" noChangeArrowheads="1"/>
          </p:cNvSpPr>
          <p:nvPr>
            <p:ph type="body" idx="1"/>
          </p:nvPr>
        </p:nvSpPr>
        <p:spPr>
          <a:xfrm>
            <a:off x="896938" y="4681538"/>
            <a:ext cx="4937125" cy="4433887"/>
          </a:xfrm>
        </p:spPr>
        <p:txBody>
          <a:bodyPr/>
          <a:lstStyle/>
          <a:p>
            <a:endParaRPr lang="ja-JP" altLang="ja-JP"/>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B12D9CFB-F896-4106-80FF-1C4615554C23}" type="slidenum">
              <a:rPr lang="en-US" altLang="ja-JP">
                <a:solidFill>
                  <a:prstClr val="black"/>
                </a:solidFill>
              </a:rPr>
              <a:pPr>
                <a:defRPr/>
              </a:pPr>
              <a:t>180</a:t>
            </a:fld>
            <a:endParaRPr lang="en-US" altLang="ja-JP">
              <a:solidFill>
                <a:prstClr val="black"/>
              </a:solidFill>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B12D9CFB-F896-4106-80FF-1C4615554C23}" type="slidenum">
              <a:rPr lang="en-US" altLang="ja-JP">
                <a:solidFill>
                  <a:prstClr val="black"/>
                </a:solidFill>
              </a:rPr>
              <a:pPr>
                <a:defRPr/>
              </a:pPr>
              <a:t>181</a:t>
            </a:fld>
            <a:endParaRPr lang="en-US" altLang="ja-JP">
              <a:solidFill>
                <a:prstClr val="black"/>
              </a:solidFill>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182</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183</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184</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185</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186</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8A2BD-CB09-4762-B215-2A43870DF34F}" type="slidenum">
              <a:rPr lang="en-US" altLang="ja-JP"/>
              <a:pPr/>
              <a:t>187</a:t>
            </a:fld>
            <a:endParaRPr lang="en-US" altLang="ja-JP"/>
          </a:p>
        </p:txBody>
      </p:sp>
      <p:sp>
        <p:nvSpPr>
          <p:cNvPr id="549890" name="Rectangle 1026"/>
          <p:cNvSpPr>
            <a:spLocks noGrp="1" noRot="1" noChangeAspect="1" noChangeArrowheads="1" noTextEdit="1"/>
          </p:cNvSpPr>
          <p:nvPr>
            <p:ph type="sldImg"/>
          </p:nvPr>
        </p:nvSpPr>
        <p:spPr>
          <a:ln/>
        </p:spPr>
      </p:sp>
      <p:sp>
        <p:nvSpPr>
          <p:cNvPr id="549891" name="Rectangle 1027"/>
          <p:cNvSpPr>
            <a:spLocks noGrp="1" noChangeArrowheads="1"/>
          </p:cNvSpPr>
          <p:nvPr>
            <p:ph type="body" idx="1"/>
          </p:nvPr>
        </p:nvSpPr>
        <p:spPr/>
        <p:txBody>
          <a:bodyPr/>
          <a:lstStyle/>
          <a:p>
            <a:endParaRPr lang="ja-JP" altLang="ja-JP"/>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63A3B1-9F6C-4FB3-9F0B-75005B6765E3}" type="slidenum">
              <a:rPr lang="en-US" altLang="ja-JP"/>
              <a:pPr/>
              <a:t>188</a:t>
            </a:fld>
            <a:endParaRPr lang="en-US" altLang="ja-JP"/>
          </a:p>
        </p:txBody>
      </p:sp>
      <p:sp>
        <p:nvSpPr>
          <p:cNvPr id="1495042" name="Rectangle 2"/>
          <p:cNvSpPr>
            <a:spLocks noGrp="1" noRot="1" noChangeAspect="1" noChangeArrowheads="1" noTextEdit="1"/>
          </p:cNvSpPr>
          <p:nvPr>
            <p:ph type="sldImg"/>
          </p:nvPr>
        </p:nvSpPr>
        <p:spPr>
          <a:xfrm>
            <a:off x="906463" y="741363"/>
            <a:ext cx="4922837" cy="3692525"/>
          </a:xfrm>
          <a:ln/>
        </p:spPr>
      </p:sp>
      <p:sp>
        <p:nvSpPr>
          <p:cNvPr id="1495043" name="Rectangle 3"/>
          <p:cNvSpPr>
            <a:spLocks noGrp="1" noChangeArrowheads="1"/>
          </p:cNvSpPr>
          <p:nvPr>
            <p:ph type="body" idx="1"/>
          </p:nvPr>
        </p:nvSpPr>
        <p:spPr>
          <a:xfrm>
            <a:off x="896938" y="4681538"/>
            <a:ext cx="4937125" cy="4433887"/>
          </a:xfrm>
        </p:spPr>
        <p:txBody>
          <a:bodyPr/>
          <a:lstStyle/>
          <a:p>
            <a:endParaRPr lang="ja-JP"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EF8D30-A5B0-4486-93E4-51737E6717AB}" type="slidenum">
              <a:rPr lang="en-US" altLang="ja-JP"/>
              <a:pPr/>
              <a:t>19</a:t>
            </a:fld>
            <a:endParaRPr lang="en-US" altLang="ja-JP"/>
          </a:p>
        </p:txBody>
      </p:sp>
      <p:sp>
        <p:nvSpPr>
          <p:cNvPr id="1633282" name="Rectangle 2"/>
          <p:cNvSpPr>
            <a:spLocks noGrp="1" noRot="1" noChangeAspect="1" noChangeArrowheads="1" noTextEdit="1"/>
          </p:cNvSpPr>
          <p:nvPr>
            <p:ph type="sldImg"/>
          </p:nvPr>
        </p:nvSpPr>
        <p:spPr>
          <a:xfrm>
            <a:off x="906463" y="741363"/>
            <a:ext cx="4922837" cy="3692525"/>
          </a:xfrm>
          <a:ln/>
        </p:spPr>
      </p:sp>
      <p:sp>
        <p:nvSpPr>
          <p:cNvPr id="1633283" name="Rectangle 3"/>
          <p:cNvSpPr>
            <a:spLocks noGrp="1" noChangeArrowheads="1"/>
          </p:cNvSpPr>
          <p:nvPr>
            <p:ph type="body" idx="1"/>
          </p:nvPr>
        </p:nvSpPr>
        <p:spPr>
          <a:xfrm>
            <a:off x="896938" y="4681538"/>
            <a:ext cx="4937125" cy="4433887"/>
          </a:xfrm>
        </p:spPr>
        <p:txBody>
          <a:bodyPr/>
          <a:lstStyle/>
          <a:p>
            <a:endParaRPr lang="ja-JP"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00ADC-7852-4864-8A57-85D9D5EFFC6A}" type="slidenum">
              <a:rPr lang="en-US" altLang="ja-JP"/>
              <a:pPr/>
              <a:t>2</a:t>
            </a:fld>
            <a:endParaRPr lang="en-US" altLang="ja-JP"/>
          </a:p>
        </p:txBody>
      </p:sp>
      <p:sp>
        <p:nvSpPr>
          <p:cNvPr id="1119234" name="Rectangle 2"/>
          <p:cNvSpPr>
            <a:spLocks noGrp="1" noRot="1" noChangeAspect="1" noChangeArrowheads="1" noTextEdit="1"/>
          </p:cNvSpPr>
          <p:nvPr>
            <p:ph type="sldImg"/>
          </p:nvPr>
        </p:nvSpPr>
        <p:spPr>
          <a:ln/>
        </p:spPr>
      </p:sp>
      <p:sp>
        <p:nvSpPr>
          <p:cNvPr id="111923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F09AA6E7-B9EA-4F71-BA3B-EFFEFF61F4D8}" type="slidenum">
              <a:rPr lang="en-US" altLang="ja-JP"/>
              <a:pPr/>
              <a:t>20</a:t>
            </a:fld>
            <a:endParaRPr lang="en-US" altLang="ja-JP"/>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00ADC-7852-4864-8A57-85D9D5EFFC6A}" type="slidenum">
              <a:rPr lang="en-US" altLang="ja-JP"/>
              <a:pPr/>
              <a:t>21</a:t>
            </a:fld>
            <a:endParaRPr lang="en-US" altLang="ja-JP"/>
          </a:p>
        </p:txBody>
      </p:sp>
      <p:sp>
        <p:nvSpPr>
          <p:cNvPr id="1119234" name="Rectangle 2"/>
          <p:cNvSpPr>
            <a:spLocks noGrp="1" noRot="1" noChangeAspect="1" noChangeArrowheads="1" noTextEdit="1"/>
          </p:cNvSpPr>
          <p:nvPr>
            <p:ph type="sldImg"/>
          </p:nvPr>
        </p:nvSpPr>
        <p:spPr>
          <a:ln/>
        </p:spPr>
      </p:sp>
      <p:sp>
        <p:nvSpPr>
          <p:cNvPr id="111923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4F20EA-5C20-4F5F-943F-9263FEBDC2F2}" type="slidenum">
              <a:rPr lang="en-US" altLang="ja-JP"/>
              <a:pPr/>
              <a:t>22</a:t>
            </a:fld>
            <a:endParaRPr lang="en-US" altLang="ja-JP" dirty="0"/>
          </a:p>
        </p:txBody>
      </p:sp>
      <p:sp>
        <p:nvSpPr>
          <p:cNvPr id="1145858" name="Rectangle 2"/>
          <p:cNvSpPr>
            <a:spLocks noGrp="1" noRot="1" noChangeAspect="1" noChangeArrowheads="1" noTextEdit="1"/>
          </p:cNvSpPr>
          <p:nvPr>
            <p:ph type="sldImg"/>
          </p:nvPr>
        </p:nvSpPr>
        <p:spPr>
          <a:xfrm>
            <a:off x="906463" y="741363"/>
            <a:ext cx="4922837" cy="3692525"/>
          </a:xfrm>
          <a:ln/>
        </p:spPr>
      </p:sp>
      <p:sp>
        <p:nvSpPr>
          <p:cNvPr id="1145859" name="Rectangle 3"/>
          <p:cNvSpPr>
            <a:spLocks noGrp="1" noChangeArrowheads="1"/>
          </p:cNvSpPr>
          <p:nvPr>
            <p:ph type="body" idx="1"/>
          </p:nvPr>
        </p:nvSpPr>
        <p:spPr>
          <a:xfrm>
            <a:off x="896938" y="4681538"/>
            <a:ext cx="4937125" cy="4433887"/>
          </a:xfrm>
        </p:spPr>
        <p:txBody>
          <a:bodyPr/>
          <a:lstStyle/>
          <a:p>
            <a:r>
              <a:rPr lang="en-US" altLang="ja-JP" dirty="0" smtClean="0"/>
              <a:t>The first topic is sciences of DECIGO. </a:t>
            </a:r>
          </a:p>
          <a:p>
            <a:r>
              <a:rPr lang="en-US" altLang="ja-JP" dirty="0" smtClean="0"/>
              <a:t>DECIGO stands for Deci-hertz....., firstly proposed in 2001.</a:t>
            </a:r>
          </a:p>
          <a:p>
            <a:r>
              <a:rPr lang="en-US" altLang="ja-JP" dirty="0" smtClean="0"/>
              <a:t>This is a space GW antenna with observation band around 0.1Hz.</a:t>
            </a:r>
          </a:p>
          <a:p>
            <a:r>
              <a:rPr lang="en-US" altLang="ja-JP" dirty="0" smtClean="0"/>
              <a:t>Since this frequency band is between the terrestrial detectors and LISA,</a:t>
            </a:r>
          </a:p>
          <a:p>
            <a:r>
              <a:rPr lang="en-US" altLang="ja-JP" dirty="0" smtClean="0"/>
              <a:t>DECIGO will bridge the observation gap between them.</a:t>
            </a:r>
            <a:endParaRPr lang="ja-JP" altLang="ja-JP"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79417-AFD6-401E-8C2E-315D41DB8C7A}" type="slidenum">
              <a:rPr lang="en-US" altLang="ja-JP">
                <a:solidFill>
                  <a:prstClr val="black"/>
                </a:solidFill>
              </a:rPr>
              <a:pPr/>
              <a:t>23</a:t>
            </a:fld>
            <a:endParaRPr lang="en-US" altLang="ja-JP">
              <a:solidFill>
                <a:prstClr val="black"/>
              </a:solidFill>
            </a:endParaRPr>
          </a:p>
        </p:txBody>
      </p:sp>
      <p:sp>
        <p:nvSpPr>
          <p:cNvPr id="1132546"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2547"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4F20EA-5C20-4F5F-943F-9263FEBDC2F2}" type="slidenum">
              <a:rPr lang="en-US" altLang="ja-JP"/>
              <a:pPr/>
              <a:t>24</a:t>
            </a:fld>
            <a:endParaRPr lang="en-US" altLang="ja-JP" dirty="0"/>
          </a:p>
        </p:txBody>
      </p:sp>
      <p:sp>
        <p:nvSpPr>
          <p:cNvPr id="1145858" name="Rectangle 2"/>
          <p:cNvSpPr>
            <a:spLocks noGrp="1" noRot="1" noChangeAspect="1" noChangeArrowheads="1" noTextEdit="1"/>
          </p:cNvSpPr>
          <p:nvPr>
            <p:ph type="sldImg"/>
          </p:nvPr>
        </p:nvSpPr>
        <p:spPr>
          <a:xfrm>
            <a:off x="906463" y="741363"/>
            <a:ext cx="4922837" cy="3692525"/>
          </a:xfrm>
          <a:ln/>
        </p:spPr>
      </p:sp>
      <p:sp>
        <p:nvSpPr>
          <p:cNvPr id="1145859" name="Rectangle 3"/>
          <p:cNvSpPr>
            <a:spLocks noGrp="1" noChangeArrowheads="1"/>
          </p:cNvSpPr>
          <p:nvPr>
            <p:ph type="body" idx="1"/>
          </p:nvPr>
        </p:nvSpPr>
        <p:spPr>
          <a:xfrm>
            <a:off x="896938" y="4681538"/>
            <a:ext cx="4937125" cy="4433887"/>
          </a:xfrm>
        </p:spPr>
        <p:txBody>
          <a:bodyPr/>
          <a:lstStyle/>
          <a:p>
            <a:r>
              <a:rPr lang="en-US" altLang="ja-JP" dirty="0" smtClean="0"/>
              <a:t>With this configuration, DECIGO will have this sensitivity curve.</a:t>
            </a:r>
          </a:p>
          <a:p>
            <a:r>
              <a:rPr lang="en-US" altLang="ja-JP" dirty="0" smtClean="0"/>
              <a:t>The horizontal axis is frequency, and the vertical axis is sensitivity to GWs</a:t>
            </a:r>
            <a:r>
              <a:rPr lang="en-US" altLang="ja-JP" baseline="0" dirty="0" smtClean="0"/>
              <a:t> </a:t>
            </a:r>
            <a:r>
              <a:rPr lang="en-US" altLang="ja-JP" dirty="0" smtClean="0"/>
              <a:t>in unit of per-root-hertz.</a:t>
            </a:r>
          </a:p>
          <a:p>
            <a:r>
              <a:rPr lang="en-US" altLang="ja-JP" dirty="0" smtClean="0"/>
              <a:t>DECIGO has three main targets.</a:t>
            </a:r>
          </a:p>
          <a:p>
            <a:r>
              <a:rPr lang="en-US" altLang="ja-JP" dirty="0" smtClean="0"/>
              <a:t>The first one is inspiral of intermediate-mass BHs. </a:t>
            </a:r>
          </a:p>
          <a:p>
            <a:r>
              <a:rPr lang="en-US" altLang="ja-JP" dirty="0" smtClean="0"/>
              <a:t>This line represents the amplitude of signal from 1000 solar mass blackhole </a:t>
            </a:r>
          </a:p>
          <a:p>
            <a:r>
              <a:rPr lang="en-US" altLang="ja-JP" dirty="0" smtClean="0"/>
              <a:t>binaries at the distance of redshift of one. The  binary will merge at the center of the DECIGO band. </a:t>
            </a:r>
          </a:p>
          <a:p>
            <a:r>
              <a:rPr lang="en-US" altLang="ja-JP" dirty="0" smtClean="0"/>
              <a:t>This observation may bring us information on the formation of supermassive BHs at the center of galaxies.</a:t>
            </a:r>
          </a:p>
          <a:p>
            <a:endParaRPr lang="en-US" altLang="ja-JP" dirty="0" smtClean="0"/>
          </a:p>
          <a:p>
            <a:r>
              <a:rPr lang="en-US" altLang="ja-JP" dirty="0" smtClean="0"/>
              <a:t>The second target is inspiral of neutron star binaries. This yellow line shows</a:t>
            </a:r>
          </a:p>
          <a:p>
            <a:r>
              <a:rPr lang="en-US" altLang="ja-JP" dirty="0" smtClean="0"/>
              <a:t>the GW signal amplitude for NS binary at distance of redshift one. The signal is </a:t>
            </a:r>
          </a:p>
          <a:p>
            <a:r>
              <a:rPr lang="en-US" altLang="ja-JP" dirty="0" smtClean="0"/>
              <a:t>in the DECIGO band about several years before the merger. The signal moves to higher</a:t>
            </a:r>
          </a:p>
          <a:p>
            <a:r>
              <a:rPr lang="en-US" altLang="ja-JP" dirty="0" smtClean="0"/>
              <a:t>frequency in time, and the merger signal will radiated in the band of ground-based </a:t>
            </a:r>
          </a:p>
          <a:p>
            <a:r>
              <a:rPr lang="en-US" altLang="ja-JP" dirty="0" smtClean="0"/>
              <a:t>detectors. So DECIGO will work as a predictor for ground based detectors.</a:t>
            </a:r>
          </a:p>
          <a:p>
            <a:endParaRPr lang="en-US" altLang="ja-JP" dirty="0" smtClean="0"/>
          </a:p>
          <a:p>
            <a:r>
              <a:rPr lang="en-US" altLang="ja-JP" dirty="0" smtClean="0"/>
              <a:t>The third target is stochastic background GWs from the early universe.</a:t>
            </a:r>
          </a:p>
          <a:p>
            <a:r>
              <a:rPr lang="en-US" altLang="ja-JP" dirty="0" smtClean="0"/>
              <a:t>For this target,  we need multiple detectors, in order to distinguish the signal </a:t>
            </a:r>
          </a:p>
          <a:p>
            <a:r>
              <a:rPr lang="en-US" altLang="ja-JP" dirty="0" smtClean="0"/>
              <a:t>from detectors noise, This green curve represents the noise level by  one-year</a:t>
            </a:r>
          </a:p>
          <a:p>
            <a:r>
              <a:rPr lang="en-US" altLang="ja-JP" dirty="0" smtClean="0"/>
              <a:t>cross-correlation observation with two interferometer units.</a:t>
            </a:r>
          </a:p>
          <a:p>
            <a:r>
              <a:rPr lang="en-US" altLang="ja-JP" dirty="0" smtClean="0"/>
              <a:t>This level reaches to gravitational-wave energy density ratio of 2 times 10^-16.</a:t>
            </a:r>
          </a:p>
          <a:p>
            <a:endParaRPr lang="en-US" altLang="ja-JP" dirty="0" smtClean="0"/>
          </a:p>
          <a:p>
            <a:endParaRPr lang="ja-JP" altLang="ja-JP"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E46E024F-3FDC-4508-BC1F-3F5F9C311045}"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buFontTx/>
                <a:buChar char="•"/>
              </a:pPr>
              <a:t>25</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898050" name="Rectangle 2"/>
          <p:cNvSpPr>
            <a:spLocks noGrp="1" noRot="1" noChangeAspect="1" noChangeArrowheads="1" noTextEdit="1"/>
          </p:cNvSpPr>
          <p:nvPr>
            <p:ph type="sldImg"/>
          </p:nvPr>
        </p:nvSpPr>
        <p:spPr>
          <a:ln/>
        </p:spPr>
      </p:sp>
      <p:sp>
        <p:nvSpPr>
          <p:cNvPr id="898051" name="Rectangle 3"/>
          <p:cNvSpPr>
            <a:spLocks noGrp="1" noChangeArrowheads="1"/>
          </p:cNvSpPr>
          <p:nvPr>
            <p:ph type="body" idx="1"/>
          </p:nvPr>
        </p:nvSpPr>
        <p:spPr/>
        <p:txBody>
          <a:bodyPr/>
          <a:lstStyle/>
          <a:p>
            <a:r>
              <a:rPr lang="en-US" altLang="ja-JP" dirty="0" smtClean="0"/>
              <a:t>I will talk a little more on the sciences form the NS binaries and stochastic background.</a:t>
            </a:r>
          </a:p>
          <a:p>
            <a:r>
              <a:rPr lang="en-US" altLang="ja-JP" dirty="0" smtClean="0"/>
              <a:t>For Newton-star binaries, DECIGO is not just a predictor of merger for ground-based detectors.</a:t>
            </a:r>
          </a:p>
          <a:p>
            <a:r>
              <a:rPr lang="en-US" altLang="ja-JP" dirty="0" smtClean="0"/>
              <a:t>DECIGO will observe 10 thousand to hundred thousand binaries at a distance of redshift of one.</a:t>
            </a:r>
          </a:p>
          <a:p>
            <a:r>
              <a:rPr lang="en-US" altLang="ja-JP" dirty="0" smtClean="0"/>
              <a:t>This means that we have plenty of precise clocks at cosmological distance.</a:t>
            </a:r>
          </a:p>
          <a:p>
            <a:r>
              <a:rPr lang="en-US" altLang="ja-JP" dirty="0" smtClean="0"/>
              <a:t>These clocks can be used as standard sirens. The distance to the source is directory</a:t>
            </a:r>
          </a:p>
          <a:p>
            <a:r>
              <a:rPr lang="en-US" altLang="ja-JP" dirty="0" smtClean="0"/>
              <a:t>measured by the gravitational waveform. And the redshift is measured by EM wave counterpart</a:t>
            </a:r>
          </a:p>
          <a:p>
            <a:r>
              <a:rPr lang="en-US" altLang="ja-JP" dirty="0" smtClean="0"/>
              <a:t>observation by identifying the source. From this distance-to-redshift measurement,</a:t>
            </a:r>
          </a:p>
          <a:p>
            <a:r>
              <a:rPr lang="en-US" altLang="ja-JP" dirty="0" smtClean="0"/>
              <a:t>we will be able to observe the acceleration of the expansion of the universe by dark energy.</a:t>
            </a:r>
          </a:p>
          <a:p>
            <a:endParaRPr lang="ja-JP" altLang="ja-JP"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19097-B6B7-4A10-9142-F09D85CEEDA9}" type="slidenum">
              <a:rPr lang="en-US" altLang="ja-JP"/>
              <a:pPr/>
              <a:t>26</a:t>
            </a:fld>
            <a:endParaRPr lang="en-US" altLang="ja-JP"/>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14FDD-6B05-4CB2-B289-8E8C2DCD9BDF}" type="slidenum">
              <a:rPr lang="en-US" altLang="ja-JP"/>
              <a:pPr/>
              <a:t>27</a:t>
            </a:fld>
            <a:endParaRPr lang="en-US" altLang="ja-JP" dirty="0"/>
          </a:p>
        </p:txBody>
      </p:sp>
      <p:sp>
        <p:nvSpPr>
          <p:cNvPr id="1077250" name="Rectangle 2"/>
          <p:cNvSpPr>
            <a:spLocks noGrp="1" noRot="1" noChangeAspect="1" noChangeArrowheads="1" noTextEdit="1"/>
          </p:cNvSpPr>
          <p:nvPr>
            <p:ph type="sldImg"/>
          </p:nvPr>
        </p:nvSpPr>
        <p:spPr>
          <a:xfrm>
            <a:off x="903288" y="738188"/>
            <a:ext cx="4927600" cy="3695700"/>
          </a:xfrm>
          <a:ln/>
        </p:spPr>
      </p:sp>
      <p:sp>
        <p:nvSpPr>
          <p:cNvPr id="1077251" name="Rectangle 3"/>
          <p:cNvSpPr>
            <a:spLocks noGrp="1" noChangeArrowheads="1"/>
          </p:cNvSpPr>
          <p:nvPr>
            <p:ph type="body" idx="1"/>
          </p:nvPr>
        </p:nvSpPr>
        <p:spPr>
          <a:xfrm>
            <a:off x="896938" y="4681538"/>
            <a:ext cx="4937125" cy="4437062"/>
          </a:xfrm>
        </p:spPr>
        <p:txBody>
          <a:bodyPr/>
          <a:lstStyle/>
          <a:p>
            <a:endParaRPr lang="ja-JP" altLang="ja-JP"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721871D1-5B4F-4A5C-B9CF-AD1562D7327B}"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pPr>
              <a:t>28</a:t>
            </a:fld>
            <a:endParaRPr kumimoji="1" lang="en-US" altLang="ja-JP" sz="1200" kern="1200">
              <a:solidFill>
                <a:prstClr val="black"/>
              </a:solidFill>
              <a:latin typeface="Times New Roman" pitchFamily="18" charset="0"/>
              <a:ea typeface="ＭＳ Ｐゴシック" pitchFamily="50" charset="-128"/>
              <a:cs typeface="+mn-cs"/>
            </a:endParaRPr>
          </a:p>
        </p:txBody>
      </p:sp>
      <p:sp>
        <p:nvSpPr>
          <p:cNvPr id="1110018"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10019"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721871D1-5B4F-4A5C-B9CF-AD1562D7327B}"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pPr>
              <a:t>29</a:t>
            </a:fld>
            <a:endParaRPr kumimoji="1" lang="en-US" altLang="ja-JP" sz="1200" kern="1200">
              <a:solidFill>
                <a:prstClr val="black"/>
              </a:solidFill>
              <a:latin typeface="Times New Roman" pitchFamily="18" charset="0"/>
              <a:ea typeface="ＭＳ Ｐゴシック" pitchFamily="50" charset="-128"/>
              <a:cs typeface="+mn-cs"/>
            </a:endParaRPr>
          </a:p>
        </p:txBody>
      </p:sp>
      <p:sp>
        <p:nvSpPr>
          <p:cNvPr id="1110018"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10019"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00ADC-7852-4864-8A57-85D9D5EFFC6A}" type="slidenum">
              <a:rPr lang="en-US" altLang="ja-JP"/>
              <a:pPr/>
              <a:t>3</a:t>
            </a:fld>
            <a:endParaRPr lang="en-US" altLang="ja-JP"/>
          </a:p>
        </p:txBody>
      </p:sp>
      <p:sp>
        <p:nvSpPr>
          <p:cNvPr id="1119234" name="Rectangle 2"/>
          <p:cNvSpPr>
            <a:spLocks noGrp="1" noRot="1" noChangeAspect="1" noChangeArrowheads="1" noTextEdit="1"/>
          </p:cNvSpPr>
          <p:nvPr>
            <p:ph type="sldImg"/>
          </p:nvPr>
        </p:nvSpPr>
        <p:spPr>
          <a:ln/>
        </p:spPr>
      </p:sp>
      <p:sp>
        <p:nvSpPr>
          <p:cNvPr id="111923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19097-B6B7-4A10-9142-F09D85CEEDA9}" type="slidenum">
              <a:rPr lang="en-US" altLang="ja-JP"/>
              <a:pPr/>
              <a:t>30</a:t>
            </a:fld>
            <a:endParaRPr lang="en-US" altLang="ja-JP"/>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14FDD-6B05-4CB2-B289-8E8C2DCD9BDF}" type="slidenum">
              <a:rPr lang="en-US" altLang="ja-JP"/>
              <a:pPr/>
              <a:t>31</a:t>
            </a:fld>
            <a:endParaRPr lang="en-US" altLang="ja-JP" dirty="0"/>
          </a:p>
        </p:txBody>
      </p:sp>
      <p:sp>
        <p:nvSpPr>
          <p:cNvPr id="1077250" name="Rectangle 2"/>
          <p:cNvSpPr>
            <a:spLocks noGrp="1" noRot="1" noChangeAspect="1" noChangeArrowheads="1" noTextEdit="1"/>
          </p:cNvSpPr>
          <p:nvPr>
            <p:ph type="sldImg"/>
          </p:nvPr>
        </p:nvSpPr>
        <p:spPr>
          <a:xfrm>
            <a:off x="903288" y="738188"/>
            <a:ext cx="4927600" cy="3695700"/>
          </a:xfrm>
          <a:ln/>
        </p:spPr>
      </p:sp>
      <p:sp>
        <p:nvSpPr>
          <p:cNvPr id="1077251" name="Rectangle 3"/>
          <p:cNvSpPr>
            <a:spLocks noGrp="1" noChangeArrowheads="1"/>
          </p:cNvSpPr>
          <p:nvPr>
            <p:ph type="body" idx="1"/>
          </p:nvPr>
        </p:nvSpPr>
        <p:spPr>
          <a:xfrm>
            <a:off x="896938" y="4681538"/>
            <a:ext cx="4937125" cy="4437062"/>
          </a:xfrm>
        </p:spPr>
        <p:txBody>
          <a:bodyPr/>
          <a:lstStyle/>
          <a:p>
            <a:endParaRPr lang="ja-JP" altLang="ja-JP"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32</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33</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00ADC-7852-4864-8A57-85D9D5EFFC6A}" type="slidenum">
              <a:rPr lang="en-US" altLang="ja-JP"/>
              <a:pPr/>
              <a:t>34</a:t>
            </a:fld>
            <a:endParaRPr lang="en-US" altLang="ja-JP"/>
          </a:p>
        </p:txBody>
      </p:sp>
      <p:sp>
        <p:nvSpPr>
          <p:cNvPr id="1119234" name="Rectangle 2"/>
          <p:cNvSpPr>
            <a:spLocks noGrp="1" noRot="1" noChangeAspect="1" noChangeArrowheads="1" noTextEdit="1"/>
          </p:cNvSpPr>
          <p:nvPr>
            <p:ph type="sldImg"/>
          </p:nvPr>
        </p:nvSpPr>
        <p:spPr>
          <a:ln/>
        </p:spPr>
      </p:sp>
      <p:sp>
        <p:nvSpPr>
          <p:cNvPr id="111923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35</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36</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37</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38</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39</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A079BA-14F3-4407-A392-4C0ACCAEE813}" type="slidenum">
              <a:rPr lang="en-US" altLang="ja-JP"/>
              <a:pPr/>
              <a:t>4</a:t>
            </a:fld>
            <a:endParaRPr lang="en-US" altLang="ja-JP"/>
          </a:p>
        </p:txBody>
      </p:sp>
      <p:sp>
        <p:nvSpPr>
          <p:cNvPr id="858114" name="Rectangle 2"/>
          <p:cNvSpPr>
            <a:spLocks noGrp="1" noRot="1" noChangeAspect="1" noChangeArrowheads="1" noTextEdit="1"/>
          </p:cNvSpPr>
          <p:nvPr>
            <p:ph type="sldImg"/>
          </p:nvPr>
        </p:nvSpPr>
        <p:spPr>
          <a:ln/>
        </p:spPr>
      </p:sp>
      <p:sp>
        <p:nvSpPr>
          <p:cNvPr id="85811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40</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41</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42</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43</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340C8E-F62C-4D01-9ACA-3C5CD72426BA}" type="slidenum">
              <a:rPr lang="en-US" altLang="ja-JP"/>
              <a:pPr/>
              <a:t>44</a:t>
            </a:fld>
            <a:endParaRPr lang="en-US" altLang="ja-JP" dirty="0"/>
          </a:p>
        </p:txBody>
      </p:sp>
      <p:sp>
        <p:nvSpPr>
          <p:cNvPr id="1071106" name="Rectangle 2"/>
          <p:cNvSpPr>
            <a:spLocks noGrp="1" noRot="1" noChangeAspect="1" noChangeArrowheads="1" noTextEdit="1"/>
          </p:cNvSpPr>
          <p:nvPr>
            <p:ph type="sldImg"/>
          </p:nvPr>
        </p:nvSpPr>
        <p:spPr>
          <a:xfrm>
            <a:off x="906463" y="741363"/>
            <a:ext cx="4922837" cy="3692525"/>
          </a:xfrm>
          <a:ln/>
        </p:spPr>
      </p:sp>
      <p:sp>
        <p:nvSpPr>
          <p:cNvPr id="1071107"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00ADC-7852-4864-8A57-85D9D5EFFC6A}" type="slidenum">
              <a:rPr lang="en-US" altLang="ja-JP"/>
              <a:pPr/>
              <a:t>45</a:t>
            </a:fld>
            <a:endParaRPr lang="en-US" altLang="ja-JP"/>
          </a:p>
        </p:txBody>
      </p:sp>
      <p:sp>
        <p:nvSpPr>
          <p:cNvPr id="1119234" name="Rectangle 2"/>
          <p:cNvSpPr>
            <a:spLocks noGrp="1" noRot="1" noChangeAspect="1" noChangeArrowheads="1" noTextEdit="1"/>
          </p:cNvSpPr>
          <p:nvPr>
            <p:ph type="sldImg"/>
          </p:nvPr>
        </p:nvSpPr>
        <p:spPr>
          <a:ln/>
        </p:spPr>
      </p:sp>
      <p:sp>
        <p:nvSpPr>
          <p:cNvPr id="111923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407EBED-B075-469E-80EC-802FDAA3C0E1}" type="slidenum">
              <a:rPr lang="en-US" altLang="ja-JP" smtClean="0"/>
              <a:pPr/>
              <a:t>46</a:t>
            </a:fld>
            <a:endParaRPr lang="en-US" altLang="ja-JP"/>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407EBED-B075-469E-80EC-802FDAA3C0E1}" type="slidenum">
              <a:rPr lang="en-US" altLang="ja-JP" smtClean="0"/>
              <a:pPr/>
              <a:t>47</a:t>
            </a:fld>
            <a:endParaRPr lang="en-US" altLang="ja-JP"/>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8A2BD-CB09-4762-B215-2A43870DF34F}" type="slidenum">
              <a:rPr lang="en-US" altLang="ja-JP"/>
              <a:pPr/>
              <a:t>48</a:t>
            </a:fld>
            <a:endParaRPr lang="en-US" altLang="ja-JP"/>
          </a:p>
        </p:txBody>
      </p:sp>
      <p:sp>
        <p:nvSpPr>
          <p:cNvPr id="549890" name="Rectangle 1026"/>
          <p:cNvSpPr>
            <a:spLocks noGrp="1" noRot="1" noChangeAspect="1" noChangeArrowheads="1" noTextEdit="1"/>
          </p:cNvSpPr>
          <p:nvPr>
            <p:ph type="sldImg"/>
          </p:nvPr>
        </p:nvSpPr>
        <p:spPr>
          <a:ln/>
        </p:spPr>
      </p:sp>
      <p:sp>
        <p:nvSpPr>
          <p:cNvPr id="549891" name="Rectangle 1027"/>
          <p:cNvSpPr>
            <a:spLocks noGrp="1" noChangeArrowheads="1"/>
          </p:cNvSpPr>
          <p:nvPr>
            <p:ph type="body" idx="1"/>
          </p:nvPr>
        </p:nvSpPr>
        <p:spPr/>
        <p:txBody>
          <a:bodyPr/>
          <a:lstStyle/>
          <a:p>
            <a:endParaRPr lang="ja-JP" altLang="ja-JP"/>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1635EE-906C-42C2-913D-537A09F1C1CB}" type="slidenum">
              <a:rPr lang="en-US" altLang="ja-JP"/>
              <a:pPr/>
              <a:t>49</a:t>
            </a:fld>
            <a:endParaRPr lang="en-US" altLang="ja-JP"/>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407EBED-B075-469E-80EC-802FDAA3C0E1}" type="slidenum">
              <a:rPr lang="en-US" altLang="ja-JP" smtClean="0"/>
              <a:pPr/>
              <a:t>5</a:t>
            </a:fld>
            <a:endParaRPr lang="en-US" altLang="ja-JP"/>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A2E177-6B20-4CBB-8EE7-EA6821A83B81}" type="slidenum">
              <a:rPr lang="en-US" altLang="ja-JP" smtClean="0"/>
              <a:pPr/>
              <a:t>50</a:t>
            </a:fld>
            <a:endParaRPr lang="en-US" altLang="ja-JP"/>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00ADC-7852-4864-8A57-85D9D5EFFC6A}" type="slidenum">
              <a:rPr lang="en-US" altLang="ja-JP"/>
              <a:pPr/>
              <a:t>51</a:t>
            </a:fld>
            <a:endParaRPr lang="en-US" altLang="ja-JP"/>
          </a:p>
        </p:txBody>
      </p:sp>
      <p:sp>
        <p:nvSpPr>
          <p:cNvPr id="1119234" name="Rectangle 2"/>
          <p:cNvSpPr>
            <a:spLocks noGrp="1" noRot="1" noChangeAspect="1" noChangeArrowheads="1" noTextEdit="1"/>
          </p:cNvSpPr>
          <p:nvPr>
            <p:ph type="sldImg"/>
          </p:nvPr>
        </p:nvSpPr>
        <p:spPr>
          <a:ln/>
        </p:spPr>
      </p:sp>
      <p:sp>
        <p:nvSpPr>
          <p:cNvPr id="111923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EA1EB0-E2AA-41CE-916A-16F9C637A9CE}" type="slidenum">
              <a:rPr lang="en-US" altLang="ja-JP"/>
              <a:pPr/>
              <a:t>52</a:t>
            </a:fld>
            <a:endParaRPr lang="en-US" altLang="ja-JP" dirty="0"/>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A1B741-69F8-45C5-8321-ABA8FE3AD9AA}" type="slidenum">
              <a:rPr lang="en-US" altLang="ja-JP"/>
              <a:pPr/>
              <a:t>53</a:t>
            </a:fld>
            <a:endParaRPr lang="en-US" altLang="ja-JP" dirty="0"/>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A1B741-69F8-45C5-8321-ABA8FE3AD9AA}" type="slidenum">
              <a:rPr lang="en-US" altLang="ja-JP"/>
              <a:pPr/>
              <a:t>54</a:t>
            </a:fld>
            <a:endParaRPr lang="en-US" altLang="ja-JP" dirty="0"/>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2B1FCF-7BE8-47B4-ADC7-86796A15D9A3}" type="slidenum">
              <a:rPr lang="en-US" altLang="ja-JP"/>
              <a:pPr/>
              <a:t>55</a:t>
            </a:fld>
            <a:endParaRPr lang="en-US" altLang="ja-JP" dirty="0"/>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00ADC-7852-4864-8A57-85D9D5EFFC6A}" type="slidenum">
              <a:rPr lang="en-US" altLang="ja-JP"/>
              <a:pPr/>
              <a:t>56</a:t>
            </a:fld>
            <a:endParaRPr lang="en-US" altLang="ja-JP"/>
          </a:p>
        </p:txBody>
      </p:sp>
      <p:sp>
        <p:nvSpPr>
          <p:cNvPr id="1119234" name="Rectangle 2"/>
          <p:cNvSpPr>
            <a:spLocks noGrp="1" noRot="1" noChangeAspect="1" noChangeArrowheads="1" noTextEdit="1"/>
          </p:cNvSpPr>
          <p:nvPr>
            <p:ph type="sldImg"/>
          </p:nvPr>
        </p:nvSpPr>
        <p:spPr>
          <a:ln/>
        </p:spPr>
      </p:sp>
      <p:sp>
        <p:nvSpPr>
          <p:cNvPr id="111923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6A3302-9E6A-4124-9993-002CD537F974}" type="slidenum">
              <a:rPr lang="en-US" altLang="ja-JP"/>
              <a:pPr/>
              <a:t>57</a:t>
            </a:fld>
            <a:endParaRPr lang="en-US" altLang="ja-JP" dirty="0"/>
          </a:p>
        </p:txBody>
      </p:sp>
      <p:sp>
        <p:nvSpPr>
          <p:cNvPr id="585730" name="Rectangle 2"/>
          <p:cNvSpPr>
            <a:spLocks noGrp="1" noRot="1" noChangeAspect="1" noChangeArrowheads="1" noTextEdit="1"/>
          </p:cNvSpPr>
          <p:nvPr>
            <p:ph type="sldImg"/>
          </p:nvPr>
        </p:nvSpPr>
        <p:spPr>
          <a:ln/>
        </p:spPr>
      </p:sp>
      <p:sp>
        <p:nvSpPr>
          <p:cNvPr id="585731"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6A3302-9E6A-4124-9993-002CD537F974}" type="slidenum">
              <a:rPr lang="en-US" altLang="ja-JP"/>
              <a:pPr/>
              <a:t>58</a:t>
            </a:fld>
            <a:endParaRPr lang="en-US" altLang="ja-JP" dirty="0"/>
          </a:p>
        </p:txBody>
      </p:sp>
      <p:sp>
        <p:nvSpPr>
          <p:cNvPr id="585730" name="Rectangle 2"/>
          <p:cNvSpPr>
            <a:spLocks noGrp="1" noRot="1" noChangeAspect="1" noChangeArrowheads="1" noTextEdit="1"/>
          </p:cNvSpPr>
          <p:nvPr>
            <p:ph type="sldImg"/>
          </p:nvPr>
        </p:nvSpPr>
        <p:spPr>
          <a:ln/>
        </p:spPr>
      </p:sp>
      <p:sp>
        <p:nvSpPr>
          <p:cNvPr id="585731"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6A3302-9E6A-4124-9993-002CD537F974}" type="slidenum">
              <a:rPr lang="en-US" altLang="ja-JP"/>
              <a:pPr/>
              <a:t>59</a:t>
            </a:fld>
            <a:endParaRPr lang="en-US" altLang="ja-JP" dirty="0"/>
          </a:p>
        </p:txBody>
      </p:sp>
      <p:sp>
        <p:nvSpPr>
          <p:cNvPr id="585730" name="Rectangle 2"/>
          <p:cNvSpPr>
            <a:spLocks noGrp="1" noRot="1" noChangeAspect="1" noChangeArrowheads="1" noTextEdit="1"/>
          </p:cNvSpPr>
          <p:nvPr>
            <p:ph type="sldImg"/>
          </p:nvPr>
        </p:nvSpPr>
        <p:spPr>
          <a:ln/>
        </p:spPr>
      </p:sp>
      <p:sp>
        <p:nvSpPr>
          <p:cNvPr id="585731"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407EBED-B075-469E-80EC-802FDAA3C0E1}" type="slidenum">
              <a:rPr lang="en-US" altLang="ja-JP" smtClean="0"/>
              <a:pPr/>
              <a:t>6</a:t>
            </a:fld>
            <a:endParaRPr lang="en-US" altLang="ja-JP"/>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00ADC-7852-4864-8A57-85D9D5EFFC6A}" type="slidenum">
              <a:rPr lang="en-US" altLang="ja-JP"/>
              <a:pPr/>
              <a:t>60</a:t>
            </a:fld>
            <a:endParaRPr lang="en-US" altLang="ja-JP"/>
          </a:p>
        </p:txBody>
      </p:sp>
      <p:sp>
        <p:nvSpPr>
          <p:cNvPr id="1119234" name="Rectangle 2"/>
          <p:cNvSpPr>
            <a:spLocks noGrp="1" noRot="1" noChangeAspect="1" noChangeArrowheads="1" noTextEdit="1"/>
          </p:cNvSpPr>
          <p:nvPr>
            <p:ph type="sldImg"/>
          </p:nvPr>
        </p:nvSpPr>
        <p:spPr>
          <a:ln/>
        </p:spPr>
      </p:sp>
      <p:sp>
        <p:nvSpPr>
          <p:cNvPr id="111923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407EBED-B075-469E-80EC-802FDAA3C0E1}" type="slidenum">
              <a:rPr lang="en-US" altLang="ja-JP" smtClean="0"/>
              <a:pPr/>
              <a:t>61</a:t>
            </a:fld>
            <a:endParaRPr lang="en-US" altLang="ja-JP"/>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62</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00ADC-7852-4864-8A57-85D9D5EFFC6A}" type="slidenum">
              <a:rPr lang="en-US" altLang="ja-JP"/>
              <a:pPr/>
              <a:t>63</a:t>
            </a:fld>
            <a:endParaRPr lang="en-US" altLang="ja-JP"/>
          </a:p>
        </p:txBody>
      </p:sp>
      <p:sp>
        <p:nvSpPr>
          <p:cNvPr id="1119234" name="Rectangle 2"/>
          <p:cNvSpPr>
            <a:spLocks noGrp="1" noRot="1" noChangeAspect="1" noChangeArrowheads="1" noTextEdit="1"/>
          </p:cNvSpPr>
          <p:nvPr>
            <p:ph type="sldImg"/>
          </p:nvPr>
        </p:nvSpPr>
        <p:spPr>
          <a:ln/>
        </p:spPr>
      </p:sp>
      <p:sp>
        <p:nvSpPr>
          <p:cNvPr id="111923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340C8E-F62C-4D01-9ACA-3C5CD72426BA}" type="slidenum">
              <a:rPr lang="en-US" altLang="ja-JP"/>
              <a:pPr/>
              <a:t>64</a:t>
            </a:fld>
            <a:endParaRPr lang="en-US" altLang="ja-JP" dirty="0"/>
          </a:p>
        </p:txBody>
      </p:sp>
      <p:sp>
        <p:nvSpPr>
          <p:cNvPr id="1071106" name="Rectangle 2"/>
          <p:cNvSpPr>
            <a:spLocks noGrp="1" noRot="1" noChangeAspect="1" noChangeArrowheads="1" noTextEdit="1"/>
          </p:cNvSpPr>
          <p:nvPr>
            <p:ph type="sldImg"/>
          </p:nvPr>
        </p:nvSpPr>
        <p:spPr>
          <a:xfrm>
            <a:off x="906463" y="741363"/>
            <a:ext cx="4922837" cy="3692525"/>
          </a:xfrm>
          <a:ln/>
        </p:spPr>
      </p:sp>
      <p:sp>
        <p:nvSpPr>
          <p:cNvPr id="1071107"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65</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66</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7FA319ED-3E06-4BB5-A18A-3FFD12C6B6E1}" type="slidenum">
              <a:rPr kumimoji="1" lang="en-US" altLang="ja-JP" sz="1200" kern="1200">
                <a:solidFill>
                  <a:srgbClr val="000000"/>
                </a:solidFill>
                <a:latin typeface="Tahoma" pitchFamily="34" charset="0"/>
                <a:ea typeface="HGP創英角ｺﾞｼｯｸUB" pitchFamily="50" charset="-128"/>
                <a:cs typeface="+mn-cs"/>
              </a:rPr>
              <a:pPr algn="r" rtl="0" fontAlgn="base">
                <a:spcBef>
                  <a:spcPct val="0"/>
                </a:spcBef>
                <a:spcAft>
                  <a:spcPct val="0"/>
                </a:spcAft>
                <a:buFontTx/>
                <a:buChar char="•"/>
              </a:pPr>
              <a:t>67</a:t>
            </a:fld>
            <a:endParaRPr kumimoji="1" lang="en-US" altLang="ja-JP" sz="1200" kern="1200">
              <a:solidFill>
                <a:srgbClr val="000000"/>
              </a:solidFill>
              <a:latin typeface="Tahoma" pitchFamily="34" charset="0"/>
              <a:ea typeface="HGP創英角ｺﾞｼｯｸUB" pitchFamily="50" charset="-128"/>
              <a:cs typeface="+mn-cs"/>
            </a:endParaRPr>
          </a:p>
        </p:txBody>
      </p:sp>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68</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69</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00ADC-7852-4864-8A57-85D9D5EFFC6A}" type="slidenum">
              <a:rPr lang="en-US" altLang="ja-JP"/>
              <a:pPr/>
              <a:t>7</a:t>
            </a:fld>
            <a:endParaRPr lang="en-US" altLang="ja-JP"/>
          </a:p>
        </p:txBody>
      </p:sp>
      <p:sp>
        <p:nvSpPr>
          <p:cNvPr id="1119234" name="Rectangle 2"/>
          <p:cNvSpPr>
            <a:spLocks noGrp="1" noRot="1" noChangeAspect="1" noChangeArrowheads="1" noTextEdit="1"/>
          </p:cNvSpPr>
          <p:nvPr>
            <p:ph type="sldImg"/>
          </p:nvPr>
        </p:nvSpPr>
        <p:spPr>
          <a:ln/>
        </p:spPr>
      </p:sp>
      <p:sp>
        <p:nvSpPr>
          <p:cNvPr id="111923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70</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71</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72</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00ADC-7852-4864-8A57-85D9D5EFFC6A}" type="slidenum">
              <a:rPr lang="en-US" altLang="ja-JP"/>
              <a:pPr/>
              <a:t>73</a:t>
            </a:fld>
            <a:endParaRPr lang="en-US" altLang="ja-JP"/>
          </a:p>
        </p:txBody>
      </p:sp>
      <p:sp>
        <p:nvSpPr>
          <p:cNvPr id="1119234" name="Rectangle 2"/>
          <p:cNvSpPr>
            <a:spLocks noGrp="1" noRot="1" noChangeAspect="1" noChangeArrowheads="1" noTextEdit="1"/>
          </p:cNvSpPr>
          <p:nvPr>
            <p:ph type="sldImg"/>
          </p:nvPr>
        </p:nvSpPr>
        <p:spPr>
          <a:ln/>
        </p:spPr>
      </p:sp>
      <p:sp>
        <p:nvSpPr>
          <p:cNvPr id="111923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407EBED-B075-469E-80EC-802FDAA3C0E1}" type="slidenum">
              <a:rPr lang="en-US" altLang="ja-JP" smtClean="0"/>
              <a:pPr/>
              <a:t>74</a:t>
            </a:fld>
            <a:endParaRPr lang="en-US" altLang="ja-JP"/>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407EBED-B075-469E-80EC-802FDAA3C0E1}" type="slidenum">
              <a:rPr lang="en-US" altLang="ja-JP" smtClean="0"/>
              <a:pPr/>
              <a:t>75</a:t>
            </a:fld>
            <a:endParaRPr lang="en-US" altLang="ja-JP"/>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407EBED-B075-469E-80EC-802FDAA3C0E1}" type="slidenum">
              <a:rPr lang="en-US" altLang="ja-JP" smtClean="0"/>
              <a:pPr/>
              <a:t>76</a:t>
            </a:fld>
            <a:endParaRPr lang="en-US" altLang="ja-JP"/>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407EBED-B075-469E-80EC-802FDAA3C0E1}" type="slidenum">
              <a:rPr lang="en-US" altLang="ja-JP" smtClean="0"/>
              <a:pPr/>
              <a:t>77</a:t>
            </a:fld>
            <a:endParaRPr lang="en-US" altLang="ja-JP"/>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C64EDAC2-7CEB-4797-AC41-11D4E3A6F568}" type="slidenum">
              <a:rPr lang="en-US" altLang="ja-JP"/>
              <a:pPr/>
              <a:t>78</a:t>
            </a:fld>
            <a:endParaRPr lang="en-US" altLang="ja-JP"/>
          </a:p>
        </p:txBody>
      </p:sp>
      <p:sp>
        <p:nvSpPr>
          <p:cNvPr id="136195" name="Rectangle 2"/>
          <p:cNvSpPr>
            <a:spLocks noGrp="1" noRot="1" noChangeAspect="1" noChangeArrowheads="1" noTextEdit="1"/>
          </p:cNvSpPr>
          <p:nvPr>
            <p:ph type="sldImg"/>
          </p:nvPr>
        </p:nvSpPr>
        <p:spPr>
          <a:xfrm>
            <a:off x="906463" y="741363"/>
            <a:ext cx="4922837" cy="3692525"/>
          </a:xfrm>
          <a:ln/>
        </p:spPr>
      </p:sp>
      <p:sp>
        <p:nvSpPr>
          <p:cNvPr id="136196" name="Rectangle 3"/>
          <p:cNvSpPr>
            <a:spLocks noGrp="1" noChangeArrowheads="1"/>
          </p:cNvSpPr>
          <p:nvPr>
            <p:ph type="body" idx="1"/>
          </p:nvPr>
        </p:nvSpPr>
        <p:spPr>
          <a:xfrm>
            <a:off x="896938" y="4681538"/>
            <a:ext cx="4937125" cy="4433887"/>
          </a:xfrm>
          <a:noFill/>
          <a:ln/>
        </p:spPr>
        <p:txBody>
          <a:bodyPr/>
          <a:lstStyle/>
          <a:p>
            <a:pPr eaLnBrk="1" hangingPunct="1"/>
            <a:endParaRPr lang="ja-JP" altLang="ja-JP"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407EBED-B075-469E-80EC-802FDAA3C0E1}" type="slidenum">
              <a:rPr lang="en-US" altLang="ja-JP" smtClean="0"/>
              <a:pPr/>
              <a:t>79</a:t>
            </a:fld>
            <a:endParaRPr lang="en-US"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678203E4-3AB0-408E-8458-738849760DAA}"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8</a:t>
            </a:fld>
            <a:endParaRPr kumimoji="1" lang="en-US" altLang="ja-JP" sz="1200" kern="1200">
              <a:solidFill>
                <a:prstClr val="black"/>
              </a:solidFill>
              <a:latin typeface="Tahoma" pitchFamily="34" charset="0"/>
              <a:ea typeface="HGP創英角ｺﾞｼｯｸUB" pitchFamily="50" charset="-128"/>
              <a:cs typeface="+mn-cs"/>
            </a:endParaRPr>
          </a:p>
        </p:txBody>
      </p:sp>
      <p:sp>
        <p:nvSpPr>
          <p:cNvPr id="1353730" name="Rectangle 2"/>
          <p:cNvSpPr>
            <a:spLocks noGrp="1" noRot="1" noChangeAspect="1" noChangeArrowheads="1" noTextEdit="1"/>
          </p:cNvSpPr>
          <p:nvPr>
            <p:ph type="sldImg"/>
          </p:nvPr>
        </p:nvSpPr>
        <p:spPr>
          <a:xfrm>
            <a:off x="906463" y="741363"/>
            <a:ext cx="4922837" cy="3692525"/>
          </a:xfrm>
          <a:ln/>
        </p:spPr>
      </p:sp>
      <p:sp>
        <p:nvSpPr>
          <p:cNvPr id="1353731" name="Rectangle 3"/>
          <p:cNvSpPr>
            <a:spLocks noGrp="1" noChangeArrowheads="1"/>
          </p:cNvSpPr>
          <p:nvPr>
            <p:ph type="body" idx="1"/>
          </p:nvPr>
        </p:nvSpPr>
        <p:spPr>
          <a:xfrm>
            <a:off x="896938" y="4681538"/>
            <a:ext cx="4937125" cy="4433887"/>
          </a:xfrm>
        </p:spPr>
        <p:txBody>
          <a:bodyPr/>
          <a:lstStyle/>
          <a:p>
            <a:endParaRPr lang="ja-JP" altLang="ja-JP"/>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8445C8-C8F6-4753-B775-C62ED65C7BB3}" type="slidenum">
              <a:rPr lang="en-US" altLang="ja-JP"/>
              <a:pPr/>
              <a:t>80</a:t>
            </a:fld>
            <a:endParaRPr lang="en-US" altLang="ja-JP"/>
          </a:p>
        </p:txBody>
      </p:sp>
      <p:sp>
        <p:nvSpPr>
          <p:cNvPr id="608258" name="Rectangle 2"/>
          <p:cNvSpPr>
            <a:spLocks noGrp="1" noRot="1" noChangeAspect="1" noChangeArrowheads="1" noTextEdit="1"/>
          </p:cNvSpPr>
          <p:nvPr>
            <p:ph type="sldImg"/>
          </p:nvPr>
        </p:nvSpPr>
        <p:spPr>
          <a:ln/>
        </p:spPr>
      </p:sp>
      <p:sp>
        <p:nvSpPr>
          <p:cNvPr id="60825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407EBED-B075-469E-80EC-802FDAA3C0E1}" type="slidenum">
              <a:rPr lang="en-US" altLang="ja-JP" smtClean="0"/>
              <a:pPr/>
              <a:t>81</a:t>
            </a:fld>
            <a:endParaRPr lang="en-US" altLang="ja-JP"/>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A079BA-14F3-4407-A392-4C0ACCAEE813}" type="slidenum">
              <a:rPr lang="en-US" altLang="ja-JP"/>
              <a:pPr/>
              <a:t>82</a:t>
            </a:fld>
            <a:endParaRPr lang="en-US" altLang="ja-JP"/>
          </a:p>
        </p:txBody>
      </p:sp>
      <p:sp>
        <p:nvSpPr>
          <p:cNvPr id="858114" name="Rectangle 2"/>
          <p:cNvSpPr>
            <a:spLocks noGrp="1" noRot="1" noChangeAspect="1" noChangeArrowheads="1" noTextEdit="1"/>
          </p:cNvSpPr>
          <p:nvPr>
            <p:ph type="sldImg"/>
          </p:nvPr>
        </p:nvSpPr>
        <p:spPr>
          <a:ln/>
        </p:spPr>
      </p:sp>
      <p:sp>
        <p:nvSpPr>
          <p:cNvPr id="85811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74330F-71B7-4254-BA3C-6EC7F547B0A9}" type="slidenum">
              <a:rPr lang="en-US" altLang="ja-JP"/>
              <a:pPr/>
              <a:t>83</a:t>
            </a:fld>
            <a:endParaRPr lang="en-US" altLang="ja-JP"/>
          </a:p>
        </p:txBody>
      </p:sp>
      <p:sp>
        <p:nvSpPr>
          <p:cNvPr id="1418242" name="Rectangle 2"/>
          <p:cNvSpPr>
            <a:spLocks noGrp="1" noRot="1" noChangeAspect="1" noChangeArrowheads="1" noTextEdit="1"/>
          </p:cNvSpPr>
          <p:nvPr>
            <p:ph type="sldImg"/>
          </p:nvPr>
        </p:nvSpPr>
        <p:spPr>
          <a:xfrm>
            <a:off x="906463" y="741363"/>
            <a:ext cx="4922837" cy="3692525"/>
          </a:xfrm>
          <a:ln/>
        </p:spPr>
      </p:sp>
      <p:sp>
        <p:nvSpPr>
          <p:cNvPr id="1418243" name="Rectangle 3"/>
          <p:cNvSpPr>
            <a:spLocks noGrp="1" noChangeArrowheads="1"/>
          </p:cNvSpPr>
          <p:nvPr>
            <p:ph type="body" idx="1"/>
          </p:nvPr>
        </p:nvSpPr>
        <p:spPr>
          <a:xfrm>
            <a:off x="896938" y="4681538"/>
            <a:ext cx="4937125" cy="4433887"/>
          </a:xfrm>
        </p:spPr>
        <p:txBody>
          <a:bodyPr/>
          <a:lstStyle/>
          <a:p>
            <a:endParaRPr lang="ja-JP" altLang="ja-JP"/>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84</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r>
              <a:rPr lang="en-US" altLang="ja-JP" dirty="0" smtClean="0"/>
              <a:t>In a default</a:t>
            </a:r>
            <a:r>
              <a:rPr lang="en-US" altLang="ja-JP" baseline="0" dirty="0" smtClean="0"/>
              <a:t> design, LCGT will have an arm length of 3km, will be placed at an underground site of Kamioka,</a:t>
            </a:r>
          </a:p>
          <a:p>
            <a:r>
              <a:rPr lang="en-US" altLang="ja-JP" baseline="0" dirty="0" smtClean="0"/>
              <a:t>And cryogenic mirrors and suspensions will be used.</a:t>
            </a:r>
          </a:p>
          <a:p>
            <a:r>
              <a:rPr lang="en-US" altLang="ja-JP" baseline="0" dirty="0" smtClean="0"/>
              <a:t>LCGT will be a high-power RSE interferometer, comprised of 3km high finesse arm cavities,</a:t>
            </a:r>
          </a:p>
          <a:p>
            <a:r>
              <a:rPr lang="en-US" altLang="ja-JP" baseline="0" dirty="0" smtClean="0"/>
              <a:t>and power recycling and </a:t>
            </a:r>
            <a:r>
              <a:rPr lang="en-US" altLang="ja-JP" baseline="0" dirty="0" err="1" smtClean="0"/>
              <a:t>signlal</a:t>
            </a:r>
            <a:r>
              <a:rPr lang="en-US" altLang="ja-JP" baseline="0" dirty="0" smtClean="0"/>
              <a:t>-extraction mirrors.</a:t>
            </a:r>
          </a:p>
          <a:p>
            <a:r>
              <a:rPr lang="en-US" altLang="ja-JP" baseline="0" dirty="0" smtClean="0"/>
              <a:t>The main mirrors </a:t>
            </a:r>
            <a:r>
              <a:rPr lang="en-US" altLang="ja-JP" baseline="0" dirty="0" err="1" smtClean="0"/>
              <a:t>wil</a:t>
            </a:r>
            <a:r>
              <a:rPr lang="en-US" altLang="ja-JP" baseline="0" dirty="0" smtClean="0"/>
              <a:t> be cooled down to 20K, and suspended by sapphire fibers with a temperature  of 16K.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6C52389-A331-4F45-BF39-DB79C93794C4}" type="slidenum">
              <a:rPr lang="en-US" altLang="ja-JP" smtClean="0"/>
              <a:pPr/>
              <a:t>85</a:t>
            </a:fld>
            <a:endParaRPr lang="en-US" altLang="ja-JP"/>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6C52389-A331-4F45-BF39-DB79C93794C4}" type="slidenum">
              <a:rPr lang="en-US" altLang="ja-JP" smtClean="0"/>
              <a:pPr/>
              <a:t>86</a:t>
            </a:fld>
            <a:endParaRPr lang="en-US" altLang="ja-JP"/>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6C52389-A331-4F45-BF39-DB79C93794C4}" type="slidenum">
              <a:rPr lang="en-US" altLang="ja-JP" smtClean="0"/>
              <a:pPr/>
              <a:t>87</a:t>
            </a:fld>
            <a:endParaRPr lang="en-US" altLang="ja-JP"/>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6C52389-A331-4F45-BF39-DB79C93794C4}" type="slidenum">
              <a:rPr lang="en-US" altLang="ja-JP" smtClean="0"/>
              <a:pPr/>
              <a:t>88</a:t>
            </a:fld>
            <a:endParaRPr lang="en-US" altLang="ja-JP"/>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42E7BF4-70A8-4C95-A482-19CEC2875515}" type="slidenum">
              <a:rPr kumimoji="1" lang="en-US" altLang="ja-JP" sz="1200" kern="1200">
                <a:solidFill>
                  <a:srgbClr val="000000"/>
                </a:solidFill>
                <a:latin typeface="Tahoma" pitchFamily="34" charset="0"/>
                <a:ea typeface="HGP創英角ｺﾞｼｯｸUB" pitchFamily="50" charset="-128"/>
                <a:cs typeface="+mn-cs"/>
              </a:rPr>
              <a:pPr algn="r" rtl="0" fontAlgn="base">
                <a:spcBef>
                  <a:spcPct val="0"/>
                </a:spcBef>
                <a:spcAft>
                  <a:spcPct val="0"/>
                </a:spcAft>
                <a:buFontTx/>
                <a:buChar char="•"/>
              </a:pPr>
              <a:t>89</a:t>
            </a:fld>
            <a:endParaRPr kumimoji="1" lang="en-US" altLang="ja-JP" sz="1200" kern="1200" dirty="0">
              <a:solidFill>
                <a:srgbClr val="000000"/>
              </a:solidFill>
              <a:latin typeface="Tahoma" pitchFamily="34" charset="0"/>
              <a:ea typeface="HGP創英角ｺﾞｼｯｸUB" pitchFamily="50" charset="-128"/>
              <a:cs typeface="+mn-cs"/>
            </a:endParaRPr>
          </a:p>
        </p:txBody>
      </p:sp>
      <p:sp>
        <p:nvSpPr>
          <p:cNvPr id="1083394" name="Rectangle 2"/>
          <p:cNvSpPr>
            <a:spLocks noGrp="1" noRot="1" noChangeAspect="1" noChangeArrowheads="1" noTextEdit="1"/>
          </p:cNvSpPr>
          <p:nvPr>
            <p:ph type="sldImg"/>
          </p:nvPr>
        </p:nvSpPr>
        <p:spPr>
          <a:ln/>
        </p:spPr>
      </p:sp>
      <p:sp>
        <p:nvSpPr>
          <p:cNvPr id="108339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D481DD7F-C437-416B-BA29-6E2ECE261BDB}" type="slidenum">
              <a:rPr kumimoji="1" lang="en-US" altLang="ja-JP" sz="1200" kern="1200">
                <a:solidFill>
                  <a:srgbClr val="000000"/>
                </a:solidFill>
                <a:latin typeface="Tahoma" pitchFamily="34" charset="0"/>
                <a:ea typeface="HGP創英角ｺﾞｼｯｸUB" pitchFamily="50" charset="-128"/>
                <a:cs typeface="+mn-cs"/>
              </a:rPr>
              <a:pPr algn="r" rtl="0" fontAlgn="base">
                <a:spcBef>
                  <a:spcPct val="0"/>
                </a:spcBef>
                <a:spcAft>
                  <a:spcPct val="0"/>
                </a:spcAft>
                <a:buFontTx/>
                <a:buChar char="•"/>
              </a:pPr>
              <a:t>9</a:t>
            </a:fld>
            <a:endParaRPr kumimoji="1" lang="en-US" altLang="ja-JP" sz="1200" kern="1200">
              <a:solidFill>
                <a:srgbClr val="000000"/>
              </a:solidFill>
              <a:latin typeface="Tahoma" pitchFamily="34" charset="0"/>
              <a:ea typeface="HGP創英角ｺﾞｼｯｸUB" pitchFamily="50" charset="-128"/>
              <a:cs typeface="+mn-cs"/>
            </a:endParaRPr>
          </a:p>
        </p:txBody>
      </p:sp>
      <p:sp>
        <p:nvSpPr>
          <p:cNvPr id="1058818" name="Rectangle 2"/>
          <p:cNvSpPr>
            <a:spLocks noGrp="1" noRot="1" noChangeAspect="1" noChangeArrowheads="1" noTextEdit="1"/>
          </p:cNvSpPr>
          <p:nvPr>
            <p:ph type="sldImg"/>
          </p:nvPr>
        </p:nvSpPr>
        <p:spPr>
          <a:ln/>
        </p:spPr>
      </p:sp>
      <p:sp>
        <p:nvSpPr>
          <p:cNvPr id="105881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90</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r>
              <a:rPr lang="en-US" altLang="ja-JP" dirty="0" smtClean="0"/>
              <a:t>The primary target of LCGT is to detect GWs, and the most confident source is a BNS</a:t>
            </a:r>
            <a:r>
              <a:rPr lang="en-US" altLang="ja-JP" baseline="0" dirty="0" smtClean="0"/>
              <a:t> inspirals.</a:t>
            </a:r>
          </a:p>
          <a:p>
            <a:r>
              <a:rPr lang="en-US" altLang="ja-JP" baseline="0" dirty="0" smtClean="0"/>
              <a:t>So we compare the candidate configurations for this source first.</a:t>
            </a:r>
          </a:p>
          <a:p>
            <a:endParaRPr lang="en-US" altLang="ja-JP" baseline="0" dirty="0" smtClean="0"/>
          </a:p>
          <a:p>
            <a:r>
              <a:rPr lang="en-US" altLang="ja-JP" baseline="0" dirty="0" smtClean="0"/>
              <a:t>…</a:t>
            </a:r>
          </a:p>
          <a:p>
            <a:r>
              <a:rPr lang="en-US" altLang="ja-JP" baseline="0" dirty="0" smtClean="0"/>
              <a:t>…</a:t>
            </a:r>
            <a:endParaRPr lang="ja-JP" altLang="ja-JP"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91</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r>
              <a:rPr lang="en-US" altLang="ja-JP" dirty="0" smtClean="0"/>
              <a:t>These estimations</a:t>
            </a:r>
            <a:r>
              <a:rPr lang="en-US" altLang="ja-JP" baseline="0" dirty="0" smtClean="0"/>
              <a:t> are interpreted in term of the detection probability.</a:t>
            </a:r>
          </a:p>
          <a:p>
            <a:r>
              <a:rPr lang="en-US" altLang="ja-JP" baseline="0" dirty="0" smtClean="0"/>
              <a:t>Since BNS inspirals are the primary target, the probability to detect at least</a:t>
            </a:r>
          </a:p>
          <a:p>
            <a:r>
              <a:rPr lang="en-US" altLang="ja-JP" baseline="0" dirty="0" smtClean="0"/>
              <a:t>One event in one-year observation is considered as the success probability of LCGT project.</a:t>
            </a:r>
          </a:p>
          <a:p>
            <a:endParaRPr lang="en-US" altLang="ja-JP" baseline="0" dirty="0" smtClean="0"/>
          </a:p>
          <a:p>
            <a:r>
              <a:rPr lang="en-US" altLang="ja-JP" baseline="0" dirty="0" smtClean="0"/>
              <a:t>This figure shows … as a function of detection range.</a:t>
            </a:r>
          </a:p>
          <a:p>
            <a:endParaRPr lang="en-US" altLang="ja-JP" baseline="0" dirty="0" smtClean="0"/>
          </a:p>
          <a:p>
            <a:r>
              <a:rPr lang="en-US" altLang="ja-JP" baseline="0" dirty="0" smtClean="0"/>
              <a:t>…</a:t>
            </a:r>
            <a:endParaRPr lang="ja-JP" altLang="ja-JP"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algn="r" rtl="0" fontAlgn="base">
              <a:spcBef>
                <a:spcPct val="0"/>
              </a:spcBef>
              <a:spcAft>
                <a:spcPct val="0"/>
              </a:spcAft>
              <a:buFontTx/>
              <a:buChar char="•"/>
            </a:pPr>
            <a:fld id="{5E4DAD22-9F71-4DB7-9DC2-90D4A7D58929}"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92</a:t>
            </a:fld>
            <a:endParaRPr kumimoji="1" lang="en-US" altLang="ja-JP" sz="1200" kern="1200">
              <a:solidFill>
                <a:prstClr val="black"/>
              </a:solidFill>
              <a:latin typeface="Tahoma" pitchFamily="34" charset="0"/>
              <a:ea typeface="HGP創英角ｺﾞｼｯｸUB" pitchFamily="50" charset="-128"/>
              <a:cs typeface="+mn-cs"/>
            </a:endParaRPr>
          </a:p>
        </p:txBody>
      </p:sp>
      <p:sp>
        <p:nvSpPr>
          <p:cNvPr id="134147" name="Rectangle 2"/>
          <p:cNvSpPr>
            <a:spLocks noGrp="1" noRot="1" noChangeAspect="1" noChangeArrowheads="1" noTextEdit="1"/>
          </p:cNvSpPr>
          <p:nvPr>
            <p:ph type="sldImg"/>
          </p:nvPr>
        </p:nvSpPr>
        <p:spPr>
          <a:xfrm>
            <a:off x="906463" y="741363"/>
            <a:ext cx="4922837" cy="3692525"/>
          </a:xfrm>
          <a:ln/>
        </p:spPr>
      </p:sp>
      <p:sp>
        <p:nvSpPr>
          <p:cNvPr id="134148" name="Rectangle 3"/>
          <p:cNvSpPr>
            <a:spLocks noGrp="1" noChangeArrowheads="1"/>
          </p:cNvSpPr>
          <p:nvPr>
            <p:ph type="body" idx="1"/>
          </p:nvPr>
        </p:nvSpPr>
        <p:spPr>
          <a:xfrm>
            <a:off x="896938" y="4681538"/>
            <a:ext cx="4937125" cy="4433887"/>
          </a:xfrm>
          <a:noFill/>
          <a:ln/>
        </p:spPr>
        <p:txBody>
          <a:bodyPr/>
          <a:lstStyle/>
          <a:p>
            <a:pPr eaLnBrk="1" hangingPunct="1"/>
            <a:endParaRPr lang="ja-JP" altLang="ja-JP"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algn="r" rtl="0" fontAlgn="base">
              <a:spcBef>
                <a:spcPct val="0"/>
              </a:spcBef>
              <a:spcAft>
                <a:spcPct val="0"/>
              </a:spcAft>
              <a:buFontTx/>
              <a:buChar char="•"/>
            </a:pPr>
            <a:fld id="{5E4DAD22-9F71-4DB7-9DC2-90D4A7D58929}"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93</a:t>
            </a:fld>
            <a:endParaRPr kumimoji="1" lang="en-US" altLang="ja-JP" sz="1200" kern="1200">
              <a:solidFill>
                <a:prstClr val="black"/>
              </a:solidFill>
              <a:latin typeface="Tahoma" pitchFamily="34" charset="0"/>
              <a:ea typeface="HGP創英角ｺﾞｼｯｸUB" pitchFamily="50" charset="-128"/>
              <a:cs typeface="+mn-cs"/>
            </a:endParaRPr>
          </a:p>
        </p:txBody>
      </p:sp>
      <p:sp>
        <p:nvSpPr>
          <p:cNvPr id="134147" name="Rectangle 2"/>
          <p:cNvSpPr>
            <a:spLocks noGrp="1" noRot="1" noChangeAspect="1" noChangeArrowheads="1" noTextEdit="1"/>
          </p:cNvSpPr>
          <p:nvPr>
            <p:ph type="sldImg"/>
          </p:nvPr>
        </p:nvSpPr>
        <p:spPr>
          <a:xfrm>
            <a:off x="906463" y="741363"/>
            <a:ext cx="4922837" cy="3692525"/>
          </a:xfrm>
          <a:ln/>
        </p:spPr>
      </p:sp>
      <p:sp>
        <p:nvSpPr>
          <p:cNvPr id="134148" name="Rectangle 3"/>
          <p:cNvSpPr>
            <a:spLocks noGrp="1" noChangeArrowheads="1"/>
          </p:cNvSpPr>
          <p:nvPr>
            <p:ph type="body" idx="1"/>
          </p:nvPr>
        </p:nvSpPr>
        <p:spPr>
          <a:xfrm>
            <a:off x="896938" y="4681538"/>
            <a:ext cx="4937125" cy="4433887"/>
          </a:xfrm>
          <a:noFill/>
          <a:ln/>
        </p:spPr>
        <p:txBody>
          <a:bodyPr/>
          <a:lstStyle/>
          <a:p>
            <a:pPr eaLnBrk="1" hangingPunct="1"/>
            <a:endParaRPr lang="ja-JP" altLang="ja-JP"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CFFF85-EC95-49F1-876D-9FD7D5EF6A0F}" type="slidenum">
              <a:rPr lang="en-US" altLang="ja-JP"/>
              <a:pPr/>
              <a:t>94</a:t>
            </a:fld>
            <a:endParaRPr lang="en-US" altLang="ja-JP"/>
          </a:p>
        </p:txBody>
      </p:sp>
      <p:sp>
        <p:nvSpPr>
          <p:cNvPr id="1107970"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07971"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07839465-7983-4CEE-B410-F41197D964CA}" type="slidenum">
              <a:rPr lang="en-US" altLang="ja-JP"/>
              <a:pPr/>
              <a:t>95</a:t>
            </a:fld>
            <a:endParaRPr lang="en-US" altLang="ja-JP" dirty="0"/>
          </a:p>
        </p:txBody>
      </p:sp>
      <p:sp>
        <p:nvSpPr>
          <p:cNvPr id="115715" name="Rectangle 2"/>
          <p:cNvSpPr>
            <a:spLocks noGrp="1" noRot="1" noChangeAspect="1" noChangeArrowheads="1" noTextEdit="1"/>
          </p:cNvSpPr>
          <p:nvPr>
            <p:ph type="sldImg"/>
          </p:nvPr>
        </p:nvSpPr>
        <p:spPr>
          <a:xfrm>
            <a:off x="906463" y="741363"/>
            <a:ext cx="4922837" cy="3692525"/>
          </a:xfrm>
          <a:ln/>
        </p:spPr>
      </p:sp>
      <p:sp>
        <p:nvSpPr>
          <p:cNvPr id="115716" name="Rectangle 3"/>
          <p:cNvSpPr>
            <a:spLocks noGrp="1" noChangeArrowheads="1"/>
          </p:cNvSpPr>
          <p:nvPr>
            <p:ph type="body" idx="1"/>
          </p:nvPr>
        </p:nvSpPr>
        <p:spPr>
          <a:xfrm>
            <a:off x="896938" y="4681538"/>
            <a:ext cx="4937125" cy="4433887"/>
          </a:xfrm>
          <a:noFill/>
          <a:ln/>
        </p:spPr>
        <p:txBody>
          <a:bodyPr/>
          <a:lstStyle/>
          <a:p>
            <a:pPr eaLnBrk="1" hangingPunct="1"/>
            <a:endParaRPr lang="ja-JP" altLang="ja-JP"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4F20EA-5C20-4F5F-943F-9263FEBDC2F2}" type="slidenum">
              <a:rPr lang="en-US" altLang="ja-JP"/>
              <a:pPr/>
              <a:t>96</a:t>
            </a:fld>
            <a:endParaRPr lang="en-US" altLang="ja-JP" dirty="0"/>
          </a:p>
        </p:txBody>
      </p:sp>
      <p:sp>
        <p:nvSpPr>
          <p:cNvPr id="1145858" name="Rectangle 2"/>
          <p:cNvSpPr>
            <a:spLocks noGrp="1" noRot="1" noChangeAspect="1" noChangeArrowheads="1" noTextEdit="1"/>
          </p:cNvSpPr>
          <p:nvPr>
            <p:ph type="sldImg"/>
          </p:nvPr>
        </p:nvSpPr>
        <p:spPr>
          <a:xfrm>
            <a:off x="906463" y="741363"/>
            <a:ext cx="4922837" cy="3692525"/>
          </a:xfrm>
          <a:ln/>
        </p:spPr>
      </p:sp>
      <p:sp>
        <p:nvSpPr>
          <p:cNvPr id="1145859" name="Rectangle 3"/>
          <p:cNvSpPr>
            <a:spLocks noGrp="1" noChangeArrowheads="1"/>
          </p:cNvSpPr>
          <p:nvPr>
            <p:ph type="body" idx="1"/>
          </p:nvPr>
        </p:nvSpPr>
        <p:spPr>
          <a:xfrm>
            <a:off x="896938" y="4681538"/>
            <a:ext cx="4937125" cy="4433887"/>
          </a:xfrm>
        </p:spPr>
        <p:txBody>
          <a:bodyPr/>
          <a:lstStyle/>
          <a:p>
            <a:r>
              <a:rPr lang="en-US" altLang="ja-JP" dirty="0" smtClean="0"/>
              <a:t>The first topic is sciences of DECIGO. </a:t>
            </a:r>
          </a:p>
          <a:p>
            <a:r>
              <a:rPr lang="en-US" altLang="ja-JP" dirty="0" smtClean="0"/>
              <a:t>DECIGO stands for Deci-hertz....., firstly proposed in 2001.</a:t>
            </a:r>
          </a:p>
          <a:p>
            <a:r>
              <a:rPr lang="en-US" altLang="ja-JP" dirty="0" smtClean="0"/>
              <a:t>This is a space GW antenna with observation band around 0.1Hz.</a:t>
            </a:r>
          </a:p>
          <a:p>
            <a:r>
              <a:rPr lang="en-US" altLang="ja-JP" dirty="0" smtClean="0"/>
              <a:t>Since this frequency band is between the terrestrial detectors and LISA,</a:t>
            </a:r>
          </a:p>
          <a:p>
            <a:r>
              <a:rPr lang="en-US" altLang="ja-JP" dirty="0" smtClean="0"/>
              <a:t>DECIGO will bridge the observation gap between them.</a:t>
            </a:r>
            <a:endParaRPr lang="ja-JP" altLang="ja-JP"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F415F7E1-CE94-4EE1-9AE7-FD3D8CB8D32F}"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97</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42370" name="Rectangle 2"/>
          <p:cNvSpPr>
            <a:spLocks noGrp="1" noRot="1" noChangeAspect="1" noChangeArrowheads="1" noTextEdit="1"/>
          </p:cNvSpPr>
          <p:nvPr>
            <p:ph type="sldImg"/>
          </p:nvPr>
        </p:nvSpPr>
        <p:spPr>
          <a:xfrm>
            <a:off x="906463" y="741363"/>
            <a:ext cx="4922837" cy="3694112"/>
          </a:xfrm>
          <a:ln/>
        </p:spPr>
      </p:sp>
      <p:sp>
        <p:nvSpPr>
          <p:cNvPr id="442371" name="Rectangle 3"/>
          <p:cNvSpPr>
            <a:spLocks noGrp="1" noChangeArrowheads="1"/>
          </p:cNvSpPr>
          <p:nvPr>
            <p:ph type="body" idx="1"/>
          </p:nvPr>
        </p:nvSpPr>
        <p:spPr>
          <a:xfrm>
            <a:off x="896528" y="4681975"/>
            <a:ext cx="4937945" cy="4433231"/>
          </a:xfrm>
        </p:spPr>
        <p:txBody>
          <a:bodyPr/>
          <a:lstStyle/>
          <a:p>
            <a:r>
              <a:rPr lang="en-US" altLang="ja-JP" dirty="0" smtClean="0"/>
              <a:t>The selection of orbit is a critical issue to suppress the effect of external force noise.</a:t>
            </a:r>
          </a:p>
          <a:p>
            <a:r>
              <a:rPr lang="en-US" altLang="ja-JP" dirty="0" smtClean="0"/>
              <a:t>The obit of DECIGO is not decided yet. But the strongest candidate is a record disk </a:t>
            </a:r>
          </a:p>
          <a:p>
            <a:r>
              <a:rPr lang="en-US" altLang="ja-JP" dirty="0" smtClean="0"/>
              <a:t>orbit along the Earth orbit around the sun as LISA. With this orbit, the relative acceleration</a:t>
            </a:r>
          </a:p>
          <a:p>
            <a:r>
              <a:rPr lang="en-US" altLang="ja-JP" dirty="0" smtClean="0"/>
              <a:t>between test masses will be 4x10-12 m/s^2.</a:t>
            </a:r>
          </a:p>
          <a:p>
            <a:r>
              <a:rPr lang="en-US" altLang="ja-JP" dirty="0" smtClean="0"/>
              <a:t>This acceleration corresponds to a force range of 10^-9 N for mirror actuator.</a:t>
            </a:r>
          </a:p>
          <a:p>
            <a:r>
              <a:rPr lang="en-US" altLang="ja-JP" dirty="0" smtClean="0"/>
              <a:t>Another candidate is a halo orbit around a Lagrange point between the earth and the sun.</a:t>
            </a:r>
          </a:p>
          <a:p>
            <a:r>
              <a:rPr lang="en-US" altLang="ja-JP" dirty="0" smtClean="0"/>
              <a:t>This is known to be a stable orbit. However, The relative acceleration is estimated</a:t>
            </a:r>
          </a:p>
          <a:p>
            <a:r>
              <a:rPr lang="en-US" altLang="ja-JP" dirty="0" smtClean="0"/>
              <a:t>to be 4x10^-7 m/s^2, which requires larger actuation force to mirrors by 5 orders.</a:t>
            </a:r>
          </a:p>
          <a:p>
            <a:r>
              <a:rPr lang="en-US" altLang="ja-JP" dirty="0" smtClean="0"/>
              <a:t>Thus, we adopted the record-disk orbit in the current pre-conceptual design.</a:t>
            </a:r>
          </a:p>
          <a:p>
            <a:endParaRPr lang="en-US" altLang="ja-JP" dirty="0" smtClean="0"/>
          </a:p>
          <a:p>
            <a:r>
              <a:rPr lang="en-US" altLang="ja-JP" dirty="0" smtClean="0"/>
              <a:t>As for the constellation, DECIGO will consist of 4 interferometer units.</a:t>
            </a:r>
          </a:p>
          <a:p>
            <a:r>
              <a:rPr lang="en-US" altLang="ja-JP" dirty="0" smtClean="0"/>
              <a:t>Two of them will be placed in an overlapped place. This is required to take cross-correlation</a:t>
            </a:r>
          </a:p>
          <a:p>
            <a:r>
              <a:rPr lang="en-US" altLang="ja-JP" dirty="0" smtClean="0"/>
              <a:t>of multiple detectors, and to distinguish the stochastic background signal from detector noises.</a:t>
            </a:r>
          </a:p>
          <a:p>
            <a:r>
              <a:rPr lang="en-US" altLang="ja-JP" dirty="0" smtClean="0"/>
              <a:t>The other two units will be arranged at separated point along the same orbit.</a:t>
            </a:r>
          </a:p>
          <a:p>
            <a:r>
              <a:rPr lang="en-US" altLang="ja-JP" dirty="0" smtClean="0"/>
              <a:t>These units enables us to increase angular resolution for the sky position of the source.</a:t>
            </a:r>
          </a:p>
          <a:p>
            <a:r>
              <a:rPr lang="en-US" altLang="ja-JP" dirty="0" smtClean="0"/>
              <a:t>These are required to identify the sources and determine their redshift parameter.</a:t>
            </a:r>
            <a:endParaRPr lang="ja-JP" altLang="ja-JP"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389B9C85-594F-45C4-A5B8-AE9040DCD387}"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98</a:t>
            </a:fld>
            <a:endParaRPr kumimoji="1" lang="en-US" altLang="ja-JP" sz="1200" kern="1200">
              <a:solidFill>
                <a:prstClr val="black"/>
              </a:solidFill>
              <a:latin typeface="Times New Roman" pitchFamily="18" charset="0"/>
              <a:ea typeface="HGP創英角ｺﾞｼｯｸUB" pitchFamily="50" charset="-128"/>
              <a:cs typeface="+mn-cs"/>
            </a:endParaRPr>
          </a:p>
        </p:txBody>
      </p:sp>
      <p:sp>
        <p:nvSpPr>
          <p:cNvPr id="1095682" name="Rectangle 2"/>
          <p:cNvSpPr>
            <a:spLocks noGrp="1" noRot="1" noChangeAspect="1" noChangeArrowheads="1" noTextEdit="1"/>
          </p:cNvSpPr>
          <p:nvPr>
            <p:ph type="sldImg"/>
          </p:nvPr>
        </p:nvSpPr>
        <p:spPr bwMode="auto">
          <a:xfrm>
            <a:off x="901700" y="738188"/>
            <a:ext cx="4929188" cy="3697287"/>
          </a:xfrm>
          <a:prstGeom prst="rect">
            <a:avLst/>
          </a:prstGeom>
          <a:solidFill>
            <a:srgbClr val="FFFFFF"/>
          </a:solidFill>
          <a:ln>
            <a:solidFill>
              <a:srgbClr val="000000"/>
            </a:solidFill>
            <a:miter lim="800000"/>
            <a:headEnd/>
            <a:tailEnd/>
          </a:ln>
        </p:spPr>
      </p:sp>
      <p:sp>
        <p:nvSpPr>
          <p:cNvPr id="1095683" name="Rectangle 3"/>
          <p:cNvSpPr>
            <a:spLocks noGrp="1" noChangeArrowheads="1"/>
          </p:cNvSpPr>
          <p:nvPr>
            <p:ph type="body" idx="1"/>
          </p:nvPr>
        </p:nvSpPr>
        <p:spPr bwMode="auto">
          <a:xfrm>
            <a:off x="898525" y="4681538"/>
            <a:ext cx="4933950" cy="4437062"/>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389B9C85-594F-45C4-A5B8-AE9040DCD387}"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99</a:t>
            </a:fld>
            <a:endParaRPr kumimoji="1" lang="en-US" altLang="ja-JP" sz="1200" kern="1200">
              <a:solidFill>
                <a:prstClr val="black"/>
              </a:solidFill>
              <a:latin typeface="Times New Roman" pitchFamily="18" charset="0"/>
              <a:ea typeface="HGP創英角ｺﾞｼｯｸUB" pitchFamily="50" charset="-128"/>
              <a:cs typeface="+mn-cs"/>
            </a:endParaRPr>
          </a:p>
        </p:txBody>
      </p:sp>
      <p:sp>
        <p:nvSpPr>
          <p:cNvPr id="1095682" name="Rectangle 2"/>
          <p:cNvSpPr>
            <a:spLocks noGrp="1" noRot="1" noChangeAspect="1" noChangeArrowheads="1" noTextEdit="1"/>
          </p:cNvSpPr>
          <p:nvPr>
            <p:ph type="sldImg"/>
          </p:nvPr>
        </p:nvSpPr>
        <p:spPr bwMode="auto">
          <a:xfrm>
            <a:off x="901700" y="738188"/>
            <a:ext cx="4929188" cy="3697287"/>
          </a:xfrm>
          <a:prstGeom prst="rect">
            <a:avLst/>
          </a:prstGeom>
          <a:solidFill>
            <a:srgbClr val="FFFFFF"/>
          </a:solidFill>
          <a:ln>
            <a:solidFill>
              <a:srgbClr val="000000"/>
            </a:solidFill>
            <a:miter lim="800000"/>
            <a:headEnd/>
            <a:tailEnd/>
          </a:ln>
        </p:spPr>
      </p:sp>
      <p:sp>
        <p:nvSpPr>
          <p:cNvPr id="1095683" name="Rectangle 3"/>
          <p:cNvSpPr>
            <a:spLocks noGrp="1" noChangeArrowheads="1"/>
          </p:cNvSpPr>
          <p:nvPr>
            <p:ph type="body" idx="1"/>
          </p:nvPr>
        </p:nvSpPr>
        <p:spPr bwMode="auto">
          <a:xfrm>
            <a:off x="898525" y="4681538"/>
            <a:ext cx="4933950" cy="4437062"/>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19906" name="Picture 2"/>
          <p:cNvPicPr preferRelativeResize="0">
            <a:picLocks noChangeArrowheads="1"/>
          </p:cNvPicPr>
          <p:nvPr userDrawn="1"/>
        </p:nvPicPr>
        <p:blipFill>
          <a:blip r:embed="rId2" cstate="print"/>
          <a:srcRect/>
          <a:stretch>
            <a:fillRect/>
          </a:stretch>
        </p:blipFill>
        <p:spPr bwMode="auto">
          <a:xfrm>
            <a:off x="0" y="0"/>
            <a:ext cx="9144000" cy="6886575"/>
          </a:xfrm>
          <a:prstGeom prst="rect">
            <a:avLst/>
          </a:prstGeom>
          <a:noFill/>
          <a:ln w="15875">
            <a:noFill/>
            <a:miter lim="800000"/>
            <a:headEnd/>
            <a:tailEnd/>
          </a:ln>
          <a:effectLst/>
        </p:spPr>
      </p:pic>
      <p:sp>
        <p:nvSpPr>
          <p:cNvPr id="1019907" name="Rectangle 3"/>
          <p:cNvSpPr>
            <a:spLocks noGrp="1" noChangeArrowheads="1"/>
          </p:cNvSpPr>
          <p:nvPr>
            <p:ph type="ctrTitle"/>
          </p:nvPr>
        </p:nvSpPr>
        <p:spPr>
          <a:xfrm>
            <a:off x="1001713" y="523875"/>
            <a:ext cx="7380287" cy="457200"/>
          </a:xfrm>
        </p:spPr>
        <p:txBody>
          <a:bodyPr/>
          <a:lstStyle>
            <a:lvl1pPr>
              <a:defRPr>
                <a:solidFill>
                  <a:srgbClr val="CCECFF"/>
                </a:solidFill>
              </a:defRPr>
            </a:lvl1pPr>
          </a:lstStyle>
          <a:p>
            <a:r>
              <a:rPr lang="ja-JP" altLang="en-US"/>
              <a:t>マスタ タイトルの書式設定</a:t>
            </a:r>
          </a:p>
        </p:txBody>
      </p:sp>
      <p:sp>
        <p:nvSpPr>
          <p:cNvPr id="1019908" name="Rectangle 4"/>
          <p:cNvSpPr>
            <a:spLocks noGrp="1" noChangeArrowheads="1"/>
          </p:cNvSpPr>
          <p:nvPr>
            <p:ph type="subTitle" idx="1"/>
          </p:nvPr>
        </p:nvSpPr>
        <p:spPr>
          <a:xfrm>
            <a:off x="1566863" y="2895600"/>
            <a:ext cx="6662737" cy="2994025"/>
          </a:xfrm>
        </p:spPr>
        <p:txBody>
          <a:bodyPr/>
          <a:lstStyle>
            <a:lvl1pPr marL="0" indent="0" algn="ctr">
              <a:buFont typeface="Wingdings" pitchFamily="2" charset="2"/>
              <a:buNone/>
              <a:defRPr/>
            </a:lvl1pPr>
          </a:lstStyle>
          <a:p>
            <a:r>
              <a:rPr lang="ja-JP" altLang="en-US"/>
              <a:t>マスタ サブタイトルの書式設定</a:t>
            </a:r>
          </a:p>
        </p:txBody>
      </p:sp>
      <p:sp>
        <p:nvSpPr>
          <p:cNvPr id="1019909" name="Rectangle 5" descr="デニム"/>
          <p:cNvSpPr>
            <a:spLocks noChangeArrowheads="1"/>
          </p:cNvSpPr>
          <p:nvPr/>
        </p:nvSpPr>
        <p:spPr bwMode="auto">
          <a:xfrm>
            <a:off x="2667000" y="1190625"/>
            <a:ext cx="5662613" cy="77788"/>
          </a:xfrm>
          <a:prstGeom prst="rect">
            <a:avLst/>
          </a:prstGeom>
          <a:blipFill dpi="0" rotWithShape="0">
            <a:blip r:embed="rId3" cstate="print"/>
            <a:srcRect/>
            <a:tile tx="0" ty="0" sx="100000" sy="100000" flip="none" algn="tl"/>
          </a:blipFill>
          <a:ln w="9525">
            <a:noFill/>
            <a:miter lim="800000"/>
            <a:headEnd/>
            <a:tailEnd/>
          </a:ln>
          <a:effectLst/>
        </p:spPr>
        <p:txBody>
          <a:bodyPr wrap="none" anchor="ctr"/>
          <a:lstStyle/>
          <a:p>
            <a:pPr>
              <a:buFontTx/>
              <a:buNone/>
            </a:pPr>
            <a:endParaRPr lang="ja-JP" altLang="ja-JP" sz="2400">
              <a:solidFill>
                <a:schemeClr val="tx1"/>
              </a:solidFill>
            </a:endParaRPr>
          </a:p>
        </p:txBody>
      </p:sp>
      <p:sp>
        <p:nvSpPr>
          <p:cNvPr id="1019910" name="Rectangle 6" descr="デニム"/>
          <p:cNvSpPr>
            <a:spLocks noChangeArrowheads="1"/>
          </p:cNvSpPr>
          <p:nvPr/>
        </p:nvSpPr>
        <p:spPr bwMode="auto">
          <a:xfrm>
            <a:off x="914400" y="327025"/>
            <a:ext cx="5662613" cy="77788"/>
          </a:xfrm>
          <a:prstGeom prst="rect">
            <a:avLst/>
          </a:prstGeom>
          <a:blipFill dpi="0" rotWithShape="0">
            <a:blip r:embed="rId3" cstate="print"/>
            <a:srcRect/>
            <a:tile tx="0" ty="0" sx="100000" sy="100000" flip="none" algn="tl"/>
          </a:blipFill>
          <a:ln w="9525">
            <a:noFill/>
            <a:miter lim="800000"/>
            <a:headEnd/>
            <a:tailEnd/>
          </a:ln>
          <a:effectLst/>
        </p:spPr>
        <p:txBody>
          <a:bodyPr wrap="none" anchor="ctr"/>
          <a:lstStyle/>
          <a:p>
            <a:pPr>
              <a:buFontTx/>
              <a:buNone/>
            </a:pPr>
            <a:endParaRPr lang="ja-JP" altLang="ja-JP" sz="2400">
              <a:solidFill>
                <a:schemeClr val="tx1"/>
              </a:solidFill>
            </a:endParaRPr>
          </a:p>
        </p:txBody>
      </p:sp>
      <p:sp>
        <p:nvSpPr>
          <p:cNvPr id="1019911" name="Rectangle 7" descr="デニム"/>
          <p:cNvSpPr>
            <a:spLocks noChangeArrowheads="1"/>
          </p:cNvSpPr>
          <p:nvPr userDrawn="1"/>
        </p:nvSpPr>
        <p:spPr bwMode="auto">
          <a:xfrm>
            <a:off x="685800" y="6400800"/>
            <a:ext cx="8077200" cy="76200"/>
          </a:xfrm>
          <a:prstGeom prst="rect">
            <a:avLst/>
          </a:prstGeom>
          <a:blipFill dpi="0" rotWithShape="0">
            <a:blip r:embed="rId3" cstate="print"/>
            <a:srcRect/>
            <a:tile tx="0" ty="0" sx="100000" sy="100000" flip="none" algn="tl"/>
          </a:blipFill>
          <a:ln w="15875">
            <a:noFill/>
            <a:miter lim="800000"/>
            <a:headEnd/>
            <a:tailEnd/>
          </a:ln>
          <a:effectLst/>
        </p:spPr>
        <p:txBody>
          <a:bodyPr anchor="ctr">
            <a:spAutoFit/>
          </a:bodyPr>
          <a:lstStyle/>
          <a:p>
            <a:endParaRPr lang="ja-JP" altLang="en-US"/>
          </a:p>
        </p:txBody>
      </p:sp>
      <p:sp>
        <p:nvSpPr>
          <p:cNvPr id="1019912" name="Rectangle 8"/>
          <p:cNvSpPr>
            <a:spLocks noGrp="1" noChangeArrowheads="1"/>
          </p:cNvSpPr>
          <p:nvPr>
            <p:ph type="ftr" sz="quarter" idx="3"/>
          </p:nvPr>
        </p:nvSpPr>
        <p:spPr>
          <a:xfrm>
            <a:off x="457200" y="6577013"/>
            <a:ext cx="8382000" cy="204787"/>
          </a:xfrm>
        </p:spPr>
        <p:txBody>
          <a:bodyPr/>
          <a:lstStyle>
            <a:lvl1pPr>
              <a:defRPr/>
            </a:lvl1p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19910"/>
                                        </p:tgtEl>
                                        <p:attrNameLst>
                                          <p:attrName>style.visibility</p:attrName>
                                        </p:attrNameLst>
                                      </p:cBhvr>
                                      <p:to>
                                        <p:strVal val="visible"/>
                                      </p:to>
                                    </p:set>
                                    <p:animEffect transition="in" filter="slide(fromLeft)">
                                      <p:cBhvr>
                                        <p:cTn id="7" dur="500"/>
                                        <p:tgtEl>
                                          <p:spTgt spid="1019910"/>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19909"/>
                                        </p:tgtEl>
                                        <p:attrNameLst>
                                          <p:attrName>style.visibility</p:attrName>
                                        </p:attrNameLst>
                                      </p:cBhvr>
                                      <p:to>
                                        <p:strVal val="visible"/>
                                      </p:to>
                                    </p:set>
                                    <p:animEffect transition="in" filter="slide(fromRight)">
                                      <p:cBhvr>
                                        <p:cTn id="11" dur="500"/>
                                        <p:tgtEl>
                                          <p:spTgt spid="1019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9" grpId="0" animBg="1" autoUpdateAnimBg="0"/>
      <p:bldP spid="1019910" grpId="0" animBg="1"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7"/>
          <p:cNvSpPr>
            <a:spLocks noGrp="1" noChangeArrowheads="1"/>
          </p:cNvSpPr>
          <p:nvPr>
            <p:ph type="dt" sz="half" idx="10"/>
          </p:nvPr>
        </p:nvSpPr>
        <p:spPr/>
        <p:txBody>
          <a:bodyPr/>
          <a:lstStyle>
            <a:lvl1pPr>
              <a:defRPr/>
            </a:lvl1pPr>
          </a:lstStyle>
          <a:p>
            <a:pPr>
              <a:defRPr/>
            </a:pPr>
            <a:r>
              <a:rPr lang="en-US" altLang="ja-JP">
                <a:solidFill>
                  <a:srgbClr val="000000"/>
                </a:solidFill>
              </a:rPr>
              <a:t>2010/7/23</a:t>
            </a:r>
          </a:p>
        </p:txBody>
      </p:sp>
      <p:sp>
        <p:nvSpPr>
          <p:cNvPr id="4" name="Rectangle 18"/>
          <p:cNvSpPr>
            <a:spLocks noGrp="1" noChangeArrowheads="1"/>
          </p:cNvSpPr>
          <p:nvPr>
            <p:ph type="ftr" sz="quarter" idx="11"/>
          </p:nvPr>
        </p:nvSpPr>
        <p:spPr/>
        <p:txBody>
          <a:bodyPr/>
          <a:lstStyle>
            <a:lvl1pPr>
              <a:defRPr/>
            </a:lvl1pPr>
          </a:lstStyle>
          <a:p>
            <a:pPr>
              <a:defRPr/>
            </a:pPr>
            <a:r>
              <a:rPr lang="ja-JP" altLang="en-US">
                <a:solidFill>
                  <a:srgbClr val="000000"/>
                </a:solidFill>
              </a:rPr>
              <a:t>坪野研セミナー</a:t>
            </a:r>
          </a:p>
        </p:txBody>
      </p:sp>
      <p:sp>
        <p:nvSpPr>
          <p:cNvPr id="5" name="Rectangle 19"/>
          <p:cNvSpPr>
            <a:spLocks noGrp="1" noChangeArrowheads="1"/>
          </p:cNvSpPr>
          <p:nvPr>
            <p:ph type="sldNum" sz="quarter" idx="12"/>
          </p:nvPr>
        </p:nvSpPr>
        <p:spPr/>
        <p:txBody>
          <a:bodyPr/>
          <a:lstStyle>
            <a:lvl1pPr>
              <a:defRPr/>
            </a:lvl1pPr>
          </a:lstStyle>
          <a:p>
            <a:pPr>
              <a:defRPr/>
            </a:pPr>
            <a:fld id="{575D3342-0AE3-44B1-92D9-71EC6AAC8EBF}" type="slidenum">
              <a:rPr lang="en-US" altLang="ja-JP">
                <a:solidFill>
                  <a:srgbClr val="000000"/>
                </a:solidFill>
              </a:rPr>
              <a:pPr>
                <a:defRPr/>
              </a:pPr>
              <a:t>&lt;#&gt;</a:t>
            </a:fld>
            <a:r>
              <a:rPr lang="en-US" altLang="ja-JP" dirty="0">
                <a:solidFill>
                  <a:srgbClr val="000000"/>
                </a:solidFill>
              </a:rPr>
              <a:t>/14</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lvl1pPr>
          </a:lstStyle>
          <a:p>
            <a:pPr>
              <a:defRPr/>
            </a:pPr>
            <a:r>
              <a:rPr lang="en-US" altLang="ja-JP">
                <a:solidFill>
                  <a:srgbClr val="000000"/>
                </a:solidFill>
              </a:rPr>
              <a:t>2010/7/23</a:t>
            </a:r>
          </a:p>
        </p:txBody>
      </p:sp>
      <p:sp>
        <p:nvSpPr>
          <p:cNvPr id="3" name="Rectangle 18"/>
          <p:cNvSpPr>
            <a:spLocks noGrp="1" noChangeArrowheads="1"/>
          </p:cNvSpPr>
          <p:nvPr>
            <p:ph type="ftr" sz="quarter" idx="11"/>
          </p:nvPr>
        </p:nvSpPr>
        <p:spPr/>
        <p:txBody>
          <a:bodyPr/>
          <a:lstStyle>
            <a:lvl1pPr>
              <a:defRPr/>
            </a:lvl1pPr>
          </a:lstStyle>
          <a:p>
            <a:pPr>
              <a:defRPr/>
            </a:pPr>
            <a:r>
              <a:rPr lang="ja-JP" altLang="en-US">
                <a:solidFill>
                  <a:srgbClr val="000000"/>
                </a:solidFill>
              </a:rPr>
              <a:t>坪野研セミナー</a:t>
            </a:r>
          </a:p>
        </p:txBody>
      </p:sp>
      <p:sp>
        <p:nvSpPr>
          <p:cNvPr id="4" name="Rectangle 19"/>
          <p:cNvSpPr>
            <a:spLocks noGrp="1" noChangeArrowheads="1"/>
          </p:cNvSpPr>
          <p:nvPr>
            <p:ph type="sldNum" sz="quarter" idx="12"/>
          </p:nvPr>
        </p:nvSpPr>
        <p:spPr/>
        <p:txBody>
          <a:bodyPr/>
          <a:lstStyle>
            <a:lvl1pPr>
              <a:defRPr/>
            </a:lvl1pPr>
          </a:lstStyle>
          <a:p>
            <a:pPr>
              <a:defRPr/>
            </a:pPr>
            <a:fld id="{F594DEF0-F877-4CBD-AF44-1AE768B5FFC9}" type="slidenum">
              <a:rPr lang="en-US" altLang="ja-JP">
                <a:solidFill>
                  <a:srgbClr val="000000"/>
                </a:solidFill>
              </a:rPr>
              <a:pPr>
                <a:defRPr/>
              </a:pPr>
              <a:t>&lt;#&gt;</a:t>
            </a:fld>
            <a:r>
              <a:rPr lang="en-US" altLang="ja-JP" dirty="0">
                <a:solidFill>
                  <a:srgbClr val="000000"/>
                </a:solidFill>
              </a:rPr>
              <a:t>/14</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7"/>
          <p:cNvSpPr>
            <a:spLocks noGrp="1" noChangeArrowheads="1"/>
          </p:cNvSpPr>
          <p:nvPr>
            <p:ph type="dt" sz="half" idx="10"/>
          </p:nvPr>
        </p:nvSpPr>
        <p:spPr/>
        <p:txBody>
          <a:bodyPr/>
          <a:lstStyle>
            <a:lvl1pPr>
              <a:defRPr/>
            </a:lvl1pPr>
          </a:lstStyle>
          <a:p>
            <a:pPr>
              <a:defRPr/>
            </a:pPr>
            <a:r>
              <a:rPr lang="en-US" altLang="ja-JP">
                <a:solidFill>
                  <a:srgbClr val="000000"/>
                </a:solidFill>
              </a:rPr>
              <a:t>2010/7/23</a:t>
            </a:r>
          </a:p>
        </p:txBody>
      </p:sp>
      <p:sp>
        <p:nvSpPr>
          <p:cNvPr id="6" name="Rectangle 18"/>
          <p:cNvSpPr>
            <a:spLocks noGrp="1" noChangeArrowheads="1"/>
          </p:cNvSpPr>
          <p:nvPr>
            <p:ph type="ftr" sz="quarter" idx="11"/>
          </p:nvPr>
        </p:nvSpPr>
        <p:spPr/>
        <p:txBody>
          <a:bodyPr/>
          <a:lstStyle>
            <a:lvl1pPr>
              <a:defRPr/>
            </a:lvl1pPr>
          </a:lstStyle>
          <a:p>
            <a:pPr>
              <a:defRPr/>
            </a:pPr>
            <a:r>
              <a:rPr lang="ja-JP" altLang="en-US">
                <a:solidFill>
                  <a:srgbClr val="000000"/>
                </a:solidFill>
              </a:rPr>
              <a:t>坪野研セミナー</a:t>
            </a:r>
          </a:p>
        </p:txBody>
      </p:sp>
      <p:sp>
        <p:nvSpPr>
          <p:cNvPr id="7" name="Rectangle 19"/>
          <p:cNvSpPr>
            <a:spLocks noGrp="1" noChangeArrowheads="1"/>
          </p:cNvSpPr>
          <p:nvPr>
            <p:ph type="sldNum" sz="quarter" idx="12"/>
          </p:nvPr>
        </p:nvSpPr>
        <p:spPr/>
        <p:txBody>
          <a:bodyPr/>
          <a:lstStyle>
            <a:lvl1pPr>
              <a:defRPr/>
            </a:lvl1pPr>
          </a:lstStyle>
          <a:p>
            <a:pPr>
              <a:defRPr/>
            </a:pPr>
            <a:fld id="{EFA563B9-A7FC-488D-BB62-DAA5C4AE21A2}" type="slidenum">
              <a:rPr lang="en-US" altLang="ja-JP">
                <a:solidFill>
                  <a:srgbClr val="000000"/>
                </a:solidFill>
              </a:rPr>
              <a:pPr>
                <a:defRPr/>
              </a:pPr>
              <a:t>&lt;#&gt;</a:t>
            </a:fld>
            <a:r>
              <a:rPr lang="en-US" altLang="ja-JP" dirty="0">
                <a:solidFill>
                  <a:srgbClr val="000000"/>
                </a:solidFill>
              </a:rPr>
              <a:t>/14</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7"/>
          <p:cNvSpPr>
            <a:spLocks noGrp="1" noChangeArrowheads="1"/>
          </p:cNvSpPr>
          <p:nvPr>
            <p:ph type="dt" sz="half" idx="10"/>
          </p:nvPr>
        </p:nvSpPr>
        <p:spPr/>
        <p:txBody>
          <a:bodyPr/>
          <a:lstStyle>
            <a:lvl1pPr>
              <a:defRPr/>
            </a:lvl1pPr>
          </a:lstStyle>
          <a:p>
            <a:pPr>
              <a:defRPr/>
            </a:pPr>
            <a:r>
              <a:rPr lang="en-US" altLang="ja-JP">
                <a:solidFill>
                  <a:srgbClr val="000000"/>
                </a:solidFill>
              </a:rPr>
              <a:t>2010/7/23</a:t>
            </a:r>
          </a:p>
        </p:txBody>
      </p:sp>
      <p:sp>
        <p:nvSpPr>
          <p:cNvPr id="6" name="Rectangle 18"/>
          <p:cNvSpPr>
            <a:spLocks noGrp="1" noChangeArrowheads="1"/>
          </p:cNvSpPr>
          <p:nvPr>
            <p:ph type="ftr" sz="quarter" idx="11"/>
          </p:nvPr>
        </p:nvSpPr>
        <p:spPr/>
        <p:txBody>
          <a:bodyPr/>
          <a:lstStyle>
            <a:lvl1pPr>
              <a:defRPr/>
            </a:lvl1pPr>
          </a:lstStyle>
          <a:p>
            <a:pPr>
              <a:defRPr/>
            </a:pPr>
            <a:r>
              <a:rPr lang="ja-JP" altLang="en-US">
                <a:solidFill>
                  <a:srgbClr val="000000"/>
                </a:solidFill>
              </a:rPr>
              <a:t>坪野研セミナー</a:t>
            </a:r>
          </a:p>
        </p:txBody>
      </p:sp>
      <p:sp>
        <p:nvSpPr>
          <p:cNvPr id="7" name="Rectangle 19"/>
          <p:cNvSpPr>
            <a:spLocks noGrp="1" noChangeArrowheads="1"/>
          </p:cNvSpPr>
          <p:nvPr>
            <p:ph type="sldNum" sz="quarter" idx="12"/>
          </p:nvPr>
        </p:nvSpPr>
        <p:spPr/>
        <p:txBody>
          <a:bodyPr/>
          <a:lstStyle>
            <a:lvl1pPr>
              <a:defRPr/>
            </a:lvl1pPr>
          </a:lstStyle>
          <a:p>
            <a:pPr>
              <a:defRPr/>
            </a:pPr>
            <a:fld id="{6AF5A2FB-BF86-4366-A5D8-2E73A325DF1C}" type="slidenum">
              <a:rPr lang="en-US" altLang="ja-JP">
                <a:solidFill>
                  <a:srgbClr val="000000"/>
                </a:solidFill>
              </a:rPr>
              <a:pPr>
                <a:defRPr/>
              </a:pPr>
              <a:t>&lt;#&gt;</a:t>
            </a:fld>
            <a:r>
              <a:rPr lang="en-US" altLang="ja-JP" dirty="0">
                <a:solidFill>
                  <a:srgbClr val="000000"/>
                </a:solidFill>
              </a:rPr>
              <a:t>/14</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7"/>
          <p:cNvSpPr>
            <a:spLocks noGrp="1" noChangeArrowheads="1"/>
          </p:cNvSpPr>
          <p:nvPr>
            <p:ph type="dt" sz="half" idx="10"/>
          </p:nvPr>
        </p:nvSpPr>
        <p:spPr/>
        <p:txBody>
          <a:bodyPr/>
          <a:lstStyle>
            <a:lvl1pPr>
              <a:defRPr/>
            </a:lvl1pPr>
          </a:lstStyle>
          <a:p>
            <a:pPr>
              <a:defRPr/>
            </a:pPr>
            <a:r>
              <a:rPr lang="en-US" altLang="ja-JP">
                <a:solidFill>
                  <a:srgbClr val="000000"/>
                </a:solidFill>
              </a:rPr>
              <a:t>2010/7/23</a:t>
            </a:r>
          </a:p>
        </p:txBody>
      </p:sp>
      <p:sp>
        <p:nvSpPr>
          <p:cNvPr id="5" name="Rectangle 18"/>
          <p:cNvSpPr>
            <a:spLocks noGrp="1" noChangeArrowheads="1"/>
          </p:cNvSpPr>
          <p:nvPr>
            <p:ph type="ftr" sz="quarter" idx="11"/>
          </p:nvPr>
        </p:nvSpPr>
        <p:spPr/>
        <p:txBody>
          <a:bodyPr/>
          <a:lstStyle>
            <a:lvl1pPr>
              <a:defRPr/>
            </a:lvl1pPr>
          </a:lstStyle>
          <a:p>
            <a:pPr>
              <a:defRPr/>
            </a:pPr>
            <a:r>
              <a:rPr lang="ja-JP" altLang="en-US">
                <a:solidFill>
                  <a:srgbClr val="000000"/>
                </a:solidFill>
              </a:rPr>
              <a:t>坪野研セミナー</a:t>
            </a:r>
          </a:p>
        </p:txBody>
      </p:sp>
      <p:sp>
        <p:nvSpPr>
          <p:cNvPr id="6" name="Rectangle 19"/>
          <p:cNvSpPr>
            <a:spLocks noGrp="1" noChangeArrowheads="1"/>
          </p:cNvSpPr>
          <p:nvPr>
            <p:ph type="sldNum" sz="quarter" idx="12"/>
          </p:nvPr>
        </p:nvSpPr>
        <p:spPr/>
        <p:txBody>
          <a:bodyPr/>
          <a:lstStyle>
            <a:lvl1pPr>
              <a:defRPr/>
            </a:lvl1pPr>
          </a:lstStyle>
          <a:p>
            <a:pPr>
              <a:defRPr/>
            </a:pPr>
            <a:fld id="{19742B73-AD09-4F14-853D-F01977550AE2}" type="slidenum">
              <a:rPr lang="en-US" altLang="ja-JP">
                <a:solidFill>
                  <a:srgbClr val="000000"/>
                </a:solidFill>
              </a:rPr>
              <a:pPr>
                <a:defRPr/>
              </a:pPr>
              <a:t>&lt;#&gt;</a:t>
            </a:fld>
            <a:r>
              <a:rPr lang="en-US" altLang="ja-JP" dirty="0">
                <a:solidFill>
                  <a:srgbClr val="000000"/>
                </a:solidFill>
              </a:rPr>
              <a:t>/14</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4835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7813"/>
            <a:ext cx="6019800" cy="5848350"/>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7"/>
          <p:cNvSpPr>
            <a:spLocks noGrp="1" noChangeArrowheads="1"/>
          </p:cNvSpPr>
          <p:nvPr>
            <p:ph type="dt" sz="half" idx="10"/>
          </p:nvPr>
        </p:nvSpPr>
        <p:spPr/>
        <p:txBody>
          <a:bodyPr/>
          <a:lstStyle>
            <a:lvl1pPr>
              <a:defRPr/>
            </a:lvl1pPr>
          </a:lstStyle>
          <a:p>
            <a:pPr>
              <a:defRPr/>
            </a:pPr>
            <a:r>
              <a:rPr lang="en-US" altLang="ja-JP">
                <a:solidFill>
                  <a:srgbClr val="000000"/>
                </a:solidFill>
              </a:rPr>
              <a:t>2010/7/23</a:t>
            </a:r>
          </a:p>
        </p:txBody>
      </p:sp>
      <p:sp>
        <p:nvSpPr>
          <p:cNvPr id="5" name="Rectangle 18"/>
          <p:cNvSpPr>
            <a:spLocks noGrp="1" noChangeArrowheads="1"/>
          </p:cNvSpPr>
          <p:nvPr>
            <p:ph type="ftr" sz="quarter" idx="11"/>
          </p:nvPr>
        </p:nvSpPr>
        <p:spPr/>
        <p:txBody>
          <a:bodyPr/>
          <a:lstStyle>
            <a:lvl1pPr>
              <a:defRPr/>
            </a:lvl1pPr>
          </a:lstStyle>
          <a:p>
            <a:pPr>
              <a:defRPr/>
            </a:pPr>
            <a:r>
              <a:rPr lang="ja-JP" altLang="en-US">
                <a:solidFill>
                  <a:srgbClr val="000000"/>
                </a:solidFill>
              </a:rPr>
              <a:t>坪野研セミナー</a:t>
            </a:r>
          </a:p>
        </p:txBody>
      </p:sp>
      <p:sp>
        <p:nvSpPr>
          <p:cNvPr id="6" name="Rectangle 19"/>
          <p:cNvSpPr>
            <a:spLocks noGrp="1" noChangeArrowheads="1"/>
          </p:cNvSpPr>
          <p:nvPr>
            <p:ph type="sldNum" sz="quarter" idx="12"/>
          </p:nvPr>
        </p:nvSpPr>
        <p:spPr/>
        <p:txBody>
          <a:bodyPr/>
          <a:lstStyle>
            <a:lvl1pPr>
              <a:defRPr/>
            </a:lvl1pPr>
          </a:lstStyle>
          <a:p>
            <a:pPr>
              <a:defRPr/>
            </a:pPr>
            <a:fld id="{BEFC7E2A-A654-4987-98BC-CDC881C4D41F}" type="slidenum">
              <a:rPr lang="en-US" altLang="ja-JP">
                <a:solidFill>
                  <a:srgbClr val="000000"/>
                </a:solidFill>
              </a:rPr>
              <a:pPr>
                <a:defRPr/>
              </a:pPr>
              <a:t>&lt;#&gt;</a:t>
            </a:fld>
            <a:r>
              <a:rPr lang="en-US" altLang="ja-JP" dirty="0">
                <a:solidFill>
                  <a:srgbClr val="000000"/>
                </a:solidFill>
              </a:rPr>
              <a:t>/14</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aseline="0">
                <a:latin typeface="Tahoma" pitchFamily="34" charset="0"/>
              </a:defRPr>
            </a:lvl1pPr>
          </a:lstStyle>
          <a:p>
            <a:r>
              <a:rPr lang="ja-JP" altLang="en-US" smtClean="0"/>
              <a:t>マスタ タイトルの書式設定</a:t>
            </a:r>
            <a:endParaRPr lang="ja-JP" altLang="en-US"/>
          </a:p>
        </p:txBody>
      </p:sp>
      <p:sp>
        <p:nvSpPr>
          <p:cNvPr id="3" name="フッター プレースホルダ 2"/>
          <p:cNvSpPr>
            <a:spLocks noGrp="1"/>
          </p:cNvSpPr>
          <p:nvPr>
            <p:ph type="ftr" sz="quarter" idx="10"/>
          </p:nvPr>
        </p:nvSpPr>
        <p:spPr/>
        <p:txBody>
          <a:bodyPr/>
          <a:lstStyle>
            <a:lvl1pPr>
              <a:defRPr>
                <a:solidFill>
                  <a:srgbClr val="C0C0C0"/>
                </a:solidFill>
              </a:defRPr>
            </a:lvl1p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4" name="スライド番号プレースホルダ 3"/>
          <p:cNvSpPr>
            <a:spLocks noGrp="1"/>
          </p:cNvSpPr>
          <p:nvPr>
            <p:ph type="sldNum" sz="quarter" idx="11"/>
          </p:nvPr>
        </p:nvSpPr>
        <p:spPr/>
        <p:txBody>
          <a:bodyPr/>
          <a:lstStyle>
            <a:lvl1pPr>
              <a:defRPr>
                <a:solidFill>
                  <a:srgbClr val="C0C0C0"/>
                </a:solidFill>
              </a:defRPr>
            </a:lvl1pPr>
          </a:lstStyle>
          <a:p>
            <a:fld id="{BD2B0E82-0C69-47AB-AAD8-615D51DA81D1}" type="slidenum">
              <a:rPr lang="en-US" altLang="ja-JP" smtClean="0"/>
              <a:pPr/>
              <a:t>&lt;#&gt;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1"/>
          <p:cNvSpPr>
            <a:spLocks noGrp="1"/>
          </p:cNvSpPr>
          <p:nvPr>
            <p:ph type="ftr" sz="quarter" idx="10"/>
          </p:nvPr>
        </p:nvSpPr>
        <p:spPr/>
        <p:txBody>
          <a:bodyPr/>
          <a:lstStyle>
            <a:lvl1pPr>
              <a:defRPr/>
            </a:lvl1p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3" name="スライド番号プレースホルダ 2"/>
          <p:cNvSpPr>
            <a:spLocks noGrp="1"/>
          </p:cNvSpPr>
          <p:nvPr>
            <p:ph type="sldNum" sz="quarter" idx="11"/>
          </p:nvPr>
        </p:nvSpPr>
        <p:spPr/>
        <p:txBody>
          <a:bodyPr/>
          <a:lstStyle>
            <a:lvl1pPr>
              <a:defRPr/>
            </a:lvl1pPr>
          </a:lstStyle>
          <a:p>
            <a:fld id="{EBAE8C5A-02BB-4634-AAA3-DEDED478F85A}" type="slidenum">
              <a:rPr lang="en-US" altLang="ja-JP"/>
              <a:pPr/>
              <a:t>&lt;#&gt;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a:lvl1pPr>
          </a:lstStyle>
          <a:p>
            <a:pPr algn="ctr" rtl="0" fontAlgn="base">
              <a:spcBef>
                <a:spcPct val="0"/>
              </a:spcBef>
              <a:spcAft>
                <a:spcPct val="0"/>
              </a:spcAft>
            </a:pPr>
            <a:r>
              <a:rPr lang="ja-JP" altLang="en-US" sz="1200" b="1" kern="1200" smtClean="0">
                <a:solidFill>
                  <a:srgbClr val="EAEAEA"/>
                </a:solidFill>
                <a:latin typeface="Tahoma" pitchFamily="34" charset="0"/>
                <a:ea typeface="HGP創英角ｺﾞｼｯｸUB" pitchFamily="50" charset="-128"/>
                <a:cs typeface="+mn-cs"/>
              </a:rPr>
              <a:t>東京大学・物理学教室セミナー　</a:t>
            </a:r>
            <a:r>
              <a:rPr lang="en-US" altLang="ja-JP" sz="1200" b="1" kern="1200" smtClean="0">
                <a:solidFill>
                  <a:srgbClr val="EAEAEA"/>
                </a:solidFill>
                <a:latin typeface="Tahoma" pitchFamily="34" charset="0"/>
                <a:ea typeface="HGP創英角ｺﾞｼｯｸUB" pitchFamily="50" charset="-128"/>
                <a:cs typeface="+mn-cs"/>
              </a:rPr>
              <a:t>(2010</a:t>
            </a:r>
            <a:r>
              <a:rPr lang="ja-JP" altLang="en-US" sz="1200" b="1" kern="1200" smtClean="0">
                <a:solidFill>
                  <a:srgbClr val="EAEAEA"/>
                </a:solidFill>
                <a:latin typeface="Tahoma" pitchFamily="34" charset="0"/>
                <a:ea typeface="HGP創英角ｺﾞｼｯｸUB" pitchFamily="50" charset="-128"/>
                <a:cs typeface="+mn-cs"/>
              </a:rPr>
              <a:t>年</a:t>
            </a:r>
            <a:r>
              <a:rPr lang="en-US" altLang="ja-JP" sz="1200" b="1" kern="1200" smtClean="0">
                <a:solidFill>
                  <a:srgbClr val="EAEAEA"/>
                </a:solidFill>
                <a:latin typeface="Tahoma" pitchFamily="34" charset="0"/>
                <a:ea typeface="HGP創英角ｺﾞｼｯｸUB" pitchFamily="50" charset="-128"/>
                <a:cs typeface="+mn-cs"/>
              </a:rPr>
              <a:t>10</a:t>
            </a:r>
            <a:r>
              <a:rPr lang="ja-JP" altLang="en-US" sz="1200" b="1" kern="1200" smtClean="0">
                <a:solidFill>
                  <a:srgbClr val="EAEAEA"/>
                </a:solidFill>
                <a:latin typeface="Tahoma" pitchFamily="34" charset="0"/>
                <a:ea typeface="HGP創英角ｺﾞｼｯｸUB" pitchFamily="50" charset="-128"/>
                <a:cs typeface="+mn-cs"/>
              </a:rPr>
              <a:t>月</a:t>
            </a:r>
            <a:r>
              <a:rPr lang="en-US" altLang="ja-JP" sz="1200" b="1" kern="1200" smtClean="0">
                <a:solidFill>
                  <a:srgbClr val="EAEAEA"/>
                </a:solidFill>
                <a:latin typeface="Tahoma" pitchFamily="34" charset="0"/>
                <a:ea typeface="HGP創英角ｺﾞｼｯｸUB" pitchFamily="50" charset="-128"/>
                <a:cs typeface="+mn-cs"/>
              </a:rPr>
              <a:t>1</a:t>
            </a:r>
            <a:r>
              <a:rPr lang="ja-JP" altLang="en-US" sz="1200" b="1" kern="1200" smtClean="0">
                <a:solidFill>
                  <a:srgbClr val="EAEAEA"/>
                </a:solidFill>
                <a:latin typeface="Tahoma" pitchFamily="34" charset="0"/>
                <a:ea typeface="HGP創英角ｺﾞｼｯｸUB" pitchFamily="50" charset="-128"/>
                <a:cs typeface="+mn-cs"/>
              </a:rPr>
              <a:t>日</a:t>
            </a:r>
            <a:r>
              <a:rPr lang="en-US" altLang="ja-JP" sz="1200" b="1" kern="1200" smtClean="0">
                <a:solidFill>
                  <a:srgbClr val="EAEAEA"/>
                </a:solidFill>
                <a:latin typeface="Tahoma" pitchFamily="34" charset="0"/>
                <a:ea typeface="HGP創英角ｺﾞｼｯｸUB" pitchFamily="50" charset="-128"/>
                <a:cs typeface="+mn-cs"/>
              </a:rPr>
              <a:t>, </a:t>
            </a:r>
            <a:r>
              <a:rPr lang="ja-JP" altLang="en-US" sz="1200" b="1" kern="1200" smtClean="0">
                <a:solidFill>
                  <a:srgbClr val="EAEAEA"/>
                </a:solidFill>
                <a:latin typeface="Tahoma" pitchFamily="34" charset="0"/>
                <a:ea typeface="HGP創英角ｺﾞｼｯｸUB" pitchFamily="50" charset="-128"/>
                <a:cs typeface="+mn-cs"/>
              </a:rPr>
              <a:t>東京大学</a:t>
            </a:r>
            <a:r>
              <a:rPr lang="en-US" altLang="ja-JP" sz="1200" b="1" kern="1200" smtClean="0">
                <a:solidFill>
                  <a:srgbClr val="EAEAEA"/>
                </a:solidFill>
                <a:latin typeface="Tahoma" pitchFamily="34" charset="0"/>
                <a:ea typeface="HGP創英角ｺﾞｼｯｸUB" pitchFamily="50" charset="-128"/>
                <a:cs typeface="+mn-cs"/>
              </a:rPr>
              <a:t>)</a:t>
            </a:r>
            <a:endParaRPr lang="en-US" altLang="ja-JP" sz="1200" b="1" kern="1200">
              <a:solidFill>
                <a:srgbClr val="EAEAEA"/>
              </a:solidFill>
              <a:latin typeface="Tahoma" pitchFamily="34" charset="0"/>
              <a:ea typeface="HGP創英角ｺﾞｼｯｸUB" pitchFamily="50" charset="-128"/>
              <a:cs typeface="+mn-cs"/>
            </a:endParaRPr>
          </a:p>
        </p:txBody>
      </p:sp>
      <p:sp>
        <p:nvSpPr>
          <p:cNvPr id="5" name="スライド番号プレースホルダ 4"/>
          <p:cNvSpPr>
            <a:spLocks noGrp="1"/>
          </p:cNvSpPr>
          <p:nvPr>
            <p:ph type="sldNum" sz="quarter" idx="11"/>
          </p:nvPr>
        </p:nvSpPr>
        <p:spPr/>
        <p:txBody>
          <a:bodyPr/>
          <a:lstStyle>
            <a:lvl1pPr>
              <a:defRPr/>
            </a:lvl1pPr>
          </a:lstStyle>
          <a:p>
            <a:pPr algn="r" rtl="0" fontAlgn="base">
              <a:spcBef>
                <a:spcPct val="0"/>
              </a:spcBef>
              <a:spcAft>
                <a:spcPct val="0"/>
              </a:spcAft>
            </a:pPr>
            <a:fld id="{9785C01B-0D72-48EE-B390-C868EDD98FDA}" type="slidenum">
              <a:rPr lang="en-US" altLang="ja-JP" sz="1400" b="1" kern="1200">
                <a:solidFill>
                  <a:srgbClr val="EAEAEA"/>
                </a:solidFill>
                <a:latin typeface="Tahoma" pitchFamily="34" charset="0"/>
                <a:ea typeface="HGP創英角ｺﾞｼｯｸUB" pitchFamily="50" charset="-128"/>
                <a:cs typeface="+mn-cs"/>
              </a:rPr>
              <a:pPr algn="r" rtl="0" fontAlgn="base">
                <a:spcBef>
                  <a:spcPct val="0"/>
                </a:spcBef>
                <a:spcAft>
                  <a:spcPct val="0"/>
                </a:spcAft>
              </a:pPr>
              <a:t>&lt;#&gt;</a:t>
            </a:fld>
            <a:endParaRPr lang="en-US" altLang="ja-JP" sz="1400" b="1" kern="1200">
              <a:solidFill>
                <a:srgbClr val="EAEAEA"/>
              </a:solidFill>
              <a:latin typeface="Tahoma" pitchFamily="34" charset="0"/>
              <a:ea typeface="HGP創英角ｺﾞｼｯｸUB" pitchFamily="50" charset="-128"/>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lgn="l" eaLnBrk="0" hangingPunct="0">
              <a:buFontTx/>
              <a:buNone/>
              <a:defRPr/>
            </a:pPr>
            <a:endParaRPr kumimoji="0" lang="ja-JP" altLang="en-US">
              <a:latin typeface="Arial" charset="0"/>
              <a:ea typeface="ＭＳ Ｐゴシック" pitchFamily="50" charset="-128"/>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lgn="l" eaLnBrk="0" hangingPunct="0">
              <a:buFontTx/>
              <a:buNone/>
              <a:defRPr/>
            </a:pPr>
            <a:endParaRPr kumimoji="0" lang="ja-JP" altLang="en-US">
              <a:latin typeface="Arial" charset="0"/>
              <a:ea typeface="ＭＳ Ｐゴシック" pitchFamily="50" charset="-128"/>
            </a:endParaRPr>
          </a:p>
        </p:txBody>
      </p:sp>
      <p:sp>
        <p:nvSpPr>
          <p:cNvPr id="6" name="Line 31"/>
          <p:cNvSpPr>
            <a:spLocks noChangeShapeType="1"/>
          </p:cNvSpPr>
          <p:nvPr userDrawn="1"/>
        </p:nvSpPr>
        <p:spPr bwMode="auto">
          <a:xfrm>
            <a:off x="935038" y="6243638"/>
            <a:ext cx="7959725" cy="0"/>
          </a:xfrm>
          <a:prstGeom prst="line">
            <a:avLst/>
          </a:prstGeom>
          <a:noFill/>
          <a:ln w="19050">
            <a:solidFill>
              <a:schemeClr val="accent1"/>
            </a:solidFill>
            <a:round/>
            <a:headEnd/>
            <a:tailEnd/>
          </a:ln>
          <a:effectLst/>
        </p:spPr>
        <p:txBody>
          <a:bodyPr/>
          <a:lstStyle/>
          <a:p>
            <a:pPr algn="l" eaLnBrk="0" hangingPunct="0">
              <a:buFontTx/>
              <a:buNone/>
              <a:defRPr/>
            </a:pPr>
            <a:endParaRPr kumimoji="0" lang="ja-JP" altLang="en-US">
              <a:latin typeface="Arial" charset="0"/>
              <a:ea typeface="ＭＳ Ｐゴシック" pitchFamily="50" charset="-128"/>
            </a:endParaRPr>
          </a:p>
        </p:txBody>
      </p:sp>
      <p:sp>
        <p:nvSpPr>
          <p:cNvPr id="691202" name="Rectangle 2"/>
          <p:cNvSpPr>
            <a:spLocks noGrp="1" noChangeArrowheads="1"/>
          </p:cNvSpPr>
          <p:nvPr>
            <p:ph type="ctrTitle"/>
          </p:nvPr>
        </p:nvSpPr>
        <p:spPr>
          <a:xfrm>
            <a:off x="914400" y="1524000"/>
            <a:ext cx="7623175" cy="1752600"/>
          </a:xfrm>
        </p:spPr>
        <p:txBody>
          <a:bodyPr/>
          <a:lstStyle>
            <a:lvl1pPr>
              <a:defRPr/>
            </a:lvl1pPr>
          </a:lstStyle>
          <a:p>
            <a:r>
              <a:rPr lang="ja-JP" altLang="en-US"/>
              <a:t>マスタ タイトルの書式設定</a:t>
            </a:r>
          </a:p>
        </p:txBody>
      </p:sp>
      <p:sp>
        <p:nvSpPr>
          <p:cNvPr id="691203" name="Rectangle 3"/>
          <p:cNvSpPr>
            <a:spLocks noGrp="1" noChangeArrowheads="1"/>
          </p:cNvSpPr>
          <p:nvPr>
            <p:ph type="subTitle" idx="1"/>
          </p:nvPr>
        </p:nvSpPr>
        <p:spPr bwMode="auto">
          <a:xfrm>
            <a:off x="1981200" y="3962400"/>
            <a:ext cx="65532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 typeface="Wingdings" pitchFamily="2" charset="2"/>
              <a:buNone/>
              <a:defRPr/>
            </a:lvl1pPr>
          </a:lstStyle>
          <a:p>
            <a:r>
              <a:rPr lang="ja-JP" altLang="en-US"/>
              <a:t>マスタ サブタイトルの書式設定</a:t>
            </a:r>
          </a:p>
        </p:txBody>
      </p:sp>
      <p:sp>
        <p:nvSpPr>
          <p:cNvPr id="7" name="Rectangle 35"/>
          <p:cNvSpPr>
            <a:spLocks noGrp="1" noChangeArrowheads="1"/>
          </p:cNvSpPr>
          <p:nvPr>
            <p:ph type="dt" sz="half" idx="10"/>
          </p:nvPr>
        </p:nvSpPr>
        <p:spPr/>
        <p:txBody>
          <a:bodyPr/>
          <a:lstStyle>
            <a:lvl1pPr>
              <a:defRPr/>
            </a:lvl1pPr>
          </a:lstStyle>
          <a:p>
            <a:pPr>
              <a:defRPr/>
            </a:pPr>
            <a:r>
              <a:rPr lang="en-US" altLang="ja-JP">
                <a:solidFill>
                  <a:srgbClr val="000000"/>
                </a:solidFill>
              </a:rPr>
              <a:t>2010/7/23</a:t>
            </a:r>
          </a:p>
        </p:txBody>
      </p:sp>
      <p:sp>
        <p:nvSpPr>
          <p:cNvPr id="8" name="Rectangle 36"/>
          <p:cNvSpPr>
            <a:spLocks noGrp="1" noChangeArrowheads="1"/>
          </p:cNvSpPr>
          <p:nvPr>
            <p:ph type="ftr" sz="quarter" idx="11"/>
          </p:nvPr>
        </p:nvSpPr>
        <p:spPr/>
        <p:txBody>
          <a:bodyPr/>
          <a:lstStyle>
            <a:lvl1pPr>
              <a:defRPr/>
            </a:lvl1pPr>
          </a:lstStyle>
          <a:p>
            <a:pPr>
              <a:defRPr/>
            </a:pPr>
            <a:r>
              <a:rPr lang="ja-JP" altLang="en-US">
                <a:solidFill>
                  <a:srgbClr val="000000"/>
                </a:solidFill>
              </a:rPr>
              <a:t>坪野研セミナー</a:t>
            </a:r>
          </a:p>
        </p:txBody>
      </p:sp>
      <p:sp>
        <p:nvSpPr>
          <p:cNvPr id="9" name="Rectangle 37"/>
          <p:cNvSpPr>
            <a:spLocks noGrp="1" noChangeArrowheads="1"/>
          </p:cNvSpPr>
          <p:nvPr>
            <p:ph type="sldNum" sz="quarter" idx="12"/>
          </p:nvPr>
        </p:nvSpPr>
        <p:spPr/>
        <p:txBody>
          <a:bodyPr/>
          <a:lstStyle>
            <a:lvl1pPr>
              <a:defRPr/>
            </a:lvl1pPr>
          </a:lstStyle>
          <a:p>
            <a:pPr>
              <a:defRPr/>
            </a:pPr>
            <a:fld id="{A833EDA7-0CF9-4692-9AAA-16CB06CF21BF}" type="slidenum">
              <a:rPr lang="en-US" altLang="ja-JP">
                <a:solidFill>
                  <a:srgbClr val="000000"/>
                </a:solidFill>
              </a:rPr>
              <a:pPr>
                <a:defRPr/>
              </a:pPr>
              <a:t>&lt;#&gt;</a:t>
            </a:fld>
            <a:r>
              <a:rPr lang="en-US" altLang="ja-JP" dirty="0">
                <a:solidFill>
                  <a:srgbClr val="000000"/>
                </a:solidFill>
              </a:rPr>
              <a:t>/14</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0"/>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7"/>
          <p:cNvSpPr>
            <a:spLocks noGrp="1" noChangeArrowheads="1"/>
          </p:cNvSpPr>
          <p:nvPr>
            <p:ph type="dt" sz="half" idx="10"/>
          </p:nvPr>
        </p:nvSpPr>
        <p:spPr/>
        <p:txBody>
          <a:bodyPr/>
          <a:lstStyle>
            <a:lvl1pPr>
              <a:defRPr/>
            </a:lvl1pPr>
          </a:lstStyle>
          <a:p>
            <a:pPr>
              <a:defRPr/>
            </a:pPr>
            <a:r>
              <a:rPr lang="en-US" altLang="ja-JP">
                <a:solidFill>
                  <a:srgbClr val="000000"/>
                </a:solidFill>
              </a:rPr>
              <a:t>2010/7/23</a:t>
            </a:r>
          </a:p>
        </p:txBody>
      </p:sp>
      <p:sp>
        <p:nvSpPr>
          <p:cNvPr id="5" name="Rectangle 18"/>
          <p:cNvSpPr>
            <a:spLocks noGrp="1" noChangeArrowheads="1"/>
          </p:cNvSpPr>
          <p:nvPr>
            <p:ph type="ftr" sz="quarter" idx="11"/>
          </p:nvPr>
        </p:nvSpPr>
        <p:spPr/>
        <p:txBody>
          <a:bodyPr/>
          <a:lstStyle>
            <a:lvl1pPr>
              <a:defRPr/>
            </a:lvl1pPr>
          </a:lstStyle>
          <a:p>
            <a:pPr>
              <a:defRPr/>
            </a:pPr>
            <a:r>
              <a:rPr lang="ja-JP" altLang="en-US">
                <a:solidFill>
                  <a:srgbClr val="000000"/>
                </a:solidFill>
              </a:rPr>
              <a:t>坪野研セミナー</a:t>
            </a:r>
          </a:p>
        </p:txBody>
      </p:sp>
      <p:sp>
        <p:nvSpPr>
          <p:cNvPr id="6" name="Rectangle 19"/>
          <p:cNvSpPr>
            <a:spLocks noGrp="1" noChangeArrowheads="1"/>
          </p:cNvSpPr>
          <p:nvPr>
            <p:ph type="sldNum" sz="quarter" idx="12"/>
          </p:nvPr>
        </p:nvSpPr>
        <p:spPr/>
        <p:txBody>
          <a:bodyPr/>
          <a:lstStyle>
            <a:lvl1pPr>
              <a:defRPr/>
            </a:lvl1pPr>
          </a:lstStyle>
          <a:p>
            <a:pPr>
              <a:defRPr/>
            </a:pPr>
            <a:fld id="{6D6501C8-78C7-4766-BA1E-C082AF1FB32D}" type="slidenum">
              <a:rPr lang="en-US" altLang="ja-JP">
                <a:solidFill>
                  <a:srgbClr val="000000"/>
                </a:solidFill>
              </a:rPr>
              <a:pPr>
                <a:defRPr/>
              </a:pPr>
              <a:t>&lt;#&gt;</a:t>
            </a:fld>
            <a:r>
              <a:rPr lang="en-US" altLang="ja-JP" dirty="0">
                <a:solidFill>
                  <a:srgbClr val="000000"/>
                </a:solidFill>
              </a:rPr>
              <a:t>/14</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7"/>
          <p:cNvSpPr>
            <a:spLocks noGrp="1" noChangeArrowheads="1"/>
          </p:cNvSpPr>
          <p:nvPr>
            <p:ph type="dt" sz="half" idx="10"/>
          </p:nvPr>
        </p:nvSpPr>
        <p:spPr/>
        <p:txBody>
          <a:bodyPr/>
          <a:lstStyle>
            <a:lvl1pPr>
              <a:defRPr/>
            </a:lvl1pPr>
          </a:lstStyle>
          <a:p>
            <a:pPr>
              <a:defRPr/>
            </a:pPr>
            <a:r>
              <a:rPr lang="en-US" altLang="ja-JP">
                <a:solidFill>
                  <a:srgbClr val="000000"/>
                </a:solidFill>
              </a:rPr>
              <a:t>2010/7/23</a:t>
            </a:r>
          </a:p>
        </p:txBody>
      </p:sp>
      <p:sp>
        <p:nvSpPr>
          <p:cNvPr id="5" name="Rectangle 18"/>
          <p:cNvSpPr>
            <a:spLocks noGrp="1" noChangeArrowheads="1"/>
          </p:cNvSpPr>
          <p:nvPr>
            <p:ph type="ftr" sz="quarter" idx="11"/>
          </p:nvPr>
        </p:nvSpPr>
        <p:spPr/>
        <p:txBody>
          <a:bodyPr/>
          <a:lstStyle>
            <a:lvl1pPr>
              <a:defRPr/>
            </a:lvl1pPr>
          </a:lstStyle>
          <a:p>
            <a:pPr>
              <a:defRPr/>
            </a:pPr>
            <a:r>
              <a:rPr lang="ja-JP" altLang="en-US">
                <a:solidFill>
                  <a:srgbClr val="000000"/>
                </a:solidFill>
              </a:rPr>
              <a:t>坪野研セミナー</a:t>
            </a:r>
          </a:p>
        </p:txBody>
      </p:sp>
      <p:sp>
        <p:nvSpPr>
          <p:cNvPr id="6" name="Rectangle 19"/>
          <p:cNvSpPr>
            <a:spLocks noGrp="1" noChangeArrowheads="1"/>
          </p:cNvSpPr>
          <p:nvPr>
            <p:ph type="sldNum" sz="quarter" idx="12"/>
          </p:nvPr>
        </p:nvSpPr>
        <p:spPr/>
        <p:txBody>
          <a:bodyPr/>
          <a:lstStyle>
            <a:lvl1pPr>
              <a:defRPr/>
            </a:lvl1pPr>
          </a:lstStyle>
          <a:p>
            <a:pPr>
              <a:defRPr/>
            </a:pPr>
            <a:fld id="{7C7415A6-AFE3-4751-92F6-B29FE8C06648}" type="slidenum">
              <a:rPr lang="en-US" altLang="ja-JP">
                <a:solidFill>
                  <a:srgbClr val="000000"/>
                </a:solidFill>
              </a:rPr>
              <a:pPr>
                <a:defRPr/>
              </a:pPr>
              <a:t>&lt;#&gt;</a:t>
            </a:fld>
            <a:r>
              <a:rPr lang="en-US" altLang="ja-JP" dirty="0">
                <a:solidFill>
                  <a:srgbClr val="000000"/>
                </a:solidFill>
              </a:rPr>
              <a:t>/14</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7"/>
          <p:cNvSpPr>
            <a:spLocks noGrp="1" noChangeArrowheads="1"/>
          </p:cNvSpPr>
          <p:nvPr>
            <p:ph type="dt" sz="half" idx="10"/>
          </p:nvPr>
        </p:nvSpPr>
        <p:spPr/>
        <p:txBody>
          <a:bodyPr/>
          <a:lstStyle>
            <a:lvl1pPr>
              <a:defRPr/>
            </a:lvl1pPr>
          </a:lstStyle>
          <a:p>
            <a:pPr>
              <a:defRPr/>
            </a:pPr>
            <a:r>
              <a:rPr lang="en-US" altLang="ja-JP">
                <a:solidFill>
                  <a:srgbClr val="000000"/>
                </a:solidFill>
              </a:rPr>
              <a:t>2010/7/23</a:t>
            </a:r>
          </a:p>
        </p:txBody>
      </p:sp>
      <p:sp>
        <p:nvSpPr>
          <p:cNvPr id="6" name="Rectangle 18"/>
          <p:cNvSpPr>
            <a:spLocks noGrp="1" noChangeArrowheads="1"/>
          </p:cNvSpPr>
          <p:nvPr>
            <p:ph type="ftr" sz="quarter" idx="11"/>
          </p:nvPr>
        </p:nvSpPr>
        <p:spPr/>
        <p:txBody>
          <a:bodyPr/>
          <a:lstStyle>
            <a:lvl1pPr>
              <a:defRPr/>
            </a:lvl1pPr>
          </a:lstStyle>
          <a:p>
            <a:pPr>
              <a:defRPr/>
            </a:pPr>
            <a:r>
              <a:rPr lang="ja-JP" altLang="en-US">
                <a:solidFill>
                  <a:srgbClr val="000000"/>
                </a:solidFill>
              </a:rPr>
              <a:t>坪野研セミナー</a:t>
            </a:r>
          </a:p>
        </p:txBody>
      </p:sp>
      <p:sp>
        <p:nvSpPr>
          <p:cNvPr id="7" name="Rectangle 19"/>
          <p:cNvSpPr>
            <a:spLocks noGrp="1" noChangeArrowheads="1"/>
          </p:cNvSpPr>
          <p:nvPr>
            <p:ph type="sldNum" sz="quarter" idx="12"/>
          </p:nvPr>
        </p:nvSpPr>
        <p:spPr/>
        <p:txBody>
          <a:bodyPr/>
          <a:lstStyle>
            <a:lvl1pPr>
              <a:defRPr/>
            </a:lvl1pPr>
          </a:lstStyle>
          <a:p>
            <a:pPr>
              <a:defRPr/>
            </a:pPr>
            <a:fld id="{53220303-2266-4C0E-95B1-FB7CD1A91760}" type="slidenum">
              <a:rPr lang="en-US" altLang="ja-JP">
                <a:solidFill>
                  <a:srgbClr val="000000"/>
                </a:solidFill>
              </a:rPr>
              <a:pPr>
                <a:defRPr/>
              </a:pPr>
              <a:t>&lt;#&gt;</a:t>
            </a:fld>
            <a:r>
              <a:rPr lang="en-US" altLang="ja-JP" dirty="0">
                <a:solidFill>
                  <a:srgbClr val="000000"/>
                </a:solidFill>
              </a:rPr>
              <a:t>/14</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7"/>
          <p:cNvSpPr>
            <a:spLocks noGrp="1" noChangeArrowheads="1"/>
          </p:cNvSpPr>
          <p:nvPr>
            <p:ph type="dt" sz="half" idx="10"/>
          </p:nvPr>
        </p:nvSpPr>
        <p:spPr/>
        <p:txBody>
          <a:bodyPr/>
          <a:lstStyle>
            <a:lvl1pPr>
              <a:defRPr/>
            </a:lvl1pPr>
          </a:lstStyle>
          <a:p>
            <a:pPr>
              <a:defRPr/>
            </a:pPr>
            <a:r>
              <a:rPr lang="en-US" altLang="ja-JP">
                <a:solidFill>
                  <a:srgbClr val="000000"/>
                </a:solidFill>
              </a:rPr>
              <a:t>2010/7/23</a:t>
            </a:r>
          </a:p>
        </p:txBody>
      </p:sp>
      <p:sp>
        <p:nvSpPr>
          <p:cNvPr id="8" name="Rectangle 18"/>
          <p:cNvSpPr>
            <a:spLocks noGrp="1" noChangeArrowheads="1"/>
          </p:cNvSpPr>
          <p:nvPr>
            <p:ph type="ftr" sz="quarter" idx="11"/>
          </p:nvPr>
        </p:nvSpPr>
        <p:spPr/>
        <p:txBody>
          <a:bodyPr/>
          <a:lstStyle>
            <a:lvl1pPr>
              <a:defRPr/>
            </a:lvl1pPr>
          </a:lstStyle>
          <a:p>
            <a:pPr>
              <a:defRPr/>
            </a:pPr>
            <a:r>
              <a:rPr lang="ja-JP" altLang="en-US">
                <a:solidFill>
                  <a:srgbClr val="000000"/>
                </a:solidFill>
              </a:rPr>
              <a:t>坪野研セミナー</a:t>
            </a:r>
          </a:p>
        </p:txBody>
      </p:sp>
      <p:sp>
        <p:nvSpPr>
          <p:cNvPr id="9" name="Rectangle 19"/>
          <p:cNvSpPr>
            <a:spLocks noGrp="1" noChangeArrowheads="1"/>
          </p:cNvSpPr>
          <p:nvPr>
            <p:ph type="sldNum" sz="quarter" idx="12"/>
          </p:nvPr>
        </p:nvSpPr>
        <p:spPr/>
        <p:txBody>
          <a:bodyPr/>
          <a:lstStyle>
            <a:lvl1pPr>
              <a:defRPr/>
            </a:lvl1pPr>
          </a:lstStyle>
          <a:p>
            <a:pPr>
              <a:defRPr/>
            </a:pPr>
            <a:fld id="{BD775363-6479-41D6-BC85-129FFDEE4B1C}" type="slidenum">
              <a:rPr lang="en-US" altLang="ja-JP">
                <a:solidFill>
                  <a:srgbClr val="000000"/>
                </a:solidFill>
              </a:rPr>
              <a:pPr>
                <a:defRPr/>
              </a:pPr>
              <a:t>&lt;#&gt;</a:t>
            </a:fld>
            <a:r>
              <a:rPr lang="en-US" altLang="ja-JP" dirty="0">
                <a:solidFill>
                  <a:srgbClr val="000000"/>
                </a:solidFill>
              </a:rPr>
              <a:t>/14</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18882" name="Picture 2"/>
          <p:cNvPicPr>
            <a:picLocks noChangeAspect="1" noChangeArrowheads="1"/>
          </p:cNvPicPr>
          <p:nvPr/>
        </p:nvPicPr>
        <p:blipFill>
          <a:blip r:embed="rId6" cstate="print"/>
          <a:srcRect/>
          <a:stretch>
            <a:fillRect/>
          </a:stretch>
        </p:blipFill>
        <p:spPr bwMode="auto">
          <a:xfrm>
            <a:off x="0" y="0"/>
            <a:ext cx="9144000" cy="6905625"/>
          </a:xfrm>
          <a:prstGeom prst="rect">
            <a:avLst/>
          </a:prstGeom>
          <a:noFill/>
          <a:ln w="15875">
            <a:noFill/>
            <a:miter lim="800000"/>
            <a:headEnd/>
            <a:tailEnd/>
          </a:ln>
          <a:effectLst/>
        </p:spPr>
      </p:pic>
      <p:sp>
        <p:nvSpPr>
          <p:cNvPr id="1018883" name="Rectangle 3" descr="デニム"/>
          <p:cNvSpPr>
            <a:spLocks noChangeArrowheads="1"/>
          </p:cNvSpPr>
          <p:nvPr/>
        </p:nvSpPr>
        <p:spPr bwMode="auto">
          <a:xfrm>
            <a:off x="685800" y="6477000"/>
            <a:ext cx="8077200" cy="76200"/>
          </a:xfrm>
          <a:prstGeom prst="rect">
            <a:avLst/>
          </a:prstGeom>
          <a:blipFill dpi="0" rotWithShape="0">
            <a:blip r:embed="rId7" cstate="print"/>
            <a:srcRect/>
            <a:tile tx="0" ty="0" sx="100000" sy="100000" flip="none" algn="tl"/>
          </a:blipFill>
          <a:ln w="15875">
            <a:noFill/>
            <a:miter lim="800000"/>
            <a:headEnd/>
            <a:tailEnd/>
          </a:ln>
          <a:effectLst/>
        </p:spPr>
        <p:txBody>
          <a:bodyPr anchor="ctr">
            <a:spAutoFit/>
          </a:bodyPr>
          <a:lstStyle/>
          <a:p>
            <a:endParaRPr lang="ja-JP" altLang="en-US"/>
          </a:p>
        </p:txBody>
      </p:sp>
      <p:sp>
        <p:nvSpPr>
          <p:cNvPr id="1018884" name="Rectangle 4" descr="デニム"/>
          <p:cNvSpPr>
            <a:spLocks noChangeArrowheads="1"/>
          </p:cNvSpPr>
          <p:nvPr/>
        </p:nvSpPr>
        <p:spPr bwMode="auto">
          <a:xfrm>
            <a:off x="685800" y="615950"/>
            <a:ext cx="8077200" cy="76200"/>
          </a:xfrm>
          <a:prstGeom prst="rect">
            <a:avLst/>
          </a:prstGeom>
          <a:blipFill dpi="0" rotWithShape="0">
            <a:blip r:embed="rId7" cstate="print"/>
            <a:srcRect/>
            <a:tile tx="0" ty="0" sx="100000" sy="100000" flip="none" algn="tl"/>
          </a:blipFill>
          <a:ln w="15875">
            <a:noFill/>
            <a:miter lim="800000"/>
            <a:headEnd/>
            <a:tailEnd/>
          </a:ln>
          <a:effectLst/>
        </p:spPr>
        <p:txBody>
          <a:bodyPr anchor="ctr">
            <a:spAutoFit/>
          </a:bodyPr>
          <a:lstStyle/>
          <a:p>
            <a:endParaRPr lang="ja-JP" altLang="en-US"/>
          </a:p>
        </p:txBody>
      </p:sp>
      <p:sp>
        <p:nvSpPr>
          <p:cNvPr id="1018885" name="Rectangle 5"/>
          <p:cNvSpPr>
            <a:spLocks noGrp="1" noChangeArrowheads="1"/>
          </p:cNvSpPr>
          <p:nvPr>
            <p:ph type="body" idx="1"/>
          </p:nvPr>
        </p:nvSpPr>
        <p:spPr bwMode="auto">
          <a:xfrm>
            <a:off x="457200" y="765175"/>
            <a:ext cx="8386763" cy="5711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18886" name="Rectangle 6"/>
          <p:cNvSpPr>
            <a:spLocks noGrp="1" noChangeArrowheads="1"/>
          </p:cNvSpPr>
          <p:nvPr>
            <p:ph type="ftr" sz="quarter" idx="3"/>
          </p:nvPr>
        </p:nvSpPr>
        <p:spPr bwMode="auto">
          <a:xfrm>
            <a:off x="457200" y="6629400"/>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kumimoji="0" sz="1200" b="1">
                <a:solidFill>
                  <a:srgbClr val="EAEAEA"/>
                </a:solidFill>
              </a:defRPr>
            </a:lvl1p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018887" name="Rectangle 7"/>
          <p:cNvSpPr>
            <a:spLocks noGrp="1" noChangeArrowheads="1"/>
          </p:cNvSpPr>
          <p:nvPr>
            <p:ph type="sldNum" sz="quarter" idx="4"/>
          </p:nvPr>
        </p:nvSpPr>
        <p:spPr bwMode="auto">
          <a:xfrm>
            <a:off x="8305800" y="65976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1">
                <a:solidFill>
                  <a:srgbClr val="EAEAEA"/>
                </a:solidFill>
              </a:defRPr>
            </a:lvl1pPr>
          </a:lstStyle>
          <a:p>
            <a:fld id="{A241776B-14D3-463B-AEBF-53B0017F7DE3}" type="slidenum">
              <a:rPr lang="en-US" altLang="ja-JP"/>
              <a:pPr/>
              <a:t>&lt;#&gt;</a:t>
            </a:fld>
            <a:endParaRPr lang="en-US" altLang="ja-JP"/>
          </a:p>
        </p:txBody>
      </p:sp>
      <p:sp>
        <p:nvSpPr>
          <p:cNvPr id="1018888" name="Rectangle 8"/>
          <p:cNvSpPr>
            <a:spLocks noGrp="1" noChangeArrowheads="1"/>
          </p:cNvSpPr>
          <p:nvPr>
            <p:ph type="title"/>
          </p:nvPr>
        </p:nvSpPr>
        <p:spPr bwMode="auto">
          <a:xfrm>
            <a:off x="838200" y="0"/>
            <a:ext cx="6629400"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3652" r:id="rId1"/>
    <p:sldLayoutId id="2147483660" r:id="rId2"/>
    <p:sldLayoutId id="2147483661" r:id="rId3"/>
    <p:sldLayoutId id="2147483671" r:id="rId4"/>
  </p:sldLayoutIdLst>
  <p:timing>
    <p:tnLst>
      <p:par>
        <p:cTn id="1" dur="indefinite" restart="never" nodeType="tmRoot"/>
      </p:par>
    </p:tnLst>
  </p:timing>
  <p:hf sldNum="0" hdr="0" dt="0"/>
  <p:txStyles>
    <p:titleStyle>
      <a:lvl1pPr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mj-lt"/>
          <a:ea typeface="+mj-ea"/>
          <a:cs typeface="+mj-cs"/>
        </a:defRPr>
      </a:lvl1pPr>
      <a:lvl2pPr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HGP創英角ｺﾞｼｯｸUB" pitchFamily="50" charset="-128"/>
          <a:ea typeface="HGP創英角ｺﾞｼｯｸUB" pitchFamily="50" charset="-128"/>
        </a:defRPr>
      </a:lvl2pPr>
      <a:lvl3pPr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HGP創英角ｺﾞｼｯｸUB" pitchFamily="50" charset="-128"/>
          <a:ea typeface="HGP創英角ｺﾞｼｯｸUB" pitchFamily="50" charset="-128"/>
        </a:defRPr>
      </a:lvl3pPr>
      <a:lvl4pPr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HGP創英角ｺﾞｼｯｸUB" pitchFamily="50" charset="-128"/>
          <a:ea typeface="HGP創英角ｺﾞｼｯｸUB" pitchFamily="50" charset="-128"/>
        </a:defRPr>
      </a:lvl4pPr>
      <a:lvl5pPr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HGP創英角ｺﾞｼｯｸUB" pitchFamily="50" charset="-128"/>
          <a:ea typeface="HGP創英角ｺﾞｼｯｸUB" pitchFamily="50" charset="-128"/>
        </a:defRPr>
      </a:lvl5pPr>
      <a:lvl6pPr marL="4572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HGP創英角ｺﾞｼｯｸUB" pitchFamily="50" charset="-128"/>
          <a:ea typeface="HGP創英角ｺﾞｼｯｸUB" pitchFamily="50" charset="-128"/>
        </a:defRPr>
      </a:lvl6pPr>
      <a:lvl7pPr marL="9144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HGP創英角ｺﾞｼｯｸUB" pitchFamily="50" charset="-128"/>
          <a:ea typeface="HGP創英角ｺﾞｼｯｸUB" pitchFamily="50" charset="-128"/>
        </a:defRPr>
      </a:lvl7pPr>
      <a:lvl8pPr marL="13716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HGP創英角ｺﾞｼｯｸUB" pitchFamily="50" charset="-128"/>
          <a:ea typeface="HGP創英角ｺﾞｼｯｸUB" pitchFamily="50" charset="-128"/>
        </a:defRPr>
      </a:lvl8pPr>
      <a:lvl9pPr marL="18288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HGP創英角ｺﾞｼｯｸUB" pitchFamily="50" charset="-128"/>
          <a:ea typeface="HGP創英角ｺﾞｼｯｸUB" pitchFamily="50" charset="-128"/>
        </a:defRPr>
      </a:lvl9pPr>
    </p:titleStyle>
    <p:bodyStyle>
      <a:lvl1pPr marL="193675" indent="-193675" algn="l" rtl="0" fontAlgn="base">
        <a:lnSpc>
          <a:spcPct val="110000"/>
        </a:lnSpc>
        <a:spcBef>
          <a:spcPct val="20000"/>
        </a:spcBef>
        <a:spcAft>
          <a:spcPct val="0"/>
        </a:spcAft>
        <a:buClr>
          <a:schemeClr val="accent2"/>
        </a:buClr>
        <a:buSzPct val="70000"/>
        <a:buFont typeface="Wingdings" pitchFamily="2" charset="2"/>
        <a:buBlip>
          <a:blip r:embed="rId8"/>
        </a:buBlip>
        <a:defRPr kumimoji="1" sz="2000" b="1" i="0" baseline="0">
          <a:solidFill>
            <a:srgbClr val="EAEAEA"/>
          </a:solidFill>
          <a:latin typeface="Tahoma" pitchFamily="34" charset="0"/>
          <a:ea typeface="HGP創英角ｺﾞｼｯｸUB" pitchFamily="50" charset="-128"/>
          <a:cs typeface="+mn-cs"/>
        </a:defRPr>
      </a:lvl1pPr>
      <a:lvl2pPr marL="566738"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b="1" i="0" baseline="0">
          <a:solidFill>
            <a:srgbClr val="EAEAEA"/>
          </a:solidFill>
          <a:latin typeface="Tahoma" pitchFamily="34" charset="0"/>
          <a:ea typeface="HGP創英角ｺﾞｼｯｸUB" pitchFamily="50" charset="-128"/>
        </a:defRPr>
      </a:lvl2pPr>
      <a:lvl3pPr marL="952500" indent="-1952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b="1" i="0" baseline="0">
          <a:solidFill>
            <a:srgbClr val="EAEAEA"/>
          </a:solidFill>
          <a:latin typeface="Tahoma" pitchFamily="34" charset="0"/>
          <a:ea typeface="HGP創英角ｺﾞｼｯｸUB" pitchFamily="50" charset="-128"/>
        </a:defRPr>
      </a:lvl3pPr>
      <a:lvl4pPr marL="1338263" indent="-1952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b="1" i="0" baseline="0">
          <a:solidFill>
            <a:srgbClr val="EAEAEA"/>
          </a:solidFill>
          <a:latin typeface="Tahoma" pitchFamily="34" charset="0"/>
          <a:ea typeface="HGP創英角ｺﾞｼｯｸUB" pitchFamily="50" charset="-128"/>
        </a:defRPr>
      </a:lvl4pPr>
      <a:lvl5pPr marL="1711325"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b="1" i="0" baseline="0">
          <a:solidFill>
            <a:srgbClr val="EAEAEA"/>
          </a:solidFill>
          <a:latin typeface="Tahoma" pitchFamily="34" charset="0"/>
          <a:ea typeface="HGP創英角ｺﾞｼｯｸUB" pitchFamily="50" charset="-128"/>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5953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タイトルの書式設定</a:t>
            </a:r>
          </a:p>
        </p:txBody>
      </p:sp>
      <p:sp>
        <p:nvSpPr>
          <p:cNvPr id="690182" name="Freeform 6"/>
          <p:cNvSpPr>
            <a:spLocks noChangeArrowheads="1"/>
          </p:cNvSpPr>
          <p:nvPr/>
        </p:nvSpPr>
        <p:spPr bwMode="auto">
          <a:xfrm>
            <a:off x="381000" y="228600"/>
            <a:ext cx="7978775"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lgn="l" eaLnBrk="0" hangingPunct="0">
              <a:buFontTx/>
              <a:buNone/>
              <a:defRPr/>
            </a:pPr>
            <a:endParaRPr kumimoji="0" lang="ja-JP" altLang="en-US">
              <a:latin typeface="Arial" charset="0"/>
              <a:ea typeface="ＭＳ Ｐゴシック" pitchFamily="50" charset="-128"/>
            </a:endParaRPr>
          </a:p>
        </p:txBody>
      </p:sp>
      <p:sp>
        <p:nvSpPr>
          <p:cNvPr id="690193" name="Rectangle 17"/>
          <p:cNvSpPr>
            <a:spLocks noGrp="1" noChangeArrowheads="1"/>
          </p:cNvSpPr>
          <p:nvPr>
            <p:ph type="dt" sz="half" idx="2"/>
          </p:nvPr>
        </p:nvSpPr>
        <p:spPr bwMode="auto">
          <a:xfrm>
            <a:off x="250825" y="6243638"/>
            <a:ext cx="14414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200" b="1" i="1">
                <a:effectLst>
                  <a:outerShdw blurRad="38100" dist="38100" dir="2700000" algn="tl">
                    <a:srgbClr val="C0C0C0"/>
                  </a:outerShdw>
                </a:effectLst>
                <a:latin typeface="+mj-lt"/>
                <a:ea typeface="ＭＳ 明朝" pitchFamily="17" charset="-128"/>
              </a:defRPr>
            </a:lvl1pPr>
          </a:lstStyle>
          <a:p>
            <a:pPr>
              <a:buFontTx/>
              <a:buNone/>
              <a:defRPr/>
            </a:pPr>
            <a:r>
              <a:rPr lang="en-US" altLang="ja-JP"/>
              <a:t>2010/7/23</a:t>
            </a:r>
          </a:p>
        </p:txBody>
      </p:sp>
      <p:sp>
        <p:nvSpPr>
          <p:cNvPr id="690194" name="Rectangle 18"/>
          <p:cNvSpPr>
            <a:spLocks noGrp="1" noChangeArrowheads="1"/>
          </p:cNvSpPr>
          <p:nvPr>
            <p:ph type="ftr" sz="quarter" idx="3"/>
          </p:nvPr>
        </p:nvSpPr>
        <p:spPr bwMode="auto">
          <a:xfrm>
            <a:off x="1692275" y="6243638"/>
            <a:ext cx="57594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200" b="1" i="1">
                <a:effectLst>
                  <a:outerShdw blurRad="38100" dist="38100" dir="2700000" algn="tl">
                    <a:srgbClr val="C0C0C0"/>
                  </a:outerShdw>
                </a:effectLst>
                <a:latin typeface="+mj-lt"/>
                <a:ea typeface="ＭＳ 明朝" pitchFamily="17" charset="-128"/>
              </a:defRPr>
            </a:lvl1pPr>
          </a:lstStyle>
          <a:p>
            <a:pPr>
              <a:buFontTx/>
              <a:buNone/>
              <a:defRPr/>
            </a:pPr>
            <a:r>
              <a:rPr lang="ja-JP" altLang="en-US"/>
              <a:t>坪野研セミナー</a:t>
            </a:r>
          </a:p>
        </p:txBody>
      </p:sp>
      <p:sp>
        <p:nvSpPr>
          <p:cNvPr id="690195" name="Rectangle 19"/>
          <p:cNvSpPr>
            <a:spLocks noGrp="1" noChangeArrowheads="1"/>
          </p:cNvSpPr>
          <p:nvPr>
            <p:ph type="sldNum" sz="quarter" idx="4"/>
          </p:nvPr>
        </p:nvSpPr>
        <p:spPr bwMode="auto">
          <a:xfrm>
            <a:off x="7451725" y="6243638"/>
            <a:ext cx="1443038"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1">
                <a:effectLst>
                  <a:outerShdw blurRad="38100" dist="38100" dir="2700000" algn="tl">
                    <a:srgbClr val="C0C0C0"/>
                  </a:outerShdw>
                </a:effectLst>
                <a:latin typeface="+mn-ea"/>
                <a:ea typeface="ＭＳ 明朝" pitchFamily="17" charset="-128"/>
              </a:defRPr>
            </a:lvl1pPr>
          </a:lstStyle>
          <a:p>
            <a:pPr>
              <a:buFontTx/>
              <a:buNone/>
              <a:defRPr/>
            </a:pPr>
            <a:fld id="{97E541AE-0380-4620-A795-92D8CD03D0F9}" type="slidenum">
              <a:rPr kumimoji="0" lang="en-US" altLang="ja-JP"/>
              <a:pPr>
                <a:buFontTx/>
                <a:buNone/>
                <a:defRPr/>
              </a:pPr>
              <a:t>&lt;#&gt;</a:t>
            </a:fld>
            <a:r>
              <a:rPr kumimoji="0" lang="en-US" altLang="ja-JP" dirty="0"/>
              <a:t>/15</a:t>
            </a: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iming>
    <p:tnLst>
      <p:par>
        <p:cTn id="1" dur="indefinite" restart="never" nodeType="tmRoot"/>
      </p:par>
    </p:tnLst>
  </p:timing>
  <p:hf hdr="0"/>
  <p:txStyles>
    <p:titleStyle>
      <a:lvl1pPr algn="l" rtl="0" eaLnBrk="0" fontAlgn="base" hangingPunct="0">
        <a:spcBef>
          <a:spcPct val="0"/>
        </a:spcBef>
        <a:spcAft>
          <a:spcPct val="0"/>
        </a:spcAft>
        <a:defRPr kumimoji="1" sz="2800" b="1">
          <a:solidFill>
            <a:schemeClr val="tx2"/>
          </a:solidFill>
          <a:latin typeface="+mj-lt"/>
          <a:ea typeface="+mj-ea"/>
          <a:cs typeface="+mj-cs"/>
        </a:defRPr>
      </a:lvl1pPr>
      <a:lvl2pPr algn="l" rtl="0" eaLnBrk="0" fontAlgn="base" hangingPunct="0">
        <a:spcBef>
          <a:spcPct val="0"/>
        </a:spcBef>
        <a:spcAft>
          <a:spcPct val="0"/>
        </a:spcAft>
        <a:defRPr kumimoji="1" sz="2800" b="1">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2800" b="1">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2800" b="1">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2800" b="1">
          <a:solidFill>
            <a:schemeClr val="tx2"/>
          </a:solidFill>
          <a:latin typeface="Garamond" pitchFamily="18" charset="0"/>
          <a:ea typeface="ＭＳ Ｐゴシック" pitchFamily="50" charset="-128"/>
        </a:defRPr>
      </a:lvl5pPr>
      <a:lvl6pPr marL="457200" algn="l" rtl="0" fontAlgn="base">
        <a:spcBef>
          <a:spcPct val="0"/>
        </a:spcBef>
        <a:spcAft>
          <a:spcPct val="0"/>
        </a:spcAft>
        <a:defRPr kumimoji="1" sz="2800" b="1">
          <a:solidFill>
            <a:schemeClr val="tx2"/>
          </a:solidFill>
          <a:latin typeface="Garamond" pitchFamily="18" charset="0"/>
          <a:ea typeface="ＭＳ Ｐゴシック" pitchFamily="50" charset="-128"/>
        </a:defRPr>
      </a:lvl6pPr>
      <a:lvl7pPr marL="914400" algn="l" rtl="0" fontAlgn="base">
        <a:spcBef>
          <a:spcPct val="0"/>
        </a:spcBef>
        <a:spcAft>
          <a:spcPct val="0"/>
        </a:spcAft>
        <a:defRPr kumimoji="1" sz="2800" b="1">
          <a:solidFill>
            <a:schemeClr val="tx2"/>
          </a:solidFill>
          <a:latin typeface="Garamond" pitchFamily="18" charset="0"/>
          <a:ea typeface="ＭＳ Ｐゴシック" pitchFamily="50" charset="-128"/>
        </a:defRPr>
      </a:lvl7pPr>
      <a:lvl8pPr marL="1371600" algn="l" rtl="0" fontAlgn="base">
        <a:spcBef>
          <a:spcPct val="0"/>
        </a:spcBef>
        <a:spcAft>
          <a:spcPct val="0"/>
        </a:spcAft>
        <a:defRPr kumimoji="1" sz="2800" b="1">
          <a:solidFill>
            <a:schemeClr val="tx2"/>
          </a:solidFill>
          <a:latin typeface="Garamond" pitchFamily="18" charset="0"/>
          <a:ea typeface="ＭＳ Ｐゴシック" pitchFamily="50" charset="-128"/>
        </a:defRPr>
      </a:lvl8pPr>
      <a:lvl9pPr marL="1828800" algn="l" rtl="0" fontAlgn="base">
        <a:spcBef>
          <a:spcPct val="0"/>
        </a:spcBef>
        <a:spcAft>
          <a:spcPct val="0"/>
        </a:spcAft>
        <a:defRPr kumimoji="1" sz="2800" b="1">
          <a:solidFill>
            <a:schemeClr val="tx2"/>
          </a:solidFill>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kumimoji="1"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kumimoji="1"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kumimoji="1"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kumimoji="1"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w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00.xml.rels><?xml version="1.0" encoding="UTF-8" standalone="yes"?>
<Relationships xmlns="http://schemas.openxmlformats.org/package/2006/relationships"><Relationship Id="rId8" Type="http://schemas.openxmlformats.org/officeDocument/2006/relationships/notesSlide" Target="../notesSlides/notesSlide100.xml"/><Relationship Id="rId13" Type="http://schemas.openxmlformats.org/officeDocument/2006/relationships/image" Target="../media/image139.png"/><Relationship Id="rId3" Type="http://schemas.openxmlformats.org/officeDocument/2006/relationships/tags" Target="../tags/tag30.xml"/><Relationship Id="rId7" Type="http://schemas.openxmlformats.org/officeDocument/2006/relationships/slideLayout" Target="../slideLayouts/slideLayout2.xml"/><Relationship Id="rId12" Type="http://schemas.openxmlformats.org/officeDocument/2006/relationships/image" Target="../media/image138.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image" Target="../media/image137.png"/><Relationship Id="rId5" Type="http://schemas.openxmlformats.org/officeDocument/2006/relationships/tags" Target="../tags/tag32.xml"/><Relationship Id="rId15" Type="http://schemas.openxmlformats.org/officeDocument/2006/relationships/image" Target="../media/image141.png"/><Relationship Id="rId10" Type="http://schemas.openxmlformats.org/officeDocument/2006/relationships/image" Target="../media/image136.png"/><Relationship Id="rId4" Type="http://schemas.openxmlformats.org/officeDocument/2006/relationships/tags" Target="../tags/tag31.xml"/><Relationship Id="rId9" Type="http://schemas.openxmlformats.org/officeDocument/2006/relationships/image" Target="../media/image135.png"/><Relationship Id="rId14" Type="http://schemas.openxmlformats.org/officeDocument/2006/relationships/image" Target="../media/image140.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143.jpeg"/><Relationship Id="rId4" Type="http://schemas.openxmlformats.org/officeDocument/2006/relationships/image" Target="../media/image142.emf"/></Relationships>
</file>

<file path=ppt/slides/_rels/slide10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10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50.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148.png"/><Relationship Id="rId4" Type="http://schemas.openxmlformats.org/officeDocument/2006/relationships/image" Target="../media/image143.jpeg"/></Relationships>
</file>

<file path=ppt/slides/_rels/slide10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51.emf"/></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6.jpe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jpeg"/><Relationship Id="rId4" Type="http://schemas.openxmlformats.org/officeDocument/2006/relationships/image" Target="../media/image153.jpeg"/></Relationships>
</file>

<file path=ppt/slides/_rels/slide11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11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49.png"/><Relationship Id="rId7" Type="http://schemas.openxmlformats.org/officeDocument/2006/relationships/image" Target="../media/image162.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png"/><Relationship Id="rId4" Type="http://schemas.openxmlformats.org/officeDocument/2006/relationships/image" Target="../media/image159.jpeg"/></Relationships>
</file>

<file path=ppt/slides/_rels/slide114.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49.png"/><Relationship Id="rId7" Type="http://schemas.openxmlformats.org/officeDocument/2006/relationships/image" Target="../media/image166.jpe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49.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72.png"/></Relationships>
</file>

<file path=ppt/slides/_rels/slide118.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jpeg"/></Relationships>
</file>

<file path=ppt/slides/_rels/slide12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21.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2.png"/><Relationship Id="rId7" Type="http://schemas.openxmlformats.org/officeDocument/2006/relationships/hyperlink" Target="masuda2009.pdf"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hyperlink" Target="p4549_1.pdf" TargetMode="External"/><Relationship Id="rId4" Type="http://schemas.openxmlformats.org/officeDocument/2006/relationships/image" Target="../media/image173.jpeg"/></Relationships>
</file>

<file path=ppt/slides/_rels/slide12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23.xml.rels><?xml version="1.0" encoding="UTF-8" standalone="yes"?>
<Relationships xmlns="http://schemas.openxmlformats.org/package/2006/relationships"><Relationship Id="rId8" Type="http://schemas.openxmlformats.org/officeDocument/2006/relationships/hyperlink" Target="PRD77_062006_2008.pdf" TargetMode="External"/><Relationship Id="rId3" Type="http://schemas.openxmlformats.org/officeDocument/2006/relationships/hyperlink" Target="PRL98_201101_2007.pdf" TargetMode="External"/><Relationship Id="rId7" Type="http://schemas.openxmlformats.org/officeDocument/2006/relationships/image" Target="../media/image182.pn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hyperlink" Target="PRL%20103,%20140601%20(2009).pdf" TargetMode="External"/><Relationship Id="rId4" Type="http://schemas.openxmlformats.org/officeDocument/2006/relationships/image" Target="../media/image180.png"/><Relationship Id="rId9" Type="http://schemas.openxmlformats.org/officeDocument/2006/relationships/image" Target="../media/image183.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185.png"/><Relationship Id="rId4" Type="http://schemas.openxmlformats.org/officeDocument/2006/relationships/image" Target="../media/image184.png"/></Relationships>
</file>

<file path=ppt/slides/_rels/slide125.xml.rels><?xml version="1.0" encoding="UTF-8" standalone="yes"?>
<Relationships xmlns="http://schemas.openxmlformats.org/package/2006/relationships"><Relationship Id="rId8" Type="http://schemas.openxmlformats.org/officeDocument/2006/relationships/hyperlink" Target="http://en.wikipedia.org/wiki/File:LAGEOS-NASA.jpg" TargetMode="External"/><Relationship Id="rId3" Type="http://schemas.openxmlformats.org/officeDocument/2006/relationships/tags" Target="../tags/tag37.xml"/><Relationship Id="rId7" Type="http://schemas.openxmlformats.org/officeDocument/2006/relationships/image" Target="../media/image184.png"/><Relationship Id="rId12" Type="http://schemas.openxmlformats.org/officeDocument/2006/relationships/image" Target="../media/image190.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86.png"/><Relationship Id="rId11" Type="http://schemas.openxmlformats.org/officeDocument/2006/relationships/image" Target="../media/image189.jpeg"/><Relationship Id="rId5" Type="http://schemas.openxmlformats.org/officeDocument/2006/relationships/notesSlide" Target="../notesSlides/notesSlide125.xml"/><Relationship Id="rId10" Type="http://schemas.openxmlformats.org/officeDocument/2006/relationships/image" Target="../media/image188.png"/><Relationship Id="rId4" Type="http://schemas.openxmlformats.org/officeDocument/2006/relationships/slideLayout" Target="../slideLayouts/slideLayout2.xml"/><Relationship Id="rId9" Type="http://schemas.openxmlformats.org/officeDocument/2006/relationships/image" Target="../media/image187.jpeg"/></Relationships>
</file>

<file path=ppt/slides/_rels/slide126.xml.rels><?xml version="1.0" encoding="UTF-8" standalone="yes"?>
<Relationships xmlns="http://schemas.openxmlformats.org/package/2006/relationships"><Relationship Id="rId3" Type="http://schemas.openxmlformats.org/officeDocument/2006/relationships/hyperlink" Target="http://en.wikipedia.org/wiki/File:LAGEOS-NASA.jpg"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1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wmf"/><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93.jpeg"/></Relationships>
</file>

<file path=ppt/slides/_rels/slide13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197.jpeg"/><Relationship Id="rId5" Type="http://schemas.openxmlformats.org/officeDocument/2006/relationships/image" Target="../media/image196.png"/><Relationship Id="rId4" Type="http://schemas.openxmlformats.org/officeDocument/2006/relationships/image" Target="../media/image195.png"/></Relationships>
</file>

<file path=ppt/slides/_rels/slide13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199.wmf"/></Relationships>
</file>

<file path=ppt/slides/_rels/slide134.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slideLayout" Target="../slideLayouts/slideLayout2.xml"/><Relationship Id="rId7" Type="http://schemas.openxmlformats.org/officeDocument/2006/relationships/image" Target="../media/image202.wmf"/><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201.jpeg"/><Relationship Id="rId5" Type="http://schemas.openxmlformats.org/officeDocument/2006/relationships/image" Target="../media/image200.wmf"/><Relationship Id="rId4" Type="http://schemas.openxmlformats.org/officeDocument/2006/relationships/notesSlide" Target="../notesSlides/notesSlide134.xml"/><Relationship Id="rId9" Type="http://schemas.openxmlformats.org/officeDocument/2006/relationships/image" Target="../media/image204.png"/></Relationships>
</file>

<file path=ppt/slides/_rels/slide13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206.wmf"/></Relationships>
</file>

<file path=ppt/slides/_rels/slide13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hyperlink" Target="A_Shotr-Range_Test_of_Newtons_Gravitational_ISL.pdf"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hyperlink" Target="A_Shotr-Range_Test_of_Newtons_Gravitational_ISL.pdf"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hyperlink" Target="A_Shotr-Range_Test_of_Newtons_Gravitational_ISL.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wmf"/></Relationships>
</file>

<file path=ppt/slides/_rels/slide14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14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216.png"/><Relationship Id="rId4" Type="http://schemas.openxmlformats.org/officeDocument/2006/relationships/image" Target="../media/image215.png"/></Relationships>
</file>

<file path=ppt/slides/_rels/slide14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8" Type="http://schemas.openxmlformats.org/officeDocument/2006/relationships/hyperlink" Target="http://upload.wikimedia.org/wikipedia/commons/5/5d/Newtons_laws_in_latin.jpg" TargetMode="External"/><Relationship Id="rId3" Type="http://schemas.openxmlformats.org/officeDocument/2006/relationships/slideLayout" Target="../slideLayouts/slideLayout2.xml"/><Relationship Id="rId7" Type="http://schemas.openxmlformats.org/officeDocument/2006/relationships/image" Target="../media/image221.jpe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notesSlide" Target="../notesSlides/notesSlide145.xml"/><Relationship Id="rId9" Type="http://schemas.openxmlformats.org/officeDocument/2006/relationships/image" Target="../media/image222.jpeg"/></Relationships>
</file>

<file path=ppt/slides/_rels/slide14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tags" Target="../tags/tag44.xml"/><Relationship Id="rId7" Type="http://schemas.openxmlformats.org/officeDocument/2006/relationships/image" Target="../media/image223.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146.xml"/><Relationship Id="rId5" Type="http://schemas.openxmlformats.org/officeDocument/2006/relationships/slideLayout" Target="../slideLayouts/slideLayout2.xml"/><Relationship Id="rId10" Type="http://schemas.openxmlformats.org/officeDocument/2006/relationships/image" Target="../media/image225.png"/><Relationship Id="rId4" Type="http://schemas.openxmlformats.org/officeDocument/2006/relationships/tags" Target="../tags/tag45.xml"/><Relationship Id="rId9" Type="http://schemas.openxmlformats.org/officeDocument/2006/relationships/image" Target="../media/image224.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86.png"/><Relationship Id="rId4" Type="http://schemas.openxmlformats.org/officeDocument/2006/relationships/image" Target="../media/image85.png"/></Relationships>
</file>

<file path=ppt/slides/_rels/slide1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28.png"/><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image" Target="../media/image227.png"/><Relationship Id="rId2" Type="http://schemas.openxmlformats.org/officeDocument/2006/relationships/tags" Target="../tags/tag48.xml"/><Relationship Id="rId16" Type="http://schemas.openxmlformats.org/officeDocument/2006/relationships/image" Target="../media/image231.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226.png"/><Relationship Id="rId5" Type="http://schemas.openxmlformats.org/officeDocument/2006/relationships/tags" Target="../tags/tag51.xml"/><Relationship Id="rId15" Type="http://schemas.openxmlformats.org/officeDocument/2006/relationships/image" Target="../media/image230.png"/><Relationship Id="rId10" Type="http://schemas.openxmlformats.org/officeDocument/2006/relationships/image" Target="../media/image220.png"/><Relationship Id="rId4" Type="http://schemas.openxmlformats.org/officeDocument/2006/relationships/tags" Target="../tags/tag50.xml"/><Relationship Id="rId9" Type="http://schemas.openxmlformats.org/officeDocument/2006/relationships/notesSlide" Target="../notesSlides/notesSlide149.xml"/><Relationship Id="rId14" Type="http://schemas.openxmlformats.org/officeDocument/2006/relationships/image" Target="../media/image22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image" Target="../media/image231.png"/><Relationship Id="rId3" Type="http://schemas.openxmlformats.org/officeDocument/2006/relationships/tags" Target="../tags/tag58.xml"/><Relationship Id="rId7" Type="http://schemas.openxmlformats.org/officeDocument/2006/relationships/notesSlide" Target="../notesSlides/notesSlide151.xml"/><Relationship Id="rId12" Type="http://schemas.openxmlformats.org/officeDocument/2006/relationships/image" Target="../media/image230.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Layout" Target="../slideLayouts/slideLayout2.xml"/><Relationship Id="rId11" Type="http://schemas.openxmlformats.org/officeDocument/2006/relationships/image" Target="../media/image229.png"/><Relationship Id="rId5" Type="http://schemas.openxmlformats.org/officeDocument/2006/relationships/tags" Target="../tags/tag60.xml"/><Relationship Id="rId10" Type="http://schemas.openxmlformats.org/officeDocument/2006/relationships/hyperlink" Target="PLB429_1998.pdf" TargetMode="External"/><Relationship Id="rId4" Type="http://schemas.openxmlformats.org/officeDocument/2006/relationships/tags" Target="../tags/tag59.xml"/><Relationship Id="rId9" Type="http://schemas.openxmlformats.org/officeDocument/2006/relationships/image" Target="../media/image235.png"/></Relationships>
</file>

<file path=ppt/slides/_rels/slide152.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tags" Target="../tags/tag63.xml"/><Relationship Id="rId7" Type="http://schemas.openxmlformats.org/officeDocument/2006/relationships/image" Target="../media/image234.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notesSlide" Target="../notesSlides/notesSlide152.xml"/><Relationship Id="rId11" Type="http://schemas.openxmlformats.org/officeDocument/2006/relationships/image" Target="../media/image238.png"/><Relationship Id="rId5" Type="http://schemas.openxmlformats.org/officeDocument/2006/relationships/slideLayout" Target="../slideLayouts/slideLayout2.xml"/><Relationship Id="rId10" Type="http://schemas.openxmlformats.org/officeDocument/2006/relationships/image" Target="../media/image237.png"/><Relationship Id="rId4" Type="http://schemas.openxmlformats.org/officeDocument/2006/relationships/tags" Target="../tags/tag64.xml"/><Relationship Id="rId9" Type="http://schemas.openxmlformats.org/officeDocument/2006/relationships/image" Target="../media/image236.png"/></Relationships>
</file>

<file path=ppt/slides/_rels/slide15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240.jpeg"/></Relationships>
</file>

<file path=ppt/slides/_rels/slide154.xml.rels><?xml version="1.0" encoding="UTF-8" standalone="yes"?>
<Relationships xmlns="http://schemas.openxmlformats.org/package/2006/relationships"><Relationship Id="rId8" Type="http://schemas.openxmlformats.org/officeDocument/2006/relationships/notesSlide" Target="../notesSlides/notesSlide154.xml"/><Relationship Id="rId13" Type="http://schemas.openxmlformats.org/officeDocument/2006/relationships/image" Target="../media/image245.png"/><Relationship Id="rId3" Type="http://schemas.openxmlformats.org/officeDocument/2006/relationships/tags" Target="../tags/tag67.xml"/><Relationship Id="rId7" Type="http://schemas.openxmlformats.org/officeDocument/2006/relationships/slideLayout" Target="../slideLayouts/slideLayout2.xml"/><Relationship Id="rId12" Type="http://schemas.openxmlformats.org/officeDocument/2006/relationships/image" Target="../media/image244.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image" Target="../media/image243.png"/><Relationship Id="rId5" Type="http://schemas.openxmlformats.org/officeDocument/2006/relationships/tags" Target="../tags/tag69.xml"/><Relationship Id="rId15" Type="http://schemas.openxmlformats.org/officeDocument/2006/relationships/image" Target="../media/image247.png"/><Relationship Id="rId10" Type="http://schemas.openxmlformats.org/officeDocument/2006/relationships/image" Target="../media/image242.png"/><Relationship Id="rId4" Type="http://schemas.openxmlformats.org/officeDocument/2006/relationships/tags" Target="../tags/tag68.xml"/><Relationship Id="rId9" Type="http://schemas.openxmlformats.org/officeDocument/2006/relationships/image" Target="../media/image241.png"/><Relationship Id="rId14" Type="http://schemas.openxmlformats.org/officeDocument/2006/relationships/image" Target="../media/image246.png"/></Relationships>
</file>

<file path=ppt/slides/_rels/slide155.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tags" Target="../tags/tag73.xml"/><Relationship Id="rId7" Type="http://schemas.openxmlformats.org/officeDocument/2006/relationships/notesSlide" Target="../notesSlides/notesSlide155.xml"/><Relationship Id="rId12" Type="http://schemas.openxmlformats.org/officeDocument/2006/relationships/image" Target="../media/image251.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slideLayout" Target="../slideLayouts/slideLayout2.xml"/><Relationship Id="rId11" Type="http://schemas.openxmlformats.org/officeDocument/2006/relationships/image" Target="../media/image250.png"/><Relationship Id="rId5" Type="http://schemas.openxmlformats.org/officeDocument/2006/relationships/tags" Target="../tags/tag75.xml"/><Relationship Id="rId10" Type="http://schemas.openxmlformats.org/officeDocument/2006/relationships/image" Target="../media/image223.png"/><Relationship Id="rId4" Type="http://schemas.openxmlformats.org/officeDocument/2006/relationships/tags" Target="../tags/tag74.xml"/><Relationship Id="rId9" Type="http://schemas.openxmlformats.org/officeDocument/2006/relationships/image" Target="../media/image249.png"/></Relationships>
</file>

<file path=ppt/slides/_rels/slide156.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tags" Target="../tags/tag78.xml"/><Relationship Id="rId7" Type="http://schemas.openxmlformats.org/officeDocument/2006/relationships/image" Target="../media/image252.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notesSlide" Target="../notesSlides/notesSlide156.xml"/><Relationship Id="rId5" Type="http://schemas.openxmlformats.org/officeDocument/2006/relationships/slideLayout" Target="../slideLayouts/slideLayout2.xml"/><Relationship Id="rId10" Type="http://schemas.openxmlformats.org/officeDocument/2006/relationships/image" Target="../media/image255.png"/><Relationship Id="rId4" Type="http://schemas.openxmlformats.org/officeDocument/2006/relationships/tags" Target="../tags/tag79.xml"/><Relationship Id="rId9" Type="http://schemas.openxmlformats.org/officeDocument/2006/relationships/image" Target="../media/image254.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80.xml"/><Relationship Id="rId5" Type="http://schemas.openxmlformats.org/officeDocument/2006/relationships/image" Target="../media/image256.png"/><Relationship Id="rId4" Type="http://schemas.openxmlformats.org/officeDocument/2006/relationships/image" Target="../media/image251.png"/></Relationships>
</file>

<file path=ppt/slides/_rels/slide15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258.jpeg"/></Relationships>
</file>

<file path=ppt/slides/_rels/slide159.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wmf"/></Relationships>
</file>

<file path=ppt/slides/_rels/slide160.x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262.jpeg"/></Relationships>
</file>

<file path=ppt/slides/_rels/slide162.xml.rels><?xml version="1.0" encoding="UTF-8" standalone="yes"?>
<Relationships xmlns="http://schemas.openxmlformats.org/package/2006/relationships"><Relationship Id="rId3" Type="http://schemas.openxmlformats.org/officeDocument/2006/relationships/image" Target="../media/image263.emf"/><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264.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265.png"/></Relationships>
</file>

<file path=ppt/slides/_rels/slide164.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268.jpe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82.xml"/><Relationship Id="rId5" Type="http://schemas.openxmlformats.org/officeDocument/2006/relationships/image" Target="../media/image270.png"/><Relationship Id="rId4" Type="http://schemas.openxmlformats.org/officeDocument/2006/relationships/image" Target="../media/image269.wmf"/></Relationships>
</file>

<file path=ppt/slides/_rels/slide1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206.wmf"/></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83.xml"/><Relationship Id="rId5" Type="http://schemas.openxmlformats.org/officeDocument/2006/relationships/image" Target="../media/image86.png"/><Relationship Id="rId4" Type="http://schemas.openxmlformats.org/officeDocument/2006/relationships/image" Target="../media/image88.png"/></Relationships>
</file>

<file path=ppt/slides/_rels/slide169.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7.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6.xml"/><Relationship Id="rId1" Type="http://schemas.openxmlformats.org/officeDocument/2006/relationships/tags" Target="../tags/tag86.xml"/><Relationship Id="rId5" Type="http://schemas.openxmlformats.org/officeDocument/2006/relationships/image" Target="../media/image275.png"/><Relationship Id="rId4" Type="http://schemas.openxmlformats.org/officeDocument/2006/relationships/image" Target="../media/image274.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6.xml"/><Relationship Id="rId1" Type="http://schemas.openxmlformats.org/officeDocument/2006/relationships/tags" Target="../tags/tag87.xml"/><Relationship Id="rId5" Type="http://schemas.openxmlformats.org/officeDocument/2006/relationships/image" Target="../media/image275.png"/><Relationship Id="rId4" Type="http://schemas.openxmlformats.org/officeDocument/2006/relationships/image" Target="../media/image276.pn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74.xml"/><Relationship Id="rId1" Type="http://schemas.openxmlformats.org/officeDocument/2006/relationships/slideLayout" Target="../slideLayouts/slideLayout6.xml"/><Relationship Id="rId4" Type="http://schemas.openxmlformats.org/officeDocument/2006/relationships/image" Target="../media/image277.png"/></Relationships>
</file>

<file path=ppt/slides/_rels/slide17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175.xml"/><Relationship Id="rId1" Type="http://schemas.openxmlformats.org/officeDocument/2006/relationships/slideLayout" Target="../slideLayouts/slideLayout6.xml"/><Relationship Id="rId5" Type="http://schemas.openxmlformats.org/officeDocument/2006/relationships/image" Target="../media/image277.png"/><Relationship Id="rId4" Type="http://schemas.openxmlformats.org/officeDocument/2006/relationships/image" Target="../media/image271.png"/></Relationships>
</file>

<file path=ppt/slides/_rels/slide176.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76.xml"/><Relationship Id="rId1" Type="http://schemas.openxmlformats.org/officeDocument/2006/relationships/slideLayout" Target="../slideLayouts/slideLayout6.xml"/><Relationship Id="rId4" Type="http://schemas.openxmlformats.org/officeDocument/2006/relationships/image" Target="../media/image277.png"/></Relationships>
</file>

<file path=ppt/slides/_rels/slide17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78.xml"/><Relationship Id="rId1" Type="http://schemas.openxmlformats.org/officeDocument/2006/relationships/slideLayout" Target="../slideLayouts/slideLayout6.xml"/><Relationship Id="rId6" Type="http://schemas.openxmlformats.org/officeDocument/2006/relationships/image" Target="../media/image281.jpeg"/><Relationship Id="rId5" Type="http://schemas.openxmlformats.org/officeDocument/2006/relationships/image" Target="../media/image104.jpeg"/><Relationship Id="rId4" Type="http://schemas.openxmlformats.org/officeDocument/2006/relationships/image" Target="../media/image280.jpe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6.xml"/><Relationship Id="rId1" Type="http://schemas.openxmlformats.org/officeDocument/2006/relationships/tags" Target="../tags/tag88.xml"/><Relationship Id="rId5" Type="http://schemas.openxmlformats.org/officeDocument/2006/relationships/image" Target="../media/image282.png"/><Relationship Id="rId4" Type="http://schemas.openxmlformats.org/officeDocument/2006/relationships/image" Target="../media/image27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8" Type="http://schemas.openxmlformats.org/officeDocument/2006/relationships/image" Target="../media/image283.jpeg"/><Relationship Id="rId13" Type="http://schemas.openxmlformats.org/officeDocument/2006/relationships/image" Target="../media/image288.png"/><Relationship Id="rId3" Type="http://schemas.openxmlformats.org/officeDocument/2006/relationships/tags" Target="../tags/tag91.xml"/><Relationship Id="rId7" Type="http://schemas.openxmlformats.org/officeDocument/2006/relationships/notesSlide" Target="../notesSlides/notesSlide183.xml"/><Relationship Id="rId12" Type="http://schemas.openxmlformats.org/officeDocument/2006/relationships/image" Target="../media/image287.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slideLayout" Target="../slideLayouts/slideLayout2.xml"/><Relationship Id="rId11" Type="http://schemas.openxmlformats.org/officeDocument/2006/relationships/image" Target="../media/image286.png"/><Relationship Id="rId5" Type="http://schemas.openxmlformats.org/officeDocument/2006/relationships/tags" Target="../tags/tag93.xml"/><Relationship Id="rId10" Type="http://schemas.openxmlformats.org/officeDocument/2006/relationships/image" Target="../media/image285.png"/><Relationship Id="rId4" Type="http://schemas.openxmlformats.org/officeDocument/2006/relationships/tags" Target="../tags/tag92.xml"/><Relationship Id="rId9" Type="http://schemas.openxmlformats.org/officeDocument/2006/relationships/image" Target="../media/image284.png"/></Relationships>
</file>

<file path=ppt/slides/_rels/slide18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tags" Target="../tags/tag96.xml"/><Relationship Id="rId7" Type="http://schemas.openxmlformats.org/officeDocument/2006/relationships/image" Target="../media/image284.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notesSlide" Target="../notesSlides/notesSlide186.xml"/><Relationship Id="rId5" Type="http://schemas.openxmlformats.org/officeDocument/2006/relationships/slideLayout" Target="../slideLayouts/slideLayout2.xml"/><Relationship Id="rId10" Type="http://schemas.openxmlformats.org/officeDocument/2006/relationships/image" Target="../media/image289.png"/><Relationship Id="rId4" Type="http://schemas.openxmlformats.org/officeDocument/2006/relationships/tags" Target="../tags/tag97.xml"/><Relationship Id="rId9" Type="http://schemas.openxmlformats.org/officeDocument/2006/relationships/image" Target="../media/image286.png"/></Relationships>
</file>

<file path=ppt/slides/_rels/slide1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wmf"/></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1.emf"/><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jda.jaxa.jp/jda/p4_download_j.php?mode=level&amp;f_id=14317&amp;time=N&amp;genre=1&amp;category=9034"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jpeg"/><Relationship Id="rId7"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slideLayout" Target="../slideLayouts/slideLayout2.xml"/><Relationship Id="rId7" Type="http://schemas.openxmlformats.org/officeDocument/2006/relationships/image" Target="../media/image68.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notesSlide" Target="../notesSlides/notesSlide35.xml"/><Relationship Id="rId9"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jpeg"/><Relationship Id="rId4" Type="http://schemas.openxmlformats.org/officeDocument/2006/relationships/image" Target="../media/image6.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75.emf"/><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82.emf"/></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wmf"/><Relationship Id="rId7"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50.png"/><Relationship Id="rId4" Type="http://schemas.openxmlformats.org/officeDocument/2006/relationships/image" Target="../media/image37.jpeg"/><Relationship Id="rId9"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6.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86.pn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86.png"/><Relationship Id="rId5" Type="http://schemas.openxmlformats.org/officeDocument/2006/relationships/image" Target="../media/image88.pn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95.wmf"/><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tags" Target="../tags/tag18.xml"/><Relationship Id="rId7" Type="http://schemas.openxmlformats.org/officeDocument/2006/relationships/image" Target="../media/image97.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96.png"/><Relationship Id="rId5" Type="http://schemas.openxmlformats.org/officeDocument/2006/relationships/notesSlide" Target="../notesSlides/notesSlide57.xml"/><Relationship Id="rId4" Type="http://schemas.openxmlformats.org/officeDocument/2006/relationships/slideLayout" Target="../slideLayouts/slideLayout2.xml"/><Relationship Id="rId9" Type="http://schemas.openxmlformats.org/officeDocument/2006/relationships/image" Target="../media/image9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61.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wmf"/><Relationship Id="rId7" Type="http://schemas.openxmlformats.org/officeDocument/2006/relationships/image" Target="../media/image54.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50.png"/><Relationship Id="rId10" Type="http://schemas.openxmlformats.org/officeDocument/2006/relationships/image" Target="../media/image104.jpeg"/><Relationship Id="rId4" Type="http://schemas.openxmlformats.org/officeDocument/2006/relationships/image" Target="../media/image37.jpeg"/><Relationship Id="rId9" Type="http://schemas.openxmlformats.org/officeDocument/2006/relationships/image" Target="../media/image5.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vmlDrawing" Target="../drawings/vmlDrawing13.v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0.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5.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hyperlink" Target="http://upload.wikimedia.org/wikipedia/commons/c/c4/Adam_and_Eve_expelled_from_Paradise.png" TargetMode="External"/><Relationship Id="rId5" Type="http://schemas.openxmlformats.org/officeDocument/2006/relationships/image" Target="../media/image114.jpeg"/><Relationship Id="rId4" Type="http://schemas.openxmlformats.org/officeDocument/2006/relationships/image" Target="../media/image15.png"/></Relationships>
</file>

<file path=ppt/slides/_rels/slide8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118.png"/><Relationship Id="rId4" Type="http://schemas.openxmlformats.org/officeDocument/2006/relationships/image" Target="../media/image10.png"/></Relationships>
</file>

<file path=ppt/slides/_rels/slide8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5.png"/><Relationship Id="rId2" Type="http://schemas.openxmlformats.org/officeDocument/2006/relationships/tags" Target="../tags/tag24.xml"/><Relationship Id="rId1" Type="http://schemas.openxmlformats.org/officeDocument/2006/relationships/vmlDrawing" Target="../drawings/vmlDrawing15.vml"/><Relationship Id="rId6" Type="http://schemas.openxmlformats.org/officeDocument/2006/relationships/image" Target="../media/image124.jpeg"/><Relationship Id="rId5" Type="http://schemas.openxmlformats.org/officeDocument/2006/relationships/oleObject" Target="../embeddings/oleObject4.bin"/><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27.emf"/></Relationships>
</file>

<file path=ppt/slides/_rels/slide8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oleObject" Target="../embeddings/oleObject5.bin"/><Relationship Id="rId4" Type="http://schemas.openxmlformats.org/officeDocument/2006/relationships/hyperlink" Target="Meeting.pdf"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32.png"/><Relationship Id="rId4" Type="http://schemas.openxmlformats.org/officeDocument/2006/relationships/image" Target="../media/image31.emf"/></Relationships>
</file>

<file path=ppt/slides/_rels/slide9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9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ctrTitle"/>
          </p:nvPr>
        </p:nvSpPr>
        <p:spPr>
          <a:xfrm>
            <a:off x="1001713" y="576246"/>
            <a:ext cx="7380287" cy="457200"/>
          </a:xfrm>
        </p:spPr>
        <p:txBody>
          <a:bodyPr/>
          <a:lstStyle/>
          <a:p>
            <a:r>
              <a:rPr lang="ja-JP" altLang="en-US" sz="3600" b="0" dirty="0" smtClean="0">
                <a:solidFill>
                  <a:srgbClr val="F8F8F8"/>
                </a:solidFill>
                <a:effectLst/>
              </a:rPr>
              <a:t>重力・重力波物理学</a:t>
            </a:r>
            <a:endParaRPr lang="en-US" altLang="ja-JP" sz="3600" b="0" dirty="0">
              <a:solidFill>
                <a:srgbClr val="F8F8F8"/>
              </a:solidFill>
              <a:effectLst/>
            </a:endParaRPr>
          </a:p>
        </p:txBody>
      </p:sp>
      <p:sp>
        <p:nvSpPr>
          <p:cNvPr id="6" name="Rectangle 8"/>
          <p:cNvSpPr>
            <a:spLocks noGrp="1" noChangeArrowheads="1"/>
          </p:cNvSpPr>
          <p:nvPr>
            <p:ph type="ftr" sz="quarter" idx="3"/>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9" name="Rectangle 4"/>
          <p:cNvSpPr>
            <a:spLocks noChangeArrowheads="1"/>
          </p:cNvSpPr>
          <p:nvPr/>
        </p:nvSpPr>
        <p:spPr bwMode="auto">
          <a:xfrm>
            <a:off x="4286248" y="5643578"/>
            <a:ext cx="4572032" cy="519373"/>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2800" dirty="0" smtClean="0">
                <a:solidFill>
                  <a:srgbClr val="CCFFCC"/>
                </a:solidFill>
              </a:rPr>
              <a:t>安東 正樹</a:t>
            </a:r>
            <a:r>
              <a:rPr lang="en-US" altLang="ja-JP" dirty="0" smtClean="0">
                <a:solidFill>
                  <a:srgbClr val="CCFFCC"/>
                </a:solidFill>
              </a:rPr>
              <a:t>  (</a:t>
            </a:r>
            <a:r>
              <a:rPr lang="ja-JP" altLang="en-US" dirty="0" smtClean="0">
                <a:solidFill>
                  <a:srgbClr val="CCFFCC"/>
                </a:solidFill>
              </a:rPr>
              <a:t>京都大学　理学研究科</a:t>
            </a:r>
            <a:r>
              <a:rPr lang="en-US" altLang="ja-JP" dirty="0" smtClean="0">
                <a:solidFill>
                  <a:srgbClr val="CCFFCC"/>
                </a:solidFill>
              </a:rPr>
              <a:t>)</a:t>
            </a:r>
            <a:endParaRPr lang="ja-JP" altLang="en-US" dirty="0">
              <a:solidFill>
                <a:srgbClr val="CCFFCC"/>
              </a:solidFill>
            </a:endParaRPr>
          </a:p>
        </p:txBody>
      </p:sp>
      <p:pic>
        <p:nvPicPr>
          <p:cNvPr id="8" name="図 7" descr="setup_kyoto100214.JPG"/>
          <p:cNvPicPr>
            <a:picLocks noChangeAspect="1"/>
          </p:cNvPicPr>
          <p:nvPr/>
        </p:nvPicPr>
        <p:blipFill>
          <a:blip r:embed="rId3" cstate="print"/>
          <a:stretch>
            <a:fillRect/>
          </a:stretch>
        </p:blipFill>
        <p:spPr>
          <a:xfrm>
            <a:off x="4714876" y="2357430"/>
            <a:ext cx="4000496" cy="3000372"/>
          </a:xfrm>
          <a:prstGeom prst="rect">
            <a:avLst/>
          </a:prstGeom>
        </p:spPr>
      </p:pic>
      <p:pic>
        <p:nvPicPr>
          <p:cNvPr id="10" name="Picture 9"/>
          <p:cNvPicPr>
            <a:picLocks noChangeAspect="1" noChangeArrowheads="1"/>
          </p:cNvPicPr>
          <p:nvPr/>
        </p:nvPicPr>
        <p:blipFill>
          <a:blip r:embed="rId4" cstate="print"/>
          <a:srcRect/>
          <a:stretch>
            <a:fillRect/>
          </a:stretch>
        </p:blipFill>
        <p:spPr bwMode="auto">
          <a:xfrm>
            <a:off x="500034" y="2214554"/>
            <a:ext cx="4012061" cy="3197229"/>
          </a:xfrm>
          <a:prstGeom prst="rect">
            <a:avLst/>
          </a:prstGeom>
          <a:noFill/>
          <a:ln w="15875">
            <a:noFill/>
            <a:miter lim="800000"/>
            <a:headEnd/>
            <a:tailEnd/>
          </a:ln>
          <a:effectLst/>
        </p:spPr>
      </p:pic>
    </p:spTree>
  </p:cSld>
  <p:clrMapOvr>
    <a:masterClrMapping/>
  </p:clrMapOvr>
  <p:transition advTm="696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2"/>
          <p:cNvSpPr>
            <a:spLocks noGrp="1" noChangeArrowheads="1"/>
          </p:cNvSpPr>
          <p:nvPr>
            <p:ph type="title"/>
          </p:nvPr>
        </p:nvSpPr>
        <p:spPr/>
        <p:txBody>
          <a:bodyPr/>
          <a:lstStyle/>
          <a:p>
            <a:r>
              <a:rPr lang="ja-JP" altLang="ja-JP" dirty="0" smtClean="0">
                <a:solidFill>
                  <a:srgbClr val="DDDDDD"/>
                </a:solidFill>
              </a:rPr>
              <a:t>重力波</a:t>
            </a:r>
            <a:r>
              <a:rPr lang="ja-JP" altLang="en-US" dirty="0" smtClean="0">
                <a:solidFill>
                  <a:srgbClr val="DDDDDD"/>
                </a:solidFill>
              </a:rPr>
              <a:t>検出器</a:t>
            </a:r>
            <a:r>
              <a:rPr lang="ja-JP" altLang="ja-JP" dirty="0" smtClean="0">
                <a:solidFill>
                  <a:srgbClr val="DDDDDD"/>
                </a:solidFill>
              </a:rPr>
              <a:t>の現状</a:t>
            </a:r>
            <a:endParaRPr lang="ja-JP" altLang="en-US" dirty="0">
              <a:solidFill>
                <a:srgbClr val="DDDDDD"/>
              </a:solidFill>
            </a:endParaRPr>
          </a:p>
        </p:txBody>
      </p:sp>
      <p:sp>
        <p:nvSpPr>
          <p:cNvPr id="17"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pitchFamily="34" charset="0"/>
                <a:ea typeface="HGP創英角ｺﾞｼｯｸUB" pitchFamily="50" charset="-128"/>
                <a:cs typeface="+mn-cs"/>
              </a:rPr>
              <a:t>東京大学・物理学教室セミナー　</a:t>
            </a:r>
            <a:r>
              <a:rPr lang="en-US" altLang="ja-JP" sz="1200" b="1" kern="1200" smtClean="0">
                <a:solidFill>
                  <a:srgbClr val="EAEAEA"/>
                </a:solidFill>
                <a:latin typeface="Tahoma" pitchFamily="34" charset="0"/>
                <a:ea typeface="HGP創英角ｺﾞｼｯｸUB" pitchFamily="50" charset="-128"/>
                <a:cs typeface="+mn-cs"/>
              </a:rPr>
              <a:t>(2010</a:t>
            </a:r>
            <a:r>
              <a:rPr lang="ja-JP" altLang="en-US" sz="1200" b="1" kern="1200" smtClean="0">
                <a:solidFill>
                  <a:srgbClr val="EAEAEA"/>
                </a:solidFill>
                <a:latin typeface="Tahoma" pitchFamily="34" charset="0"/>
                <a:ea typeface="HGP創英角ｺﾞｼｯｸUB" pitchFamily="50" charset="-128"/>
                <a:cs typeface="+mn-cs"/>
              </a:rPr>
              <a:t>年</a:t>
            </a:r>
            <a:r>
              <a:rPr lang="en-US" altLang="ja-JP" sz="1200" b="1" kern="1200" smtClean="0">
                <a:solidFill>
                  <a:srgbClr val="EAEAEA"/>
                </a:solidFill>
                <a:latin typeface="Tahoma" pitchFamily="34" charset="0"/>
                <a:ea typeface="HGP創英角ｺﾞｼｯｸUB" pitchFamily="50" charset="-128"/>
                <a:cs typeface="+mn-cs"/>
              </a:rPr>
              <a:t>10</a:t>
            </a:r>
            <a:r>
              <a:rPr lang="ja-JP" altLang="en-US" sz="1200" b="1" kern="1200" smtClean="0">
                <a:solidFill>
                  <a:srgbClr val="EAEAEA"/>
                </a:solidFill>
                <a:latin typeface="Tahoma" pitchFamily="34" charset="0"/>
                <a:ea typeface="HGP創英角ｺﾞｼｯｸUB" pitchFamily="50" charset="-128"/>
                <a:cs typeface="+mn-cs"/>
              </a:rPr>
              <a:t>月</a:t>
            </a:r>
            <a:r>
              <a:rPr lang="en-US" altLang="ja-JP" sz="1200" b="1" kern="1200" smtClean="0">
                <a:solidFill>
                  <a:srgbClr val="EAEAEA"/>
                </a:solidFill>
                <a:latin typeface="Tahoma" pitchFamily="34" charset="0"/>
                <a:ea typeface="HGP創英角ｺﾞｼｯｸUB" pitchFamily="50" charset="-128"/>
                <a:cs typeface="+mn-cs"/>
              </a:rPr>
              <a:t>1</a:t>
            </a:r>
            <a:r>
              <a:rPr lang="ja-JP" altLang="en-US" sz="1200" b="1" kern="1200" smtClean="0">
                <a:solidFill>
                  <a:srgbClr val="EAEAEA"/>
                </a:solidFill>
                <a:latin typeface="Tahoma" pitchFamily="34" charset="0"/>
                <a:ea typeface="HGP創英角ｺﾞｼｯｸUB" pitchFamily="50" charset="-128"/>
                <a:cs typeface="+mn-cs"/>
              </a:rPr>
              <a:t>日</a:t>
            </a:r>
            <a:r>
              <a:rPr lang="en-US" altLang="ja-JP" sz="1200" b="1" kern="1200" smtClean="0">
                <a:solidFill>
                  <a:srgbClr val="EAEAEA"/>
                </a:solidFill>
                <a:latin typeface="Tahoma" pitchFamily="34" charset="0"/>
                <a:ea typeface="HGP創英角ｺﾞｼｯｸUB" pitchFamily="50" charset="-128"/>
                <a:cs typeface="+mn-cs"/>
              </a:rPr>
              <a:t>, </a:t>
            </a:r>
            <a:r>
              <a:rPr lang="ja-JP" altLang="en-US" sz="1200" b="1" kern="1200" smtClean="0">
                <a:solidFill>
                  <a:srgbClr val="EAEAEA"/>
                </a:solidFill>
                <a:latin typeface="Tahoma" pitchFamily="34" charset="0"/>
                <a:ea typeface="HGP創英角ｺﾞｼｯｸUB" pitchFamily="50" charset="-128"/>
                <a:cs typeface="+mn-cs"/>
              </a:rPr>
              <a:t>東京大学</a:t>
            </a:r>
            <a:r>
              <a:rPr lang="en-US" altLang="ja-JP" sz="1200" b="1" kern="1200" smtClean="0">
                <a:solidFill>
                  <a:srgbClr val="EAEAEA"/>
                </a:solidFill>
                <a:latin typeface="Tahoma" pitchFamily="34" charset="0"/>
                <a:ea typeface="HGP創英角ｺﾞｼｯｸUB" pitchFamily="50" charset="-128"/>
                <a:cs typeface="+mn-cs"/>
              </a:rPr>
              <a:t>)</a:t>
            </a:r>
            <a:endParaRPr lang="en-US" altLang="ja-JP" sz="1200" b="1" kern="1200">
              <a:solidFill>
                <a:srgbClr val="EAEAEA"/>
              </a:solidFill>
              <a:latin typeface="Tahoma" pitchFamily="34" charset="0"/>
              <a:ea typeface="HGP創英角ｺﾞｼｯｸUB" pitchFamily="50" charset="-128"/>
              <a:cs typeface="+mn-cs"/>
            </a:endParaRPr>
          </a:p>
        </p:txBody>
      </p:sp>
      <p:sp>
        <p:nvSpPr>
          <p:cNvPr id="727044" name="Rectangle 4"/>
          <p:cNvSpPr>
            <a:spLocks noChangeArrowheads="1"/>
          </p:cNvSpPr>
          <p:nvPr/>
        </p:nvSpPr>
        <p:spPr bwMode="auto">
          <a:xfrm>
            <a:off x="504825" y="5516563"/>
            <a:ext cx="7162800" cy="794385"/>
          </a:xfrm>
          <a:prstGeom prst="rect">
            <a:avLst/>
          </a:prstGeom>
          <a:noFill/>
          <a:ln w="15875">
            <a:noFill/>
            <a:miter lim="800000"/>
            <a:headEnd/>
            <a:tailEnd/>
          </a:ln>
          <a:effectLst/>
        </p:spPr>
        <p:txBody>
          <a:bodyPr>
            <a:spAutoFit/>
          </a:bodyPr>
          <a:lstStyle/>
          <a:p>
            <a:pPr algn="l" rtl="0" fontAlgn="base">
              <a:lnSpc>
                <a:spcPct val="120000"/>
              </a:lnSpc>
              <a:spcBef>
                <a:spcPct val="0"/>
              </a:spcBef>
              <a:spcAft>
                <a:spcPct val="0"/>
              </a:spcAft>
              <a:buClr>
                <a:srgbClr val="003366"/>
              </a:buClr>
              <a:buSzPct val="70000"/>
              <a:buFont typeface="Wingdings" pitchFamily="2" charset="2"/>
              <a:buNone/>
            </a:pPr>
            <a:r>
              <a:rPr kumimoji="1" lang="ja-JP" altLang="en-US" sz="2000" kern="1200" dirty="0">
                <a:solidFill>
                  <a:srgbClr val="000000"/>
                </a:solidFill>
                <a:latin typeface="Tahoma" pitchFamily="34" charset="0"/>
                <a:ea typeface="HGP創英角ｺﾞｼｯｸUB" pitchFamily="50" charset="-128"/>
                <a:cs typeface="+mn-cs"/>
              </a:rPr>
              <a:t>　　</a:t>
            </a:r>
            <a:r>
              <a:rPr kumimoji="1" lang="ja-JP" altLang="en-US" sz="2000" kern="1200" dirty="0">
                <a:solidFill>
                  <a:srgbClr val="EAEAEA"/>
                </a:solidFill>
                <a:latin typeface="Tahoma" pitchFamily="34" charset="0"/>
                <a:ea typeface="HGP創英角ｺﾞｼｯｸUB" pitchFamily="50" charset="-128"/>
                <a:cs typeface="+mn-cs"/>
              </a:rPr>
              <a:t>　連星中性子星合体イベント </a:t>
            </a:r>
            <a:r>
              <a:rPr kumimoji="1" lang="en-US" altLang="ja-JP" sz="2000" kern="1200" dirty="0">
                <a:solidFill>
                  <a:srgbClr val="EAEAEA"/>
                </a:solidFill>
                <a:latin typeface="Tahoma" pitchFamily="34" charset="0"/>
                <a:ea typeface="HGP創英角ｺﾞｼｯｸUB" pitchFamily="50" charset="-128"/>
                <a:cs typeface="+mn-cs"/>
              </a:rPr>
              <a:t>: </a:t>
            </a:r>
            <a:r>
              <a:rPr kumimoji="1" lang="en-US" altLang="ja-JP" sz="2000" kern="1200" dirty="0" smtClean="0">
                <a:solidFill>
                  <a:srgbClr val="EAEAEA"/>
                </a:solidFill>
                <a:latin typeface="Tahoma" pitchFamily="34" charset="0"/>
                <a:ea typeface="HGP創英角ｺﾞｼｯｸUB" pitchFamily="50" charset="-128"/>
                <a:cs typeface="+mn-cs"/>
              </a:rPr>
              <a:t>50kpc~20Mpc</a:t>
            </a:r>
            <a:r>
              <a:rPr kumimoji="1" lang="ja-JP" altLang="en-US" sz="2000" kern="1200" dirty="0">
                <a:solidFill>
                  <a:srgbClr val="EAEAEA"/>
                </a:solidFill>
                <a:latin typeface="Tahoma" pitchFamily="34" charset="0"/>
                <a:ea typeface="HGP創英角ｺﾞｼｯｸUB" pitchFamily="50" charset="-128"/>
                <a:cs typeface="+mn-cs"/>
              </a:rPr>
              <a:t>の観測レンジ</a:t>
            </a:r>
          </a:p>
          <a:p>
            <a:pPr algn="l" rtl="0" fontAlgn="base">
              <a:lnSpc>
                <a:spcPct val="120000"/>
              </a:lnSpc>
              <a:spcBef>
                <a:spcPct val="0"/>
              </a:spcBef>
              <a:spcAft>
                <a:spcPct val="0"/>
              </a:spcAft>
              <a:buClr>
                <a:srgbClr val="003366"/>
              </a:buClr>
              <a:buSzPct val="70000"/>
              <a:buFont typeface="Wingdings" pitchFamily="2" charset="2"/>
              <a:buNone/>
            </a:pPr>
            <a:r>
              <a:rPr kumimoji="1" lang="ja-JP" altLang="en-US" sz="2000" kern="1200" dirty="0">
                <a:solidFill>
                  <a:srgbClr val="000000"/>
                </a:solidFill>
                <a:latin typeface="Tahoma" pitchFamily="34" charset="0"/>
                <a:ea typeface="HGP創英角ｺﾞｼｯｸUB" pitchFamily="50" charset="-128"/>
                <a:cs typeface="+mn-cs"/>
              </a:rPr>
              <a:t>　　　　　　</a:t>
            </a:r>
            <a:r>
              <a:rPr kumimoji="1" lang="ja-JP" altLang="en-US" sz="2000" kern="1200" dirty="0">
                <a:solidFill>
                  <a:srgbClr val="EAEAEA"/>
                </a:solidFill>
                <a:latin typeface="Tahoma" pitchFamily="34" charset="0"/>
                <a:ea typeface="HGP創英角ｺﾞｼｯｸUB" pitchFamily="50" charset="-128"/>
                <a:cs typeface="+mn-cs"/>
                <a:sym typeface="Wingdings" pitchFamily="2" charset="2"/>
              </a:rPr>
              <a:t></a:t>
            </a:r>
            <a:r>
              <a:rPr kumimoji="1" lang="ja-JP" altLang="en-US" sz="2000" kern="1200" dirty="0">
                <a:solidFill>
                  <a:srgbClr val="000000"/>
                </a:solidFill>
                <a:latin typeface="Tahoma" pitchFamily="34" charset="0"/>
                <a:ea typeface="HGP創英角ｺﾞｼｯｸUB" pitchFamily="50" charset="-128"/>
                <a:cs typeface="+mn-cs"/>
                <a:sym typeface="Wingdings" pitchFamily="2" charset="2"/>
              </a:rPr>
              <a:t> </a:t>
            </a:r>
            <a:r>
              <a:rPr kumimoji="1" lang="ja-JP" altLang="en-US" sz="2000" kern="1200" dirty="0">
                <a:solidFill>
                  <a:srgbClr val="CCFFCC"/>
                </a:solidFill>
                <a:latin typeface="Tahoma" pitchFamily="34" charset="0"/>
                <a:ea typeface="HGP創英角ｺﾞｼｯｸUB" pitchFamily="50" charset="-128"/>
                <a:cs typeface="+mn-cs"/>
                <a:sym typeface="Wingdings" pitchFamily="2" charset="2"/>
              </a:rPr>
              <a:t>我々の銀河</a:t>
            </a:r>
            <a:r>
              <a:rPr kumimoji="1" lang="en-US" altLang="ja-JP" sz="2000" kern="1200" dirty="0">
                <a:solidFill>
                  <a:srgbClr val="CCFFCC"/>
                </a:solidFill>
                <a:latin typeface="Tahoma" pitchFamily="34" charset="0"/>
                <a:ea typeface="HGP創英角ｺﾞｼｯｸUB" pitchFamily="50" charset="-128"/>
                <a:cs typeface="+mn-cs"/>
                <a:sym typeface="Wingdings" pitchFamily="2" charset="2"/>
              </a:rPr>
              <a:t>, </a:t>
            </a:r>
            <a:r>
              <a:rPr kumimoji="1" lang="ja-JP" altLang="en-US" sz="2000" kern="1200" dirty="0">
                <a:solidFill>
                  <a:srgbClr val="CCFFCC"/>
                </a:solidFill>
                <a:latin typeface="Tahoma" pitchFamily="34" charset="0"/>
                <a:ea typeface="HGP創英角ｺﾞｼｯｸUB" pitchFamily="50" charset="-128"/>
                <a:cs typeface="+mn-cs"/>
                <a:sym typeface="Wingdings" pitchFamily="2" charset="2"/>
              </a:rPr>
              <a:t>近傍銀河でイベントがあれば検出可能</a:t>
            </a:r>
          </a:p>
        </p:txBody>
      </p:sp>
      <p:sp>
        <p:nvSpPr>
          <p:cNvPr id="727053" name="Rectangle 13"/>
          <p:cNvSpPr>
            <a:spLocks noChangeArrowheads="1"/>
          </p:cNvSpPr>
          <p:nvPr/>
        </p:nvSpPr>
        <p:spPr bwMode="auto">
          <a:xfrm>
            <a:off x="468313" y="857232"/>
            <a:ext cx="8023225" cy="1159100"/>
          </a:xfrm>
          <a:prstGeom prst="rect">
            <a:avLst/>
          </a:prstGeom>
          <a:noFill/>
          <a:ln w="15875">
            <a:noFill/>
            <a:miter lim="800000"/>
            <a:headEnd/>
            <a:tailEnd/>
          </a:ln>
          <a:effectLst/>
        </p:spPr>
        <p:txBody>
          <a:bodyPr>
            <a:spAutoFit/>
          </a:bodyPr>
          <a:lstStyle/>
          <a:p>
            <a:pPr algn="l" rtl="0" fontAlgn="base">
              <a:lnSpc>
                <a:spcPct val="120000"/>
              </a:lnSpc>
              <a:spcBef>
                <a:spcPct val="0"/>
              </a:spcBef>
              <a:spcAft>
                <a:spcPct val="0"/>
              </a:spcAft>
              <a:buClr>
                <a:srgbClr val="003366"/>
              </a:buClr>
              <a:buSzPct val="70000"/>
              <a:buFont typeface="Wingdings" pitchFamily="2" charset="2"/>
              <a:buNone/>
            </a:pPr>
            <a:r>
              <a:rPr kumimoji="1" lang="ja-JP" altLang="en-US" sz="2000" kern="1200" dirty="0">
                <a:solidFill>
                  <a:srgbClr val="DDDDDD"/>
                </a:solidFill>
                <a:latin typeface="Tahoma" pitchFamily="34" charset="0"/>
                <a:ea typeface="HGP創英角ｺﾞｼｯｸUB" pitchFamily="50" charset="-128"/>
                <a:cs typeface="+mn-cs"/>
              </a:rPr>
              <a:t>検出の試み </a:t>
            </a:r>
            <a:r>
              <a:rPr kumimoji="1" lang="en-US" altLang="ja-JP" sz="2000" kern="1200" dirty="0">
                <a:solidFill>
                  <a:srgbClr val="DDDDDD"/>
                </a:solidFill>
                <a:latin typeface="Tahoma" pitchFamily="34" charset="0"/>
                <a:ea typeface="HGP創英角ｺﾞｼｯｸUB" pitchFamily="50" charset="-128"/>
                <a:cs typeface="+mn-cs"/>
              </a:rPr>
              <a:t>: 1960</a:t>
            </a:r>
            <a:r>
              <a:rPr kumimoji="1" lang="ja-JP" altLang="en-US" sz="2000" kern="1200" dirty="0">
                <a:solidFill>
                  <a:srgbClr val="DDDDDD"/>
                </a:solidFill>
                <a:latin typeface="Tahoma" pitchFamily="34" charset="0"/>
                <a:ea typeface="HGP創英角ｺﾞｼｯｸUB" pitchFamily="50" charset="-128"/>
                <a:cs typeface="+mn-cs"/>
              </a:rPr>
              <a:t>年代より行われる</a:t>
            </a:r>
          </a:p>
          <a:p>
            <a:pPr algn="l" rtl="0" fontAlgn="base">
              <a:lnSpc>
                <a:spcPct val="120000"/>
              </a:lnSpc>
              <a:spcBef>
                <a:spcPct val="0"/>
              </a:spcBef>
              <a:spcAft>
                <a:spcPct val="0"/>
              </a:spcAft>
              <a:buClr>
                <a:srgbClr val="003366"/>
              </a:buClr>
              <a:buSzPct val="70000"/>
              <a:buFont typeface="Wingdings" pitchFamily="2" charset="2"/>
              <a:buNone/>
            </a:pPr>
            <a:r>
              <a:rPr kumimoji="1" lang="ja-JP" altLang="en-US" sz="2000" kern="1200" dirty="0">
                <a:solidFill>
                  <a:srgbClr val="DDDDDD"/>
                </a:solidFill>
                <a:latin typeface="Tahoma" pitchFamily="34" charset="0"/>
                <a:ea typeface="HGP創英角ｺﾞｼｯｸUB" pitchFamily="50" charset="-128"/>
                <a:cs typeface="+mn-cs"/>
              </a:rPr>
              <a:t>現在</a:t>
            </a:r>
            <a:r>
              <a:rPr kumimoji="1" lang="en-US" altLang="ja-JP" sz="2000" kern="1200" dirty="0">
                <a:solidFill>
                  <a:srgbClr val="DDDDDD"/>
                </a:solidFill>
                <a:latin typeface="Tahoma" pitchFamily="34" charset="0"/>
                <a:ea typeface="HGP創英角ｺﾞｼｯｸUB" pitchFamily="50" charset="-128"/>
                <a:cs typeface="+mn-cs"/>
              </a:rPr>
              <a:t>, </a:t>
            </a:r>
            <a:r>
              <a:rPr kumimoji="1" lang="ja-JP" altLang="en-US" sz="2000" kern="1200" dirty="0">
                <a:solidFill>
                  <a:srgbClr val="DDDDDD"/>
                </a:solidFill>
                <a:latin typeface="Tahoma" pitchFamily="34" charset="0"/>
                <a:ea typeface="HGP創英角ｺﾞｼｯｸUB" pitchFamily="50" charset="-128"/>
                <a:cs typeface="+mn-cs"/>
              </a:rPr>
              <a:t>大型検出器が稼働中</a:t>
            </a:r>
          </a:p>
          <a:p>
            <a:pPr algn="l" rtl="0" fontAlgn="base">
              <a:lnSpc>
                <a:spcPct val="120000"/>
              </a:lnSpc>
              <a:spcBef>
                <a:spcPct val="0"/>
              </a:spcBef>
              <a:spcAft>
                <a:spcPct val="0"/>
              </a:spcAft>
              <a:buClr>
                <a:srgbClr val="003366"/>
              </a:buClr>
              <a:buSzPct val="70000"/>
              <a:buFont typeface="Wingdings" pitchFamily="2" charset="2"/>
              <a:buNone/>
            </a:pPr>
            <a:r>
              <a:rPr kumimoji="1" lang="ja-JP" altLang="en-US" sz="2000" kern="1200" dirty="0">
                <a:solidFill>
                  <a:srgbClr val="99FF99"/>
                </a:solidFill>
                <a:latin typeface="Tahoma" pitchFamily="34" charset="0"/>
                <a:ea typeface="HGP創英角ｺﾞｼｯｸUB" pitchFamily="50" charset="-128"/>
                <a:cs typeface="+mn-cs"/>
              </a:rPr>
              <a:t>　　　　</a:t>
            </a:r>
            <a:r>
              <a:rPr kumimoji="1" lang="ja-JP" altLang="en-US" sz="2000" kern="1200" dirty="0">
                <a:solidFill>
                  <a:srgbClr val="CCFFCC"/>
                </a:solidFill>
                <a:latin typeface="Tahoma" pitchFamily="34" charset="0"/>
                <a:ea typeface="HGP創英角ｺﾞｼｯｸUB" pitchFamily="50" charset="-128"/>
                <a:cs typeface="+mn-cs"/>
              </a:rPr>
              <a:t>レーザー干渉計型 </a:t>
            </a:r>
            <a:r>
              <a:rPr kumimoji="1" lang="en-US" altLang="ja-JP" sz="2000" kern="1200" dirty="0">
                <a:solidFill>
                  <a:srgbClr val="CCFFCC"/>
                </a:solidFill>
                <a:latin typeface="Tahoma" pitchFamily="34" charset="0"/>
                <a:ea typeface="HGP創英角ｺﾞｼｯｸUB" pitchFamily="50" charset="-128"/>
                <a:cs typeface="+mn-cs"/>
              </a:rPr>
              <a:t>: 5</a:t>
            </a:r>
            <a:r>
              <a:rPr kumimoji="1" lang="ja-JP" altLang="en-US" sz="2000" kern="1200" dirty="0">
                <a:solidFill>
                  <a:srgbClr val="CCFFCC"/>
                </a:solidFill>
                <a:latin typeface="Tahoma" pitchFamily="34" charset="0"/>
                <a:ea typeface="HGP創英角ｺﾞｼｯｸUB" pitchFamily="50" charset="-128"/>
                <a:cs typeface="+mn-cs"/>
              </a:rPr>
              <a:t>台</a:t>
            </a:r>
            <a:r>
              <a:rPr kumimoji="1" lang="en-US" altLang="ja-JP" sz="2000" kern="1200" dirty="0">
                <a:solidFill>
                  <a:srgbClr val="CCFFCC"/>
                </a:solidFill>
                <a:latin typeface="Tahoma" pitchFamily="34" charset="0"/>
                <a:ea typeface="HGP創英角ｺﾞｼｯｸUB" pitchFamily="50" charset="-128"/>
                <a:cs typeface="+mn-cs"/>
              </a:rPr>
              <a:t>, </a:t>
            </a:r>
            <a:r>
              <a:rPr kumimoji="1" lang="ja-JP" altLang="en-US" sz="2000" kern="1200" dirty="0">
                <a:solidFill>
                  <a:srgbClr val="CCFFCC"/>
                </a:solidFill>
                <a:latin typeface="Tahoma" pitchFamily="34" charset="0"/>
                <a:ea typeface="HGP創英角ｺﾞｼｯｸUB" pitchFamily="50" charset="-128"/>
                <a:cs typeface="+mn-cs"/>
              </a:rPr>
              <a:t>共振型検出器 </a:t>
            </a:r>
            <a:r>
              <a:rPr kumimoji="1" lang="en-US" altLang="ja-JP" sz="2000" kern="1200" dirty="0">
                <a:solidFill>
                  <a:srgbClr val="CCFFCC"/>
                </a:solidFill>
                <a:latin typeface="Tahoma" pitchFamily="34" charset="0"/>
                <a:ea typeface="HGP創英角ｺﾞｼｯｸUB" pitchFamily="50" charset="-128"/>
                <a:cs typeface="+mn-cs"/>
              </a:rPr>
              <a:t>: 3</a:t>
            </a:r>
            <a:r>
              <a:rPr kumimoji="1" lang="ja-JP" altLang="en-US" sz="2000" kern="1200" dirty="0">
                <a:solidFill>
                  <a:srgbClr val="CCFFCC"/>
                </a:solidFill>
                <a:latin typeface="Tahoma" pitchFamily="34" charset="0"/>
                <a:ea typeface="HGP創英角ｺﾞｼｯｸUB" pitchFamily="50" charset="-128"/>
                <a:cs typeface="+mn-cs"/>
              </a:rPr>
              <a:t>台</a:t>
            </a:r>
          </a:p>
        </p:txBody>
      </p:sp>
      <p:grpSp>
        <p:nvGrpSpPr>
          <p:cNvPr id="19" name="グループ化 18"/>
          <p:cNvGrpSpPr/>
          <p:nvPr/>
        </p:nvGrpSpPr>
        <p:grpSpPr>
          <a:xfrm>
            <a:off x="971550" y="4224320"/>
            <a:ext cx="7416801" cy="1200329"/>
            <a:chOff x="971550" y="4224320"/>
            <a:chExt cx="7416801" cy="1200329"/>
          </a:xfrm>
        </p:grpSpPr>
        <p:sp>
          <p:nvSpPr>
            <p:cNvPr id="728069" name="Rectangle 1029"/>
            <p:cNvSpPr>
              <a:spLocks noChangeArrowheads="1"/>
            </p:cNvSpPr>
            <p:nvPr/>
          </p:nvSpPr>
          <p:spPr bwMode="auto">
            <a:xfrm>
              <a:off x="1300163" y="4224320"/>
              <a:ext cx="7088188" cy="1200329"/>
            </a:xfrm>
            <a:prstGeom prst="rect">
              <a:avLst/>
            </a:prstGeom>
            <a:noFill/>
            <a:ln w="15875">
              <a:noFill/>
              <a:miter lim="800000"/>
              <a:headEnd/>
              <a:tailEnd/>
            </a:ln>
            <a:effectLst/>
          </p:spPr>
          <p:txBody>
            <a:bodyPr>
              <a:spAutoFit/>
            </a:bodyPr>
            <a:lstStyle/>
            <a:p>
              <a:pPr algn="l" rtl="0" fontAlgn="base">
                <a:lnSpc>
                  <a:spcPct val="120000"/>
                </a:lnSpc>
                <a:spcBef>
                  <a:spcPct val="0"/>
                </a:spcBef>
                <a:spcAft>
                  <a:spcPct val="0"/>
                </a:spcAft>
                <a:buClr>
                  <a:srgbClr val="003366"/>
                </a:buClr>
                <a:buSzPct val="70000"/>
                <a:buFont typeface="Wingdings" pitchFamily="2" charset="2"/>
                <a:buNone/>
              </a:pPr>
              <a:r>
                <a:rPr kumimoji="1" lang="ja-JP" altLang="en-US" sz="2000" kern="1200" dirty="0">
                  <a:solidFill>
                    <a:srgbClr val="EAEAEA"/>
                  </a:solidFill>
                  <a:latin typeface="Tahoma" pitchFamily="34" charset="0"/>
                  <a:ea typeface="HGP創英角ｺﾞｼｯｸUB" pitchFamily="50" charset="-128"/>
                  <a:cs typeface="+mn-cs"/>
                </a:rPr>
                <a:t>国際的観測ネットワーク　</a:t>
              </a:r>
            </a:p>
            <a:p>
              <a:pPr algn="l" rtl="0" fontAlgn="base">
                <a:lnSpc>
                  <a:spcPct val="120000"/>
                </a:lnSpc>
                <a:spcBef>
                  <a:spcPct val="0"/>
                </a:spcBef>
                <a:spcAft>
                  <a:spcPct val="0"/>
                </a:spcAft>
                <a:buClr>
                  <a:srgbClr val="003366"/>
                </a:buClr>
                <a:buSzPct val="70000"/>
                <a:buFont typeface="Wingdings" pitchFamily="2" charset="2"/>
                <a:buNone/>
              </a:pPr>
              <a:r>
                <a:rPr kumimoji="1" lang="ja-JP" altLang="en-US" sz="2000" kern="1200" dirty="0">
                  <a:solidFill>
                    <a:srgbClr val="EAEAEA"/>
                  </a:solidFill>
                  <a:latin typeface="Tahoma" pitchFamily="34" charset="0"/>
                  <a:ea typeface="HGP創英角ｺﾞｼｯｸUB" pitchFamily="50" charset="-128"/>
                  <a:cs typeface="+mn-cs"/>
                </a:rPr>
                <a:t>     </a:t>
              </a:r>
              <a:r>
                <a:rPr kumimoji="1" lang="ja-JP" altLang="en-US" sz="2000" kern="1200" dirty="0">
                  <a:solidFill>
                    <a:srgbClr val="B2B2B2"/>
                  </a:solidFill>
                  <a:latin typeface="Tahoma" pitchFamily="34" charset="0"/>
                  <a:ea typeface="HGP創英角ｺﾞｼｯｸUB" pitchFamily="50" charset="-128"/>
                  <a:cs typeface="+mn-cs"/>
                  <a:sym typeface="Wingdings" pitchFamily="2" charset="2"/>
                </a:rPr>
                <a:t> 検出の信頼度向上</a:t>
              </a:r>
              <a:r>
                <a:rPr kumimoji="1" lang="en-US" altLang="ja-JP" sz="2000" kern="1200" dirty="0">
                  <a:solidFill>
                    <a:srgbClr val="B2B2B2"/>
                  </a:solidFill>
                  <a:latin typeface="Tahoma" pitchFamily="34" charset="0"/>
                  <a:ea typeface="HGP創英角ｺﾞｼｯｸUB" pitchFamily="50" charset="-128"/>
                  <a:cs typeface="+mn-cs"/>
                  <a:sym typeface="Wingdings" pitchFamily="2" charset="2"/>
                </a:rPr>
                <a:t>, </a:t>
              </a:r>
              <a:r>
                <a:rPr kumimoji="1" lang="ja-JP" altLang="en-US" sz="2000" kern="1200" dirty="0">
                  <a:solidFill>
                    <a:srgbClr val="B2B2B2"/>
                  </a:solidFill>
                  <a:latin typeface="Tahoma" pitchFamily="34" charset="0"/>
                  <a:ea typeface="HGP創英角ｺﾞｼｯｸUB" pitchFamily="50" charset="-128"/>
                  <a:cs typeface="+mn-cs"/>
                  <a:sym typeface="Wingdings" pitchFamily="2" charset="2"/>
                </a:rPr>
                <a:t>波源の方向特定</a:t>
              </a:r>
              <a:r>
                <a:rPr kumimoji="1" lang="en-US" altLang="ja-JP" sz="2000" kern="1200" dirty="0">
                  <a:solidFill>
                    <a:srgbClr val="B2B2B2"/>
                  </a:solidFill>
                  <a:latin typeface="Tahoma" pitchFamily="34" charset="0"/>
                  <a:ea typeface="HGP創英角ｺﾞｼｯｸUB" pitchFamily="50" charset="-128"/>
                  <a:cs typeface="+mn-cs"/>
                  <a:sym typeface="Wingdings" pitchFamily="2" charset="2"/>
                </a:rPr>
                <a:t>, </a:t>
              </a:r>
              <a:r>
                <a:rPr kumimoji="1" lang="ja-JP" altLang="en-US" sz="2000" kern="1200" dirty="0">
                  <a:solidFill>
                    <a:srgbClr val="B2B2B2"/>
                  </a:solidFill>
                  <a:latin typeface="Tahoma" pitchFamily="34" charset="0"/>
                  <a:ea typeface="HGP創英角ｺﾞｼｯｸUB" pitchFamily="50" charset="-128"/>
                  <a:cs typeface="+mn-cs"/>
                  <a:sym typeface="Wingdings" pitchFamily="2" charset="2"/>
                </a:rPr>
                <a:t>重力波偏波の分離</a:t>
              </a:r>
              <a:endParaRPr kumimoji="1" lang="ja-JP" altLang="en-US" sz="2000" kern="1200" dirty="0">
                <a:solidFill>
                  <a:srgbClr val="B2B2B2"/>
                </a:solidFill>
                <a:latin typeface="Tahoma" pitchFamily="34" charset="0"/>
                <a:ea typeface="HGP創英角ｺﾞｼｯｸUB" pitchFamily="50" charset="-128"/>
                <a:cs typeface="+mn-cs"/>
              </a:endParaRPr>
            </a:p>
            <a:p>
              <a:pPr algn="l" rtl="0" fontAlgn="base">
                <a:lnSpc>
                  <a:spcPct val="120000"/>
                </a:lnSpc>
                <a:spcBef>
                  <a:spcPct val="0"/>
                </a:spcBef>
                <a:spcAft>
                  <a:spcPct val="0"/>
                </a:spcAft>
                <a:buClr>
                  <a:srgbClr val="003366"/>
                </a:buClr>
                <a:buSzPct val="70000"/>
                <a:buFont typeface="Wingdings" pitchFamily="2" charset="2"/>
                <a:buNone/>
              </a:pPr>
              <a:r>
                <a:rPr kumimoji="1" lang="en-US" altLang="ja-JP" sz="2000" kern="1200" dirty="0" smtClean="0">
                  <a:solidFill>
                    <a:srgbClr val="EAEAEA"/>
                  </a:solidFill>
                  <a:latin typeface="Tahoma" pitchFamily="34" charset="0"/>
                  <a:ea typeface="HGP創英角ｺﾞｼｯｸUB" pitchFamily="50" charset="-128"/>
                  <a:cs typeface="+mn-cs"/>
                </a:rPr>
                <a:t>         1</a:t>
              </a:r>
              <a:r>
                <a:rPr kumimoji="1" lang="ja-JP" altLang="en-US" sz="2000" kern="1200" dirty="0">
                  <a:solidFill>
                    <a:srgbClr val="EAEAEA"/>
                  </a:solidFill>
                  <a:latin typeface="Tahoma" pitchFamily="34" charset="0"/>
                  <a:ea typeface="HGP創英角ｺﾞｼｯｸUB" pitchFamily="50" charset="-128"/>
                  <a:cs typeface="+mn-cs"/>
                </a:rPr>
                <a:t>年を超える観測</a:t>
              </a:r>
              <a:r>
                <a:rPr kumimoji="1" lang="ja-JP" altLang="en-US" sz="2000" kern="1200" dirty="0" smtClean="0">
                  <a:solidFill>
                    <a:srgbClr val="EAEAEA"/>
                  </a:solidFill>
                  <a:latin typeface="Tahoma" pitchFamily="34" charset="0"/>
                  <a:ea typeface="HGP創英角ｺﾞｼｯｸUB" pitchFamily="50" charset="-128"/>
                  <a:cs typeface="+mn-cs"/>
                </a:rPr>
                <a:t>データ</a:t>
              </a:r>
              <a:endParaRPr kumimoji="1" lang="ja-JP" altLang="en-US" sz="2000" kern="1200" dirty="0">
                <a:solidFill>
                  <a:srgbClr val="EAEAEA"/>
                </a:solidFill>
                <a:latin typeface="Tahoma" pitchFamily="34" charset="0"/>
                <a:ea typeface="HGP創英角ｺﾞｼｯｸUB" pitchFamily="50" charset="-128"/>
                <a:cs typeface="+mn-cs"/>
              </a:endParaRPr>
            </a:p>
          </p:txBody>
        </p:sp>
        <p:sp>
          <p:nvSpPr>
            <p:cNvPr id="728071" name="AutoShape 1031"/>
            <p:cNvSpPr>
              <a:spLocks noChangeArrowheads="1"/>
            </p:cNvSpPr>
            <p:nvPr/>
          </p:nvSpPr>
          <p:spPr bwMode="auto">
            <a:xfrm>
              <a:off x="971550" y="4297371"/>
              <a:ext cx="317500" cy="346075"/>
            </a:xfrm>
            <a:custGeom>
              <a:avLst/>
              <a:gdLst>
                <a:gd name="G0" fmla="+- 11232 0 0"/>
                <a:gd name="G1" fmla="+- 3255 0 0"/>
                <a:gd name="G2" fmla="+- 21600 0 3255"/>
                <a:gd name="G3" fmla="+- 10800 0 3255"/>
                <a:gd name="G4" fmla="+- 21600 0 11232"/>
                <a:gd name="G5" fmla="*/ G4 G3 10800"/>
                <a:gd name="G6" fmla="+- 21600 0 G5"/>
                <a:gd name="T0" fmla="*/ 11232 w 21600"/>
                <a:gd name="T1" fmla="*/ 0 h 21600"/>
                <a:gd name="T2" fmla="*/ 0 w 21600"/>
                <a:gd name="T3" fmla="*/ 10800 h 21600"/>
                <a:gd name="T4" fmla="*/ 11232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32" y="0"/>
                  </a:moveTo>
                  <a:lnTo>
                    <a:pt x="11232" y="3255"/>
                  </a:lnTo>
                  <a:lnTo>
                    <a:pt x="3375" y="3255"/>
                  </a:lnTo>
                  <a:lnTo>
                    <a:pt x="3375" y="18345"/>
                  </a:lnTo>
                  <a:lnTo>
                    <a:pt x="11232" y="18345"/>
                  </a:lnTo>
                  <a:lnTo>
                    <a:pt x="11232" y="21600"/>
                  </a:lnTo>
                  <a:lnTo>
                    <a:pt x="21600" y="10800"/>
                  </a:lnTo>
                  <a:close/>
                </a:path>
                <a:path w="21600" h="21600">
                  <a:moveTo>
                    <a:pt x="1350" y="3255"/>
                  </a:moveTo>
                  <a:lnTo>
                    <a:pt x="1350" y="18345"/>
                  </a:lnTo>
                  <a:lnTo>
                    <a:pt x="2700" y="18345"/>
                  </a:lnTo>
                  <a:lnTo>
                    <a:pt x="2700" y="3255"/>
                  </a:lnTo>
                  <a:close/>
                </a:path>
                <a:path w="21600" h="21600">
                  <a:moveTo>
                    <a:pt x="0" y="3255"/>
                  </a:moveTo>
                  <a:lnTo>
                    <a:pt x="0" y="18345"/>
                  </a:lnTo>
                  <a:lnTo>
                    <a:pt x="675" y="18345"/>
                  </a:lnTo>
                  <a:lnTo>
                    <a:pt x="675" y="3255"/>
                  </a:lnTo>
                  <a:close/>
                </a:path>
              </a:pathLst>
            </a:custGeom>
            <a:solidFill>
              <a:srgbClr val="CCFFCC">
                <a:alpha val="20000"/>
              </a:srgbClr>
            </a:solidFill>
            <a:ln w="3175">
              <a:solidFill>
                <a:srgbClr val="CCFFCC"/>
              </a:solid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400" kern="1200">
                <a:solidFill>
                  <a:srgbClr val="000000"/>
                </a:solidFill>
                <a:latin typeface="Tahoma" pitchFamily="34" charset="0"/>
                <a:ea typeface="HGP創英角ｺﾞｼｯｸUB" pitchFamily="50" charset="-128"/>
                <a:cs typeface="+mn-cs"/>
              </a:endParaRPr>
            </a:p>
          </p:txBody>
        </p:sp>
      </p:grpSp>
      <p:grpSp>
        <p:nvGrpSpPr>
          <p:cNvPr id="3" name="Group 1033"/>
          <p:cNvGrpSpPr>
            <a:grpSpLocks/>
          </p:cNvGrpSpPr>
          <p:nvPr/>
        </p:nvGrpSpPr>
        <p:grpSpPr bwMode="auto">
          <a:xfrm>
            <a:off x="250825" y="2081195"/>
            <a:ext cx="8642350" cy="1733550"/>
            <a:chOff x="158" y="2111"/>
            <a:chExt cx="5444" cy="1092"/>
          </a:xfrm>
        </p:grpSpPr>
        <p:graphicFrame>
          <p:nvGraphicFramePr>
            <p:cNvPr id="727050" name="Object 10"/>
            <p:cNvGraphicFramePr>
              <a:graphicFrameLocks noChangeAspect="1"/>
            </p:cNvGraphicFramePr>
            <p:nvPr/>
          </p:nvGraphicFramePr>
          <p:xfrm>
            <a:off x="158" y="2123"/>
            <a:ext cx="1614" cy="1080"/>
          </p:xfrm>
          <a:graphic>
            <a:graphicData uri="http://schemas.openxmlformats.org/presentationml/2006/ole">
              <p:oleObj spid="_x0000_s136194" name="Drawing" r:id="rId4" imgW="2590560" imgH="1733400" progId="">
                <p:embed/>
              </p:oleObj>
            </a:graphicData>
          </a:graphic>
        </p:graphicFrame>
        <p:graphicFrame>
          <p:nvGraphicFramePr>
            <p:cNvPr id="727051" name="Object 11"/>
            <p:cNvGraphicFramePr>
              <a:graphicFrameLocks noChangeAspect="1"/>
            </p:cNvGraphicFramePr>
            <p:nvPr/>
          </p:nvGraphicFramePr>
          <p:xfrm>
            <a:off x="1791" y="2142"/>
            <a:ext cx="1543" cy="1054"/>
          </p:xfrm>
          <a:graphic>
            <a:graphicData uri="http://schemas.openxmlformats.org/presentationml/2006/ole">
              <p:oleObj spid="_x0000_s136195" name="Drawing" r:id="rId5" imgW="2581200" imgH="1761840" progId="">
                <p:embed/>
              </p:oleObj>
            </a:graphicData>
          </a:graphic>
        </p:graphicFrame>
        <p:graphicFrame>
          <p:nvGraphicFramePr>
            <p:cNvPr id="727052" name="Object 12"/>
            <p:cNvGraphicFramePr>
              <a:graphicFrameLocks noChangeAspect="1"/>
            </p:cNvGraphicFramePr>
            <p:nvPr/>
          </p:nvGraphicFramePr>
          <p:xfrm>
            <a:off x="3354" y="2141"/>
            <a:ext cx="1452" cy="1054"/>
          </p:xfrm>
          <a:graphic>
            <a:graphicData uri="http://schemas.openxmlformats.org/presentationml/2006/ole">
              <p:oleObj spid="_x0000_s136196" r:id="rId6" imgW="5248147" imgH="3812213" progId="">
                <p:embed/>
              </p:oleObj>
            </a:graphicData>
          </a:graphic>
        </p:graphicFrame>
        <p:sp>
          <p:nvSpPr>
            <p:cNvPr id="727055" name="Rectangle 15"/>
            <p:cNvSpPr>
              <a:spLocks noChangeArrowheads="1"/>
            </p:cNvSpPr>
            <p:nvPr/>
          </p:nvSpPr>
          <p:spPr bwMode="auto">
            <a:xfrm>
              <a:off x="899" y="3008"/>
              <a:ext cx="892" cy="192"/>
            </a:xfrm>
            <a:prstGeom prst="rect">
              <a:avLst/>
            </a:prstGeom>
            <a:noFill/>
            <a:ln w="15875">
              <a:noFill/>
              <a:miter lim="800000"/>
              <a:headEnd/>
              <a:tailEnd/>
            </a:ln>
            <a:effectLst/>
          </p:spPr>
          <p:txBody>
            <a:bodyPr wrap="none">
              <a:spAutoFit/>
            </a:bodyPr>
            <a:lstStyle/>
            <a:p>
              <a:pPr algn="ctr" rtl="0" fontAlgn="base">
                <a:spcBef>
                  <a:spcPct val="0"/>
                </a:spcBef>
                <a:spcAft>
                  <a:spcPct val="0"/>
                </a:spcAft>
                <a:buNone/>
              </a:pPr>
              <a:r>
                <a:rPr kumimoji="1" lang="en-US" altLang="ja-JP" sz="1400" b="1" kern="1200">
                  <a:solidFill>
                    <a:srgbClr val="33CC33"/>
                  </a:solidFill>
                  <a:effectLst>
                    <a:outerShdw blurRad="38100" dist="38100" dir="2700000" algn="tl">
                      <a:srgbClr val="C0C0C0"/>
                    </a:outerShdw>
                  </a:effectLst>
                  <a:latin typeface="Tahoma" pitchFamily="34" charset="0"/>
                  <a:ea typeface="HGP創英角ｺﾞｼｯｸUB" pitchFamily="50" charset="-128"/>
                  <a:cs typeface="+mn-cs"/>
                </a:rPr>
                <a:t>LIGO Hanford</a:t>
              </a:r>
            </a:p>
          </p:txBody>
        </p:sp>
        <p:sp>
          <p:nvSpPr>
            <p:cNvPr id="727056" name="Rectangle 16"/>
            <p:cNvSpPr>
              <a:spLocks noChangeArrowheads="1"/>
            </p:cNvSpPr>
            <p:nvPr/>
          </p:nvSpPr>
          <p:spPr bwMode="auto">
            <a:xfrm>
              <a:off x="2238" y="2990"/>
              <a:ext cx="1088" cy="192"/>
            </a:xfrm>
            <a:prstGeom prst="rect">
              <a:avLst/>
            </a:prstGeom>
            <a:noFill/>
            <a:ln w="15875">
              <a:noFill/>
              <a:miter lim="800000"/>
              <a:headEnd/>
              <a:tailEnd/>
            </a:ln>
            <a:effectLst/>
          </p:spPr>
          <p:txBody>
            <a:bodyPr wrap="none">
              <a:spAutoFit/>
            </a:bodyPr>
            <a:lstStyle/>
            <a:p>
              <a:pPr algn="ctr" rtl="0" fontAlgn="base">
                <a:spcBef>
                  <a:spcPct val="0"/>
                </a:spcBef>
                <a:spcAft>
                  <a:spcPct val="0"/>
                </a:spcAft>
                <a:buNone/>
              </a:pPr>
              <a:r>
                <a:rPr kumimoji="1" lang="en-US" altLang="ja-JP" sz="1400" b="1" kern="1200">
                  <a:solidFill>
                    <a:srgbClr val="33CC33"/>
                  </a:solidFill>
                  <a:effectLst>
                    <a:outerShdw blurRad="38100" dist="38100" dir="2700000" algn="tl">
                      <a:srgbClr val="C0C0C0"/>
                    </a:outerShdw>
                  </a:effectLst>
                  <a:latin typeface="Tahoma" pitchFamily="34" charset="0"/>
                  <a:ea typeface="HGP創英角ｺﾞｼｯｸUB" pitchFamily="50" charset="-128"/>
                  <a:cs typeface="+mn-cs"/>
                </a:rPr>
                <a:t>LIGO Livingstone</a:t>
              </a:r>
            </a:p>
          </p:txBody>
        </p:sp>
        <p:sp>
          <p:nvSpPr>
            <p:cNvPr id="727057" name="Rectangle 17"/>
            <p:cNvSpPr>
              <a:spLocks noChangeArrowheads="1"/>
            </p:cNvSpPr>
            <p:nvPr/>
          </p:nvSpPr>
          <p:spPr bwMode="auto">
            <a:xfrm>
              <a:off x="4391" y="2111"/>
              <a:ext cx="439" cy="192"/>
            </a:xfrm>
            <a:prstGeom prst="rect">
              <a:avLst/>
            </a:prstGeom>
            <a:noFill/>
            <a:ln w="15875">
              <a:noFill/>
              <a:miter lim="800000"/>
              <a:headEnd/>
              <a:tailEnd/>
            </a:ln>
            <a:effectLst/>
          </p:spPr>
          <p:txBody>
            <a:bodyPr wrap="none">
              <a:spAutoFit/>
            </a:bodyPr>
            <a:lstStyle/>
            <a:p>
              <a:pPr algn="ctr" rtl="0" fontAlgn="base">
                <a:spcBef>
                  <a:spcPct val="0"/>
                </a:spcBef>
                <a:spcAft>
                  <a:spcPct val="0"/>
                </a:spcAft>
                <a:buNone/>
              </a:pPr>
              <a:r>
                <a:rPr kumimoji="1" lang="en-US" altLang="ja-JP" sz="1400" b="1" kern="1200">
                  <a:solidFill>
                    <a:srgbClr val="33CC33"/>
                  </a:solidFill>
                  <a:effectLst>
                    <a:outerShdw blurRad="38100" dist="38100" dir="2700000" algn="tl">
                      <a:srgbClr val="C0C0C0"/>
                    </a:outerShdw>
                  </a:effectLst>
                  <a:latin typeface="Tahoma" pitchFamily="34" charset="0"/>
                  <a:ea typeface="HGP創英角ｺﾞｼｯｸUB" pitchFamily="50" charset="-128"/>
                  <a:cs typeface="+mn-cs"/>
                </a:rPr>
                <a:t>TAMA</a:t>
              </a:r>
            </a:p>
          </p:txBody>
        </p:sp>
        <p:pic>
          <p:nvPicPr>
            <p:cNvPr id="728068" name="Picture 1028"/>
            <p:cNvPicPr>
              <a:picLocks noChangeAspect="1" noChangeArrowheads="1"/>
            </p:cNvPicPr>
            <p:nvPr/>
          </p:nvPicPr>
          <p:blipFill>
            <a:blip r:embed="rId7" cstate="print"/>
            <a:srcRect/>
            <a:stretch>
              <a:fillRect/>
            </a:stretch>
          </p:blipFill>
          <p:spPr bwMode="auto">
            <a:xfrm>
              <a:off x="4826" y="2139"/>
              <a:ext cx="730" cy="1061"/>
            </a:xfrm>
            <a:prstGeom prst="rect">
              <a:avLst/>
            </a:prstGeom>
            <a:noFill/>
          </p:spPr>
        </p:pic>
        <p:sp>
          <p:nvSpPr>
            <p:cNvPr id="727058" name="Rectangle 18"/>
            <p:cNvSpPr>
              <a:spLocks noChangeArrowheads="1"/>
            </p:cNvSpPr>
            <p:nvPr/>
          </p:nvSpPr>
          <p:spPr bwMode="auto">
            <a:xfrm>
              <a:off x="5117" y="2111"/>
              <a:ext cx="485" cy="192"/>
            </a:xfrm>
            <a:prstGeom prst="rect">
              <a:avLst/>
            </a:prstGeom>
            <a:noFill/>
            <a:ln w="15875">
              <a:noFill/>
              <a:miter lim="800000"/>
              <a:headEnd/>
              <a:tailEnd/>
            </a:ln>
            <a:effectLst/>
          </p:spPr>
          <p:txBody>
            <a:bodyPr wrap="none">
              <a:spAutoFit/>
            </a:bodyPr>
            <a:lstStyle/>
            <a:p>
              <a:pPr algn="ctr" rtl="0" fontAlgn="base">
                <a:spcBef>
                  <a:spcPct val="0"/>
                </a:spcBef>
                <a:spcAft>
                  <a:spcPct val="0"/>
                </a:spcAft>
                <a:buNone/>
              </a:pPr>
              <a:r>
                <a:rPr kumimoji="1" lang="en-US" altLang="ja-JP" sz="1400" b="1" kern="1200" dirty="0" err="1">
                  <a:solidFill>
                    <a:srgbClr val="33CC33"/>
                  </a:solidFill>
                  <a:effectLst>
                    <a:outerShdw blurRad="38100" dist="38100" dir="2700000" algn="tl">
                      <a:srgbClr val="C0C0C0"/>
                    </a:outerShdw>
                  </a:effectLst>
                  <a:latin typeface="Tahoma" pitchFamily="34" charset="0"/>
                  <a:ea typeface="HGP創英角ｺﾞｼｯｸUB" pitchFamily="50" charset="-128"/>
                  <a:cs typeface="+mn-cs"/>
                </a:rPr>
                <a:t>Auriga</a:t>
              </a:r>
              <a:endParaRPr kumimoji="1" lang="en-US" altLang="ja-JP" sz="1400" b="1" kern="1200" dirty="0">
                <a:solidFill>
                  <a:srgbClr val="33CC33"/>
                </a:solidFill>
                <a:effectLst>
                  <a:outerShdw blurRad="38100" dist="38100" dir="2700000" algn="tl">
                    <a:srgbClr val="C0C0C0"/>
                  </a:outerShdw>
                </a:effectLst>
                <a:latin typeface="Tahoma" pitchFamily="34" charset="0"/>
                <a:ea typeface="HGP創英角ｺﾞｼｯｸUB" pitchFamily="50" charset="-128"/>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4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9" name="Rectangle 3"/>
          <p:cNvSpPr>
            <a:spLocks noGrp="1" noChangeArrowheads="1"/>
          </p:cNvSpPr>
          <p:nvPr>
            <p:ph type="title"/>
          </p:nvPr>
        </p:nvSpPr>
        <p:spPr/>
        <p:txBody>
          <a:bodyPr/>
          <a:lstStyle/>
          <a:p>
            <a:r>
              <a:rPr lang="ja-JP" altLang="en-US"/>
              <a:t>地球重力モデル</a:t>
            </a:r>
          </a:p>
        </p:txBody>
      </p:sp>
      <p:sp>
        <p:nvSpPr>
          <p:cNvPr id="18" name="フッター プレースホルダ 3"/>
          <p:cNvSpPr>
            <a:spLocks noGrp="1"/>
          </p:cNvSpPr>
          <p:nvPr>
            <p:ph type="ftr" sz="quarter" idx="10"/>
          </p:nvPr>
        </p:nvSpPr>
        <p:spPr/>
        <p:txBody>
          <a:bodyPr/>
          <a:lstStyle/>
          <a:p>
            <a:r>
              <a:rPr lang="ja-JP" altLang="en-US" smtClean="0"/>
              <a:t>日本地球惑星科学連合</a:t>
            </a:r>
            <a:r>
              <a:rPr lang="en-US" altLang="ja-JP" smtClean="0"/>
              <a:t>2010</a:t>
            </a:r>
            <a:r>
              <a:rPr lang="ja-JP" altLang="en-US" smtClean="0"/>
              <a:t>年大会 </a:t>
            </a:r>
            <a:r>
              <a:rPr lang="en-US" altLang="ja-JP" smtClean="0"/>
              <a:t>(2010</a:t>
            </a:r>
            <a:r>
              <a:rPr lang="ja-JP" altLang="en-US" smtClean="0"/>
              <a:t>年</a:t>
            </a:r>
            <a:r>
              <a:rPr lang="en-US" altLang="ja-JP" smtClean="0"/>
              <a:t>5</a:t>
            </a:r>
            <a:r>
              <a:rPr lang="ja-JP" altLang="en-US" smtClean="0"/>
              <a:t>月</a:t>
            </a:r>
            <a:r>
              <a:rPr lang="en-US" altLang="ja-JP" smtClean="0"/>
              <a:t>28</a:t>
            </a:r>
            <a:r>
              <a:rPr lang="ja-JP" altLang="en-US" smtClean="0"/>
              <a:t>日</a:t>
            </a:r>
            <a:r>
              <a:rPr lang="en-US" altLang="ja-JP" smtClean="0"/>
              <a:t>, </a:t>
            </a:r>
            <a:r>
              <a:rPr lang="ja-JP" altLang="en-US" smtClean="0"/>
              <a:t>幕張メッセ国際会議場</a:t>
            </a:r>
            <a:r>
              <a:rPr lang="en-US" altLang="ja-JP" smtClean="0"/>
              <a:t>, </a:t>
            </a:r>
            <a:r>
              <a:rPr lang="ja-JP" altLang="en-US" smtClean="0"/>
              <a:t>千葉</a:t>
            </a:r>
            <a:r>
              <a:rPr lang="en-US" altLang="ja-JP" smtClean="0"/>
              <a:t>)</a:t>
            </a:r>
            <a:endParaRPr lang="en-US" altLang="ja-JP"/>
          </a:p>
        </p:txBody>
      </p:sp>
      <p:sp>
        <p:nvSpPr>
          <p:cNvPr id="1002526" name="AutoShape 30"/>
          <p:cNvSpPr>
            <a:spLocks noChangeArrowheads="1"/>
          </p:cNvSpPr>
          <p:nvPr/>
        </p:nvSpPr>
        <p:spPr bwMode="auto">
          <a:xfrm>
            <a:off x="612775" y="1946325"/>
            <a:ext cx="4751388" cy="1800225"/>
          </a:xfrm>
          <a:prstGeom prst="roundRect">
            <a:avLst>
              <a:gd name="adj" fmla="val 6505"/>
            </a:avLst>
          </a:prstGeom>
          <a:solidFill>
            <a:srgbClr val="CCFFCC">
              <a:alpha val="15000"/>
            </a:srgbClr>
          </a:solidFill>
          <a:ln w="15875">
            <a:noFill/>
            <a:round/>
            <a:headEnd/>
            <a:tailEnd/>
          </a:ln>
          <a:effectLst/>
        </p:spPr>
        <p:txBody>
          <a:bodyPr anchor="ctr">
            <a:spAutoFit/>
          </a:bodyPr>
          <a:lstStyle/>
          <a:p>
            <a:endParaRPr lang="ja-JP" altLang="en-US"/>
          </a:p>
        </p:txBody>
      </p:sp>
      <p:sp>
        <p:nvSpPr>
          <p:cNvPr id="1002500" name="Rectangle 4"/>
          <p:cNvSpPr>
            <a:spLocks noChangeArrowheads="1"/>
          </p:cNvSpPr>
          <p:nvPr/>
        </p:nvSpPr>
        <p:spPr bwMode="auto">
          <a:xfrm>
            <a:off x="6643702" y="5307031"/>
            <a:ext cx="2482850" cy="76517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en-US" sz="1000" b="1" dirty="0">
                <a:solidFill>
                  <a:srgbClr val="FFFFFF"/>
                </a:solidFill>
                <a:latin typeface="Tahoma" pitchFamily="34" charset="0"/>
                <a:ea typeface="HGP創英角ｺﾞｼｯｸUB" pitchFamily="50" charset="-128"/>
              </a:rPr>
              <a:t>International Centre for Global Earth Models (ICGEM) </a:t>
            </a:r>
            <a:endParaRPr lang="en-US" altLang="ja-JP" sz="1000" b="1" dirty="0">
              <a:solidFill>
                <a:srgbClr val="FFFFFF"/>
              </a:solidFill>
              <a:latin typeface="Tahoma" pitchFamily="34" charset="0"/>
              <a:ea typeface="HGP創英角ｺﾞｼｯｸUB" pitchFamily="50" charset="-128"/>
            </a:endParaRPr>
          </a:p>
          <a:p>
            <a:pPr algn="l">
              <a:lnSpc>
                <a:spcPct val="110000"/>
              </a:lnSpc>
              <a:buClr>
                <a:schemeClr val="accent2"/>
              </a:buClr>
              <a:buSzPct val="70000"/>
              <a:buFont typeface="Wingdings" pitchFamily="2" charset="2"/>
              <a:buNone/>
            </a:pPr>
            <a:r>
              <a:rPr lang="en-US" altLang="ja-JP" sz="1000" b="1" dirty="0">
                <a:solidFill>
                  <a:srgbClr val="FFFFFF"/>
                </a:solidFill>
                <a:latin typeface="Tahoma" pitchFamily="34" charset="0"/>
                <a:ea typeface="HGP創英角ｺﾞｼｯｸUB" pitchFamily="50" charset="-128"/>
              </a:rPr>
              <a:t>http://icgem.gfz-potsdam.de/ICGEM/ICGEM.html</a:t>
            </a:r>
          </a:p>
        </p:txBody>
      </p:sp>
      <p:sp>
        <p:nvSpPr>
          <p:cNvPr id="1002501" name="Rectangle 5"/>
          <p:cNvSpPr>
            <a:spLocks noChangeArrowheads="1"/>
          </p:cNvSpPr>
          <p:nvPr/>
        </p:nvSpPr>
        <p:spPr bwMode="auto">
          <a:xfrm>
            <a:off x="682627" y="1078040"/>
            <a:ext cx="4389439" cy="707886"/>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b="1" dirty="0">
                <a:solidFill>
                  <a:srgbClr val="FFFFFF"/>
                </a:solidFill>
                <a:latin typeface="Tahoma" pitchFamily="34" charset="0"/>
                <a:ea typeface="HGP創英角ｺﾞｼｯｸUB" pitchFamily="50" charset="-128"/>
              </a:rPr>
              <a:t>地球重力ポテンシャル</a:t>
            </a:r>
            <a:r>
              <a:rPr lang="ja-JP" altLang="en-US" sz="2000" b="1" dirty="0" smtClean="0">
                <a:solidFill>
                  <a:srgbClr val="FFFFFF"/>
                </a:solidFill>
                <a:latin typeface="Tahoma" pitchFamily="34" charset="0"/>
                <a:ea typeface="HGP創英角ｺﾞｼｯｸUB" pitchFamily="50" charset="-128"/>
              </a:rPr>
              <a:t>を</a:t>
            </a:r>
            <a:endParaRPr lang="en-US" altLang="ja-JP" sz="2000" b="1" dirty="0" smtClean="0">
              <a:solidFill>
                <a:srgbClr val="FFFFFF"/>
              </a:solidFill>
              <a:latin typeface="Tahoma" pitchFamily="34" charset="0"/>
              <a:ea typeface="HGP創英角ｺﾞｼｯｸUB" pitchFamily="50" charset="-128"/>
            </a:endParaRPr>
          </a:p>
          <a:p>
            <a:pPr algn="l">
              <a:buClr>
                <a:schemeClr val="accent2"/>
              </a:buClr>
              <a:buSzPct val="70000"/>
              <a:buFont typeface="Wingdings" pitchFamily="2" charset="2"/>
              <a:buNone/>
            </a:pPr>
            <a:r>
              <a:rPr lang="en-US" altLang="ja-JP" sz="2000" b="1" dirty="0" smtClean="0">
                <a:solidFill>
                  <a:srgbClr val="FFFFFF"/>
                </a:solidFill>
                <a:latin typeface="Tahoma" pitchFamily="34" charset="0"/>
              </a:rPr>
              <a:t>         </a:t>
            </a:r>
            <a:r>
              <a:rPr lang="ja-JP" altLang="en-US" sz="2000" b="1" dirty="0" smtClean="0">
                <a:solidFill>
                  <a:srgbClr val="CCFFCC"/>
                </a:solidFill>
                <a:latin typeface="Tahoma" pitchFamily="34" charset="0"/>
                <a:ea typeface="HGP創英角ｺﾞｼｯｸUB" pitchFamily="50" charset="-128"/>
              </a:rPr>
              <a:t>球面</a:t>
            </a:r>
            <a:r>
              <a:rPr lang="ja-JP" altLang="en-US" sz="2000" b="1" dirty="0">
                <a:solidFill>
                  <a:srgbClr val="CCFFCC"/>
                </a:solidFill>
                <a:latin typeface="Tahoma" pitchFamily="34" charset="0"/>
                <a:ea typeface="HGP創英角ｺﾞｼｯｸUB" pitchFamily="50" charset="-128"/>
              </a:rPr>
              <a:t>調和</a:t>
            </a:r>
            <a:r>
              <a:rPr lang="ja-JP" altLang="en-US" sz="2000" b="1" dirty="0" smtClean="0">
                <a:solidFill>
                  <a:srgbClr val="CCFFCC"/>
                </a:solidFill>
                <a:latin typeface="Tahoma" pitchFamily="34" charset="0"/>
                <a:ea typeface="HGP創英角ｺﾞｼｯｸUB" pitchFamily="50" charset="-128"/>
              </a:rPr>
              <a:t>関数展開</a:t>
            </a:r>
            <a:r>
              <a:rPr lang="ja-JP" altLang="en-US" sz="2000" b="1" dirty="0" smtClean="0">
                <a:solidFill>
                  <a:srgbClr val="FFFFFF"/>
                </a:solidFill>
                <a:latin typeface="Tahoma" pitchFamily="34" charset="0"/>
                <a:ea typeface="HGP創英角ｺﾞｼｯｸUB" pitchFamily="50" charset="-128"/>
              </a:rPr>
              <a:t>で</a:t>
            </a:r>
            <a:r>
              <a:rPr lang="ja-JP" altLang="en-US" sz="2000" b="1" dirty="0">
                <a:solidFill>
                  <a:srgbClr val="FFFFFF"/>
                </a:solidFill>
                <a:latin typeface="Tahoma" pitchFamily="34" charset="0"/>
                <a:ea typeface="HGP創英角ｺﾞｼｯｸUB" pitchFamily="50" charset="-128"/>
              </a:rPr>
              <a:t>表現</a:t>
            </a:r>
          </a:p>
        </p:txBody>
      </p:sp>
      <p:pic>
        <p:nvPicPr>
          <p:cNvPr id="1002509" name="Picture 13"/>
          <p:cNvPicPr>
            <a:picLocks noChangeAspect="1" noChangeArrowheads="1"/>
          </p:cNvPicPr>
          <p:nvPr/>
        </p:nvPicPr>
        <p:blipFill>
          <a:blip r:embed="rId9" cstate="print"/>
          <a:srcRect/>
          <a:stretch>
            <a:fillRect/>
          </a:stretch>
        </p:blipFill>
        <p:spPr bwMode="auto">
          <a:xfrm>
            <a:off x="5507038" y="1643050"/>
            <a:ext cx="3457575" cy="3567112"/>
          </a:xfrm>
          <a:prstGeom prst="rect">
            <a:avLst/>
          </a:prstGeom>
          <a:noFill/>
          <a:ln w="15875">
            <a:noFill/>
            <a:miter lim="800000"/>
            <a:headEnd/>
            <a:tailEnd/>
          </a:ln>
          <a:effectLst/>
        </p:spPr>
      </p:pic>
      <p:pic>
        <p:nvPicPr>
          <p:cNvPr id="1002525" name="Picture 29" descr="txp_fig"/>
          <p:cNvPicPr>
            <a:picLocks noChangeAspect="1" noChangeArrowheads="1"/>
          </p:cNvPicPr>
          <p:nvPr>
            <p:custDataLst>
              <p:tags r:id="rId1"/>
            </p:custDataLst>
          </p:nvPr>
        </p:nvPicPr>
        <p:blipFill>
          <a:blip r:embed="rId10" cstate="print">
            <a:clrChange>
              <a:clrFrom>
                <a:srgbClr val="FFFFFF"/>
              </a:clrFrom>
              <a:clrTo>
                <a:srgbClr val="FFFFFF">
                  <a:alpha val="0"/>
                </a:srgbClr>
              </a:clrTo>
            </a:clrChange>
            <a:lum bright="100000"/>
          </a:blip>
          <a:srcRect/>
          <a:stretch>
            <a:fillRect/>
          </a:stretch>
        </p:blipFill>
        <p:spPr bwMode="auto">
          <a:xfrm>
            <a:off x="755650" y="2090788"/>
            <a:ext cx="1031875" cy="241300"/>
          </a:xfrm>
          <a:prstGeom prst="rect">
            <a:avLst/>
          </a:prstGeom>
          <a:noFill/>
          <a:ln w="15875">
            <a:noFill/>
            <a:miter lim="800000"/>
            <a:headEnd/>
            <a:tailEnd/>
          </a:ln>
          <a:effectLst/>
        </p:spPr>
      </p:pic>
      <p:sp>
        <p:nvSpPr>
          <p:cNvPr id="1002529" name="Rectangle 33"/>
          <p:cNvSpPr>
            <a:spLocks noChangeArrowheads="1"/>
          </p:cNvSpPr>
          <p:nvPr/>
        </p:nvSpPr>
        <p:spPr bwMode="auto">
          <a:xfrm>
            <a:off x="1619250" y="4513313"/>
            <a:ext cx="3743325"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a:solidFill>
                  <a:srgbClr val="FFFFFF"/>
                </a:solidFill>
                <a:latin typeface="Tahoma" pitchFamily="34" charset="0"/>
                <a:ea typeface="HGP創英角ｺﾞｼｯｸUB" pitchFamily="50" charset="-128"/>
              </a:rPr>
              <a:t>: Legendre</a:t>
            </a:r>
            <a:r>
              <a:rPr lang="ja-JP" altLang="en-US" sz="1600" b="1">
                <a:solidFill>
                  <a:srgbClr val="FFFFFF"/>
                </a:solidFill>
                <a:latin typeface="Tahoma" pitchFamily="34" charset="0"/>
                <a:ea typeface="HGP創英角ｺﾞｼｯｸUB" pitchFamily="50" charset="-128"/>
              </a:rPr>
              <a:t>陪関数</a:t>
            </a:r>
          </a:p>
        </p:txBody>
      </p:sp>
      <p:pic>
        <p:nvPicPr>
          <p:cNvPr id="1002531" name="Picture 35" descr="txp_fig"/>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lum bright="100000"/>
          </a:blip>
          <a:srcRect/>
          <a:stretch>
            <a:fillRect/>
          </a:stretch>
        </p:blipFill>
        <p:spPr bwMode="auto">
          <a:xfrm>
            <a:off x="1187450" y="3913238"/>
            <a:ext cx="1081088" cy="233362"/>
          </a:xfrm>
          <a:prstGeom prst="rect">
            <a:avLst/>
          </a:prstGeom>
          <a:noFill/>
          <a:ln w="15875">
            <a:noFill/>
            <a:miter lim="800000"/>
            <a:headEnd/>
            <a:tailEnd/>
          </a:ln>
          <a:effectLst/>
        </p:spPr>
      </p:pic>
      <p:sp>
        <p:nvSpPr>
          <p:cNvPr id="1002532" name="Rectangle 36"/>
          <p:cNvSpPr>
            <a:spLocks noChangeArrowheads="1"/>
          </p:cNvSpPr>
          <p:nvPr/>
        </p:nvSpPr>
        <p:spPr bwMode="auto">
          <a:xfrm>
            <a:off x="2268538" y="3817988"/>
            <a:ext cx="3095625"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a:solidFill>
                  <a:srgbClr val="FFFFFF"/>
                </a:solidFill>
                <a:latin typeface="Tahoma" pitchFamily="34" charset="0"/>
                <a:ea typeface="HGP創英角ｺﾞｼｯｸUB" pitchFamily="50" charset="-128"/>
              </a:rPr>
              <a:t>: </a:t>
            </a:r>
            <a:r>
              <a:rPr lang="ja-JP" altLang="en-US" sz="1600" b="1">
                <a:solidFill>
                  <a:srgbClr val="FFFFFF"/>
                </a:solidFill>
                <a:latin typeface="Tahoma" pitchFamily="34" charset="0"/>
                <a:ea typeface="HGP創英角ｺﾞｼｯｸUB" pitchFamily="50" charset="-128"/>
              </a:rPr>
              <a:t>重力定数</a:t>
            </a:r>
            <a:r>
              <a:rPr lang="en-US" altLang="ja-JP" sz="1600" b="1">
                <a:solidFill>
                  <a:srgbClr val="FFFFFF"/>
                </a:solidFill>
                <a:latin typeface="Tahoma" pitchFamily="34" charset="0"/>
                <a:ea typeface="HGP創英角ｺﾞｼｯｸUB" pitchFamily="50" charset="-128"/>
              </a:rPr>
              <a:t>, </a:t>
            </a:r>
            <a:r>
              <a:rPr lang="ja-JP" altLang="en-US" sz="1600" b="1">
                <a:solidFill>
                  <a:srgbClr val="FFFFFF"/>
                </a:solidFill>
                <a:latin typeface="Tahoma" pitchFamily="34" charset="0"/>
                <a:ea typeface="HGP創英角ｺﾞｼｯｸUB" pitchFamily="50" charset="-128"/>
              </a:rPr>
              <a:t>地球質量</a:t>
            </a:r>
            <a:r>
              <a:rPr lang="en-US" altLang="ja-JP" sz="1600" b="1">
                <a:solidFill>
                  <a:srgbClr val="FFFFFF"/>
                </a:solidFill>
                <a:latin typeface="Tahoma" pitchFamily="34" charset="0"/>
                <a:ea typeface="HGP創英角ｺﾞｼｯｸUB" pitchFamily="50" charset="-128"/>
              </a:rPr>
              <a:t>, </a:t>
            </a:r>
            <a:r>
              <a:rPr lang="ja-JP" altLang="en-US" sz="1600" b="1">
                <a:solidFill>
                  <a:srgbClr val="FFFFFF"/>
                </a:solidFill>
                <a:latin typeface="Tahoma" pitchFamily="34" charset="0"/>
                <a:ea typeface="HGP創英角ｺﾞｼｯｸUB" pitchFamily="50" charset="-128"/>
              </a:rPr>
              <a:t>地球半径</a:t>
            </a:r>
          </a:p>
        </p:txBody>
      </p:sp>
      <p:pic>
        <p:nvPicPr>
          <p:cNvPr id="1002534" name="Picture 38" descr="txp_fig"/>
          <p:cNvPicPr>
            <a:picLocks noChangeAspect="1" noChangeArrowheads="1"/>
          </p:cNvPicPr>
          <p:nvPr>
            <p:custDataLst>
              <p:tags r:id="rId3"/>
            </p:custDataLst>
          </p:nvPr>
        </p:nvPicPr>
        <p:blipFill>
          <a:blip r:embed="rId12" cstate="print">
            <a:clrChange>
              <a:clrFrom>
                <a:srgbClr val="FFFFFF"/>
              </a:clrFrom>
              <a:clrTo>
                <a:srgbClr val="FFFFFF">
                  <a:alpha val="0"/>
                </a:srgbClr>
              </a:clrTo>
            </a:clrChange>
            <a:lum bright="100000"/>
          </a:blip>
          <a:srcRect/>
          <a:stretch>
            <a:fillRect/>
          </a:stretch>
        </p:blipFill>
        <p:spPr bwMode="auto">
          <a:xfrm>
            <a:off x="1212850" y="4238675"/>
            <a:ext cx="838200" cy="231775"/>
          </a:xfrm>
          <a:prstGeom prst="rect">
            <a:avLst/>
          </a:prstGeom>
          <a:noFill/>
          <a:ln w="15875">
            <a:noFill/>
            <a:miter lim="800000"/>
            <a:headEnd/>
            <a:tailEnd/>
          </a:ln>
          <a:effectLst/>
        </p:spPr>
      </p:pic>
      <p:sp>
        <p:nvSpPr>
          <p:cNvPr id="1002535" name="Rectangle 39"/>
          <p:cNvSpPr>
            <a:spLocks noChangeArrowheads="1"/>
          </p:cNvSpPr>
          <p:nvPr/>
        </p:nvSpPr>
        <p:spPr bwMode="auto">
          <a:xfrm>
            <a:off x="2266950" y="4141838"/>
            <a:ext cx="2447926" cy="338554"/>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600" b="1" dirty="0">
                <a:solidFill>
                  <a:srgbClr val="FFFFFF"/>
                </a:solidFill>
                <a:latin typeface="Tahoma" pitchFamily="34" charset="0"/>
                <a:ea typeface="HGP創英角ｺﾞｼｯｸUB" pitchFamily="50" charset="-128"/>
              </a:rPr>
              <a:t>: </a:t>
            </a:r>
            <a:r>
              <a:rPr lang="ja-JP" altLang="en-US" sz="1600" b="1" dirty="0" smtClean="0">
                <a:solidFill>
                  <a:srgbClr val="FFFFFF"/>
                </a:solidFill>
                <a:latin typeface="Tahoma" pitchFamily="34" charset="0"/>
              </a:rPr>
              <a:t>軌道</a:t>
            </a:r>
            <a:r>
              <a:rPr lang="ja-JP" altLang="en-US" sz="1600" b="1" dirty="0" smtClean="0">
                <a:solidFill>
                  <a:srgbClr val="FFFFFF"/>
                </a:solidFill>
                <a:latin typeface="Tahoma" pitchFamily="34" charset="0"/>
                <a:ea typeface="HGP創英角ｺﾞｼｯｸUB" pitchFamily="50" charset="-128"/>
              </a:rPr>
              <a:t>半径</a:t>
            </a:r>
            <a:r>
              <a:rPr lang="en-US" altLang="ja-JP" sz="1600" b="1" dirty="0">
                <a:solidFill>
                  <a:srgbClr val="FFFFFF"/>
                </a:solidFill>
                <a:latin typeface="Tahoma" pitchFamily="34" charset="0"/>
                <a:ea typeface="HGP創英角ｺﾞｼｯｸUB" pitchFamily="50" charset="-128"/>
              </a:rPr>
              <a:t>, </a:t>
            </a:r>
            <a:r>
              <a:rPr lang="ja-JP" altLang="en-US" sz="1600" b="1" dirty="0">
                <a:solidFill>
                  <a:srgbClr val="FFFFFF"/>
                </a:solidFill>
                <a:latin typeface="Tahoma" pitchFamily="34" charset="0"/>
                <a:ea typeface="HGP創英角ｺﾞｼｯｸUB" pitchFamily="50" charset="-128"/>
              </a:rPr>
              <a:t>経度</a:t>
            </a:r>
            <a:r>
              <a:rPr lang="en-US" altLang="ja-JP" sz="1600" b="1" dirty="0">
                <a:solidFill>
                  <a:srgbClr val="FFFFFF"/>
                </a:solidFill>
                <a:latin typeface="Tahoma" pitchFamily="34" charset="0"/>
                <a:ea typeface="HGP創英角ｺﾞｼｯｸUB" pitchFamily="50" charset="-128"/>
              </a:rPr>
              <a:t>, </a:t>
            </a:r>
            <a:r>
              <a:rPr lang="ja-JP" altLang="en-US" sz="1600" b="1" dirty="0">
                <a:solidFill>
                  <a:srgbClr val="FFFFFF"/>
                </a:solidFill>
                <a:latin typeface="Tahoma" pitchFamily="34" charset="0"/>
                <a:ea typeface="HGP創英角ｺﾞｼｯｸUB" pitchFamily="50" charset="-128"/>
              </a:rPr>
              <a:t>緯度</a:t>
            </a:r>
          </a:p>
        </p:txBody>
      </p:sp>
      <p:sp>
        <p:nvSpPr>
          <p:cNvPr id="1002537" name="Rectangle 41"/>
          <p:cNvSpPr>
            <a:spLocks noChangeArrowheads="1"/>
          </p:cNvSpPr>
          <p:nvPr/>
        </p:nvSpPr>
        <p:spPr bwMode="auto">
          <a:xfrm>
            <a:off x="676282" y="5065777"/>
            <a:ext cx="4824412" cy="1006429"/>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800" b="1" dirty="0">
                <a:solidFill>
                  <a:srgbClr val="FFFFFF"/>
                </a:solidFill>
                <a:latin typeface="Tahoma" pitchFamily="34" charset="0"/>
                <a:ea typeface="HGP創英角ｺﾞｼｯｸUB" pitchFamily="50" charset="-128"/>
              </a:rPr>
              <a:t>係数  </a:t>
            </a:r>
            <a:r>
              <a:rPr lang="en-US" altLang="ja-JP" sz="1800" b="1" i="1" dirty="0" err="1" smtClean="0">
                <a:solidFill>
                  <a:srgbClr val="FFFFFF"/>
                </a:solidFill>
                <a:latin typeface="Tahoma" pitchFamily="34" charset="0"/>
                <a:ea typeface="HGP創英角ｺﾞｼｯｸUB" pitchFamily="50" charset="-128"/>
              </a:rPr>
              <a:t>C</a:t>
            </a:r>
            <a:r>
              <a:rPr lang="en-US" altLang="ja-JP" sz="1800" b="1" i="1" baseline="-10000" dirty="0" err="1" smtClean="0">
                <a:solidFill>
                  <a:srgbClr val="FFFFFF"/>
                </a:solidFill>
                <a:latin typeface="Tahoma" pitchFamily="34" charset="0"/>
              </a:rPr>
              <a:t>l</a:t>
            </a:r>
            <a:r>
              <a:rPr lang="en-US" altLang="ja-JP" sz="1800" b="1" i="1" baseline="-10000" dirty="0" err="1" smtClean="0">
                <a:solidFill>
                  <a:srgbClr val="FFFFFF"/>
                </a:solidFill>
                <a:latin typeface="Tahoma" pitchFamily="34" charset="0"/>
                <a:ea typeface="HGP創英角ｺﾞｼｯｸUB" pitchFamily="50" charset="-128"/>
              </a:rPr>
              <a:t>m</a:t>
            </a:r>
            <a:r>
              <a:rPr lang="en-US" altLang="ja-JP" sz="1800" b="1" i="1" baseline="-10000" dirty="0" smtClean="0">
                <a:solidFill>
                  <a:srgbClr val="FFFFFF"/>
                </a:solidFill>
                <a:latin typeface="Tahoma" pitchFamily="34" charset="0"/>
                <a:ea typeface="HGP創英角ｺﾞｼｯｸUB" pitchFamily="50" charset="-128"/>
              </a:rPr>
              <a:t> </a:t>
            </a:r>
            <a:r>
              <a:rPr lang="en-US" altLang="ja-JP" sz="1800" b="1" dirty="0">
                <a:solidFill>
                  <a:srgbClr val="FFFFFF"/>
                </a:solidFill>
                <a:latin typeface="Tahoma" pitchFamily="34" charset="0"/>
                <a:ea typeface="HGP創英角ｺﾞｼｯｸUB" pitchFamily="50" charset="-128"/>
              </a:rPr>
              <a:t>, </a:t>
            </a:r>
            <a:r>
              <a:rPr lang="en-US" altLang="ja-JP" sz="1800" b="1" i="1" dirty="0" err="1" smtClean="0">
                <a:solidFill>
                  <a:srgbClr val="FFFFFF"/>
                </a:solidFill>
                <a:latin typeface="Tahoma" pitchFamily="34" charset="0"/>
                <a:ea typeface="HGP創英角ｺﾞｼｯｸUB" pitchFamily="50" charset="-128"/>
              </a:rPr>
              <a:t>S</a:t>
            </a:r>
            <a:r>
              <a:rPr lang="en-US" altLang="ja-JP" sz="1800" b="1" i="1" baseline="-10000" dirty="0" err="1" smtClean="0">
                <a:solidFill>
                  <a:srgbClr val="FFFFFF"/>
                </a:solidFill>
                <a:latin typeface="Tahoma" pitchFamily="34" charset="0"/>
              </a:rPr>
              <a:t>l</a:t>
            </a:r>
            <a:r>
              <a:rPr lang="en-US" altLang="ja-JP" sz="1800" b="1" i="1" baseline="-10000" dirty="0" err="1" smtClean="0">
                <a:solidFill>
                  <a:srgbClr val="FFFFFF"/>
                </a:solidFill>
                <a:latin typeface="Tahoma" pitchFamily="34" charset="0"/>
                <a:ea typeface="HGP創英角ｺﾞｼｯｸUB" pitchFamily="50" charset="-128"/>
              </a:rPr>
              <a:t>m</a:t>
            </a:r>
            <a:r>
              <a:rPr lang="en-US" altLang="ja-JP" sz="1800" b="1" dirty="0" smtClean="0">
                <a:solidFill>
                  <a:srgbClr val="FFFFFF"/>
                </a:solidFill>
                <a:latin typeface="Tahoma" pitchFamily="34" charset="0"/>
                <a:ea typeface="HGP創英角ｺﾞｼｯｸUB" pitchFamily="50" charset="-128"/>
              </a:rPr>
              <a:t> </a:t>
            </a:r>
            <a:r>
              <a:rPr lang="en-US" altLang="ja-JP" sz="1800" b="1" dirty="0">
                <a:solidFill>
                  <a:srgbClr val="FFFFFF"/>
                </a:solidFill>
                <a:latin typeface="Tahoma" pitchFamily="34" charset="0"/>
                <a:ea typeface="HGP創英角ｺﾞｼｯｸUB" pitchFamily="50" charset="-128"/>
              </a:rPr>
              <a:t>: </a:t>
            </a:r>
          </a:p>
          <a:p>
            <a:pPr algn="l">
              <a:lnSpc>
                <a:spcPct val="110000"/>
              </a:lnSpc>
              <a:buClr>
                <a:schemeClr val="accent2"/>
              </a:buClr>
              <a:buSzPct val="70000"/>
              <a:buFont typeface="Wingdings" pitchFamily="2" charset="2"/>
              <a:buNone/>
            </a:pPr>
            <a:r>
              <a:rPr lang="en-US" altLang="ja-JP" sz="1800" b="1" dirty="0">
                <a:solidFill>
                  <a:srgbClr val="FFFFFF"/>
                </a:solidFill>
                <a:latin typeface="Tahoma" pitchFamily="34" charset="0"/>
                <a:ea typeface="HGP創英角ｺﾞｼｯｸUB" pitchFamily="50" charset="-128"/>
              </a:rPr>
              <a:t>    </a:t>
            </a:r>
            <a:r>
              <a:rPr lang="ja-JP" altLang="en-US" sz="1800" b="1" dirty="0">
                <a:solidFill>
                  <a:srgbClr val="FFFFFF"/>
                </a:solidFill>
                <a:latin typeface="Tahoma" pitchFamily="34" charset="0"/>
                <a:ea typeface="HGP創英角ｺﾞｼｯｸUB" pitchFamily="50" charset="-128"/>
              </a:rPr>
              <a:t>地球内部の質量分布に依存する</a:t>
            </a:r>
          </a:p>
          <a:p>
            <a:pPr algn="l">
              <a:lnSpc>
                <a:spcPct val="110000"/>
              </a:lnSpc>
              <a:buClr>
                <a:schemeClr val="accent2"/>
              </a:buClr>
              <a:buSzPct val="70000"/>
              <a:buFont typeface="Wingdings" pitchFamily="2" charset="2"/>
              <a:buNone/>
            </a:pPr>
            <a:r>
              <a:rPr lang="ja-JP" altLang="en-US" sz="1800" b="1" dirty="0">
                <a:solidFill>
                  <a:srgbClr val="FFFFFF"/>
                </a:solidFill>
                <a:latin typeface="Tahoma" pitchFamily="34" charset="0"/>
                <a:ea typeface="HGP創英角ｺﾞｼｯｸUB" pitchFamily="50" charset="-128"/>
              </a:rPr>
              <a:t>    </a:t>
            </a:r>
            <a:r>
              <a:rPr lang="ja-JP" altLang="en-US" sz="1800" b="1" dirty="0">
                <a:solidFill>
                  <a:srgbClr val="CCFFCC"/>
                </a:solidFill>
                <a:latin typeface="Tahoma" pitchFamily="34" charset="0"/>
                <a:ea typeface="HGP創英角ｺﾞｼｯｸUB" pitchFamily="50" charset="-128"/>
              </a:rPr>
              <a:t>衛星による</a:t>
            </a:r>
            <a:r>
              <a:rPr lang="ja-JP" altLang="en-US" sz="1800" b="1" dirty="0" smtClean="0">
                <a:solidFill>
                  <a:srgbClr val="CCFFCC"/>
                </a:solidFill>
                <a:latin typeface="Tahoma" pitchFamily="34" charset="0"/>
                <a:ea typeface="HGP創英角ｺﾞｼｯｸUB" pitchFamily="50" charset="-128"/>
              </a:rPr>
              <a:t>測定</a:t>
            </a:r>
            <a:r>
              <a:rPr lang="ja-JP" altLang="en-US" sz="1800" b="1" dirty="0" smtClean="0">
                <a:solidFill>
                  <a:srgbClr val="CCFFCC"/>
                </a:solidFill>
                <a:latin typeface="Tahoma" pitchFamily="34" charset="0"/>
              </a:rPr>
              <a:t>などの観測</a:t>
            </a:r>
            <a:r>
              <a:rPr lang="ja-JP" altLang="en-US" sz="1800" b="1" dirty="0" smtClean="0">
                <a:solidFill>
                  <a:srgbClr val="FFFFFF"/>
                </a:solidFill>
                <a:latin typeface="Tahoma" pitchFamily="34" charset="0"/>
              </a:rPr>
              <a:t>から</a:t>
            </a:r>
            <a:r>
              <a:rPr lang="ja-JP" altLang="en-US" sz="1800" b="1" dirty="0" smtClean="0">
                <a:solidFill>
                  <a:srgbClr val="FFFFFF"/>
                </a:solidFill>
                <a:latin typeface="Tahoma" pitchFamily="34" charset="0"/>
                <a:ea typeface="HGP創英角ｺﾞｼｯｸUB" pitchFamily="50" charset="-128"/>
              </a:rPr>
              <a:t>求める </a:t>
            </a:r>
            <a:endParaRPr lang="ja-JP" altLang="en-US" sz="1800" b="1" dirty="0">
              <a:solidFill>
                <a:srgbClr val="FFFFFF"/>
              </a:solidFill>
              <a:latin typeface="Tahoma" pitchFamily="34" charset="0"/>
              <a:ea typeface="HGP創英角ｺﾞｼｯｸUB" pitchFamily="50" charset="-128"/>
              <a:sym typeface="Wingdings" pitchFamily="2" charset="2"/>
            </a:endParaRPr>
          </a:p>
        </p:txBody>
      </p:sp>
      <p:pic>
        <p:nvPicPr>
          <p:cNvPr id="20" name="図 19" descr="txp_fig.bmp"/>
          <p:cNvPicPr>
            <a:picLocks noChangeAspect="1"/>
          </p:cNvPicPr>
          <p:nvPr>
            <p:custDataLst>
              <p:tags r:id="rId4"/>
            </p:custDataLst>
          </p:nvPr>
        </p:nvPicPr>
        <p:blipFill>
          <a:blip r:embed="rId13" cstate="print">
            <a:clrChange>
              <a:clrFrom>
                <a:srgbClr val="FFFFFF"/>
              </a:clrFrom>
              <a:clrTo>
                <a:srgbClr val="FFFFFF">
                  <a:alpha val="0"/>
                </a:srgbClr>
              </a:clrTo>
            </a:clrChange>
            <a:lum bright="100000"/>
          </a:blip>
          <a:stretch>
            <a:fillRect/>
          </a:stretch>
        </p:blipFill>
        <p:spPr>
          <a:xfrm>
            <a:off x="1134554" y="2506760"/>
            <a:ext cx="3630040" cy="679356"/>
          </a:xfrm>
          <a:prstGeom prst="rect">
            <a:avLst/>
          </a:prstGeom>
        </p:spPr>
      </p:pic>
      <p:pic>
        <p:nvPicPr>
          <p:cNvPr id="21" name="図 20" descr="txp_fig.bmp"/>
          <p:cNvPicPr>
            <a:picLocks noChangeAspect="1"/>
          </p:cNvPicPr>
          <p:nvPr>
            <p:custDataLst>
              <p:tags r:id="rId5"/>
            </p:custDataLst>
          </p:nvPr>
        </p:nvPicPr>
        <p:blipFill>
          <a:blip r:embed="rId14" cstate="print">
            <a:clrChange>
              <a:clrFrom>
                <a:srgbClr val="FFFFFF"/>
              </a:clrFrom>
              <a:clrTo>
                <a:srgbClr val="FFFFFF">
                  <a:alpha val="0"/>
                </a:srgbClr>
              </a:clrTo>
            </a:clrChange>
            <a:lum bright="100000"/>
          </a:blip>
          <a:stretch>
            <a:fillRect/>
          </a:stretch>
        </p:blipFill>
        <p:spPr>
          <a:xfrm>
            <a:off x="1468010" y="3348221"/>
            <a:ext cx="3607655" cy="253732"/>
          </a:xfrm>
          <a:prstGeom prst="rect">
            <a:avLst/>
          </a:prstGeom>
          <a:noFill/>
        </p:spPr>
      </p:pic>
      <p:pic>
        <p:nvPicPr>
          <p:cNvPr id="22" name="図 21" descr="txp_fig.bmp"/>
          <p:cNvPicPr>
            <a:picLocks noChangeAspect="1"/>
          </p:cNvPicPr>
          <p:nvPr>
            <p:custDataLst>
              <p:tags r:id="rId6"/>
            </p:custDataLst>
          </p:nvPr>
        </p:nvPicPr>
        <p:blipFill>
          <a:blip r:embed="rId15" cstate="print">
            <a:clrChange>
              <a:clrFrom>
                <a:srgbClr val="FFFFFF"/>
              </a:clrFrom>
              <a:clrTo>
                <a:srgbClr val="FFFFFF">
                  <a:alpha val="0"/>
                </a:srgbClr>
              </a:clrTo>
            </a:clrChange>
            <a:lum bright="100000"/>
          </a:blip>
          <a:stretch>
            <a:fillRect/>
          </a:stretch>
        </p:blipFill>
        <p:spPr>
          <a:xfrm>
            <a:off x="1255619" y="4572008"/>
            <a:ext cx="387423" cy="217067"/>
          </a:xfrm>
          <a:prstGeom prst="rect">
            <a:avLst/>
          </a:prstGeom>
          <a:noFill/>
        </p:spPr>
      </p:pic>
    </p:spTree>
  </p:cSld>
  <p:clrMapOvr>
    <a:masterClrMapping/>
  </p:clrMapOvr>
  <p:transition advTm="52992"/>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1142976" y="2071678"/>
            <a:ext cx="6549822" cy="4286280"/>
          </a:xfrm>
          <a:prstGeom prst="rect">
            <a:avLst/>
          </a:prstGeom>
          <a:noFill/>
          <a:ln w="9525">
            <a:noFill/>
            <a:miter lim="800000"/>
            <a:headEnd/>
            <a:tailEnd/>
          </a:ln>
          <a:effectLst/>
        </p:spPr>
      </p:pic>
      <p:sp>
        <p:nvSpPr>
          <p:cNvPr id="771077" name="Rectangle 5"/>
          <p:cNvSpPr>
            <a:spLocks noGrp="1" noChangeArrowheads="1"/>
          </p:cNvSpPr>
          <p:nvPr>
            <p:ph type="title"/>
          </p:nvPr>
        </p:nvSpPr>
        <p:spPr/>
        <p:txBody>
          <a:bodyPr/>
          <a:lstStyle/>
          <a:p>
            <a:r>
              <a:rPr lang="en-US" altLang="ja-JP" dirty="0"/>
              <a:t>DPF</a:t>
            </a:r>
            <a:r>
              <a:rPr lang="ja-JP" altLang="en-US" dirty="0"/>
              <a:t>の</a:t>
            </a:r>
            <a:r>
              <a:rPr lang="ja-JP" altLang="en-US" dirty="0" smtClean="0"/>
              <a:t>観測距離</a:t>
            </a:r>
            <a:endParaRPr lang="ja-JP" altLang="en-US" dirty="0"/>
          </a:p>
        </p:txBody>
      </p:sp>
      <p:sp>
        <p:nvSpPr>
          <p:cNvPr id="22" name="フッター プレースホルダ 3"/>
          <p:cNvSpPr>
            <a:spLocks noGrp="1"/>
          </p:cNvSpPr>
          <p:nvPr>
            <p:ph type="ftr" sz="quarter" idx="10"/>
          </p:nvPr>
        </p:nvSpPr>
        <p:spPr/>
        <p:txBody>
          <a:bodyPr/>
          <a:lstStyle/>
          <a:p>
            <a:r>
              <a:rPr lang="en-US" altLang="ja-JP" smtClean="0"/>
              <a:t>DECIGO</a:t>
            </a:r>
            <a:r>
              <a:rPr lang="ja-JP" altLang="en-US" smtClean="0"/>
              <a:t>ワークショップ </a:t>
            </a:r>
            <a:r>
              <a:rPr lang="en-US" altLang="ja-JP" smtClean="0"/>
              <a:t>(2010</a:t>
            </a:r>
            <a:r>
              <a:rPr lang="ja-JP" altLang="en-US" smtClean="0"/>
              <a:t>年</a:t>
            </a:r>
            <a:r>
              <a:rPr lang="en-US" altLang="ja-JP" smtClean="0"/>
              <a:t>6</a:t>
            </a:r>
            <a:r>
              <a:rPr lang="ja-JP" altLang="en-US" smtClean="0"/>
              <a:t>月</a:t>
            </a:r>
            <a:r>
              <a:rPr lang="en-US" altLang="ja-JP" smtClean="0"/>
              <a:t>14</a:t>
            </a:r>
            <a:r>
              <a:rPr lang="ja-JP" altLang="en-US" smtClean="0"/>
              <a:t>日</a:t>
            </a:r>
            <a:r>
              <a:rPr lang="en-US" altLang="ja-JP" smtClean="0"/>
              <a:t>, </a:t>
            </a:r>
            <a:r>
              <a:rPr lang="ja-JP" altLang="en-US" smtClean="0"/>
              <a:t>東京大学</a:t>
            </a:r>
            <a:r>
              <a:rPr lang="en-US" altLang="ja-JP" smtClean="0"/>
              <a:t>, </a:t>
            </a:r>
            <a:r>
              <a:rPr lang="ja-JP" altLang="en-US" smtClean="0"/>
              <a:t>東京</a:t>
            </a:r>
            <a:r>
              <a:rPr lang="en-US" altLang="ja-JP" smtClean="0"/>
              <a:t>)</a:t>
            </a:r>
            <a:endParaRPr lang="en-US" altLang="ja-JP"/>
          </a:p>
        </p:txBody>
      </p:sp>
      <p:sp>
        <p:nvSpPr>
          <p:cNvPr id="771090" name="Rectangle 18"/>
          <p:cNvSpPr>
            <a:spLocks noChangeArrowheads="1"/>
          </p:cNvSpPr>
          <p:nvPr/>
        </p:nvSpPr>
        <p:spPr bwMode="auto">
          <a:xfrm>
            <a:off x="5429256" y="1000108"/>
            <a:ext cx="3228972" cy="984885"/>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b="1" dirty="0" smtClean="0">
                <a:solidFill>
                  <a:srgbClr val="DDDDDD"/>
                </a:solidFill>
                <a:latin typeface="Tahoma" pitchFamily="34" charset="0"/>
                <a:ea typeface="HGP創英角ｺﾞｼｯｸUB" pitchFamily="50" charset="-128"/>
              </a:rPr>
              <a:t>DPF</a:t>
            </a:r>
            <a:r>
              <a:rPr lang="ja-JP" altLang="en-US" sz="2000" b="1" dirty="0" smtClean="0">
                <a:solidFill>
                  <a:srgbClr val="DDDDDD"/>
                </a:solidFill>
                <a:latin typeface="Tahoma" pitchFamily="34" charset="0"/>
                <a:ea typeface="HGP創英角ｺﾞｼｯｸUB" pitchFamily="50" charset="-128"/>
              </a:rPr>
              <a:t>の観測可能距離</a:t>
            </a:r>
            <a:endParaRPr lang="en-US" altLang="ja-JP" sz="2000" b="1" dirty="0" smtClean="0">
              <a:solidFill>
                <a:srgbClr val="DDDDDD"/>
              </a:solidFill>
              <a:latin typeface="Tahoma" pitchFamily="34" charset="0"/>
              <a:ea typeface="HGP創英角ｺﾞｼｯｸUB" pitchFamily="50" charset="-128"/>
            </a:endParaRPr>
          </a:p>
          <a:p>
            <a:pPr algn="l">
              <a:buClr>
                <a:schemeClr val="accent2"/>
              </a:buClr>
              <a:buSzPct val="70000"/>
              <a:buFont typeface="Wingdings" pitchFamily="2" charset="2"/>
              <a:buNone/>
            </a:pPr>
            <a:r>
              <a:rPr lang="en-US" altLang="ja-JP" sz="2000" b="1" dirty="0" smtClean="0">
                <a:solidFill>
                  <a:srgbClr val="DDDDDD"/>
                </a:solidFill>
                <a:latin typeface="Tahoma" pitchFamily="34" charset="0"/>
              </a:rPr>
              <a:t>   ~ </a:t>
            </a:r>
            <a:r>
              <a:rPr lang="ja-JP" altLang="en-US" sz="2000" b="1" dirty="0" smtClean="0">
                <a:solidFill>
                  <a:srgbClr val="DDDDDD"/>
                </a:solidFill>
                <a:latin typeface="Tahoma" pitchFamily="34" charset="0"/>
                <a:ea typeface="HGP創英角ｺﾞｼｯｸUB" pitchFamily="50" charset="-128"/>
              </a:rPr>
              <a:t>銀河中心をカバー </a:t>
            </a:r>
            <a:r>
              <a:rPr lang="ja-JP" altLang="en-US" sz="1800" b="1" dirty="0" smtClean="0">
                <a:solidFill>
                  <a:srgbClr val="DDDDDD"/>
                </a:solidFill>
                <a:latin typeface="Tahoma" pitchFamily="34" charset="0"/>
                <a:ea typeface="HGP創英角ｺﾞｼｯｸUB" pitchFamily="50" charset="-128"/>
              </a:rPr>
              <a:t> </a:t>
            </a:r>
            <a:endParaRPr lang="en-US" altLang="ja-JP" sz="1800" b="1" dirty="0" smtClean="0">
              <a:solidFill>
                <a:srgbClr val="DDDDDD"/>
              </a:solidFill>
              <a:latin typeface="Tahoma" pitchFamily="34" charset="0"/>
              <a:ea typeface="HGP創英角ｺﾞｼｯｸUB" pitchFamily="50" charset="-128"/>
            </a:endParaRPr>
          </a:p>
          <a:p>
            <a:pPr algn="l">
              <a:buClr>
                <a:schemeClr val="accent2"/>
              </a:buClr>
              <a:buSzPct val="70000"/>
              <a:buFont typeface="Wingdings" pitchFamily="2" charset="2"/>
              <a:buNone/>
            </a:pPr>
            <a:r>
              <a:rPr lang="ja-JP" altLang="en-US" sz="1800" b="1" dirty="0" smtClean="0">
                <a:solidFill>
                  <a:srgbClr val="DDDDDD"/>
                </a:solidFill>
                <a:latin typeface="Tahoma" pitchFamily="34" charset="0"/>
              </a:rPr>
              <a:t>　　　</a:t>
            </a:r>
            <a:r>
              <a:rPr lang="en-US" altLang="ja-JP" sz="1800" b="1" dirty="0" smtClean="0">
                <a:solidFill>
                  <a:srgbClr val="DDDDDD"/>
                </a:solidFill>
                <a:latin typeface="Tahoma" pitchFamily="34" charset="0"/>
                <a:ea typeface="HGP創英角ｺﾞｼｯｸUB" pitchFamily="50" charset="-128"/>
              </a:rPr>
              <a:t>(100kpc, SNR&gt;5)</a:t>
            </a:r>
            <a:endParaRPr lang="ja-JP" altLang="en-US" sz="1800" b="1" dirty="0">
              <a:solidFill>
                <a:srgbClr val="DDDDDD"/>
              </a:solidFill>
              <a:latin typeface="Tahoma" pitchFamily="34" charset="0"/>
              <a:ea typeface="HGP創英角ｺﾞｼｯｸUB" pitchFamily="50" charset="-128"/>
            </a:endParaRPr>
          </a:p>
        </p:txBody>
      </p:sp>
      <p:pic>
        <p:nvPicPr>
          <p:cNvPr id="784391" name="Picture 1031" descr="bh-bh2"/>
          <p:cNvPicPr>
            <a:picLocks noChangeAspect="1" noChangeArrowheads="1"/>
          </p:cNvPicPr>
          <p:nvPr/>
        </p:nvPicPr>
        <p:blipFill>
          <a:blip r:embed="rId5" cstate="print"/>
          <a:srcRect b="16933"/>
          <a:stretch>
            <a:fillRect/>
          </a:stretch>
        </p:blipFill>
        <p:spPr bwMode="auto">
          <a:xfrm>
            <a:off x="5429256" y="4328316"/>
            <a:ext cx="1944876" cy="1172386"/>
          </a:xfrm>
          <a:prstGeom prst="rect">
            <a:avLst/>
          </a:prstGeom>
          <a:noFill/>
          <a:ln w="9525">
            <a:noFill/>
            <a:miter lim="800000"/>
            <a:headEnd/>
            <a:tailEnd/>
          </a:ln>
        </p:spPr>
      </p:pic>
      <p:sp>
        <p:nvSpPr>
          <p:cNvPr id="784392" name="Rectangle 1032"/>
          <p:cNvSpPr>
            <a:spLocks noChangeArrowheads="1"/>
          </p:cNvSpPr>
          <p:nvPr/>
        </p:nvSpPr>
        <p:spPr bwMode="auto">
          <a:xfrm>
            <a:off x="6708795" y="5256227"/>
            <a:ext cx="792163" cy="244475"/>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000" b="1" dirty="0">
                <a:solidFill>
                  <a:srgbClr val="99CCFF"/>
                </a:solidFill>
                <a:latin typeface="Tahoma" pitchFamily="34" charset="0"/>
                <a:ea typeface="HGP創英角ｺﾞｼｯｸUB" pitchFamily="50" charset="-128"/>
              </a:rPr>
              <a:t>KAGAYA</a:t>
            </a:r>
          </a:p>
        </p:txBody>
      </p:sp>
      <p:sp>
        <p:nvSpPr>
          <p:cNvPr id="2905" name="Rectangle 10"/>
          <p:cNvSpPr>
            <a:spLocks noChangeArrowheads="1"/>
          </p:cNvSpPr>
          <p:nvPr/>
        </p:nvSpPr>
        <p:spPr bwMode="auto">
          <a:xfrm>
            <a:off x="823917" y="1159361"/>
            <a:ext cx="3962397" cy="7694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EAEAEA"/>
                </a:solidFill>
                <a:latin typeface="Tahoma" pitchFamily="34" charset="0"/>
              </a:rPr>
              <a:t>DPF</a:t>
            </a:r>
            <a:r>
              <a:rPr kumimoji="1" lang="ja-JP" altLang="en-US" sz="2000" b="1" kern="1200" dirty="0" smtClean="0">
                <a:solidFill>
                  <a:srgbClr val="EAEAEA"/>
                </a:solidFill>
                <a:latin typeface="Tahoma" pitchFamily="34" charset="0"/>
                <a:ea typeface="HGP創英角ｺﾞｼｯｸUB" pitchFamily="50" charset="-128"/>
                <a:cs typeface="+mn-cs"/>
              </a:rPr>
              <a:t>の</a:t>
            </a:r>
            <a:r>
              <a:rPr kumimoji="1" lang="ja-JP" altLang="en-US" sz="2000" b="1" kern="1200" dirty="0" smtClean="0">
                <a:solidFill>
                  <a:srgbClr val="CCECFF"/>
                </a:solidFill>
                <a:latin typeface="Tahoma" pitchFamily="34" charset="0"/>
                <a:ea typeface="HGP創英角ｺﾞｼｯｸUB" pitchFamily="50" charset="-128"/>
                <a:cs typeface="+mn-cs"/>
              </a:rPr>
              <a:t>ブラックホール</a:t>
            </a:r>
            <a:endParaRPr kumimoji="1" lang="en-US" altLang="ja-JP" sz="2000" b="1" kern="1200" dirty="0" smtClean="0">
              <a:solidFill>
                <a:srgbClr val="CCEC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CCECFF"/>
                </a:solidFill>
                <a:latin typeface="Tahoma" pitchFamily="34" charset="0"/>
              </a:rPr>
              <a:t>   </a:t>
            </a:r>
            <a:r>
              <a:rPr lang="ja-JP" altLang="en-US" sz="2000" b="1" dirty="0" smtClean="0">
                <a:solidFill>
                  <a:srgbClr val="EAEAEA"/>
                </a:solidFill>
                <a:latin typeface="Tahoma" pitchFamily="34" charset="0"/>
              </a:rPr>
              <a:t>合体</a:t>
            </a:r>
            <a:r>
              <a:rPr lang="ja-JP" altLang="en-US" sz="2000" b="1" dirty="0" smtClean="0">
                <a:solidFill>
                  <a:srgbClr val="EAEAEA"/>
                </a:solidFill>
                <a:latin typeface="Tahoma" pitchFamily="34" charset="0"/>
                <a:ea typeface="HGP創英角ｺﾞｼｯｸUB" pitchFamily="50" charset="-128"/>
              </a:rPr>
              <a:t>現象 への観測可能距離</a:t>
            </a:r>
            <a:endParaRPr kumimoji="1" lang="ja-JP" altLang="en-US" sz="2000" b="1" kern="1200" dirty="0">
              <a:solidFill>
                <a:srgbClr val="CCECFF"/>
              </a:solidFill>
              <a:latin typeface="Tahoma" pitchFamily="34" charset="0"/>
              <a:ea typeface="HGP創英角ｺﾞｼｯｸUB" pitchFamily="50" charset="-128"/>
              <a:cs typeface="+mn-cs"/>
            </a:endParaRPr>
          </a:p>
        </p:txBody>
      </p:sp>
      <p:sp>
        <p:nvSpPr>
          <p:cNvPr id="18" name="右矢印 17"/>
          <p:cNvSpPr/>
          <p:nvPr/>
        </p:nvSpPr>
        <p:spPr bwMode="auto">
          <a:xfrm>
            <a:off x="4714876" y="1285860"/>
            <a:ext cx="406904" cy="557980"/>
          </a:xfrm>
          <a:prstGeom prst="rightArrow">
            <a:avLst/>
          </a:prstGeom>
          <a:solidFill>
            <a:srgbClr val="FFFFFF">
              <a:alpha val="10000"/>
            </a:srgbClr>
          </a:solidFill>
          <a:ln w="6350">
            <a:solidFill>
              <a:srgbClr val="FFFF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19" name="Rectangle 14"/>
          <p:cNvSpPr>
            <a:spLocks noChangeArrowheads="1"/>
          </p:cNvSpPr>
          <p:nvPr/>
        </p:nvSpPr>
        <p:spPr bwMode="auto">
          <a:xfrm>
            <a:off x="928662" y="6000768"/>
            <a:ext cx="2071702" cy="29546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1200" b="1" dirty="0" smtClean="0">
                <a:solidFill>
                  <a:srgbClr val="B2B2B2"/>
                </a:solidFill>
                <a:latin typeface="Tahoma" pitchFamily="34" charset="0"/>
                <a:sym typeface="Wingdings" pitchFamily="2" charset="2"/>
              </a:rPr>
              <a:t>八木  </a:t>
            </a:r>
            <a:r>
              <a:rPr lang="en-US" altLang="ja-JP" sz="1200" b="1" dirty="0" smtClean="0">
                <a:solidFill>
                  <a:srgbClr val="B2B2B2"/>
                </a:solidFill>
                <a:latin typeface="Tahoma" pitchFamily="34" charset="0"/>
                <a:sym typeface="Wingdings" pitchFamily="2" charset="2"/>
              </a:rPr>
              <a:t>(</a:t>
            </a:r>
            <a:r>
              <a:rPr lang="ja-JP" altLang="en-US" sz="1200" b="1" dirty="0" smtClean="0">
                <a:solidFill>
                  <a:srgbClr val="B2B2B2"/>
                </a:solidFill>
                <a:latin typeface="Tahoma" pitchFamily="34" charset="0"/>
                <a:sym typeface="Wingdings" pitchFamily="2" charset="2"/>
              </a:rPr>
              <a:t>京大理</a:t>
            </a:r>
            <a:r>
              <a:rPr lang="en-US" altLang="zh-TW" sz="1200" b="1" dirty="0" smtClean="0">
                <a:solidFill>
                  <a:srgbClr val="B2B2B2"/>
                </a:solidFill>
                <a:latin typeface="Tahoma" pitchFamily="34" charset="0"/>
                <a:sym typeface="Wingdings" pitchFamily="2" charset="2"/>
              </a:rPr>
              <a:t>)</a:t>
            </a:r>
            <a:endParaRPr kumimoji="1" lang="ja-JP" altLang="en-US" sz="1200" b="1" kern="1200" dirty="0">
              <a:solidFill>
                <a:srgbClr val="B2B2B2"/>
              </a:solidFill>
              <a:latin typeface="Tahoma" pitchFamily="34" charset="0"/>
              <a:ea typeface="HGP創英角ｺﾞｼｯｸUB" pitchFamily="50" charset="-128"/>
              <a:cs typeface="+mn-cs"/>
            </a:endParaRPr>
          </a:p>
        </p:txBody>
      </p:sp>
    </p:spTree>
  </p:cSld>
  <p:clrMapOvr>
    <a:masterClrMapping/>
  </p:clrMapOvr>
  <p:transition advTm="52992"/>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1000100" y="1500173"/>
            <a:ext cx="6643734" cy="785819"/>
          </a:xfrm>
          <a:prstGeom prst="roundRect">
            <a:avLst>
              <a:gd name="adj" fmla="val 6731"/>
            </a:avLst>
          </a:prstGeom>
          <a:solidFill>
            <a:srgbClr val="99CCFF">
              <a:alpha val="10000"/>
            </a:srgbClr>
          </a:solidFill>
          <a:ln w="15875">
            <a:noFill/>
            <a:round/>
            <a:headEnd/>
            <a:tailEnd/>
          </a:ln>
          <a:effectLst/>
        </p:spPr>
        <p:txBody>
          <a:bodyPr anchor="ctr">
            <a:noAutofit/>
          </a:bodyPr>
          <a:lstStyle/>
          <a:p>
            <a:endParaRPr lang="ja-JP" altLang="en-US"/>
          </a:p>
        </p:txBody>
      </p:sp>
      <p:pic>
        <p:nvPicPr>
          <p:cNvPr id="1369089" name="Picture 1"/>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618423" y="3000372"/>
            <a:ext cx="5239857" cy="3429024"/>
          </a:xfrm>
          <a:prstGeom prst="rect">
            <a:avLst/>
          </a:prstGeom>
          <a:noFill/>
          <a:ln w="9525">
            <a:noFill/>
            <a:miter lim="800000"/>
            <a:headEnd/>
            <a:tailEnd/>
          </a:ln>
          <a:effectLst/>
        </p:spPr>
      </p:pic>
      <p:sp>
        <p:nvSpPr>
          <p:cNvPr id="1037314" name="Rectangle 2"/>
          <p:cNvSpPr>
            <a:spLocks noGrp="1" noChangeArrowheads="1"/>
          </p:cNvSpPr>
          <p:nvPr>
            <p:ph type="title"/>
          </p:nvPr>
        </p:nvSpPr>
        <p:spPr/>
        <p:txBody>
          <a:bodyPr/>
          <a:lstStyle/>
          <a:p>
            <a:r>
              <a:rPr lang="en-US" altLang="ja-JP"/>
              <a:t>DPF</a:t>
            </a:r>
            <a:r>
              <a:rPr lang="ja-JP" altLang="en-US"/>
              <a:t>による重力波の観測</a:t>
            </a:r>
          </a:p>
        </p:txBody>
      </p:sp>
      <p:sp>
        <p:nvSpPr>
          <p:cNvPr id="12" name="フッター プレースホルダ 3"/>
          <p:cNvSpPr>
            <a:spLocks noGrp="1"/>
          </p:cNvSpPr>
          <p:nvPr>
            <p:ph type="ftr" sz="quarter" idx="10"/>
          </p:nvPr>
        </p:nvSpPr>
        <p:spPr/>
        <p:txBody>
          <a:bodyPr/>
          <a:lstStyle/>
          <a:p>
            <a:r>
              <a:rPr lang="en-US" altLang="ja-JP" smtClean="0"/>
              <a:t>DECIGO</a:t>
            </a:r>
            <a:r>
              <a:rPr lang="ja-JP" altLang="en-US" smtClean="0"/>
              <a:t>ワークショップ </a:t>
            </a:r>
            <a:r>
              <a:rPr lang="en-US" altLang="ja-JP" smtClean="0"/>
              <a:t>(2010</a:t>
            </a:r>
            <a:r>
              <a:rPr lang="ja-JP" altLang="en-US" smtClean="0"/>
              <a:t>年</a:t>
            </a:r>
            <a:r>
              <a:rPr lang="en-US" altLang="ja-JP" smtClean="0"/>
              <a:t>6</a:t>
            </a:r>
            <a:r>
              <a:rPr lang="ja-JP" altLang="en-US" smtClean="0"/>
              <a:t>月</a:t>
            </a:r>
            <a:r>
              <a:rPr lang="en-US" altLang="ja-JP" smtClean="0"/>
              <a:t>14</a:t>
            </a:r>
            <a:r>
              <a:rPr lang="ja-JP" altLang="en-US" smtClean="0"/>
              <a:t>日</a:t>
            </a:r>
            <a:r>
              <a:rPr lang="en-US" altLang="ja-JP" smtClean="0"/>
              <a:t>, </a:t>
            </a:r>
            <a:r>
              <a:rPr lang="ja-JP" altLang="en-US" smtClean="0"/>
              <a:t>東京大学</a:t>
            </a:r>
            <a:r>
              <a:rPr lang="en-US" altLang="ja-JP" smtClean="0"/>
              <a:t>, </a:t>
            </a:r>
            <a:r>
              <a:rPr lang="ja-JP" altLang="en-US" smtClean="0"/>
              <a:t>東京</a:t>
            </a:r>
            <a:r>
              <a:rPr lang="en-US" altLang="ja-JP" smtClean="0"/>
              <a:t>)</a:t>
            </a:r>
            <a:endParaRPr lang="en-US" altLang="ja-JP"/>
          </a:p>
        </p:txBody>
      </p:sp>
      <p:pic>
        <p:nvPicPr>
          <p:cNvPr id="1037332" name="Picture 20" descr="print"/>
          <p:cNvPicPr>
            <a:picLocks noChangeAspect="1" noChangeArrowheads="1"/>
          </p:cNvPicPr>
          <p:nvPr/>
        </p:nvPicPr>
        <p:blipFill>
          <a:blip r:embed="rId4" cstate="print">
            <a:clrChange>
              <a:clrFrom>
                <a:srgbClr val="000000"/>
              </a:clrFrom>
              <a:clrTo>
                <a:srgbClr val="000000">
                  <a:alpha val="0"/>
                </a:srgbClr>
              </a:clrTo>
            </a:clrChange>
          </a:blip>
          <a:srcRect l="7864" t="49313" r="33702" b="2529"/>
          <a:stretch>
            <a:fillRect/>
          </a:stretch>
        </p:blipFill>
        <p:spPr bwMode="auto">
          <a:xfrm>
            <a:off x="467179" y="3580726"/>
            <a:ext cx="2818905" cy="2064167"/>
          </a:xfrm>
          <a:prstGeom prst="rect">
            <a:avLst/>
          </a:prstGeom>
          <a:noFill/>
        </p:spPr>
      </p:pic>
      <p:sp>
        <p:nvSpPr>
          <p:cNvPr id="1037335" name="Rectangle 23"/>
          <p:cNvSpPr>
            <a:spLocks noChangeArrowheads="1"/>
          </p:cNvSpPr>
          <p:nvPr/>
        </p:nvSpPr>
        <p:spPr bwMode="auto">
          <a:xfrm>
            <a:off x="1739858" y="3710903"/>
            <a:ext cx="1403350" cy="22701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800" b="1" dirty="0">
                <a:solidFill>
                  <a:srgbClr val="FFFF99"/>
                </a:solidFill>
                <a:latin typeface="Tahoma" pitchFamily="34" charset="0"/>
              </a:rPr>
              <a:t>Credit: NASA, </a:t>
            </a:r>
            <a:r>
              <a:rPr lang="en-US" altLang="ja-JP" sz="800" b="1" dirty="0" err="1">
                <a:solidFill>
                  <a:srgbClr val="FFFF99"/>
                </a:solidFill>
                <a:latin typeface="Tahoma" pitchFamily="34" charset="0"/>
              </a:rPr>
              <a:t>STScI</a:t>
            </a:r>
            <a:endParaRPr lang="en-US" altLang="ja-JP" sz="800" b="1" dirty="0">
              <a:solidFill>
                <a:srgbClr val="FFFF99"/>
              </a:solidFill>
              <a:latin typeface="Tahoma" pitchFamily="34" charset="0"/>
            </a:endParaRPr>
          </a:p>
        </p:txBody>
      </p:sp>
      <p:sp>
        <p:nvSpPr>
          <p:cNvPr id="9" name="Rectangle 10"/>
          <p:cNvSpPr>
            <a:spLocks noChangeArrowheads="1"/>
          </p:cNvSpPr>
          <p:nvPr/>
        </p:nvSpPr>
        <p:spPr bwMode="auto">
          <a:xfrm>
            <a:off x="752479" y="1071546"/>
            <a:ext cx="4391025" cy="39735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2000" b="1" dirty="0" smtClean="0">
                <a:solidFill>
                  <a:srgbClr val="EAEAEA"/>
                </a:solidFill>
                <a:latin typeface="Tahoma" pitchFamily="34" charset="0"/>
              </a:rPr>
              <a:t>球状星団中の</a:t>
            </a:r>
            <a:r>
              <a:rPr lang="en-US" altLang="ja-JP" sz="2000" b="1" dirty="0" smtClean="0">
                <a:solidFill>
                  <a:srgbClr val="EAEAEA"/>
                </a:solidFill>
                <a:latin typeface="Tahoma" pitchFamily="34" charset="0"/>
              </a:rPr>
              <a:t>BH</a:t>
            </a:r>
            <a:endParaRPr lang="ja-JP" altLang="en-US" sz="2000" b="1" dirty="0">
              <a:solidFill>
                <a:srgbClr val="EAEAEA"/>
              </a:solidFill>
              <a:latin typeface="Tahoma" pitchFamily="34" charset="0"/>
            </a:endParaRPr>
          </a:p>
        </p:txBody>
      </p:sp>
      <p:sp>
        <p:nvSpPr>
          <p:cNvPr id="10" name="Rectangle 10"/>
          <p:cNvSpPr>
            <a:spLocks noChangeArrowheads="1"/>
          </p:cNvSpPr>
          <p:nvPr/>
        </p:nvSpPr>
        <p:spPr bwMode="auto">
          <a:xfrm>
            <a:off x="1071538" y="1540337"/>
            <a:ext cx="4391025" cy="701731"/>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800" b="1" dirty="0" smtClean="0">
                <a:solidFill>
                  <a:srgbClr val="EAEAEA"/>
                </a:solidFill>
                <a:latin typeface="Tahoma" pitchFamily="34" charset="0"/>
              </a:rPr>
              <a:t>中心付近の星の運動</a:t>
            </a:r>
            <a:endParaRPr lang="en-US" altLang="ja-JP" sz="1800" b="1" dirty="0" smtClean="0">
              <a:solidFill>
                <a:srgbClr val="EAEAEA"/>
              </a:solidFill>
              <a:latin typeface="Tahoma" pitchFamily="34" charset="0"/>
            </a:endParaRPr>
          </a:p>
          <a:p>
            <a:pPr algn="l">
              <a:lnSpc>
                <a:spcPct val="110000"/>
              </a:lnSpc>
              <a:buClr>
                <a:schemeClr val="accent2"/>
              </a:buClr>
              <a:buSzPct val="70000"/>
              <a:buFont typeface="Wingdings" pitchFamily="2" charset="2"/>
              <a:buNone/>
            </a:pPr>
            <a:r>
              <a:rPr lang="ja-JP" altLang="en-US" sz="1800" b="1" dirty="0" smtClean="0">
                <a:solidFill>
                  <a:srgbClr val="EAEAEA"/>
                </a:solidFill>
                <a:latin typeface="Tahoma" pitchFamily="34" charset="0"/>
              </a:rPr>
              <a:t>　から </a:t>
            </a:r>
            <a:r>
              <a:rPr lang="en-US" altLang="ja-JP" sz="1800" b="1" dirty="0" smtClean="0">
                <a:solidFill>
                  <a:srgbClr val="EAEAEA"/>
                </a:solidFill>
                <a:latin typeface="Tahoma" pitchFamily="34" charset="0"/>
              </a:rPr>
              <a:t>BH</a:t>
            </a:r>
            <a:r>
              <a:rPr lang="ja-JP" altLang="en-US" sz="1800" b="1" dirty="0" smtClean="0">
                <a:solidFill>
                  <a:srgbClr val="EAEAEA"/>
                </a:solidFill>
                <a:latin typeface="Tahoma" pitchFamily="34" charset="0"/>
              </a:rPr>
              <a:t>質量を推定　</a:t>
            </a:r>
            <a:r>
              <a:rPr lang="en-US" altLang="ja-JP" sz="1800" b="1" dirty="0" smtClean="0">
                <a:solidFill>
                  <a:srgbClr val="EAEAEA"/>
                </a:solidFill>
                <a:latin typeface="Tahoma" pitchFamily="34" charset="0"/>
              </a:rPr>
              <a:t>(23</a:t>
            </a:r>
            <a:r>
              <a:rPr lang="ja-JP" altLang="en-US" sz="1800" b="1" dirty="0" smtClean="0">
                <a:solidFill>
                  <a:srgbClr val="EAEAEA"/>
                </a:solidFill>
                <a:latin typeface="Tahoma" pitchFamily="34" charset="0"/>
              </a:rPr>
              <a:t>個</a:t>
            </a:r>
            <a:r>
              <a:rPr lang="en-US" altLang="ja-JP" sz="1800" b="1" dirty="0" smtClean="0">
                <a:solidFill>
                  <a:srgbClr val="EAEAEA"/>
                </a:solidFill>
                <a:latin typeface="Tahoma" pitchFamily="34" charset="0"/>
              </a:rPr>
              <a:t>)</a:t>
            </a:r>
          </a:p>
        </p:txBody>
      </p:sp>
      <p:sp>
        <p:nvSpPr>
          <p:cNvPr id="14" name="右矢印 13"/>
          <p:cNvSpPr/>
          <p:nvPr/>
        </p:nvSpPr>
        <p:spPr bwMode="auto">
          <a:xfrm>
            <a:off x="4286248" y="1785926"/>
            <a:ext cx="214314" cy="285752"/>
          </a:xfrm>
          <a:prstGeom prst="rightArrow">
            <a:avLst/>
          </a:prstGeom>
          <a:solidFill>
            <a:srgbClr val="FFFFFF">
              <a:alpha val="10000"/>
            </a:srgbClr>
          </a:solidFill>
          <a:ln w="31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imes New Roman" pitchFamily="18" charset="0"/>
              <a:ea typeface="HGP創英角ｺﾞｼｯｸUB" pitchFamily="50" charset="-128"/>
            </a:endParaRPr>
          </a:p>
        </p:txBody>
      </p:sp>
      <p:sp>
        <p:nvSpPr>
          <p:cNvPr id="15" name="Rectangle 10"/>
          <p:cNvSpPr>
            <a:spLocks noChangeArrowheads="1"/>
          </p:cNvSpPr>
          <p:nvPr/>
        </p:nvSpPr>
        <p:spPr bwMode="auto">
          <a:xfrm>
            <a:off x="4786314" y="1571612"/>
            <a:ext cx="3286148" cy="70173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EAEAEA"/>
                </a:solidFill>
                <a:latin typeface="Tahoma" pitchFamily="34" charset="0"/>
              </a:rPr>
              <a:t>BH</a:t>
            </a:r>
            <a:r>
              <a:rPr lang="ja-JP" altLang="en-US" sz="1800" b="1" dirty="0" smtClean="0">
                <a:solidFill>
                  <a:srgbClr val="EAEAEA"/>
                </a:solidFill>
                <a:latin typeface="Tahoma" pitchFamily="34" charset="0"/>
              </a:rPr>
              <a:t>同士の合体からの</a:t>
            </a:r>
            <a:endParaRPr lang="en-US" altLang="ja-JP" sz="1800" b="1" dirty="0" smtClean="0">
              <a:solidFill>
                <a:srgbClr val="EAEAEA"/>
              </a:solidFill>
              <a:latin typeface="Tahoma" pitchFamily="34" charset="0"/>
            </a:endParaRPr>
          </a:p>
          <a:p>
            <a:pPr algn="l">
              <a:lnSpc>
                <a:spcPct val="110000"/>
              </a:lnSpc>
              <a:buClr>
                <a:schemeClr val="accent2"/>
              </a:buClr>
              <a:buSzPct val="70000"/>
              <a:buFont typeface="Wingdings" pitchFamily="2" charset="2"/>
              <a:buNone/>
            </a:pPr>
            <a:r>
              <a:rPr lang="en-US" altLang="ja-JP" sz="1800" b="1" dirty="0" smtClean="0">
                <a:solidFill>
                  <a:srgbClr val="EAEAEA"/>
                </a:solidFill>
                <a:latin typeface="Tahoma" pitchFamily="34" charset="0"/>
              </a:rPr>
              <a:t>  </a:t>
            </a:r>
            <a:r>
              <a:rPr lang="ja-JP" altLang="en-US" sz="1800" b="1" dirty="0" smtClean="0">
                <a:solidFill>
                  <a:srgbClr val="EAEAEA"/>
                </a:solidFill>
                <a:latin typeface="Tahoma" pitchFamily="34" charset="0"/>
              </a:rPr>
              <a:t>重力波を検出可能 </a:t>
            </a:r>
            <a:r>
              <a:rPr lang="en-US" altLang="ja-JP" sz="1800" b="1" dirty="0" smtClean="0">
                <a:solidFill>
                  <a:srgbClr val="EAEAEA"/>
                </a:solidFill>
                <a:latin typeface="Tahoma" pitchFamily="34" charset="0"/>
              </a:rPr>
              <a:t>(5</a:t>
            </a:r>
            <a:r>
              <a:rPr lang="ja-JP" altLang="en-US" sz="1800" b="1" dirty="0" smtClean="0">
                <a:solidFill>
                  <a:srgbClr val="EAEAEA"/>
                </a:solidFill>
                <a:latin typeface="Tahoma" pitchFamily="34" charset="0"/>
              </a:rPr>
              <a:t>個</a:t>
            </a:r>
            <a:r>
              <a:rPr lang="en-US" altLang="ja-JP" sz="1800" b="1" dirty="0" smtClean="0">
                <a:solidFill>
                  <a:srgbClr val="EAEAEA"/>
                </a:solidFill>
                <a:latin typeface="Tahoma" pitchFamily="34" charset="0"/>
              </a:rPr>
              <a:t>)</a:t>
            </a:r>
          </a:p>
        </p:txBody>
      </p:sp>
      <p:sp>
        <p:nvSpPr>
          <p:cNvPr id="16" name="Rectangle 10"/>
          <p:cNvSpPr>
            <a:spLocks noChangeArrowheads="1"/>
          </p:cNvSpPr>
          <p:nvPr/>
        </p:nvSpPr>
        <p:spPr bwMode="auto">
          <a:xfrm>
            <a:off x="2799698" y="1098842"/>
            <a:ext cx="3071834"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a:t>
            </a:r>
            <a:r>
              <a:rPr lang="ja-JP" altLang="en-US" sz="1400" b="1" dirty="0" smtClean="0">
                <a:solidFill>
                  <a:srgbClr val="EAEAEA"/>
                </a:solidFill>
                <a:latin typeface="Tahoma" pitchFamily="34" charset="0"/>
              </a:rPr>
              <a:t>我々の銀河内に約</a:t>
            </a:r>
            <a:r>
              <a:rPr lang="en-US" altLang="ja-JP" sz="1400" b="1" dirty="0" smtClean="0">
                <a:solidFill>
                  <a:srgbClr val="EAEAEA"/>
                </a:solidFill>
                <a:latin typeface="Tahoma" pitchFamily="34" charset="0"/>
              </a:rPr>
              <a:t>150</a:t>
            </a:r>
            <a:r>
              <a:rPr lang="ja-JP" altLang="en-US" sz="1400" b="1" dirty="0" smtClean="0">
                <a:solidFill>
                  <a:srgbClr val="EAEAEA"/>
                </a:solidFill>
                <a:latin typeface="Tahoma" pitchFamily="34" charset="0"/>
              </a:rPr>
              <a:t>の球状星団</a:t>
            </a:r>
            <a:r>
              <a:rPr lang="en-US" altLang="ja-JP" sz="1400" b="1" dirty="0" smtClean="0">
                <a:solidFill>
                  <a:srgbClr val="EAEAEA"/>
                </a:solidFill>
                <a:latin typeface="Tahoma" pitchFamily="34" charset="0"/>
              </a:rPr>
              <a:t>)</a:t>
            </a:r>
            <a:endParaRPr lang="ja-JP" altLang="en-US" sz="1400" b="1" dirty="0">
              <a:solidFill>
                <a:srgbClr val="EAEAEA"/>
              </a:solidFill>
              <a:latin typeface="Tahoma" pitchFamily="34" charset="0"/>
            </a:endParaRPr>
          </a:p>
        </p:txBody>
      </p:sp>
      <p:pic>
        <p:nvPicPr>
          <p:cNvPr id="17" name="Picture 20" descr="print"/>
          <p:cNvPicPr>
            <a:picLocks noChangeAspect="1" noChangeArrowheads="1"/>
          </p:cNvPicPr>
          <p:nvPr/>
        </p:nvPicPr>
        <p:blipFill>
          <a:blip r:embed="rId4" cstate="print">
            <a:clrChange>
              <a:clrFrom>
                <a:srgbClr val="000000"/>
              </a:clrFrom>
              <a:clrTo>
                <a:srgbClr val="000000">
                  <a:alpha val="0"/>
                </a:srgbClr>
              </a:clrTo>
            </a:clrChange>
          </a:blip>
          <a:srcRect b="82189"/>
          <a:stretch>
            <a:fillRect/>
          </a:stretch>
        </p:blipFill>
        <p:spPr bwMode="auto">
          <a:xfrm>
            <a:off x="428596" y="3143248"/>
            <a:ext cx="2714612" cy="508916"/>
          </a:xfrm>
          <a:prstGeom prst="rect">
            <a:avLst/>
          </a:prstGeom>
          <a:noFill/>
        </p:spPr>
      </p:pic>
      <p:sp>
        <p:nvSpPr>
          <p:cNvPr id="20" name="ストライプ矢印 19"/>
          <p:cNvSpPr/>
          <p:nvPr/>
        </p:nvSpPr>
        <p:spPr bwMode="auto">
          <a:xfrm>
            <a:off x="2500298" y="2357430"/>
            <a:ext cx="357190" cy="357190"/>
          </a:xfrm>
          <a:prstGeom prst="stripedRightArrow">
            <a:avLst>
              <a:gd name="adj1" fmla="val 50000"/>
              <a:gd name="adj2" fmla="val 46179"/>
            </a:avLst>
          </a:prstGeom>
          <a:solidFill>
            <a:srgbClr val="FFFFFF">
              <a:alpha val="10000"/>
            </a:srgbClr>
          </a:solidFill>
          <a:ln w="6350">
            <a:solidFill>
              <a:srgbClr val="FFFF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21" name="Rectangle 10"/>
          <p:cNvSpPr>
            <a:spLocks noChangeArrowheads="1"/>
          </p:cNvSpPr>
          <p:nvPr/>
        </p:nvSpPr>
        <p:spPr bwMode="auto">
          <a:xfrm>
            <a:off x="2928926" y="2299640"/>
            <a:ext cx="4071966"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ECFF"/>
                </a:solidFill>
                <a:latin typeface="Tahoma" pitchFamily="34" charset="0"/>
              </a:rPr>
              <a:t>~30</a:t>
            </a:r>
            <a:r>
              <a:rPr lang="ja-JP" altLang="en-US" sz="2000" b="1" dirty="0" smtClean="0">
                <a:solidFill>
                  <a:srgbClr val="CCECFF"/>
                </a:solidFill>
                <a:latin typeface="Tahoma" pitchFamily="34" charset="0"/>
              </a:rPr>
              <a:t>個の球状星団が観測範囲内</a:t>
            </a:r>
            <a:endParaRPr lang="en-US" altLang="ja-JP" sz="2000" b="1" dirty="0" smtClean="0">
              <a:solidFill>
                <a:srgbClr val="CCECFF"/>
              </a:solidFill>
              <a:latin typeface="Tahoma" pitchFamily="34" charset="0"/>
            </a:endParaRPr>
          </a:p>
        </p:txBody>
      </p:sp>
      <p:sp>
        <p:nvSpPr>
          <p:cNvPr id="23" name="Rectangle 10"/>
          <p:cNvSpPr>
            <a:spLocks noChangeArrowheads="1"/>
          </p:cNvSpPr>
          <p:nvPr/>
        </p:nvSpPr>
        <p:spPr bwMode="auto">
          <a:xfrm>
            <a:off x="6072198" y="4171249"/>
            <a:ext cx="1357322"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FFFFF"/>
                </a:solidFill>
                <a:latin typeface="Tahoma" pitchFamily="34" charset="0"/>
              </a:rPr>
              <a:t>NGC6441</a:t>
            </a:r>
          </a:p>
        </p:txBody>
      </p:sp>
      <p:sp>
        <p:nvSpPr>
          <p:cNvPr id="24" name="Rectangle 10"/>
          <p:cNvSpPr>
            <a:spLocks noChangeArrowheads="1"/>
          </p:cNvSpPr>
          <p:nvPr/>
        </p:nvSpPr>
        <p:spPr bwMode="auto">
          <a:xfrm>
            <a:off x="5429256" y="4622254"/>
            <a:ext cx="1357322"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FFFFF"/>
                </a:solidFill>
                <a:latin typeface="Tahoma" pitchFamily="34" charset="0"/>
              </a:rPr>
              <a:t>NGC6256</a:t>
            </a:r>
          </a:p>
        </p:txBody>
      </p:sp>
      <p:sp>
        <p:nvSpPr>
          <p:cNvPr id="25" name="Rectangle 10"/>
          <p:cNvSpPr>
            <a:spLocks noChangeArrowheads="1"/>
          </p:cNvSpPr>
          <p:nvPr/>
        </p:nvSpPr>
        <p:spPr bwMode="auto">
          <a:xfrm>
            <a:off x="5500694" y="3143248"/>
            <a:ext cx="1357322"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FFFFF"/>
                </a:solidFill>
                <a:latin typeface="Tahoma" pitchFamily="34" charset="0"/>
              </a:rPr>
              <a:t>NGC7078</a:t>
            </a:r>
          </a:p>
        </p:txBody>
      </p:sp>
      <p:sp>
        <p:nvSpPr>
          <p:cNvPr id="26" name="Rectangle 10"/>
          <p:cNvSpPr>
            <a:spLocks noChangeArrowheads="1"/>
          </p:cNvSpPr>
          <p:nvPr/>
        </p:nvSpPr>
        <p:spPr bwMode="auto">
          <a:xfrm>
            <a:off x="4500562" y="3286124"/>
            <a:ext cx="1357322"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FFFFF"/>
                </a:solidFill>
                <a:latin typeface="Tahoma" pitchFamily="34" charset="0"/>
              </a:rPr>
              <a:t>NGC7093</a:t>
            </a:r>
          </a:p>
        </p:txBody>
      </p:sp>
      <p:sp>
        <p:nvSpPr>
          <p:cNvPr id="27" name="Rectangle 10"/>
          <p:cNvSpPr>
            <a:spLocks noChangeArrowheads="1"/>
          </p:cNvSpPr>
          <p:nvPr/>
        </p:nvSpPr>
        <p:spPr bwMode="auto">
          <a:xfrm>
            <a:off x="4643438" y="4429132"/>
            <a:ext cx="1357322"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FFFFF"/>
                </a:solidFill>
                <a:latin typeface="Tahoma" pitchFamily="34" charset="0"/>
              </a:rPr>
              <a:t>NGC104</a:t>
            </a:r>
          </a:p>
        </p:txBody>
      </p:sp>
      <p:cxnSp>
        <p:nvCxnSpPr>
          <p:cNvPr id="29" name="直線コネクタ 28"/>
          <p:cNvCxnSpPr/>
          <p:nvPr/>
        </p:nvCxnSpPr>
        <p:spPr bwMode="auto">
          <a:xfrm>
            <a:off x="6072198" y="4071942"/>
            <a:ext cx="214314" cy="142876"/>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cxnSp>
        <p:nvCxnSpPr>
          <p:cNvPr id="30" name="直線コネクタ 29"/>
          <p:cNvCxnSpPr/>
          <p:nvPr/>
        </p:nvCxnSpPr>
        <p:spPr bwMode="auto">
          <a:xfrm rot="16200000" flipH="1">
            <a:off x="5464975" y="4321975"/>
            <a:ext cx="357190" cy="285752"/>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cxnSp>
        <p:nvCxnSpPr>
          <p:cNvPr id="32" name="直線コネクタ 31"/>
          <p:cNvCxnSpPr>
            <a:endCxn id="26" idx="3"/>
          </p:cNvCxnSpPr>
          <p:nvPr/>
        </p:nvCxnSpPr>
        <p:spPr bwMode="auto">
          <a:xfrm rot="5400000" flipH="1" flipV="1">
            <a:off x="5368711" y="3511331"/>
            <a:ext cx="549719" cy="428628"/>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cxnSp>
        <p:nvCxnSpPr>
          <p:cNvPr id="34" name="直線コネクタ 33"/>
          <p:cNvCxnSpPr/>
          <p:nvPr/>
        </p:nvCxnSpPr>
        <p:spPr bwMode="auto">
          <a:xfrm rot="16200000" flipV="1">
            <a:off x="4929190" y="3643314"/>
            <a:ext cx="428628" cy="285752"/>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cxnSp>
        <p:nvCxnSpPr>
          <p:cNvPr id="36" name="直線コネクタ 35"/>
          <p:cNvCxnSpPr/>
          <p:nvPr/>
        </p:nvCxnSpPr>
        <p:spPr bwMode="auto">
          <a:xfrm>
            <a:off x="4500562" y="4500570"/>
            <a:ext cx="214314" cy="71438"/>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bwMode="auto">
          <a:xfrm>
            <a:off x="4714876" y="2428868"/>
            <a:ext cx="4143404" cy="3214710"/>
          </a:xfrm>
          <a:prstGeom prst="roundRect">
            <a:avLst>
              <a:gd name="adj" fmla="val 6305"/>
            </a:avLst>
          </a:prstGeom>
          <a:solidFill>
            <a:srgbClr val="CCECFF">
              <a:alpha val="10000"/>
            </a:srgbClr>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imes New Roman" pitchFamily="18" charset="0"/>
              <a:ea typeface="HGP創英角ｺﾞｼｯｸUB" pitchFamily="50" charset="-128"/>
            </a:endParaRPr>
          </a:p>
        </p:txBody>
      </p:sp>
      <p:sp>
        <p:nvSpPr>
          <p:cNvPr id="12" name="タイトル 11"/>
          <p:cNvSpPr>
            <a:spLocks noGrp="1"/>
          </p:cNvSpPr>
          <p:nvPr>
            <p:ph type="title"/>
          </p:nvPr>
        </p:nvSpPr>
        <p:spPr/>
        <p:txBody>
          <a:bodyPr/>
          <a:lstStyle/>
          <a:p>
            <a:r>
              <a:rPr lang="ja-JP" altLang="en-US" dirty="0" smtClean="0"/>
              <a:t>衛星による</a:t>
            </a:r>
            <a:r>
              <a:rPr lang="zh-TW" altLang="en-US" dirty="0" smtClean="0"/>
              <a:t>地球重力場観測</a:t>
            </a:r>
            <a:endParaRPr kumimoji="1" lang="ja-JP" altLang="en-US" dirty="0"/>
          </a:p>
        </p:txBody>
      </p:sp>
      <p:sp>
        <p:nvSpPr>
          <p:cNvPr id="10" name="フッター プレースホルダ 1"/>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a:ea typeface="HGP創英角ｺﾞｼｯｸUB" pitchFamily="50" charset="-128"/>
                <a:cs typeface="+mn-cs"/>
              </a:rPr>
              <a:t>日本地球惑星科学連合</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年大会 </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a:t>
            </a:r>
            <a:r>
              <a:rPr lang="en-US" altLang="ja-JP" sz="1200" b="1" kern="1200" smtClean="0">
                <a:solidFill>
                  <a:srgbClr val="EAEAEA"/>
                </a:solidFill>
                <a:latin typeface="Tahoma"/>
                <a:ea typeface="HGP創英角ｺﾞｼｯｸUB" pitchFamily="50" charset="-128"/>
                <a:cs typeface="+mn-cs"/>
              </a:rPr>
              <a:t>5</a:t>
            </a:r>
            <a:r>
              <a:rPr lang="ja-JP" altLang="en-US" sz="1200" b="1" kern="1200" smtClean="0">
                <a:solidFill>
                  <a:srgbClr val="EAEAEA"/>
                </a:solidFill>
                <a:latin typeface="Tahoma"/>
                <a:ea typeface="HGP創英角ｺﾞｼｯｸUB" pitchFamily="50" charset="-128"/>
                <a:cs typeface="+mn-cs"/>
              </a:rPr>
              <a:t>月</a:t>
            </a:r>
            <a:r>
              <a:rPr lang="en-US" altLang="ja-JP" sz="1200" b="1" kern="1200" smtClean="0">
                <a:solidFill>
                  <a:srgbClr val="EAEAEA"/>
                </a:solidFill>
                <a:latin typeface="Tahoma"/>
                <a:ea typeface="HGP創英角ｺﾞｼｯｸUB" pitchFamily="50" charset="-128"/>
                <a:cs typeface="+mn-cs"/>
              </a:rPr>
              <a:t>28</a:t>
            </a:r>
            <a:r>
              <a:rPr lang="ja-JP" altLang="en-US" sz="1200" b="1" kern="1200" smtClean="0">
                <a:solidFill>
                  <a:srgbClr val="EAEAEA"/>
                </a:solidFill>
                <a:latin typeface="Tahoma"/>
                <a:ea typeface="HGP創英角ｺﾞｼｯｸUB" pitchFamily="50" charset="-128"/>
                <a:cs typeface="+mn-cs"/>
              </a:rPr>
              <a:t>日</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幕張メッセ国際会議場</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千葉</a:t>
            </a:r>
            <a:r>
              <a:rPr lang="en-US" altLang="ja-JP" sz="1200" b="1" kern="1200" smtClean="0">
                <a:solidFill>
                  <a:srgbClr val="EAEAEA"/>
                </a:solidFill>
                <a:latin typeface="Tahoma"/>
                <a:ea typeface="HGP創英角ｺﾞｼｯｸUB" pitchFamily="50" charset="-128"/>
                <a:cs typeface="+mn-cs"/>
              </a:rPr>
              <a:t>)</a:t>
            </a:r>
            <a:endParaRPr lang="en-US" altLang="ja-JP" sz="1200" b="1" kern="1200">
              <a:solidFill>
                <a:srgbClr val="EAEAEA"/>
              </a:solidFill>
              <a:latin typeface="Tahoma"/>
              <a:ea typeface="HGP創英角ｺﾞｼｯｸUB" pitchFamily="50" charset="-128"/>
              <a:cs typeface="+mn-cs"/>
            </a:endParaRPr>
          </a:p>
        </p:txBody>
      </p:sp>
      <p:sp>
        <p:nvSpPr>
          <p:cNvPr id="1094660" name="Rectangle 3"/>
          <p:cNvSpPr>
            <a:spLocks noChangeArrowheads="1"/>
          </p:cNvSpPr>
          <p:nvPr/>
        </p:nvSpPr>
        <p:spPr bwMode="auto">
          <a:xfrm>
            <a:off x="857225" y="1428736"/>
            <a:ext cx="5500726" cy="500065"/>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ja-JP" altLang="en-US" sz="2000" b="1" kern="1200" dirty="0">
                <a:solidFill>
                  <a:srgbClr val="F8F8F8"/>
                </a:solidFill>
                <a:latin typeface="HGP創英角ｺﾞｼｯｸUB" pitchFamily="50" charset="-128"/>
                <a:ea typeface="HGP創英角ｺﾞｼｯｸUB" pitchFamily="50" charset="-128"/>
                <a:cs typeface="+mn-cs"/>
              </a:rPr>
              <a:t>人工</a:t>
            </a:r>
            <a:r>
              <a:rPr kumimoji="1" lang="ja-JP" altLang="en-US" sz="2000" b="1" kern="1200" dirty="0" smtClean="0">
                <a:solidFill>
                  <a:srgbClr val="F8F8F8"/>
                </a:solidFill>
                <a:latin typeface="HGP創英角ｺﾞｼｯｸUB" pitchFamily="50" charset="-128"/>
                <a:ea typeface="HGP創英角ｺﾞｼｯｸUB" pitchFamily="50" charset="-128"/>
                <a:cs typeface="+mn-cs"/>
              </a:rPr>
              <a:t>衛星から</a:t>
            </a:r>
            <a:r>
              <a:rPr kumimoji="1" lang="ja-JP" altLang="en-US" sz="2000" b="1" kern="1200" dirty="0">
                <a:solidFill>
                  <a:srgbClr val="F8F8F8"/>
                </a:solidFill>
                <a:latin typeface="HGP創英角ｺﾞｼｯｸUB" pitchFamily="50" charset="-128"/>
                <a:ea typeface="HGP創英角ｺﾞｼｯｸUB" pitchFamily="50" charset="-128"/>
                <a:cs typeface="+mn-cs"/>
              </a:rPr>
              <a:t>地球重力ポテンシャル</a:t>
            </a:r>
            <a:r>
              <a:rPr kumimoji="1" lang="ja-JP" altLang="en-US" sz="2000" b="1" kern="1200" dirty="0" smtClean="0">
                <a:solidFill>
                  <a:srgbClr val="F8F8F8"/>
                </a:solidFill>
                <a:latin typeface="HGP創英角ｺﾞｼｯｸUB" pitchFamily="50" charset="-128"/>
                <a:ea typeface="HGP創英角ｺﾞｼｯｸUB" pitchFamily="50" charset="-128"/>
                <a:cs typeface="+mn-cs"/>
              </a:rPr>
              <a:t>を</a:t>
            </a:r>
            <a:r>
              <a:rPr lang="ja-JP" altLang="en-US" sz="2000" b="1" dirty="0" smtClean="0">
                <a:solidFill>
                  <a:srgbClr val="F8F8F8"/>
                </a:solidFill>
                <a:latin typeface="HGP創英角ｺﾞｼｯｸUB" pitchFamily="50" charset="-128"/>
              </a:rPr>
              <a:t>観測</a:t>
            </a:r>
            <a:endParaRPr kumimoji="1" lang="ja-JP" altLang="en-US" sz="2400" b="1" kern="1200" dirty="0">
              <a:solidFill>
                <a:srgbClr val="F8F8F8"/>
              </a:solidFill>
              <a:latin typeface="HGP創英角ｺﾞｼｯｸUB" pitchFamily="50" charset="-128"/>
              <a:ea typeface="HGP創英角ｺﾞｼｯｸUB" pitchFamily="50" charset="-128"/>
              <a:cs typeface="+mn-cs"/>
            </a:endParaRPr>
          </a:p>
        </p:txBody>
      </p:sp>
      <p:sp>
        <p:nvSpPr>
          <p:cNvPr id="1094661" name="Rectangle 3"/>
          <p:cNvSpPr>
            <a:spLocks noChangeArrowheads="1"/>
          </p:cNvSpPr>
          <p:nvPr/>
        </p:nvSpPr>
        <p:spPr bwMode="auto">
          <a:xfrm>
            <a:off x="4714876" y="2500306"/>
            <a:ext cx="4314796" cy="857256"/>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ja-JP" altLang="en-US" sz="2000" b="1" dirty="0" smtClean="0">
                <a:solidFill>
                  <a:srgbClr val="F8F8F8"/>
                </a:solidFill>
                <a:latin typeface="Tahoma" pitchFamily="34" charset="0"/>
              </a:rPr>
              <a:t>グローバル</a:t>
            </a:r>
            <a:r>
              <a:rPr kumimoji="1" lang="ja-JP" altLang="en-US" sz="2000" b="1" kern="1200" dirty="0" smtClean="0">
                <a:solidFill>
                  <a:srgbClr val="F8F8F8"/>
                </a:solidFill>
                <a:latin typeface="Tahoma" pitchFamily="34" charset="0"/>
                <a:ea typeface="HGP創英角ｺﾞｼｯｸUB" pitchFamily="50" charset="-128"/>
                <a:cs typeface="+mn-cs"/>
              </a:rPr>
              <a:t>な</a:t>
            </a:r>
            <a:r>
              <a:rPr kumimoji="1" lang="ja-JP" altLang="en-US" sz="2000" b="1" kern="1200" dirty="0">
                <a:solidFill>
                  <a:srgbClr val="CCECFF"/>
                </a:solidFill>
                <a:latin typeface="Tahoma" pitchFamily="34" charset="0"/>
                <a:ea typeface="HGP創英角ｺﾞｼｯｸUB" pitchFamily="50" charset="-128"/>
                <a:cs typeface="+mn-cs"/>
              </a:rPr>
              <a:t>重力</a:t>
            </a:r>
            <a:r>
              <a:rPr kumimoji="1" lang="ja-JP" altLang="en-US" sz="2000" b="1" kern="1200" dirty="0" smtClean="0">
                <a:solidFill>
                  <a:srgbClr val="CCECFF"/>
                </a:solidFill>
                <a:latin typeface="Tahoma" pitchFamily="34" charset="0"/>
                <a:ea typeface="HGP創英角ｺﾞｼｯｸUB" pitchFamily="50" charset="-128"/>
                <a:cs typeface="+mn-cs"/>
              </a:rPr>
              <a:t>ポテンシャル</a:t>
            </a:r>
            <a:r>
              <a:rPr kumimoji="1" lang="ja-JP" altLang="en-US" sz="2000" b="1" kern="1200" dirty="0" smtClean="0">
                <a:solidFill>
                  <a:srgbClr val="F8F8F8"/>
                </a:solidFill>
                <a:latin typeface="Tahoma" pitchFamily="34" charset="0"/>
                <a:ea typeface="HGP創英角ｺﾞｼｯｸUB" pitchFamily="50" charset="-128"/>
                <a:cs typeface="+mn-cs"/>
              </a:rPr>
              <a:t>の</a:t>
            </a:r>
            <a:r>
              <a:rPr kumimoji="1" lang="ja-JP" altLang="en-US" sz="2000" b="1" kern="1200" dirty="0">
                <a:solidFill>
                  <a:srgbClr val="F8F8F8"/>
                </a:solidFill>
                <a:latin typeface="Tahoma" pitchFamily="34" charset="0"/>
                <a:ea typeface="HGP創英角ｺﾞｼｯｸUB" pitchFamily="50" charset="-128"/>
                <a:cs typeface="+mn-cs"/>
              </a:rPr>
              <a:t>決定</a:t>
            </a:r>
          </a:p>
          <a:p>
            <a:pPr algn="l" rtl="0" fontAlgn="base">
              <a:spcBef>
                <a:spcPct val="20000"/>
              </a:spcBef>
              <a:spcAft>
                <a:spcPct val="0"/>
              </a:spcAft>
              <a:buClr>
                <a:srgbClr val="003366"/>
              </a:buClr>
              <a:buSzPct val="60000"/>
              <a:buFont typeface="Wingdings" pitchFamily="2" charset="2"/>
              <a:buNone/>
            </a:pPr>
            <a:r>
              <a:rPr kumimoji="1" lang="ja-JP" altLang="en-US" sz="2000" b="1" kern="1200" dirty="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rPr>
              <a:t> </a:t>
            </a:r>
            <a:r>
              <a:rPr kumimoji="1" lang="ja-JP" altLang="en-US" sz="2000" b="1" kern="1200" dirty="0">
                <a:solidFill>
                  <a:srgbClr val="F8F8F8"/>
                </a:solidFill>
                <a:latin typeface="Tahoma" pitchFamily="34" charset="0"/>
                <a:ea typeface="HGP創英角ｺﾞｼｯｸUB" pitchFamily="50" charset="-128"/>
                <a:cs typeface="+mn-cs"/>
                <a:sym typeface="Wingdings" pitchFamily="2" charset="2"/>
              </a:rPr>
              <a:t></a:t>
            </a:r>
            <a:r>
              <a:rPr kumimoji="1" lang="ja-JP" altLang="en-US" sz="2000" b="1" kern="1200" dirty="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rPr>
              <a:t>地球形状の基準　</a:t>
            </a:r>
            <a:r>
              <a:rPr kumimoji="1" lang="en-US" altLang="ja-JP" sz="2000" b="1" kern="1200" dirty="0" smtClean="0">
                <a:solidFill>
                  <a:srgbClr val="F8F8F8"/>
                </a:solidFill>
                <a:latin typeface="Tahoma" pitchFamily="34" charset="0"/>
                <a:ea typeface="HGP創英角ｺﾞｼｯｸUB" pitchFamily="50" charset="-128"/>
                <a:cs typeface="+mn-cs"/>
              </a:rPr>
              <a:t>(</a:t>
            </a:r>
            <a:r>
              <a:rPr kumimoji="1" lang="ja-JP" altLang="en-US" sz="2000" b="1" kern="1200" dirty="0" smtClean="0">
                <a:solidFill>
                  <a:srgbClr val="CCECFF"/>
                </a:solidFill>
                <a:latin typeface="Tahoma" pitchFamily="34" charset="0"/>
                <a:ea typeface="HGP創英角ｺﾞｼｯｸUB" pitchFamily="50" charset="-128"/>
                <a:cs typeface="+mn-cs"/>
              </a:rPr>
              <a:t>ジオイド</a:t>
            </a:r>
            <a:r>
              <a:rPr kumimoji="1" lang="en-US" altLang="ja-JP" sz="2000" b="1" kern="1200" dirty="0" smtClean="0">
                <a:solidFill>
                  <a:srgbClr val="F8F8F8"/>
                </a:solidFill>
                <a:latin typeface="Tahoma" pitchFamily="34" charset="0"/>
                <a:ea typeface="HGP創英角ｺﾞｼｯｸUB" pitchFamily="50" charset="-128"/>
                <a:cs typeface="+mn-cs"/>
              </a:rPr>
              <a:t>)</a:t>
            </a:r>
          </a:p>
        </p:txBody>
      </p:sp>
      <p:sp>
        <p:nvSpPr>
          <p:cNvPr id="14" name="Rectangle 3"/>
          <p:cNvSpPr>
            <a:spLocks noChangeArrowheads="1"/>
          </p:cNvSpPr>
          <p:nvPr/>
        </p:nvSpPr>
        <p:spPr bwMode="auto">
          <a:xfrm>
            <a:off x="4686360" y="3357562"/>
            <a:ext cx="4314796" cy="1928826"/>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ja-JP" altLang="en-US" sz="2000" b="1" dirty="0" smtClean="0">
                <a:solidFill>
                  <a:srgbClr val="CCECFF"/>
                </a:solidFill>
                <a:latin typeface="Tahoma" pitchFamily="34" charset="0"/>
              </a:rPr>
              <a:t>時間変動のモニター</a:t>
            </a:r>
            <a:endParaRPr kumimoji="1" lang="ja-JP" altLang="en-US" sz="2000" b="1" kern="1200" dirty="0">
              <a:solidFill>
                <a:srgbClr val="CCECFF"/>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2000" b="1" kern="1200" dirty="0" smtClean="0">
                <a:solidFill>
                  <a:srgbClr val="CCECFF"/>
                </a:solidFill>
                <a:latin typeface="Tahoma" pitchFamily="34" charset="0"/>
                <a:ea typeface="HGP創英角ｺﾞｼｯｸUB" pitchFamily="50" charset="-128"/>
                <a:cs typeface="+mn-cs"/>
              </a:rPr>
              <a:t>　</a:t>
            </a:r>
            <a:r>
              <a:rPr kumimoji="1" lang="ja-JP" altLang="en-US" sz="2000" b="1" kern="1200" dirty="0" smtClean="0">
                <a:solidFill>
                  <a:srgbClr val="FFFFFF"/>
                </a:solidFill>
                <a:latin typeface="Tahoma" pitchFamily="34" charset="0"/>
                <a:ea typeface="HGP創英角ｺﾞｼｯｸUB" pitchFamily="50" charset="-128"/>
                <a:cs typeface="+mn-cs"/>
              </a:rPr>
              <a:t>   </a:t>
            </a:r>
            <a:r>
              <a:rPr kumimoji="1" lang="en-US" altLang="ja-JP" sz="2000" b="1" kern="1200" dirty="0" smtClean="0">
                <a:solidFill>
                  <a:srgbClr val="FFFFFF"/>
                </a:solidFill>
                <a:latin typeface="Tahoma" pitchFamily="34" charset="0"/>
                <a:ea typeface="HGP創英角ｺﾞｼｯｸUB" pitchFamily="50" charset="-128"/>
                <a:cs typeface="+mn-cs"/>
                <a:sym typeface="Wingdings" pitchFamily="2" charset="2"/>
              </a:rPr>
              <a:t> </a:t>
            </a:r>
            <a:r>
              <a:rPr kumimoji="1" lang="ja-JP" altLang="en-US" sz="2000" b="1" kern="1200" dirty="0" smtClean="0">
                <a:solidFill>
                  <a:srgbClr val="FFFFFF"/>
                </a:solidFill>
                <a:latin typeface="Tahoma" pitchFamily="34" charset="0"/>
                <a:ea typeface="HGP創英角ｺﾞｼｯｸUB" pitchFamily="50" charset="-128"/>
                <a:cs typeface="+mn-cs"/>
                <a:sym typeface="Wingdings" pitchFamily="2" charset="2"/>
              </a:rPr>
              <a:t>地球ダイナミクスの総体</a:t>
            </a:r>
            <a:endParaRPr kumimoji="1" lang="en-US" altLang="ja-JP" sz="2000" b="1" kern="1200" dirty="0" smtClean="0">
              <a:solidFill>
                <a:srgbClr val="FFFFFF"/>
              </a:solidFill>
              <a:latin typeface="Tahoma" pitchFamily="34" charset="0"/>
              <a:ea typeface="HGP創英角ｺﾞｼｯｸUB" pitchFamily="50" charset="-128"/>
              <a:cs typeface="+mn-cs"/>
              <a:sym typeface="Wingdings" pitchFamily="2" charset="2"/>
            </a:endParaRPr>
          </a:p>
          <a:p>
            <a:pPr algn="l" rtl="0" fontAlgn="base">
              <a:spcBef>
                <a:spcPct val="20000"/>
              </a:spcBef>
              <a:spcAft>
                <a:spcPct val="0"/>
              </a:spcAft>
              <a:buClr>
                <a:srgbClr val="003366"/>
              </a:buClr>
              <a:buSzPct val="60000"/>
              <a:buFont typeface="Wingdings" pitchFamily="2" charset="2"/>
              <a:buNone/>
            </a:pPr>
            <a:r>
              <a:rPr lang="en-US" altLang="ja-JP" sz="2000" b="1" dirty="0" smtClean="0">
                <a:solidFill>
                  <a:srgbClr val="FFFFFF"/>
                </a:solidFill>
                <a:latin typeface="Tahoma" pitchFamily="34" charset="0"/>
                <a:sym typeface="Wingdings" pitchFamily="2" charset="2"/>
              </a:rPr>
              <a:t>       </a:t>
            </a:r>
            <a:r>
              <a:rPr kumimoji="1" lang="ja-JP" altLang="en-US" sz="2000" b="1" kern="1200" dirty="0" smtClean="0">
                <a:solidFill>
                  <a:srgbClr val="FFFFFF"/>
                </a:solidFill>
                <a:latin typeface="Tahoma" pitchFamily="34" charset="0"/>
                <a:ea typeface="HGP創英角ｺﾞｼｯｸUB" pitchFamily="50" charset="-128"/>
                <a:cs typeface="+mn-cs"/>
              </a:rPr>
              <a:t>地球</a:t>
            </a:r>
            <a:r>
              <a:rPr kumimoji="1" lang="ja-JP" altLang="en-US" sz="2000" b="1" kern="1200" dirty="0">
                <a:solidFill>
                  <a:srgbClr val="FFFFFF"/>
                </a:solidFill>
                <a:latin typeface="Tahoma" pitchFamily="34" charset="0"/>
                <a:ea typeface="HGP創英角ｺﾞｼｯｸUB" pitchFamily="50" charset="-128"/>
                <a:cs typeface="+mn-cs"/>
              </a:rPr>
              <a:t>規模の水の</a:t>
            </a:r>
            <a:r>
              <a:rPr kumimoji="1" lang="ja-JP" altLang="en-US" sz="2000" b="1" kern="1200" dirty="0" smtClean="0">
                <a:solidFill>
                  <a:srgbClr val="FFFFFF"/>
                </a:solidFill>
                <a:latin typeface="Tahoma" pitchFamily="34" charset="0"/>
                <a:ea typeface="HGP創英角ｺﾞｼｯｸUB" pitchFamily="50" charset="-128"/>
                <a:cs typeface="+mn-cs"/>
              </a:rPr>
              <a:t>監視</a:t>
            </a:r>
            <a:endParaRPr kumimoji="1" lang="ja-JP" altLang="en-US" sz="2000" b="1" kern="1200" dirty="0">
              <a:solidFill>
                <a:srgbClr val="FFFFFF"/>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2000" b="1" kern="1200" dirty="0">
                <a:solidFill>
                  <a:srgbClr val="FFFFFF"/>
                </a:solidFill>
                <a:latin typeface="Tahoma" pitchFamily="34" charset="0"/>
                <a:ea typeface="HGP創英角ｺﾞｼｯｸUB" pitchFamily="50" charset="-128"/>
                <a:cs typeface="+mn-cs"/>
              </a:rPr>
              <a:t>　</a:t>
            </a:r>
            <a:r>
              <a:rPr kumimoji="1" lang="ja-JP" altLang="en-US" sz="2000" b="1" kern="1200" dirty="0" smtClean="0">
                <a:solidFill>
                  <a:srgbClr val="FFFFFF"/>
                </a:solidFill>
                <a:latin typeface="Tahoma" pitchFamily="34" charset="0"/>
                <a:ea typeface="HGP創英角ｺﾞｼｯｸUB" pitchFamily="50" charset="-128"/>
                <a:cs typeface="+mn-cs"/>
              </a:rPr>
              <a:t>　         </a:t>
            </a:r>
            <a:r>
              <a:rPr kumimoji="1" lang="ja-JP" altLang="en-US" sz="2000" b="1" kern="1200" dirty="0">
                <a:solidFill>
                  <a:srgbClr val="FFFFFF"/>
                </a:solidFill>
                <a:latin typeface="Tahoma" pitchFamily="34" charset="0"/>
                <a:ea typeface="HGP創英角ｺﾞｼｯｸUB" pitchFamily="50" charset="-128"/>
                <a:cs typeface="+mn-cs"/>
              </a:rPr>
              <a:t>（海洋・陸水・氷床等</a:t>
            </a:r>
            <a:r>
              <a:rPr kumimoji="1" lang="ja-JP" altLang="en-US" sz="2000" b="1" kern="1200" dirty="0" smtClean="0">
                <a:solidFill>
                  <a:srgbClr val="FFFFFF"/>
                </a:solidFill>
                <a:latin typeface="Tahoma" pitchFamily="34" charset="0"/>
                <a:ea typeface="HGP創英角ｺﾞｼｯｸUB" pitchFamily="50" charset="-128"/>
                <a:cs typeface="+mn-cs"/>
              </a:rPr>
              <a:t>）</a:t>
            </a:r>
            <a:endParaRPr kumimoji="1" lang="ja-JP" altLang="en-US" sz="2000" b="1" kern="1200" dirty="0">
              <a:solidFill>
                <a:srgbClr val="FFFFFF"/>
              </a:solidFill>
              <a:latin typeface="Tahoma" pitchFamily="34" charset="0"/>
              <a:ea typeface="HGP創英角ｺﾞｼｯｸUB" pitchFamily="50" charset="-128"/>
              <a:cs typeface="+mn-cs"/>
            </a:endParaRPr>
          </a:p>
          <a:p>
            <a:pPr algn="l" rtl="0" fontAlgn="base">
              <a:spcBef>
                <a:spcPct val="20000"/>
              </a:spcBef>
              <a:spcAft>
                <a:spcPct val="0"/>
              </a:spcAft>
              <a:buClr>
                <a:srgbClr val="003366"/>
              </a:buClr>
              <a:buSzPct val="60000"/>
              <a:buFont typeface="Wingdings" pitchFamily="2" charset="2"/>
              <a:buNone/>
            </a:pPr>
            <a:r>
              <a:rPr kumimoji="1" lang="ja-JP" altLang="en-US" sz="2000" b="1" kern="1200" dirty="0">
                <a:solidFill>
                  <a:srgbClr val="FFFFFF"/>
                </a:solidFill>
                <a:latin typeface="Tahoma" pitchFamily="34" charset="0"/>
                <a:ea typeface="HGP創英角ｺﾞｼｯｸUB" pitchFamily="50" charset="-128"/>
                <a:cs typeface="+mn-cs"/>
              </a:rPr>
              <a:t>  </a:t>
            </a:r>
            <a:r>
              <a:rPr kumimoji="1" lang="ja-JP" altLang="en-US" sz="2000" b="1" kern="1200" dirty="0" smtClean="0">
                <a:solidFill>
                  <a:srgbClr val="FFFFFF"/>
                </a:solidFill>
                <a:latin typeface="Tahoma" pitchFamily="34" charset="0"/>
                <a:ea typeface="HGP創英角ｺﾞｼｯｸUB" pitchFamily="50" charset="-128"/>
                <a:cs typeface="+mn-cs"/>
              </a:rPr>
              <a:t>　   </a:t>
            </a:r>
            <a:r>
              <a:rPr kumimoji="1" lang="ja-JP" altLang="en-US" sz="2000" b="1" kern="1200" dirty="0">
                <a:solidFill>
                  <a:srgbClr val="FFFFFF"/>
                </a:solidFill>
                <a:latin typeface="Tahoma" pitchFamily="34" charset="0"/>
                <a:ea typeface="HGP創英角ｺﾞｼｯｸUB" pitchFamily="50" charset="-128"/>
                <a:cs typeface="+mn-cs"/>
              </a:rPr>
              <a:t>地震・火山噴火にともなう</a:t>
            </a:r>
          </a:p>
          <a:p>
            <a:pPr algn="l" rtl="0" fontAlgn="base">
              <a:spcBef>
                <a:spcPct val="20000"/>
              </a:spcBef>
              <a:spcAft>
                <a:spcPct val="0"/>
              </a:spcAft>
              <a:buClr>
                <a:srgbClr val="003366"/>
              </a:buClr>
              <a:buSzPct val="60000"/>
              <a:buFont typeface="Wingdings" pitchFamily="2" charset="2"/>
              <a:buNone/>
            </a:pPr>
            <a:r>
              <a:rPr kumimoji="1" lang="ja-JP" altLang="en-US" sz="2000" b="1" kern="1200" dirty="0">
                <a:solidFill>
                  <a:srgbClr val="FFFFFF"/>
                </a:solidFill>
                <a:latin typeface="Tahoma" pitchFamily="34" charset="0"/>
                <a:ea typeface="HGP創英角ｺﾞｼｯｸUB" pitchFamily="50" charset="-128"/>
                <a:cs typeface="+mn-cs"/>
              </a:rPr>
              <a:t>　                  地殻変動の検知・予測</a:t>
            </a:r>
          </a:p>
        </p:txBody>
      </p:sp>
      <p:pic>
        <p:nvPicPr>
          <p:cNvPr id="15" name="Picture 4" descr="grace1"/>
          <p:cNvPicPr>
            <a:picLocks noChangeAspect="1" noChangeArrowheads="1"/>
          </p:cNvPicPr>
          <p:nvPr/>
        </p:nvPicPr>
        <p:blipFill>
          <a:blip r:embed="rId3" cstate="print"/>
          <a:srcRect/>
          <a:stretch>
            <a:fillRect/>
          </a:stretch>
        </p:blipFill>
        <p:spPr bwMode="auto">
          <a:xfrm>
            <a:off x="250825" y="2643182"/>
            <a:ext cx="4321175" cy="2740025"/>
          </a:xfrm>
          <a:prstGeom prst="rect">
            <a:avLst/>
          </a:prstGeom>
          <a:noFill/>
          <a:ln w="9525">
            <a:noFill/>
            <a:miter lim="800000"/>
            <a:headEnd/>
            <a:tailEnd/>
          </a:ln>
        </p:spPr>
      </p:pic>
      <p:sp>
        <p:nvSpPr>
          <p:cNvPr id="16" name="右矢印 15"/>
          <p:cNvSpPr/>
          <p:nvPr/>
        </p:nvSpPr>
        <p:spPr bwMode="auto">
          <a:xfrm>
            <a:off x="1643042" y="1928802"/>
            <a:ext cx="285752" cy="285752"/>
          </a:xfrm>
          <a:prstGeom prst="rightArrow">
            <a:avLst/>
          </a:prstGeom>
          <a:solidFill>
            <a:srgbClr val="99CCFF">
              <a:alpha val="10000"/>
            </a:srgbClr>
          </a:solidFill>
          <a:ln w="6350">
            <a:solidFill>
              <a:srgbClr val="99CC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17" name="Rectangle 3"/>
          <p:cNvSpPr>
            <a:spLocks noChangeArrowheads="1"/>
          </p:cNvSpPr>
          <p:nvPr/>
        </p:nvSpPr>
        <p:spPr bwMode="auto">
          <a:xfrm>
            <a:off x="1928794" y="1857365"/>
            <a:ext cx="5429288" cy="500065"/>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ja-JP" altLang="en-US" sz="2000" b="1" dirty="0" smtClean="0">
                <a:solidFill>
                  <a:srgbClr val="99CCFF"/>
                </a:solidFill>
                <a:latin typeface="HGP創英角ｺﾞｼｯｸUB" pitchFamily="50" charset="-128"/>
              </a:rPr>
              <a:t>全地球に対して、網羅的・均質な観測データ</a:t>
            </a:r>
            <a:endParaRPr kumimoji="1" lang="ja-JP" altLang="en-US" sz="2000" b="1" kern="1200" dirty="0">
              <a:solidFill>
                <a:srgbClr val="99CCFF"/>
              </a:solidFill>
              <a:latin typeface="HGP創英角ｺﾞｼｯｸUB" pitchFamily="50" charset="-128"/>
              <a:ea typeface="HGP創英角ｺﾞｼｯｸUB" pitchFamily="50" charset="-128"/>
              <a:cs typeface="+mn-cs"/>
            </a:endParaRPr>
          </a:p>
        </p:txBody>
      </p:sp>
      <p:sp>
        <p:nvSpPr>
          <p:cNvPr id="21" name="Rectangle 3"/>
          <p:cNvSpPr>
            <a:spLocks noChangeArrowheads="1"/>
          </p:cNvSpPr>
          <p:nvPr/>
        </p:nvSpPr>
        <p:spPr bwMode="auto">
          <a:xfrm>
            <a:off x="357158" y="5454645"/>
            <a:ext cx="2997191" cy="355621"/>
          </a:xfrm>
          <a:prstGeom prst="rect">
            <a:avLst/>
          </a:prstGeom>
          <a:noFill/>
          <a:ln w="9525">
            <a:noFill/>
            <a:miter lim="800000"/>
            <a:headEnd/>
            <a:tailEnd/>
          </a:ln>
        </p:spPr>
        <p:txBody>
          <a:bodyPr/>
          <a:lstStyle/>
          <a:p>
            <a:pPr algn="l">
              <a:spcBef>
                <a:spcPct val="20000"/>
              </a:spcBef>
              <a:buClr>
                <a:schemeClr val="tx2"/>
              </a:buClr>
              <a:buSzPct val="60000"/>
              <a:buFont typeface="Wingdings" pitchFamily="2" charset="2"/>
              <a:buNone/>
            </a:pPr>
            <a:r>
              <a:rPr lang="en-US" altLang="ja-JP" sz="1600" b="1" dirty="0" smtClean="0">
                <a:solidFill>
                  <a:srgbClr val="FFFFFF"/>
                </a:solidFill>
                <a:latin typeface="Tahoma" pitchFamily="34" charset="0"/>
                <a:ea typeface="+mn-ea"/>
              </a:rPr>
              <a:t>GRACE</a:t>
            </a:r>
            <a:r>
              <a:rPr lang="ja-JP" altLang="en-US" sz="1600" b="1" dirty="0" smtClean="0">
                <a:solidFill>
                  <a:srgbClr val="FFFFFF"/>
                </a:solidFill>
                <a:latin typeface="Tahoma" pitchFamily="34" charset="0"/>
                <a:ea typeface="+mn-ea"/>
              </a:rPr>
              <a:t>で観測された季節変化</a:t>
            </a:r>
            <a:endParaRPr lang="ja-JP" altLang="en-US" sz="1600" b="1" dirty="0">
              <a:solidFill>
                <a:srgbClr val="FFFFFF"/>
              </a:solidFill>
              <a:latin typeface="Tahoma" pitchFamily="34" charset="0"/>
              <a:ea typeface="+mn-ea"/>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9" name="Rectangle 3"/>
          <p:cNvSpPr>
            <a:spLocks noGrp="1" noChangeArrowheads="1"/>
          </p:cNvSpPr>
          <p:nvPr>
            <p:ph type="title"/>
          </p:nvPr>
        </p:nvSpPr>
        <p:spPr/>
        <p:txBody>
          <a:bodyPr/>
          <a:lstStyle/>
          <a:p>
            <a:r>
              <a:rPr lang="en-US" altLang="ja-JP" dirty="0" smtClean="0"/>
              <a:t>DPF</a:t>
            </a:r>
            <a:r>
              <a:rPr lang="ja-JP" altLang="en-US" dirty="0" smtClean="0"/>
              <a:t>の観測精度</a:t>
            </a:r>
            <a:endParaRPr lang="ja-JP" altLang="en-US" dirty="0"/>
          </a:p>
        </p:txBody>
      </p:sp>
      <p:sp>
        <p:nvSpPr>
          <p:cNvPr id="18" name="フッター プレースホルダ 3"/>
          <p:cNvSpPr>
            <a:spLocks noGrp="1"/>
          </p:cNvSpPr>
          <p:nvPr>
            <p:ph type="ftr" sz="quarter" idx="10"/>
          </p:nvPr>
        </p:nvSpPr>
        <p:spPr/>
        <p:txBody>
          <a:bodyPr/>
          <a:lstStyle/>
          <a:p>
            <a:r>
              <a:rPr lang="ja-JP" altLang="en-US" smtClean="0"/>
              <a:t>日本地球惑星科学連合</a:t>
            </a:r>
            <a:r>
              <a:rPr lang="en-US" altLang="ja-JP" smtClean="0"/>
              <a:t>2010</a:t>
            </a:r>
            <a:r>
              <a:rPr lang="ja-JP" altLang="en-US" smtClean="0"/>
              <a:t>年大会 </a:t>
            </a:r>
            <a:r>
              <a:rPr lang="en-US" altLang="ja-JP" smtClean="0"/>
              <a:t>(2010</a:t>
            </a:r>
            <a:r>
              <a:rPr lang="ja-JP" altLang="en-US" smtClean="0"/>
              <a:t>年</a:t>
            </a:r>
            <a:r>
              <a:rPr lang="en-US" altLang="ja-JP" smtClean="0"/>
              <a:t>5</a:t>
            </a:r>
            <a:r>
              <a:rPr lang="ja-JP" altLang="en-US" smtClean="0"/>
              <a:t>月</a:t>
            </a:r>
            <a:r>
              <a:rPr lang="en-US" altLang="ja-JP" smtClean="0"/>
              <a:t>28</a:t>
            </a:r>
            <a:r>
              <a:rPr lang="ja-JP" altLang="en-US" smtClean="0"/>
              <a:t>日</a:t>
            </a:r>
            <a:r>
              <a:rPr lang="en-US" altLang="ja-JP" smtClean="0"/>
              <a:t>, </a:t>
            </a:r>
            <a:r>
              <a:rPr lang="ja-JP" altLang="en-US" smtClean="0"/>
              <a:t>幕張メッセ国際会議場</a:t>
            </a:r>
            <a:r>
              <a:rPr lang="en-US" altLang="ja-JP" smtClean="0"/>
              <a:t>, </a:t>
            </a:r>
            <a:r>
              <a:rPr lang="ja-JP" altLang="en-US" smtClean="0"/>
              <a:t>千葉</a:t>
            </a:r>
            <a:r>
              <a:rPr lang="en-US" altLang="ja-JP" smtClean="0"/>
              <a:t>)</a:t>
            </a:r>
            <a:endParaRPr lang="en-US" altLang="ja-JP"/>
          </a:p>
        </p:txBody>
      </p:sp>
      <p:sp>
        <p:nvSpPr>
          <p:cNvPr id="23" name="Rectangle 4"/>
          <p:cNvSpPr>
            <a:spLocks noChangeArrowheads="1"/>
          </p:cNvSpPr>
          <p:nvPr/>
        </p:nvSpPr>
        <p:spPr bwMode="auto">
          <a:xfrm>
            <a:off x="6858016" y="1516551"/>
            <a:ext cx="2286016" cy="76944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smtClean="0">
                <a:solidFill>
                  <a:srgbClr val="B2B2B2"/>
                </a:solidFill>
                <a:latin typeface="Tahoma" pitchFamily="34" charset="0"/>
              </a:rPr>
              <a:t>Report for Mission Selection</a:t>
            </a:r>
          </a:p>
          <a:p>
            <a:pPr algn="l">
              <a:lnSpc>
                <a:spcPct val="110000"/>
              </a:lnSpc>
              <a:buClr>
                <a:schemeClr val="accent2"/>
              </a:buClr>
              <a:buSzPct val="70000"/>
              <a:buFont typeface="Wingdings" pitchFamily="2" charset="2"/>
              <a:buNone/>
            </a:pPr>
            <a:r>
              <a:rPr lang="en-US" altLang="ja-JP" sz="1000" b="1" dirty="0" smtClean="0">
                <a:solidFill>
                  <a:srgbClr val="B2B2B2"/>
                </a:solidFill>
                <a:latin typeface="Tahoma" pitchFamily="34" charset="0"/>
              </a:rPr>
              <a:t> Gravity Field and Steady-State</a:t>
            </a:r>
          </a:p>
          <a:p>
            <a:pPr algn="l">
              <a:lnSpc>
                <a:spcPct val="110000"/>
              </a:lnSpc>
              <a:buClr>
                <a:schemeClr val="accent2"/>
              </a:buClr>
              <a:buSzPct val="70000"/>
              <a:buFont typeface="Wingdings" pitchFamily="2" charset="2"/>
              <a:buNone/>
            </a:pPr>
            <a:r>
              <a:rPr lang="en-US" altLang="ja-JP" sz="1000" b="1" dirty="0" smtClean="0">
                <a:solidFill>
                  <a:srgbClr val="B2B2B2"/>
                </a:solidFill>
                <a:latin typeface="Tahoma" pitchFamily="34" charset="0"/>
              </a:rPr>
              <a:t>        Ocean Circulation Mission</a:t>
            </a:r>
          </a:p>
          <a:p>
            <a:pPr algn="l">
              <a:lnSpc>
                <a:spcPct val="110000"/>
              </a:lnSpc>
              <a:buClr>
                <a:schemeClr val="accent2"/>
              </a:buClr>
              <a:buSzPct val="70000"/>
              <a:buFont typeface="Wingdings" pitchFamily="2" charset="2"/>
              <a:buNone/>
            </a:pPr>
            <a:r>
              <a:rPr lang="en-US" altLang="ja-JP" sz="1000" b="1" dirty="0" smtClean="0">
                <a:solidFill>
                  <a:srgbClr val="B2B2B2"/>
                </a:solidFill>
                <a:latin typeface="Tahoma" pitchFamily="34" charset="0"/>
                <a:ea typeface="HGP創英角ｺﾞｼｯｸUB" pitchFamily="50" charset="-128"/>
              </a:rPr>
              <a:t>      ESA SP-1233(1) July 1999.</a:t>
            </a:r>
            <a:endParaRPr lang="en-US" altLang="ja-JP" sz="1000" b="1" dirty="0">
              <a:solidFill>
                <a:srgbClr val="B2B2B2"/>
              </a:solidFill>
              <a:latin typeface="Tahoma" pitchFamily="34" charset="0"/>
              <a:ea typeface="HGP創英角ｺﾞｼｯｸUB" pitchFamily="50" charset="-128"/>
            </a:endParaRPr>
          </a:p>
        </p:txBody>
      </p:sp>
      <p:sp>
        <p:nvSpPr>
          <p:cNvPr id="19" name="Rectangle 5"/>
          <p:cNvSpPr>
            <a:spLocks noChangeArrowheads="1"/>
          </p:cNvSpPr>
          <p:nvPr/>
        </p:nvSpPr>
        <p:spPr bwMode="auto">
          <a:xfrm>
            <a:off x="1039817" y="1100064"/>
            <a:ext cx="5103819"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b="1" dirty="0" smtClean="0">
                <a:solidFill>
                  <a:srgbClr val="FFFFFF"/>
                </a:solidFill>
                <a:latin typeface="Tahoma" pitchFamily="34" charset="0"/>
                <a:ea typeface="HGP創英角ｺﾞｼｯｸUB" pitchFamily="50" charset="-128"/>
              </a:rPr>
              <a:t>衛星重力ミッション</a:t>
            </a:r>
            <a:r>
              <a:rPr lang="ja-JP" altLang="en-US" sz="2000" b="1" dirty="0" smtClean="0">
                <a:solidFill>
                  <a:srgbClr val="FFFFFF"/>
                </a:solidFill>
                <a:latin typeface="Tahoma" pitchFamily="34" charset="0"/>
              </a:rPr>
              <a:t>による</a:t>
            </a:r>
            <a:r>
              <a:rPr lang="ja-JP" altLang="en-US" sz="2000" b="1" dirty="0" smtClean="0">
                <a:solidFill>
                  <a:srgbClr val="FFFFFF"/>
                </a:solidFill>
                <a:latin typeface="Tahoma" pitchFamily="34" charset="0"/>
                <a:ea typeface="HGP創英角ｺﾞｼｯｸUB" pitchFamily="50" charset="-128"/>
              </a:rPr>
              <a:t>観測性能の比較</a:t>
            </a:r>
            <a:endParaRPr lang="ja-JP" altLang="en-US" sz="2000" b="1" dirty="0">
              <a:solidFill>
                <a:srgbClr val="FFFFFF"/>
              </a:solidFill>
              <a:latin typeface="Tahoma" pitchFamily="34" charset="0"/>
              <a:ea typeface="HGP創英角ｺﾞｼｯｸUB" pitchFamily="50" charset="-128"/>
            </a:endParaRPr>
          </a:p>
        </p:txBody>
      </p:sp>
      <p:sp>
        <p:nvSpPr>
          <p:cNvPr id="20" name="Rectangle 5"/>
          <p:cNvSpPr>
            <a:spLocks noChangeArrowheads="1"/>
          </p:cNvSpPr>
          <p:nvPr/>
        </p:nvSpPr>
        <p:spPr bwMode="auto">
          <a:xfrm>
            <a:off x="1682759" y="1528692"/>
            <a:ext cx="5103819"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b="1" dirty="0" smtClean="0">
                <a:solidFill>
                  <a:srgbClr val="DDDDDD"/>
                </a:solidFill>
                <a:latin typeface="Tahoma" pitchFamily="34" charset="0"/>
                <a:ea typeface="HGP創英角ｺﾞｼｯｸUB" pitchFamily="50" charset="-128"/>
              </a:rPr>
              <a:t>(</a:t>
            </a:r>
            <a:r>
              <a:rPr lang="ja-JP" altLang="en-US" sz="2000" b="1" dirty="0" smtClean="0">
                <a:solidFill>
                  <a:srgbClr val="DDDDDD"/>
                </a:solidFill>
                <a:latin typeface="Tahoma" pitchFamily="34" charset="0"/>
                <a:ea typeface="HGP創英角ｺﾞｼｯｸUB" pitchFamily="50" charset="-128"/>
              </a:rPr>
              <a:t>球面調和関数展開係数の観測精度</a:t>
            </a:r>
            <a:r>
              <a:rPr lang="en-US" altLang="ja-JP" sz="2000" b="1" dirty="0" smtClean="0">
                <a:solidFill>
                  <a:srgbClr val="DDDDDD"/>
                </a:solidFill>
                <a:latin typeface="Tahoma" pitchFamily="34" charset="0"/>
                <a:ea typeface="HGP創英角ｺﾞｼｯｸUB" pitchFamily="50" charset="-128"/>
              </a:rPr>
              <a:t>)</a:t>
            </a:r>
            <a:endParaRPr lang="ja-JP" altLang="en-US" sz="2000" b="1" dirty="0">
              <a:solidFill>
                <a:srgbClr val="DDDDDD"/>
              </a:solidFill>
              <a:latin typeface="Tahoma" pitchFamily="34" charset="0"/>
              <a:ea typeface="HGP創英角ｺﾞｼｯｸUB" pitchFamily="50" charset="-128"/>
            </a:endParaRPr>
          </a:p>
        </p:txBody>
      </p:sp>
      <p:grpSp>
        <p:nvGrpSpPr>
          <p:cNvPr id="34" name="グループ化 33"/>
          <p:cNvGrpSpPr/>
          <p:nvPr/>
        </p:nvGrpSpPr>
        <p:grpSpPr>
          <a:xfrm>
            <a:off x="1184293" y="2071678"/>
            <a:ext cx="7388235" cy="4429156"/>
            <a:chOff x="1184293" y="2071678"/>
            <a:chExt cx="7388235" cy="4429156"/>
          </a:xfrm>
        </p:grpSpPr>
        <p:pic>
          <p:nvPicPr>
            <p:cNvPr id="1379332"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184293" y="2071678"/>
              <a:ext cx="7388235" cy="4429156"/>
            </a:xfrm>
            <a:prstGeom prst="rect">
              <a:avLst/>
            </a:prstGeom>
            <a:noFill/>
            <a:ln w="9525">
              <a:noFill/>
              <a:miter lim="800000"/>
              <a:headEnd/>
              <a:tailEnd/>
            </a:ln>
            <a:effectLst/>
          </p:spPr>
        </p:pic>
        <p:sp>
          <p:nvSpPr>
            <p:cNvPr id="31" name="Rectangle 5"/>
            <p:cNvSpPr>
              <a:spLocks noChangeArrowheads="1"/>
            </p:cNvSpPr>
            <p:nvPr/>
          </p:nvSpPr>
          <p:spPr bwMode="auto">
            <a:xfrm rot="16200000">
              <a:off x="2756119" y="5102005"/>
              <a:ext cx="1000132" cy="307777"/>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400" b="1" dirty="0" smtClean="0">
                  <a:solidFill>
                    <a:srgbClr val="FFCCFF"/>
                  </a:solidFill>
                  <a:latin typeface="Tahoma" pitchFamily="34" charset="0"/>
                  <a:ea typeface="HGP創英角ｺﾞｼｯｸUB" pitchFamily="50" charset="-128"/>
                </a:rPr>
                <a:t>400km</a:t>
              </a:r>
              <a:endParaRPr lang="ja-JP" altLang="en-US" sz="1400" b="1" dirty="0">
                <a:solidFill>
                  <a:srgbClr val="FFCCFF"/>
                </a:solidFill>
                <a:latin typeface="Tahoma" pitchFamily="34" charset="0"/>
                <a:ea typeface="HGP創英角ｺﾞｼｯｸUB" pitchFamily="50" charset="-128"/>
              </a:endParaRPr>
            </a:p>
          </p:txBody>
        </p:sp>
        <p:sp>
          <p:nvSpPr>
            <p:cNvPr id="32" name="Rectangle 5"/>
            <p:cNvSpPr>
              <a:spLocks noChangeArrowheads="1"/>
            </p:cNvSpPr>
            <p:nvPr/>
          </p:nvSpPr>
          <p:spPr bwMode="auto">
            <a:xfrm rot="16200000">
              <a:off x="7489380" y="4989060"/>
              <a:ext cx="928695" cy="52322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400" b="1" dirty="0" smtClean="0">
                  <a:solidFill>
                    <a:srgbClr val="FFCCFF"/>
                  </a:solidFill>
                  <a:latin typeface="Tahoma" pitchFamily="34" charset="0"/>
                </a:rPr>
                <a:t>空間</a:t>
              </a:r>
              <a:endParaRPr lang="en-US" altLang="ja-JP" sz="1400" b="1" dirty="0" smtClean="0">
                <a:solidFill>
                  <a:srgbClr val="FFCCFF"/>
                </a:solidFill>
                <a:latin typeface="Tahoma" pitchFamily="34" charset="0"/>
              </a:endParaRPr>
            </a:p>
            <a:p>
              <a:pPr algn="l">
                <a:buClr>
                  <a:schemeClr val="accent2"/>
                </a:buClr>
                <a:buSzPct val="70000"/>
                <a:buFont typeface="Wingdings" pitchFamily="2" charset="2"/>
                <a:buNone/>
              </a:pPr>
              <a:r>
                <a:rPr lang="ja-JP" altLang="en-US" sz="1400" b="1" dirty="0" smtClean="0">
                  <a:solidFill>
                    <a:srgbClr val="FFCCFF"/>
                  </a:solidFill>
                  <a:latin typeface="Tahoma" pitchFamily="34" charset="0"/>
                </a:rPr>
                <a:t>スケール</a:t>
              </a:r>
              <a:endParaRPr lang="ja-JP" altLang="en-US" sz="1400" b="1" dirty="0">
                <a:solidFill>
                  <a:srgbClr val="FFCCFF"/>
                </a:solidFill>
                <a:latin typeface="Tahoma" pitchFamily="34" charset="0"/>
                <a:ea typeface="HGP創英角ｺﾞｼｯｸUB" pitchFamily="50" charset="-128"/>
              </a:endParaRPr>
            </a:p>
          </p:txBody>
        </p:sp>
        <p:sp>
          <p:nvSpPr>
            <p:cNvPr id="33" name="Rectangle 5"/>
            <p:cNvSpPr>
              <a:spLocks noChangeArrowheads="1"/>
            </p:cNvSpPr>
            <p:nvPr/>
          </p:nvSpPr>
          <p:spPr bwMode="auto">
            <a:xfrm rot="16200000">
              <a:off x="6726153" y="5061061"/>
              <a:ext cx="1000132" cy="307777"/>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400" b="1" dirty="0" smtClean="0">
                  <a:solidFill>
                    <a:srgbClr val="FFCCFF"/>
                  </a:solidFill>
                  <a:latin typeface="Tahoma" pitchFamily="34" charset="0"/>
                </a:rPr>
                <a:t>8</a:t>
              </a:r>
              <a:r>
                <a:rPr lang="en-US" altLang="ja-JP" sz="1400" b="1" dirty="0" smtClean="0">
                  <a:solidFill>
                    <a:srgbClr val="FFCCFF"/>
                  </a:solidFill>
                  <a:latin typeface="Tahoma" pitchFamily="34" charset="0"/>
                  <a:ea typeface="HGP創英角ｺﾞｼｯｸUB" pitchFamily="50" charset="-128"/>
                </a:rPr>
                <a:t>0km</a:t>
              </a:r>
              <a:endParaRPr lang="ja-JP" altLang="en-US" sz="1400" b="1" dirty="0">
                <a:solidFill>
                  <a:srgbClr val="FFCCFF"/>
                </a:solidFill>
                <a:latin typeface="Tahoma" pitchFamily="34" charset="0"/>
                <a:ea typeface="HGP創英角ｺﾞｼｯｸUB" pitchFamily="50" charset="-128"/>
              </a:endParaRPr>
            </a:p>
          </p:txBody>
        </p:sp>
        <p:sp>
          <p:nvSpPr>
            <p:cNvPr id="29" name="Rectangle 5"/>
            <p:cNvSpPr>
              <a:spLocks noChangeArrowheads="1"/>
            </p:cNvSpPr>
            <p:nvPr/>
          </p:nvSpPr>
          <p:spPr bwMode="auto">
            <a:xfrm rot="16200000">
              <a:off x="5734489" y="5118851"/>
              <a:ext cx="1000132" cy="307777"/>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400" b="1" dirty="0" smtClean="0">
                  <a:solidFill>
                    <a:srgbClr val="FFCCFF"/>
                  </a:solidFill>
                  <a:latin typeface="Tahoma" pitchFamily="34" charset="0"/>
                </a:rPr>
                <a:t>1</a:t>
              </a:r>
              <a:r>
                <a:rPr lang="en-US" altLang="ja-JP" sz="1400" b="1" dirty="0" smtClean="0">
                  <a:solidFill>
                    <a:srgbClr val="FFCCFF"/>
                  </a:solidFill>
                  <a:latin typeface="Tahoma" pitchFamily="34" charset="0"/>
                  <a:ea typeface="HGP創英角ｺﾞｼｯｸUB" pitchFamily="50" charset="-128"/>
                </a:rPr>
                <a:t>00km</a:t>
              </a:r>
              <a:endParaRPr lang="ja-JP" altLang="en-US" sz="1400" b="1" dirty="0">
                <a:solidFill>
                  <a:srgbClr val="FFCCFF"/>
                </a:solidFill>
                <a:latin typeface="Tahoma" pitchFamily="34" charset="0"/>
                <a:ea typeface="HGP創英角ｺﾞｼｯｸUB" pitchFamily="50" charset="-128"/>
              </a:endParaRPr>
            </a:p>
          </p:txBody>
        </p:sp>
        <p:sp>
          <p:nvSpPr>
            <p:cNvPr id="15" name="Rectangle 4"/>
            <p:cNvSpPr>
              <a:spLocks noChangeArrowheads="1"/>
            </p:cNvSpPr>
            <p:nvPr/>
          </p:nvSpPr>
          <p:spPr bwMode="auto">
            <a:xfrm>
              <a:off x="3571868" y="5445641"/>
              <a:ext cx="1500198" cy="2753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200" b="1" dirty="0" smtClean="0">
                  <a:solidFill>
                    <a:srgbClr val="FF99CC"/>
                  </a:solidFill>
                  <a:latin typeface="Tahoma" pitchFamily="34" charset="0"/>
                  <a:ea typeface="HGP創英角ｺﾞｼｯｸUB" pitchFamily="50" charset="-128"/>
                </a:rPr>
                <a:t>(1</a:t>
              </a:r>
              <a:r>
                <a:rPr lang="ja-JP" altLang="en-US" sz="1200" b="1" dirty="0" smtClean="0">
                  <a:solidFill>
                    <a:srgbClr val="FF99CC"/>
                  </a:solidFill>
                  <a:latin typeface="Tahoma" pitchFamily="34" charset="0"/>
                  <a:ea typeface="HGP創英角ｺﾞｼｯｸUB" pitchFamily="50" charset="-128"/>
                </a:rPr>
                <a:t>桁のマージン</a:t>
              </a:r>
              <a:r>
                <a:rPr lang="ja-JP" altLang="en-US" sz="1200" b="1" dirty="0" smtClean="0">
                  <a:solidFill>
                    <a:srgbClr val="FF99CC"/>
                  </a:solidFill>
                  <a:latin typeface="Tahoma" pitchFamily="34" charset="0"/>
                </a:rPr>
                <a:t>あり</a:t>
              </a:r>
              <a:r>
                <a:rPr lang="en-US" altLang="ja-JP" sz="1200" b="1" dirty="0" smtClean="0">
                  <a:solidFill>
                    <a:srgbClr val="FF99CC"/>
                  </a:solidFill>
                  <a:latin typeface="Tahoma" pitchFamily="34" charset="0"/>
                </a:rPr>
                <a:t>)</a:t>
              </a:r>
              <a:endParaRPr lang="en-US" altLang="ja-JP" sz="1200" b="1" dirty="0">
                <a:solidFill>
                  <a:srgbClr val="FF99CC"/>
                </a:solidFill>
                <a:latin typeface="Tahoma" pitchFamily="34" charset="0"/>
                <a:ea typeface="HGP創英角ｺﾞｼｯｸUB" pitchFamily="50" charset="-128"/>
              </a:endParaRPr>
            </a:p>
          </p:txBody>
        </p:sp>
        <p:grpSp>
          <p:nvGrpSpPr>
            <p:cNvPr id="25" name="グループ化 24"/>
            <p:cNvGrpSpPr/>
            <p:nvPr/>
          </p:nvGrpSpPr>
          <p:grpSpPr>
            <a:xfrm>
              <a:off x="2944360" y="3571876"/>
              <a:ext cx="4913788" cy="1571636"/>
              <a:chOff x="2944360" y="3571876"/>
              <a:chExt cx="4913788" cy="1571636"/>
            </a:xfrm>
          </p:grpSpPr>
          <p:sp>
            <p:nvSpPr>
              <p:cNvPr id="21" name="AutoShape 20"/>
              <p:cNvSpPr>
                <a:spLocks noChangeArrowheads="1"/>
              </p:cNvSpPr>
              <p:nvPr/>
            </p:nvSpPr>
            <p:spPr bwMode="auto">
              <a:xfrm>
                <a:off x="3500430" y="4727026"/>
                <a:ext cx="1643074" cy="357190"/>
              </a:xfrm>
              <a:prstGeom prst="roundRect">
                <a:avLst>
                  <a:gd name="adj" fmla="val 6731"/>
                </a:avLst>
              </a:prstGeom>
              <a:solidFill>
                <a:srgbClr val="000000">
                  <a:alpha val="7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22" name="AutoShape 20"/>
              <p:cNvSpPr>
                <a:spLocks noChangeArrowheads="1"/>
              </p:cNvSpPr>
              <p:nvPr/>
            </p:nvSpPr>
            <p:spPr bwMode="auto">
              <a:xfrm>
                <a:off x="6215074" y="3643314"/>
                <a:ext cx="1571636" cy="357190"/>
              </a:xfrm>
              <a:prstGeom prst="roundRect">
                <a:avLst>
                  <a:gd name="adj" fmla="val 6731"/>
                </a:avLst>
              </a:prstGeom>
              <a:solidFill>
                <a:srgbClr val="000000">
                  <a:alpha val="7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16" name="下矢印 15"/>
              <p:cNvSpPr/>
              <p:nvPr/>
            </p:nvSpPr>
            <p:spPr bwMode="auto">
              <a:xfrm>
                <a:off x="2944360" y="4714884"/>
                <a:ext cx="484632" cy="428628"/>
              </a:xfrm>
              <a:prstGeom prst="downArrow">
                <a:avLst>
                  <a:gd name="adj1" fmla="val 44368"/>
                  <a:gd name="adj2" fmla="val 50000"/>
                </a:avLst>
              </a:prstGeom>
              <a:solidFill>
                <a:srgbClr val="FFFFFF">
                  <a:alpha val="90000"/>
                </a:srgbClr>
              </a:solidFill>
              <a:ln w="12700">
                <a:solidFill>
                  <a:srgbClr val="FFFF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1002501" name="Rectangle 5"/>
              <p:cNvSpPr>
                <a:spLocks noChangeArrowheads="1"/>
              </p:cNvSpPr>
              <p:nvPr/>
            </p:nvSpPr>
            <p:spPr bwMode="auto">
              <a:xfrm>
                <a:off x="3428992" y="4714884"/>
                <a:ext cx="1889109" cy="369332"/>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b="1" dirty="0" smtClean="0">
                    <a:solidFill>
                      <a:srgbClr val="FFFFFF"/>
                    </a:solidFill>
                    <a:latin typeface="Tahoma" pitchFamily="34" charset="0"/>
                    <a:sym typeface="Wingdings" pitchFamily="2" charset="2"/>
                  </a:rPr>
                  <a:t>高いセンサ感度</a:t>
                </a:r>
                <a:endParaRPr lang="ja-JP" altLang="en-US" b="1" dirty="0">
                  <a:solidFill>
                    <a:srgbClr val="FFFFFF"/>
                  </a:solidFill>
                  <a:latin typeface="Tahoma" pitchFamily="34" charset="0"/>
                  <a:ea typeface="HGP創英角ｺﾞｼｯｸUB" pitchFamily="50" charset="-128"/>
                </a:endParaRPr>
              </a:p>
            </p:txBody>
          </p:sp>
          <p:sp>
            <p:nvSpPr>
              <p:cNvPr id="24" name="Rectangle 5"/>
              <p:cNvSpPr>
                <a:spLocks noChangeArrowheads="1"/>
              </p:cNvSpPr>
              <p:nvPr/>
            </p:nvSpPr>
            <p:spPr bwMode="auto">
              <a:xfrm>
                <a:off x="6143636" y="3643314"/>
                <a:ext cx="1714512" cy="369332"/>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b="1" dirty="0" smtClean="0">
                    <a:solidFill>
                      <a:srgbClr val="FFFFFF"/>
                    </a:solidFill>
                    <a:latin typeface="Tahoma" pitchFamily="34" charset="0"/>
                    <a:sym typeface="Wingdings" pitchFamily="2" charset="2"/>
                  </a:rPr>
                  <a:t>高い軌道高度</a:t>
                </a:r>
                <a:endParaRPr lang="ja-JP" altLang="en-US" b="1" dirty="0">
                  <a:solidFill>
                    <a:srgbClr val="FFFFFF"/>
                  </a:solidFill>
                  <a:latin typeface="Tahoma" pitchFamily="34" charset="0"/>
                </a:endParaRPr>
              </a:p>
            </p:txBody>
          </p:sp>
          <p:sp>
            <p:nvSpPr>
              <p:cNvPr id="17" name="下矢印 16"/>
              <p:cNvSpPr/>
              <p:nvPr/>
            </p:nvSpPr>
            <p:spPr bwMode="auto">
              <a:xfrm flipV="1">
                <a:off x="5659004" y="3571876"/>
                <a:ext cx="484632" cy="428628"/>
              </a:xfrm>
              <a:prstGeom prst="downArrow">
                <a:avLst>
                  <a:gd name="adj1" fmla="val 44368"/>
                  <a:gd name="adj2" fmla="val 50000"/>
                </a:avLst>
              </a:prstGeom>
              <a:solidFill>
                <a:srgbClr val="FFFFFF">
                  <a:alpha val="90000"/>
                </a:srgbClr>
              </a:solidFill>
              <a:ln w="12700">
                <a:solidFill>
                  <a:srgbClr val="FFFF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grpSp>
        <p:pic>
          <p:nvPicPr>
            <p:cNvPr id="26" name="Picture 7" descr="champ"/>
            <p:cNvPicPr>
              <a:picLocks noChangeAspect="1" noChangeArrowheads="1"/>
            </p:cNvPicPr>
            <p:nvPr/>
          </p:nvPicPr>
          <p:blipFill>
            <a:blip r:embed="rId4" cstate="print"/>
            <a:srcRect/>
            <a:stretch>
              <a:fillRect/>
            </a:stretch>
          </p:blipFill>
          <p:spPr bwMode="auto">
            <a:xfrm>
              <a:off x="2458714" y="2824409"/>
              <a:ext cx="755964" cy="533153"/>
            </a:xfrm>
            <a:prstGeom prst="rect">
              <a:avLst/>
            </a:prstGeom>
            <a:noFill/>
          </p:spPr>
        </p:pic>
        <p:pic>
          <p:nvPicPr>
            <p:cNvPr id="27" name="Picture 9" descr="GOCE Satellite"/>
            <p:cNvPicPr>
              <a:picLocks noChangeAspect="1" noChangeArrowheads="1"/>
            </p:cNvPicPr>
            <p:nvPr/>
          </p:nvPicPr>
          <p:blipFill>
            <a:blip r:embed="rId5" cstate="print"/>
            <a:srcRect/>
            <a:stretch>
              <a:fillRect/>
            </a:stretch>
          </p:blipFill>
          <p:spPr bwMode="auto">
            <a:xfrm>
              <a:off x="7457749" y="2960702"/>
              <a:ext cx="686151" cy="468298"/>
            </a:xfrm>
            <a:prstGeom prst="rect">
              <a:avLst/>
            </a:prstGeom>
            <a:noFill/>
          </p:spPr>
        </p:pic>
        <p:pic>
          <p:nvPicPr>
            <p:cNvPr id="28" name="Picture 3"/>
            <p:cNvPicPr>
              <a:picLocks noChangeAspect="1" noChangeArrowheads="1"/>
            </p:cNvPicPr>
            <p:nvPr/>
          </p:nvPicPr>
          <p:blipFill>
            <a:blip r:embed="rId6" cstate="print"/>
            <a:srcRect/>
            <a:stretch>
              <a:fillRect/>
            </a:stretch>
          </p:blipFill>
          <p:spPr bwMode="auto">
            <a:xfrm>
              <a:off x="4891521" y="2571744"/>
              <a:ext cx="609173" cy="489120"/>
            </a:xfrm>
            <a:prstGeom prst="rect">
              <a:avLst/>
            </a:prstGeom>
            <a:noFill/>
            <a:ln w="9525">
              <a:noFill/>
              <a:miter lim="800000"/>
              <a:headEnd/>
              <a:tailEnd/>
            </a:ln>
          </p:spPr>
        </p:pic>
        <p:pic>
          <p:nvPicPr>
            <p:cNvPr id="30" name="Picture 1"/>
            <p:cNvPicPr>
              <a:picLocks noChangeAspect="1" noChangeArrowheads="1"/>
            </p:cNvPicPr>
            <p:nvPr/>
          </p:nvPicPr>
          <p:blipFill>
            <a:blip r:embed="rId7" cstate="print"/>
            <a:srcRect t="13895" r="68272" b="29528"/>
            <a:stretch>
              <a:fillRect/>
            </a:stretch>
          </p:blipFill>
          <p:spPr bwMode="auto">
            <a:xfrm>
              <a:off x="6143636" y="2570946"/>
              <a:ext cx="642942" cy="643739"/>
            </a:xfrm>
            <a:prstGeom prst="rect">
              <a:avLst/>
            </a:prstGeom>
            <a:noFill/>
            <a:ln w="9525">
              <a:noFill/>
              <a:miter lim="800000"/>
              <a:headEnd/>
              <a:tailEnd/>
            </a:ln>
          </p:spPr>
        </p:pic>
      </p:grpSp>
    </p:spTree>
  </p:cSld>
  <p:clrMapOvr>
    <a:masterClrMapping/>
  </p:clrMapOvr>
  <p:transition advTm="52992"/>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bwMode="auto">
          <a:xfrm>
            <a:off x="500034" y="1428736"/>
            <a:ext cx="4429156" cy="3143272"/>
          </a:xfrm>
          <a:prstGeom prst="roundRect">
            <a:avLst>
              <a:gd name="adj" fmla="val 5018"/>
            </a:avLst>
          </a:prstGeom>
          <a:solidFill>
            <a:srgbClr val="CCECFF">
              <a:alpha val="10000"/>
            </a:srgbClr>
          </a:solidFill>
          <a:ln w="6350">
            <a:no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12" name="タイトル 11"/>
          <p:cNvSpPr>
            <a:spLocks noGrp="1"/>
          </p:cNvSpPr>
          <p:nvPr>
            <p:ph type="title"/>
          </p:nvPr>
        </p:nvSpPr>
        <p:spPr/>
        <p:txBody>
          <a:bodyPr/>
          <a:lstStyle/>
          <a:p>
            <a:r>
              <a:rPr lang="zh-TW" altLang="en-US" dirty="0" smtClean="0"/>
              <a:t>地球重力場観測</a:t>
            </a:r>
            <a:r>
              <a:rPr lang="ja-JP" altLang="en-US" dirty="0" smtClean="0"/>
              <a:t>の現状</a:t>
            </a:r>
            <a:endParaRPr kumimoji="1" lang="ja-JP" altLang="en-US" dirty="0"/>
          </a:p>
        </p:txBody>
      </p:sp>
      <p:sp>
        <p:nvSpPr>
          <p:cNvPr id="10" name="フッター プレースホルダ 1"/>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a:ea typeface="HGP創英角ｺﾞｼｯｸUB" pitchFamily="50" charset="-128"/>
                <a:cs typeface="+mn-cs"/>
              </a:rPr>
              <a:t>日本地球惑星科学連合</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年大会 </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a:t>
            </a:r>
            <a:r>
              <a:rPr lang="en-US" altLang="ja-JP" sz="1200" b="1" kern="1200" smtClean="0">
                <a:solidFill>
                  <a:srgbClr val="EAEAEA"/>
                </a:solidFill>
                <a:latin typeface="Tahoma"/>
                <a:ea typeface="HGP創英角ｺﾞｼｯｸUB" pitchFamily="50" charset="-128"/>
                <a:cs typeface="+mn-cs"/>
              </a:rPr>
              <a:t>5</a:t>
            </a:r>
            <a:r>
              <a:rPr lang="ja-JP" altLang="en-US" sz="1200" b="1" kern="1200" smtClean="0">
                <a:solidFill>
                  <a:srgbClr val="EAEAEA"/>
                </a:solidFill>
                <a:latin typeface="Tahoma"/>
                <a:ea typeface="HGP創英角ｺﾞｼｯｸUB" pitchFamily="50" charset="-128"/>
                <a:cs typeface="+mn-cs"/>
              </a:rPr>
              <a:t>月</a:t>
            </a:r>
            <a:r>
              <a:rPr lang="en-US" altLang="ja-JP" sz="1200" b="1" kern="1200" smtClean="0">
                <a:solidFill>
                  <a:srgbClr val="EAEAEA"/>
                </a:solidFill>
                <a:latin typeface="Tahoma"/>
                <a:ea typeface="HGP創英角ｺﾞｼｯｸUB" pitchFamily="50" charset="-128"/>
                <a:cs typeface="+mn-cs"/>
              </a:rPr>
              <a:t>28</a:t>
            </a:r>
            <a:r>
              <a:rPr lang="ja-JP" altLang="en-US" sz="1200" b="1" kern="1200" smtClean="0">
                <a:solidFill>
                  <a:srgbClr val="EAEAEA"/>
                </a:solidFill>
                <a:latin typeface="Tahoma"/>
                <a:ea typeface="HGP創英角ｺﾞｼｯｸUB" pitchFamily="50" charset="-128"/>
                <a:cs typeface="+mn-cs"/>
              </a:rPr>
              <a:t>日</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幕張メッセ国際会議場</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千葉</a:t>
            </a:r>
            <a:r>
              <a:rPr lang="en-US" altLang="ja-JP" sz="1200" b="1" kern="1200" smtClean="0">
                <a:solidFill>
                  <a:srgbClr val="EAEAEA"/>
                </a:solidFill>
                <a:latin typeface="Tahoma"/>
                <a:ea typeface="HGP創英角ｺﾞｼｯｸUB" pitchFamily="50" charset="-128"/>
                <a:cs typeface="+mn-cs"/>
              </a:rPr>
              <a:t>)</a:t>
            </a:r>
            <a:endParaRPr lang="en-US" altLang="ja-JP" sz="1200" b="1" kern="1200">
              <a:solidFill>
                <a:srgbClr val="EAEAEA"/>
              </a:solidFill>
              <a:latin typeface="Tahoma"/>
              <a:ea typeface="HGP創英角ｺﾞｼｯｸUB" pitchFamily="50" charset="-128"/>
              <a:cs typeface="+mn-cs"/>
            </a:endParaRPr>
          </a:p>
        </p:txBody>
      </p:sp>
      <p:sp>
        <p:nvSpPr>
          <p:cNvPr id="1094664" name="Rectangle 3"/>
          <p:cNvSpPr>
            <a:spLocks noChangeArrowheads="1"/>
          </p:cNvSpPr>
          <p:nvPr/>
        </p:nvSpPr>
        <p:spPr bwMode="auto">
          <a:xfrm>
            <a:off x="1000100" y="5572140"/>
            <a:ext cx="4286280" cy="714380"/>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GRACE</a:t>
            </a:r>
            <a:r>
              <a:rPr kumimoji="1" lang="ja-JP" altLang="en-US" sz="1800" b="1" kern="1200" dirty="0" smtClean="0">
                <a:solidFill>
                  <a:srgbClr val="F8F8F8"/>
                </a:solidFill>
                <a:latin typeface="Tahoma" pitchFamily="34" charset="0"/>
                <a:ea typeface="HGP創英角ｺﾞｼｯｸUB" pitchFamily="50" charset="-128"/>
                <a:cs typeface="+mn-cs"/>
              </a:rPr>
              <a:t>をベース</a:t>
            </a:r>
            <a:r>
              <a:rPr kumimoji="1" lang="en-US" altLang="ja-JP" sz="1800" b="1" kern="1200" dirty="0" smtClean="0">
                <a:solidFill>
                  <a:srgbClr val="F8F8F8"/>
                </a:solidFill>
                <a:latin typeface="Tahoma" pitchFamily="34" charset="0"/>
                <a:ea typeface="HGP創英角ｺﾞｼｯｸUB" pitchFamily="50" charset="-128"/>
                <a:cs typeface="+mn-cs"/>
              </a:rPr>
              <a:t>, </a:t>
            </a:r>
            <a:r>
              <a:rPr lang="ja-JP" altLang="en-US" sz="1800" b="1" dirty="0" smtClean="0">
                <a:solidFill>
                  <a:srgbClr val="F8F8F8"/>
                </a:solidFill>
                <a:latin typeface="Tahoma" pitchFamily="34" charset="0"/>
              </a:rPr>
              <a:t>レーザー測距を追加</a:t>
            </a:r>
            <a:endParaRPr lang="en-US" altLang="ja-JP" sz="18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2016</a:t>
            </a:r>
            <a:r>
              <a:rPr kumimoji="1" lang="ja-JP" altLang="en-US" sz="1800" b="1" kern="1200" dirty="0" smtClean="0">
                <a:solidFill>
                  <a:srgbClr val="F8F8F8"/>
                </a:solidFill>
                <a:latin typeface="Tahoma" pitchFamily="34" charset="0"/>
                <a:ea typeface="HGP創英角ｺﾞｼｯｸUB" pitchFamily="50" charset="-128"/>
                <a:cs typeface="+mn-cs"/>
              </a:rPr>
              <a:t>年打ち上げ見込み</a:t>
            </a:r>
            <a:endParaRPr kumimoji="1" lang="ja-JP" altLang="en-US" sz="1800" b="1" kern="1200" dirty="0">
              <a:solidFill>
                <a:srgbClr val="F8F8F8"/>
              </a:solidFill>
              <a:latin typeface="Tahoma" pitchFamily="34" charset="0"/>
              <a:ea typeface="HGP創英角ｺﾞｼｯｸUB" pitchFamily="50" charset="-128"/>
              <a:cs typeface="+mn-cs"/>
            </a:endParaRPr>
          </a:p>
        </p:txBody>
      </p:sp>
      <p:pic>
        <p:nvPicPr>
          <p:cNvPr id="16" name="図 15" descr="Koop_Rummel_Future_of_Satel-1.jpg"/>
          <p:cNvPicPr>
            <a:picLocks noChangeAspect="1"/>
          </p:cNvPicPr>
          <p:nvPr/>
        </p:nvPicPr>
        <p:blipFill>
          <a:blip r:embed="rId3" cstate="print"/>
          <a:stretch>
            <a:fillRect/>
          </a:stretch>
        </p:blipFill>
        <p:spPr>
          <a:xfrm>
            <a:off x="5143504" y="1000108"/>
            <a:ext cx="3738124" cy="5286388"/>
          </a:xfrm>
          <a:prstGeom prst="rect">
            <a:avLst/>
          </a:prstGeom>
        </p:spPr>
      </p:pic>
      <p:sp>
        <p:nvSpPr>
          <p:cNvPr id="9" name="Rectangle 3"/>
          <p:cNvSpPr>
            <a:spLocks noChangeArrowheads="1"/>
          </p:cNvSpPr>
          <p:nvPr/>
        </p:nvSpPr>
        <p:spPr bwMode="auto">
          <a:xfrm>
            <a:off x="428596" y="1000108"/>
            <a:ext cx="4500594" cy="500066"/>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2000" b="1" kern="1200" dirty="0" smtClean="0">
                <a:solidFill>
                  <a:srgbClr val="F8F8F8"/>
                </a:solidFill>
                <a:latin typeface="Tahoma" pitchFamily="34" charset="0"/>
                <a:ea typeface="HGP創英角ｺﾞｼｯｸUB" pitchFamily="50" charset="-128"/>
                <a:cs typeface="+mn-cs"/>
              </a:rPr>
              <a:t>CHAMP,GRACE, GOCE</a:t>
            </a:r>
            <a:r>
              <a:rPr kumimoji="1" lang="ja-JP" altLang="en-US" sz="2000" b="1" kern="1200" dirty="0" smtClean="0">
                <a:solidFill>
                  <a:srgbClr val="F8F8F8"/>
                </a:solidFill>
                <a:latin typeface="Tahoma" pitchFamily="34" charset="0"/>
                <a:ea typeface="HGP創英角ｺﾞｼｯｸUB" pitchFamily="50" charset="-128"/>
                <a:cs typeface="+mn-cs"/>
              </a:rPr>
              <a:t>が稼働中</a:t>
            </a:r>
            <a:endParaRPr kumimoji="1" lang="ja-JP" altLang="en-US" sz="2000" b="1" kern="1200" dirty="0">
              <a:solidFill>
                <a:srgbClr val="F8F8F8"/>
              </a:solidFill>
              <a:latin typeface="Tahoma" pitchFamily="34" charset="0"/>
              <a:ea typeface="HGP創英角ｺﾞｼｯｸUB" pitchFamily="50" charset="-128"/>
              <a:cs typeface="+mn-cs"/>
            </a:endParaRPr>
          </a:p>
        </p:txBody>
      </p:sp>
      <p:sp>
        <p:nvSpPr>
          <p:cNvPr id="11" name="Rectangle 3"/>
          <p:cNvSpPr>
            <a:spLocks noChangeArrowheads="1"/>
          </p:cNvSpPr>
          <p:nvPr/>
        </p:nvSpPr>
        <p:spPr bwMode="auto">
          <a:xfrm>
            <a:off x="571472" y="1428736"/>
            <a:ext cx="4143404" cy="1143008"/>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ja-JP" altLang="en-US" sz="1800" b="1" dirty="0" smtClean="0">
                <a:solidFill>
                  <a:srgbClr val="F8F8F8"/>
                </a:solidFill>
                <a:latin typeface="Tahoma" pitchFamily="34" charset="0"/>
              </a:rPr>
              <a:t>・地球形状</a:t>
            </a:r>
            <a:endParaRPr lang="en-US" altLang="ja-JP" sz="18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lang="ja-JP" altLang="en-US" sz="1800" b="1" dirty="0" smtClean="0">
                <a:solidFill>
                  <a:srgbClr val="F8F8F8"/>
                </a:solidFill>
                <a:latin typeface="Tahoma" pitchFamily="34" charset="0"/>
              </a:rPr>
              <a:t>　　　</a:t>
            </a:r>
            <a:r>
              <a:rPr lang="en-US" altLang="ja-JP" sz="1800" b="1" dirty="0" smtClean="0">
                <a:solidFill>
                  <a:srgbClr val="F8F8F8"/>
                </a:solidFill>
                <a:latin typeface="Tahoma" pitchFamily="34" charset="0"/>
              </a:rPr>
              <a:t>2190</a:t>
            </a:r>
            <a:r>
              <a:rPr lang="ja-JP" altLang="en-US" sz="1800" b="1" dirty="0" smtClean="0">
                <a:solidFill>
                  <a:srgbClr val="F8F8F8"/>
                </a:solidFill>
                <a:latin typeface="Tahoma" pitchFamily="34" charset="0"/>
              </a:rPr>
              <a:t>次までの係数データ</a:t>
            </a:r>
            <a:endParaRPr lang="en-US" altLang="ja-JP" sz="18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F8F8F8"/>
                </a:solidFill>
                <a:latin typeface="Tahoma" pitchFamily="34" charset="0"/>
              </a:rPr>
              <a:t>            (GRACE</a:t>
            </a:r>
            <a:r>
              <a:rPr lang="ja-JP" altLang="en-US" sz="1800" b="1" dirty="0" smtClean="0">
                <a:solidFill>
                  <a:srgbClr val="F8F8F8"/>
                </a:solidFill>
                <a:latin typeface="Tahoma" pitchFamily="34" charset="0"/>
              </a:rPr>
              <a:t>など</a:t>
            </a:r>
            <a:r>
              <a:rPr lang="en-US" altLang="ja-JP" sz="1800" b="1" dirty="0" smtClean="0">
                <a:solidFill>
                  <a:srgbClr val="F8F8F8"/>
                </a:solidFill>
                <a:latin typeface="Tahoma" pitchFamily="34" charset="0"/>
              </a:rPr>
              <a:t>, 2008)</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13" name="右矢印 12"/>
          <p:cNvSpPr/>
          <p:nvPr/>
        </p:nvSpPr>
        <p:spPr bwMode="auto">
          <a:xfrm>
            <a:off x="1071538" y="2500306"/>
            <a:ext cx="285752" cy="285752"/>
          </a:xfrm>
          <a:prstGeom prst="rightArrow">
            <a:avLst/>
          </a:prstGeom>
          <a:solidFill>
            <a:srgbClr val="FFFFFF">
              <a:alpha val="9804"/>
            </a:srgbClr>
          </a:solidFill>
          <a:ln w="6350">
            <a:solidFill>
              <a:srgbClr val="FFFF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14" name="Rectangle 3"/>
          <p:cNvSpPr>
            <a:spLocks noChangeArrowheads="1"/>
          </p:cNvSpPr>
          <p:nvPr/>
        </p:nvSpPr>
        <p:spPr bwMode="auto">
          <a:xfrm>
            <a:off x="1343642" y="2456164"/>
            <a:ext cx="3643338" cy="571504"/>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ja-JP" altLang="en-US" sz="1800" b="1" kern="1200" dirty="0" smtClean="0">
                <a:solidFill>
                  <a:srgbClr val="F8F8F8"/>
                </a:solidFill>
                <a:latin typeface="Tahoma" pitchFamily="34" charset="0"/>
                <a:ea typeface="HGP創英角ｺﾞｼｯｸUB" pitchFamily="50" charset="-128"/>
                <a:cs typeface="+mn-cs"/>
              </a:rPr>
              <a:t>高精度・高分解能な地球形状基準</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15" name="Rectangle 3"/>
          <p:cNvSpPr>
            <a:spLocks noChangeArrowheads="1"/>
          </p:cNvSpPr>
          <p:nvPr/>
        </p:nvSpPr>
        <p:spPr bwMode="auto">
          <a:xfrm>
            <a:off x="571472" y="2928934"/>
            <a:ext cx="4143404" cy="1143008"/>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ja-JP" altLang="en-US" sz="1800" b="1" dirty="0" smtClean="0">
                <a:solidFill>
                  <a:srgbClr val="F8F8F8"/>
                </a:solidFill>
                <a:latin typeface="Tahoma" pitchFamily="34" charset="0"/>
              </a:rPr>
              <a:t>・時間変動</a:t>
            </a:r>
            <a:endParaRPr lang="en-US" altLang="ja-JP" sz="18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      </a:t>
            </a:r>
            <a:r>
              <a:rPr lang="ja-JP" altLang="en-US" sz="1800" b="1" dirty="0" smtClean="0">
                <a:solidFill>
                  <a:srgbClr val="F8F8F8"/>
                </a:solidFill>
                <a:latin typeface="Tahoma" pitchFamily="34" charset="0"/>
              </a:rPr>
              <a:t>アマゾン流域</a:t>
            </a:r>
            <a:r>
              <a:rPr lang="en-US" altLang="ja-JP" sz="1800" b="1" dirty="0" smtClean="0">
                <a:solidFill>
                  <a:srgbClr val="F8F8F8"/>
                </a:solidFill>
                <a:latin typeface="Tahoma" pitchFamily="34" charset="0"/>
              </a:rPr>
              <a:t>, </a:t>
            </a:r>
            <a:r>
              <a:rPr lang="ja-JP" altLang="en-US" sz="1800" b="1" dirty="0" smtClean="0">
                <a:solidFill>
                  <a:srgbClr val="F8F8F8"/>
                </a:solidFill>
                <a:latin typeface="Tahoma" pitchFamily="34" charset="0"/>
              </a:rPr>
              <a:t>ヒマラヤなどの</a:t>
            </a:r>
            <a:endParaRPr lang="en-US" altLang="ja-JP" sz="18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lang="ja-JP" altLang="en-US" sz="1800" b="1" dirty="0" smtClean="0">
                <a:solidFill>
                  <a:srgbClr val="F8F8F8"/>
                </a:solidFill>
                <a:latin typeface="Tahoma" pitchFamily="34" charset="0"/>
              </a:rPr>
              <a:t>     　　　陸水季節変動の観測データ</a:t>
            </a:r>
            <a:endParaRPr lang="en-US" altLang="ja-JP" sz="18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F8F8F8"/>
                </a:solidFill>
                <a:latin typeface="Tahoma" pitchFamily="34" charset="0"/>
              </a:rPr>
              <a:t>      </a:t>
            </a:r>
            <a:r>
              <a:rPr lang="ja-JP" altLang="en-US" sz="1800" b="1" dirty="0" smtClean="0">
                <a:solidFill>
                  <a:srgbClr val="F8F8F8"/>
                </a:solidFill>
                <a:latin typeface="Tahoma" pitchFamily="34" charset="0"/>
              </a:rPr>
              <a:t>地震による地殻変形の観測</a:t>
            </a:r>
            <a:endParaRPr lang="en-US" altLang="ja-JP" sz="18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F8F8F8"/>
                </a:solidFill>
                <a:latin typeface="Tahoma" pitchFamily="34" charset="0"/>
              </a:rPr>
              <a:t>              (</a:t>
            </a:r>
            <a:r>
              <a:rPr lang="ja-JP" altLang="en-US" sz="1800" b="1" dirty="0" smtClean="0">
                <a:solidFill>
                  <a:srgbClr val="F8F8F8"/>
                </a:solidFill>
                <a:latin typeface="Tahoma" pitchFamily="34" charset="0"/>
              </a:rPr>
              <a:t>スマトラ沖地震 </a:t>
            </a:r>
            <a:r>
              <a:rPr lang="en-US" altLang="ja-JP" sz="1800" b="1" dirty="0" smtClean="0">
                <a:solidFill>
                  <a:srgbClr val="F8F8F8"/>
                </a:solidFill>
                <a:latin typeface="Tahoma" pitchFamily="34" charset="0"/>
              </a:rPr>
              <a:t>2004</a:t>
            </a:r>
            <a:r>
              <a:rPr lang="ja-JP" altLang="en-US" sz="1800" b="1" dirty="0" smtClean="0">
                <a:solidFill>
                  <a:srgbClr val="F8F8F8"/>
                </a:solidFill>
                <a:latin typeface="Tahoma" pitchFamily="34" charset="0"/>
              </a:rPr>
              <a:t>年</a:t>
            </a:r>
            <a:r>
              <a:rPr lang="en-US" altLang="ja-JP" sz="1800" b="1" dirty="0" smtClean="0">
                <a:solidFill>
                  <a:srgbClr val="F8F8F8"/>
                </a:solidFill>
                <a:latin typeface="Tahoma" pitchFamily="34" charset="0"/>
              </a:rPr>
              <a:t>)</a:t>
            </a:r>
          </a:p>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      </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17" name="Rectangle 3"/>
          <p:cNvSpPr>
            <a:spLocks noChangeArrowheads="1"/>
          </p:cNvSpPr>
          <p:nvPr/>
        </p:nvSpPr>
        <p:spPr bwMode="auto">
          <a:xfrm>
            <a:off x="571472" y="4643446"/>
            <a:ext cx="4500594" cy="500066"/>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2000" b="1" kern="1200" dirty="0" smtClean="0">
                <a:solidFill>
                  <a:srgbClr val="CCECFF"/>
                </a:solidFill>
                <a:latin typeface="Tahoma" pitchFamily="34" charset="0"/>
                <a:ea typeface="HGP創英角ｺﾞｼｯｸUB" pitchFamily="50" charset="-128"/>
                <a:cs typeface="+mn-cs"/>
              </a:rPr>
              <a:t>2012</a:t>
            </a:r>
            <a:r>
              <a:rPr kumimoji="1" lang="ja-JP" altLang="en-US" sz="2000" b="1" kern="1200" dirty="0" smtClean="0">
                <a:solidFill>
                  <a:srgbClr val="CCECFF"/>
                </a:solidFill>
                <a:latin typeface="Tahoma" pitchFamily="34" charset="0"/>
                <a:ea typeface="HGP創英角ｺﾞｼｯｸUB" pitchFamily="50" charset="-128"/>
                <a:cs typeface="+mn-cs"/>
              </a:rPr>
              <a:t>年頃には運用寿命を迎える見込み</a:t>
            </a:r>
            <a:endParaRPr kumimoji="1" lang="ja-JP" altLang="en-US" sz="2000" b="1" kern="1200" dirty="0">
              <a:solidFill>
                <a:srgbClr val="CCECFF"/>
              </a:solidFill>
              <a:latin typeface="Tahoma" pitchFamily="34" charset="0"/>
              <a:ea typeface="HGP創英角ｺﾞｼｯｸUB" pitchFamily="50" charset="-128"/>
              <a:cs typeface="+mn-cs"/>
            </a:endParaRPr>
          </a:p>
        </p:txBody>
      </p:sp>
      <p:sp>
        <p:nvSpPr>
          <p:cNvPr id="22" name="Rectangle 3"/>
          <p:cNvSpPr>
            <a:spLocks noChangeArrowheads="1"/>
          </p:cNvSpPr>
          <p:nvPr/>
        </p:nvSpPr>
        <p:spPr bwMode="auto">
          <a:xfrm>
            <a:off x="500034" y="5214950"/>
            <a:ext cx="4500594" cy="500066"/>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2000" b="1" kern="1200" dirty="0" smtClean="0">
                <a:solidFill>
                  <a:srgbClr val="F8F8F8"/>
                </a:solidFill>
                <a:latin typeface="Tahoma" pitchFamily="34" charset="0"/>
                <a:ea typeface="HGP創英角ｺﾞｼｯｸUB" pitchFamily="50" charset="-128"/>
                <a:cs typeface="+mn-cs"/>
              </a:rPr>
              <a:t>GRACE-FO</a:t>
            </a:r>
            <a:r>
              <a:rPr kumimoji="1" lang="ja-JP" altLang="en-US" sz="2000" b="1" kern="1200" dirty="0" smtClean="0">
                <a:solidFill>
                  <a:srgbClr val="F8F8F8"/>
                </a:solidFill>
                <a:latin typeface="Tahoma" pitchFamily="34" charset="0"/>
                <a:ea typeface="HGP創英角ｺﾞｼｯｸUB" pitchFamily="50" charset="-128"/>
                <a:cs typeface="+mn-cs"/>
              </a:rPr>
              <a:t>が採択</a:t>
            </a:r>
            <a:r>
              <a:rPr kumimoji="1" lang="ja-JP" altLang="en-US" sz="1600" b="1" kern="1200" dirty="0" smtClean="0">
                <a:solidFill>
                  <a:srgbClr val="F8F8F8"/>
                </a:solidFill>
                <a:latin typeface="Tahoma" pitchFamily="34" charset="0"/>
                <a:ea typeface="HGP創英角ｺﾞｼｯｸUB" pitchFamily="50" charset="-128"/>
                <a:cs typeface="+mn-cs"/>
              </a:rPr>
              <a:t>　</a:t>
            </a:r>
            <a:r>
              <a:rPr kumimoji="1" lang="en-US" altLang="ja-JP" sz="1600" b="1" kern="1200" dirty="0" smtClean="0">
                <a:solidFill>
                  <a:srgbClr val="F8F8F8"/>
                </a:solidFill>
                <a:latin typeface="Tahoma" pitchFamily="34" charset="0"/>
                <a:ea typeface="HGP創英角ｺﾞｼｯｸUB" pitchFamily="50" charset="-128"/>
                <a:cs typeface="+mn-cs"/>
              </a:rPr>
              <a:t>(NASA)</a:t>
            </a:r>
            <a:endParaRPr kumimoji="1" lang="ja-JP" altLang="en-US" sz="1600" b="1" kern="1200" dirty="0">
              <a:solidFill>
                <a:srgbClr val="F8F8F8"/>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4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64" grpId="0"/>
      <p:bldP spid="17" grpId="0"/>
      <p:bldP spid="2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Rectangle 2"/>
          <p:cNvSpPr>
            <a:spLocks noGrp="1" noChangeArrowheads="1"/>
          </p:cNvSpPr>
          <p:nvPr>
            <p:ph type="title"/>
          </p:nvPr>
        </p:nvSpPr>
        <p:spPr/>
        <p:txBody>
          <a:bodyPr/>
          <a:lstStyle/>
          <a:p>
            <a:r>
              <a:rPr lang="en-US" altLang="ja-JP"/>
              <a:t>DPF</a:t>
            </a:r>
            <a:r>
              <a:rPr lang="ja-JP" altLang="en-US"/>
              <a:t>ミッション機器構成</a:t>
            </a:r>
          </a:p>
        </p:txBody>
      </p:sp>
      <p:sp>
        <p:nvSpPr>
          <p:cNvPr id="15"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a:ea typeface="HGP創英角ｺﾞｼｯｸUB" pitchFamily="50" charset="-128"/>
                <a:cs typeface="+mn-cs"/>
              </a:rPr>
              <a:t>日本地球惑星科学連合</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年大会 </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a:t>
            </a:r>
            <a:r>
              <a:rPr lang="en-US" altLang="ja-JP" sz="1200" b="1" kern="1200" smtClean="0">
                <a:solidFill>
                  <a:srgbClr val="EAEAEA"/>
                </a:solidFill>
                <a:latin typeface="Tahoma"/>
                <a:ea typeface="HGP創英角ｺﾞｼｯｸUB" pitchFamily="50" charset="-128"/>
                <a:cs typeface="+mn-cs"/>
              </a:rPr>
              <a:t>5</a:t>
            </a:r>
            <a:r>
              <a:rPr lang="ja-JP" altLang="en-US" sz="1200" b="1" kern="1200" smtClean="0">
                <a:solidFill>
                  <a:srgbClr val="EAEAEA"/>
                </a:solidFill>
                <a:latin typeface="Tahoma"/>
                <a:ea typeface="HGP創英角ｺﾞｼｯｸUB" pitchFamily="50" charset="-128"/>
                <a:cs typeface="+mn-cs"/>
              </a:rPr>
              <a:t>月</a:t>
            </a:r>
            <a:r>
              <a:rPr lang="en-US" altLang="ja-JP" sz="1200" b="1" kern="1200" smtClean="0">
                <a:solidFill>
                  <a:srgbClr val="EAEAEA"/>
                </a:solidFill>
                <a:latin typeface="Tahoma"/>
                <a:ea typeface="HGP創英角ｺﾞｼｯｸUB" pitchFamily="50" charset="-128"/>
                <a:cs typeface="+mn-cs"/>
              </a:rPr>
              <a:t>28</a:t>
            </a:r>
            <a:r>
              <a:rPr lang="ja-JP" altLang="en-US" sz="1200" b="1" kern="1200" smtClean="0">
                <a:solidFill>
                  <a:srgbClr val="EAEAEA"/>
                </a:solidFill>
                <a:latin typeface="Tahoma"/>
                <a:ea typeface="HGP創英角ｺﾞｼｯｸUB" pitchFamily="50" charset="-128"/>
                <a:cs typeface="+mn-cs"/>
              </a:rPr>
              <a:t>日</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幕張メッセ国際会議場</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千葉</a:t>
            </a:r>
            <a:r>
              <a:rPr lang="en-US" altLang="ja-JP" sz="1200" b="1" kern="1200" smtClean="0">
                <a:solidFill>
                  <a:srgbClr val="EAEAEA"/>
                </a:solidFill>
                <a:latin typeface="Tahoma"/>
                <a:ea typeface="HGP創英角ｺﾞｼｯｸUB" pitchFamily="50" charset="-128"/>
                <a:cs typeface="+mn-cs"/>
              </a:rPr>
              <a:t>)</a:t>
            </a:r>
            <a:endParaRPr lang="en-US" altLang="ja-JP" sz="1200" b="1" kern="1200">
              <a:solidFill>
                <a:srgbClr val="EAEAEA"/>
              </a:solidFill>
              <a:latin typeface="Tahoma"/>
              <a:ea typeface="HGP創英角ｺﾞｼｯｸUB" pitchFamily="50" charset="-128"/>
              <a:cs typeface="+mn-cs"/>
            </a:endParaRPr>
          </a:p>
        </p:txBody>
      </p:sp>
      <p:sp>
        <p:nvSpPr>
          <p:cNvPr id="1145873" name="AutoShape 17"/>
          <p:cNvSpPr>
            <a:spLocks noChangeArrowheads="1"/>
          </p:cNvSpPr>
          <p:nvPr/>
        </p:nvSpPr>
        <p:spPr bwMode="auto">
          <a:xfrm>
            <a:off x="395288" y="1916113"/>
            <a:ext cx="8424862" cy="3097212"/>
          </a:xfrm>
          <a:prstGeom prst="roundRect">
            <a:avLst>
              <a:gd name="adj" fmla="val 4306"/>
            </a:avLst>
          </a:prstGeom>
          <a:solidFill>
            <a:srgbClr val="FFFFFF">
              <a:alpha val="89999"/>
            </a:srgbClr>
          </a:solidFill>
          <a:ln w="15875">
            <a:noFill/>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a:solidFill>
                <a:srgbClr val="003366"/>
              </a:solidFill>
              <a:latin typeface="Times New Roman" pitchFamily="18" charset="0"/>
              <a:ea typeface="HGP創英角ｺﾞｼｯｸUB" pitchFamily="50" charset="-128"/>
              <a:cs typeface="+mn-cs"/>
            </a:endParaRPr>
          </a:p>
        </p:txBody>
      </p:sp>
      <p:grpSp>
        <p:nvGrpSpPr>
          <p:cNvPr id="2" name="Group 4"/>
          <p:cNvGrpSpPr>
            <a:grpSpLocks/>
          </p:cNvGrpSpPr>
          <p:nvPr/>
        </p:nvGrpSpPr>
        <p:grpSpPr bwMode="auto">
          <a:xfrm>
            <a:off x="5135563" y="5067302"/>
            <a:ext cx="3397250" cy="1354138"/>
            <a:chOff x="3235" y="3192"/>
            <a:chExt cx="2140" cy="853"/>
          </a:xfrm>
        </p:grpSpPr>
        <p:sp>
          <p:nvSpPr>
            <p:cNvPr id="1145861" name="AutoShape 5"/>
            <p:cNvSpPr>
              <a:spLocks noChangeArrowheads="1"/>
            </p:cNvSpPr>
            <p:nvPr/>
          </p:nvSpPr>
          <p:spPr bwMode="auto">
            <a:xfrm>
              <a:off x="3243" y="3203"/>
              <a:ext cx="1904" cy="817"/>
            </a:xfrm>
            <a:prstGeom prst="roundRect">
              <a:avLst>
                <a:gd name="adj" fmla="val 3069"/>
              </a:avLst>
            </a:prstGeom>
            <a:solidFill>
              <a:srgbClr val="99CCFF">
                <a:alpha val="20000"/>
              </a:srgbClr>
            </a:solidFill>
            <a:ln w="1587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a:solidFill>
                  <a:srgbClr val="003366"/>
                </a:solidFill>
                <a:latin typeface="Times New Roman" pitchFamily="18" charset="0"/>
                <a:ea typeface="HGP創英角ｺﾞｼｯｸUB" pitchFamily="50" charset="-128"/>
                <a:cs typeface="+mn-cs"/>
              </a:endParaRPr>
            </a:p>
          </p:txBody>
        </p:sp>
        <p:sp>
          <p:nvSpPr>
            <p:cNvPr id="1145862" name="Rectangle 6"/>
            <p:cNvSpPr>
              <a:spLocks noChangeArrowheads="1"/>
            </p:cNvSpPr>
            <p:nvPr/>
          </p:nvSpPr>
          <p:spPr bwMode="auto">
            <a:xfrm>
              <a:off x="3235" y="3192"/>
              <a:ext cx="2140" cy="853"/>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99CCFF"/>
                  </a:solidFill>
                  <a:latin typeface="Tahoma" pitchFamily="34" charset="0"/>
                  <a:ea typeface="HGP創英角ｺﾞｼｯｸUB" pitchFamily="50" charset="-128"/>
                  <a:cs typeface="+mn-cs"/>
                </a:rPr>
                <a:t>ファブリー・ペロー共振器</a:t>
              </a:r>
            </a:p>
            <a:p>
              <a:pPr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3366FF"/>
                  </a:solidFill>
                  <a:latin typeface="Tahoma" pitchFamily="34" charset="0"/>
                  <a:ea typeface="HGP創英角ｺﾞｼｯｸUB" pitchFamily="50" charset="-128"/>
                  <a:cs typeface="+mn-cs"/>
                </a:rPr>
                <a:t>   　 </a:t>
              </a:r>
              <a:r>
                <a:rPr kumimoji="1" lang="ja-JP" altLang="en-US" sz="1600" b="1" kern="1200" dirty="0">
                  <a:solidFill>
                    <a:srgbClr val="CCECFF"/>
                  </a:solidFill>
                  <a:latin typeface="Tahoma" pitchFamily="34" charset="0"/>
                  <a:ea typeface="HGP創英角ｺﾞｼｯｸUB" pitchFamily="50" charset="-128"/>
                  <a:cs typeface="+mn-cs"/>
                </a:rPr>
                <a:t>フィネス </a:t>
              </a:r>
              <a:r>
                <a:rPr kumimoji="1" lang="en-US" altLang="ja-JP" sz="1600" b="1" kern="1200" dirty="0">
                  <a:solidFill>
                    <a:srgbClr val="CCECFF"/>
                  </a:solidFill>
                  <a:latin typeface="Tahoma" pitchFamily="34" charset="0"/>
                  <a:ea typeface="HGP創英角ｺﾞｼｯｸUB" pitchFamily="50" charset="-128"/>
                  <a:cs typeface="+mn-cs"/>
                </a:rPr>
                <a:t>: 100</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CCECFF"/>
                  </a:solidFill>
                  <a:latin typeface="Tahoma" pitchFamily="34" charset="0"/>
                  <a:ea typeface="HGP創英角ｺﾞｼｯｸUB" pitchFamily="50" charset="-128"/>
                  <a:cs typeface="+mn-cs"/>
                </a:rPr>
                <a:t>   </a:t>
              </a:r>
              <a:r>
                <a:rPr kumimoji="1" lang="ja-JP" altLang="en-US" sz="1600" b="1" kern="1200" dirty="0">
                  <a:solidFill>
                    <a:srgbClr val="CCECFF"/>
                  </a:solidFill>
                  <a:latin typeface="Tahoma" pitchFamily="34" charset="0"/>
                  <a:ea typeface="HGP創英角ｺﾞｼｯｸUB" pitchFamily="50" charset="-128"/>
                  <a:cs typeface="+mn-cs"/>
                </a:rPr>
                <a:t>　 基線長  </a:t>
              </a:r>
              <a:r>
                <a:rPr kumimoji="1" lang="en-US" altLang="ja-JP" sz="1600" b="1" kern="1200" dirty="0">
                  <a:solidFill>
                    <a:srgbClr val="CCECFF"/>
                  </a:solidFill>
                  <a:latin typeface="Tahoma" pitchFamily="34" charset="0"/>
                  <a:ea typeface="HGP創英角ｺﾞｼｯｸUB" pitchFamily="50" charset="-128"/>
                  <a:cs typeface="+mn-cs"/>
                </a:rPr>
                <a:t>: 30cm</a:t>
              </a:r>
            </a:p>
            <a:p>
              <a:pPr algn="l">
                <a:buClr>
                  <a:srgbClr val="003366"/>
                </a:buClr>
                <a:buSzPct val="70000"/>
                <a:buNone/>
              </a:pPr>
              <a:r>
                <a:rPr kumimoji="1" lang="en-US" altLang="ja-JP" sz="1600" b="1" kern="1200" dirty="0">
                  <a:solidFill>
                    <a:srgbClr val="000000"/>
                  </a:solidFill>
                  <a:latin typeface="Tahoma" pitchFamily="34" charset="0"/>
                  <a:ea typeface="HGP創英角ｺﾞｼｯｸUB" pitchFamily="50" charset="-128"/>
                  <a:cs typeface="+mn-cs"/>
                </a:rPr>
                <a:t>    </a:t>
              </a:r>
              <a:r>
                <a:rPr kumimoji="1" lang="ja-JP" altLang="en-US" sz="1600" b="1" kern="1200" dirty="0">
                  <a:solidFill>
                    <a:srgbClr val="000000"/>
                  </a:solidFill>
                  <a:latin typeface="Tahoma" pitchFamily="34" charset="0"/>
                  <a:ea typeface="HGP創英角ｺﾞｼｯｸUB" pitchFamily="50" charset="-128"/>
                  <a:cs typeface="+mn-cs"/>
                </a:rPr>
                <a:t>　</a:t>
              </a:r>
              <a:r>
                <a:rPr lang="ja-JP" altLang="en-US" sz="1600" b="1" dirty="0" smtClean="0">
                  <a:solidFill>
                    <a:srgbClr val="F8F8F8"/>
                  </a:solidFill>
                  <a:latin typeface="Tahoma" pitchFamily="34" charset="0"/>
                </a:rPr>
                <a:t>試験マス </a:t>
              </a:r>
              <a:r>
                <a:rPr kumimoji="1" lang="en-US" altLang="ja-JP" sz="1600" b="1" kern="1200" dirty="0">
                  <a:solidFill>
                    <a:srgbClr val="F8F8F8"/>
                  </a:solidFill>
                  <a:latin typeface="Tahoma" pitchFamily="34" charset="0"/>
                  <a:ea typeface="HGP創英角ｺﾞｼｯｸUB" pitchFamily="50" charset="-128"/>
                  <a:cs typeface="+mn-cs"/>
                </a:rPr>
                <a:t>: </a:t>
              </a:r>
              <a:r>
                <a:rPr kumimoji="1" lang="ja-JP" altLang="en-US" sz="1600" b="1" kern="1200" dirty="0">
                  <a:solidFill>
                    <a:srgbClr val="F8F8F8"/>
                  </a:solidFill>
                  <a:latin typeface="Tahoma" pitchFamily="34" charset="0"/>
                  <a:ea typeface="HGP創英角ｺﾞｼｯｸUB" pitchFamily="50" charset="-128"/>
                  <a:cs typeface="+mn-cs"/>
                </a:rPr>
                <a:t>質量 </a:t>
              </a:r>
              <a:r>
                <a:rPr lang="ja-JP" altLang="en-US" sz="1600" b="1" dirty="0" smtClean="0">
                  <a:solidFill>
                    <a:srgbClr val="F8F8F8"/>
                  </a:solidFill>
                  <a:latin typeface="Tahoma" pitchFamily="34" charset="0"/>
                  <a:ea typeface="HGP創英角ｺﾞｼｯｸUB" pitchFamily="50" charset="-128"/>
                </a:rPr>
                <a:t>数</a:t>
              </a:r>
              <a:r>
                <a:rPr kumimoji="1" lang="en-US" altLang="ja-JP" sz="1600" b="1" kern="1200" dirty="0" smtClean="0">
                  <a:solidFill>
                    <a:srgbClr val="F8F8F8"/>
                  </a:solidFill>
                  <a:latin typeface="Tahoma" pitchFamily="34" charset="0"/>
                  <a:ea typeface="HGP創英角ｺﾞｼｯｸUB" pitchFamily="50" charset="-128"/>
                  <a:cs typeface="+mn-cs"/>
                </a:rPr>
                <a:t>kg</a:t>
              </a:r>
              <a:endParaRPr kumimoji="1" lang="en-US" altLang="ja-JP" sz="1600" b="1" kern="1200" dirty="0">
                <a:solidFill>
                  <a:srgbClr val="F8F8F8"/>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      PDH</a:t>
              </a:r>
              <a:r>
                <a:rPr kumimoji="1" lang="ja-JP" altLang="en-US" sz="1600" b="1" kern="1200" dirty="0">
                  <a:solidFill>
                    <a:srgbClr val="F8F8F8"/>
                  </a:solidFill>
                  <a:latin typeface="Tahoma" pitchFamily="34" charset="0"/>
                  <a:ea typeface="HGP創英角ｺﾞｼｯｸUB" pitchFamily="50" charset="-128"/>
                  <a:cs typeface="+mn-cs"/>
                </a:rPr>
                <a:t>法により信号取得・制御</a:t>
              </a:r>
            </a:p>
          </p:txBody>
        </p:sp>
      </p:grpSp>
      <p:grpSp>
        <p:nvGrpSpPr>
          <p:cNvPr id="3" name="Group 7"/>
          <p:cNvGrpSpPr>
            <a:grpSpLocks/>
          </p:cNvGrpSpPr>
          <p:nvPr/>
        </p:nvGrpSpPr>
        <p:grpSpPr bwMode="auto">
          <a:xfrm>
            <a:off x="1116013" y="5084763"/>
            <a:ext cx="3095625" cy="1314450"/>
            <a:chOff x="703" y="3203"/>
            <a:chExt cx="1950" cy="828"/>
          </a:xfrm>
        </p:grpSpPr>
        <p:sp>
          <p:nvSpPr>
            <p:cNvPr id="1145864" name="AutoShape 8"/>
            <p:cNvSpPr>
              <a:spLocks noChangeArrowheads="1"/>
            </p:cNvSpPr>
            <p:nvPr/>
          </p:nvSpPr>
          <p:spPr bwMode="auto">
            <a:xfrm>
              <a:off x="703" y="3203"/>
              <a:ext cx="1814" cy="817"/>
            </a:xfrm>
            <a:prstGeom prst="roundRect">
              <a:avLst>
                <a:gd name="adj" fmla="val 3069"/>
              </a:avLst>
            </a:prstGeom>
            <a:solidFill>
              <a:srgbClr val="CCFFCC">
                <a:alpha val="20000"/>
              </a:srgbClr>
            </a:solidFill>
            <a:ln w="1587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a:solidFill>
                  <a:srgbClr val="003366"/>
                </a:solidFill>
                <a:latin typeface="Times New Roman" pitchFamily="18" charset="0"/>
                <a:ea typeface="HGP創英角ｺﾞｼｯｸUB" pitchFamily="50" charset="-128"/>
                <a:cs typeface="+mn-cs"/>
              </a:endParaRPr>
            </a:p>
          </p:txBody>
        </p:sp>
        <p:sp>
          <p:nvSpPr>
            <p:cNvPr id="1145865" name="Rectangle 9"/>
            <p:cNvSpPr>
              <a:spLocks noChangeArrowheads="1"/>
            </p:cNvSpPr>
            <p:nvPr/>
          </p:nvSpPr>
          <p:spPr bwMode="auto">
            <a:xfrm>
              <a:off x="748" y="3203"/>
              <a:ext cx="1905" cy="828"/>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lang="ja-JP" altLang="en-US" sz="1600" b="1" dirty="0" smtClean="0">
                  <a:solidFill>
                    <a:srgbClr val="99FF99"/>
                  </a:solidFill>
                  <a:latin typeface="Tahoma" pitchFamily="34" charset="0"/>
                </a:rPr>
                <a:t>安定化</a:t>
              </a:r>
              <a:r>
                <a:rPr kumimoji="1" lang="ja-JP" altLang="en-US" sz="1600" b="1" kern="1200" dirty="0" smtClean="0">
                  <a:solidFill>
                    <a:srgbClr val="99FF99"/>
                  </a:solidFill>
                  <a:latin typeface="Tahoma" pitchFamily="34" charset="0"/>
                  <a:ea typeface="HGP創英角ｺﾞｼｯｸUB" pitchFamily="50" charset="-128"/>
                  <a:cs typeface="+mn-cs"/>
                </a:rPr>
                <a:t>レーザー</a:t>
              </a:r>
              <a:r>
                <a:rPr kumimoji="1" lang="ja-JP" altLang="en-US" sz="1600" b="1" kern="1200" dirty="0">
                  <a:solidFill>
                    <a:srgbClr val="99FF99"/>
                  </a:solidFill>
                  <a:latin typeface="Tahoma" pitchFamily="34" charset="0"/>
                  <a:ea typeface="HGP創英角ｺﾞｼｯｸUB" pitchFamily="50" charset="-128"/>
                  <a:cs typeface="+mn-cs"/>
                </a:rPr>
                <a:t>光源</a:t>
              </a:r>
              <a:r>
                <a:rPr kumimoji="1" lang="ja-JP" altLang="en-US" sz="1600" b="1" kern="1200" dirty="0">
                  <a:solidFill>
                    <a:srgbClr val="000000"/>
                  </a:solidFill>
                  <a:latin typeface="Tahoma" pitchFamily="34" charset="0"/>
                  <a:ea typeface="HGP創英角ｺﾞｼｯｸUB" pitchFamily="50" charset="-128"/>
                  <a:cs typeface="+mn-cs"/>
                </a:rPr>
                <a:t> </a:t>
              </a:r>
            </a:p>
            <a:p>
              <a:pPr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F8F8F8"/>
                  </a:solidFill>
                  <a:latin typeface="Tahoma" pitchFamily="34" charset="0"/>
                  <a:ea typeface="HGP創英角ｺﾞｼｯｸUB" pitchFamily="50" charset="-128"/>
                  <a:cs typeface="+mn-cs"/>
                </a:rPr>
                <a:t>Yb:YAG</a:t>
              </a:r>
              <a:r>
                <a:rPr kumimoji="1" lang="ja-JP" altLang="en-US" sz="1600" b="1" kern="1200" dirty="0">
                  <a:solidFill>
                    <a:srgbClr val="F8F8F8"/>
                  </a:solidFill>
                  <a:latin typeface="Tahoma" pitchFamily="34" charset="0"/>
                  <a:ea typeface="HGP創英角ｺﾞｼｯｸUB" pitchFamily="50" charset="-128"/>
                  <a:cs typeface="+mn-cs"/>
                </a:rPr>
                <a:t>レーザー</a:t>
              </a:r>
            </a:p>
            <a:p>
              <a:pPr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F8F8F8"/>
                  </a:solidFill>
                  <a:latin typeface="Tahoma" pitchFamily="34" charset="0"/>
                  <a:ea typeface="HGP創英角ｺﾞｼｯｸUB" pitchFamily="50" charset="-128"/>
                  <a:cs typeface="+mn-cs"/>
                </a:rPr>
                <a:t>    出力</a:t>
              </a:r>
              <a:r>
                <a:rPr kumimoji="1" lang="ja-JP" altLang="en-US" sz="1600" b="1" kern="1200" dirty="0">
                  <a:solidFill>
                    <a:srgbClr val="000000"/>
                  </a:solidFill>
                  <a:latin typeface="Tahoma" pitchFamily="34" charset="0"/>
                  <a:ea typeface="HGP創英角ｺﾞｼｯｸUB" pitchFamily="50" charset="-128"/>
                  <a:cs typeface="+mn-cs"/>
                </a:rPr>
                <a:t> </a:t>
              </a:r>
              <a:r>
                <a:rPr kumimoji="1" lang="en-US" altLang="ja-JP" sz="1600" b="1" kern="1200" dirty="0">
                  <a:solidFill>
                    <a:srgbClr val="CCFFCC"/>
                  </a:solidFill>
                  <a:latin typeface="Tahoma" pitchFamily="34" charset="0"/>
                  <a:ea typeface="HGP創英角ｺﾞｼｯｸUB" pitchFamily="50" charset="-128"/>
                  <a:cs typeface="+mn-cs"/>
                </a:rPr>
                <a:t>25mW</a:t>
              </a:r>
            </a:p>
            <a:p>
              <a:pPr algn="l" rtl="0" fontAlgn="base">
                <a:spcBef>
                  <a:spcPct val="0"/>
                </a:spcBef>
                <a:spcAft>
                  <a:spcPct val="0"/>
                </a:spcAft>
                <a:buClr>
                  <a:srgbClr val="003366"/>
                </a:buClr>
                <a:buSzPct val="70000"/>
                <a:buFont typeface="Wingdings" pitchFamily="2" charset="2"/>
                <a:buNone/>
              </a:pPr>
              <a:r>
                <a:rPr kumimoji="1" lang="en-US" altLang="ja-JP" sz="1600" b="1" kern="1200" dirty="0">
                  <a:solidFill>
                    <a:srgbClr val="F8F8F8"/>
                  </a:solidFill>
                  <a:latin typeface="Tahoma" pitchFamily="34" charset="0"/>
                  <a:ea typeface="HGP創英角ｺﾞｼｯｸUB" pitchFamily="50" charset="-128"/>
                  <a:cs typeface="+mn-cs"/>
                </a:rPr>
                <a:t>    </a:t>
              </a:r>
              <a:r>
                <a:rPr kumimoji="1" lang="ja-JP" altLang="en-US" sz="1600" b="1" kern="1200" dirty="0">
                  <a:solidFill>
                    <a:srgbClr val="F8F8F8"/>
                  </a:solidFill>
                  <a:latin typeface="Tahoma" pitchFamily="34" charset="0"/>
                  <a:ea typeface="HGP創英角ｺﾞｼｯｸUB" pitchFamily="50" charset="-128"/>
                  <a:cs typeface="+mn-cs"/>
                </a:rPr>
                <a:t>ヨウ素飽和吸収による</a:t>
              </a:r>
            </a:p>
            <a:p>
              <a:pPr algn="l" rtl="0" fontAlgn="base">
                <a:spcBef>
                  <a:spcPct val="0"/>
                </a:spcBef>
                <a:spcAft>
                  <a:spcPct val="0"/>
                </a:spcAft>
                <a:buClr>
                  <a:srgbClr val="003366"/>
                </a:buClr>
                <a:buSzPct val="70000"/>
                <a:buFont typeface="Wingdings" pitchFamily="2" charset="2"/>
                <a:buNone/>
              </a:pPr>
              <a:r>
                <a:rPr kumimoji="1" lang="ja-JP" altLang="en-US" sz="1600" b="1" kern="1200" dirty="0">
                  <a:solidFill>
                    <a:srgbClr val="F8F8F8"/>
                  </a:solidFill>
                  <a:latin typeface="Tahoma" pitchFamily="34" charset="0"/>
                  <a:ea typeface="HGP創英角ｺﾞｼｯｸUB" pitchFamily="50" charset="-128"/>
                  <a:cs typeface="+mn-cs"/>
                </a:rPr>
                <a:t>　　　　　　　　　周波数安定化</a:t>
              </a:r>
              <a:r>
                <a:rPr kumimoji="1" lang="ja-JP" altLang="en-US" sz="1600" b="1" kern="1200" dirty="0">
                  <a:solidFill>
                    <a:srgbClr val="000000"/>
                  </a:solidFill>
                  <a:latin typeface="Tahoma" pitchFamily="34" charset="0"/>
                  <a:ea typeface="HGP創英角ｺﾞｼｯｸUB" pitchFamily="50" charset="-128"/>
                  <a:cs typeface="+mn-cs"/>
                </a:rPr>
                <a:t> </a:t>
              </a:r>
            </a:p>
          </p:txBody>
        </p:sp>
      </p:grpSp>
      <p:grpSp>
        <p:nvGrpSpPr>
          <p:cNvPr id="4" name="Group 10"/>
          <p:cNvGrpSpPr>
            <a:grpSpLocks/>
          </p:cNvGrpSpPr>
          <p:nvPr/>
        </p:nvGrpSpPr>
        <p:grpSpPr bwMode="auto">
          <a:xfrm>
            <a:off x="4859338" y="908050"/>
            <a:ext cx="3744912" cy="863600"/>
            <a:chOff x="3061" y="663"/>
            <a:chExt cx="2359" cy="544"/>
          </a:xfrm>
        </p:grpSpPr>
        <p:sp>
          <p:nvSpPr>
            <p:cNvPr id="1145867" name="AutoShape 11"/>
            <p:cNvSpPr>
              <a:spLocks noChangeArrowheads="1"/>
            </p:cNvSpPr>
            <p:nvPr/>
          </p:nvSpPr>
          <p:spPr bwMode="auto">
            <a:xfrm>
              <a:off x="3061" y="663"/>
              <a:ext cx="2223" cy="544"/>
            </a:xfrm>
            <a:prstGeom prst="roundRect">
              <a:avLst>
                <a:gd name="adj" fmla="val 3069"/>
              </a:avLst>
            </a:prstGeom>
            <a:solidFill>
              <a:srgbClr val="FFFF99">
                <a:alpha val="20000"/>
              </a:srgbClr>
            </a:solidFill>
            <a:ln w="15875">
              <a:noFill/>
              <a:round/>
              <a:headEnd/>
              <a:tailEnd/>
            </a:ln>
            <a:effectLst/>
          </p:spPr>
          <p:txBody>
            <a:bodyPr anchor="ctr">
              <a:spAutoFit/>
            </a:bodyPr>
            <a:lstStyle/>
            <a:p>
              <a:pPr algn="ctr" rtl="0" fontAlgn="base">
                <a:spcBef>
                  <a:spcPct val="0"/>
                </a:spcBef>
                <a:spcAft>
                  <a:spcPct val="0"/>
                </a:spcAft>
                <a:buFontTx/>
                <a:buChar char="•"/>
              </a:pPr>
              <a:endParaRPr kumimoji="1" lang="ja-JP" altLang="en-US" sz="2400" kern="1200">
                <a:solidFill>
                  <a:srgbClr val="003366"/>
                </a:solidFill>
                <a:latin typeface="Times New Roman" pitchFamily="18" charset="0"/>
                <a:ea typeface="HGP創英角ｺﾞｼｯｸUB" pitchFamily="50" charset="-128"/>
                <a:cs typeface="+mn-cs"/>
              </a:endParaRPr>
            </a:p>
          </p:txBody>
        </p:sp>
        <p:sp>
          <p:nvSpPr>
            <p:cNvPr id="1145868" name="Rectangle 12"/>
            <p:cNvSpPr>
              <a:spLocks noChangeArrowheads="1"/>
            </p:cNvSpPr>
            <p:nvPr/>
          </p:nvSpPr>
          <p:spPr bwMode="auto">
            <a:xfrm>
              <a:off x="3106" y="663"/>
              <a:ext cx="2314" cy="5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ja-JP" altLang="en-US" sz="1600" b="1" kern="1200">
                  <a:solidFill>
                    <a:srgbClr val="FFFFCC"/>
                  </a:solidFill>
                  <a:latin typeface="Tahoma" pitchFamily="34" charset="0"/>
                  <a:ea typeface="HGP創英角ｺﾞｼｯｸUB" pitchFamily="50" charset="-128"/>
                  <a:cs typeface="+mn-cs"/>
                </a:rPr>
                <a:t>ドラッグフリー</a:t>
              </a:r>
              <a:r>
                <a:rPr kumimoji="1" lang="ja-JP" altLang="en-US" sz="1600" b="1" kern="1200">
                  <a:solidFill>
                    <a:srgbClr val="000000"/>
                  </a:solidFill>
                  <a:latin typeface="Tahoma" pitchFamily="34" charset="0"/>
                  <a:ea typeface="HGP創英角ｺﾞｼｯｸUB" pitchFamily="50" charset="-128"/>
                  <a:cs typeface="+mn-cs"/>
                </a:rPr>
                <a:t> </a:t>
              </a:r>
            </a:p>
            <a:p>
              <a:pPr algn="l" rtl="0" fontAlgn="base">
                <a:spcBef>
                  <a:spcPct val="0"/>
                </a:spcBef>
                <a:spcAft>
                  <a:spcPct val="0"/>
                </a:spcAft>
                <a:buClr>
                  <a:srgbClr val="003366"/>
                </a:buClr>
                <a:buSzPct val="70000"/>
                <a:buFont typeface="Wingdings" pitchFamily="2" charset="2"/>
                <a:buNone/>
              </a:pPr>
              <a:r>
                <a:rPr kumimoji="1" lang="ja-JP" altLang="en-US" sz="1600" b="1" kern="1200">
                  <a:solidFill>
                    <a:srgbClr val="000000"/>
                  </a:solidFill>
                  <a:latin typeface="Tahoma" pitchFamily="34" charset="0"/>
                  <a:ea typeface="HGP創英角ｺﾞｼｯｸUB" pitchFamily="50" charset="-128"/>
                  <a:cs typeface="+mn-cs"/>
                </a:rPr>
                <a:t>    </a:t>
              </a:r>
              <a:r>
                <a:rPr kumimoji="1" lang="ja-JP" altLang="en-US" sz="1600" b="1" kern="1200">
                  <a:solidFill>
                    <a:srgbClr val="F8F8F8"/>
                  </a:solidFill>
                  <a:latin typeface="Tahoma" pitchFamily="34" charset="0"/>
                  <a:ea typeface="HGP創英角ｺﾞｼｯｸUB" pitchFamily="50" charset="-128"/>
                  <a:cs typeface="+mn-cs"/>
                </a:rPr>
                <a:t>ローカルセンサで相対変動検出</a:t>
              </a:r>
            </a:p>
            <a:p>
              <a:pPr algn="l" rtl="0" fontAlgn="base">
                <a:spcBef>
                  <a:spcPct val="0"/>
                </a:spcBef>
                <a:spcAft>
                  <a:spcPct val="0"/>
                </a:spcAft>
                <a:buClr>
                  <a:srgbClr val="003366"/>
                </a:buClr>
                <a:buSzPct val="70000"/>
                <a:buFont typeface="Wingdings" pitchFamily="2" charset="2"/>
                <a:buNone/>
              </a:pPr>
              <a:r>
                <a:rPr kumimoji="1" lang="ja-JP" altLang="en-US" sz="1600" b="1" kern="1200">
                  <a:solidFill>
                    <a:srgbClr val="F8F8F8"/>
                  </a:solidFill>
                  <a:latin typeface="Tahoma" pitchFamily="34" charset="0"/>
                  <a:ea typeface="HGP創英角ｺﾞｼｯｸUB" pitchFamily="50" charset="-128"/>
                  <a:cs typeface="+mn-cs"/>
                </a:rPr>
                <a:t>　　</a:t>
              </a:r>
              <a:r>
                <a:rPr kumimoji="1" lang="ja-JP" altLang="en-US" sz="1600" b="1" kern="1200">
                  <a:solidFill>
                    <a:srgbClr val="F8F8F8"/>
                  </a:solidFill>
                  <a:latin typeface="Tahoma" pitchFamily="34" charset="0"/>
                  <a:ea typeface="HGP創英角ｺﾞｼｯｸUB" pitchFamily="50" charset="-128"/>
                  <a:cs typeface="+mn-cs"/>
                  <a:sym typeface="Wingdings" pitchFamily="2" charset="2"/>
                </a:rPr>
                <a:t></a:t>
              </a:r>
              <a:r>
                <a:rPr kumimoji="1" lang="ja-JP" altLang="en-US" sz="1600" b="1" kern="1200">
                  <a:solidFill>
                    <a:srgbClr val="000000"/>
                  </a:solidFill>
                  <a:latin typeface="Tahoma" pitchFamily="34" charset="0"/>
                  <a:ea typeface="HGP創英角ｺﾞｼｯｸUB" pitchFamily="50" charset="-128"/>
                  <a:cs typeface="+mn-cs"/>
                  <a:sym typeface="Wingdings" pitchFamily="2" charset="2"/>
                </a:rPr>
                <a:t> </a:t>
              </a:r>
              <a:r>
                <a:rPr kumimoji="1" lang="ja-JP" altLang="en-US" sz="1600" b="1" kern="1200">
                  <a:solidFill>
                    <a:srgbClr val="FFFFCC"/>
                  </a:solidFill>
                  <a:latin typeface="Tahoma" pitchFamily="34" charset="0"/>
                  <a:ea typeface="HGP創英角ｺﾞｼｯｸUB" pitchFamily="50" charset="-128"/>
                  <a:cs typeface="+mn-cs"/>
                  <a:sym typeface="Wingdings" pitchFamily="2" charset="2"/>
                </a:rPr>
                <a:t>スラスタ</a:t>
              </a:r>
              <a:r>
                <a:rPr kumimoji="1" lang="ja-JP" altLang="en-US" sz="1600" b="1" kern="1200">
                  <a:solidFill>
                    <a:srgbClr val="F8F8F8"/>
                  </a:solidFill>
                  <a:latin typeface="Tahoma" pitchFamily="34" charset="0"/>
                  <a:ea typeface="HGP創英角ｺﾞｼｯｸUB" pitchFamily="50" charset="-128"/>
                  <a:cs typeface="+mn-cs"/>
                  <a:sym typeface="Wingdings" pitchFamily="2" charset="2"/>
                </a:rPr>
                <a:t>にフィードバック</a:t>
              </a:r>
              <a:endParaRPr kumimoji="1" lang="ja-JP" altLang="en-US" sz="1600" b="1" kern="1200">
                <a:solidFill>
                  <a:srgbClr val="F8F8F8"/>
                </a:solidFill>
                <a:latin typeface="Tahoma" pitchFamily="34" charset="0"/>
                <a:ea typeface="HGP創英角ｺﾞｼｯｸUB" pitchFamily="50" charset="-128"/>
                <a:cs typeface="+mn-cs"/>
              </a:endParaRPr>
            </a:p>
          </p:txBody>
        </p:sp>
      </p:grpSp>
      <p:sp>
        <p:nvSpPr>
          <p:cNvPr id="1145869" name="Rectangle 13"/>
          <p:cNvSpPr>
            <a:spLocks noChangeArrowheads="1"/>
          </p:cNvSpPr>
          <p:nvPr/>
        </p:nvSpPr>
        <p:spPr bwMode="auto">
          <a:xfrm>
            <a:off x="684213" y="908050"/>
            <a:ext cx="4572000" cy="707886"/>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ja-JP" altLang="en-US" sz="2000" b="1" kern="1200" dirty="0">
                <a:solidFill>
                  <a:srgbClr val="DDDDDD"/>
                </a:solidFill>
                <a:latin typeface="Tahoma" pitchFamily="34" charset="0"/>
                <a:ea typeface="HGP創英角ｺﾞｼｯｸUB" pitchFamily="50" charset="-128"/>
                <a:cs typeface="+mn-cs"/>
              </a:rPr>
              <a:t>ミッション機器重量 </a:t>
            </a:r>
            <a:r>
              <a:rPr kumimoji="1" lang="en-US" altLang="ja-JP" sz="2000" b="1" kern="1200" dirty="0">
                <a:solidFill>
                  <a:srgbClr val="DDDDDD"/>
                </a:solidFill>
                <a:latin typeface="Tahoma" pitchFamily="34" charset="0"/>
                <a:ea typeface="HGP創英角ｺﾞｼｯｸUB" pitchFamily="50" charset="-128"/>
                <a:cs typeface="+mn-cs"/>
              </a:rPr>
              <a:t>: 150kg</a:t>
            </a:r>
          </a:p>
          <a:p>
            <a:pPr algn="l" rtl="0" fontAlgn="base">
              <a:spcBef>
                <a:spcPct val="0"/>
              </a:spcBef>
              <a:spcAft>
                <a:spcPct val="0"/>
              </a:spcAft>
              <a:buClr>
                <a:srgbClr val="003366"/>
              </a:buClr>
              <a:buSzPct val="70000"/>
              <a:buFont typeface="Wingdings" pitchFamily="2" charset="2"/>
              <a:buNone/>
            </a:pPr>
            <a:r>
              <a:rPr kumimoji="1" lang="ja-JP" altLang="en-US" sz="2000" b="1" kern="1200" dirty="0">
                <a:solidFill>
                  <a:srgbClr val="DDDDDD"/>
                </a:solidFill>
                <a:latin typeface="Tahoma" pitchFamily="34" charset="0"/>
                <a:ea typeface="HGP創英角ｺﾞｼｯｸUB" pitchFamily="50" charset="-128"/>
                <a:cs typeface="+mn-cs"/>
              </a:rPr>
              <a:t>ミッション機器空間 </a:t>
            </a:r>
            <a:r>
              <a:rPr kumimoji="1" lang="en-US" altLang="ja-JP" sz="2000" b="1" kern="1200" dirty="0">
                <a:solidFill>
                  <a:srgbClr val="DDDDDD"/>
                </a:solidFill>
                <a:latin typeface="Tahoma" pitchFamily="34" charset="0"/>
                <a:ea typeface="HGP創英角ｺﾞｼｯｸUB" pitchFamily="50" charset="-128"/>
                <a:cs typeface="+mn-cs"/>
              </a:rPr>
              <a:t>:  95 cm</a:t>
            </a:r>
            <a:r>
              <a:rPr kumimoji="1" lang="ja-JP" altLang="en-US" sz="2000" b="1" kern="1200" dirty="0">
                <a:solidFill>
                  <a:srgbClr val="DDDDDD"/>
                </a:solidFill>
                <a:latin typeface="Tahoma" pitchFamily="34" charset="0"/>
                <a:ea typeface="HGP創英角ｺﾞｼｯｸUB" pitchFamily="50" charset="-128"/>
                <a:cs typeface="+mn-cs"/>
              </a:rPr>
              <a:t>立方</a:t>
            </a:r>
          </a:p>
        </p:txBody>
      </p:sp>
      <p:pic>
        <p:nvPicPr>
          <p:cNvPr id="1145872" name="Picture 16" descr="DPF_layout_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4213" y="1989138"/>
            <a:ext cx="7848600" cy="3035300"/>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AutoShape 2"/>
          <p:cNvSpPr>
            <a:spLocks noChangeArrowheads="1"/>
          </p:cNvSpPr>
          <p:nvPr/>
        </p:nvSpPr>
        <p:spPr bwMode="auto">
          <a:xfrm>
            <a:off x="715935" y="2285993"/>
            <a:ext cx="4141817" cy="2643205"/>
          </a:xfrm>
          <a:prstGeom prst="roundRect">
            <a:avLst>
              <a:gd name="adj" fmla="val 6731"/>
            </a:avLst>
          </a:prstGeom>
          <a:solidFill>
            <a:srgbClr val="99CCFF">
              <a:alpha val="10000"/>
            </a:srgbClr>
          </a:solidFill>
          <a:ln w="15875">
            <a:noFill/>
            <a:round/>
            <a:headEnd/>
            <a:tailEnd/>
          </a:ln>
          <a:effectLst/>
        </p:spPr>
        <p:txBody>
          <a:bodyPr anchor="ctr">
            <a:noAutofit/>
          </a:bodyPr>
          <a:lstStyle/>
          <a:p>
            <a:endParaRPr lang="ja-JP" altLang="en-US"/>
          </a:p>
        </p:txBody>
      </p:sp>
      <p:sp>
        <p:nvSpPr>
          <p:cNvPr id="771077" name="Rectangle 5"/>
          <p:cNvSpPr>
            <a:spLocks noGrp="1" noChangeArrowheads="1"/>
          </p:cNvSpPr>
          <p:nvPr>
            <p:ph type="title"/>
          </p:nvPr>
        </p:nvSpPr>
        <p:spPr/>
        <p:txBody>
          <a:bodyPr/>
          <a:lstStyle/>
          <a:p>
            <a:r>
              <a:rPr lang="en-US" altLang="ja-JP"/>
              <a:t>DPF</a:t>
            </a:r>
            <a:r>
              <a:rPr lang="ja-JP" altLang="en-US"/>
              <a:t>の観測対象</a:t>
            </a:r>
          </a:p>
        </p:txBody>
      </p:sp>
      <p:sp>
        <p:nvSpPr>
          <p:cNvPr id="22" name="フッター プレースホルダ 3"/>
          <p:cNvSpPr>
            <a:spLocks noGrp="1"/>
          </p:cNvSpPr>
          <p:nvPr>
            <p:ph type="ftr" sz="quarter" idx="10"/>
          </p:nvPr>
        </p:nvSpPr>
        <p:spPr/>
        <p:txBody>
          <a:bodyPr/>
          <a:lstStyle/>
          <a:p>
            <a:r>
              <a:rPr lang="en-US" altLang="ja-JP" smtClean="0"/>
              <a:t>DECIGO</a:t>
            </a:r>
            <a:r>
              <a:rPr lang="ja-JP" altLang="en-US" smtClean="0"/>
              <a:t>ワークショップ </a:t>
            </a:r>
            <a:r>
              <a:rPr lang="en-US" altLang="ja-JP" smtClean="0"/>
              <a:t>(2010</a:t>
            </a:r>
            <a:r>
              <a:rPr lang="ja-JP" altLang="en-US" smtClean="0"/>
              <a:t>年</a:t>
            </a:r>
            <a:r>
              <a:rPr lang="en-US" altLang="ja-JP" smtClean="0"/>
              <a:t>6</a:t>
            </a:r>
            <a:r>
              <a:rPr lang="ja-JP" altLang="en-US" smtClean="0"/>
              <a:t>月</a:t>
            </a:r>
            <a:r>
              <a:rPr lang="en-US" altLang="ja-JP" smtClean="0"/>
              <a:t>14</a:t>
            </a:r>
            <a:r>
              <a:rPr lang="ja-JP" altLang="en-US" smtClean="0"/>
              <a:t>日</a:t>
            </a:r>
            <a:r>
              <a:rPr lang="en-US" altLang="ja-JP" smtClean="0"/>
              <a:t>, </a:t>
            </a:r>
            <a:r>
              <a:rPr lang="ja-JP" altLang="en-US" smtClean="0"/>
              <a:t>東京大学</a:t>
            </a:r>
            <a:r>
              <a:rPr lang="en-US" altLang="ja-JP" smtClean="0"/>
              <a:t>, </a:t>
            </a:r>
            <a:r>
              <a:rPr lang="ja-JP" altLang="en-US" smtClean="0"/>
              <a:t>東京</a:t>
            </a:r>
            <a:r>
              <a:rPr lang="en-US" altLang="ja-JP" smtClean="0"/>
              <a:t>)</a:t>
            </a:r>
            <a:endParaRPr lang="en-US" altLang="ja-JP"/>
          </a:p>
        </p:txBody>
      </p:sp>
      <p:sp>
        <p:nvSpPr>
          <p:cNvPr id="771080" name="Rectangle 8"/>
          <p:cNvSpPr>
            <a:spLocks noChangeArrowheads="1"/>
          </p:cNvSpPr>
          <p:nvPr/>
        </p:nvSpPr>
        <p:spPr bwMode="auto">
          <a:xfrm>
            <a:off x="714348" y="2285992"/>
            <a:ext cx="3657600" cy="40011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2000" b="1" dirty="0" smtClean="0">
                <a:solidFill>
                  <a:srgbClr val="F8F8F8"/>
                </a:solidFill>
                <a:latin typeface="Tahoma" pitchFamily="34" charset="0"/>
                <a:ea typeface="HGP創英角ｺﾞｼｯｸUB" pitchFamily="50" charset="-128"/>
              </a:rPr>
              <a:t>DPF</a:t>
            </a:r>
            <a:r>
              <a:rPr lang="ja-JP" altLang="en-US" sz="2000" b="1" dirty="0" smtClean="0">
                <a:solidFill>
                  <a:srgbClr val="F8F8F8"/>
                </a:solidFill>
                <a:latin typeface="Tahoma" pitchFamily="34" charset="0"/>
                <a:ea typeface="HGP創英角ｺﾞｼｯｸUB" pitchFamily="50" charset="-128"/>
              </a:rPr>
              <a:t>の観測周波数 </a:t>
            </a:r>
            <a:r>
              <a:rPr lang="en-US" altLang="ja-JP" sz="1800" b="1" dirty="0" smtClean="0">
                <a:solidFill>
                  <a:srgbClr val="F8F8F8"/>
                </a:solidFill>
                <a:latin typeface="Tahoma" pitchFamily="34" charset="0"/>
                <a:ea typeface="HGP創英角ｺﾞｼｯｸUB" pitchFamily="50" charset="-128"/>
              </a:rPr>
              <a:t>(0.1-1Hz)</a:t>
            </a:r>
            <a:endParaRPr lang="ja-JP" altLang="en-US" sz="1800" b="1" dirty="0">
              <a:solidFill>
                <a:srgbClr val="F8F8F8"/>
              </a:solidFill>
              <a:latin typeface="Tahoma" pitchFamily="34" charset="0"/>
              <a:ea typeface="HGP創英角ｺﾞｼｯｸUB" pitchFamily="50" charset="-128"/>
            </a:endParaRPr>
          </a:p>
        </p:txBody>
      </p:sp>
      <p:sp>
        <p:nvSpPr>
          <p:cNvPr id="771092" name="Rectangle 20"/>
          <p:cNvSpPr>
            <a:spLocks noChangeArrowheads="1"/>
          </p:cNvSpPr>
          <p:nvPr/>
        </p:nvSpPr>
        <p:spPr bwMode="auto">
          <a:xfrm>
            <a:off x="1187450" y="3071810"/>
            <a:ext cx="3384550" cy="338554"/>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smtClean="0">
                <a:solidFill>
                  <a:srgbClr val="CCECFF"/>
                </a:solidFill>
                <a:latin typeface="Tahoma" pitchFamily="34" charset="0"/>
                <a:ea typeface="HGP創英角ｺﾞｼｯｸUB" pitchFamily="50" charset="-128"/>
              </a:rPr>
              <a:t>(</a:t>
            </a:r>
            <a:r>
              <a:rPr lang="ja-JP" altLang="en-US" sz="1600" b="1" dirty="0" smtClean="0">
                <a:solidFill>
                  <a:srgbClr val="CCECFF"/>
                </a:solidFill>
                <a:latin typeface="Tahoma" pitchFamily="34" charset="0"/>
                <a:ea typeface="HGP創英角ｺﾞｼｯｸUB" pitchFamily="50" charset="-128"/>
              </a:rPr>
              <a:t>質量</a:t>
            </a:r>
            <a:r>
              <a:rPr lang="en-US" altLang="ja-JP" sz="1600" b="1" dirty="0" smtClean="0">
                <a:solidFill>
                  <a:srgbClr val="CCECFF"/>
                </a:solidFill>
                <a:latin typeface="Tahoma" pitchFamily="34" charset="0"/>
                <a:ea typeface="HGP創英角ｺﾞｼｯｸUB" pitchFamily="50" charset="-128"/>
              </a:rPr>
              <a:t>  </a:t>
            </a:r>
            <a:r>
              <a:rPr lang="en-US" altLang="ja-JP" sz="1600" b="1" dirty="0">
                <a:solidFill>
                  <a:srgbClr val="CCECFF"/>
                </a:solidFill>
                <a:latin typeface="Tahoma" pitchFamily="34" charset="0"/>
                <a:ea typeface="HGP創英角ｺﾞｼｯｸUB" pitchFamily="50" charset="-128"/>
              </a:rPr>
              <a:t>10</a:t>
            </a:r>
            <a:r>
              <a:rPr lang="en-US" altLang="ja-JP" sz="1600" b="1" baseline="30000" dirty="0">
                <a:solidFill>
                  <a:srgbClr val="CCECFF"/>
                </a:solidFill>
                <a:latin typeface="Tahoma" pitchFamily="34" charset="0"/>
                <a:ea typeface="HGP創英角ｺﾞｼｯｸUB" pitchFamily="50" charset="-128"/>
              </a:rPr>
              <a:t>3 </a:t>
            </a:r>
            <a:r>
              <a:rPr lang="en-US" altLang="ja-JP" sz="1600" b="1" dirty="0" smtClean="0">
                <a:solidFill>
                  <a:srgbClr val="CCECFF"/>
                </a:solidFill>
                <a:latin typeface="Tahoma" pitchFamily="34" charset="0"/>
              </a:rPr>
              <a:t>- 4x10</a:t>
            </a:r>
            <a:r>
              <a:rPr lang="en-US" altLang="ja-JP" sz="1600" b="1" baseline="30000" dirty="0" smtClean="0">
                <a:solidFill>
                  <a:srgbClr val="CCECFF"/>
                </a:solidFill>
                <a:latin typeface="Tahoma" pitchFamily="34" charset="0"/>
              </a:rPr>
              <a:t>5 </a:t>
            </a:r>
            <a:r>
              <a:rPr lang="en-US" altLang="ja-JP" sz="1600" b="1" i="1" dirty="0" smtClean="0">
                <a:solidFill>
                  <a:srgbClr val="CCECFF"/>
                </a:solidFill>
                <a:latin typeface="Tahoma" pitchFamily="34" charset="0"/>
                <a:ea typeface="HGP創英角ｺﾞｼｯｸUB" pitchFamily="50" charset="-128"/>
              </a:rPr>
              <a:t>M</a:t>
            </a:r>
            <a:r>
              <a:rPr lang="en-US" altLang="ja-JP" sz="1600" b="1" baseline="-14000" dirty="0" smtClean="0">
                <a:solidFill>
                  <a:srgbClr val="CCECFF"/>
                </a:solidFill>
                <a:latin typeface="Tahoma" pitchFamily="34" charset="0"/>
                <a:ea typeface="HGP創英角ｺﾞｼｯｸUB" pitchFamily="50" charset="-128"/>
              </a:rPr>
              <a:t>sun </a:t>
            </a:r>
            <a:r>
              <a:rPr lang="en-US" altLang="ja-JP" sz="1600" b="1" dirty="0" smtClean="0">
                <a:solidFill>
                  <a:srgbClr val="CCECFF"/>
                </a:solidFill>
                <a:latin typeface="Tahoma" pitchFamily="34" charset="0"/>
              </a:rPr>
              <a:t>)</a:t>
            </a:r>
            <a:endParaRPr lang="en-US" altLang="ja-JP" sz="1600" b="1" baseline="-14000" dirty="0">
              <a:solidFill>
                <a:srgbClr val="CCECFF"/>
              </a:solidFill>
              <a:latin typeface="Tahoma" pitchFamily="34" charset="0"/>
              <a:ea typeface="HGP創英角ｺﾞｼｯｸUB" pitchFamily="50" charset="-128"/>
            </a:endParaRPr>
          </a:p>
        </p:txBody>
      </p:sp>
      <p:pic>
        <p:nvPicPr>
          <p:cNvPr id="784391" name="Picture 1031" descr="bh-bh2"/>
          <p:cNvPicPr>
            <a:picLocks noChangeAspect="1" noChangeArrowheads="1"/>
          </p:cNvPicPr>
          <p:nvPr/>
        </p:nvPicPr>
        <p:blipFill>
          <a:blip r:embed="rId4" cstate="print"/>
          <a:srcRect b="16933"/>
          <a:stretch>
            <a:fillRect/>
          </a:stretch>
        </p:blipFill>
        <p:spPr bwMode="auto">
          <a:xfrm>
            <a:off x="5075239" y="1020164"/>
            <a:ext cx="3711603" cy="2237383"/>
          </a:xfrm>
          <a:prstGeom prst="rect">
            <a:avLst/>
          </a:prstGeom>
          <a:noFill/>
          <a:ln w="9525">
            <a:noFill/>
            <a:miter lim="800000"/>
            <a:headEnd/>
            <a:tailEnd/>
          </a:ln>
        </p:spPr>
      </p:pic>
      <p:sp>
        <p:nvSpPr>
          <p:cNvPr id="784392" name="Rectangle 1032"/>
          <p:cNvSpPr>
            <a:spLocks noChangeArrowheads="1"/>
          </p:cNvSpPr>
          <p:nvPr/>
        </p:nvSpPr>
        <p:spPr bwMode="auto">
          <a:xfrm>
            <a:off x="8072462" y="1000108"/>
            <a:ext cx="792163" cy="244475"/>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000" b="1" dirty="0">
                <a:solidFill>
                  <a:srgbClr val="99CCFF"/>
                </a:solidFill>
                <a:latin typeface="Tahoma" pitchFamily="34" charset="0"/>
                <a:ea typeface="HGP創英角ｺﾞｼｯｸUB" pitchFamily="50" charset="-128"/>
              </a:rPr>
              <a:t>KAGAYA</a:t>
            </a:r>
          </a:p>
        </p:txBody>
      </p:sp>
      <p:sp>
        <p:nvSpPr>
          <p:cNvPr id="2905" name="Rectangle 10"/>
          <p:cNvSpPr>
            <a:spLocks noChangeArrowheads="1"/>
          </p:cNvSpPr>
          <p:nvPr/>
        </p:nvSpPr>
        <p:spPr bwMode="auto">
          <a:xfrm>
            <a:off x="500034" y="1357298"/>
            <a:ext cx="4462463" cy="7694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EAEAEA"/>
                </a:solidFill>
                <a:latin typeface="Tahoma" pitchFamily="34" charset="0"/>
                <a:ea typeface="HGP創英角ｺﾞｼｯｸUB" pitchFamily="50" charset="-128"/>
                <a:cs typeface="+mn-cs"/>
              </a:rPr>
              <a:t>我々の</a:t>
            </a:r>
            <a:r>
              <a:rPr kumimoji="1" lang="ja-JP" altLang="en-US" sz="2000" b="1" kern="1200" dirty="0" smtClean="0">
                <a:solidFill>
                  <a:srgbClr val="EAEAEA"/>
                </a:solidFill>
                <a:latin typeface="Tahoma" pitchFamily="34" charset="0"/>
                <a:ea typeface="HGP創英角ｺﾞｼｯｸUB" pitchFamily="50" charset="-128"/>
                <a:cs typeface="+mn-cs"/>
              </a:rPr>
              <a:t>銀河</a:t>
            </a:r>
            <a:r>
              <a:rPr lang="ja-JP" altLang="en-US" sz="2000" b="1" dirty="0" smtClean="0">
                <a:solidFill>
                  <a:srgbClr val="EAEAEA"/>
                </a:solidFill>
                <a:latin typeface="Tahoma" pitchFamily="34" charset="0"/>
              </a:rPr>
              <a:t>系内</a:t>
            </a:r>
            <a:r>
              <a:rPr kumimoji="1" lang="ja-JP" altLang="en-US" sz="2000" b="1" kern="1200" dirty="0" smtClean="0">
                <a:solidFill>
                  <a:srgbClr val="EAEAEA"/>
                </a:solidFill>
                <a:latin typeface="Tahoma" pitchFamily="34" charset="0"/>
                <a:ea typeface="HGP創英角ｺﾞｼｯｸUB" pitchFamily="50" charset="-128"/>
                <a:cs typeface="+mn-cs"/>
              </a:rPr>
              <a:t>の</a:t>
            </a:r>
            <a:endParaRPr kumimoji="1" lang="en-US" altLang="ja-JP" sz="2000" b="1" kern="1200" dirty="0" smtClean="0">
              <a:solidFill>
                <a:srgbClr val="EAEAEA"/>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EAEAEA"/>
                </a:solidFill>
                <a:latin typeface="Tahoma" pitchFamily="34" charset="0"/>
              </a:rPr>
              <a:t>  </a:t>
            </a:r>
            <a:r>
              <a:rPr kumimoji="1" lang="ja-JP" altLang="en-US" sz="2000" b="1" kern="1200" dirty="0" smtClean="0">
                <a:solidFill>
                  <a:srgbClr val="CCECFF"/>
                </a:solidFill>
                <a:latin typeface="Tahoma" pitchFamily="34" charset="0"/>
                <a:ea typeface="HGP創英角ｺﾞｼｯｸUB" pitchFamily="50" charset="-128"/>
                <a:cs typeface="+mn-cs"/>
              </a:rPr>
              <a:t>ブラックホール</a:t>
            </a:r>
            <a:r>
              <a:rPr lang="en-US" altLang="ja-JP" sz="2000" b="1" dirty="0" smtClean="0">
                <a:solidFill>
                  <a:srgbClr val="CCECFF"/>
                </a:solidFill>
                <a:latin typeface="Tahoma" pitchFamily="34" charset="0"/>
              </a:rPr>
              <a:t> </a:t>
            </a:r>
            <a:r>
              <a:rPr lang="ja-JP" altLang="en-US" sz="2000" b="1" dirty="0" smtClean="0">
                <a:solidFill>
                  <a:srgbClr val="EAEAEA"/>
                </a:solidFill>
                <a:latin typeface="Tahoma" pitchFamily="34" charset="0"/>
              </a:rPr>
              <a:t>合体</a:t>
            </a:r>
            <a:r>
              <a:rPr lang="ja-JP" altLang="en-US" sz="2000" b="1" dirty="0" smtClean="0">
                <a:solidFill>
                  <a:srgbClr val="EAEAEA"/>
                </a:solidFill>
                <a:latin typeface="Tahoma" pitchFamily="34" charset="0"/>
                <a:ea typeface="HGP創英角ｺﾞｼｯｸUB" pitchFamily="50" charset="-128"/>
              </a:rPr>
              <a:t>現象からの重力波</a:t>
            </a:r>
            <a:endParaRPr kumimoji="1" lang="ja-JP" altLang="en-US" sz="2000" b="1" kern="1200" dirty="0">
              <a:solidFill>
                <a:srgbClr val="CCECFF"/>
              </a:solidFill>
              <a:latin typeface="Tahoma" pitchFamily="34" charset="0"/>
              <a:ea typeface="HGP創英角ｺﾞｼｯｸUB" pitchFamily="50" charset="-128"/>
              <a:cs typeface="+mn-cs"/>
            </a:endParaRPr>
          </a:p>
        </p:txBody>
      </p:sp>
      <p:sp>
        <p:nvSpPr>
          <p:cNvPr id="2907" name="Rectangle 14"/>
          <p:cNvSpPr>
            <a:spLocks noChangeArrowheads="1"/>
          </p:cNvSpPr>
          <p:nvPr/>
        </p:nvSpPr>
        <p:spPr bwMode="auto">
          <a:xfrm>
            <a:off x="714348" y="5214950"/>
            <a:ext cx="4429156" cy="7694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EAEAEA"/>
                </a:solidFill>
                <a:latin typeface="Tahoma" pitchFamily="34" charset="0"/>
                <a:ea typeface="HGP創英角ｺﾞｼｯｸUB" pitchFamily="50" charset="-128"/>
                <a:cs typeface="+mn-cs"/>
              </a:rPr>
              <a:t>他の手段では観測が</a:t>
            </a:r>
            <a:r>
              <a:rPr kumimoji="1" lang="ja-JP" altLang="en-US" sz="2000" b="1" kern="1200" dirty="0" smtClean="0">
                <a:solidFill>
                  <a:srgbClr val="EAEAEA"/>
                </a:solidFill>
                <a:latin typeface="Tahoma" pitchFamily="34" charset="0"/>
                <a:ea typeface="HGP創英角ｺﾞｼｯｸUB" pitchFamily="50" charset="-128"/>
                <a:cs typeface="+mn-cs"/>
              </a:rPr>
              <a:t>困難</a:t>
            </a:r>
            <a:endParaRPr kumimoji="1" lang="ja-JP" altLang="en-US" sz="2000" b="1" kern="1200" dirty="0">
              <a:solidFill>
                <a:srgbClr val="EAEAEA"/>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EAEAEA"/>
                </a:solidFill>
                <a:latin typeface="Tahoma" pitchFamily="34" charset="0"/>
                <a:ea typeface="HGP創英角ｺﾞｼｯｸUB" pitchFamily="50" charset="-128"/>
                <a:cs typeface="+mn-cs"/>
              </a:rPr>
              <a:t>   </a:t>
            </a:r>
            <a:r>
              <a:rPr kumimoji="1" lang="ja-JP" altLang="en-US" sz="2000" b="1" kern="1200" dirty="0">
                <a:solidFill>
                  <a:srgbClr val="EAEAEA"/>
                </a:solidFill>
                <a:latin typeface="Tahoma" pitchFamily="34" charset="0"/>
                <a:ea typeface="HGP創英角ｺﾞｼｯｸUB" pitchFamily="50" charset="-128"/>
                <a:cs typeface="+mn-cs"/>
                <a:sym typeface="Wingdings" pitchFamily="2" charset="2"/>
              </a:rPr>
              <a:t> </a:t>
            </a:r>
            <a:r>
              <a:rPr kumimoji="1" lang="ja-JP" altLang="en-US" sz="2000" b="1" kern="1200" dirty="0">
                <a:solidFill>
                  <a:srgbClr val="CCECFF"/>
                </a:solidFill>
                <a:latin typeface="Tahoma" pitchFamily="34" charset="0"/>
                <a:ea typeface="HGP創英角ｺﾞｼｯｸUB" pitchFamily="50" charset="-128"/>
                <a:cs typeface="+mn-cs"/>
                <a:sym typeface="Wingdings" pitchFamily="2" charset="2"/>
              </a:rPr>
              <a:t>これまでにない観測結果</a:t>
            </a:r>
            <a:r>
              <a:rPr kumimoji="1" lang="ja-JP" altLang="en-US" sz="2000" b="1" kern="1200" dirty="0">
                <a:solidFill>
                  <a:srgbClr val="EAEAEA"/>
                </a:solidFill>
                <a:latin typeface="Tahoma" pitchFamily="34" charset="0"/>
                <a:ea typeface="HGP創英角ｺﾞｼｯｸUB" pitchFamily="50" charset="-128"/>
                <a:cs typeface="+mn-cs"/>
                <a:sym typeface="Wingdings" pitchFamily="2" charset="2"/>
              </a:rPr>
              <a:t>となる</a:t>
            </a:r>
            <a:endParaRPr kumimoji="1" lang="ja-JP" altLang="en-US" sz="2000" b="1" kern="1200" dirty="0">
              <a:solidFill>
                <a:srgbClr val="EAEAEA"/>
              </a:solidFill>
              <a:latin typeface="Tahoma" pitchFamily="34" charset="0"/>
              <a:ea typeface="HGP創英角ｺﾞｼｯｸUB" pitchFamily="50" charset="-128"/>
              <a:cs typeface="+mn-cs"/>
            </a:endParaRPr>
          </a:p>
        </p:txBody>
      </p:sp>
      <p:pic>
        <p:nvPicPr>
          <p:cNvPr id="1090563" name="Picture 3"/>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5072066" y="3307615"/>
            <a:ext cx="3786214" cy="3121781"/>
          </a:xfrm>
          <a:prstGeom prst="rect">
            <a:avLst/>
          </a:prstGeom>
          <a:noFill/>
          <a:ln w="9525">
            <a:noFill/>
            <a:miter lim="800000"/>
            <a:headEnd/>
            <a:tailEnd/>
          </a:ln>
        </p:spPr>
      </p:pic>
      <p:sp>
        <p:nvSpPr>
          <p:cNvPr id="18" name="Rectangle 10"/>
          <p:cNvSpPr>
            <a:spLocks noChangeArrowheads="1"/>
          </p:cNvSpPr>
          <p:nvPr/>
        </p:nvSpPr>
        <p:spPr bwMode="auto">
          <a:xfrm>
            <a:off x="857224" y="2712361"/>
            <a:ext cx="3462331" cy="43088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smtClean="0">
                <a:solidFill>
                  <a:srgbClr val="CCECFF"/>
                </a:solidFill>
                <a:latin typeface="Tahoma" pitchFamily="34" charset="0"/>
                <a:ea typeface="HGP創英角ｺﾞｼｯｸUB" pitchFamily="50" charset="-128"/>
                <a:cs typeface="+mn-cs"/>
              </a:rPr>
              <a:t>中間質量ブラックホール</a:t>
            </a:r>
            <a:endParaRPr kumimoji="1" lang="ja-JP" altLang="en-US" sz="2000" b="1" kern="1200" dirty="0">
              <a:solidFill>
                <a:srgbClr val="CCECFF"/>
              </a:solidFill>
              <a:latin typeface="Tahoma" pitchFamily="34" charset="0"/>
              <a:ea typeface="HGP創英角ｺﾞｼｯｸUB" pitchFamily="50" charset="-128"/>
              <a:cs typeface="+mn-cs"/>
            </a:endParaRPr>
          </a:p>
        </p:txBody>
      </p:sp>
      <p:sp>
        <p:nvSpPr>
          <p:cNvPr id="19" name="Rectangle 10"/>
          <p:cNvSpPr>
            <a:spLocks noChangeArrowheads="1"/>
          </p:cNvSpPr>
          <p:nvPr/>
        </p:nvSpPr>
        <p:spPr bwMode="auto">
          <a:xfrm>
            <a:off x="3571868" y="3069551"/>
            <a:ext cx="1000132" cy="43088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2000" b="1" dirty="0" smtClean="0">
                <a:solidFill>
                  <a:srgbClr val="CCECFF"/>
                </a:solidFill>
                <a:latin typeface="Tahoma" pitchFamily="34" charset="0"/>
              </a:rPr>
              <a:t>が対象</a:t>
            </a:r>
            <a:endParaRPr kumimoji="1" lang="ja-JP" altLang="en-US" sz="2000" b="1" kern="1200" dirty="0">
              <a:solidFill>
                <a:srgbClr val="CCECFF"/>
              </a:solidFill>
              <a:latin typeface="Tahoma" pitchFamily="34" charset="0"/>
              <a:ea typeface="HGP創英角ｺﾞｼｯｸUB" pitchFamily="50" charset="-128"/>
              <a:cs typeface="+mn-cs"/>
            </a:endParaRPr>
          </a:p>
        </p:txBody>
      </p:sp>
      <p:grpSp>
        <p:nvGrpSpPr>
          <p:cNvPr id="2" name="グループ化 24"/>
          <p:cNvGrpSpPr/>
          <p:nvPr/>
        </p:nvGrpSpPr>
        <p:grpSpPr>
          <a:xfrm>
            <a:off x="928662" y="4149874"/>
            <a:ext cx="4157666" cy="707886"/>
            <a:chOff x="928662" y="4149874"/>
            <a:chExt cx="4157666" cy="707886"/>
          </a:xfrm>
        </p:grpSpPr>
        <p:sp>
          <p:nvSpPr>
            <p:cNvPr id="20" name="AutoShape 49"/>
            <p:cNvSpPr>
              <a:spLocks noChangeArrowheads="1"/>
            </p:cNvSpPr>
            <p:nvPr/>
          </p:nvSpPr>
          <p:spPr bwMode="auto">
            <a:xfrm>
              <a:off x="928662" y="4227900"/>
              <a:ext cx="214314" cy="250646"/>
            </a:xfrm>
            <a:custGeom>
              <a:avLst/>
              <a:gdLst>
                <a:gd name="G0" fmla="+- 11249 0 0"/>
                <a:gd name="G1" fmla="+- 5118 0 0"/>
                <a:gd name="G2" fmla="+- 21600 0 5118"/>
                <a:gd name="G3" fmla="+- 10800 0 5118"/>
                <a:gd name="G4" fmla="+- 21600 0 11249"/>
                <a:gd name="G5" fmla="*/ G4 G3 10800"/>
                <a:gd name="G6" fmla="+- 21600 0 G5"/>
                <a:gd name="T0" fmla="*/ 11249 w 21600"/>
                <a:gd name="T1" fmla="*/ 0 h 21600"/>
                <a:gd name="T2" fmla="*/ 0 w 21600"/>
                <a:gd name="T3" fmla="*/ 10800 h 21600"/>
                <a:gd name="T4" fmla="*/ 112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49" y="0"/>
                  </a:moveTo>
                  <a:lnTo>
                    <a:pt x="11249" y="5118"/>
                  </a:lnTo>
                  <a:lnTo>
                    <a:pt x="3375" y="5118"/>
                  </a:lnTo>
                  <a:lnTo>
                    <a:pt x="3375" y="16482"/>
                  </a:lnTo>
                  <a:lnTo>
                    <a:pt x="11249" y="16482"/>
                  </a:lnTo>
                  <a:lnTo>
                    <a:pt x="11249" y="21600"/>
                  </a:lnTo>
                  <a:lnTo>
                    <a:pt x="21600" y="10800"/>
                  </a:lnTo>
                  <a:close/>
                </a:path>
                <a:path w="21600" h="21600">
                  <a:moveTo>
                    <a:pt x="1350" y="5118"/>
                  </a:moveTo>
                  <a:lnTo>
                    <a:pt x="1350" y="16482"/>
                  </a:lnTo>
                  <a:lnTo>
                    <a:pt x="2700" y="16482"/>
                  </a:lnTo>
                  <a:lnTo>
                    <a:pt x="2700" y="5118"/>
                  </a:lnTo>
                  <a:close/>
                </a:path>
                <a:path w="21600" h="21600">
                  <a:moveTo>
                    <a:pt x="0" y="5118"/>
                  </a:moveTo>
                  <a:lnTo>
                    <a:pt x="0" y="16482"/>
                  </a:lnTo>
                  <a:lnTo>
                    <a:pt x="675" y="16482"/>
                  </a:lnTo>
                  <a:lnTo>
                    <a:pt x="675" y="5118"/>
                  </a:lnTo>
                  <a:close/>
                </a:path>
              </a:pathLst>
            </a:custGeom>
            <a:solidFill>
              <a:srgbClr val="CCCCFF">
                <a:alpha val="20000"/>
              </a:srgbClr>
            </a:solidFill>
            <a:ln w="3175">
              <a:solidFill>
                <a:srgbClr val="CCCCFF"/>
              </a:solidFill>
              <a:miter lim="800000"/>
              <a:headEnd/>
              <a:tailEnd/>
            </a:ln>
            <a:effectLst/>
          </p:spPr>
          <p:txBody>
            <a:bodyPr anchor="ctr">
              <a:noAutofit/>
            </a:bodyPr>
            <a:lstStyle/>
            <a:p>
              <a:pPr algn="l" rtl="0" fontAlgn="base">
                <a:spcBef>
                  <a:spcPct val="0"/>
                </a:spcBef>
                <a:spcAft>
                  <a:spcPct val="0"/>
                </a:spcAft>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21" name="Rectangle 18"/>
            <p:cNvSpPr>
              <a:spLocks noChangeArrowheads="1"/>
            </p:cNvSpPr>
            <p:nvPr/>
          </p:nvSpPr>
          <p:spPr bwMode="auto">
            <a:xfrm>
              <a:off x="1142976" y="4149874"/>
              <a:ext cx="3943352" cy="707886"/>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b="1" dirty="0" smtClean="0">
                  <a:solidFill>
                    <a:srgbClr val="DDDDDD"/>
                  </a:solidFill>
                  <a:latin typeface="Tahoma" pitchFamily="34" charset="0"/>
                </a:rPr>
                <a:t>銀河中心</a:t>
              </a:r>
              <a:r>
                <a:rPr lang="en-US" altLang="ja-JP" sz="2000" b="1" dirty="0" smtClean="0">
                  <a:solidFill>
                    <a:srgbClr val="DDDDDD"/>
                  </a:solidFill>
                  <a:latin typeface="Tahoma" pitchFamily="34" charset="0"/>
                </a:rPr>
                <a:t>BH, </a:t>
              </a:r>
              <a:r>
                <a:rPr lang="ja-JP" altLang="en-US" sz="2000" b="1" dirty="0" smtClean="0">
                  <a:solidFill>
                    <a:srgbClr val="DDDDDD"/>
                  </a:solidFill>
                  <a:latin typeface="Tahoma" pitchFamily="34" charset="0"/>
                </a:rPr>
                <a:t>球状星団中の</a:t>
              </a:r>
              <a:r>
                <a:rPr lang="en-US" altLang="ja-JP" sz="2000" b="1" dirty="0" smtClean="0">
                  <a:solidFill>
                    <a:srgbClr val="DDDDDD"/>
                  </a:solidFill>
                  <a:latin typeface="Tahoma" pitchFamily="34" charset="0"/>
                </a:rPr>
                <a:t>BH</a:t>
              </a:r>
            </a:p>
            <a:p>
              <a:pPr algn="l">
                <a:buClr>
                  <a:schemeClr val="accent2"/>
                </a:buClr>
                <a:buSzPct val="70000"/>
                <a:buFont typeface="Wingdings" pitchFamily="2" charset="2"/>
                <a:buNone/>
              </a:pPr>
              <a:r>
                <a:rPr lang="en-US" altLang="ja-JP" sz="2000" b="1" dirty="0" smtClean="0">
                  <a:solidFill>
                    <a:srgbClr val="DDDDDD"/>
                  </a:solidFill>
                  <a:latin typeface="Tahoma" pitchFamily="34" charset="0"/>
                </a:rPr>
                <a:t>  </a:t>
              </a:r>
              <a:r>
                <a:rPr lang="ja-JP" altLang="en-US" sz="2000" b="1" dirty="0" smtClean="0">
                  <a:solidFill>
                    <a:srgbClr val="DDDDDD"/>
                  </a:solidFill>
                  <a:latin typeface="Tahoma" pitchFamily="34" charset="0"/>
                </a:rPr>
                <a:t>の形成メカニズムに対する知見</a:t>
              </a:r>
              <a:r>
                <a:rPr lang="en-US" altLang="ja-JP" sz="2000" b="1" dirty="0" smtClean="0">
                  <a:solidFill>
                    <a:srgbClr val="DDDDDD"/>
                  </a:solidFill>
                  <a:latin typeface="Tahoma" pitchFamily="34" charset="0"/>
                </a:rPr>
                <a:t> </a:t>
              </a:r>
              <a:endParaRPr lang="ja-JP" altLang="en-US" sz="1800" b="1" dirty="0">
                <a:solidFill>
                  <a:srgbClr val="DDDDDD"/>
                </a:solidFill>
                <a:latin typeface="Tahoma" pitchFamily="34" charset="0"/>
                <a:ea typeface="HGP創英角ｺﾞｼｯｸUB" pitchFamily="50" charset="-128"/>
              </a:endParaRPr>
            </a:p>
          </p:txBody>
        </p:sp>
      </p:grpSp>
      <p:sp>
        <p:nvSpPr>
          <p:cNvPr id="24" name="Rectangle 14"/>
          <p:cNvSpPr>
            <a:spLocks noChangeArrowheads="1"/>
          </p:cNvSpPr>
          <p:nvPr/>
        </p:nvSpPr>
        <p:spPr bwMode="auto">
          <a:xfrm>
            <a:off x="928662" y="3490724"/>
            <a:ext cx="3571900"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ja-JP" altLang="en-US" sz="1800" b="1" kern="1200" dirty="0" smtClean="0">
                <a:solidFill>
                  <a:srgbClr val="FFFFFF"/>
                </a:solidFill>
                <a:latin typeface="Tahoma" pitchFamily="34" charset="0"/>
                <a:ea typeface="HGP創英角ｺﾞｼｯｸUB" pitchFamily="50" charset="-128"/>
                <a:cs typeface="+mn-cs"/>
              </a:rPr>
              <a:t>最大</a:t>
            </a:r>
            <a:r>
              <a:rPr kumimoji="1" lang="en-US" altLang="ja-JP" sz="1800" b="1" kern="1200" dirty="0" smtClean="0">
                <a:solidFill>
                  <a:srgbClr val="FFFFFF"/>
                </a:solidFill>
                <a:latin typeface="Tahoma" pitchFamily="34" charset="0"/>
                <a:ea typeface="HGP創英角ｺﾞｼｯｸUB" pitchFamily="50" charset="-128"/>
                <a:cs typeface="+mn-cs"/>
              </a:rPr>
              <a:t>100kpc</a:t>
            </a:r>
            <a:r>
              <a:rPr kumimoji="1" lang="ja-JP" altLang="en-US" sz="1800" b="1" kern="1200" dirty="0" smtClean="0">
                <a:solidFill>
                  <a:srgbClr val="FFFFFF"/>
                </a:solidFill>
                <a:latin typeface="Tahoma" pitchFamily="34" charset="0"/>
                <a:ea typeface="HGP創英角ｺﾞｼｯｸUB" pitchFamily="50" charset="-128"/>
                <a:cs typeface="+mn-cs"/>
              </a:rPr>
              <a:t>の距離まで観測可能</a:t>
            </a:r>
            <a:endParaRPr kumimoji="1" lang="ja-JP" altLang="en-US" sz="1800" b="1" kern="1200" dirty="0">
              <a:solidFill>
                <a:srgbClr val="FFFFFF"/>
              </a:solidFill>
              <a:latin typeface="Tahoma" pitchFamily="34" charset="0"/>
              <a:ea typeface="HGP創英角ｺﾞｼｯｸUB" pitchFamily="50" charset="-128"/>
              <a:cs typeface="+mn-cs"/>
            </a:endParaRPr>
          </a:p>
        </p:txBody>
      </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01" name="Picture 1"/>
          <p:cNvPicPr>
            <a:picLocks noChangeAspect="1" noChangeArrowheads="1"/>
          </p:cNvPicPr>
          <p:nvPr/>
        </p:nvPicPr>
        <p:blipFill>
          <a:blip r:embed="rId3" cstate="print">
            <a:clrChange>
              <a:clrFrom>
                <a:srgbClr val="000000"/>
              </a:clrFrom>
              <a:clrTo>
                <a:srgbClr val="000000">
                  <a:alpha val="0"/>
                </a:srgbClr>
              </a:clrTo>
            </a:clrChange>
            <a:lum bright="20000"/>
          </a:blip>
          <a:srcRect/>
          <a:stretch>
            <a:fillRect/>
          </a:stretch>
        </p:blipFill>
        <p:spPr bwMode="auto">
          <a:xfrm>
            <a:off x="4143372" y="1249644"/>
            <a:ext cx="4519747" cy="4965438"/>
          </a:xfrm>
          <a:prstGeom prst="rect">
            <a:avLst/>
          </a:prstGeom>
          <a:noFill/>
          <a:ln w="9525">
            <a:noFill/>
            <a:miter lim="800000"/>
            <a:headEnd/>
            <a:tailEnd/>
          </a:ln>
        </p:spPr>
      </p:pic>
      <p:sp>
        <p:nvSpPr>
          <p:cNvPr id="31" name="AutoShape 20"/>
          <p:cNvSpPr>
            <a:spLocks noChangeArrowheads="1"/>
          </p:cNvSpPr>
          <p:nvPr/>
        </p:nvSpPr>
        <p:spPr bwMode="auto">
          <a:xfrm>
            <a:off x="5429256" y="1500174"/>
            <a:ext cx="1357322" cy="428628"/>
          </a:xfrm>
          <a:prstGeom prst="roundRect">
            <a:avLst>
              <a:gd name="adj" fmla="val 6731"/>
            </a:avLst>
          </a:prstGeom>
          <a:solidFill>
            <a:srgbClr val="FFFFFF">
              <a:alpha val="10000"/>
            </a:srgbClr>
          </a:solidFill>
          <a:ln w="15875">
            <a:noFill/>
            <a:round/>
            <a:headEnd/>
            <a:tailEnd/>
          </a:ln>
          <a:effectLst/>
        </p:spPr>
        <p:txBody>
          <a:bodyPr anchor="ctr">
            <a:noAutofit/>
          </a:bodyPr>
          <a:lstStyle/>
          <a:p>
            <a:endParaRPr lang="ja-JP" altLang="en-US" dirty="0">
              <a:latin typeface="Tahoma" pitchFamily="34" charset="0"/>
              <a:ea typeface="HGP創英角ｺﾞｼｯｸUB" pitchFamily="50" charset="-128"/>
            </a:endParaRPr>
          </a:p>
        </p:txBody>
      </p:sp>
      <p:sp>
        <p:nvSpPr>
          <p:cNvPr id="32" name="AutoShape 20"/>
          <p:cNvSpPr>
            <a:spLocks noChangeArrowheads="1"/>
          </p:cNvSpPr>
          <p:nvPr/>
        </p:nvSpPr>
        <p:spPr bwMode="auto">
          <a:xfrm>
            <a:off x="7215206" y="1785926"/>
            <a:ext cx="1214446" cy="428628"/>
          </a:xfrm>
          <a:prstGeom prst="roundRect">
            <a:avLst>
              <a:gd name="adj" fmla="val 6731"/>
            </a:avLst>
          </a:prstGeom>
          <a:solidFill>
            <a:srgbClr val="FFFFFF">
              <a:alpha val="10000"/>
            </a:srgbClr>
          </a:solidFill>
          <a:ln w="15875">
            <a:noFill/>
            <a:round/>
            <a:headEnd/>
            <a:tailEnd/>
          </a:ln>
          <a:effectLst/>
        </p:spPr>
        <p:txBody>
          <a:bodyPr anchor="ctr">
            <a:noAutofit/>
          </a:bodyPr>
          <a:lstStyle/>
          <a:p>
            <a:endParaRPr lang="ja-JP" altLang="en-US" dirty="0">
              <a:latin typeface="Tahoma" pitchFamily="34" charset="0"/>
              <a:ea typeface="HGP創英角ｺﾞｼｯｸUB" pitchFamily="50" charset="-128"/>
            </a:endParaRPr>
          </a:p>
        </p:txBody>
      </p:sp>
      <p:sp>
        <p:nvSpPr>
          <p:cNvPr id="33" name="AutoShape 20"/>
          <p:cNvSpPr>
            <a:spLocks noChangeArrowheads="1"/>
          </p:cNvSpPr>
          <p:nvPr/>
        </p:nvSpPr>
        <p:spPr bwMode="auto">
          <a:xfrm>
            <a:off x="7572396" y="2643182"/>
            <a:ext cx="1000132" cy="428628"/>
          </a:xfrm>
          <a:prstGeom prst="roundRect">
            <a:avLst>
              <a:gd name="adj" fmla="val 6731"/>
            </a:avLst>
          </a:prstGeom>
          <a:solidFill>
            <a:srgbClr val="FFFFFF">
              <a:alpha val="10000"/>
            </a:srgbClr>
          </a:solidFill>
          <a:ln w="15875">
            <a:noFill/>
            <a:round/>
            <a:headEnd/>
            <a:tailEnd/>
          </a:ln>
          <a:effectLst/>
        </p:spPr>
        <p:txBody>
          <a:bodyPr anchor="ctr">
            <a:noAutofit/>
          </a:bodyPr>
          <a:lstStyle/>
          <a:p>
            <a:endParaRPr lang="ja-JP" altLang="en-US" dirty="0">
              <a:latin typeface="Tahoma" pitchFamily="34" charset="0"/>
              <a:ea typeface="HGP創英角ｺﾞｼｯｸUB" pitchFamily="50" charset="-128"/>
            </a:endParaRPr>
          </a:p>
        </p:txBody>
      </p:sp>
      <p:sp>
        <p:nvSpPr>
          <p:cNvPr id="34" name="AutoShape 20"/>
          <p:cNvSpPr>
            <a:spLocks noChangeArrowheads="1"/>
          </p:cNvSpPr>
          <p:nvPr/>
        </p:nvSpPr>
        <p:spPr bwMode="auto">
          <a:xfrm>
            <a:off x="7358082" y="4286256"/>
            <a:ext cx="1428760" cy="428628"/>
          </a:xfrm>
          <a:prstGeom prst="roundRect">
            <a:avLst>
              <a:gd name="adj" fmla="val 6731"/>
            </a:avLst>
          </a:prstGeom>
          <a:solidFill>
            <a:srgbClr val="FFFFFF">
              <a:alpha val="10000"/>
            </a:srgbClr>
          </a:solidFill>
          <a:ln w="15875">
            <a:noFill/>
            <a:round/>
            <a:headEnd/>
            <a:tailEnd/>
          </a:ln>
          <a:effectLst/>
        </p:spPr>
        <p:txBody>
          <a:bodyPr anchor="ctr">
            <a:noAutofit/>
          </a:bodyPr>
          <a:lstStyle/>
          <a:p>
            <a:endParaRPr lang="ja-JP" altLang="en-US" dirty="0">
              <a:latin typeface="Tahoma" pitchFamily="34" charset="0"/>
              <a:ea typeface="HGP創英角ｺﾞｼｯｸUB" pitchFamily="50" charset="-128"/>
            </a:endParaRPr>
          </a:p>
        </p:txBody>
      </p:sp>
      <p:sp>
        <p:nvSpPr>
          <p:cNvPr id="1137667" name="Rectangle 3"/>
          <p:cNvSpPr>
            <a:spLocks noGrp="1" noChangeArrowheads="1"/>
          </p:cNvSpPr>
          <p:nvPr>
            <p:ph type="title"/>
          </p:nvPr>
        </p:nvSpPr>
        <p:spPr/>
        <p:txBody>
          <a:bodyPr/>
          <a:lstStyle/>
          <a:p>
            <a:r>
              <a:rPr lang="en-US" altLang="ja-JP" dirty="0" smtClean="0"/>
              <a:t>DPF</a:t>
            </a:r>
            <a:r>
              <a:rPr lang="ja-JP" altLang="en-US" dirty="0" smtClean="0"/>
              <a:t>システム概要</a:t>
            </a:r>
            <a:endParaRPr lang="ja-JP" altLang="en-US" dirty="0"/>
          </a:p>
        </p:txBody>
      </p:sp>
      <p:sp>
        <p:nvSpPr>
          <p:cNvPr id="28" name="フッター プレースホルダ 3"/>
          <p:cNvSpPr>
            <a:spLocks noGrp="1"/>
          </p:cNvSpPr>
          <p:nvPr>
            <p:ph type="ftr" sz="quarter" idx="10"/>
          </p:nvPr>
        </p:nvSpPr>
        <p:spPr/>
        <p:txBody>
          <a:bodyPr/>
          <a:lstStyle/>
          <a:p>
            <a:r>
              <a:rPr lang="ja-JP" altLang="en-US" smtClean="0"/>
              <a:t>日本地球惑星科学連合</a:t>
            </a:r>
            <a:r>
              <a:rPr lang="en-US" altLang="ja-JP" smtClean="0"/>
              <a:t>2010</a:t>
            </a:r>
            <a:r>
              <a:rPr lang="ja-JP" altLang="en-US" smtClean="0"/>
              <a:t>年大会 </a:t>
            </a:r>
            <a:r>
              <a:rPr lang="en-US" altLang="ja-JP" smtClean="0"/>
              <a:t>(2010</a:t>
            </a:r>
            <a:r>
              <a:rPr lang="ja-JP" altLang="en-US" smtClean="0"/>
              <a:t>年</a:t>
            </a:r>
            <a:r>
              <a:rPr lang="en-US" altLang="ja-JP" smtClean="0"/>
              <a:t>5</a:t>
            </a:r>
            <a:r>
              <a:rPr lang="ja-JP" altLang="en-US" smtClean="0"/>
              <a:t>月</a:t>
            </a:r>
            <a:r>
              <a:rPr lang="en-US" altLang="ja-JP" smtClean="0"/>
              <a:t>28</a:t>
            </a:r>
            <a:r>
              <a:rPr lang="ja-JP" altLang="en-US" smtClean="0"/>
              <a:t>日</a:t>
            </a:r>
            <a:r>
              <a:rPr lang="en-US" altLang="ja-JP" smtClean="0"/>
              <a:t>, </a:t>
            </a:r>
            <a:r>
              <a:rPr lang="ja-JP" altLang="en-US" smtClean="0"/>
              <a:t>幕張メッセ国際会議場</a:t>
            </a:r>
            <a:r>
              <a:rPr lang="en-US" altLang="ja-JP" smtClean="0"/>
              <a:t>, </a:t>
            </a:r>
            <a:r>
              <a:rPr lang="ja-JP" altLang="en-US" smtClean="0"/>
              <a:t>千葉</a:t>
            </a:r>
            <a:r>
              <a:rPr lang="en-US" altLang="ja-JP" smtClean="0"/>
              <a:t>)</a:t>
            </a:r>
            <a:endParaRPr lang="en-US" altLang="ja-JP" dirty="0"/>
          </a:p>
        </p:txBody>
      </p:sp>
      <p:sp>
        <p:nvSpPr>
          <p:cNvPr id="1137668" name="Text Box 4"/>
          <p:cNvSpPr txBox="1">
            <a:spLocks noChangeAspect="1" noChangeArrowheads="1"/>
          </p:cNvSpPr>
          <p:nvPr/>
        </p:nvSpPr>
        <p:spPr bwMode="auto">
          <a:xfrm>
            <a:off x="7178708" y="1714488"/>
            <a:ext cx="1465258"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Stabilized. </a:t>
            </a:r>
          </a:p>
          <a:p>
            <a:pPr algn="l">
              <a:buFontTx/>
              <a:buNone/>
            </a:pPr>
            <a:r>
              <a:rPr lang="en-US" altLang="ja-JP" sz="1400" b="1" dirty="0" smtClean="0">
                <a:solidFill>
                  <a:srgbClr val="DDDDDD"/>
                </a:solidFill>
                <a:latin typeface="Tahoma" pitchFamily="34" charset="0"/>
              </a:rPr>
              <a:t>Laser source</a:t>
            </a:r>
            <a:endParaRPr lang="ja-JP" altLang="en-US" sz="1400" b="1" dirty="0">
              <a:solidFill>
                <a:srgbClr val="DDDDDD"/>
              </a:solidFill>
              <a:latin typeface="Tahoma" pitchFamily="34" charset="0"/>
              <a:ea typeface="HGP創英角ｺﾞｼｯｸUB" pitchFamily="50" charset="-128"/>
            </a:endParaRPr>
          </a:p>
        </p:txBody>
      </p:sp>
      <p:sp>
        <p:nvSpPr>
          <p:cNvPr id="1137669" name="Text Box 5"/>
          <p:cNvSpPr txBox="1">
            <a:spLocks noChangeAspect="1" noChangeArrowheads="1"/>
          </p:cNvSpPr>
          <p:nvPr/>
        </p:nvSpPr>
        <p:spPr bwMode="auto">
          <a:xfrm>
            <a:off x="7307264" y="4214818"/>
            <a:ext cx="1551016"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Interferometer</a:t>
            </a:r>
          </a:p>
          <a:p>
            <a:pPr algn="l">
              <a:buFontTx/>
              <a:buNone/>
            </a:pPr>
            <a:r>
              <a:rPr lang="en-US" altLang="ja-JP" sz="1400" b="1" dirty="0" smtClean="0">
                <a:solidFill>
                  <a:srgbClr val="DDDDDD"/>
                </a:solidFill>
                <a:latin typeface="Tahoma" pitchFamily="34" charset="0"/>
              </a:rPr>
              <a:t>        module</a:t>
            </a:r>
            <a:endParaRPr lang="ja-JP" altLang="en-US" sz="1400" b="1" dirty="0">
              <a:solidFill>
                <a:srgbClr val="DDDDDD"/>
              </a:solidFill>
              <a:latin typeface="Tahoma" pitchFamily="34" charset="0"/>
              <a:ea typeface="HGP創英角ｺﾞｼｯｸUB" pitchFamily="50" charset="-128"/>
            </a:endParaRPr>
          </a:p>
        </p:txBody>
      </p:sp>
      <p:sp>
        <p:nvSpPr>
          <p:cNvPr id="1137670" name="Text Box 6"/>
          <p:cNvSpPr txBox="1">
            <a:spLocks noChangeAspect="1" noChangeArrowheads="1"/>
          </p:cNvSpPr>
          <p:nvPr/>
        </p:nvSpPr>
        <p:spPr bwMode="auto">
          <a:xfrm>
            <a:off x="3786182" y="5643578"/>
            <a:ext cx="1438276"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Satellite </a:t>
            </a:r>
          </a:p>
          <a:p>
            <a:pPr algn="l">
              <a:buFontTx/>
              <a:buNone/>
            </a:pPr>
            <a:r>
              <a:rPr lang="en-US" altLang="ja-JP" sz="1400" b="1" dirty="0" smtClean="0">
                <a:solidFill>
                  <a:srgbClr val="DDDDDD"/>
                </a:solidFill>
                <a:latin typeface="Tahoma" pitchFamily="34" charset="0"/>
              </a:rPr>
              <a:t>Bus system</a:t>
            </a:r>
            <a:endParaRPr lang="ja-JP" altLang="en-US" sz="1400" b="1" dirty="0">
              <a:solidFill>
                <a:srgbClr val="DDDDDD"/>
              </a:solidFill>
              <a:latin typeface="Tahoma" pitchFamily="34" charset="0"/>
              <a:ea typeface="HGP創英角ｺﾞｼｯｸUB" pitchFamily="50" charset="-128"/>
            </a:endParaRPr>
          </a:p>
        </p:txBody>
      </p:sp>
      <p:sp>
        <p:nvSpPr>
          <p:cNvPr id="1137671" name="Text Box 7"/>
          <p:cNvSpPr txBox="1">
            <a:spLocks noChangeAspect="1" noChangeArrowheads="1"/>
          </p:cNvSpPr>
          <p:nvPr/>
        </p:nvSpPr>
        <p:spPr bwMode="auto">
          <a:xfrm>
            <a:off x="5916634" y="6196034"/>
            <a:ext cx="1655762" cy="304800"/>
          </a:xfrm>
          <a:prstGeom prst="rect">
            <a:avLst/>
          </a:prstGeom>
          <a:noFill/>
          <a:ln w="9525">
            <a:noFill/>
            <a:miter lim="800000"/>
            <a:headEnd/>
            <a:tailEnd/>
          </a:ln>
          <a:effectLst/>
        </p:spPr>
        <p:txBody>
          <a:bodyPr>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Solar Paddle</a:t>
            </a:r>
            <a:endParaRPr lang="ja-JP" altLang="en-US" sz="1400" b="1" dirty="0">
              <a:solidFill>
                <a:srgbClr val="DDDDDD"/>
              </a:solidFill>
              <a:latin typeface="Tahoma" pitchFamily="34" charset="0"/>
              <a:ea typeface="HGP創英角ｺﾞｼｯｸUB" pitchFamily="50" charset="-128"/>
            </a:endParaRPr>
          </a:p>
        </p:txBody>
      </p:sp>
      <p:sp>
        <p:nvSpPr>
          <p:cNvPr id="1137672" name="Text Box 8"/>
          <p:cNvSpPr txBox="1">
            <a:spLocks noChangeAspect="1" noChangeArrowheads="1"/>
          </p:cNvSpPr>
          <p:nvPr/>
        </p:nvSpPr>
        <p:spPr bwMode="auto">
          <a:xfrm>
            <a:off x="5357818" y="1428736"/>
            <a:ext cx="1511300" cy="523220"/>
          </a:xfrm>
          <a:prstGeom prst="rect">
            <a:avLst/>
          </a:prstGeom>
          <a:noFill/>
          <a:ln w="9525">
            <a:noFill/>
            <a:miter lim="800000"/>
            <a:headEnd/>
            <a:tailEnd/>
          </a:ln>
          <a:effectLst/>
        </p:spPr>
        <p:txBody>
          <a:bodyPr>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Mission</a:t>
            </a:r>
            <a:endParaRPr lang="ja-JP" altLang="en-US" sz="1400" b="1" dirty="0">
              <a:solidFill>
                <a:srgbClr val="DDDDDD"/>
              </a:solidFill>
              <a:latin typeface="Tahoma" pitchFamily="34" charset="0"/>
              <a:ea typeface="HGP創英角ｺﾞｼｯｸUB" pitchFamily="50" charset="-128"/>
            </a:endParaRPr>
          </a:p>
          <a:p>
            <a:pPr algn="l">
              <a:buFontTx/>
              <a:buNone/>
            </a:pPr>
            <a:r>
              <a:rPr lang="en-US" altLang="ja-JP" sz="1400" b="1" dirty="0" smtClean="0">
                <a:solidFill>
                  <a:srgbClr val="DDDDDD"/>
                </a:solidFill>
                <a:latin typeface="Tahoma" pitchFamily="34" charset="0"/>
              </a:rPr>
              <a:t>Thruster head</a:t>
            </a:r>
            <a:endParaRPr lang="ja-JP" altLang="en-US" sz="1400" b="1" dirty="0">
              <a:solidFill>
                <a:srgbClr val="DDDDDD"/>
              </a:solidFill>
              <a:latin typeface="Tahoma" pitchFamily="34" charset="0"/>
              <a:ea typeface="HGP創英角ｺﾞｼｯｸUB" pitchFamily="50" charset="-128"/>
            </a:endParaRPr>
          </a:p>
        </p:txBody>
      </p:sp>
      <p:sp>
        <p:nvSpPr>
          <p:cNvPr id="1137673" name="Text Box 9"/>
          <p:cNvSpPr txBox="1">
            <a:spLocks noChangeAspect="1" noChangeArrowheads="1"/>
          </p:cNvSpPr>
          <p:nvPr/>
        </p:nvSpPr>
        <p:spPr bwMode="auto">
          <a:xfrm>
            <a:off x="7521577" y="2571744"/>
            <a:ext cx="1265265"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On-board</a:t>
            </a:r>
          </a:p>
          <a:p>
            <a:pPr algn="l">
              <a:buFontTx/>
              <a:buNone/>
            </a:pPr>
            <a:r>
              <a:rPr lang="en-US" altLang="ja-JP" sz="1400" b="1" dirty="0" smtClean="0">
                <a:solidFill>
                  <a:srgbClr val="DDDDDD"/>
                </a:solidFill>
                <a:latin typeface="Tahoma" pitchFamily="34" charset="0"/>
              </a:rPr>
              <a:t>Computer</a:t>
            </a:r>
            <a:endParaRPr lang="ja-JP" altLang="en-US" sz="1400" b="1" dirty="0">
              <a:solidFill>
                <a:srgbClr val="DDDDDD"/>
              </a:solidFill>
              <a:latin typeface="Tahoma" pitchFamily="34" charset="0"/>
              <a:ea typeface="HGP創英角ｺﾞｼｯｸUB" pitchFamily="50" charset="-128"/>
            </a:endParaRPr>
          </a:p>
        </p:txBody>
      </p:sp>
      <p:sp>
        <p:nvSpPr>
          <p:cNvPr id="1137674" name="Text Box 10"/>
          <p:cNvSpPr txBox="1">
            <a:spLocks noChangeAspect="1" noChangeArrowheads="1"/>
          </p:cNvSpPr>
          <p:nvPr/>
        </p:nvSpPr>
        <p:spPr bwMode="auto">
          <a:xfrm>
            <a:off x="4620951" y="6121619"/>
            <a:ext cx="1308371" cy="307777"/>
          </a:xfrm>
          <a:prstGeom prst="rect">
            <a:avLst/>
          </a:prstGeom>
          <a:noFill/>
          <a:ln w="9525">
            <a:noFill/>
            <a:miter lim="800000"/>
            <a:headEnd/>
            <a:tailEnd/>
          </a:ln>
          <a:effectLst/>
        </p:spPr>
        <p:txBody>
          <a:bodyPr wrap="non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Bus</a:t>
            </a:r>
            <a:r>
              <a:rPr lang="ja-JP" altLang="en-US" sz="1400" b="1" dirty="0" smtClean="0">
                <a:solidFill>
                  <a:srgbClr val="DDDDDD"/>
                </a:solidFill>
                <a:latin typeface="Tahoma" pitchFamily="34" charset="0"/>
                <a:ea typeface="HGP創英角ｺﾞｼｯｸUB" pitchFamily="50" charset="-128"/>
              </a:rPr>
              <a:t> </a:t>
            </a:r>
            <a:r>
              <a:rPr lang="en-US" altLang="ja-JP" sz="1400" b="1" dirty="0" smtClean="0">
                <a:solidFill>
                  <a:srgbClr val="DDDDDD"/>
                </a:solidFill>
                <a:latin typeface="Tahoma" pitchFamily="34" charset="0"/>
              </a:rPr>
              <a:t>thruster</a:t>
            </a:r>
            <a:endParaRPr lang="ja-JP" altLang="en-US" sz="1400" b="1" dirty="0">
              <a:solidFill>
                <a:srgbClr val="DDDDDD"/>
              </a:solidFill>
              <a:latin typeface="Tahoma" pitchFamily="34" charset="0"/>
              <a:ea typeface="HGP創英角ｺﾞｼｯｸUB" pitchFamily="50" charset="-128"/>
            </a:endParaRPr>
          </a:p>
        </p:txBody>
      </p:sp>
      <p:sp>
        <p:nvSpPr>
          <p:cNvPr id="1137675" name="Line 11"/>
          <p:cNvSpPr>
            <a:spLocks noChangeShapeType="1"/>
          </p:cNvSpPr>
          <p:nvPr/>
        </p:nvSpPr>
        <p:spPr bwMode="auto">
          <a:xfrm flipH="1" flipV="1">
            <a:off x="6443662" y="4005263"/>
            <a:ext cx="914419" cy="352431"/>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latin typeface="Tahoma" pitchFamily="34" charset="0"/>
              <a:ea typeface="HGP創英角ｺﾞｼｯｸUB" pitchFamily="50" charset="-128"/>
            </a:endParaRPr>
          </a:p>
        </p:txBody>
      </p:sp>
      <p:sp>
        <p:nvSpPr>
          <p:cNvPr id="1137676" name="Line 12"/>
          <p:cNvSpPr>
            <a:spLocks noChangeShapeType="1"/>
          </p:cNvSpPr>
          <p:nvPr/>
        </p:nvSpPr>
        <p:spPr bwMode="auto">
          <a:xfrm flipH="1">
            <a:off x="7143767" y="2857496"/>
            <a:ext cx="428627" cy="142876"/>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latin typeface="Tahoma" pitchFamily="34" charset="0"/>
              <a:ea typeface="HGP創英角ｺﾞｼｯｸUB" pitchFamily="50" charset="-128"/>
            </a:endParaRPr>
          </a:p>
        </p:txBody>
      </p:sp>
      <p:sp>
        <p:nvSpPr>
          <p:cNvPr id="1137677" name="Line 13"/>
          <p:cNvSpPr>
            <a:spLocks noChangeShapeType="1"/>
          </p:cNvSpPr>
          <p:nvPr/>
        </p:nvSpPr>
        <p:spPr bwMode="auto">
          <a:xfrm flipH="1">
            <a:off x="6643701" y="2133600"/>
            <a:ext cx="520686" cy="866772"/>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latin typeface="Tahoma" pitchFamily="34" charset="0"/>
              <a:ea typeface="HGP創英角ｺﾞｼｯｸUB" pitchFamily="50" charset="-128"/>
            </a:endParaRPr>
          </a:p>
        </p:txBody>
      </p:sp>
      <p:sp>
        <p:nvSpPr>
          <p:cNvPr id="1137678" name="Line 14"/>
          <p:cNvSpPr>
            <a:spLocks noChangeShapeType="1"/>
          </p:cNvSpPr>
          <p:nvPr/>
        </p:nvSpPr>
        <p:spPr bwMode="auto">
          <a:xfrm>
            <a:off x="5715008" y="2000241"/>
            <a:ext cx="71438" cy="1071570"/>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latin typeface="Tahoma" pitchFamily="34" charset="0"/>
              <a:ea typeface="HGP創英角ｺﾞｼｯｸUB" pitchFamily="50" charset="-128"/>
            </a:endParaRPr>
          </a:p>
        </p:txBody>
      </p:sp>
      <p:sp>
        <p:nvSpPr>
          <p:cNvPr id="1137679" name="Line 15"/>
          <p:cNvSpPr>
            <a:spLocks noChangeShapeType="1"/>
          </p:cNvSpPr>
          <p:nvPr/>
        </p:nvSpPr>
        <p:spPr bwMode="auto">
          <a:xfrm flipV="1">
            <a:off x="6732588" y="5643578"/>
            <a:ext cx="839808" cy="593710"/>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latin typeface="Tahoma" pitchFamily="34" charset="0"/>
              <a:ea typeface="HGP創英角ｺﾞｼｯｸUB" pitchFamily="50" charset="-128"/>
            </a:endParaRPr>
          </a:p>
        </p:txBody>
      </p:sp>
      <p:sp>
        <p:nvSpPr>
          <p:cNvPr id="1137680" name="Line 16"/>
          <p:cNvSpPr>
            <a:spLocks noChangeShapeType="1"/>
          </p:cNvSpPr>
          <p:nvPr/>
        </p:nvSpPr>
        <p:spPr bwMode="auto">
          <a:xfrm flipV="1">
            <a:off x="5286379" y="5564389"/>
            <a:ext cx="292097" cy="579254"/>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latin typeface="Tahoma" pitchFamily="34" charset="0"/>
              <a:ea typeface="HGP創英角ｺﾞｼｯｸUB" pitchFamily="50" charset="-128"/>
            </a:endParaRPr>
          </a:p>
        </p:txBody>
      </p:sp>
      <p:sp>
        <p:nvSpPr>
          <p:cNvPr id="1137681" name="Line 17"/>
          <p:cNvSpPr>
            <a:spLocks noChangeShapeType="1"/>
          </p:cNvSpPr>
          <p:nvPr/>
        </p:nvSpPr>
        <p:spPr bwMode="auto">
          <a:xfrm flipV="1">
            <a:off x="4714876" y="5214950"/>
            <a:ext cx="857256" cy="571504"/>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latin typeface="Tahoma" pitchFamily="34" charset="0"/>
              <a:ea typeface="HGP創英角ｺﾞｼｯｸUB" pitchFamily="50" charset="-128"/>
            </a:endParaRPr>
          </a:p>
        </p:txBody>
      </p:sp>
      <p:sp>
        <p:nvSpPr>
          <p:cNvPr id="1137684" name="AutoShape 20"/>
          <p:cNvSpPr>
            <a:spLocks noChangeArrowheads="1"/>
          </p:cNvSpPr>
          <p:nvPr/>
        </p:nvSpPr>
        <p:spPr bwMode="auto">
          <a:xfrm>
            <a:off x="539750" y="3651250"/>
            <a:ext cx="2808288" cy="2706708"/>
          </a:xfrm>
          <a:prstGeom prst="roundRect">
            <a:avLst>
              <a:gd name="adj" fmla="val 6731"/>
            </a:avLst>
          </a:prstGeom>
          <a:solidFill>
            <a:srgbClr val="99CCFF">
              <a:alpha val="2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1137685" name="Text Box 21"/>
          <p:cNvSpPr txBox="1">
            <a:spLocks noChangeAspect="1" noChangeArrowheads="1"/>
          </p:cNvSpPr>
          <p:nvPr/>
        </p:nvSpPr>
        <p:spPr bwMode="auto">
          <a:xfrm>
            <a:off x="541338" y="3644900"/>
            <a:ext cx="2735262" cy="611188"/>
          </a:xfrm>
          <a:prstGeom prst="rect">
            <a:avLst/>
          </a:prstGeom>
          <a:noFill/>
          <a:ln w="9525">
            <a:noFill/>
            <a:miter lim="800000"/>
            <a:headEnd/>
            <a:tailEnd/>
          </a:ln>
          <a:effectLst/>
        </p:spPr>
        <p:txBody>
          <a:bodyPr>
            <a:spAutoFit/>
          </a:bodyPr>
          <a:lstStyle/>
          <a:p>
            <a:pPr algn="l">
              <a:buFontTx/>
              <a:buNone/>
            </a:pPr>
            <a:r>
              <a:rPr lang="en-US" altLang="ja-JP" sz="1800" b="1" dirty="0">
                <a:solidFill>
                  <a:srgbClr val="99CCFF"/>
                </a:solidFill>
                <a:latin typeface="Tahoma" pitchFamily="34" charset="0"/>
                <a:ea typeface="HGP創英角ｺﾞｼｯｸUB" pitchFamily="50" charset="-128"/>
              </a:rPr>
              <a:t>Satellite Bus</a:t>
            </a:r>
          </a:p>
          <a:p>
            <a:pPr algn="l">
              <a:buFontTx/>
              <a:buNone/>
            </a:pPr>
            <a:r>
              <a:rPr lang="en-US" altLang="ja-JP" sz="1600" b="1" dirty="0">
                <a:solidFill>
                  <a:srgbClr val="99CCFF"/>
                </a:solidFill>
                <a:latin typeface="Tahoma" pitchFamily="34" charset="0"/>
                <a:ea typeface="HGP創英角ｺﾞｼｯｸUB" pitchFamily="50" charset="-128"/>
              </a:rPr>
              <a:t>   </a:t>
            </a:r>
            <a:r>
              <a:rPr lang="en-US" altLang="ja-JP" sz="1400" b="1" dirty="0">
                <a:solidFill>
                  <a:srgbClr val="99CCFF"/>
                </a:solidFill>
                <a:latin typeface="Tahoma" pitchFamily="34" charset="0"/>
                <a:ea typeface="HGP創英角ｺﾞｼｯｸUB" pitchFamily="50" charset="-128"/>
              </a:rPr>
              <a:t>(‘Standard bus’ system)</a:t>
            </a:r>
          </a:p>
        </p:txBody>
      </p:sp>
      <p:sp>
        <p:nvSpPr>
          <p:cNvPr id="1137686" name="AutoShape 22"/>
          <p:cNvSpPr>
            <a:spLocks noChangeArrowheads="1"/>
          </p:cNvSpPr>
          <p:nvPr/>
        </p:nvSpPr>
        <p:spPr bwMode="auto">
          <a:xfrm>
            <a:off x="538163" y="1196974"/>
            <a:ext cx="2808287" cy="1660521"/>
          </a:xfrm>
          <a:prstGeom prst="roundRect">
            <a:avLst>
              <a:gd name="adj" fmla="val 6731"/>
            </a:avLst>
          </a:prstGeom>
          <a:solidFill>
            <a:srgbClr val="CCFFCC">
              <a:alpha val="2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1137687" name="Text Box 23"/>
          <p:cNvSpPr txBox="1">
            <a:spLocks noChangeAspect="1" noChangeArrowheads="1"/>
          </p:cNvSpPr>
          <p:nvPr/>
        </p:nvSpPr>
        <p:spPr bwMode="auto">
          <a:xfrm>
            <a:off x="539750" y="1220788"/>
            <a:ext cx="2735263" cy="1708146"/>
          </a:xfrm>
          <a:prstGeom prst="rect">
            <a:avLst/>
          </a:prstGeom>
          <a:noFill/>
          <a:ln w="9525">
            <a:noFill/>
            <a:miter lim="800000"/>
            <a:headEnd/>
            <a:tailEnd/>
          </a:ln>
          <a:effectLst/>
        </p:spPr>
        <p:txBody>
          <a:bodyPr>
            <a:noAutofit/>
          </a:bodyPr>
          <a:lstStyle/>
          <a:p>
            <a:pPr algn="l">
              <a:buFontTx/>
              <a:buNone/>
            </a:pPr>
            <a:r>
              <a:rPr lang="en-US" altLang="ja-JP" sz="1800" b="1" dirty="0">
                <a:solidFill>
                  <a:srgbClr val="99FF99"/>
                </a:solidFill>
                <a:latin typeface="Tahoma" pitchFamily="34" charset="0"/>
                <a:ea typeface="HGP創英角ｺﾞｼｯｸUB" pitchFamily="50" charset="-128"/>
              </a:rPr>
              <a:t>DPF Payload</a:t>
            </a:r>
          </a:p>
        </p:txBody>
      </p:sp>
      <p:sp>
        <p:nvSpPr>
          <p:cNvPr id="1137688" name="Rectangle 24"/>
          <p:cNvSpPr>
            <a:spLocks noChangeArrowheads="1"/>
          </p:cNvSpPr>
          <p:nvPr/>
        </p:nvSpPr>
        <p:spPr bwMode="auto">
          <a:xfrm>
            <a:off x="611188" y="1471613"/>
            <a:ext cx="2952750" cy="1433512"/>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Size :         950mm cube</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Weight :    150kg</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Power :      130W</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Data Rate: 800kbps</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Mission thruster x12</a:t>
            </a:r>
          </a:p>
        </p:txBody>
      </p:sp>
      <p:sp>
        <p:nvSpPr>
          <p:cNvPr id="1137689" name="Rectangle 25"/>
          <p:cNvSpPr>
            <a:spLocks noChangeArrowheads="1"/>
          </p:cNvSpPr>
          <p:nvPr/>
        </p:nvSpPr>
        <p:spPr bwMode="auto">
          <a:xfrm>
            <a:off x="684213" y="2997200"/>
            <a:ext cx="2160587" cy="566309"/>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400" b="1" dirty="0">
                <a:solidFill>
                  <a:srgbClr val="F8F8F8"/>
                </a:solidFill>
                <a:latin typeface="Tahoma" pitchFamily="34" charset="0"/>
                <a:ea typeface="HGP創英角ｺﾞｼｯｸUB" pitchFamily="50" charset="-128"/>
              </a:rPr>
              <a:t>Power Supply</a:t>
            </a:r>
          </a:p>
          <a:p>
            <a:pPr algn="l">
              <a:lnSpc>
                <a:spcPct val="110000"/>
              </a:lnSpc>
              <a:buClr>
                <a:schemeClr val="accent2"/>
              </a:buClr>
              <a:buSzPct val="70000"/>
              <a:buFont typeface="Wingdings" pitchFamily="2" charset="2"/>
              <a:buNone/>
            </a:pPr>
            <a:r>
              <a:rPr lang="en-US" altLang="ja-JP" sz="1400" b="1" dirty="0">
                <a:solidFill>
                  <a:srgbClr val="F8F8F8"/>
                </a:solidFill>
                <a:latin typeface="Tahoma" pitchFamily="34" charset="0"/>
                <a:ea typeface="HGP創英角ｺﾞｼｯｸUB" pitchFamily="50" charset="-128"/>
              </a:rPr>
              <a:t>SpW Comm.</a:t>
            </a:r>
          </a:p>
        </p:txBody>
      </p:sp>
      <p:sp>
        <p:nvSpPr>
          <p:cNvPr id="1137690" name="Line 26"/>
          <p:cNvSpPr>
            <a:spLocks noChangeShapeType="1"/>
          </p:cNvSpPr>
          <p:nvPr/>
        </p:nvSpPr>
        <p:spPr bwMode="auto">
          <a:xfrm>
            <a:off x="2195513" y="2997200"/>
            <a:ext cx="0" cy="576263"/>
          </a:xfrm>
          <a:prstGeom prst="line">
            <a:avLst/>
          </a:prstGeom>
          <a:noFill/>
          <a:ln w="25400">
            <a:solidFill>
              <a:srgbClr val="DDDDDD"/>
            </a:solidFill>
            <a:round/>
            <a:headEnd type="stealth" w="lg" len="lg"/>
            <a:tailEnd type="stealth" w="lg" len="lg"/>
          </a:ln>
          <a:effectLst/>
        </p:spPr>
        <p:txBody>
          <a:bodyPr anchor="ctr">
            <a:spAutoFit/>
          </a:bodyPr>
          <a:lstStyle/>
          <a:p>
            <a:endParaRPr lang="ja-JP" altLang="en-US" dirty="0">
              <a:ea typeface="HGP創英角ｺﾞｼｯｸUB" pitchFamily="50" charset="-128"/>
            </a:endParaRPr>
          </a:p>
        </p:txBody>
      </p:sp>
      <p:sp>
        <p:nvSpPr>
          <p:cNvPr id="1137691" name="Rectangle 27"/>
          <p:cNvSpPr>
            <a:spLocks noChangeArrowheads="1"/>
          </p:cNvSpPr>
          <p:nvPr/>
        </p:nvSpPr>
        <p:spPr bwMode="auto">
          <a:xfrm>
            <a:off x="827088" y="4149725"/>
            <a:ext cx="2449512" cy="223837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Size :         </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     950x950x1100mm</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Weight :    200kg</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SAP :          960W </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Battery:     50AH</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Downlink : 2Mpbs</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DR:             1GByte</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3N Thrusters x 4</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bwMode="auto">
          <a:xfrm>
            <a:off x="5572132" y="1214422"/>
            <a:ext cx="3357586" cy="1785950"/>
          </a:xfrm>
          <a:prstGeom prst="roundRect">
            <a:avLst>
              <a:gd name="adj" fmla="val 5921"/>
            </a:avLst>
          </a:prstGeom>
          <a:solidFill>
            <a:srgbClr val="FFFFFF"/>
          </a:solidFill>
          <a:ln w="6350">
            <a:no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1002499" name="Rectangle 3"/>
          <p:cNvSpPr>
            <a:spLocks noGrp="1" noChangeArrowheads="1"/>
          </p:cNvSpPr>
          <p:nvPr>
            <p:ph type="title"/>
          </p:nvPr>
        </p:nvSpPr>
        <p:spPr/>
        <p:txBody>
          <a:bodyPr/>
          <a:lstStyle/>
          <a:p>
            <a:r>
              <a:rPr lang="ja-JP" altLang="en-US" dirty="0" smtClean="0"/>
              <a:t>相対加速度スペクトル</a:t>
            </a:r>
            <a:endParaRPr lang="ja-JP" altLang="en-US" dirty="0"/>
          </a:p>
        </p:txBody>
      </p:sp>
      <p:sp>
        <p:nvSpPr>
          <p:cNvPr id="18" name="フッター プレースホルダ 3"/>
          <p:cNvSpPr>
            <a:spLocks noGrp="1"/>
          </p:cNvSpPr>
          <p:nvPr>
            <p:ph type="ftr" sz="quarter" idx="10"/>
          </p:nvPr>
        </p:nvSpPr>
        <p:spPr/>
        <p:txBody>
          <a:bodyPr/>
          <a:lstStyle/>
          <a:p>
            <a:r>
              <a:rPr lang="ja-JP" altLang="en-US" smtClean="0"/>
              <a:t>日本地球惑星科学連合</a:t>
            </a:r>
            <a:r>
              <a:rPr lang="en-US" altLang="ja-JP" smtClean="0"/>
              <a:t>2010</a:t>
            </a:r>
            <a:r>
              <a:rPr lang="ja-JP" altLang="en-US" smtClean="0"/>
              <a:t>年大会 </a:t>
            </a:r>
            <a:r>
              <a:rPr lang="en-US" altLang="ja-JP" smtClean="0"/>
              <a:t>(2010</a:t>
            </a:r>
            <a:r>
              <a:rPr lang="ja-JP" altLang="en-US" smtClean="0"/>
              <a:t>年</a:t>
            </a:r>
            <a:r>
              <a:rPr lang="en-US" altLang="ja-JP" smtClean="0"/>
              <a:t>5</a:t>
            </a:r>
            <a:r>
              <a:rPr lang="ja-JP" altLang="en-US" smtClean="0"/>
              <a:t>月</a:t>
            </a:r>
            <a:r>
              <a:rPr lang="en-US" altLang="ja-JP" smtClean="0"/>
              <a:t>28</a:t>
            </a:r>
            <a:r>
              <a:rPr lang="ja-JP" altLang="en-US" smtClean="0"/>
              <a:t>日</a:t>
            </a:r>
            <a:r>
              <a:rPr lang="en-US" altLang="ja-JP" smtClean="0"/>
              <a:t>, </a:t>
            </a:r>
            <a:r>
              <a:rPr lang="ja-JP" altLang="en-US" smtClean="0"/>
              <a:t>幕張メッセ国際会議場</a:t>
            </a:r>
            <a:r>
              <a:rPr lang="en-US" altLang="ja-JP" smtClean="0"/>
              <a:t>, </a:t>
            </a:r>
            <a:r>
              <a:rPr lang="ja-JP" altLang="en-US" smtClean="0"/>
              <a:t>千葉</a:t>
            </a:r>
            <a:r>
              <a:rPr lang="en-US" altLang="ja-JP" smtClean="0"/>
              <a:t>)</a:t>
            </a:r>
            <a:endParaRPr lang="en-US" altLang="ja-JP"/>
          </a:p>
        </p:txBody>
      </p:sp>
      <p:sp>
        <p:nvSpPr>
          <p:cNvPr id="19" name="Rectangle 3"/>
          <p:cNvSpPr>
            <a:spLocks noChangeArrowheads="1"/>
          </p:cNvSpPr>
          <p:nvPr/>
        </p:nvSpPr>
        <p:spPr bwMode="auto">
          <a:xfrm>
            <a:off x="1214414" y="1502433"/>
            <a:ext cx="4071966" cy="161582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FFFFFF"/>
                </a:solidFill>
                <a:latin typeface="Tahoma" pitchFamily="34" charset="0"/>
                <a:ea typeface="HGP創英角ｺﾞｼｯｸUB" pitchFamily="50" charset="-128"/>
              </a:rPr>
              <a:t>EGM2008 </a:t>
            </a:r>
            <a:r>
              <a:rPr lang="en-US" altLang="ja-JP" sz="1800" b="1" dirty="0">
                <a:solidFill>
                  <a:srgbClr val="FFFFFF"/>
                </a:solidFill>
                <a:latin typeface="Tahoma" pitchFamily="34" charset="0"/>
                <a:ea typeface="HGP創英角ｺﾞｼｯｸUB" pitchFamily="50" charset="-128"/>
              </a:rPr>
              <a:t>(2190</a:t>
            </a:r>
            <a:r>
              <a:rPr lang="ja-JP" altLang="en-US" sz="1800" b="1" dirty="0">
                <a:solidFill>
                  <a:srgbClr val="FFFFFF"/>
                </a:solidFill>
                <a:latin typeface="Tahoma" pitchFamily="34" charset="0"/>
                <a:ea typeface="HGP創英角ｺﾞｼｯｸUB" pitchFamily="50" charset="-128"/>
              </a:rPr>
              <a:t>次</a:t>
            </a:r>
            <a:r>
              <a:rPr lang="en-US" altLang="ja-JP" sz="1800" b="1" dirty="0" smtClean="0">
                <a:solidFill>
                  <a:srgbClr val="FFFFFF"/>
                </a:solidFill>
                <a:latin typeface="Tahoma" pitchFamily="34" charset="0"/>
                <a:ea typeface="HGP創英角ｺﾞｼｯｸUB" pitchFamily="50" charset="-128"/>
              </a:rPr>
              <a:t>)</a:t>
            </a:r>
            <a:r>
              <a:rPr lang="ja-JP" altLang="en-US" sz="1800" b="1" dirty="0" smtClean="0">
                <a:solidFill>
                  <a:srgbClr val="FFFFFF"/>
                </a:solidFill>
                <a:latin typeface="Tahoma" pitchFamily="34" charset="0"/>
                <a:ea typeface="HGP創英角ｺﾞｼｯｸUB" pitchFamily="50" charset="-128"/>
              </a:rPr>
              <a:t>の</a:t>
            </a:r>
            <a:r>
              <a:rPr lang="ja-JP" altLang="en-US" sz="1800" b="1" dirty="0">
                <a:solidFill>
                  <a:srgbClr val="FFFFFF"/>
                </a:solidFill>
                <a:latin typeface="Tahoma" pitchFamily="34" charset="0"/>
                <a:ea typeface="HGP創英角ｺﾞｼｯｸUB" pitchFamily="50" charset="-128"/>
              </a:rPr>
              <a:t>係数</a:t>
            </a:r>
            <a:r>
              <a:rPr lang="ja-JP" altLang="en-US" sz="1800" b="1" dirty="0" smtClean="0">
                <a:solidFill>
                  <a:srgbClr val="FFFFFF"/>
                </a:solidFill>
                <a:latin typeface="Tahoma" pitchFamily="34" charset="0"/>
                <a:ea typeface="HGP創英角ｺﾞｼｯｸUB" pitchFamily="50" charset="-128"/>
              </a:rPr>
              <a:t>データ</a:t>
            </a:r>
            <a:endParaRPr lang="en-US" altLang="ja-JP" sz="1800" b="1" dirty="0" smtClean="0">
              <a:solidFill>
                <a:srgbClr val="FFFFFF"/>
              </a:solidFill>
              <a:latin typeface="Tahoma" pitchFamily="34" charset="0"/>
              <a:ea typeface="HGP創英角ｺﾞｼｯｸUB" pitchFamily="50" charset="-128"/>
            </a:endParaRPr>
          </a:p>
          <a:p>
            <a:pPr algn="l">
              <a:lnSpc>
                <a:spcPct val="110000"/>
              </a:lnSpc>
              <a:buClr>
                <a:schemeClr val="accent2"/>
              </a:buClr>
              <a:buSzPct val="70000"/>
              <a:buFont typeface="Wingdings" pitchFamily="2" charset="2"/>
              <a:buNone/>
            </a:pPr>
            <a:r>
              <a:rPr lang="ja-JP" altLang="en-US" sz="1800" b="1" dirty="0" smtClean="0">
                <a:solidFill>
                  <a:srgbClr val="FFFFFF"/>
                </a:solidFill>
                <a:latin typeface="Tahoma" pitchFamily="34" charset="0"/>
              </a:rPr>
              <a:t>　　　 </a:t>
            </a:r>
            <a:r>
              <a:rPr lang="en-US" altLang="ja-JP" sz="1800" b="1" dirty="0" smtClean="0">
                <a:solidFill>
                  <a:srgbClr val="FFFFFF"/>
                </a:solidFill>
                <a:latin typeface="Tahoma" pitchFamily="34" charset="0"/>
                <a:sym typeface="Wingdings" pitchFamily="2" charset="2"/>
              </a:rPr>
              <a:t> </a:t>
            </a:r>
            <a:r>
              <a:rPr lang="ja-JP" altLang="en-US" sz="1800" b="1" dirty="0" smtClean="0">
                <a:solidFill>
                  <a:srgbClr val="FFFFFF"/>
                </a:solidFill>
                <a:latin typeface="Tahoma" pitchFamily="34" charset="0"/>
                <a:ea typeface="HGP創英角ｺﾞｼｯｸUB" pitchFamily="50" charset="-128"/>
              </a:rPr>
              <a:t>地球</a:t>
            </a:r>
            <a:r>
              <a:rPr lang="ja-JP" altLang="en-US" sz="1800" b="1" dirty="0">
                <a:solidFill>
                  <a:srgbClr val="FFFFFF"/>
                </a:solidFill>
                <a:latin typeface="Tahoma" pitchFamily="34" charset="0"/>
                <a:ea typeface="HGP創英角ｺﾞｼｯｸUB" pitchFamily="50" charset="-128"/>
              </a:rPr>
              <a:t>重力場を</a:t>
            </a:r>
            <a:r>
              <a:rPr lang="ja-JP" altLang="en-US" sz="1800" b="1" dirty="0" smtClean="0">
                <a:solidFill>
                  <a:srgbClr val="FFFFFF"/>
                </a:solidFill>
                <a:latin typeface="Tahoma" pitchFamily="34" charset="0"/>
                <a:ea typeface="HGP創英角ｺﾞｼｯｸUB" pitchFamily="50" charset="-128"/>
              </a:rPr>
              <a:t>計算</a:t>
            </a:r>
            <a:endParaRPr lang="en-US" altLang="ja-JP" sz="1800" b="1" dirty="0" smtClean="0">
              <a:solidFill>
                <a:srgbClr val="FFFFFF"/>
              </a:solidFill>
              <a:latin typeface="Tahoma" pitchFamily="34" charset="0"/>
              <a:ea typeface="HGP創英角ｺﾞｼｯｸUB" pitchFamily="50" charset="-128"/>
            </a:endParaRPr>
          </a:p>
          <a:p>
            <a:pPr algn="l">
              <a:lnSpc>
                <a:spcPct val="110000"/>
              </a:lnSpc>
              <a:buClr>
                <a:schemeClr val="accent2"/>
              </a:buClr>
              <a:buSzPct val="70000"/>
              <a:buFont typeface="Wingdings" pitchFamily="2" charset="2"/>
              <a:buNone/>
            </a:pPr>
            <a:r>
              <a:rPr lang="en-US" altLang="ja-JP" sz="1800" b="1" dirty="0" smtClean="0">
                <a:solidFill>
                  <a:srgbClr val="FFFFFF"/>
                </a:solidFill>
                <a:latin typeface="Tahoma" pitchFamily="34" charset="0"/>
              </a:rPr>
              <a:t>DPF</a:t>
            </a:r>
            <a:r>
              <a:rPr lang="ja-JP" altLang="en-US" sz="1800" b="1" dirty="0" smtClean="0">
                <a:solidFill>
                  <a:srgbClr val="FFFFFF"/>
                </a:solidFill>
                <a:latin typeface="Tahoma" pitchFamily="34" charset="0"/>
              </a:rPr>
              <a:t>軌道高度 </a:t>
            </a:r>
            <a:r>
              <a:rPr lang="en-US" altLang="ja-JP" sz="1800" b="1" dirty="0" smtClean="0">
                <a:solidFill>
                  <a:srgbClr val="FFFFFF"/>
                </a:solidFill>
                <a:latin typeface="Tahoma" pitchFamily="34" charset="0"/>
              </a:rPr>
              <a:t>500km, </a:t>
            </a:r>
            <a:r>
              <a:rPr lang="ja-JP" altLang="en-US" sz="1800" b="1" dirty="0" smtClean="0">
                <a:solidFill>
                  <a:srgbClr val="FFFFFF"/>
                </a:solidFill>
                <a:latin typeface="Tahoma" pitchFamily="34" charset="0"/>
              </a:rPr>
              <a:t>極軌道</a:t>
            </a:r>
            <a:endParaRPr lang="en-US" altLang="ja-JP" sz="1800" b="1" dirty="0" smtClean="0">
              <a:solidFill>
                <a:srgbClr val="FFFFFF"/>
              </a:solidFill>
              <a:latin typeface="Tahoma" pitchFamily="34" charset="0"/>
            </a:endParaRPr>
          </a:p>
          <a:p>
            <a:pPr algn="l">
              <a:lnSpc>
                <a:spcPct val="110000"/>
              </a:lnSpc>
              <a:buClr>
                <a:schemeClr val="accent2"/>
              </a:buClr>
              <a:buSzPct val="70000"/>
              <a:buFont typeface="Wingdings" pitchFamily="2" charset="2"/>
              <a:buNone/>
            </a:pPr>
            <a:r>
              <a:rPr lang="en-US" altLang="ja-JP" sz="1800" b="1" dirty="0" smtClean="0">
                <a:solidFill>
                  <a:srgbClr val="FFFFFF"/>
                </a:solidFill>
                <a:latin typeface="Tahoma" pitchFamily="34" charset="0"/>
                <a:ea typeface="HGP創英角ｺﾞｼｯｸUB" pitchFamily="50" charset="-128"/>
              </a:rPr>
              <a:t>       </a:t>
            </a:r>
            <a:r>
              <a:rPr lang="en-US" altLang="ja-JP" sz="1800" b="1" dirty="0" smtClean="0">
                <a:solidFill>
                  <a:srgbClr val="FFFFFF"/>
                </a:solidFill>
                <a:latin typeface="Tahoma" pitchFamily="34" charset="0"/>
                <a:ea typeface="HGP創英角ｺﾞｼｯｸUB" pitchFamily="50" charset="-128"/>
                <a:sym typeface="Wingdings" pitchFamily="2" charset="2"/>
              </a:rPr>
              <a:t> </a:t>
            </a:r>
            <a:r>
              <a:rPr lang="ja-JP" altLang="en-US" sz="1800" b="1" dirty="0" smtClean="0">
                <a:solidFill>
                  <a:srgbClr val="FFFFFF"/>
                </a:solidFill>
                <a:latin typeface="Tahoma" pitchFamily="34" charset="0"/>
                <a:ea typeface="HGP創英角ｺﾞｼｯｸUB" pitchFamily="50" charset="-128"/>
                <a:sym typeface="Wingdings" pitchFamily="2" charset="2"/>
              </a:rPr>
              <a:t>軌道運動による加速度変動</a:t>
            </a:r>
            <a:endParaRPr lang="en-US" altLang="ja-JP" sz="1800" b="1" dirty="0" smtClean="0">
              <a:solidFill>
                <a:srgbClr val="FFFFFF"/>
              </a:solidFill>
              <a:latin typeface="Tahoma" pitchFamily="34" charset="0"/>
              <a:ea typeface="HGP創英角ｺﾞｼｯｸUB" pitchFamily="50" charset="-128"/>
              <a:sym typeface="Wingdings" pitchFamily="2" charset="2"/>
            </a:endParaRPr>
          </a:p>
          <a:p>
            <a:pPr algn="l">
              <a:lnSpc>
                <a:spcPct val="110000"/>
              </a:lnSpc>
              <a:buClr>
                <a:schemeClr val="accent2"/>
              </a:buClr>
              <a:buSzPct val="70000"/>
              <a:buFont typeface="Wingdings" pitchFamily="2" charset="2"/>
              <a:buNone/>
            </a:pPr>
            <a:r>
              <a:rPr lang="en-US" altLang="ja-JP" sz="1800" b="1" dirty="0" smtClean="0">
                <a:solidFill>
                  <a:srgbClr val="FFFFFF"/>
                </a:solidFill>
                <a:latin typeface="Tahoma" pitchFamily="34" charset="0"/>
                <a:sym typeface="Wingdings" pitchFamily="2" charset="2"/>
              </a:rPr>
              <a:t>     </a:t>
            </a:r>
            <a:r>
              <a:rPr lang="ja-JP" altLang="en-US" sz="1800" b="1" dirty="0" smtClean="0">
                <a:solidFill>
                  <a:srgbClr val="FFFFFF"/>
                </a:solidFill>
                <a:latin typeface="Tahoma" pitchFamily="34" charset="0"/>
                <a:ea typeface="HGP創英角ｺﾞｼｯｸUB" pitchFamily="50" charset="-128"/>
                <a:sym typeface="Wingdings" pitchFamily="2" charset="2"/>
              </a:rPr>
              <a:t>時系列</a:t>
            </a:r>
            <a:r>
              <a:rPr lang="ja-JP" altLang="en-US" sz="1800" b="1" dirty="0" smtClean="0">
                <a:solidFill>
                  <a:srgbClr val="FFFFFF"/>
                </a:solidFill>
                <a:latin typeface="Tahoma" pitchFamily="34" charset="0"/>
                <a:sym typeface="Wingdings" pitchFamily="2" charset="2"/>
              </a:rPr>
              <a:t>データ </a:t>
            </a:r>
            <a:r>
              <a:rPr lang="en-US" altLang="ja-JP" sz="1800" b="1" dirty="0" smtClean="0">
                <a:solidFill>
                  <a:srgbClr val="FFFFFF"/>
                </a:solidFill>
                <a:latin typeface="Tahoma" pitchFamily="34" charset="0"/>
                <a:sym typeface="Wingdings" pitchFamily="2" charset="2"/>
              </a:rPr>
              <a:t> </a:t>
            </a:r>
            <a:r>
              <a:rPr lang="ja-JP" altLang="en-US" sz="1800" b="1" dirty="0" smtClean="0">
                <a:solidFill>
                  <a:srgbClr val="FFFFFF"/>
                </a:solidFill>
                <a:latin typeface="Tahoma" pitchFamily="34" charset="0"/>
                <a:sym typeface="Wingdings" pitchFamily="2" charset="2"/>
              </a:rPr>
              <a:t>フーリエ変換</a:t>
            </a:r>
            <a:r>
              <a:rPr lang="en-US" altLang="ja-JP" sz="1800" b="1" dirty="0" smtClean="0">
                <a:solidFill>
                  <a:srgbClr val="FFFFFF"/>
                </a:solidFill>
                <a:latin typeface="Tahoma" pitchFamily="34" charset="0"/>
                <a:ea typeface="HGP創英角ｺﾞｼｯｸUB" pitchFamily="50" charset="-128"/>
              </a:rPr>
              <a:t>      </a:t>
            </a:r>
            <a:endParaRPr lang="ja-JP" altLang="en-US" sz="1800" b="1" dirty="0">
              <a:solidFill>
                <a:srgbClr val="FFFFFF"/>
              </a:solidFill>
              <a:latin typeface="Tahoma" pitchFamily="34" charset="0"/>
              <a:ea typeface="HGP創英角ｺﾞｼｯｸUB" pitchFamily="50" charset="-128"/>
            </a:endParaRPr>
          </a:p>
        </p:txBody>
      </p:sp>
      <p:pic>
        <p:nvPicPr>
          <p:cNvPr id="20" name="Picture 20"/>
          <p:cNvPicPr>
            <a:picLocks noChangeAspect="1" noChangeArrowheads="1"/>
          </p:cNvPicPr>
          <p:nvPr/>
        </p:nvPicPr>
        <p:blipFill>
          <a:blip r:embed="rId3" cstate="print"/>
          <a:srcRect/>
          <a:stretch>
            <a:fillRect/>
          </a:stretch>
        </p:blipFill>
        <p:spPr bwMode="auto">
          <a:xfrm>
            <a:off x="5428062" y="642918"/>
            <a:ext cx="3715937" cy="2786082"/>
          </a:xfrm>
          <a:prstGeom prst="rect">
            <a:avLst/>
          </a:prstGeom>
          <a:noFill/>
          <a:ln w="15875">
            <a:noFill/>
            <a:miter lim="800000"/>
            <a:headEnd/>
            <a:tailEnd/>
          </a:ln>
          <a:effectLst/>
        </p:spPr>
      </p:pic>
      <p:sp>
        <p:nvSpPr>
          <p:cNvPr id="30" name="Rectangle 3"/>
          <p:cNvSpPr>
            <a:spLocks noChangeArrowheads="1"/>
          </p:cNvSpPr>
          <p:nvPr/>
        </p:nvSpPr>
        <p:spPr bwMode="auto">
          <a:xfrm>
            <a:off x="1142976" y="1071546"/>
            <a:ext cx="2786082"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2000" b="1" dirty="0">
                <a:solidFill>
                  <a:srgbClr val="FFFFFF"/>
                </a:solidFill>
                <a:latin typeface="Tahoma" pitchFamily="34" charset="0"/>
                <a:ea typeface="HGP創英角ｺﾞｼｯｸUB" pitchFamily="50" charset="-128"/>
              </a:rPr>
              <a:t>地球</a:t>
            </a:r>
            <a:r>
              <a:rPr lang="ja-JP" altLang="en-US" sz="2000" b="1" dirty="0" smtClean="0">
                <a:solidFill>
                  <a:srgbClr val="FFFFFF"/>
                </a:solidFill>
                <a:latin typeface="Tahoma" pitchFamily="34" charset="0"/>
                <a:ea typeface="HGP創英角ｺﾞｼｯｸUB" pitchFamily="50" charset="-128"/>
              </a:rPr>
              <a:t>重力場</a:t>
            </a:r>
            <a:r>
              <a:rPr lang="ja-JP" altLang="en-US" sz="2000" b="1" dirty="0" smtClean="0">
                <a:solidFill>
                  <a:srgbClr val="FFFFFF"/>
                </a:solidFill>
                <a:latin typeface="Tahoma" pitchFamily="34" charset="0"/>
              </a:rPr>
              <a:t>の</a:t>
            </a:r>
            <a:r>
              <a:rPr lang="ja-JP" altLang="en-US" sz="2000" b="1" dirty="0" smtClean="0">
                <a:solidFill>
                  <a:srgbClr val="FFFFFF"/>
                </a:solidFill>
                <a:latin typeface="Tahoma" pitchFamily="34" charset="0"/>
                <a:ea typeface="HGP創英角ｺﾞｼｯｸUB" pitchFamily="50" charset="-128"/>
              </a:rPr>
              <a:t>計算</a:t>
            </a:r>
            <a:endParaRPr lang="ja-JP" altLang="en-US" sz="2000" b="1" dirty="0">
              <a:solidFill>
                <a:srgbClr val="FFFFFF"/>
              </a:solidFill>
              <a:latin typeface="Tahoma" pitchFamily="34" charset="0"/>
              <a:ea typeface="HGP創英角ｺﾞｼｯｸUB" pitchFamily="50" charset="-128"/>
            </a:endParaRPr>
          </a:p>
        </p:txBody>
      </p:sp>
      <p:grpSp>
        <p:nvGrpSpPr>
          <p:cNvPr id="2" name="グループ化 35"/>
          <p:cNvGrpSpPr/>
          <p:nvPr/>
        </p:nvGrpSpPr>
        <p:grpSpPr>
          <a:xfrm>
            <a:off x="2090745" y="3000372"/>
            <a:ext cx="7124725" cy="3500463"/>
            <a:chOff x="2090745" y="3000372"/>
            <a:chExt cx="7124725" cy="3500463"/>
          </a:xfrm>
        </p:grpSpPr>
        <p:sp>
          <p:nvSpPr>
            <p:cNvPr id="26" name="正方形/長方形 25"/>
            <p:cNvSpPr/>
            <p:nvPr/>
          </p:nvSpPr>
          <p:spPr bwMode="auto">
            <a:xfrm>
              <a:off x="2857488" y="3442648"/>
              <a:ext cx="2857520" cy="2500330"/>
            </a:xfrm>
            <a:prstGeom prst="rect">
              <a:avLst/>
            </a:prstGeom>
            <a:solidFill>
              <a:schemeClr val="bg1">
                <a:alpha val="20000"/>
              </a:schemeClr>
            </a:solidFill>
            <a:ln w="6350">
              <a:no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25" name="正方形/長方形 24"/>
            <p:cNvSpPr/>
            <p:nvPr/>
          </p:nvSpPr>
          <p:spPr bwMode="auto">
            <a:xfrm>
              <a:off x="6072198" y="3429000"/>
              <a:ext cx="928694" cy="2571768"/>
            </a:xfrm>
            <a:prstGeom prst="rect">
              <a:avLst/>
            </a:prstGeom>
            <a:solidFill>
              <a:srgbClr val="CCECFF">
                <a:alpha val="20000"/>
              </a:srgbClr>
            </a:solidFill>
            <a:ln w="6350">
              <a:no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21" name="Rectangle 22"/>
            <p:cNvSpPr>
              <a:spLocks noChangeArrowheads="1"/>
            </p:cNvSpPr>
            <p:nvPr/>
          </p:nvSpPr>
          <p:spPr bwMode="auto">
            <a:xfrm>
              <a:off x="6000792" y="3000372"/>
              <a:ext cx="3214678" cy="2616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100" b="1" dirty="0">
                  <a:solidFill>
                    <a:srgbClr val="DDDDDD"/>
                  </a:solidFill>
                  <a:latin typeface="Tahoma" pitchFamily="34" charset="0"/>
                  <a:ea typeface="HGP創英角ｺﾞｼｯｸUB" pitchFamily="50" charset="-128"/>
                </a:rPr>
                <a:t>重力</a:t>
              </a:r>
              <a:r>
                <a:rPr lang="ja-JP" altLang="en-US" sz="1100" b="1" dirty="0" smtClean="0">
                  <a:solidFill>
                    <a:srgbClr val="DDDDDD"/>
                  </a:solidFill>
                  <a:latin typeface="Tahoma" pitchFamily="34" charset="0"/>
                  <a:ea typeface="HGP創英角ｺﾞｼｯｸUB" pitchFamily="50" charset="-128"/>
                </a:rPr>
                <a:t>加速度  </a:t>
              </a:r>
              <a:r>
                <a:rPr lang="ja-JP" altLang="en-US" sz="1100" b="1" dirty="0">
                  <a:solidFill>
                    <a:srgbClr val="DDDDDD"/>
                  </a:solidFill>
                  <a:latin typeface="Tahoma" pitchFamily="34" charset="0"/>
                  <a:ea typeface="HGP創英角ｺﾞｼｯｸUB" pitchFamily="50" charset="-128"/>
                </a:rPr>
                <a:t>単位</a:t>
              </a:r>
              <a:r>
                <a:rPr lang="en-US" altLang="ja-JP" sz="1100" b="1" dirty="0">
                  <a:solidFill>
                    <a:srgbClr val="DDDDDD"/>
                  </a:solidFill>
                  <a:latin typeface="Tahoma" pitchFamily="34" charset="0"/>
                  <a:ea typeface="HGP創英角ｺﾞｼｯｸUB" pitchFamily="50" charset="-128"/>
                </a:rPr>
                <a:t>: </a:t>
              </a:r>
              <a:r>
                <a:rPr lang="en-US" altLang="ja-JP" sz="1100" b="1" dirty="0" err="1">
                  <a:solidFill>
                    <a:srgbClr val="DDDDDD"/>
                  </a:solidFill>
                  <a:latin typeface="Tahoma" pitchFamily="34" charset="0"/>
                  <a:ea typeface="HGP創英角ｺﾞｼｯｸUB" pitchFamily="50" charset="-128"/>
                </a:rPr>
                <a:t>mgal</a:t>
              </a:r>
              <a:r>
                <a:rPr lang="en-US" altLang="ja-JP" sz="1100" b="1" dirty="0">
                  <a:solidFill>
                    <a:srgbClr val="DDDDDD"/>
                  </a:solidFill>
                  <a:latin typeface="Tahoma" pitchFamily="34" charset="0"/>
                  <a:ea typeface="HGP創英角ｺﾞｼｯｸUB" pitchFamily="50" charset="-128"/>
                </a:rPr>
                <a:t> </a:t>
              </a:r>
              <a:r>
                <a:rPr lang="en-US" altLang="ja-JP" sz="1100" b="1" dirty="0" smtClean="0">
                  <a:solidFill>
                    <a:srgbClr val="DDDDDD"/>
                  </a:solidFill>
                  <a:latin typeface="Tahoma" pitchFamily="34" charset="0"/>
                  <a:ea typeface="HGP創英角ｺﾞｼｯｸUB" pitchFamily="50" charset="-128"/>
                </a:rPr>
                <a:t> (</a:t>
              </a:r>
              <a:r>
                <a:rPr lang="en-US" altLang="ja-JP" sz="1100" b="1" dirty="0" smtClean="0">
                  <a:solidFill>
                    <a:srgbClr val="DDDDDD"/>
                  </a:solidFill>
                  <a:latin typeface="Tahoma" pitchFamily="34" charset="0"/>
                </a:rPr>
                <a:t>l</a:t>
              </a:r>
              <a:r>
                <a:rPr lang="en-US" altLang="ja-JP" sz="1100" b="1" dirty="0" smtClean="0">
                  <a:solidFill>
                    <a:srgbClr val="DDDDDD"/>
                  </a:solidFill>
                  <a:latin typeface="Tahoma" pitchFamily="34" charset="0"/>
                  <a:ea typeface="HGP創英角ｺﾞｼｯｸUB" pitchFamily="50" charset="-128"/>
                </a:rPr>
                <a:t>&gt;2 </a:t>
              </a:r>
              <a:r>
                <a:rPr lang="ja-JP" altLang="en-US" sz="1100" b="1" dirty="0">
                  <a:solidFill>
                    <a:srgbClr val="DDDDDD"/>
                  </a:solidFill>
                  <a:latin typeface="Tahoma" pitchFamily="34" charset="0"/>
                  <a:ea typeface="HGP創英角ｺﾞｼｯｸUB" pitchFamily="50" charset="-128"/>
                </a:rPr>
                <a:t>高度</a:t>
              </a:r>
              <a:r>
                <a:rPr lang="en-US" altLang="ja-JP" sz="1100" b="1" dirty="0">
                  <a:solidFill>
                    <a:srgbClr val="DDDDDD"/>
                  </a:solidFill>
                  <a:latin typeface="Tahoma" pitchFamily="34" charset="0"/>
                  <a:ea typeface="HGP創英角ｺﾞｼｯｸUB" pitchFamily="50" charset="-128"/>
                </a:rPr>
                <a:t>500km</a:t>
              </a:r>
              <a:r>
                <a:rPr lang="en-US" altLang="ja-JP" sz="1100" b="1" dirty="0" smtClean="0">
                  <a:solidFill>
                    <a:srgbClr val="DDDDDD"/>
                  </a:solidFill>
                  <a:latin typeface="Tahoma" pitchFamily="34" charset="0"/>
                  <a:ea typeface="HGP創英角ｺﾞｼｯｸUB" pitchFamily="50" charset="-128"/>
                </a:rPr>
                <a:t>)</a:t>
              </a:r>
              <a:endParaRPr lang="en-US" altLang="ja-JP" sz="1100" b="1" dirty="0">
                <a:solidFill>
                  <a:srgbClr val="DDDDDD"/>
                </a:solidFill>
                <a:latin typeface="Tahoma" pitchFamily="34" charset="0"/>
                <a:ea typeface="HGP創英角ｺﾞｼｯｸUB" pitchFamily="50" charset="-128"/>
              </a:endParaRPr>
            </a:p>
          </p:txBody>
        </p:sp>
        <p:pic>
          <p:nvPicPr>
            <p:cNvPr id="1380354" name="Picture 2"/>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090745" y="3206539"/>
              <a:ext cx="5124461" cy="3294296"/>
            </a:xfrm>
            <a:prstGeom prst="rect">
              <a:avLst/>
            </a:prstGeom>
            <a:noFill/>
            <a:ln w="9525">
              <a:noFill/>
              <a:miter lim="800000"/>
              <a:headEnd/>
              <a:tailEnd/>
            </a:ln>
            <a:effectLst/>
          </p:spPr>
        </p:pic>
        <p:sp>
          <p:nvSpPr>
            <p:cNvPr id="27" name="Rectangle 3"/>
            <p:cNvSpPr>
              <a:spLocks noChangeArrowheads="1"/>
            </p:cNvSpPr>
            <p:nvPr/>
          </p:nvSpPr>
          <p:spPr bwMode="auto">
            <a:xfrm>
              <a:off x="6072198" y="4000504"/>
              <a:ext cx="1143008" cy="607218"/>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1600" b="1" dirty="0" smtClean="0">
                  <a:solidFill>
                    <a:srgbClr val="CCECFF"/>
                  </a:solidFill>
                  <a:latin typeface="Tahoma" pitchFamily="34" charset="0"/>
                  <a:ea typeface="HGP創英角ｺﾞｼｯｸUB" pitchFamily="50" charset="-128"/>
                </a:rPr>
                <a:t>重力波</a:t>
              </a:r>
              <a:endParaRPr lang="en-US" altLang="ja-JP" sz="1600" b="1" dirty="0" smtClean="0">
                <a:solidFill>
                  <a:srgbClr val="CCECFF"/>
                </a:solidFill>
                <a:latin typeface="Tahoma" pitchFamily="34" charset="0"/>
                <a:ea typeface="HGP創英角ｺﾞｼｯｸUB" pitchFamily="50" charset="-128"/>
              </a:endParaRPr>
            </a:p>
            <a:p>
              <a:pPr algn="l">
                <a:lnSpc>
                  <a:spcPct val="110000"/>
                </a:lnSpc>
                <a:buClr>
                  <a:schemeClr val="accent2"/>
                </a:buClr>
                <a:buSzPct val="70000"/>
                <a:buFont typeface="Wingdings" pitchFamily="2" charset="2"/>
                <a:buNone/>
              </a:pPr>
              <a:r>
                <a:rPr lang="ja-JP" altLang="en-US" sz="1600" b="1" dirty="0" smtClean="0">
                  <a:solidFill>
                    <a:srgbClr val="CCECFF"/>
                  </a:solidFill>
                  <a:latin typeface="Tahoma" pitchFamily="34" charset="0"/>
                </a:rPr>
                <a:t>　</a:t>
              </a:r>
              <a:r>
                <a:rPr lang="ja-JP" altLang="en-US" sz="1600" b="1" dirty="0" smtClean="0">
                  <a:solidFill>
                    <a:srgbClr val="CCECFF"/>
                  </a:solidFill>
                  <a:latin typeface="Tahoma" pitchFamily="34" charset="0"/>
                  <a:ea typeface="HGP創英角ｺﾞｼｯｸUB" pitchFamily="50" charset="-128"/>
                </a:rPr>
                <a:t>の観測</a:t>
              </a:r>
              <a:endParaRPr lang="ja-JP" altLang="en-US" sz="1600" b="1" dirty="0">
                <a:solidFill>
                  <a:srgbClr val="CCECFF"/>
                </a:solidFill>
                <a:latin typeface="Tahoma" pitchFamily="34" charset="0"/>
                <a:ea typeface="HGP創英角ｺﾞｼｯｸUB" pitchFamily="50" charset="-128"/>
              </a:endParaRPr>
            </a:p>
          </p:txBody>
        </p:sp>
        <p:sp>
          <p:nvSpPr>
            <p:cNvPr id="28" name="Rectangle 3"/>
            <p:cNvSpPr>
              <a:spLocks noChangeArrowheads="1"/>
            </p:cNvSpPr>
            <p:nvPr/>
          </p:nvSpPr>
          <p:spPr bwMode="auto">
            <a:xfrm>
              <a:off x="3286116" y="4679170"/>
              <a:ext cx="1428760" cy="63402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1600" b="1" dirty="0" smtClean="0">
                  <a:solidFill>
                    <a:srgbClr val="CCFFCC"/>
                  </a:solidFill>
                  <a:latin typeface="Tahoma" pitchFamily="34" charset="0"/>
                  <a:ea typeface="HGP創英角ｺﾞｼｯｸUB" pitchFamily="50" charset="-128"/>
                </a:rPr>
                <a:t>地球重力場</a:t>
              </a:r>
              <a:endParaRPr lang="en-US" altLang="ja-JP" sz="1600" b="1" dirty="0" smtClean="0">
                <a:solidFill>
                  <a:srgbClr val="CCFFCC"/>
                </a:solidFill>
                <a:latin typeface="Tahoma" pitchFamily="34" charset="0"/>
                <a:ea typeface="HGP創英角ｺﾞｼｯｸUB" pitchFamily="50" charset="-128"/>
              </a:endParaRPr>
            </a:p>
            <a:p>
              <a:pPr algn="l">
                <a:lnSpc>
                  <a:spcPct val="110000"/>
                </a:lnSpc>
                <a:buClr>
                  <a:schemeClr val="accent2"/>
                </a:buClr>
                <a:buSzPct val="70000"/>
                <a:buFont typeface="Wingdings" pitchFamily="2" charset="2"/>
                <a:buNone/>
              </a:pPr>
              <a:r>
                <a:rPr lang="ja-JP" altLang="en-US" sz="1600" b="1" dirty="0" smtClean="0">
                  <a:solidFill>
                    <a:srgbClr val="CCFFCC"/>
                  </a:solidFill>
                  <a:latin typeface="Tahoma" pitchFamily="34" charset="0"/>
                </a:rPr>
                <a:t>　     </a:t>
              </a:r>
              <a:r>
                <a:rPr lang="ja-JP" altLang="en-US" sz="1600" b="1" dirty="0" smtClean="0">
                  <a:solidFill>
                    <a:srgbClr val="CCFFCC"/>
                  </a:solidFill>
                  <a:latin typeface="Tahoma" pitchFamily="34" charset="0"/>
                  <a:ea typeface="HGP創英角ｺﾞｼｯｸUB" pitchFamily="50" charset="-128"/>
                </a:rPr>
                <a:t>の観測</a:t>
              </a:r>
              <a:endParaRPr lang="ja-JP" altLang="en-US" sz="1600" b="1" dirty="0">
                <a:solidFill>
                  <a:srgbClr val="CCFFCC"/>
                </a:solidFill>
                <a:latin typeface="Tahoma" pitchFamily="34" charset="0"/>
                <a:ea typeface="HGP創英角ｺﾞｼｯｸUB" pitchFamily="50" charset="-128"/>
              </a:endParaRPr>
            </a:p>
          </p:txBody>
        </p:sp>
        <p:sp>
          <p:nvSpPr>
            <p:cNvPr id="34" name="Line 32"/>
            <p:cNvSpPr>
              <a:spLocks noChangeShapeType="1"/>
            </p:cNvSpPr>
            <p:nvPr/>
          </p:nvSpPr>
          <p:spPr bwMode="auto">
            <a:xfrm flipV="1">
              <a:off x="3714744" y="3786190"/>
              <a:ext cx="500066" cy="71438"/>
            </a:xfrm>
            <a:prstGeom prst="line">
              <a:avLst/>
            </a:prstGeom>
            <a:noFill/>
            <a:ln w="38100">
              <a:solidFill>
                <a:srgbClr val="CCFFCC"/>
              </a:solidFill>
              <a:round/>
              <a:headEnd type="stealth" w="lg" len="lg"/>
              <a:tailEnd/>
            </a:ln>
            <a:effectLst/>
          </p:spPr>
          <p:txBody>
            <a:bodyPr wrap="square" anchor="ctr">
              <a:spAutoFit/>
            </a:bodyPr>
            <a:lstStyle/>
            <a:p>
              <a:endParaRPr lang="ja-JP" altLang="en-US"/>
            </a:p>
          </p:txBody>
        </p:sp>
        <p:sp>
          <p:nvSpPr>
            <p:cNvPr id="35" name="Rectangle 33"/>
            <p:cNvSpPr>
              <a:spLocks noChangeArrowheads="1"/>
            </p:cNvSpPr>
            <p:nvPr/>
          </p:nvSpPr>
          <p:spPr bwMode="auto">
            <a:xfrm>
              <a:off x="4205293" y="3500438"/>
              <a:ext cx="1152525" cy="45720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200" b="1" dirty="0">
                  <a:solidFill>
                    <a:srgbClr val="CCFFCC"/>
                  </a:solidFill>
                  <a:latin typeface="Tahoma" pitchFamily="34" charset="0"/>
                  <a:ea typeface="HGP創英角ｺﾞｼｯｸUB" pitchFamily="50" charset="-128"/>
                </a:rPr>
                <a:t>Orbital Freq. (0.176 mHz)</a:t>
              </a:r>
            </a:p>
          </p:txBody>
        </p:sp>
      </p:gr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987" name="Rectangle 3"/>
          <p:cNvSpPr>
            <a:spLocks noGrp="1" noChangeArrowheads="1"/>
          </p:cNvSpPr>
          <p:nvPr>
            <p:ph type="title"/>
          </p:nvPr>
        </p:nvSpPr>
        <p:spPr/>
        <p:txBody>
          <a:bodyPr/>
          <a:lstStyle/>
          <a:p>
            <a:pPr eaLnBrk="1" hangingPunct="1">
              <a:defRPr/>
            </a:pPr>
            <a:r>
              <a:rPr lang="ja-JP" altLang="ja-JP" dirty="0" smtClean="0">
                <a:solidFill>
                  <a:srgbClr val="F8F8F8"/>
                </a:solidFill>
              </a:rPr>
              <a:t>TAMA300</a:t>
            </a:r>
            <a:r>
              <a:rPr lang="en-US" altLang="ja-JP" dirty="0" smtClean="0">
                <a:solidFill>
                  <a:srgbClr val="F8F8F8"/>
                </a:solidFill>
              </a:rPr>
              <a:t> </a:t>
            </a:r>
            <a:r>
              <a:rPr lang="ja-JP" altLang="en-US" dirty="0" smtClean="0">
                <a:solidFill>
                  <a:srgbClr val="F8F8F8"/>
                </a:solidFill>
              </a:rPr>
              <a:t>と </a:t>
            </a:r>
            <a:r>
              <a:rPr lang="en-US" altLang="ja-JP" dirty="0" smtClean="0">
                <a:solidFill>
                  <a:srgbClr val="F8F8F8"/>
                </a:solidFill>
              </a:rPr>
              <a:t>CLIO</a:t>
            </a:r>
          </a:p>
        </p:txBody>
      </p:sp>
      <p:sp>
        <p:nvSpPr>
          <p:cNvPr id="33794" name="フッター プレースホルダ 3"/>
          <p:cNvSpPr>
            <a:spLocks noGrp="1"/>
          </p:cNvSpPr>
          <p:nvPr>
            <p:ph type="ftr" sz="quarter" idx="10"/>
          </p:nvPr>
        </p:nvSpPr>
        <p:spPr>
          <a:noFill/>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33796" name="Picture 4"/>
          <p:cNvPicPr>
            <a:picLocks noChangeAspect="1" noChangeArrowheads="1"/>
          </p:cNvPicPr>
          <p:nvPr/>
        </p:nvPicPr>
        <p:blipFill>
          <a:blip r:embed="rId3" cstate="print"/>
          <a:srcRect/>
          <a:stretch>
            <a:fillRect/>
          </a:stretch>
        </p:blipFill>
        <p:spPr bwMode="auto">
          <a:xfrm>
            <a:off x="4991597" y="928670"/>
            <a:ext cx="3795245" cy="2571768"/>
          </a:xfrm>
          <a:prstGeom prst="rect">
            <a:avLst/>
          </a:prstGeom>
          <a:noFill/>
          <a:ln w="9525">
            <a:noFill/>
            <a:miter lim="800000"/>
            <a:headEnd/>
            <a:tailEnd/>
          </a:ln>
        </p:spPr>
      </p:pic>
      <p:sp>
        <p:nvSpPr>
          <p:cNvPr id="33797" name="AutoShape 5"/>
          <p:cNvSpPr>
            <a:spLocks noChangeArrowheads="1"/>
          </p:cNvSpPr>
          <p:nvPr/>
        </p:nvSpPr>
        <p:spPr bwMode="auto">
          <a:xfrm>
            <a:off x="6905624" y="2997200"/>
            <a:ext cx="1819275" cy="446088"/>
          </a:xfrm>
          <a:prstGeom prst="roundRect">
            <a:avLst>
              <a:gd name="adj" fmla="val 16667"/>
            </a:avLst>
          </a:prstGeom>
          <a:solidFill>
            <a:srgbClr val="FFFFFF">
              <a:alpha val="50195"/>
            </a:srgbClr>
          </a:solidFill>
          <a:ln w="9525">
            <a:noFill/>
            <a:round/>
            <a:headEnd/>
            <a:tailEnd/>
          </a:ln>
        </p:spPr>
        <p:txBody>
          <a:bodyPr anchor="ctr">
            <a:spAutoFit/>
          </a:bodyPr>
          <a:lstStyle/>
          <a:p>
            <a:endParaRPr lang="ja-JP" altLang="en-US"/>
          </a:p>
        </p:txBody>
      </p:sp>
      <p:sp>
        <p:nvSpPr>
          <p:cNvPr id="33798" name="Rectangle 6"/>
          <p:cNvSpPr>
            <a:spLocks noChangeArrowheads="1"/>
          </p:cNvSpPr>
          <p:nvPr/>
        </p:nvSpPr>
        <p:spPr bwMode="auto">
          <a:xfrm>
            <a:off x="6877049" y="2997200"/>
            <a:ext cx="1901825" cy="457200"/>
          </a:xfrm>
          <a:prstGeom prst="rect">
            <a:avLst/>
          </a:prstGeom>
          <a:noFill/>
          <a:ln w="9525">
            <a:noFill/>
            <a:miter lim="800000"/>
            <a:headEnd/>
            <a:tailEnd/>
          </a:ln>
        </p:spPr>
        <p:txBody>
          <a:bodyPr wrap="none">
            <a:spAutoFit/>
          </a:bodyPr>
          <a:lstStyle/>
          <a:p>
            <a:pPr>
              <a:buFontTx/>
              <a:buNone/>
            </a:pPr>
            <a:r>
              <a:rPr lang="ja-JP" altLang="en-US" sz="1200" b="1">
                <a:solidFill>
                  <a:srgbClr val="FFFF00"/>
                </a:solidFill>
                <a:latin typeface="HGP創英角ｺﾞｼｯｸUB" pitchFamily="50" charset="-128"/>
              </a:rPr>
              <a:t>国立天文台三鷹キャンパス</a:t>
            </a:r>
          </a:p>
          <a:p>
            <a:pPr>
              <a:buFontTx/>
              <a:buNone/>
            </a:pPr>
            <a:r>
              <a:rPr lang="ja-JP" altLang="en-US" sz="1200" b="1">
                <a:solidFill>
                  <a:srgbClr val="FFFF00"/>
                </a:solidFill>
                <a:latin typeface="HGP創英角ｺﾞｼｯｸUB" pitchFamily="50" charset="-128"/>
              </a:rPr>
              <a:t>航空写真</a:t>
            </a:r>
          </a:p>
        </p:txBody>
      </p:sp>
      <p:sp>
        <p:nvSpPr>
          <p:cNvPr id="33799" name="Text Box 7"/>
          <p:cNvSpPr txBox="1">
            <a:spLocks noChangeArrowheads="1"/>
          </p:cNvSpPr>
          <p:nvPr/>
        </p:nvSpPr>
        <p:spPr bwMode="auto">
          <a:xfrm>
            <a:off x="7453312" y="1125538"/>
            <a:ext cx="1277937" cy="304800"/>
          </a:xfrm>
          <a:prstGeom prst="rect">
            <a:avLst/>
          </a:prstGeom>
          <a:noFill/>
          <a:ln w="9525">
            <a:noFill/>
            <a:miter lim="800000"/>
            <a:headEnd/>
            <a:tailEnd/>
          </a:ln>
        </p:spPr>
        <p:txBody>
          <a:bodyPr wrap="none">
            <a:spAutoFit/>
          </a:bodyPr>
          <a:lstStyle/>
          <a:p>
            <a:pPr algn="l">
              <a:buFontTx/>
              <a:buNone/>
            </a:pPr>
            <a:r>
              <a:rPr lang="ja-JP" altLang="en-US" sz="1400" b="1">
                <a:solidFill>
                  <a:srgbClr val="FFFF00"/>
                </a:solidFill>
              </a:rPr>
              <a:t>基線長 </a:t>
            </a:r>
            <a:r>
              <a:rPr lang="en-US" altLang="ja-JP" sz="1400" b="1">
                <a:solidFill>
                  <a:srgbClr val="FFFF00"/>
                </a:solidFill>
              </a:rPr>
              <a:t>300m</a:t>
            </a:r>
          </a:p>
        </p:txBody>
      </p:sp>
      <p:sp>
        <p:nvSpPr>
          <p:cNvPr id="33800" name="Line 8"/>
          <p:cNvSpPr>
            <a:spLocks noChangeShapeType="1"/>
          </p:cNvSpPr>
          <p:nvPr/>
        </p:nvSpPr>
        <p:spPr bwMode="auto">
          <a:xfrm>
            <a:off x="6192837" y="1084263"/>
            <a:ext cx="1981200" cy="762000"/>
          </a:xfrm>
          <a:prstGeom prst="line">
            <a:avLst/>
          </a:prstGeom>
          <a:noFill/>
          <a:ln w="15875">
            <a:solidFill>
              <a:srgbClr val="FFFF00"/>
            </a:solidFill>
            <a:round/>
            <a:headEnd type="stealth" w="med" len="med"/>
            <a:tailEnd type="stealth" w="med" len="med"/>
          </a:ln>
        </p:spPr>
        <p:txBody>
          <a:bodyPr>
            <a:spAutoFit/>
          </a:bodyPr>
          <a:lstStyle/>
          <a:p>
            <a:endParaRPr lang="ja-JP" altLang="en-US"/>
          </a:p>
        </p:txBody>
      </p:sp>
      <p:sp>
        <p:nvSpPr>
          <p:cNvPr id="33801" name="Line 9"/>
          <p:cNvSpPr>
            <a:spLocks noChangeShapeType="1"/>
          </p:cNvSpPr>
          <p:nvPr/>
        </p:nvSpPr>
        <p:spPr bwMode="auto">
          <a:xfrm flipV="1">
            <a:off x="6013449" y="1841500"/>
            <a:ext cx="2160588" cy="1300163"/>
          </a:xfrm>
          <a:prstGeom prst="line">
            <a:avLst/>
          </a:prstGeom>
          <a:noFill/>
          <a:ln w="15875">
            <a:solidFill>
              <a:srgbClr val="FFFF00"/>
            </a:solidFill>
            <a:round/>
            <a:headEnd type="stealth" w="med" len="med"/>
            <a:tailEnd type="stealth" w="med" len="med"/>
          </a:ln>
        </p:spPr>
        <p:txBody>
          <a:bodyPr>
            <a:spAutoFit/>
          </a:bodyPr>
          <a:lstStyle/>
          <a:p>
            <a:endParaRPr lang="ja-JP" altLang="en-US"/>
          </a:p>
        </p:txBody>
      </p:sp>
      <p:sp>
        <p:nvSpPr>
          <p:cNvPr id="33802" name="Rectangle 10"/>
          <p:cNvSpPr>
            <a:spLocks noChangeArrowheads="1"/>
          </p:cNvSpPr>
          <p:nvPr/>
        </p:nvSpPr>
        <p:spPr bwMode="auto">
          <a:xfrm>
            <a:off x="857224" y="1785926"/>
            <a:ext cx="4214842" cy="1754326"/>
          </a:xfrm>
          <a:prstGeom prst="rect">
            <a:avLst/>
          </a:prstGeom>
          <a:noFill/>
          <a:ln w="15875">
            <a:noFill/>
            <a:miter lim="800000"/>
            <a:headEnd/>
            <a:tailEnd/>
          </a:ln>
        </p:spPr>
        <p:txBody>
          <a:bodyPr wrap="square">
            <a:spAutoFit/>
          </a:bodyPr>
          <a:lstStyle/>
          <a:p>
            <a:pPr algn="l">
              <a:lnSpc>
                <a:spcPct val="120000"/>
              </a:lnSpc>
              <a:buClr>
                <a:schemeClr val="accent2"/>
              </a:buClr>
              <a:buSzPct val="70000"/>
              <a:buFont typeface="Wingdings" pitchFamily="2" charset="2"/>
              <a:buNone/>
            </a:pPr>
            <a:r>
              <a:rPr lang="ja-JP" altLang="en-US" dirty="0">
                <a:solidFill>
                  <a:srgbClr val="F8F8F8"/>
                </a:solidFill>
              </a:rPr>
              <a:t>銀河系内を見渡せる感度</a:t>
            </a:r>
          </a:p>
          <a:p>
            <a:pPr lvl="1" algn="l">
              <a:lnSpc>
                <a:spcPct val="120000"/>
              </a:lnSpc>
              <a:buClr>
                <a:schemeClr val="accent2"/>
              </a:buClr>
              <a:buSzPct val="70000"/>
              <a:buFont typeface="Wingdings" pitchFamily="2" charset="2"/>
              <a:buNone/>
            </a:pPr>
            <a:r>
              <a:rPr lang="en-US" altLang="ja-JP" dirty="0">
                <a:solidFill>
                  <a:srgbClr val="CCFFCC"/>
                </a:solidFill>
              </a:rPr>
              <a:t>(</a:t>
            </a:r>
            <a:r>
              <a:rPr lang="ja-JP" altLang="en-US" dirty="0">
                <a:solidFill>
                  <a:srgbClr val="CCFFCC"/>
                </a:solidFill>
              </a:rPr>
              <a:t>世界最高感度 </a:t>
            </a:r>
            <a:r>
              <a:rPr lang="en-US" altLang="ja-JP" dirty="0" smtClean="0">
                <a:solidFill>
                  <a:srgbClr val="CCFFCC"/>
                </a:solidFill>
              </a:rPr>
              <a:t>2000-2002</a:t>
            </a:r>
            <a:r>
              <a:rPr lang="ja-JP" altLang="en-US" dirty="0" smtClean="0">
                <a:solidFill>
                  <a:srgbClr val="CCFFCC"/>
                </a:solidFill>
              </a:rPr>
              <a:t>年</a:t>
            </a:r>
            <a:r>
              <a:rPr lang="en-US" altLang="ja-JP" dirty="0" smtClean="0">
                <a:solidFill>
                  <a:srgbClr val="CCFFCC"/>
                </a:solidFill>
              </a:rPr>
              <a:t>)</a:t>
            </a:r>
          </a:p>
          <a:p>
            <a:pPr lvl="1" algn="l">
              <a:lnSpc>
                <a:spcPct val="120000"/>
              </a:lnSpc>
              <a:buClr>
                <a:schemeClr val="accent2"/>
              </a:buClr>
              <a:buSzPct val="70000"/>
              <a:buFont typeface="Wingdings" pitchFamily="2" charset="2"/>
              <a:buNone/>
            </a:pPr>
            <a:endParaRPr lang="en-US" altLang="ja-JP" dirty="0" smtClean="0">
              <a:solidFill>
                <a:srgbClr val="CCFFCC"/>
              </a:solidFill>
            </a:endParaRPr>
          </a:p>
          <a:p>
            <a:pPr algn="l">
              <a:lnSpc>
                <a:spcPct val="120000"/>
              </a:lnSpc>
              <a:buClr>
                <a:schemeClr val="accent2"/>
              </a:buClr>
              <a:buSzPct val="70000"/>
              <a:buFont typeface="Wingdings" pitchFamily="2" charset="2"/>
              <a:buNone/>
            </a:pPr>
            <a:r>
              <a:rPr lang="ja-JP" altLang="en-US" dirty="0" smtClean="0">
                <a:solidFill>
                  <a:srgbClr val="F8F8F8"/>
                </a:solidFill>
              </a:rPr>
              <a:t>他の干渉計に先駆けた観測運転</a:t>
            </a:r>
          </a:p>
          <a:p>
            <a:pPr lvl="1" algn="l">
              <a:lnSpc>
                <a:spcPct val="120000"/>
              </a:lnSpc>
              <a:buClr>
                <a:schemeClr val="accent2"/>
              </a:buClr>
              <a:buSzPct val="70000"/>
              <a:buFont typeface="Wingdings" pitchFamily="2" charset="2"/>
              <a:buNone/>
            </a:pPr>
            <a:r>
              <a:rPr lang="ja-JP" altLang="en-US" dirty="0">
                <a:solidFill>
                  <a:srgbClr val="000000"/>
                </a:solidFill>
              </a:rPr>
              <a:t>　</a:t>
            </a:r>
            <a:r>
              <a:rPr lang="ja-JP" altLang="en-US" dirty="0">
                <a:solidFill>
                  <a:srgbClr val="CCFFCC"/>
                </a:solidFill>
              </a:rPr>
              <a:t>　</a:t>
            </a:r>
            <a:r>
              <a:rPr lang="en-US" altLang="ja-JP" dirty="0">
                <a:solidFill>
                  <a:srgbClr val="CCFFCC"/>
                </a:solidFill>
              </a:rPr>
              <a:t>(3000</a:t>
            </a:r>
            <a:r>
              <a:rPr lang="ja-JP" altLang="en-US" dirty="0">
                <a:solidFill>
                  <a:srgbClr val="CCFFCC"/>
                </a:solidFill>
              </a:rPr>
              <a:t>時間を超える観測データ</a:t>
            </a:r>
            <a:r>
              <a:rPr lang="en-US" altLang="ja-JP" dirty="0">
                <a:solidFill>
                  <a:srgbClr val="CCFFCC"/>
                </a:solidFill>
              </a:rPr>
              <a:t>)</a:t>
            </a:r>
          </a:p>
        </p:txBody>
      </p:sp>
      <p:sp>
        <p:nvSpPr>
          <p:cNvPr id="33803" name="Rectangle 11"/>
          <p:cNvSpPr>
            <a:spLocks noChangeArrowheads="1"/>
          </p:cNvSpPr>
          <p:nvPr/>
        </p:nvSpPr>
        <p:spPr bwMode="auto">
          <a:xfrm>
            <a:off x="857224" y="1376780"/>
            <a:ext cx="3292889" cy="369332"/>
          </a:xfrm>
          <a:prstGeom prst="rect">
            <a:avLst/>
          </a:prstGeom>
          <a:noFill/>
          <a:ln w="15875">
            <a:noFill/>
            <a:miter lim="800000"/>
            <a:headEnd/>
            <a:tailEnd/>
          </a:ln>
        </p:spPr>
        <p:txBody>
          <a:bodyPr wrap="none">
            <a:spAutoFit/>
          </a:bodyPr>
          <a:lstStyle/>
          <a:p>
            <a:pPr algn="l">
              <a:buFontTx/>
              <a:buNone/>
            </a:pPr>
            <a:r>
              <a:rPr lang="ja-JP" altLang="en-US" sz="1800" dirty="0">
                <a:solidFill>
                  <a:srgbClr val="DDDDDD"/>
                </a:solidFill>
              </a:rPr>
              <a:t>基線長</a:t>
            </a:r>
            <a:r>
              <a:rPr lang="en-US" altLang="ja-JP" sz="1800" dirty="0">
                <a:solidFill>
                  <a:srgbClr val="DDDDDD"/>
                </a:solidFill>
              </a:rPr>
              <a:t>300m</a:t>
            </a:r>
            <a:r>
              <a:rPr lang="ja-JP" altLang="en-US" sz="1800" dirty="0" smtClean="0">
                <a:solidFill>
                  <a:srgbClr val="DDDDDD"/>
                </a:solidFill>
              </a:rPr>
              <a:t>の</a:t>
            </a:r>
            <a:r>
              <a:rPr lang="ja-JP" altLang="en-US" dirty="0">
                <a:solidFill>
                  <a:srgbClr val="DDDDDD"/>
                </a:solidFill>
              </a:rPr>
              <a:t> </a:t>
            </a:r>
            <a:r>
              <a:rPr lang="ja-JP" altLang="en-US" sz="1800" dirty="0" smtClean="0">
                <a:solidFill>
                  <a:srgbClr val="DDDDDD"/>
                </a:solidFill>
              </a:rPr>
              <a:t>重力波</a:t>
            </a:r>
            <a:r>
              <a:rPr lang="ja-JP" altLang="en-US" sz="1800" dirty="0">
                <a:solidFill>
                  <a:srgbClr val="DDDDDD"/>
                </a:solidFill>
              </a:rPr>
              <a:t>検出器 </a:t>
            </a:r>
          </a:p>
        </p:txBody>
      </p:sp>
      <p:sp>
        <p:nvSpPr>
          <p:cNvPr id="33804" name="Rectangle 12"/>
          <p:cNvSpPr>
            <a:spLocks noChangeArrowheads="1"/>
          </p:cNvSpPr>
          <p:nvPr/>
        </p:nvSpPr>
        <p:spPr bwMode="auto">
          <a:xfrm>
            <a:off x="2357422" y="964218"/>
            <a:ext cx="1857388" cy="336550"/>
          </a:xfrm>
          <a:prstGeom prst="rect">
            <a:avLst/>
          </a:prstGeom>
          <a:noFill/>
          <a:ln w="15875">
            <a:noFill/>
            <a:miter lim="800000"/>
            <a:headEnd/>
            <a:tailEnd/>
          </a:ln>
        </p:spPr>
        <p:txBody>
          <a:bodyPr wrap="square">
            <a:spAutoFit/>
          </a:bodyPr>
          <a:lstStyle/>
          <a:p>
            <a:pPr algn="l">
              <a:buFontTx/>
              <a:buNone/>
            </a:pPr>
            <a:r>
              <a:rPr lang="en-US" altLang="ja-JP" sz="1600" b="1" dirty="0" smtClean="0">
                <a:solidFill>
                  <a:srgbClr val="DDDDDD"/>
                </a:solidFill>
              </a:rPr>
              <a:t>(1995~)</a:t>
            </a:r>
            <a:endParaRPr lang="ja-JP" altLang="en-US" sz="1600" dirty="0">
              <a:solidFill>
                <a:srgbClr val="DDDDDD"/>
              </a:solidFill>
            </a:endParaRPr>
          </a:p>
        </p:txBody>
      </p:sp>
      <p:sp>
        <p:nvSpPr>
          <p:cNvPr id="22" name="Rectangle 11"/>
          <p:cNvSpPr>
            <a:spLocks noChangeArrowheads="1"/>
          </p:cNvSpPr>
          <p:nvPr/>
        </p:nvSpPr>
        <p:spPr bwMode="auto">
          <a:xfrm>
            <a:off x="571499" y="872140"/>
            <a:ext cx="1654620" cy="461665"/>
          </a:xfrm>
          <a:prstGeom prst="rect">
            <a:avLst/>
          </a:prstGeom>
          <a:noFill/>
          <a:ln w="15875">
            <a:noFill/>
            <a:miter lim="800000"/>
            <a:headEnd/>
            <a:tailEnd/>
          </a:ln>
        </p:spPr>
        <p:txBody>
          <a:bodyPr wrap="none">
            <a:spAutoFit/>
          </a:bodyPr>
          <a:lstStyle/>
          <a:p>
            <a:pPr algn="l">
              <a:buFontTx/>
              <a:buNone/>
            </a:pPr>
            <a:r>
              <a:rPr lang="en-US" altLang="ja-JP" sz="2400" b="1" dirty="0" smtClean="0">
                <a:solidFill>
                  <a:srgbClr val="99FF99"/>
                </a:solidFill>
              </a:rPr>
              <a:t>TAMA300</a:t>
            </a:r>
            <a:endParaRPr lang="ja-JP" altLang="en-US" sz="2400" dirty="0">
              <a:solidFill>
                <a:srgbClr val="99FF99"/>
              </a:solidFill>
            </a:endParaRPr>
          </a:p>
        </p:txBody>
      </p:sp>
      <p:grpSp>
        <p:nvGrpSpPr>
          <p:cNvPr id="65" name="グループ化 64"/>
          <p:cNvGrpSpPr/>
          <p:nvPr/>
        </p:nvGrpSpPr>
        <p:grpSpPr>
          <a:xfrm>
            <a:off x="500034" y="3663756"/>
            <a:ext cx="8286808" cy="2622764"/>
            <a:chOff x="500034" y="3571876"/>
            <a:chExt cx="8286808" cy="2622764"/>
          </a:xfrm>
        </p:grpSpPr>
        <p:pic>
          <p:nvPicPr>
            <p:cNvPr id="137218" name="Picture 2"/>
            <p:cNvPicPr>
              <a:picLocks noChangeAspect="1" noChangeArrowheads="1"/>
            </p:cNvPicPr>
            <p:nvPr/>
          </p:nvPicPr>
          <p:blipFill>
            <a:blip r:embed="rId4" cstate="print"/>
            <a:srcRect/>
            <a:stretch>
              <a:fillRect/>
            </a:stretch>
          </p:blipFill>
          <p:spPr bwMode="auto">
            <a:xfrm>
              <a:off x="4842148" y="3837186"/>
              <a:ext cx="3944694" cy="2357454"/>
            </a:xfrm>
            <a:prstGeom prst="rect">
              <a:avLst/>
            </a:prstGeom>
            <a:noFill/>
            <a:ln w="9525">
              <a:noFill/>
              <a:miter lim="800000"/>
              <a:headEnd/>
              <a:tailEnd/>
            </a:ln>
          </p:spPr>
        </p:pic>
        <p:sp>
          <p:nvSpPr>
            <p:cNvPr id="58" name="Rectangle 10"/>
            <p:cNvSpPr>
              <a:spLocks noChangeArrowheads="1"/>
            </p:cNvSpPr>
            <p:nvPr/>
          </p:nvSpPr>
          <p:spPr bwMode="auto">
            <a:xfrm>
              <a:off x="1000100" y="5033673"/>
              <a:ext cx="3525834" cy="1089529"/>
            </a:xfrm>
            <a:prstGeom prst="rect">
              <a:avLst/>
            </a:prstGeom>
            <a:noFill/>
            <a:ln w="15875">
              <a:noFill/>
              <a:miter lim="800000"/>
              <a:headEnd/>
              <a:tailEnd/>
            </a:ln>
          </p:spPr>
          <p:txBody>
            <a:bodyPr wrap="square">
              <a:spAutoFit/>
            </a:bodyPr>
            <a:lstStyle/>
            <a:p>
              <a:pPr algn="l">
                <a:lnSpc>
                  <a:spcPct val="120000"/>
                </a:lnSpc>
                <a:buClr>
                  <a:schemeClr val="accent2"/>
                </a:buClr>
                <a:buSzPct val="70000"/>
                <a:buFont typeface="Wingdings" pitchFamily="2" charset="2"/>
                <a:buNone/>
              </a:pPr>
              <a:r>
                <a:rPr lang="ja-JP" altLang="en-US" dirty="0" smtClean="0">
                  <a:solidFill>
                    <a:srgbClr val="F8F8F8"/>
                  </a:solidFill>
                </a:rPr>
                <a:t>地下環境を生かした安定な動作</a:t>
              </a:r>
              <a:endParaRPr lang="ja-JP" altLang="en-US" dirty="0">
                <a:solidFill>
                  <a:srgbClr val="F8F8F8"/>
                </a:solidFill>
              </a:endParaRPr>
            </a:p>
            <a:p>
              <a:pPr algn="l">
                <a:lnSpc>
                  <a:spcPct val="120000"/>
                </a:lnSpc>
                <a:buClr>
                  <a:schemeClr val="accent2"/>
                </a:buClr>
                <a:buSzPct val="70000"/>
                <a:buFont typeface="Wingdings" pitchFamily="2" charset="2"/>
                <a:buNone/>
              </a:pPr>
              <a:r>
                <a:rPr lang="en-US" altLang="ja-JP" dirty="0" smtClean="0">
                  <a:solidFill>
                    <a:srgbClr val="F8F8F8"/>
                  </a:solidFill>
                </a:rPr>
                <a:t>20K</a:t>
              </a:r>
              <a:r>
                <a:rPr lang="ja-JP" altLang="en-US" dirty="0" smtClean="0">
                  <a:solidFill>
                    <a:srgbClr val="F8F8F8"/>
                  </a:solidFill>
                </a:rPr>
                <a:t>以下の低温での動作</a:t>
              </a:r>
              <a:endParaRPr lang="en-US" altLang="ja-JP" dirty="0" smtClean="0">
                <a:solidFill>
                  <a:srgbClr val="F8F8F8"/>
                </a:solidFill>
              </a:endParaRPr>
            </a:p>
            <a:p>
              <a:pPr algn="l">
                <a:lnSpc>
                  <a:spcPct val="120000"/>
                </a:lnSpc>
                <a:buClr>
                  <a:schemeClr val="accent2"/>
                </a:buClr>
                <a:buSzPct val="70000"/>
                <a:buFont typeface="Wingdings" pitchFamily="2" charset="2"/>
                <a:buNone/>
              </a:pPr>
              <a:r>
                <a:rPr lang="en-US" altLang="ja-JP" dirty="0" smtClean="0">
                  <a:solidFill>
                    <a:srgbClr val="F8F8F8"/>
                  </a:solidFill>
                  <a:sym typeface="Wingdings" pitchFamily="2" charset="2"/>
                </a:rPr>
                <a:t>    </a:t>
              </a:r>
              <a:r>
                <a:rPr lang="en-US" altLang="ja-JP" dirty="0" smtClean="0">
                  <a:solidFill>
                    <a:srgbClr val="CCECFF"/>
                  </a:solidFill>
                  <a:sym typeface="Wingdings" pitchFamily="2" charset="2"/>
                </a:rPr>
                <a:t> </a:t>
              </a:r>
              <a:r>
                <a:rPr lang="ja-JP" altLang="en-US" dirty="0" smtClean="0">
                  <a:solidFill>
                    <a:srgbClr val="CCECFF"/>
                  </a:solidFill>
                  <a:sym typeface="Wingdings" pitchFamily="2" charset="2"/>
                </a:rPr>
                <a:t>冷却による感度向上を確認</a:t>
              </a:r>
              <a:endParaRPr lang="en-US" altLang="ja-JP" dirty="0">
                <a:solidFill>
                  <a:srgbClr val="CCECFF"/>
                </a:solidFill>
              </a:endParaRPr>
            </a:p>
          </p:txBody>
        </p:sp>
        <p:sp>
          <p:nvSpPr>
            <p:cNvPr id="59" name="Rectangle 11"/>
            <p:cNvSpPr>
              <a:spLocks noChangeArrowheads="1"/>
            </p:cNvSpPr>
            <p:nvPr/>
          </p:nvSpPr>
          <p:spPr bwMode="auto">
            <a:xfrm>
              <a:off x="1000100" y="4319293"/>
              <a:ext cx="3631122" cy="646331"/>
            </a:xfrm>
            <a:prstGeom prst="rect">
              <a:avLst/>
            </a:prstGeom>
            <a:noFill/>
            <a:ln w="15875">
              <a:noFill/>
              <a:miter lim="800000"/>
              <a:headEnd/>
              <a:tailEnd/>
            </a:ln>
          </p:spPr>
          <p:txBody>
            <a:bodyPr wrap="none">
              <a:spAutoFit/>
            </a:bodyPr>
            <a:lstStyle/>
            <a:p>
              <a:pPr algn="l">
                <a:buFontTx/>
                <a:buNone/>
              </a:pPr>
              <a:r>
                <a:rPr lang="ja-JP" altLang="en-US" sz="1800" dirty="0">
                  <a:solidFill>
                    <a:srgbClr val="DDDDDD"/>
                  </a:solidFill>
                </a:rPr>
                <a:t>基線</a:t>
              </a:r>
              <a:r>
                <a:rPr lang="ja-JP" altLang="en-US" sz="1800" dirty="0" smtClean="0">
                  <a:solidFill>
                    <a:srgbClr val="DDDDDD"/>
                  </a:solidFill>
                </a:rPr>
                <a:t>長</a:t>
              </a:r>
              <a:r>
                <a:rPr lang="en-US" altLang="ja-JP" dirty="0" smtClean="0">
                  <a:solidFill>
                    <a:srgbClr val="DDDDDD"/>
                  </a:solidFill>
                </a:rPr>
                <a:t>1</a:t>
              </a:r>
              <a:r>
                <a:rPr lang="en-US" altLang="ja-JP" sz="1800" dirty="0" smtClean="0">
                  <a:solidFill>
                    <a:srgbClr val="DDDDDD"/>
                  </a:solidFill>
                </a:rPr>
                <a:t>00m</a:t>
              </a:r>
              <a:r>
                <a:rPr lang="ja-JP" altLang="en-US" sz="1800" dirty="0">
                  <a:solidFill>
                    <a:srgbClr val="DDDDDD"/>
                  </a:solidFill>
                </a:rPr>
                <a:t>の </a:t>
              </a:r>
              <a:endParaRPr lang="en-US" altLang="ja-JP" sz="1800" dirty="0" smtClean="0">
                <a:solidFill>
                  <a:srgbClr val="DDDDDD"/>
                </a:solidFill>
              </a:endParaRPr>
            </a:p>
            <a:p>
              <a:pPr algn="l">
                <a:buFontTx/>
                <a:buNone/>
              </a:pPr>
              <a:r>
                <a:rPr lang="ja-JP" altLang="en-US" dirty="0" smtClean="0">
                  <a:solidFill>
                    <a:srgbClr val="DDDDDD"/>
                  </a:solidFill>
                </a:rPr>
                <a:t>        　　</a:t>
              </a:r>
              <a:r>
                <a:rPr lang="ja-JP" altLang="en-US" sz="1800" dirty="0" smtClean="0">
                  <a:solidFill>
                    <a:srgbClr val="DDDDDD"/>
                  </a:solidFill>
                </a:rPr>
                <a:t>低温・地下レーザー干渉計</a:t>
              </a:r>
              <a:endParaRPr lang="ja-JP" altLang="en-US" sz="1800" dirty="0">
                <a:solidFill>
                  <a:srgbClr val="DDDDDD"/>
                </a:solidFill>
              </a:endParaRPr>
            </a:p>
          </p:txBody>
        </p:sp>
        <p:sp>
          <p:nvSpPr>
            <p:cNvPr id="60" name="Rectangle 12"/>
            <p:cNvSpPr>
              <a:spLocks noChangeArrowheads="1"/>
            </p:cNvSpPr>
            <p:nvPr/>
          </p:nvSpPr>
          <p:spPr bwMode="auto">
            <a:xfrm>
              <a:off x="1693214" y="3838195"/>
              <a:ext cx="1857388" cy="336550"/>
            </a:xfrm>
            <a:prstGeom prst="rect">
              <a:avLst/>
            </a:prstGeom>
            <a:noFill/>
            <a:ln w="15875">
              <a:noFill/>
              <a:miter lim="800000"/>
              <a:headEnd/>
              <a:tailEnd/>
            </a:ln>
          </p:spPr>
          <p:txBody>
            <a:bodyPr wrap="square">
              <a:spAutoFit/>
            </a:bodyPr>
            <a:lstStyle/>
            <a:p>
              <a:pPr algn="l">
                <a:buFontTx/>
                <a:buNone/>
              </a:pPr>
              <a:r>
                <a:rPr lang="en-US" altLang="ja-JP" sz="1600" b="1" dirty="0" smtClean="0">
                  <a:solidFill>
                    <a:srgbClr val="DDDDDD"/>
                  </a:solidFill>
                </a:rPr>
                <a:t>(2002~)</a:t>
              </a:r>
              <a:endParaRPr lang="ja-JP" altLang="en-US" sz="1600" dirty="0">
                <a:solidFill>
                  <a:srgbClr val="DDDDDD"/>
                </a:solidFill>
              </a:endParaRPr>
            </a:p>
          </p:txBody>
        </p:sp>
        <p:sp>
          <p:nvSpPr>
            <p:cNvPr id="61" name="Rectangle 11"/>
            <p:cNvSpPr>
              <a:spLocks noChangeArrowheads="1"/>
            </p:cNvSpPr>
            <p:nvPr/>
          </p:nvSpPr>
          <p:spPr bwMode="auto">
            <a:xfrm>
              <a:off x="621671" y="3786190"/>
              <a:ext cx="952505" cy="461665"/>
            </a:xfrm>
            <a:prstGeom prst="rect">
              <a:avLst/>
            </a:prstGeom>
            <a:noFill/>
            <a:ln w="15875">
              <a:noFill/>
              <a:miter lim="800000"/>
              <a:headEnd/>
              <a:tailEnd/>
            </a:ln>
          </p:spPr>
          <p:txBody>
            <a:bodyPr wrap="none">
              <a:spAutoFit/>
            </a:bodyPr>
            <a:lstStyle/>
            <a:p>
              <a:pPr algn="l">
                <a:buFontTx/>
                <a:buNone/>
              </a:pPr>
              <a:r>
                <a:rPr lang="en-US" altLang="ja-JP" sz="2400" b="1" dirty="0" smtClean="0">
                  <a:solidFill>
                    <a:srgbClr val="99CCFF"/>
                  </a:solidFill>
                </a:rPr>
                <a:t>CLIO</a:t>
              </a:r>
              <a:endParaRPr lang="ja-JP" altLang="en-US" sz="2400" dirty="0">
                <a:solidFill>
                  <a:srgbClr val="99CCFF"/>
                </a:solidFill>
              </a:endParaRPr>
            </a:p>
          </p:txBody>
        </p:sp>
        <p:cxnSp>
          <p:nvCxnSpPr>
            <p:cNvPr id="63" name="直線コネクタ 62"/>
            <p:cNvCxnSpPr/>
            <p:nvPr/>
          </p:nvCxnSpPr>
          <p:spPr bwMode="auto">
            <a:xfrm>
              <a:off x="500034" y="3571876"/>
              <a:ext cx="8286808" cy="0"/>
            </a:xfrm>
            <a:prstGeom prst="line">
              <a:avLst/>
            </a:prstGeom>
            <a:solidFill>
              <a:srgbClr val="99CCFF">
                <a:alpha val="50000"/>
              </a:srgbClr>
            </a:solidFill>
            <a:ln w="44450" cap="flat" cmpd="sng" algn="ctr">
              <a:solidFill>
                <a:srgbClr val="FFFFFF">
                  <a:alpha val="20000"/>
                </a:srgbClr>
              </a:solidFill>
              <a:prstDash val="solid"/>
              <a:round/>
              <a:headEnd type="none" w="med" len="med"/>
              <a:tailEnd type="none" w="med" len="med"/>
            </a:ln>
            <a:effectLst/>
          </p:spPr>
        </p:cxnSp>
      </p:grpSp>
      <p:sp>
        <p:nvSpPr>
          <p:cNvPr id="228354" name="Rectangle 2"/>
          <p:cNvSpPr>
            <a:spLocks noChangeArrowheads="1"/>
          </p:cNvSpPr>
          <p:nvPr/>
        </p:nvSpPr>
        <p:spPr bwMode="auto">
          <a:xfrm>
            <a:off x="1534008" y="2500306"/>
            <a:ext cx="2903359"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buNone/>
            </a:pPr>
            <a:r>
              <a:rPr kumimoji="1" lang="ja-JP" altLang="ja-JP" sz="1200" b="1" i="0" u="none" strike="noStrike" cap="none" normalizeH="0" dirty="0" smtClean="0">
                <a:ln>
                  <a:noFill/>
                </a:ln>
                <a:solidFill>
                  <a:srgbClr val="33CC33"/>
                </a:solidFill>
                <a:effectLst/>
              </a:rPr>
              <a:t>M.Ando et</a:t>
            </a:r>
            <a:r>
              <a:rPr kumimoji="1" lang="en-US" altLang="ja-JP" sz="1200" b="1" i="0" u="none" strike="noStrike" cap="none" normalizeH="0" dirty="0" smtClean="0">
                <a:ln>
                  <a:noFill/>
                </a:ln>
                <a:solidFill>
                  <a:srgbClr val="33CC33"/>
                </a:solidFill>
                <a:effectLst/>
              </a:rPr>
              <a:t>.</a:t>
            </a:r>
            <a:r>
              <a:rPr kumimoji="1" lang="ja-JP" altLang="ja-JP" sz="1200" b="1" i="0" u="none" strike="noStrike" cap="none" normalizeH="0" dirty="0" smtClean="0">
                <a:ln>
                  <a:noFill/>
                </a:ln>
                <a:solidFill>
                  <a:srgbClr val="33CC33"/>
                </a:solidFill>
                <a:effectLst/>
              </a:rPr>
              <a:t> </a:t>
            </a:r>
            <a:r>
              <a:rPr lang="en-US" altLang="ja-JP" sz="1200" b="1" dirty="0" smtClean="0">
                <a:solidFill>
                  <a:srgbClr val="33CC33"/>
                </a:solidFill>
              </a:rPr>
              <a:t>a</a:t>
            </a:r>
            <a:r>
              <a:rPr kumimoji="1" lang="ja-JP" altLang="ja-JP" sz="1200" b="1" i="0" u="none" strike="noStrike" cap="none" normalizeH="0" dirty="0" err="1" smtClean="0">
                <a:ln>
                  <a:noFill/>
                </a:ln>
                <a:solidFill>
                  <a:srgbClr val="33CC33"/>
                </a:solidFill>
                <a:effectLst/>
              </a:rPr>
              <a:t>l</a:t>
            </a:r>
            <a:r>
              <a:rPr kumimoji="1" lang="en-US" altLang="ja-JP" sz="1200" b="1" i="0" u="none" strike="noStrike" cap="none" normalizeH="0" dirty="0" smtClean="0">
                <a:ln>
                  <a:noFill/>
                </a:ln>
                <a:solidFill>
                  <a:srgbClr val="33CC33"/>
                </a:solidFill>
                <a:effectLst/>
              </a:rPr>
              <a:t>,</a:t>
            </a:r>
            <a:r>
              <a:rPr kumimoji="1" lang="ja-JP" altLang="ja-JP" sz="1200" b="1" i="0" u="none" strike="noStrike" cap="none" normalizeH="0" dirty="0" smtClean="0">
                <a:ln>
                  <a:noFill/>
                </a:ln>
                <a:solidFill>
                  <a:srgbClr val="33CC33"/>
                </a:solidFill>
                <a:effectLst/>
              </a:rPr>
              <a:t> PRL</a:t>
            </a:r>
            <a:r>
              <a:rPr kumimoji="1" lang="en-US" altLang="ja-JP" sz="1200" b="1" i="0" u="none" strike="noStrike" cap="none" normalizeH="0" dirty="0" smtClean="0">
                <a:ln>
                  <a:noFill/>
                </a:ln>
                <a:solidFill>
                  <a:srgbClr val="33CC33"/>
                </a:solidFill>
                <a:effectLst/>
              </a:rPr>
              <a:t> 86</a:t>
            </a:r>
            <a:r>
              <a:rPr lang="ja-JP" altLang="en-US" sz="1200" b="1" dirty="0" smtClean="0">
                <a:solidFill>
                  <a:srgbClr val="33CC33"/>
                </a:solidFill>
              </a:rPr>
              <a:t> </a:t>
            </a:r>
            <a:r>
              <a:rPr lang="en-US" altLang="ja-JP" sz="1200" b="1" dirty="0" smtClean="0">
                <a:solidFill>
                  <a:srgbClr val="33CC33"/>
                </a:solidFill>
              </a:rPr>
              <a:t>3950 (2001)</a:t>
            </a:r>
            <a:r>
              <a:rPr kumimoji="1" lang="ja-JP" altLang="ja-JP" sz="1200" b="1" i="0" u="none" strike="noStrike" cap="none" normalizeH="0" dirty="0" smtClean="0">
                <a:ln>
                  <a:noFill/>
                </a:ln>
                <a:solidFill>
                  <a:srgbClr val="33CC33"/>
                </a:solidFill>
                <a:effectLst/>
              </a:rPr>
              <a:t> </a:t>
            </a:r>
          </a:p>
        </p:txBody>
      </p:sp>
      <p:grpSp>
        <p:nvGrpSpPr>
          <p:cNvPr id="26" name="グループ化 25"/>
          <p:cNvGrpSpPr/>
          <p:nvPr/>
        </p:nvGrpSpPr>
        <p:grpSpPr>
          <a:xfrm>
            <a:off x="1090529" y="3786189"/>
            <a:ext cx="6831256" cy="2514901"/>
            <a:chOff x="1090529" y="3786189"/>
            <a:chExt cx="6831256" cy="2514901"/>
          </a:xfrm>
        </p:grpSpPr>
        <p:pic>
          <p:nvPicPr>
            <p:cNvPr id="224259" name="Picture 3"/>
            <p:cNvPicPr>
              <a:picLocks noChangeAspect="1" noChangeArrowheads="1"/>
            </p:cNvPicPr>
            <p:nvPr/>
          </p:nvPicPr>
          <p:blipFill>
            <a:blip r:embed="rId5" cstate="print"/>
            <a:srcRect/>
            <a:stretch>
              <a:fillRect/>
            </a:stretch>
          </p:blipFill>
          <p:spPr bwMode="auto">
            <a:xfrm>
              <a:off x="1090529" y="3786190"/>
              <a:ext cx="3410033" cy="2514900"/>
            </a:xfrm>
            <a:prstGeom prst="rect">
              <a:avLst/>
            </a:prstGeom>
            <a:noFill/>
            <a:ln w="9525">
              <a:noFill/>
              <a:miter lim="800000"/>
              <a:headEnd/>
              <a:tailEnd/>
            </a:ln>
          </p:spPr>
        </p:pic>
        <p:pic>
          <p:nvPicPr>
            <p:cNvPr id="224260" name="Picture 4"/>
            <p:cNvPicPr>
              <a:picLocks noChangeAspect="1" noChangeArrowheads="1"/>
            </p:cNvPicPr>
            <p:nvPr/>
          </p:nvPicPr>
          <p:blipFill>
            <a:blip r:embed="rId6" cstate="print"/>
            <a:srcRect/>
            <a:stretch>
              <a:fillRect/>
            </a:stretch>
          </p:blipFill>
          <p:spPr bwMode="auto">
            <a:xfrm>
              <a:off x="4714876" y="3786189"/>
              <a:ext cx="3206909" cy="2490253"/>
            </a:xfrm>
            <a:prstGeom prst="rect">
              <a:avLst/>
            </a:prstGeom>
            <a:noFill/>
            <a:ln w="9525">
              <a:noFill/>
              <a:miter lim="800000"/>
              <a:headEnd/>
              <a:tailEnd/>
            </a:ln>
          </p:spPr>
        </p:pic>
      </p:grpSp>
    </p:spTree>
  </p:cSld>
  <p:clrMapOvr>
    <a:masterClrMapping/>
  </p:clrMapOvr>
  <p:transition advTm="212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8" name="Rectangle 2"/>
          <p:cNvSpPr>
            <a:spLocks noGrp="1" noChangeArrowheads="1"/>
          </p:cNvSpPr>
          <p:nvPr>
            <p:ph type="title"/>
          </p:nvPr>
        </p:nvSpPr>
        <p:spPr/>
        <p:txBody>
          <a:bodyPr/>
          <a:lstStyle/>
          <a:p>
            <a:r>
              <a:rPr lang="ja-JP" altLang="en-US"/>
              <a:t>推進体制</a:t>
            </a:r>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a:ea typeface="HGP創英角ｺﾞｼｯｸUB" pitchFamily="50" charset="-128"/>
                <a:cs typeface="+mn-cs"/>
              </a:rPr>
              <a:t>日本地球惑星科学連合</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年大会 </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a:t>
            </a:r>
            <a:r>
              <a:rPr lang="en-US" altLang="ja-JP" sz="1200" b="1" kern="1200" smtClean="0">
                <a:solidFill>
                  <a:srgbClr val="EAEAEA"/>
                </a:solidFill>
                <a:latin typeface="Tahoma"/>
                <a:ea typeface="HGP創英角ｺﾞｼｯｸUB" pitchFamily="50" charset="-128"/>
                <a:cs typeface="+mn-cs"/>
              </a:rPr>
              <a:t>5</a:t>
            </a:r>
            <a:r>
              <a:rPr lang="ja-JP" altLang="en-US" sz="1200" b="1" kern="1200" smtClean="0">
                <a:solidFill>
                  <a:srgbClr val="EAEAEA"/>
                </a:solidFill>
                <a:latin typeface="Tahoma"/>
                <a:ea typeface="HGP創英角ｺﾞｼｯｸUB" pitchFamily="50" charset="-128"/>
                <a:cs typeface="+mn-cs"/>
              </a:rPr>
              <a:t>月</a:t>
            </a:r>
            <a:r>
              <a:rPr lang="en-US" altLang="ja-JP" sz="1200" b="1" kern="1200" smtClean="0">
                <a:solidFill>
                  <a:srgbClr val="EAEAEA"/>
                </a:solidFill>
                <a:latin typeface="Tahoma"/>
                <a:ea typeface="HGP創英角ｺﾞｼｯｸUB" pitchFamily="50" charset="-128"/>
                <a:cs typeface="+mn-cs"/>
              </a:rPr>
              <a:t>28</a:t>
            </a:r>
            <a:r>
              <a:rPr lang="ja-JP" altLang="en-US" sz="1200" b="1" kern="1200" smtClean="0">
                <a:solidFill>
                  <a:srgbClr val="EAEAEA"/>
                </a:solidFill>
                <a:latin typeface="Tahoma"/>
                <a:ea typeface="HGP創英角ｺﾞｼｯｸUB" pitchFamily="50" charset="-128"/>
                <a:cs typeface="+mn-cs"/>
              </a:rPr>
              <a:t>日</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幕張メッセ国際会議場</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千葉</a:t>
            </a:r>
            <a:r>
              <a:rPr lang="en-US" altLang="ja-JP" sz="1200" b="1" kern="1200" smtClean="0">
                <a:solidFill>
                  <a:srgbClr val="EAEAEA"/>
                </a:solidFill>
                <a:latin typeface="Tahoma"/>
                <a:ea typeface="HGP創英角ｺﾞｼｯｸUB" pitchFamily="50" charset="-128"/>
                <a:cs typeface="+mn-cs"/>
              </a:rPr>
              <a:t>)</a:t>
            </a:r>
            <a:endParaRPr lang="en-US" altLang="ja-JP" sz="1200" b="1" kern="1200">
              <a:solidFill>
                <a:srgbClr val="EAEAEA"/>
              </a:solidFill>
              <a:latin typeface="Tahoma"/>
              <a:ea typeface="HGP創英角ｺﾞｼｯｸUB" pitchFamily="50" charset="-128"/>
              <a:cs typeface="+mn-cs"/>
            </a:endParaRPr>
          </a:p>
        </p:txBody>
      </p:sp>
      <p:sp>
        <p:nvSpPr>
          <p:cNvPr id="1053702" name="Rectangle 6"/>
          <p:cNvSpPr>
            <a:spLocks noChangeArrowheads="1"/>
          </p:cNvSpPr>
          <p:nvPr/>
        </p:nvSpPr>
        <p:spPr bwMode="auto">
          <a:xfrm>
            <a:off x="214282" y="3286124"/>
            <a:ext cx="1714512" cy="1311128"/>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smtClean="0">
                <a:solidFill>
                  <a:srgbClr val="CCFFCC"/>
                </a:solidFill>
                <a:latin typeface="Tahoma" pitchFamily="34" charset="0"/>
                <a:ea typeface="HGP創英角ｺﾞｼｯｸUB" pitchFamily="50" charset="-128"/>
                <a:cs typeface="+mn-cs"/>
              </a:rPr>
              <a:t>DPF-WG</a:t>
            </a:r>
          </a:p>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rgbClr val="CCFFCC"/>
                </a:solidFill>
                <a:latin typeface="Tahoma" pitchFamily="34" charset="0"/>
              </a:rPr>
              <a:t>        </a:t>
            </a:r>
            <a:r>
              <a:rPr kumimoji="1" lang="en-US" altLang="ja-JP" sz="1800" b="1" kern="1200" dirty="0" smtClean="0">
                <a:solidFill>
                  <a:srgbClr val="CCFFCC"/>
                </a:solidFill>
                <a:latin typeface="Tahoma" pitchFamily="34" charset="0"/>
                <a:ea typeface="HGP創英角ｺﾞｼｯｸUB" pitchFamily="50" charset="-128"/>
                <a:cs typeface="+mn-cs"/>
              </a:rPr>
              <a:t> </a:t>
            </a:r>
            <a:r>
              <a:rPr kumimoji="1" lang="en-US" altLang="ja-JP" sz="1800" b="1" kern="1200" dirty="0">
                <a:solidFill>
                  <a:srgbClr val="CCFFCC"/>
                </a:solidFill>
                <a:latin typeface="Tahoma" pitchFamily="34" charset="0"/>
                <a:ea typeface="HGP創英角ｺﾞｼｯｸUB" pitchFamily="50" charset="-128"/>
                <a:cs typeface="+mn-cs"/>
              </a:rPr>
              <a:t>84</a:t>
            </a:r>
            <a:r>
              <a:rPr kumimoji="1" lang="ja-JP" altLang="en-US" sz="1800" b="1" kern="1200" dirty="0">
                <a:solidFill>
                  <a:srgbClr val="CCFFCC"/>
                </a:solidFill>
                <a:latin typeface="Tahoma" pitchFamily="34" charset="0"/>
                <a:ea typeface="HGP創英角ｺﾞｼｯｸUB" pitchFamily="50" charset="-128"/>
                <a:cs typeface="+mn-cs"/>
              </a:rPr>
              <a:t>名</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a:solidFill>
                  <a:srgbClr val="CCFFCC"/>
                </a:solidFill>
                <a:latin typeface="Tahoma" pitchFamily="34" charset="0"/>
                <a:ea typeface="HGP創英角ｺﾞｼｯｸUB" pitchFamily="50" charset="-128"/>
                <a:cs typeface="+mn-cs"/>
              </a:rPr>
              <a:t>DECIGO </a:t>
            </a:r>
            <a:endParaRPr kumimoji="1" lang="en-US" altLang="ja-JP" sz="1800" b="1" kern="1200" dirty="0" smtClean="0">
              <a:solidFill>
                <a:srgbClr val="CCFFCC"/>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rgbClr val="CCFFCC"/>
                </a:solidFill>
                <a:latin typeface="Tahoma" pitchFamily="34" charset="0"/>
              </a:rPr>
              <a:t>       </a:t>
            </a:r>
            <a:r>
              <a:rPr kumimoji="1" lang="en-US" altLang="ja-JP" sz="1800" b="1" kern="1200" dirty="0" smtClean="0">
                <a:solidFill>
                  <a:srgbClr val="CCFFCC"/>
                </a:solidFill>
                <a:latin typeface="Tahoma" pitchFamily="34" charset="0"/>
                <a:ea typeface="HGP創英角ｺﾞｼｯｸUB" pitchFamily="50" charset="-128"/>
                <a:cs typeface="+mn-cs"/>
              </a:rPr>
              <a:t>137</a:t>
            </a:r>
            <a:r>
              <a:rPr kumimoji="1" lang="ja-JP" altLang="en-US" sz="1800" b="1" kern="1200" dirty="0">
                <a:solidFill>
                  <a:srgbClr val="CCFFCC"/>
                </a:solidFill>
                <a:latin typeface="Tahoma" pitchFamily="34" charset="0"/>
                <a:ea typeface="HGP創英角ｺﾞｼｯｸUB" pitchFamily="50" charset="-128"/>
                <a:cs typeface="+mn-cs"/>
              </a:rPr>
              <a:t>名</a:t>
            </a:r>
          </a:p>
        </p:txBody>
      </p:sp>
      <p:pic>
        <p:nvPicPr>
          <p:cNvPr id="1158146"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571604" y="857232"/>
            <a:ext cx="7142620" cy="55721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p:cNvPicPr>
            <a:picLocks noChangeAspect="1" noChangeArrowheads="1"/>
          </p:cNvPicPr>
          <p:nvPr/>
        </p:nvPicPr>
        <p:blipFill>
          <a:blip r:embed="rId3" cstate="print">
            <a:clrChange>
              <a:clrFrom>
                <a:srgbClr val="000000"/>
              </a:clrFrom>
              <a:clrTo>
                <a:srgbClr val="000000">
                  <a:alpha val="0"/>
                </a:srgbClr>
              </a:clrTo>
            </a:clrChange>
            <a:lum bright="20000"/>
          </a:blip>
          <a:srcRect/>
          <a:stretch>
            <a:fillRect/>
          </a:stretch>
        </p:blipFill>
        <p:spPr bwMode="auto">
          <a:xfrm>
            <a:off x="5767293" y="1561588"/>
            <a:ext cx="2805235" cy="3081858"/>
          </a:xfrm>
          <a:prstGeom prst="rect">
            <a:avLst/>
          </a:prstGeom>
          <a:noFill/>
          <a:ln w="9525">
            <a:noFill/>
            <a:miter lim="800000"/>
            <a:headEnd/>
            <a:tailEnd/>
          </a:ln>
        </p:spPr>
      </p:pic>
      <p:sp>
        <p:nvSpPr>
          <p:cNvPr id="27" name="角丸四角形 26"/>
          <p:cNvSpPr/>
          <p:nvPr/>
        </p:nvSpPr>
        <p:spPr bwMode="auto">
          <a:xfrm>
            <a:off x="428596" y="3571876"/>
            <a:ext cx="3571900" cy="2714644"/>
          </a:xfrm>
          <a:prstGeom prst="roundRect">
            <a:avLst>
              <a:gd name="adj" fmla="val 5874"/>
            </a:avLst>
          </a:prstGeom>
          <a:noFill/>
          <a:ln w="50800">
            <a:solidFill>
              <a:srgbClr val="333333"/>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44" name="角丸四角形 43"/>
          <p:cNvSpPr/>
          <p:nvPr/>
        </p:nvSpPr>
        <p:spPr bwMode="auto">
          <a:xfrm>
            <a:off x="3929058" y="4429132"/>
            <a:ext cx="3143272" cy="1714512"/>
          </a:xfrm>
          <a:prstGeom prst="roundRect">
            <a:avLst>
              <a:gd name="adj" fmla="val 5874"/>
            </a:avLst>
          </a:prstGeom>
          <a:solidFill>
            <a:srgbClr val="080808"/>
          </a:solidFill>
          <a:ln w="50800">
            <a:solidFill>
              <a:srgbClr val="333333"/>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1137667" name="Rectangle 3"/>
          <p:cNvSpPr>
            <a:spLocks noGrp="1" noChangeArrowheads="1"/>
          </p:cNvSpPr>
          <p:nvPr>
            <p:ph type="title"/>
          </p:nvPr>
        </p:nvSpPr>
        <p:spPr/>
        <p:txBody>
          <a:bodyPr/>
          <a:lstStyle/>
          <a:p>
            <a:r>
              <a:rPr lang="ja-JP" altLang="en-US" dirty="0" smtClean="0"/>
              <a:t>干渉計モジュール</a:t>
            </a:r>
            <a:endParaRPr lang="ja-JP" altLang="en-US" dirty="0"/>
          </a:p>
        </p:txBody>
      </p:sp>
      <p:sp>
        <p:nvSpPr>
          <p:cNvPr id="28"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a:ea typeface="HGP創英角ｺﾞｼｯｸUB" pitchFamily="50" charset="-128"/>
                <a:cs typeface="+mn-cs"/>
              </a:rPr>
              <a:t>日本地球惑星科学連合</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年大会 </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a:t>
            </a:r>
            <a:r>
              <a:rPr lang="en-US" altLang="ja-JP" sz="1200" b="1" kern="1200" smtClean="0">
                <a:solidFill>
                  <a:srgbClr val="EAEAEA"/>
                </a:solidFill>
                <a:latin typeface="Tahoma"/>
                <a:ea typeface="HGP創英角ｺﾞｼｯｸUB" pitchFamily="50" charset="-128"/>
                <a:cs typeface="+mn-cs"/>
              </a:rPr>
              <a:t>5</a:t>
            </a:r>
            <a:r>
              <a:rPr lang="ja-JP" altLang="en-US" sz="1200" b="1" kern="1200" smtClean="0">
                <a:solidFill>
                  <a:srgbClr val="EAEAEA"/>
                </a:solidFill>
                <a:latin typeface="Tahoma"/>
                <a:ea typeface="HGP創英角ｺﾞｼｯｸUB" pitchFamily="50" charset="-128"/>
                <a:cs typeface="+mn-cs"/>
              </a:rPr>
              <a:t>月</a:t>
            </a:r>
            <a:r>
              <a:rPr lang="en-US" altLang="ja-JP" sz="1200" b="1" kern="1200" smtClean="0">
                <a:solidFill>
                  <a:srgbClr val="EAEAEA"/>
                </a:solidFill>
                <a:latin typeface="Tahoma"/>
                <a:ea typeface="HGP創英角ｺﾞｼｯｸUB" pitchFamily="50" charset="-128"/>
                <a:cs typeface="+mn-cs"/>
              </a:rPr>
              <a:t>28</a:t>
            </a:r>
            <a:r>
              <a:rPr lang="ja-JP" altLang="en-US" sz="1200" b="1" kern="1200" smtClean="0">
                <a:solidFill>
                  <a:srgbClr val="EAEAEA"/>
                </a:solidFill>
                <a:latin typeface="Tahoma"/>
                <a:ea typeface="HGP創英角ｺﾞｼｯｸUB" pitchFamily="50" charset="-128"/>
                <a:cs typeface="+mn-cs"/>
              </a:rPr>
              <a:t>日</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幕張メッセ国際会議場</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千葉</a:t>
            </a:r>
            <a:r>
              <a:rPr lang="en-US" altLang="ja-JP" sz="1200" b="1" kern="1200" smtClean="0">
                <a:solidFill>
                  <a:srgbClr val="EAEAEA"/>
                </a:solidFill>
                <a:latin typeface="Tahoma"/>
                <a:ea typeface="HGP創英角ｺﾞｼｯｸUB" pitchFamily="50" charset="-128"/>
                <a:cs typeface="+mn-cs"/>
              </a:rPr>
              <a:t>)</a:t>
            </a:r>
            <a:endParaRPr lang="en-US" altLang="ja-JP" sz="1200" b="1" kern="1200" dirty="0">
              <a:solidFill>
                <a:srgbClr val="EAEAEA"/>
              </a:solidFill>
              <a:latin typeface="Tahoma"/>
              <a:ea typeface="HGP創英角ｺﾞｼｯｸUB" pitchFamily="50" charset="-128"/>
              <a:cs typeface="+mn-cs"/>
            </a:endParaRPr>
          </a:p>
        </p:txBody>
      </p:sp>
      <p:sp>
        <p:nvSpPr>
          <p:cNvPr id="29" name="Rectangle 14"/>
          <p:cNvSpPr>
            <a:spLocks noChangeArrowheads="1"/>
          </p:cNvSpPr>
          <p:nvPr/>
        </p:nvSpPr>
        <p:spPr bwMode="auto">
          <a:xfrm>
            <a:off x="847733" y="928670"/>
            <a:ext cx="7296167" cy="397353"/>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2000" b="1" dirty="0" smtClean="0">
                <a:solidFill>
                  <a:schemeClr val="bg1"/>
                </a:solidFill>
                <a:latin typeface="Tahoma" pitchFamily="34" charset="0"/>
              </a:rPr>
              <a:t>レーザー干渉計 </a:t>
            </a:r>
            <a:r>
              <a:rPr lang="en-US" altLang="ja-JP" sz="2000" b="1" dirty="0" smtClean="0">
                <a:solidFill>
                  <a:srgbClr val="FFFFFF"/>
                </a:solidFill>
                <a:latin typeface="Tahoma" pitchFamily="34" charset="0"/>
              </a:rPr>
              <a:t>: </a:t>
            </a:r>
            <a:r>
              <a:rPr lang="ja-JP" altLang="en-US" sz="2000" b="1" dirty="0" smtClean="0">
                <a:solidFill>
                  <a:srgbClr val="FFFFFF"/>
                </a:solidFill>
                <a:latin typeface="Tahoma" pitchFamily="34" charset="0"/>
              </a:rPr>
              <a:t>試験マス </a:t>
            </a:r>
            <a:r>
              <a:rPr lang="en-US" altLang="ja-JP" sz="2000" b="1" dirty="0" smtClean="0">
                <a:solidFill>
                  <a:srgbClr val="FFFFFF"/>
                </a:solidFill>
                <a:latin typeface="Tahoma" pitchFamily="34" charset="0"/>
              </a:rPr>
              <a:t>+ </a:t>
            </a:r>
            <a:r>
              <a:rPr lang="ja-JP" altLang="en-US" sz="2000" b="1" dirty="0" smtClean="0">
                <a:solidFill>
                  <a:srgbClr val="FFFFFF"/>
                </a:solidFill>
                <a:latin typeface="Tahoma" pitchFamily="34" charset="0"/>
              </a:rPr>
              <a:t>干渉計 </a:t>
            </a:r>
            <a:r>
              <a:rPr lang="en-US" altLang="ja-JP" sz="2000" b="1" dirty="0" smtClean="0">
                <a:solidFill>
                  <a:srgbClr val="FFFFFF"/>
                </a:solidFill>
                <a:latin typeface="Tahoma" pitchFamily="34" charset="0"/>
              </a:rPr>
              <a:t>+ </a:t>
            </a:r>
            <a:r>
              <a:rPr lang="ja-JP" altLang="en-US" sz="2000" b="1" dirty="0" smtClean="0">
                <a:solidFill>
                  <a:srgbClr val="FFFFFF"/>
                </a:solidFill>
                <a:latin typeface="Tahoma" pitchFamily="34" charset="0"/>
              </a:rPr>
              <a:t>センサ </a:t>
            </a:r>
            <a:endParaRPr lang="ja-JP" altLang="en-US" sz="1800" b="1" dirty="0">
              <a:solidFill>
                <a:srgbClr val="F8F8F8"/>
              </a:solidFill>
              <a:latin typeface="Tahoma" pitchFamily="34" charset="0"/>
            </a:endParaRPr>
          </a:p>
        </p:txBody>
      </p:sp>
      <p:sp>
        <p:nvSpPr>
          <p:cNvPr id="30" name="Rectangle 14"/>
          <p:cNvSpPr>
            <a:spLocks noChangeArrowheads="1"/>
          </p:cNvSpPr>
          <p:nvPr/>
        </p:nvSpPr>
        <p:spPr bwMode="auto">
          <a:xfrm>
            <a:off x="2500298" y="5991054"/>
            <a:ext cx="1643074" cy="29546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1200" b="1" dirty="0" smtClean="0">
                <a:solidFill>
                  <a:srgbClr val="CCECFF"/>
                </a:solidFill>
                <a:latin typeface="Tahoma" pitchFamily="34" charset="0"/>
                <a:sym typeface="Wingdings" pitchFamily="2" charset="2"/>
              </a:rPr>
              <a:t>国立天文台</a:t>
            </a:r>
            <a:r>
              <a:rPr lang="en-US" altLang="ja-JP" sz="1200" b="1" dirty="0" smtClean="0">
                <a:solidFill>
                  <a:srgbClr val="CCECFF"/>
                </a:solidFill>
                <a:latin typeface="Tahoma" pitchFamily="34" charset="0"/>
                <a:sym typeface="Wingdings" pitchFamily="2" charset="2"/>
              </a:rPr>
              <a:t>, </a:t>
            </a:r>
            <a:r>
              <a:rPr lang="ja-JP" altLang="en-US" sz="1200" b="1" dirty="0" smtClean="0">
                <a:solidFill>
                  <a:srgbClr val="CCECFF"/>
                </a:solidFill>
                <a:latin typeface="Tahoma" pitchFamily="34" charset="0"/>
                <a:sym typeface="Wingdings" pitchFamily="2" charset="2"/>
              </a:rPr>
              <a:t>東大</a:t>
            </a:r>
            <a:endParaRPr kumimoji="1" lang="ja-JP" altLang="en-US" sz="1200" b="1" kern="1200" dirty="0">
              <a:solidFill>
                <a:srgbClr val="CCECFF"/>
              </a:solidFill>
              <a:latin typeface="Tahoma" pitchFamily="34" charset="0"/>
              <a:ea typeface="HGP創英角ｺﾞｼｯｸUB" pitchFamily="50" charset="-128"/>
              <a:cs typeface="+mn-cs"/>
            </a:endParaRPr>
          </a:p>
        </p:txBody>
      </p:sp>
      <p:sp>
        <p:nvSpPr>
          <p:cNvPr id="32" name="Text Box 4"/>
          <p:cNvSpPr txBox="1">
            <a:spLocks noChangeAspect="1" noChangeArrowheads="1"/>
          </p:cNvSpPr>
          <p:nvPr/>
        </p:nvSpPr>
        <p:spPr bwMode="auto">
          <a:xfrm>
            <a:off x="6929454" y="1142984"/>
            <a:ext cx="1643074" cy="523220"/>
          </a:xfrm>
          <a:prstGeom prst="rect">
            <a:avLst/>
          </a:prstGeom>
          <a:noFill/>
          <a:ln w="9525">
            <a:noFill/>
            <a:miter lim="800000"/>
            <a:headEnd/>
            <a:tailEnd/>
          </a:ln>
          <a:effectLst/>
        </p:spPr>
        <p:txBody>
          <a:bodyPr wrap="square">
            <a:spAutoFit/>
          </a:bodyPr>
          <a:lstStyle/>
          <a:p>
            <a:pPr algn="l">
              <a:buNone/>
            </a:pPr>
            <a:r>
              <a:rPr lang="ja-JP" altLang="en-US" sz="1400" b="1" dirty="0" smtClean="0">
                <a:solidFill>
                  <a:schemeClr val="bg1">
                    <a:lumMod val="90000"/>
                  </a:schemeClr>
                </a:solidFill>
                <a:latin typeface="Tahoma" pitchFamily="34" charset="0"/>
              </a:rPr>
              <a:t>干渉計</a:t>
            </a:r>
            <a:endParaRPr lang="en-US" altLang="ja-JP" sz="1400" b="1" dirty="0" smtClean="0">
              <a:solidFill>
                <a:schemeClr val="bg1">
                  <a:lumMod val="90000"/>
                </a:schemeClr>
              </a:solidFill>
              <a:latin typeface="Tahoma" pitchFamily="34" charset="0"/>
            </a:endParaRPr>
          </a:p>
          <a:p>
            <a:pPr algn="l">
              <a:buNone/>
            </a:pPr>
            <a:r>
              <a:rPr lang="en-US" altLang="ja-JP" sz="1400" b="1" dirty="0" smtClean="0">
                <a:solidFill>
                  <a:schemeClr val="bg1">
                    <a:lumMod val="90000"/>
                  </a:schemeClr>
                </a:solidFill>
                <a:latin typeface="Tahoma" pitchFamily="34" charset="0"/>
              </a:rPr>
              <a:t>  </a:t>
            </a:r>
            <a:r>
              <a:rPr lang="ja-JP" altLang="en-US" sz="1400" b="1" dirty="0" smtClean="0">
                <a:solidFill>
                  <a:schemeClr val="bg1">
                    <a:lumMod val="90000"/>
                  </a:schemeClr>
                </a:solidFill>
                <a:latin typeface="Tahoma" pitchFamily="34" charset="0"/>
              </a:rPr>
              <a:t>モジュール</a:t>
            </a:r>
            <a:endParaRPr lang="ja-JP" altLang="en-US" sz="1400" b="1" dirty="0">
              <a:solidFill>
                <a:schemeClr val="bg1">
                  <a:lumMod val="90000"/>
                </a:schemeClr>
              </a:solidFill>
              <a:latin typeface="Tahoma" pitchFamily="34" charset="0"/>
            </a:endParaRPr>
          </a:p>
        </p:txBody>
      </p:sp>
      <p:sp>
        <p:nvSpPr>
          <p:cNvPr id="33" name="Line 13"/>
          <p:cNvSpPr>
            <a:spLocks noChangeShapeType="1"/>
          </p:cNvSpPr>
          <p:nvPr/>
        </p:nvSpPr>
        <p:spPr bwMode="auto">
          <a:xfrm>
            <a:off x="7215206" y="1643050"/>
            <a:ext cx="0" cy="1214446"/>
          </a:xfrm>
          <a:prstGeom prst="line">
            <a:avLst/>
          </a:prstGeom>
          <a:noFill/>
          <a:ln w="38100">
            <a:solidFill>
              <a:schemeClr val="bg1">
                <a:lumMod val="75000"/>
              </a:schemeClr>
            </a:solidFill>
            <a:round/>
            <a:headEnd/>
            <a:tailEnd type="triangle" w="med" len="med"/>
          </a:ln>
          <a:effectLst/>
        </p:spPr>
        <p:txBody>
          <a:bodyPr wrap="square" anchor="ctr">
            <a:spAutoFit/>
          </a:bodyPr>
          <a:lstStyle/>
          <a:p>
            <a:pPr algn="l" rtl="0" fontAlgn="base">
              <a:spcBef>
                <a:spcPct val="0"/>
              </a:spcBef>
              <a:spcAft>
                <a:spcPct val="0"/>
              </a:spcAft>
              <a:buNone/>
            </a:pPr>
            <a:endParaRPr kumimoji="1" lang="ja-JP" altLang="en-US" sz="2400" kern="1200" dirty="0">
              <a:solidFill>
                <a:schemeClr val="bg1">
                  <a:lumMod val="90000"/>
                </a:schemeClr>
              </a:solidFill>
              <a:latin typeface="Tahoma" pitchFamily="34" charset="0"/>
              <a:ea typeface="HGP創英角ｺﾞｼｯｸUB" pitchFamily="50" charset="-128"/>
              <a:cs typeface="+mn-cs"/>
            </a:endParaRPr>
          </a:p>
        </p:txBody>
      </p:sp>
      <p:sp>
        <p:nvSpPr>
          <p:cNvPr id="34" name="角丸四角形 33"/>
          <p:cNvSpPr/>
          <p:nvPr/>
        </p:nvSpPr>
        <p:spPr bwMode="auto">
          <a:xfrm>
            <a:off x="6858016" y="2857496"/>
            <a:ext cx="857256" cy="642942"/>
          </a:xfrm>
          <a:prstGeom prst="roundRect">
            <a:avLst>
              <a:gd name="adj" fmla="val 43334"/>
            </a:avLst>
          </a:prstGeom>
          <a:noFill/>
          <a:ln w="63500">
            <a:solidFill>
              <a:schemeClr val="bg1">
                <a:lumMod val="75000"/>
              </a:schemeClr>
            </a:solidFill>
            <a:miter lim="800000"/>
            <a:headEnd/>
            <a:tailEnd/>
          </a:ln>
          <a:effectLst/>
        </p:spPr>
        <p:txBody>
          <a:bodyPr wrap="square" rtlCol="0" anchor="ctr">
            <a:sp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chemeClr val="bg1">
                  <a:lumMod val="90000"/>
                </a:schemeClr>
              </a:solidFill>
              <a:latin typeface="Tahoma" pitchFamily="34" charset="0"/>
              <a:ea typeface="HGP創英角ｺﾞｼｯｸUB" pitchFamily="50" charset="-128"/>
              <a:cs typeface="+mn-cs"/>
            </a:endParaRPr>
          </a:p>
        </p:txBody>
      </p:sp>
      <p:sp>
        <p:nvSpPr>
          <p:cNvPr id="35" name="Rectangle 14"/>
          <p:cNvSpPr>
            <a:spLocks noChangeArrowheads="1"/>
          </p:cNvSpPr>
          <p:nvPr/>
        </p:nvSpPr>
        <p:spPr bwMode="auto">
          <a:xfrm>
            <a:off x="500034" y="3571876"/>
            <a:ext cx="3857652"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1800" b="1" dirty="0" smtClean="0">
                <a:solidFill>
                  <a:srgbClr val="F8F8F8"/>
                </a:solidFill>
                <a:latin typeface="Tahoma" pitchFamily="34" charset="0"/>
              </a:rPr>
              <a:t>干渉計モジュール</a:t>
            </a:r>
            <a:endParaRPr lang="en-US" altLang="ja-JP" sz="1800" b="1" dirty="0" smtClean="0">
              <a:solidFill>
                <a:srgbClr val="F8F8F8"/>
              </a:solidFill>
              <a:latin typeface="Tahoma" pitchFamily="34" charset="0"/>
            </a:endParaRPr>
          </a:p>
          <a:p>
            <a:pPr algn="l">
              <a:lnSpc>
                <a:spcPct val="110000"/>
              </a:lnSpc>
              <a:buClr>
                <a:srgbClr val="003366"/>
              </a:buClr>
              <a:buSzPct val="70000"/>
              <a:buNone/>
            </a:pPr>
            <a:r>
              <a:rPr lang="ja-JP" altLang="en-US" sz="1800" b="1" dirty="0" smtClean="0">
                <a:solidFill>
                  <a:srgbClr val="F8F8F8"/>
                </a:solidFill>
                <a:latin typeface="Tahoma" pitchFamily="34" charset="0"/>
                <a:sym typeface="Wingdings" pitchFamily="2" charset="2"/>
              </a:rPr>
              <a:t>   </a:t>
            </a:r>
            <a:r>
              <a:rPr lang="en-US" altLang="ja-JP" sz="1800" b="1" dirty="0" smtClean="0">
                <a:solidFill>
                  <a:srgbClr val="F8F8F8"/>
                </a:solidFill>
                <a:latin typeface="Tahoma" pitchFamily="34" charset="0"/>
                <a:sym typeface="Wingdings" pitchFamily="2" charset="2"/>
              </a:rPr>
              <a:t> </a:t>
            </a:r>
            <a:r>
              <a:rPr lang="ja-JP" altLang="en-US" sz="1800" b="1" dirty="0" smtClean="0">
                <a:solidFill>
                  <a:srgbClr val="F8F8F8"/>
                </a:solidFill>
                <a:latin typeface="Tahoma" pitchFamily="34" charset="0"/>
                <a:sym typeface="Wingdings" pitchFamily="2" charset="2"/>
              </a:rPr>
              <a:t>重力波観測</a:t>
            </a:r>
            <a:r>
              <a:rPr lang="en-US" altLang="ja-JP" sz="1800" b="1" dirty="0" smtClean="0">
                <a:solidFill>
                  <a:srgbClr val="F8F8F8"/>
                </a:solidFill>
                <a:latin typeface="Tahoma" pitchFamily="34" charset="0"/>
                <a:sym typeface="Wingdings" pitchFamily="2" charset="2"/>
              </a:rPr>
              <a:t>, </a:t>
            </a:r>
            <a:r>
              <a:rPr lang="ja-JP" altLang="en-US" sz="1800" b="1" dirty="0" smtClean="0">
                <a:solidFill>
                  <a:srgbClr val="F8F8F8"/>
                </a:solidFill>
                <a:latin typeface="Tahoma" pitchFamily="34" charset="0"/>
                <a:sym typeface="Wingdings" pitchFamily="2" charset="2"/>
              </a:rPr>
              <a:t>重力勾配計</a:t>
            </a:r>
            <a:endParaRPr lang="ja-JP" altLang="en-US" sz="1800" b="1" dirty="0">
              <a:solidFill>
                <a:srgbClr val="F8F8F8"/>
              </a:solidFill>
              <a:latin typeface="Tahoma" pitchFamily="34" charset="0"/>
            </a:endParaRPr>
          </a:p>
        </p:txBody>
      </p:sp>
      <p:sp>
        <p:nvSpPr>
          <p:cNvPr id="37" name="Rectangle 14"/>
          <p:cNvSpPr>
            <a:spLocks noChangeArrowheads="1"/>
          </p:cNvSpPr>
          <p:nvPr/>
        </p:nvSpPr>
        <p:spPr bwMode="auto">
          <a:xfrm>
            <a:off x="1285852" y="1428736"/>
            <a:ext cx="4500594" cy="671594"/>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1800" b="1" dirty="0" smtClean="0">
                <a:solidFill>
                  <a:srgbClr val="F8F8F8"/>
                </a:solidFill>
                <a:latin typeface="Tahoma" pitchFamily="34" charset="0"/>
              </a:rPr>
              <a:t>試験マスモジュール</a:t>
            </a:r>
            <a:endParaRPr lang="en-US" altLang="ja-JP" sz="1800" b="1" dirty="0" smtClean="0">
              <a:solidFill>
                <a:srgbClr val="F8F8F8"/>
              </a:solidFill>
              <a:latin typeface="Tahoma" pitchFamily="34" charset="0"/>
            </a:endParaRPr>
          </a:p>
          <a:p>
            <a:pPr algn="l">
              <a:lnSpc>
                <a:spcPct val="110000"/>
              </a:lnSpc>
              <a:buClr>
                <a:srgbClr val="003366"/>
              </a:buClr>
              <a:buSzPct val="70000"/>
              <a:buNone/>
            </a:pPr>
            <a:r>
              <a:rPr lang="en-US" altLang="ja-JP" sz="1800" b="1" dirty="0" smtClean="0">
                <a:solidFill>
                  <a:srgbClr val="F8F8F8"/>
                </a:solidFill>
                <a:latin typeface="Tahoma" pitchFamily="34" charset="0"/>
              </a:rPr>
              <a:t>   </a:t>
            </a:r>
            <a:r>
              <a:rPr lang="ja-JP" altLang="en-US" sz="1800" b="1" dirty="0" smtClean="0">
                <a:solidFill>
                  <a:srgbClr val="F8F8F8"/>
                </a:solidFill>
                <a:latin typeface="Tahoma" pitchFamily="34" charset="0"/>
              </a:rPr>
              <a:t>重力・重力波を観測するための基準</a:t>
            </a:r>
            <a:r>
              <a:rPr kumimoji="1" lang="en-US" altLang="ja-JP" sz="1800" b="1" kern="1200" dirty="0" smtClean="0">
                <a:solidFill>
                  <a:srgbClr val="F8F8F8"/>
                </a:solidFill>
                <a:latin typeface="Tahoma" pitchFamily="34" charset="0"/>
                <a:ea typeface="HGP創英角ｺﾞｼｯｸUB" pitchFamily="50" charset="-128"/>
                <a:cs typeface="+mn-cs"/>
              </a:rPr>
              <a:t>   </a:t>
            </a:r>
            <a:r>
              <a:rPr kumimoji="1" lang="ja-JP" altLang="en-US" sz="1800" b="1" kern="1200" dirty="0" smtClean="0">
                <a:solidFill>
                  <a:srgbClr val="F8F8F8"/>
                </a:solidFill>
                <a:latin typeface="Tahoma" pitchFamily="34" charset="0"/>
                <a:ea typeface="HGP創英角ｺﾞｼｯｸUB" pitchFamily="50" charset="-128"/>
                <a:cs typeface="+mn-cs"/>
              </a:rPr>
              <a:t>   </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40" name="角丸四角形 39"/>
          <p:cNvSpPr/>
          <p:nvPr/>
        </p:nvSpPr>
        <p:spPr bwMode="auto">
          <a:xfrm>
            <a:off x="1285852" y="1428736"/>
            <a:ext cx="4000528" cy="2071702"/>
          </a:xfrm>
          <a:prstGeom prst="roundRect">
            <a:avLst>
              <a:gd name="adj" fmla="val 5874"/>
            </a:avLst>
          </a:prstGeom>
          <a:noFill/>
          <a:ln w="50800">
            <a:solidFill>
              <a:srgbClr val="333333"/>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43" name="Rectangle 14"/>
          <p:cNvSpPr>
            <a:spLocks noChangeArrowheads="1"/>
          </p:cNvSpPr>
          <p:nvPr/>
        </p:nvSpPr>
        <p:spPr bwMode="auto">
          <a:xfrm>
            <a:off x="500034" y="4286256"/>
            <a:ext cx="3429024" cy="54284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ja-JP" altLang="en-US" sz="1400" b="1" kern="1200" dirty="0" smtClean="0">
                <a:solidFill>
                  <a:srgbClr val="EAEAEA"/>
                </a:solidFill>
                <a:latin typeface="Tahoma" pitchFamily="34" charset="0"/>
                <a:ea typeface="HGP創英角ｺﾞｼｯｸUB" pitchFamily="50" charset="-128"/>
                <a:cs typeface="+mn-cs"/>
              </a:rPr>
              <a:t>・</a:t>
            </a:r>
            <a:r>
              <a:rPr kumimoji="1" lang="en-US" altLang="ja-JP" sz="1400" b="1" kern="1200" dirty="0" smtClean="0">
                <a:solidFill>
                  <a:srgbClr val="EAEAEA"/>
                </a:solidFill>
                <a:latin typeface="Tahoma" pitchFamily="34" charset="0"/>
                <a:ea typeface="HGP創英角ｺﾞｼｯｸUB" pitchFamily="50" charset="-128"/>
                <a:cs typeface="+mn-cs"/>
              </a:rPr>
              <a:t>30cm IFO BBM     </a:t>
            </a:r>
            <a:r>
              <a:rPr lang="ja-JP" altLang="en-US" sz="1400" b="1" dirty="0" smtClean="0">
                <a:solidFill>
                  <a:srgbClr val="EAEAEA"/>
                </a:solidFill>
                <a:latin typeface="Tahoma" pitchFamily="34" charset="0"/>
              </a:rPr>
              <a:t>・</a:t>
            </a:r>
            <a:r>
              <a:rPr lang="en-US" altLang="ja-JP" sz="1400" b="1" dirty="0" smtClean="0">
                <a:solidFill>
                  <a:srgbClr val="EAEAEA"/>
                </a:solidFill>
                <a:latin typeface="Tahoma" pitchFamily="34" charset="0"/>
              </a:rPr>
              <a:t>Packaging</a:t>
            </a:r>
          </a:p>
          <a:p>
            <a:pPr algn="l" rtl="0" fontAlgn="base">
              <a:lnSpc>
                <a:spcPct val="110000"/>
              </a:lnSpc>
              <a:spcBef>
                <a:spcPct val="0"/>
              </a:spcBef>
              <a:spcAft>
                <a:spcPct val="0"/>
              </a:spcAft>
              <a:buClr>
                <a:srgbClr val="003366"/>
              </a:buClr>
              <a:buSzPct val="70000"/>
              <a:buFont typeface="Wingdings" pitchFamily="2" charset="2"/>
              <a:buNone/>
            </a:pPr>
            <a:r>
              <a:rPr lang="ja-JP" altLang="en-US" sz="1400" b="1" dirty="0" smtClean="0">
                <a:solidFill>
                  <a:srgbClr val="EAEAEA"/>
                </a:solidFill>
                <a:latin typeface="Tahoma" pitchFamily="34" charset="0"/>
              </a:rPr>
              <a:t>　</a:t>
            </a:r>
            <a:r>
              <a:rPr kumimoji="1" lang="en-US" altLang="ja-JP" sz="1400" b="1" kern="1200" dirty="0" smtClean="0">
                <a:solidFill>
                  <a:srgbClr val="EAEAEA"/>
                </a:solidFill>
                <a:latin typeface="Tahoma" pitchFamily="34" charset="0"/>
                <a:ea typeface="HGP創英角ｺﾞｼｯｸUB" pitchFamily="50" charset="-128"/>
                <a:cs typeface="+mn-cs"/>
              </a:rPr>
              <a:t>Digital</a:t>
            </a:r>
            <a:r>
              <a:rPr lang="en-US" altLang="ja-JP" sz="1400" b="1" dirty="0" smtClean="0">
                <a:solidFill>
                  <a:srgbClr val="EAEAEA"/>
                </a:solidFill>
                <a:latin typeface="Tahoma" pitchFamily="34" charset="0"/>
              </a:rPr>
              <a:t> </a:t>
            </a:r>
            <a:r>
              <a:rPr kumimoji="1" lang="en-US" altLang="ja-JP" sz="1400" b="1" kern="1200" dirty="0" smtClean="0">
                <a:solidFill>
                  <a:srgbClr val="EAEAEA"/>
                </a:solidFill>
                <a:latin typeface="Tahoma" pitchFamily="34" charset="0"/>
                <a:ea typeface="HGP創英角ｺﾞｼｯｸUB" pitchFamily="50" charset="-128"/>
                <a:cs typeface="+mn-cs"/>
              </a:rPr>
              <a:t>control     </a:t>
            </a:r>
            <a:r>
              <a:rPr kumimoji="1" lang="ja-JP" altLang="en-US" sz="1400" b="1" kern="1200" dirty="0" smtClean="0">
                <a:solidFill>
                  <a:srgbClr val="EAEAEA"/>
                </a:solidFill>
                <a:latin typeface="Tahoma" pitchFamily="34" charset="0"/>
                <a:ea typeface="HGP創英角ｺﾞｼｯｸUB" pitchFamily="50" charset="-128"/>
                <a:cs typeface="+mn-cs"/>
              </a:rPr>
              <a:t>・</a:t>
            </a:r>
            <a:r>
              <a:rPr kumimoji="1" lang="en-US" altLang="ja-JP" sz="1400" b="1" kern="1200" dirty="0" smtClean="0">
                <a:solidFill>
                  <a:srgbClr val="EAEAEA"/>
                </a:solidFill>
                <a:latin typeface="Tahoma" pitchFamily="34" charset="0"/>
                <a:ea typeface="HGP創英角ｺﾞｼｯｸUB" pitchFamily="50" charset="-128"/>
                <a:cs typeface="+mn-cs"/>
              </a:rPr>
              <a:t>Monolithic Opt.</a:t>
            </a:r>
            <a:endParaRPr kumimoji="1" lang="ja-JP" altLang="en-US" sz="1400" b="1" kern="1200" dirty="0">
              <a:solidFill>
                <a:srgbClr val="EAEAEA"/>
              </a:solidFill>
              <a:latin typeface="Tahoma" pitchFamily="34" charset="0"/>
              <a:ea typeface="HGP創英角ｺﾞｼｯｸUB" pitchFamily="50" charset="-128"/>
              <a:cs typeface="+mn-cs"/>
            </a:endParaRPr>
          </a:p>
        </p:txBody>
      </p:sp>
      <p:pic>
        <p:nvPicPr>
          <p:cNvPr id="21" name="図 20" descr=":PICT00430.jpg"/>
          <p:cNvPicPr/>
          <p:nvPr/>
        </p:nvPicPr>
        <p:blipFill>
          <a:blip r:embed="rId4" cstate="print"/>
          <a:srcRect/>
          <a:stretch>
            <a:fillRect/>
          </a:stretch>
        </p:blipFill>
        <p:spPr bwMode="auto">
          <a:xfrm>
            <a:off x="3357554" y="2143116"/>
            <a:ext cx="1785950" cy="1143008"/>
          </a:xfrm>
          <a:prstGeom prst="rect">
            <a:avLst/>
          </a:prstGeom>
          <a:noFill/>
          <a:ln w="9525">
            <a:noFill/>
            <a:miter lim="800000"/>
            <a:headEnd/>
            <a:tailEnd/>
          </a:ln>
        </p:spPr>
      </p:pic>
      <p:sp>
        <p:nvSpPr>
          <p:cNvPr id="23" name="Rectangle 14"/>
          <p:cNvSpPr>
            <a:spLocks noChangeArrowheads="1"/>
          </p:cNvSpPr>
          <p:nvPr/>
        </p:nvSpPr>
        <p:spPr bwMode="auto">
          <a:xfrm>
            <a:off x="3929058" y="4429132"/>
            <a:ext cx="2571768" cy="674031"/>
          </a:xfrm>
          <a:prstGeom prst="rect">
            <a:avLst/>
          </a:prstGeom>
          <a:noFill/>
          <a:ln w="15875">
            <a:noFill/>
            <a:miter lim="800000"/>
            <a:headEnd/>
            <a:tailEnd/>
          </a:ln>
          <a:effectLst/>
        </p:spPr>
        <p:txBody>
          <a:bodyPr wrap="square">
            <a:spAutoFit/>
          </a:bodyPr>
          <a:lstStyle/>
          <a:p>
            <a:pPr algn="l">
              <a:lnSpc>
                <a:spcPct val="105000"/>
              </a:lnSpc>
              <a:buClr>
                <a:srgbClr val="003366"/>
              </a:buClr>
              <a:buSzPct val="70000"/>
              <a:buNone/>
            </a:pPr>
            <a:r>
              <a:rPr lang="ja-JP" altLang="en-US" sz="1800" b="1" dirty="0" smtClean="0">
                <a:solidFill>
                  <a:srgbClr val="F8F8F8"/>
                </a:solidFill>
                <a:latin typeface="Tahoma" pitchFamily="34" charset="0"/>
              </a:rPr>
              <a:t>レーザーセンサ</a:t>
            </a:r>
            <a:endParaRPr kumimoji="1" lang="en-US" altLang="ja-JP" sz="1800" b="1" kern="1200" dirty="0" smtClean="0">
              <a:solidFill>
                <a:srgbClr val="F8F8F8"/>
              </a:solidFill>
              <a:latin typeface="Tahoma" pitchFamily="34" charset="0"/>
              <a:ea typeface="HGP創英角ｺﾞｼｯｸUB" pitchFamily="50" charset="-128"/>
              <a:cs typeface="+mn-cs"/>
            </a:endParaRPr>
          </a:p>
          <a:p>
            <a:pPr algn="l" rtl="0" fontAlgn="base">
              <a:lnSpc>
                <a:spcPct val="105000"/>
              </a:lnSpc>
              <a:spcBef>
                <a:spcPct val="0"/>
              </a:spcBef>
              <a:spcAft>
                <a:spcPct val="0"/>
              </a:spcAft>
              <a:buClr>
                <a:srgbClr val="003366"/>
              </a:buClr>
              <a:buSzPct val="70000"/>
              <a:buFont typeface="Wingdings" pitchFamily="2" charset="2"/>
              <a:buNone/>
            </a:pPr>
            <a:r>
              <a:rPr lang="en-US" altLang="ja-JP" sz="1800" b="1" dirty="0" smtClean="0">
                <a:solidFill>
                  <a:srgbClr val="F8F8F8"/>
                </a:solidFill>
                <a:latin typeface="Tahoma" pitchFamily="34" charset="0"/>
                <a:sym typeface="Wingdings" pitchFamily="2" charset="2"/>
              </a:rPr>
              <a:t>  </a:t>
            </a:r>
            <a:r>
              <a:rPr lang="ja-JP" altLang="en-US" sz="1800" b="1" dirty="0" smtClean="0">
                <a:solidFill>
                  <a:srgbClr val="F8F8F8"/>
                </a:solidFill>
                <a:latin typeface="Tahoma" pitchFamily="34" charset="0"/>
                <a:sym typeface="Wingdings" pitchFamily="2" charset="2"/>
              </a:rPr>
              <a:t>加速度計センサ</a:t>
            </a:r>
            <a:endParaRPr lang="en-US" altLang="ja-JP" sz="1800" b="1" dirty="0" smtClean="0">
              <a:solidFill>
                <a:srgbClr val="F8F8F8"/>
              </a:solidFill>
              <a:latin typeface="Tahoma" pitchFamily="34" charset="0"/>
            </a:endParaRPr>
          </a:p>
        </p:txBody>
      </p:sp>
      <p:sp>
        <p:nvSpPr>
          <p:cNvPr id="36" name="Rectangle 14"/>
          <p:cNvSpPr>
            <a:spLocks noChangeArrowheads="1"/>
          </p:cNvSpPr>
          <p:nvPr/>
        </p:nvSpPr>
        <p:spPr bwMode="auto">
          <a:xfrm>
            <a:off x="1285852" y="3032334"/>
            <a:ext cx="2143140" cy="498598"/>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1200" b="1" dirty="0" smtClean="0">
                <a:solidFill>
                  <a:srgbClr val="CCECFF"/>
                </a:solidFill>
                <a:latin typeface="Tahoma" pitchFamily="34" charset="0"/>
              </a:rPr>
              <a:t>法政大</a:t>
            </a:r>
            <a:r>
              <a:rPr lang="en-US" altLang="ja-JP" sz="1200" b="1" dirty="0" smtClean="0">
                <a:solidFill>
                  <a:srgbClr val="CCECFF"/>
                </a:solidFill>
                <a:latin typeface="Tahoma" pitchFamily="34" charset="0"/>
              </a:rPr>
              <a:t>, </a:t>
            </a:r>
            <a:r>
              <a:rPr lang="ja-JP" altLang="en-US" sz="1200" b="1" dirty="0" smtClean="0">
                <a:solidFill>
                  <a:srgbClr val="CCECFF"/>
                </a:solidFill>
                <a:latin typeface="Tahoma" pitchFamily="34" charset="0"/>
              </a:rPr>
              <a:t>国立天文台</a:t>
            </a:r>
            <a:r>
              <a:rPr lang="en-US" altLang="ja-JP" sz="1200" b="1" dirty="0" smtClean="0">
                <a:solidFill>
                  <a:srgbClr val="CCECFF"/>
                </a:solidFill>
                <a:latin typeface="Tahoma" pitchFamily="34" charset="0"/>
              </a:rPr>
              <a:t>, </a:t>
            </a:r>
          </a:p>
          <a:p>
            <a:pPr algn="l">
              <a:lnSpc>
                <a:spcPct val="110000"/>
              </a:lnSpc>
              <a:buClr>
                <a:srgbClr val="003366"/>
              </a:buClr>
              <a:buSzPct val="70000"/>
              <a:buNone/>
            </a:pPr>
            <a:r>
              <a:rPr lang="ja-JP" altLang="en-US" sz="1200" b="1" dirty="0" smtClean="0">
                <a:solidFill>
                  <a:srgbClr val="CCECFF"/>
                </a:solidFill>
                <a:latin typeface="Tahoma" pitchFamily="34" charset="0"/>
              </a:rPr>
              <a:t>お茶大</a:t>
            </a:r>
            <a:r>
              <a:rPr lang="en-US" altLang="ja-JP" sz="1200" b="1" dirty="0" smtClean="0">
                <a:solidFill>
                  <a:srgbClr val="CCECFF"/>
                </a:solidFill>
                <a:latin typeface="Tahoma" pitchFamily="34" charset="0"/>
              </a:rPr>
              <a:t>, </a:t>
            </a:r>
            <a:r>
              <a:rPr lang="ja-JP" altLang="en-US" sz="1200" b="1" dirty="0" smtClean="0">
                <a:solidFill>
                  <a:srgbClr val="CCECFF"/>
                </a:solidFill>
                <a:latin typeface="Tahoma" pitchFamily="34" charset="0"/>
              </a:rPr>
              <a:t>　スタンフォード大</a:t>
            </a:r>
            <a:endParaRPr kumimoji="1" lang="ja-JP" altLang="en-US" sz="1200" b="1" kern="1200" dirty="0">
              <a:solidFill>
                <a:srgbClr val="CCECFF"/>
              </a:solidFill>
              <a:latin typeface="Tahoma" pitchFamily="34" charset="0"/>
              <a:ea typeface="HGP創英角ｺﾞｼｯｸUB" pitchFamily="50" charset="-128"/>
              <a:cs typeface="+mn-cs"/>
            </a:endParaRPr>
          </a:p>
        </p:txBody>
      </p:sp>
      <p:sp>
        <p:nvSpPr>
          <p:cNvPr id="25" name="Rectangle 14"/>
          <p:cNvSpPr>
            <a:spLocks noChangeArrowheads="1"/>
          </p:cNvSpPr>
          <p:nvPr/>
        </p:nvSpPr>
        <p:spPr bwMode="auto">
          <a:xfrm>
            <a:off x="1428728" y="2071678"/>
            <a:ext cx="2071702" cy="1040285"/>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smtClean="0">
                <a:solidFill>
                  <a:srgbClr val="EAEAEA"/>
                </a:solidFill>
                <a:latin typeface="Tahoma" pitchFamily="34" charset="0"/>
                <a:ea typeface="HGP創英角ｺﾞｼｯｸUB" pitchFamily="50" charset="-128"/>
                <a:cs typeface="+mn-cs"/>
              </a:rPr>
              <a:t>・</a:t>
            </a:r>
            <a:r>
              <a:rPr kumimoji="1" lang="en-US" altLang="ja-JP" sz="1400" b="1" kern="1200" dirty="0" smtClean="0">
                <a:solidFill>
                  <a:srgbClr val="EAEAEA"/>
                </a:solidFill>
                <a:latin typeface="Tahoma" pitchFamily="34" charset="0"/>
                <a:ea typeface="HGP創英角ｺﾞｼｯｸUB" pitchFamily="50" charset="-128"/>
                <a:cs typeface="+mn-cs"/>
              </a:rPr>
              <a:t>BBM of Module, </a:t>
            </a:r>
          </a:p>
          <a:p>
            <a:pPr algn="l" rtl="0" fontAlgn="base">
              <a:lnSpc>
                <a:spcPct val="110000"/>
              </a:lnSpc>
              <a:spcBef>
                <a:spcPct val="0"/>
              </a:spcBef>
              <a:spcAft>
                <a:spcPct val="0"/>
              </a:spcAft>
              <a:buClr>
                <a:srgbClr val="003366"/>
              </a:buClr>
              <a:buSzPct val="70000"/>
              <a:buFont typeface="Wingdings" pitchFamily="2" charset="2"/>
              <a:buNone/>
            </a:pPr>
            <a:r>
              <a:rPr lang="en-US" altLang="ja-JP" sz="1400" b="1" dirty="0" smtClean="0">
                <a:solidFill>
                  <a:srgbClr val="EAEAEA"/>
                </a:solidFill>
                <a:latin typeface="Tahoma" pitchFamily="34" charset="0"/>
              </a:rPr>
              <a:t>   </a:t>
            </a:r>
            <a:r>
              <a:rPr kumimoji="1" lang="en-US" altLang="ja-JP" sz="1400" b="1" kern="1200" dirty="0" smtClean="0">
                <a:solidFill>
                  <a:srgbClr val="EAEAEA"/>
                </a:solidFill>
                <a:latin typeface="Tahoma" pitchFamily="34" charset="0"/>
                <a:ea typeface="HGP創英角ｺﾞｼｯｸUB" pitchFamily="50" charset="-128"/>
                <a:cs typeface="+mn-cs"/>
              </a:rPr>
              <a:t>Sensor, Actuator, </a:t>
            </a:r>
          </a:p>
          <a:p>
            <a:pPr algn="l" rtl="0" fontAlgn="base">
              <a:lnSpc>
                <a:spcPct val="110000"/>
              </a:lnSpc>
              <a:spcBef>
                <a:spcPct val="0"/>
              </a:spcBef>
              <a:spcAft>
                <a:spcPct val="0"/>
              </a:spcAft>
              <a:buClr>
                <a:srgbClr val="003366"/>
              </a:buClr>
              <a:buSzPct val="70000"/>
              <a:buFont typeface="Wingdings" pitchFamily="2" charset="2"/>
              <a:buNone/>
            </a:pPr>
            <a:r>
              <a:rPr lang="en-US" altLang="ja-JP" sz="1400" b="1" dirty="0" smtClean="0">
                <a:solidFill>
                  <a:srgbClr val="EAEAEA"/>
                </a:solidFill>
                <a:latin typeface="Tahoma" pitchFamily="34" charset="0"/>
              </a:rPr>
              <a:t>   </a:t>
            </a:r>
            <a:r>
              <a:rPr kumimoji="1" lang="en-US" altLang="ja-JP" sz="1400" b="1" kern="1200" dirty="0" smtClean="0">
                <a:solidFill>
                  <a:srgbClr val="EAEAEA"/>
                </a:solidFill>
                <a:latin typeface="Tahoma" pitchFamily="34" charset="0"/>
                <a:ea typeface="HGP創英角ｺﾞｼｯｸUB" pitchFamily="50" charset="-128"/>
                <a:cs typeface="+mn-cs"/>
              </a:rPr>
              <a:t>Clump/Release</a:t>
            </a:r>
          </a:p>
          <a:p>
            <a:pPr algn="l" rtl="0" fontAlgn="base">
              <a:lnSpc>
                <a:spcPct val="110000"/>
              </a:lnSpc>
              <a:spcBef>
                <a:spcPct val="0"/>
              </a:spcBef>
              <a:spcAft>
                <a:spcPct val="0"/>
              </a:spcAft>
              <a:buClr>
                <a:srgbClr val="003366"/>
              </a:buClr>
              <a:buSzPct val="70000"/>
              <a:buFont typeface="Wingdings" pitchFamily="2" charset="2"/>
              <a:buNone/>
            </a:pPr>
            <a:r>
              <a:rPr lang="ja-JP" altLang="en-US" sz="1400" b="1" dirty="0" smtClean="0">
                <a:solidFill>
                  <a:srgbClr val="EAEAEA"/>
                </a:solidFill>
                <a:latin typeface="Tahoma" pitchFamily="34" charset="0"/>
              </a:rPr>
              <a:t>・</a:t>
            </a:r>
            <a:r>
              <a:rPr lang="en-US" altLang="ja-JP" sz="1400" b="1" dirty="0" smtClean="0">
                <a:solidFill>
                  <a:srgbClr val="EAEAEA"/>
                </a:solidFill>
                <a:latin typeface="Tahoma" pitchFamily="34" charset="0"/>
              </a:rPr>
              <a:t>μ-Grav. Exp.</a:t>
            </a:r>
            <a:endParaRPr kumimoji="1" lang="ja-JP" altLang="en-US" sz="1400" b="1" kern="1200" dirty="0">
              <a:solidFill>
                <a:srgbClr val="EAEAEA"/>
              </a:solidFill>
              <a:latin typeface="Tahoma" pitchFamily="34" charset="0"/>
              <a:ea typeface="HGP創英角ｺﾞｼｯｸUB" pitchFamily="50" charset="-128"/>
              <a:cs typeface="+mn-cs"/>
            </a:endParaRPr>
          </a:p>
        </p:txBody>
      </p:sp>
      <p:sp>
        <p:nvSpPr>
          <p:cNvPr id="26" name="Rectangle 14"/>
          <p:cNvSpPr>
            <a:spLocks noChangeArrowheads="1"/>
          </p:cNvSpPr>
          <p:nvPr/>
        </p:nvSpPr>
        <p:spPr bwMode="auto">
          <a:xfrm>
            <a:off x="4000496" y="5857892"/>
            <a:ext cx="1571636" cy="29546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1200" b="1" dirty="0" smtClean="0">
                <a:solidFill>
                  <a:srgbClr val="CCECFF"/>
                </a:solidFill>
                <a:latin typeface="Tahoma" pitchFamily="34" charset="0"/>
              </a:rPr>
              <a:t>東大地震研</a:t>
            </a:r>
            <a:r>
              <a:rPr lang="en-US" altLang="ja-JP" sz="1200" b="1" dirty="0" smtClean="0">
                <a:solidFill>
                  <a:srgbClr val="CCECFF"/>
                </a:solidFill>
                <a:latin typeface="Tahoma" pitchFamily="34" charset="0"/>
              </a:rPr>
              <a:t>, </a:t>
            </a:r>
            <a:r>
              <a:rPr lang="ja-JP" altLang="en-US" sz="1200" b="1" dirty="0" smtClean="0">
                <a:solidFill>
                  <a:srgbClr val="CCECFF"/>
                </a:solidFill>
                <a:latin typeface="Tahoma" pitchFamily="34" charset="0"/>
              </a:rPr>
              <a:t>東大理</a:t>
            </a:r>
            <a:endParaRPr kumimoji="1" lang="ja-JP" altLang="en-US" sz="1200" b="1" kern="1200" dirty="0">
              <a:solidFill>
                <a:srgbClr val="CCECFF"/>
              </a:solidFill>
              <a:latin typeface="Tahoma" pitchFamily="34" charset="0"/>
              <a:ea typeface="HGP創英角ｺﾞｼｯｸUB" pitchFamily="50" charset="-128"/>
              <a:cs typeface="+mn-cs"/>
            </a:endParaRPr>
          </a:p>
        </p:txBody>
      </p:sp>
      <p:sp>
        <p:nvSpPr>
          <p:cNvPr id="31" name="Rectangle 14"/>
          <p:cNvSpPr>
            <a:spLocks noChangeArrowheads="1"/>
          </p:cNvSpPr>
          <p:nvPr/>
        </p:nvSpPr>
        <p:spPr bwMode="auto">
          <a:xfrm>
            <a:off x="4214810" y="5143512"/>
            <a:ext cx="2000264" cy="5428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smtClean="0">
                <a:solidFill>
                  <a:srgbClr val="EAEAEA"/>
                </a:solidFill>
                <a:latin typeface="Tahoma" pitchFamily="34" charset="0"/>
                <a:ea typeface="HGP創英角ｺﾞｼｯｸUB" pitchFamily="50" charset="-128"/>
                <a:cs typeface="+mn-cs"/>
              </a:rPr>
              <a:t>・</a:t>
            </a:r>
            <a:r>
              <a:rPr kumimoji="1" lang="en-US" altLang="ja-JP" sz="1400" b="1" kern="1200" dirty="0" smtClean="0">
                <a:solidFill>
                  <a:srgbClr val="EAEAEA"/>
                </a:solidFill>
                <a:latin typeface="Tahoma" pitchFamily="34" charset="0"/>
                <a:ea typeface="HGP創英角ｺﾞｼｯｸUB" pitchFamily="50" charset="-128"/>
                <a:cs typeface="+mn-cs"/>
              </a:rPr>
              <a:t>BBM test</a:t>
            </a:r>
          </a:p>
          <a:p>
            <a:pPr algn="l" rtl="0" fontAlgn="base">
              <a:lnSpc>
                <a:spcPct val="110000"/>
              </a:lnSpc>
              <a:spcBef>
                <a:spcPct val="0"/>
              </a:spcBef>
              <a:spcAft>
                <a:spcPct val="0"/>
              </a:spcAft>
              <a:buClr>
                <a:srgbClr val="003366"/>
              </a:buClr>
              <a:buSzPct val="70000"/>
              <a:buFont typeface="Wingdings" pitchFamily="2" charset="2"/>
              <a:buNone/>
            </a:pPr>
            <a:r>
              <a:rPr lang="ja-JP" altLang="en-US" sz="1400" b="1" dirty="0" smtClean="0">
                <a:solidFill>
                  <a:srgbClr val="EAEAEA"/>
                </a:solidFill>
                <a:latin typeface="Tahoma" pitchFamily="34" charset="0"/>
              </a:rPr>
              <a:t>・</a:t>
            </a:r>
            <a:r>
              <a:rPr lang="en-US" altLang="ja-JP" sz="1400" b="1" dirty="0" smtClean="0">
                <a:solidFill>
                  <a:srgbClr val="EAEAEA"/>
                </a:solidFill>
                <a:latin typeface="Tahoma" pitchFamily="34" charset="0"/>
              </a:rPr>
              <a:t>Sensitivity meas.</a:t>
            </a:r>
            <a:endParaRPr kumimoji="1" lang="ja-JP" altLang="en-US" sz="1400" b="1" kern="1200" dirty="0">
              <a:solidFill>
                <a:srgbClr val="EAEAEA"/>
              </a:solidFill>
              <a:latin typeface="Tahoma" pitchFamily="34" charset="0"/>
              <a:ea typeface="HGP創英角ｺﾞｼｯｸUB" pitchFamily="50" charset="-128"/>
              <a:cs typeface="+mn-cs"/>
            </a:endParaRPr>
          </a:p>
        </p:txBody>
      </p:sp>
      <p:pic>
        <p:nvPicPr>
          <p:cNvPr id="38" name="図 37" descr="PICT00520"/>
          <p:cNvPicPr>
            <a:picLocks noChangeAspect="1"/>
          </p:cNvPicPr>
          <p:nvPr/>
        </p:nvPicPr>
        <p:blipFill>
          <a:blip r:embed="rId5" cstate="print"/>
          <a:srcRect/>
          <a:stretch>
            <a:fillRect/>
          </a:stretch>
        </p:blipFill>
        <p:spPr bwMode="auto">
          <a:xfrm rot="5400000">
            <a:off x="5733024" y="4825584"/>
            <a:ext cx="1521441" cy="1014294"/>
          </a:xfrm>
          <a:prstGeom prst="rect">
            <a:avLst/>
          </a:prstGeom>
          <a:noFill/>
          <a:ln w="9525">
            <a:noFill/>
            <a:miter lim="800000"/>
            <a:headEnd/>
            <a:tailEnd/>
          </a:ln>
        </p:spPr>
      </p:pic>
      <p:pic>
        <p:nvPicPr>
          <p:cNvPr id="41" name="Picture 1"/>
          <p:cNvPicPr>
            <a:picLocks noChangeAspect="1" noChangeArrowheads="1"/>
          </p:cNvPicPr>
          <p:nvPr/>
        </p:nvPicPr>
        <p:blipFill>
          <a:blip r:embed="rId6" cstate="print"/>
          <a:srcRect/>
          <a:stretch>
            <a:fillRect/>
          </a:stretch>
        </p:blipFill>
        <p:spPr bwMode="auto">
          <a:xfrm>
            <a:off x="2285984" y="4926315"/>
            <a:ext cx="1535503" cy="1003015"/>
          </a:xfrm>
          <a:prstGeom prst="rect">
            <a:avLst/>
          </a:prstGeom>
          <a:noFill/>
          <a:ln w="9525">
            <a:noFill/>
            <a:miter lim="800000"/>
            <a:headEnd/>
            <a:tailEnd/>
          </a:ln>
        </p:spPr>
      </p:pic>
      <p:pic>
        <p:nvPicPr>
          <p:cNvPr id="39" name="Picture 2" descr="C:\Documents and Settings\Administrator\デスクトップ\DSC00530.JPG"/>
          <p:cNvPicPr>
            <a:picLocks noChangeAspect="1" noChangeArrowheads="1"/>
          </p:cNvPicPr>
          <p:nvPr/>
        </p:nvPicPr>
        <p:blipFill>
          <a:blip r:embed="rId7" cstate="print"/>
          <a:srcRect/>
          <a:stretch>
            <a:fillRect/>
          </a:stretch>
        </p:blipFill>
        <p:spPr bwMode="auto">
          <a:xfrm>
            <a:off x="500034" y="4929198"/>
            <a:ext cx="1650988" cy="12382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a:picLocks noChangeAspect="1" noChangeArrowheads="1"/>
          </p:cNvPicPr>
          <p:nvPr/>
        </p:nvPicPr>
        <p:blipFill>
          <a:blip r:embed="rId3" cstate="print">
            <a:clrChange>
              <a:clrFrom>
                <a:srgbClr val="000000"/>
              </a:clrFrom>
              <a:clrTo>
                <a:srgbClr val="000000">
                  <a:alpha val="0"/>
                </a:srgbClr>
              </a:clrTo>
            </a:clrChange>
            <a:lum bright="20000"/>
          </a:blip>
          <a:srcRect/>
          <a:stretch>
            <a:fillRect/>
          </a:stretch>
        </p:blipFill>
        <p:spPr bwMode="auto">
          <a:xfrm>
            <a:off x="5767293" y="1561588"/>
            <a:ext cx="2805235" cy="3081858"/>
          </a:xfrm>
          <a:prstGeom prst="rect">
            <a:avLst/>
          </a:prstGeom>
          <a:noFill/>
          <a:ln w="9525">
            <a:noFill/>
            <a:miter lim="800000"/>
            <a:headEnd/>
            <a:tailEnd/>
          </a:ln>
        </p:spPr>
      </p:pic>
      <p:sp>
        <p:nvSpPr>
          <p:cNvPr id="1137667" name="Rectangle 3"/>
          <p:cNvSpPr>
            <a:spLocks noGrp="1" noChangeArrowheads="1"/>
          </p:cNvSpPr>
          <p:nvPr>
            <p:ph type="title"/>
          </p:nvPr>
        </p:nvSpPr>
        <p:spPr/>
        <p:txBody>
          <a:bodyPr/>
          <a:lstStyle/>
          <a:p>
            <a:r>
              <a:rPr lang="ja-JP" altLang="en-US" dirty="0" smtClean="0"/>
              <a:t>安定化レーザー光源</a:t>
            </a:r>
            <a:endParaRPr lang="ja-JP" altLang="en-US" dirty="0"/>
          </a:p>
        </p:txBody>
      </p:sp>
      <p:sp>
        <p:nvSpPr>
          <p:cNvPr id="28"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a:ea typeface="HGP創英角ｺﾞｼｯｸUB" pitchFamily="50" charset="-128"/>
                <a:cs typeface="+mn-cs"/>
              </a:rPr>
              <a:t>日本地球惑星科学連合</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年大会 </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a:t>
            </a:r>
            <a:r>
              <a:rPr lang="en-US" altLang="ja-JP" sz="1200" b="1" kern="1200" smtClean="0">
                <a:solidFill>
                  <a:srgbClr val="EAEAEA"/>
                </a:solidFill>
                <a:latin typeface="Tahoma"/>
                <a:ea typeface="HGP創英角ｺﾞｼｯｸUB" pitchFamily="50" charset="-128"/>
                <a:cs typeface="+mn-cs"/>
              </a:rPr>
              <a:t>5</a:t>
            </a:r>
            <a:r>
              <a:rPr lang="ja-JP" altLang="en-US" sz="1200" b="1" kern="1200" smtClean="0">
                <a:solidFill>
                  <a:srgbClr val="EAEAEA"/>
                </a:solidFill>
                <a:latin typeface="Tahoma"/>
                <a:ea typeface="HGP創英角ｺﾞｼｯｸUB" pitchFamily="50" charset="-128"/>
                <a:cs typeface="+mn-cs"/>
              </a:rPr>
              <a:t>月</a:t>
            </a:r>
            <a:r>
              <a:rPr lang="en-US" altLang="ja-JP" sz="1200" b="1" kern="1200" smtClean="0">
                <a:solidFill>
                  <a:srgbClr val="EAEAEA"/>
                </a:solidFill>
                <a:latin typeface="Tahoma"/>
                <a:ea typeface="HGP創英角ｺﾞｼｯｸUB" pitchFamily="50" charset="-128"/>
                <a:cs typeface="+mn-cs"/>
              </a:rPr>
              <a:t>28</a:t>
            </a:r>
            <a:r>
              <a:rPr lang="ja-JP" altLang="en-US" sz="1200" b="1" kern="1200" smtClean="0">
                <a:solidFill>
                  <a:srgbClr val="EAEAEA"/>
                </a:solidFill>
                <a:latin typeface="Tahoma"/>
                <a:ea typeface="HGP創英角ｺﾞｼｯｸUB" pitchFamily="50" charset="-128"/>
                <a:cs typeface="+mn-cs"/>
              </a:rPr>
              <a:t>日</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幕張メッセ国際会議場</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千葉</a:t>
            </a:r>
            <a:r>
              <a:rPr lang="en-US" altLang="ja-JP" sz="1200" b="1" kern="1200" smtClean="0">
                <a:solidFill>
                  <a:srgbClr val="EAEAEA"/>
                </a:solidFill>
                <a:latin typeface="Tahoma"/>
                <a:ea typeface="HGP創英角ｺﾞｼｯｸUB" pitchFamily="50" charset="-128"/>
                <a:cs typeface="+mn-cs"/>
              </a:rPr>
              <a:t>)</a:t>
            </a:r>
            <a:endParaRPr lang="en-US" altLang="ja-JP" sz="1200" b="1" kern="1200" dirty="0">
              <a:solidFill>
                <a:srgbClr val="EAEAEA"/>
              </a:solidFill>
              <a:latin typeface="Tahoma"/>
              <a:ea typeface="HGP創英角ｺﾞｼｯｸUB" pitchFamily="50" charset="-128"/>
              <a:cs typeface="+mn-cs"/>
            </a:endParaRPr>
          </a:p>
        </p:txBody>
      </p:sp>
      <p:sp>
        <p:nvSpPr>
          <p:cNvPr id="29" name="Rectangle 14"/>
          <p:cNvSpPr>
            <a:spLocks noChangeArrowheads="1"/>
          </p:cNvSpPr>
          <p:nvPr/>
        </p:nvSpPr>
        <p:spPr bwMode="auto">
          <a:xfrm>
            <a:off x="847733" y="928670"/>
            <a:ext cx="7296167" cy="39889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2000" b="1" dirty="0" smtClean="0">
                <a:solidFill>
                  <a:schemeClr val="bg1"/>
                </a:solidFill>
                <a:latin typeface="Tahoma" pitchFamily="34" charset="0"/>
              </a:rPr>
              <a:t>安定化レーザー光源 </a:t>
            </a:r>
            <a:r>
              <a:rPr lang="en-US" altLang="ja-JP" sz="2000" b="1" dirty="0" smtClean="0">
                <a:solidFill>
                  <a:srgbClr val="FFFFFF"/>
                </a:solidFill>
                <a:latin typeface="Tahoma" pitchFamily="34" charset="0"/>
              </a:rPr>
              <a:t>: </a:t>
            </a:r>
            <a:r>
              <a:rPr lang="ja-JP" altLang="en-US" sz="2000" b="1" dirty="0" smtClean="0">
                <a:solidFill>
                  <a:srgbClr val="FFFFFF"/>
                </a:solidFill>
                <a:latin typeface="Tahoma" pitchFamily="34" charset="0"/>
              </a:rPr>
              <a:t>光源 </a:t>
            </a:r>
            <a:r>
              <a:rPr lang="en-US" altLang="ja-JP" sz="2000" b="1" dirty="0" smtClean="0">
                <a:solidFill>
                  <a:srgbClr val="FFFFFF"/>
                </a:solidFill>
                <a:latin typeface="Tahoma" pitchFamily="34" charset="0"/>
              </a:rPr>
              <a:t>+ </a:t>
            </a:r>
            <a:r>
              <a:rPr lang="ja-JP" altLang="en-US" sz="2000" b="1" dirty="0" smtClean="0">
                <a:solidFill>
                  <a:srgbClr val="FFFFFF"/>
                </a:solidFill>
                <a:latin typeface="Tahoma" pitchFamily="34" charset="0"/>
              </a:rPr>
              <a:t>安定化システム</a:t>
            </a:r>
            <a:endParaRPr lang="ja-JP" altLang="en-US" sz="1800" b="1" dirty="0">
              <a:solidFill>
                <a:srgbClr val="F8F8F8"/>
              </a:solidFill>
              <a:latin typeface="Tahoma" pitchFamily="34" charset="0"/>
            </a:endParaRPr>
          </a:p>
        </p:txBody>
      </p:sp>
      <p:sp>
        <p:nvSpPr>
          <p:cNvPr id="30" name="Rectangle 14"/>
          <p:cNvSpPr>
            <a:spLocks noChangeArrowheads="1"/>
          </p:cNvSpPr>
          <p:nvPr/>
        </p:nvSpPr>
        <p:spPr bwMode="auto">
          <a:xfrm>
            <a:off x="1071538" y="5991054"/>
            <a:ext cx="2000264" cy="29546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1200" b="1" dirty="0" smtClean="0">
                <a:solidFill>
                  <a:srgbClr val="CCECFF"/>
                </a:solidFill>
                <a:latin typeface="Tahoma" pitchFamily="34" charset="0"/>
                <a:sym typeface="Wingdings" pitchFamily="2" charset="2"/>
              </a:rPr>
              <a:t>電通大</a:t>
            </a:r>
            <a:r>
              <a:rPr lang="en-US" altLang="ja-JP" sz="1200" b="1" dirty="0" smtClean="0">
                <a:solidFill>
                  <a:srgbClr val="CCECFF"/>
                </a:solidFill>
                <a:latin typeface="Tahoma" pitchFamily="34" charset="0"/>
                <a:sym typeface="Wingdings" pitchFamily="2" charset="2"/>
              </a:rPr>
              <a:t>, </a:t>
            </a:r>
            <a:r>
              <a:rPr lang="en-US" altLang="zh-TW" sz="1200" b="1" dirty="0" smtClean="0">
                <a:solidFill>
                  <a:srgbClr val="CCECFF"/>
                </a:solidFill>
                <a:latin typeface="Tahoma" pitchFamily="34" charset="0"/>
                <a:sym typeface="Wingdings" pitchFamily="2" charset="2"/>
              </a:rPr>
              <a:t>NICT</a:t>
            </a:r>
            <a:endParaRPr kumimoji="1" lang="ja-JP" altLang="en-US" sz="1200" b="1" kern="1200" dirty="0">
              <a:solidFill>
                <a:srgbClr val="CCECFF"/>
              </a:solidFill>
              <a:latin typeface="Tahoma" pitchFamily="34" charset="0"/>
              <a:ea typeface="HGP創英角ｺﾞｼｯｸUB" pitchFamily="50" charset="-128"/>
              <a:cs typeface="+mn-cs"/>
            </a:endParaRPr>
          </a:p>
        </p:txBody>
      </p:sp>
      <p:sp>
        <p:nvSpPr>
          <p:cNvPr id="32" name="Text Box 4"/>
          <p:cNvSpPr txBox="1">
            <a:spLocks noChangeAspect="1" noChangeArrowheads="1"/>
          </p:cNvSpPr>
          <p:nvPr/>
        </p:nvSpPr>
        <p:spPr bwMode="auto">
          <a:xfrm>
            <a:off x="7143768" y="4857760"/>
            <a:ext cx="1428760" cy="523220"/>
          </a:xfrm>
          <a:prstGeom prst="rect">
            <a:avLst/>
          </a:prstGeom>
          <a:noFill/>
          <a:ln w="9525">
            <a:noFill/>
            <a:miter lim="800000"/>
            <a:headEnd/>
            <a:tailEnd/>
          </a:ln>
          <a:effectLst/>
        </p:spPr>
        <p:txBody>
          <a:bodyPr wrap="square">
            <a:spAutoFit/>
          </a:bodyPr>
          <a:lstStyle/>
          <a:p>
            <a:pPr algn="l">
              <a:buNone/>
            </a:pPr>
            <a:r>
              <a:rPr lang="ja-JP" altLang="en-US" sz="1400" b="1" dirty="0" smtClean="0">
                <a:solidFill>
                  <a:schemeClr val="bg1">
                    <a:lumMod val="90000"/>
                  </a:schemeClr>
                </a:solidFill>
                <a:latin typeface="Tahoma" pitchFamily="34" charset="0"/>
              </a:rPr>
              <a:t>安定化</a:t>
            </a:r>
            <a:endParaRPr lang="en-US" altLang="ja-JP" sz="1400" b="1" dirty="0" smtClean="0">
              <a:solidFill>
                <a:schemeClr val="bg1">
                  <a:lumMod val="90000"/>
                </a:schemeClr>
              </a:solidFill>
              <a:latin typeface="Tahoma" pitchFamily="34" charset="0"/>
            </a:endParaRPr>
          </a:p>
          <a:p>
            <a:pPr algn="l">
              <a:buNone/>
            </a:pPr>
            <a:r>
              <a:rPr lang="ja-JP" altLang="en-US" sz="1400" b="1" dirty="0" smtClean="0">
                <a:solidFill>
                  <a:schemeClr val="bg1">
                    <a:lumMod val="90000"/>
                  </a:schemeClr>
                </a:solidFill>
                <a:latin typeface="Tahoma" pitchFamily="34" charset="0"/>
              </a:rPr>
              <a:t>レーザー光源</a:t>
            </a:r>
            <a:endParaRPr lang="ja-JP" altLang="en-US" sz="1400" b="1" dirty="0">
              <a:solidFill>
                <a:schemeClr val="bg1">
                  <a:lumMod val="90000"/>
                </a:schemeClr>
              </a:solidFill>
              <a:latin typeface="Tahoma" pitchFamily="34" charset="0"/>
            </a:endParaRPr>
          </a:p>
        </p:txBody>
      </p:sp>
      <p:sp>
        <p:nvSpPr>
          <p:cNvPr id="33" name="Line 13"/>
          <p:cNvSpPr>
            <a:spLocks noChangeShapeType="1"/>
          </p:cNvSpPr>
          <p:nvPr/>
        </p:nvSpPr>
        <p:spPr bwMode="auto">
          <a:xfrm flipH="1" flipV="1">
            <a:off x="7215206" y="3000372"/>
            <a:ext cx="357190" cy="1714512"/>
          </a:xfrm>
          <a:prstGeom prst="line">
            <a:avLst/>
          </a:prstGeom>
          <a:noFill/>
          <a:ln w="38100">
            <a:solidFill>
              <a:schemeClr val="bg1">
                <a:lumMod val="75000"/>
              </a:schemeClr>
            </a:solidFill>
            <a:round/>
            <a:headEnd/>
            <a:tailEnd type="triangle" w="med" len="med"/>
          </a:ln>
          <a:effectLst/>
        </p:spPr>
        <p:txBody>
          <a:bodyPr wrap="square" anchor="ctr">
            <a:spAutoFit/>
          </a:bodyPr>
          <a:lstStyle/>
          <a:p>
            <a:pPr algn="l" rtl="0" fontAlgn="base">
              <a:spcBef>
                <a:spcPct val="0"/>
              </a:spcBef>
              <a:spcAft>
                <a:spcPct val="0"/>
              </a:spcAft>
              <a:buNone/>
            </a:pPr>
            <a:endParaRPr kumimoji="1" lang="ja-JP" altLang="en-US" sz="2400" kern="1200" dirty="0">
              <a:solidFill>
                <a:schemeClr val="bg1">
                  <a:lumMod val="90000"/>
                </a:schemeClr>
              </a:solidFill>
              <a:latin typeface="Times New Roman" pitchFamily="18" charset="0"/>
              <a:ea typeface="HGP創英角ｺﾞｼｯｸUB" pitchFamily="50" charset="-128"/>
              <a:cs typeface="+mn-cs"/>
            </a:endParaRPr>
          </a:p>
        </p:txBody>
      </p:sp>
      <p:sp>
        <p:nvSpPr>
          <p:cNvPr id="34" name="角丸四角形 33"/>
          <p:cNvSpPr/>
          <p:nvPr/>
        </p:nvSpPr>
        <p:spPr bwMode="auto">
          <a:xfrm>
            <a:off x="6786578" y="2357430"/>
            <a:ext cx="928694" cy="613470"/>
          </a:xfrm>
          <a:prstGeom prst="roundRect">
            <a:avLst>
              <a:gd name="adj" fmla="val 43334"/>
            </a:avLst>
          </a:prstGeom>
          <a:noFill/>
          <a:ln w="63500">
            <a:solidFill>
              <a:schemeClr val="bg1">
                <a:lumMod val="75000"/>
              </a:schemeClr>
            </a:solidFill>
            <a:miter lim="800000"/>
            <a:headEnd/>
            <a:tailEnd/>
          </a:ln>
          <a:effectLst/>
        </p:spPr>
        <p:txBody>
          <a:bodyPr rtlCol="0" anchor="ctr">
            <a:sp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chemeClr val="bg1">
                  <a:lumMod val="90000"/>
                </a:schemeClr>
              </a:solidFill>
              <a:latin typeface="Tahoma" pitchFamily="34" charset="0"/>
              <a:ea typeface="HGP創英角ｺﾞｼｯｸUB" pitchFamily="50" charset="-128"/>
              <a:cs typeface="+mn-cs"/>
            </a:endParaRPr>
          </a:p>
        </p:txBody>
      </p:sp>
      <p:sp>
        <p:nvSpPr>
          <p:cNvPr id="35" name="Rectangle 14"/>
          <p:cNvSpPr>
            <a:spLocks noChangeArrowheads="1"/>
          </p:cNvSpPr>
          <p:nvPr/>
        </p:nvSpPr>
        <p:spPr bwMode="auto">
          <a:xfrm>
            <a:off x="928662" y="4118136"/>
            <a:ext cx="3929090" cy="128099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1800" b="1" dirty="0" smtClean="0">
                <a:solidFill>
                  <a:srgbClr val="F8F8F8"/>
                </a:solidFill>
                <a:latin typeface="Tahoma" pitchFamily="34" charset="0"/>
              </a:rPr>
              <a:t>ヨウ素飽和吸収</a:t>
            </a:r>
            <a:endParaRPr lang="en-US" altLang="ja-JP" sz="1800" b="1" dirty="0" smtClean="0">
              <a:solidFill>
                <a:srgbClr val="F8F8F8"/>
              </a:solidFill>
              <a:latin typeface="Tahoma" pitchFamily="34" charset="0"/>
            </a:endParaRPr>
          </a:p>
          <a:p>
            <a:pPr algn="l">
              <a:lnSpc>
                <a:spcPct val="110000"/>
              </a:lnSpc>
              <a:buClr>
                <a:srgbClr val="003366"/>
              </a:buClr>
              <a:buSzPct val="70000"/>
              <a:buNone/>
            </a:pPr>
            <a:r>
              <a:rPr lang="en-US" altLang="ja-JP" sz="1800" b="1" dirty="0" smtClean="0">
                <a:solidFill>
                  <a:srgbClr val="F8F8F8"/>
                </a:solidFill>
                <a:latin typeface="Tahoma" pitchFamily="34" charset="0"/>
              </a:rPr>
              <a:t>       </a:t>
            </a:r>
            <a:r>
              <a:rPr lang="ja-JP" altLang="en-US" sz="1800" b="1" dirty="0" smtClean="0">
                <a:solidFill>
                  <a:srgbClr val="F8F8F8"/>
                </a:solidFill>
                <a:latin typeface="Tahoma" pitchFamily="34" charset="0"/>
              </a:rPr>
              <a:t>による安定化制御</a:t>
            </a:r>
          </a:p>
          <a:p>
            <a:pPr algn="l">
              <a:lnSpc>
                <a:spcPct val="110000"/>
              </a:lnSpc>
              <a:buClr>
                <a:srgbClr val="003366"/>
              </a:buClr>
              <a:buSzPct val="70000"/>
              <a:buNone/>
            </a:pPr>
            <a:r>
              <a:rPr lang="ja-JP" altLang="en-US" sz="1800" b="1" dirty="0" smtClean="0">
                <a:solidFill>
                  <a:srgbClr val="F8F8F8"/>
                </a:solidFill>
                <a:latin typeface="Tahoma" pitchFamily="34" charset="0"/>
              </a:rPr>
              <a:t>     </a:t>
            </a:r>
            <a:r>
              <a:rPr lang="ja-JP" altLang="en-US" sz="1800" b="1" dirty="0" smtClean="0">
                <a:solidFill>
                  <a:srgbClr val="F8F8F8"/>
                </a:solidFill>
                <a:latin typeface="Tahoma" pitchFamily="34" charset="0"/>
                <a:sym typeface="Wingdings" pitchFamily="2" charset="2"/>
              </a:rPr>
              <a:t> 周波数基準</a:t>
            </a:r>
            <a:endParaRPr lang="en-US" altLang="ja-JP" sz="1800" b="1" dirty="0" smtClean="0">
              <a:solidFill>
                <a:srgbClr val="F8F8F8"/>
              </a:solidFill>
              <a:latin typeface="Tahoma" pitchFamily="34" charset="0"/>
              <a:sym typeface="Wingdings" pitchFamily="2" charset="2"/>
            </a:endParaRPr>
          </a:p>
          <a:p>
            <a:pPr algn="l">
              <a:lnSpc>
                <a:spcPct val="110000"/>
              </a:lnSpc>
              <a:buClr>
                <a:srgbClr val="003366"/>
              </a:buClr>
              <a:buSzPct val="70000"/>
              <a:buNone/>
            </a:pPr>
            <a:r>
              <a:rPr lang="ja-JP" altLang="en-US" sz="1800" b="1" dirty="0" smtClean="0">
                <a:solidFill>
                  <a:srgbClr val="F8F8F8"/>
                </a:solidFill>
                <a:latin typeface="Tahoma" pitchFamily="34" charset="0"/>
                <a:sym typeface="Wingdings" pitchFamily="2" charset="2"/>
              </a:rPr>
              <a:t>　　　　擾乱耐性</a:t>
            </a:r>
            <a:endParaRPr kumimoji="1" lang="en-US" altLang="ja-JP" sz="1800" b="1" kern="1200" dirty="0" smtClean="0">
              <a:solidFill>
                <a:srgbClr val="F8F8F8"/>
              </a:solidFill>
              <a:latin typeface="Tahoma" pitchFamily="34" charset="0"/>
              <a:ea typeface="HGP創英角ｺﾞｼｯｸUB" pitchFamily="50" charset="-128"/>
              <a:cs typeface="+mn-cs"/>
              <a:sym typeface="Wingdings" pitchFamily="2" charset="2"/>
            </a:endParaRPr>
          </a:p>
        </p:txBody>
      </p:sp>
      <p:sp>
        <p:nvSpPr>
          <p:cNvPr id="36" name="Rectangle 14"/>
          <p:cNvSpPr>
            <a:spLocks noChangeArrowheads="1"/>
          </p:cNvSpPr>
          <p:nvPr/>
        </p:nvSpPr>
        <p:spPr bwMode="auto">
          <a:xfrm>
            <a:off x="1000100" y="3652772"/>
            <a:ext cx="2000264" cy="2753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1200" b="1" dirty="0" smtClean="0">
                <a:solidFill>
                  <a:srgbClr val="CCECFF"/>
                </a:solidFill>
                <a:latin typeface="Tahoma" pitchFamily="34" charset="0"/>
              </a:rPr>
              <a:t>電通大</a:t>
            </a:r>
            <a:r>
              <a:rPr kumimoji="1" lang="en-US" altLang="ja-JP" sz="1200" b="1" kern="1200" dirty="0" smtClean="0">
                <a:solidFill>
                  <a:srgbClr val="CCECFF"/>
                </a:solidFill>
                <a:latin typeface="Tahoma" pitchFamily="34" charset="0"/>
                <a:ea typeface="HGP創英角ｺﾞｼｯｸUB" pitchFamily="50" charset="-128"/>
                <a:cs typeface="+mn-cs"/>
              </a:rPr>
              <a:t>, NASA/GSFC</a:t>
            </a:r>
            <a:endParaRPr kumimoji="1" lang="ja-JP" altLang="en-US" sz="1200" b="1" kern="1200" dirty="0">
              <a:solidFill>
                <a:srgbClr val="CCECFF"/>
              </a:solidFill>
              <a:latin typeface="Tahoma" pitchFamily="34" charset="0"/>
              <a:ea typeface="HGP創英角ｺﾞｼｯｸUB" pitchFamily="50" charset="-128"/>
              <a:cs typeface="+mn-cs"/>
            </a:endParaRPr>
          </a:p>
        </p:txBody>
      </p:sp>
      <p:sp>
        <p:nvSpPr>
          <p:cNvPr id="37" name="Rectangle 14"/>
          <p:cNvSpPr>
            <a:spLocks noChangeArrowheads="1"/>
          </p:cNvSpPr>
          <p:nvPr/>
        </p:nvSpPr>
        <p:spPr bwMode="auto">
          <a:xfrm>
            <a:off x="1000100" y="1571612"/>
            <a:ext cx="4143404" cy="100642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1800" b="1" kern="1200" dirty="0" smtClean="0">
                <a:solidFill>
                  <a:srgbClr val="F8F8F8"/>
                </a:solidFill>
                <a:latin typeface="Tahoma" pitchFamily="34" charset="0"/>
                <a:ea typeface="HGP創英角ｺﾞｼｯｸUB" pitchFamily="50" charset="-128"/>
                <a:cs typeface="+mn-cs"/>
              </a:rPr>
              <a:t>Yb:YAG </a:t>
            </a:r>
            <a:r>
              <a:rPr lang="en-US" altLang="ja-JP" sz="1800" b="1" dirty="0" smtClean="0">
                <a:solidFill>
                  <a:srgbClr val="F8F8F8"/>
                </a:solidFill>
                <a:latin typeface="Tahoma" pitchFamily="34" charset="0"/>
              </a:rPr>
              <a:t>(NPRO or Fiber laser) </a:t>
            </a:r>
            <a:r>
              <a:rPr lang="ja-JP" altLang="en-US" sz="1800" b="1" dirty="0" smtClean="0">
                <a:solidFill>
                  <a:srgbClr val="F8F8F8"/>
                </a:solidFill>
                <a:latin typeface="Tahoma" pitchFamily="34" charset="0"/>
              </a:rPr>
              <a:t>光源</a:t>
            </a:r>
            <a:endParaRPr kumimoji="1" lang="en-US" altLang="ja-JP" sz="1800" b="1" kern="1200" dirty="0" smtClean="0">
              <a:solidFill>
                <a:srgbClr val="F8F8F8"/>
              </a:solidFill>
              <a:latin typeface="Tahoma" pitchFamily="34" charset="0"/>
              <a:ea typeface="HGP創英角ｺﾞｼｯｸUB" pitchFamily="50" charset="-128"/>
              <a:cs typeface="+mn-cs"/>
            </a:endParaRPr>
          </a:p>
          <a:p>
            <a:pPr algn="l">
              <a:lnSpc>
                <a:spcPct val="110000"/>
              </a:lnSpc>
              <a:buClr>
                <a:srgbClr val="003366"/>
              </a:buClr>
              <a:buSzPct val="70000"/>
              <a:buNone/>
            </a:pPr>
            <a:r>
              <a:rPr kumimoji="1" lang="en-US" altLang="ja-JP" sz="1800" b="1" kern="1200" dirty="0" smtClean="0">
                <a:solidFill>
                  <a:srgbClr val="F8F8F8"/>
                </a:solidFill>
                <a:latin typeface="Tahoma" pitchFamily="34" charset="0"/>
                <a:ea typeface="HGP創英角ｺﾞｼｯｸUB" pitchFamily="50" charset="-128"/>
                <a:cs typeface="+mn-cs"/>
              </a:rPr>
              <a:t>     </a:t>
            </a:r>
            <a:r>
              <a:rPr kumimoji="1" lang="en-US" altLang="ja-JP" sz="1800" b="1" kern="1200" dirty="0" smtClean="0">
                <a:solidFill>
                  <a:srgbClr val="F8F8F8"/>
                </a:solidFill>
                <a:latin typeface="Tahoma" pitchFamily="34" charset="0"/>
                <a:ea typeface="HGP創英角ｺﾞｼｯｸUB" pitchFamily="50" charset="-128"/>
                <a:cs typeface="+mn-cs"/>
                <a:sym typeface="Wingdings" pitchFamily="2" charset="2"/>
              </a:rPr>
              <a:t></a:t>
            </a:r>
            <a:r>
              <a:rPr lang="ja-JP" altLang="en-US" sz="1800" b="1" dirty="0" smtClean="0">
                <a:solidFill>
                  <a:srgbClr val="F8F8F8"/>
                </a:solidFill>
                <a:latin typeface="Tahoma" pitchFamily="34" charset="0"/>
                <a:sym typeface="Wingdings" pitchFamily="2" charset="2"/>
              </a:rPr>
              <a:t>小型・軽量化</a:t>
            </a:r>
            <a:r>
              <a:rPr lang="en-US" altLang="ja-JP" sz="1800" b="1" dirty="0" smtClean="0">
                <a:solidFill>
                  <a:srgbClr val="F8F8F8"/>
                </a:solidFill>
                <a:latin typeface="Tahoma" pitchFamily="34" charset="0"/>
                <a:sym typeface="Wingdings" pitchFamily="2" charset="2"/>
              </a:rPr>
              <a:t>, </a:t>
            </a:r>
            <a:r>
              <a:rPr lang="ja-JP" altLang="en-US" sz="1800" b="1" dirty="0" smtClean="0">
                <a:solidFill>
                  <a:srgbClr val="F8F8F8"/>
                </a:solidFill>
                <a:latin typeface="Tahoma" pitchFamily="34" charset="0"/>
                <a:sym typeface="Wingdings" pitchFamily="2" charset="2"/>
              </a:rPr>
              <a:t>耐振動性</a:t>
            </a:r>
            <a:endParaRPr kumimoji="1" lang="ja-JP" altLang="en-US" sz="1800" b="1" kern="1200" dirty="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800" b="1" kern="1200" dirty="0">
                <a:solidFill>
                  <a:srgbClr val="F8F8F8"/>
                </a:solidFill>
                <a:latin typeface="Tahoma" pitchFamily="34" charset="0"/>
                <a:ea typeface="HGP創英角ｺﾞｼｯｸUB" pitchFamily="50" charset="-128"/>
                <a:cs typeface="+mn-cs"/>
              </a:rPr>
              <a:t>   </a:t>
            </a:r>
          </a:p>
        </p:txBody>
      </p:sp>
      <p:pic>
        <p:nvPicPr>
          <p:cNvPr id="1254402" name="Picture 2"/>
          <p:cNvPicPr>
            <a:picLocks noChangeAspect="1" noChangeArrowheads="1"/>
          </p:cNvPicPr>
          <p:nvPr/>
        </p:nvPicPr>
        <p:blipFill>
          <a:blip r:embed="rId4" cstate="print"/>
          <a:srcRect/>
          <a:stretch>
            <a:fillRect/>
          </a:stretch>
        </p:blipFill>
        <p:spPr bwMode="auto">
          <a:xfrm>
            <a:off x="2571736" y="2285992"/>
            <a:ext cx="2428892" cy="1515147"/>
          </a:xfrm>
          <a:prstGeom prst="rect">
            <a:avLst/>
          </a:prstGeom>
          <a:noFill/>
          <a:ln w="9525">
            <a:noFill/>
            <a:miter lim="800000"/>
            <a:headEnd/>
            <a:tailEnd/>
          </a:ln>
        </p:spPr>
      </p:pic>
      <p:sp>
        <p:nvSpPr>
          <p:cNvPr id="39" name="Rectangle 14"/>
          <p:cNvSpPr>
            <a:spLocks noChangeArrowheads="1"/>
          </p:cNvSpPr>
          <p:nvPr/>
        </p:nvSpPr>
        <p:spPr bwMode="auto">
          <a:xfrm>
            <a:off x="1000100" y="2643182"/>
            <a:ext cx="1785950" cy="80329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smtClean="0">
                <a:solidFill>
                  <a:srgbClr val="EAEAEA"/>
                </a:solidFill>
                <a:latin typeface="Tahoma" pitchFamily="34" charset="0"/>
                <a:ea typeface="HGP創英角ｺﾞｼｯｸUB" pitchFamily="50" charset="-128"/>
                <a:cs typeface="+mn-cs"/>
              </a:rPr>
              <a:t>・</a:t>
            </a:r>
            <a:r>
              <a:rPr kumimoji="1" lang="en-US" altLang="ja-JP" sz="1400" b="1" kern="1200" dirty="0" smtClean="0">
                <a:solidFill>
                  <a:srgbClr val="EAEAEA"/>
                </a:solidFill>
                <a:latin typeface="Tahoma" pitchFamily="34" charset="0"/>
                <a:ea typeface="HGP創英角ｺﾞｼｯｸUB" pitchFamily="50" charset="-128"/>
                <a:cs typeface="+mn-cs"/>
              </a:rPr>
              <a:t>BBM </a:t>
            </a:r>
          </a:p>
          <a:p>
            <a:pPr algn="l" rtl="0" fontAlgn="base">
              <a:lnSpc>
                <a:spcPct val="110000"/>
              </a:lnSpc>
              <a:spcBef>
                <a:spcPct val="0"/>
              </a:spcBef>
              <a:spcAft>
                <a:spcPct val="0"/>
              </a:spcAft>
              <a:buClr>
                <a:srgbClr val="003366"/>
              </a:buClr>
              <a:buSzPct val="70000"/>
              <a:buFont typeface="Wingdings" pitchFamily="2" charset="2"/>
              <a:buNone/>
            </a:pPr>
            <a:r>
              <a:rPr lang="en-US" altLang="ja-JP" sz="1400" b="1" dirty="0" smtClean="0">
                <a:solidFill>
                  <a:srgbClr val="EAEAEA"/>
                </a:solidFill>
              </a:rPr>
              <a:t>   </a:t>
            </a:r>
            <a:r>
              <a:rPr kumimoji="1" lang="en-US" altLang="ja-JP" sz="1400" b="1" kern="1200" dirty="0" smtClean="0">
                <a:solidFill>
                  <a:srgbClr val="EAEAEA"/>
                </a:solidFill>
                <a:latin typeface="Tahoma" pitchFamily="34" charset="0"/>
                <a:ea typeface="HGP創英角ｺﾞｼｯｸUB" pitchFamily="50" charset="-128"/>
                <a:cs typeface="+mn-cs"/>
              </a:rPr>
              <a:t>development</a:t>
            </a:r>
            <a:endParaRPr kumimoji="1" lang="ja-JP" altLang="en-US" sz="1400" b="1" kern="1200" dirty="0">
              <a:solidFill>
                <a:srgbClr val="EAEAEA"/>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a:solidFill>
                  <a:srgbClr val="EAEAEA"/>
                </a:solidFill>
                <a:latin typeface="Tahoma" pitchFamily="34" charset="0"/>
                <a:ea typeface="HGP創英角ｺﾞｼｯｸUB" pitchFamily="50" charset="-128"/>
                <a:cs typeface="+mn-cs"/>
              </a:rPr>
              <a:t>   </a:t>
            </a:r>
          </a:p>
        </p:txBody>
      </p:sp>
      <p:sp>
        <p:nvSpPr>
          <p:cNvPr id="40" name="角丸四角形 39"/>
          <p:cNvSpPr/>
          <p:nvPr/>
        </p:nvSpPr>
        <p:spPr bwMode="auto">
          <a:xfrm>
            <a:off x="928662" y="1571612"/>
            <a:ext cx="4214842" cy="2357454"/>
          </a:xfrm>
          <a:prstGeom prst="roundRect">
            <a:avLst>
              <a:gd name="adj" fmla="val 5874"/>
            </a:avLst>
          </a:prstGeom>
          <a:noFill/>
          <a:ln w="50800">
            <a:solidFill>
              <a:srgbClr val="333333"/>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pic>
        <p:nvPicPr>
          <p:cNvPr id="41" name="Picture 1"/>
          <p:cNvPicPr>
            <a:picLocks noChangeAspect="1" noChangeArrowheads="1"/>
          </p:cNvPicPr>
          <p:nvPr/>
        </p:nvPicPr>
        <p:blipFill>
          <a:blip r:embed="rId5" cstate="print"/>
          <a:srcRect/>
          <a:stretch>
            <a:fillRect/>
          </a:stretch>
        </p:blipFill>
        <p:spPr bwMode="auto">
          <a:xfrm>
            <a:off x="3357554" y="4201976"/>
            <a:ext cx="2367171" cy="1941667"/>
          </a:xfrm>
          <a:prstGeom prst="rect">
            <a:avLst/>
          </a:prstGeom>
          <a:noFill/>
          <a:ln w="15875" cap="flat" cmpd="sng">
            <a:noFill/>
            <a:prstDash val="solid"/>
            <a:miter lim="800000"/>
            <a:headEnd/>
            <a:tailEnd/>
          </a:ln>
          <a:effectLst/>
        </p:spPr>
      </p:pic>
      <p:sp>
        <p:nvSpPr>
          <p:cNvPr id="43" name="Rectangle 14"/>
          <p:cNvSpPr>
            <a:spLocks noChangeArrowheads="1"/>
          </p:cNvSpPr>
          <p:nvPr/>
        </p:nvSpPr>
        <p:spPr bwMode="auto">
          <a:xfrm>
            <a:off x="1285852" y="5363021"/>
            <a:ext cx="2286016" cy="5428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smtClean="0">
                <a:solidFill>
                  <a:srgbClr val="EAEAEA"/>
                </a:solidFill>
                <a:latin typeface="Tahoma" pitchFamily="34" charset="0"/>
                <a:ea typeface="HGP創英角ｺﾞｼｯｸUB" pitchFamily="50" charset="-128"/>
                <a:cs typeface="+mn-cs"/>
              </a:rPr>
              <a:t>・</a:t>
            </a:r>
            <a:r>
              <a:rPr kumimoji="1" lang="en-US" altLang="ja-JP" sz="1400" b="1" kern="1200" dirty="0" smtClean="0">
                <a:solidFill>
                  <a:srgbClr val="EAEAEA"/>
                </a:solidFill>
                <a:latin typeface="Tahoma" pitchFamily="34" charset="0"/>
                <a:ea typeface="HGP創英角ｺﾞｼｯｸUB" pitchFamily="50" charset="-128"/>
                <a:cs typeface="+mn-cs"/>
              </a:rPr>
              <a:t>BBM</a:t>
            </a:r>
            <a:r>
              <a:rPr lang="ja-JP" altLang="en-US" sz="1400" b="1" dirty="0" smtClean="0">
                <a:solidFill>
                  <a:srgbClr val="EAEAEA"/>
                </a:solidFill>
                <a:latin typeface="Tahoma" pitchFamily="34" charset="0"/>
              </a:rPr>
              <a:t> </a:t>
            </a:r>
            <a:r>
              <a:rPr lang="en-US" altLang="ja-JP" sz="1400" b="1" dirty="0" smtClean="0">
                <a:solidFill>
                  <a:srgbClr val="EAEAEA"/>
                </a:solidFill>
                <a:latin typeface="Tahoma" pitchFamily="34" charset="0"/>
              </a:rPr>
              <a:t>development</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smtClean="0">
                <a:solidFill>
                  <a:srgbClr val="EAEAEA"/>
                </a:solidFill>
                <a:latin typeface="Tahoma" pitchFamily="34" charset="0"/>
                <a:ea typeface="HGP創英角ｺﾞｼｯｸUB" pitchFamily="50" charset="-128"/>
                <a:cs typeface="+mn-cs"/>
              </a:rPr>
              <a:t>・</a:t>
            </a:r>
            <a:r>
              <a:rPr kumimoji="1" lang="en-US" altLang="ja-JP" sz="1400" b="1" kern="1200" dirty="0" smtClean="0">
                <a:solidFill>
                  <a:srgbClr val="EAEAEA"/>
                </a:solidFill>
                <a:latin typeface="Tahoma" pitchFamily="34" charset="0"/>
                <a:ea typeface="HGP創英角ｺﾞｼｯｸUB" pitchFamily="50" charset="-128"/>
                <a:cs typeface="+mn-cs"/>
              </a:rPr>
              <a:t>Stability meas.</a:t>
            </a:r>
            <a:r>
              <a:rPr kumimoji="1" lang="ja-JP" altLang="en-US" sz="1400" b="1" kern="1200" dirty="0" smtClean="0">
                <a:solidFill>
                  <a:srgbClr val="EAEAEA"/>
                </a:solidFill>
                <a:latin typeface="Tahoma" pitchFamily="34" charset="0"/>
                <a:ea typeface="HGP創英角ｺﾞｼｯｸUB" pitchFamily="50" charset="-128"/>
                <a:cs typeface="+mn-cs"/>
              </a:rPr>
              <a:t>  </a:t>
            </a:r>
            <a:endParaRPr kumimoji="1" lang="ja-JP" altLang="en-US" sz="1400" b="1" kern="1200" dirty="0">
              <a:solidFill>
                <a:srgbClr val="EAEAEA"/>
              </a:solidFill>
              <a:latin typeface="Tahoma" pitchFamily="34" charset="0"/>
              <a:ea typeface="HGP創英角ｺﾞｼｯｸUB" pitchFamily="50" charset="-128"/>
              <a:cs typeface="+mn-cs"/>
            </a:endParaRPr>
          </a:p>
        </p:txBody>
      </p:sp>
      <p:sp>
        <p:nvSpPr>
          <p:cNvPr id="44" name="角丸四角形 43"/>
          <p:cNvSpPr/>
          <p:nvPr/>
        </p:nvSpPr>
        <p:spPr bwMode="auto">
          <a:xfrm>
            <a:off x="928662" y="4071942"/>
            <a:ext cx="4929222" cy="2214578"/>
          </a:xfrm>
          <a:prstGeom prst="roundRect">
            <a:avLst>
              <a:gd name="adj" fmla="val 5874"/>
            </a:avLst>
          </a:prstGeom>
          <a:noFill/>
          <a:ln w="50800">
            <a:solidFill>
              <a:srgbClr val="333333"/>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1"/>
          <p:cNvPicPr>
            <a:picLocks noChangeAspect="1" noChangeArrowheads="1"/>
          </p:cNvPicPr>
          <p:nvPr/>
        </p:nvPicPr>
        <p:blipFill>
          <a:blip r:embed="rId3" cstate="print">
            <a:clrChange>
              <a:clrFrom>
                <a:srgbClr val="000000"/>
              </a:clrFrom>
              <a:clrTo>
                <a:srgbClr val="000000">
                  <a:alpha val="0"/>
                </a:srgbClr>
              </a:clrTo>
            </a:clrChange>
            <a:lum bright="20000"/>
          </a:blip>
          <a:srcRect/>
          <a:stretch>
            <a:fillRect/>
          </a:stretch>
        </p:blipFill>
        <p:spPr bwMode="auto">
          <a:xfrm>
            <a:off x="5767293" y="1561588"/>
            <a:ext cx="2805235" cy="3081858"/>
          </a:xfrm>
          <a:prstGeom prst="rect">
            <a:avLst/>
          </a:prstGeom>
          <a:noFill/>
          <a:ln w="9525">
            <a:noFill/>
            <a:miter lim="800000"/>
            <a:headEnd/>
            <a:tailEnd/>
          </a:ln>
        </p:spPr>
      </p:pic>
      <p:sp>
        <p:nvSpPr>
          <p:cNvPr id="42" name="正方形/長方形 41"/>
          <p:cNvSpPr/>
          <p:nvPr/>
        </p:nvSpPr>
        <p:spPr bwMode="auto">
          <a:xfrm>
            <a:off x="3929058" y="4643446"/>
            <a:ext cx="1143008" cy="1143009"/>
          </a:xfrm>
          <a:prstGeom prst="rect">
            <a:avLst/>
          </a:prstGeom>
          <a:solidFill>
            <a:srgbClr val="FFFFFF"/>
          </a:solidFill>
          <a:ln w="15875">
            <a:no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1137667" name="Rectangle 3"/>
          <p:cNvSpPr>
            <a:spLocks noGrp="1" noChangeArrowheads="1"/>
          </p:cNvSpPr>
          <p:nvPr>
            <p:ph type="title"/>
          </p:nvPr>
        </p:nvSpPr>
        <p:spPr/>
        <p:txBody>
          <a:bodyPr/>
          <a:lstStyle/>
          <a:p>
            <a:r>
              <a:rPr lang="ja-JP" altLang="en-US" dirty="0" smtClean="0"/>
              <a:t>姿勢・ドラッグフリー制御</a:t>
            </a:r>
            <a:endParaRPr lang="ja-JP" altLang="en-US" dirty="0"/>
          </a:p>
        </p:txBody>
      </p:sp>
      <p:sp>
        <p:nvSpPr>
          <p:cNvPr id="28"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a:ea typeface="HGP創英角ｺﾞｼｯｸUB" pitchFamily="50" charset="-128"/>
                <a:cs typeface="+mn-cs"/>
              </a:rPr>
              <a:t>日本地球惑星科学連合</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年大会 </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a:t>
            </a:r>
            <a:r>
              <a:rPr lang="en-US" altLang="ja-JP" sz="1200" b="1" kern="1200" smtClean="0">
                <a:solidFill>
                  <a:srgbClr val="EAEAEA"/>
                </a:solidFill>
                <a:latin typeface="Tahoma"/>
                <a:ea typeface="HGP創英角ｺﾞｼｯｸUB" pitchFamily="50" charset="-128"/>
                <a:cs typeface="+mn-cs"/>
              </a:rPr>
              <a:t>5</a:t>
            </a:r>
            <a:r>
              <a:rPr lang="ja-JP" altLang="en-US" sz="1200" b="1" kern="1200" smtClean="0">
                <a:solidFill>
                  <a:srgbClr val="EAEAEA"/>
                </a:solidFill>
                <a:latin typeface="Tahoma"/>
                <a:ea typeface="HGP創英角ｺﾞｼｯｸUB" pitchFamily="50" charset="-128"/>
                <a:cs typeface="+mn-cs"/>
              </a:rPr>
              <a:t>月</a:t>
            </a:r>
            <a:r>
              <a:rPr lang="en-US" altLang="ja-JP" sz="1200" b="1" kern="1200" smtClean="0">
                <a:solidFill>
                  <a:srgbClr val="EAEAEA"/>
                </a:solidFill>
                <a:latin typeface="Tahoma"/>
                <a:ea typeface="HGP創英角ｺﾞｼｯｸUB" pitchFamily="50" charset="-128"/>
                <a:cs typeface="+mn-cs"/>
              </a:rPr>
              <a:t>28</a:t>
            </a:r>
            <a:r>
              <a:rPr lang="ja-JP" altLang="en-US" sz="1200" b="1" kern="1200" smtClean="0">
                <a:solidFill>
                  <a:srgbClr val="EAEAEA"/>
                </a:solidFill>
                <a:latin typeface="Tahoma"/>
                <a:ea typeface="HGP創英角ｺﾞｼｯｸUB" pitchFamily="50" charset="-128"/>
                <a:cs typeface="+mn-cs"/>
              </a:rPr>
              <a:t>日</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幕張メッセ国際会議場</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千葉</a:t>
            </a:r>
            <a:r>
              <a:rPr lang="en-US" altLang="ja-JP" sz="1200" b="1" kern="1200" smtClean="0">
                <a:solidFill>
                  <a:srgbClr val="EAEAEA"/>
                </a:solidFill>
                <a:latin typeface="Tahoma"/>
                <a:ea typeface="HGP創英角ｺﾞｼｯｸUB" pitchFamily="50" charset="-128"/>
                <a:cs typeface="+mn-cs"/>
              </a:rPr>
              <a:t>)</a:t>
            </a:r>
            <a:endParaRPr lang="en-US" altLang="ja-JP" sz="1200" b="1" kern="1200" dirty="0">
              <a:solidFill>
                <a:srgbClr val="EAEAEA"/>
              </a:solidFill>
              <a:latin typeface="Tahoma"/>
              <a:ea typeface="HGP創英角ｺﾞｼｯｸUB" pitchFamily="50" charset="-128"/>
              <a:cs typeface="+mn-cs"/>
            </a:endParaRPr>
          </a:p>
        </p:txBody>
      </p:sp>
      <p:sp>
        <p:nvSpPr>
          <p:cNvPr id="29" name="Rectangle 14"/>
          <p:cNvSpPr>
            <a:spLocks noChangeArrowheads="1"/>
          </p:cNvSpPr>
          <p:nvPr/>
        </p:nvSpPr>
        <p:spPr bwMode="auto">
          <a:xfrm>
            <a:off x="847733" y="928670"/>
            <a:ext cx="8296267" cy="397353"/>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2000" b="1" dirty="0" smtClean="0">
                <a:solidFill>
                  <a:schemeClr val="bg1"/>
                </a:solidFill>
                <a:latin typeface="Tahoma" pitchFamily="34" charset="0"/>
              </a:rPr>
              <a:t>姿勢・ドラッグフリー制御 </a:t>
            </a:r>
            <a:r>
              <a:rPr lang="en-US" altLang="ja-JP" sz="2000" b="1" dirty="0" smtClean="0">
                <a:solidFill>
                  <a:srgbClr val="FFFFFF"/>
                </a:solidFill>
                <a:latin typeface="Tahoma" pitchFamily="34" charset="0"/>
              </a:rPr>
              <a:t>: </a:t>
            </a:r>
            <a:r>
              <a:rPr lang="ja-JP" altLang="en-US" sz="2000" b="1" dirty="0" smtClean="0">
                <a:solidFill>
                  <a:srgbClr val="FFFFFF"/>
                </a:solidFill>
                <a:latin typeface="Tahoma" pitchFamily="34" charset="0"/>
              </a:rPr>
              <a:t>衛星構造検討</a:t>
            </a:r>
            <a:r>
              <a:rPr lang="en-US" altLang="ja-JP" sz="2000" b="1" dirty="0" smtClean="0">
                <a:solidFill>
                  <a:srgbClr val="FFFFFF"/>
                </a:solidFill>
                <a:latin typeface="Tahoma" pitchFamily="34" charset="0"/>
              </a:rPr>
              <a:t>, </a:t>
            </a:r>
            <a:r>
              <a:rPr lang="ja-JP" altLang="en-US" sz="2000" b="1" dirty="0" smtClean="0">
                <a:solidFill>
                  <a:srgbClr val="FFFFFF"/>
                </a:solidFill>
                <a:latin typeface="Tahoma" pitchFamily="34" charset="0"/>
              </a:rPr>
              <a:t>制御則</a:t>
            </a:r>
            <a:r>
              <a:rPr lang="en-US" altLang="ja-JP" sz="2000" b="1" dirty="0" smtClean="0">
                <a:solidFill>
                  <a:srgbClr val="FFFFFF"/>
                </a:solidFill>
                <a:latin typeface="Tahoma" pitchFamily="34" charset="0"/>
              </a:rPr>
              <a:t>, </a:t>
            </a:r>
            <a:r>
              <a:rPr lang="ja-JP" altLang="en-US" sz="2000" b="1" dirty="0" smtClean="0">
                <a:solidFill>
                  <a:srgbClr val="FFFFFF"/>
                </a:solidFill>
                <a:latin typeface="Tahoma" pitchFamily="34" charset="0"/>
              </a:rPr>
              <a:t>ミッションスラスタ</a:t>
            </a:r>
            <a:endParaRPr lang="ja-JP" altLang="en-US" sz="1800" b="1" dirty="0">
              <a:solidFill>
                <a:srgbClr val="F8F8F8"/>
              </a:solidFill>
              <a:latin typeface="Tahoma" pitchFamily="34" charset="0"/>
            </a:endParaRPr>
          </a:p>
        </p:txBody>
      </p:sp>
      <p:sp>
        <p:nvSpPr>
          <p:cNvPr id="30" name="Rectangle 14"/>
          <p:cNvSpPr>
            <a:spLocks noChangeArrowheads="1"/>
          </p:cNvSpPr>
          <p:nvPr/>
        </p:nvSpPr>
        <p:spPr bwMode="auto">
          <a:xfrm>
            <a:off x="4071934" y="6000768"/>
            <a:ext cx="2000264" cy="29546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200" b="1" dirty="0" smtClean="0">
                <a:solidFill>
                  <a:srgbClr val="CCECFF"/>
                </a:solidFill>
                <a:latin typeface="Tahoma" pitchFamily="34" charset="0"/>
                <a:sym typeface="Wingdings" pitchFamily="2" charset="2"/>
              </a:rPr>
              <a:t>JAXA, </a:t>
            </a:r>
            <a:r>
              <a:rPr lang="ja-JP" altLang="en-US" sz="1200" b="1" dirty="0" smtClean="0">
                <a:solidFill>
                  <a:srgbClr val="CCECFF"/>
                </a:solidFill>
                <a:sym typeface="Wingdings" pitchFamily="2" charset="2"/>
              </a:rPr>
              <a:t>東海大</a:t>
            </a:r>
            <a:r>
              <a:rPr lang="en-US" altLang="ja-JP" sz="1200" b="1" dirty="0" smtClean="0">
                <a:solidFill>
                  <a:srgbClr val="CCECFF"/>
                </a:solidFill>
                <a:latin typeface="Tahoma" pitchFamily="34" charset="0"/>
                <a:sym typeface="Wingdings" pitchFamily="2" charset="2"/>
              </a:rPr>
              <a:t>, </a:t>
            </a:r>
            <a:r>
              <a:rPr lang="ja-JP" altLang="en-US" sz="1200" b="1" dirty="0" smtClean="0">
                <a:solidFill>
                  <a:srgbClr val="CCECFF"/>
                </a:solidFill>
                <a:sym typeface="Wingdings" pitchFamily="2" charset="2"/>
              </a:rPr>
              <a:t>防衛大</a:t>
            </a:r>
            <a:endParaRPr kumimoji="1" lang="ja-JP" altLang="en-US" sz="1200" b="1" kern="1200" dirty="0">
              <a:solidFill>
                <a:srgbClr val="CCECFF"/>
              </a:solidFill>
              <a:latin typeface="Tahoma" pitchFamily="34" charset="0"/>
              <a:ea typeface="HGP創英角ｺﾞｼｯｸUB" pitchFamily="50" charset="-128"/>
              <a:cs typeface="+mn-cs"/>
            </a:endParaRPr>
          </a:p>
        </p:txBody>
      </p:sp>
      <p:sp>
        <p:nvSpPr>
          <p:cNvPr id="32" name="Text Box 4"/>
          <p:cNvSpPr txBox="1">
            <a:spLocks noChangeAspect="1" noChangeArrowheads="1"/>
          </p:cNvSpPr>
          <p:nvPr/>
        </p:nvSpPr>
        <p:spPr bwMode="auto">
          <a:xfrm>
            <a:off x="5357818" y="2285992"/>
            <a:ext cx="1428760" cy="523220"/>
          </a:xfrm>
          <a:prstGeom prst="rect">
            <a:avLst/>
          </a:prstGeom>
          <a:noFill/>
          <a:ln w="9525">
            <a:noFill/>
            <a:miter lim="800000"/>
            <a:headEnd/>
            <a:tailEnd/>
          </a:ln>
          <a:effectLst/>
        </p:spPr>
        <p:txBody>
          <a:bodyPr wrap="square">
            <a:spAutoFit/>
          </a:bodyPr>
          <a:lstStyle/>
          <a:p>
            <a:pPr algn="l">
              <a:buNone/>
            </a:pPr>
            <a:r>
              <a:rPr lang="ja-JP" altLang="en-US" sz="1400" b="1" dirty="0" smtClean="0">
                <a:solidFill>
                  <a:schemeClr val="bg1">
                    <a:lumMod val="90000"/>
                  </a:schemeClr>
                </a:solidFill>
                <a:latin typeface="Tahoma" pitchFamily="34" charset="0"/>
              </a:rPr>
              <a:t>小型・低雑音</a:t>
            </a:r>
            <a:endParaRPr lang="en-US" altLang="ja-JP" sz="1400" b="1" dirty="0" smtClean="0">
              <a:solidFill>
                <a:schemeClr val="bg1">
                  <a:lumMod val="90000"/>
                </a:schemeClr>
              </a:solidFill>
              <a:latin typeface="Tahoma" pitchFamily="34" charset="0"/>
            </a:endParaRPr>
          </a:p>
          <a:p>
            <a:pPr algn="l">
              <a:buNone/>
            </a:pPr>
            <a:r>
              <a:rPr lang="ja-JP" altLang="en-US" sz="1400" b="1" dirty="0" smtClean="0">
                <a:solidFill>
                  <a:schemeClr val="bg1">
                    <a:lumMod val="90000"/>
                  </a:schemeClr>
                </a:solidFill>
                <a:latin typeface="Tahoma" pitchFamily="34" charset="0"/>
              </a:rPr>
              <a:t>       スラスタ</a:t>
            </a:r>
            <a:endParaRPr lang="ja-JP" altLang="en-US" sz="1400" b="1" dirty="0">
              <a:solidFill>
                <a:schemeClr val="bg1">
                  <a:lumMod val="90000"/>
                </a:schemeClr>
              </a:solidFill>
              <a:latin typeface="Tahoma" pitchFamily="34" charset="0"/>
            </a:endParaRPr>
          </a:p>
        </p:txBody>
      </p:sp>
      <p:sp>
        <p:nvSpPr>
          <p:cNvPr id="33" name="Line 13"/>
          <p:cNvSpPr>
            <a:spLocks noChangeShapeType="1"/>
          </p:cNvSpPr>
          <p:nvPr/>
        </p:nvSpPr>
        <p:spPr bwMode="auto">
          <a:xfrm>
            <a:off x="6215074" y="2786058"/>
            <a:ext cx="357190" cy="357190"/>
          </a:xfrm>
          <a:prstGeom prst="line">
            <a:avLst/>
          </a:prstGeom>
          <a:noFill/>
          <a:ln w="38100">
            <a:solidFill>
              <a:schemeClr val="bg1">
                <a:lumMod val="75000"/>
              </a:schemeClr>
            </a:solidFill>
            <a:round/>
            <a:headEnd/>
            <a:tailEnd type="triangle" w="med" len="med"/>
          </a:ln>
          <a:effectLst/>
        </p:spPr>
        <p:txBody>
          <a:bodyPr wrap="square" anchor="ctr">
            <a:spAutoFit/>
          </a:bodyPr>
          <a:lstStyle/>
          <a:p>
            <a:pPr algn="l" rtl="0" fontAlgn="base">
              <a:spcBef>
                <a:spcPct val="0"/>
              </a:spcBef>
              <a:spcAft>
                <a:spcPct val="0"/>
              </a:spcAft>
              <a:buNone/>
            </a:pPr>
            <a:endParaRPr kumimoji="1" lang="ja-JP" altLang="en-US" sz="2400" kern="1200" dirty="0">
              <a:solidFill>
                <a:schemeClr val="bg1">
                  <a:lumMod val="90000"/>
                </a:schemeClr>
              </a:solidFill>
              <a:latin typeface="Times New Roman" pitchFamily="18" charset="0"/>
              <a:ea typeface="HGP創英角ｺﾞｼｯｸUB" pitchFamily="50" charset="-128"/>
              <a:cs typeface="+mn-cs"/>
            </a:endParaRPr>
          </a:p>
        </p:txBody>
      </p:sp>
      <p:sp>
        <p:nvSpPr>
          <p:cNvPr id="34" name="角丸四角形 33"/>
          <p:cNvSpPr/>
          <p:nvPr/>
        </p:nvSpPr>
        <p:spPr bwMode="auto">
          <a:xfrm>
            <a:off x="6715140" y="1643051"/>
            <a:ext cx="928694" cy="1285884"/>
          </a:xfrm>
          <a:prstGeom prst="roundRect">
            <a:avLst>
              <a:gd name="adj" fmla="val 20770"/>
            </a:avLst>
          </a:prstGeom>
          <a:noFill/>
          <a:ln w="63500">
            <a:solidFill>
              <a:schemeClr val="bg1">
                <a:lumMod val="75000"/>
              </a:schemeClr>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chemeClr val="bg1">
                  <a:lumMod val="90000"/>
                </a:schemeClr>
              </a:solidFill>
              <a:latin typeface="Tahoma" pitchFamily="34" charset="0"/>
              <a:ea typeface="HGP創英角ｺﾞｼｯｸUB" pitchFamily="50" charset="-128"/>
              <a:cs typeface="+mn-cs"/>
            </a:endParaRPr>
          </a:p>
        </p:txBody>
      </p:sp>
      <p:sp>
        <p:nvSpPr>
          <p:cNvPr id="35" name="Rectangle 14"/>
          <p:cNvSpPr>
            <a:spLocks noChangeArrowheads="1"/>
          </p:cNvSpPr>
          <p:nvPr/>
        </p:nvSpPr>
        <p:spPr bwMode="auto">
          <a:xfrm>
            <a:off x="1000100" y="3917950"/>
            <a:ext cx="3929090" cy="366895"/>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rgbClr val="F8F8F8"/>
                </a:solidFill>
                <a:latin typeface="Tahoma" pitchFamily="34" charset="0"/>
              </a:rPr>
              <a:t>Low-noise Thruster </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36" name="Rectangle 14"/>
          <p:cNvSpPr>
            <a:spLocks noChangeArrowheads="1"/>
          </p:cNvSpPr>
          <p:nvPr/>
        </p:nvSpPr>
        <p:spPr bwMode="auto">
          <a:xfrm>
            <a:off x="3786182" y="3429000"/>
            <a:ext cx="2000264" cy="2753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1200" b="1" dirty="0" smtClean="0">
                <a:solidFill>
                  <a:srgbClr val="CCECFF"/>
                </a:solidFill>
                <a:latin typeface="Tahoma" pitchFamily="34" charset="0"/>
              </a:rPr>
              <a:t>東大</a:t>
            </a:r>
            <a:r>
              <a:rPr lang="en-US" altLang="ja-JP" sz="1200" b="1" dirty="0" smtClean="0">
                <a:solidFill>
                  <a:srgbClr val="CCECFF"/>
                </a:solidFill>
                <a:latin typeface="Tahoma" pitchFamily="34" charset="0"/>
              </a:rPr>
              <a:t>, JAXA</a:t>
            </a:r>
            <a:endParaRPr kumimoji="1" lang="ja-JP" altLang="en-US" sz="1200" b="1" kern="1200" dirty="0">
              <a:solidFill>
                <a:srgbClr val="CCECFF"/>
              </a:solidFill>
              <a:latin typeface="Tahoma" pitchFamily="34" charset="0"/>
              <a:ea typeface="HGP創英角ｺﾞｼｯｸUB" pitchFamily="50" charset="-128"/>
              <a:cs typeface="+mn-cs"/>
            </a:endParaRPr>
          </a:p>
        </p:txBody>
      </p:sp>
      <p:sp>
        <p:nvSpPr>
          <p:cNvPr id="37" name="Rectangle 14"/>
          <p:cNvSpPr>
            <a:spLocks noChangeArrowheads="1"/>
          </p:cNvSpPr>
          <p:nvPr/>
        </p:nvSpPr>
        <p:spPr bwMode="auto">
          <a:xfrm>
            <a:off x="1285852" y="1571612"/>
            <a:ext cx="3929090"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1800" b="1" dirty="0" smtClean="0">
                <a:solidFill>
                  <a:srgbClr val="F8F8F8"/>
                </a:solidFill>
                <a:latin typeface="Tahoma" pitchFamily="34" charset="0"/>
              </a:rPr>
              <a:t>衛星構成</a:t>
            </a:r>
            <a:r>
              <a:rPr lang="en-US" altLang="ja-JP" sz="1800" b="1" dirty="0" smtClean="0">
                <a:solidFill>
                  <a:srgbClr val="F8F8F8"/>
                </a:solidFill>
                <a:latin typeface="Tahoma" pitchFamily="34" charset="0"/>
              </a:rPr>
              <a:t>, </a:t>
            </a:r>
            <a:r>
              <a:rPr lang="ja-JP" altLang="en-US" sz="1800" b="1" dirty="0" smtClean="0">
                <a:solidFill>
                  <a:srgbClr val="F8F8F8"/>
                </a:solidFill>
                <a:latin typeface="Tahoma" pitchFamily="34" charset="0"/>
              </a:rPr>
              <a:t>熱・構造検討</a:t>
            </a: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800" b="1" kern="1200" dirty="0" smtClean="0">
                <a:solidFill>
                  <a:srgbClr val="F8F8F8"/>
                </a:solidFill>
                <a:latin typeface="Tahoma" pitchFamily="34" charset="0"/>
                <a:ea typeface="HGP創英角ｺﾞｼｯｸUB" pitchFamily="50" charset="-128"/>
                <a:cs typeface="+mn-cs"/>
              </a:rPr>
              <a:t>   </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40" name="角丸四角形 39"/>
          <p:cNvSpPr/>
          <p:nvPr/>
        </p:nvSpPr>
        <p:spPr bwMode="auto">
          <a:xfrm>
            <a:off x="928662" y="1571612"/>
            <a:ext cx="4214842" cy="2143140"/>
          </a:xfrm>
          <a:prstGeom prst="roundRect">
            <a:avLst>
              <a:gd name="adj" fmla="val 5874"/>
            </a:avLst>
          </a:prstGeom>
          <a:noFill/>
          <a:ln w="50800">
            <a:solidFill>
              <a:srgbClr val="333333"/>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44" name="角丸四角形 43"/>
          <p:cNvSpPr/>
          <p:nvPr/>
        </p:nvSpPr>
        <p:spPr bwMode="auto">
          <a:xfrm>
            <a:off x="928662" y="3857628"/>
            <a:ext cx="4929222" cy="2428892"/>
          </a:xfrm>
          <a:prstGeom prst="roundRect">
            <a:avLst>
              <a:gd name="adj" fmla="val 5874"/>
            </a:avLst>
          </a:prstGeom>
          <a:noFill/>
          <a:ln w="50800">
            <a:solidFill>
              <a:srgbClr val="333333"/>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20" name="角丸四角形 19"/>
          <p:cNvSpPr/>
          <p:nvPr/>
        </p:nvSpPr>
        <p:spPr bwMode="auto">
          <a:xfrm>
            <a:off x="6572264" y="3071811"/>
            <a:ext cx="285752" cy="285752"/>
          </a:xfrm>
          <a:prstGeom prst="roundRect">
            <a:avLst>
              <a:gd name="adj" fmla="val 43334"/>
            </a:avLst>
          </a:prstGeom>
          <a:noFill/>
          <a:ln w="63500">
            <a:solidFill>
              <a:schemeClr val="bg1">
                <a:lumMod val="75000"/>
              </a:schemeClr>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chemeClr val="bg1">
                  <a:lumMod val="90000"/>
                </a:schemeClr>
              </a:solidFill>
              <a:latin typeface="Tahoma" pitchFamily="34" charset="0"/>
              <a:ea typeface="HGP創英角ｺﾞｼｯｸUB" pitchFamily="50" charset="-128"/>
              <a:cs typeface="+mn-cs"/>
            </a:endParaRPr>
          </a:p>
        </p:txBody>
      </p:sp>
      <p:sp>
        <p:nvSpPr>
          <p:cNvPr id="21" name="Text Box 4"/>
          <p:cNvSpPr txBox="1">
            <a:spLocks noChangeAspect="1" noChangeArrowheads="1"/>
          </p:cNvSpPr>
          <p:nvPr/>
        </p:nvSpPr>
        <p:spPr bwMode="auto">
          <a:xfrm>
            <a:off x="7929586" y="2214554"/>
            <a:ext cx="1214414" cy="523220"/>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ja-JP" altLang="en-US" sz="1400" b="1" kern="1200" dirty="0" smtClean="0">
                <a:solidFill>
                  <a:schemeClr val="bg1">
                    <a:lumMod val="90000"/>
                  </a:schemeClr>
                </a:solidFill>
                <a:latin typeface="Tahoma" pitchFamily="34" charset="0"/>
                <a:ea typeface="HGP創英角ｺﾞｼｯｸUB" pitchFamily="50" charset="-128"/>
                <a:cs typeface="+mn-cs"/>
              </a:rPr>
              <a:t>質量・輻射</a:t>
            </a:r>
            <a:endParaRPr kumimoji="1" lang="en-US" altLang="ja-JP" sz="1400" b="1" kern="1200" dirty="0" smtClean="0">
              <a:solidFill>
                <a:schemeClr val="bg1">
                  <a:lumMod val="90000"/>
                </a:schemeClr>
              </a:solidFill>
              <a:latin typeface="Tahoma" pitchFamily="34" charset="0"/>
              <a:ea typeface="HGP創英角ｺﾞｼｯｸUB" pitchFamily="50" charset="-128"/>
              <a:cs typeface="+mn-cs"/>
            </a:endParaRPr>
          </a:p>
          <a:p>
            <a:pPr algn="l" rtl="0" fontAlgn="base">
              <a:spcBef>
                <a:spcPct val="0"/>
              </a:spcBef>
              <a:spcAft>
                <a:spcPct val="0"/>
              </a:spcAft>
              <a:buNone/>
            </a:pPr>
            <a:r>
              <a:rPr lang="ja-JP" altLang="en-US" sz="1400" b="1" dirty="0" smtClean="0">
                <a:solidFill>
                  <a:schemeClr val="bg1">
                    <a:lumMod val="90000"/>
                  </a:schemeClr>
                </a:solidFill>
                <a:latin typeface="Tahoma" pitchFamily="34" charset="0"/>
              </a:rPr>
              <a:t>バランス構造</a:t>
            </a:r>
            <a:endParaRPr kumimoji="1" lang="ja-JP" altLang="en-US" sz="1400" b="1" kern="1200" dirty="0">
              <a:solidFill>
                <a:schemeClr val="bg1">
                  <a:lumMod val="90000"/>
                </a:schemeClr>
              </a:solidFill>
              <a:latin typeface="Tahoma" pitchFamily="34" charset="0"/>
              <a:ea typeface="HGP創英角ｺﾞｼｯｸUB" pitchFamily="50" charset="-128"/>
              <a:cs typeface="+mn-cs"/>
            </a:endParaRPr>
          </a:p>
        </p:txBody>
      </p:sp>
      <p:sp>
        <p:nvSpPr>
          <p:cNvPr id="22" name="Line 13"/>
          <p:cNvSpPr>
            <a:spLocks noChangeShapeType="1"/>
          </p:cNvSpPr>
          <p:nvPr/>
        </p:nvSpPr>
        <p:spPr bwMode="auto">
          <a:xfrm flipH="1" flipV="1">
            <a:off x="7715272" y="2214554"/>
            <a:ext cx="285752" cy="142876"/>
          </a:xfrm>
          <a:prstGeom prst="line">
            <a:avLst/>
          </a:prstGeom>
          <a:noFill/>
          <a:ln w="38100">
            <a:solidFill>
              <a:schemeClr val="bg1">
                <a:lumMod val="75000"/>
              </a:schemeClr>
            </a:solidFill>
            <a:round/>
            <a:headEnd/>
            <a:tailEnd type="triangle" w="med" len="med"/>
          </a:ln>
          <a:effectLst/>
        </p:spPr>
        <p:txBody>
          <a:bodyPr wrap="square" anchor="ctr">
            <a:spAutoFit/>
          </a:bodyPr>
          <a:lstStyle/>
          <a:p>
            <a:pPr algn="l" rtl="0" fontAlgn="base">
              <a:spcBef>
                <a:spcPct val="0"/>
              </a:spcBef>
              <a:spcAft>
                <a:spcPct val="0"/>
              </a:spcAft>
              <a:buNone/>
            </a:pPr>
            <a:endParaRPr kumimoji="1" lang="ja-JP" altLang="en-US" sz="2400" kern="1200" dirty="0">
              <a:solidFill>
                <a:schemeClr val="bg1">
                  <a:lumMod val="90000"/>
                </a:schemeClr>
              </a:solidFill>
              <a:latin typeface="Times New Roman" pitchFamily="18" charset="0"/>
              <a:ea typeface="HGP創英角ｺﾞｼｯｸUB" pitchFamily="50" charset="-128"/>
              <a:cs typeface="+mn-cs"/>
            </a:endParaRPr>
          </a:p>
        </p:txBody>
      </p:sp>
      <p:sp>
        <p:nvSpPr>
          <p:cNvPr id="23" name="Rectangle 14"/>
          <p:cNvSpPr>
            <a:spLocks noChangeArrowheads="1"/>
          </p:cNvSpPr>
          <p:nvPr/>
        </p:nvSpPr>
        <p:spPr bwMode="auto">
          <a:xfrm>
            <a:off x="2928926" y="2166947"/>
            <a:ext cx="2500330" cy="904863"/>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F8F8F8"/>
                </a:solidFill>
                <a:latin typeface="Tahoma" pitchFamily="34" charset="0"/>
              </a:rPr>
              <a:t>・</a:t>
            </a:r>
            <a:r>
              <a:rPr lang="en-US" altLang="ja-JP" sz="1600" b="1" dirty="0" smtClean="0">
                <a:solidFill>
                  <a:srgbClr val="F8F8F8"/>
                </a:solidFill>
                <a:latin typeface="Tahoma" pitchFamily="34" charset="0"/>
              </a:rPr>
              <a:t>Passive </a:t>
            </a:r>
          </a:p>
          <a:p>
            <a:pPr algn="l" rtl="0" fontAlgn="base">
              <a:lnSpc>
                <a:spcPct val="110000"/>
              </a:lnSpc>
              <a:spcBef>
                <a:spcPct val="0"/>
              </a:spcBef>
              <a:spcAft>
                <a:spcPct val="0"/>
              </a:spcAft>
              <a:buClr>
                <a:srgbClr val="003366"/>
              </a:buClr>
              <a:buSzPct val="70000"/>
              <a:buFont typeface="Wingdings" pitchFamily="2" charset="2"/>
              <a:buNone/>
            </a:pPr>
            <a:r>
              <a:rPr lang="en-US" altLang="ja-JP" sz="1600" b="1" dirty="0" smtClean="0">
                <a:solidFill>
                  <a:srgbClr val="F8F8F8"/>
                </a:solidFill>
                <a:latin typeface="Tahoma" pitchFamily="34" charset="0"/>
              </a:rPr>
              <a:t>   attitude stability</a:t>
            </a:r>
          </a:p>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F8F8F8"/>
                </a:solidFill>
                <a:latin typeface="Tahoma" pitchFamily="34" charset="0"/>
              </a:rPr>
              <a:t>・</a:t>
            </a:r>
            <a:r>
              <a:rPr lang="en-US" altLang="ja-JP" sz="1600" b="1" dirty="0" smtClean="0">
                <a:solidFill>
                  <a:srgbClr val="F8F8F8"/>
                </a:solidFill>
                <a:latin typeface="Tahoma" pitchFamily="34" charset="0"/>
              </a:rPr>
              <a:t>Drag-free control</a:t>
            </a:r>
            <a:endParaRPr kumimoji="1" lang="ja-JP" altLang="en-US" sz="1600" b="1" kern="1200" dirty="0">
              <a:solidFill>
                <a:srgbClr val="F8F8F8"/>
              </a:solidFill>
              <a:latin typeface="Tahoma" pitchFamily="34" charset="0"/>
              <a:ea typeface="HGP創英角ｺﾞｼｯｸUB" pitchFamily="50" charset="-128"/>
              <a:cs typeface="+mn-cs"/>
            </a:endParaRPr>
          </a:p>
        </p:txBody>
      </p:sp>
      <p:pic>
        <p:nvPicPr>
          <p:cNvPr id="25" name="Picture 2" descr="　スリットFEEP"/>
          <p:cNvPicPr>
            <a:picLocks noChangeAspect="1" noChangeArrowheads="1"/>
          </p:cNvPicPr>
          <p:nvPr/>
        </p:nvPicPr>
        <p:blipFill>
          <a:blip r:embed="rId4" cstate="print"/>
          <a:srcRect/>
          <a:stretch>
            <a:fillRect/>
          </a:stretch>
        </p:blipFill>
        <p:spPr bwMode="auto">
          <a:xfrm>
            <a:off x="1000100" y="4714884"/>
            <a:ext cx="1704368" cy="1000132"/>
          </a:xfrm>
          <a:prstGeom prst="rect">
            <a:avLst/>
          </a:prstGeom>
          <a:noFill/>
          <a:ln w="9525">
            <a:noFill/>
            <a:miter lim="800000"/>
            <a:headEnd/>
            <a:tailEnd/>
          </a:ln>
        </p:spPr>
      </p:pic>
      <p:sp>
        <p:nvSpPr>
          <p:cNvPr id="26" name="Rectangle 14"/>
          <p:cNvSpPr>
            <a:spLocks noChangeArrowheads="1"/>
          </p:cNvSpPr>
          <p:nvPr/>
        </p:nvSpPr>
        <p:spPr bwMode="auto">
          <a:xfrm>
            <a:off x="1214414" y="4214818"/>
            <a:ext cx="4643470" cy="634020"/>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600" b="1" dirty="0" smtClean="0">
                <a:solidFill>
                  <a:srgbClr val="F8F8F8"/>
                </a:solidFill>
                <a:latin typeface="Tahoma" pitchFamily="34" charset="0"/>
                <a:sym typeface="Wingdings" pitchFamily="2" charset="2"/>
              </a:rPr>
              <a:t> Actuators for satellite control</a:t>
            </a:r>
            <a:endParaRPr lang="en-US" altLang="ja-JP" sz="1600" b="1" dirty="0" smtClean="0">
              <a:solidFill>
                <a:srgbClr val="F8F8F8"/>
              </a:solidFill>
              <a:latin typeface="Tahoma" pitchFamily="34" charset="0"/>
            </a:endParaRPr>
          </a:p>
          <a:p>
            <a:pPr algn="l" rtl="0" fontAlgn="base">
              <a:lnSpc>
                <a:spcPct val="110000"/>
              </a:lnSpc>
              <a:spcBef>
                <a:spcPct val="0"/>
              </a:spcBef>
              <a:spcAft>
                <a:spcPct val="0"/>
              </a:spcAft>
              <a:buClr>
                <a:srgbClr val="003366"/>
              </a:buClr>
              <a:buSzPct val="70000"/>
              <a:buFont typeface="Wingdings" pitchFamily="2" charset="2"/>
              <a:buNone/>
            </a:pPr>
            <a:r>
              <a:rPr lang="en-US" altLang="ja-JP" sz="1600" b="1" dirty="0" smtClean="0">
                <a:solidFill>
                  <a:srgbClr val="F8F8F8"/>
                </a:solidFill>
              </a:rPr>
              <a:t>    </a:t>
            </a:r>
            <a:endParaRPr kumimoji="1" lang="ja-JP" altLang="en-US" sz="1600" b="1" kern="1200" dirty="0">
              <a:solidFill>
                <a:srgbClr val="F8F8F8"/>
              </a:solidFill>
              <a:latin typeface="Tahoma" pitchFamily="34" charset="0"/>
              <a:ea typeface="HGP創英角ｺﾞｼｯｸUB" pitchFamily="50" charset="-128"/>
              <a:cs typeface="+mn-cs"/>
            </a:endParaRPr>
          </a:p>
        </p:txBody>
      </p:sp>
      <p:pic>
        <p:nvPicPr>
          <p:cNvPr id="27" name="図 26"/>
          <p:cNvPicPr/>
          <p:nvPr/>
        </p:nvPicPr>
        <p:blipFill>
          <a:blip r:embed="rId5" cstate="print"/>
          <a:srcRect/>
          <a:stretch>
            <a:fillRect/>
          </a:stretch>
        </p:blipFill>
        <p:spPr bwMode="auto">
          <a:xfrm>
            <a:off x="2857488" y="4643446"/>
            <a:ext cx="928694" cy="1096156"/>
          </a:xfrm>
          <a:prstGeom prst="rect">
            <a:avLst/>
          </a:prstGeom>
          <a:noFill/>
          <a:ln w="9525">
            <a:noFill/>
            <a:miter lim="800000"/>
            <a:headEnd/>
            <a:tailEnd/>
          </a:ln>
        </p:spPr>
      </p:pic>
      <p:pic>
        <p:nvPicPr>
          <p:cNvPr id="31" name="図 30"/>
          <p:cNvPicPr/>
          <p:nvPr/>
        </p:nvPicPr>
        <p:blipFill>
          <a:blip r:embed="rId6" cstate="print"/>
          <a:srcRect/>
          <a:stretch>
            <a:fillRect/>
          </a:stretch>
        </p:blipFill>
        <p:spPr bwMode="auto">
          <a:xfrm>
            <a:off x="5000628" y="4786322"/>
            <a:ext cx="785818" cy="642942"/>
          </a:xfrm>
          <a:prstGeom prst="rect">
            <a:avLst/>
          </a:prstGeom>
          <a:noFill/>
          <a:ln w="9525">
            <a:noFill/>
            <a:miter lim="800000"/>
            <a:headEnd/>
            <a:tailEnd/>
          </a:ln>
        </p:spPr>
      </p:pic>
      <p:pic>
        <p:nvPicPr>
          <p:cNvPr id="38" name="図 37"/>
          <p:cNvPicPr/>
          <p:nvPr/>
        </p:nvPicPr>
        <p:blipFill>
          <a:blip r:embed="rId7" cstate="print"/>
          <a:srcRect/>
          <a:stretch>
            <a:fillRect/>
          </a:stretch>
        </p:blipFill>
        <p:spPr bwMode="auto">
          <a:xfrm>
            <a:off x="4000496" y="4733463"/>
            <a:ext cx="1000132" cy="1052991"/>
          </a:xfrm>
          <a:prstGeom prst="rect">
            <a:avLst/>
          </a:prstGeom>
          <a:noFill/>
          <a:ln w="9525">
            <a:noFill/>
            <a:miter lim="800000"/>
            <a:headEnd/>
            <a:tailEnd/>
          </a:ln>
        </p:spPr>
      </p:pic>
      <p:pic>
        <p:nvPicPr>
          <p:cNvPr id="1100803" name="Picture 3"/>
          <p:cNvPicPr>
            <a:picLocks noChangeAspect="1" noChangeArrowheads="1"/>
          </p:cNvPicPr>
          <p:nvPr/>
        </p:nvPicPr>
        <p:blipFill>
          <a:blip r:embed="rId8" cstate="print"/>
          <a:srcRect/>
          <a:stretch>
            <a:fillRect/>
          </a:stretch>
        </p:blipFill>
        <p:spPr bwMode="auto">
          <a:xfrm>
            <a:off x="1142976" y="1947852"/>
            <a:ext cx="1428760" cy="1686683"/>
          </a:xfrm>
          <a:prstGeom prst="rect">
            <a:avLst/>
          </a:prstGeom>
          <a:noFill/>
          <a:ln w="9525">
            <a:noFill/>
            <a:miter lim="800000"/>
            <a:headEnd/>
            <a:tailEnd/>
          </a:ln>
        </p:spPr>
      </p:pic>
      <p:sp>
        <p:nvSpPr>
          <p:cNvPr id="41" name="Rectangle 14"/>
          <p:cNvSpPr>
            <a:spLocks noChangeArrowheads="1"/>
          </p:cNvSpPr>
          <p:nvPr/>
        </p:nvSpPr>
        <p:spPr bwMode="auto">
          <a:xfrm>
            <a:off x="1214414" y="5877489"/>
            <a:ext cx="2857520" cy="336374"/>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F8F8F8"/>
                </a:solidFill>
                <a:latin typeface="Tahoma" pitchFamily="34" charset="0"/>
              </a:rPr>
              <a:t>・</a:t>
            </a:r>
            <a:r>
              <a:rPr lang="en-US" altLang="ja-JP" sz="1600" b="1" dirty="0" smtClean="0">
                <a:solidFill>
                  <a:srgbClr val="F8F8F8"/>
                </a:solidFill>
                <a:latin typeface="Tahoma" pitchFamily="34" charset="0"/>
              </a:rPr>
              <a:t>BBM and system design</a:t>
            </a:r>
            <a:endParaRPr kumimoji="1" lang="ja-JP" altLang="en-US" sz="1600" b="1" kern="1200" dirty="0">
              <a:solidFill>
                <a:srgbClr val="F8F8F8"/>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1"/>
          <p:cNvPicPr>
            <a:picLocks noChangeAspect="1" noChangeArrowheads="1"/>
          </p:cNvPicPr>
          <p:nvPr/>
        </p:nvPicPr>
        <p:blipFill>
          <a:blip r:embed="rId3" cstate="print">
            <a:clrChange>
              <a:clrFrom>
                <a:srgbClr val="000000"/>
              </a:clrFrom>
              <a:clrTo>
                <a:srgbClr val="000000">
                  <a:alpha val="0"/>
                </a:srgbClr>
              </a:clrTo>
            </a:clrChange>
            <a:lum bright="20000"/>
          </a:blip>
          <a:srcRect/>
          <a:stretch>
            <a:fillRect/>
          </a:stretch>
        </p:blipFill>
        <p:spPr bwMode="auto">
          <a:xfrm>
            <a:off x="5767293" y="1561588"/>
            <a:ext cx="2805235" cy="3081858"/>
          </a:xfrm>
          <a:prstGeom prst="rect">
            <a:avLst/>
          </a:prstGeom>
          <a:noFill/>
          <a:ln w="9525">
            <a:noFill/>
            <a:miter lim="800000"/>
            <a:headEnd/>
            <a:tailEnd/>
          </a:ln>
        </p:spPr>
      </p:pic>
      <p:pic>
        <p:nvPicPr>
          <p:cNvPr id="47" name="図 16" descr="photo_sat_3_01L.jpg"/>
          <p:cNvPicPr>
            <a:picLocks noChangeAspect="1"/>
          </p:cNvPicPr>
          <p:nvPr/>
        </p:nvPicPr>
        <p:blipFill>
          <a:blip r:embed="rId4" cstate="print"/>
          <a:srcRect/>
          <a:stretch>
            <a:fillRect/>
          </a:stretch>
        </p:blipFill>
        <p:spPr bwMode="auto">
          <a:xfrm>
            <a:off x="3357554" y="2143116"/>
            <a:ext cx="1607620" cy="1285884"/>
          </a:xfrm>
          <a:prstGeom prst="rect">
            <a:avLst/>
          </a:prstGeom>
          <a:noFill/>
          <a:ln w="9525">
            <a:noFill/>
            <a:miter lim="800000"/>
            <a:headEnd/>
            <a:tailEnd/>
          </a:ln>
        </p:spPr>
      </p:pic>
      <p:sp>
        <p:nvSpPr>
          <p:cNvPr id="1137667" name="Rectangle 3"/>
          <p:cNvSpPr>
            <a:spLocks noGrp="1" noChangeArrowheads="1"/>
          </p:cNvSpPr>
          <p:nvPr>
            <p:ph type="title"/>
          </p:nvPr>
        </p:nvSpPr>
        <p:spPr/>
        <p:txBody>
          <a:bodyPr/>
          <a:lstStyle/>
          <a:p>
            <a:r>
              <a:rPr lang="ja-JP" altLang="en-US" dirty="0" smtClean="0"/>
              <a:t>信号処理・制御システム</a:t>
            </a:r>
            <a:endParaRPr lang="ja-JP" altLang="en-US" dirty="0"/>
          </a:p>
        </p:txBody>
      </p:sp>
      <p:sp>
        <p:nvSpPr>
          <p:cNvPr id="28"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a:ea typeface="HGP創英角ｺﾞｼｯｸUB" pitchFamily="50" charset="-128"/>
                <a:cs typeface="+mn-cs"/>
              </a:rPr>
              <a:t>日本地球惑星科学連合</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年大会 </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a:t>
            </a:r>
            <a:r>
              <a:rPr lang="en-US" altLang="ja-JP" sz="1200" b="1" kern="1200" smtClean="0">
                <a:solidFill>
                  <a:srgbClr val="EAEAEA"/>
                </a:solidFill>
                <a:latin typeface="Tahoma"/>
                <a:ea typeface="HGP創英角ｺﾞｼｯｸUB" pitchFamily="50" charset="-128"/>
                <a:cs typeface="+mn-cs"/>
              </a:rPr>
              <a:t>5</a:t>
            </a:r>
            <a:r>
              <a:rPr lang="ja-JP" altLang="en-US" sz="1200" b="1" kern="1200" smtClean="0">
                <a:solidFill>
                  <a:srgbClr val="EAEAEA"/>
                </a:solidFill>
                <a:latin typeface="Tahoma"/>
                <a:ea typeface="HGP創英角ｺﾞｼｯｸUB" pitchFamily="50" charset="-128"/>
                <a:cs typeface="+mn-cs"/>
              </a:rPr>
              <a:t>月</a:t>
            </a:r>
            <a:r>
              <a:rPr lang="en-US" altLang="ja-JP" sz="1200" b="1" kern="1200" smtClean="0">
                <a:solidFill>
                  <a:srgbClr val="EAEAEA"/>
                </a:solidFill>
                <a:latin typeface="Tahoma"/>
                <a:ea typeface="HGP創英角ｺﾞｼｯｸUB" pitchFamily="50" charset="-128"/>
                <a:cs typeface="+mn-cs"/>
              </a:rPr>
              <a:t>28</a:t>
            </a:r>
            <a:r>
              <a:rPr lang="ja-JP" altLang="en-US" sz="1200" b="1" kern="1200" smtClean="0">
                <a:solidFill>
                  <a:srgbClr val="EAEAEA"/>
                </a:solidFill>
                <a:latin typeface="Tahoma"/>
                <a:ea typeface="HGP創英角ｺﾞｼｯｸUB" pitchFamily="50" charset="-128"/>
                <a:cs typeface="+mn-cs"/>
              </a:rPr>
              <a:t>日</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幕張メッセ国際会議場</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千葉</a:t>
            </a:r>
            <a:r>
              <a:rPr lang="en-US" altLang="ja-JP" sz="1200" b="1" kern="1200" smtClean="0">
                <a:solidFill>
                  <a:srgbClr val="EAEAEA"/>
                </a:solidFill>
                <a:latin typeface="Tahoma"/>
                <a:ea typeface="HGP創英角ｺﾞｼｯｸUB" pitchFamily="50" charset="-128"/>
                <a:cs typeface="+mn-cs"/>
              </a:rPr>
              <a:t>)</a:t>
            </a:r>
            <a:endParaRPr lang="en-US" altLang="ja-JP" sz="1200" b="1" kern="1200" dirty="0">
              <a:solidFill>
                <a:srgbClr val="EAEAEA"/>
              </a:solidFill>
              <a:latin typeface="Tahoma"/>
              <a:ea typeface="HGP創英角ｺﾞｼｯｸUB" pitchFamily="50" charset="-128"/>
              <a:cs typeface="+mn-cs"/>
            </a:endParaRPr>
          </a:p>
        </p:txBody>
      </p:sp>
      <p:sp>
        <p:nvSpPr>
          <p:cNvPr id="29" name="Rectangle 14"/>
          <p:cNvSpPr>
            <a:spLocks noChangeArrowheads="1"/>
          </p:cNvSpPr>
          <p:nvPr/>
        </p:nvSpPr>
        <p:spPr bwMode="auto">
          <a:xfrm>
            <a:off x="847733" y="928670"/>
            <a:ext cx="7796233" cy="397353"/>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2000" b="1" dirty="0" smtClean="0">
                <a:solidFill>
                  <a:schemeClr val="bg1"/>
                </a:solidFill>
                <a:latin typeface="Tahoma" pitchFamily="34" charset="0"/>
              </a:rPr>
              <a:t>信号処理・制御システム </a:t>
            </a:r>
            <a:r>
              <a:rPr lang="en-US" altLang="ja-JP" sz="2000" b="1" dirty="0" smtClean="0">
                <a:solidFill>
                  <a:srgbClr val="FFFFFF"/>
                </a:solidFill>
                <a:latin typeface="Tahoma" pitchFamily="34" charset="0"/>
              </a:rPr>
              <a:t>: SpW</a:t>
            </a:r>
            <a:r>
              <a:rPr lang="ja-JP" altLang="en-US" sz="2000" b="1" dirty="0" smtClean="0">
                <a:solidFill>
                  <a:srgbClr val="FFFFFF"/>
                </a:solidFill>
                <a:latin typeface="Tahoma" pitchFamily="34" charset="0"/>
              </a:rPr>
              <a:t>ベースの信号処理システム</a:t>
            </a:r>
            <a:endParaRPr lang="ja-JP" altLang="en-US" sz="1800" b="1" dirty="0">
              <a:solidFill>
                <a:srgbClr val="F8F8F8"/>
              </a:solidFill>
              <a:latin typeface="Tahoma" pitchFamily="34" charset="0"/>
            </a:endParaRPr>
          </a:p>
        </p:txBody>
      </p:sp>
      <p:sp>
        <p:nvSpPr>
          <p:cNvPr id="32" name="Text Box 4"/>
          <p:cNvSpPr txBox="1">
            <a:spLocks noChangeAspect="1" noChangeArrowheads="1"/>
          </p:cNvSpPr>
          <p:nvPr/>
        </p:nvSpPr>
        <p:spPr bwMode="auto">
          <a:xfrm>
            <a:off x="7786710" y="1643050"/>
            <a:ext cx="1357290" cy="523220"/>
          </a:xfrm>
          <a:prstGeom prst="rect">
            <a:avLst/>
          </a:prstGeom>
          <a:noFill/>
          <a:ln w="9525">
            <a:noFill/>
            <a:miter lim="800000"/>
            <a:headEnd/>
            <a:tailEnd/>
          </a:ln>
          <a:effectLst/>
        </p:spPr>
        <p:txBody>
          <a:bodyPr wrap="square">
            <a:spAutoFit/>
          </a:bodyPr>
          <a:lstStyle/>
          <a:p>
            <a:pPr algn="l">
              <a:buNone/>
            </a:pPr>
            <a:r>
              <a:rPr lang="ja-JP" altLang="en-US" sz="1400" b="1" dirty="0" smtClean="0">
                <a:solidFill>
                  <a:schemeClr val="bg1">
                    <a:lumMod val="90000"/>
                  </a:schemeClr>
                </a:solidFill>
                <a:latin typeface="Tahoma" pitchFamily="34" charset="0"/>
              </a:rPr>
              <a:t>信号処理・</a:t>
            </a:r>
            <a:endParaRPr lang="en-US" altLang="ja-JP" sz="1400" b="1" dirty="0" smtClean="0">
              <a:solidFill>
                <a:schemeClr val="bg1">
                  <a:lumMod val="90000"/>
                </a:schemeClr>
              </a:solidFill>
              <a:latin typeface="Tahoma" pitchFamily="34" charset="0"/>
            </a:endParaRPr>
          </a:p>
          <a:p>
            <a:pPr algn="l">
              <a:buNone/>
            </a:pPr>
            <a:r>
              <a:rPr lang="en-US" altLang="ja-JP" sz="1400" b="1" dirty="0" smtClean="0">
                <a:solidFill>
                  <a:schemeClr val="bg1">
                    <a:lumMod val="90000"/>
                  </a:schemeClr>
                </a:solidFill>
                <a:latin typeface="Tahoma" pitchFamily="34" charset="0"/>
              </a:rPr>
              <a:t> </a:t>
            </a:r>
            <a:r>
              <a:rPr lang="ja-JP" altLang="en-US" sz="1400" b="1" dirty="0" smtClean="0">
                <a:solidFill>
                  <a:schemeClr val="bg1">
                    <a:lumMod val="90000"/>
                  </a:schemeClr>
                </a:solidFill>
                <a:latin typeface="Tahoma" pitchFamily="34" charset="0"/>
              </a:rPr>
              <a:t>通信システム</a:t>
            </a:r>
            <a:endParaRPr kumimoji="1" lang="ja-JP" altLang="en-US" sz="1400" b="1" kern="1200" dirty="0">
              <a:solidFill>
                <a:schemeClr val="bg1">
                  <a:lumMod val="90000"/>
                </a:schemeClr>
              </a:solidFill>
              <a:latin typeface="Tahoma" pitchFamily="34" charset="0"/>
              <a:ea typeface="HGP創英角ｺﾞｼｯｸUB" pitchFamily="50" charset="-128"/>
              <a:cs typeface="+mn-cs"/>
            </a:endParaRPr>
          </a:p>
        </p:txBody>
      </p:sp>
      <p:sp>
        <p:nvSpPr>
          <p:cNvPr id="33" name="Line 13"/>
          <p:cNvSpPr>
            <a:spLocks noChangeShapeType="1"/>
          </p:cNvSpPr>
          <p:nvPr/>
        </p:nvSpPr>
        <p:spPr bwMode="auto">
          <a:xfrm flipH="1">
            <a:off x="7786710" y="2143116"/>
            <a:ext cx="285752" cy="357190"/>
          </a:xfrm>
          <a:prstGeom prst="line">
            <a:avLst/>
          </a:prstGeom>
          <a:noFill/>
          <a:ln w="38100">
            <a:solidFill>
              <a:schemeClr val="bg1">
                <a:lumMod val="75000"/>
              </a:schemeClr>
            </a:solidFill>
            <a:round/>
            <a:headEnd/>
            <a:tailEnd type="triangle" w="med" len="med"/>
          </a:ln>
          <a:effectLst/>
        </p:spPr>
        <p:txBody>
          <a:bodyPr wrap="square" anchor="ctr">
            <a:spAutoFit/>
          </a:bodyPr>
          <a:lstStyle/>
          <a:p>
            <a:pPr algn="l" rtl="0" fontAlgn="base">
              <a:spcBef>
                <a:spcPct val="0"/>
              </a:spcBef>
              <a:spcAft>
                <a:spcPct val="0"/>
              </a:spcAft>
              <a:buNone/>
            </a:pPr>
            <a:endParaRPr kumimoji="1" lang="ja-JP" altLang="en-US" sz="2400" kern="1200" dirty="0">
              <a:solidFill>
                <a:schemeClr val="bg1">
                  <a:lumMod val="90000"/>
                </a:schemeClr>
              </a:solidFill>
              <a:latin typeface="Times New Roman" pitchFamily="18" charset="0"/>
              <a:ea typeface="HGP創英角ｺﾞｼｯｸUB" pitchFamily="50" charset="-128"/>
              <a:cs typeface="+mn-cs"/>
            </a:endParaRPr>
          </a:p>
        </p:txBody>
      </p:sp>
      <p:sp>
        <p:nvSpPr>
          <p:cNvPr id="34" name="角丸四角形 33"/>
          <p:cNvSpPr/>
          <p:nvPr/>
        </p:nvSpPr>
        <p:spPr bwMode="auto">
          <a:xfrm>
            <a:off x="7358082" y="3000372"/>
            <a:ext cx="285752" cy="357190"/>
          </a:xfrm>
          <a:prstGeom prst="roundRect">
            <a:avLst>
              <a:gd name="adj" fmla="val 20770"/>
            </a:avLst>
          </a:prstGeom>
          <a:noFill/>
          <a:ln w="63500">
            <a:solidFill>
              <a:schemeClr val="bg1">
                <a:lumMod val="75000"/>
              </a:schemeClr>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chemeClr val="bg1">
                  <a:lumMod val="90000"/>
                </a:schemeClr>
              </a:solidFill>
              <a:latin typeface="Tahoma" pitchFamily="34" charset="0"/>
              <a:ea typeface="HGP創英角ｺﾞｼｯｸUB" pitchFamily="50" charset="-128"/>
              <a:cs typeface="+mn-cs"/>
            </a:endParaRPr>
          </a:p>
        </p:txBody>
      </p:sp>
      <p:sp>
        <p:nvSpPr>
          <p:cNvPr id="36" name="Rectangle 14"/>
          <p:cNvSpPr>
            <a:spLocks noChangeArrowheads="1"/>
          </p:cNvSpPr>
          <p:nvPr/>
        </p:nvSpPr>
        <p:spPr bwMode="auto">
          <a:xfrm>
            <a:off x="3771894" y="3467100"/>
            <a:ext cx="1728800" cy="29546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200" b="1" dirty="0" smtClean="0">
                <a:solidFill>
                  <a:srgbClr val="CCECFF"/>
                </a:solidFill>
                <a:latin typeface="Tahoma" pitchFamily="34" charset="0"/>
              </a:rPr>
              <a:t>JAXA, </a:t>
            </a:r>
            <a:r>
              <a:rPr lang="ja-JP" altLang="en-US" sz="1200" b="1" dirty="0" smtClean="0">
                <a:solidFill>
                  <a:srgbClr val="CCECFF"/>
                </a:solidFill>
                <a:latin typeface="Tahoma" pitchFamily="34" charset="0"/>
              </a:rPr>
              <a:t>東大</a:t>
            </a:r>
            <a:r>
              <a:rPr lang="en-US" altLang="ja-JP" sz="1200" b="1" dirty="0" smtClean="0">
                <a:solidFill>
                  <a:srgbClr val="CCECFF"/>
                </a:solidFill>
                <a:latin typeface="Tahoma" pitchFamily="34" charset="0"/>
              </a:rPr>
              <a:t>, </a:t>
            </a:r>
            <a:r>
              <a:rPr lang="ja-JP" altLang="en-US" sz="1200" b="1" dirty="0" smtClean="0">
                <a:solidFill>
                  <a:srgbClr val="CCECFF"/>
                </a:solidFill>
                <a:latin typeface="Tahoma" pitchFamily="34" charset="0"/>
              </a:rPr>
              <a:t>京大</a:t>
            </a:r>
            <a:endParaRPr kumimoji="1" lang="ja-JP" altLang="en-US" sz="1200" b="1" kern="1200" dirty="0">
              <a:solidFill>
                <a:srgbClr val="CCECFF"/>
              </a:solidFill>
              <a:latin typeface="Tahoma" pitchFamily="34" charset="0"/>
              <a:ea typeface="HGP創英角ｺﾞｼｯｸUB" pitchFamily="50" charset="-128"/>
              <a:cs typeface="+mn-cs"/>
            </a:endParaRPr>
          </a:p>
        </p:txBody>
      </p:sp>
      <p:sp>
        <p:nvSpPr>
          <p:cNvPr id="37" name="Rectangle 14"/>
          <p:cNvSpPr>
            <a:spLocks noChangeArrowheads="1"/>
          </p:cNvSpPr>
          <p:nvPr/>
        </p:nvSpPr>
        <p:spPr bwMode="auto">
          <a:xfrm>
            <a:off x="785786" y="1428736"/>
            <a:ext cx="4857784"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F8F8F8"/>
                </a:solidFill>
                <a:latin typeface="Tahoma" pitchFamily="34" charset="0"/>
              </a:rPr>
              <a:t>SpC2 + SpW</a:t>
            </a:r>
            <a:r>
              <a:rPr lang="ja-JP" altLang="en-US" sz="1800" b="1" dirty="0" smtClean="0">
                <a:solidFill>
                  <a:srgbClr val="F8F8F8"/>
                </a:solidFill>
                <a:latin typeface="Tahoma" pitchFamily="34" charset="0"/>
              </a:rPr>
              <a:t>信号処理システム</a:t>
            </a:r>
          </a:p>
          <a:p>
            <a:pPr algn="l">
              <a:lnSpc>
                <a:spcPct val="110000"/>
              </a:lnSpc>
              <a:buClr>
                <a:srgbClr val="003366"/>
              </a:buClr>
              <a:buSzPct val="70000"/>
              <a:buNone/>
            </a:pPr>
            <a:r>
              <a:rPr lang="ja-JP" altLang="en-US" sz="1800" b="1" dirty="0" smtClean="0">
                <a:solidFill>
                  <a:srgbClr val="F8F8F8"/>
                </a:solidFill>
                <a:latin typeface="Tahoma" pitchFamily="34" charset="0"/>
              </a:rPr>
              <a:t>    </a:t>
            </a:r>
            <a:r>
              <a:rPr lang="en-US" altLang="ja-JP" sz="1800" b="1" dirty="0" smtClean="0">
                <a:solidFill>
                  <a:srgbClr val="F8F8F8"/>
                </a:solidFill>
                <a:latin typeface="Tahoma" pitchFamily="34" charset="0"/>
                <a:sym typeface="Wingdings" pitchFamily="2" charset="2"/>
              </a:rPr>
              <a:t> SDS-1/SWIM</a:t>
            </a:r>
            <a:r>
              <a:rPr lang="ja-JP" altLang="en-US" sz="1800" b="1" dirty="0" smtClean="0">
                <a:solidFill>
                  <a:srgbClr val="F8F8F8"/>
                </a:solidFill>
                <a:latin typeface="Tahoma" pitchFamily="34" charset="0"/>
                <a:sym typeface="Wingdings" pitchFamily="2" charset="2"/>
              </a:rPr>
              <a:t>による宇宙実証</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40" name="角丸四角形 39"/>
          <p:cNvSpPr/>
          <p:nvPr/>
        </p:nvSpPr>
        <p:spPr bwMode="auto">
          <a:xfrm>
            <a:off x="785786" y="1357298"/>
            <a:ext cx="4429156" cy="2357454"/>
          </a:xfrm>
          <a:prstGeom prst="roundRect">
            <a:avLst>
              <a:gd name="adj" fmla="val 5874"/>
            </a:avLst>
          </a:prstGeom>
          <a:noFill/>
          <a:ln w="50800">
            <a:solidFill>
              <a:srgbClr val="333333"/>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20" name="角丸四角形 19"/>
          <p:cNvSpPr/>
          <p:nvPr/>
        </p:nvSpPr>
        <p:spPr bwMode="auto">
          <a:xfrm>
            <a:off x="7215206" y="2500307"/>
            <a:ext cx="571504" cy="428627"/>
          </a:xfrm>
          <a:prstGeom prst="roundRect">
            <a:avLst>
              <a:gd name="adj" fmla="val 43334"/>
            </a:avLst>
          </a:prstGeom>
          <a:noFill/>
          <a:ln w="63500">
            <a:solidFill>
              <a:schemeClr val="bg1">
                <a:lumMod val="75000"/>
              </a:schemeClr>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chemeClr val="bg1">
                  <a:lumMod val="90000"/>
                </a:schemeClr>
              </a:solidFill>
              <a:latin typeface="Tahoma" pitchFamily="34" charset="0"/>
              <a:ea typeface="HGP創英角ｺﾞｼｯｸUB" pitchFamily="50" charset="-128"/>
              <a:cs typeface="+mn-cs"/>
            </a:endParaRPr>
          </a:p>
        </p:txBody>
      </p:sp>
      <p:sp>
        <p:nvSpPr>
          <p:cNvPr id="21" name="Text Box 4"/>
          <p:cNvSpPr txBox="1">
            <a:spLocks noChangeAspect="1" noChangeArrowheads="1"/>
          </p:cNvSpPr>
          <p:nvPr/>
        </p:nvSpPr>
        <p:spPr bwMode="auto">
          <a:xfrm>
            <a:off x="7858148" y="2621157"/>
            <a:ext cx="1285884" cy="307777"/>
          </a:xfrm>
          <a:prstGeom prst="rect">
            <a:avLst/>
          </a:prstGeom>
          <a:noFill/>
          <a:ln w="9525">
            <a:noFill/>
            <a:miter lim="800000"/>
            <a:headEnd/>
            <a:tailEnd/>
          </a:ln>
          <a:effectLst/>
        </p:spPr>
        <p:txBody>
          <a:bodyPr wrap="square">
            <a:spAutoFit/>
          </a:bodyPr>
          <a:lstStyle/>
          <a:p>
            <a:pPr algn="l">
              <a:buNone/>
            </a:pPr>
            <a:r>
              <a:rPr lang="ja-JP" altLang="en-US" sz="1400" b="1" dirty="0" smtClean="0">
                <a:solidFill>
                  <a:schemeClr val="bg1">
                    <a:lumMod val="90000"/>
                  </a:schemeClr>
                </a:solidFill>
                <a:latin typeface="Tahoma" pitchFamily="34" charset="0"/>
              </a:rPr>
              <a:t>試験マス制御</a:t>
            </a:r>
            <a:endParaRPr lang="ja-JP" altLang="en-US" sz="1400" b="1" dirty="0">
              <a:solidFill>
                <a:schemeClr val="bg1">
                  <a:lumMod val="90000"/>
                </a:schemeClr>
              </a:solidFill>
              <a:latin typeface="Tahoma" pitchFamily="34" charset="0"/>
            </a:endParaRPr>
          </a:p>
        </p:txBody>
      </p:sp>
      <p:sp>
        <p:nvSpPr>
          <p:cNvPr id="22" name="Line 13"/>
          <p:cNvSpPr>
            <a:spLocks noChangeShapeType="1"/>
          </p:cNvSpPr>
          <p:nvPr/>
        </p:nvSpPr>
        <p:spPr bwMode="auto">
          <a:xfrm flipH="1">
            <a:off x="7715272" y="2928934"/>
            <a:ext cx="428628" cy="285752"/>
          </a:xfrm>
          <a:prstGeom prst="line">
            <a:avLst/>
          </a:prstGeom>
          <a:noFill/>
          <a:ln w="38100">
            <a:solidFill>
              <a:schemeClr val="bg1">
                <a:lumMod val="75000"/>
              </a:schemeClr>
            </a:solidFill>
            <a:round/>
            <a:headEnd/>
            <a:tailEnd type="triangle" w="med" len="med"/>
          </a:ln>
          <a:effectLst/>
        </p:spPr>
        <p:txBody>
          <a:bodyPr wrap="square" anchor="ctr">
            <a:spAutoFit/>
          </a:bodyPr>
          <a:lstStyle/>
          <a:p>
            <a:pPr algn="l" rtl="0" fontAlgn="base">
              <a:spcBef>
                <a:spcPct val="0"/>
              </a:spcBef>
              <a:spcAft>
                <a:spcPct val="0"/>
              </a:spcAft>
              <a:buNone/>
            </a:pPr>
            <a:endParaRPr kumimoji="1" lang="ja-JP" altLang="en-US" sz="2400" kern="1200" dirty="0">
              <a:solidFill>
                <a:schemeClr val="bg1">
                  <a:lumMod val="90000"/>
                </a:schemeClr>
              </a:solidFill>
              <a:latin typeface="Times New Roman" pitchFamily="18" charset="0"/>
              <a:ea typeface="HGP創英角ｺﾞｼｯｸUB" pitchFamily="50" charset="-128"/>
              <a:cs typeface="+mn-cs"/>
            </a:endParaRPr>
          </a:p>
        </p:txBody>
      </p:sp>
      <p:pic>
        <p:nvPicPr>
          <p:cNvPr id="41" name="Picture 7" descr="IMG_3121"/>
          <p:cNvPicPr>
            <a:picLocks noChangeAspect="1" noChangeArrowheads="1"/>
          </p:cNvPicPr>
          <p:nvPr/>
        </p:nvPicPr>
        <p:blipFill>
          <a:blip r:embed="rId5" cstate="print"/>
          <a:srcRect/>
          <a:stretch>
            <a:fillRect/>
          </a:stretch>
        </p:blipFill>
        <p:spPr bwMode="auto">
          <a:xfrm>
            <a:off x="1547248" y="2212406"/>
            <a:ext cx="738735" cy="716528"/>
          </a:xfrm>
          <a:prstGeom prst="rect">
            <a:avLst/>
          </a:prstGeom>
          <a:noFill/>
          <a:ln w="9525">
            <a:noFill/>
            <a:miter lim="800000"/>
            <a:headEnd/>
            <a:tailEnd/>
          </a:ln>
        </p:spPr>
      </p:pic>
      <p:pic>
        <p:nvPicPr>
          <p:cNvPr id="43" name="Picture 8" descr="IMG_3127"/>
          <p:cNvPicPr>
            <a:picLocks noChangeAspect="1" noChangeArrowheads="1"/>
          </p:cNvPicPr>
          <p:nvPr/>
        </p:nvPicPr>
        <p:blipFill>
          <a:blip r:embed="rId6" cstate="print"/>
          <a:srcRect/>
          <a:stretch>
            <a:fillRect/>
          </a:stretch>
        </p:blipFill>
        <p:spPr bwMode="auto">
          <a:xfrm>
            <a:off x="2357422" y="2203245"/>
            <a:ext cx="773122" cy="723542"/>
          </a:xfrm>
          <a:prstGeom prst="rect">
            <a:avLst/>
          </a:prstGeom>
          <a:noFill/>
          <a:ln w="9525">
            <a:noFill/>
            <a:miter lim="800000"/>
            <a:headEnd/>
            <a:tailEnd/>
          </a:ln>
        </p:spPr>
      </p:pic>
      <p:sp>
        <p:nvSpPr>
          <p:cNvPr id="45" name="Rectangle 20"/>
          <p:cNvSpPr>
            <a:spLocks noChangeArrowheads="1"/>
          </p:cNvSpPr>
          <p:nvPr/>
        </p:nvSpPr>
        <p:spPr bwMode="auto">
          <a:xfrm>
            <a:off x="4429124" y="2090314"/>
            <a:ext cx="642942" cy="338554"/>
          </a:xfrm>
          <a:prstGeom prst="rect">
            <a:avLst/>
          </a:prstGeom>
          <a:noFill/>
          <a:ln w="15875">
            <a:noFill/>
            <a:miter lim="800000"/>
            <a:headEnd/>
            <a:tailEnd/>
          </a:ln>
        </p:spPr>
        <p:txBody>
          <a:bodyPr wrap="square">
            <a:spAutoFit/>
          </a:bodyPr>
          <a:lstStyle/>
          <a:p>
            <a:pPr marL="457200" indent="-457200" algn="l" rtl="0" fontAlgn="base">
              <a:spcBef>
                <a:spcPct val="0"/>
              </a:spcBef>
              <a:spcAft>
                <a:spcPct val="0"/>
              </a:spcAft>
              <a:buClr>
                <a:srgbClr val="003366"/>
              </a:buClr>
              <a:buSzPct val="70000"/>
              <a:buFont typeface="Wingdings" pitchFamily="2" charset="2"/>
              <a:buNone/>
            </a:pPr>
            <a:r>
              <a:rPr kumimoji="1" lang="en-US" altLang="ja-JP" sz="800" b="1" kern="1200" dirty="0">
                <a:solidFill>
                  <a:srgbClr val="B2B2B2"/>
                </a:solidFill>
                <a:latin typeface="Tahoma" pitchFamily="34" charset="0"/>
                <a:ea typeface="HGP創英角ｺﾞｼｯｸUB" pitchFamily="50" charset="-128"/>
                <a:cs typeface="+mn-cs"/>
              </a:rPr>
              <a:t>Photo </a:t>
            </a:r>
            <a:endParaRPr kumimoji="1" lang="en-US" altLang="ja-JP" sz="800" b="1" kern="1200" dirty="0" smtClean="0">
              <a:solidFill>
                <a:srgbClr val="B2B2B2"/>
              </a:solidFill>
              <a:latin typeface="Tahoma" pitchFamily="34" charset="0"/>
              <a:ea typeface="HGP創英角ｺﾞｼｯｸUB" pitchFamily="50" charset="-128"/>
              <a:cs typeface="+mn-cs"/>
            </a:endParaRPr>
          </a:p>
          <a:p>
            <a:pPr marL="457200" indent="-457200" algn="l" rtl="0" fontAlgn="base">
              <a:spcBef>
                <a:spcPct val="0"/>
              </a:spcBef>
              <a:spcAft>
                <a:spcPct val="0"/>
              </a:spcAft>
              <a:buClr>
                <a:srgbClr val="003366"/>
              </a:buClr>
              <a:buSzPct val="70000"/>
              <a:buFont typeface="Wingdings" pitchFamily="2" charset="2"/>
              <a:buNone/>
            </a:pPr>
            <a:r>
              <a:rPr kumimoji="1" lang="en-US" altLang="ja-JP" sz="800" b="1" kern="1200" dirty="0" smtClean="0">
                <a:solidFill>
                  <a:srgbClr val="B2B2B2"/>
                </a:solidFill>
                <a:latin typeface="Tahoma" pitchFamily="34" charset="0"/>
                <a:ea typeface="HGP創英角ｺﾞｼｯｸUB" pitchFamily="50" charset="-128"/>
                <a:cs typeface="+mn-cs"/>
              </a:rPr>
              <a:t>by JAXA</a:t>
            </a:r>
            <a:endParaRPr kumimoji="1" lang="en-US" altLang="ja-JP" sz="800" b="1" kern="1200" dirty="0">
              <a:solidFill>
                <a:srgbClr val="B2B2B2"/>
              </a:solidFill>
              <a:latin typeface="Tahoma" pitchFamily="34" charset="0"/>
              <a:ea typeface="HGP創英角ｺﾞｼｯｸUB" pitchFamily="50" charset="-128"/>
              <a:cs typeface="+mn-cs"/>
            </a:endParaRPr>
          </a:p>
        </p:txBody>
      </p:sp>
      <p:sp>
        <p:nvSpPr>
          <p:cNvPr id="48" name="角丸四角形 47"/>
          <p:cNvSpPr/>
          <p:nvPr/>
        </p:nvSpPr>
        <p:spPr bwMode="auto">
          <a:xfrm>
            <a:off x="3786182" y="2928934"/>
            <a:ext cx="500066" cy="500066"/>
          </a:xfrm>
          <a:prstGeom prst="roundRect">
            <a:avLst>
              <a:gd name="adj" fmla="val 43334"/>
            </a:avLst>
          </a:prstGeom>
          <a:noFill/>
          <a:ln w="63500">
            <a:solidFill>
              <a:schemeClr val="bg1">
                <a:lumMod val="75000"/>
              </a:schemeClr>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chemeClr val="bg1">
                  <a:lumMod val="90000"/>
                </a:schemeClr>
              </a:solidFill>
              <a:latin typeface="Tahoma" pitchFamily="34" charset="0"/>
              <a:ea typeface="HGP創英角ｺﾞｼｯｸUB" pitchFamily="50" charset="-128"/>
              <a:cs typeface="+mn-cs"/>
            </a:endParaRPr>
          </a:p>
        </p:txBody>
      </p:sp>
      <p:sp>
        <p:nvSpPr>
          <p:cNvPr id="49" name="Text Box 4"/>
          <p:cNvSpPr txBox="1">
            <a:spLocks noChangeAspect="1" noChangeArrowheads="1"/>
          </p:cNvSpPr>
          <p:nvPr/>
        </p:nvSpPr>
        <p:spPr bwMode="auto">
          <a:xfrm>
            <a:off x="4330390" y="2970817"/>
            <a:ext cx="1214446" cy="430887"/>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en-US" altLang="ja-JP" sz="1100" b="1" kern="1200" dirty="0" smtClean="0">
                <a:solidFill>
                  <a:schemeClr val="bg1">
                    <a:lumMod val="90000"/>
                  </a:schemeClr>
                </a:solidFill>
                <a:latin typeface="Tahoma" pitchFamily="34" charset="0"/>
                <a:ea typeface="HGP創英角ｺﾞｼｯｸUB" pitchFamily="50" charset="-128"/>
                <a:cs typeface="+mn-cs"/>
              </a:rPr>
              <a:t>SDS-1</a:t>
            </a:r>
          </a:p>
          <a:p>
            <a:pPr algn="l" rtl="0" fontAlgn="base">
              <a:spcBef>
                <a:spcPct val="0"/>
              </a:spcBef>
              <a:spcAft>
                <a:spcPct val="0"/>
              </a:spcAft>
              <a:buNone/>
            </a:pPr>
            <a:r>
              <a:rPr lang="ja-JP" altLang="en-US" sz="1100" b="1" dirty="0" smtClean="0">
                <a:solidFill>
                  <a:schemeClr val="bg1">
                    <a:lumMod val="90000"/>
                  </a:schemeClr>
                </a:solidFill>
                <a:latin typeface="Tahoma" pitchFamily="34" charset="0"/>
              </a:rPr>
              <a:t>　</a:t>
            </a:r>
            <a:r>
              <a:rPr lang="en-US" altLang="ja-JP" sz="1100" b="1" dirty="0" smtClean="0">
                <a:solidFill>
                  <a:schemeClr val="bg1">
                    <a:lumMod val="90000"/>
                  </a:schemeClr>
                </a:solidFill>
                <a:latin typeface="Tahoma" pitchFamily="34" charset="0"/>
              </a:rPr>
              <a:t>(Jan. 2009)</a:t>
            </a:r>
            <a:endParaRPr kumimoji="1" lang="ja-JP" altLang="en-US" sz="1100" b="1" kern="1200" dirty="0">
              <a:solidFill>
                <a:schemeClr val="bg1">
                  <a:lumMod val="90000"/>
                </a:schemeClr>
              </a:solidFill>
              <a:latin typeface="Tahoma" pitchFamily="34" charset="0"/>
              <a:ea typeface="HGP創英角ｺﾞｼｯｸUB" pitchFamily="50" charset="-128"/>
              <a:cs typeface="+mn-cs"/>
            </a:endParaRPr>
          </a:p>
        </p:txBody>
      </p:sp>
      <p:sp>
        <p:nvSpPr>
          <p:cNvPr id="50" name="Text Box 4"/>
          <p:cNvSpPr txBox="1">
            <a:spLocks noChangeAspect="1" noChangeArrowheads="1"/>
          </p:cNvSpPr>
          <p:nvPr/>
        </p:nvSpPr>
        <p:spPr bwMode="auto">
          <a:xfrm>
            <a:off x="2285984" y="2140968"/>
            <a:ext cx="1000132" cy="261610"/>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en-US" altLang="ja-JP" sz="1100" b="1" kern="1200" dirty="0" smtClean="0">
                <a:solidFill>
                  <a:schemeClr val="bg1">
                    <a:lumMod val="90000"/>
                  </a:schemeClr>
                </a:solidFill>
                <a:latin typeface="Tahoma" pitchFamily="34" charset="0"/>
                <a:ea typeface="HGP創英角ｺﾞｼｯｸUB" pitchFamily="50" charset="-128"/>
                <a:cs typeface="+mn-cs"/>
              </a:rPr>
              <a:t>SWIMmn</a:t>
            </a:r>
            <a:endParaRPr kumimoji="1" lang="ja-JP" altLang="en-US" sz="1100" b="1" kern="1200" dirty="0">
              <a:solidFill>
                <a:schemeClr val="bg1">
                  <a:lumMod val="90000"/>
                </a:schemeClr>
              </a:solidFill>
              <a:latin typeface="Tahoma" pitchFamily="34" charset="0"/>
              <a:ea typeface="HGP創英角ｺﾞｼｯｸUB" pitchFamily="50" charset="-128"/>
              <a:cs typeface="+mn-cs"/>
            </a:endParaRPr>
          </a:p>
        </p:txBody>
      </p:sp>
      <p:sp>
        <p:nvSpPr>
          <p:cNvPr id="51" name="Text Box 4"/>
          <p:cNvSpPr txBox="1">
            <a:spLocks noChangeAspect="1" noChangeArrowheads="1"/>
          </p:cNvSpPr>
          <p:nvPr/>
        </p:nvSpPr>
        <p:spPr bwMode="auto">
          <a:xfrm>
            <a:off x="1500166" y="2165110"/>
            <a:ext cx="785818" cy="261610"/>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en-US" altLang="ja-JP" sz="1100" b="1" kern="1200" dirty="0" smtClean="0">
                <a:solidFill>
                  <a:schemeClr val="bg1">
                    <a:lumMod val="90000"/>
                  </a:schemeClr>
                </a:solidFill>
                <a:latin typeface="Tahoma" pitchFamily="34" charset="0"/>
                <a:ea typeface="HGP創英角ｺﾞｼｯｸUB" pitchFamily="50" charset="-128"/>
                <a:cs typeface="+mn-cs"/>
              </a:rPr>
              <a:t>SpC2</a:t>
            </a:r>
            <a:endParaRPr kumimoji="1" lang="ja-JP" altLang="en-US" sz="1100" b="1" kern="1200" dirty="0">
              <a:solidFill>
                <a:schemeClr val="bg1">
                  <a:lumMod val="90000"/>
                </a:schemeClr>
              </a:solidFill>
              <a:latin typeface="Tahoma" pitchFamily="34" charset="0"/>
              <a:ea typeface="HGP創英角ｺﾞｼｯｸUB" pitchFamily="50" charset="-128"/>
              <a:cs typeface="+mn-cs"/>
            </a:endParaRPr>
          </a:p>
        </p:txBody>
      </p:sp>
      <p:sp>
        <p:nvSpPr>
          <p:cNvPr id="52" name="角丸四角形 51"/>
          <p:cNvSpPr/>
          <p:nvPr/>
        </p:nvSpPr>
        <p:spPr bwMode="auto">
          <a:xfrm>
            <a:off x="1500166" y="2140968"/>
            <a:ext cx="1643074" cy="785818"/>
          </a:xfrm>
          <a:prstGeom prst="roundRect">
            <a:avLst>
              <a:gd name="adj" fmla="val 20770"/>
            </a:avLst>
          </a:prstGeom>
          <a:noFill/>
          <a:ln w="63500">
            <a:solidFill>
              <a:srgbClr val="333333"/>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chemeClr val="bg1">
                  <a:lumMod val="90000"/>
                </a:schemeClr>
              </a:solidFill>
              <a:latin typeface="Tahoma" pitchFamily="34" charset="0"/>
              <a:ea typeface="HGP創英角ｺﾞｼｯｸUB" pitchFamily="50" charset="-128"/>
              <a:cs typeface="+mn-cs"/>
            </a:endParaRPr>
          </a:p>
        </p:txBody>
      </p:sp>
      <p:sp>
        <p:nvSpPr>
          <p:cNvPr id="53" name="Line 13"/>
          <p:cNvSpPr>
            <a:spLocks noChangeShapeType="1"/>
          </p:cNvSpPr>
          <p:nvPr/>
        </p:nvSpPr>
        <p:spPr bwMode="auto">
          <a:xfrm>
            <a:off x="3143240" y="2714620"/>
            <a:ext cx="642942" cy="366714"/>
          </a:xfrm>
          <a:prstGeom prst="line">
            <a:avLst/>
          </a:prstGeom>
          <a:noFill/>
          <a:ln w="38100">
            <a:solidFill>
              <a:schemeClr val="bg1">
                <a:lumMod val="75000"/>
              </a:schemeClr>
            </a:solidFill>
            <a:round/>
            <a:headEnd/>
            <a:tailEnd type="triangle" w="med" len="med"/>
          </a:ln>
          <a:effectLst/>
        </p:spPr>
        <p:txBody>
          <a:bodyPr wrap="square" anchor="ctr">
            <a:spAutoFit/>
          </a:bodyPr>
          <a:lstStyle/>
          <a:p>
            <a:pPr algn="l" rtl="0" fontAlgn="base">
              <a:spcBef>
                <a:spcPct val="0"/>
              </a:spcBef>
              <a:spcAft>
                <a:spcPct val="0"/>
              </a:spcAft>
              <a:buNone/>
            </a:pPr>
            <a:endParaRPr kumimoji="1" lang="ja-JP" altLang="en-US" sz="2400" kern="1200" dirty="0">
              <a:solidFill>
                <a:schemeClr val="bg1">
                  <a:lumMod val="90000"/>
                </a:schemeClr>
              </a:solidFill>
              <a:latin typeface="Times New Roman" pitchFamily="18" charset="0"/>
              <a:ea typeface="HGP創英角ｺﾞｼｯｸUB" pitchFamily="50" charset="-128"/>
              <a:cs typeface="+mn-cs"/>
            </a:endParaRPr>
          </a:p>
        </p:txBody>
      </p:sp>
      <p:sp>
        <p:nvSpPr>
          <p:cNvPr id="55" name="Rectangle 14"/>
          <p:cNvSpPr>
            <a:spLocks noChangeArrowheads="1"/>
          </p:cNvSpPr>
          <p:nvPr/>
        </p:nvSpPr>
        <p:spPr bwMode="auto">
          <a:xfrm>
            <a:off x="1357290" y="3786190"/>
            <a:ext cx="3929090"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1800" b="1" dirty="0" smtClean="0">
                <a:solidFill>
                  <a:srgbClr val="F8F8F8"/>
                </a:solidFill>
                <a:latin typeface="Tahoma" pitchFamily="34" charset="0"/>
              </a:rPr>
              <a:t>試験マスの非接触制御と精密計測</a:t>
            </a:r>
            <a:endParaRPr lang="en-US" altLang="ja-JP" sz="1800" b="1" dirty="0" smtClean="0">
              <a:solidFill>
                <a:srgbClr val="F8F8F8"/>
              </a:solidFill>
              <a:latin typeface="Tahoma" pitchFamily="34" charset="0"/>
            </a:endParaRPr>
          </a:p>
          <a:p>
            <a:pPr algn="l">
              <a:lnSpc>
                <a:spcPct val="110000"/>
              </a:lnSpc>
              <a:buClr>
                <a:srgbClr val="003366"/>
              </a:buClr>
              <a:buSzPct val="70000"/>
              <a:buNone/>
            </a:pPr>
            <a:r>
              <a:rPr lang="en-US" altLang="ja-JP" sz="1800" b="1" dirty="0" smtClean="0">
                <a:solidFill>
                  <a:srgbClr val="F8F8F8"/>
                </a:solidFill>
                <a:latin typeface="Tahoma" pitchFamily="34" charset="0"/>
                <a:sym typeface="Wingdings" pitchFamily="2" charset="2"/>
              </a:rPr>
              <a:t>     SWIM</a:t>
            </a:r>
            <a:r>
              <a:rPr lang="ja-JP" altLang="en-US" sz="1800" b="1" dirty="0" smtClean="0">
                <a:solidFill>
                  <a:srgbClr val="F8F8F8"/>
                </a:solidFill>
                <a:latin typeface="Tahoma" pitchFamily="34" charset="0"/>
                <a:sym typeface="Wingdings" pitchFamily="2" charset="2"/>
              </a:rPr>
              <a:t>による宇宙実証</a:t>
            </a:r>
            <a:endParaRPr lang="ja-JP" altLang="en-US" sz="1800" b="1" dirty="0">
              <a:solidFill>
                <a:srgbClr val="F8F8F8"/>
              </a:solidFill>
              <a:latin typeface="Tahoma" pitchFamily="34" charset="0"/>
            </a:endParaRPr>
          </a:p>
        </p:txBody>
      </p:sp>
      <p:pic>
        <p:nvPicPr>
          <p:cNvPr id="56" name="図 55" descr="090512_SWIM_seigyo.jpg"/>
          <p:cNvPicPr>
            <a:picLocks noChangeAspect="1"/>
          </p:cNvPicPr>
          <p:nvPr/>
        </p:nvPicPr>
        <p:blipFill>
          <a:blip r:embed="rId7" cstate="print"/>
          <a:stretch>
            <a:fillRect/>
          </a:stretch>
        </p:blipFill>
        <p:spPr>
          <a:xfrm>
            <a:off x="3873522" y="4454895"/>
            <a:ext cx="1571636" cy="1617311"/>
          </a:xfrm>
          <a:prstGeom prst="rect">
            <a:avLst/>
          </a:prstGeom>
        </p:spPr>
      </p:pic>
      <p:pic>
        <p:nvPicPr>
          <p:cNvPr id="1256450" name="Picture 2"/>
          <p:cNvPicPr>
            <a:picLocks noChangeAspect="1" noChangeArrowheads="1"/>
          </p:cNvPicPr>
          <p:nvPr/>
        </p:nvPicPr>
        <p:blipFill>
          <a:blip r:embed="rId8" cstate="print"/>
          <a:srcRect/>
          <a:stretch>
            <a:fillRect/>
          </a:stretch>
        </p:blipFill>
        <p:spPr bwMode="auto">
          <a:xfrm>
            <a:off x="1285852" y="4429132"/>
            <a:ext cx="2589211" cy="1658645"/>
          </a:xfrm>
          <a:prstGeom prst="rect">
            <a:avLst/>
          </a:prstGeom>
          <a:noFill/>
          <a:ln w="9525">
            <a:noFill/>
            <a:miter lim="800000"/>
            <a:headEnd/>
            <a:tailEnd/>
          </a:ln>
        </p:spPr>
      </p:pic>
      <p:sp>
        <p:nvSpPr>
          <p:cNvPr id="60" name="角丸四角形 59"/>
          <p:cNvSpPr/>
          <p:nvPr/>
        </p:nvSpPr>
        <p:spPr bwMode="auto">
          <a:xfrm>
            <a:off x="1223938" y="3786190"/>
            <a:ext cx="4276756" cy="2571768"/>
          </a:xfrm>
          <a:prstGeom prst="roundRect">
            <a:avLst>
              <a:gd name="adj" fmla="val 5874"/>
            </a:avLst>
          </a:prstGeom>
          <a:noFill/>
          <a:ln w="50800">
            <a:solidFill>
              <a:srgbClr val="333333"/>
            </a:solidFill>
            <a:miter lim="800000"/>
            <a:headEnd/>
            <a:tailEnd/>
          </a:ln>
          <a:effectLst/>
        </p:spPr>
        <p:txBody>
          <a:bodyPr rtlCol="0" anchor="ctr">
            <a:noAutofit/>
          </a:bodyPr>
          <a:lstStyle/>
          <a:p>
            <a:pPr algn="ctr"/>
            <a:endParaRPr kumimoji="1" lang="ja-JP" altLang="en-US" dirty="0">
              <a:latin typeface="Tahoma" pitchFamily="34" charset="0"/>
              <a:ea typeface="HGP創英角ｺﾞｼｯｸUB" pitchFamily="50" charset="-128"/>
            </a:endParaRPr>
          </a:p>
        </p:txBody>
      </p:sp>
      <p:sp>
        <p:nvSpPr>
          <p:cNvPr id="35" name="Rectangle 14"/>
          <p:cNvSpPr>
            <a:spLocks noChangeArrowheads="1"/>
          </p:cNvSpPr>
          <p:nvPr/>
        </p:nvSpPr>
        <p:spPr bwMode="auto">
          <a:xfrm>
            <a:off x="1209650" y="3019422"/>
            <a:ext cx="2143140" cy="56630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400" b="1" dirty="0" smtClean="0">
                <a:solidFill>
                  <a:srgbClr val="F8F8F8"/>
                </a:solidFill>
                <a:latin typeface="Tahoma" pitchFamily="34" charset="0"/>
                <a:sym typeface="Wingdings" pitchFamily="2" charset="2"/>
              </a:rPr>
              <a:t>Space demonstration</a:t>
            </a:r>
          </a:p>
          <a:p>
            <a:pPr algn="l">
              <a:lnSpc>
                <a:spcPct val="110000"/>
              </a:lnSpc>
              <a:buClr>
                <a:srgbClr val="003366"/>
              </a:buClr>
              <a:buSzPct val="70000"/>
              <a:buNone/>
            </a:pPr>
            <a:r>
              <a:rPr lang="en-US" altLang="ja-JP" sz="1400" b="1" dirty="0" smtClean="0">
                <a:solidFill>
                  <a:srgbClr val="F8F8F8"/>
                </a:solidFill>
                <a:sym typeface="Wingdings" pitchFamily="2" charset="2"/>
              </a:rPr>
              <a:t>       </a:t>
            </a:r>
            <a:r>
              <a:rPr lang="en-US" altLang="ja-JP" sz="1400" b="1" dirty="0" smtClean="0">
                <a:solidFill>
                  <a:srgbClr val="F8F8F8"/>
                </a:solidFill>
                <a:latin typeface="Tahoma" pitchFamily="34" charset="0"/>
                <a:sym typeface="Wingdings" pitchFamily="2" charset="2"/>
              </a:rPr>
              <a:t> bySDS-1/SWIM</a:t>
            </a:r>
            <a:r>
              <a:rPr kumimoji="1" lang="ja-JP" altLang="en-US" sz="1400" b="1" kern="1200" dirty="0" smtClean="0">
                <a:solidFill>
                  <a:srgbClr val="F8F8F8"/>
                </a:solidFill>
                <a:latin typeface="Tahoma" pitchFamily="34" charset="0"/>
                <a:ea typeface="HGP創英角ｺﾞｼｯｸUB" pitchFamily="50" charset="-128"/>
                <a:cs typeface="+mn-cs"/>
              </a:rPr>
              <a:t>   </a:t>
            </a:r>
            <a:endParaRPr kumimoji="1" lang="ja-JP" altLang="en-US" sz="1400" b="1" kern="1200" dirty="0">
              <a:solidFill>
                <a:srgbClr val="F8F8F8"/>
              </a:solidFill>
              <a:latin typeface="Tahoma" pitchFamily="34" charset="0"/>
              <a:ea typeface="HGP創英角ｺﾞｼｯｸUB" pitchFamily="50" charset="-128"/>
              <a:cs typeface="+mn-cs"/>
            </a:endParaRPr>
          </a:p>
        </p:txBody>
      </p:sp>
      <p:sp>
        <p:nvSpPr>
          <p:cNvPr id="38" name="Text Box 4"/>
          <p:cNvSpPr txBox="1">
            <a:spLocks noChangeAspect="1" noChangeArrowheads="1"/>
          </p:cNvSpPr>
          <p:nvPr/>
        </p:nvSpPr>
        <p:spPr bwMode="auto">
          <a:xfrm>
            <a:off x="7143768" y="4857760"/>
            <a:ext cx="1724190" cy="307777"/>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ja-JP" altLang="en-US" sz="1400" b="1" kern="1200" dirty="0" smtClean="0">
                <a:solidFill>
                  <a:schemeClr val="bg1">
                    <a:lumMod val="90000"/>
                  </a:schemeClr>
                </a:solidFill>
                <a:latin typeface="Tahoma" pitchFamily="34" charset="0"/>
                <a:ea typeface="HGP創英角ｺﾞｼｯｸUB" pitchFamily="50" charset="-128"/>
                <a:cs typeface="+mn-cs"/>
              </a:rPr>
              <a:t>衛星バスシステム</a:t>
            </a:r>
            <a:endParaRPr kumimoji="1" lang="ja-JP" altLang="en-US" sz="1400" b="1" kern="1200" dirty="0">
              <a:solidFill>
                <a:schemeClr val="bg1">
                  <a:lumMod val="90000"/>
                </a:schemeClr>
              </a:solidFill>
              <a:latin typeface="Tahoma" pitchFamily="34" charset="0"/>
              <a:ea typeface="HGP創英角ｺﾞｼｯｸUB" pitchFamily="50" charset="-128"/>
              <a:cs typeface="+mn-cs"/>
            </a:endParaRPr>
          </a:p>
        </p:txBody>
      </p:sp>
      <p:sp>
        <p:nvSpPr>
          <p:cNvPr id="39" name="Line 13"/>
          <p:cNvSpPr>
            <a:spLocks noChangeShapeType="1"/>
          </p:cNvSpPr>
          <p:nvPr/>
        </p:nvSpPr>
        <p:spPr bwMode="auto">
          <a:xfrm flipH="1" flipV="1">
            <a:off x="7358082" y="4357694"/>
            <a:ext cx="214314" cy="500066"/>
          </a:xfrm>
          <a:prstGeom prst="line">
            <a:avLst/>
          </a:prstGeom>
          <a:noFill/>
          <a:ln w="38100">
            <a:solidFill>
              <a:schemeClr val="bg1">
                <a:lumMod val="75000"/>
              </a:schemeClr>
            </a:solidFill>
            <a:round/>
            <a:headEnd/>
            <a:tailEnd type="triangle" w="med" len="med"/>
          </a:ln>
          <a:effectLst/>
        </p:spPr>
        <p:txBody>
          <a:bodyPr wrap="square" anchor="ctr">
            <a:spAutoFit/>
          </a:bodyPr>
          <a:lstStyle/>
          <a:p>
            <a:pPr algn="l" rtl="0" fontAlgn="base">
              <a:spcBef>
                <a:spcPct val="0"/>
              </a:spcBef>
              <a:spcAft>
                <a:spcPct val="0"/>
              </a:spcAft>
              <a:buNone/>
            </a:pPr>
            <a:endParaRPr kumimoji="1" lang="ja-JP" altLang="en-US" sz="2400" kern="1200" dirty="0">
              <a:solidFill>
                <a:schemeClr val="bg1">
                  <a:lumMod val="90000"/>
                </a:schemeClr>
              </a:solidFill>
              <a:latin typeface="Times New Roman" pitchFamily="18" charset="0"/>
              <a:ea typeface="HGP創英角ｺﾞｼｯｸUB" pitchFamily="50" charset="-128"/>
              <a:cs typeface="+mn-cs"/>
            </a:endParaRPr>
          </a:p>
        </p:txBody>
      </p:sp>
      <p:sp>
        <p:nvSpPr>
          <p:cNvPr id="46" name="Rectangle 14"/>
          <p:cNvSpPr>
            <a:spLocks noChangeArrowheads="1"/>
          </p:cNvSpPr>
          <p:nvPr/>
        </p:nvSpPr>
        <p:spPr bwMode="auto">
          <a:xfrm>
            <a:off x="3843332" y="6072206"/>
            <a:ext cx="1728800" cy="29546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200" b="1" dirty="0" smtClean="0">
                <a:solidFill>
                  <a:srgbClr val="CCECFF"/>
                </a:solidFill>
                <a:latin typeface="Tahoma" pitchFamily="34" charset="0"/>
              </a:rPr>
              <a:t>JAXA, </a:t>
            </a:r>
            <a:r>
              <a:rPr lang="ja-JP" altLang="en-US" sz="1200" b="1" dirty="0" smtClean="0">
                <a:solidFill>
                  <a:srgbClr val="CCECFF"/>
                </a:solidFill>
                <a:latin typeface="Tahoma" pitchFamily="34" charset="0"/>
              </a:rPr>
              <a:t>東大</a:t>
            </a:r>
            <a:r>
              <a:rPr lang="en-US" altLang="ja-JP" sz="1200" b="1" dirty="0" smtClean="0">
                <a:solidFill>
                  <a:srgbClr val="CCECFF"/>
                </a:solidFill>
                <a:latin typeface="Tahoma" pitchFamily="34" charset="0"/>
              </a:rPr>
              <a:t>, </a:t>
            </a:r>
            <a:r>
              <a:rPr lang="ja-JP" altLang="en-US" sz="1200" b="1" dirty="0" smtClean="0">
                <a:solidFill>
                  <a:srgbClr val="CCECFF"/>
                </a:solidFill>
                <a:latin typeface="Tahoma" pitchFamily="34" charset="0"/>
              </a:rPr>
              <a:t>京大</a:t>
            </a:r>
            <a:endParaRPr kumimoji="1" lang="ja-JP" altLang="en-US" sz="1200" b="1" kern="1200" dirty="0">
              <a:solidFill>
                <a:srgbClr val="CCEC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p:cNvSpPr>
            <a:spLocks noGrp="1" noChangeArrowheads="1"/>
          </p:cNvSpPr>
          <p:nvPr>
            <p:ph type="title"/>
          </p:nvPr>
        </p:nvSpPr>
        <p:spPr/>
        <p:txBody>
          <a:bodyPr/>
          <a:lstStyle/>
          <a:p>
            <a:r>
              <a:rPr lang="ja-JP" altLang="en-US" smtClean="0"/>
              <a:t>サポート・協力体制</a:t>
            </a:r>
            <a:endParaRPr lang="ja-JP" altLang="en-US" dirty="0"/>
          </a:p>
        </p:txBody>
      </p:sp>
      <p:sp>
        <p:nvSpPr>
          <p:cNvPr id="9"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a:ea typeface="HGP創英角ｺﾞｼｯｸUB" pitchFamily="50" charset="-128"/>
                <a:cs typeface="+mn-cs"/>
              </a:rPr>
              <a:t>日本地球惑星科学連合</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年大会 </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a:t>
            </a:r>
            <a:r>
              <a:rPr lang="en-US" altLang="ja-JP" sz="1200" b="1" kern="1200" smtClean="0">
                <a:solidFill>
                  <a:srgbClr val="EAEAEA"/>
                </a:solidFill>
                <a:latin typeface="Tahoma"/>
                <a:ea typeface="HGP創英角ｺﾞｼｯｸUB" pitchFamily="50" charset="-128"/>
                <a:cs typeface="+mn-cs"/>
              </a:rPr>
              <a:t>5</a:t>
            </a:r>
            <a:r>
              <a:rPr lang="ja-JP" altLang="en-US" sz="1200" b="1" kern="1200" smtClean="0">
                <a:solidFill>
                  <a:srgbClr val="EAEAEA"/>
                </a:solidFill>
                <a:latin typeface="Tahoma"/>
                <a:ea typeface="HGP創英角ｺﾞｼｯｸUB" pitchFamily="50" charset="-128"/>
                <a:cs typeface="+mn-cs"/>
              </a:rPr>
              <a:t>月</a:t>
            </a:r>
            <a:r>
              <a:rPr lang="en-US" altLang="ja-JP" sz="1200" b="1" kern="1200" smtClean="0">
                <a:solidFill>
                  <a:srgbClr val="EAEAEA"/>
                </a:solidFill>
                <a:latin typeface="Tahoma"/>
                <a:ea typeface="HGP創英角ｺﾞｼｯｸUB" pitchFamily="50" charset="-128"/>
                <a:cs typeface="+mn-cs"/>
              </a:rPr>
              <a:t>28</a:t>
            </a:r>
            <a:r>
              <a:rPr lang="ja-JP" altLang="en-US" sz="1200" b="1" kern="1200" smtClean="0">
                <a:solidFill>
                  <a:srgbClr val="EAEAEA"/>
                </a:solidFill>
                <a:latin typeface="Tahoma"/>
                <a:ea typeface="HGP創英角ｺﾞｼｯｸUB" pitchFamily="50" charset="-128"/>
                <a:cs typeface="+mn-cs"/>
              </a:rPr>
              <a:t>日</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幕張メッセ国際会議場</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千葉</a:t>
            </a:r>
            <a:r>
              <a:rPr lang="en-US" altLang="ja-JP" sz="1200" b="1" kern="1200" smtClean="0">
                <a:solidFill>
                  <a:srgbClr val="EAEAEA"/>
                </a:solidFill>
                <a:latin typeface="Tahoma"/>
                <a:ea typeface="HGP創英角ｺﾞｼｯｸUB" pitchFamily="50" charset="-128"/>
                <a:cs typeface="+mn-cs"/>
              </a:rPr>
              <a:t>)</a:t>
            </a:r>
            <a:endParaRPr lang="en-US" altLang="ja-JP" sz="1200" b="1" kern="1200">
              <a:solidFill>
                <a:srgbClr val="EAEAEA"/>
              </a:solidFill>
              <a:latin typeface="Tahoma"/>
              <a:ea typeface="HGP創英角ｺﾞｼｯｸUB" pitchFamily="50" charset="-128"/>
              <a:cs typeface="+mn-cs"/>
            </a:endParaRPr>
          </a:p>
        </p:txBody>
      </p:sp>
      <p:sp>
        <p:nvSpPr>
          <p:cNvPr id="11" name="正方形/長方形 10"/>
          <p:cNvSpPr/>
          <p:nvPr/>
        </p:nvSpPr>
        <p:spPr>
          <a:xfrm>
            <a:off x="785786" y="857232"/>
            <a:ext cx="7929618" cy="5632311"/>
          </a:xfrm>
          <a:prstGeom prst="rect">
            <a:avLst/>
          </a:prstGeom>
        </p:spPr>
        <p:txBody>
          <a:bodyPr wrap="square">
            <a:spAutoFit/>
          </a:bodyPr>
          <a:lstStyle/>
          <a:p>
            <a:pPr algn="l">
              <a:lnSpc>
                <a:spcPct val="110000"/>
              </a:lnSpc>
              <a:buNone/>
            </a:pP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99FF99"/>
                </a:solidFill>
                <a:latin typeface="Tahoma" pitchFamily="34" charset="0"/>
                <a:ea typeface="HGP創英角ｺﾞｼｯｸUB" pitchFamily="50" charset="-128"/>
              </a:rPr>
              <a:t>LISA</a:t>
            </a:r>
            <a:r>
              <a:rPr lang="ja-JP" altLang="en-US" sz="1800" b="1" dirty="0" smtClean="0">
                <a:solidFill>
                  <a:srgbClr val="F8F8F8"/>
                </a:solidFill>
                <a:latin typeface="Tahoma" pitchFamily="34" charset="0"/>
                <a:ea typeface="HGP創英角ｺﾞｼｯｸUB" pitchFamily="50" charset="-128"/>
              </a:rPr>
              <a:t>との協力関係</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ja-JP" altLang="en-US" sz="1800" b="1" dirty="0">
                <a:solidFill>
                  <a:srgbClr val="F8F8F8"/>
                </a:solidFill>
                <a:latin typeface="Tahoma" pitchFamily="34" charset="0"/>
                <a:ea typeface="HGP創英角ｺﾞｼｯｸUB" pitchFamily="50" charset="-128"/>
              </a:rPr>
              <a:t>　</a:t>
            </a:r>
            <a:r>
              <a:rPr lang="ja-JP" altLang="en-US" sz="1800" b="1" dirty="0" smtClean="0">
                <a:solidFill>
                  <a:srgbClr val="F8F8F8"/>
                </a:solidFill>
                <a:latin typeface="Tahoma" pitchFamily="34" charset="0"/>
                <a:ea typeface="HGP創英角ｺﾞｼｯｸUB" pitchFamily="50" charset="-128"/>
              </a:rPr>
              <a:t>　</a:t>
            </a:r>
            <a:r>
              <a:rPr lang="en-US" altLang="ja-JP" sz="1800" b="1" dirty="0" smtClean="0">
                <a:solidFill>
                  <a:srgbClr val="F8F8F8"/>
                </a:solidFill>
                <a:latin typeface="Tahoma" pitchFamily="34" charset="0"/>
                <a:ea typeface="HGP創英角ｺﾞｼｯｸUB" pitchFamily="50" charset="-128"/>
              </a:rPr>
              <a:t>LISA/LPF</a:t>
            </a:r>
            <a:r>
              <a:rPr lang="ja-JP" altLang="en-US" sz="1800" b="1" dirty="0" smtClean="0">
                <a:solidFill>
                  <a:srgbClr val="F8F8F8"/>
                </a:solidFill>
                <a:latin typeface="Tahoma" pitchFamily="34" charset="0"/>
                <a:ea typeface="HGP創英角ｺﾞｼｯｸUB" pitchFamily="50" charset="-128"/>
              </a:rPr>
              <a:t>の技術情報や経験</a:t>
            </a:r>
            <a:r>
              <a:rPr lang="en-US" altLang="ja-JP" sz="1800" b="1" dirty="0" smtClean="0">
                <a:solidFill>
                  <a:srgbClr val="F8F8F8"/>
                </a:solidFill>
                <a:latin typeface="Tahoma" pitchFamily="34" charset="0"/>
                <a:ea typeface="HGP創英角ｺﾞｼｯｸUB" pitchFamily="50" charset="-128"/>
              </a:rPr>
              <a:t>, </a:t>
            </a:r>
            <a:r>
              <a:rPr lang="ja-JP" altLang="en-US" sz="1800" b="1" dirty="0" smtClean="0">
                <a:solidFill>
                  <a:srgbClr val="F8F8F8"/>
                </a:solidFill>
                <a:latin typeface="Tahoma" pitchFamily="34" charset="0"/>
                <a:ea typeface="HGP創英角ｺﾞｼｯｸUB" pitchFamily="50" charset="-128"/>
              </a:rPr>
              <a:t>サポートレターの提供</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en-US" altLang="ja-JP" sz="1800" b="1" dirty="0" smtClean="0">
                <a:solidFill>
                  <a:srgbClr val="F8F8F8"/>
                </a:solidFill>
                <a:latin typeface="Tahoma" pitchFamily="34" charset="0"/>
              </a:rPr>
              <a:t>            LISA-DECIGO workshop </a:t>
            </a:r>
            <a:r>
              <a:rPr lang="en-US" altLang="ja-JP" sz="1600" b="1" dirty="0" smtClean="0">
                <a:solidFill>
                  <a:srgbClr val="F8F8F8"/>
                </a:solidFill>
                <a:latin typeface="Tahoma" pitchFamily="34" charset="0"/>
              </a:rPr>
              <a:t>(2008.11)</a:t>
            </a:r>
            <a:endParaRPr lang="en-US" altLang="ja-JP" sz="1600" b="1" dirty="0">
              <a:solidFill>
                <a:srgbClr val="F8F8F8"/>
              </a:solidFill>
              <a:latin typeface="Tahoma" pitchFamily="34" charset="0"/>
              <a:ea typeface="HGP創英角ｺﾞｼｯｸUB" pitchFamily="50" charset="-128"/>
            </a:endParaRPr>
          </a:p>
          <a:p>
            <a:pPr algn="l">
              <a:lnSpc>
                <a:spcPct val="180000"/>
              </a:lnSpc>
              <a:buNone/>
            </a:pPr>
            <a:r>
              <a:rPr lang="ja-JP" altLang="en-US" sz="1800" b="1" dirty="0" smtClean="0">
                <a:solidFill>
                  <a:srgbClr val="F8F8F8"/>
                </a:solidFill>
                <a:latin typeface="Tahoma" pitchFamily="34" charset="0"/>
                <a:ea typeface="HGP創英角ｺﾞｼｯｸUB" pitchFamily="50" charset="-128"/>
              </a:rPr>
              <a:t>・</a:t>
            </a:r>
            <a:r>
              <a:rPr lang="ja-JP" altLang="en-US" sz="1800" b="1" dirty="0" smtClean="0">
                <a:solidFill>
                  <a:srgbClr val="99FF99"/>
                </a:solidFill>
                <a:latin typeface="Tahoma" pitchFamily="34" charset="0"/>
                <a:ea typeface="HGP創英角ｺﾞｼｯｸUB" pitchFamily="50" charset="-128"/>
              </a:rPr>
              <a:t>スタンフォード大グループ</a:t>
            </a:r>
            <a:r>
              <a:rPr lang="ja-JP" altLang="en-US" sz="1800" b="1" dirty="0" smtClean="0">
                <a:solidFill>
                  <a:srgbClr val="F8F8F8"/>
                </a:solidFill>
                <a:latin typeface="Tahoma" pitchFamily="34" charset="0"/>
                <a:ea typeface="HGP創英角ｺﾞｼｯｸUB" pitchFamily="50" charset="-128"/>
              </a:rPr>
              <a:t>との協力</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en-US" altLang="ja-JP" sz="1800" b="1" dirty="0" smtClean="0">
                <a:solidFill>
                  <a:srgbClr val="CCFFCC"/>
                </a:solidFill>
                <a:latin typeface="Tahoma" pitchFamily="34" charset="0"/>
                <a:ea typeface="HGP創英角ｺﾞｼｯｸUB" pitchFamily="50" charset="-128"/>
              </a:rPr>
              <a:t>       Dan Debra: </a:t>
            </a:r>
            <a:r>
              <a:rPr lang="ja-JP" altLang="en-US" sz="1800" b="1" dirty="0" smtClean="0">
                <a:solidFill>
                  <a:srgbClr val="CCFFCC"/>
                </a:solidFill>
                <a:latin typeface="Tahoma" pitchFamily="34" charset="0"/>
                <a:ea typeface="HGP創英角ｺﾞｼｯｸUB" pitchFamily="50" charset="-128"/>
              </a:rPr>
              <a:t> ドラッグフリー衛星の創始者</a:t>
            </a: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F8F8F8"/>
                </a:solidFill>
                <a:latin typeface="Tahoma" pitchFamily="34" charset="0"/>
                <a:ea typeface="HGP創英角ｺﾞｼｯｸUB" pitchFamily="50" charset="-128"/>
              </a:rPr>
              <a:t>Gravity Probe B</a:t>
            </a:r>
            <a:r>
              <a:rPr lang="ja-JP" altLang="en-US" sz="1800" b="1" dirty="0" smtClean="0">
                <a:solidFill>
                  <a:srgbClr val="F8F8F8"/>
                </a:solidFill>
                <a:latin typeface="Tahoma" pitchFamily="34" charset="0"/>
                <a:ea typeface="HGP創英角ｺﾞｼｯｸUB" pitchFamily="50" charset="-128"/>
              </a:rPr>
              <a:t>の副</a:t>
            </a:r>
            <a:r>
              <a:rPr lang="en-US" altLang="ja-JP" sz="1800" b="1" dirty="0" smtClean="0">
                <a:solidFill>
                  <a:srgbClr val="F8F8F8"/>
                </a:solidFill>
                <a:latin typeface="Tahoma" pitchFamily="34" charset="0"/>
                <a:ea typeface="HGP創英角ｺﾞｼｯｸUB" pitchFamily="50" charset="-128"/>
              </a:rPr>
              <a:t>PI</a:t>
            </a:r>
            <a:endParaRPr lang="ja-JP" altLang="en-US" sz="1800" b="1" dirty="0" smtClean="0">
              <a:solidFill>
                <a:srgbClr val="F8F8F8"/>
              </a:solidFill>
              <a:latin typeface="Tahoma" pitchFamily="34" charset="0"/>
              <a:ea typeface="HGP創英角ｺﾞｼｯｸUB" pitchFamily="50" charset="-128"/>
            </a:endParaRPr>
          </a:p>
          <a:p>
            <a:pPr algn="l">
              <a:lnSpc>
                <a:spcPct val="110000"/>
              </a:lnSpc>
              <a:buNone/>
            </a:pPr>
            <a:r>
              <a:rPr lang="ja-JP" altLang="en-US" sz="1800" b="1" dirty="0" smtClean="0">
                <a:solidFill>
                  <a:srgbClr val="F8F8F8"/>
                </a:solidFill>
                <a:latin typeface="Tahoma" pitchFamily="34" charset="0"/>
                <a:ea typeface="HGP創英角ｺﾞｼｯｸUB" pitchFamily="50" charset="-128"/>
              </a:rPr>
              <a:t>        </a:t>
            </a:r>
            <a:r>
              <a:rPr lang="en-US" altLang="ja-JP" sz="1800" b="1" dirty="0" smtClean="0">
                <a:solidFill>
                  <a:srgbClr val="F8F8F8"/>
                </a:solidFill>
                <a:latin typeface="Tahoma" pitchFamily="34" charset="0"/>
                <a:sym typeface="Wingdings" pitchFamily="2" charset="2"/>
              </a:rPr>
              <a:t>     </a:t>
            </a:r>
            <a:r>
              <a:rPr lang="en-US" altLang="ja-JP" sz="1800" b="1" dirty="0" smtClean="0">
                <a:solidFill>
                  <a:srgbClr val="F8F8F8"/>
                </a:solidFill>
                <a:latin typeface="Tahoma" pitchFamily="34" charset="0"/>
                <a:ea typeface="HGP創英角ｺﾞｼｯｸUB" pitchFamily="50" charset="-128"/>
              </a:rPr>
              <a:t>DPF</a:t>
            </a:r>
            <a:r>
              <a:rPr lang="ja-JP" altLang="en-US" sz="1800" b="1" dirty="0" smtClean="0">
                <a:solidFill>
                  <a:srgbClr val="F8F8F8"/>
                </a:solidFill>
                <a:latin typeface="Tahoma" pitchFamily="34" charset="0"/>
                <a:ea typeface="HGP創英角ｺﾞｼｯｸUB" pitchFamily="50" charset="-128"/>
              </a:rPr>
              <a:t>の帯電制御，</a:t>
            </a:r>
          </a:p>
          <a:p>
            <a:pPr algn="l">
              <a:lnSpc>
                <a:spcPct val="110000"/>
              </a:lnSpc>
              <a:buNone/>
            </a:pPr>
            <a:r>
              <a:rPr lang="en-US" altLang="ja-JP" sz="1800" b="1" dirty="0" smtClean="0">
                <a:solidFill>
                  <a:srgbClr val="F8F8F8"/>
                </a:solidFill>
                <a:latin typeface="Tahoma" pitchFamily="34" charset="0"/>
                <a:ea typeface="HGP創英角ｺﾞｼｯｸUB" pitchFamily="50" charset="-128"/>
              </a:rPr>
              <a:t>             </a:t>
            </a:r>
            <a:r>
              <a:rPr lang="en-US" altLang="ja-JP" sz="1800" b="1" dirty="0" smtClean="0">
                <a:solidFill>
                  <a:srgbClr val="CCFFCC"/>
                </a:solidFill>
                <a:latin typeface="Tahoma" pitchFamily="34" charset="0"/>
                <a:ea typeface="HGP創英角ｺﾞｼｯｸUB" pitchFamily="50" charset="-128"/>
              </a:rPr>
              <a:t>DPF</a:t>
            </a:r>
            <a:r>
              <a:rPr lang="ja-JP" altLang="en-US" sz="1800" b="1" dirty="0" smtClean="0">
                <a:solidFill>
                  <a:srgbClr val="CCFFCC"/>
                </a:solidFill>
                <a:latin typeface="Tahoma" pitchFamily="34" charset="0"/>
              </a:rPr>
              <a:t> </a:t>
            </a:r>
            <a:r>
              <a:rPr lang="ja-JP" altLang="en-US" sz="1800" b="1" dirty="0" smtClean="0">
                <a:solidFill>
                  <a:srgbClr val="CCFFCC"/>
                </a:solidFill>
                <a:latin typeface="Tahoma" pitchFamily="34" charset="0"/>
                <a:ea typeface="HGP創英角ｺﾞｼｯｸUB" pitchFamily="50" charset="-128"/>
              </a:rPr>
              <a:t>ドラッグフリーへの協力</a:t>
            </a:r>
            <a:endParaRPr lang="ja-JP" altLang="en-US" sz="1800" b="1" dirty="0" smtClean="0">
              <a:solidFill>
                <a:srgbClr val="F8F8F8"/>
              </a:solidFill>
              <a:latin typeface="Tahoma" pitchFamily="34" charset="0"/>
              <a:ea typeface="HGP創英角ｺﾞｼｯｸUB" pitchFamily="50" charset="-128"/>
            </a:endParaRPr>
          </a:p>
          <a:p>
            <a:pPr algn="l">
              <a:lnSpc>
                <a:spcPct val="180000"/>
              </a:lnSpc>
              <a:buNone/>
            </a:pP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99FF99"/>
                </a:solidFill>
                <a:latin typeface="Tahoma" pitchFamily="34" charset="0"/>
                <a:ea typeface="HGP創英角ｺﾞｼｯｸUB" pitchFamily="50" charset="-128"/>
              </a:rPr>
              <a:t>JAXA</a:t>
            </a:r>
            <a:r>
              <a:rPr lang="ja-JP" altLang="en-US" sz="1800" b="1" dirty="0" smtClean="0">
                <a:solidFill>
                  <a:srgbClr val="99FF99"/>
                </a:solidFill>
                <a:latin typeface="Tahoma" pitchFamily="34" charset="0"/>
                <a:ea typeface="HGP創英角ｺﾞｼｯｸUB" pitchFamily="50" charset="-128"/>
              </a:rPr>
              <a:t>研究開発本部・誘導制御グループ</a:t>
            </a:r>
            <a:r>
              <a:rPr lang="ja-JP" altLang="en-US" sz="1800" b="1" dirty="0" smtClean="0">
                <a:solidFill>
                  <a:srgbClr val="F8F8F8"/>
                </a:solidFill>
                <a:latin typeface="Tahoma" pitchFamily="34" charset="0"/>
                <a:ea typeface="HGP創英角ｺﾞｼｯｸUB" pitchFamily="50" charset="-128"/>
              </a:rPr>
              <a:t>との協力</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en-US" altLang="ja-JP" sz="1800" b="1" dirty="0" smtClean="0">
                <a:solidFill>
                  <a:srgbClr val="F8F8F8"/>
                </a:solidFill>
                <a:latin typeface="Tahoma" pitchFamily="34" charset="0"/>
                <a:ea typeface="HGP創英角ｺﾞｼｯｸUB" pitchFamily="50" charset="-128"/>
                <a:sym typeface="Wingdings" pitchFamily="2" charset="2"/>
              </a:rPr>
              <a:t>       </a:t>
            </a:r>
            <a:r>
              <a:rPr lang="en-US" altLang="ja-JP" sz="1800" b="1" dirty="0" smtClean="0">
                <a:solidFill>
                  <a:srgbClr val="F8F8F8"/>
                </a:solidFill>
                <a:latin typeface="Tahoma" pitchFamily="34" charset="0"/>
                <a:ea typeface="HGP創英角ｺﾞｼｯｸUB" pitchFamily="50" charset="-128"/>
              </a:rPr>
              <a:t>DECIGO</a:t>
            </a:r>
            <a:r>
              <a:rPr lang="ja-JP" altLang="en-US" sz="1800" b="1" dirty="0" smtClean="0">
                <a:solidFill>
                  <a:srgbClr val="F8F8F8"/>
                </a:solidFill>
                <a:latin typeface="Tahoma" pitchFamily="34" charset="0"/>
                <a:ea typeface="HGP創英角ｺﾞｼｯｸUB" pitchFamily="50" charset="-128"/>
              </a:rPr>
              <a:t>のフォーメーションフライト</a:t>
            </a:r>
            <a:r>
              <a:rPr lang="en-US" altLang="ja-JP" sz="1800" b="1" dirty="0" smtClean="0">
                <a:solidFill>
                  <a:srgbClr val="F8F8F8"/>
                </a:solidFill>
                <a:latin typeface="Tahoma" pitchFamily="34" charset="0"/>
                <a:ea typeface="HGP創英角ｺﾞｼｯｸUB" pitchFamily="50" charset="-128"/>
              </a:rPr>
              <a:t>,  DPF</a:t>
            </a:r>
            <a:r>
              <a:rPr lang="ja-JP" altLang="en-US" sz="1800" b="1" dirty="0" smtClean="0">
                <a:solidFill>
                  <a:srgbClr val="F8F8F8"/>
                </a:solidFill>
                <a:latin typeface="Tahoma" pitchFamily="34" charset="0"/>
                <a:ea typeface="HGP創英角ｺﾞｼｯｸUB" pitchFamily="50" charset="-128"/>
              </a:rPr>
              <a:t>のドラッグフリー制御への協力</a:t>
            </a:r>
            <a:endParaRPr lang="en-US" altLang="ja-JP" sz="1800" b="1" dirty="0" smtClean="0">
              <a:solidFill>
                <a:srgbClr val="F8F8F8"/>
              </a:solidFill>
              <a:latin typeface="Tahoma" pitchFamily="34" charset="0"/>
              <a:ea typeface="HGP創英角ｺﾞｼｯｸUB" pitchFamily="50" charset="-128"/>
            </a:endParaRPr>
          </a:p>
          <a:p>
            <a:pPr algn="l">
              <a:lnSpc>
                <a:spcPct val="180000"/>
              </a:lnSpc>
              <a:buNone/>
            </a:pPr>
            <a:r>
              <a:rPr lang="ja-JP" altLang="en-US" sz="1800" b="1" dirty="0" smtClean="0">
                <a:solidFill>
                  <a:srgbClr val="F8F8F8"/>
                </a:solidFill>
                <a:latin typeface="Tahoma" pitchFamily="34" charset="0"/>
              </a:rPr>
              <a:t>・東京大学ビッグバンセンター</a:t>
            </a:r>
            <a:r>
              <a:rPr lang="en-US" altLang="ja-JP" sz="1800" b="1" dirty="0" smtClean="0">
                <a:solidFill>
                  <a:srgbClr val="99FF99"/>
                </a:solidFill>
                <a:latin typeface="Tahoma" pitchFamily="34" charset="0"/>
              </a:rPr>
              <a:t>   (RESCEU)</a:t>
            </a:r>
            <a:endParaRPr lang="en-US" altLang="ja-JP" sz="1800" b="1" dirty="0" smtClean="0">
              <a:solidFill>
                <a:srgbClr val="F8F8F8"/>
              </a:solidFill>
              <a:latin typeface="Tahoma" pitchFamily="34" charset="0"/>
            </a:endParaRPr>
          </a:p>
          <a:p>
            <a:pPr algn="l">
              <a:lnSpc>
                <a:spcPct val="110000"/>
              </a:lnSpc>
              <a:buNone/>
            </a:pPr>
            <a:r>
              <a:rPr lang="ja-JP" altLang="en-US" sz="1800" b="1" dirty="0" smtClean="0">
                <a:solidFill>
                  <a:srgbClr val="F8F8F8"/>
                </a:solidFill>
                <a:latin typeface="Tahoma" pitchFamily="34" charset="0"/>
              </a:rPr>
              <a:t>　　  </a:t>
            </a:r>
            <a:r>
              <a:rPr lang="en-US" altLang="ja-JP" sz="1800" b="1" dirty="0" smtClean="0">
                <a:solidFill>
                  <a:srgbClr val="F8F8F8"/>
                </a:solidFill>
                <a:latin typeface="Tahoma" pitchFamily="34" charset="0"/>
              </a:rPr>
              <a:t>DECIGO</a:t>
            </a:r>
            <a:r>
              <a:rPr lang="ja-JP" altLang="en-US" sz="1800" b="1" dirty="0" smtClean="0">
                <a:solidFill>
                  <a:srgbClr val="F8F8F8"/>
                </a:solidFill>
                <a:latin typeface="Tahoma" pitchFamily="34" charset="0"/>
              </a:rPr>
              <a:t>を主要プロジェクトとしてサポート　</a:t>
            </a:r>
            <a:r>
              <a:rPr lang="en-US" altLang="ja-JP" sz="1800" b="1" dirty="0" smtClean="0">
                <a:solidFill>
                  <a:srgbClr val="F8F8F8"/>
                </a:solidFill>
                <a:latin typeface="Tahoma" pitchFamily="34" charset="0"/>
              </a:rPr>
              <a:t>	(2009.4-)</a:t>
            </a:r>
          </a:p>
          <a:p>
            <a:pPr algn="l">
              <a:lnSpc>
                <a:spcPct val="180000"/>
              </a:lnSpc>
              <a:buNone/>
            </a:pPr>
            <a:r>
              <a:rPr lang="ja-JP" altLang="en-US" sz="1800" b="1" dirty="0" smtClean="0">
                <a:solidFill>
                  <a:srgbClr val="F8F8F8"/>
                </a:solidFill>
                <a:latin typeface="Tahoma" pitchFamily="34" charset="0"/>
              </a:rPr>
              <a:t>・地球重力場観測グループ</a:t>
            </a:r>
            <a:r>
              <a:rPr lang="en-US" altLang="ja-JP" sz="1800" b="1" dirty="0" smtClean="0">
                <a:solidFill>
                  <a:srgbClr val="99FF99"/>
                </a:solidFill>
                <a:latin typeface="Tahoma" pitchFamily="34" charset="0"/>
              </a:rPr>
              <a:t>   (</a:t>
            </a:r>
            <a:r>
              <a:rPr lang="ja-JP" altLang="en-US" sz="1800" b="1" dirty="0" smtClean="0">
                <a:solidFill>
                  <a:srgbClr val="99FF99"/>
                </a:solidFill>
                <a:latin typeface="Tahoma" pitchFamily="34" charset="0"/>
              </a:rPr>
              <a:t>京大理</a:t>
            </a:r>
            <a:r>
              <a:rPr lang="en-US" altLang="ja-JP" sz="1800" b="1" dirty="0" smtClean="0">
                <a:solidFill>
                  <a:srgbClr val="99FF99"/>
                </a:solidFill>
                <a:latin typeface="Tahoma" pitchFamily="34" charset="0"/>
              </a:rPr>
              <a:t>, </a:t>
            </a:r>
            <a:r>
              <a:rPr lang="ja-JP" altLang="en-US" sz="1800" b="1" dirty="0" smtClean="0">
                <a:solidFill>
                  <a:srgbClr val="99FF99"/>
                </a:solidFill>
                <a:latin typeface="Tahoma" pitchFamily="34" charset="0"/>
              </a:rPr>
              <a:t>東大地震研</a:t>
            </a:r>
            <a:r>
              <a:rPr lang="en-US" altLang="ja-JP" sz="1800" b="1" dirty="0" smtClean="0">
                <a:solidFill>
                  <a:srgbClr val="99FF99"/>
                </a:solidFill>
                <a:latin typeface="Tahoma" pitchFamily="34" charset="0"/>
              </a:rPr>
              <a:t>, </a:t>
            </a:r>
            <a:r>
              <a:rPr lang="ja-JP" altLang="en-US" sz="1800" b="1" dirty="0" smtClean="0">
                <a:solidFill>
                  <a:srgbClr val="99FF99"/>
                </a:solidFill>
                <a:latin typeface="Tahoma" pitchFamily="34" charset="0"/>
              </a:rPr>
              <a:t>地球研</a:t>
            </a:r>
            <a:r>
              <a:rPr lang="en-US" altLang="ja-JP" sz="1800" b="1" dirty="0" smtClean="0">
                <a:solidFill>
                  <a:srgbClr val="99FF99"/>
                </a:solidFill>
                <a:latin typeface="Tahoma" pitchFamily="34" charset="0"/>
              </a:rPr>
              <a:t>, NAOJ)</a:t>
            </a:r>
            <a:endParaRPr lang="en-US" altLang="ja-JP" sz="1800" b="1" dirty="0" smtClean="0">
              <a:solidFill>
                <a:srgbClr val="F8F8F8"/>
              </a:solidFill>
              <a:latin typeface="Tahoma" pitchFamily="34" charset="0"/>
            </a:endParaRPr>
          </a:p>
          <a:p>
            <a:pPr algn="l">
              <a:lnSpc>
                <a:spcPct val="110000"/>
              </a:lnSpc>
              <a:buNone/>
            </a:pPr>
            <a:r>
              <a:rPr lang="ja-JP" altLang="en-US" sz="1800" b="1" dirty="0" smtClean="0">
                <a:solidFill>
                  <a:srgbClr val="F8F8F8"/>
                </a:solidFill>
                <a:latin typeface="Tahoma" pitchFamily="34" charset="0"/>
              </a:rPr>
              <a:t>　　  </a:t>
            </a:r>
            <a:r>
              <a:rPr lang="en-US" altLang="ja-JP" sz="1800" b="1" dirty="0" smtClean="0">
                <a:solidFill>
                  <a:srgbClr val="F8F8F8"/>
                </a:solidFill>
                <a:latin typeface="Tahoma" pitchFamily="34" charset="0"/>
              </a:rPr>
              <a:t>DPF</a:t>
            </a:r>
            <a:r>
              <a:rPr lang="ja-JP" altLang="en-US" sz="1800" b="1" dirty="0" err="1" smtClean="0">
                <a:solidFill>
                  <a:srgbClr val="F8F8F8"/>
                </a:solidFill>
                <a:latin typeface="Tahoma" pitchFamily="34" charset="0"/>
              </a:rPr>
              <a:t>での</a:t>
            </a:r>
            <a:r>
              <a:rPr lang="ja-JP" altLang="en-US" sz="1800" b="1" dirty="0" smtClean="0">
                <a:solidFill>
                  <a:srgbClr val="F8F8F8"/>
                </a:solidFill>
                <a:latin typeface="Tahoma" pitchFamily="34" charset="0"/>
              </a:rPr>
              <a:t>観測</a:t>
            </a:r>
            <a:r>
              <a:rPr lang="en-US" altLang="ja-JP" sz="1800" b="1" dirty="0" smtClean="0">
                <a:solidFill>
                  <a:srgbClr val="F8F8F8"/>
                </a:solidFill>
                <a:latin typeface="Tahoma" pitchFamily="34" charset="0"/>
              </a:rPr>
              <a:t>, </a:t>
            </a:r>
            <a:r>
              <a:rPr lang="ja-JP" altLang="en-US" sz="1800" b="1" dirty="0" smtClean="0">
                <a:solidFill>
                  <a:srgbClr val="F8F8F8"/>
                </a:solidFill>
                <a:latin typeface="Tahoma" pitchFamily="34" charset="0"/>
              </a:rPr>
              <a:t>データ解析</a:t>
            </a:r>
            <a:r>
              <a:rPr lang="en-US" altLang="ja-JP" sz="1800" b="1" dirty="0" smtClean="0">
                <a:solidFill>
                  <a:srgbClr val="F8F8F8"/>
                </a:solidFill>
                <a:latin typeface="Tahoma" pitchFamily="34" charset="0"/>
              </a:rPr>
              <a:t>, </a:t>
            </a:r>
            <a:r>
              <a:rPr lang="ja-JP" altLang="en-US" sz="1800" b="1" dirty="0" smtClean="0">
                <a:solidFill>
                  <a:srgbClr val="F8F8F8"/>
                </a:solidFill>
                <a:latin typeface="Tahoma" pitchFamily="34" charset="0"/>
              </a:rPr>
              <a:t>得られる科学的成果の検討</a:t>
            </a:r>
            <a:endParaRPr lang="en-US" altLang="ja-JP" sz="1800" b="1" dirty="0" smtClean="0">
              <a:solidFill>
                <a:srgbClr val="F8F8F8"/>
              </a:solidFill>
              <a:latin typeface="Tahoma" pitchFamily="34" charset="0"/>
            </a:endParaRPr>
          </a:p>
          <a:p>
            <a:pPr algn="l">
              <a:lnSpc>
                <a:spcPct val="180000"/>
              </a:lnSpc>
              <a:buNone/>
            </a:pPr>
            <a:r>
              <a:rPr lang="ja-JP" altLang="en-US" sz="1800" b="1" dirty="0" smtClean="0">
                <a:solidFill>
                  <a:srgbClr val="F8F8F8"/>
                </a:solidFill>
                <a:latin typeface="Tahoma" pitchFamily="34" charset="0"/>
              </a:rPr>
              <a:t>・国立天文台 先端技術センター</a:t>
            </a:r>
            <a:r>
              <a:rPr lang="en-US" altLang="ja-JP" sz="1800" b="1" dirty="0" smtClean="0">
                <a:solidFill>
                  <a:srgbClr val="99FF99"/>
                </a:solidFill>
                <a:latin typeface="Tahoma" pitchFamily="34" charset="0"/>
              </a:rPr>
              <a:t>   (ATC)</a:t>
            </a:r>
            <a:endParaRPr lang="en-US" altLang="ja-JP" sz="1800" b="1" dirty="0" smtClean="0">
              <a:solidFill>
                <a:srgbClr val="F8F8F8"/>
              </a:solidFill>
              <a:latin typeface="Tahoma" pitchFamily="34" charset="0"/>
            </a:endParaRPr>
          </a:p>
          <a:p>
            <a:pPr algn="l">
              <a:lnSpc>
                <a:spcPct val="110000"/>
              </a:lnSpc>
              <a:buNone/>
            </a:pPr>
            <a:r>
              <a:rPr lang="ja-JP" altLang="en-US" sz="1800" b="1" dirty="0" smtClean="0">
                <a:solidFill>
                  <a:srgbClr val="F8F8F8"/>
                </a:solidFill>
                <a:latin typeface="Tahoma" pitchFamily="34" charset="0"/>
              </a:rPr>
              <a:t>　　   中核機関としての </a:t>
            </a:r>
            <a:r>
              <a:rPr lang="en-US" altLang="ja-JP" sz="1800" b="1" dirty="0" smtClean="0">
                <a:solidFill>
                  <a:srgbClr val="F8F8F8"/>
                </a:solidFill>
                <a:latin typeface="Tahoma" pitchFamily="34" charset="0"/>
              </a:rPr>
              <a:t>DECIGO/DPF</a:t>
            </a:r>
            <a:r>
              <a:rPr lang="ja-JP" altLang="en-US" sz="1800" b="1" dirty="0" smtClean="0">
                <a:solidFill>
                  <a:srgbClr val="F8F8F8"/>
                </a:solidFill>
                <a:latin typeface="Tahoma" pitchFamily="34" charset="0"/>
              </a:rPr>
              <a:t>サポート　議論開始 </a:t>
            </a:r>
            <a:r>
              <a:rPr lang="en-US" altLang="ja-JP" sz="1800" b="1" dirty="0" smtClean="0">
                <a:solidFill>
                  <a:srgbClr val="F8F8F8"/>
                </a:solidFill>
                <a:latin typeface="Tahoma" pitchFamily="34" charset="0"/>
              </a:rPr>
              <a:t>	</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4657" name="Picture 1"/>
          <p:cNvPicPr>
            <a:picLocks noChangeAspect="1" noChangeArrowheads="1"/>
          </p:cNvPicPr>
          <p:nvPr/>
        </p:nvPicPr>
        <p:blipFill>
          <a:blip r:embed="rId3" cstate="print"/>
          <a:srcRect/>
          <a:stretch>
            <a:fillRect/>
          </a:stretch>
        </p:blipFill>
        <p:spPr bwMode="auto">
          <a:xfrm>
            <a:off x="61881" y="1509699"/>
            <a:ext cx="8786842" cy="4214842"/>
          </a:xfrm>
          <a:prstGeom prst="rect">
            <a:avLst/>
          </a:prstGeom>
          <a:noFill/>
          <a:ln w="9525">
            <a:noFill/>
            <a:miter lim="800000"/>
            <a:headEnd/>
            <a:tailEnd/>
          </a:ln>
        </p:spPr>
      </p:pic>
      <p:sp>
        <p:nvSpPr>
          <p:cNvPr id="1033222" name="Rectangle 6"/>
          <p:cNvSpPr>
            <a:spLocks noGrp="1" noChangeArrowheads="1"/>
          </p:cNvSpPr>
          <p:nvPr>
            <p:ph type="title"/>
          </p:nvPr>
        </p:nvSpPr>
        <p:spPr/>
        <p:txBody>
          <a:bodyPr/>
          <a:lstStyle/>
          <a:p>
            <a:r>
              <a:rPr lang="en-US" altLang="ja-JP" dirty="0" smtClean="0"/>
              <a:t>DPF</a:t>
            </a:r>
            <a:r>
              <a:rPr lang="ja-JP" altLang="en-US" dirty="0" smtClean="0"/>
              <a:t>の目指す科学的</a:t>
            </a:r>
            <a:r>
              <a:rPr lang="ja-JP" altLang="en-US" dirty="0"/>
              <a:t>成果</a:t>
            </a:r>
          </a:p>
        </p:txBody>
      </p:sp>
      <p:sp>
        <p:nvSpPr>
          <p:cNvPr id="4" name="フッター プレースホルダ 3"/>
          <p:cNvSpPr>
            <a:spLocks noGrp="1"/>
          </p:cNvSpPr>
          <p:nvPr>
            <p:ph type="ftr" sz="quarter" idx="10"/>
          </p:nvPr>
        </p:nvSpPr>
        <p:spPr/>
        <p:txBody>
          <a:bodyPr/>
          <a:lstStyle/>
          <a:p>
            <a:r>
              <a:rPr lang="ja-JP" altLang="en-US" smtClean="0"/>
              <a:t>日本地球惑星科学連合</a:t>
            </a:r>
            <a:r>
              <a:rPr lang="en-US" altLang="ja-JP" smtClean="0"/>
              <a:t>2010</a:t>
            </a:r>
            <a:r>
              <a:rPr lang="ja-JP" altLang="en-US" smtClean="0"/>
              <a:t>年大会 </a:t>
            </a:r>
            <a:r>
              <a:rPr lang="en-US" altLang="ja-JP" smtClean="0"/>
              <a:t>(2010</a:t>
            </a:r>
            <a:r>
              <a:rPr lang="ja-JP" altLang="en-US" smtClean="0"/>
              <a:t>年</a:t>
            </a:r>
            <a:r>
              <a:rPr lang="en-US" altLang="ja-JP" smtClean="0"/>
              <a:t>5</a:t>
            </a:r>
            <a:r>
              <a:rPr lang="ja-JP" altLang="en-US" smtClean="0"/>
              <a:t>月</a:t>
            </a:r>
            <a:r>
              <a:rPr lang="en-US" altLang="ja-JP" smtClean="0"/>
              <a:t>28</a:t>
            </a:r>
            <a:r>
              <a:rPr lang="ja-JP" altLang="en-US" smtClean="0"/>
              <a:t>日</a:t>
            </a:r>
            <a:r>
              <a:rPr lang="en-US" altLang="ja-JP" smtClean="0"/>
              <a:t>, </a:t>
            </a:r>
            <a:r>
              <a:rPr lang="ja-JP" altLang="en-US" smtClean="0"/>
              <a:t>幕張メッセ国際会議場</a:t>
            </a:r>
            <a:r>
              <a:rPr lang="en-US" altLang="ja-JP" smtClean="0"/>
              <a:t>, </a:t>
            </a:r>
            <a:r>
              <a:rPr lang="ja-JP" altLang="en-US" smtClean="0"/>
              <a:t>千葉</a:t>
            </a:r>
            <a:r>
              <a:rPr lang="en-US" altLang="ja-JP" smtClean="0"/>
              <a:t>)</a:t>
            </a:r>
            <a:endParaRPr lang="en-US" altLang="ja-JP"/>
          </a:p>
        </p:txBody>
      </p:sp>
      <p:sp>
        <p:nvSpPr>
          <p:cNvPr id="10" name="AutoShape 49"/>
          <p:cNvSpPr>
            <a:spLocks noChangeArrowheads="1"/>
          </p:cNvSpPr>
          <p:nvPr/>
        </p:nvSpPr>
        <p:spPr bwMode="auto">
          <a:xfrm>
            <a:off x="5786446" y="4786322"/>
            <a:ext cx="214314" cy="250646"/>
          </a:xfrm>
          <a:custGeom>
            <a:avLst/>
            <a:gdLst>
              <a:gd name="G0" fmla="+- 11249 0 0"/>
              <a:gd name="G1" fmla="+- 5118 0 0"/>
              <a:gd name="G2" fmla="+- 21600 0 5118"/>
              <a:gd name="G3" fmla="+- 10800 0 5118"/>
              <a:gd name="G4" fmla="+- 21600 0 11249"/>
              <a:gd name="G5" fmla="*/ G4 G3 10800"/>
              <a:gd name="G6" fmla="+- 21600 0 G5"/>
              <a:gd name="T0" fmla="*/ 11249 w 21600"/>
              <a:gd name="T1" fmla="*/ 0 h 21600"/>
              <a:gd name="T2" fmla="*/ 0 w 21600"/>
              <a:gd name="T3" fmla="*/ 10800 h 21600"/>
              <a:gd name="T4" fmla="*/ 112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49" y="0"/>
                </a:moveTo>
                <a:lnTo>
                  <a:pt x="11249" y="5118"/>
                </a:lnTo>
                <a:lnTo>
                  <a:pt x="3375" y="5118"/>
                </a:lnTo>
                <a:lnTo>
                  <a:pt x="3375" y="16482"/>
                </a:lnTo>
                <a:lnTo>
                  <a:pt x="11249" y="16482"/>
                </a:lnTo>
                <a:lnTo>
                  <a:pt x="11249" y="21600"/>
                </a:lnTo>
                <a:lnTo>
                  <a:pt x="21600" y="10800"/>
                </a:lnTo>
                <a:close/>
              </a:path>
              <a:path w="21600" h="21600">
                <a:moveTo>
                  <a:pt x="1350" y="5118"/>
                </a:moveTo>
                <a:lnTo>
                  <a:pt x="1350" y="16482"/>
                </a:lnTo>
                <a:lnTo>
                  <a:pt x="2700" y="16482"/>
                </a:lnTo>
                <a:lnTo>
                  <a:pt x="2700" y="5118"/>
                </a:lnTo>
                <a:close/>
              </a:path>
              <a:path w="21600" h="21600">
                <a:moveTo>
                  <a:pt x="0" y="5118"/>
                </a:moveTo>
                <a:lnTo>
                  <a:pt x="0" y="16482"/>
                </a:lnTo>
                <a:lnTo>
                  <a:pt x="675" y="16482"/>
                </a:lnTo>
                <a:lnTo>
                  <a:pt x="675" y="5118"/>
                </a:lnTo>
                <a:close/>
              </a:path>
            </a:pathLst>
          </a:custGeom>
          <a:solidFill>
            <a:srgbClr val="CCFFCC">
              <a:alpha val="20000"/>
            </a:srgbClr>
          </a:solidFill>
          <a:ln w="3175">
            <a:solidFill>
              <a:srgbClr val="CCFFCC"/>
            </a:solidFill>
            <a:miter lim="800000"/>
            <a:headEnd/>
            <a:tailEnd/>
          </a:ln>
          <a:effectLst/>
        </p:spPr>
        <p:txBody>
          <a:bodyPr anchor="ctr">
            <a:noAutofit/>
          </a:bodyPr>
          <a:lstStyle/>
          <a:p>
            <a:pPr algn="l" rtl="0" fontAlgn="base">
              <a:spcBef>
                <a:spcPct val="0"/>
              </a:spcBef>
              <a:spcAft>
                <a:spcPct val="0"/>
              </a:spcAft>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1" name="AutoShape 49"/>
          <p:cNvSpPr>
            <a:spLocks noChangeArrowheads="1"/>
          </p:cNvSpPr>
          <p:nvPr/>
        </p:nvSpPr>
        <p:spPr bwMode="auto">
          <a:xfrm>
            <a:off x="1366815" y="5278631"/>
            <a:ext cx="214314" cy="250646"/>
          </a:xfrm>
          <a:custGeom>
            <a:avLst/>
            <a:gdLst>
              <a:gd name="G0" fmla="+- 11249 0 0"/>
              <a:gd name="G1" fmla="+- 5118 0 0"/>
              <a:gd name="G2" fmla="+- 21600 0 5118"/>
              <a:gd name="G3" fmla="+- 10800 0 5118"/>
              <a:gd name="G4" fmla="+- 21600 0 11249"/>
              <a:gd name="G5" fmla="*/ G4 G3 10800"/>
              <a:gd name="G6" fmla="+- 21600 0 G5"/>
              <a:gd name="T0" fmla="*/ 11249 w 21600"/>
              <a:gd name="T1" fmla="*/ 0 h 21600"/>
              <a:gd name="T2" fmla="*/ 0 w 21600"/>
              <a:gd name="T3" fmla="*/ 10800 h 21600"/>
              <a:gd name="T4" fmla="*/ 112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49" y="0"/>
                </a:moveTo>
                <a:lnTo>
                  <a:pt x="11249" y="5118"/>
                </a:lnTo>
                <a:lnTo>
                  <a:pt x="3375" y="5118"/>
                </a:lnTo>
                <a:lnTo>
                  <a:pt x="3375" y="16482"/>
                </a:lnTo>
                <a:lnTo>
                  <a:pt x="11249" y="16482"/>
                </a:lnTo>
                <a:lnTo>
                  <a:pt x="11249" y="21600"/>
                </a:lnTo>
                <a:lnTo>
                  <a:pt x="21600" y="10800"/>
                </a:lnTo>
                <a:close/>
              </a:path>
              <a:path w="21600" h="21600">
                <a:moveTo>
                  <a:pt x="1350" y="5118"/>
                </a:moveTo>
                <a:lnTo>
                  <a:pt x="1350" y="16482"/>
                </a:lnTo>
                <a:lnTo>
                  <a:pt x="2700" y="16482"/>
                </a:lnTo>
                <a:lnTo>
                  <a:pt x="2700" y="5118"/>
                </a:lnTo>
                <a:close/>
              </a:path>
              <a:path w="21600" h="21600">
                <a:moveTo>
                  <a:pt x="0" y="5118"/>
                </a:moveTo>
                <a:lnTo>
                  <a:pt x="0" y="16482"/>
                </a:lnTo>
                <a:lnTo>
                  <a:pt x="675" y="16482"/>
                </a:lnTo>
                <a:lnTo>
                  <a:pt x="675" y="5118"/>
                </a:lnTo>
                <a:close/>
              </a:path>
            </a:pathLst>
          </a:custGeom>
          <a:solidFill>
            <a:srgbClr val="CCCCFF">
              <a:alpha val="20000"/>
            </a:srgbClr>
          </a:solidFill>
          <a:ln w="3175">
            <a:solidFill>
              <a:srgbClr val="CCCCFF"/>
            </a:solidFill>
            <a:miter lim="800000"/>
            <a:headEnd/>
            <a:tailEnd/>
          </a:ln>
          <a:effectLst/>
        </p:spPr>
        <p:txBody>
          <a:bodyPr anchor="ctr">
            <a:noAutofit/>
          </a:bodyPr>
          <a:lstStyle/>
          <a:p>
            <a:pPr algn="l" rtl="0" fontAlgn="base">
              <a:spcBef>
                <a:spcPct val="0"/>
              </a:spcBef>
              <a:spcAft>
                <a:spcPct val="0"/>
              </a:spcAft>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2" name="AutoShape 49"/>
          <p:cNvSpPr>
            <a:spLocks noChangeArrowheads="1"/>
          </p:cNvSpPr>
          <p:nvPr/>
        </p:nvSpPr>
        <p:spPr bwMode="auto">
          <a:xfrm>
            <a:off x="1347765" y="3406956"/>
            <a:ext cx="214314" cy="250646"/>
          </a:xfrm>
          <a:custGeom>
            <a:avLst/>
            <a:gdLst>
              <a:gd name="G0" fmla="+- 11249 0 0"/>
              <a:gd name="G1" fmla="+- 5118 0 0"/>
              <a:gd name="G2" fmla="+- 21600 0 5118"/>
              <a:gd name="G3" fmla="+- 10800 0 5118"/>
              <a:gd name="G4" fmla="+- 21600 0 11249"/>
              <a:gd name="G5" fmla="*/ G4 G3 10800"/>
              <a:gd name="G6" fmla="+- 21600 0 G5"/>
              <a:gd name="T0" fmla="*/ 11249 w 21600"/>
              <a:gd name="T1" fmla="*/ 0 h 21600"/>
              <a:gd name="T2" fmla="*/ 0 w 21600"/>
              <a:gd name="T3" fmla="*/ 10800 h 21600"/>
              <a:gd name="T4" fmla="*/ 112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49" y="0"/>
                </a:moveTo>
                <a:lnTo>
                  <a:pt x="11249" y="5118"/>
                </a:lnTo>
                <a:lnTo>
                  <a:pt x="3375" y="5118"/>
                </a:lnTo>
                <a:lnTo>
                  <a:pt x="3375" y="16482"/>
                </a:lnTo>
                <a:lnTo>
                  <a:pt x="11249" y="16482"/>
                </a:lnTo>
                <a:lnTo>
                  <a:pt x="11249" y="21600"/>
                </a:lnTo>
                <a:lnTo>
                  <a:pt x="21600" y="10800"/>
                </a:lnTo>
                <a:close/>
              </a:path>
              <a:path w="21600" h="21600">
                <a:moveTo>
                  <a:pt x="1350" y="5118"/>
                </a:moveTo>
                <a:lnTo>
                  <a:pt x="1350" y="16482"/>
                </a:lnTo>
                <a:lnTo>
                  <a:pt x="2700" y="16482"/>
                </a:lnTo>
                <a:lnTo>
                  <a:pt x="2700" y="5118"/>
                </a:lnTo>
                <a:close/>
              </a:path>
              <a:path w="21600" h="21600">
                <a:moveTo>
                  <a:pt x="0" y="5118"/>
                </a:moveTo>
                <a:lnTo>
                  <a:pt x="0" y="16482"/>
                </a:lnTo>
                <a:lnTo>
                  <a:pt x="675" y="16482"/>
                </a:lnTo>
                <a:lnTo>
                  <a:pt x="675" y="5118"/>
                </a:lnTo>
                <a:close/>
              </a:path>
            </a:pathLst>
          </a:custGeom>
          <a:solidFill>
            <a:srgbClr val="CCCCFF">
              <a:alpha val="20000"/>
            </a:srgbClr>
          </a:solidFill>
          <a:ln w="3175">
            <a:solidFill>
              <a:srgbClr val="CCCCFF"/>
            </a:solidFill>
            <a:miter lim="800000"/>
            <a:headEnd/>
            <a:tailEnd/>
          </a:ln>
          <a:effectLst/>
        </p:spPr>
        <p:txBody>
          <a:bodyPr anchor="ctr">
            <a:noAutofit/>
          </a:bodyPr>
          <a:lstStyle/>
          <a:p>
            <a:pPr algn="l" rtl="0" fontAlgn="base">
              <a:spcBef>
                <a:spcPct val="0"/>
              </a:spcBef>
              <a:spcAft>
                <a:spcPct val="0"/>
              </a:spcAft>
            </a:pPr>
            <a:endParaRPr kumimoji="1" lang="ja-JP" altLang="en-US" sz="2400" kern="1200" dirty="0">
              <a:solidFill>
                <a:srgbClr val="003366"/>
              </a:solidFill>
              <a:latin typeface="Tahoma" pitchFamily="34" charset="0"/>
              <a:ea typeface="HGP創英角ｺﾞｼｯｸUB" pitchFamily="50" charset="-128"/>
              <a:cs typeface="+mn-cs"/>
            </a:endParaRPr>
          </a:p>
        </p:txBody>
      </p:sp>
      <p:pic>
        <p:nvPicPr>
          <p:cNvPr id="9" name="Picture 1"/>
          <p:cNvPicPr>
            <a:picLocks noChangeAspect="1" noChangeArrowheads="1"/>
          </p:cNvPicPr>
          <p:nvPr/>
        </p:nvPicPr>
        <p:blipFill>
          <a:blip r:embed="rId4" cstate="print"/>
          <a:srcRect t="13895" r="68272"/>
          <a:stretch>
            <a:fillRect/>
          </a:stretch>
        </p:blipFill>
        <p:spPr bwMode="auto">
          <a:xfrm>
            <a:off x="3332998" y="2285992"/>
            <a:ext cx="1969037" cy="30003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58"/>
          <p:cNvSpPr>
            <a:spLocks noChangeArrowheads="1"/>
          </p:cNvSpPr>
          <p:nvPr/>
        </p:nvSpPr>
        <p:spPr bwMode="auto">
          <a:xfrm>
            <a:off x="1928794" y="2747520"/>
            <a:ext cx="5904749" cy="3467562"/>
          </a:xfrm>
          <a:prstGeom prst="roundRect">
            <a:avLst>
              <a:gd name="adj" fmla="val 6731"/>
            </a:avLst>
          </a:prstGeom>
          <a:solidFill>
            <a:srgbClr val="FFFFFF">
              <a:alpha val="90000"/>
            </a:srgbClr>
          </a:solidFill>
          <a:ln w="15875">
            <a:noFill/>
            <a:round/>
            <a:headEnd/>
            <a:tailEnd/>
          </a:ln>
          <a:effectLst/>
        </p:spPr>
        <p:txBody>
          <a:bodyPr anchor="ctr">
            <a:noAutofit/>
          </a:bodyPr>
          <a:lstStyle/>
          <a:p>
            <a:endParaRPr lang="ja-JP" altLang="en-US"/>
          </a:p>
        </p:txBody>
      </p:sp>
      <p:sp>
        <p:nvSpPr>
          <p:cNvPr id="771077" name="Rectangle 5"/>
          <p:cNvSpPr>
            <a:spLocks noGrp="1" noChangeArrowheads="1"/>
          </p:cNvSpPr>
          <p:nvPr>
            <p:ph type="title"/>
          </p:nvPr>
        </p:nvSpPr>
        <p:spPr/>
        <p:txBody>
          <a:bodyPr/>
          <a:lstStyle/>
          <a:p>
            <a:r>
              <a:rPr lang="ja-JP" altLang="en-US" dirty="0" smtClean="0"/>
              <a:t>差動捩じれの観測</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140493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00232" y="2857496"/>
            <a:ext cx="5820576" cy="3219453"/>
          </a:xfrm>
          <a:prstGeom prst="rect">
            <a:avLst/>
          </a:prstGeom>
          <a:noFill/>
          <a:ln w="9525">
            <a:noFill/>
            <a:miter lim="800000"/>
            <a:headEnd/>
            <a:tailEnd/>
          </a:ln>
        </p:spPr>
      </p:pic>
      <p:sp>
        <p:nvSpPr>
          <p:cNvPr id="7" name="Rectangle 11"/>
          <p:cNvSpPr>
            <a:spLocks noChangeArrowheads="1"/>
          </p:cNvSpPr>
          <p:nvPr/>
        </p:nvSpPr>
        <p:spPr bwMode="auto">
          <a:xfrm>
            <a:off x="1619672" y="1207582"/>
            <a:ext cx="5072098"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b="1" dirty="0" smtClean="0">
                <a:solidFill>
                  <a:srgbClr val="FFFFFF"/>
                </a:solidFill>
                <a:latin typeface="Tahoma" pitchFamily="34" charset="0"/>
              </a:rPr>
              <a:t>2</a:t>
            </a:r>
            <a:r>
              <a:rPr lang="ja-JP" altLang="en-US" sz="2000" b="1" dirty="0" err="1" smtClean="0">
                <a:solidFill>
                  <a:srgbClr val="FFFFFF"/>
                </a:solidFill>
                <a:latin typeface="Tahoma" pitchFamily="34" charset="0"/>
              </a:rPr>
              <a:t>つの</a:t>
            </a:r>
            <a:r>
              <a:rPr lang="ja-JP" altLang="en-US" sz="2000" b="1" dirty="0" smtClean="0">
                <a:solidFill>
                  <a:srgbClr val="FFFFFF"/>
                </a:solidFill>
                <a:latin typeface="Tahoma" pitchFamily="34" charset="0"/>
              </a:rPr>
              <a:t>棒状試験マスの差動捩じれの観測</a:t>
            </a:r>
            <a:endParaRPr lang="en-US" altLang="ja-JP" sz="2000" b="1" dirty="0">
              <a:solidFill>
                <a:srgbClr val="FFFFFF"/>
              </a:solidFill>
              <a:latin typeface="Tahoma" pitchFamily="34" charset="0"/>
              <a:ea typeface="HGP創英角ｺﾞｼｯｸUB" pitchFamily="50" charset="-128"/>
            </a:endParaRPr>
          </a:p>
        </p:txBody>
      </p:sp>
      <p:sp>
        <p:nvSpPr>
          <p:cNvPr id="8" name="AutoShape 38"/>
          <p:cNvSpPr>
            <a:spLocks noChangeArrowheads="1"/>
          </p:cNvSpPr>
          <p:nvPr/>
        </p:nvSpPr>
        <p:spPr bwMode="auto">
          <a:xfrm>
            <a:off x="2976994" y="1663506"/>
            <a:ext cx="296863" cy="357188"/>
          </a:xfrm>
          <a:custGeom>
            <a:avLst/>
            <a:gdLst>
              <a:gd name="G0" fmla="+- 11475 0 0"/>
              <a:gd name="G1" fmla="+- 4469 0 0"/>
              <a:gd name="G2" fmla="+- 21600 0 4469"/>
              <a:gd name="G3" fmla="+- 10800 0 4469"/>
              <a:gd name="G4" fmla="+- 21600 0 11475"/>
              <a:gd name="G5" fmla="*/ G4 G3 10800"/>
              <a:gd name="G6" fmla="+- 21600 0 G5"/>
              <a:gd name="T0" fmla="*/ 11475 w 21600"/>
              <a:gd name="T1" fmla="*/ 0 h 21600"/>
              <a:gd name="T2" fmla="*/ 0 w 21600"/>
              <a:gd name="T3" fmla="*/ 10800 h 21600"/>
              <a:gd name="T4" fmla="*/ 1147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475" y="0"/>
                </a:moveTo>
                <a:lnTo>
                  <a:pt x="11475" y="4469"/>
                </a:lnTo>
                <a:lnTo>
                  <a:pt x="3375" y="4469"/>
                </a:lnTo>
                <a:lnTo>
                  <a:pt x="3375" y="17131"/>
                </a:lnTo>
                <a:lnTo>
                  <a:pt x="11475" y="17131"/>
                </a:lnTo>
                <a:lnTo>
                  <a:pt x="11475" y="21600"/>
                </a:lnTo>
                <a:lnTo>
                  <a:pt x="21600" y="10800"/>
                </a:lnTo>
                <a:close/>
              </a:path>
              <a:path w="21600" h="21600">
                <a:moveTo>
                  <a:pt x="1350" y="4469"/>
                </a:moveTo>
                <a:lnTo>
                  <a:pt x="1350" y="17131"/>
                </a:lnTo>
                <a:lnTo>
                  <a:pt x="2700" y="17131"/>
                </a:lnTo>
                <a:lnTo>
                  <a:pt x="2700" y="4469"/>
                </a:lnTo>
                <a:close/>
              </a:path>
              <a:path w="21600" h="21600">
                <a:moveTo>
                  <a:pt x="0" y="4469"/>
                </a:moveTo>
                <a:lnTo>
                  <a:pt x="0" y="17131"/>
                </a:lnTo>
                <a:lnTo>
                  <a:pt x="675" y="17131"/>
                </a:lnTo>
                <a:lnTo>
                  <a:pt x="675" y="4469"/>
                </a:lnTo>
                <a:close/>
              </a:path>
            </a:pathLst>
          </a:custGeom>
          <a:solidFill>
            <a:srgbClr val="FFFFFF">
              <a:alpha val="20000"/>
            </a:srgbClr>
          </a:solidFill>
          <a:ln w="3175">
            <a:solidFill>
              <a:srgbClr val="FFFFFF"/>
            </a:solidFill>
            <a:miter lim="800000"/>
            <a:headEnd/>
            <a:tailEnd/>
          </a:ln>
          <a:effectLst/>
        </p:spPr>
        <p:txBody>
          <a:bodyPr anchor="ctr">
            <a:spAutoFit/>
          </a:bodyPr>
          <a:lstStyle/>
          <a:p>
            <a:endParaRPr lang="ja-JP" altLang="en-US"/>
          </a:p>
        </p:txBody>
      </p:sp>
      <p:sp>
        <p:nvSpPr>
          <p:cNvPr id="9" name="Rectangle 11"/>
          <p:cNvSpPr>
            <a:spLocks noChangeArrowheads="1"/>
          </p:cNvSpPr>
          <p:nvPr/>
        </p:nvSpPr>
        <p:spPr bwMode="auto">
          <a:xfrm>
            <a:off x="3334184" y="1663506"/>
            <a:ext cx="3929090"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b="1" dirty="0" smtClean="0">
                <a:solidFill>
                  <a:srgbClr val="FFFFFF"/>
                </a:solidFill>
                <a:latin typeface="Tahoma" pitchFamily="34" charset="0"/>
              </a:rPr>
              <a:t>同相に働く　外乱変動の除去</a:t>
            </a:r>
            <a:endParaRPr lang="en-US" altLang="ja-JP" sz="2000" b="1" dirty="0">
              <a:solidFill>
                <a:srgbClr val="FFFFFF"/>
              </a:solidFill>
              <a:latin typeface="Tahoma" pitchFamily="34" charset="0"/>
              <a:ea typeface="HGP創英角ｺﾞｼｯｸUB" pitchFamily="50" charset="-128"/>
            </a:endParaRPr>
          </a:p>
        </p:txBody>
      </p:sp>
      <p:sp>
        <p:nvSpPr>
          <p:cNvPr id="10" name="Rectangle 11"/>
          <p:cNvSpPr>
            <a:spLocks noChangeArrowheads="1"/>
          </p:cNvSpPr>
          <p:nvPr/>
        </p:nvSpPr>
        <p:spPr bwMode="auto">
          <a:xfrm>
            <a:off x="1619672" y="2164794"/>
            <a:ext cx="5072098"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b="1" dirty="0" smtClean="0">
                <a:solidFill>
                  <a:srgbClr val="FFFFFF"/>
                </a:solidFill>
                <a:latin typeface="Tahoma" pitchFamily="34" charset="0"/>
              </a:rPr>
              <a:t>変動センサ</a:t>
            </a:r>
            <a:r>
              <a:rPr lang="en-US" altLang="ja-JP" sz="2000" b="1" dirty="0" smtClean="0">
                <a:solidFill>
                  <a:srgbClr val="FFFFFF"/>
                </a:solidFill>
                <a:latin typeface="Tahoma" pitchFamily="34" charset="0"/>
              </a:rPr>
              <a:t>:  </a:t>
            </a:r>
            <a:r>
              <a:rPr lang="ja-JP" altLang="en-US" sz="2000" b="1" dirty="0" smtClean="0">
                <a:solidFill>
                  <a:srgbClr val="FFFFFF"/>
                </a:solidFill>
                <a:latin typeface="Tahoma" pitchFamily="34" charset="0"/>
              </a:rPr>
              <a:t>レーザー干渉計を用いる</a:t>
            </a:r>
            <a:endParaRPr lang="en-US" altLang="ja-JP" sz="2000" b="1" dirty="0">
              <a:solidFill>
                <a:srgbClr val="FFFFFF"/>
              </a:solidFill>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56"/>
          <p:cNvSpPr>
            <a:spLocks noChangeArrowheads="1"/>
          </p:cNvSpPr>
          <p:nvPr/>
        </p:nvSpPr>
        <p:spPr bwMode="auto">
          <a:xfrm>
            <a:off x="971600" y="2780928"/>
            <a:ext cx="7632848" cy="3528392"/>
          </a:xfrm>
          <a:prstGeom prst="roundRect">
            <a:avLst>
              <a:gd name="adj" fmla="val 6731"/>
            </a:avLst>
          </a:prstGeom>
          <a:solidFill>
            <a:srgbClr val="000000">
              <a:alpha val="20000"/>
            </a:srgbClr>
          </a:solidFill>
          <a:ln w="3175">
            <a:solidFill>
              <a:srgbClr val="5F5F5F"/>
            </a:solidFill>
            <a:round/>
            <a:headEnd/>
            <a:tailEnd/>
          </a:ln>
          <a:effectLst/>
        </p:spPr>
        <p:txBody>
          <a:bodyPr wrap="square" anchor="ctr">
            <a:noAutofit/>
          </a:bodyPr>
          <a:lstStyle/>
          <a:p>
            <a:endParaRPr lang="ja-JP" altLang="en-US"/>
          </a:p>
        </p:txBody>
      </p:sp>
      <p:sp>
        <p:nvSpPr>
          <p:cNvPr id="771077" name="Rectangle 5"/>
          <p:cNvSpPr>
            <a:spLocks noGrp="1" noChangeArrowheads="1"/>
          </p:cNvSpPr>
          <p:nvPr>
            <p:ph type="title"/>
          </p:nvPr>
        </p:nvSpPr>
        <p:spPr/>
        <p:txBody>
          <a:bodyPr/>
          <a:lstStyle/>
          <a:p>
            <a:r>
              <a:rPr lang="en-US" altLang="ja-JP" dirty="0" smtClean="0"/>
              <a:t>TOBA</a:t>
            </a:r>
            <a:r>
              <a:rPr lang="ja-JP" altLang="en-US" dirty="0" smtClean="0"/>
              <a:t>の感度 </a:t>
            </a:r>
            <a:r>
              <a:rPr lang="en-US" altLang="ja-JP" sz="2800" dirty="0" smtClean="0"/>
              <a:t>(</a:t>
            </a:r>
            <a:r>
              <a:rPr lang="ja-JP" altLang="en-US" sz="2800" dirty="0" smtClean="0"/>
              <a:t>例</a:t>
            </a:r>
            <a:r>
              <a:rPr lang="en-US" altLang="ja-JP" sz="2800" dirty="0" smtClean="0"/>
              <a:t>)</a:t>
            </a:r>
            <a:endParaRPr lang="ja-JP" altLang="en-US" sz="2800"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4" name="Rectangle 5"/>
          <p:cNvSpPr>
            <a:spLocks noChangeArrowheads="1"/>
          </p:cNvSpPr>
          <p:nvPr/>
        </p:nvSpPr>
        <p:spPr bwMode="auto">
          <a:xfrm>
            <a:off x="4888160" y="1508010"/>
            <a:ext cx="3932312" cy="1069975"/>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600" b="1" dirty="0">
                <a:solidFill>
                  <a:srgbClr val="FFFFFF"/>
                </a:solidFill>
                <a:latin typeface="Tahoma" pitchFamily="34" charset="0"/>
                <a:ea typeface="HGP創英角ｺﾞｼｯｸUB" pitchFamily="50" charset="-128"/>
              </a:rPr>
              <a:t>Laser Freq. noise &lt; 10Hz/Hz</a:t>
            </a:r>
            <a:r>
              <a:rPr lang="en-US" altLang="ja-JP" sz="1600" b="1" baseline="30000" dirty="0">
                <a:solidFill>
                  <a:srgbClr val="FFFFFF"/>
                </a:solidFill>
                <a:latin typeface="Tahoma" pitchFamily="34" charset="0"/>
                <a:ea typeface="HGP創英角ｺﾞｼｯｸUB" pitchFamily="50" charset="-128"/>
              </a:rPr>
              <a:t>1/2</a:t>
            </a:r>
            <a:r>
              <a:rPr lang="en-US" altLang="ja-JP" sz="1600" b="1" dirty="0">
                <a:solidFill>
                  <a:srgbClr val="FFFFFF"/>
                </a:solidFill>
                <a:latin typeface="Tahoma" pitchFamily="34" charset="0"/>
                <a:ea typeface="HGP創英角ｺﾞｼｯｸUB" pitchFamily="50" charset="-128"/>
              </a:rPr>
              <a:t>, </a:t>
            </a:r>
          </a:p>
          <a:p>
            <a:pPr algn="l">
              <a:buClr>
                <a:schemeClr val="accent2"/>
              </a:buClr>
              <a:buSzPct val="70000"/>
              <a:buFont typeface="Wingdings" pitchFamily="2" charset="2"/>
              <a:buNone/>
            </a:pPr>
            <a:r>
              <a:rPr lang="en-US" altLang="ja-JP" sz="1600" b="1" dirty="0">
                <a:solidFill>
                  <a:srgbClr val="FFFFFF"/>
                </a:solidFill>
                <a:latin typeface="Tahoma" pitchFamily="34" charset="0"/>
                <a:ea typeface="HGP創英角ｺﾞｼｯｸUB" pitchFamily="50" charset="-128"/>
              </a:rPr>
              <a:t>Freq. Noise CMRR&gt;100</a:t>
            </a:r>
          </a:p>
          <a:p>
            <a:pPr algn="l">
              <a:buClr>
                <a:schemeClr val="accent2"/>
              </a:buClr>
              <a:buSzPct val="70000"/>
              <a:buFont typeface="Wingdings" pitchFamily="2" charset="2"/>
              <a:buNone/>
            </a:pPr>
            <a:r>
              <a:rPr lang="en-US" altLang="ja-JP" sz="1600" b="1" dirty="0">
                <a:solidFill>
                  <a:srgbClr val="FFFFFF"/>
                </a:solidFill>
                <a:latin typeface="Tahoma" pitchFamily="34" charset="0"/>
                <a:ea typeface="HGP創英角ｺﾞｼｯｸUB" pitchFamily="50" charset="-128"/>
              </a:rPr>
              <a:t>Intensity noise &lt; 10</a:t>
            </a:r>
            <a:r>
              <a:rPr lang="en-US" altLang="ja-JP" sz="1600" b="1" baseline="30000" dirty="0">
                <a:solidFill>
                  <a:srgbClr val="FFFFFF"/>
                </a:solidFill>
                <a:latin typeface="Tahoma" pitchFamily="34" charset="0"/>
                <a:ea typeface="HGP創英角ｺﾞｼｯｸUB" pitchFamily="50" charset="-128"/>
              </a:rPr>
              <a:t>-7</a:t>
            </a:r>
            <a:r>
              <a:rPr lang="en-US" altLang="ja-JP" sz="1600" b="1" dirty="0">
                <a:solidFill>
                  <a:srgbClr val="FFFFFF"/>
                </a:solidFill>
                <a:latin typeface="Tahoma" pitchFamily="34" charset="0"/>
                <a:ea typeface="HGP創英角ｺﾞｼｯｸUB" pitchFamily="50" charset="-128"/>
              </a:rPr>
              <a:t>/Hz</a:t>
            </a:r>
            <a:r>
              <a:rPr lang="en-US" altLang="ja-JP" sz="1600" b="1" baseline="30000" dirty="0">
                <a:solidFill>
                  <a:srgbClr val="FFFFFF"/>
                </a:solidFill>
                <a:latin typeface="Tahoma" pitchFamily="34" charset="0"/>
                <a:ea typeface="HGP創英角ｺﾞｼｯｸUB" pitchFamily="50" charset="-128"/>
              </a:rPr>
              <a:t>1/2</a:t>
            </a:r>
            <a:r>
              <a:rPr lang="en-US" altLang="ja-JP" sz="1600" b="1" dirty="0">
                <a:solidFill>
                  <a:srgbClr val="FFFFFF"/>
                </a:solidFill>
                <a:latin typeface="Tahoma" pitchFamily="34" charset="0"/>
                <a:ea typeface="HGP創英角ｺﾞｼｯｸUB" pitchFamily="50" charset="-128"/>
              </a:rPr>
              <a:t>, </a:t>
            </a:r>
          </a:p>
          <a:p>
            <a:pPr algn="l">
              <a:buClr>
                <a:schemeClr val="accent2"/>
              </a:buClr>
              <a:buSzPct val="70000"/>
              <a:buFont typeface="Wingdings" pitchFamily="2" charset="2"/>
              <a:buNone/>
            </a:pPr>
            <a:r>
              <a:rPr lang="en-US" altLang="ja-JP" sz="1600" b="1" dirty="0">
                <a:solidFill>
                  <a:srgbClr val="FFFFFF"/>
                </a:solidFill>
                <a:latin typeface="Tahoma" pitchFamily="34" charset="0"/>
                <a:ea typeface="HGP創英角ｺﾞｼｯｸUB" pitchFamily="50" charset="-128"/>
              </a:rPr>
              <a:t>Bar residual RMS motion &lt; 10</a:t>
            </a:r>
            <a:r>
              <a:rPr lang="en-US" altLang="ja-JP" sz="1600" b="1" baseline="30000" dirty="0">
                <a:solidFill>
                  <a:srgbClr val="FFFFFF"/>
                </a:solidFill>
                <a:latin typeface="Tahoma" pitchFamily="34" charset="0"/>
                <a:ea typeface="HGP創英角ｺﾞｼｯｸUB" pitchFamily="50" charset="-128"/>
              </a:rPr>
              <a:t>-12</a:t>
            </a:r>
            <a:r>
              <a:rPr lang="en-US" altLang="ja-JP" sz="1600" b="1" dirty="0">
                <a:solidFill>
                  <a:srgbClr val="FFFFFF"/>
                </a:solidFill>
                <a:latin typeface="Tahoma" pitchFamily="34" charset="0"/>
                <a:ea typeface="HGP創英角ｺﾞｼｯｸUB" pitchFamily="50" charset="-128"/>
              </a:rPr>
              <a:t> m</a:t>
            </a:r>
          </a:p>
        </p:txBody>
      </p:sp>
      <p:sp>
        <p:nvSpPr>
          <p:cNvPr id="5" name="Rectangle 6"/>
          <p:cNvSpPr>
            <a:spLocks noChangeArrowheads="1"/>
          </p:cNvSpPr>
          <p:nvPr/>
        </p:nvSpPr>
        <p:spPr bwMode="auto">
          <a:xfrm>
            <a:off x="1001960" y="1412776"/>
            <a:ext cx="4572000" cy="13144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CCECFF"/>
                </a:solidFill>
                <a:latin typeface="Tahoma" pitchFamily="34" charset="0"/>
                <a:ea typeface="HGP創英角ｺﾞｼｯｸUB" pitchFamily="50" charset="-128"/>
              </a:rPr>
              <a:t>Bar length : </a:t>
            </a:r>
            <a:r>
              <a:rPr lang="en-US" altLang="ja-JP" sz="1600" b="1" dirty="0" smtClean="0">
                <a:solidFill>
                  <a:srgbClr val="CCECFF"/>
                </a:solidFill>
                <a:latin typeface="Tahoma" pitchFamily="34" charset="0"/>
                <a:ea typeface="HGP創英角ｺﾞｼｯｸUB" pitchFamily="50" charset="-128"/>
              </a:rPr>
              <a:t>10m</a:t>
            </a:r>
            <a:r>
              <a:rPr lang="en-US" altLang="ja-JP" sz="1600" b="1" dirty="0">
                <a:solidFill>
                  <a:srgbClr val="CCECFF"/>
                </a:solidFill>
                <a:latin typeface="Tahoma" pitchFamily="34" charset="0"/>
                <a:ea typeface="HGP創英角ｺﾞｼｯｸUB" pitchFamily="50" charset="-128"/>
              </a:rPr>
              <a:t>, Mass : </a:t>
            </a:r>
            <a:r>
              <a:rPr lang="en-US" altLang="ja-JP" sz="1600" b="1" dirty="0" smtClean="0">
                <a:solidFill>
                  <a:srgbClr val="CCECFF"/>
                </a:solidFill>
                <a:latin typeface="Tahoma" pitchFamily="34" charset="0"/>
                <a:ea typeface="HGP創英角ｺﾞｼｯｸUB" pitchFamily="50" charset="-128"/>
              </a:rPr>
              <a:t>7600kg</a:t>
            </a:r>
            <a:endParaRPr lang="en-US" altLang="ja-JP" sz="1600" b="1" dirty="0">
              <a:solidFill>
                <a:srgbClr val="CCECFF"/>
              </a:solidFill>
              <a:latin typeface="Tahoma" pitchFamily="34" charset="0"/>
              <a:ea typeface="HGP創英角ｺﾞｼｯｸUB" pitchFamily="50" charset="-128"/>
            </a:endParaRPr>
          </a:p>
          <a:p>
            <a:pPr algn="l">
              <a:buClr>
                <a:schemeClr val="accent2"/>
              </a:buClr>
              <a:buSzPct val="70000"/>
              <a:buFont typeface="Wingdings" pitchFamily="2" charset="2"/>
              <a:buNone/>
            </a:pPr>
            <a:r>
              <a:rPr lang="en-US" altLang="ja-JP" sz="1600" b="1" dirty="0">
                <a:solidFill>
                  <a:srgbClr val="FFFFFF"/>
                </a:solidFill>
                <a:latin typeface="Tahoma" pitchFamily="34" charset="0"/>
                <a:ea typeface="HGP創英角ｺﾞｼｯｸUB" pitchFamily="50" charset="-128"/>
              </a:rPr>
              <a:t>Laser source : 1064nm, </a:t>
            </a:r>
            <a:r>
              <a:rPr lang="en-US" altLang="ja-JP" sz="1600" b="1" dirty="0" smtClean="0">
                <a:solidFill>
                  <a:srgbClr val="FFFFFF"/>
                </a:solidFill>
                <a:latin typeface="Tahoma" pitchFamily="34" charset="0"/>
                <a:ea typeface="HGP創英角ｺﾞｼｯｸUB" pitchFamily="50" charset="-128"/>
              </a:rPr>
              <a:t>10W  </a:t>
            </a:r>
            <a:endParaRPr lang="en-US" altLang="ja-JP" sz="1600" b="1" dirty="0">
              <a:solidFill>
                <a:srgbClr val="FFFFFF"/>
              </a:solidFill>
              <a:latin typeface="Tahoma" pitchFamily="34" charset="0"/>
              <a:ea typeface="HGP創英角ｺﾞｼｯｸUB" pitchFamily="50" charset="-128"/>
            </a:endParaRPr>
          </a:p>
          <a:p>
            <a:pPr algn="l">
              <a:buClr>
                <a:schemeClr val="accent2"/>
              </a:buClr>
              <a:buSzPct val="70000"/>
              <a:buFont typeface="Wingdings" pitchFamily="2" charset="2"/>
              <a:buNone/>
            </a:pPr>
            <a:r>
              <a:rPr lang="en-US" altLang="ja-JP" sz="1600" b="1" dirty="0">
                <a:solidFill>
                  <a:srgbClr val="FFFFFF"/>
                </a:solidFill>
                <a:latin typeface="Tahoma" pitchFamily="34" charset="0"/>
                <a:ea typeface="HGP創英角ｺﾞｼｯｸUB" pitchFamily="50" charset="-128"/>
              </a:rPr>
              <a:t>Cavity length : 1cm,  Finesse : 100 </a:t>
            </a:r>
          </a:p>
          <a:p>
            <a:pPr algn="l">
              <a:buClr>
                <a:schemeClr val="accent2"/>
              </a:buClr>
              <a:buSzPct val="70000"/>
              <a:buFont typeface="Wingdings" pitchFamily="2" charset="2"/>
              <a:buNone/>
            </a:pPr>
            <a:r>
              <a:rPr lang="en-US" altLang="ja-JP" sz="1600" b="1" dirty="0">
                <a:solidFill>
                  <a:srgbClr val="FFFFFF"/>
                </a:solidFill>
                <a:latin typeface="Tahoma" pitchFamily="34" charset="0"/>
                <a:ea typeface="HGP創英角ｺﾞｼｯｸUB" pitchFamily="50" charset="-128"/>
              </a:rPr>
              <a:t>Bar Q-value : 10</a:t>
            </a:r>
            <a:r>
              <a:rPr lang="en-US" altLang="ja-JP" sz="1600" b="1" baseline="30000" dirty="0">
                <a:solidFill>
                  <a:srgbClr val="FFFFFF"/>
                </a:solidFill>
                <a:latin typeface="Tahoma" pitchFamily="34" charset="0"/>
                <a:ea typeface="HGP創英角ｺﾞｼｯｸUB" pitchFamily="50" charset="-128"/>
              </a:rPr>
              <a:t>5</a:t>
            </a:r>
            <a:r>
              <a:rPr lang="en-US" altLang="ja-JP" sz="1600" b="1" dirty="0">
                <a:solidFill>
                  <a:srgbClr val="FFFFFF"/>
                </a:solidFill>
                <a:latin typeface="Tahoma" pitchFamily="34" charset="0"/>
                <a:ea typeface="HGP創英角ｺﾞｼｯｸUB" pitchFamily="50" charset="-128"/>
              </a:rPr>
              <a:t> ,  Temp: 4K</a:t>
            </a:r>
          </a:p>
          <a:p>
            <a:pPr algn="l">
              <a:buClr>
                <a:schemeClr val="accent2"/>
              </a:buClr>
              <a:buSzPct val="70000"/>
              <a:buFont typeface="Wingdings" pitchFamily="2" charset="2"/>
              <a:buNone/>
            </a:pPr>
            <a:r>
              <a:rPr lang="en-US" altLang="ja-JP" sz="1600" b="1" dirty="0">
                <a:solidFill>
                  <a:srgbClr val="FFFFFF"/>
                </a:solidFill>
                <a:latin typeface="Tahoma" pitchFamily="34" charset="0"/>
                <a:ea typeface="HGP創英角ｺﾞｼｯｸUB" pitchFamily="50" charset="-128"/>
              </a:rPr>
              <a:t>Support Loss : 10</a:t>
            </a:r>
            <a:r>
              <a:rPr lang="en-US" altLang="ja-JP" sz="1600" b="1" baseline="30000" dirty="0">
                <a:solidFill>
                  <a:srgbClr val="FFFFFF"/>
                </a:solidFill>
                <a:latin typeface="Tahoma" pitchFamily="34" charset="0"/>
                <a:ea typeface="HGP創英角ｺﾞｼｯｸUB" pitchFamily="50" charset="-128"/>
              </a:rPr>
              <a:t>-10</a:t>
            </a:r>
            <a:r>
              <a:rPr lang="en-US" altLang="ja-JP" sz="1600" b="1" dirty="0">
                <a:solidFill>
                  <a:srgbClr val="FFFFFF"/>
                </a:solidFill>
                <a:latin typeface="Tahoma" pitchFamily="34" charset="0"/>
                <a:ea typeface="HGP創英角ｺﾞｼｯｸUB" pitchFamily="50" charset="-128"/>
              </a:rPr>
              <a:t> </a:t>
            </a:r>
          </a:p>
        </p:txBody>
      </p:sp>
      <p:sp>
        <p:nvSpPr>
          <p:cNvPr id="6" name="Rectangle 11"/>
          <p:cNvSpPr>
            <a:spLocks noChangeArrowheads="1"/>
          </p:cNvSpPr>
          <p:nvPr/>
        </p:nvSpPr>
        <p:spPr bwMode="auto">
          <a:xfrm>
            <a:off x="755576" y="980728"/>
            <a:ext cx="3643370"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b="1" dirty="0" smtClean="0">
                <a:solidFill>
                  <a:srgbClr val="FFFFFF"/>
                </a:solidFill>
                <a:latin typeface="Tahoma" pitchFamily="34" charset="0"/>
                <a:ea typeface="HGP創英角ｺﾞｼｯｸUB" pitchFamily="50" charset="-128"/>
              </a:rPr>
              <a:t>現実的なパラメータを仮定</a:t>
            </a:r>
            <a:endParaRPr lang="en-US" altLang="ja-JP" sz="2000" b="1" dirty="0">
              <a:solidFill>
                <a:srgbClr val="FFFFFF"/>
              </a:solidFill>
              <a:latin typeface="Tahoma" pitchFamily="34" charset="0"/>
              <a:ea typeface="HGP創英角ｺﾞｼｯｸUB" pitchFamily="50" charset="-128"/>
            </a:endParaRPr>
          </a:p>
        </p:txBody>
      </p:sp>
      <p:pic>
        <p:nvPicPr>
          <p:cNvPr id="1406981"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033100" y="2924945"/>
            <a:ext cx="7355324" cy="3304778"/>
          </a:xfrm>
          <a:prstGeom prst="rect">
            <a:avLst/>
          </a:prstGeom>
          <a:noFill/>
          <a:ln w="9525">
            <a:noFill/>
            <a:miter lim="800000"/>
            <a:headEnd/>
            <a:tailEnd/>
          </a:ln>
          <a:effectLst/>
        </p:spPr>
      </p:pic>
    </p:spTree>
  </p:cSld>
  <p:clrMapOvr>
    <a:masterClrMapping/>
  </p:clrMapOvr>
  <p:transition advTm="52992"/>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重力逆二乗則の検証実験</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4" name="Rectangle 7"/>
          <p:cNvSpPr>
            <a:spLocks noChangeArrowheads="1"/>
          </p:cNvSpPr>
          <p:nvPr/>
        </p:nvSpPr>
        <p:spPr bwMode="auto">
          <a:xfrm>
            <a:off x="428596" y="1606063"/>
            <a:ext cx="4572032" cy="830997"/>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b="1" dirty="0" smtClean="0">
                <a:solidFill>
                  <a:srgbClr val="F8F8F8"/>
                </a:solidFill>
              </a:rPr>
              <a:t>~ 10</a:t>
            </a:r>
            <a:r>
              <a:rPr lang="en-US" altLang="ja-JP" sz="2000" b="1" baseline="30000" dirty="0" smtClean="0">
                <a:solidFill>
                  <a:srgbClr val="F8F8F8"/>
                </a:solidFill>
              </a:rPr>
              <a:t>-6 </a:t>
            </a:r>
            <a:r>
              <a:rPr lang="en-US" altLang="ja-JP" sz="2000" b="1" dirty="0" smtClean="0">
                <a:solidFill>
                  <a:srgbClr val="F8F8F8"/>
                </a:solidFill>
              </a:rPr>
              <a:t>m</a:t>
            </a:r>
            <a:r>
              <a:rPr lang="ja-JP" altLang="en-US" sz="2000" b="1" dirty="0" smtClean="0">
                <a:solidFill>
                  <a:srgbClr val="F8F8F8"/>
                </a:solidFill>
              </a:rPr>
              <a:t>    カシミール力の測定実験</a:t>
            </a:r>
            <a:endParaRPr lang="en-US" altLang="ja-JP" sz="2000" b="1" dirty="0" smtClean="0">
              <a:solidFill>
                <a:srgbClr val="F8F8F8"/>
              </a:solidFill>
            </a:endParaRPr>
          </a:p>
          <a:p>
            <a:pPr algn="l">
              <a:lnSpc>
                <a:spcPct val="120000"/>
              </a:lnSpc>
              <a:buClr>
                <a:schemeClr val="accent2"/>
              </a:buClr>
              <a:buSzPct val="70000"/>
              <a:buFont typeface="Wingdings" pitchFamily="2" charset="2"/>
              <a:buNone/>
            </a:pPr>
            <a:r>
              <a:rPr lang="ja-JP" altLang="en-US" sz="2000" b="1" dirty="0" smtClean="0">
                <a:solidFill>
                  <a:srgbClr val="F8F8F8"/>
                </a:solidFill>
              </a:rPr>
              <a:t>                     マイクロカンチレバーなど</a:t>
            </a:r>
            <a:endParaRPr lang="en-US" altLang="ja-JP" sz="2000" b="1" dirty="0" smtClean="0">
              <a:solidFill>
                <a:srgbClr val="F8F8F8"/>
              </a:solidFill>
            </a:endParaRPr>
          </a:p>
        </p:txBody>
      </p:sp>
      <p:sp>
        <p:nvSpPr>
          <p:cNvPr id="5" name="Rectangle 7"/>
          <p:cNvSpPr>
            <a:spLocks noChangeArrowheads="1"/>
          </p:cNvSpPr>
          <p:nvPr/>
        </p:nvSpPr>
        <p:spPr bwMode="auto">
          <a:xfrm>
            <a:off x="500034" y="2564966"/>
            <a:ext cx="4500594" cy="830997"/>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b="1" dirty="0" smtClean="0">
                <a:solidFill>
                  <a:srgbClr val="F8F8F8"/>
                </a:solidFill>
              </a:rPr>
              <a:t>~1m        </a:t>
            </a:r>
            <a:r>
              <a:rPr lang="ja-JP" altLang="en-US" sz="2000" b="1" dirty="0" smtClean="0">
                <a:solidFill>
                  <a:srgbClr val="F8F8F8"/>
                </a:solidFill>
              </a:rPr>
              <a:t> </a:t>
            </a:r>
            <a:r>
              <a:rPr lang="en-US" altLang="ja-JP" sz="2000" b="1" dirty="0" smtClean="0">
                <a:solidFill>
                  <a:srgbClr val="F8F8F8"/>
                </a:solidFill>
              </a:rPr>
              <a:t> </a:t>
            </a:r>
            <a:r>
              <a:rPr lang="ja-JP" altLang="en-US" sz="2000" b="1" dirty="0" smtClean="0">
                <a:solidFill>
                  <a:srgbClr val="F8F8F8"/>
                </a:solidFill>
              </a:rPr>
              <a:t>実験室内での実験</a:t>
            </a:r>
            <a:endParaRPr lang="en-US" altLang="ja-JP" sz="2000" b="1" dirty="0" smtClean="0">
              <a:solidFill>
                <a:srgbClr val="F8F8F8"/>
              </a:solidFill>
            </a:endParaRPr>
          </a:p>
          <a:p>
            <a:pPr algn="l">
              <a:lnSpc>
                <a:spcPct val="120000"/>
              </a:lnSpc>
              <a:buClr>
                <a:schemeClr val="accent2"/>
              </a:buClr>
              <a:buSzPct val="70000"/>
              <a:buFont typeface="Wingdings" pitchFamily="2" charset="2"/>
              <a:buNone/>
            </a:pPr>
            <a:r>
              <a:rPr lang="ja-JP" altLang="en-US" sz="2000" b="1" dirty="0" smtClean="0">
                <a:solidFill>
                  <a:srgbClr val="F8F8F8"/>
                </a:solidFill>
              </a:rPr>
              <a:t>　　　　　   　　ねじれ振子</a:t>
            </a:r>
            <a:r>
              <a:rPr lang="en-US" altLang="ja-JP" sz="2000" b="1" dirty="0" smtClean="0">
                <a:solidFill>
                  <a:srgbClr val="F8F8F8"/>
                </a:solidFill>
              </a:rPr>
              <a:t>, </a:t>
            </a:r>
            <a:r>
              <a:rPr lang="ja-JP" altLang="en-US" sz="2000" b="1" dirty="0" smtClean="0">
                <a:solidFill>
                  <a:srgbClr val="F8F8F8"/>
                </a:solidFill>
              </a:rPr>
              <a:t>カンチレバー</a:t>
            </a:r>
            <a:endParaRPr lang="en-US" altLang="ja-JP" sz="2000" b="1" dirty="0" smtClean="0">
              <a:solidFill>
                <a:srgbClr val="F8F8F8"/>
              </a:solidFill>
            </a:endParaRPr>
          </a:p>
        </p:txBody>
      </p:sp>
      <p:sp>
        <p:nvSpPr>
          <p:cNvPr id="6" name="Rectangle 7"/>
          <p:cNvSpPr>
            <a:spLocks noChangeArrowheads="1"/>
          </p:cNvSpPr>
          <p:nvPr/>
        </p:nvSpPr>
        <p:spPr bwMode="auto">
          <a:xfrm>
            <a:off x="500034" y="3552956"/>
            <a:ext cx="4572032" cy="830997"/>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b="1" dirty="0" smtClean="0">
                <a:solidFill>
                  <a:srgbClr val="F8F8F8"/>
                </a:solidFill>
              </a:rPr>
              <a:t>~ 10</a:t>
            </a:r>
            <a:r>
              <a:rPr lang="en-US" altLang="ja-JP" sz="2000" b="1" baseline="30000" dirty="0" smtClean="0">
                <a:solidFill>
                  <a:srgbClr val="F8F8F8"/>
                </a:solidFill>
              </a:rPr>
              <a:t>5 </a:t>
            </a:r>
            <a:r>
              <a:rPr lang="en-US" altLang="ja-JP" sz="2000" b="1" dirty="0" smtClean="0">
                <a:solidFill>
                  <a:srgbClr val="F8F8F8"/>
                </a:solidFill>
              </a:rPr>
              <a:t> m  </a:t>
            </a:r>
            <a:r>
              <a:rPr lang="ja-JP" altLang="en-US" sz="2000" b="1" dirty="0" smtClean="0">
                <a:solidFill>
                  <a:srgbClr val="F8F8F8"/>
                </a:solidFill>
              </a:rPr>
              <a:t> </a:t>
            </a:r>
            <a:r>
              <a:rPr lang="en-US" altLang="ja-JP" sz="2000" b="1" dirty="0" smtClean="0">
                <a:solidFill>
                  <a:srgbClr val="F8F8F8"/>
                </a:solidFill>
              </a:rPr>
              <a:t> </a:t>
            </a:r>
            <a:r>
              <a:rPr lang="ja-JP" altLang="en-US" sz="2000" b="1" dirty="0" smtClean="0">
                <a:solidFill>
                  <a:srgbClr val="F8F8F8"/>
                </a:solidFill>
              </a:rPr>
              <a:t>地上での実験</a:t>
            </a:r>
            <a:endParaRPr lang="en-US" altLang="ja-JP" sz="2000" b="1" dirty="0" smtClean="0">
              <a:solidFill>
                <a:srgbClr val="F8F8F8"/>
              </a:solidFill>
            </a:endParaRPr>
          </a:p>
          <a:p>
            <a:pPr algn="l">
              <a:lnSpc>
                <a:spcPct val="120000"/>
              </a:lnSpc>
              <a:buClr>
                <a:schemeClr val="accent2"/>
              </a:buClr>
              <a:buSzPct val="70000"/>
              <a:buFont typeface="Wingdings" pitchFamily="2" charset="2"/>
              <a:buNone/>
            </a:pPr>
            <a:r>
              <a:rPr lang="ja-JP" altLang="en-US" sz="2000" b="1" dirty="0" smtClean="0">
                <a:solidFill>
                  <a:srgbClr val="F8F8F8"/>
                </a:solidFill>
              </a:rPr>
              <a:t>　　　　　　　    縦穴</a:t>
            </a:r>
            <a:r>
              <a:rPr lang="en-US" altLang="ja-JP" sz="2000" b="1" dirty="0" smtClean="0">
                <a:solidFill>
                  <a:srgbClr val="F8F8F8"/>
                </a:solidFill>
              </a:rPr>
              <a:t>, </a:t>
            </a:r>
            <a:r>
              <a:rPr lang="ja-JP" altLang="en-US" sz="2000" b="1" dirty="0" smtClean="0">
                <a:solidFill>
                  <a:srgbClr val="F8F8F8"/>
                </a:solidFill>
              </a:rPr>
              <a:t>湖</a:t>
            </a:r>
            <a:r>
              <a:rPr lang="en-US" altLang="ja-JP" sz="2000" b="1" dirty="0" smtClean="0">
                <a:solidFill>
                  <a:srgbClr val="F8F8F8"/>
                </a:solidFill>
              </a:rPr>
              <a:t>, </a:t>
            </a:r>
            <a:r>
              <a:rPr lang="ja-JP" altLang="en-US" sz="2000" b="1" dirty="0" smtClean="0">
                <a:solidFill>
                  <a:srgbClr val="F8F8F8"/>
                </a:solidFill>
              </a:rPr>
              <a:t>海</a:t>
            </a:r>
            <a:r>
              <a:rPr lang="en-US" altLang="ja-JP" sz="2000" b="1" dirty="0" smtClean="0">
                <a:solidFill>
                  <a:srgbClr val="F8F8F8"/>
                </a:solidFill>
              </a:rPr>
              <a:t>,</a:t>
            </a:r>
            <a:r>
              <a:rPr lang="ja-JP" altLang="en-US" sz="2000" b="1" dirty="0" smtClean="0">
                <a:solidFill>
                  <a:srgbClr val="F8F8F8"/>
                </a:solidFill>
              </a:rPr>
              <a:t> 塔での実験</a:t>
            </a:r>
            <a:endParaRPr lang="en-US" altLang="ja-JP" sz="2000" b="1" dirty="0" smtClean="0">
              <a:solidFill>
                <a:srgbClr val="F8F8F8"/>
              </a:solidFill>
            </a:endParaRPr>
          </a:p>
        </p:txBody>
      </p:sp>
      <p:sp>
        <p:nvSpPr>
          <p:cNvPr id="7" name="Rectangle 7"/>
          <p:cNvSpPr>
            <a:spLocks noChangeArrowheads="1"/>
          </p:cNvSpPr>
          <p:nvPr/>
        </p:nvSpPr>
        <p:spPr bwMode="auto">
          <a:xfrm>
            <a:off x="500034" y="4669705"/>
            <a:ext cx="4286280" cy="830997"/>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b="1" dirty="0" smtClean="0">
                <a:solidFill>
                  <a:srgbClr val="F8F8F8"/>
                </a:solidFill>
              </a:rPr>
              <a:t>~10</a:t>
            </a:r>
            <a:r>
              <a:rPr lang="en-US" altLang="ja-JP" sz="2000" b="1" baseline="30000" dirty="0" smtClean="0">
                <a:solidFill>
                  <a:srgbClr val="F8F8F8"/>
                </a:solidFill>
              </a:rPr>
              <a:t>15</a:t>
            </a:r>
            <a:r>
              <a:rPr lang="en-US" altLang="ja-JP" sz="2000" b="1" dirty="0" smtClean="0">
                <a:solidFill>
                  <a:srgbClr val="F8F8F8"/>
                </a:solidFill>
              </a:rPr>
              <a:t> m  </a:t>
            </a:r>
            <a:r>
              <a:rPr lang="ja-JP" altLang="en-US" sz="2000" b="1" dirty="0" smtClean="0">
                <a:solidFill>
                  <a:srgbClr val="F8F8F8"/>
                </a:solidFill>
              </a:rPr>
              <a:t> </a:t>
            </a:r>
            <a:r>
              <a:rPr lang="en-US" altLang="ja-JP" sz="2000" b="1" dirty="0" smtClean="0">
                <a:solidFill>
                  <a:srgbClr val="F8F8F8"/>
                </a:solidFill>
              </a:rPr>
              <a:t> </a:t>
            </a:r>
            <a:r>
              <a:rPr lang="ja-JP" altLang="en-US" sz="2000" b="1" dirty="0" smtClean="0">
                <a:solidFill>
                  <a:srgbClr val="F8F8F8"/>
                </a:solidFill>
              </a:rPr>
              <a:t>天体軌道からの検証</a:t>
            </a:r>
            <a:endParaRPr lang="en-US" altLang="ja-JP" sz="2000" b="1" dirty="0" smtClean="0">
              <a:solidFill>
                <a:srgbClr val="F8F8F8"/>
              </a:solidFill>
            </a:endParaRPr>
          </a:p>
          <a:p>
            <a:pPr algn="l">
              <a:lnSpc>
                <a:spcPct val="120000"/>
              </a:lnSpc>
              <a:buClr>
                <a:schemeClr val="accent2"/>
              </a:buClr>
              <a:buSzPct val="70000"/>
              <a:buFont typeface="Wingdings" pitchFamily="2" charset="2"/>
              <a:buNone/>
            </a:pPr>
            <a:r>
              <a:rPr lang="ja-JP" altLang="en-US" sz="2000" b="1" dirty="0" smtClean="0">
                <a:solidFill>
                  <a:srgbClr val="F8F8F8"/>
                </a:solidFill>
              </a:rPr>
              <a:t>　　　　　　　     人工衛星</a:t>
            </a:r>
            <a:r>
              <a:rPr lang="en-US" altLang="ja-JP" sz="2000" b="1" dirty="0" smtClean="0">
                <a:solidFill>
                  <a:srgbClr val="F8F8F8"/>
                </a:solidFill>
              </a:rPr>
              <a:t>, </a:t>
            </a:r>
            <a:r>
              <a:rPr lang="ja-JP" altLang="en-US" sz="2000" b="1" dirty="0" smtClean="0">
                <a:solidFill>
                  <a:srgbClr val="F8F8F8"/>
                </a:solidFill>
              </a:rPr>
              <a:t>月</a:t>
            </a:r>
            <a:r>
              <a:rPr lang="en-US" altLang="ja-JP" sz="2000" b="1" dirty="0" smtClean="0">
                <a:solidFill>
                  <a:srgbClr val="F8F8F8"/>
                </a:solidFill>
              </a:rPr>
              <a:t>, </a:t>
            </a:r>
            <a:r>
              <a:rPr lang="ja-JP" altLang="en-US" sz="2000" b="1" dirty="0" smtClean="0">
                <a:solidFill>
                  <a:srgbClr val="F8F8F8"/>
                </a:solidFill>
              </a:rPr>
              <a:t>惑星</a:t>
            </a:r>
            <a:endParaRPr lang="en-US" altLang="ja-JP" sz="2000" b="1" dirty="0" smtClean="0">
              <a:solidFill>
                <a:srgbClr val="F8F8F8"/>
              </a:solidFill>
            </a:endParaRPr>
          </a:p>
        </p:txBody>
      </p:sp>
      <p:sp>
        <p:nvSpPr>
          <p:cNvPr id="8" name="角丸四角形 7"/>
          <p:cNvSpPr/>
          <p:nvPr/>
        </p:nvSpPr>
        <p:spPr bwMode="auto">
          <a:xfrm>
            <a:off x="5034214" y="1285860"/>
            <a:ext cx="3824065" cy="4643470"/>
          </a:xfrm>
          <a:prstGeom prst="roundRect">
            <a:avLst>
              <a:gd name="adj" fmla="val 2073"/>
            </a:avLst>
          </a:prstGeom>
          <a:solidFill>
            <a:srgbClr val="F8F8F8">
              <a:alpha val="9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pic>
        <p:nvPicPr>
          <p:cNvPr id="9" name="Picture 93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072066" y="1341438"/>
            <a:ext cx="3821108" cy="4456717"/>
          </a:xfrm>
          <a:prstGeom prst="rect">
            <a:avLst/>
          </a:prstGeom>
          <a:noFill/>
        </p:spPr>
      </p:pic>
      <p:sp>
        <p:nvSpPr>
          <p:cNvPr id="10" name="Rectangle 937"/>
          <p:cNvSpPr>
            <a:spLocks noChangeArrowheads="1"/>
          </p:cNvSpPr>
          <p:nvPr/>
        </p:nvSpPr>
        <p:spPr bwMode="auto">
          <a:xfrm>
            <a:off x="6286512" y="928670"/>
            <a:ext cx="2319325" cy="29546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1200" b="1" dirty="0">
                <a:solidFill>
                  <a:srgbClr val="FFFFFF"/>
                </a:solidFill>
              </a:rPr>
              <a:t>補正項に対する上限値</a:t>
            </a:r>
            <a:endParaRPr lang="ja-JP" altLang="en-US" sz="1200" b="1" dirty="0">
              <a:solidFill>
                <a:srgbClr val="FFFFFF"/>
              </a:solidFill>
              <a:sym typeface="Wingdings" pitchFamily="2" charset="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4" name="Rectangle 4"/>
          <p:cNvSpPr>
            <a:spLocks noGrp="1" noChangeArrowheads="1"/>
          </p:cNvSpPr>
          <p:nvPr>
            <p:ph type="title"/>
          </p:nvPr>
        </p:nvSpPr>
        <p:spPr/>
        <p:txBody>
          <a:bodyPr/>
          <a:lstStyle/>
          <a:p>
            <a:r>
              <a:rPr lang="ja-JP" altLang="en-US" dirty="0" smtClean="0"/>
              <a:t>本格的な天文学</a:t>
            </a:r>
            <a:endParaRPr lang="ja-JP" altLang="en-US" dirty="0"/>
          </a:p>
        </p:txBody>
      </p:sp>
      <p:sp>
        <p:nvSpPr>
          <p:cNvPr id="36"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pitchFamily="34" charset="0"/>
                <a:ea typeface="HGP創英角ｺﾞｼｯｸUB" pitchFamily="50" charset="-128"/>
                <a:cs typeface="+mn-cs"/>
              </a:rPr>
              <a:t>東京大学・物理学教室セミナー　</a:t>
            </a:r>
            <a:r>
              <a:rPr lang="en-US" altLang="ja-JP" sz="1200" b="1" kern="1200" smtClean="0">
                <a:solidFill>
                  <a:srgbClr val="EAEAEA"/>
                </a:solidFill>
                <a:latin typeface="Tahoma" pitchFamily="34" charset="0"/>
                <a:ea typeface="HGP創英角ｺﾞｼｯｸUB" pitchFamily="50" charset="-128"/>
                <a:cs typeface="+mn-cs"/>
              </a:rPr>
              <a:t>(2010</a:t>
            </a:r>
            <a:r>
              <a:rPr lang="ja-JP" altLang="en-US" sz="1200" b="1" kern="1200" smtClean="0">
                <a:solidFill>
                  <a:srgbClr val="EAEAEA"/>
                </a:solidFill>
                <a:latin typeface="Tahoma" pitchFamily="34" charset="0"/>
                <a:ea typeface="HGP創英角ｺﾞｼｯｸUB" pitchFamily="50" charset="-128"/>
                <a:cs typeface="+mn-cs"/>
              </a:rPr>
              <a:t>年</a:t>
            </a:r>
            <a:r>
              <a:rPr lang="en-US" altLang="ja-JP" sz="1200" b="1" kern="1200" smtClean="0">
                <a:solidFill>
                  <a:srgbClr val="EAEAEA"/>
                </a:solidFill>
                <a:latin typeface="Tahoma" pitchFamily="34" charset="0"/>
                <a:ea typeface="HGP創英角ｺﾞｼｯｸUB" pitchFamily="50" charset="-128"/>
                <a:cs typeface="+mn-cs"/>
              </a:rPr>
              <a:t>10</a:t>
            </a:r>
            <a:r>
              <a:rPr lang="ja-JP" altLang="en-US" sz="1200" b="1" kern="1200" smtClean="0">
                <a:solidFill>
                  <a:srgbClr val="EAEAEA"/>
                </a:solidFill>
                <a:latin typeface="Tahoma" pitchFamily="34" charset="0"/>
                <a:ea typeface="HGP創英角ｺﾞｼｯｸUB" pitchFamily="50" charset="-128"/>
                <a:cs typeface="+mn-cs"/>
              </a:rPr>
              <a:t>月</a:t>
            </a:r>
            <a:r>
              <a:rPr lang="en-US" altLang="ja-JP" sz="1200" b="1" kern="1200" smtClean="0">
                <a:solidFill>
                  <a:srgbClr val="EAEAEA"/>
                </a:solidFill>
                <a:latin typeface="Tahoma" pitchFamily="34" charset="0"/>
                <a:ea typeface="HGP創英角ｺﾞｼｯｸUB" pitchFamily="50" charset="-128"/>
                <a:cs typeface="+mn-cs"/>
              </a:rPr>
              <a:t>1</a:t>
            </a:r>
            <a:r>
              <a:rPr lang="ja-JP" altLang="en-US" sz="1200" b="1" kern="1200" smtClean="0">
                <a:solidFill>
                  <a:srgbClr val="EAEAEA"/>
                </a:solidFill>
                <a:latin typeface="Tahoma" pitchFamily="34" charset="0"/>
                <a:ea typeface="HGP創英角ｺﾞｼｯｸUB" pitchFamily="50" charset="-128"/>
                <a:cs typeface="+mn-cs"/>
              </a:rPr>
              <a:t>日</a:t>
            </a:r>
            <a:r>
              <a:rPr lang="en-US" altLang="ja-JP" sz="1200" b="1" kern="1200" smtClean="0">
                <a:solidFill>
                  <a:srgbClr val="EAEAEA"/>
                </a:solidFill>
                <a:latin typeface="Tahoma" pitchFamily="34" charset="0"/>
                <a:ea typeface="HGP創英角ｺﾞｼｯｸUB" pitchFamily="50" charset="-128"/>
                <a:cs typeface="+mn-cs"/>
              </a:rPr>
              <a:t>, </a:t>
            </a:r>
            <a:r>
              <a:rPr lang="ja-JP" altLang="en-US" sz="1200" b="1" kern="1200" smtClean="0">
                <a:solidFill>
                  <a:srgbClr val="EAEAEA"/>
                </a:solidFill>
                <a:latin typeface="Tahoma" pitchFamily="34" charset="0"/>
                <a:ea typeface="HGP創英角ｺﾞｼｯｸUB" pitchFamily="50" charset="-128"/>
                <a:cs typeface="+mn-cs"/>
              </a:rPr>
              <a:t>東京大学</a:t>
            </a:r>
            <a:r>
              <a:rPr lang="en-US" altLang="ja-JP" sz="1200" b="1" kern="1200" smtClean="0">
                <a:solidFill>
                  <a:srgbClr val="EAEAEA"/>
                </a:solidFill>
                <a:latin typeface="Tahoma" pitchFamily="34" charset="0"/>
                <a:ea typeface="HGP創英角ｺﾞｼｯｸUB" pitchFamily="50" charset="-128"/>
                <a:cs typeface="+mn-cs"/>
              </a:rPr>
              <a:t>)</a:t>
            </a:r>
            <a:endParaRPr lang="en-US" altLang="ja-JP" sz="1200" b="1" kern="1200" dirty="0">
              <a:solidFill>
                <a:srgbClr val="EAEAEA"/>
              </a:solidFill>
              <a:latin typeface="Tahoma" pitchFamily="34" charset="0"/>
              <a:ea typeface="HGP創英角ｺﾞｼｯｸUB" pitchFamily="50" charset="-128"/>
              <a:cs typeface="+mn-cs"/>
            </a:endParaRPr>
          </a:p>
        </p:txBody>
      </p:sp>
      <p:sp>
        <p:nvSpPr>
          <p:cNvPr id="1070086" name="Rectangle 6"/>
          <p:cNvSpPr>
            <a:spLocks noChangeArrowheads="1"/>
          </p:cNvSpPr>
          <p:nvPr/>
        </p:nvSpPr>
        <p:spPr bwMode="auto">
          <a:xfrm>
            <a:off x="766786" y="1055629"/>
            <a:ext cx="7162800" cy="40011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ja-JP" altLang="en-US" sz="2000" kern="1200" dirty="0" smtClean="0">
                <a:solidFill>
                  <a:srgbClr val="EAEAEA"/>
                </a:solidFill>
                <a:latin typeface="Tahoma" pitchFamily="34" charset="0"/>
                <a:ea typeface="HGP創英角ｺﾞｼｯｸUB" pitchFamily="50" charset="-128"/>
                <a:cs typeface="+mn-cs"/>
              </a:rPr>
              <a:t>現在の検出器 </a:t>
            </a:r>
            <a:r>
              <a:rPr kumimoji="1" lang="en-US" altLang="ja-JP" sz="2000" kern="1200" dirty="0" smtClean="0">
                <a:solidFill>
                  <a:srgbClr val="EAEAEA"/>
                </a:solidFill>
                <a:latin typeface="Tahoma" pitchFamily="34" charset="0"/>
                <a:ea typeface="HGP創英角ｺﾞｼｯｸUB" pitchFamily="50" charset="-128"/>
                <a:cs typeface="+mn-cs"/>
              </a:rPr>
              <a:t>--- </a:t>
            </a:r>
            <a:r>
              <a:rPr kumimoji="1" lang="ja-JP" altLang="en-US" sz="2000" kern="1200" dirty="0" smtClean="0">
                <a:solidFill>
                  <a:srgbClr val="EAEAEA"/>
                </a:solidFill>
                <a:latin typeface="Tahoma" pitchFamily="34" charset="0"/>
                <a:ea typeface="HGP創英角ｺﾞｼｯｸUB" pitchFamily="50" charset="-128"/>
                <a:cs typeface="+mn-cs"/>
              </a:rPr>
              <a:t>近傍銀河までの観測範囲を持つ</a:t>
            </a:r>
            <a:endParaRPr kumimoji="1" lang="ja-JP" altLang="en-US" sz="2000" kern="1200" dirty="0">
              <a:solidFill>
                <a:srgbClr val="EAEAEA"/>
              </a:solidFill>
              <a:latin typeface="Tahoma" pitchFamily="34" charset="0"/>
              <a:ea typeface="HGP創英角ｺﾞｼｯｸUB" pitchFamily="50" charset="-128"/>
              <a:cs typeface="+mn-cs"/>
              <a:sym typeface="Wingdings" pitchFamily="2" charset="2"/>
            </a:endParaRPr>
          </a:p>
        </p:txBody>
      </p:sp>
      <p:sp>
        <p:nvSpPr>
          <p:cNvPr id="1070087" name="Rectangle 7"/>
          <p:cNvSpPr>
            <a:spLocks noChangeArrowheads="1"/>
          </p:cNvSpPr>
          <p:nvPr/>
        </p:nvSpPr>
        <p:spPr bwMode="auto">
          <a:xfrm>
            <a:off x="1071539" y="1481079"/>
            <a:ext cx="7429551" cy="400110"/>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lang="ja-JP" altLang="en-US" sz="2000" dirty="0" smtClean="0">
                <a:solidFill>
                  <a:srgbClr val="CCFFCC"/>
                </a:solidFill>
              </a:rPr>
              <a:t>ただ</a:t>
            </a:r>
            <a:r>
              <a:rPr kumimoji="1" lang="en-US" altLang="ja-JP" sz="2000" kern="1200" dirty="0" smtClean="0">
                <a:solidFill>
                  <a:srgbClr val="CCFFCC"/>
                </a:solidFill>
                <a:latin typeface="Tahoma" pitchFamily="34" charset="0"/>
                <a:ea typeface="HGP創英角ｺﾞｼｯｸUB" pitchFamily="50" charset="-128"/>
                <a:cs typeface="+mn-cs"/>
              </a:rPr>
              <a:t>…</a:t>
            </a:r>
            <a:r>
              <a:rPr lang="ja-JP" altLang="en-US" sz="2000" dirty="0" smtClean="0">
                <a:solidFill>
                  <a:srgbClr val="CCFFCC"/>
                </a:solidFill>
              </a:rPr>
              <a:t> そのような重力波イベントは稀　</a:t>
            </a:r>
            <a:r>
              <a:rPr lang="en-US" altLang="ja-JP" sz="2000" dirty="0" smtClean="0">
                <a:solidFill>
                  <a:srgbClr val="CCFFCC"/>
                </a:solidFill>
              </a:rPr>
              <a:t> (10</a:t>
            </a:r>
            <a:r>
              <a:rPr lang="en-US" altLang="ja-JP" sz="2000" baseline="30000" dirty="0" smtClean="0">
                <a:solidFill>
                  <a:srgbClr val="CCFFCC"/>
                </a:solidFill>
              </a:rPr>
              <a:t>-5</a:t>
            </a:r>
            <a:r>
              <a:rPr kumimoji="1" lang="en-US" altLang="ja-JP" sz="2000" kern="1200" dirty="0" smtClean="0">
                <a:solidFill>
                  <a:srgbClr val="CCFFCC"/>
                </a:solidFill>
                <a:latin typeface="Tahoma" pitchFamily="34" charset="0"/>
                <a:ea typeface="HGP創英角ｺﾞｼｯｸUB" pitchFamily="50" charset="-128"/>
                <a:cs typeface="+mn-cs"/>
              </a:rPr>
              <a:t>-10</a:t>
            </a:r>
            <a:r>
              <a:rPr kumimoji="1" lang="en-US" altLang="ja-JP" sz="2000" kern="1200" baseline="30000" dirty="0" smtClean="0">
                <a:solidFill>
                  <a:srgbClr val="CCFFCC"/>
                </a:solidFill>
                <a:latin typeface="Tahoma" pitchFamily="34" charset="0"/>
                <a:ea typeface="HGP創英角ｺﾞｼｯｸUB" pitchFamily="50" charset="-128"/>
                <a:cs typeface="+mn-cs"/>
              </a:rPr>
              <a:t>-3</a:t>
            </a:r>
            <a:r>
              <a:rPr kumimoji="1" lang="en-US" altLang="ja-JP" sz="2000" kern="1200" dirty="0" smtClean="0">
                <a:solidFill>
                  <a:srgbClr val="CCFFCC"/>
                </a:solidFill>
                <a:latin typeface="Tahoma" pitchFamily="34" charset="0"/>
                <a:ea typeface="HGP創英角ｺﾞｼｯｸUB" pitchFamily="50" charset="-128"/>
                <a:cs typeface="+mn-cs"/>
              </a:rPr>
              <a:t> event/yr)</a:t>
            </a:r>
            <a:endParaRPr kumimoji="1" lang="en-US" altLang="ja-JP" sz="2000" kern="1200" dirty="0">
              <a:solidFill>
                <a:srgbClr val="CCFFCC"/>
              </a:solidFill>
              <a:latin typeface="Tahoma" pitchFamily="34" charset="0"/>
              <a:ea typeface="HGP創英角ｺﾞｼｯｸUB" pitchFamily="50" charset="-128"/>
              <a:cs typeface="+mn-cs"/>
              <a:sym typeface="Wingdings" pitchFamily="2" charset="2"/>
            </a:endParaRPr>
          </a:p>
        </p:txBody>
      </p:sp>
      <p:sp>
        <p:nvSpPr>
          <p:cNvPr id="1070089" name="Rectangle 9"/>
          <p:cNvSpPr>
            <a:spLocks noChangeArrowheads="1"/>
          </p:cNvSpPr>
          <p:nvPr/>
        </p:nvSpPr>
        <p:spPr bwMode="auto">
          <a:xfrm>
            <a:off x="2035190" y="1957320"/>
            <a:ext cx="4608512" cy="40011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lang="ja-JP" altLang="en-US" sz="2000" dirty="0" smtClean="0">
                <a:solidFill>
                  <a:srgbClr val="EAEAEA"/>
                </a:solidFill>
              </a:rPr>
              <a:t>次世代の重力波望遠鏡</a:t>
            </a:r>
            <a:endParaRPr kumimoji="1" lang="ja-JP" altLang="en-US" sz="2000" kern="1200" dirty="0">
              <a:solidFill>
                <a:srgbClr val="EAEAEA"/>
              </a:solidFill>
              <a:latin typeface="Tahoma" pitchFamily="34" charset="0"/>
              <a:ea typeface="HGP創英角ｺﾞｼｯｸUB" pitchFamily="50" charset="-128"/>
              <a:cs typeface="+mn-cs"/>
            </a:endParaRPr>
          </a:p>
        </p:txBody>
      </p:sp>
      <p:grpSp>
        <p:nvGrpSpPr>
          <p:cNvPr id="2" name="グループ化 41"/>
          <p:cNvGrpSpPr/>
          <p:nvPr/>
        </p:nvGrpSpPr>
        <p:grpSpPr>
          <a:xfrm>
            <a:off x="539750" y="2541608"/>
            <a:ext cx="8424863" cy="3744912"/>
            <a:chOff x="539750" y="2636838"/>
            <a:chExt cx="8424863" cy="3744912"/>
          </a:xfrm>
        </p:grpSpPr>
        <p:sp>
          <p:nvSpPr>
            <p:cNvPr id="1070082" name="AutoShape 2"/>
            <p:cNvSpPr>
              <a:spLocks noChangeAspect="1" noChangeArrowheads="1"/>
            </p:cNvSpPr>
            <p:nvPr/>
          </p:nvSpPr>
          <p:spPr bwMode="auto">
            <a:xfrm>
              <a:off x="539750" y="2636838"/>
              <a:ext cx="3527425" cy="3744912"/>
            </a:xfrm>
            <a:prstGeom prst="roundRect">
              <a:avLst>
                <a:gd name="adj" fmla="val 3796"/>
              </a:avLst>
            </a:prstGeom>
            <a:noFill/>
            <a:ln w="12700">
              <a:solidFill>
                <a:srgbClr val="C0C0C0"/>
              </a:solidFill>
              <a:round/>
              <a:headEnd/>
              <a:tailEnd/>
            </a:ln>
            <a:effectLst/>
          </p:spPr>
          <p:txBody>
            <a:bodyPr anchor="ctr">
              <a:spAutoFit/>
            </a:bodyPr>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pic>
          <p:nvPicPr>
            <p:cNvPr id="1070088" name="Picture 8"/>
            <p:cNvPicPr>
              <a:picLocks noChangeAspect="1" noChangeArrowheads="1"/>
            </p:cNvPicPr>
            <p:nvPr/>
          </p:nvPicPr>
          <p:blipFill>
            <a:blip r:embed="rId4" cstate="print"/>
            <a:srcRect/>
            <a:stretch>
              <a:fillRect/>
            </a:stretch>
          </p:blipFill>
          <p:spPr bwMode="auto">
            <a:xfrm>
              <a:off x="755650" y="3429000"/>
              <a:ext cx="3095625" cy="2822575"/>
            </a:xfrm>
            <a:prstGeom prst="rect">
              <a:avLst/>
            </a:prstGeom>
            <a:noFill/>
            <a:ln w="9525">
              <a:noFill/>
              <a:round/>
              <a:headEnd/>
              <a:tailEnd/>
            </a:ln>
            <a:effectLst/>
          </p:spPr>
        </p:pic>
        <p:sp>
          <p:nvSpPr>
            <p:cNvPr id="1070090" name="Rectangle 10"/>
            <p:cNvSpPr>
              <a:spLocks noChangeArrowheads="1"/>
            </p:cNvSpPr>
            <p:nvPr/>
          </p:nvSpPr>
          <p:spPr bwMode="auto">
            <a:xfrm>
              <a:off x="684213" y="2636838"/>
              <a:ext cx="3527425" cy="76944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2000" dirty="0" smtClean="0">
                  <a:solidFill>
                    <a:srgbClr val="DDDDDD"/>
                  </a:solidFill>
                </a:rPr>
                <a:t>高感度化</a:t>
              </a:r>
              <a:endParaRPr kumimoji="1" lang="ja-JP" altLang="en-US" sz="2000" kern="1200" dirty="0">
                <a:solidFill>
                  <a:srgbClr val="DDDDDD"/>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kern="1200" dirty="0">
                  <a:solidFill>
                    <a:srgbClr val="DDDDDD"/>
                  </a:solidFill>
                  <a:latin typeface="Tahoma" pitchFamily="34" charset="0"/>
                  <a:ea typeface="HGP創英角ｺﾞｼｯｸUB" pitchFamily="50" charset="-128"/>
                  <a:cs typeface="+mn-cs"/>
                </a:rPr>
                <a:t> </a:t>
              </a:r>
              <a:r>
                <a:rPr kumimoji="1" lang="en-US" altLang="ja-JP" sz="2000" kern="1200" dirty="0" smtClean="0">
                  <a:solidFill>
                    <a:srgbClr val="DDDDDD"/>
                  </a:solidFill>
                  <a:latin typeface="Tahoma" pitchFamily="34" charset="0"/>
                  <a:ea typeface="HGP創英角ｺﾞｼｯｸUB" pitchFamily="50" charset="-128"/>
                  <a:cs typeface="+mn-cs"/>
                  <a:sym typeface="Wingdings" pitchFamily="2" charset="2"/>
                </a:rPr>
                <a:t></a:t>
              </a:r>
              <a:r>
                <a:rPr kumimoji="1" lang="ja-JP" altLang="en-US" sz="2000" kern="1200" dirty="0" smtClean="0">
                  <a:solidFill>
                    <a:srgbClr val="DDDDDD"/>
                  </a:solidFill>
                  <a:latin typeface="Tahoma" pitchFamily="34" charset="0"/>
                  <a:ea typeface="HGP創英角ｺﾞｼｯｸUB" pitchFamily="50" charset="-128"/>
                  <a:cs typeface="+mn-cs"/>
                  <a:sym typeface="Wingdings" pitchFamily="2" charset="2"/>
                </a:rPr>
                <a:t>より多くの銀河をカバーする</a:t>
              </a:r>
              <a:endParaRPr kumimoji="1" lang="ja-JP" altLang="en-US" sz="2000" kern="1200" dirty="0">
                <a:solidFill>
                  <a:srgbClr val="DDDDDD"/>
                </a:solidFill>
                <a:latin typeface="Tahoma" pitchFamily="34" charset="0"/>
                <a:ea typeface="HGP創英角ｺﾞｼｯｸUB" pitchFamily="50" charset="-128"/>
                <a:cs typeface="+mn-cs"/>
                <a:sym typeface="Wingdings" pitchFamily="2" charset="2"/>
              </a:endParaRPr>
            </a:p>
          </p:txBody>
        </p:sp>
        <p:sp>
          <p:nvSpPr>
            <p:cNvPr id="1070091" name="Rectangle 11"/>
            <p:cNvSpPr>
              <a:spLocks noChangeArrowheads="1"/>
            </p:cNvSpPr>
            <p:nvPr/>
          </p:nvSpPr>
          <p:spPr bwMode="auto">
            <a:xfrm>
              <a:off x="4857752" y="2738438"/>
              <a:ext cx="3673475" cy="76944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2000" dirty="0" smtClean="0">
                  <a:solidFill>
                    <a:srgbClr val="DDDDDD"/>
                  </a:solidFill>
                </a:rPr>
                <a:t>観測帯域を広げる</a:t>
              </a:r>
              <a:endParaRPr lang="en-US" altLang="ja-JP" sz="2000" dirty="0" smtClean="0">
                <a:solidFill>
                  <a:srgbClr val="DDDDDD"/>
                </a:solidFill>
              </a:endParaRP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kern="1200" dirty="0" smtClean="0">
                  <a:solidFill>
                    <a:srgbClr val="DDDDDD"/>
                  </a:solidFill>
                  <a:latin typeface="Tahoma" pitchFamily="34" charset="0"/>
                  <a:ea typeface="HGP創英角ｺﾞｼｯｸUB" pitchFamily="50" charset="-128"/>
                  <a:cs typeface="+mn-cs"/>
                </a:rPr>
                <a:t>     </a:t>
              </a:r>
              <a:r>
                <a:rPr kumimoji="1" lang="en-US" altLang="ja-JP" sz="2000" kern="1200" dirty="0" smtClean="0">
                  <a:solidFill>
                    <a:srgbClr val="DDDDDD"/>
                  </a:solidFill>
                  <a:latin typeface="Tahoma" pitchFamily="34" charset="0"/>
                  <a:ea typeface="HGP創英角ｺﾞｼｯｸUB" pitchFamily="50" charset="-128"/>
                  <a:cs typeface="+mn-cs"/>
                  <a:sym typeface="Wingdings" pitchFamily="2" charset="2"/>
                </a:rPr>
                <a:t> </a:t>
              </a:r>
              <a:r>
                <a:rPr kumimoji="1" lang="ja-JP" altLang="en-US" sz="2000" kern="1200" dirty="0" smtClean="0">
                  <a:solidFill>
                    <a:srgbClr val="DDDDDD"/>
                  </a:solidFill>
                  <a:latin typeface="Tahoma" pitchFamily="34" charset="0"/>
                  <a:ea typeface="HGP創英角ｺﾞｼｯｸUB" pitchFamily="50" charset="-128"/>
                  <a:cs typeface="+mn-cs"/>
                  <a:sym typeface="Wingdings" pitchFamily="2" charset="2"/>
                </a:rPr>
                <a:t>定常的・大振幅の重力波</a:t>
              </a:r>
              <a:endParaRPr kumimoji="1" lang="ja-JP" altLang="en-US" sz="2000" kern="1200" dirty="0">
                <a:solidFill>
                  <a:srgbClr val="33CC33"/>
                </a:solidFill>
                <a:latin typeface="Tahoma" pitchFamily="34" charset="0"/>
                <a:ea typeface="HGP創英角ｺﾞｼｯｸUB" pitchFamily="50" charset="-128"/>
                <a:cs typeface="+mn-cs"/>
                <a:sym typeface="Wingdings" pitchFamily="2" charset="2"/>
              </a:endParaRPr>
            </a:p>
          </p:txBody>
        </p:sp>
        <p:sp>
          <p:nvSpPr>
            <p:cNvPr id="1070118" name="AutoShape 38"/>
            <p:cNvSpPr>
              <a:spLocks noChangeAspect="1" noChangeArrowheads="1"/>
            </p:cNvSpPr>
            <p:nvPr/>
          </p:nvSpPr>
          <p:spPr bwMode="auto">
            <a:xfrm>
              <a:off x="4427538" y="2708275"/>
              <a:ext cx="4537075" cy="3673475"/>
            </a:xfrm>
            <a:prstGeom prst="roundRect">
              <a:avLst>
                <a:gd name="adj" fmla="val 3796"/>
              </a:avLst>
            </a:prstGeom>
            <a:noFill/>
            <a:ln w="12700">
              <a:solidFill>
                <a:srgbClr val="C0C0C0"/>
              </a:solidFill>
              <a:round/>
              <a:headEnd/>
              <a:tailEnd/>
            </a:ln>
            <a:effectLst/>
          </p:spPr>
          <p:txBody>
            <a:bodyPr anchor="ctr">
              <a:spAutoFit/>
            </a:bodyPr>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grpSp>
          <p:nvGrpSpPr>
            <p:cNvPr id="3" name="グループ化 91"/>
            <p:cNvGrpSpPr/>
            <p:nvPr/>
          </p:nvGrpSpPr>
          <p:grpSpPr>
            <a:xfrm>
              <a:off x="4429124" y="3286124"/>
              <a:ext cx="4500594" cy="3071834"/>
              <a:chOff x="900113" y="1857364"/>
              <a:chExt cx="7743853" cy="4595824"/>
            </a:xfrm>
          </p:grpSpPr>
          <p:sp>
            <p:nvSpPr>
              <p:cNvPr id="65" name="AutoShape 3"/>
              <p:cNvSpPr>
                <a:spLocks noChangeAspect="1" noChangeArrowheads="1"/>
              </p:cNvSpPr>
              <p:nvPr/>
            </p:nvSpPr>
            <p:spPr bwMode="auto">
              <a:xfrm>
                <a:off x="900113" y="2205038"/>
                <a:ext cx="7632701" cy="4222751"/>
              </a:xfrm>
              <a:prstGeom prst="roundRect">
                <a:avLst>
                  <a:gd name="adj" fmla="val 1917"/>
                </a:avLst>
              </a:prstGeom>
              <a:solidFill>
                <a:srgbClr val="FFFFFF">
                  <a:alpha val="10001"/>
                </a:srgbClr>
              </a:solidFill>
              <a:ln w="9525">
                <a:noFill/>
                <a:round/>
                <a:headEnd/>
                <a:tailEnd/>
              </a:ln>
              <a:effectLst/>
            </p:spPr>
            <p:txBody>
              <a:bodyPr anchor="ctr">
                <a:noAutofit/>
              </a:bodyPr>
              <a:lstStyle/>
              <a:p>
                <a:endParaRPr lang="ja-JP" altLang="en-US" sz="800" dirty="0">
                  <a:latin typeface="+mn-ea"/>
                  <a:ea typeface="+mn-ea"/>
                </a:endParaRPr>
              </a:p>
            </p:txBody>
          </p:sp>
          <p:pic>
            <p:nvPicPr>
              <p:cNvPr id="66" name="Picture 4"/>
              <p:cNvPicPr>
                <a:picLocks noChangeAspect="1" noChangeArrowheads="1"/>
              </p:cNvPicPr>
              <p:nvPr/>
            </p:nvPicPr>
            <p:blipFill>
              <a:blip r:embed="rId5" cstate="print"/>
              <a:srcRect/>
              <a:stretch>
                <a:fillRect/>
              </a:stretch>
            </p:blipFill>
            <p:spPr bwMode="auto">
              <a:xfrm>
                <a:off x="993775" y="2181225"/>
                <a:ext cx="7343775" cy="4271963"/>
              </a:xfrm>
              <a:prstGeom prst="rect">
                <a:avLst/>
              </a:prstGeom>
              <a:noFill/>
              <a:ln w="15875">
                <a:noFill/>
                <a:miter lim="800000"/>
                <a:headEnd/>
                <a:tailEnd/>
              </a:ln>
              <a:effectLst/>
            </p:spPr>
          </p:pic>
          <p:sp>
            <p:nvSpPr>
              <p:cNvPr id="67" name="Freeform 5"/>
              <p:cNvSpPr>
                <a:spLocks noChangeAspect="1"/>
              </p:cNvSpPr>
              <p:nvPr/>
            </p:nvSpPr>
            <p:spPr bwMode="auto">
              <a:xfrm>
                <a:off x="4859338" y="2420939"/>
                <a:ext cx="1438275" cy="3330575"/>
              </a:xfrm>
              <a:custGeom>
                <a:avLst/>
                <a:gdLst/>
                <a:ahLst/>
                <a:cxnLst>
                  <a:cxn ang="0">
                    <a:pos x="768" y="1776"/>
                  </a:cxn>
                  <a:cxn ang="0">
                    <a:pos x="384" y="0"/>
                  </a:cxn>
                  <a:cxn ang="0">
                    <a:pos x="0" y="0"/>
                  </a:cxn>
                  <a:cxn ang="0">
                    <a:pos x="432" y="1776"/>
                  </a:cxn>
                  <a:cxn ang="0">
                    <a:pos x="768" y="1776"/>
                  </a:cxn>
                </a:cxnLst>
                <a:rect l="0" t="0" r="r" b="b"/>
                <a:pathLst>
                  <a:path w="768" h="1776">
                    <a:moveTo>
                      <a:pt x="768" y="1776"/>
                    </a:moveTo>
                    <a:lnTo>
                      <a:pt x="384" y="0"/>
                    </a:lnTo>
                    <a:lnTo>
                      <a:pt x="0" y="0"/>
                    </a:lnTo>
                    <a:lnTo>
                      <a:pt x="432" y="1776"/>
                    </a:lnTo>
                    <a:lnTo>
                      <a:pt x="768" y="1776"/>
                    </a:lnTo>
                    <a:close/>
                  </a:path>
                </a:pathLst>
              </a:custGeom>
              <a:solidFill>
                <a:srgbClr val="C0C0C0">
                  <a:alpha val="20000"/>
                </a:srgbClr>
              </a:solidFill>
              <a:ln w="15875" cap="flat" cmpd="sng">
                <a:noFill/>
                <a:prstDash val="solid"/>
                <a:round/>
                <a:headEnd/>
                <a:tailEnd/>
              </a:ln>
              <a:effectLst/>
            </p:spPr>
            <p:txBody>
              <a:bodyPr wrap="none" anchor="ctr">
                <a:noAutofit/>
              </a:bodyPr>
              <a:lstStyle/>
              <a:p>
                <a:endParaRPr lang="ja-JP" altLang="en-US" sz="800" dirty="0">
                  <a:latin typeface="+mn-ea"/>
                  <a:ea typeface="+mn-ea"/>
                </a:endParaRPr>
              </a:p>
            </p:txBody>
          </p:sp>
          <p:sp>
            <p:nvSpPr>
              <p:cNvPr id="68" name="Rectangle 6"/>
              <p:cNvSpPr>
                <a:spLocks noChangeAspect="1" noChangeArrowheads="1"/>
              </p:cNvSpPr>
              <p:nvPr/>
            </p:nvSpPr>
            <p:spPr bwMode="auto">
              <a:xfrm>
                <a:off x="4643439" y="4143380"/>
                <a:ext cx="1444626" cy="369333"/>
              </a:xfrm>
              <a:prstGeom prst="rect">
                <a:avLst/>
              </a:prstGeom>
              <a:noFill/>
              <a:ln w="9525">
                <a:noFill/>
                <a:miter lim="800000"/>
                <a:headEnd/>
                <a:tailEnd/>
              </a:ln>
              <a:effectLst/>
            </p:spPr>
            <p:txBody>
              <a:bodyPr wrap="none">
                <a:noAutofit/>
              </a:bodyPr>
              <a:lstStyle/>
              <a:p>
                <a:pPr algn="l">
                  <a:lnSpc>
                    <a:spcPct val="90000"/>
                  </a:lnSpc>
                  <a:buFontTx/>
                  <a:buNone/>
                </a:pPr>
                <a:r>
                  <a:rPr lang="en-US" altLang="ja-JP" sz="800" b="1" dirty="0">
                    <a:solidFill>
                      <a:srgbClr val="CC99FF"/>
                    </a:solidFill>
                    <a:latin typeface="+mn-ea"/>
                    <a:ea typeface="+mn-ea"/>
                  </a:rPr>
                  <a:t>  DECIGO </a:t>
                </a:r>
              </a:p>
            </p:txBody>
          </p:sp>
          <p:sp>
            <p:nvSpPr>
              <p:cNvPr id="69" name="Freeform 8"/>
              <p:cNvSpPr>
                <a:spLocks noChangeAspect="1"/>
              </p:cNvSpPr>
              <p:nvPr/>
            </p:nvSpPr>
            <p:spPr bwMode="auto">
              <a:xfrm>
                <a:off x="6786563" y="3354387"/>
                <a:ext cx="719137" cy="719136"/>
              </a:xfrm>
              <a:custGeom>
                <a:avLst/>
                <a:gdLst/>
                <a:ahLst/>
                <a:cxnLst>
                  <a:cxn ang="0">
                    <a:pos x="0" y="0"/>
                  </a:cxn>
                  <a:cxn ang="0">
                    <a:pos x="384" y="48"/>
                  </a:cxn>
                  <a:cxn ang="0">
                    <a:pos x="384" y="384"/>
                  </a:cxn>
                  <a:cxn ang="0">
                    <a:pos x="0" y="384"/>
                  </a:cxn>
                  <a:cxn ang="0">
                    <a:pos x="0" y="0"/>
                  </a:cxn>
                </a:cxnLst>
                <a:rect l="0" t="0" r="r" b="b"/>
                <a:pathLst>
                  <a:path w="384" h="384">
                    <a:moveTo>
                      <a:pt x="0" y="0"/>
                    </a:moveTo>
                    <a:lnTo>
                      <a:pt x="384" y="48"/>
                    </a:lnTo>
                    <a:lnTo>
                      <a:pt x="384" y="384"/>
                    </a:lnTo>
                    <a:lnTo>
                      <a:pt x="0" y="384"/>
                    </a:lnTo>
                    <a:lnTo>
                      <a:pt x="0" y="0"/>
                    </a:lnTo>
                    <a:close/>
                  </a:path>
                </a:pathLst>
              </a:custGeom>
              <a:solidFill>
                <a:srgbClr val="FFFF99">
                  <a:alpha val="50000"/>
                </a:srgbClr>
              </a:solidFill>
              <a:ln w="3175" cap="flat" cmpd="sng">
                <a:noFill/>
                <a:prstDash val="solid"/>
                <a:round/>
                <a:headEnd/>
                <a:tailEnd/>
              </a:ln>
              <a:effectLst/>
            </p:spPr>
            <p:txBody>
              <a:bodyPr wrap="none" anchor="ctr">
                <a:noAutofit/>
              </a:bodyPr>
              <a:lstStyle/>
              <a:p>
                <a:endParaRPr lang="ja-JP" altLang="en-US" sz="800" dirty="0">
                  <a:latin typeface="+mn-ea"/>
                  <a:ea typeface="+mn-ea"/>
                </a:endParaRPr>
              </a:p>
            </p:txBody>
          </p:sp>
          <p:sp>
            <p:nvSpPr>
              <p:cNvPr id="70" name="Freeform 9"/>
              <p:cNvSpPr>
                <a:spLocks noChangeAspect="1"/>
              </p:cNvSpPr>
              <p:nvPr/>
            </p:nvSpPr>
            <p:spPr bwMode="auto">
              <a:xfrm>
                <a:off x="6065838" y="3119439"/>
                <a:ext cx="1530349" cy="987425"/>
              </a:xfrm>
              <a:custGeom>
                <a:avLst/>
                <a:gdLst/>
                <a:ahLst/>
                <a:cxnLst>
                  <a:cxn ang="0">
                    <a:pos x="816" y="336"/>
                  </a:cxn>
                  <a:cxn ang="0">
                    <a:pos x="0" y="0"/>
                  </a:cxn>
                  <a:cxn ang="0">
                    <a:pos x="0" y="192"/>
                  </a:cxn>
                  <a:cxn ang="0">
                    <a:pos x="816" y="528"/>
                  </a:cxn>
                  <a:cxn ang="0">
                    <a:pos x="816" y="336"/>
                  </a:cxn>
                </a:cxnLst>
                <a:rect l="0" t="0" r="r" b="b"/>
                <a:pathLst>
                  <a:path w="816" h="528">
                    <a:moveTo>
                      <a:pt x="816" y="336"/>
                    </a:moveTo>
                    <a:lnTo>
                      <a:pt x="0" y="0"/>
                    </a:lnTo>
                    <a:lnTo>
                      <a:pt x="0" y="192"/>
                    </a:lnTo>
                    <a:lnTo>
                      <a:pt x="816" y="528"/>
                    </a:lnTo>
                    <a:lnTo>
                      <a:pt x="816" y="336"/>
                    </a:lnTo>
                    <a:close/>
                  </a:path>
                </a:pathLst>
              </a:custGeom>
              <a:solidFill>
                <a:srgbClr val="CCFFCC">
                  <a:alpha val="50000"/>
                </a:srgbClr>
              </a:solidFill>
              <a:ln w="15875" cap="flat" cmpd="sng">
                <a:noFill/>
                <a:prstDash val="solid"/>
                <a:round/>
                <a:headEnd/>
                <a:tailEnd/>
              </a:ln>
              <a:effectLst/>
            </p:spPr>
            <p:txBody>
              <a:bodyPr wrap="none" anchor="ctr">
                <a:noAutofit/>
              </a:bodyPr>
              <a:lstStyle/>
              <a:p>
                <a:endParaRPr lang="ja-JP" altLang="en-US" sz="800" dirty="0">
                  <a:latin typeface="+mn-ea"/>
                  <a:ea typeface="+mn-ea"/>
                </a:endParaRPr>
              </a:p>
            </p:txBody>
          </p:sp>
          <p:sp>
            <p:nvSpPr>
              <p:cNvPr id="71" name="Oval 10"/>
              <p:cNvSpPr>
                <a:spLocks noChangeAspect="1" noChangeArrowheads="1"/>
              </p:cNvSpPr>
              <p:nvPr/>
            </p:nvSpPr>
            <p:spPr bwMode="auto">
              <a:xfrm>
                <a:off x="7146924" y="4106862"/>
                <a:ext cx="179388" cy="180976"/>
              </a:xfrm>
              <a:prstGeom prst="ellipse">
                <a:avLst/>
              </a:prstGeom>
              <a:solidFill>
                <a:srgbClr val="FF9900"/>
              </a:solidFill>
              <a:ln w="15875">
                <a:noFill/>
                <a:round/>
                <a:headEnd/>
                <a:tailEnd/>
              </a:ln>
              <a:effectLst/>
            </p:spPr>
            <p:txBody>
              <a:bodyPr wrap="none" anchor="ctr">
                <a:noAutofit/>
              </a:bodyPr>
              <a:lstStyle/>
              <a:p>
                <a:endParaRPr lang="ja-JP" altLang="en-US" sz="800" dirty="0">
                  <a:latin typeface="+mn-ea"/>
                  <a:ea typeface="+mn-ea"/>
                </a:endParaRPr>
              </a:p>
            </p:txBody>
          </p:sp>
          <p:sp>
            <p:nvSpPr>
              <p:cNvPr id="72" name="Freeform 11"/>
              <p:cNvSpPr>
                <a:spLocks noChangeAspect="1"/>
              </p:cNvSpPr>
              <p:nvPr/>
            </p:nvSpPr>
            <p:spPr bwMode="auto">
              <a:xfrm>
                <a:off x="6065838" y="3836989"/>
                <a:ext cx="539751" cy="900112"/>
              </a:xfrm>
              <a:custGeom>
                <a:avLst/>
                <a:gdLst/>
                <a:ahLst/>
                <a:cxnLst>
                  <a:cxn ang="0">
                    <a:pos x="0" y="0"/>
                  </a:cxn>
                  <a:cxn ang="0">
                    <a:pos x="288" y="96"/>
                  </a:cxn>
                  <a:cxn ang="0">
                    <a:pos x="288" y="480"/>
                  </a:cxn>
                  <a:cxn ang="0">
                    <a:pos x="48" y="432"/>
                  </a:cxn>
                  <a:cxn ang="0">
                    <a:pos x="0" y="0"/>
                  </a:cxn>
                </a:cxnLst>
                <a:rect l="0" t="0" r="r" b="b"/>
                <a:pathLst>
                  <a:path w="288" h="480">
                    <a:moveTo>
                      <a:pt x="0" y="0"/>
                    </a:moveTo>
                    <a:lnTo>
                      <a:pt x="288" y="96"/>
                    </a:lnTo>
                    <a:lnTo>
                      <a:pt x="288" y="480"/>
                    </a:lnTo>
                    <a:lnTo>
                      <a:pt x="48" y="432"/>
                    </a:lnTo>
                    <a:lnTo>
                      <a:pt x="0" y="0"/>
                    </a:lnTo>
                    <a:close/>
                  </a:path>
                </a:pathLst>
              </a:custGeom>
              <a:solidFill>
                <a:srgbClr val="FFCC99">
                  <a:alpha val="50000"/>
                </a:srgbClr>
              </a:solidFill>
              <a:ln w="15875" cap="flat" cmpd="sng">
                <a:noFill/>
                <a:prstDash val="solid"/>
                <a:round/>
                <a:headEnd/>
                <a:tailEnd/>
              </a:ln>
              <a:effectLst/>
            </p:spPr>
            <p:txBody>
              <a:bodyPr wrap="none" anchor="ctr">
                <a:noAutofit/>
              </a:bodyPr>
              <a:lstStyle/>
              <a:p>
                <a:endParaRPr lang="ja-JP" altLang="en-US" sz="800" dirty="0">
                  <a:latin typeface="+mn-ea"/>
                  <a:ea typeface="+mn-ea"/>
                </a:endParaRPr>
              </a:p>
            </p:txBody>
          </p:sp>
          <p:sp>
            <p:nvSpPr>
              <p:cNvPr id="73" name="Rectangle 12"/>
              <p:cNvSpPr>
                <a:spLocks noChangeAspect="1" noChangeArrowheads="1"/>
              </p:cNvSpPr>
              <p:nvPr/>
            </p:nvSpPr>
            <p:spPr bwMode="auto">
              <a:xfrm>
                <a:off x="7246939" y="4600527"/>
                <a:ext cx="851516" cy="400110"/>
              </a:xfrm>
              <a:prstGeom prst="rect">
                <a:avLst/>
              </a:prstGeom>
              <a:noFill/>
              <a:ln w="9525">
                <a:noFill/>
                <a:miter lim="800000"/>
                <a:headEnd/>
                <a:tailEnd/>
              </a:ln>
              <a:effectLst/>
            </p:spPr>
            <p:txBody>
              <a:bodyPr wrap="none">
                <a:noAutofit/>
              </a:bodyPr>
              <a:lstStyle/>
              <a:p>
                <a:pPr>
                  <a:buFontTx/>
                  <a:buNone/>
                </a:pPr>
                <a:r>
                  <a:rPr lang="en-US" altLang="ja-JP" sz="800" b="1" dirty="0">
                    <a:solidFill>
                      <a:srgbClr val="FFCC99"/>
                    </a:solidFill>
                    <a:latin typeface="+mn-ea"/>
                    <a:ea typeface="+mn-ea"/>
                  </a:rPr>
                  <a:t>LCGT</a:t>
                </a:r>
              </a:p>
            </p:txBody>
          </p:sp>
          <p:sp>
            <p:nvSpPr>
              <p:cNvPr id="74" name="Rectangle 13"/>
              <p:cNvSpPr>
                <a:spLocks noChangeAspect="1" noChangeArrowheads="1"/>
              </p:cNvSpPr>
              <p:nvPr/>
            </p:nvSpPr>
            <p:spPr bwMode="auto">
              <a:xfrm>
                <a:off x="6982308" y="3253087"/>
                <a:ext cx="1233030" cy="461665"/>
              </a:xfrm>
              <a:prstGeom prst="rect">
                <a:avLst/>
              </a:prstGeom>
              <a:noFill/>
              <a:ln w="9525">
                <a:noFill/>
                <a:miter lim="800000"/>
                <a:headEnd/>
                <a:tailEnd/>
              </a:ln>
              <a:effectLst/>
            </p:spPr>
            <p:txBody>
              <a:bodyPr wrap="none">
                <a:noAutofit/>
              </a:bodyPr>
              <a:lstStyle/>
              <a:p>
                <a:pPr algn="l">
                  <a:buFontTx/>
                  <a:buNone/>
                </a:pPr>
                <a:r>
                  <a:rPr lang="en-US" altLang="ja-JP" sz="800" b="1" dirty="0" smtClean="0">
                    <a:solidFill>
                      <a:srgbClr val="FFFF66"/>
                    </a:solidFill>
                    <a:latin typeface="+mn-ea"/>
                    <a:ea typeface="+mn-ea"/>
                  </a:rPr>
                  <a:t>Core-collapse</a:t>
                </a:r>
              </a:p>
              <a:p>
                <a:pPr algn="l">
                  <a:buFontTx/>
                  <a:buNone/>
                </a:pPr>
                <a:r>
                  <a:rPr lang="en-US" altLang="ja-JP" sz="800" b="1" dirty="0" smtClean="0">
                    <a:solidFill>
                      <a:srgbClr val="FFFF66"/>
                    </a:solidFill>
                    <a:latin typeface="+mn-ea"/>
                    <a:ea typeface="+mn-ea"/>
                  </a:rPr>
                  <a:t>Supernovae</a:t>
                </a:r>
              </a:p>
            </p:txBody>
          </p:sp>
          <p:sp>
            <p:nvSpPr>
              <p:cNvPr id="75" name="Rectangle 14"/>
              <p:cNvSpPr>
                <a:spLocks noChangeAspect="1" noChangeArrowheads="1"/>
              </p:cNvSpPr>
              <p:nvPr/>
            </p:nvSpPr>
            <p:spPr bwMode="auto">
              <a:xfrm>
                <a:off x="6000761" y="2967335"/>
                <a:ext cx="934871" cy="461665"/>
              </a:xfrm>
              <a:prstGeom prst="rect">
                <a:avLst/>
              </a:prstGeom>
              <a:noFill/>
              <a:ln w="9525">
                <a:noFill/>
                <a:miter lim="800000"/>
                <a:headEnd/>
                <a:tailEnd/>
              </a:ln>
              <a:effectLst/>
            </p:spPr>
            <p:txBody>
              <a:bodyPr wrap="none">
                <a:noAutofit/>
              </a:bodyPr>
              <a:lstStyle/>
              <a:p>
                <a:pPr algn="l">
                  <a:buFontTx/>
                  <a:buNone/>
                </a:pPr>
                <a:r>
                  <a:rPr lang="en-US" altLang="ja-JP" sz="800" b="1" dirty="0" smtClean="0">
                    <a:solidFill>
                      <a:srgbClr val="CCFFCC"/>
                    </a:solidFill>
                    <a:latin typeface="+mn-ea"/>
                    <a:ea typeface="+mn-ea"/>
                  </a:rPr>
                  <a:t>NS binary</a:t>
                </a:r>
              </a:p>
              <a:p>
                <a:pPr algn="l">
                  <a:buFontTx/>
                  <a:buNone/>
                </a:pPr>
                <a:r>
                  <a:rPr lang="en-US" altLang="ja-JP" sz="800" b="1" dirty="0" smtClean="0">
                    <a:solidFill>
                      <a:srgbClr val="CCFFCC"/>
                    </a:solidFill>
                    <a:latin typeface="+mn-ea"/>
                    <a:ea typeface="+mn-ea"/>
                  </a:rPr>
                  <a:t>   inspiral</a:t>
                </a:r>
                <a:endParaRPr lang="ja-JP" altLang="en-US" sz="800" b="1" dirty="0">
                  <a:solidFill>
                    <a:srgbClr val="CCFFCC"/>
                  </a:solidFill>
                  <a:latin typeface="+mn-ea"/>
                  <a:ea typeface="+mn-ea"/>
                </a:endParaRPr>
              </a:p>
            </p:txBody>
          </p:sp>
          <p:sp>
            <p:nvSpPr>
              <p:cNvPr id="76" name="Rectangle 15"/>
              <p:cNvSpPr>
                <a:spLocks noChangeAspect="1" noChangeArrowheads="1"/>
              </p:cNvSpPr>
              <p:nvPr/>
            </p:nvSpPr>
            <p:spPr bwMode="auto">
              <a:xfrm>
                <a:off x="7297761" y="3960820"/>
                <a:ext cx="631825" cy="396875"/>
              </a:xfrm>
              <a:prstGeom prst="rect">
                <a:avLst/>
              </a:prstGeom>
              <a:noFill/>
              <a:ln w="9525">
                <a:noFill/>
                <a:miter lim="800000"/>
                <a:headEnd/>
                <a:tailEnd/>
              </a:ln>
              <a:effectLst/>
            </p:spPr>
            <p:txBody>
              <a:bodyPr wrap="none">
                <a:noAutofit/>
              </a:bodyPr>
              <a:lstStyle/>
              <a:p>
                <a:pPr algn="l">
                  <a:buFontTx/>
                  <a:buNone/>
                </a:pPr>
                <a:r>
                  <a:rPr lang="en-US" altLang="ja-JP" sz="800" b="1" dirty="0">
                    <a:solidFill>
                      <a:srgbClr val="FF9900"/>
                    </a:solidFill>
                    <a:latin typeface="+mn-ea"/>
                    <a:ea typeface="+mn-ea"/>
                  </a:rPr>
                  <a:t>ScoX-1</a:t>
                </a:r>
              </a:p>
              <a:p>
                <a:pPr algn="l">
                  <a:buFontTx/>
                  <a:buNone/>
                </a:pPr>
                <a:r>
                  <a:rPr lang="en-US" altLang="ja-JP" sz="800" b="1" dirty="0">
                    <a:solidFill>
                      <a:srgbClr val="FF9900"/>
                    </a:solidFill>
                    <a:latin typeface="+mn-ea"/>
                    <a:ea typeface="+mn-ea"/>
                  </a:rPr>
                  <a:t>  (1yr)</a:t>
                </a:r>
              </a:p>
            </p:txBody>
          </p:sp>
          <p:sp>
            <p:nvSpPr>
              <p:cNvPr id="77" name="Rectangle 16"/>
              <p:cNvSpPr>
                <a:spLocks noChangeAspect="1" noChangeArrowheads="1"/>
              </p:cNvSpPr>
              <p:nvPr/>
            </p:nvSpPr>
            <p:spPr bwMode="auto">
              <a:xfrm>
                <a:off x="6113464" y="3900487"/>
                <a:ext cx="755334" cy="430887"/>
              </a:xfrm>
              <a:prstGeom prst="rect">
                <a:avLst/>
              </a:prstGeom>
              <a:noFill/>
              <a:ln w="9525">
                <a:noFill/>
                <a:miter lim="800000"/>
                <a:headEnd/>
                <a:tailEnd/>
              </a:ln>
              <a:effectLst/>
            </p:spPr>
            <p:txBody>
              <a:bodyPr wrap="none">
                <a:noAutofit/>
              </a:bodyPr>
              <a:lstStyle/>
              <a:p>
                <a:pPr algn="l">
                  <a:buFontTx/>
                  <a:buNone/>
                </a:pPr>
                <a:r>
                  <a:rPr lang="en-US" altLang="ja-JP" sz="800" b="1" dirty="0" smtClean="0">
                    <a:solidFill>
                      <a:srgbClr val="FF9900"/>
                    </a:solidFill>
                    <a:latin typeface="+mn-ea"/>
                    <a:ea typeface="+mn-ea"/>
                  </a:rPr>
                  <a:t>Pulsar</a:t>
                </a:r>
                <a:endParaRPr lang="ja-JP" altLang="en-US" sz="800" b="1" dirty="0">
                  <a:solidFill>
                    <a:srgbClr val="FF9900"/>
                  </a:solidFill>
                  <a:latin typeface="+mn-ea"/>
                  <a:ea typeface="+mn-ea"/>
                </a:endParaRPr>
              </a:p>
              <a:p>
                <a:pPr algn="l">
                  <a:buFontTx/>
                  <a:buNone/>
                </a:pPr>
                <a:r>
                  <a:rPr lang="ja-JP" altLang="en-US" sz="800" b="1" dirty="0">
                    <a:solidFill>
                      <a:srgbClr val="FF9900"/>
                    </a:solidFill>
                    <a:latin typeface="+mn-ea"/>
                    <a:ea typeface="+mn-ea"/>
                  </a:rPr>
                  <a:t>　　  </a:t>
                </a:r>
                <a:r>
                  <a:rPr lang="en-US" altLang="ja-JP" sz="800" b="1" dirty="0">
                    <a:solidFill>
                      <a:srgbClr val="FF9900"/>
                    </a:solidFill>
                    <a:latin typeface="+mn-ea"/>
                    <a:ea typeface="+mn-ea"/>
                  </a:rPr>
                  <a:t>(1yr)</a:t>
                </a:r>
              </a:p>
            </p:txBody>
          </p:sp>
          <p:sp>
            <p:nvSpPr>
              <p:cNvPr id="78" name="Freeform 18"/>
              <p:cNvSpPr>
                <a:spLocks noChangeAspect="1"/>
              </p:cNvSpPr>
              <p:nvPr/>
            </p:nvSpPr>
            <p:spPr bwMode="auto">
              <a:xfrm>
                <a:off x="2339976" y="2757487"/>
                <a:ext cx="2146299" cy="1536700"/>
              </a:xfrm>
              <a:custGeom>
                <a:avLst/>
                <a:gdLst/>
                <a:ahLst/>
                <a:cxnLst>
                  <a:cxn ang="0">
                    <a:pos x="0" y="0"/>
                  </a:cxn>
                  <a:cxn ang="0">
                    <a:pos x="168" y="24"/>
                  </a:cxn>
                  <a:cxn ang="0">
                    <a:pos x="432" y="108"/>
                  </a:cxn>
                  <a:cxn ang="0">
                    <a:pos x="528" y="138"/>
                  </a:cxn>
                  <a:cxn ang="0">
                    <a:pos x="564" y="162"/>
                  </a:cxn>
                  <a:cxn ang="0">
                    <a:pos x="624" y="216"/>
                  </a:cxn>
                  <a:cxn ang="0">
                    <a:pos x="654" y="240"/>
                  </a:cxn>
                  <a:cxn ang="0">
                    <a:pos x="666" y="258"/>
                  </a:cxn>
                  <a:cxn ang="0">
                    <a:pos x="684" y="270"/>
                  </a:cxn>
                  <a:cxn ang="0">
                    <a:pos x="756" y="348"/>
                  </a:cxn>
                  <a:cxn ang="0">
                    <a:pos x="780" y="378"/>
                  </a:cxn>
                  <a:cxn ang="0">
                    <a:pos x="816" y="426"/>
                  </a:cxn>
                  <a:cxn ang="0">
                    <a:pos x="840" y="456"/>
                  </a:cxn>
                  <a:cxn ang="0">
                    <a:pos x="864" y="492"/>
                  </a:cxn>
                  <a:cxn ang="0">
                    <a:pos x="918" y="534"/>
                  </a:cxn>
                  <a:cxn ang="0">
                    <a:pos x="930" y="552"/>
                  </a:cxn>
                  <a:cxn ang="0">
                    <a:pos x="948" y="564"/>
                  </a:cxn>
                  <a:cxn ang="0">
                    <a:pos x="1050" y="678"/>
                  </a:cxn>
                  <a:cxn ang="0">
                    <a:pos x="1098" y="726"/>
                  </a:cxn>
                  <a:cxn ang="0">
                    <a:pos x="1134" y="750"/>
                  </a:cxn>
                  <a:cxn ang="0">
                    <a:pos x="1152" y="762"/>
                  </a:cxn>
                  <a:cxn ang="0">
                    <a:pos x="1164" y="780"/>
                  </a:cxn>
                  <a:cxn ang="0">
                    <a:pos x="1182" y="792"/>
                  </a:cxn>
                  <a:cxn ang="0">
                    <a:pos x="1224" y="840"/>
                  </a:cxn>
                  <a:cxn ang="0">
                    <a:pos x="1242" y="870"/>
                  </a:cxn>
                </a:cxnLst>
                <a:rect l="0" t="0" r="r" b="b"/>
                <a:pathLst>
                  <a:path w="1242" h="870">
                    <a:moveTo>
                      <a:pt x="0" y="0"/>
                    </a:moveTo>
                    <a:cubicBezTo>
                      <a:pt x="58" y="5"/>
                      <a:pt x="110" y="18"/>
                      <a:pt x="168" y="24"/>
                    </a:cubicBezTo>
                    <a:cubicBezTo>
                      <a:pt x="256" y="53"/>
                      <a:pt x="344" y="79"/>
                      <a:pt x="432" y="108"/>
                    </a:cubicBezTo>
                    <a:cubicBezTo>
                      <a:pt x="461" y="118"/>
                      <a:pt x="502" y="123"/>
                      <a:pt x="528" y="138"/>
                    </a:cubicBezTo>
                    <a:cubicBezTo>
                      <a:pt x="541" y="145"/>
                      <a:pt x="564" y="162"/>
                      <a:pt x="564" y="162"/>
                    </a:cubicBezTo>
                    <a:cubicBezTo>
                      <a:pt x="578" y="183"/>
                      <a:pt x="600" y="208"/>
                      <a:pt x="624" y="216"/>
                    </a:cubicBezTo>
                    <a:cubicBezTo>
                      <a:pt x="658" y="268"/>
                      <a:pt x="613" y="207"/>
                      <a:pt x="654" y="240"/>
                    </a:cubicBezTo>
                    <a:cubicBezTo>
                      <a:pt x="660" y="245"/>
                      <a:pt x="661" y="253"/>
                      <a:pt x="666" y="258"/>
                    </a:cubicBezTo>
                    <a:cubicBezTo>
                      <a:pt x="671" y="263"/>
                      <a:pt x="678" y="266"/>
                      <a:pt x="684" y="270"/>
                    </a:cubicBezTo>
                    <a:cubicBezTo>
                      <a:pt x="702" y="297"/>
                      <a:pt x="724" y="337"/>
                      <a:pt x="756" y="348"/>
                    </a:cubicBezTo>
                    <a:cubicBezTo>
                      <a:pt x="768" y="383"/>
                      <a:pt x="753" y="351"/>
                      <a:pt x="780" y="378"/>
                    </a:cubicBezTo>
                    <a:cubicBezTo>
                      <a:pt x="801" y="399"/>
                      <a:pt x="788" y="407"/>
                      <a:pt x="816" y="426"/>
                    </a:cubicBezTo>
                    <a:cubicBezTo>
                      <a:pt x="830" y="467"/>
                      <a:pt x="811" y="423"/>
                      <a:pt x="840" y="456"/>
                    </a:cubicBezTo>
                    <a:cubicBezTo>
                      <a:pt x="849" y="467"/>
                      <a:pt x="852" y="484"/>
                      <a:pt x="864" y="492"/>
                    </a:cubicBezTo>
                    <a:cubicBezTo>
                      <a:pt x="883" y="505"/>
                      <a:pt x="899" y="521"/>
                      <a:pt x="918" y="534"/>
                    </a:cubicBezTo>
                    <a:cubicBezTo>
                      <a:pt x="922" y="540"/>
                      <a:pt x="925" y="547"/>
                      <a:pt x="930" y="552"/>
                    </a:cubicBezTo>
                    <a:cubicBezTo>
                      <a:pt x="935" y="557"/>
                      <a:pt x="943" y="559"/>
                      <a:pt x="948" y="564"/>
                    </a:cubicBezTo>
                    <a:cubicBezTo>
                      <a:pt x="978" y="599"/>
                      <a:pt x="1005" y="663"/>
                      <a:pt x="1050" y="678"/>
                    </a:cubicBezTo>
                    <a:cubicBezTo>
                      <a:pt x="1062" y="697"/>
                      <a:pt x="1080" y="712"/>
                      <a:pt x="1098" y="726"/>
                    </a:cubicBezTo>
                    <a:cubicBezTo>
                      <a:pt x="1109" y="735"/>
                      <a:pt x="1122" y="742"/>
                      <a:pt x="1134" y="750"/>
                    </a:cubicBezTo>
                    <a:cubicBezTo>
                      <a:pt x="1140" y="754"/>
                      <a:pt x="1152" y="762"/>
                      <a:pt x="1152" y="762"/>
                    </a:cubicBezTo>
                    <a:cubicBezTo>
                      <a:pt x="1156" y="768"/>
                      <a:pt x="1159" y="775"/>
                      <a:pt x="1164" y="780"/>
                    </a:cubicBezTo>
                    <a:cubicBezTo>
                      <a:pt x="1169" y="785"/>
                      <a:pt x="1177" y="787"/>
                      <a:pt x="1182" y="792"/>
                    </a:cubicBezTo>
                    <a:cubicBezTo>
                      <a:pt x="1231" y="848"/>
                      <a:pt x="1184" y="813"/>
                      <a:pt x="1224" y="840"/>
                    </a:cubicBezTo>
                    <a:cubicBezTo>
                      <a:pt x="1232" y="863"/>
                      <a:pt x="1226" y="854"/>
                      <a:pt x="1242" y="870"/>
                    </a:cubicBezTo>
                  </a:path>
                </a:pathLst>
              </a:custGeom>
              <a:noFill/>
              <a:ln w="63500" cap="flat" cmpd="sng">
                <a:solidFill>
                  <a:srgbClr val="C0C0C0"/>
                </a:solidFill>
                <a:prstDash val="solid"/>
                <a:round/>
                <a:headEnd/>
                <a:tailEnd/>
              </a:ln>
              <a:effectLst/>
            </p:spPr>
            <p:txBody>
              <a:bodyPr anchor="ctr">
                <a:noAutofit/>
              </a:bodyPr>
              <a:lstStyle/>
              <a:p>
                <a:endParaRPr lang="ja-JP" altLang="en-US" sz="800" dirty="0">
                  <a:latin typeface="+mn-ea"/>
                  <a:ea typeface="+mn-ea"/>
                </a:endParaRPr>
              </a:p>
            </p:txBody>
          </p:sp>
          <p:sp>
            <p:nvSpPr>
              <p:cNvPr id="79" name="Freeform 19"/>
              <p:cNvSpPr>
                <a:spLocks noChangeAspect="1"/>
              </p:cNvSpPr>
              <p:nvPr/>
            </p:nvSpPr>
            <p:spPr bwMode="auto">
              <a:xfrm>
                <a:off x="3186112" y="2397124"/>
                <a:ext cx="1890712" cy="1081088"/>
              </a:xfrm>
              <a:custGeom>
                <a:avLst/>
                <a:gdLst/>
                <a:ahLst/>
                <a:cxnLst>
                  <a:cxn ang="0">
                    <a:pos x="1008" y="432"/>
                  </a:cxn>
                  <a:cxn ang="0">
                    <a:pos x="48" y="0"/>
                  </a:cxn>
                  <a:cxn ang="0">
                    <a:pos x="0" y="240"/>
                  </a:cxn>
                  <a:cxn ang="0">
                    <a:pos x="1008" y="576"/>
                  </a:cxn>
                  <a:cxn ang="0">
                    <a:pos x="1008" y="432"/>
                  </a:cxn>
                </a:cxnLst>
                <a:rect l="0" t="0" r="r" b="b"/>
                <a:pathLst>
                  <a:path w="1008" h="576">
                    <a:moveTo>
                      <a:pt x="1008" y="432"/>
                    </a:moveTo>
                    <a:lnTo>
                      <a:pt x="48" y="0"/>
                    </a:lnTo>
                    <a:lnTo>
                      <a:pt x="0" y="240"/>
                    </a:lnTo>
                    <a:lnTo>
                      <a:pt x="1008" y="576"/>
                    </a:lnTo>
                    <a:lnTo>
                      <a:pt x="1008" y="432"/>
                    </a:lnTo>
                    <a:close/>
                  </a:path>
                </a:pathLst>
              </a:custGeom>
              <a:solidFill>
                <a:srgbClr val="CCFFFF">
                  <a:alpha val="50000"/>
                </a:srgbClr>
              </a:solidFill>
              <a:ln w="15875" cap="flat" cmpd="sng">
                <a:noFill/>
                <a:prstDash val="solid"/>
                <a:round/>
                <a:headEnd/>
                <a:tailEnd/>
              </a:ln>
              <a:effectLst/>
            </p:spPr>
            <p:txBody>
              <a:bodyPr wrap="none" anchor="ctr">
                <a:noAutofit/>
              </a:bodyPr>
              <a:lstStyle/>
              <a:p>
                <a:endParaRPr lang="ja-JP" altLang="en-US" sz="800" dirty="0">
                  <a:latin typeface="+mn-ea"/>
                  <a:ea typeface="+mn-ea"/>
                </a:endParaRPr>
              </a:p>
            </p:txBody>
          </p:sp>
          <p:sp>
            <p:nvSpPr>
              <p:cNvPr id="80" name="Freeform 20"/>
              <p:cNvSpPr>
                <a:spLocks noChangeAspect="1"/>
              </p:cNvSpPr>
              <p:nvPr/>
            </p:nvSpPr>
            <p:spPr bwMode="auto">
              <a:xfrm>
                <a:off x="2916238" y="2882900"/>
                <a:ext cx="1371600" cy="898526"/>
              </a:xfrm>
              <a:custGeom>
                <a:avLst/>
                <a:gdLst/>
                <a:ahLst/>
                <a:cxnLst>
                  <a:cxn ang="0">
                    <a:pos x="0" y="0"/>
                  </a:cxn>
                  <a:cxn ang="0">
                    <a:pos x="270" y="30"/>
                  </a:cxn>
                  <a:cxn ang="0">
                    <a:pos x="492" y="96"/>
                  </a:cxn>
                  <a:cxn ang="0">
                    <a:pos x="672" y="162"/>
                  </a:cxn>
                  <a:cxn ang="0">
                    <a:pos x="732" y="198"/>
                  </a:cxn>
                  <a:cxn ang="0">
                    <a:pos x="732" y="240"/>
                  </a:cxn>
                  <a:cxn ang="0">
                    <a:pos x="714" y="300"/>
                  </a:cxn>
                  <a:cxn ang="0">
                    <a:pos x="618" y="480"/>
                  </a:cxn>
                  <a:cxn ang="0">
                    <a:pos x="576" y="480"/>
                  </a:cxn>
                  <a:cxn ang="0">
                    <a:pos x="492" y="384"/>
                  </a:cxn>
                  <a:cxn ang="0">
                    <a:pos x="444" y="330"/>
                  </a:cxn>
                  <a:cxn ang="0">
                    <a:pos x="372" y="240"/>
                  </a:cxn>
                  <a:cxn ang="0">
                    <a:pos x="276" y="144"/>
                  </a:cxn>
                  <a:cxn ang="0">
                    <a:pos x="204" y="84"/>
                  </a:cxn>
                  <a:cxn ang="0">
                    <a:pos x="78" y="18"/>
                  </a:cxn>
                  <a:cxn ang="0">
                    <a:pos x="0" y="0"/>
                  </a:cxn>
                </a:cxnLst>
                <a:rect l="0" t="0" r="r" b="b"/>
                <a:pathLst>
                  <a:path w="732" h="480">
                    <a:moveTo>
                      <a:pt x="0" y="0"/>
                    </a:moveTo>
                    <a:lnTo>
                      <a:pt x="270" y="30"/>
                    </a:lnTo>
                    <a:lnTo>
                      <a:pt x="492" y="96"/>
                    </a:lnTo>
                    <a:lnTo>
                      <a:pt x="672" y="162"/>
                    </a:lnTo>
                    <a:lnTo>
                      <a:pt x="732" y="198"/>
                    </a:lnTo>
                    <a:lnTo>
                      <a:pt x="732" y="240"/>
                    </a:lnTo>
                    <a:lnTo>
                      <a:pt x="714" y="300"/>
                    </a:lnTo>
                    <a:lnTo>
                      <a:pt x="618" y="480"/>
                    </a:lnTo>
                    <a:lnTo>
                      <a:pt x="576" y="480"/>
                    </a:lnTo>
                    <a:lnTo>
                      <a:pt x="492" y="384"/>
                    </a:lnTo>
                    <a:lnTo>
                      <a:pt x="444" y="330"/>
                    </a:lnTo>
                    <a:lnTo>
                      <a:pt x="372" y="240"/>
                    </a:lnTo>
                    <a:lnTo>
                      <a:pt x="276" y="144"/>
                    </a:lnTo>
                    <a:lnTo>
                      <a:pt x="204" y="84"/>
                    </a:lnTo>
                    <a:lnTo>
                      <a:pt x="78" y="18"/>
                    </a:lnTo>
                    <a:lnTo>
                      <a:pt x="0" y="0"/>
                    </a:lnTo>
                    <a:close/>
                  </a:path>
                </a:pathLst>
              </a:custGeom>
              <a:solidFill>
                <a:srgbClr val="FFCCFF">
                  <a:alpha val="50000"/>
                </a:srgbClr>
              </a:solidFill>
              <a:ln w="15875" cap="flat" cmpd="sng">
                <a:noFill/>
                <a:prstDash val="solid"/>
                <a:round/>
                <a:headEnd/>
                <a:tailEnd/>
              </a:ln>
              <a:effectLst/>
            </p:spPr>
            <p:txBody>
              <a:bodyPr wrap="none" anchor="ctr">
                <a:noAutofit/>
              </a:bodyPr>
              <a:lstStyle/>
              <a:p>
                <a:endParaRPr lang="ja-JP" altLang="en-US" sz="800" dirty="0">
                  <a:latin typeface="+mn-ea"/>
                  <a:ea typeface="+mn-ea"/>
                </a:endParaRPr>
              </a:p>
            </p:txBody>
          </p:sp>
          <p:sp>
            <p:nvSpPr>
              <p:cNvPr id="81" name="Rectangle 22"/>
              <p:cNvSpPr>
                <a:spLocks noChangeAspect="1" noChangeArrowheads="1"/>
              </p:cNvSpPr>
              <p:nvPr/>
            </p:nvSpPr>
            <p:spPr bwMode="auto">
              <a:xfrm>
                <a:off x="3714744" y="2571744"/>
                <a:ext cx="1066318" cy="461665"/>
              </a:xfrm>
              <a:prstGeom prst="rect">
                <a:avLst/>
              </a:prstGeom>
              <a:noFill/>
              <a:ln w="9525">
                <a:noFill/>
                <a:miter lim="800000"/>
                <a:headEnd/>
                <a:tailEnd/>
              </a:ln>
              <a:effectLst/>
            </p:spPr>
            <p:txBody>
              <a:bodyPr wrap="none">
                <a:noAutofit/>
              </a:bodyPr>
              <a:lstStyle/>
              <a:p>
                <a:pPr algn="l">
                  <a:buFontTx/>
                  <a:buNone/>
                </a:pPr>
                <a:r>
                  <a:rPr lang="en-US" altLang="ja-JP" sz="800" b="1" dirty="0" smtClean="0">
                    <a:solidFill>
                      <a:srgbClr val="99CCFF"/>
                    </a:solidFill>
                    <a:latin typeface="+mn-ea"/>
                    <a:ea typeface="+mn-ea"/>
                  </a:rPr>
                  <a:t>Massive BH</a:t>
                </a:r>
              </a:p>
              <a:p>
                <a:pPr algn="l">
                  <a:buFontTx/>
                  <a:buNone/>
                </a:pPr>
                <a:r>
                  <a:rPr lang="en-US" altLang="ja-JP" sz="800" b="1" dirty="0" smtClean="0">
                    <a:solidFill>
                      <a:srgbClr val="99CCFF"/>
                    </a:solidFill>
                    <a:latin typeface="+mn-ea"/>
                    <a:ea typeface="+mn-ea"/>
                  </a:rPr>
                  <a:t>     inspirals</a:t>
                </a:r>
                <a:endParaRPr lang="ja-JP" altLang="en-US" sz="800" b="1" dirty="0" smtClean="0">
                  <a:solidFill>
                    <a:srgbClr val="99CCFF"/>
                  </a:solidFill>
                  <a:latin typeface="+mn-ea"/>
                  <a:ea typeface="+mn-ea"/>
                </a:endParaRPr>
              </a:p>
            </p:txBody>
          </p:sp>
          <p:sp>
            <p:nvSpPr>
              <p:cNvPr id="82" name="Rectangle 23"/>
              <p:cNvSpPr>
                <a:spLocks noChangeAspect="1" noChangeArrowheads="1"/>
              </p:cNvSpPr>
              <p:nvPr/>
            </p:nvSpPr>
            <p:spPr bwMode="auto">
              <a:xfrm>
                <a:off x="3770177" y="3038773"/>
                <a:ext cx="801822" cy="461665"/>
              </a:xfrm>
              <a:prstGeom prst="rect">
                <a:avLst/>
              </a:prstGeom>
              <a:noFill/>
              <a:ln w="9525">
                <a:noFill/>
                <a:miter lim="800000"/>
                <a:headEnd/>
                <a:tailEnd/>
              </a:ln>
              <a:effectLst/>
            </p:spPr>
            <p:txBody>
              <a:bodyPr wrap="none">
                <a:noAutofit/>
              </a:bodyPr>
              <a:lstStyle/>
              <a:p>
                <a:pPr algn="l">
                  <a:buFontTx/>
                  <a:buNone/>
                </a:pPr>
                <a:r>
                  <a:rPr lang="en-US" altLang="ja-JP" sz="800" b="1" dirty="0" smtClean="0">
                    <a:solidFill>
                      <a:srgbClr val="CC99FF"/>
                    </a:solidFill>
                    <a:latin typeface="+mn-ea"/>
                    <a:ea typeface="+mn-ea"/>
                  </a:rPr>
                  <a:t>Galaxy</a:t>
                </a:r>
              </a:p>
              <a:p>
                <a:pPr algn="l">
                  <a:buFontTx/>
                  <a:buNone/>
                </a:pPr>
                <a:r>
                  <a:rPr lang="en-US" altLang="ja-JP" sz="800" b="1" dirty="0" smtClean="0">
                    <a:solidFill>
                      <a:srgbClr val="CC99FF"/>
                    </a:solidFill>
                    <a:latin typeface="+mn-ea"/>
                    <a:ea typeface="+mn-ea"/>
                  </a:rPr>
                  <a:t>binaries</a:t>
                </a:r>
                <a:endParaRPr lang="ja-JP" altLang="en-US" sz="800" b="1" dirty="0">
                  <a:solidFill>
                    <a:srgbClr val="CC99FF"/>
                  </a:solidFill>
                  <a:latin typeface="+mn-ea"/>
                  <a:ea typeface="+mn-ea"/>
                </a:endParaRPr>
              </a:p>
            </p:txBody>
          </p:sp>
          <p:sp>
            <p:nvSpPr>
              <p:cNvPr id="83" name="Rectangle 25"/>
              <p:cNvSpPr>
                <a:spLocks noChangeAspect="1" noChangeArrowheads="1"/>
              </p:cNvSpPr>
              <p:nvPr/>
            </p:nvSpPr>
            <p:spPr bwMode="auto">
              <a:xfrm>
                <a:off x="5580064" y="5214950"/>
                <a:ext cx="1996059" cy="461665"/>
              </a:xfrm>
              <a:prstGeom prst="rect">
                <a:avLst/>
              </a:prstGeom>
              <a:noFill/>
              <a:ln w="9525">
                <a:noFill/>
                <a:miter lim="800000"/>
                <a:headEnd/>
                <a:tailEnd/>
              </a:ln>
              <a:effectLst/>
            </p:spPr>
            <p:txBody>
              <a:bodyPr wrap="none">
                <a:noAutofit/>
              </a:bodyPr>
              <a:lstStyle/>
              <a:p>
                <a:pPr algn="l">
                  <a:buFontTx/>
                  <a:buNone/>
                </a:pPr>
                <a:r>
                  <a:rPr lang="en-US" altLang="ja-JP" sz="800" b="1" dirty="0" smtClean="0">
                    <a:solidFill>
                      <a:srgbClr val="DDDDDD"/>
                    </a:solidFill>
                    <a:latin typeface="+mn-ea"/>
                    <a:ea typeface="+mn-ea"/>
                  </a:rPr>
                  <a:t>Gravity-gradient noise</a:t>
                </a:r>
                <a:endParaRPr lang="ja-JP" altLang="en-US" sz="800" b="1" dirty="0">
                  <a:solidFill>
                    <a:srgbClr val="DDDDDD"/>
                  </a:solidFill>
                  <a:latin typeface="+mn-ea"/>
                  <a:ea typeface="+mn-ea"/>
                </a:endParaRPr>
              </a:p>
              <a:p>
                <a:pPr algn="l">
                  <a:buFontTx/>
                  <a:buNone/>
                </a:pPr>
                <a:r>
                  <a:rPr lang="ja-JP" altLang="en-US" sz="800" b="1" dirty="0">
                    <a:solidFill>
                      <a:srgbClr val="DDDDDD"/>
                    </a:solidFill>
                    <a:latin typeface="+mn-ea"/>
                    <a:ea typeface="+mn-ea"/>
                  </a:rPr>
                  <a:t> </a:t>
                </a:r>
                <a:r>
                  <a:rPr lang="en-US" altLang="ja-JP" sz="800" b="1" dirty="0" smtClean="0">
                    <a:solidFill>
                      <a:srgbClr val="DDDDDD"/>
                    </a:solidFill>
                    <a:latin typeface="+mn-ea"/>
                    <a:ea typeface="+mn-ea"/>
                  </a:rPr>
                  <a:t>(Terrestrial detectors)</a:t>
                </a:r>
                <a:endParaRPr lang="en-US" altLang="ja-JP" sz="800" b="1" dirty="0">
                  <a:solidFill>
                    <a:srgbClr val="DDDDDD"/>
                  </a:solidFill>
                  <a:latin typeface="+mn-ea"/>
                  <a:ea typeface="+mn-ea"/>
                </a:endParaRPr>
              </a:p>
            </p:txBody>
          </p:sp>
          <p:sp>
            <p:nvSpPr>
              <p:cNvPr id="84" name="Line 26"/>
              <p:cNvSpPr>
                <a:spLocks noChangeShapeType="1"/>
              </p:cNvSpPr>
              <p:nvPr/>
            </p:nvSpPr>
            <p:spPr bwMode="auto">
              <a:xfrm>
                <a:off x="5435600" y="2541588"/>
                <a:ext cx="720725" cy="0"/>
              </a:xfrm>
              <a:prstGeom prst="line">
                <a:avLst/>
              </a:prstGeom>
              <a:noFill/>
              <a:ln w="25400">
                <a:solidFill>
                  <a:srgbClr val="FF0000"/>
                </a:solidFill>
                <a:round/>
                <a:headEnd/>
                <a:tailEnd/>
              </a:ln>
              <a:effectLst/>
            </p:spPr>
            <p:txBody>
              <a:bodyPr anchor="ctr">
                <a:noAutofit/>
              </a:bodyPr>
              <a:lstStyle/>
              <a:p>
                <a:endParaRPr lang="ja-JP" altLang="en-US" sz="800" dirty="0">
                  <a:latin typeface="+mn-ea"/>
                  <a:ea typeface="+mn-ea"/>
                </a:endParaRPr>
              </a:p>
            </p:txBody>
          </p:sp>
          <p:sp>
            <p:nvSpPr>
              <p:cNvPr id="85" name="Line 27"/>
              <p:cNvSpPr>
                <a:spLocks noChangeShapeType="1"/>
              </p:cNvSpPr>
              <p:nvPr/>
            </p:nvSpPr>
            <p:spPr bwMode="auto">
              <a:xfrm>
                <a:off x="5321300" y="2397125"/>
                <a:ext cx="142875" cy="142875"/>
              </a:xfrm>
              <a:prstGeom prst="line">
                <a:avLst/>
              </a:prstGeom>
              <a:noFill/>
              <a:ln w="25400">
                <a:solidFill>
                  <a:srgbClr val="FF0000"/>
                </a:solidFill>
                <a:round/>
                <a:headEnd/>
                <a:tailEnd/>
              </a:ln>
              <a:effectLst/>
            </p:spPr>
            <p:txBody>
              <a:bodyPr anchor="ctr">
                <a:noAutofit/>
              </a:bodyPr>
              <a:lstStyle/>
              <a:p>
                <a:endParaRPr lang="ja-JP" altLang="en-US" sz="800" dirty="0">
                  <a:latin typeface="+mn-ea"/>
                  <a:ea typeface="+mn-ea"/>
                </a:endParaRPr>
              </a:p>
            </p:txBody>
          </p:sp>
          <p:sp>
            <p:nvSpPr>
              <p:cNvPr id="86" name="Rectangle 28"/>
              <p:cNvSpPr>
                <a:spLocks noChangeAspect="1" noChangeArrowheads="1"/>
              </p:cNvSpPr>
              <p:nvPr/>
            </p:nvSpPr>
            <p:spPr bwMode="auto">
              <a:xfrm>
                <a:off x="5724526" y="2565400"/>
                <a:ext cx="1112838" cy="336550"/>
              </a:xfrm>
              <a:prstGeom prst="rect">
                <a:avLst/>
              </a:prstGeom>
              <a:noFill/>
              <a:ln w="9525">
                <a:noFill/>
                <a:miter lim="800000"/>
                <a:headEnd/>
                <a:tailEnd/>
              </a:ln>
              <a:effectLst/>
            </p:spPr>
            <p:txBody>
              <a:bodyPr wrap="none">
                <a:noAutofit/>
              </a:bodyPr>
              <a:lstStyle/>
              <a:p>
                <a:pPr>
                  <a:buFontTx/>
                  <a:buNone/>
                </a:pPr>
                <a:r>
                  <a:rPr lang="en-US" altLang="ja-JP" sz="800" b="1" dirty="0">
                    <a:solidFill>
                      <a:srgbClr val="FF9999"/>
                    </a:solidFill>
                    <a:latin typeface="+mn-ea"/>
                    <a:ea typeface="+mn-ea"/>
                  </a:rPr>
                  <a:t>DPF limit</a:t>
                </a:r>
              </a:p>
            </p:txBody>
          </p:sp>
          <p:sp>
            <p:nvSpPr>
              <p:cNvPr id="87" name="Line 30"/>
              <p:cNvSpPr>
                <a:spLocks noChangeAspect="1" noChangeShapeType="1"/>
              </p:cNvSpPr>
              <p:nvPr/>
            </p:nvSpPr>
            <p:spPr bwMode="auto">
              <a:xfrm flipH="1" flipV="1">
                <a:off x="2339975" y="3062288"/>
                <a:ext cx="3455988" cy="2071687"/>
              </a:xfrm>
              <a:prstGeom prst="line">
                <a:avLst/>
              </a:prstGeom>
              <a:noFill/>
              <a:ln w="50800">
                <a:solidFill>
                  <a:srgbClr val="FF99CC"/>
                </a:solidFill>
                <a:round/>
                <a:headEnd/>
                <a:tailEnd/>
              </a:ln>
              <a:effectLst/>
            </p:spPr>
            <p:txBody>
              <a:bodyPr anchor="ctr">
                <a:noAutofit/>
              </a:bodyPr>
              <a:lstStyle/>
              <a:p>
                <a:endParaRPr lang="ja-JP" altLang="en-US" sz="800" dirty="0">
                  <a:latin typeface="+mn-ea"/>
                  <a:ea typeface="+mn-ea"/>
                </a:endParaRPr>
              </a:p>
            </p:txBody>
          </p:sp>
          <p:sp>
            <p:nvSpPr>
              <p:cNvPr id="88" name="Rectangle 31"/>
              <p:cNvSpPr>
                <a:spLocks noChangeAspect="1" noChangeArrowheads="1"/>
              </p:cNvSpPr>
              <p:nvPr/>
            </p:nvSpPr>
            <p:spPr bwMode="auto">
              <a:xfrm>
                <a:off x="2955155" y="4317372"/>
                <a:ext cx="1688284" cy="683264"/>
              </a:xfrm>
              <a:prstGeom prst="rect">
                <a:avLst/>
              </a:prstGeom>
              <a:noFill/>
              <a:ln w="9525">
                <a:noFill/>
                <a:miter lim="800000"/>
                <a:headEnd/>
                <a:tailEnd/>
              </a:ln>
              <a:effectLst/>
            </p:spPr>
            <p:txBody>
              <a:bodyPr wrap="none">
                <a:noAutofit/>
              </a:bodyPr>
              <a:lstStyle/>
              <a:p>
                <a:pPr algn="l">
                  <a:buFontTx/>
                  <a:buNone/>
                </a:pPr>
                <a:r>
                  <a:rPr lang="en-US" altLang="ja-JP" sz="800" b="1" dirty="0" smtClean="0">
                    <a:solidFill>
                      <a:srgbClr val="FFCCCC"/>
                    </a:solidFill>
                    <a:latin typeface="+mn-ea"/>
                    <a:ea typeface="+mn-ea"/>
                  </a:rPr>
                  <a:t>Background GWs</a:t>
                </a:r>
              </a:p>
              <a:p>
                <a:pPr algn="l">
                  <a:buFontTx/>
                  <a:buNone/>
                </a:pPr>
                <a:r>
                  <a:rPr lang="en-US" altLang="ja-JP" sz="800" b="1" dirty="0" smtClean="0">
                    <a:solidFill>
                      <a:srgbClr val="FFCCCC"/>
                    </a:solidFill>
                    <a:latin typeface="+mn-ea"/>
                    <a:ea typeface="+mn-ea"/>
                  </a:rPr>
                  <a:t>from early universe</a:t>
                </a:r>
                <a:endParaRPr lang="ja-JP" altLang="en-US" sz="800" b="1" dirty="0">
                  <a:solidFill>
                    <a:srgbClr val="FFCCCC"/>
                  </a:solidFill>
                  <a:latin typeface="+mn-ea"/>
                  <a:ea typeface="+mn-ea"/>
                </a:endParaRPr>
              </a:p>
              <a:p>
                <a:pPr algn="l">
                  <a:lnSpc>
                    <a:spcPct val="120000"/>
                  </a:lnSpc>
                  <a:buFontTx/>
                  <a:buNone/>
                </a:pPr>
                <a:r>
                  <a:rPr lang="ja-JP" altLang="en-US" sz="800" b="1" dirty="0">
                    <a:solidFill>
                      <a:srgbClr val="FFCCCC"/>
                    </a:solidFill>
                    <a:latin typeface="+mn-ea"/>
                    <a:ea typeface="+mn-ea"/>
                  </a:rPr>
                  <a:t>    </a:t>
                </a:r>
                <a:r>
                  <a:rPr lang="en-US" altLang="ja-JP" sz="800" b="1" dirty="0">
                    <a:solidFill>
                      <a:srgbClr val="FFCCCC"/>
                    </a:solidFill>
                    <a:latin typeface="+mn-ea"/>
                    <a:ea typeface="+mn-ea"/>
                  </a:rPr>
                  <a:t>(W</a:t>
                </a:r>
                <a:r>
                  <a:rPr lang="en-US" altLang="ja-JP" sz="800" b="1" baseline="-10000" dirty="0">
                    <a:solidFill>
                      <a:srgbClr val="FFCCCC"/>
                    </a:solidFill>
                    <a:latin typeface="+mn-ea"/>
                    <a:ea typeface="+mn-ea"/>
                  </a:rPr>
                  <a:t>gw</a:t>
                </a:r>
                <a:r>
                  <a:rPr lang="en-US" altLang="ja-JP" sz="800" b="1" dirty="0">
                    <a:solidFill>
                      <a:srgbClr val="FFCCCC"/>
                    </a:solidFill>
                    <a:latin typeface="+mn-ea"/>
                    <a:ea typeface="+mn-ea"/>
                  </a:rPr>
                  <a:t>=10</a:t>
                </a:r>
                <a:r>
                  <a:rPr lang="en-US" altLang="ja-JP" sz="800" b="1" baseline="30000" dirty="0">
                    <a:solidFill>
                      <a:srgbClr val="FFCCCC"/>
                    </a:solidFill>
                    <a:latin typeface="+mn-ea"/>
                    <a:ea typeface="+mn-ea"/>
                  </a:rPr>
                  <a:t>-14</a:t>
                </a:r>
                <a:r>
                  <a:rPr lang="en-US" altLang="ja-JP" sz="800" b="1" dirty="0">
                    <a:solidFill>
                      <a:srgbClr val="FFCCCC"/>
                    </a:solidFill>
                    <a:latin typeface="+mn-ea"/>
                    <a:ea typeface="+mn-ea"/>
                  </a:rPr>
                  <a:t>)</a:t>
                </a:r>
              </a:p>
            </p:txBody>
          </p:sp>
          <p:pic>
            <p:nvPicPr>
              <p:cNvPr id="89" name="図 88" descr="txp_fig.bmp"/>
              <p:cNvPicPr>
                <a:picLocks noChangeAspect="1"/>
              </p:cNvPicPr>
              <p:nvPr>
                <p:custDataLst>
                  <p:tags r:id="rId1"/>
                </p:custDataLst>
              </p:nvPr>
            </p:nvPicPr>
            <p:blipFill>
              <a:blip r:embed="rId6" cstate="print">
                <a:clrChange>
                  <a:clrFrom>
                    <a:srgbClr val="FFFFFF"/>
                  </a:clrFrom>
                  <a:clrTo>
                    <a:srgbClr val="FFFFFF">
                      <a:alpha val="0"/>
                    </a:srgbClr>
                  </a:clrTo>
                </a:clrChange>
                <a:lum bright="90000"/>
              </a:blip>
              <a:stretch>
                <a:fillRect/>
              </a:stretch>
            </p:blipFill>
            <p:spPr>
              <a:xfrm>
                <a:off x="7000892" y="1857364"/>
                <a:ext cx="1643074" cy="438970"/>
              </a:xfrm>
              <a:prstGeom prst="rect">
                <a:avLst/>
              </a:prstGeom>
            </p:spPr>
          </p:pic>
          <p:sp>
            <p:nvSpPr>
              <p:cNvPr id="90" name="Rectangle 21"/>
              <p:cNvSpPr>
                <a:spLocks noChangeAspect="1" noChangeArrowheads="1"/>
              </p:cNvSpPr>
              <p:nvPr/>
            </p:nvSpPr>
            <p:spPr bwMode="auto">
              <a:xfrm>
                <a:off x="2668287" y="3723504"/>
                <a:ext cx="1475085" cy="276998"/>
              </a:xfrm>
              <a:prstGeom prst="rect">
                <a:avLst/>
              </a:prstGeom>
              <a:noFill/>
              <a:ln w="9525">
                <a:noFill/>
                <a:miter lim="800000"/>
                <a:headEnd/>
                <a:tailEnd/>
              </a:ln>
              <a:effectLst/>
            </p:spPr>
            <p:txBody>
              <a:bodyPr wrap="none">
                <a:noAutofit/>
              </a:bodyPr>
              <a:lstStyle/>
              <a:p>
                <a:pPr algn="l">
                  <a:buFontTx/>
                  <a:buNone/>
                </a:pPr>
                <a:r>
                  <a:rPr lang="en-US" altLang="ja-JP" sz="800" b="1" dirty="0" smtClean="0">
                    <a:solidFill>
                      <a:srgbClr val="DDDDDD"/>
                    </a:solidFill>
                    <a:latin typeface="+mn-ea"/>
                    <a:ea typeface="+mn-ea"/>
                  </a:rPr>
                  <a:t>Foreground GWs</a:t>
                </a:r>
                <a:endParaRPr lang="ja-JP" altLang="en-US" sz="800" b="1" dirty="0">
                  <a:solidFill>
                    <a:srgbClr val="DDDDDD"/>
                  </a:solidFill>
                  <a:latin typeface="+mn-ea"/>
                  <a:ea typeface="+mn-ea"/>
                </a:endParaRPr>
              </a:p>
            </p:txBody>
          </p:sp>
          <p:sp>
            <p:nvSpPr>
              <p:cNvPr id="91" name="Rectangle 24"/>
              <p:cNvSpPr>
                <a:spLocks noChangeAspect="1" noChangeArrowheads="1"/>
              </p:cNvSpPr>
              <p:nvPr/>
            </p:nvSpPr>
            <p:spPr bwMode="auto">
              <a:xfrm>
                <a:off x="2320924" y="2925763"/>
                <a:ext cx="793807" cy="400110"/>
              </a:xfrm>
              <a:prstGeom prst="rect">
                <a:avLst/>
              </a:prstGeom>
              <a:noFill/>
              <a:ln w="9525">
                <a:noFill/>
                <a:miter lim="800000"/>
                <a:headEnd/>
                <a:tailEnd/>
              </a:ln>
              <a:effectLst/>
            </p:spPr>
            <p:txBody>
              <a:bodyPr wrap="none">
                <a:noAutofit/>
              </a:bodyPr>
              <a:lstStyle/>
              <a:p>
                <a:pPr>
                  <a:buFontTx/>
                  <a:buNone/>
                </a:pPr>
                <a:r>
                  <a:rPr lang="en-US" altLang="ja-JP" sz="800" b="1" dirty="0">
                    <a:solidFill>
                      <a:srgbClr val="99CCFF"/>
                    </a:solidFill>
                    <a:latin typeface="+mn-ea"/>
                    <a:ea typeface="+mn-ea"/>
                  </a:rPr>
                  <a:t>LISA</a:t>
                </a:r>
              </a:p>
            </p:txBody>
          </p:sp>
        </p:grpSp>
      </p:grpSp>
      <p:sp>
        <p:nvSpPr>
          <p:cNvPr id="41" name="右矢印 40"/>
          <p:cNvSpPr/>
          <p:nvPr/>
        </p:nvSpPr>
        <p:spPr bwMode="auto">
          <a:xfrm>
            <a:off x="1714480" y="2028758"/>
            <a:ext cx="285752" cy="285752"/>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bwMode="auto">
          <a:xfrm>
            <a:off x="1071538" y="1000108"/>
            <a:ext cx="5000660" cy="1214446"/>
          </a:xfrm>
          <a:prstGeom prst="roundRect">
            <a:avLst/>
          </a:prstGeom>
          <a:solidFill>
            <a:srgbClr val="FFFFFF">
              <a:alpha val="10000"/>
            </a:srgbClr>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2" name="タイトル 1"/>
          <p:cNvSpPr>
            <a:spLocks noGrp="1"/>
          </p:cNvSpPr>
          <p:nvPr>
            <p:ph type="title"/>
          </p:nvPr>
        </p:nvSpPr>
        <p:spPr/>
        <p:txBody>
          <a:bodyPr/>
          <a:lstStyle/>
          <a:p>
            <a:r>
              <a:rPr lang="ja-JP" altLang="en-US" dirty="0" smtClean="0"/>
              <a:t>極微小距離での検証実験</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5" name="Rectangle 5"/>
          <p:cNvSpPr>
            <a:spLocks noChangeArrowheads="1"/>
          </p:cNvSpPr>
          <p:nvPr/>
        </p:nvSpPr>
        <p:spPr bwMode="auto">
          <a:xfrm>
            <a:off x="1071538" y="1000108"/>
            <a:ext cx="4143404" cy="794064"/>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8F8F8"/>
                </a:solidFill>
              </a:rPr>
              <a:t>カシミール力</a:t>
            </a:r>
            <a:endParaRPr lang="en-US" altLang="ja-JP" sz="2000" b="1" dirty="0" smtClean="0">
              <a:solidFill>
                <a:srgbClr val="F8F8F8"/>
              </a:solidFill>
            </a:endParaRPr>
          </a:p>
          <a:p>
            <a:pPr algn="l">
              <a:lnSpc>
                <a:spcPct val="120000"/>
              </a:lnSpc>
              <a:buClr>
                <a:schemeClr val="accent2"/>
              </a:buClr>
              <a:buSzPct val="70000"/>
              <a:buNone/>
            </a:pPr>
            <a:r>
              <a:rPr lang="ja-JP" altLang="en-US" b="1" dirty="0" smtClean="0">
                <a:solidFill>
                  <a:srgbClr val="F8F8F8"/>
                </a:solidFill>
              </a:rPr>
              <a:t>   （量子真空場ゼロ点振動力</a:t>
            </a:r>
            <a:r>
              <a:rPr lang="en-US" altLang="ja-JP" b="1" dirty="0" smtClean="0">
                <a:solidFill>
                  <a:srgbClr val="F8F8F8"/>
                </a:solidFill>
              </a:rPr>
              <a:t>)</a:t>
            </a:r>
            <a:endParaRPr lang="ja-JP" altLang="en-US" b="1" dirty="0" smtClean="0">
              <a:solidFill>
                <a:srgbClr val="F8F8F8"/>
              </a:solidFill>
            </a:endParaRPr>
          </a:p>
        </p:txBody>
      </p:sp>
      <p:sp>
        <p:nvSpPr>
          <p:cNvPr id="7" name="Text Box 3"/>
          <p:cNvSpPr txBox="1">
            <a:spLocks noChangeArrowheads="1"/>
          </p:cNvSpPr>
          <p:nvPr/>
        </p:nvSpPr>
        <p:spPr bwMode="auto">
          <a:xfrm>
            <a:off x="1357290" y="1722734"/>
            <a:ext cx="3084499" cy="461665"/>
          </a:xfrm>
          <a:prstGeom prst="rect">
            <a:avLst/>
          </a:prstGeom>
          <a:noFill/>
          <a:ln w="9525">
            <a:noFill/>
            <a:miter lim="800000"/>
            <a:headEnd/>
            <a:tailEnd/>
          </a:ln>
          <a:effectLst/>
        </p:spPr>
        <p:txBody>
          <a:bodyPr wrap="none">
            <a:spAutoFit/>
          </a:bodyPr>
          <a:lstStyle/>
          <a:p>
            <a:pPr algn="l">
              <a:buNone/>
            </a:pPr>
            <a:r>
              <a:rPr lang="en-US" altLang="ja-JP" sz="1200" b="1" dirty="0" smtClean="0">
                <a:solidFill>
                  <a:srgbClr val="C0C0C0"/>
                </a:solidFill>
              </a:rPr>
              <a:t>H.D.Casimir, </a:t>
            </a:r>
          </a:p>
          <a:p>
            <a:pPr algn="l">
              <a:buNone/>
            </a:pPr>
            <a:r>
              <a:rPr lang="en-US" altLang="ja-JP" sz="1200" b="1" dirty="0" smtClean="0">
                <a:solidFill>
                  <a:srgbClr val="C0C0C0"/>
                </a:solidFill>
              </a:rPr>
              <a:t>Proc.K.Ned.Akad </a:t>
            </a:r>
            <a:r>
              <a:rPr lang="en-US" altLang="ja-JP" sz="1200" b="1" dirty="0">
                <a:solidFill>
                  <a:srgbClr val="C0C0C0"/>
                </a:solidFill>
              </a:rPr>
              <a:t>Wet. 51, 793 (1948)</a:t>
            </a:r>
          </a:p>
        </p:txBody>
      </p:sp>
      <p:pic>
        <p:nvPicPr>
          <p:cNvPr id="8" name="Picture 4" descr="pw1509061"/>
          <p:cNvPicPr>
            <a:picLocks noChangeAspect="1" noChangeArrowheads="1"/>
          </p:cNvPicPr>
          <p:nvPr/>
        </p:nvPicPr>
        <p:blipFill>
          <a:blip r:embed="rId3" cstate="print"/>
          <a:srcRect l="3240" t="679" r="3240" b="54284"/>
          <a:stretch>
            <a:fillRect/>
          </a:stretch>
        </p:blipFill>
        <p:spPr bwMode="auto">
          <a:xfrm>
            <a:off x="4500562" y="1071546"/>
            <a:ext cx="1363508" cy="1045257"/>
          </a:xfrm>
          <a:prstGeom prst="rect">
            <a:avLst/>
          </a:prstGeom>
          <a:noFill/>
          <a:ln w="9525">
            <a:noFill/>
            <a:miter lim="800000"/>
            <a:headEnd/>
            <a:tailEnd/>
          </a:ln>
        </p:spPr>
      </p:pic>
      <p:pic>
        <p:nvPicPr>
          <p:cNvPr id="11" name="Picture 4" descr="pw1509061"/>
          <p:cNvPicPr>
            <a:picLocks noChangeAspect="1" noChangeArrowheads="1"/>
          </p:cNvPicPr>
          <p:nvPr/>
        </p:nvPicPr>
        <p:blipFill>
          <a:blip r:embed="rId3" cstate="print"/>
          <a:srcRect t="54963" r="4319"/>
          <a:stretch>
            <a:fillRect/>
          </a:stretch>
        </p:blipFill>
        <p:spPr bwMode="auto">
          <a:xfrm>
            <a:off x="857224" y="3571876"/>
            <a:ext cx="3527454" cy="2643206"/>
          </a:xfrm>
          <a:prstGeom prst="rect">
            <a:avLst/>
          </a:prstGeom>
          <a:noFill/>
          <a:ln w="9525">
            <a:noFill/>
            <a:miter lim="800000"/>
            <a:headEnd/>
            <a:tailEnd/>
          </a:ln>
        </p:spPr>
      </p:pic>
      <p:sp>
        <p:nvSpPr>
          <p:cNvPr id="25" name="Text Box 6"/>
          <p:cNvSpPr txBox="1">
            <a:spLocks noChangeArrowheads="1"/>
          </p:cNvSpPr>
          <p:nvPr/>
        </p:nvSpPr>
        <p:spPr bwMode="auto">
          <a:xfrm>
            <a:off x="1714480" y="2422571"/>
            <a:ext cx="4429156" cy="1006429"/>
          </a:xfrm>
          <a:prstGeom prst="rect">
            <a:avLst/>
          </a:prstGeom>
          <a:noFill/>
          <a:ln w="9525">
            <a:noFill/>
            <a:miter lim="800000"/>
            <a:headEnd/>
            <a:tailEnd/>
          </a:ln>
          <a:effectLst/>
        </p:spPr>
        <p:txBody>
          <a:bodyPr wrap="square">
            <a:spAutoFit/>
          </a:bodyPr>
          <a:lstStyle/>
          <a:p>
            <a:pPr algn="l">
              <a:lnSpc>
                <a:spcPct val="110000"/>
              </a:lnSpc>
              <a:buFontTx/>
              <a:buNone/>
            </a:pPr>
            <a:r>
              <a:rPr lang="ja-JP" altLang="en-US" b="1" dirty="0">
                <a:solidFill>
                  <a:srgbClr val="FFFFFF"/>
                </a:solidFill>
              </a:rPr>
              <a:t>真空中の電磁場のゼロ点振動エネルギー 　</a:t>
            </a:r>
          </a:p>
          <a:p>
            <a:pPr algn="l">
              <a:lnSpc>
                <a:spcPct val="110000"/>
              </a:lnSpc>
              <a:buFontTx/>
              <a:buNone/>
            </a:pPr>
            <a:r>
              <a:rPr lang="ja-JP" altLang="en-US" b="1" dirty="0">
                <a:solidFill>
                  <a:srgbClr val="FFFFFF"/>
                </a:solidFill>
              </a:rPr>
              <a:t>      </a:t>
            </a:r>
            <a:r>
              <a:rPr lang="ja-JP" altLang="en-US" b="1" dirty="0" smtClean="0">
                <a:solidFill>
                  <a:srgbClr val="FFFFFF"/>
                </a:solidFill>
                <a:sym typeface="Wingdings" pitchFamily="2" charset="2"/>
              </a:rPr>
              <a:t>境界</a:t>
            </a:r>
            <a:r>
              <a:rPr lang="ja-JP" altLang="en-US" b="1" dirty="0">
                <a:solidFill>
                  <a:srgbClr val="FFFFFF"/>
                </a:solidFill>
                <a:sym typeface="Wingdings" pitchFamily="2" charset="2"/>
              </a:rPr>
              <a:t>条件によって差を持つ</a:t>
            </a:r>
          </a:p>
          <a:p>
            <a:pPr algn="l">
              <a:lnSpc>
                <a:spcPct val="110000"/>
              </a:lnSpc>
              <a:buNone/>
            </a:pPr>
            <a:r>
              <a:rPr lang="ja-JP" altLang="en-US" b="1" dirty="0" smtClean="0">
                <a:solidFill>
                  <a:srgbClr val="FFFFFF"/>
                </a:solidFill>
                <a:sym typeface="Wingdings" pitchFamily="2" charset="2"/>
              </a:rPr>
              <a:t>      </a:t>
            </a:r>
            <a:r>
              <a:rPr lang="ja-JP" altLang="en-US" b="1" dirty="0" smtClean="0">
                <a:solidFill>
                  <a:srgbClr val="F8F8F8"/>
                </a:solidFill>
                <a:sym typeface="Wingdings" pitchFamily="2" charset="2"/>
              </a:rPr>
              <a:t> 金属板に力が生じる</a:t>
            </a:r>
            <a:endParaRPr lang="ja-JP" altLang="en-US" b="1" dirty="0" smtClean="0">
              <a:solidFill>
                <a:srgbClr val="F8F8F8"/>
              </a:solidFill>
            </a:endParaRPr>
          </a:p>
        </p:txBody>
      </p:sp>
      <p:sp>
        <p:nvSpPr>
          <p:cNvPr id="26" name="Text Box 6"/>
          <p:cNvSpPr txBox="1">
            <a:spLocks noChangeArrowheads="1"/>
          </p:cNvSpPr>
          <p:nvPr/>
        </p:nvSpPr>
        <p:spPr bwMode="auto">
          <a:xfrm>
            <a:off x="857225" y="3571876"/>
            <a:ext cx="3143271" cy="600164"/>
          </a:xfrm>
          <a:prstGeom prst="rect">
            <a:avLst/>
          </a:prstGeom>
          <a:noFill/>
          <a:ln w="9525">
            <a:noFill/>
            <a:miter lim="800000"/>
            <a:headEnd/>
            <a:tailEnd/>
          </a:ln>
          <a:effectLst/>
        </p:spPr>
        <p:txBody>
          <a:bodyPr wrap="square">
            <a:spAutoFit/>
          </a:bodyPr>
          <a:lstStyle/>
          <a:p>
            <a:pPr algn="l">
              <a:lnSpc>
                <a:spcPct val="110000"/>
              </a:lnSpc>
              <a:buFontTx/>
              <a:buNone/>
            </a:pPr>
            <a:r>
              <a:rPr lang="ja-JP" altLang="en-US" sz="1000" b="1" dirty="0" smtClean="0">
                <a:sym typeface="Wingdings" pitchFamily="2" charset="2"/>
              </a:rPr>
              <a:t>金属板</a:t>
            </a:r>
            <a:r>
              <a:rPr lang="ja-JP" altLang="en-US" sz="1000" b="1" dirty="0" smtClean="0"/>
              <a:t>表面</a:t>
            </a:r>
            <a:r>
              <a:rPr lang="ja-JP" altLang="en-US" sz="1000" b="1" dirty="0"/>
              <a:t>で</a:t>
            </a:r>
            <a:r>
              <a:rPr lang="ja-JP" altLang="en-US" sz="1000" b="1" dirty="0" smtClean="0"/>
              <a:t>は電場</a:t>
            </a:r>
            <a:r>
              <a:rPr lang="ja-JP" altLang="en-US" sz="1000" b="1" dirty="0"/>
              <a:t>は</a:t>
            </a:r>
            <a:r>
              <a:rPr lang="ja-JP" altLang="en-US" sz="1000" b="1" dirty="0" smtClean="0"/>
              <a:t>０</a:t>
            </a:r>
            <a:endParaRPr lang="ja-JP" altLang="en-US" sz="1000" b="1" dirty="0"/>
          </a:p>
          <a:p>
            <a:pPr algn="l">
              <a:lnSpc>
                <a:spcPct val="110000"/>
              </a:lnSpc>
              <a:buFontTx/>
              <a:buNone/>
            </a:pPr>
            <a:r>
              <a:rPr lang="ja-JP" altLang="en-US" sz="1000" b="1" dirty="0" smtClean="0"/>
              <a:t>  </a:t>
            </a:r>
            <a:r>
              <a:rPr lang="en-US" altLang="ja-JP" sz="1000" b="1" dirty="0" smtClean="0">
                <a:sym typeface="Wingdings" pitchFamily="2" charset="2"/>
              </a:rPr>
              <a:t></a:t>
            </a:r>
            <a:r>
              <a:rPr lang="ja-JP" altLang="en-US" sz="1000" b="1" dirty="0" smtClean="0">
                <a:sym typeface="Wingdings" pitchFamily="2" charset="2"/>
              </a:rPr>
              <a:t> </a:t>
            </a:r>
            <a:r>
              <a:rPr lang="ja-JP" altLang="en-US" sz="1000" b="1" dirty="0" smtClean="0"/>
              <a:t>許される</a:t>
            </a:r>
            <a:r>
              <a:rPr lang="ja-JP" altLang="en-US" sz="1000" b="1" dirty="0"/>
              <a:t>状態が</a:t>
            </a:r>
            <a:r>
              <a:rPr lang="ja-JP" altLang="en-US" sz="1000" b="1" dirty="0" smtClean="0"/>
              <a:t>限られる</a:t>
            </a:r>
            <a:endParaRPr lang="ja-JP" altLang="en-US" sz="1000" b="1" dirty="0"/>
          </a:p>
          <a:p>
            <a:pPr algn="l">
              <a:lnSpc>
                <a:spcPct val="110000"/>
              </a:lnSpc>
              <a:buFontTx/>
              <a:buNone/>
            </a:pPr>
            <a:r>
              <a:rPr lang="ja-JP" altLang="en-US" sz="1000" b="1" dirty="0" smtClean="0">
                <a:sym typeface="Wingdings" pitchFamily="2" charset="2"/>
              </a:rPr>
              <a:t>　  金属板内側に引力が生じる</a:t>
            </a:r>
            <a:endParaRPr lang="ja-JP" altLang="en-US" sz="1000" b="1" dirty="0" smtClean="0"/>
          </a:p>
        </p:txBody>
      </p:sp>
      <p:pic>
        <p:nvPicPr>
          <p:cNvPr id="3074" name="Picture 2"/>
          <p:cNvPicPr>
            <a:picLocks noChangeAspect="1" noChangeArrowheads="1"/>
          </p:cNvPicPr>
          <p:nvPr/>
        </p:nvPicPr>
        <p:blipFill>
          <a:blip r:embed="rId4" cstate="print"/>
          <a:srcRect/>
          <a:stretch>
            <a:fillRect/>
          </a:stretch>
        </p:blipFill>
        <p:spPr bwMode="auto">
          <a:xfrm>
            <a:off x="5143504" y="3571876"/>
            <a:ext cx="3422580" cy="2714644"/>
          </a:xfrm>
          <a:prstGeom prst="rect">
            <a:avLst/>
          </a:prstGeom>
          <a:noFill/>
          <a:ln w="9525">
            <a:noFill/>
            <a:miter lim="800000"/>
            <a:headEnd/>
            <a:tailEnd/>
          </a:ln>
        </p:spPr>
      </p:pic>
      <p:sp>
        <p:nvSpPr>
          <p:cNvPr id="27" name="Text Box 6"/>
          <p:cNvSpPr txBox="1">
            <a:spLocks noChangeArrowheads="1"/>
          </p:cNvSpPr>
          <p:nvPr/>
        </p:nvSpPr>
        <p:spPr bwMode="auto">
          <a:xfrm>
            <a:off x="6143637" y="3571876"/>
            <a:ext cx="2714643" cy="261610"/>
          </a:xfrm>
          <a:prstGeom prst="rect">
            <a:avLst/>
          </a:prstGeom>
          <a:noFill/>
          <a:ln w="9525">
            <a:noFill/>
            <a:miter lim="800000"/>
            <a:headEnd/>
            <a:tailEnd/>
          </a:ln>
          <a:effectLst/>
        </p:spPr>
        <p:txBody>
          <a:bodyPr wrap="square">
            <a:spAutoFit/>
          </a:bodyPr>
          <a:lstStyle/>
          <a:p>
            <a:pPr algn="l">
              <a:lnSpc>
                <a:spcPct val="110000"/>
              </a:lnSpc>
              <a:buFontTx/>
              <a:buNone/>
            </a:pPr>
            <a:r>
              <a:rPr lang="en-US" altLang="ja-JP" sz="1000" b="1" dirty="0" smtClean="0"/>
              <a:t>Fig. From presentation by </a:t>
            </a:r>
            <a:r>
              <a:rPr lang="en-US" altLang="ja-JP" sz="1000" b="1" dirty="0" err="1" smtClean="0"/>
              <a:t>M.Masuda</a:t>
            </a:r>
            <a:endParaRPr lang="ja-JP" altLang="en-US" sz="1000" b="1" dirty="0"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カシミール力の測定</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5" name="角丸四角形 4"/>
          <p:cNvSpPr/>
          <p:nvPr/>
        </p:nvSpPr>
        <p:spPr bwMode="auto">
          <a:xfrm>
            <a:off x="676618" y="1161620"/>
            <a:ext cx="4324010" cy="2286016"/>
          </a:xfrm>
          <a:prstGeom prst="roundRect">
            <a:avLst>
              <a:gd name="adj" fmla="val 2073"/>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pic>
        <p:nvPicPr>
          <p:cNvPr id="6" name="Picture 1"/>
          <p:cNvPicPr>
            <a:picLocks noChangeAspect="1" noChangeArrowheads="1"/>
          </p:cNvPicPr>
          <p:nvPr/>
        </p:nvPicPr>
        <p:blipFill>
          <a:blip r:embed="rId3" cstate="print"/>
          <a:srcRect/>
          <a:stretch>
            <a:fillRect/>
          </a:stretch>
        </p:blipFill>
        <p:spPr bwMode="auto">
          <a:xfrm>
            <a:off x="5571954" y="967071"/>
            <a:ext cx="3253813" cy="2819119"/>
          </a:xfrm>
          <a:prstGeom prst="rect">
            <a:avLst/>
          </a:prstGeom>
          <a:noFill/>
          <a:ln w="9525">
            <a:noFill/>
            <a:miter lim="800000"/>
            <a:headEnd/>
            <a:tailEnd/>
          </a:ln>
          <a:effectLst/>
        </p:spPr>
      </p:pic>
      <p:sp>
        <p:nvSpPr>
          <p:cNvPr id="7" name="Text Box 3"/>
          <p:cNvSpPr txBox="1">
            <a:spLocks noChangeArrowheads="1"/>
          </p:cNvSpPr>
          <p:nvPr/>
        </p:nvSpPr>
        <p:spPr bwMode="auto">
          <a:xfrm>
            <a:off x="7022104" y="1785926"/>
            <a:ext cx="1550424" cy="553998"/>
          </a:xfrm>
          <a:prstGeom prst="rect">
            <a:avLst/>
          </a:prstGeom>
          <a:noFill/>
          <a:ln w="9525">
            <a:noFill/>
            <a:miter lim="800000"/>
            <a:headEnd/>
            <a:tailEnd/>
          </a:ln>
          <a:effectLst/>
        </p:spPr>
        <p:txBody>
          <a:bodyPr wrap="none">
            <a:spAutoFit/>
          </a:bodyPr>
          <a:lstStyle/>
          <a:p>
            <a:pPr algn="l">
              <a:buNone/>
            </a:pPr>
            <a:r>
              <a:rPr lang="en-US" altLang="ja-JP" sz="1000" b="1" dirty="0" smtClean="0"/>
              <a:t>E.G.Adelberger et al.,</a:t>
            </a:r>
          </a:p>
          <a:p>
            <a:pPr algn="l">
              <a:buNone/>
            </a:pPr>
            <a:r>
              <a:rPr lang="en-US" altLang="ja-JP" sz="1000" b="1" dirty="0" smtClean="0"/>
              <a:t>Ann.Rev.Nucl.Sci.</a:t>
            </a:r>
          </a:p>
          <a:p>
            <a:pPr algn="l">
              <a:buNone/>
            </a:pPr>
            <a:r>
              <a:rPr lang="ja-JP" altLang="en-US" sz="1000" b="1" dirty="0" smtClean="0"/>
              <a:t>　　　</a:t>
            </a:r>
            <a:r>
              <a:rPr lang="en-US" altLang="ja-JP" sz="1000" b="1" dirty="0" smtClean="0"/>
              <a:t> 53 (2003) 77</a:t>
            </a:r>
            <a:endParaRPr lang="en-US" altLang="ja-JP" sz="1000" b="1" dirty="0"/>
          </a:p>
        </p:txBody>
      </p:sp>
      <p:pic>
        <p:nvPicPr>
          <p:cNvPr id="8" name="Picture 3" descr="casimir_fig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28662" y="1090182"/>
            <a:ext cx="2928958" cy="2351648"/>
          </a:xfrm>
          <a:prstGeom prst="rect">
            <a:avLst/>
          </a:prstGeom>
          <a:noFill/>
        </p:spPr>
      </p:pic>
      <p:sp>
        <p:nvSpPr>
          <p:cNvPr id="9" name="Text Box 7"/>
          <p:cNvSpPr txBox="1">
            <a:spLocks noChangeArrowheads="1"/>
          </p:cNvSpPr>
          <p:nvPr/>
        </p:nvSpPr>
        <p:spPr bwMode="auto">
          <a:xfrm>
            <a:off x="3214678" y="1161620"/>
            <a:ext cx="1709122" cy="523220"/>
          </a:xfrm>
          <a:prstGeom prst="rect">
            <a:avLst/>
          </a:prstGeom>
          <a:noFill/>
          <a:ln w="9525">
            <a:noFill/>
            <a:miter lim="800000"/>
            <a:headEnd/>
            <a:tailEnd/>
          </a:ln>
          <a:effectLst/>
        </p:spPr>
        <p:txBody>
          <a:bodyPr wrap="none">
            <a:spAutoFit/>
          </a:bodyPr>
          <a:lstStyle/>
          <a:p>
            <a:pPr algn="l">
              <a:buFontTx/>
              <a:buNone/>
            </a:pPr>
            <a:r>
              <a:rPr lang="en-US" altLang="ja-JP" sz="1400" b="1" dirty="0" smtClean="0"/>
              <a:t>Micro Cantilever</a:t>
            </a:r>
          </a:p>
          <a:p>
            <a:pPr algn="l">
              <a:buFontTx/>
              <a:buNone/>
            </a:pPr>
            <a:r>
              <a:rPr lang="ja-JP" altLang="en-US" sz="1400" b="1" dirty="0" smtClean="0"/>
              <a:t>　　　を利用して測定</a:t>
            </a:r>
            <a:endParaRPr lang="ja-JP" altLang="en-US" sz="1400" b="1" dirty="0"/>
          </a:p>
        </p:txBody>
      </p:sp>
      <p:sp>
        <p:nvSpPr>
          <p:cNvPr id="10" name="Text Box 8"/>
          <p:cNvSpPr txBox="1">
            <a:spLocks noChangeArrowheads="1"/>
          </p:cNvSpPr>
          <p:nvPr/>
        </p:nvSpPr>
        <p:spPr bwMode="auto">
          <a:xfrm>
            <a:off x="714348" y="2376066"/>
            <a:ext cx="1266693" cy="261610"/>
          </a:xfrm>
          <a:prstGeom prst="rect">
            <a:avLst/>
          </a:prstGeom>
          <a:noFill/>
          <a:ln w="9525">
            <a:noFill/>
            <a:miter lim="800000"/>
            <a:headEnd/>
            <a:tailEnd/>
          </a:ln>
          <a:effectLst/>
        </p:spPr>
        <p:txBody>
          <a:bodyPr wrap="none">
            <a:spAutoFit/>
          </a:bodyPr>
          <a:lstStyle/>
          <a:p>
            <a:pPr algn="l">
              <a:buFontTx/>
              <a:buNone/>
            </a:pPr>
            <a:r>
              <a:rPr lang="ja-JP" altLang="en-US" sz="1100" b="1" dirty="0">
                <a:solidFill>
                  <a:schemeClr val="tx1">
                    <a:lumMod val="60000"/>
                    <a:lumOff val="40000"/>
                  </a:schemeClr>
                </a:solidFill>
              </a:rPr>
              <a:t>直径 </a:t>
            </a:r>
            <a:r>
              <a:rPr lang="en-US" altLang="ja-JP" sz="1100" b="1" dirty="0">
                <a:solidFill>
                  <a:schemeClr val="tx1">
                    <a:lumMod val="60000"/>
                    <a:lumOff val="40000"/>
                  </a:schemeClr>
                </a:solidFill>
              </a:rPr>
              <a:t>200±4 </a:t>
            </a:r>
            <a:r>
              <a:rPr lang="en-US" altLang="ja-JP" sz="1100" b="1" dirty="0">
                <a:solidFill>
                  <a:schemeClr val="tx1">
                    <a:lumMod val="60000"/>
                    <a:lumOff val="40000"/>
                  </a:schemeClr>
                </a:solidFill>
                <a:latin typeface="Symbol" pitchFamily="18" charset="2"/>
              </a:rPr>
              <a:t>m</a:t>
            </a:r>
            <a:r>
              <a:rPr lang="en-US" altLang="ja-JP" sz="1100" b="1" dirty="0">
                <a:solidFill>
                  <a:schemeClr val="tx1">
                    <a:lumMod val="60000"/>
                    <a:lumOff val="40000"/>
                  </a:schemeClr>
                </a:solidFill>
              </a:rPr>
              <a:t>m</a:t>
            </a:r>
          </a:p>
        </p:txBody>
      </p:sp>
      <p:sp>
        <p:nvSpPr>
          <p:cNvPr id="11" name="Text Box 9"/>
          <p:cNvSpPr txBox="1">
            <a:spLocks noChangeArrowheads="1"/>
          </p:cNvSpPr>
          <p:nvPr/>
        </p:nvSpPr>
        <p:spPr bwMode="auto">
          <a:xfrm>
            <a:off x="3143240" y="1661686"/>
            <a:ext cx="712054" cy="261610"/>
          </a:xfrm>
          <a:prstGeom prst="rect">
            <a:avLst/>
          </a:prstGeom>
          <a:noFill/>
          <a:ln w="9525">
            <a:noFill/>
            <a:miter lim="800000"/>
            <a:headEnd/>
            <a:tailEnd/>
          </a:ln>
          <a:effectLst/>
        </p:spPr>
        <p:txBody>
          <a:bodyPr wrap="none">
            <a:spAutoFit/>
          </a:bodyPr>
          <a:lstStyle/>
          <a:p>
            <a:pPr algn="l">
              <a:buFontTx/>
              <a:buNone/>
            </a:pPr>
            <a:r>
              <a:rPr lang="en-US" altLang="ja-JP" sz="1100" b="1" dirty="0">
                <a:solidFill>
                  <a:schemeClr val="tx1">
                    <a:lumMod val="60000"/>
                    <a:lumOff val="40000"/>
                  </a:schemeClr>
                </a:solidFill>
              </a:rPr>
              <a:t>300 </a:t>
            </a:r>
            <a:r>
              <a:rPr lang="en-US" altLang="ja-JP" sz="1100" b="1" dirty="0">
                <a:solidFill>
                  <a:schemeClr val="tx1">
                    <a:lumMod val="60000"/>
                    <a:lumOff val="40000"/>
                  </a:schemeClr>
                </a:solidFill>
                <a:latin typeface="Symbol" pitchFamily="18" charset="2"/>
              </a:rPr>
              <a:t>m</a:t>
            </a:r>
            <a:r>
              <a:rPr lang="en-US" altLang="ja-JP" sz="1100" b="1" dirty="0">
                <a:solidFill>
                  <a:schemeClr val="tx1">
                    <a:lumMod val="60000"/>
                    <a:lumOff val="40000"/>
                  </a:schemeClr>
                </a:solidFill>
              </a:rPr>
              <a:t>m</a:t>
            </a:r>
          </a:p>
        </p:txBody>
      </p:sp>
      <p:sp>
        <p:nvSpPr>
          <p:cNvPr id="12" name="Line 10"/>
          <p:cNvSpPr>
            <a:spLocks noChangeShapeType="1"/>
          </p:cNvSpPr>
          <p:nvPr/>
        </p:nvSpPr>
        <p:spPr bwMode="auto">
          <a:xfrm flipH="1">
            <a:off x="2495568" y="2083969"/>
            <a:ext cx="720725" cy="144463"/>
          </a:xfrm>
          <a:prstGeom prst="line">
            <a:avLst/>
          </a:prstGeom>
          <a:noFill/>
          <a:ln w="9525">
            <a:solidFill>
              <a:srgbClr val="0070C0"/>
            </a:solidFill>
            <a:round/>
            <a:headEnd/>
            <a:tailEnd type="triangle" w="med" len="med"/>
          </a:ln>
          <a:effectLst/>
        </p:spPr>
        <p:txBody>
          <a:bodyPr/>
          <a:lstStyle/>
          <a:p>
            <a:endParaRPr lang="ja-JP" altLang="en-US" dirty="0">
              <a:solidFill>
                <a:srgbClr val="F8F8F8"/>
              </a:solidFill>
            </a:endParaRPr>
          </a:p>
        </p:txBody>
      </p:sp>
      <p:sp>
        <p:nvSpPr>
          <p:cNvPr id="13" name="Line 11"/>
          <p:cNvSpPr>
            <a:spLocks noChangeShapeType="1"/>
          </p:cNvSpPr>
          <p:nvPr/>
        </p:nvSpPr>
        <p:spPr bwMode="auto">
          <a:xfrm flipH="1">
            <a:off x="2857487" y="2299869"/>
            <a:ext cx="358805" cy="361949"/>
          </a:xfrm>
          <a:prstGeom prst="line">
            <a:avLst/>
          </a:prstGeom>
          <a:noFill/>
          <a:ln w="9525">
            <a:solidFill>
              <a:srgbClr val="0070C0"/>
            </a:solidFill>
            <a:round/>
            <a:headEnd/>
            <a:tailEnd type="triangle" w="med" len="med"/>
          </a:ln>
          <a:effectLst/>
        </p:spPr>
        <p:txBody>
          <a:bodyPr/>
          <a:lstStyle/>
          <a:p>
            <a:endParaRPr lang="ja-JP" altLang="en-US" dirty="0">
              <a:solidFill>
                <a:srgbClr val="F8F8F8"/>
              </a:solidFill>
            </a:endParaRPr>
          </a:p>
        </p:txBody>
      </p:sp>
      <p:sp>
        <p:nvSpPr>
          <p:cNvPr id="14" name="Text Box 12"/>
          <p:cNvSpPr txBox="1">
            <a:spLocks noChangeArrowheads="1"/>
          </p:cNvSpPr>
          <p:nvPr/>
        </p:nvSpPr>
        <p:spPr bwMode="auto">
          <a:xfrm>
            <a:off x="3213865" y="1863307"/>
            <a:ext cx="1858201" cy="600164"/>
          </a:xfrm>
          <a:prstGeom prst="rect">
            <a:avLst/>
          </a:prstGeom>
          <a:noFill/>
          <a:ln w="9525">
            <a:noFill/>
            <a:miter lim="800000"/>
            <a:headEnd/>
            <a:tailEnd/>
          </a:ln>
          <a:effectLst/>
        </p:spPr>
        <p:txBody>
          <a:bodyPr wrap="none">
            <a:spAutoFit/>
          </a:bodyPr>
          <a:lstStyle/>
          <a:p>
            <a:pPr algn="l">
              <a:buFontTx/>
              <a:buNone/>
            </a:pPr>
            <a:r>
              <a:rPr lang="en-US" altLang="ja-JP" sz="1100" b="1" dirty="0">
                <a:solidFill>
                  <a:schemeClr val="tx1">
                    <a:lumMod val="60000"/>
                    <a:lumOff val="40000"/>
                  </a:schemeClr>
                </a:solidFill>
              </a:rPr>
              <a:t>Al 300nm</a:t>
            </a:r>
          </a:p>
          <a:p>
            <a:pPr algn="l">
              <a:buFontTx/>
              <a:buNone/>
            </a:pPr>
            <a:r>
              <a:rPr lang="en-US" altLang="ja-JP" sz="1100" b="1" dirty="0" smtClean="0">
                <a:solidFill>
                  <a:schemeClr val="tx1">
                    <a:lumMod val="60000"/>
                    <a:lumOff val="40000"/>
                  </a:schemeClr>
                </a:solidFill>
              </a:rPr>
              <a:t>+ </a:t>
            </a:r>
            <a:r>
              <a:rPr lang="en-US" altLang="ja-JP" sz="1100" b="1" dirty="0">
                <a:solidFill>
                  <a:schemeClr val="tx1">
                    <a:lumMod val="60000"/>
                    <a:lumOff val="40000"/>
                  </a:schemeClr>
                </a:solidFill>
              </a:rPr>
              <a:t>Au/Pd(60:40) 20nm </a:t>
            </a:r>
            <a:endParaRPr lang="en-US" altLang="ja-JP" sz="1100" b="1" dirty="0" smtClean="0">
              <a:solidFill>
                <a:schemeClr val="tx1">
                  <a:lumMod val="60000"/>
                  <a:lumOff val="40000"/>
                </a:schemeClr>
              </a:solidFill>
            </a:endParaRPr>
          </a:p>
          <a:p>
            <a:pPr algn="l">
              <a:buFontTx/>
              <a:buNone/>
            </a:pPr>
            <a:r>
              <a:rPr lang="en-US" altLang="ja-JP" sz="1100" b="1" dirty="0" smtClean="0">
                <a:solidFill>
                  <a:schemeClr val="tx1">
                    <a:lumMod val="60000"/>
                    <a:lumOff val="40000"/>
                  </a:schemeClr>
                </a:solidFill>
              </a:rPr>
              <a:t>(</a:t>
            </a:r>
            <a:r>
              <a:rPr lang="en-US" altLang="ja-JP" sz="1100" b="1" dirty="0">
                <a:solidFill>
                  <a:schemeClr val="tx1">
                    <a:lumMod val="60000"/>
                    <a:lumOff val="40000"/>
                  </a:schemeClr>
                </a:solidFill>
              </a:rPr>
              <a:t>Al</a:t>
            </a:r>
            <a:r>
              <a:rPr lang="ja-JP" altLang="en-US" sz="1100" b="1" dirty="0">
                <a:solidFill>
                  <a:schemeClr val="tx1">
                    <a:lumMod val="60000"/>
                    <a:lumOff val="40000"/>
                  </a:schemeClr>
                </a:solidFill>
              </a:rPr>
              <a:t>の酸化防止</a:t>
            </a:r>
            <a:r>
              <a:rPr lang="en-US" altLang="ja-JP" sz="1100" b="1" dirty="0">
                <a:solidFill>
                  <a:schemeClr val="tx1">
                    <a:lumMod val="60000"/>
                    <a:lumOff val="40000"/>
                  </a:schemeClr>
                </a:solidFill>
              </a:rPr>
              <a:t>)</a:t>
            </a:r>
          </a:p>
        </p:txBody>
      </p:sp>
      <p:sp>
        <p:nvSpPr>
          <p:cNvPr id="15" name="Rectangle 14">
            <a:hlinkClick r:id="rId5" action="ppaction://hlinkfile"/>
          </p:cNvPr>
          <p:cNvSpPr>
            <a:spLocks noChangeArrowheads="1"/>
          </p:cNvSpPr>
          <p:nvPr/>
        </p:nvSpPr>
        <p:spPr bwMode="auto">
          <a:xfrm>
            <a:off x="3786182" y="2661818"/>
            <a:ext cx="1357322" cy="837152"/>
          </a:xfrm>
          <a:prstGeom prst="rect">
            <a:avLst/>
          </a:prstGeom>
          <a:noFill/>
          <a:ln w="12700">
            <a:noFill/>
            <a:miter lim="800000"/>
            <a:headEnd/>
            <a:tailEnd/>
          </a:ln>
          <a:effectLst/>
        </p:spPr>
        <p:txBody>
          <a:bodyPr wrap="square">
            <a:spAutoFit/>
          </a:bodyPr>
          <a:lstStyle/>
          <a:p>
            <a:pPr algn="l">
              <a:lnSpc>
                <a:spcPct val="110000"/>
              </a:lnSpc>
              <a:buFontTx/>
              <a:buNone/>
            </a:pPr>
            <a:r>
              <a:rPr lang="en-US" altLang="ja-JP" sz="1100" b="1" dirty="0" smtClean="0">
                <a:solidFill>
                  <a:srgbClr val="00B0F0"/>
                </a:solidFill>
              </a:rPr>
              <a:t>U</a:t>
            </a:r>
            <a:r>
              <a:rPr lang="en-US" altLang="ja-JP" sz="1100" b="1" dirty="0">
                <a:solidFill>
                  <a:srgbClr val="00B0F0"/>
                </a:solidFill>
              </a:rPr>
              <a:t>. Mohideen, </a:t>
            </a:r>
            <a:endParaRPr lang="en-US" altLang="ja-JP" sz="1100" b="1" dirty="0" smtClean="0">
              <a:solidFill>
                <a:srgbClr val="00B0F0"/>
              </a:solidFill>
            </a:endParaRPr>
          </a:p>
          <a:p>
            <a:pPr algn="l">
              <a:lnSpc>
                <a:spcPct val="110000"/>
              </a:lnSpc>
              <a:buFontTx/>
              <a:buNone/>
            </a:pPr>
            <a:r>
              <a:rPr lang="en-US" altLang="ja-JP" sz="1100" b="1" dirty="0" smtClean="0">
                <a:solidFill>
                  <a:srgbClr val="00B0F0"/>
                </a:solidFill>
              </a:rPr>
              <a:t>A</a:t>
            </a:r>
            <a:r>
              <a:rPr lang="en-US" altLang="ja-JP" sz="1100" b="1" dirty="0">
                <a:solidFill>
                  <a:srgbClr val="00B0F0"/>
                </a:solidFill>
              </a:rPr>
              <a:t>. </a:t>
            </a:r>
            <a:r>
              <a:rPr lang="en-US" altLang="ja-JP" sz="1100" b="1" dirty="0" smtClean="0">
                <a:solidFill>
                  <a:srgbClr val="00B0F0"/>
                </a:solidFill>
              </a:rPr>
              <a:t>Roy,</a:t>
            </a:r>
          </a:p>
          <a:p>
            <a:pPr algn="l">
              <a:lnSpc>
                <a:spcPct val="110000"/>
              </a:lnSpc>
              <a:buFontTx/>
              <a:buNone/>
            </a:pPr>
            <a:r>
              <a:rPr lang="en-US" altLang="ja-JP" sz="1100" b="1" dirty="0" smtClean="0">
                <a:solidFill>
                  <a:srgbClr val="00B0F0"/>
                </a:solidFill>
              </a:rPr>
              <a:t>Phys</a:t>
            </a:r>
            <a:r>
              <a:rPr lang="en-US" altLang="ja-JP" sz="1100" b="1" dirty="0">
                <a:solidFill>
                  <a:srgbClr val="00B0F0"/>
                </a:solidFill>
              </a:rPr>
              <a:t>. Rev. Lett. </a:t>
            </a:r>
            <a:endParaRPr lang="en-US" altLang="ja-JP" sz="1100" b="1" dirty="0" smtClean="0">
              <a:solidFill>
                <a:srgbClr val="00B0F0"/>
              </a:solidFill>
            </a:endParaRPr>
          </a:p>
          <a:p>
            <a:pPr algn="l">
              <a:lnSpc>
                <a:spcPct val="110000"/>
              </a:lnSpc>
              <a:buFontTx/>
              <a:buNone/>
            </a:pPr>
            <a:r>
              <a:rPr lang="en-US" altLang="ja-JP" sz="1100" b="1" dirty="0" smtClean="0">
                <a:solidFill>
                  <a:srgbClr val="00B0F0"/>
                </a:solidFill>
              </a:rPr>
              <a:t>81 </a:t>
            </a:r>
            <a:r>
              <a:rPr lang="en-US" altLang="ja-JP" sz="1100" b="1" dirty="0">
                <a:solidFill>
                  <a:srgbClr val="00B0F0"/>
                </a:solidFill>
              </a:rPr>
              <a:t>4549 (1998) </a:t>
            </a:r>
          </a:p>
        </p:txBody>
      </p:sp>
      <p:sp>
        <p:nvSpPr>
          <p:cNvPr id="16" name="Text Box 13"/>
          <p:cNvSpPr txBox="1">
            <a:spLocks noChangeArrowheads="1"/>
          </p:cNvSpPr>
          <p:nvPr/>
        </p:nvSpPr>
        <p:spPr bwMode="auto">
          <a:xfrm>
            <a:off x="1164183" y="3447636"/>
            <a:ext cx="3193503" cy="338554"/>
          </a:xfrm>
          <a:prstGeom prst="rect">
            <a:avLst/>
          </a:prstGeom>
          <a:noFill/>
          <a:ln w="9525">
            <a:noFill/>
            <a:miter lim="800000"/>
            <a:headEnd/>
            <a:tailEnd/>
          </a:ln>
          <a:effectLst/>
        </p:spPr>
        <p:txBody>
          <a:bodyPr wrap="none">
            <a:spAutoFit/>
          </a:bodyPr>
          <a:lstStyle/>
          <a:p>
            <a:pPr algn="l">
              <a:buFontTx/>
              <a:buNone/>
            </a:pPr>
            <a:r>
              <a:rPr lang="en-US" altLang="ja-JP" sz="1600" dirty="0">
                <a:solidFill>
                  <a:srgbClr val="F8F8F8"/>
                </a:solidFill>
                <a:sym typeface="Wingdings" pitchFamily="2" charset="2"/>
              </a:rPr>
              <a:t> 1%</a:t>
            </a:r>
            <a:r>
              <a:rPr lang="ja-JP" altLang="en-US" sz="1600" dirty="0">
                <a:solidFill>
                  <a:srgbClr val="F8F8F8"/>
                </a:solidFill>
                <a:sym typeface="Wingdings" pitchFamily="2" charset="2"/>
              </a:rPr>
              <a:t>の</a:t>
            </a:r>
            <a:r>
              <a:rPr lang="ja-JP" altLang="en-US" sz="1600" dirty="0" smtClean="0">
                <a:solidFill>
                  <a:srgbClr val="F8F8F8"/>
                </a:solidFill>
                <a:sym typeface="Wingdings" pitchFamily="2" charset="2"/>
              </a:rPr>
              <a:t>精度で</a:t>
            </a:r>
            <a:r>
              <a:rPr lang="ja-JP" altLang="en-US" sz="1600" dirty="0">
                <a:solidFill>
                  <a:srgbClr val="F8F8F8"/>
                </a:solidFill>
                <a:sym typeface="Wingdings" pitchFamily="2" charset="2"/>
              </a:rPr>
              <a:t>カシミール力を測定</a:t>
            </a:r>
            <a:endParaRPr lang="ja-JP" altLang="en-US" sz="1600" dirty="0">
              <a:solidFill>
                <a:srgbClr val="F8F8F8"/>
              </a:solidFill>
            </a:endParaRPr>
          </a:p>
        </p:txBody>
      </p:sp>
      <p:pic>
        <p:nvPicPr>
          <p:cNvPr id="2050" name="Picture 2"/>
          <p:cNvPicPr>
            <a:picLocks noChangeAspect="1" noChangeArrowheads="1"/>
          </p:cNvPicPr>
          <p:nvPr/>
        </p:nvPicPr>
        <p:blipFill>
          <a:blip r:embed="rId6" cstate="print"/>
          <a:srcRect/>
          <a:stretch>
            <a:fillRect/>
          </a:stretch>
        </p:blipFill>
        <p:spPr bwMode="auto">
          <a:xfrm>
            <a:off x="3001464" y="4000504"/>
            <a:ext cx="2422654" cy="2357454"/>
          </a:xfrm>
          <a:prstGeom prst="rect">
            <a:avLst/>
          </a:prstGeom>
          <a:noFill/>
          <a:ln w="9525">
            <a:noFill/>
            <a:miter lim="800000"/>
            <a:headEnd/>
            <a:tailEnd/>
          </a:ln>
        </p:spPr>
      </p:pic>
      <p:sp>
        <p:nvSpPr>
          <p:cNvPr id="18" name="Rectangle 6">
            <a:hlinkClick r:id="rId7" action="ppaction://hlinkfile"/>
          </p:cNvPr>
          <p:cNvSpPr>
            <a:spLocks noChangeArrowheads="1"/>
          </p:cNvSpPr>
          <p:nvPr/>
        </p:nvSpPr>
        <p:spPr bwMode="auto">
          <a:xfrm>
            <a:off x="785786" y="4714884"/>
            <a:ext cx="2071702" cy="498598"/>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None/>
            </a:pPr>
            <a:r>
              <a:rPr lang="en-US" altLang="ja-JP" sz="1200" b="1" dirty="0" smtClean="0">
                <a:solidFill>
                  <a:srgbClr val="C0C0C0"/>
                </a:solidFill>
              </a:rPr>
              <a:t>M. Masuda </a:t>
            </a:r>
            <a:r>
              <a:rPr lang="en-US" altLang="ja-JP" sz="1200" b="1" dirty="0">
                <a:solidFill>
                  <a:srgbClr val="C0C0C0"/>
                </a:solidFill>
              </a:rPr>
              <a:t>et al.,   </a:t>
            </a:r>
            <a:endParaRPr lang="en-US" altLang="ja-JP" sz="1200" b="1" dirty="0" smtClean="0">
              <a:solidFill>
                <a:srgbClr val="C0C0C0"/>
              </a:solidFill>
            </a:endParaRPr>
          </a:p>
          <a:p>
            <a:pPr algn="l">
              <a:lnSpc>
                <a:spcPct val="110000"/>
              </a:lnSpc>
              <a:buClr>
                <a:schemeClr val="accent2"/>
              </a:buClr>
              <a:buSzPct val="70000"/>
              <a:buFont typeface="Wingdings" pitchFamily="2" charset="2"/>
              <a:buNone/>
            </a:pPr>
            <a:r>
              <a:rPr lang="en-US" altLang="ja-JP" sz="1200" b="1" dirty="0" smtClean="0">
                <a:solidFill>
                  <a:srgbClr val="C0C0C0"/>
                </a:solidFill>
              </a:rPr>
              <a:t>PRL 102, 171101 (2009)</a:t>
            </a:r>
            <a:endParaRPr lang="en-US" altLang="ja-JP" sz="1200" b="1" dirty="0">
              <a:solidFill>
                <a:srgbClr val="C0C0C0"/>
              </a:solidFill>
            </a:endParaRPr>
          </a:p>
        </p:txBody>
      </p:sp>
      <p:pic>
        <p:nvPicPr>
          <p:cNvPr id="2051" name="Picture 3"/>
          <p:cNvPicPr>
            <a:picLocks noChangeAspect="1" noChangeArrowheads="1"/>
          </p:cNvPicPr>
          <p:nvPr/>
        </p:nvPicPr>
        <p:blipFill>
          <a:blip r:embed="rId8" cstate="print"/>
          <a:srcRect/>
          <a:stretch>
            <a:fillRect/>
          </a:stretch>
        </p:blipFill>
        <p:spPr bwMode="auto">
          <a:xfrm>
            <a:off x="5572133" y="3970414"/>
            <a:ext cx="3286148" cy="23541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5" name="Rectangle 1027"/>
          <p:cNvSpPr>
            <a:spLocks noGrp="1" noChangeArrowheads="1"/>
          </p:cNvSpPr>
          <p:nvPr>
            <p:ph type="title"/>
          </p:nvPr>
        </p:nvSpPr>
        <p:spPr/>
        <p:txBody>
          <a:bodyPr/>
          <a:lstStyle/>
          <a:p>
            <a:r>
              <a:rPr lang="ja-JP" altLang="en-US" dirty="0" smtClean="0"/>
              <a:t>実験室内での検証実験験</a:t>
            </a:r>
            <a:endParaRPr lang="ja-JP" altLang="en-US" dirty="0"/>
          </a:p>
        </p:txBody>
      </p:sp>
      <p:sp>
        <p:nvSpPr>
          <p:cNvPr id="20"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550917" name="Rectangle 1029"/>
          <p:cNvSpPr>
            <a:spLocks noChangeArrowheads="1"/>
          </p:cNvSpPr>
          <p:nvPr/>
        </p:nvSpPr>
        <p:spPr bwMode="auto">
          <a:xfrm>
            <a:off x="357158" y="1357298"/>
            <a:ext cx="5003800" cy="39735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2000" b="1" dirty="0">
                <a:solidFill>
                  <a:srgbClr val="F8F8F8"/>
                </a:solidFill>
              </a:rPr>
              <a:t>微小</a:t>
            </a:r>
            <a:r>
              <a:rPr lang="ja-JP" altLang="en-US" sz="2000" b="1" dirty="0" smtClean="0">
                <a:solidFill>
                  <a:srgbClr val="F8F8F8"/>
                </a:solidFill>
              </a:rPr>
              <a:t>距離での実験  </a:t>
            </a:r>
            <a:r>
              <a:rPr lang="en-US" altLang="ja-JP" sz="1600" b="1" dirty="0" smtClean="0">
                <a:solidFill>
                  <a:srgbClr val="F8F8F8"/>
                </a:solidFill>
              </a:rPr>
              <a:t>(10μm – </a:t>
            </a:r>
            <a:r>
              <a:rPr lang="ja-JP" altLang="en-US" sz="1600" b="1" dirty="0" smtClean="0">
                <a:solidFill>
                  <a:srgbClr val="F8F8F8"/>
                </a:solidFill>
              </a:rPr>
              <a:t>数</a:t>
            </a:r>
            <a:r>
              <a:rPr lang="en-US" altLang="ja-JP" sz="1600" b="1" dirty="0" smtClean="0">
                <a:solidFill>
                  <a:srgbClr val="F8F8F8"/>
                </a:solidFill>
              </a:rPr>
              <a:t>cm)</a:t>
            </a:r>
            <a:endParaRPr lang="ja-JP" altLang="en-US" sz="1600" b="1" dirty="0">
              <a:solidFill>
                <a:srgbClr val="F8F8F8"/>
              </a:solidFill>
              <a:sym typeface="Wingdings" pitchFamily="2" charset="2"/>
            </a:endParaRPr>
          </a:p>
        </p:txBody>
      </p:sp>
      <p:sp>
        <p:nvSpPr>
          <p:cNvPr id="550918" name="Rectangle 1030"/>
          <p:cNvSpPr>
            <a:spLocks noChangeArrowheads="1"/>
          </p:cNvSpPr>
          <p:nvPr/>
        </p:nvSpPr>
        <p:spPr bwMode="auto">
          <a:xfrm>
            <a:off x="639738" y="2103274"/>
            <a:ext cx="4572000" cy="36689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b="1" dirty="0">
                <a:solidFill>
                  <a:srgbClr val="CCFFCC"/>
                </a:solidFill>
              </a:rPr>
              <a:t>ねじれ秤 </a:t>
            </a:r>
            <a:r>
              <a:rPr lang="en-US" altLang="ja-JP" b="1" dirty="0">
                <a:solidFill>
                  <a:srgbClr val="CCFFCC"/>
                </a:solidFill>
              </a:rPr>
              <a:t>(Torsion Balance</a:t>
            </a:r>
            <a:r>
              <a:rPr lang="en-US" altLang="ja-JP" b="1" dirty="0" smtClean="0">
                <a:solidFill>
                  <a:srgbClr val="CCFFCC"/>
                </a:solidFill>
              </a:rPr>
              <a:t>)</a:t>
            </a:r>
            <a:endParaRPr lang="ja-JP" altLang="en-US" b="1" dirty="0">
              <a:solidFill>
                <a:srgbClr val="CCFFCC"/>
              </a:solidFill>
              <a:sym typeface="Wingdings" pitchFamily="2" charset="2"/>
            </a:endParaRPr>
          </a:p>
        </p:txBody>
      </p:sp>
      <p:sp>
        <p:nvSpPr>
          <p:cNvPr id="550939" name="Rectangle 1051"/>
          <p:cNvSpPr>
            <a:spLocks noChangeArrowheads="1"/>
          </p:cNvSpPr>
          <p:nvPr/>
        </p:nvSpPr>
        <p:spPr bwMode="auto">
          <a:xfrm>
            <a:off x="963587" y="2580666"/>
            <a:ext cx="4176713" cy="63402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600" b="1" dirty="0">
                <a:solidFill>
                  <a:srgbClr val="FFFFFF"/>
                </a:solidFill>
              </a:rPr>
              <a:t>ねじれ計測 </a:t>
            </a:r>
            <a:r>
              <a:rPr lang="en-US" altLang="ja-JP" sz="1600" b="1" dirty="0">
                <a:solidFill>
                  <a:srgbClr val="FFFFFF"/>
                </a:solidFill>
              </a:rPr>
              <a:t>--- </a:t>
            </a:r>
            <a:r>
              <a:rPr lang="ja-JP" altLang="en-US" sz="1600" b="1" dirty="0">
                <a:solidFill>
                  <a:srgbClr val="FFFFFF"/>
                </a:solidFill>
              </a:rPr>
              <a:t>光てこ</a:t>
            </a:r>
          </a:p>
          <a:p>
            <a:pPr algn="l">
              <a:lnSpc>
                <a:spcPct val="110000"/>
              </a:lnSpc>
              <a:buClr>
                <a:schemeClr val="accent2"/>
              </a:buClr>
              <a:buSzPct val="70000"/>
              <a:buFont typeface="Wingdings" pitchFamily="2" charset="2"/>
              <a:buNone/>
            </a:pPr>
            <a:r>
              <a:rPr lang="ja-JP" altLang="en-US" sz="1600" b="1" dirty="0">
                <a:solidFill>
                  <a:srgbClr val="FFFFFF"/>
                </a:solidFill>
              </a:rPr>
              <a:t>  反射された光のスポット位置</a:t>
            </a:r>
            <a:r>
              <a:rPr lang="ja-JP" altLang="en-US" sz="1600" b="1" dirty="0">
                <a:solidFill>
                  <a:srgbClr val="FFFFFF"/>
                </a:solidFill>
                <a:sym typeface="Wingdings" pitchFamily="2" charset="2"/>
              </a:rPr>
              <a:t></a:t>
            </a:r>
            <a:r>
              <a:rPr lang="ja-JP" altLang="en-US" sz="1600" b="1" dirty="0">
                <a:solidFill>
                  <a:srgbClr val="FFFFFF"/>
                </a:solidFill>
              </a:rPr>
              <a:t>角度変動</a:t>
            </a:r>
            <a:endParaRPr lang="ja-JP" altLang="en-US" sz="1600" b="1" dirty="0">
              <a:solidFill>
                <a:srgbClr val="FFFFFF"/>
              </a:solidFill>
              <a:sym typeface="Wingdings" pitchFamily="2" charset="2"/>
            </a:endParaRPr>
          </a:p>
        </p:txBody>
      </p:sp>
      <p:pic>
        <p:nvPicPr>
          <p:cNvPr id="21" name="Picture 8" descr="wedgepic"/>
          <p:cNvPicPr>
            <a:picLocks noChangeAspect="1" noChangeArrowheads="1"/>
          </p:cNvPicPr>
          <p:nvPr/>
        </p:nvPicPr>
        <p:blipFill>
          <a:blip r:embed="rId3" cstate="print"/>
          <a:srcRect/>
          <a:stretch>
            <a:fillRect/>
          </a:stretch>
        </p:blipFill>
        <p:spPr bwMode="auto">
          <a:xfrm>
            <a:off x="3643306" y="3857628"/>
            <a:ext cx="1625215" cy="2166953"/>
          </a:xfrm>
          <a:prstGeom prst="rect">
            <a:avLst/>
          </a:prstGeom>
          <a:noFill/>
        </p:spPr>
      </p:pic>
      <p:pic>
        <p:nvPicPr>
          <p:cNvPr id="1021954" name="Picture 2"/>
          <p:cNvPicPr>
            <a:picLocks noChangeAspect="1" noChangeArrowheads="1"/>
          </p:cNvPicPr>
          <p:nvPr/>
        </p:nvPicPr>
        <p:blipFill>
          <a:blip r:embed="rId4" cstate="print"/>
          <a:srcRect/>
          <a:stretch>
            <a:fillRect/>
          </a:stretch>
        </p:blipFill>
        <p:spPr bwMode="auto">
          <a:xfrm>
            <a:off x="6215074" y="3857628"/>
            <a:ext cx="1784061" cy="2174177"/>
          </a:xfrm>
          <a:prstGeom prst="rect">
            <a:avLst/>
          </a:prstGeom>
          <a:noFill/>
          <a:ln w="9525">
            <a:noFill/>
            <a:miter lim="800000"/>
            <a:headEnd/>
            <a:tailEnd/>
          </a:ln>
          <a:effectLst/>
        </p:spPr>
      </p:pic>
      <p:pic>
        <p:nvPicPr>
          <p:cNvPr id="1021955" name="Picture 3"/>
          <p:cNvPicPr>
            <a:picLocks noChangeAspect="1" noChangeArrowheads="1"/>
          </p:cNvPicPr>
          <p:nvPr/>
        </p:nvPicPr>
        <p:blipFill>
          <a:blip r:embed="rId5" cstate="print"/>
          <a:srcRect/>
          <a:stretch>
            <a:fillRect/>
          </a:stretch>
        </p:blipFill>
        <p:spPr bwMode="auto">
          <a:xfrm>
            <a:off x="500034" y="3857628"/>
            <a:ext cx="2714644" cy="2105234"/>
          </a:xfrm>
          <a:prstGeom prst="rect">
            <a:avLst/>
          </a:prstGeom>
          <a:noFill/>
          <a:ln w="9525">
            <a:noFill/>
            <a:miter lim="800000"/>
            <a:headEnd/>
            <a:tailEnd/>
          </a:ln>
          <a:effectLst/>
        </p:spPr>
      </p:pic>
      <p:sp>
        <p:nvSpPr>
          <p:cNvPr id="24" name="Rectangle 1050"/>
          <p:cNvSpPr>
            <a:spLocks noChangeArrowheads="1"/>
          </p:cNvSpPr>
          <p:nvPr/>
        </p:nvSpPr>
        <p:spPr bwMode="auto">
          <a:xfrm>
            <a:off x="711176" y="1777680"/>
            <a:ext cx="1857388"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sym typeface="Wingdings" pitchFamily="2" charset="2"/>
              </a:rPr>
              <a:t>カンチレバー</a:t>
            </a:r>
            <a:endParaRPr lang="ja-JP" altLang="en-US" b="1" dirty="0">
              <a:solidFill>
                <a:srgbClr val="F8F8F8"/>
              </a:solidFill>
              <a:sym typeface="Wingdings" pitchFamily="2" charset="2"/>
            </a:endParaRPr>
          </a:p>
        </p:txBody>
      </p:sp>
      <p:pic>
        <p:nvPicPr>
          <p:cNvPr id="1021956" name="Picture 4"/>
          <p:cNvPicPr>
            <a:picLocks noChangeAspect="1" noChangeArrowheads="1"/>
          </p:cNvPicPr>
          <p:nvPr/>
        </p:nvPicPr>
        <p:blipFill>
          <a:blip r:embed="rId6" cstate="print"/>
          <a:srcRect/>
          <a:stretch>
            <a:fillRect/>
          </a:stretch>
        </p:blipFill>
        <p:spPr bwMode="auto">
          <a:xfrm>
            <a:off x="4929190" y="857232"/>
            <a:ext cx="3929090" cy="2714643"/>
          </a:xfrm>
          <a:prstGeom prst="rect">
            <a:avLst/>
          </a:prstGeom>
          <a:noFill/>
          <a:ln w="9525">
            <a:noFill/>
            <a:miter lim="800000"/>
            <a:headEnd/>
            <a:tailEnd/>
          </a:ln>
          <a:effectLst/>
        </p:spPr>
      </p:pic>
      <p:sp>
        <p:nvSpPr>
          <p:cNvPr id="27" name="Text Box 3"/>
          <p:cNvSpPr txBox="1">
            <a:spLocks noChangeArrowheads="1"/>
          </p:cNvSpPr>
          <p:nvPr/>
        </p:nvSpPr>
        <p:spPr bwMode="auto">
          <a:xfrm>
            <a:off x="6172512" y="6000768"/>
            <a:ext cx="2400016" cy="461665"/>
          </a:xfrm>
          <a:prstGeom prst="rect">
            <a:avLst/>
          </a:prstGeom>
          <a:noFill/>
          <a:ln w="9525">
            <a:noFill/>
            <a:miter lim="800000"/>
            <a:headEnd/>
            <a:tailEnd/>
          </a:ln>
          <a:effectLst/>
        </p:spPr>
        <p:txBody>
          <a:bodyPr wrap="none">
            <a:spAutoFit/>
          </a:bodyPr>
          <a:lstStyle/>
          <a:p>
            <a:pPr algn="l">
              <a:buNone/>
            </a:pPr>
            <a:r>
              <a:rPr lang="en-US" altLang="ja-JP" sz="1200" b="1" dirty="0" smtClean="0">
                <a:solidFill>
                  <a:srgbClr val="C0C0C0"/>
                </a:solidFill>
              </a:rPr>
              <a:t>J.K.Hoskins et al.,</a:t>
            </a:r>
          </a:p>
          <a:p>
            <a:pPr algn="l">
              <a:buNone/>
            </a:pPr>
            <a:r>
              <a:rPr lang="en-US" altLang="ja-JP" sz="1200" b="1" dirty="0" smtClean="0">
                <a:solidFill>
                  <a:srgbClr val="C0C0C0"/>
                </a:solidFill>
              </a:rPr>
              <a:t>Phys. Rev. D 32 (1985) 3084</a:t>
            </a:r>
            <a:endParaRPr lang="en-US" altLang="ja-JP" sz="1200" b="1" dirty="0">
              <a:solidFill>
                <a:srgbClr val="C0C0C0"/>
              </a:solidFill>
            </a:endParaRPr>
          </a:p>
        </p:txBody>
      </p:sp>
      <p:sp>
        <p:nvSpPr>
          <p:cNvPr id="28" name="Text Box 3"/>
          <p:cNvSpPr txBox="1">
            <a:spLocks noChangeArrowheads="1"/>
          </p:cNvSpPr>
          <p:nvPr/>
        </p:nvSpPr>
        <p:spPr bwMode="auto">
          <a:xfrm>
            <a:off x="690534" y="6000768"/>
            <a:ext cx="2595582" cy="461665"/>
          </a:xfrm>
          <a:prstGeom prst="rect">
            <a:avLst/>
          </a:prstGeom>
          <a:noFill/>
          <a:ln w="9525">
            <a:noFill/>
            <a:miter lim="800000"/>
            <a:headEnd/>
            <a:tailEnd/>
          </a:ln>
          <a:effectLst/>
        </p:spPr>
        <p:txBody>
          <a:bodyPr wrap="none">
            <a:spAutoFit/>
          </a:bodyPr>
          <a:lstStyle/>
          <a:p>
            <a:pPr algn="l">
              <a:buNone/>
            </a:pPr>
            <a:r>
              <a:rPr lang="en-US" altLang="ja-JP" sz="1200" b="1" dirty="0" smtClean="0">
                <a:solidFill>
                  <a:srgbClr val="C0C0C0"/>
                </a:solidFill>
              </a:rPr>
              <a:t>A.A.Geraci et al.,</a:t>
            </a:r>
          </a:p>
          <a:p>
            <a:pPr algn="l">
              <a:buNone/>
            </a:pPr>
            <a:r>
              <a:rPr lang="en-US" altLang="ja-JP" sz="1200" b="1" dirty="0" smtClean="0">
                <a:solidFill>
                  <a:srgbClr val="C0C0C0"/>
                </a:solidFill>
              </a:rPr>
              <a:t>Phys. Rev. D 78 (2008) 022002</a:t>
            </a:r>
            <a:endParaRPr lang="en-US" altLang="ja-JP" sz="1200" b="1" dirty="0">
              <a:solidFill>
                <a:srgbClr val="C0C0C0"/>
              </a:solidFill>
            </a:endParaRPr>
          </a:p>
        </p:txBody>
      </p:sp>
      <p:sp>
        <p:nvSpPr>
          <p:cNvPr id="29" name="Rectangle 6"/>
          <p:cNvSpPr>
            <a:spLocks noChangeArrowheads="1"/>
          </p:cNvSpPr>
          <p:nvPr/>
        </p:nvSpPr>
        <p:spPr bwMode="auto">
          <a:xfrm>
            <a:off x="3357554" y="6002236"/>
            <a:ext cx="3000396" cy="498598"/>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200" b="1" dirty="0">
                <a:solidFill>
                  <a:srgbClr val="C0C0C0"/>
                </a:solidFill>
              </a:rPr>
              <a:t>D. J. Kapner et al.,   </a:t>
            </a:r>
            <a:endParaRPr lang="en-US" altLang="ja-JP" sz="1200" b="1" dirty="0" smtClean="0">
              <a:solidFill>
                <a:srgbClr val="C0C0C0"/>
              </a:solidFill>
            </a:endParaRPr>
          </a:p>
          <a:p>
            <a:pPr algn="l">
              <a:lnSpc>
                <a:spcPct val="110000"/>
              </a:lnSpc>
              <a:buClr>
                <a:schemeClr val="accent2"/>
              </a:buClr>
              <a:buSzPct val="70000"/>
              <a:buFont typeface="Wingdings" pitchFamily="2" charset="2"/>
              <a:buNone/>
            </a:pPr>
            <a:r>
              <a:rPr lang="en-US" altLang="ja-JP" sz="1200" b="1" dirty="0" smtClean="0">
                <a:solidFill>
                  <a:srgbClr val="C0C0C0"/>
                </a:solidFill>
              </a:rPr>
              <a:t>Phys</a:t>
            </a:r>
            <a:r>
              <a:rPr lang="en-US" altLang="ja-JP" sz="1200" b="1" dirty="0">
                <a:solidFill>
                  <a:srgbClr val="C0C0C0"/>
                </a:solidFill>
              </a:rPr>
              <a:t>. Rev. Lett </a:t>
            </a:r>
            <a:r>
              <a:rPr lang="en-US" altLang="ja-JP" sz="1200" b="1" dirty="0" smtClean="0">
                <a:solidFill>
                  <a:srgbClr val="C0C0C0"/>
                </a:solidFill>
              </a:rPr>
              <a:t>98 (2007) 021101</a:t>
            </a:r>
            <a:endParaRPr lang="en-US" altLang="ja-JP" sz="1200" b="1" dirty="0">
              <a:solidFill>
                <a:srgbClr val="C0C0C0"/>
              </a:solidFill>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lstStyle/>
          <a:p>
            <a:endParaRPr kumimoji="1" lang="ja-JP" altLang="en-US"/>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5" name="Text Box 3">
            <a:hlinkClick r:id="rId3" action="ppaction://hlinkfile"/>
          </p:cNvPr>
          <p:cNvSpPr txBox="1">
            <a:spLocks noChangeArrowheads="1"/>
          </p:cNvSpPr>
          <p:nvPr/>
        </p:nvSpPr>
        <p:spPr bwMode="auto">
          <a:xfrm>
            <a:off x="1650979" y="5929330"/>
            <a:ext cx="1983235" cy="461665"/>
          </a:xfrm>
          <a:prstGeom prst="rect">
            <a:avLst/>
          </a:prstGeom>
          <a:noFill/>
          <a:ln w="9525">
            <a:noFill/>
            <a:miter lim="800000"/>
            <a:headEnd/>
            <a:tailEnd/>
          </a:ln>
          <a:effectLst/>
        </p:spPr>
        <p:txBody>
          <a:bodyPr wrap="none">
            <a:spAutoFit/>
          </a:bodyPr>
          <a:lstStyle/>
          <a:p>
            <a:pPr algn="l">
              <a:buNone/>
            </a:pPr>
            <a:r>
              <a:rPr lang="en-US" altLang="ja-JP" sz="1200" b="1" dirty="0" smtClean="0">
                <a:solidFill>
                  <a:srgbClr val="C0C0C0"/>
                </a:solidFill>
              </a:rPr>
              <a:t>Liang-Cheng </a:t>
            </a:r>
            <a:r>
              <a:rPr lang="en-US" altLang="ja-JP" sz="1200" b="1" dirty="0" err="1" smtClean="0">
                <a:solidFill>
                  <a:srgbClr val="C0C0C0"/>
                </a:solidFill>
              </a:rPr>
              <a:t>Tu</a:t>
            </a:r>
            <a:r>
              <a:rPr lang="ja-JP" altLang="en-US" sz="1200" b="1" dirty="0" smtClean="0">
                <a:solidFill>
                  <a:srgbClr val="C0C0C0"/>
                </a:solidFill>
              </a:rPr>
              <a:t>　</a:t>
            </a:r>
            <a:r>
              <a:rPr lang="en-US" altLang="ja-JP" sz="1200" b="1" dirty="0" smtClean="0">
                <a:solidFill>
                  <a:srgbClr val="C0C0C0"/>
                </a:solidFill>
              </a:rPr>
              <a:t> et al.,</a:t>
            </a:r>
          </a:p>
          <a:p>
            <a:pPr algn="l">
              <a:buNone/>
            </a:pPr>
            <a:r>
              <a:rPr lang="en-US" altLang="ja-JP" sz="1200" b="1" dirty="0" smtClean="0">
                <a:solidFill>
                  <a:srgbClr val="C0C0C0"/>
                </a:solidFill>
              </a:rPr>
              <a:t>PRL 98, 201101 (2007)</a:t>
            </a:r>
            <a:endParaRPr lang="en-US" altLang="ja-JP" sz="1200" b="1" dirty="0">
              <a:solidFill>
                <a:srgbClr val="C0C0C0"/>
              </a:solidFill>
            </a:endParaRPr>
          </a:p>
        </p:txBody>
      </p:sp>
      <p:pic>
        <p:nvPicPr>
          <p:cNvPr id="1026" name="Picture 2"/>
          <p:cNvPicPr>
            <a:picLocks noChangeAspect="1" noChangeArrowheads="1"/>
          </p:cNvPicPr>
          <p:nvPr/>
        </p:nvPicPr>
        <p:blipFill>
          <a:blip r:embed="rId4" cstate="print"/>
          <a:srcRect/>
          <a:stretch>
            <a:fillRect/>
          </a:stretch>
        </p:blipFill>
        <p:spPr bwMode="auto">
          <a:xfrm>
            <a:off x="1000100" y="3857628"/>
            <a:ext cx="3365523" cy="2000264"/>
          </a:xfrm>
          <a:prstGeom prst="rect">
            <a:avLst/>
          </a:prstGeom>
          <a:noFill/>
          <a:ln w="9525">
            <a:noFill/>
            <a:miter lim="800000"/>
            <a:headEnd/>
            <a:tailEnd/>
          </a:ln>
        </p:spPr>
      </p:pic>
      <p:sp>
        <p:nvSpPr>
          <p:cNvPr id="7" name="Text Box 3">
            <a:hlinkClick r:id="rId5" action="ppaction://hlinkfile"/>
          </p:cNvPr>
          <p:cNvSpPr txBox="1">
            <a:spLocks noChangeArrowheads="1"/>
          </p:cNvSpPr>
          <p:nvPr/>
        </p:nvSpPr>
        <p:spPr bwMode="auto">
          <a:xfrm>
            <a:off x="6357950" y="5396227"/>
            <a:ext cx="2081019" cy="461665"/>
          </a:xfrm>
          <a:prstGeom prst="rect">
            <a:avLst/>
          </a:prstGeom>
          <a:noFill/>
          <a:ln w="9525">
            <a:noFill/>
            <a:miter lim="800000"/>
            <a:headEnd/>
            <a:tailEnd/>
          </a:ln>
          <a:effectLst/>
        </p:spPr>
        <p:txBody>
          <a:bodyPr wrap="none">
            <a:spAutoFit/>
          </a:bodyPr>
          <a:lstStyle/>
          <a:p>
            <a:pPr algn="l">
              <a:buNone/>
            </a:pPr>
            <a:r>
              <a:rPr lang="en-US" altLang="ja-JP" sz="1200" b="1" dirty="0" smtClean="0">
                <a:solidFill>
                  <a:srgbClr val="C0C0C0"/>
                </a:solidFill>
              </a:rPr>
              <a:t>A. </a:t>
            </a:r>
            <a:r>
              <a:rPr lang="en-US" altLang="ja-JP" sz="1200" b="1" dirty="0" err="1" smtClean="0">
                <a:solidFill>
                  <a:srgbClr val="C0C0C0"/>
                </a:solidFill>
              </a:rPr>
              <a:t>Cavalleri</a:t>
            </a:r>
            <a:r>
              <a:rPr lang="ja-JP" altLang="en-US" sz="1200" b="1" dirty="0" smtClean="0">
                <a:solidFill>
                  <a:srgbClr val="C0C0C0"/>
                </a:solidFill>
              </a:rPr>
              <a:t>　</a:t>
            </a:r>
            <a:r>
              <a:rPr lang="en-US" altLang="ja-JP" sz="1200" b="1" dirty="0" smtClean="0">
                <a:solidFill>
                  <a:srgbClr val="C0C0C0"/>
                </a:solidFill>
              </a:rPr>
              <a:t> et al.,</a:t>
            </a:r>
          </a:p>
          <a:p>
            <a:pPr algn="l">
              <a:buNone/>
            </a:pPr>
            <a:r>
              <a:rPr lang="en-US" altLang="ja-JP" sz="1200" b="1" dirty="0" smtClean="0">
                <a:solidFill>
                  <a:srgbClr val="C0C0C0"/>
                </a:solidFill>
              </a:rPr>
              <a:t>PRL 103, 140601 (2009)</a:t>
            </a:r>
            <a:endParaRPr lang="en-US" altLang="ja-JP" sz="1200" b="1" dirty="0">
              <a:solidFill>
                <a:srgbClr val="C0C0C0"/>
              </a:solidFill>
            </a:endParaRPr>
          </a:p>
        </p:txBody>
      </p:sp>
      <p:pic>
        <p:nvPicPr>
          <p:cNvPr id="1027" name="Picture 3"/>
          <p:cNvPicPr>
            <a:picLocks noChangeAspect="1" noChangeArrowheads="1"/>
          </p:cNvPicPr>
          <p:nvPr/>
        </p:nvPicPr>
        <p:blipFill>
          <a:blip r:embed="rId6" cstate="print"/>
          <a:srcRect/>
          <a:stretch>
            <a:fillRect/>
          </a:stretch>
        </p:blipFill>
        <p:spPr bwMode="auto">
          <a:xfrm>
            <a:off x="5157837" y="3447287"/>
            <a:ext cx="3343253" cy="1955270"/>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srcRect/>
          <a:stretch>
            <a:fillRect/>
          </a:stretch>
        </p:blipFill>
        <p:spPr bwMode="auto">
          <a:xfrm>
            <a:off x="1428728" y="1033568"/>
            <a:ext cx="2071702" cy="2038242"/>
          </a:xfrm>
          <a:prstGeom prst="rect">
            <a:avLst/>
          </a:prstGeom>
          <a:noFill/>
          <a:ln w="9525">
            <a:noFill/>
            <a:miter lim="800000"/>
            <a:headEnd/>
            <a:tailEnd/>
          </a:ln>
        </p:spPr>
      </p:pic>
      <p:sp>
        <p:nvSpPr>
          <p:cNvPr id="10" name="Text Box 3">
            <a:hlinkClick r:id="rId8" action="ppaction://hlinkfile"/>
          </p:cNvPr>
          <p:cNvSpPr txBox="1">
            <a:spLocks noChangeArrowheads="1"/>
          </p:cNvSpPr>
          <p:nvPr/>
        </p:nvSpPr>
        <p:spPr bwMode="auto">
          <a:xfrm>
            <a:off x="1142976" y="3143248"/>
            <a:ext cx="3315331" cy="461665"/>
          </a:xfrm>
          <a:prstGeom prst="rect">
            <a:avLst/>
          </a:prstGeom>
          <a:noFill/>
          <a:ln w="9525">
            <a:noFill/>
            <a:miter lim="800000"/>
            <a:headEnd/>
            <a:tailEnd/>
          </a:ln>
          <a:effectLst/>
        </p:spPr>
        <p:txBody>
          <a:bodyPr wrap="none">
            <a:spAutoFit/>
          </a:bodyPr>
          <a:lstStyle/>
          <a:p>
            <a:pPr algn="l">
              <a:buNone/>
            </a:pPr>
            <a:r>
              <a:rPr lang="en-US" altLang="ja-JP" sz="1200" b="1" dirty="0" smtClean="0">
                <a:solidFill>
                  <a:srgbClr val="C0C0C0"/>
                </a:solidFill>
              </a:rPr>
              <a:t>David M. Weld</a:t>
            </a:r>
            <a:r>
              <a:rPr lang="ja-JP" altLang="en-US" sz="1200" b="1" dirty="0" smtClean="0">
                <a:solidFill>
                  <a:srgbClr val="C0C0C0"/>
                </a:solidFill>
              </a:rPr>
              <a:t>　</a:t>
            </a:r>
            <a:r>
              <a:rPr lang="en-US" altLang="ja-JP" sz="1200" b="1" dirty="0" smtClean="0">
                <a:solidFill>
                  <a:srgbClr val="C0C0C0"/>
                </a:solidFill>
              </a:rPr>
              <a:t> et al.,</a:t>
            </a:r>
          </a:p>
          <a:p>
            <a:pPr algn="l">
              <a:buNone/>
            </a:pPr>
            <a:r>
              <a:rPr lang="en-US" altLang="ja-JP" sz="1200" b="1" dirty="0" smtClean="0">
                <a:solidFill>
                  <a:srgbClr val="C0C0C0"/>
                </a:solidFill>
              </a:rPr>
              <a:t>PHYSICAL REVIEW D 77, 062006 (2008)</a:t>
            </a:r>
            <a:endParaRPr lang="en-US" altLang="ja-JP" sz="1200" b="1" dirty="0">
              <a:solidFill>
                <a:srgbClr val="C0C0C0"/>
              </a:solidFill>
            </a:endParaRPr>
          </a:p>
        </p:txBody>
      </p:sp>
      <p:pic>
        <p:nvPicPr>
          <p:cNvPr id="1029" name="Picture 5"/>
          <p:cNvPicPr>
            <a:picLocks noChangeAspect="1" noChangeArrowheads="1"/>
          </p:cNvPicPr>
          <p:nvPr/>
        </p:nvPicPr>
        <p:blipFill>
          <a:blip r:embed="rId9" cstate="print"/>
          <a:srcRect/>
          <a:stretch>
            <a:fillRect/>
          </a:stretch>
        </p:blipFill>
        <p:spPr bwMode="auto">
          <a:xfrm>
            <a:off x="5072066" y="1643050"/>
            <a:ext cx="3429024" cy="16613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地上での検証実験</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4" name="Picture 1"/>
          <p:cNvPicPr>
            <a:picLocks noChangeAspect="1" noChangeArrowheads="1"/>
          </p:cNvPicPr>
          <p:nvPr/>
        </p:nvPicPr>
        <p:blipFill>
          <a:blip r:embed="rId4" cstate="print"/>
          <a:srcRect/>
          <a:stretch>
            <a:fillRect/>
          </a:stretch>
        </p:blipFill>
        <p:spPr bwMode="auto">
          <a:xfrm>
            <a:off x="5072066" y="2270418"/>
            <a:ext cx="3786214" cy="3301722"/>
          </a:xfrm>
          <a:prstGeom prst="rect">
            <a:avLst/>
          </a:prstGeom>
          <a:noFill/>
          <a:ln w="9525">
            <a:noFill/>
            <a:miter lim="800000"/>
            <a:headEnd/>
            <a:tailEnd/>
          </a:ln>
          <a:effectLst/>
        </p:spPr>
      </p:pic>
      <p:sp>
        <p:nvSpPr>
          <p:cNvPr id="5" name="Rectangle 5"/>
          <p:cNvSpPr>
            <a:spLocks noChangeArrowheads="1"/>
          </p:cNvSpPr>
          <p:nvPr/>
        </p:nvSpPr>
        <p:spPr bwMode="auto">
          <a:xfrm>
            <a:off x="500034" y="966323"/>
            <a:ext cx="4143404" cy="420436"/>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FFFCC"/>
                </a:solidFill>
              </a:rPr>
              <a:t>縦穴を用いた実験</a:t>
            </a:r>
            <a:endParaRPr lang="ja-JP" altLang="en-US" sz="2000" b="1" dirty="0">
              <a:solidFill>
                <a:srgbClr val="FFFFCC"/>
              </a:solidFill>
              <a:sym typeface="Wingdings" pitchFamily="2" charset="2"/>
            </a:endParaRPr>
          </a:p>
        </p:txBody>
      </p:sp>
      <p:sp>
        <p:nvSpPr>
          <p:cNvPr id="6" name="Rectangle 5"/>
          <p:cNvSpPr>
            <a:spLocks noChangeArrowheads="1"/>
          </p:cNvSpPr>
          <p:nvPr/>
        </p:nvSpPr>
        <p:spPr bwMode="auto">
          <a:xfrm>
            <a:off x="714348" y="1357298"/>
            <a:ext cx="4143404" cy="424732"/>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b="1" dirty="0" smtClean="0">
                <a:solidFill>
                  <a:srgbClr val="F8F8F8"/>
                </a:solidFill>
                <a:sym typeface="Wingdings" pitchFamily="2" charset="2"/>
              </a:rPr>
              <a:t>　重力加速度の深度依存性を測定</a:t>
            </a:r>
            <a:endParaRPr lang="ja-JP" altLang="en-US" b="1" dirty="0">
              <a:solidFill>
                <a:srgbClr val="F8F8F8"/>
              </a:solidFill>
              <a:sym typeface="Wingdings" pitchFamily="2" charset="2"/>
            </a:endParaRPr>
          </a:p>
        </p:txBody>
      </p:sp>
      <p:sp>
        <p:nvSpPr>
          <p:cNvPr id="7" name="Rectangle 5"/>
          <p:cNvSpPr>
            <a:spLocks noChangeArrowheads="1"/>
          </p:cNvSpPr>
          <p:nvPr/>
        </p:nvSpPr>
        <p:spPr bwMode="auto">
          <a:xfrm>
            <a:off x="500034" y="2285992"/>
            <a:ext cx="4143404" cy="1126462"/>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FFFCC"/>
                </a:solidFill>
              </a:rPr>
              <a:t>海洋での実験</a:t>
            </a:r>
            <a:endParaRPr lang="en-US" altLang="ja-JP" sz="2000" b="1" dirty="0" smtClean="0">
              <a:solidFill>
                <a:srgbClr val="FFFFCC"/>
              </a:solidFill>
            </a:endParaRPr>
          </a:p>
          <a:p>
            <a:pPr algn="l">
              <a:lnSpc>
                <a:spcPct val="120000"/>
              </a:lnSpc>
              <a:buClr>
                <a:schemeClr val="accent2"/>
              </a:buClr>
              <a:buSzPct val="70000"/>
              <a:buFont typeface="Wingdings" pitchFamily="2" charset="2"/>
              <a:buNone/>
            </a:pPr>
            <a:r>
              <a:rPr lang="en-US" altLang="ja-JP" b="1" dirty="0" smtClean="0">
                <a:solidFill>
                  <a:srgbClr val="F8F8F8"/>
                </a:solidFill>
                <a:sym typeface="Wingdings" pitchFamily="2" charset="2"/>
              </a:rPr>
              <a:t>     </a:t>
            </a:r>
            <a:r>
              <a:rPr lang="ja-JP" altLang="en-US" b="1" dirty="0" smtClean="0">
                <a:solidFill>
                  <a:srgbClr val="F8F8F8"/>
                </a:solidFill>
                <a:sym typeface="Wingdings" pitchFamily="2" charset="2"/>
              </a:rPr>
              <a:t>地質による密度の不定性を排除</a:t>
            </a:r>
            <a:endParaRPr lang="en-US" altLang="ja-JP" b="1" dirty="0" smtClean="0">
              <a:solidFill>
                <a:srgbClr val="F8F8F8"/>
              </a:solidFill>
              <a:sym typeface="Wingdings" pitchFamily="2" charset="2"/>
            </a:endParaRPr>
          </a:p>
          <a:p>
            <a:pPr algn="l">
              <a:lnSpc>
                <a:spcPct val="120000"/>
              </a:lnSpc>
              <a:buClr>
                <a:schemeClr val="accent2"/>
              </a:buClr>
              <a:buSzPct val="70000"/>
              <a:buFont typeface="Wingdings" pitchFamily="2" charset="2"/>
              <a:buNone/>
            </a:pPr>
            <a:r>
              <a:rPr lang="ja-JP" altLang="en-US" b="1" dirty="0" smtClean="0">
                <a:solidFill>
                  <a:srgbClr val="F8F8F8"/>
                </a:solidFill>
                <a:sym typeface="Wingdings" pitchFamily="2" charset="2"/>
              </a:rPr>
              <a:t>　   潜水艦を用いる </a:t>
            </a:r>
            <a:r>
              <a:rPr lang="en-US" altLang="ja-JP" b="1" dirty="0" smtClean="0">
                <a:solidFill>
                  <a:srgbClr val="F8F8F8"/>
                </a:solidFill>
                <a:sym typeface="Wingdings" pitchFamily="2" charset="2"/>
              </a:rPr>
              <a:t>(~5000m)</a:t>
            </a:r>
            <a:endParaRPr lang="ja-JP" altLang="en-US" b="1" dirty="0">
              <a:solidFill>
                <a:srgbClr val="F8F8F8"/>
              </a:solidFill>
              <a:sym typeface="Wingdings" pitchFamily="2" charset="2"/>
            </a:endParaRPr>
          </a:p>
        </p:txBody>
      </p:sp>
      <p:pic>
        <p:nvPicPr>
          <p:cNvPr id="9" name="図 8" descr="txp_fig.bmp"/>
          <p:cNvPicPr>
            <a:picLocks noChangeAspect="1"/>
          </p:cNvPicPr>
          <p:nvPr>
            <p:custDataLst>
              <p:tags r:id="rId1"/>
            </p:custDataLst>
          </p:nvPr>
        </p:nvPicPr>
        <p:blipFill>
          <a:blip r:embed="rId5" cstate="print">
            <a:clrChange>
              <a:clrFrom>
                <a:srgbClr val="FFFFFF"/>
              </a:clrFrom>
              <a:clrTo>
                <a:srgbClr val="FFFFFF">
                  <a:alpha val="0"/>
                </a:srgbClr>
              </a:clrTo>
            </a:clrChange>
            <a:lum bright="90000"/>
          </a:blip>
          <a:stretch>
            <a:fillRect/>
          </a:stretch>
        </p:blipFill>
        <p:spPr>
          <a:xfrm>
            <a:off x="1214415" y="1856616"/>
            <a:ext cx="2786082" cy="529199"/>
          </a:xfrm>
          <a:prstGeom prst="rect">
            <a:avLst/>
          </a:prstGeom>
          <a:noFill/>
        </p:spPr>
      </p:pic>
      <p:grpSp>
        <p:nvGrpSpPr>
          <p:cNvPr id="26" name="グループ化 25"/>
          <p:cNvGrpSpPr/>
          <p:nvPr/>
        </p:nvGrpSpPr>
        <p:grpSpPr>
          <a:xfrm>
            <a:off x="500034" y="1500174"/>
            <a:ext cx="8429684" cy="4714908"/>
            <a:chOff x="500034" y="1500174"/>
            <a:chExt cx="8429684" cy="4714908"/>
          </a:xfrm>
        </p:grpSpPr>
        <p:grpSp>
          <p:nvGrpSpPr>
            <p:cNvPr id="24" name="グループ化 23"/>
            <p:cNvGrpSpPr/>
            <p:nvPr/>
          </p:nvGrpSpPr>
          <p:grpSpPr>
            <a:xfrm>
              <a:off x="5572132" y="1612442"/>
              <a:ext cx="1857388" cy="1316492"/>
              <a:chOff x="5572132" y="1612442"/>
              <a:chExt cx="1857388" cy="1316492"/>
            </a:xfrm>
          </p:grpSpPr>
          <p:cxnSp>
            <p:nvCxnSpPr>
              <p:cNvPr id="12" name="直線コネクタ 11"/>
              <p:cNvCxnSpPr/>
              <p:nvPr/>
            </p:nvCxnSpPr>
            <p:spPr bwMode="auto">
              <a:xfrm rot="5400000">
                <a:off x="5822165" y="2250273"/>
                <a:ext cx="857256" cy="214314"/>
              </a:xfrm>
              <a:prstGeom prst="line">
                <a:avLst/>
              </a:prstGeom>
              <a:solidFill>
                <a:srgbClr val="99CCFF">
                  <a:alpha val="50000"/>
                </a:srgbClr>
              </a:solidFill>
              <a:ln w="25400" cap="flat" cmpd="sng" algn="ctr">
                <a:solidFill>
                  <a:srgbClr val="996633"/>
                </a:solidFill>
                <a:prstDash val="solid"/>
                <a:round/>
                <a:headEnd type="none" w="med" len="med"/>
                <a:tailEnd type="stealth" w="med" len="med"/>
              </a:ln>
              <a:effectLst/>
            </p:spPr>
          </p:cxnSp>
          <p:sp>
            <p:nvSpPr>
              <p:cNvPr id="17" name="Rectangle 5"/>
              <p:cNvSpPr>
                <a:spLocks noChangeArrowheads="1"/>
              </p:cNvSpPr>
              <p:nvPr/>
            </p:nvSpPr>
            <p:spPr bwMode="auto">
              <a:xfrm>
                <a:off x="5572132" y="1612442"/>
                <a:ext cx="1857388" cy="387798"/>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1600" b="1" dirty="0" smtClean="0">
                    <a:solidFill>
                      <a:srgbClr val="F8F8F8"/>
                    </a:solidFill>
                  </a:rPr>
                  <a:t>湖での実験</a:t>
                </a:r>
                <a:endParaRPr lang="en-US" altLang="ja-JP" sz="1600" b="1" dirty="0" smtClean="0">
                  <a:solidFill>
                    <a:srgbClr val="F8F8F8"/>
                  </a:solidFill>
                </a:endParaRPr>
              </a:p>
            </p:txBody>
          </p:sp>
          <p:cxnSp>
            <p:nvCxnSpPr>
              <p:cNvPr id="18" name="直線コネクタ 17"/>
              <p:cNvCxnSpPr>
                <a:stCxn id="17" idx="3"/>
              </p:cNvCxnSpPr>
              <p:nvPr/>
            </p:nvCxnSpPr>
            <p:spPr bwMode="auto">
              <a:xfrm flipH="1">
                <a:off x="6715140" y="1806341"/>
                <a:ext cx="714380" cy="1122593"/>
              </a:xfrm>
              <a:prstGeom prst="line">
                <a:avLst/>
              </a:prstGeom>
              <a:solidFill>
                <a:srgbClr val="99CCFF">
                  <a:alpha val="50000"/>
                </a:srgbClr>
              </a:solidFill>
              <a:ln w="25400" cap="flat" cmpd="sng" algn="ctr">
                <a:solidFill>
                  <a:srgbClr val="996633"/>
                </a:solidFill>
                <a:prstDash val="solid"/>
                <a:round/>
                <a:headEnd type="none" w="med" len="med"/>
                <a:tailEnd type="stealth" w="med" len="med"/>
              </a:ln>
              <a:effectLst/>
            </p:spPr>
          </p:cxnSp>
        </p:grpSp>
        <p:sp>
          <p:nvSpPr>
            <p:cNvPr id="20" name="Rectangle 5"/>
            <p:cNvSpPr>
              <a:spLocks noChangeArrowheads="1"/>
            </p:cNvSpPr>
            <p:nvPr/>
          </p:nvSpPr>
          <p:spPr bwMode="auto">
            <a:xfrm>
              <a:off x="7072330" y="1500174"/>
              <a:ext cx="1857388" cy="387798"/>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1600" b="1" dirty="0" smtClean="0">
                  <a:solidFill>
                    <a:srgbClr val="F8F8F8"/>
                  </a:solidFill>
                </a:rPr>
                <a:t>塔での実験</a:t>
              </a:r>
              <a:endParaRPr lang="en-US" altLang="ja-JP" sz="1600" b="1" dirty="0" smtClean="0">
                <a:solidFill>
                  <a:srgbClr val="F8F8F8"/>
                </a:solidFill>
              </a:endParaRPr>
            </a:p>
          </p:txBody>
        </p:sp>
        <p:sp>
          <p:nvSpPr>
            <p:cNvPr id="21" name="Rectangle 5"/>
            <p:cNvSpPr>
              <a:spLocks noChangeArrowheads="1"/>
            </p:cNvSpPr>
            <p:nvPr/>
          </p:nvSpPr>
          <p:spPr bwMode="auto">
            <a:xfrm>
              <a:off x="500034" y="4786322"/>
              <a:ext cx="4429156" cy="1126462"/>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FFFCC"/>
                  </a:solidFill>
                </a:rPr>
                <a:t>塔での実験</a:t>
              </a:r>
              <a:endParaRPr lang="en-US" altLang="ja-JP" sz="2000" b="1" dirty="0" smtClean="0">
                <a:solidFill>
                  <a:srgbClr val="FFFFCC"/>
                </a:solidFill>
              </a:endParaRPr>
            </a:p>
            <a:p>
              <a:pPr algn="l">
                <a:lnSpc>
                  <a:spcPct val="120000"/>
                </a:lnSpc>
                <a:buClr>
                  <a:schemeClr val="accent2"/>
                </a:buClr>
                <a:buSzPct val="70000"/>
                <a:buFont typeface="Wingdings" pitchFamily="2" charset="2"/>
                <a:buNone/>
              </a:pPr>
              <a:r>
                <a:rPr lang="en-US" altLang="ja-JP" b="1" dirty="0" smtClean="0">
                  <a:solidFill>
                    <a:srgbClr val="F8F8F8"/>
                  </a:solidFill>
                  <a:sym typeface="Wingdings" pitchFamily="2" charset="2"/>
                </a:rPr>
                <a:t>    </a:t>
              </a:r>
              <a:r>
                <a:rPr lang="ja-JP" altLang="en-US" b="1" dirty="0" smtClean="0">
                  <a:solidFill>
                    <a:srgbClr val="F8F8F8"/>
                  </a:solidFill>
                  <a:sym typeface="Wingdings" pitchFamily="2" charset="2"/>
                </a:rPr>
                <a:t> 塔上での重力加速度を</a:t>
              </a:r>
              <a:r>
                <a:rPr lang="en-US" altLang="ja-JP" b="1" dirty="0" smtClean="0">
                  <a:solidFill>
                    <a:srgbClr val="F8F8F8"/>
                  </a:solidFill>
                  <a:sym typeface="Wingdings" pitchFamily="2" charset="2"/>
                </a:rPr>
                <a:t> </a:t>
              </a:r>
            </a:p>
            <a:p>
              <a:pPr algn="l">
                <a:lnSpc>
                  <a:spcPct val="120000"/>
                </a:lnSpc>
                <a:buClr>
                  <a:schemeClr val="accent2"/>
                </a:buClr>
                <a:buSzPct val="70000"/>
                <a:buFont typeface="Wingdings" pitchFamily="2" charset="2"/>
                <a:buNone/>
              </a:pPr>
              <a:r>
                <a:rPr lang="en-US" altLang="ja-JP" b="1" dirty="0" smtClean="0">
                  <a:solidFill>
                    <a:srgbClr val="F8F8F8"/>
                  </a:solidFill>
                  <a:sym typeface="Wingdings" pitchFamily="2" charset="2"/>
                </a:rPr>
                <a:t>     </a:t>
              </a:r>
              <a:r>
                <a:rPr lang="ja-JP" altLang="en-US" b="1" dirty="0" smtClean="0">
                  <a:solidFill>
                    <a:srgbClr val="F8F8F8"/>
                  </a:solidFill>
                  <a:sym typeface="Wingdings" pitchFamily="2" charset="2"/>
                </a:rPr>
                <a:t>周囲の重力加速度からの推定と比較</a:t>
              </a:r>
              <a:endParaRPr lang="en-US" altLang="ja-JP" b="1" dirty="0" smtClean="0">
                <a:solidFill>
                  <a:srgbClr val="F8F8F8"/>
                </a:solidFill>
                <a:sym typeface="Wingdings" pitchFamily="2" charset="2"/>
              </a:endParaRPr>
            </a:p>
          </p:txBody>
        </p:sp>
        <p:sp>
          <p:nvSpPr>
            <p:cNvPr id="10" name="Rectangle 5"/>
            <p:cNvSpPr>
              <a:spLocks noChangeArrowheads="1"/>
            </p:cNvSpPr>
            <p:nvPr/>
          </p:nvSpPr>
          <p:spPr bwMode="auto">
            <a:xfrm>
              <a:off x="500034" y="3571876"/>
              <a:ext cx="4143404" cy="794064"/>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FFFCC"/>
                  </a:solidFill>
                </a:rPr>
                <a:t>湖での実験</a:t>
              </a:r>
              <a:endParaRPr lang="en-US" altLang="ja-JP" sz="2000" b="1" dirty="0" smtClean="0">
                <a:solidFill>
                  <a:srgbClr val="FFFFCC"/>
                </a:solidFill>
              </a:endParaRPr>
            </a:p>
            <a:p>
              <a:pPr algn="l">
                <a:lnSpc>
                  <a:spcPct val="120000"/>
                </a:lnSpc>
                <a:buClr>
                  <a:schemeClr val="accent2"/>
                </a:buClr>
                <a:buSzPct val="70000"/>
                <a:buFont typeface="Wingdings" pitchFamily="2" charset="2"/>
                <a:buNone/>
              </a:pPr>
              <a:r>
                <a:rPr lang="en-US" altLang="ja-JP" b="1" dirty="0" smtClean="0">
                  <a:solidFill>
                    <a:srgbClr val="F8F8F8"/>
                  </a:solidFill>
                  <a:sym typeface="Wingdings" pitchFamily="2" charset="2"/>
                </a:rPr>
                <a:t>    </a:t>
              </a:r>
              <a:r>
                <a:rPr lang="ja-JP" altLang="en-US" b="1" dirty="0" smtClean="0">
                  <a:solidFill>
                    <a:srgbClr val="F8F8F8"/>
                  </a:solidFill>
                  <a:sym typeface="Wingdings" pitchFamily="2" charset="2"/>
                </a:rPr>
                <a:t> 人工湖 </a:t>
              </a:r>
              <a:r>
                <a:rPr lang="en-US" altLang="ja-JP" b="1" dirty="0" smtClean="0">
                  <a:solidFill>
                    <a:srgbClr val="F8F8F8"/>
                  </a:solidFill>
                  <a:sym typeface="Wingdings" pitchFamily="2" charset="2"/>
                </a:rPr>
                <a:t>(</a:t>
              </a:r>
              <a:r>
                <a:rPr lang="ja-JP" altLang="en-US" b="1" dirty="0" smtClean="0">
                  <a:solidFill>
                    <a:srgbClr val="F8F8F8"/>
                  </a:solidFill>
                  <a:sym typeface="Wingdings" pitchFamily="2" charset="2"/>
                </a:rPr>
                <a:t>ダム</a:t>
              </a:r>
              <a:r>
                <a:rPr lang="en-US" altLang="ja-JP" b="1" dirty="0" smtClean="0">
                  <a:solidFill>
                    <a:srgbClr val="F8F8F8"/>
                  </a:solidFill>
                  <a:sym typeface="Wingdings" pitchFamily="2" charset="2"/>
                </a:rPr>
                <a:t>)</a:t>
              </a:r>
              <a:r>
                <a:rPr lang="ja-JP" altLang="en-US" b="1" dirty="0" smtClean="0">
                  <a:solidFill>
                    <a:srgbClr val="F8F8F8"/>
                  </a:solidFill>
                  <a:sym typeface="Wingdings" pitchFamily="2" charset="2"/>
                </a:rPr>
                <a:t> の水位変化を利用</a:t>
              </a:r>
              <a:endParaRPr lang="en-US" altLang="ja-JP" b="1" dirty="0" smtClean="0">
                <a:solidFill>
                  <a:srgbClr val="F8F8F8"/>
                </a:solidFill>
                <a:sym typeface="Wingdings" pitchFamily="2" charset="2"/>
              </a:endParaRPr>
            </a:p>
          </p:txBody>
        </p:sp>
        <p:sp>
          <p:nvSpPr>
            <p:cNvPr id="11" name="Rectangle 7"/>
            <p:cNvSpPr>
              <a:spLocks noChangeArrowheads="1"/>
            </p:cNvSpPr>
            <p:nvPr/>
          </p:nvSpPr>
          <p:spPr bwMode="auto">
            <a:xfrm>
              <a:off x="928662" y="4331435"/>
              <a:ext cx="4000528" cy="29546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200" b="1" dirty="0" smtClean="0">
                  <a:solidFill>
                    <a:srgbClr val="C0C0C0"/>
                  </a:solidFill>
                  <a:sym typeface="Wingdings" pitchFamily="2" charset="2"/>
                </a:rPr>
                <a:t>A. Cornaz, et al., Phys. Rev. Lett. 72 (1994) 1152</a:t>
              </a:r>
              <a:endParaRPr lang="ja-JP" altLang="en-US" sz="1200" b="1" dirty="0">
                <a:solidFill>
                  <a:srgbClr val="C0C0C0"/>
                </a:solidFill>
                <a:sym typeface="Wingdings" pitchFamily="2" charset="2"/>
              </a:endParaRPr>
            </a:p>
          </p:txBody>
        </p:sp>
        <p:sp>
          <p:nvSpPr>
            <p:cNvPr id="22" name="Rectangle 7"/>
            <p:cNvSpPr>
              <a:spLocks noChangeArrowheads="1"/>
            </p:cNvSpPr>
            <p:nvPr/>
          </p:nvSpPr>
          <p:spPr bwMode="auto">
            <a:xfrm>
              <a:off x="928662" y="5919616"/>
              <a:ext cx="4062442" cy="29546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200" b="1" dirty="0" smtClean="0">
                  <a:solidFill>
                    <a:srgbClr val="C0C0C0"/>
                  </a:solidFill>
                  <a:sym typeface="Wingdings" pitchFamily="2" charset="2"/>
                </a:rPr>
                <a:t>A.J.Romaides et al.,  Phys. Rev. D 55 (1997) 4532</a:t>
              </a:r>
              <a:endParaRPr lang="ja-JP" altLang="en-US" sz="1200" b="1" dirty="0">
                <a:solidFill>
                  <a:srgbClr val="C0C0C0"/>
                </a:solidFill>
                <a:sym typeface="Wingdings" pitchFamily="2" charset="2"/>
              </a:endParaRPr>
            </a:p>
          </p:txBody>
        </p:sp>
      </p:grpSp>
      <p:sp>
        <p:nvSpPr>
          <p:cNvPr id="23" name="Text Box 3"/>
          <p:cNvSpPr txBox="1">
            <a:spLocks noChangeArrowheads="1"/>
          </p:cNvSpPr>
          <p:nvPr/>
        </p:nvSpPr>
        <p:spPr bwMode="auto">
          <a:xfrm>
            <a:off x="5715008" y="5572140"/>
            <a:ext cx="3060453" cy="461665"/>
          </a:xfrm>
          <a:prstGeom prst="rect">
            <a:avLst/>
          </a:prstGeom>
          <a:noFill/>
          <a:ln w="9525">
            <a:noFill/>
            <a:miter lim="800000"/>
            <a:headEnd/>
            <a:tailEnd/>
          </a:ln>
          <a:effectLst/>
        </p:spPr>
        <p:txBody>
          <a:bodyPr wrap="none">
            <a:spAutoFit/>
          </a:bodyPr>
          <a:lstStyle/>
          <a:p>
            <a:pPr algn="l">
              <a:buNone/>
            </a:pPr>
            <a:r>
              <a:rPr lang="en-US" altLang="ja-JP" sz="1200" b="1" dirty="0" smtClean="0">
                <a:solidFill>
                  <a:srgbClr val="C0C0C0"/>
                </a:solidFill>
              </a:rPr>
              <a:t>E.G.Adelberger et al.,</a:t>
            </a:r>
          </a:p>
          <a:p>
            <a:pPr algn="l">
              <a:buNone/>
            </a:pPr>
            <a:r>
              <a:rPr lang="en-US" altLang="ja-JP" sz="1200" b="1" dirty="0" smtClean="0">
                <a:solidFill>
                  <a:srgbClr val="C0C0C0"/>
                </a:solidFill>
              </a:rPr>
              <a:t>Prog. Part. Nucl. Phys. 62 (2009) 102</a:t>
            </a:r>
            <a:endParaRPr lang="en-US" altLang="ja-JP" sz="1200" b="1" dirty="0">
              <a:solidFill>
                <a:srgbClr val="C0C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角丸四角形 23"/>
          <p:cNvSpPr/>
          <p:nvPr/>
        </p:nvSpPr>
        <p:spPr bwMode="auto">
          <a:xfrm>
            <a:off x="5072066" y="928670"/>
            <a:ext cx="3500462" cy="1428760"/>
          </a:xfrm>
          <a:prstGeom prst="roundRect">
            <a:avLst>
              <a:gd name="adj" fmla="val 2073"/>
            </a:avLst>
          </a:prstGeom>
          <a:solidFill>
            <a:srgbClr val="F8F8F8">
              <a:alpha val="1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2" name="タイトル 1"/>
          <p:cNvSpPr>
            <a:spLocks noGrp="1"/>
          </p:cNvSpPr>
          <p:nvPr>
            <p:ph type="title"/>
          </p:nvPr>
        </p:nvSpPr>
        <p:spPr/>
        <p:txBody>
          <a:bodyPr/>
          <a:lstStyle/>
          <a:p>
            <a:r>
              <a:rPr lang="ja-JP" altLang="en-US" dirty="0" smtClean="0"/>
              <a:t>天体を用いた検証実験</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5" name="Rectangle 5"/>
          <p:cNvSpPr>
            <a:spLocks noChangeArrowheads="1"/>
          </p:cNvSpPr>
          <p:nvPr/>
        </p:nvSpPr>
        <p:spPr bwMode="auto">
          <a:xfrm>
            <a:off x="428596" y="895633"/>
            <a:ext cx="4143404" cy="789768"/>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8F8F8"/>
                </a:solidFill>
              </a:rPr>
              <a:t>ニュートン重力による天体の軌道</a:t>
            </a:r>
            <a:endParaRPr lang="en-US" altLang="ja-JP" sz="2000" b="1" dirty="0" smtClean="0">
              <a:solidFill>
                <a:srgbClr val="F8F8F8"/>
              </a:solidFill>
            </a:endParaRPr>
          </a:p>
          <a:p>
            <a:pPr algn="l">
              <a:lnSpc>
                <a:spcPct val="120000"/>
              </a:lnSpc>
              <a:buClr>
                <a:schemeClr val="accent2"/>
              </a:buClr>
              <a:buSzPct val="70000"/>
              <a:buFont typeface="Wingdings" pitchFamily="2" charset="2"/>
              <a:buNone/>
            </a:pPr>
            <a:r>
              <a:rPr lang="ja-JP" altLang="en-US" sz="2000" b="1" dirty="0" smtClean="0">
                <a:solidFill>
                  <a:srgbClr val="F8F8F8"/>
                </a:solidFill>
              </a:rPr>
              <a:t>　　　 </a:t>
            </a:r>
            <a:r>
              <a:rPr lang="ja-JP" altLang="en-US" sz="2000" b="1" dirty="0">
                <a:solidFill>
                  <a:srgbClr val="F8F8F8"/>
                </a:solidFill>
                <a:sym typeface="Wingdings" pitchFamily="2" charset="2"/>
              </a:rPr>
              <a:t> </a:t>
            </a:r>
            <a:r>
              <a:rPr lang="ja-JP" altLang="en-US" sz="2000" b="1" dirty="0" smtClean="0">
                <a:solidFill>
                  <a:srgbClr val="F8F8F8"/>
                </a:solidFill>
                <a:sym typeface="Wingdings" pitchFamily="2" charset="2"/>
              </a:rPr>
              <a:t>ケプラーの法則</a:t>
            </a:r>
            <a:endParaRPr lang="ja-JP" altLang="en-US" sz="2000" b="1" dirty="0">
              <a:solidFill>
                <a:srgbClr val="F8F8F8"/>
              </a:solidFill>
              <a:sym typeface="Wingdings" pitchFamily="2" charset="2"/>
            </a:endParaRPr>
          </a:p>
        </p:txBody>
      </p:sp>
      <p:sp>
        <p:nvSpPr>
          <p:cNvPr id="10" name="Rectangle 5"/>
          <p:cNvSpPr>
            <a:spLocks noChangeArrowheads="1"/>
          </p:cNvSpPr>
          <p:nvPr/>
        </p:nvSpPr>
        <p:spPr bwMode="auto">
          <a:xfrm>
            <a:off x="5072066" y="930646"/>
            <a:ext cx="3857652" cy="138499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1400" b="1" dirty="0" smtClean="0">
                <a:solidFill>
                  <a:srgbClr val="F8F8F8"/>
                </a:solidFill>
              </a:rPr>
              <a:t>(</a:t>
            </a:r>
            <a:r>
              <a:rPr lang="ja-JP" altLang="en-US" sz="1400" b="1" dirty="0" smtClean="0">
                <a:solidFill>
                  <a:srgbClr val="F8F8F8"/>
                </a:solidFill>
              </a:rPr>
              <a:t>参考</a:t>
            </a:r>
            <a:r>
              <a:rPr lang="en-US" altLang="ja-JP" sz="1400" b="1" dirty="0" smtClean="0">
                <a:solidFill>
                  <a:srgbClr val="F8F8F8"/>
                </a:solidFill>
              </a:rPr>
              <a:t>) </a:t>
            </a:r>
          </a:p>
          <a:p>
            <a:pPr algn="l">
              <a:lnSpc>
                <a:spcPct val="120000"/>
              </a:lnSpc>
              <a:buClr>
                <a:schemeClr val="accent2"/>
              </a:buClr>
              <a:buSzPct val="70000"/>
              <a:buFont typeface="Wingdings" pitchFamily="2" charset="2"/>
              <a:buNone/>
            </a:pPr>
            <a:r>
              <a:rPr lang="en-US" altLang="ja-JP" sz="1400" b="1" dirty="0" smtClean="0">
                <a:solidFill>
                  <a:srgbClr val="F8F8F8"/>
                </a:solidFill>
              </a:rPr>
              <a:t>  </a:t>
            </a:r>
            <a:r>
              <a:rPr lang="ja-JP" altLang="en-US" sz="1400" b="1" dirty="0" smtClean="0">
                <a:solidFill>
                  <a:srgbClr val="F8F8F8"/>
                </a:solidFill>
              </a:rPr>
              <a:t>海王星の発見 </a:t>
            </a:r>
            <a:r>
              <a:rPr lang="en-US" altLang="ja-JP" sz="1400" b="1" dirty="0" smtClean="0">
                <a:solidFill>
                  <a:srgbClr val="F8F8F8"/>
                </a:solidFill>
              </a:rPr>
              <a:t>(1846)</a:t>
            </a:r>
          </a:p>
          <a:p>
            <a:pPr algn="l">
              <a:lnSpc>
                <a:spcPct val="120000"/>
              </a:lnSpc>
              <a:buClr>
                <a:schemeClr val="accent2"/>
              </a:buClr>
              <a:buSzPct val="70000"/>
              <a:buFont typeface="Wingdings" pitchFamily="2" charset="2"/>
              <a:buNone/>
            </a:pPr>
            <a:r>
              <a:rPr lang="en-US" altLang="ja-JP" sz="1400" b="1" dirty="0" smtClean="0">
                <a:solidFill>
                  <a:srgbClr val="F8F8F8"/>
                </a:solidFill>
              </a:rPr>
              <a:t> </a:t>
            </a:r>
            <a:r>
              <a:rPr lang="ja-JP" altLang="en-US" sz="1400" b="1" dirty="0" smtClean="0">
                <a:solidFill>
                  <a:srgbClr val="F8F8F8"/>
                </a:solidFill>
              </a:rPr>
              <a:t>　</a:t>
            </a:r>
            <a:r>
              <a:rPr lang="en-US" altLang="ja-JP" sz="1400" b="1" dirty="0" smtClean="0">
                <a:solidFill>
                  <a:srgbClr val="F8F8F8"/>
                </a:solidFill>
              </a:rPr>
              <a:t>   </a:t>
            </a:r>
            <a:r>
              <a:rPr lang="ja-JP" altLang="en-US" sz="1400" b="1" dirty="0" smtClean="0">
                <a:solidFill>
                  <a:srgbClr val="F8F8F8"/>
                </a:solidFill>
              </a:rPr>
              <a:t>天王星の軌道のずれからの予測による</a:t>
            </a:r>
            <a:endParaRPr lang="en-US" altLang="ja-JP" sz="1400" b="1" dirty="0" smtClean="0">
              <a:solidFill>
                <a:srgbClr val="F8F8F8"/>
              </a:solidFill>
            </a:endParaRPr>
          </a:p>
          <a:p>
            <a:pPr algn="l">
              <a:lnSpc>
                <a:spcPct val="120000"/>
              </a:lnSpc>
              <a:buClr>
                <a:schemeClr val="accent2"/>
              </a:buClr>
              <a:buSzPct val="70000"/>
              <a:buFont typeface="Wingdings" pitchFamily="2" charset="2"/>
              <a:buNone/>
            </a:pPr>
            <a:r>
              <a:rPr lang="en-US" altLang="ja-JP" sz="1400" b="1" dirty="0" smtClean="0">
                <a:solidFill>
                  <a:srgbClr val="F8F8F8"/>
                </a:solidFill>
                <a:sym typeface="Wingdings" pitchFamily="2" charset="2"/>
              </a:rPr>
              <a:t>      </a:t>
            </a:r>
            <a:r>
              <a:rPr lang="ja-JP" altLang="en-US" sz="1400" b="1" dirty="0" smtClean="0">
                <a:solidFill>
                  <a:srgbClr val="F8F8F8"/>
                </a:solidFill>
                <a:sym typeface="Wingdings" pitchFamily="2" charset="2"/>
              </a:rPr>
              <a:t>このとき</a:t>
            </a:r>
            <a:r>
              <a:rPr lang="en-US" altLang="ja-JP" sz="1400" b="1" dirty="0" smtClean="0">
                <a:solidFill>
                  <a:srgbClr val="F8F8F8"/>
                </a:solidFill>
                <a:sym typeface="Wingdings" pitchFamily="2" charset="2"/>
              </a:rPr>
              <a:t>, </a:t>
            </a:r>
            <a:r>
              <a:rPr lang="ja-JP" altLang="en-US" sz="1400" b="1" dirty="0" smtClean="0">
                <a:solidFill>
                  <a:srgbClr val="F8F8F8"/>
                </a:solidFill>
                <a:sym typeface="Wingdings" pitchFamily="2" charset="2"/>
              </a:rPr>
              <a:t>逆二乗則の破れも候補に</a:t>
            </a:r>
            <a:endParaRPr lang="en-US" altLang="ja-JP" sz="1400" b="1" dirty="0" smtClean="0">
              <a:solidFill>
                <a:srgbClr val="F8F8F8"/>
              </a:solidFill>
              <a:sym typeface="Wingdings" pitchFamily="2" charset="2"/>
            </a:endParaRPr>
          </a:p>
          <a:p>
            <a:pPr algn="l">
              <a:lnSpc>
                <a:spcPct val="120000"/>
              </a:lnSpc>
              <a:buClr>
                <a:schemeClr val="accent2"/>
              </a:buClr>
              <a:buSzPct val="70000"/>
              <a:buFont typeface="Wingdings" pitchFamily="2" charset="2"/>
              <a:buNone/>
            </a:pPr>
            <a:r>
              <a:rPr lang="ja-JP" altLang="en-US" sz="1400" b="1" dirty="0" smtClean="0">
                <a:solidFill>
                  <a:srgbClr val="F8F8F8"/>
                </a:solidFill>
                <a:sym typeface="Wingdings" pitchFamily="2" charset="2"/>
              </a:rPr>
              <a:t>　　　  挙げられていた</a:t>
            </a:r>
            <a:endParaRPr lang="ja-JP" altLang="en-US" sz="1400" b="1" dirty="0">
              <a:solidFill>
                <a:srgbClr val="F8F8F8"/>
              </a:solidFill>
              <a:sym typeface="Wingdings" pitchFamily="2" charset="2"/>
            </a:endParaRPr>
          </a:p>
        </p:txBody>
      </p:sp>
      <p:pic>
        <p:nvPicPr>
          <p:cNvPr id="11" name="図 10" descr="txp_fig.bmp"/>
          <p:cNvPicPr>
            <a:picLocks noChangeAspect="1"/>
          </p:cNvPicPr>
          <p:nvPr>
            <p:custDataLst>
              <p:tags r:id="rId1"/>
            </p:custDataLst>
          </p:nvPr>
        </p:nvPicPr>
        <p:blipFill>
          <a:blip r:embed="rId6" cstate="print">
            <a:clrChange>
              <a:clrFrom>
                <a:srgbClr val="FFFFFF"/>
              </a:clrFrom>
              <a:clrTo>
                <a:srgbClr val="FFFFFF">
                  <a:alpha val="0"/>
                </a:srgbClr>
              </a:clrTo>
            </a:clrChange>
            <a:lum bright="90000"/>
          </a:blip>
          <a:stretch>
            <a:fillRect/>
          </a:stretch>
        </p:blipFill>
        <p:spPr>
          <a:xfrm>
            <a:off x="1562241" y="1738520"/>
            <a:ext cx="1866751" cy="585873"/>
          </a:xfrm>
          <a:prstGeom prst="rect">
            <a:avLst/>
          </a:prstGeom>
          <a:noFill/>
        </p:spPr>
      </p:pic>
      <p:sp>
        <p:nvSpPr>
          <p:cNvPr id="19" name="AutoShape 6033"/>
          <p:cNvSpPr>
            <a:spLocks noChangeAspect="1" noChangeArrowheads="1"/>
          </p:cNvSpPr>
          <p:nvPr/>
        </p:nvSpPr>
        <p:spPr bwMode="auto">
          <a:xfrm>
            <a:off x="1184252" y="2500306"/>
            <a:ext cx="173038" cy="215900"/>
          </a:xfrm>
          <a:prstGeom prst="rightArrow">
            <a:avLst>
              <a:gd name="adj1" fmla="val 59167"/>
              <a:gd name="adj2" fmla="val 40625"/>
            </a:avLst>
          </a:prstGeom>
          <a:solidFill>
            <a:srgbClr val="FFFFFF">
              <a:alpha val="10000"/>
            </a:srgbClr>
          </a:solidFill>
          <a:ln w="15875">
            <a:solidFill>
              <a:srgbClr val="FFFFFF"/>
            </a:solidFill>
            <a:miter lim="800000"/>
            <a:headEnd/>
            <a:tailEnd/>
          </a:ln>
          <a:effectLst/>
        </p:spPr>
        <p:txBody>
          <a:bodyPr anchor="ctr">
            <a:spAutoFit/>
          </a:bodyPr>
          <a:lstStyle/>
          <a:p>
            <a:endParaRPr lang="ja-JP" altLang="en-US" dirty="0"/>
          </a:p>
        </p:txBody>
      </p:sp>
      <p:sp>
        <p:nvSpPr>
          <p:cNvPr id="20" name="Rectangle 5"/>
          <p:cNvSpPr>
            <a:spLocks noChangeArrowheads="1"/>
          </p:cNvSpPr>
          <p:nvPr/>
        </p:nvSpPr>
        <p:spPr bwMode="auto">
          <a:xfrm>
            <a:off x="1384317" y="2395831"/>
            <a:ext cx="2401865" cy="46166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8F8F8"/>
                </a:solidFill>
                <a:sym typeface="Wingdings" pitchFamily="2" charset="2"/>
              </a:rPr>
              <a:t>定常的な楕円軌道</a:t>
            </a:r>
            <a:endParaRPr lang="ja-JP" altLang="en-US" sz="2000" b="1" dirty="0">
              <a:solidFill>
                <a:srgbClr val="F8F8F8"/>
              </a:solidFill>
              <a:sym typeface="Wingdings" pitchFamily="2" charset="2"/>
            </a:endParaRPr>
          </a:p>
        </p:txBody>
      </p:sp>
      <p:grpSp>
        <p:nvGrpSpPr>
          <p:cNvPr id="25" name="グループ化 24"/>
          <p:cNvGrpSpPr/>
          <p:nvPr/>
        </p:nvGrpSpPr>
        <p:grpSpPr>
          <a:xfrm>
            <a:off x="500034" y="2643182"/>
            <a:ext cx="8563004" cy="3757526"/>
            <a:chOff x="500034" y="2643182"/>
            <a:chExt cx="8563004" cy="3757526"/>
          </a:xfrm>
        </p:grpSpPr>
        <p:sp>
          <p:nvSpPr>
            <p:cNvPr id="18" name="Rectangle 5"/>
            <p:cNvSpPr>
              <a:spLocks noChangeArrowheads="1"/>
            </p:cNvSpPr>
            <p:nvPr/>
          </p:nvSpPr>
          <p:spPr bwMode="auto">
            <a:xfrm>
              <a:off x="5857884" y="2643182"/>
              <a:ext cx="2000296" cy="322011"/>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1400" b="1" dirty="0" smtClean="0">
                  <a:solidFill>
                    <a:srgbClr val="FFFFFF"/>
                  </a:solidFill>
                </a:rPr>
                <a:t>LAGEOS</a:t>
              </a:r>
              <a:r>
                <a:rPr lang="ja-JP" altLang="en-US" sz="1400" b="1" dirty="0" smtClean="0">
                  <a:solidFill>
                    <a:srgbClr val="FFFFFF"/>
                  </a:solidFill>
                </a:rPr>
                <a:t>衛星  </a:t>
              </a:r>
              <a:endParaRPr lang="en-US" altLang="ja-JP" sz="1400" b="1" dirty="0" smtClean="0">
                <a:solidFill>
                  <a:srgbClr val="FFFFFF"/>
                </a:solidFill>
              </a:endParaRPr>
            </a:p>
          </p:txBody>
        </p:sp>
        <p:grpSp>
          <p:nvGrpSpPr>
            <p:cNvPr id="22" name="グループ化 21"/>
            <p:cNvGrpSpPr/>
            <p:nvPr/>
          </p:nvGrpSpPr>
          <p:grpSpPr>
            <a:xfrm>
              <a:off x="500034" y="2786058"/>
              <a:ext cx="8563004" cy="3614650"/>
              <a:chOff x="500034" y="2786058"/>
              <a:chExt cx="8563004" cy="3614650"/>
            </a:xfrm>
          </p:grpSpPr>
          <p:sp>
            <p:nvSpPr>
              <p:cNvPr id="28" name="角丸四角形 27"/>
              <p:cNvSpPr/>
              <p:nvPr/>
            </p:nvSpPr>
            <p:spPr bwMode="auto">
              <a:xfrm>
                <a:off x="500034" y="3000372"/>
                <a:ext cx="3857652" cy="2428892"/>
              </a:xfrm>
              <a:prstGeom prst="roundRect">
                <a:avLst>
                  <a:gd name="adj" fmla="val 2073"/>
                </a:avLst>
              </a:prstGeom>
              <a:solidFill>
                <a:srgbClr val="F8F8F8">
                  <a:alpha val="1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pic>
            <p:nvPicPr>
              <p:cNvPr id="975873" name="Picture 1"/>
              <p:cNvPicPr>
                <a:picLocks noChangeAspect="1" noChangeArrowheads="1"/>
              </p:cNvPicPr>
              <p:nvPr/>
            </p:nvPicPr>
            <p:blipFill>
              <a:blip r:embed="rId7" cstate="print"/>
              <a:srcRect/>
              <a:stretch>
                <a:fillRect/>
              </a:stretch>
            </p:blipFill>
            <p:spPr bwMode="auto">
              <a:xfrm>
                <a:off x="4572000" y="2977941"/>
                <a:ext cx="3786214" cy="3301722"/>
              </a:xfrm>
              <a:prstGeom prst="rect">
                <a:avLst/>
              </a:prstGeom>
              <a:noFill/>
              <a:ln w="9525">
                <a:noFill/>
                <a:miter lim="800000"/>
                <a:headEnd/>
                <a:tailEnd/>
              </a:ln>
              <a:effectLst/>
            </p:spPr>
          </p:pic>
          <p:pic>
            <p:nvPicPr>
              <p:cNvPr id="1033218" name="Picture 2" descr="http://upload.wikimedia.org/wikipedia/commons/thumb/7/78/LAGEOS-NASA.jpg/200px-LAGEOS-NASA.jpg">
                <a:hlinkClick r:id="rId8" tooltip="The LAGEOS-1 satellite."/>
              </p:cNvPr>
              <p:cNvPicPr>
                <a:picLocks noChangeAspect="1" noChangeArrowheads="1"/>
              </p:cNvPicPr>
              <p:nvPr/>
            </p:nvPicPr>
            <p:blipFill>
              <a:blip r:embed="rId9" cstate="print">
                <a:clrChange>
                  <a:clrFrom>
                    <a:srgbClr val="0E0D08"/>
                  </a:clrFrom>
                  <a:clrTo>
                    <a:srgbClr val="0E0D08">
                      <a:alpha val="0"/>
                    </a:srgbClr>
                  </a:clrTo>
                </a:clrChange>
              </a:blip>
              <a:srcRect/>
              <a:stretch>
                <a:fillRect/>
              </a:stretch>
            </p:blipFill>
            <p:spPr bwMode="auto">
              <a:xfrm>
                <a:off x="4929190" y="2786058"/>
                <a:ext cx="1714512" cy="1594497"/>
              </a:xfrm>
              <a:prstGeom prst="rect">
                <a:avLst/>
              </a:prstGeom>
              <a:noFill/>
            </p:spPr>
          </p:pic>
          <p:sp>
            <p:nvSpPr>
              <p:cNvPr id="12" name="Rectangle 5"/>
              <p:cNvSpPr>
                <a:spLocks noChangeArrowheads="1"/>
              </p:cNvSpPr>
              <p:nvPr/>
            </p:nvSpPr>
            <p:spPr bwMode="auto">
              <a:xfrm>
                <a:off x="580996" y="3000372"/>
                <a:ext cx="3991004" cy="830997"/>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8F8F8"/>
                    </a:solidFill>
                  </a:rPr>
                  <a:t>湯川ポテンシャル補正項</a:t>
                </a:r>
                <a:endParaRPr lang="en-US" altLang="ja-JP" sz="2000" b="1" dirty="0" smtClean="0">
                  <a:solidFill>
                    <a:srgbClr val="F8F8F8"/>
                  </a:solidFill>
                </a:endParaRPr>
              </a:p>
              <a:p>
                <a:pPr algn="l">
                  <a:lnSpc>
                    <a:spcPct val="120000"/>
                  </a:lnSpc>
                  <a:buClr>
                    <a:schemeClr val="accent2"/>
                  </a:buClr>
                  <a:buSzPct val="70000"/>
                  <a:buFont typeface="Wingdings" pitchFamily="2" charset="2"/>
                  <a:buNone/>
                </a:pPr>
                <a:r>
                  <a:rPr lang="en-US" altLang="ja-JP" sz="2000" b="1" dirty="0" smtClean="0">
                    <a:solidFill>
                      <a:srgbClr val="F8F8F8"/>
                    </a:solidFill>
                    <a:sym typeface="Wingdings" pitchFamily="2" charset="2"/>
                  </a:rPr>
                  <a:t>    </a:t>
                </a:r>
                <a:r>
                  <a:rPr lang="ja-JP" altLang="en-US" sz="2000" b="1" dirty="0" smtClean="0">
                    <a:solidFill>
                      <a:srgbClr val="FFFFCC"/>
                    </a:solidFill>
                    <a:sym typeface="Wingdings" pitchFamily="2" charset="2"/>
                  </a:rPr>
                  <a:t>近日点の移動</a:t>
                </a:r>
                <a:r>
                  <a:rPr lang="ja-JP" altLang="en-US" sz="2000" b="1" dirty="0" smtClean="0">
                    <a:solidFill>
                      <a:srgbClr val="F8F8F8"/>
                    </a:solidFill>
                    <a:sym typeface="Wingdings" pitchFamily="2" charset="2"/>
                  </a:rPr>
                  <a:t>として現れる</a:t>
                </a:r>
                <a:endParaRPr lang="ja-JP" altLang="en-US" sz="2000" b="1" dirty="0">
                  <a:solidFill>
                    <a:srgbClr val="F8F8F8"/>
                  </a:solidFill>
                  <a:sym typeface="Wingdings" pitchFamily="2" charset="2"/>
                </a:endParaRPr>
              </a:p>
            </p:txBody>
          </p:sp>
          <p:pic>
            <p:nvPicPr>
              <p:cNvPr id="17" name="図 16" descr="txp_fig.bmp"/>
              <p:cNvPicPr>
                <a:picLocks noChangeAspect="1"/>
              </p:cNvPicPr>
              <p:nvPr>
                <p:custDataLst>
                  <p:tags r:id="rId2"/>
                </p:custDataLst>
              </p:nvPr>
            </p:nvPicPr>
            <p:blipFill>
              <a:blip r:embed="rId10" cstate="print">
                <a:clrChange>
                  <a:clrFrom>
                    <a:srgbClr val="FFFFFF"/>
                  </a:clrFrom>
                  <a:clrTo>
                    <a:srgbClr val="FFFFFF">
                      <a:alpha val="0"/>
                    </a:srgbClr>
                  </a:clrTo>
                </a:clrChange>
                <a:lum bright="90000"/>
              </a:blip>
              <a:stretch>
                <a:fillRect/>
              </a:stretch>
            </p:blipFill>
            <p:spPr>
              <a:xfrm>
                <a:off x="905844" y="3857628"/>
                <a:ext cx="3308966" cy="642942"/>
              </a:xfrm>
              <a:prstGeom prst="rect">
                <a:avLst/>
              </a:prstGeom>
              <a:noFill/>
            </p:spPr>
          </p:pic>
          <p:pic>
            <p:nvPicPr>
              <p:cNvPr id="975875" name="Picture 3" descr="http://upload.wikimedia.org/wikipedia/commons/5/51/Apollo_AS11-40-5952HR.jpg"/>
              <p:cNvPicPr>
                <a:picLocks noChangeAspect="1" noChangeArrowheads="1"/>
              </p:cNvPicPr>
              <p:nvPr/>
            </p:nvPicPr>
            <p:blipFill>
              <a:blip r:embed="rId11" cstate="print"/>
              <a:srcRect l="15084" t="20904" r="24135" b="38823"/>
              <a:stretch>
                <a:fillRect/>
              </a:stretch>
            </p:blipFill>
            <p:spPr bwMode="auto">
              <a:xfrm>
                <a:off x="7431324" y="3683778"/>
                <a:ext cx="1540154" cy="1031106"/>
              </a:xfrm>
              <a:prstGeom prst="rect">
                <a:avLst/>
              </a:prstGeom>
              <a:noFill/>
            </p:spPr>
          </p:pic>
          <p:sp>
            <p:nvSpPr>
              <p:cNvPr id="23" name="Rectangle 5"/>
              <p:cNvSpPr>
                <a:spLocks noChangeArrowheads="1"/>
              </p:cNvSpPr>
              <p:nvPr/>
            </p:nvSpPr>
            <p:spPr bwMode="auto">
              <a:xfrm>
                <a:off x="8286776" y="4714884"/>
                <a:ext cx="776262" cy="609398"/>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1400" b="1" dirty="0" smtClean="0">
                    <a:solidFill>
                      <a:srgbClr val="FFFFFF"/>
                    </a:solidFill>
                  </a:rPr>
                  <a:t>月面の</a:t>
                </a:r>
                <a:endParaRPr lang="en-US" altLang="ja-JP" sz="1400" b="1" dirty="0" smtClean="0">
                  <a:solidFill>
                    <a:srgbClr val="FFFFFF"/>
                  </a:solidFill>
                </a:endParaRPr>
              </a:p>
              <a:p>
                <a:pPr algn="l">
                  <a:lnSpc>
                    <a:spcPct val="120000"/>
                  </a:lnSpc>
                  <a:buClr>
                    <a:schemeClr val="accent2"/>
                  </a:buClr>
                  <a:buSzPct val="70000"/>
                  <a:buFont typeface="Wingdings" pitchFamily="2" charset="2"/>
                  <a:buNone/>
                </a:pPr>
                <a:r>
                  <a:rPr lang="ja-JP" altLang="en-US" sz="1400" b="1" dirty="0" smtClean="0">
                    <a:solidFill>
                      <a:srgbClr val="FFFFFF"/>
                    </a:solidFill>
                  </a:rPr>
                  <a:t>反射板</a:t>
                </a:r>
                <a:endParaRPr lang="en-US" altLang="ja-JP" sz="1400" b="1" dirty="0" smtClean="0">
                  <a:solidFill>
                    <a:srgbClr val="FFFFFF"/>
                  </a:solidFill>
                </a:endParaRPr>
              </a:p>
            </p:txBody>
          </p:sp>
          <p:pic>
            <p:nvPicPr>
              <p:cNvPr id="26" name="図 25" descr="txp_fig.bmp"/>
              <p:cNvPicPr>
                <a:picLocks noChangeAspect="1"/>
              </p:cNvPicPr>
              <p:nvPr>
                <p:custDataLst>
                  <p:tags r:id="rId3"/>
                </p:custDataLst>
              </p:nvPr>
            </p:nvPicPr>
            <p:blipFill>
              <a:blip r:embed="rId12" cstate="print">
                <a:clrChange>
                  <a:clrFrom>
                    <a:srgbClr val="FFFFFF"/>
                  </a:clrFrom>
                  <a:clrTo>
                    <a:srgbClr val="FFFFFF">
                      <a:alpha val="0"/>
                    </a:srgbClr>
                  </a:clrTo>
                </a:clrChange>
                <a:lum bright="90000"/>
              </a:blip>
              <a:stretch>
                <a:fillRect/>
              </a:stretch>
            </p:blipFill>
            <p:spPr>
              <a:xfrm>
                <a:off x="1500166" y="4702184"/>
                <a:ext cx="285863" cy="174526"/>
              </a:xfrm>
              <a:prstGeom prst="rect">
                <a:avLst/>
              </a:prstGeom>
              <a:noFill/>
            </p:spPr>
          </p:pic>
          <p:sp>
            <p:nvSpPr>
              <p:cNvPr id="27" name="Rectangle 5"/>
              <p:cNvSpPr>
                <a:spLocks noChangeArrowheads="1"/>
              </p:cNvSpPr>
              <p:nvPr/>
            </p:nvSpPr>
            <p:spPr bwMode="auto">
              <a:xfrm>
                <a:off x="1765432" y="4572008"/>
                <a:ext cx="2401865" cy="387798"/>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1600" b="1" dirty="0" smtClean="0">
                    <a:solidFill>
                      <a:srgbClr val="F8F8F8"/>
                    </a:solidFill>
                    <a:sym typeface="Wingdings" pitchFamily="2" charset="2"/>
                  </a:rPr>
                  <a:t>: </a:t>
                </a:r>
                <a:r>
                  <a:rPr lang="ja-JP" altLang="en-US" sz="1600" b="1" dirty="0" smtClean="0">
                    <a:solidFill>
                      <a:srgbClr val="F8F8F8"/>
                    </a:solidFill>
                    <a:sym typeface="Wingdings" pitchFamily="2" charset="2"/>
                  </a:rPr>
                  <a:t>軌道の長軸半径</a:t>
                </a:r>
                <a:endParaRPr lang="ja-JP" altLang="en-US" sz="1600" b="1" dirty="0">
                  <a:solidFill>
                    <a:srgbClr val="F8F8F8"/>
                  </a:solidFill>
                  <a:sym typeface="Wingdings" pitchFamily="2" charset="2"/>
                </a:endParaRPr>
              </a:p>
            </p:txBody>
          </p:sp>
          <p:sp>
            <p:nvSpPr>
              <p:cNvPr id="29" name="Rectangle 5"/>
              <p:cNvSpPr>
                <a:spLocks noChangeArrowheads="1"/>
              </p:cNvSpPr>
              <p:nvPr/>
            </p:nvSpPr>
            <p:spPr bwMode="auto">
              <a:xfrm>
                <a:off x="1000100" y="5643578"/>
                <a:ext cx="3643338" cy="75713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b="1" dirty="0" smtClean="0">
                    <a:solidFill>
                      <a:srgbClr val="F8F8F8"/>
                    </a:solidFill>
                    <a:sym typeface="Wingdings" pitchFamily="2" charset="2"/>
                  </a:rPr>
                  <a:t>LAGEOS</a:t>
                </a:r>
                <a:r>
                  <a:rPr lang="ja-JP" altLang="en-US" b="1" dirty="0" smtClean="0">
                    <a:solidFill>
                      <a:srgbClr val="F8F8F8"/>
                    </a:solidFill>
                    <a:sym typeface="Wingdings" pitchFamily="2" charset="2"/>
                  </a:rPr>
                  <a:t>衛星</a:t>
                </a:r>
                <a:r>
                  <a:rPr lang="en-US" altLang="ja-JP" b="1" dirty="0" smtClean="0">
                    <a:solidFill>
                      <a:srgbClr val="F8F8F8"/>
                    </a:solidFill>
                    <a:sym typeface="Wingdings" pitchFamily="2" charset="2"/>
                  </a:rPr>
                  <a:t>, </a:t>
                </a:r>
                <a:r>
                  <a:rPr lang="ja-JP" altLang="en-US" b="1" dirty="0" smtClean="0">
                    <a:solidFill>
                      <a:srgbClr val="F8F8F8"/>
                    </a:solidFill>
                    <a:sym typeface="Wingdings" pitchFamily="2" charset="2"/>
                  </a:rPr>
                  <a:t>月</a:t>
                </a:r>
                <a:r>
                  <a:rPr lang="en-US" altLang="ja-JP" b="1" dirty="0" smtClean="0">
                    <a:solidFill>
                      <a:srgbClr val="F8F8F8"/>
                    </a:solidFill>
                    <a:sym typeface="Wingdings" pitchFamily="2" charset="2"/>
                  </a:rPr>
                  <a:t>,</a:t>
                </a:r>
              </a:p>
              <a:p>
                <a:pPr algn="l">
                  <a:lnSpc>
                    <a:spcPct val="120000"/>
                  </a:lnSpc>
                  <a:buClr>
                    <a:schemeClr val="accent2"/>
                  </a:buClr>
                  <a:buSzPct val="70000"/>
                  <a:buFont typeface="Wingdings" pitchFamily="2" charset="2"/>
                  <a:buNone/>
                </a:pPr>
                <a:r>
                  <a:rPr lang="ja-JP" altLang="en-US" b="1" dirty="0" smtClean="0">
                    <a:solidFill>
                      <a:srgbClr val="F8F8F8"/>
                    </a:solidFill>
                    <a:sym typeface="Wingdings" pitchFamily="2" charset="2"/>
                  </a:rPr>
                  <a:t>惑星 </a:t>
                </a:r>
                <a:r>
                  <a:rPr lang="en-US" altLang="ja-JP" b="1" dirty="0" smtClean="0">
                    <a:solidFill>
                      <a:srgbClr val="F8F8F8"/>
                    </a:solidFill>
                    <a:sym typeface="Wingdings" pitchFamily="2" charset="2"/>
                  </a:rPr>
                  <a:t>(</a:t>
                </a:r>
                <a:r>
                  <a:rPr lang="ja-JP" altLang="en-US" b="1" dirty="0" smtClean="0">
                    <a:solidFill>
                      <a:srgbClr val="F8F8F8"/>
                    </a:solidFill>
                    <a:sym typeface="Wingdings" pitchFamily="2" charset="2"/>
                  </a:rPr>
                  <a:t>水星</a:t>
                </a:r>
                <a:r>
                  <a:rPr lang="en-US" altLang="ja-JP" b="1" dirty="0" smtClean="0">
                    <a:solidFill>
                      <a:srgbClr val="F8F8F8"/>
                    </a:solidFill>
                    <a:sym typeface="Wingdings" pitchFamily="2" charset="2"/>
                  </a:rPr>
                  <a:t>, </a:t>
                </a:r>
                <a:r>
                  <a:rPr lang="ja-JP" altLang="en-US" b="1" dirty="0" smtClean="0">
                    <a:solidFill>
                      <a:srgbClr val="F8F8F8"/>
                    </a:solidFill>
                    <a:sym typeface="Wingdings" pitchFamily="2" charset="2"/>
                  </a:rPr>
                  <a:t>火星</a:t>
                </a:r>
                <a:r>
                  <a:rPr lang="en-US" altLang="ja-JP" b="1" dirty="0" smtClean="0">
                    <a:solidFill>
                      <a:srgbClr val="F8F8F8"/>
                    </a:solidFill>
                    <a:sym typeface="Wingdings" pitchFamily="2" charset="2"/>
                  </a:rPr>
                  <a:t>) </a:t>
                </a:r>
                <a:r>
                  <a:rPr lang="ja-JP" altLang="en-US" b="1" dirty="0" smtClean="0">
                    <a:solidFill>
                      <a:srgbClr val="F8F8F8"/>
                    </a:solidFill>
                    <a:sym typeface="Wingdings" pitchFamily="2" charset="2"/>
                  </a:rPr>
                  <a:t>の観測で検証</a:t>
                </a:r>
                <a:endParaRPr lang="en-US" altLang="ja-JP" b="1" dirty="0" smtClean="0">
                  <a:solidFill>
                    <a:srgbClr val="F8F8F8"/>
                  </a:solidFill>
                  <a:sym typeface="Wingdings" pitchFamily="2" charset="2"/>
                </a:endParaRPr>
              </a:p>
            </p:txBody>
          </p:sp>
          <p:sp>
            <p:nvSpPr>
              <p:cNvPr id="30" name="Rectangle 7"/>
              <p:cNvSpPr>
                <a:spLocks noChangeArrowheads="1"/>
              </p:cNvSpPr>
              <p:nvPr/>
            </p:nvSpPr>
            <p:spPr bwMode="auto">
              <a:xfrm>
                <a:off x="1500166" y="4929198"/>
                <a:ext cx="2786082" cy="498598"/>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200" b="1" dirty="0" smtClean="0">
                    <a:solidFill>
                      <a:srgbClr val="C0C0C0"/>
                    </a:solidFill>
                    <a:sym typeface="Wingdings" pitchFamily="2" charset="2"/>
                  </a:rPr>
                  <a:t>C.Talmadge, </a:t>
                </a:r>
              </a:p>
              <a:p>
                <a:pPr algn="l">
                  <a:lnSpc>
                    <a:spcPct val="110000"/>
                  </a:lnSpc>
                  <a:buClr>
                    <a:schemeClr val="accent2"/>
                  </a:buClr>
                  <a:buSzPct val="70000"/>
                  <a:buFont typeface="Wingdings" pitchFamily="2" charset="2"/>
                  <a:buNone/>
                </a:pPr>
                <a:r>
                  <a:rPr lang="en-US" altLang="ja-JP" sz="1200" b="1" dirty="0" smtClean="0">
                    <a:solidFill>
                      <a:srgbClr val="C0C0C0"/>
                    </a:solidFill>
                    <a:sym typeface="Wingdings" pitchFamily="2" charset="2"/>
                  </a:rPr>
                  <a:t> Phys. Rev. Lett. 61 (1999) 1159</a:t>
                </a:r>
                <a:endParaRPr lang="ja-JP" altLang="en-US" sz="1200" b="1" dirty="0">
                  <a:solidFill>
                    <a:srgbClr val="C0C0C0"/>
                  </a:solidFill>
                  <a:sym typeface="Wingdings" pitchFamily="2" charset="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LAGEOS</a:t>
            </a:r>
            <a:r>
              <a:rPr lang="ja-JP" altLang="en-US" dirty="0" smtClean="0"/>
              <a:t>衛星</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1033218" name="Picture 2" descr="http://upload.wikimedia.org/wikipedia/commons/thumb/7/78/LAGEOS-NASA.jpg/200px-LAGEOS-NASA.jpg">
            <a:hlinkClick r:id="rId3" tooltip="The LAGEOS-1 satellite."/>
          </p:cNvPr>
          <p:cNvPicPr>
            <a:picLocks noChangeAspect="1" noChangeArrowheads="1"/>
          </p:cNvPicPr>
          <p:nvPr/>
        </p:nvPicPr>
        <p:blipFill>
          <a:blip r:embed="rId4" cstate="print">
            <a:clrChange>
              <a:clrFrom>
                <a:srgbClr val="0E0D08"/>
              </a:clrFrom>
              <a:clrTo>
                <a:srgbClr val="0E0D08">
                  <a:alpha val="0"/>
                </a:srgbClr>
              </a:clrTo>
            </a:clrChange>
          </a:blip>
          <a:srcRect/>
          <a:stretch>
            <a:fillRect/>
          </a:stretch>
        </p:blipFill>
        <p:spPr bwMode="auto">
          <a:xfrm>
            <a:off x="5143504" y="1964519"/>
            <a:ext cx="3571900" cy="3321869"/>
          </a:xfrm>
          <a:prstGeom prst="rect">
            <a:avLst/>
          </a:prstGeom>
          <a:noFill/>
        </p:spPr>
      </p:pic>
      <p:sp>
        <p:nvSpPr>
          <p:cNvPr id="18" name="Rectangle 5"/>
          <p:cNvSpPr>
            <a:spLocks noChangeArrowheads="1"/>
          </p:cNvSpPr>
          <p:nvPr/>
        </p:nvSpPr>
        <p:spPr bwMode="auto">
          <a:xfrm>
            <a:off x="857224" y="1572174"/>
            <a:ext cx="5214974" cy="411805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b="1" dirty="0" smtClean="0">
                <a:solidFill>
                  <a:srgbClr val="F8F8F8"/>
                </a:solidFill>
              </a:rPr>
              <a:t>LAGEOS</a:t>
            </a:r>
            <a:r>
              <a:rPr lang="ja-JP" altLang="en-US" sz="2000" b="1" dirty="0" smtClean="0">
                <a:solidFill>
                  <a:srgbClr val="F8F8F8"/>
                </a:solidFill>
              </a:rPr>
              <a:t>衛星  </a:t>
            </a:r>
            <a:endParaRPr lang="en-US" altLang="ja-JP" sz="2000" b="1" dirty="0" smtClean="0">
              <a:solidFill>
                <a:srgbClr val="F8F8F8"/>
              </a:solidFill>
            </a:endParaRPr>
          </a:p>
          <a:p>
            <a:pPr algn="l">
              <a:lnSpc>
                <a:spcPct val="120000"/>
              </a:lnSpc>
              <a:buClr>
                <a:schemeClr val="accent2"/>
              </a:buClr>
              <a:buSzPct val="70000"/>
              <a:buFont typeface="Wingdings" pitchFamily="2" charset="2"/>
              <a:buNone/>
            </a:pPr>
            <a:endParaRPr lang="en-US" altLang="ja-JP" b="1" dirty="0" smtClean="0">
              <a:solidFill>
                <a:srgbClr val="F8F8F8"/>
              </a:solidFill>
            </a:endParaRPr>
          </a:p>
          <a:p>
            <a:pPr algn="l">
              <a:lnSpc>
                <a:spcPct val="120000"/>
              </a:lnSpc>
              <a:buClr>
                <a:schemeClr val="accent2"/>
              </a:buClr>
              <a:buSzPct val="70000"/>
              <a:buFont typeface="Wingdings" pitchFamily="2" charset="2"/>
              <a:buNone/>
            </a:pPr>
            <a:r>
              <a:rPr lang="en-US" altLang="ja-JP" b="1" dirty="0" smtClean="0">
                <a:solidFill>
                  <a:srgbClr val="F8F8F8"/>
                </a:solidFill>
              </a:rPr>
              <a:t>    LAGEOS</a:t>
            </a:r>
            <a:r>
              <a:rPr lang="en-US" altLang="ja-JP" b="1" smtClean="0">
                <a:solidFill>
                  <a:srgbClr val="F8F8F8"/>
                </a:solidFill>
              </a:rPr>
              <a:t> 1 </a:t>
            </a:r>
            <a:r>
              <a:rPr lang="en-US" altLang="ja-JP" b="1" dirty="0" smtClean="0">
                <a:solidFill>
                  <a:srgbClr val="F8F8F8"/>
                </a:solidFill>
              </a:rPr>
              <a:t> 1976</a:t>
            </a:r>
            <a:r>
              <a:rPr lang="ja-JP" altLang="en-US" b="1" dirty="0" smtClean="0">
                <a:solidFill>
                  <a:srgbClr val="F8F8F8"/>
                </a:solidFill>
              </a:rPr>
              <a:t>年 打ち上げ </a:t>
            </a:r>
            <a:endParaRPr lang="en-US" altLang="ja-JP" b="1" dirty="0" smtClean="0">
              <a:solidFill>
                <a:srgbClr val="F8F8F8"/>
              </a:solidFill>
            </a:endParaRPr>
          </a:p>
          <a:p>
            <a:pPr algn="l">
              <a:lnSpc>
                <a:spcPct val="120000"/>
              </a:lnSpc>
              <a:buClr>
                <a:schemeClr val="accent2"/>
              </a:buClr>
              <a:buSzPct val="70000"/>
              <a:buFont typeface="Wingdings" pitchFamily="2" charset="2"/>
              <a:buNone/>
            </a:pPr>
            <a:r>
              <a:rPr lang="en-US" altLang="ja-JP" b="1" dirty="0" smtClean="0">
                <a:solidFill>
                  <a:srgbClr val="F8F8F8"/>
                </a:solidFill>
              </a:rPr>
              <a:t>    LAGEOS 2   1992</a:t>
            </a:r>
            <a:r>
              <a:rPr lang="ja-JP" altLang="en-US" b="1" dirty="0" smtClean="0">
                <a:solidFill>
                  <a:srgbClr val="F8F8F8"/>
                </a:solidFill>
              </a:rPr>
              <a:t>年打ち上げ</a:t>
            </a:r>
            <a:endParaRPr lang="en-US" altLang="ja-JP" b="1" dirty="0" smtClean="0">
              <a:solidFill>
                <a:srgbClr val="F8F8F8"/>
              </a:solidFill>
            </a:endParaRPr>
          </a:p>
          <a:p>
            <a:pPr algn="l">
              <a:lnSpc>
                <a:spcPct val="120000"/>
              </a:lnSpc>
              <a:buClr>
                <a:schemeClr val="accent2"/>
              </a:buClr>
              <a:buSzPct val="70000"/>
              <a:buFont typeface="Wingdings" pitchFamily="2" charset="2"/>
              <a:buNone/>
            </a:pPr>
            <a:endParaRPr lang="en-US" altLang="ja-JP" b="1" dirty="0" smtClean="0">
              <a:solidFill>
                <a:srgbClr val="F8F8F8"/>
              </a:solidFill>
            </a:endParaRPr>
          </a:p>
          <a:p>
            <a:pPr algn="l">
              <a:lnSpc>
                <a:spcPct val="120000"/>
              </a:lnSpc>
              <a:buClr>
                <a:schemeClr val="accent2"/>
              </a:buClr>
              <a:buSzPct val="70000"/>
              <a:buFont typeface="Wingdings" pitchFamily="2" charset="2"/>
              <a:buNone/>
            </a:pPr>
            <a:r>
              <a:rPr lang="ja-JP" altLang="en-US" b="1" dirty="0" smtClean="0">
                <a:solidFill>
                  <a:srgbClr val="F8F8F8"/>
                </a:solidFill>
              </a:rPr>
              <a:t>　 軌道高度 </a:t>
            </a:r>
            <a:r>
              <a:rPr lang="en-US" altLang="ja-JP" b="1" dirty="0" smtClean="0">
                <a:solidFill>
                  <a:srgbClr val="F8F8F8"/>
                </a:solidFill>
              </a:rPr>
              <a:t>5,900km</a:t>
            </a:r>
          </a:p>
          <a:p>
            <a:pPr algn="l">
              <a:lnSpc>
                <a:spcPct val="120000"/>
              </a:lnSpc>
              <a:buClr>
                <a:schemeClr val="accent2"/>
              </a:buClr>
              <a:buSzPct val="70000"/>
              <a:buFont typeface="Wingdings" pitchFamily="2" charset="2"/>
              <a:buNone/>
            </a:pPr>
            <a:r>
              <a:rPr lang="en-US" altLang="ja-JP" b="1" dirty="0" smtClean="0">
                <a:solidFill>
                  <a:srgbClr val="F8F8F8"/>
                </a:solidFill>
              </a:rPr>
              <a:t>    </a:t>
            </a:r>
            <a:r>
              <a:rPr lang="ja-JP" altLang="en-US" b="1" dirty="0" smtClean="0">
                <a:solidFill>
                  <a:srgbClr val="F8F8F8"/>
                </a:solidFill>
              </a:rPr>
              <a:t>直径</a:t>
            </a:r>
            <a:r>
              <a:rPr lang="en-US" altLang="ja-JP" b="1" dirty="0" smtClean="0">
                <a:solidFill>
                  <a:srgbClr val="F8F8F8"/>
                </a:solidFill>
              </a:rPr>
              <a:t>60cm,  </a:t>
            </a:r>
            <a:r>
              <a:rPr lang="ja-JP" altLang="en-US" b="1" dirty="0" smtClean="0">
                <a:solidFill>
                  <a:srgbClr val="F8F8F8"/>
                </a:solidFill>
              </a:rPr>
              <a:t>質量</a:t>
            </a:r>
            <a:r>
              <a:rPr lang="en-US" altLang="ja-JP" b="1" dirty="0" smtClean="0">
                <a:solidFill>
                  <a:srgbClr val="F8F8F8"/>
                </a:solidFill>
              </a:rPr>
              <a:t>411kg</a:t>
            </a:r>
          </a:p>
          <a:p>
            <a:pPr algn="l">
              <a:lnSpc>
                <a:spcPct val="120000"/>
              </a:lnSpc>
              <a:buClr>
                <a:schemeClr val="accent2"/>
              </a:buClr>
              <a:buSzPct val="70000"/>
              <a:buFont typeface="Wingdings" pitchFamily="2" charset="2"/>
              <a:buNone/>
            </a:pPr>
            <a:r>
              <a:rPr lang="en-US" altLang="ja-JP" b="1" dirty="0" smtClean="0">
                <a:solidFill>
                  <a:srgbClr val="F8F8F8"/>
                </a:solidFill>
              </a:rPr>
              <a:t>    </a:t>
            </a:r>
            <a:r>
              <a:rPr lang="ja-JP" altLang="en-US" b="1" dirty="0" smtClean="0">
                <a:solidFill>
                  <a:srgbClr val="F8F8F8"/>
                </a:solidFill>
              </a:rPr>
              <a:t>アルミコートされた真鍮製</a:t>
            </a:r>
            <a:endParaRPr lang="en-US" altLang="ja-JP" b="1" dirty="0" smtClean="0">
              <a:solidFill>
                <a:srgbClr val="F8F8F8"/>
              </a:solidFill>
            </a:endParaRPr>
          </a:p>
          <a:p>
            <a:pPr algn="l">
              <a:lnSpc>
                <a:spcPct val="120000"/>
              </a:lnSpc>
              <a:buClr>
                <a:schemeClr val="accent2"/>
              </a:buClr>
              <a:buSzPct val="70000"/>
              <a:buFont typeface="Wingdings" pitchFamily="2" charset="2"/>
              <a:buNone/>
            </a:pPr>
            <a:r>
              <a:rPr lang="en-US" altLang="ja-JP" b="1" dirty="0" smtClean="0">
                <a:solidFill>
                  <a:srgbClr val="F8F8F8"/>
                </a:solidFill>
              </a:rPr>
              <a:t>    </a:t>
            </a:r>
            <a:r>
              <a:rPr lang="ja-JP" altLang="en-US" b="1" dirty="0" smtClean="0">
                <a:solidFill>
                  <a:srgbClr val="F8F8F8"/>
                </a:solidFill>
              </a:rPr>
              <a:t>表面に</a:t>
            </a:r>
            <a:r>
              <a:rPr lang="en-US" altLang="ja-JP" b="1" dirty="0" smtClean="0">
                <a:solidFill>
                  <a:srgbClr val="F8F8F8"/>
                </a:solidFill>
              </a:rPr>
              <a:t>426</a:t>
            </a:r>
            <a:r>
              <a:rPr lang="ja-JP" altLang="en-US" b="1" dirty="0" smtClean="0">
                <a:solidFill>
                  <a:srgbClr val="F8F8F8"/>
                </a:solidFill>
              </a:rPr>
              <a:t>個のコーナーリフレクター</a:t>
            </a:r>
            <a:endParaRPr lang="en-US" altLang="ja-JP" b="1" dirty="0" smtClean="0">
              <a:solidFill>
                <a:srgbClr val="F8F8F8"/>
              </a:solidFill>
            </a:endParaRPr>
          </a:p>
          <a:p>
            <a:pPr algn="l">
              <a:lnSpc>
                <a:spcPct val="120000"/>
              </a:lnSpc>
              <a:buClr>
                <a:schemeClr val="accent2"/>
              </a:buClr>
              <a:buSzPct val="70000"/>
              <a:buFont typeface="Wingdings" pitchFamily="2" charset="2"/>
              <a:buNone/>
            </a:pPr>
            <a:r>
              <a:rPr lang="en-US" altLang="ja-JP" b="1" dirty="0" smtClean="0">
                <a:solidFill>
                  <a:srgbClr val="F8F8F8"/>
                </a:solidFill>
              </a:rPr>
              <a:t>       </a:t>
            </a:r>
            <a:r>
              <a:rPr lang="en-US" altLang="ja-JP" b="1" dirty="0" smtClean="0">
                <a:solidFill>
                  <a:srgbClr val="F8F8F8"/>
                </a:solidFill>
                <a:sym typeface="Wingdings" pitchFamily="2" charset="2"/>
              </a:rPr>
              <a:t> Laser Ranging </a:t>
            </a:r>
            <a:r>
              <a:rPr lang="ja-JP" altLang="en-US" b="1" dirty="0" smtClean="0">
                <a:solidFill>
                  <a:srgbClr val="F8F8F8"/>
                </a:solidFill>
                <a:sym typeface="Wingdings" pitchFamily="2" charset="2"/>
              </a:rPr>
              <a:t>により軌道測定</a:t>
            </a:r>
            <a:endParaRPr lang="en-US" altLang="ja-JP" b="1" dirty="0" smtClean="0">
              <a:solidFill>
                <a:srgbClr val="F8F8F8"/>
              </a:solidFill>
            </a:endParaRPr>
          </a:p>
          <a:p>
            <a:pPr algn="l">
              <a:lnSpc>
                <a:spcPct val="120000"/>
              </a:lnSpc>
              <a:buClr>
                <a:schemeClr val="accent2"/>
              </a:buClr>
              <a:buSzPct val="70000"/>
              <a:buFont typeface="Wingdings" pitchFamily="2" charset="2"/>
              <a:buNone/>
            </a:pPr>
            <a:endParaRPr lang="en-US" altLang="ja-JP" b="1" dirty="0" smtClean="0">
              <a:solidFill>
                <a:srgbClr val="F8F8F8"/>
              </a:solidFill>
            </a:endParaRPr>
          </a:p>
          <a:p>
            <a:pPr algn="l">
              <a:lnSpc>
                <a:spcPct val="120000"/>
              </a:lnSpc>
              <a:buClr>
                <a:schemeClr val="accent2"/>
              </a:buClr>
              <a:buSzPct val="70000"/>
              <a:buFont typeface="Wingdings" pitchFamily="2" charset="2"/>
              <a:buNone/>
            </a:pPr>
            <a:r>
              <a:rPr lang="ja-JP" altLang="en-US" b="1" dirty="0" smtClean="0">
                <a:solidFill>
                  <a:srgbClr val="F8F8F8"/>
                </a:solidFill>
              </a:rPr>
              <a:t>　　寿命 </a:t>
            </a:r>
            <a:r>
              <a:rPr lang="en-US" altLang="ja-JP" b="1" dirty="0" smtClean="0">
                <a:solidFill>
                  <a:srgbClr val="F8F8F8"/>
                </a:solidFill>
              </a:rPr>
              <a:t>~ 800</a:t>
            </a:r>
            <a:r>
              <a:rPr lang="ja-JP" altLang="en-US" b="1" dirty="0" smtClean="0">
                <a:solidFill>
                  <a:srgbClr val="F8F8F8"/>
                </a:solidFill>
              </a:rPr>
              <a:t>万年</a:t>
            </a:r>
            <a:endParaRPr lang="en-US" altLang="ja-JP" b="1" dirty="0" smtClean="0">
              <a:solidFill>
                <a:srgbClr val="F8F8F8"/>
              </a:solidFill>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bwMode="auto">
          <a:xfrm>
            <a:off x="5214942" y="1428736"/>
            <a:ext cx="3500430" cy="4429156"/>
          </a:xfrm>
          <a:prstGeom prst="roundRect">
            <a:avLst>
              <a:gd name="adj" fmla="val 2073"/>
            </a:avLst>
          </a:prstGeom>
          <a:solidFill>
            <a:srgbClr val="F8F8F8">
              <a:alpha val="9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547844" name="Rectangle 4"/>
          <p:cNvSpPr>
            <a:spLocks noGrp="1" noChangeArrowheads="1"/>
          </p:cNvSpPr>
          <p:nvPr>
            <p:ph type="title"/>
          </p:nvPr>
        </p:nvSpPr>
        <p:spPr/>
        <p:txBody>
          <a:bodyPr/>
          <a:lstStyle/>
          <a:p>
            <a:r>
              <a:rPr lang="ja-JP" altLang="en-US" dirty="0" smtClean="0"/>
              <a:t>ここまでのまとめ</a:t>
            </a:r>
            <a:endParaRPr lang="ja-JP" altLang="en-US" dirty="0"/>
          </a:p>
        </p:txBody>
      </p:sp>
      <p:sp>
        <p:nvSpPr>
          <p:cNvPr id="17"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570283" name="AutoShape 939"/>
          <p:cNvSpPr>
            <a:spLocks noChangeArrowheads="1"/>
          </p:cNvSpPr>
          <p:nvPr/>
        </p:nvSpPr>
        <p:spPr bwMode="auto">
          <a:xfrm>
            <a:off x="854051" y="3095596"/>
            <a:ext cx="3860793" cy="1714512"/>
          </a:xfrm>
          <a:prstGeom prst="roundRect">
            <a:avLst>
              <a:gd name="adj" fmla="val 8616"/>
            </a:avLst>
          </a:prstGeom>
          <a:solidFill>
            <a:srgbClr val="99CCFF">
              <a:alpha val="10000"/>
            </a:srgbClr>
          </a:solidFill>
          <a:ln w="12700">
            <a:noFill/>
            <a:round/>
            <a:headEnd/>
            <a:tailEnd/>
          </a:ln>
          <a:effectLst/>
        </p:spPr>
        <p:txBody>
          <a:bodyPr wrap="square" anchor="ctr">
            <a:noAutofit/>
          </a:bodyPr>
          <a:lstStyle/>
          <a:p>
            <a:endParaRPr lang="ja-JP" altLang="en-US"/>
          </a:p>
        </p:txBody>
      </p:sp>
      <p:sp>
        <p:nvSpPr>
          <p:cNvPr id="547847" name="Rectangle 7"/>
          <p:cNvSpPr>
            <a:spLocks noChangeArrowheads="1"/>
          </p:cNvSpPr>
          <p:nvPr/>
        </p:nvSpPr>
        <p:spPr bwMode="auto">
          <a:xfrm>
            <a:off x="857224" y="3126871"/>
            <a:ext cx="3786214" cy="76944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2000" b="1" dirty="0">
                <a:solidFill>
                  <a:srgbClr val="CCECFF"/>
                </a:solidFill>
              </a:rPr>
              <a:t>階層性問題 </a:t>
            </a:r>
            <a:endParaRPr lang="en-US" altLang="ja-JP" sz="2000" b="1" dirty="0" smtClean="0">
              <a:solidFill>
                <a:srgbClr val="CCECFF"/>
              </a:solidFill>
            </a:endParaRPr>
          </a:p>
          <a:p>
            <a:pPr algn="l">
              <a:lnSpc>
                <a:spcPct val="110000"/>
              </a:lnSpc>
              <a:buClr>
                <a:schemeClr val="accent2"/>
              </a:buClr>
              <a:buSzPct val="70000"/>
              <a:buFont typeface="Wingdings" pitchFamily="2" charset="2"/>
              <a:buNone/>
            </a:pPr>
            <a:r>
              <a:rPr lang="en-US" altLang="ja-JP" sz="2000" b="1" dirty="0" smtClean="0">
                <a:solidFill>
                  <a:srgbClr val="CCECFF"/>
                </a:solidFill>
              </a:rPr>
              <a:t>   </a:t>
            </a:r>
            <a:r>
              <a:rPr lang="en-US" altLang="ja-JP" sz="1600" b="1" dirty="0" smtClean="0">
                <a:solidFill>
                  <a:srgbClr val="EAEAEA"/>
                </a:solidFill>
              </a:rPr>
              <a:t>(</a:t>
            </a:r>
            <a:r>
              <a:rPr lang="en-US" altLang="ja-JP" sz="1600" b="1" dirty="0">
                <a:solidFill>
                  <a:srgbClr val="EAEAEA"/>
                </a:solidFill>
              </a:rPr>
              <a:t>Hierarchy Problem</a:t>
            </a:r>
            <a:r>
              <a:rPr lang="en-US" altLang="ja-JP" sz="1600" b="1" dirty="0" smtClean="0">
                <a:solidFill>
                  <a:srgbClr val="EAEAEA"/>
                </a:solidFill>
              </a:rPr>
              <a:t>)</a:t>
            </a:r>
            <a:endParaRPr lang="en-US" altLang="ja-JP" sz="1600" b="1" dirty="0">
              <a:solidFill>
                <a:srgbClr val="EAEAEA"/>
              </a:solidFill>
            </a:endParaRPr>
          </a:p>
        </p:txBody>
      </p:sp>
      <p:sp>
        <p:nvSpPr>
          <p:cNvPr id="547852" name="Rectangle 12"/>
          <p:cNvSpPr>
            <a:spLocks noChangeArrowheads="1"/>
          </p:cNvSpPr>
          <p:nvPr/>
        </p:nvSpPr>
        <p:spPr bwMode="auto">
          <a:xfrm>
            <a:off x="820743" y="4055565"/>
            <a:ext cx="4572000" cy="769441"/>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2000" b="1" dirty="0">
                <a:solidFill>
                  <a:srgbClr val="CCECFF"/>
                </a:solidFill>
              </a:rPr>
              <a:t>宇宙項</a:t>
            </a:r>
            <a:r>
              <a:rPr lang="ja-JP" altLang="en-US" sz="2000" b="1" dirty="0">
                <a:solidFill>
                  <a:srgbClr val="CCECFF"/>
                </a:solidFill>
              </a:rPr>
              <a:t>問題 </a:t>
            </a:r>
          </a:p>
          <a:p>
            <a:pPr algn="l">
              <a:lnSpc>
                <a:spcPct val="110000"/>
              </a:lnSpc>
              <a:buClr>
                <a:schemeClr val="accent2"/>
              </a:buClr>
              <a:buSzPct val="70000"/>
              <a:buFont typeface="Wingdings" pitchFamily="2" charset="2"/>
              <a:buNone/>
            </a:pPr>
            <a:r>
              <a:rPr lang="ja-JP" altLang="en-US" sz="2000" b="1" dirty="0">
                <a:solidFill>
                  <a:srgbClr val="F8F8F8"/>
                </a:solidFill>
              </a:rPr>
              <a:t>　</a:t>
            </a:r>
            <a:r>
              <a:rPr lang="ja-JP" altLang="en-US" sz="2000" b="1" dirty="0" smtClean="0">
                <a:solidFill>
                  <a:srgbClr val="F8F8F8"/>
                </a:solidFill>
              </a:rPr>
              <a:t> </a:t>
            </a:r>
            <a:r>
              <a:rPr lang="en-US" altLang="ja-JP" sz="1600" b="1" dirty="0" smtClean="0">
                <a:solidFill>
                  <a:srgbClr val="EAEAEA"/>
                </a:solidFill>
              </a:rPr>
              <a:t>(Cosmological </a:t>
            </a:r>
            <a:r>
              <a:rPr lang="en-US" altLang="ja-JP" sz="1600" b="1" dirty="0">
                <a:solidFill>
                  <a:srgbClr val="EAEAEA"/>
                </a:solidFill>
              </a:rPr>
              <a:t>Constant Problem</a:t>
            </a:r>
            <a:r>
              <a:rPr lang="en-US" altLang="ja-JP" sz="1600" b="1" dirty="0" smtClean="0">
                <a:solidFill>
                  <a:srgbClr val="EAEAEA"/>
                </a:solidFill>
              </a:rPr>
              <a:t>)</a:t>
            </a:r>
            <a:endParaRPr lang="en-US" altLang="ja-JP" sz="1600" b="1" dirty="0">
              <a:solidFill>
                <a:srgbClr val="EAEAEA"/>
              </a:solidFill>
            </a:endParaRPr>
          </a:p>
        </p:txBody>
      </p:sp>
      <p:sp>
        <p:nvSpPr>
          <p:cNvPr id="570276" name="Rectangle 932"/>
          <p:cNvSpPr>
            <a:spLocks noChangeArrowheads="1"/>
          </p:cNvSpPr>
          <p:nvPr/>
        </p:nvSpPr>
        <p:spPr bwMode="auto">
          <a:xfrm>
            <a:off x="500034" y="2555367"/>
            <a:ext cx="4572000" cy="39735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2000" b="1" dirty="0">
                <a:solidFill>
                  <a:srgbClr val="F8F8F8"/>
                </a:solidFill>
              </a:rPr>
              <a:t>物理学の根本に関わる</a:t>
            </a:r>
            <a:r>
              <a:rPr kumimoji="0" lang="ja-JP" altLang="en-US" sz="2000" b="1" dirty="0" smtClean="0">
                <a:solidFill>
                  <a:srgbClr val="F8F8F8"/>
                </a:solidFill>
              </a:rPr>
              <a:t>問題への知見</a:t>
            </a:r>
            <a:endParaRPr lang="en-US" altLang="ja-JP" sz="2000" b="1" dirty="0">
              <a:solidFill>
                <a:srgbClr val="F8F8F8"/>
              </a:solidFill>
              <a:sym typeface="Wingdings" pitchFamily="2" charset="2"/>
            </a:endParaRPr>
          </a:p>
        </p:txBody>
      </p:sp>
      <p:pic>
        <p:nvPicPr>
          <p:cNvPr id="570280" name="Picture 93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286380" y="1500174"/>
            <a:ext cx="3463886" cy="4292625"/>
          </a:xfrm>
          <a:prstGeom prst="rect">
            <a:avLst/>
          </a:prstGeom>
          <a:noFill/>
        </p:spPr>
      </p:pic>
      <p:sp>
        <p:nvSpPr>
          <p:cNvPr id="570281" name="Rectangle 937"/>
          <p:cNvSpPr>
            <a:spLocks noChangeArrowheads="1"/>
          </p:cNvSpPr>
          <p:nvPr/>
        </p:nvSpPr>
        <p:spPr bwMode="auto">
          <a:xfrm>
            <a:off x="6300754" y="3057536"/>
            <a:ext cx="2162175" cy="36036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600" b="1">
                <a:solidFill>
                  <a:srgbClr val="333333"/>
                </a:solidFill>
              </a:rPr>
              <a:t>補正項に対する上限値</a:t>
            </a:r>
            <a:endParaRPr lang="ja-JP" altLang="en-US" sz="1200" b="1">
              <a:solidFill>
                <a:srgbClr val="333333"/>
              </a:solidFill>
              <a:sym typeface="Wingdings" pitchFamily="2" charset="2"/>
            </a:endParaRPr>
          </a:p>
        </p:txBody>
      </p:sp>
      <p:sp>
        <p:nvSpPr>
          <p:cNvPr id="14" name="Rectangle 932"/>
          <p:cNvSpPr>
            <a:spLocks noChangeArrowheads="1"/>
          </p:cNvSpPr>
          <p:nvPr/>
        </p:nvSpPr>
        <p:spPr bwMode="auto">
          <a:xfrm>
            <a:off x="580996" y="1357298"/>
            <a:ext cx="4705384" cy="830997"/>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kumimoji="0" lang="ja-JP" altLang="en-US" sz="2000" b="1" dirty="0" smtClean="0">
                <a:solidFill>
                  <a:srgbClr val="F8F8F8"/>
                </a:solidFill>
              </a:rPr>
              <a:t>物理学・宇宙物理学の基本原理</a:t>
            </a:r>
            <a:endParaRPr kumimoji="0" lang="en-US" altLang="ja-JP" sz="2000" b="1" dirty="0" smtClean="0">
              <a:solidFill>
                <a:srgbClr val="F8F8F8"/>
              </a:solidFill>
            </a:endParaRPr>
          </a:p>
          <a:p>
            <a:pPr algn="l">
              <a:lnSpc>
                <a:spcPct val="120000"/>
              </a:lnSpc>
              <a:buClr>
                <a:schemeClr val="accent2"/>
              </a:buClr>
              <a:buSzPct val="70000"/>
              <a:buFont typeface="Wingdings" pitchFamily="2" charset="2"/>
              <a:buNone/>
            </a:pPr>
            <a:r>
              <a:rPr kumimoji="0" lang="en-US" altLang="ja-JP" sz="2000" b="1" dirty="0" smtClean="0">
                <a:solidFill>
                  <a:srgbClr val="F8F8F8"/>
                </a:solidFill>
                <a:sym typeface="Wingdings" pitchFamily="2" charset="2"/>
              </a:rPr>
              <a:t>     </a:t>
            </a:r>
            <a:r>
              <a:rPr kumimoji="0" lang="ja-JP" altLang="en-US" sz="2000" b="1" dirty="0" smtClean="0">
                <a:solidFill>
                  <a:srgbClr val="F8F8F8"/>
                </a:solidFill>
                <a:sym typeface="Wingdings" pitchFamily="2" charset="2"/>
              </a:rPr>
              <a:t>最高の精度で検証されているべき</a:t>
            </a:r>
            <a:endParaRPr lang="en-US" altLang="ja-JP" sz="2000" b="1" dirty="0">
              <a:solidFill>
                <a:srgbClr val="F8F8F8"/>
              </a:solidFill>
              <a:sym typeface="Wingdings" pitchFamily="2" charset="2"/>
            </a:endParaRPr>
          </a:p>
        </p:txBody>
      </p:sp>
      <p:sp>
        <p:nvSpPr>
          <p:cNvPr id="12" name="Rectangle 11"/>
          <p:cNvSpPr>
            <a:spLocks noChangeArrowheads="1"/>
          </p:cNvSpPr>
          <p:nvPr/>
        </p:nvSpPr>
        <p:spPr bwMode="auto">
          <a:xfrm>
            <a:off x="1285852" y="5150953"/>
            <a:ext cx="4681538" cy="701731"/>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a:buChar char="à"/>
            </a:pPr>
            <a:r>
              <a:rPr lang="en-US" altLang="ja-JP" b="1" dirty="0" smtClean="0">
                <a:solidFill>
                  <a:srgbClr val="F8F8F8"/>
                </a:solidFill>
                <a:sym typeface="Wingdings" pitchFamily="2" charset="2"/>
              </a:rPr>
              <a:t> </a:t>
            </a:r>
            <a:r>
              <a:rPr lang="ja-JP" altLang="en-US" b="1" dirty="0" smtClean="0">
                <a:solidFill>
                  <a:srgbClr val="F8F8F8"/>
                </a:solidFill>
                <a:sym typeface="Wingdings" pitchFamily="2" charset="2"/>
              </a:rPr>
              <a:t>微小</a:t>
            </a:r>
            <a:r>
              <a:rPr lang="ja-JP" altLang="en-US" b="1" dirty="0">
                <a:solidFill>
                  <a:srgbClr val="F8F8F8"/>
                </a:solidFill>
                <a:sym typeface="Wingdings" pitchFamily="2" charset="2"/>
              </a:rPr>
              <a:t>距離 </a:t>
            </a:r>
            <a:r>
              <a:rPr lang="en-US" altLang="ja-JP" b="1" dirty="0">
                <a:solidFill>
                  <a:srgbClr val="F8F8F8"/>
                </a:solidFill>
                <a:sym typeface="Wingdings" pitchFamily="2" charset="2"/>
              </a:rPr>
              <a:t>(0.1mm</a:t>
            </a:r>
            <a:r>
              <a:rPr lang="ja-JP" altLang="en-US" b="1" dirty="0">
                <a:solidFill>
                  <a:srgbClr val="F8F8F8"/>
                </a:solidFill>
                <a:sym typeface="Wingdings" pitchFamily="2" charset="2"/>
              </a:rPr>
              <a:t>以下</a:t>
            </a:r>
            <a:r>
              <a:rPr lang="en-US" altLang="ja-JP" b="1" dirty="0">
                <a:solidFill>
                  <a:srgbClr val="F8F8F8"/>
                </a:solidFill>
                <a:sym typeface="Wingdings" pitchFamily="2" charset="2"/>
              </a:rPr>
              <a:t>) </a:t>
            </a:r>
            <a:endParaRPr lang="en-US" altLang="ja-JP" b="1" dirty="0" smtClean="0">
              <a:solidFill>
                <a:srgbClr val="F8F8F8"/>
              </a:solidFill>
              <a:sym typeface="Wingdings" pitchFamily="2" charset="2"/>
            </a:endParaRPr>
          </a:p>
          <a:p>
            <a:pPr algn="l">
              <a:lnSpc>
                <a:spcPct val="110000"/>
              </a:lnSpc>
              <a:buClr>
                <a:schemeClr val="accent2"/>
              </a:buClr>
              <a:buSzPct val="70000"/>
              <a:buFont typeface="Wingdings"/>
              <a:buChar char="à"/>
            </a:pPr>
            <a:r>
              <a:rPr lang="ja-JP" altLang="en-US" b="1" dirty="0" smtClean="0">
                <a:solidFill>
                  <a:srgbClr val="F8F8F8"/>
                </a:solidFill>
                <a:sym typeface="Wingdings" pitchFamily="2" charset="2"/>
              </a:rPr>
              <a:t>　              </a:t>
            </a:r>
            <a:r>
              <a:rPr lang="ja-JP" altLang="en-US" b="1" dirty="0" err="1" smtClean="0">
                <a:solidFill>
                  <a:srgbClr val="F8F8F8"/>
                </a:solidFill>
                <a:sym typeface="Wingdings" pitchFamily="2" charset="2"/>
              </a:rPr>
              <a:t>での</a:t>
            </a:r>
            <a:r>
              <a:rPr lang="ja-JP" altLang="en-US" b="1" dirty="0" smtClean="0">
                <a:solidFill>
                  <a:srgbClr val="F8F8F8"/>
                </a:solidFill>
              </a:rPr>
              <a:t>検証が重要</a:t>
            </a:r>
            <a:endParaRPr lang="ja-JP" altLang="en-US" b="1" dirty="0">
              <a:solidFill>
                <a:srgbClr val="F8F8F8"/>
              </a:solidFill>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Grp="1" noChangeArrowheads="1"/>
          </p:cNvSpPr>
          <p:nvPr>
            <p:ph type="title"/>
          </p:nvPr>
        </p:nvSpPr>
        <p:spPr/>
        <p:txBody>
          <a:bodyPr/>
          <a:lstStyle/>
          <a:p>
            <a:r>
              <a:rPr lang="ja-JP" altLang="en-US" dirty="0"/>
              <a:t>外来雑音の見積もり</a:t>
            </a:r>
          </a:p>
        </p:txBody>
      </p:sp>
      <p:sp>
        <p:nvSpPr>
          <p:cNvPr id="26"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816132" name="Rectangle 4"/>
          <p:cNvSpPr>
            <a:spLocks noChangeArrowheads="1"/>
          </p:cNvSpPr>
          <p:nvPr/>
        </p:nvSpPr>
        <p:spPr bwMode="auto">
          <a:xfrm>
            <a:off x="468313" y="749284"/>
            <a:ext cx="3816350" cy="393700"/>
          </a:xfrm>
          <a:prstGeom prst="rect">
            <a:avLst/>
          </a:prstGeom>
          <a:noFill/>
          <a:ln w="12700">
            <a:noFill/>
            <a:miter lim="800000"/>
            <a:headEnd/>
            <a:tailEnd/>
          </a:ln>
          <a:effectLst/>
        </p:spPr>
        <p:txBody>
          <a:bodyPr>
            <a:spAutoFit/>
          </a:bodyPr>
          <a:lstStyle/>
          <a:p>
            <a:pPr algn="l">
              <a:lnSpc>
                <a:spcPct val="110000"/>
              </a:lnSpc>
              <a:buFontTx/>
              <a:buNone/>
            </a:pPr>
            <a:r>
              <a:rPr lang="en-US" altLang="ja-JP" b="1" dirty="0">
                <a:solidFill>
                  <a:srgbClr val="F8F8F8"/>
                </a:solidFill>
                <a:ea typeface="HG創英角ｺﾞｼｯｸUB" pitchFamily="49" charset="-128"/>
              </a:rPr>
              <a:t>0.1Hz</a:t>
            </a:r>
            <a:r>
              <a:rPr lang="ja-JP" altLang="en-US" b="1" dirty="0">
                <a:solidFill>
                  <a:srgbClr val="F8F8F8"/>
                </a:solidFill>
                <a:ea typeface="HG創英角ｺﾞｼｯｸUB" pitchFamily="49" charset="-128"/>
              </a:rPr>
              <a:t>付近での外力の見積もり</a:t>
            </a:r>
          </a:p>
        </p:txBody>
      </p:sp>
      <p:grpSp>
        <p:nvGrpSpPr>
          <p:cNvPr id="816153" name="Group 25"/>
          <p:cNvGrpSpPr>
            <a:grpSpLocks/>
          </p:cNvGrpSpPr>
          <p:nvPr/>
        </p:nvGrpSpPr>
        <p:grpSpPr bwMode="auto">
          <a:xfrm>
            <a:off x="611188" y="2132013"/>
            <a:ext cx="8208962" cy="4321175"/>
            <a:chOff x="385" y="799"/>
            <a:chExt cx="5171" cy="2722"/>
          </a:xfrm>
        </p:grpSpPr>
        <p:sp>
          <p:nvSpPr>
            <p:cNvPr id="816133" name="Rectangle 5"/>
            <p:cNvSpPr>
              <a:spLocks noChangeArrowheads="1"/>
            </p:cNvSpPr>
            <p:nvPr/>
          </p:nvSpPr>
          <p:spPr bwMode="auto">
            <a:xfrm>
              <a:off x="385" y="799"/>
              <a:ext cx="907" cy="231"/>
            </a:xfrm>
            <a:prstGeom prst="rect">
              <a:avLst/>
            </a:prstGeom>
            <a:noFill/>
            <a:ln w="12700">
              <a:noFill/>
              <a:miter lim="800000"/>
              <a:headEnd/>
              <a:tailEnd/>
            </a:ln>
            <a:effectLst/>
          </p:spPr>
          <p:txBody>
            <a:bodyPr>
              <a:spAutoFit/>
            </a:bodyPr>
            <a:lstStyle/>
            <a:p>
              <a:pPr algn="l">
                <a:lnSpc>
                  <a:spcPct val="110000"/>
                </a:lnSpc>
                <a:buFontTx/>
                <a:buNone/>
              </a:pPr>
              <a:r>
                <a:rPr lang="ja-JP" altLang="en-US" b="1" dirty="0">
                  <a:solidFill>
                    <a:srgbClr val="F8F8F8"/>
                  </a:solidFill>
                  <a:ea typeface="HG創英角ｺﾞｼｯｸUB" pitchFamily="49" charset="-128"/>
                </a:rPr>
                <a:t>磁場変動</a:t>
              </a:r>
            </a:p>
          </p:txBody>
        </p:sp>
        <p:sp>
          <p:nvSpPr>
            <p:cNvPr id="816134" name="Rectangle 6"/>
            <p:cNvSpPr>
              <a:spLocks noChangeArrowheads="1"/>
            </p:cNvSpPr>
            <p:nvPr/>
          </p:nvSpPr>
          <p:spPr bwMode="auto">
            <a:xfrm>
              <a:off x="476" y="1026"/>
              <a:ext cx="2132" cy="396"/>
            </a:xfrm>
            <a:prstGeom prst="rect">
              <a:avLst/>
            </a:prstGeom>
            <a:noFill/>
            <a:ln w="12700">
              <a:noFill/>
              <a:miter lim="800000"/>
              <a:headEnd/>
              <a:tailEnd/>
            </a:ln>
            <a:effectLst/>
          </p:spPr>
          <p:txBody>
            <a:bodyPr>
              <a:spAutoFit/>
            </a:bodyPr>
            <a:lstStyle/>
            <a:p>
              <a:pPr algn="l">
                <a:lnSpc>
                  <a:spcPct val="110000"/>
                </a:lnSpc>
                <a:buFontTx/>
                <a:buNone/>
              </a:pPr>
              <a:r>
                <a:rPr lang="ja-JP" altLang="en-US" sz="1600" b="1" dirty="0">
                  <a:solidFill>
                    <a:srgbClr val="F8F8F8"/>
                  </a:solidFill>
                  <a:ea typeface="HG創英角ｺﾞｼｯｸUB" pitchFamily="49" charset="-128"/>
                </a:rPr>
                <a:t>磁場勾配によるテストマス磁化と </a:t>
              </a:r>
            </a:p>
            <a:p>
              <a:pPr algn="l">
                <a:lnSpc>
                  <a:spcPct val="110000"/>
                </a:lnSpc>
                <a:buFontTx/>
                <a:buNone/>
              </a:pPr>
              <a:r>
                <a:rPr lang="ja-JP" altLang="en-US" sz="1600" b="1" dirty="0">
                  <a:solidFill>
                    <a:srgbClr val="F8F8F8"/>
                  </a:solidFill>
                  <a:ea typeface="HG創英角ｺﾞｼｯｸUB" pitchFamily="49" charset="-128"/>
                </a:rPr>
                <a:t>    外部磁場変動のカップリング</a:t>
              </a:r>
            </a:p>
          </p:txBody>
        </p:sp>
        <p:sp>
          <p:nvSpPr>
            <p:cNvPr id="816135" name="Rectangle 7"/>
            <p:cNvSpPr>
              <a:spLocks noChangeArrowheads="1"/>
            </p:cNvSpPr>
            <p:nvPr/>
          </p:nvSpPr>
          <p:spPr bwMode="auto">
            <a:xfrm>
              <a:off x="4195" y="1026"/>
              <a:ext cx="1361" cy="499"/>
            </a:xfrm>
            <a:prstGeom prst="rect">
              <a:avLst/>
            </a:prstGeom>
            <a:noFill/>
            <a:ln w="12700">
              <a:noFill/>
              <a:miter lim="800000"/>
              <a:headEnd/>
              <a:tailEnd/>
            </a:ln>
            <a:effectLst/>
          </p:spPr>
          <p:txBody>
            <a:bodyPr>
              <a:spAutoFit/>
            </a:bodyPr>
            <a:lstStyle/>
            <a:p>
              <a:pPr algn="l">
                <a:lnSpc>
                  <a:spcPct val="110000"/>
                </a:lnSpc>
                <a:buFontTx/>
                <a:buNone/>
              </a:pPr>
              <a:r>
                <a:rPr lang="ja-JP" altLang="en-US" sz="1400" b="1" dirty="0">
                  <a:solidFill>
                    <a:srgbClr val="CCECFF"/>
                  </a:solidFill>
                  <a:ea typeface="HG創英角ｺﾞｼｯｸUB" pitchFamily="49" charset="-128"/>
                </a:rPr>
                <a:t>磁場勾配 </a:t>
              </a:r>
              <a:r>
                <a:rPr lang="en-US" altLang="ja-JP" sz="1400" b="1" dirty="0">
                  <a:solidFill>
                    <a:srgbClr val="CCECFF"/>
                  </a:solidFill>
                  <a:ea typeface="HG創英角ｺﾞｼｯｸUB" pitchFamily="49" charset="-128"/>
                </a:rPr>
                <a:t>10</a:t>
              </a:r>
              <a:r>
                <a:rPr lang="en-US" altLang="ja-JP" sz="1400" b="1" baseline="30000" dirty="0">
                  <a:solidFill>
                    <a:srgbClr val="CCECFF"/>
                  </a:solidFill>
                  <a:ea typeface="HG創英角ｺﾞｼｯｸUB" pitchFamily="49" charset="-128"/>
                </a:rPr>
                <a:t>-7</a:t>
              </a:r>
              <a:r>
                <a:rPr lang="en-US" altLang="ja-JP" sz="1400" b="1" dirty="0">
                  <a:solidFill>
                    <a:srgbClr val="CCECFF"/>
                  </a:solidFill>
                  <a:ea typeface="HG創英角ｺﾞｼｯｸUB" pitchFamily="49" charset="-128"/>
                </a:rPr>
                <a:t> T/m</a:t>
              </a:r>
            </a:p>
            <a:p>
              <a:pPr algn="l">
                <a:lnSpc>
                  <a:spcPct val="110000"/>
                </a:lnSpc>
                <a:buFontTx/>
                <a:buNone/>
              </a:pPr>
              <a:r>
                <a:rPr lang="ja-JP" altLang="en-US" sz="1400" b="1" dirty="0">
                  <a:solidFill>
                    <a:srgbClr val="CCECFF"/>
                  </a:solidFill>
                  <a:ea typeface="HG創英角ｺﾞｼｯｸUB" pitchFamily="49" charset="-128"/>
                </a:rPr>
                <a:t>磁場変動 </a:t>
              </a:r>
              <a:r>
                <a:rPr lang="en-US" altLang="ja-JP" sz="1400" b="1" dirty="0">
                  <a:solidFill>
                    <a:srgbClr val="CCECFF"/>
                  </a:solidFill>
                  <a:ea typeface="HG創英角ｺﾞｼｯｸUB" pitchFamily="49" charset="-128"/>
                </a:rPr>
                <a:t>10</a:t>
              </a:r>
              <a:r>
                <a:rPr lang="en-US" altLang="ja-JP" sz="1400" b="1" baseline="30000" dirty="0">
                  <a:solidFill>
                    <a:srgbClr val="CCECFF"/>
                  </a:solidFill>
                  <a:ea typeface="HG創英角ｺﾞｼｯｸUB" pitchFamily="49" charset="-128"/>
                </a:rPr>
                <a:t>-7</a:t>
              </a:r>
              <a:r>
                <a:rPr lang="en-US" altLang="ja-JP" sz="1400" b="1" dirty="0">
                  <a:solidFill>
                    <a:srgbClr val="CCECFF"/>
                  </a:solidFill>
                  <a:ea typeface="HG創英角ｺﾞｼｯｸUB" pitchFamily="49" charset="-128"/>
                </a:rPr>
                <a:t> T/Hz</a:t>
              </a:r>
              <a:r>
                <a:rPr lang="en-US" altLang="ja-JP" sz="1400" b="1" baseline="30000" dirty="0">
                  <a:solidFill>
                    <a:srgbClr val="CCECFF"/>
                  </a:solidFill>
                  <a:ea typeface="HG創英角ｺﾞｼｯｸUB" pitchFamily="49" charset="-128"/>
                </a:rPr>
                <a:t>1/2</a:t>
              </a:r>
              <a:endParaRPr lang="en-US" altLang="ja-JP" sz="1400" b="1" dirty="0">
                <a:solidFill>
                  <a:srgbClr val="CCECFF"/>
                </a:solidFill>
                <a:ea typeface="HG創英角ｺﾞｼｯｸUB" pitchFamily="49" charset="-128"/>
              </a:endParaRPr>
            </a:p>
            <a:p>
              <a:pPr algn="l">
                <a:lnSpc>
                  <a:spcPct val="110000"/>
                </a:lnSpc>
                <a:buFontTx/>
                <a:buNone/>
              </a:pPr>
              <a:r>
                <a:rPr kumimoji="0" lang="ja-JP" altLang="en-US" sz="1400" b="1" dirty="0">
                  <a:solidFill>
                    <a:srgbClr val="CCECFF"/>
                  </a:solidFill>
                  <a:ea typeface="HG創英角ｺﾞｼｯｸUB" pitchFamily="49" charset="-128"/>
                </a:rPr>
                <a:t>磁化率  </a:t>
              </a:r>
              <a:r>
                <a:rPr kumimoji="0" lang="en-US" altLang="ja-JP" sz="1400" b="1" dirty="0">
                  <a:solidFill>
                    <a:srgbClr val="CCECFF"/>
                  </a:solidFill>
                  <a:ea typeface="HG創英角ｺﾞｼｯｸUB" pitchFamily="49" charset="-128"/>
                </a:rPr>
                <a:t>1x10</a:t>
              </a:r>
              <a:r>
                <a:rPr kumimoji="0" lang="en-US" altLang="ja-JP" sz="1400" b="1" baseline="30000" dirty="0">
                  <a:solidFill>
                    <a:srgbClr val="CCECFF"/>
                  </a:solidFill>
                  <a:ea typeface="HG創英角ｺﾞｼｯｸUB" pitchFamily="49" charset="-128"/>
                </a:rPr>
                <a:t>-5</a:t>
              </a:r>
            </a:p>
          </p:txBody>
        </p:sp>
        <p:sp>
          <p:nvSpPr>
            <p:cNvPr id="816136" name="Rectangle 8"/>
            <p:cNvSpPr>
              <a:spLocks noChangeArrowheads="1"/>
            </p:cNvSpPr>
            <p:nvPr/>
          </p:nvSpPr>
          <p:spPr bwMode="auto">
            <a:xfrm>
              <a:off x="2653" y="1117"/>
              <a:ext cx="1452" cy="232"/>
            </a:xfrm>
            <a:prstGeom prst="rect">
              <a:avLst/>
            </a:prstGeom>
            <a:noFill/>
            <a:ln w="12700">
              <a:noFill/>
              <a:miter lim="800000"/>
              <a:headEnd/>
              <a:tailEnd/>
            </a:ln>
            <a:effectLst/>
          </p:spPr>
          <p:txBody>
            <a:bodyPr>
              <a:spAutoFit/>
            </a:bodyPr>
            <a:lstStyle/>
            <a:p>
              <a:pPr algn="l">
                <a:lnSpc>
                  <a:spcPct val="110000"/>
                </a:lnSpc>
                <a:buFontTx/>
                <a:buNone/>
              </a:pPr>
              <a:r>
                <a:rPr lang="en-US" altLang="ja-JP" b="1" dirty="0">
                  <a:solidFill>
                    <a:srgbClr val="333333"/>
                  </a:solidFill>
                  <a:ea typeface="HG創英角ｺﾞｼｯｸUB" pitchFamily="49" charset="-128"/>
                </a:rPr>
                <a:t> </a:t>
              </a:r>
              <a:r>
                <a:rPr lang="en-US" altLang="ja-JP" b="1" dirty="0">
                  <a:solidFill>
                    <a:srgbClr val="F8F8F8"/>
                  </a:solidFill>
                  <a:ea typeface="HG創英角ｺﾞｼｯｸUB" pitchFamily="49" charset="-128"/>
                </a:rPr>
                <a:t>1x10</a:t>
              </a:r>
              <a:r>
                <a:rPr lang="en-US" altLang="ja-JP" b="1" baseline="30000" dirty="0">
                  <a:solidFill>
                    <a:srgbClr val="F8F8F8"/>
                  </a:solidFill>
                  <a:ea typeface="HG創英角ｺﾞｼｯｸUB" pitchFamily="49" charset="-128"/>
                </a:rPr>
                <a:t>-16</a:t>
              </a:r>
              <a:r>
                <a:rPr lang="en-US" altLang="ja-JP" b="1" dirty="0">
                  <a:solidFill>
                    <a:srgbClr val="F8F8F8"/>
                  </a:solidFill>
                  <a:ea typeface="HG創英角ｺﾞｼｯｸUB" pitchFamily="49" charset="-128"/>
                </a:rPr>
                <a:t> N/Hz</a:t>
              </a:r>
              <a:r>
                <a:rPr lang="en-US" altLang="ja-JP" b="1" baseline="30000" dirty="0">
                  <a:solidFill>
                    <a:srgbClr val="F8F8F8"/>
                  </a:solidFill>
                  <a:ea typeface="HG創英角ｺﾞｼｯｸUB" pitchFamily="49" charset="-128"/>
                </a:rPr>
                <a:t>1/2</a:t>
              </a:r>
            </a:p>
          </p:txBody>
        </p:sp>
        <p:sp>
          <p:nvSpPr>
            <p:cNvPr id="816137" name="Rectangle 9"/>
            <p:cNvSpPr>
              <a:spLocks noChangeArrowheads="1"/>
            </p:cNvSpPr>
            <p:nvPr/>
          </p:nvSpPr>
          <p:spPr bwMode="auto">
            <a:xfrm>
              <a:off x="385" y="1525"/>
              <a:ext cx="1089" cy="231"/>
            </a:xfrm>
            <a:prstGeom prst="rect">
              <a:avLst/>
            </a:prstGeom>
            <a:noFill/>
            <a:ln w="12700">
              <a:noFill/>
              <a:miter lim="800000"/>
              <a:headEnd/>
              <a:tailEnd/>
            </a:ln>
            <a:effectLst/>
          </p:spPr>
          <p:txBody>
            <a:bodyPr>
              <a:spAutoFit/>
            </a:bodyPr>
            <a:lstStyle/>
            <a:p>
              <a:pPr algn="l">
                <a:lnSpc>
                  <a:spcPct val="110000"/>
                </a:lnSpc>
                <a:buFontTx/>
                <a:buNone/>
              </a:pPr>
              <a:r>
                <a:rPr lang="ja-JP" altLang="en-US" b="1" dirty="0">
                  <a:solidFill>
                    <a:srgbClr val="F8F8F8"/>
                  </a:solidFill>
                  <a:ea typeface="HG創英角ｺﾞｼｯｸUB" pitchFamily="49" charset="-128"/>
                </a:rPr>
                <a:t>残留気体分子</a:t>
              </a:r>
            </a:p>
          </p:txBody>
        </p:sp>
        <p:sp>
          <p:nvSpPr>
            <p:cNvPr id="816138" name="Rectangle 10"/>
            <p:cNvSpPr>
              <a:spLocks noChangeArrowheads="1"/>
            </p:cNvSpPr>
            <p:nvPr/>
          </p:nvSpPr>
          <p:spPr bwMode="auto">
            <a:xfrm>
              <a:off x="521" y="1719"/>
              <a:ext cx="2132" cy="396"/>
            </a:xfrm>
            <a:prstGeom prst="rect">
              <a:avLst/>
            </a:prstGeom>
            <a:noFill/>
            <a:ln w="12700">
              <a:noFill/>
              <a:miter lim="800000"/>
              <a:headEnd/>
              <a:tailEnd/>
            </a:ln>
            <a:effectLst/>
          </p:spPr>
          <p:txBody>
            <a:bodyPr>
              <a:spAutoFit/>
            </a:bodyPr>
            <a:lstStyle/>
            <a:p>
              <a:pPr algn="l">
                <a:lnSpc>
                  <a:spcPct val="110000"/>
                </a:lnSpc>
                <a:buFontTx/>
                <a:buNone/>
              </a:pPr>
              <a:r>
                <a:rPr lang="ja-JP" altLang="en-US" sz="1600" b="1" dirty="0">
                  <a:solidFill>
                    <a:srgbClr val="F8F8F8"/>
                  </a:solidFill>
                  <a:ea typeface="HG創英角ｺﾞｼｯｸUB" pitchFamily="49" charset="-128"/>
                </a:rPr>
                <a:t>残留気体分子の衝突</a:t>
              </a:r>
            </a:p>
            <a:p>
              <a:pPr algn="l">
                <a:lnSpc>
                  <a:spcPct val="110000"/>
                </a:lnSpc>
                <a:buFontTx/>
                <a:buNone/>
              </a:pPr>
              <a:r>
                <a:rPr lang="ja-JP" altLang="en-US" sz="1600" b="1" dirty="0">
                  <a:solidFill>
                    <a:srgbClr val="F8F8F8"/>
                  </a:solidFill>
                  <a:ea typeface="HG創英角ｺﾞｼｯｸUB" pitchFamily="49" charset="-128"/>
                </a:rPr>
                <a:t>     によるランダムな外力</a:t>
              </a:r>
            </a:p>
          </p:txBody>
        </p:sp>
        <p:sp>
          <p:nvSpPr>
            <p:cNvPr id="816139" name="Rectangle 11"/>
            <p:cNvSpPr>
              <a:spLocks noChangeArrowheads="1"/>
            </p:cNvSpPr>
            <p:nvPr/>
          </p:nvSpPr>
          <p:spPr bwMode="auto">
            <a:xfrm>
              <a:off x="4195" y="1706"/>
              <a:ext cx="1270" cy="499"/>
            </a:xfrm>
            <a:prstGeom prst="rect">
              <a:avLst/>
            </a:prstGeom>
            <a:noFill/>
            <a:ln w="12700">
              <a:noFill/>
              <a:miter lim="800000"/>
              <a:headEnd/>
              <a:tailEnd/>
            </a:ln>
            <a:effectLst/>
          </p:spPr>
          <p:txBody>
            <a:bodyPr>
              <a:spAutoFit/>
            </a:bodyPr>
            <a:lstStyle/>
            <a:p>
              <a:pPr algn="l">
                <a:lnSpc>
                  <a:spcPct val="110000"/>
                </a:lnSpc>
                <a:buFontTx/>
                <a:buNone/>
              </a:pPr>
              <a:r>
                <a:rPr lang="ja-JP" altLang="en-US" sz="1400" b="1" dirty="0">
                  <a:solidFill>
                    <a:srgbClr val="CCECFF"/>
                  </a:solidFill>
                  <a:ea typeface="HG創英角ｺﾞｼｯｸUB" pitchFamily="49" charset="-128"/>
                </a:rPr>
                <a:t>真空度 </a:t>
              </a:r>
              <a:r>
                <a:rPr lang="en-US" altLang="ja-JP" sz="1400" b="1" dirty="0">
                  <a:solidFill>
                    <a:srgbClr val="CCECFF"/>
                  </a:solidFill>
                  <a:ea typeface="HG創英角ｺﾞｼｯｸUB" pitchFamily="49" charset="-128"/>
                </a:rPr>
                <a:t>10</a:t>
              </a:r>
              <a:r>
                <a:rPr lang="en-US" altLang="ja-JP" sz="1400" b="1" baseline="30000" dirty="0">
                  <a:solidFill>
                    <a:srgbClr val="CCECFF"/>
                  </a:solidFill>
                  <a:ea typeface="HG創英角ｺﾞｼｯｸUB" pitchFamily="49" charset="-128"/>
                </a:rPr>
                <a:t>-3</a:t>
              </a:r>
              <a:r>
                <a:rPr lang="en-US" altLang="ja-JP" sz="1400" b="1" dirty="0">
                  <a:solidFill>
                    <a:srgbClr val="CCECFF"/>
                  </a:solidFill>
                  <a:ea typeface="HG創英角ｺﾞｼｯｸUB" pitchFamily="49" charset="-128"/>
                </a:rPr>
                <a:t> Pa</a:t>
              </a:r>
            </a:p>
            <a:p>
              <a:pPr algn="l">
                <a:lnSpc>
                  <a:spcPct val="110000"/>
                </a:lnSpc>
                <a:buFontTx/>
                <a:buNone/>
              </a:pPr>
              <a:r>
                <a:rPr lang="ja-JP" altLang="en-US" sz="1400" b="1" dirty="0">
                  <a:solidFill>
                    <a:srgbClr val="CCECFF"/>
                  </a:solidFill>
                  <a:ea typeface="HG創英角ｺﾞｼｯｸUB" pitchFamily="49" charset="-128"/>
                </a:rPr>
                <a:t>表面積 </a:t>
              </a:r>
              <a:r>
                <a:rPr lang="en-US" altLang="ja-JP" sz="1400" b="1" dirty="0">
                  <a:solidFill>
                    <a:srgbClr val="CCECFF"/>
                  </a:solidFill>
                  <a:ea typeface="HG創英角ｺﾞｼｯｸUB" pitchFamily="49" charset="-128"/>
                </a:rPr>
                <a:t>10</a:t>
              </a:r>
              <a:r>
                <a:rPr lang="en-US" altLang="ja-JP" sz="1400" b="1" baseline="30000" dirty="0">
                  <a:solidFill>
                    <a:srgbClr val="CCECFF"/>
                  </a:solidFill>
                  <a:ea typeface="HG創英角ｺﾞｼｯｸUB" pitchFamily="49" charset="-128"/>
                </a:rPr>
                <a:t>-4</a:t>
              </a:r>
              <a:r>
                <a:rPr lang="en-US" altLang="ja-JP" sz="1400" b="1" dirty="0">
                  <a:solidFill>
                    <a:srgbClr val="CCECFF"/>
                  </a:solidFill>
                  <a:ea typeface="HG創英角ｺﾞｼｯｸUB" pitchFamily="49" charset="-128"/>
                </a:rPr>
                <a:t> m</a:t>
              </a:r>
              <a:r>
                <a:rPr lang="en-US" altLang="ja-JP" sz="1400" b="1" baseline="30000" dirty="0">
                  <a:solidFill>
                    <a:srgbClr val="CCECFF"/>
                  </a:solidFill>
                  <a:ea typeface="HG創英角ｺﾞｼｯｸUB" pitchFamily="49" charset="-128"/>
                </a:rPr>
                <a:t>2</a:t>
              </a:r>
            </a:p>
            <a:p>
              <a:pPr algn="l">
                <a:lnSpc>
                  <a:spcPct val="110000"/>
                </a:lnSpc>
                <a:buFontTx/>
                <a:buNone/>
              </a:pPr>
              <a:r>
                <a:rPr lang="ja-JP" altLang="en-US" sz="1400" b="1" dirty="0">
                  <a:solidFill>
                    <a:srgbClr val="CCECFF"/>
                  </a:solidFill>
                  <a:ea typeface="HG創英角ｺﾞｼｯｸUB" pitchFamily="49" charset="-128"/>
                </a:rPr>
                <a:t>常温</a:t>
              </a:r>
              <a:r>
                <a:rPr lang="en-US" altLang="ja-JP" sz="1400" b="1" dirty="0">
                  <a:solidFill>
                    <a:srgbClr val="CCECFF"/>
                  </a:solidFill>
                  <a:ea typeface="HG創英角ｺﾞｼｯｸUB" pitchFamily="49" charset="-128"/>
                </a:rPr>
                <a:t>, </a:t>
              </a:r>
              <a:r>
                <a:rPr lang="ja-JP" altLang="en-US" sz="1400" b="1" dirty="0">
                  <a:solidFill>
                    <a:srgbClr val="CCECFF"/>
                  </a:solidFill>
                  <a:ea typeface="HG創英角ｺﾞｼｯｸUB" pitchFamily="49" charset="-128"/>
                </a:rPr>
                <a:t>窒素分子</a:t>
              </a:r>
              <a:endParaRPr kumimoji="0" lang="ja-JP" altLang="en-US" sz="1400" b="1" baseline="30000" dirty="0">
                <a:solidFill>
                  <a:srgbClr val="CCECFF"/>
                </a:solidFill>
                <a:ea typeface="HG創英角ｺﾞｼｯｸUB" pitchFamily="49" charset="-128"/>
              </a:endParaRPr>
            </a:p>
          </p:txBody>
        </p:sp>
        <p:sp>
          <p:nvSpPr>
            <p:cNvPr id="816140" name="Rectangle 12"/>
            <p:cNvSpPr>
              <a:spLocks noChangeArrowheads="1"/>
            </p:cNvSpPr>
            <p:nvPr/>
          </p:nvSpPr>
          <p:spPr bwMode="auto">
            <a:xfrm>
              <a:off x="2653" y="1867"/>
              <a:ext cx="1452" cy="232"/>
            </a:xfrm>
            <a:prstGeom prst="rect">
              <a:avLst/>
            </a:prstGeom>
            <a:noFill/>
            <a:ln w="12700">
              <a:noFill/>
              <a:miter lim="800000"/>
              <a:headEnd/>
              <a:tailEnd/>
            </a:ln>
            <a:effectLst/>
          </p:spPr>
          <p:txBody>
            <a:bodyPr>
              <a:spAutoFit/>
            </a:bodyPr>
            <a:lstStyle/>
            <a:p>
              <a:pPr algn="l">
                <a:lnSpc>
                  <a:spcPct val="110000"/>
                </a:lnSpc>
                <a:buFontTx/>
                <a:buNone/>
              </a:pPr>
              <a:r>
                <a:rPr lang="en-US" altLang="ja-JP" b="1" dirty="0">
                  <a:solidFill>
                    <a:srgbClr val="333333"/>
                  </a:solidFill>
                  <a:ea typeface="HG創英角ｺﾞｼｯｸUB" pitchFamily="49" charset="-128"/>
                </a:rPr>
                <a:t> </a:t>
              </a:r>
              <a:r>
                <a:rPr lang="en-US" altLang="ja-JP" b="1" dirty="0">
                  <a:solidFill>
                    <a:srgbClr val="F8F8F8"/>
                  </a:solidFill>
                  <a:ea typeface="HG創英角ｺﾞｼｯｸUB" pitchFamily="49" charset="-128"/>
                </a:rPr>
                <a:t>3x10</a:t>
              </a:r>
              <a:r>
                <a:rPr lang="en-US" altLang="ja-JP" b="1" baseline="30000" dirty="0">
                  <a:solidFill>
                    <a:srgbClr val="F8F8F8"/>
                  </a:solidFill>
                  <a:ea typeface="HG創英角ｺﾞｼｯｸUB" pitchFamily="49" charset="-128"/>
                </a:rPr>
                <a:t>-15</a:t>
              </a:r>
              <a:r>
                <a:rPr lang="en-US" altLang="ja-JP" b="1" dirty="0">
                  <a:solidFill>
                    <a:srgbClr val="F8F8F8"/>
                  </a:solidFill>
                  <a:ea typeface="HG創英角ｺﾞｼｯｸUB" pitchFamily="49" charset="-128"/>
                </a:rPr>
                <a:t> N/Hz</a:t>
              </a:r>
              <a:r>
                <a:rPr lang="en-US" altLang="ja-JP" b="1" baseline="30000" dirty="0">
                  <a:solidFill>
                    <a:srgbClr val="F8F8F8"/>
                  </a:solidFill>
                  <a:ea typeface="HG創英角ｺﾞｼｯｸUB" pitchFamily="49" charset="-128"/>
                </a:rPr>
                <a:t>1/2</a:t>
              </a:r>
            </a:p>
          </p:txBody>
        </p:sp>
        <p:sp>
          <p:nvSpPr>
            <p:cNvPr id="816141" name="Rectangle 13"/>
            <p:cNvSpPr>
              <a:spLocks noChangeArrowheads="1"/>
            </p:cNvSpPr>
            <p:nvPr/>
          </p:nvSpPr>
          <p:spPr bwMode="auto">
            <a:xfrm>
              <a:off x="385" y="2160"/>
              <a:ext cx="1089" cy="231"/>
            </a:xfrm>
            <a:prstGeom prst="rect">
              <a:avLst/>
            </a:prstGeom>
            <a:noFill/>
            <a:ln w="12700">
              <a:noFill/>
              <a:miter lim="800000"/>
              <a:headEnd/>
              <a:tailEnd/>
            </a:ln>
            <a:effectLst/>
          </p:spPr>
          <p:txBody>
            <a:bodyPr>
              <a:spAutoFit/>
            </a:bodyPr>
            <a:lstStyle/>
            <a:p>
              <a:pPr algn="l">
                <a:lnSpc>
                  <a:spcPct val="110000"/>
                </a:lnSpc>
                <a:buFontTx/>
                <a:buNone/>
              </a:pPr>
              <a:r>
                <a:rPr lang="ja-JP" altLang="en-US" b="1" dirty="0">
                  <a:solidFill>
                    <a:srgbClr val="F8F8F8"/>
                  </a:solidFill>
                  <a:ea typeface="HG創英角ｺﾞｼｯｸUB" pitchFamily="49" charset="-128"/>
                </a:rPr>
                <a:t>熱輻射</a:t>
              </a:r>
            </a:p>
          </p:txBody>
        </p:sp>
        <p:sp>
          <p:nvSpPr>
            <p:cNvPr id="816142" name="Rectangle 14"/>
            <p:cNvSpPr>
              <a:spLocks noChangeArrowheads="1"/>
            </p:cNvSpPr>
            <p:nvPr/>
          </p:nvSpPr>
          <p:spPr bwMode="auto">
            <a:xfrm>
              <a:off x="521" y="2354"/>
              <a:ext cx="2132" cy="396"/>
            </a:xfrm>
            <a:prstGeom prst="rect">
              <a:avLst/>
            </a:prstGeom>
            <a:noFill/>
            <a:ln w="12700">
              <a:noFill/>
              <a:miter lim="800000"/>
              <a:headEnd/>
              <a:tailEnd/>
            </a:ln>
            <a:effectLst/>
          </p:spPr>
          <p:txBody>
            <a:bodyPr>
              <a:spAutoFit/>
            </a:bodyPr>
            <a:lstStyle/>
            <a:p>
              <a:pPr algn="l">
                <a:lnSpc>
                  <a:spcPct val="110000"/>
                </a:lnSpc>
                <a:buFontTx/>
                <a:buNone/>
              </a:pPr>
              <a:r>
                <a:rPr lang="ja-JP" altLang="en-US" sz="1600" b="1" dirty="0">
                  <a:solidFill>
                    <a:srgbClr val="F8F8F8"/>
                  </a:solidFill>
                  <a:ea typeface="HG創英角ｺﾞｼｯｸUB" pitchFamily="49" charset="-128"/>
                </a:rPr>
                <a:t>周囲の温度変動</a:t>
              </a:r>
            </a:p>
            <a:p>
              <a:pPr algn="l">
                <a:lnSpc>
                  <a:spcPct val="110000"/>
                </a:lnSpc>
                <a:buFontTx/>
                <a:buNone/>
              </a:pPr>
              <a:r>
                <a:rPr lang="ja-JP" altLang="en-US" sz="1600" b="1" dirty="0">
                  <a:solidFill>
                    <a:srgbClr val="F8F8F8"/>
                  </a:solidFill>
                  <a:ea typeface="HG創英角ｺﾞｼｯｸUB" pitchFamily="49" charset="-128"/>
                </a:rPr>
                <a:t>       による輻射圧変動</a:t>
              </a:r>
            </a:p>
          </p:txBody>
        </p:sp>
        <p:sp>
          <p:nvSpPr>
            <p:cNvPr id="816143" name="Rectangle 15"/>
            <p:cNvSpPr>
              <a:spLocks noChangeArrowheads="1"/>
            </p:cNvSpPr>
            <p:nvPr/>
          </p:nvSpPr>
          <p:spPr bwMode="auto">
            <a:xfrm>
              <a:off x="2653" y="2502"/>
              <a:ext cx="1452" cy="232"/>
            </a:xfrm>
            <a:prstGeom prst="rect">
              <a:avLst/>
            </a:prstGeom>
            <a:noFill/>
            <a:ln w="12700">
              <a:noFill/>
              <a:miter lim="800000"/>
              <a:headEnd/>
              <a:tailEnd/>
            </a:ln>
            <a:effectLst/>
          </p:spPr>
          <p:txBody>
            <a:bodyPr>
              <a:spAutoFit/>
            </a:bodyPr>
            <a:lstStyle/>
            <a:p>
              <a:pPr algn="l">
                <a:lnSpc>
                  <a:spcPct val="110000"/>
                </a:lnSpc>
                <a:buFontTx/>
                <a:buNone/>
              </a:pPr>
              <a:r>
                <a:rPr lang="en-US" altLang="ja-JP" b="1" dirty="0">
                  <a:solidFill>
                    <a:srgbClr val="333333"/>
                  </a:solidFill>
                  <a:ea typeface="HG創英角ｺﾞｼｯｸUB" pitchFamily="49" charset="-128"/>
                </a:rPr>
                <a:t> </a:t>
              </a:r>
              <a:r>
                <a:rPr lang="en-US" altLang="ja-JP" b="1" dirty="0">
                  <a:solidFill>
                    <a:srgbClr val="F8F8F8"/>
                  </a:solidFill>
                  <a:ea typeface="HG創英角ｺﾞｼｯｸUB" pitchFamily="49" charset="-128"/>
                </a:rPr>
                <a:t>1x10</a:t>
              </a:r>
              <a:r>
                <a:rPr lang="en-US" altLang="ja-JP" b="1" baseline="30000" dirty="0">
                  <a:solidFill>
                    <a:srgbClr val="F8F8F8"/>
                  </a:solidFill>
                  <a:ea typeface="HG創英角ｺﾞｼｯｸUB" pitchFamily="49" charset="-128"/>
                </a:rPr>
                <a:t>-17</a:t>
              </a:r>
              <a:r>
                <a:rPr lang="en-US" altLang="ja-JP" b="1" dirty="0">
                  <a:solidFill>
                    <a:srgbClr val="F8F8F8"/>
                  </a:solidFill>
                  <a:ea typeface="HG創英角ｺﾞｼｯｸUB" pitchFamily="49" charset="-128"/>
                </a:rPr>
                <a:t> N/Hz</a:t>
              </a:r>
              <a:r>
                <a:rPr lang="en-US" altLang="ja-JP" b="1" baseline="30000" dirty="0">
                  <a:solidFill>
                    <a:srgbClr val="F8F8F8"/>
                  </a:solidFill>
                  <a:ea typeface="HG創英角ｺﾞｼｯｸUB" pitchFamily="49" charset="-128"/>
                </a:rPr>
                <a:t>1/2</a:t>
              </a:r>
            </a:p>
          </p:txBody>
        </p:sp>
        <p:sp>
          <p:nvSpPr>
            <p:cNvPr id="816144" name="Rectangle 16"/>
            <p:cNvSpPr>
              <a:spLocks noChangeArrowheads="1"/>
            </p:cNvSpPr>
            <p:nvPr/>
          </p:nvSpPr>
          <p:spPr bwMode="auto">
            <a:xfrm>
              <a:off x="4195" y="2387"/>
              <a:ext cx="1316" cy="499"/>
            </a:xfrm>
            <a:prstGeom prst="rect">
              <a:avLst/>
            </a:prstGeom>
            <a:noFill/>
            <a:ln w="12700">
              <a:noFill/>
              <a:miter lim="800000"/>
              <a:headEnd/>
              <a:tailEnd/>
            </a:ln>
            <a:effectLst/>
          </p:spPr>
          <p:txBody>
            <a:bodyPr>
              <a:spAutoFit/>
            </a:bodyPr>
            <a:lstStyle/>
            <a:p>
              <a:pPr algn="l">
                <a:lnSpc>
                  <a:spcPct val="110000"/>
                </a:lnSpc>
                <a:buFontTx/>
                <a:buNone/>
              </a:pPr>
              <a:r>
                <a:rPr lang="ja-JP" altLang="en-US" sz="1400" b="1" dirty="0">
                  <a:solidFill>
                    <a:srgbClr val="CCECFF"/>
                  </a:solidFill>
                  <a:ea typeface="HG創英角ｺﾞｼｯｸUB" pitchFamily="49" charset="-128"/>
                </a:rPr>
                <a:t>温度変動 </a:t>
              </a:r>
              <a:r>
                <a:rPr lang="en-US" altLang="ja-JP" sz="1400" b="1" dirty="0">
                  <a:solidFill>
                    <a:srgbClr val="CCECFF"/>
                  </a:solidFill>
                  <a:ea typeface="HG創英角ｺﾞｼｯｸUB" pitchFamily="49" charset="-128"/>
                </a:rPr>
                <a:t>10</a:t>
              </a:r>
              <a:r>
                <a:rPr lang="en-US" altLang="ja-JP" sz="1400" b="1" baseline="30000" dirty="0">
                  <a:solidFill>
                    <a:srgbClr val="CCECFF"/>
                  </a:solidFill>
                  <a:ea typeface="HG創英角ｺﾞｼｯｸUB" pitchFamily="49" charset="-128"/>
                </a:rPr>
                <a:t>-3</a:t>
              </a:r>
              <a:r>
                <a:rPr lang="en-US" altLang="ja-JP" sz="1400" b="1" dirty="0">
                  <a:solidFill>
                    <a:srgbClr val="CCECFF"/>
                  </a:solidFill>
                  <a:ea typeface="HG創英角ｺﾞｼｯｸUB" pitchFamily="49" charset="-128"/>
                </a:rPr>
                <a:t> K/Hz</a:t>
              </a:r>
              <a:r>
                <a:rPr lang="en-US" altLang="ja-JP" sz="1400" b="1" baseline="30000" dirty="0">
                  <a:solidFill>
                    <a:srgbClr val="CCECFF"/>
                  </a:solidFill>
                  <a:ea typeface="HG創英角ｺﾞｼｯｸUB" pitchFamily="49" charset="-128"/>
                </a:rPr>
                <a:t>1/2</a:t>
              </a:r>
            </a:p>
            <a:p>
              <a:pPr algn="l">
                <a:lnSpc>
                  <a:spcPct val="110000"/>
                </a:lnSpc>
                <a:buFontTx/>
                <a:buNone/>
              </a:pPr>
              <a:r>
                <a:rPr lang="ja-JP" altLang="en-US" sz="1400" b="1" dirty="0">
                  <a:solidFill>
                    <a:srgbClr val="CCECFF"/>
                  </a:solidFill>
                  <a:ea typeface="HG創英角ｺﾞｼｯｸUB" pitchFamily="49" charset="-128"/>
                </a:rPr>
                <a:t>表面積 </a:t>
              </a:r>
              <a:r>
                <a:rPr lang="en-US" altLang="ja-JP" sz="1400" b="1" dirty="0">
                  <a:solidFill>
                    <a:srgbClr val="CCECFF"/>
                  </a:solidFill>
                  <a:ea typeface="HG創英角ｺﾞｼｯｸUB" pitchFamily="49" charset="-128"/>
                </a:rPr>
                <a:t>10</a:t>
              </a:r>
              <a:r>
                <a:rPr lang="en-US" altLang="ja-JP" sz="1400" b="1" baseline="30000" dirty="0">
                  <a:solidFill>
                    <a:srgbClr val="CCECFF"/>
                  </a:solidFill>
                  <a:ea typeface="HG創英角ｺﾞｼｯｸUB" pitchFamily="49" charset="-128"/>
                </a:rPr>
                <a:t>-4</a:t>
              </a:r>
              <a:r>
                <a:rPr lang="en-US" altLang="ja-JP" sz="1400" b="1" dirty="0">
                  <a:solidFill>
                    <a:srgbClr val="CCECFF"/>
                  </a:solidFill>
                  <a:ea typeface="HG創英角ｺﾞｼｯｸUB" pitchFamily="49" charset="-128"/>
                </a:rPr>
                <a:t> m</a:t>
              </a:r>
              <a:r>
                <a:rPr lang="en-US" altLang="ja-JP" sz="1400" b="1" baseline="30000" dirty="0">
                  <a:solidFill>
                    <a:srgbClr val="CCECFF"/>
                  </a:solidFill>
                  <a:ea typeface="HG創英角ｺﾞｼｯｸUB" pitchFamily="49" charset="-128"/>
                </a:rPr>
                <a:t>2</a:t>
              </a:r>
              <a:r>
                <a:rPr lang="en-US" altLang="ja-JP" sz="1400" b="1" dirty="0">
                  <a:solidFill>
                    <a:srgbClr val="CCECFF"/>
                  </a:solidFill>
                  <a:ea typeface="HG創英角ｺﾞｼｯｸUB" pitchFamily="49" charset="-128"/>
                </a:rPr>
                <a:t> ,</a:t>
              </a:r>
              <a:r>
                <a:rPr lang="ja-JP" altLang="en-US" sz="1400" b="1" dirty="0">
                  <a:solidFill>
                    <a:srgbClr val="CCECFF"/>
                  </a:solidFill>
                  <a:ea typeface="HG創英角ｺﾞｼｯｸUB" pitchFamily="49" charset="-128"/>
                </a:rPr>
                <a:t>常温</a:t>
              </a:r>
            </a:p>
            <a:p>
              <a:pPr algn="l">
                <a:lnSpc>
                  <a:spcPct val="110000"/>
                </a:lnSpc>
                <a:buFontTx/>
                <a:buNone/>
              </a:pPr>
              <a:r>
                <a:rPr lang="ja-JP" altLang="en-US" sz="1400" b="1" dirty="0">
                  <a:solidFill>
                    <a:srgbClr val="CCECFF"/>
                  </a:solidFill>
                  <a:ea typeface="HG創英角ｺﾞｼｯｸUB" pitchFamily="49" charset="-128"/>
                </a:rPr>
                <a:t>同相除去比   </a:t>
              </a:r>
              <a:r>
                <a:rPr lang="en-US" altLang="ja-JP" sz="1400" b="1" dirty="0">
                  <a:solidFill>
                    <a:srgbClr val="CCECFF"/>
                  </a:solidFill>
                  <a:ea typeface="HG創英角ｺﾞｼｯｸUB" pitchFamily="49" charset="-128"/>
                </a:rPr>
                <a:t>10</a:t>
              </a:r>
              <a:r>
                <a:rPr lang="en-US" altLang="ja-JP" sz="1400" b="1" baseline="30000" dirty="0">
                  <a:solidFill>
                    <a:srgbClr val="CCECFF"/>
                  </a:solidFill>
                  <a:ea typeface="HG創英角ｺﾞｼｯｸUB" pitchFamily="49" charset="-128"/>
                </a:rPr>
                <a:t>-3</a:t>
              </a:r>
              <a:endParaRPr kumimoji="0" lang="en-US" altLang="ja-JP" sz="1400" b="1" baseline="30000" dirty="0">
                <a:solidFill>
                  <a:srgbClr val="CCECFF"/>
                </a:solidFill>
                <a:ea typeface="HG創英角ｺﾞｼｯｸUB" pitchFamily="49" charset="-128"/>
              </a:endParaRPr>
            </a:p>
          </p:txBody>
        </p:sp>
        <p:sp>
          <p:nvSpPr>
            <p:cNvPr id="816145" name="Rectangle 17"/>
            <p:cNvSpPr>
              <a:spLocks noChangeArrowheads="1"/>
            </p:cNvSpPr>
            <p:nvPr/>
          </p:nvSpPr>
          <p:spPr bwMode="auto">
            <a:xfrm>
              <a:off x="385" y="2886"/>
              <a:ext cx="2223" cy="231"/>
            </a:xfrm>
            <a:prstGeom prst="rect">
              <a:avLst/>
            </a:prstGeom>
            <a:noFill/>
            <a:ln w="12700">
              <a:noFill/>
              <a:miter lim="800000"/>
              <a:headEnd/>
              <a:tailEnd/>
            </a:ln>
            <a:effectLst/>
          </p:spPr>
          <p:txBody>
            <a:bodyPr>
              <a:spAutoFit/>
            </a:bodyPr>
            <a:lstStyle/>
            <a:p>
              <a:pPr algn="l">
                <a:lnSpc>
                  <a:spcPct val="110000"/>
                </a:lnSpc>
                <a:buFontTx/>
                <a:buNone/>
              </a:pPr>
              <a:r>
                <a:rPr lang="ja-JP" altLang="en-US" b="1" dirty="0">
                  <a:solidFill>
                    <a:srgbClr val="F8F8F8"/>
                  </a:solidFill>
                  <a:ea typeface="HG創英角ｺﾞｼｯｸUB" pitchFamily="49" charset="-128"/>
                </a:rPr>
                <a:t>地面振動起因の重力場変動</a:t>
              </a:r>
            </a:p>
          </p:txBody>
        </p:sp>
        <p:sp>
          <p:nvSpPr>
            <p:cNvPr id="816146" name="Rectangle 18"/>
            <p:cNvSpPr>
              <a:spLocks noChangeArrowheads="1"/>
            </p:cNvSpPr>
            <p:nvPr/>
          </p:nvSpPr>
          <p:spPr bwMode="auto">
            <a:xfrm>
              <a:off x="521" y="3080"/>
              <a:ext cx="2132" cy="396"/>
            </a:xfrm>
            <a:prstGeom prst="rect">
              <a:avLst/>
            </a:prstGeom>
            <a:noFill/>
            <a:ln w="12700">
              <a:noFill/>
              <a:miter lim="800000"/>
              <a:headEnd/>
              <a:tailEnd/>
            </a:ln>
            <a:effectLst/>
          </p:spPr>
          <p:txBody>
            <a:bodyPr>
              <a:spAutoFit/>
            </a:bodyPr>
            <a:lstStyle/>
            <a:p>
              <a:pPr algn="l">
                <a:lnSpc>
                  <a:spcPct val="110000"/>
                </a:lnSpc>
                <a:buFontTx/>
                <a:buNone/>
              </a:pPr>
              <a:r>
                <a:rPr lang="ja-JP" altLang="en-US" sz="1600" b="1" dirty="0">
                  <a:solidFill>
                    <a:srgbClr val="F8F8F8"/>
                  </a:solidFill>
                  <a:ea typeface="HG創英角ｺﾞｼｯｸUB" pitchFamily="49" charset="-128"/>
                </a:rPr>
                <a:t>地面の表面波</a:t>
              </a:r>
            </a:p>
            <a:p>
              <a:pPr algn="l">
                <a:lnSpc>
                  <a:spcPct val="110000"/>
                </a:lnSpc>
                <a:buFontTx/>
                <a:buNone/>
              </a:pPr>
              <a:r>
                <a:rPr lang="ja-JP" altLang="en-US" sz="1600" b="1" dirty="0">
                  <a:solidFill>
                    <a:srgbClr val="F8F8F8"/>
                  </a:solidFill>
                  <a:ea typeface="HG創英角ｺﾞｼｯｸUB" pitchFamily="49" charset="-128"/>
                </a:rPr>
                <a:t>       による重力場変動</a:t>
              </a:r>
            </a:p>
          </p:txBody>
        </p:sp>
        <p:sp>
          <p:nvSpPr>
            <p:cNvPr id="816147" name="Rectangle 19"/>
            <p:cNvSpPr>
              <a:spLocks noChangeArrowheads="1"/>
            </p:cNvSpPr>
            <p:nvPr/>
          </p:nvSpPr>
          <p:spPr bwMode="auto">
            <a:xfrm>
              <a:off x="2653" y="3228"/>
              <a:ext cx="1452" cy="232"/>
            </a:xfrm>
            <a:prstGeom prst="rect">
              <a:avLst/>
            </a:prstGeom>
            <a:noFill/>
            <a:ln w="12700">
              <a:noFill/>
              <a:miter lim="800000"/>
              <a:headEnd/>
              <a:tailEnd/>
            </a:ln>
            <a:effectLst/>
          </p:spPr>
          <p:txBody>
            <a:bodyPr>
              <a:spAutoFit/>
            </a:bodyPr>
            <a:lstStyle/>
            <a:p>
              <a:pPr algn="l">
                <a:lnSpc>
                  <a:spcPct val="110000"/>
                </a:lnSpc>
                <a:buFontTx/>
                <a:buNone/>
              </a:pPr>
              <a:r>
                <a:rPr lang="en-US" altLang="ja-JP" b="1" dirty="0">
                  <a:solidFill>
                    <a:srgbClr val="333333"/>
                  </a:solidFill>
                  <a:ea typeface="HG創英角ｺﾞｼｯｸUB" pitchFamily="49" charset="-128"/>
                </a:rPr>
                <a:t> </a:t>
              </a:r>
              <a:r>
                <a:rPr lang="en-US" altLang="ja-JP" b="1" dirty="0">
                  <a:solidFill>
                    <a:srgbClr val="F8F8F8"/>
                  </a:solidFill>
                  <a:ea typeface="HG創英角ｺﾞｼｯｸUB" pitchFamily="49" charset="-128"/>
                </a:rPr>
                <a:t>1x10</a:t>
              </a:r>
              <a:r>
                <a:rPr lang="en-US" altLang="ja-JP" b="1" baseline="30000" dirty="0">
                  <a:solidFill>
                    <a:srgbClr val="F8F8F8"/>
                  </a:solidFill>
                  <a:ea typeface="HG創英角ｺﾞｼｯｸUB" pitchFamily="49" charset="-128"/>
                </a:rPr>
                <a:t>-16</a:t>
              </a:r>
              <a:r>
                <a:rPr lang="en-US" altLang="ja-JP" b="1" dirty="0">
                  <a:solidFill>
                    <a:srgbClr val="F8F8F8"/>
                  </a:solidFill>
                  <a:ea typeface="HG創英角ｺﾞｼｯｸUB" pitchFamily="49" charset="-128"/>
                </a:rPr>
                <a:t> N/Hz</a:t>
              </a:r>
              <a:r>
                <a:rPr lang="en-US" altLang="ja-JP" b="1" baseline="30000" dirty="0">
                  <a:solidFill>
                    <a:srgbClr val="F8F8F8"/>
                  </a:solidFill>
                  <a:ea typeface="HG創英角ｺﾞｼｯｸUB" pitchFamily="49" charset="-128"/>
                </a:rPr>
                <a:t>1/2</a:t>
              </a:r>
            </a:p>
          </p:txBody>
        </p:sp>
        <p:sp>
          <p:nvSpPr>
            <p:cNvPr id="816148" name="Rectangle 20"/>
            <p:cNvSpPr>
              <a:spLocks noChangeArrowheads="1"/>
            </p:cNvSpPr>
            <p:nvPr/>
          </p:nvSpPr>
          <p:spPr bwMode="auto">
            <a:xfrm>
              <a:off x="4150" y="3169"/>
              <a:ext cx="1361" cy="352"/>
            </a:xfrm>
            <a:prstGeom prst="rect">
              <a:avLst/>
            </a:prstGeom>
            <a:noFill/>
            <a:ln w="12700">
              <a:noFill/>
              <a:miter lim="800000"/>
              <a:headEnd/>
              <a:tailEnd/>
            </a:ln>
            <a:effectLst/>
          </p:spPr>
          <p:txBody>
            <a:bodyPr>
              <a:spAutoFit/>
            </a:bodyPr>
            <a:lstStyle/>
            <a:p>
              <a:pPr algn="l">
                <a:lnSpc>
                  <a:spcPct val="110000"/>
                </a:lnSpc>
                <a:buFontTx/>
                <a:buNone/>
              </a:pPr>
              <a:r>
                <a:rPr lang="ja-JP" altLang="en-US" sz="1400" b="1" dirty="0">
                  <a:solidFill>
                    <a:srgbClr val="CCECFF"/>
                  </a:solidFill>
                  <a:ea typeface="HG創英角ｺﾞｼｯｸUB" pitchFamily="49" charset="-128"/>
                </a:rPr>
                <a:t>バランスマス</a:t>
              </a:r>
            </a:p>
            <a:p>
              <a:pPr algn="l">
                <a:lnSpc>
                  <a:spcPct val="110000"/>
                </a:lnSpc>
                <a:buFontTx/>
                <a:buNone/>
              </a:pPr>
              <a:r>
                <a:rPr kumimoji="0" lang="ja-JP" altLang="en-US" sz="1400" b="1" dirty="0">
                  <a:solidFill>
                    <a:srgbClr val="CCECFF"/>
                  </a:solidFill>
                  <a:ea typeface="HG創英角ｺﾞｼｯｸUB" pitchFamily="49" charset="-128"/>
                </a:rPr>
                <a:t>   による除</a:t>
              </a:r>
              <a:r>
                <a:rPr lang="ja-JP" altLang="en-US" sz="1400" b="1" dirty="0">
                  <a:solidFill>
                    <a:srgbClr val="CCECFF"/>
                  </a:solidFill>
                  <a:ea typeface="HG創英角ｺﾞｼｯｸUB" pitchFamily="49" charset="-128"/>
                </a:rPr>
                <a:t>去比   </a:t>
              </a:r>
              <a:r>
                <a:rPr lang="en-US" altLang="ja-JP" sz="1400" b="1" dirty="0">
                  <a:solidFill>
                    <a:srgbClr val="CCECFF"/>
                  </a:solidFill>
                  <a:ea typeface="HG創英角ｺﾞｼｯｸUB" pitchFamily="49" charset="-128"/>
                </a:rPr>
                <a:t>10</a:t>
              </a:r>
              <a:r>
                <a:rPr lang="en-US" altLang="ja-JP" sz="1400" b="1" baseline="30000" dirty="0">
                  <a:solidFill>
                    <a:srgbClr val="CCECFF"/>
                  </a:solidFill>
                  <a:ea typeface="HG創英角ｺﾞｼｯｸUB" pitchFamily="49" charset="-128"/>
                </a:rPr>
                <a:t>-2</a:t>
              </a:r>
              <a:endParaRPr kumimoji="0" lang="en-US" altLang="ja-JP" sz="1400" b="1" baseline="30000" dirty="0">
                <a:solidFill>
                  <a:srgbClr val="CCECFF"/>
                </a:solidFill>
                <a:ea typeface="HG創英角ｺﾞｼｯｸUB" pitchFamily="49" charset="-128"/>
              </a:endParaRPr>
            </a:p>
          </p:txBody>
        </p:sp>
      </p:grpSp>
      <p:grpSp>
        <p:nvGrpSpPr>
          <p:cNvPr id="816154" name="Group 26"/>
          <p:cNvGrpSpPr>
            <a:grpSpLocks/>
          </p:cNvGrpSpPr>
          <p:nvPr/>
        </p:nvGrpSpPr>
        <p:grpSpPr bwMode="auto">
          <a:xfrm>
            <a:off x="611188" y="1052515"/>
            <a:ext cx="8353425" cy="1163638"/>
            <a:chOff x="340" y="3475"/>
            <a:chExt cx="5262" cy="733"/>
          </a:xfrm>
        </p:grpSpPr>
        <p:sp>
          <p:nvSpPr>
            <p:cNvPr id="816149" name="Rectangle 21"/>
            <p:cNvSpPr>
              <a:spLocks noChangeArrowheads="1"/>
            </p:cNvSpPr>
            <p:nvPr/>
          </p:nvSpPr>
          <p:spPr bwMode="auto">
            <a:xfrm>
              <a:off x="340" y="3475"/>
              <a:ext cx="907" cy="231"/>
            </a:xfrm>
            <a:prstGeom prst="rect">
              <a:avLst/>
            </a:prstGeom>
            <a:noFill/>
            <a:ln w="12700">
              <a:noFill/>
              <a:miter lim="800000"/>
              <a:headEnd/>
              <a:tailEnd/>
            </a:ln>
            <a:effectLst/>
          </p:spPr>
          <p:txBody>
            <a:bodyPr>
              <a:spAutoFit/>
            </a:bodyPr>
            <a:lstStyle/>
            <a:p>
              <a:pPr algn="l">
                <a:lnSpc>
                  <a:spcPct val="110000"/>
                </a:lnSpc>
                <a:buFontTx/>
                <a:buNone/>
              </a:pPr>
              <a:r>
                <a:rPr lang="ja-JP" altLang="en-US" b="1" dirty="0">
                  <a:solidFill>
                    <a:srgbClr val="F8F8F8"/>
                  </a:solidFill>
                  <a:ea typeface="HG創英角ｺﾞｼｯｸUB" pitchFamily="49" charset="-128"/>
                </a:rPr>
                <a:t>電場変動</a:t>
              </a:r>
            </a:p>
          </p:txBody>
        </p:sp>
        <p:sp>
          <p:nvSpPr>
            <p:cNvPr id="816150" name="Rectangle 22"/>
            <p:cNvSpPr>
              <a:spLocks noChangeArrowheads="1"/>
            </p:cNvSpPr>
            <p:nvPr/>
          </p:nvSpPr>
          <p:spPr bwMode="auto">
            <a:xfrm>
              <a:off x="431" y="3702"/>
              <a:ext cx="2132" cy="396"/>
            </a:xfrm>
            <a:prstGeom prst="rect">
              <a:avLst/>
            </a:prstGeom>
            <a:noFill/>
            <a:ln w="12700">
              <a:noFill/>
              <a:miter lim="800000"/>
              <a:headEnd/>
              <a:tailEnd/>
            </a:ln>
            <a:effectLst/>
          </p:spPr>
          <p:txBody>
            <a:bodyPr>
              <a:spAutoFit/>
            </a:bodyPr>
            <a:lstStyle/>
            <a:p>
              <a:pPr algn="l">
                <a:lnSpc>
                  <a:spcPct val="110000"/>
                </a:lnSpc>
                <a:buFontTx/>
                <a:buNone/>
              </a:pPr>
              <a:r>
                <a:rPr lang="ja-JP" altLang="en-US" sz="1600" b="1" dirty="0">
                  <a:solidFill>
                    <a:srgbClr val="F8F8F8"/>
                  </a:solidFill>
                  <a:ea typeface="HG創英角ｺﾞｼｯｸUB" pitchFamily="49" charset="-128"/>
                </a:rPr>
                <a:t>静電シールドと</a:t>
              </a:r>
            </a:p>
            <a:p>
              <a:pPr algn="l">
                <a:lnSpc>
                  <a:spcPct val="110000"/>
                </a:lnSpc>
                <a:buFontTx/>
                <a:buNone/>
              </a:pPr>
              <a:r>
                <a:rPr lang="ja-JP" altLang="en-US" sz="1600" b="1" dirty="0">
                  <a:solidFill>
                    <a:srgbClr val="F8F8F8"/>
                  </a:solidFill>
                  <a:ea typeface="HG創英角ｺﾞｼｯｸUB" pitchFamily="49" charset="-128"/>
                </a:rPr>
                <a:t>　テストマスとの電位差変動</a:t>
              </a:r>
            </a:p>
          </p:txBody>
        </p:sp>
        <p:sp>
          <p:nvSpPr>
            <p:cNvPr id="816151" name="Rectangle 23"/>
            <p:cNvSpPr>
              <a:spLocks noChangeArrowheads="1"/>
            </p:cNvSpPr>
            <p:nvPr/>
          </p:nvSpPr>
          <p:spPr bwMode="auto">
            <a:xfrm>
              <a:off x="4150" y="3702"/>
              <a:ext cx="1452" cy="506"/>
            </a:xfrm>
            <a:prstGeom prst="rect">
              <a:avLst/>
            </a:prstGeom>
            <a:noFill/>
            <a:ln w="12700">
              <a:noFill/>
              <a:miter lim="800000"/>
              <a:headEnd/>
              <a:tailEnd/>
            </a:ln>
            <a:effectLst/>
          </p:spPr>
          <p:txBody>
            <a:bodyPr>
              <a:spAutoFit/>
            </a:bodyPr>
            <a:lstStyle/>
            <a:p>
              <a:pPr algn="l">
                <a:lnSpc>
                  <a:spcPct val="110000"/>
                </a:lnSpc>
                <a:buFontTx/>
                <a:buNone/>
              </a:pPr>
              <a:r>
                <a:rPr lang="ja-JP" altLang="en-US" sz="1400" b="1" dirty="0">
                  <a:solidFill>
                    <a:srgbClr val="CCECFF"/>
                  </a:solidFill>
                  <a:ea typeface="HG創英角ｺﾞｼｯｸUB" pitchFamily="49" charset="-128"/>
                </a:rPr>
                <a:t>面積    </a:t>
              </a:r>
              <a:r>
                <a:rPr lang="en-US" altLang="ja-JP" sz="1400" b="1" dirty="0">
                  <a:solidFill>
                    <a:srgbClr val="CCECFF"/>
                  </a:solidFill>
                  <a:ea typeface="HG創英角ｺﾞｼｯｸUB" pitchFamily="49" charset="-128"/>
                </a:rPr>
                <a:t>10</a:t>
              </a:r>
              <a:r>
                <a:rPr lang="en-US" altLang="ja-JP" sz="1400" b="1" baseline="30000" dirty="0">
                  <a:solidFill>
                    <a:srgbClr val="CCECFF"/>
                  </a:solidFill>
                  <a:ea typeface="HG創英角ｺﾞｼｯｸUB" pitchFamily="49" charset="-128"/>
                </a:rPr>
                <a:t>-4</a:t>
              </a:r>
              <a:r>
                <a:rPr lang="en-US" altLang="ja-JP" sz="1400" b="1" dirty="0">
                  <a:solidFill>
                    <a:srgbClr val="CCECFF"/>
                  </a:solidFill>
                  <a:ea typeface="HG創英角ｺﾞｼｯｸUB" pitchFamily="49" charset="-128"/>
                </a:rPr>
                <a:t> m</a:t>
              </a:r>
              <a:r>
                <a:rPr lang="en-US" altLang="ja-JP" sz="1400" b="1" baseline="30000" dirty="0">
                  <a:solidFill>
                    <a:srgbClr val="CCECFF"/>
                  </a:solidFill>
                  <a:ea typeface="HG創英角ｺﾞｼｯｸUB" pitchFamily="49" charset="-128"/>
                </a:rPr>
                <a:t>2</a:t>
              </a:r>
            </a:p>
            <a:p>
              <a:pPr algn="l">
                <a:lnSpc>
                  <a:spcPct val="110000"/>
                </a:lnSpc>
                <a:buFontTx/>
                <a:buNone/>
              </a:pPr>
              <a:r>
                <a:rPr lang="ja-JP" altLang="en-US" sz="1400" b="1" dirty="0">
                  <a:solidFill>
                    <a:srgbClr val="CCECFF"/>
                  </a:solidFill>
                  <a:ea typeface="HG創英角ｺﾞｼｯｸUB" pitchFamily="49" charset="-128"/>
                </a:rPr>
                <a:t>電位差変動 </a:t>
              </a:r>
              <a:r>
                <a:rPr lang="en-US" altLang="ja-JP" sz="1400" b="1" dirty="0">
                  <a:solidFill>
                    <a:srgbClr val="CCECFF"/>
                  </a:solidFill>
                  <a:ea typeface="HG創英角ｺﾞｼｯｸUB" pitchFamily="49" charset="-128"/>
                </a:rPr>
                <a:t>10</a:t>
              </a:r>
              <a:r>
                <a:rPr lang="en-US" altLang="ja-JP" sz="1400" b="1" baseline="30000" dirty="0">
                  <a:solidFill>
                    <a:srgbClr val="CCECFF"/>
                  </a:solidFill>
                  <a:ea typeface="HG創英角ｺﾞｼｯｸUB" pitchFamily="49" charset="-128"/>
                </a:rPr>
                <a:t>-4</a:t>
              </a:r>
              <a:r>
                <a:rPr lang="en-US" altLang="ja-JP" sz="1400" b="1" dirty="0">
                  <a:solidFill>
                    <a:srgbClr val="CCECFF"/>
                  </a:solidFill>
                  <a:ea typeface="HG創英角ｺﾞｼｯｸUB" pitchFamily="49" charset="-128"/>
                </a:rPr>
                <a:t> V/Hz</a:t>
              </a:r>
              <a:r>
                <a:rPr lang="en-US" altLang="ja-JP" sz="1400" b="1" baseline="30000" dirty="0">
                  <a:solidFill>
                    <a:srgbClr val="CCECFF"/>
                  </a:solidFill>
                  <a:ea typeface="HG創英角ｺﾞｼｯｸUB" pitchFamily="49" charset="-128"/>
                </a:rPr>
                <a:t>1/2</a:t>
              </a:r>
              <a:endParaRPr lang="en-US" altLang="ja-JP" sz="1400" b="1" dirty="0">
                <a:solidFill>
                  <a:srgbClr val="CCECFF"/>
                </a:solidFill>
                <a:ea typeface="HG創英角ｺﾞｼｯｸUB" pitchFamily="49" charset="-128"/>
              </a:endParaRPr>
            </a:p>
            <a:p>
              <a:pPr algn="l">
                <a:lnSpc>
                  <a:spcPct val="110000"/>
                </a:lnSpc>
                <a:buFontTx/>
                <a:buNone/>
              </a:pPr>
              <a:r>
                <a:rPr kumimoji="0" lang="ja-JP" altLang="en-US" sz="1400" b="1" dirty="0">
                  <a:solidFill>
                    <a:srgbClr val="CCECFF"/>
                  </a:solidFill>
                  <a:ea typeface="HG創英角ｺﾞｼｯｸUB" pitchFamily="49" charset="-128"/>
                </a:rPr>
                <a:t>距離   </a:t>
              </a:r>
              <a:r>
                <a:rPr kumimoji="0" lang="en-US" altLang="ja-JP" sz="1400" b="1" dirty="0">
                  <a:solidFill>
                    <a:srgbClr val="CCECFF"/>
                  </a:solidFill>
                  <a:ea typeface="HG創英角ｺﾞｼｯｸUB" pitchFamily="49" charset="-128"/>
                </a:rPr>
                <a:t>0.1mm</a:t>
              </a:r>
              <a:endParaRPr kumimoji="0" lang="en-US" altLang="ja-JP" sz="1400" b="1" baseline="30000" dirty="0">
                <a:solidFill>
                  <a:srgbClr val="CCECFF"/>
                </a:solidFill>
                <a:ea typeface="HG創英角ｺﾞｼｯｸUB" pitchFamily="49" charset="-128"/>
              </a:endParaRPr>
            </a:p>
          </p:txBody>
        </p:sp>
        <p:sp>
          <p:nvSpPr>
            <p:cNvPr id="816152" name="Rectangle 24"/>
            <p:cNvSpPr>
              <a:spLocks noChangeArrowheads="1"/>
            </p:cNvSpPr>
            <p:nvPr/>
          </p:nvSpPr>
          <p:spPr bwMode="auto">
            <a:xfrm>
              <a:off x="2608" y="3793"/>
              <a:ext cx="1452" cy="232"/>
            </a:xfrm>
            <a:prstGeom prst="rect">
              <a:avLst/>
            </a:prstGeom>
            <a:noFill/>
            <a:ln w="12700">
              <a:noFill/>
              <a:miter lim="800000"/>
              <a:headEnd/>
              <a:tailEnd/>
            </a:ln>
            <a:effectLst/>
          </p:spPr>
          <p:txBody>
            <a:bodyPr>
              <a:spAutoFit/>
            </a:bodyPr>
            <a:lstStyle/>
            <a:p>
              <a:pPr algn="l">
                <a:lnSpc>
                  <a:spcPct val="110000"/>
                </a:lnSpc>
                <a:buFontTx/>
                <a:buNone/>
              </a:pPr>
              <a:r>
                <a:rPr lang="en-US" altLang="ja-JP" b="1" dirty="0">
                  <a:solidFill>
                    <a:srgbClr val="333333"/>
                  </a:solidFill>
                  <a:ea typeface="HG創英角ｺﾞｼｯｸUB" pitchFamily="49" charset="-128"/>
                </a:rPr>
                <a:t> </a:t>
              </a:r>
              <a:r>
                <a:rPr lang="en-US" altLang="ja-JP" b="1" dirty="0">
                  <a:solidFill>
                    <a:srgbClr val="F8F8F8"/>
                  </a:solidFill>
                  <a:ea typeface="HG創英角ｺﾞｼｯｸUB" pitchFamily="49" charset="-128"/>
                </a:rPr>
                <a:t>8x10</a:t>
              </a:r>
              <a:r>
                <a:rPr lang="en-US" altLang="ja-JP" b="1" baseline="30000" dirty="0">
                  <a:solidFill>
                    <a:srgbClr val="F8F8F8"/>
                  </a:solidFill>
                  <a:ea typeface="HG創英角ｺﾞｼｯｸUB" pitchFamily="49" charset="-128"/>
                </a:rPr>
                <a:t>-16</a:t>
              </a:r>
              <a:r>
                <a:rPr lang="en-US" altLang="ja-JP" b="1" dirty="0">
                  <a:solidFill>
                    <a:srgbClr val="F8F8F8"/>
                  </a:solidFill>
                  <a:ea typeface="HG創英角ｺﾞｼｯｸUB" pitchFamily="49" charset="-128"/>
                </a:rPr>
                <a:t> N/Hz</a:t>
              </a:r>
              <a:r>
                <a:rPr lang="en-US" altLang="ja-JP" b="1" baseline="30000" dirty="0">
                  <a:solidFill>
                    <a:srgbClr val="F8F8F8"/>
                  </a:solidFill>
                  <a:ea typeface="HG創英角ｺﾞｼｯｸUB" pitchFamily="49" charset="-128"/>
                </a:rPr>
                <a:t>1/2</a:t>
              </a:r>
            </a:p>
          </p:txBody>
        </p:sp>
      </p:gr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bwMode="auto">
          <a:xfrm>
            <a:off x="3643306" y="2214554"/>
            <a:ext cx="5357850" cy="4143404"/>
          </a:xfrm>
          <a:prstGeom prst="roundRect">
            <a:avLst>
              <a:gd name="adj" fmla="val 2073"/>
            </a:avLst>
          </a:prstGeom>
          <a:solidFill>
            <a:srgbClr val="FFFFFF">
              <a:alpha val="95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582658" name="Rectangle 1026"/>
          <p:cNvSpPr>
            <a:spLocks noGrp="1" noChangeArrowheads="1"/>
          </p:cNvSpPr>
          <p:nvPr>
            <p:ph type="title"/>
          </p:nvPr>
        </p:nvSpPr>
        <p:spPr/>
        <p:txBody>
          <a:bodyPr/>
          <a:lstStyle/>
          <a:p>
            <a:r>
              <a:rPr lang="ja-JP" altLang="en-US" dirty="0"/>
              <a:t>実験装置の全体構成</a:t>
            </a:r>
          </a:p>
        </p:txBody>
      </p:sp>
      <p:sp>
        <p:nvSpPr>
          <p:cNvPr id="9"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582667" name="Rectangle 1035"/>
          <p:cNvSpPr>
            <a:spLocks noChangeArrowheads="1"/>
          </p:cNvSpPr>
          <p:nvPr/>
        </p:nvSpPr>
        <p:spPr bwMode="auto">
          <a:xfrm>
            <a:off x="395288" y="923917"/>
            <a:ext cx="3889375" cy="116522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600" dirty="0">
                <a:solidFill>
                  <a:srgbClr val="FFCCCC"/>
                </a:solidFill>
                <a:sym typeface="Wingdings" pitchFamily="2" charset="2"/>
              </a:rPr>
              <a:t>マイケルソン干渉計</a:t>
            </a:r>
          </a:p>
          <a:p>
            <a:pPr algn="l">
              <a:lnSpc>
                <a:spcPct val="110000"/>
              </a:lnSpc>
              <a:buClr>
                <a:schemeClr val="accent2"/>
              </a:buClr>
              <a:buSzPct val="70000"/>
              <a:buFont typeface="Wingdings" pitchFamily="2" charset="2"/>
              <a:buNone/>
            </a:pPr>
            <a:r>
              <a:rPr lang="ja-JP" altLang="en-US" sz="1600" dirty="0">
                <a:sym typeface="Wingdings" pitchFamily="2" charset="2"/>
              </a:rPr>
              <a:t>    </a:t>
            </a:r>
            <a:r>
              <a:rPr lang="ja-JP" altLang="en-US" sz="1600" dirty="0">
                <a:solidFill>
                  <a:srgbClr val="F8F8F8"/>
                </a:solidFill>
                <a:sym typeface="Wingdings" pitchFamily="2" charset="2"/>
              </a:rPr>
              <a:t>試験マス両端の差動変動 </a:t>
            </a:r>
            <a:r>
              <a:rPr lang="en-US" altLang="ja-JP" sz="1600" dirty="0">
                <a:solidFill>
                  <a:srgbClr val="F8F8F8"/>
                </a:solidFill>
                <a:sym typeface="Wingdings" pitchFamily="2" charset="2"/>
              </a:rPr>
              <a:t>(</a:t>
            </a:r>
            <a:r>
              <a:rPr lang="ja-JP" altLang="en-US" sz="1600" dirty="0">
                <a:solidFill>
                  <a:srgbClr val="F8F8F8"/>
                </a:solidFill>
                <a:sym typeface="Wingdings" pitchFamily="2" charset="2"/>
              </a:rPr>
              <a:t>回転</a:t>
            </a:r>
            <a:r>
              <a:rPr lang="en-US" altLang="ja-JP" sz="1600" dirty="0">
                <a:solidFill>
                  <a:srgbClr val="F8F8F8"/>
                </a:solidFill>
                <a:sym typeface="Wingdings" pitchFamily="2" charset="2"/>
              </a:rPr>
              <a:t>) </a:t>
            </a:r>
            <a:r>
              <a:rPr lang="ja-JP" altLang="en-US" sz="1600" dirty="0">
                <a:solidFill>
                  <a:srgbClr val="F8F8F8"/>
                </a:solidFill>
                <a:sym typeface="Wingdings" pitchFamily="2" charset="2"/>
              </a:rPr>
              <a:t>測定</a:t>
            </a:r>
            <a:r>
              <a:rPr lang="ja-JP" altLang="en-US" sz="1600" dirty="0">
                <a:solidFill>
                  <a:srgbClr val="F8F8F8"/>
                </a:solidFill>
              </a:rPr>
              <a:t>         </a:t>
            </a:r>
          </a:p>
          <a:p>
            <a:pPr algn="l">
              <a:lnSpc>
                <a:spcPct val="110000"/>
              </a:lnSpc>
              <a:buClr>
                <a:schemeClr val="accent2"/>
              </a:buClr>
              <a:buSzPct val="70000"/>
              <a:buFont typeface="Wingdings" pitchFamily="2" charset="2"/>
              <a:buNone/>
            </a:pPr>
            <a:r>
              <a:rPr lang="ja-JP" altLang="en-US" sz="1600" dirty="0">
                <a:solidFill>
                  <a:srgbClr val="F8F8F8"/>
                </a:solidFill>
              </a:rPr>
              <a:t>    光源</a:t>
            </a:r>
            <a:r>
              <a:rPr lang="en-US" altLang="ja-JP" sz="1600" dirty="0">
                <a:solidFill>
                  <a:srgbClr val="F8F8F8"/>
                </a:solidFill>
              </a:rPr>
              <a:t>: Nd:YAG</a:t>
            </a:r>
            <a:r>
              <a:rPr lang="ja-JP" altLang="en-US" sz="1600" dirty="0">
                <a:solidFill>
                  <a:srgbClr val="F8F8F8"/>
                </a:solidFill>
              </a:rPr>
              <a:t>レーザー</a:t>
            </a:r>
          </a:p>
          <a:p>
            <a:pPr algn="l">
              <a:lnSpc>
                <a:spcPct val="110000"/>
              </a:lnSpc>
              <a:buClr>
                <a:schemeClr val="accent2"/>
              </a:buClr>
              <a:buSzPct val="70000"/>
              <a:buFont typeface="Wingdings" pitchFamily="2" charset="2"/>
              <a:buNone/>
            </a:pPr>
            <a:r>
              <a:rPr lang="ja-JP" altLang="en-US" sz="1600" dirty="0">
                <a:solidFill>
                  <a:srgbClr val="F8F8F8"/>
                </a:solidFill>
              </a:rPr>
              <a:t>             波長 </a:t>
            </a:r>
            <a:r>
              <a:rPr lang="en-US" altLang="ja-JP" sz="1600" dirty="0">
                <a:solidFill>
                  <a:srgbClr val="F8F8F8"/>
                </a:solidFill>
              </a:rPr>
              <a:t>1064nm, </a:t>
            </a:r>
            <a:r>
              <a:rPr lang="ja-JP" altLang="en-US" sz="1600" dirty="0">
                <a:solidFill>
                  <a:srgbClr val="F8F8F8"/>
                </a:solidFill>
              </a:rPr>
              <a:t>出力 </a:t>
            </a:r>
            <a:r>
              <a:rPr lang="en-US" altLang="ja-JP" sz="1600" dirty="0">
                <a:solidFill>
                  <a:srgbClr val="F8F8F8"/>
                </a:solidFill>
              </a:rPr>
              <a:t>50mW</a:t>
            </a:r>
          </a:p>
        </p:txBody>
      </p:sp>
      <p:sp>
        <p:nvSpPr>
          <p:cNvPr id="582668" name="Rectangle 1036"/>
          <p:cNvSpPr>
            <a:spLocks noChangeArrowheads="1"/>
          </p:cNvSpPr>
          <p:nvPr/>
        </p:nvSpPr>
        <p:spPr bwMode="auto">
          <a:xfrm>
            <a:off x="360363" y="2160598"/>
            <a:ext cx="3348037" cy="277495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600" dirty="0">
                <a:solidFill>
                  <a:srgbClr val="FFFFCC"/>
                </a:solidFill>
              </a:rPr>
              <a:t>超伝導体バルク</a:t>
            </a:r>
          </a:p>
          <a:p>
            <a:pPr algn="l">
              <a:lnSpc>
                <a:spcPct val="110000"/>
              </a:lnSpc>
              <a:buClr>
                <a:schemeClr val="accent2"/>
              </a:buClr>
              <a:buSzPct val="70000"/>
              <a:buFont typeface="Wingdings" pitchFamily="2" charset="2"/>
              <a:buNone/>
            </a:pPr>
            <a:r>
              <a:rPr lang="ja-JP" altLang="en-US" sz="1600" dirty="0"/>
              <a:t>    </a:t>
            </a:r>
            <a:r>
              <a:rPr lang="ja-JP" altLang="en-US" sz="1600" dirty="0">
                <a:solidFill>
                  <a:srgbClr val="F8F8F8"/>
                </a:solidFill>
              </a:rPr>
              <a:t>直径 </a:t>
            </a:r>
            <a:r>
              <a:rPr lang="en-US" altLang="ja-JP" sz="1600" dirty="0">
                <a:solidFill>
                  <a:srgbClr val="F8F8F8"/>
                </a:solidFill>
              </a:rPr>
              <a:t>600mm, </a:t>
            </a:r>
            <a:r>
              <a:rPr lang="ja-JP" altLang="en-US" sz="1600" dirty="0">
                <a:solidFill>
                  <a:srgbClr val="F8F8F8"/>
                </a:solidFill>
              </a:rPr>
              <a:t>厚さ </a:t>
            </a:r>
            <a:r>
              <a:rPr lang="en-US" altLang="ja-JP" sz="1600" dirty="0">
                <a:solidFill>
                  <a:srgbClr val="F8F8F8"/>
                </a:solidFill>
              </a:rPr>
              <a:t>20mm</a:t>
            </a:r>
          </a:p>
          <a:p>
            <a:pPr algn="l">
              <a:lnSpc>
                <a:spcPct val="110000"/>
              </a:lnSpc>
              <a:buClr>
                <a:schemeClr val="accent2"/>
              </a:buClr>
              <a:buSzPct val="70000"/>
              <a:buFont typeface="Wingdings" pitchFamily="2" charset="2"/>
              <a:buNone/>
            </a:pPr>
            <a:endParaRPr lang="en-US" altLang="ja-JP" sz="1600" dirty="0"/>
          </a:p>
          <a:p>
            <a:pPr algn="l">
              <a:lnSpc>
                <a:spcPct val="110000"/>
              </a:lnSpc>
              <a:buClr>
                <a:schemeClr val="accent2"/>
              </a:buClr>
              <a:buSzPct val="70000"/>
              <a:buFont typeface="Wingdings" pitchFamily="2" charset="2"/>
              <a:buNone/>
            </a:pPr>
            <a:endParaRPr lang="en-US" altLang="ja-JP" sz="1600" dirty="0"/>
          </a:p>
          <a:p>
            <a:pPr algn="l">
              <a:lnSpc>
                <a:spcPct val="110000"/>
              </a:lnSpc>
              <a:buClr>
                <a:schemeClr val="accent2"/>
              </a:buClr>
              <a:buSzPct val="70000"/>
              <a:buFont typeface="Wingdings" pitchFamily="2" charset="2"/>
              <a:buNone/>
            </a:pPr>
            <a:r>
              <a:rPr lang="en-US" altLang="ja-JP" sz="1600" dirty="0"/>
              <a:t>    </a:t>
            </a:r>
            <a:r>
              <a:rPr lang="ja-JP" altLang="en-US" sz="1600" dirty="0">
                <a:solidFill>
                  <a:srgbClr val="F8F8F8"/>
                </a:solidFill>
              </a:rPr>
              <a:t>転移温度 </a:t>
            </a:r>
            <a:r>
              <a:rPr lang="en-US" altLang="ja-JP" sz="1600" dirty="0">
                <a:solidFill>
                  <a:srgbClr val="F8F8F8"/>
                </a:solidFill>
              </a:rPr>
              <a:t>~92K</a:t>
            </a:r>
          </a:p>
          <a:p>
            <a:pPr algn="l">
              <a:lnSpc>
                <a:spcPct val="110000"/>
              </a:lnSpc>
              <a:buClr>
                <a:schemeClr val="accent2"/>
              </a:buClr>
              <a:buSzPct val="70000"/>
              <a:buFont typeface="Wingdings" pitchFamily="2" charset="2"/>
              <a:buNone/>
            </a:pPr>
            <a:endParaRPr lang="en-US" altLang="ja-JP" sz="1600" dirty="0">
              <a:sym typeface="Wingdings" pitchFamily="2" charset="2"/>
            </a:endParaRPr>
          </a:p>
          <a:p>
            <a:pPr algn="l">
              <a:lnSpc>
                <a:spcPct val="110000"/>
              </a:lnSpc>
              <a:buClr>
                <a:schemeClr val="accent2"/>
              </a:buClr>
              <a:buSzPct val="70000"/>
              <a:buFont typeface="Wingdings" pitchFamily="2" charset="2"/>
              <a:buNone/>
            </a:pPr>
            <a:r>
              <a:rPr lang="en-US" altLang="ja-JP" sz="1600" dirty="0">
                <a:solidFill>
                  <a:srgbClr val="CCFFCC"/>
                </a:solidFill>
                <a:sym typeface="Wingdings" pitchFamily="2" charset="2"/>
              </a:rPr>
              <a:t> </a:t>
            </a:r>
            <a:r>
              <a:rPr lang="ja-JP" altLang="en-US" sz="1600" dirty="0">
                <a:solidFill>
                  <a:srgbClr val="CCFFCC"/>
                </a:solidFill>
                <a:sym typeface="Wingdings" pitchFamily="2" charset="2"/>
              </a:rPr>
              <a:t>パルス管冷凍機</a:t>
            </a:r>
          </a:p>
          <a:p>
            <a:pPr algn="l">
              <a:lnSpc>
                <a:spcPct val="110000"/>
              </a:lnSpc>
              <a:buClr>
                <a:schemeClr val="accent2"/>
              </a:buClr>
              <a:buSzPct val="70000"/>
              <a:buFont typeface="Wingdings" pitchFamily="2" charset="2"/>
              <a:buNone/>
            </a:pPr>
            <a:r>
              <a:rPr lang="ja-JP" altLang="en-US" sz="1600" dirty="0">
                <a:sym typeface="Wingdings" pitchFamily="2" charset="2"/>
              </a:rPr>
              <a:t>　</a:t>
            </a:r>
            <a:r>
              <a:rPr lang="ja-JP" altLang="en-US" sz="1600" dirty="0">
                <a:solidFill>
                  <a:srgbClr val="F8F8F8"/>
                </a:solidFill>
                <a:sym typeface="Wingdings" pitchFamily="2" charset="2"/>
              </a:rPr>
              <a:t> 最低到達温度 </a:t>
            </a:r>
            <a:r>
              <a:rPr lang="en-US" altLang="ja-JP" sz="1600" dirty="0" smtClean="0">
                <a:solidFill>
                  <a:srgbClr val="F8F8F8"/>
                </a:solidFill>
                <a:sym typeface="Wingdings" pitchFamily="2" charset="2"/>
              </a:rPr>
              <a:t>~40K</a:t>
            </a:r>
            <a:endParaRPr lang="en-US" altLang="ja-JP" sz="1600" dirty="0">
              <a:solidFill>
                <a:srgbClr val="F8F8F8"/>
              </a:solidFill>
              <a:sym typeface="Wingdings" pitchFamily="2" charset="2"/>
            </a:endParaRPr>
          </a:p>
          <a:p>
            <a:pPr algn="l">
              <a:lnSpc>
                <a:spcPct val="110000"/>
              </a:lnSpc>
              <a:buClr>
                <a:schemeClr val="accent2"/>
              </a:buClr>
              <a:buSzPct val="70000"/>
              <a:buFont typeface="Wingdings" pitchFamily="2" charset="2"/>
              <a:buNone/>
            </a:pPr>
            <a:r>
              <a:rPr lang="en-US" altLang="ja-JP" sz="1600" dirty="0">
                <a:solidFill>
                  <a:srgbClr val="F8F8F8"/>
                </a:solidFill>
                <a:sym typeface="Wingdings" pitchFamily="2" charset="2"/>
              </a:rPr>
              <a:t>    </a:t>
            </a:r>
            <a:r>
              <a:rPr lang="ja-JP" altLang="en-US" sz="1600" dirty="0">
                <a:solidFill>
                  <a:srgbClr val="F8F8F8"/>
                </a:solidFill>
                <a:sym typeface="Wingdings" pitchFamily="2" charset="2"/>
              </a:rPr>
              <a:t>バルブユニット分離  低振動化</a:t>
            </a:r>
          </a:p>
          <a:p>
            <a:pPr algn="l">
              <a:lnSpc>
                <a:spcPct val="110000"/>
              </a:lnSpc>
              <a:buClr>
                <a:schemeClr val="accent2"/>
              </a:buClr>
              <a:buSzPct val="70000"/>
              <a:buFont typeface="Wingdings" pitchFamily="2" charset="2"/>
              <a:buNone/>
            </a:pPr>
            <a:r>
              <a:rPr lang="ja-JP" altLang="en-US" sz="1600" dirty="0">
                <a:solidFill>
                  <a:srgbClr val="F8F8F8"/>
                </a:solidFill>
                <a:sym typeface="Wingdings" pitchFamily="2" charset="2"/>
              </a:rPr>
              <a:t>    柔軟ヒートリンクによる防振</a:t>
            </a:r>
          </a:p>
        </p:txBody>
      </p:sp>
      <p:sp>
        <p:nvSpPr>
          <p:cNvPr id="582670" name="Rectangle 1038"/>
          <p:cNvSpPr>
            <a:spLocks noChangeArrowheads="1"/>
          </p:cNvSpPr>
          <p:nvPr/>
        </p:nvSpPr>
        <p:spPr bwMode="auto">
          <a:xfrm>
            <a:off x="4614889" y="928670"/>
            <a:ext cx="3743325" cy="116522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600" dirty="0">
                <a:solidFill>
                  <a:srgbClr val="FFCCFF"/>
                </a:solidFill>
              </a:rPr>
              <a:t>真空槽</a:t>
            </a:r>
          </a:p>
          <a:p>
            <a:pPr algn="l">
              <a:lnSpc>
                <a:spcPct val="110000"/>
              </a:lnSpc>
              <a:buClr>
                <a:schemeClr val="accent2"/>
              </a:buClr>
              <a:buSzPct val="70000"/>
              <a:buFont typeface="Wingdings" pitchFamily="2" charset="2"/>
              <a:buNone/>
            </a:pPr>
            <a:r>
              <a:rPr lang="ja-JP" altLang="en-US" sz="1600" dirty="0"/>
              <a:t>   </a:t>
            </a:r>
            <a:r>
              <a:rPr lang="ja-JP" altLang="en-US" sz="1600" dirty="0">
                <a:solidFill>
                  <a:srgbClr val="F8F8F8"/>
                </a:solidFill>
              </a:rPr>
              <a:t>直径</a:t>
            </a:r>
            <a:r>
              <a:rPr lang="en-US" altLang="ja-JP" sz="1600" dirty="0">
                <a:solidFill>
                  <a:srgbClr val="F8F8F8"/>
                </a:solidFill>
              </a:rPr>
              <a:t>600mm</a:t>
            </a:r>
            <a:r>
              <a:rPr lang="ja-JP" altLang="en-US" sz="1600" dirty="0">
                <a:solidFill>
                  <a:srgbClr val="F8F8F8"/>
                </a:solidFill>
              </a:rPr>
              <a:t>円筒形 </a:t>
            </a:r>
          </a:p>
          <a:p>
            <a:pPr algn="l">
              <a:lnSpc>
                <a:spcPct val="110000"/>
              </a:lnSpc>
              <a:buClr>
                <a:schemeClr val="accent2"/>
              </a:buClr>
              <a:buSzPct val="70000"/>
              <a:buFont typeface="Wingdings" pitchFamily="2" charset="2"/>
              <a:buNone/>
            </a:pPr>
            <a:r>
              <a:rPr lang="ja-JP" altLang="en-US" sz="1600" dirty="0">
                <a:solidFill>
                  <a:srgbClr val="F8F8F8"/>
                </a:solidFill>
              </a:rPr>
              <a:t>   真空度 </a:t>
            </a:r>
            <a:r>
              <a:rPr lang="en-US" altLang="ja-JP" sz="1600" dirty="0" smtClean="0">
                <a:solidFill>
                  <a:srgbClr val="F8F8F8"/>
                </a:solidFill>
              </a:rPr>
              <a:t>10</a:t>
            </a:r>
            <a:r>
              <a:rPr lang="en-US" altLang="ja-JP" sz="1600" baseline="30000" dirty="0" smtClean="0">
                <a:solidFill>
                  <a:srgbClr val="F8F8F8"/>
                </a:solidFill>
              </a:rPr>
              <a:t>-5</a:t>
            </a:r>
            <a:r>
              <a:rPr lang="en-US" altLang="ja-JP" sz="1600" dirty="0" smtClean="0">
                <a:solidFill>
                  <a:srgbClr val="F8F8F8"/>
                </a:solidFill>
              </a:rPr>
              <a:t> </a:t>
            </a:r>
            <a:r>
              <a:rPr lang="en-US" altLang="ja-JP" sz="1600" dirty="0">
                <a:solidFill>
                  <a:srgbClr val="F8F8F8"/>
                </a:solidFill>
              </a:rPr>
              <a:t>Pa  </a:t>
            </a:r>
            <a:r>
              <a:rPr lang="en-US" altLang="ja-JP" sz="1600" dirty="0">
                <a:solidFill>
                  <a:srgbClr val="F8F8F8"/>
                </a:solidFill>
                <a:sym typeface="Wingdings" pitchFamily="2" charset="2"/>
              </a:rPr>
              <a:t> (</a:t>
            </a:r>
            <a:r>
              <a:rPr lang="ja-JP" altLang="en-US" sz="1600" dirty="0">
                <a:solidFill>
                  <a:srgbClr val="F8F8F8"/>
                </a:solidFill>
                <a:sym typeface="Wingdings" pitchFamily="2" charset="2"/>
              </a:rPr>
              <a:t>ターボポンプ</a:t>
            </a:r>
            <a:r>
              <a:rPr lang="en-US" altLang="ja-JP" sz="1600" dirty="0">
                <a:solidFill>
                  <a:srgbClr val="F8F8F8"/>
                </a:solidFill>
                <a:sym typeface="Wingdings" pitchFamily="2" charset="2"/>
              </a:rPr>
              <a:t>)</a:t>
            </a:r>
            <a:r>
              <a:rPr lang="en-US" altLang="ja-JP" sz="1600" dirty="0">
                <a:solidFill>
                  <a:srgbClr val="F8F8F8"/>
                </a:solidFill>
              </a:rPr>
              <a:t> </a:t>
            </a:r>
          </a:p>
          <a:p>
            <a:pPr algn="l">
              <a:lnSpc>
                <a:spcPct val="110000"/>
              </a:lnSpc>
              <a:buClr>
                <a:schemeClr val="accent2"/>
              </a:buClr>
              <a:buSzPct val="70000"/>
              <a:buFont typeface="Wingdings" pitchFamily="2" charset="2"/>
              <a:buNone/>
            </a:pPr>
            <a:r>
              <a:rPr lang="en-US" altLang="ja-JP" sz="1600" dirty="0">
                <a:solidFill>
                  <a:srgbClr val="F8F8F8"/>
                </a:solidFill>
              </a:rPr>
              <a:t>   </a:t>
            </a:r>
            <a:r>
              <a:rPr lang="ja-JP" altLang="en-US" sz="1600" dirty="0">
                <a:solidFill>
                  <a:srgbClr val="F8F8F8"/>
                </a:solidFill>
              </a:rPr>
              <a:t>防音・断熱シールド内に設置        </a:t>
            </a:r>
          </a:p>
        </p:txBody>
      </p:sp>
      <p:sp>
        <p:nvSpPr>
          <p:cNvPr id="582671" name="Rectangle 1039"/>
          <p:cNvSpPr>
            <a:spLocks noChangeArrowheads="1"/>
          </p:cNvSpPr>
          <p:nvPr/>
        </p:nvSpPr>
        <p:spPr bwMode="auto">
          <a:xfrm>
            <a:off x="468313" y="4995883"/>
            <a:ext cx="3743325" cy="143351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600" dirty="0">
                <a:solidFill>
                  <a:srgbClr val="CCECFF"/>
                </a:solidFill>
              </a:rPr>
              <a:t>棒状ねじれ秤</a:t>
            </a:r>
          </a:p>
          <a:p>
            <a:pPr algn="l">
              <a:lnSpc>
                <a:spcPct val="110000"/>
              </a:lnSpc>
              <a:buClr>
                <a:schemeClr val="accent2"/>
              </a:buClr>
              <a:buSzPct val="70000"/>
              <a:buFont typeface="Wingdings" pitchFamily="2" charset="2"/>
              <a:buNone/>
            </a:pPr>
            <a:r>
              <a:rPr lang="ja-JP" altLang="en-US" sz="1600" dirty="0">
                <a:solidFill>
                  <a:srgbClr val="F8F8F8"/>
                </a:solidFill>
              </a:rPr>
              <a:t>   </a:t>
            </a:r>
            <a:r>
              <a:rPr lang="ja-JP" altLang="en-US" sz="1600" dirty="0" smtClean="0">
                <a:solidFill>
                  <a:srgbClr val="F8F8F8"/>
                </a:solidFill>
              </a:rPr>
              <a:t>長さ</a:t>
            </a:r>
            <a:r>
              <a:rPr lang="en-US" altLang="ja-JP" sz="1600" dirty="0" smtClean="0">
                <a:solidFill>
                  <a:srgbClr val="F8F8F8"/>
                </a:solidFill>
              </a:rPr>
              <a:t>200mm</a:t>
            </a:r>
            <a:r>
              <a:rPr lang="ja-JP" altLang="en-US" sz="1600" dirty="0">
                <a:solidFill>
                  <a:srgbClr val="F8F8F8"/>
                </a:solidFill>
              </a:rPr>
              <a:t>程度</a:t>
            </a:r>
          </a:p>
          <a:p>
            <a:pPr algn="l">
              <a:lnSpc>
                <a:spcPct val="110000"/>
              </a:lnSpc>
              <a:buClr>
                <a:schemeClr val="accent2"/>
              </a:buClr>
              <a:buSzPct val="70000"/>
              <a:buFont typeface="Wingdings" pitchFamily="2" charset="2"/>
              <a:buNone/>
            </a:pPr>
            <a:r>
              <a:rPr lang="ja-JP" altLang="en-US" sz="1600" dirty="0">
                <a:solidFill>
                  <a:srgbClr val="F8F8F8"/>
                </a:solidFill>
              </a:rPr>
              <a:t>   先端にテストマスを設置</a:t>
            </a:r>
          </a:p>
          <a:p>
            <a:pPr algn="l">
              <a:lnSpc>
                <a:spcPct val="110000"/>
              </a:lnSpc>
              <a:buClr>
                <a:schemeClr val="accent2"/>
              </a:buClr>
              <a:buSzPct val="70000"/>
              <a:buFont typeface="Wingdings" pitchFamily="2" charset="2"/>
              <a:buNone/>
            </a:pPr>
            <a:r>
              <a:rPr lang="ja-JP" altLang="en-US" sz="1600" dirty="0">
                <a:solidFill>
                  <a:srgbClr val="F8F8F8"/>
                </a:solidFill>
              </a:rPr>
              <a:t>　 ソースマス形状を工夫</a:t>
            </a:r>
          </a:p>
          <a:p>
            <a:pPr algn="l">
              <a:lnSpc>
                <a:spcPct val="110000"/>
              </a:lnSpc>
              <a:buClr>
                <a:schemeClr val="accent2"/>
              </a:buClr>
              <a:buSzPct val="70000"/>
              <a:buFont typeface="Wingdings" pitchFamily="2" charset="2"/>
              <a:buNone/>
            </a:pPr>
            <a:r>
              <a:rPr lang="ja-JP" altLang="en-US" sz="1600" dirty="0">
                <a:solidFill>
                  <a:srgbClr val="F8F8F8"/>
                </a:solidFill>
              </a:rPr>
              <a:t>         </a:t>
            </a:r>
            <a:r>
              <a:rPr lang="ja-JP" altLang="en-US" sz="1600" dirty="0">
                <a:solidFill>
                  <a:srgbClr val="F8F8F8"/>
                </a:solidFill>
                <a:sym typeface="Wingdings" pitchFamily="2" charset="2"/>
              </a:rPr>
              <a:t> </a:t>
            </a:r>
            <a:r>
              <a:rPr lang="en-US" altLang="ja-JP" sz="1600" dirty="0">
                <a:solidFill>
                  <a:srgbClr val="F8F8F8"/>
                </a:solidFill>
              </a:rPr>
              <a:t>Null</a:t>
            </a:r>
            <a:r>
              <a:rPr lang="ja-JP" altLang="en-US" sz="1600" dirty="0">
                <a:solidFill>
                  <a:srgbClr val="F8F8F8"/>
                </a:solidFill>
              </a:rPr>
              <a:t>測定を行う</a:t>
            </a:r>
          </a:p>
        </p:txBody>
      </p:sp>
      <p:sp>
        <p:nvSpPr>
          <p:cNvPr id="582672" name="Text Box 1040"/>
          <p:cNvSpPr txBox="1">
            <a:spLocks noChangeArrowheads="1"/>
          </p:cNvSpPr>
          <p:nvPr/>
        </p:nvSpPr>
        <p:spPr bwMode="auto">
          <a:xfrm>
            <a:off x="827088" y="2716223"/>
            <a:ext cx="2771775" cy="558800"/>
          </a:xfrm>
          <a:prstGeom prst="rect">
            <a:avLst/>
          </a:prstGeom>
          <a:noFill/>
          <a:ln w="9525">
            <a:noFill/>
            <a:miter lim="800000"/>
            <a:headEnd/>
            <a:tailEnd/>
          </a:ln>
          <a:effectLst/>
        </p:spPr>
        <p:txBody>
          <a:bodyPr>
            <a:spAutoFit/>
          </a:bodyPr>
          <a:lstStyle/>
          <a:p>
            <a:pPr algn="l">
              <a:lnSpc>
                <a:spcPct val="110000"/>
              </a:lnSpc>
              <a:buFontTx/>
              <a:buNone/>
            </a:pPr>
            <a:r>
              <a:rPr lang="en-US" altLang="ja-JP" sz="1400" dirty="0">
                <a:solidFill>
                  <a:srgbClr val="FFFFCC"/>
                </a:solidFill>
                <a:ea typeface="HGP行書体" pitchFamily="66" charset="-128"/>
              </a:rPr>
              <a:t>Gd</a:t>
            </a:r>
            <a:r>
              <a:rPr lang="en-US" altLang="ja-JP" sz="1400" baseline="-25000" dirty="0">
                <a:solidFill>
                  <a:srgbClr val="FFFFCC"/>
                </a:solidFill>
                <a:ea typeface="HGP行書体" pitchFamily="66" charset="-128"/>
              </a:rPr>
              <a:t>1</a:t>
            </a:r>
            <a:r>
              <a:rPr lang="en-US" altLang="ja-JP" sz="1400" dirty="0">
                <a:solidFill>
                  <a:srgbClr val="FFFFCC"/>
                </a:solidFill>
                <a:ea typeface="HGP行書体" pitchFamily="66" charset="-128"/>
              </a:rPr>
              <a:t>Ba</a:t>
            </a:r>
            <a:r>
              <a:rPr lang="en-US" altLang="ja-JP" sz="1400" baseline="-25000" dirty="0">
                <a:solidFill>
                  <a:srgbClr val="FFFFCC"/>
                </a:solidFill>
                <a:ea typeface="HGP行書体" pitchFamily="66" charset="-128"/>
              </a:rPr>
              <a:t>2</a:t>
            </a:r>
            <a:r>
              <a:rPr lang="en-US" altLang="ja-JP" sz="1400" dirty="0">
                <a:solidFill>
                  <a:srgbClr val="FFFFCC"/>
                </a:solidFill>
                <a:ea typeface="HGP行書体" pitchFamily="66" charset="-128"/>
              </a:rPr>
              <a:t>Cu</a:t>
            </a:r>
            <a:r>
              <a:rPr lang="en-US" altLang="ja-JP" sz="1400" baseline="-25000" dirty="0">
                <a:solidFill>
                  <a:srgbClr val="FFFFCC"/>
                </a:solidFill>
                <a:ea typeface="HGP行書体" pitchFamily="66" charset="-128"/>
              </a:rPr>
              <a:t>3</a:t>
            </a:r>
            <a:r>
              <a:rPr lang="en-US" altLang="ja-JP" sz="1400" dirty="0">
                <a:solidFill>
                  <a:srgbClr val="FFFFCC"/>
                </a:solidFill>
                <a:ea typeface="HGP行書体" pitchFamily="66" charset="-128"/>
              </a:rPr>
              <a:t>O</a:t>
            </a:r>
            <a:r>
              <a:rPr lang="en-US" altLang="ja-JP" sz="1400" baseline="-25000" dirty="0">
                <a:solidFill>
                  <a:srgbClr val="FFFFCC"/>
                </a:solidFill>
                <a:ea typeface="HGP行書体" pitchFamily="66" charset="-128"/>
              </a:rPr>
              <a:t>6.9   </a:t>
            </a:r>
            <a:r>
              <a:rPr lang="en-US" altLang="ja-JP" sz="1400" dirty="0">
                <a:solidFill>
                  <a:srgbClr val="FFFFCC"/>
                </a:solidFill>
                <a:ea typeface="HGP行書体" pitchFamily="66" charset="-128"/>
              </a:rPr>
              <a:t> : 70.9%</a:t>
            </a:r>
            <a:r>
              <a:rPr lang="en-US" altLang="ja-JP" sz="1400" baseline="-25000" dirty="0">
                <a:solidFill>
                  <a:srgbClr val="FFFFCC"/>
                </a:solidFill>
                <a:ea typeface="HGP行書体" pitchFamily="66" charset="-128"/>
              </a:rPr>
              <a:t> </a:t>
            </a:r>
          </a:p>
          <a:p>
            <a:pPr algn="l">
              <a:lnSpc>
                <a:spcPct val="110000"/>
              </a:lnSpc>
              <a:buFontTx/>
              <a:buNone/>
            </a:pPr>
            <a:r>
              <a:rPr lang="en-US" altLang="ja-JP" sz="1400" dirty="0">
                <a:solidFill>
                  <a:srgbClr val="FFFFCC"/>
                </a:solidFill>
                <a:ea typeface="HGP行書体" pitchFamily="66" charset="-128"/>
              </a:rPr>
              <a:t>Gd</a:t>
            </a:r>
            <a:r>
              <a:rPr lang="en-US" altLang="ja-JP" sz="1400" baseline="-25000" dirty="0">
                <a:solidFill>
                  <a:srgbClr val="FFFFCC"/>
                </a:solidFill>
                <a:ea typeface="HGP行書体" pitchFamily="66" charset="-128"/>
              </a:rPr>
              <a:t>2</a:t>
            </a:r>
            <a:r>
              <a:rPr lang="en-US" altLang="ja-JP" sz="1400" dirty="0">
                <a:solidFill>
                  <a:srgbClr val="FFFFCC"/>
                </a:solidFill>
                <a:ea typeface="HGP行書体" pitchFamily="66" charset="-128"/>
              </a:rPr>
              <a:t>Ba</a:t>
            </a:r>
            <a:r>
              <a:rPr lang="en-US" altLang="ja-JP" sz="1400" baseline="-25000" dirty="0">
                <a:solidFill>
                  <a:srgbClr val="FFFFCC"/>
                </a:solidFill>
                <a:ea typeface="HGP行書体" pitchFamily="66" charset="-128"/>
              </a:rPr>
              <a:t>1</a:t>
            </a:r>
            <a:r>
              <a:rPr lang="en-US" altLang="ja-JP" sz="1400" dirty="0">
                <a:solidFill>
                  <a:srgbClr val="FFFFCC"/>
                </a:solidFill>
                <a:ea typeface="HGP行書体" pitchFamily="66" charset="-128"/>
              </a:rPr>
              <a:t>Cu</a:t>
            </a:r>
            <a:r>
              <a:rPr lang="en-US" altLang="ja-JP" sz="1400" baseline="-25000" dirty="0">
                <a:solidFill>
                  <a:srgbClr val="FFFFCC"/>
                </a:solidFill>
                <a:ea typeface="HGP行書体" pitchFamily="66" charset="-128"/>
              </a:rPr>
              <a:t>1</a:t>
            </a:r>
            <a:r>
              <a:rPr lang="en-US" altLang="ja-JP" sz="1400" dirty="0">
                <a:solidFill>
                  <a:srgbClr val="FFFFCC"/>
                </a:solidFill>
                <a:ea typeface="HGP行書体" pitchFamily="66" charset="-128"/>
              </a:rPr>
              <a:t>O</a:t>
            </a:r>
            <a:r>
              <a:rPr lang="en-US" altLang="ja-JP" sz="1400" baseline="-25000" dirty="0">
                <a:solidFill>
                  <a:srgbClr val="FFFFCC"/>
                </a:solidFill>
                <a:ea typeface="HGP行書体" pitchFamily="66" charset="-128"/>
              </a:rPr>
              <a:t>7     </a:t>
            </a:r>
            <a:r>
              <a:rPr lang="en-US" altLang="ja-JP" sz="1400" dirty="0">
                <a:solidFill>
                  <a:srgbClr val="FFFFCC"/>
                </a:solidFill>
                <a:ea typeface="HGP行書体" pitchFamily="66" charset="-128"/>
              </a:rPr>
              <a:t>  : 19.2%</a:t>
            </a:r>
          </a:p>
        </p:txBody>
      </p:sp>
      <p:pic>
        <p:nvPicPr>
          <p:cNvPr id="953346" name="Picture 2"/>
          <p:cNvPicPr>
            <a:picLocks noChangeAspect="1" noChangeArrowheads="1"/>
          </p:cNvPicPr>
          <p:nvPr/>
        </p:nvPicPr>
        <p:blipFill>
          <a:blip r:embed="rId3" cstate="print"/>
          <a:srcRect/>
          <a:stretch>
            <a:fillRect/>
          </a:stretch>
        </p:blipFill>
        <p:spPr bwMode="auto">
          <a:xfrm>
            <a:off x="3695328" y="2285992"/>
            <a:ext cx="5272456" cy="40005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AutoShape 4"/>
          <p:cNvSpPr>
            <a:spLocks noChangeAspect="1" noChangeArrowheads="1"/>
          </p:cNvSpPr>
          <p:nvPr/>
        </p:nvSpPr>
        <p:spPr bwMode="auto">
          <a:xfrm>
            <a:off x="1076296" y="1571612"/>
            <a:ext cx="3887787" cy="4857784"/>
          </a:xfrm>
          <a:prstGeom prst="roundRect">
            <a:avLst>
              <a:gd name="adj" fmla="val 3796"/>
            </a:avLst>
          </a:prstGeom>
          <a:solidFill>
            <a:srgbClr val="CCFFCC">
              <a:alpha val="10000"/>
            </a:srgbClr>
          </a:solidFill>
          <a:ln w="9525">
            <a:noFill/>
            <a:round/>
            <a:headEnd/>
            <a:tailEnd/>
          </a:ln>
        </p:spPr>
        <p:txBody>
          <a:bodyPr wrap="square" anchor="ctr">
            <a:noAutofit/>
          </a:bodyPr>
          <a:lstStyle/>
          <a:p>
            <a:endParaRPr lang="ja-JP" altLang="en-US"/>
          </a:p>
        </p:txBody>
      </p:sp>
      <p:pic>
        <p:nvPicPr>
          <p:cNvPr id="57" name="Picture 41"/>
          <p:cNvPicPr>
            <a:picLocks noChangeAspect="1" noChangeArrowheads="1"/>
          </p:cNvPicPr>
          <p:nvPr/>
        </p:nvPicPr>
        <p:blipFill>
          <a:blip r:embed="rId3" cstate="print"/>
          <a:srcRect/>
          <a:stretch>
            <a:fillRect/>
          </a:stretch>
        </p:blipFill>
        <p:spPr bwMode="auto">
          <a:xfrm>
            <a:off x="2317706" y="3571876"/>
            <a:ext cx="1414222" cy="1127112"/>
          </a:xfrm>
          <a:prstGeom prst="rect">
            <a:avLst/>
          </a:prstGeom>
          <a:noFill/>
          <a:ln w="15875">
            <a:noFill/>
            <a:miter lim="800000"/>
            <a:headEnd/>
            <a:tailEnd/>
          </a:ln>
        </p:spPr>
      </p:pic>
      <p:sp>
        <p:nvSpPr>
          <p:cNvPr id="1330183" name="Rectangle 7"/>
          <p:cNvSpPr>
            <a:spLocks noGrp="1" noChangeArrowheads="1"/>
          </p:cNvSpPr>
          <p:nvPr>
            <p:ph type="title"/>
          </p:nvPr>
        </p:nvSpPr>
        <p:spPr/>
        <p:txBody>
          <a:bodyPr/>
          <a:lstStyle/>
          <a:p>
            <a:pPr eaLnBrk="1" hangingPunct="1">
              <a:defRPr/>
            </a:pPr>
            <a:r>
              <a:rPr lang="ja-JP" altLang="en-US" dirty="0" smtClean="0">
                <a:solidFill>
                  <a:srgbClr val="F8F8F8"/>
                </a:solidFill>
              </a:rPr>
              <a:t>重力波天文学のロードマップ </a:t>
            </a:r>
          </a:p>
        </p:txBody>
      </p:sp>
      <p:sp>
        <p:nvSpPr>
          <p:cNvPr id="37890" name="フッター プレースホルダ 3"/>
          <p:cNvSpPr>
            <a:spLocks noGrp="1"/>
          </p:cNvSpPr>
          <p:nvPr>
            <p:ph type="ftr" sz="quarter" idx="10"/>
          </p:nvPr>
        </p:nvSpPr>
        <p:spPr>
          <a:noFill/>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37894" name="AutoShape 5"/>
          <p:cNvSpPr>
            <a:spLocks noChangeArrowheads="1"/>
          </p:cNvSpPr>
          <p:nvPr/>
        </p:nvSpPr>
        <p:spPr bwMode="auto">
          <a:xfrm rot="5400000">
            <a:off x="2624902" y="2743994"/>
            <a:ext cx="1223963" cy="288925"/>
          </a:xfrm>
          <a:custGeom>
            <a:avLst/>
            <a:gdLst>
              <a:gd name="T0" fmla="*/ 1017533 w 21600"/>
              <a:gd name="T1" fmla="*/ 0 h 21600"/>
              <a:gd name="T2" fmla="*/ 0 w 21600"/>
              <a:gd name="T3" fmla="*/ 144463 h 21600"/>
              <a:gd name="T4" fmla="*/ 1017533 w 21600"/>
              <a:gd name="T5" fmla="*/ 288925 h 21600"/>
              <a:gd name="T6" fmla="*/ 1223963 w 21600"/>
              <a:gd name="T7" fmla="*/ 144463 h 21600"/>
              <a:gd name="T8" fmla="*/ 17694720 60000 65536"/>
              <a:gd name="T9" fmla="*/ 11796480 60000 65536"/>
              <a:gd name="T10" fmla="*/ 5898240 60000 65536"/>
              <a:gd name="T11" fmla="*/ 0 60000 65536"/>
              <a:gd name="T12" fmla="*/ 3375 w 21600"/>
              <a:gd name="T13" fmla="*/ 4628 h 21600"/>
              <a:gd name="T14" fmla="*/ 19518 w 21600"/>
              <a:gd name="T15" fmla="*/ 16972 h 21600"/>
            </a:gdLst>
            <a:ahLst/>
            <a:cxnLst>
              <a:cxn ang="T8">
                <a:pos x="T0" y="T1"/>
              </a:cxn>
              <a:cxn ang="T9">
                <a:pos x="T2" y="T3"/>
              </a:cxn>
              <a:cxn ang="T10">
                <a:pos x="T4" y="T5"/>
              </a:cxn>
              <a:cxn ang="T11">
                <a:pos x="T6" y="T7"/>
              </a:cxn>
            </a:cxnLst>
            <a:rect l="T12" t="T13" r="T14" b="T15"/>
            <a:pathLst>
              <a:path w="21600" h="21600">
                <a:moveTo>
                  <a:pt x="17957" y="0"/>
                </a:moveTo>
                <a:lnTo>
                  <a:pt x="17957" y="4628"/>
                </a:lnTo>
                <a:lnTo>
                  <a:pt x="3375" y="4628"/>
                </a:lnTo>
                <a:lnTo>
                  <a:pt x="3375" y="16972"/>
                </a:lnTo>
                <a:lnTo>
                  <a:pt x="17957" y="16972"/>
                </a:lnTo>
                <a:lnTo>
                  <a:pt x="17957" y="21600"/>
                </a:lnTo>
                <a:lnTo>
                  <a:pt x="21600" y="10800"/>
                </a:lnTo>
                <a:close/>
              </a:path>
              <a:path w="21600" h="21600">
                <a:moveTo>
                  <a:pt x="1350" y="4628"/>
                </a:moveTo>
                <a:lnTo>
                  <a:pt x="1350" y="16972"/>
                </a:lnTo>
                <a:lnTo>
                  <a:pt x="2700" y="16972"/>
                </a:lnTo>
                <a:lnTo>
                  <a:pt x="2700" y="4628"/>
                </a:lnTo>
                <a:close/>
              </a:path>
              <a:path w="21600" h="21600">
                <a:moveTo>
                  <a:pt x="0" y="4628"/>
                </a:moveTo>
                <a:lnTo>
                  <a:pt x="0" y="16972"/>
                </a:lnTo>
                <a:lnTo>
                  <a:pt x="675" y="16972"/>
                </a:lnTo>
                <a:lnTo>
                  <a:pt x="675" y="4628"/>
                </a:lnTo>
                <a:close/>
              </a:path>
            </a:pathLst>
          </a:custGeom>
          <a:solidFill>
            <a:srgbClr val="CCFFCC">
              <a:alpha val="20000"/>
            </a:srgbClr>
          </a:solidFill>
          <a:ln w="12700">
            <a:solidFill>
              <a:srgbClr val="CCFFCC">
                <a:alpha val="50000"/>
              </a:srgbClr>
            </a:solidFill>
            <a:miter lim="800000"/>
            <a:headEnd/>
            <a:tailEnd/>
          </a:ln>
        </p:spPr>
        <p:txBody>
          <a:bodyPr anchor="ctr">
            <a:spAutoFit/>
          </a:bodyPr>
          <a:lstStyle/>
          <a:p>
            <a:endParaRPr lang="ja-JP" altLang="en-US"/>
          </a:p>
        </p:txBody>
      </p:sp>
      <p:sp>
        <p:nvSpPr>
          <p:cNvPr id="37895" name="AutoShape 6"/>
          <p:cNvSpPr>
            <a:spLocks noChangeArrowheads="1"/>
          </p:cNvSpPr>
          <p:nvPr/>
        </p:nvSpPr>
        <p:spPr bwMode="auto">
          <a:xfrm rot="5400000">
            <a:off x="3777427" y="2743994"/>
            <a:ext cx="1223963" cy="288925"/>
          </a:xfrm>
          <a:custGeom>
            <a:avLst/>
            <a:gdLst>
              <a:gd name="T0" fmla="*/ 1017533 w 21600"/>
              <a:gd name="T1" fmla="*/ 0 h 21600"/>
              <a:gd name="T2" fmla="*/ 0 w 21600"/>
              <a:gd name="T3" fmla="*/ 144463 h 21600"/>
              <a:gd name="T4" fmla="*/ 1017533 w 21600"/>
              <a:gd name="T5" fmla="*/ 288925 h 21600"/>
              <a:gd name="T6" fmla="*/ 1223963 w 21600"/>
              <a:gd name="T7" fmla="*/ 144463 h 21600"/>
              <a:gd name="T8" fmla="*/ 17694720 60000 65536"/>
              <a:gd name="T9" fmla="*/ 11796480 60000 65536"/>
              <a:gd name="T10" fmla="*/ 5898240 60000 65536"/>
              <a:gd name="T11" fmla="*/ 0 60000 65536"/>
              <a:gd name="T12" fmla="*/ 3375 w 21600"/>
              <a:gd name="T13" fmla="*/ 4628 h 21600"/>
              <a:gd name="T14" fmla="*/ 19518 w 21600"/>
              <a:gd name="T15" fmla="*/ 16972 h 21600"/>
            </a:gdLst>
            <a:ahLst/>
            <a:cxnLst>
              <a:cxn ang="T8">
                <a:pos x="T0" y="T1"/>
              </a:cxn>
              <a:cxn ang="T9">
                <a:pos x="T2" y="T3"/>
              </a:cxn>
              <a:cxn ang="T10">
                <a:pos x="T4" y="T5"/>
              </a:cxn>
              <a:cxn ang="T11">
                <a:pos x="T6" y="T7"/>
              </a:cxn>
            </a:cxnLst>
            <a:rect l="T12" t="T13" r="T14" b="T15"/>
            <a:pathLst>
              <a:path w="21600" h="21600">
                <a:moveTo>
                  <a:pt x="17957" y="0"/>
                </a:moveTo>
                <a:lnTo>
                  <a:pt x="17957" y="4628"/>
                </a:lnTo>
                <a:lnTo>
                  <a:pt x="3375" y="4628"/>
                </a:lnTo>
                <a:lnTo>
                  <a:pt x="3375" y="16972"/>
                </a:lnTo>
                <a:lnTo>
                  <a:pt x="17957" y="16972"/>
                </a:lnTo>
                <a:lnTo>
                  <a:pt x="17957" y="21600"/>
                </a:lnTo>
                <a:lnTo>
                  <a:pt x="21600" y="10800"/>
                </a:lnTo>
                <a:close/>
              </a:path>
              <a:path w="21600" h="21600">
                <a:moveTo>
                  <a:pt x="1350" y="4628"/>
                </a:moveTo>
                <a:lnTo>
                  <a:pt x="1350" y="16972"/>
                </a:lnTo>
                <a:lnTo>
                  <a:pt x="2700" y="16972"/>
                </a:lnTo>
                <a:lnTo>
                  <a:pt x="2700" y="4628"/>
                </a:lnTo>
                <a:close/>
              </a:path>
              <a:path w="21600" h="21600">
                <a:moveTo>
                  <a:pt x="0" y="4628"/>
                </a:moveTo>
                <a:lnTo>
                  <a:pt x="0" y="16972"/>
                </a:lnTo>
                <a:lnTo>
                  <a:pt x="675" y="16972"/>
                </a:lnTo>
                <a:lnTo>
                  <a:pt x="675" y="4628"/>
                </a:lnTo>
                <a:close/>
              </a:path>
            </a:pathLst>
          </a:custGeom>
          <a:solidFill>
            <a:srgbClr val="CCECFF">
              <a:alpha val="20000"/>
            </a:srgbClr>
          </a:solidFill>
          <a:ln w="12700">
            <a:solidFill>
              <a:srgbClr val="CCECFF">
                <a:alpha val="50000"/>
              </a:srgbClr>
            </a:solidFill>
            <a:miter lim="800000"/>
            <a:headEnd/>
            <a:tailEnd/>
          </a:ln>
        </p:spPr>
        <p:txBody>
          <a:bodyPr anchor="ctr">
            <a:spAutoFit/>
          </a:bodyPr>
          <a:lstStyle/>
          <a:p>
            <a:endParaRPr lang="ja-JP" altLang="en-US"/>
          </a:p>
        </p:txBody>
      </p:sp>
      <p:sp>
        <p:nvSpPr>
          <p:cNvPr id="37897" name="Rectangle 9"/>
          <p:cNvSpPr>
            <a:spLocks noChangeArrowheads="1"/>
          </p:cNvSpPr>
          <p:nvPr/>
        </p:nvSpPr>
        <p:spPr bwMode="auto">
          <a:xfrm>
            <a:off x="357158" y="2371725"/>
            <a:ext cx="8382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sym typeface="Wingdings" pitchFamily="2" charset="2"/>
              </a:rPr>
              <a:t>2010</a:t>
            </a:r>
          </a:p>
        </p:txBody>
      </p:sp>
      <p:sp>
        <p:nvSpPr>
          <p:cNvPr id="37898" name="Rectangle 10"/>
          <p:cNvSpPr>
            <a:spLocks noChangeArrowheads="1"/>
          </p:cNvSpPr>
          <p:nvPr/>
        </p:nvSpPr>
        <p:spPr bwMode="auto">
          <a:xfrm>
            <a:off x="357158" y="3429000"/>
            <a:ext cx="8382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a:solidFill>
                  <a:srgbClr val="F8F8F8"/>
                </a:solidFill>
                <a:sym typeface="Wingdings" pitchFamily="2" charset="2"/>
              </a:rPr>
              <a:t>2015</a:t>
            </a:r>
          </a:p>
        </p:txBody>
      </p:sp>
      <p:sp>
        <p:nvSpPr>
          <p:cNvPr id="37899" name="Rectangle 11"/>
          <p:cNvSpPr>
            <a:spLocks noChangeArrowheads="1"/>
          </p:cNvSpPr>
          <p:nvPr/>
        </p:nvSpPr>
        <p:spPr bwMode="auto">
          <a:xfrm>
            <a:off x="357158" y="4460875"/>
            <a:ext cx="8382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a:solidFill>
                  <a:srgbClr val="F8F8F8"/>
                </a:solidFill>
                <a:sym typeface="Wingdings" pitchFamily="2" charset="2"/>
              </a:rPr>
              <a:t>2020</a:t>
            </a:r>
          </a:p>
        </p:txBody>
      </p:sp>
      <p:sp>
        <p:nvSpPr>
          <p:cNvPr id="37900" name="Rectangle 12"/>
          <p:cNvSpPr>
            <a:spLocks noChangeArrowheads="1"/>
          </p:cNvSpPr>
          <p:nvPr/>
        </p:nvSpPr>
        <p:spPr bwMode="auto">
          <a:xfrm>
            <a:off x="403196" y="5540375"/>
            <a:ext cx="8382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a:solidFill>
                  <a:srgbClr val="F8F8F8"/>
                </a:solidFill>
                <a:sym typeface="Wingdings" pitchFamily="2" charset="2"/>
              </a:rPr>
              <a:t>2025</a:t>
            </a:r>
          </a:p>
        </p:txBody>
      </p:sp>
      <p:sp>
        <p:nvSpPr>
          <p:cNvPr id="37901" name="Rectangle 13"/>
          <p:cNvSpPr>
            <a:spLocks noChangeArrowheads="1"/>
          </p:cNvSpPr>
          <p:nvPr/>
        </p:nvSpPr>
        <p:spPr bwMode="auto">
          <a:xfrm>
            <a:off x="1674764" y="4700588"/>
            <a:ext cx="1676400" cy="45720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200" dirty="0">
                <a:solidFill>
                  <a:srgbClr val="CCFFCC"/>
                </a:solidFill>
              </a:rPr>
              <a:t>~10 event/yr</a:t>
            </a:r>
          </a:p>
          <a:p>
            <a:pPr algn="l">
              <a:buClr>
                <a:schemeClr val="accent2"/>
              </a:buClr>
              <a:buSzPct val="70000"/>
              <a:buFont typeface="Wingdings" pitchFamily="2" charset="2"/>
              <a:buNone/>
            </a:pPr>
            <a:r>
              <a:rPr lang="ja-JP" altLang="en-US" sz="1200" dirty="0">
                <a:solidFill>
                  <a:srgbClr val="CCFFCC"/>
                </a:solidFill>
              </a:rPr>
              <a:t>　のイベントレート</a:t>
            </a:r>
            <a:endParaRPr lang="ja-JP" altLang="en-US" sz="1200" dirty="0">
              <a:solidFill>
                <a:srgbClr val="CCFFCC"/>
              </a:solidFill>
              <a:sym typeface="Wingdings" pitchFamily="2" charset="2"/>
            </a:endParaRPr>
          </a:p>
        </p:txBody>
      </p:sp>
      <p:sp>
        <p:nvSpPr>
          <p:cNvPr id="37902" name="Rectangle 14">
            <a:hlinkClick r:id="" action="ppaction://noaction"/>
          </p:cNvPr>
          <p:cNvSpPr>
            <a:spLocks noChangeArrowheads="1"/>
          </p:cNvSpPr>
          <p:nvPr/>
        </p:nvSpPr>
        <p:spPr bwMode="auto">
          <a:xfrm>
            <a:off x="1296955" y="857232"/>
            <a:ext cx="2663825" cy="40011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ja-JP" altLang="en-US" sz="1600" b="1" dirty="0">
                <a:solidFill>
                  <a:srgbClr val="000000"/>
                </a:solidFill>
              </a:rPr>
              <a:t>　</a:t>
            </a:r>
            <a:r>
              <a:rPr lang="ja-JP" altLang="en-US" sz="1600" b="1" dirty="0">
                <a:solidFill>
                  <a:srgbClr val="CCECFF"/>
                </a:solidFill>
              </a:rPr>
              <a:t>　</a:t>
            </a:r>
            <a:r>
              <a:rPr lang="ja-JP" altLang="en-US" sz="2000" b="1" dirty="0" smtClean="0">
                <a:solidFill>
                  <a:srgbClr val="99FF99"/>
                </a:solidFill>
              </a:rPr>
              <a:t>地上望遠鏡</a:t>
            </a:r>
          </a:p>
        </p:txBody>
      </p:sp>
      <p:pic>
        <p:nvPicPr>
          <p:cNvPr id="37909" name="Picture 21" descr="Advanced LIGO"/>
          <p:cNvPicPr>
            <a:picLocks noChangeAspect="1" noChangeArrowheads="1"/>
          </p:cNvPicPr>
          <p:nvPr/>
        </p:nvPicPr>
        <p:blipFill>
          <a:blip r:embed="rId4" cstate="print"/>
          <a:srcRect/>
          <a:stretch>
            <a:fillRect/>
          </a:stretch>
        </p:blipFill>
        <p:spPr bwMode="auto">
          <a:xfrm>
            <a:off x="1149321" y="3573463"/>
            <a:ext cx="1014412" cy="1135062"/>
          </a:xfrm>
          <a:prstGeom prst="rect">
            <a:avLst/>
          </a:prstGeom>
          <a:noFill/>
          <a:ln w="9525">
            <a:noFill/>
            <a:miter lim="800000"/>
            <a:headEnd/>
            <a:tailEnd/>
          </a:ln>
        </p:spPr>
      </p:pic>
      <p:sp>
        <p:nvSpPr>
          <p:cNvPr id="1330199" name="Rectangle 23"/>
          <p:cNvSpPr>
            <a:spLocks noChangeArrowheads="1"/>
          </p:cNvSpPr>
          <p:nvPr/>
        </p:nvSpPr>
        <p:spPr bwMode="auto">
          <a:xfrm>
            <a:off x="3095596" y="3544888"/>
            <a:ext cx="717550" cy="244475"/>
          </a:xfrm>
          <a:prstGeom prst="rect">
            <a:avLst/>
          </a:prstGeom>
          <a:noFill/>
          <a:ln w="15875">
            <a:noFill/>
            <a:miter lim="800000"/>
            <a:headEnd/>
            <a:tailEnd/>
          </a:ln>
          <a:effectLst/>
        </p:spPr>
        <p:txBody>
          <a:bodyPr>
            <a:spAutoFit/>
          </a:bodyPr>
          <a:lstStyle/>
          <a:p>
            <a:pPr>
              <a:buFontTx/>
              <a:buNone/>
              <a:defRPr/>
            </a:pPr>
            <a:r>
              <a:rPr lang="ja-JP" altLang="en-US" sz="1000" b="1">
                <a:solidFill>
                  <a:srgbClr val="33CC33"/>
                </a:solidFill>
                <a:effectLst>
                  <a:outerShdw blurRad="38100" dist="38100" dir="2700000" algn="tl">
                    <a:srgbClr val="C0C0C0"/>
                  </a:outerShdw>
                </a:effectLst>
              </a:rPr>
              <a:t>ＬＣＧＴ</a:t>
            </a:r>
          </a:p>
        </p:txBody>
      </p:sp>
      <p:sp>
        <p:nvSpPr>
          <p:cNvPr id="1330200" name="Rectangle 24"/>
          <p:cNvSpPr>
            <a:spLocks noChangeArrowheads="1"/>
          </p:cNvSpPr>
          <p:nvPr/>
        </p:nvSpPr>
        <p:spPr bwMode="auto">
          <a:xfrm>
            <a:off x="1220758" y="3573463"/>
            <a:ext cx="1004888" cy="244475"/>
          </a:xfrm>
          <a:prstGeom prst="rect">
            <a:avLst/>
          </a:prstGeom>
          <a:noFill/>
          <a:ln w="15875">
            <a:noFill/>
            <a:miter lim="800000"/>
            <a:headEnd/>
            <a:tailEnd/>
          </a:ln>
          <a:effectLst/>
        </p:spPr>
        <p:txBody>
          <a:bodyPr>
            <a:spAutoFit/>
          </a:bodyPr>
          <a:lstStyle/>
          <a:p>
            <a:pPr>
              <a:buFontTx/>
              <a:buNone/>
              <a:defRPr/>
            </a:pPr>
            <a:r>
              <a:rPr lang="ja-JP" altLang="en-US" sz="1000" b="1">
                <a:solidFill>
                  <a:srgbClr val="33CC33"/>
                </a:solidFill>
                <a:effectLst>
                  <a:outerShdw blurRad="38100" dist="38100" dir="2700000" algn="tl">
                    <a:srgbClr val="C0C0C0"/>
                  </a:outerShdw>
                </a:effectLst>
              </a:rPr>
              <a:t>Ａｄ</a:t>
            </a:r>
            <a:r>
              <a:rPr lang="en-US" altLang="ja-JP" sz="1000" b="1">
                <a:solidFill>
                  <a:srgbClr val="33CC33"/>
                </a:solidFill>
                <a:effectLst>
                  <a:outerShdw blurRad="38100" dist="38100" dir="2700000" algn="tl">
                    <a:srgbClr val="C0C0C0"/>
                  </a:outerShdw>
                </a:effectLst>
              </a:rPr>
              <a:t>.</a:t>
            </a:r>
            <a:r>
              <a:rPr lang="ja-JP" altLang="en-US" sz="1000" b="1">
                <a:solidFill>
                  <a:srgbClr val="33CC33"/>
                </a:solidFill>
                <a:effectLst>
                  <a:outerShdw blurRad="38100" dist="38100" dir="2700000" algn="tl">
                    <a:srgbClr val="C0C0C0"/>
                  </a:outerShdw>
                </a:effectLst>
              </a:rPr>
              <a:t>　ＬＩＧＯ</a:t>
            </a:r>
          </a:p>
        </p:txBody>
      </p:sp>
      <p:sp>
        <p:nvSpPr>
          <p:cNvPr id="37915" name="AutoShape 27"/>
          <p:cNvSpPr>
            <a:spLocks noChangeArrowheads="1"/>
          </p:cNvSpPr>
          <p:nvPr/>
        </p:nvSpPr>
        <p:spPr bwMode="auto">
          <a:xfrm>
            <a:off x="1293783" y="1989138"/>
            <a:ext cx="309563" cy="504825"/>
          </a:xfrm>
          <a:prstGeom prst="downArrow">
            <a:avLst>
              <a:gd name="adj1" fmla="val 55898"/>
              <a:gd name="adj2" fmla="val 32872"/>
            </a:avLst>
          </a:prstGeom>
          <a:solidFill>
            <a:srgbClr val="FFCCCC">
              <a:alpha val="20000"/>
            </a:srgbClr>
          </a:solidFill>
          <a:ln w="6350">
            <a:solidFill>
              <a:srgbClr val="FFCCCC">
                <a:alpha val="50000"/>
              </a:srgbClr>
            </a:solidFill>
            <a:miter lim="800000"/>
            <a:headEnd/>
            <a:tailEnd/>
          </a:ln>
        </p:spPr>
        <p:txBody>
          <a:bodyPr anchor="ctr">
            <a:spAutoFit/>
          </a:bodyPr>
          <a:lstStyle/>
          <a:p>
            <a:endParaRPr lang="ja-JP" altLang="en-US"/>
          </a:p>
        </p:txBody>
      </p:sp>
      <p:sp>
        <p:nvSpPr>
          <p:cNvPr id="37916" name="AutoShape 28"/>
          <p:cNvSpPr>
            <a:spLocks noChangeArrowheads="1"/>
          </p:cNvSpPr>
          <p:nvPr/>
        </p:nvSpPr>
        <p:spPr bwMode="auto">
          <a:xfrm rot="5400000">
            <a:off x="1113602" y="2817019"/>
            <a:ext cx="1223963" cy="288925"/>
          </a:xfrm>
          <a:custGeom>
            <a:avLst/>
            <a:gdLst>
              <a:gd name="T0" fmla="*/ 1017533 w 21600"/>
              <a:gd name="T1" fmla="*/ 0 h 21600"/>
              <a:gd name="T2" fmla="*/ 0 w 21600"/>
              <a:gd name="T3" fmla="*/ 144463 h 21600"/>
              <a:gd name="T4" fmla="*/ 1017533 w 21600"/>
              <a:gd name="T5" fmla="*/ 288925 h 21600"/>
              <a:gd name="T6" fmla="*/ 1223963 w 21600"/>
              <a:gd name="T7" fmla="*/ 144463 h 21600"/>
              <a:gd name="T8" fmla="*/ 17694720 60000 65536"/>
              <a:gd name="T9" fmla="*/ 11796480 60000 65536"/>
              <a:gd name="T10" fmla="*/ 5898240 60000 65536"/>
              <a:gd name="T11" fmla="*/ 0 60000 65536"/>
              <a:gd name="T12" fmla="*/ 3375 w 21600"/>
              <a:gd name="T13" fmla="*/ 4628 h 21600"/>
              <a:gd name="T14" fmla="*/ 19518 w 21600"/>
              <a:gd name="T15" fmla="*/ 16972 h 21600"/>
            </a:gdLst>
            <a:ahLst/>
            <a:cxnLst>
              <a:cxn ang="T8">
                <a:pos x="T0" y="T1"/>
              </a:cxn>
              <a:cxn ang="T9">
                <a:pos x="T2" y="T3"/>
              </a:cxn>
              <a:cxn ang="T10">
                <a:pos x="T4" y="T5"/>
              </a:cxn>
              <a:cxn ang="T11">
                <a:pos x="T6" y="T7"/>
              </a:cxn>
            </a:cxnLst>
            <a:rect l="T12" t="T13" r="T14" b="T15"/>
            <a:pathLst>
              <a:path w="21600" h="21600">
                <a:moveTo>
                  <a:pt x="17957" y="0"/>
                </a:moveTo>
                <a:lnTo>
                  <a:pt x="17957" y="4628"/>
                </a:lnTo>
                <a:lnTo>
                  <a:pt x="3375" y="4628"/>
                </a:lnTo>
                <a:lnTo>
                  <a:pt x="3375" y="16972"/>
                </a:lnTo>
                <a:lnTo>
                  <a:pt x="17957" y="16972"/>
                </a:lnTo>
                <a:lnTo>
                  <a:pt x="17957" y="21600"/>
                </a:lnTo>
                <a:lnTo>
                  <a:pt x="21600" y="10800"/>
                </a:lnTo>
                <a:close/>
              </a:path>
              <a:path w="21600" h="21600">
                <a:moveTo>
                  <a:pt x="1350" y="4628"/>
                </a:moveTo>
                <a:lnTo>
                  <a:pt x="1350" y="16972"/>
                </a:lnTo>
                <a:lnTo>
                  <a:pt x="2700" y="16972"/>
                </a:lnTo>
                <a:lnTo>
                  <a:pt x="2700" y="4628"/>
                </a:lnTo>
                <a:close/>
              </a:path>
              <a:path w="21600" h="21600">
                <a:moveTo>
                  <a:pt x="0" y="4628"/>
                </a:moveTo>
                <a:lnTo>
                  <a:pt x="0" y="16972"/>
                </a:lnTo>
                <a:lnTo>
                  <a:pt x="675" y="16972"/>
                </a:lnTo>
                <a:lnTo>
                  <a:pt x="675" y="4628"/>
                </a:lnTo>
                <a:close/>
              </a:path>
            </a:pathLst>
          </a:custGeom>
          <a:solidFill>
            <a:srgbClr val="FFCCCC">
              <a:alpha val="50000"/>
            </a:srgbClr>
          </a:solidFill>
          <a:ln w="12700">
            <a:solidFill>
              <a:srgbClr val="FFCCCC">
                <a:alpha val="50000"/>
              </a:srgbClr>
            </a:solidFill>
            <a:miter lim="800000"/>
            <a:headEnd/>
            <a:tailEnd/>
          </a:ln>
        </p:spPr>
        <p:txBody>
          <a:bodyPr anchor="ctr">
            <a:spAutoFit/>
          </a:bodyPr>
          <a:lstStyle/>
          <a:p>
            <a:endParaRPr lang="ja-JP" altLang="en-US"/>
          </a:p>
        </p:txBody>
      </p:sp>
      <p:sp>
        <p:nvSpPr>
          <p:cNvPr id="37917" name="AutoShape 29"/>
          <p:cNvSpPr>
            <a:spLocks noChangeArrowheads="1"/>
          </p:cNvSpPr>
          <p:nvPr/>
        </p:nvSpPr>
        <p:spPr bwMode="auto">
          <a:xfrm>
            <a:off x="2876521" y="1916113"/>
            <a:ext cx="309562" cy="360362"/>
          </a:xfrm>
          <a:prstGeom prst="downArrow">
            <a:avLst>
              <a:gd name="adj1" fmla="val 49741"/>
              <a:gd name="adj2" fmla="val 42053"/>
            </a:avLst>
          </a:prstGeom>
          <a:solidFill>
            <a:srgbClr val="CCFFCC">
              <a:alpha val="20000"/>
            </a:srgbClr>
          </a:solidFill>
          <a:ln w="6350">
            <a:solidFill>
              <a:srgbClr val="CCFFCC">
                <a:alpha val="50000"/>
              </a:srgbClr>
            </a:solidFill>
            <a:miter lim="800000"/>
            <a:headEnd/>
            <a:tailEnd/>
          </a:ln>
        </p:spPr>
        <p:txBody>
          <a:bodyPr anchor="ctr">
            <a:spAutoFit/>
          </a:bodyPr>
          <a:lstStyle/>
          <a:p>
            <a:endParaRPr lang="ja-JP" altLang="en-US"/>
          </a:p>
        </p:txBody>
      </p:sp>
      <p:sp>
        <p:nvSpPr>
          <p:cNvPr id="37918" name="AutoShape 30"/>
          <p:cNvSpPr>
            <a:spLocks noChangeArrowheads="1"/>
          </p:cNvSpPr>
          <p:nvPr/>
        </p:nvSpPr>
        <p:spPr bwMode="auto">
          <a:xfrm rot="5400000">
            <a:off x="3273396" y="3968750"/>
            <a:ext cx="1511300" cy="288925"/>
          </a:xfrm>
          <a:custGeom>
            <a:avLst/>
            <a:gdLst>
              <a:gd name="T0" fmla="*/ 1261096 w 21600"/>
              <a:gd name="T1" fmla="*/ 0 h 21600"/>
              <a:gd name="T2" fmla="*/ 0 w 21600"/>
              <a:gd name="T3" fmla="*/ 144463 h 21600"/>
              <a:gd name="T4" fmla="*/ 1261096 w 21600"/>
              <a:gd name="T5" fmla="*/ 288925 h 21600"/>
              <a:gd name="T6" fmla="*/ 1511300 w 21600"/>
              <a:gd name="T7" fmla="*/ 144463 h 21600"/>
              <a:gd name="T8" fmla="*/ 17694720 60000 65536"/>
              <a:gd name="T9" fmla="*/ 11796480 60000 65536"/>
              <a:gd name="T10" fmla="*/ 5898240 60000 65536"/>
              <a:gd name="T11" fmla="*/ 0 60000 65536"/>
              <a:gd name="T12" fmla="*/ 3375 w 21600"/>
              <a:gd name="T13" fmla="*/ 3916 h 21600"/>
              <a:gd name="T14" fmla="*/ 19321 w 21600"/>
              <a:gd name="T15" fmla="*/ 17684 h 21600"/>
            </a:gdLst>
            <a:ahLst/>
            <a:cxnLst>
              <a:cxn ang="T8">
                <a:pos x="T0" y="T1"/>
              </a:cxn>
              <a:cxn ang="T9">
                <a:pos x="T2" y="T3"/>
              </a:cxn>
              <a:cxn ang="T10">
                <a:pos x="T4" y="T5"/>
              </a:cxn>
              <a:cxn ang="T11">
                <a:pos x="T6" y="T7"/>
              </a:cxn>
            </a:cxnLst>
            <a:rect l="T12" t="T13" r="T14" b="T15"/>
            <a:pathLst>
              <a:path w="21600" h="21600">
                <a:moveTo>
                  <a:pt x="18024" y="0"/>
                </a:moveTo>
                <a:lnTo>
                  <a:pt x="18024" y="3916"/>
                </a:lnTo>
                <a:lnTo>
                  <a:pt x="3375" y="3916"/>
                </a:lnTo>
                <a:lnTo>
                  <a:pt x="3375" y="17684"/>
                </a:lnTo>
                <a:lnTo>
                  <a:pt x="18024" y="17684"/>
                </a:lnTo>
                <a:lnTo>
                  <a:pt x="18024" y="21600"/>
                </a:lnTo>
                <a:lnTo>
                  <a:pt x="21600" y="10800"/>
                </a:lnTo>
                <a:close/>
              </a:path>
              <a:path w="21600" h="21600">
                <a:moveTo>
                  <a:pt x="1350" y="3916"/>
                </a:moveTo>
                <a:lnTo>
                  <a:pt x="1350" y="17684"/>
                </a:lnTo>
                <a:lnTo>
                  <a:pt x="2700" y="17684"/>
                </a:lnTo>
                <a:lnTo>
                  <a:pt x="2700" y="3916"/>
                </a:lnTo>
                <a:close/>
              </a:path>
              <a:path w="21600" h="21600">
                <a:moveTo>
                  <a:pt x="0" y="3916"/>
                </a:moveTo>
                <a:lnTo>
                  <a:pt x="0" y="17684"/>
                </a:lnTo>
                <a:lnTo>
                  <a:pt x="675" y="17684"/>
                </a:lnTo>
                <a:lnTo>
                  <a:pt x="675" y="3916"/>
                </a:lnTo>
                <a:close/>
              </a:path>
            </a:pathLst>
          </a:custGeom>
          <a:solidFill>
            <a:srgbClr val="CCECFF">
              <a:alpha val="20000"/>
            </a:srgbClr>
          </a:solidFill>
          <a:ln w="12700">
            <a:solidFill>
              <a:srgbClr val="CCECFF">
                <a:alpha val="50000"/>
              </a:srgbClr>
            </a:solidFill>
            <a:miter lim="800000"/>
            <a:headEnd/>
            <a:tailEnd/>
          </a:ln>
        </p:spPr>
        <p:txBody>
          <a:bodyPr anchor="ctr">
            <a:spAutoFit/>
          </a:bodyPr>
          <a:lstStyle/>
          <a:p>
            <a:endParaRPr lang="ja-JP" altLang="en-US"/>
          </a:p>
        </p:txBody>
      </p:sp>
      <p:sp>
        <p:nvSpPr>
          <p:cNvPr id="37919" name="AutoShape 31"/>
          <p:cNvSpPr>
            <a:spLocks noChangeArrowheads="1"/>
          </p:cNvSpPr>
          <p:nvPr/>
        </p:nvSpPr>
        <p:spPr bwMode="auto">
          <a:xfrm>
            <a:off x="4222721" y="1916113"/>
            <a:ext cx="309562" cy="360362"/>
          </a:xfrm>
          <a:prstGeom prst="downArrow">
            <a:avLst>
              <a:gd name="adj1" fmla="val 49741"/>
              <a:gd name="adj2" fmla="val 42053"/>
            </a:avLst>
          </a:prstGeom>
          <a:solidFill>
            <a:srgbClr val="CCECFF">
              <a:alpha val="20000"/>
            </a:srgbClr>
          </a:solidFill>
          <a:ln w="6350">
            <a:solidFill>
              <a:srgbClr val="CCECFF">
                <a:alpha val="50000"/>
              </a:srgbClr>
            </a:solidFill>
            <a:miter lim="800000"/>
            <a:headEnd/>
            <a:tailEnd/>
          </a:ln>
        </p:spPr>
        <p:txBody>
          <a:bodyPr anchor="ctr">
            <a:spAutoFit/>
          </a:bodyPr>
          <a:lstStyle/>
          <a:p>
            <a:endParaRPr lang="ja-JP" altLang="en-US"/>
          </a:p>
        </p:txBody>
      </p:sp>
      <p:sp>
        <p:nvSpPr>
          <p:cNvPr id="37929" name="Rectangle 41"/>
          <p:cNvSpPr>
            <a:spLocks noChangeArrowheads="1"/>
          </p:cNvSpPr>
          <p:nvPr/>
        </p:nvSpPr>
        <p:spPr bwMode="auto">
          <a:xfrm>
            <a:off x="1149321" y="1628775"/>
            <a:ext cx="8636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rPr>
              <a:t>LIGO</a:t>
            </a:r>
            <a:endParaRPr lang="en-US" altLang="ja-JP" sz="1600" b="1" dirty="0">
              <a:solidFill>
                <a:srgbClr val="F8F8F8"/>
              </a:solidFill>
              <a:sym typeface="Wingdings" pitchFamily="2" charset="2"/>
            </a:endParaRPr>
          </a:p>
        </p:txBody>
      </p:sp>
      <p:sp>
        <p:nvSpPr>
          <p:cNvPr id="37930" name="Rectangle 42"/>
          <p:cNvSpPr>
            <a:spLocks noChangeArrowheads="1"/>
          </p:cNvSpPr>
          <p:nvPr/>
        </p:nvSpPr>
        <p:spPr bwMode="auto">
          <a:xfrm>
            <a:off x="2589183" y="1628775"/>
            <a:ext cx="8636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a:solidFill>
                  <a:srgbClr val="F8F8F8"/>
                </a:solidFill>
              </a:rPr>
              <a:t>TAMA</a:t>
            </a:r>
            <a:endParaRPr lang="en-US" altLang="ja-JP" sz="1600" b="1">
              <a:solidFill>
                <a:srgbClr val="F8F8F8"/>
              </a:solidFill>
              <a:sym typeface="Wingdings" pitchFamily="2" charset="2"/>
            </a:endParaRPr>
          </a:p>
        </p:txBody>
      </p:sp>
      <p:sp>
        <p:nvSpPr>
          <p:cNvPr id="37931" name="Rectangle 43"/>
          <p:cNvSpPr>
            <a:spLocks noChangeArrowheads="1"/>
          </p:cNvSpPr>
          <p:nvPr/>
        </p:nvSpPr>
        <p:spPr bwMode="auto">
          <a:xfrm>
            <a:off x="1581121" y="1974850"/>
            <a:ext cx="1368425" cy="52322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400" b="1" dirty="0">
                <a:solidFill>
                  <a:srgbClr val="F8F8F8"/>
                </a:solidFill>
              </a:rPr>
              <a:t>Enhanced</a:t>
            </a:r>
          </a:p>
          <a:p>
            <a:pPr algn="l">
              <a:buClr>
                <a:schemeClr val="accent2"/>
              </a:buClr>
              <a:buSzPct val="70000"/>
              <a:buFont typeface="Wingdings" pitchFamily="2" charset="2"/>
              <a:buNone/>
            </a:pPr>
            <a:r>
              <a:rPr lang="en-US" altLang="ja-JP" sz="1400" b="1" dirty="0">
                <a:solidFill>
                  <a:srgbClr val="F8F8F8"/>
                </a:solidFill>
              </a:rPr>
              <a:t>   LIGO </a:t>
            </a:r>
            <a:endParaRPr lang="en-US" altLang="ja-JP" sz="1400" b="1" dirty="0">
              <a:solidFill>
                <a:srgbClr val="F8F8F8"/>
              </a:solidFill>
              <a:sym typeface="Wingdings" pitchFamily="2" charset="2"/>
            </a:endParaRPr>
          </a:p>
        </p:txBody>
      </p:sp>
      <p:sp>
        <p:nvSpPr>
          <p:cNvPr id="37932" name="Rectangle 44"/>
          <p:cNvSpPr>
            <a:spLocks noChangeArrowheads="1"/>
          </p:cNvSpPr>
          <p:nvPr/>
        </p:nvSpPr>
        <p:spPr bwMode="auto">
          <a:xfrm>
            <a:off x="3236883" y="1628775"/>
            <a:ext cx="8636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rPr>
              <a:t>CLIO</a:t>
            </a:r>
            <a:endParaRPr lang="en-US" altLang="ja-JP" sz="1600" b="1" dirty="0">
              <a:solidFill>
                <a:srgbClr val="F8F8F8"/>
              </a:solidFill>
              <a:sym typeface="Wingdings" pitchFamily="2" charset="2"/>
            </a:endParaRPr>
          </a:p>
        </p:txBody>
      </p:sp>
      <p:sp>
        <p:nvSpPr>
          <p:cNvPr id="37933" name="Rectangle 45"/>
          <p:cNvSpPr>
            <a:spLocks noChangeArrowheads="1"/>
          </p:cNvSpPr>
          <p:nvPr/>
        </p:nvSpPr>
        <p:spPr bwMode="auto">
          <a:xfrm>
            <a:off x="1220758" y="2636838"/>
            <a:ext cx="1223963" cy="581025"/>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a:solidFill>
                  <a:srgbClr val="F8F8F8"/>
                </a:solidFill>
              </a:rPr>
              <a:t>Advanced       </a:t>
            </a:r>
          </a:p>
          <a:p>
            <a:pPr algn="l">
              <a:buClr>
                <a:schemeClr val="accent2"/>
              </a:buClr>
              <a:buSzPct val="70000"/>
              <a:buFont typeface="Wingdings" pitchFamily="2" charset="2"/>
              <a:buNone/>
            </a:pPr>
            <a:r>
              <a:rPr lang="en-US" altLang="ja-JP" sz="1600" b="1">
                <a:solidFill>
                  <a:srgbClr val="F8F8F8"/>
                </a:solidFill>
              </a:rPr>
              <a:t>   LIGO</a:t>
            </a:r>
            <a:endParaRPr lang="en-US" altLang="ja-JP" sz="1600" b="1">
              <a:solidFill>
                <a:srgbClr val="F8F8F8"/>
              </a:solidFill>
              <a:sym typeface="Wingdings" pitchFamily="2" charset="2"/>
            </a:endParaRPr>
          </a:p>
        </p:txBody>
      </p:sp>
      <p:sp>
        <p:nvSpPr>
          <p:cNvPr id="37934" name="Rectangle 46"/>
          <p:cNvSpPr>
            <a:spLocks noChangeArrowheads="1"/>
          </p:cNvSpPr>
          <p:nvPr/>
        </p:nvSpPr>
        <p:spPr bwMode="auto">
          <a:xfrm>
            <a:off x="2949546" y="2516188"/>
            <a:ext cx="8636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a:solidFill>
                  <a:srgbClr val="F8F8F8"/>
                </a:solidFill>
              </a:rPr>
              <a:t>LCGT</a:t>
            </a:r>
            <a:endParaRPr lang="en-US" altLang="ja-JP" sz="1600" b="1">
              <a:solidFill>
                <a:srgbClr val="F8F8F8"/>
              </a:solidFill>
              <a:sym typeface="Wingdings" pitchFamily="2" charset="2"/>
            </a:endParaRPr>
          </a:p>
        </p:txBody>
      </p:sp>
      <p:sp>
        <p:nvSpPr>
          <p:cNvPr id="37935" name="Rectangle 47"/>
          <p:cNvSpPr>
            <a:spLocks noChangeArrowheads="1"/>
          </p:cNvSpPr>
          <p:nvPr/>
        </p:nvSpPr>
        <p:spPr bwMode="auto">
          <a:xfrm>
            <a:off x="3813146" y="2492375"/>
            <a:ext cx="1296987" cy="581025"/>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a:solidFill>
                  <a:srgbClr val="F8F8F8"/>
                </a:solidFill>
              </a:rPr>
              <a:t>Advanced</a:t>
            </a:r>
          </a:p>
          <a:p>
            <a:pPr algn="l">
              <a:buClr>
                <a:schemeClr val="accent2"/>
              </a:buClr>
              <a:buSzPct val="70000"/>
              <a:buFont typeface="Wingdings" pitchFamily="2" charset="2"/>
              <a:buNone/>
            </a:pPr>
            <a:r>
              <a:rPr lang="en-US" altLang="ja-JP" sz="1600" b="1">
                <a:solidFill>
                  <a:srgbClr val="F8F8F8"/>
                </a:solidFill>
              </a:rPr>
              <a:t>   Virgo</a:t>
            </a:r>
            <a:endParaRPr lang="en-US" altLang="ja-JP" sz="1600" b="1">
              <a:solidFill>
                <a:srgbClr val="F8F8F8"/>
              </a:solidFill>
              <a:sym typeface="Wingdings" pitchFamily="2" charset="2"/>
            </a:endParaRPr>
          </a:p>
        </p:txBody>
      </p:sp>
      <p:sp>
        <p:nvSpPr>
          <p:cNvPr id="37936" name="Rectangle 48"/>
          <p:cNvSpPr>
            <a:spLocks noChangeArrowheads="1"/>
          </p:cNvSpPr>
          <p:nvPr/>
        </p:nvSpPr>
        <p:spPr bwMode="auto">
          <a:xfrm>
            <a:off x="4100482" y="1628775"/>
            <a:ext cx="1074743" cy="584775"/>
          </a:xfrm>
          <a:prstGeom prst="rect">
            <a:avLst/>
          </a:prstGeom>
          <a:noFill/>
          <a:ln w="15875">
            <a:noFill/>
            <a:miter lim="800000"/>
            <a:headEnd/>
            <a:tailEnd/>
          </a:ln>
        </p:spPr>
        <p:txBody>
          <a:bodyPr wrap="square">
            <a:spAutoFit/>
          </a:bodyPr>
          <a:lstStyle/>
          <a:p>
            <a:pPr algn="l">
              <a:buClr>
                <a:schemeClr val="accent2"/>
              </a:buClr>
              <a:buSzPct val="70000"/>
              <a:buFont typeface="Wingdings" pitchFamily="2" charset="2"/>
              <a:buNone/>
            </a:pPr>
            <a:r>
              <a:rPr lang="en-US" altLang="ja-JP" sz="1600" b="1" dirty="0" smtClean="0">
                <a:solidFill>
                  <a:srgbClr val="F8F8F8"/>
                </a:solidFill>
              </a:rPr>
              <a:t>VIRGO</a:t>
            </a:r>
          </a:p>
          <a:p>
            <a:pPr algn="l">
              <a:buClr>
                <a:schemeClr val="accent2"/>
              </a:buClr>
              <a:buSzPct val="70000"/>
              <a:buFont typeface="Wingdings" pitchFamily="2" charset="2"/>
              <a:buNone/>
            </a:pPr>
            <a:r>
              <a:rPr lang="en-US" altLang="ja-JP" sz="1600" b="1" dirty="0" smtClean="0">
                <a:solidFill>
                  <a:srgbClr val="F8F8F8"/>
                </a:solidFill>
              </a:rPr>
              <a:t>   GEO</a:t>
            </a:r>
            <a:endParaRPr lang="en-US" altLang="ja-JP" sz="1600" b="1" dirty="0">
              <a:solidFill>
                <a:srgbClr val="F8F8F8"/>
              </a:solidFill>
              <a:sym typeface="Wingdings" pitchFamily="2" charset="2"/>
            </a:endParaRPr>
          </a:p>
        </p:txBody>
      </p:sp>
      <p:sp>
        <p:nvSpPr>
          <p:cNvPr id="37937" name="Rectangle 49"/>
          <p:cNvSpPr>
            <a:spLocks noChangeArrowheads="1"/>
          </p:cNvSpPr>
          <p:nvPr/>
        </p:nvSpPr>
        <p:spPr bwMode="auto">
          <a:xfrm>
            <a:off x="3814733" y="3860800"/>
            <a:ext cx="719138"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a:solidFill>
                  <a:srgbClr val="F8F8F8"/>
                </a:solidFill>
              </a:rPr>
              <a:t>ET</a:t>
            </a:r>
            <a:endParaRPr lang="en-US" altLang="ja-JP" sz="1600" b="1">
              <a:solidFill>
                <a:srgbClr val="F8F8F8"/>
              </a:solidFill>
              <a:sym typeface="Wingdings" pitchFamily="2" charset="2"/>
            </a:endParaRPr>
          </a:p>
        </p:txBody>
      </p:sp>
      <p:pic>
        <p:nvPicPr>
          <p:cNvPr id="56" name="Picture 11" descr="ET-fp7"/>
          <p:cNvPicPr>
            <a:picLocks noChangeAspect="1" noChangeArrowheads="1"/>
          </p:cNvPicPr>
          <p:nvPr/>
        </p:nvPicPr>
        <p:blipFill>
          <a:blip r:embed="rId5" cstate="print"/>
          <a:srcRect/>
          <a:stretch>
            <a:fillRect/>
          </a:stretch>
        </p:blipFill>
        <p:spPr bwMode="auto">
          <a:xfrm>
            <a:off x="3103524" y="4929198"/>
            <a:ext cx="1857388" cy="1312516"/>
          </a:xfrm>
          <a:prstGeom prst="rect">
            <a:avLst/>
          </a:prstGeom>
          <a:noFill/>
          <a:ln w="9525">
            <a:noFill/>
            <a:miter lim="800000"/>
            <a:headEnd/>
            <a:tailEnd/>
          </a:ln>
        </p:spPr>
      </p:pic>
      <p:grpSp>
        <p:nvGrpSpPr>
          <p:cNvPr id="266" name="グループ化 265"/>
          <p:cNvGrpSpPr/>
          <p:nvPr/>
        </p:nvGrpSpPr>
        <p:grpSpPr>
          <a:xfrm>
            <a:off x="5187980" y="857232"/>
            <a:ext cx="3598862" cy="5602325"/>
            <a:chOff x="5221288" y="857232"/>
            <a:chExt cx="3598862" cy="5602325"/>
          </a:xfrm>
        </p:grpSpPr>
        <p:sp>
          <p:nvSpPr>
            <p:cNvPr id="37891" name="AutoShape 2"/>
            <p:cNvSpPr>
              <a:spLocks noChangeAspect="1" noChangeArrowheads="1"/>
            </p:cNvSpPr>
            <p:nvPr/>
          </p:nvSpPr>
          <p:spPr bwMode="auto">
            <a:xfrm>
              <a:off x="5291138" y="1571611"/>
              <a:ext cx="3529012" cy="4881577"/>
            </a:xfrm>
            <a:prstGeom prst="roundRect">
              <a:avLst>
                <a:gd name="adj" fmla="val 3796"/>
              </a:avLst>
            </a:prstGeom>
            <a:solidFill>
              <a:srgbClr val="99CCFF">
                <a:alpha val="10000"/>
              </a:srgbClr>
            </a:solidFill>
            <a:ln w="9525">
              <a:noFill/>
              <a:round/>
              <a:headEnd/>
              <a:tailEnd/>
            </a:ln>
          </p:spPr>
          <p:txBody>
            <a:bodyPr anchor="ctr">
              <a:noAutofit/>
            </a:bodyPr>
            <a:lstStyle/>
            <a:p>
              <a:endParaRPr lang="ja-JP" altLang="en-US"/>
            </a:p>
          </p:txBody>
        </p:sp>
        <p:pic>
          <p:nvPicPr>
            <p:cNvPr id="37892" name="Picture 3" descr="LISA-waves">
              <a:hlinkClick r:id="" action="ppaction://noaction"/>
            </p:cNvPr>
            <p:cNvPicPr>
              <a:picLocks noChangeAspect="1" noChangeArrowheads="1"/>
            </p:cNvPicPr>
            <p:nvPr/>
          </p:nvPicPr>
          <p:blipFill>
            <a:blip r:embed="rId6" cstate="print"/>
            <a:srcRect/>
            <a:stretch>
              <a:fillRect/>
            </a:stretch>
          </p:blipFill>
          <p:spPr bwMode="auto">
            <a:xfrm>
              <a:off x="5364163" y="3465513"/>
              <a:ext cx="1438275" cy="1079500"/>
            </a:xfrm>
            <a:prstGeom prst="rect">
              <a:avLst/>
            </a:prstGeom>
            <a:noFill/>
            <a:ln w="9525">
              <a:noFill/>
              <a:miter lim="800000"/>
              <a:headEnd/>
              <a:tailEnd/>
            </a:ln>
          </p:spPr>
        </p:pic>
        <p:sp>
          <p:nvSpPr>
            <p:cNvPr id="37903" name="Rectangle 15"/>
            <p:cNvSpPr>
              <a:spLocks noChangeArrowheads="1"/>
            </p:cNvSpPr>
            <p:nvPr/>
          </p:nvSpPr>
          <p:spPr bwMode="auto">
            <a:xfrm>
              <a:off x="5800721" y="857232"/>
              <a:ext cx="2628931" cy="400110"/>
            </a:xfrm>
            <a:prstGeom prst="rect">
              <a:avLst/>
            </a:prstGeom>
            <a:noFill/>
            <a:ln w="15875">
              <a:noFill/>
              <a:miter lim="800000"/>
              <a:headEnd/>
              <a:tailEnd/>
            </a:ln>
          </p:spPr>
          <p:txBody>
            <a:bodyPr wrap="square">
              <a:spAutoFit/>
            </a:bodyPr>
            <a:lstStyle/>
            <a:p>
              <a:pPr algn="l">
                <a:buClr>
                  <a:schemeClr val="accent2"/>
                </a:buClr>
                <a:buSzPct val="70000"/>
                <a:buFont typeface="Wingdings" pitchFamily="2" charset="2"/>
                <a:buNone/>
              </a:pPr>
              <a:r>
                <a:rPr lang="ja-JP" altLang="en-US" sz="2000" b="1" dirty="0" smtClean="0">
                  <a:solidFill>
                    <a:srgbClr val="99CCFF"/>
                  </a:solidFill>
                </a:rPr>
                <a:t>宇宙望遠鏡</a:t>
              </a:r>
              <a:endParaRPr lang="ja-JP" altLang="en-US" sz="2000" b="1" dirty="0">
                <a:solidFill>
                  <a:srgbClr val="99CCFF"/>
                </a:solidFill>
                <a:sym typeface="Wingdings" pitchFamily="2" charset="2"/>
              </a:endParaRPr>
            </a:p>
          </p:txBody>
        </p:sp>
        <p:sp>
          <p:nvSpPr>
            <p:cNvPr id="37904" name="Rectangle 16"/>
            <p:cNvSpPr>
              <a:spLocks noChangeArrowheads="1"/>
            </p:cNvSpPr>
            <p:nvPr/>
          </p:nvSpPr>
          <p:spPr bwMode="auto">
            <a:xfrm>
              <a:off x="5221288" y="4508500"/>
              <a:ext cx="1511300" cy="45720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200" dirty="0">
                  <a:solidFill>
                    <a:srgbClr val="CCECFF"/>
                  </a:solidFill>
                </a:rPr>
                <a:t>0.1mHz-10mHz</a:t>
              </a:r>
              <a:endParaRPr lang="en-US" altLang="ja-JP" sz="1200" dirty="0">
                <a:solidFill>
                  <a:srgbClr val="CCECFF"/>
                </a:solidFill>
                <a:sym typeface="Wingdings" pitchFamily="2" charset="2"/>
              </a:endParaRPr>
            </a:p>
            <a:p>
              <a:pPr algn="l">
                <a:buClr>
                  <a:schemeClr val="accent2"/>
                </a:buClr>
                <a:buSzPct val="70000"/>
                <a:buFont typeface="Wingdings" pitchFamily="2" charset="2"/>
                <a:buNone/>
              </a:pPr>
              <a:r>
                <a:rPr lang="ja-JP" altLang="en-US" sz="1200" dirty="0">
                  <a:solidFill>
                    <a:srgbClr val="CCECFF"/>
                  </a:solidFill>
                  <a:sym typeface="Wingdings" pitchFamily="2" charset="2"/>
                </a:rPr>
                <a:t>確実な重力波源</a:t>
              </a:r>
            </a:p>
          </p:txBody>
        </p:sp>
        <p:sp>
          <p:nvSpPr>
            <p:cNvPr id="37905" name="Rectangle 17"/>
            <p:cNvSpPr>
              <a:spLocks noChangeArrowheads="1"/>
            </p:cNvSpPr>
            <p:nvPr/>
          </p:nvSpPr>
          <p:spPr bwMode="auto">
            <a:xfrm>
              <a:off x="6275411" y="5900758"/>
              <a:ext cx="1582737" cy="45720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200" dirty="0">
                  <a:solidFill>
                    <a:srgbClr val="CCECFF"/>
                  </a:solidFill>
                </a:rPr>
                <a:t>0.1Hz</a:t>
              </a:r>
              <a:r>
                <a:rPr lang="ja-JP" altLang="en-US" sz="1200" dirty="0">
                  <a:solidFill>
                    <a:srgbClr val="CCECFF"/>
                  </a:solidFill>
                </a:rPr>
                <a:t>帯</a:t>
              </a:r>
              <a:endParaRPr lang="ja-JP" altLang="en-US" sz="1200" dirty="0">
                <a:solidFill>
                  <a:srgbClr val="CCECFF"/>
                </a:solidFill>
                <a:sym typeface="Wingdings" pitchFamily="2" charset="2"/>
              </a:endParaRPr>
            </a:p>
            <a:p>
              <a:pPr algn="l">
                <a:buClr>
                  <a:schemeClr val="accent2"/>
                </a:buClr>
                <a:buSzPct val="70000"/>
                <a:buFont typeface="Wingdings" pitchFamily="2" charset="2"/>
                <a:buNone/>
              </a:pPr>
              <a:r>
                <a:rPr lang="ja-JP" altLang="en-US" sz="1200" dirty="0">
                  <a:solidFill>
                    <a:srgbClr val="CCECFF"/>
                  </a:solidFill>
                  <a:sym typeface="Wingdings" pitchFamily="2" charset="2"/>
                </a:rPr>
                <a:t>宇宙論的な重力波</a:t>
              </a:r>
            </a:p>
          </p:txBody>
        </p:sp>
        <p:sp>
          <p:nvSpPr>
            <p:cNvPr id="37906" name="Rectangle 18"/>
            <p:cNvSpPr>
              <a:spLocks noChangeArrowheads="1"/>
            </p:cNvSpPr>
            <p:nvPr/>
          </p:nvSpPr>
          <p:spPr bwMode="auto">
            <a:xfrm>
              <a:off x="6143636" y="1236076"/>
              <a:ext cx="1941536" cy="307777"/>
            </a:xfrm>
            <a:prstGeom prst="rect">
              <a:avLst/>
            </a:prstGeom>
            <a:noFill/>
            <a:ln w="15875">
              <a:noFill/>
              <a:miter lim="800000"/>
              <a:headEnd/>
              <a:tailEnd/>
            </a:ln>
          </p:spPr>
          <p:txBody>
            <a:bodyPr wrap="square">
              <a:spAutoFit/>
            </a:bodyPr>
            <a:lstStyle/>
            <a:p>
              <a:pPr algn="l">
                <a:buFontTx/>
                <a:buNone/>
              </a:pPr>
              <a:r>
                <a:rPr lang="ja-JP" altLang="en-US" sz="1400" dirty="0" smtClean="0">
                  <a:solidFill>
                    <a:srgbClr val="DDDDDD"/>
                  </a:solidFill>
                </a:rPr>
                <a:t>低周波数帯の観測</a:t>
              </a:r>
              <a:endParaRPr lang="ja-JP" altLang="en-US" sz="1400" dirty="0">
                <a:solidFill>
                  <a:srgbClr val="DDDDDD"/>
                </a:solidFill>
              </a:endParaRPr>
            </a:p>
          </p:txBody>
        </p:sp>
        <p:pic>
          <p:nvPicPr>
            <p:cNvPr id="37908" name="Picture 20" descr="Fact Sheet: "/>
            <p:cNvPicPr>
              <a:picLocks noChangeAspect="1" noChangeArrowheads="1"/>
            </p:cNvPicPr>
            <p:nvPr/>
          </p:nvPicPr>
          <p:blipFill>
            <a:blip r:embed="rId7" cstate="print"/>
            <a:srcRect/>
            <a:stretch>
              <a:fillRect/>
            </a:stretch>
          </p:blipFill>
          <p:spPr bwMode="auto">
            <a:xfrm>
              <a:off x="5435600" y="2276475"/>
              <a:ext cx="1296988" cy="1050925"/>
            </a:xfrm>
            <a:prstGeom prst="rect">
              <a:avLst/>
            </a:prstGeom>
            <a:noFill/>
            <a:ln w="9525">
              <a:noFill/>
              <a:miter lim="800000"/>
              <a:headEnd/>
              <a:tailEnd/>
            </a:ln>
          </p:spPr>
        </p:pic>
        <p:sp>
          <p:nvSpPr>
            <p:cNvPr id="1330201" name="Rectangle 25"/>
            <p:cNvSpPr>
              <a:spLocks noChangeArrowheads="1"/>
            </p:cNvSpPr>
            <p:nvPr/>
          </p:nvSpPr>
          <p:spPr bwMode="auto">
            <a:xfrm>
              <a:off x="5435600" y="2276475"/>
              <a:ext cx="414338" cy="244475"/>
            </a:xfrm>
            <a:prstGeom prst="rect">
              <a:avLst/>
            </a:prstGeom>
            <a:noFill/>
            <a:ln w="15875">
              <a:noFill/>
              <a:miter lim="800000"/>
              <a:headEnd/>
              <a:tailEnd/>
            </a:ln>
            <a:effectLst/>
          </p:spPr>
          <p:txBody>
            <a:bodyPr wrap="none">
              <a:spAutoFit/>
            </a:bodyPr>
            <a:lstStyle/>
            <a:p>
              <a:pPr>
                <a:buFontTx/>
                <a:buNone/>
                <a:defRPr/>
              </a:pPr>
              <a:r>
                <a:rPr lang="en-US" altLang="ja-JP" sz="1000" b="1">
                  <a:solidFill>
                    <a:srgbClr val="99CCFF"/>
                  </a:solidFill>
                  <a:effectLst>
                    <a:outerShdw blurRad="38100" dist="38100" dir="2700000" algn="tl">
                      <a:srgbClr val="C0C0C0"/>
                    </a:outerShdw>
                  </a:effectLst>
                </a:rPr>
                <a:t>LPF</a:t>
              </a:r>
            </a:p>
          </p:txBody>
        </p:sp>
        <p:sp>
          <p:nvSpPr>
            <p:cNvPr id="1330202" name="Rectangle 26"/>
            <p:cNvSpPr>
              <a:spLocks noChangeArrowheads="1"/>
            </p:cNvSpPr>
            <p:nvPr/>
          </p:nvSpPr>
          <p:spPr bwMode="auto">
            <a:xfrm>
              <a:off x="7945466" y="6215082"/>
              <a:ext cx="698500" cy="244475"/>
            </a:xfrm>
            <a:prstGeom prst="rect">
              <a:avLst/>
            </a:prstGeom>
            <a:noFill/>
            <a:ln w="15875">
              <a:noFill/>
              <a:miter lim="800000"/>
              <a:headEnd/>
              <a:tailEnd/>
            </a:ln>
            <a:effectLst/>
          </p:spPr>
          <p:txBody>
            <a:bodyPr wrap="none">
              <a:spAutoFit/>
            </a:bodyPr>
            <a:lstStyle/>
            <a:p>
              <a:pPr>
                <a:buFontTx/>
                <a:buNone/>
                <a:defRPr/>
              </a:pPr>
              <a:r>
                <a:rPr lang="en-US" altLang="ja-JP" sz="1000" b="1" dirty="0">
                  <a:solidFill>
                    <a:srgbClr val="99CCFF"/>
                  </a:solidFill>
                  <a:effectLst>
                    <a:outerShdw blurRad="38100" dist="38100" dir="2700000" algn="tl">
                      <a:srgbClr val="C0C0C0"/>
                    </a:outerShdw>
                  </a:effectLst>
                </a:rPr>
                <a:t>DECIGO</a:t>
              </a:r>
            </a:p>
          </p:txBody>
        </p:sp>
        <p:sp>
          <p:nvSpPr>
            <p:cNvPr id="37920" name="AutoShape 32"/>
            <p:cNvSpPr>
              <a:spLocks noChangeArrowheads="1"/>
            </p:cNvSpPr>
            <p:nvPr/>
          </p:nvSpPr>
          <p:spPr bwMode="auto">
            <a:xfrm rot="5400000">
              <a:off x="6192838" y="3968750"/>
              <a:ext cx="1511300" cy="288925"/>
            </a:xfrm>
            <a:custGeom>
              <a:avLst/>
              <a:gdLst>
                <a:gd name="T0" fmla="*/ 1261096 w 21600"/>
                <a:gd name="T1" fmla="*/ 0 h 21600"/>
                <a:gd name="T2" fmla="*/ 0 w 21600"/>
                <a:gd name="T3" fmla="*/ 144463 h 21600"/>
                <a:gd name="T4" fmla="*/ 1261096 w 21600"/>
                <a:gd name="T5" fmla="*/ 288925 h 21600"/>
                <a:gd name="T6" fmla="*/ 1511300 w 21600"/>
                <a:gd name="T7" fmla="*/ 144463 h 21600"/>
                <a:gd name="T8" fmla="*/ 17694720 60000 65536"/>
                <a:gd name="T9" fmla="*/ 11796480 60000 65536"/>
                <a:gd name="T10" fmla="*/ 5898240 60000 65536"/>
                <a:gd name="T11" fmla="*/ 0 60000 65536"/>
                <a:gd name="T12" fmla="*/ 3375 w 21600"/>
                <a:gd name="T13" fmla="*/ 3916 h 21600"/>
                <a:gd name="T14" fmla="*/ 19321 w 21600"/>
                <a:gd name="T15" fmla="*/ 17684 h 21600"/>
              </a:gdLst>
              <a:ahLst/>
              <a:cxnLst>
                <a:cxn ang="T8">
                  <a:pos x="T0" y="T1"/>
                </a:cxn>
                <a:cxn ang="T9">
                  <a:pos x="T2" y="T3"/>
                </a:cxn>
                <a:cxn ang="T10">
                  <a:pos x="T4" y="T5"/>
                </a:cxn>
                <a:cxn ang="T11">
                  <a:pos x="T6" y="T7"/>
                </a:cxn>
              </a:cxnLst>
              <a:rect l="T12" t="T13" r="T14" b="T15"/>
              <a:pathLst>
                <a:path w="21600" h="21600">
                  <a:moveTo>
                    <a:pt x="18024" y="0"/>
                  </a:moveTo>
                  <a:lnTo>
                    <a:pt x="18024" y="3916"/>
                  </a:lnTo>
                  <a:lnTo>
                    <a:pt x="3375" y="3916"/>
                  </a:lnTo>
                  <a:lnTo>
                    <a:pt x="3375" y="17684"/>
                  </a:lnTo>
                  <a:lnTo>
                    <a:pt x="18024" y="17684"/>
                  </a:lnTo>
                  <a:lnTo>
                    <a:pt x="18024" y="21600"/>
                  </a:lnTo>
                  <a:lnTo>
                    <a:pt x="21600" y="10800"/>
                  </a:lnTo>
                  <a:close/>
                </a:path>
                <a:path w="21600" h="21600">
                  <a:moveTo>
                    <a:pt x="1350" y="3916"/>
                  </a:moveTo>
                  <a:lnTo>
                    <a:pt x="1350" y="17684"/>
                  </a:lnTo>
                  <a:lnTo>
                    <a:pt x="2700" y="17684"/>
                  </a:lnTo>
                  <a:lnTo>
                    <a:pt x="2700" y="3916"/>
                  </a:lnTo>
                  <a:close/>
                </a:path>
                <a:path w="21600" h="21600">
                  <a:moveTo>
                    <a:pt x="0" y="3916"/>
                  </a:moveTo>
                  <a:lnTo>
                    <a:pt x="0" y="17684"/>
                  </a:lnTo>
                  <a:lnTo>
                    <a:pt x="675" y="17684"/>
                  </a:lnTo>
                  <a:lnTo>
                    <a:pt x="675" y="3916"/>
                  </a:lnTo>
                  <a:close/>
                </a:path>
              </a:pathLst>
            </a:custGeom>
            <a:solidFill>
              <a:srgbClr val="CCECFF">
                <a:alpha val="20000"/>
              </a:srgbClr>
            </a:solidFill>
            <a:ln w="12700">
              <a:solidFill>
                <a:srgbClr val="CCFFCC">
                  <a:alpha val="50000"/>
                </a:srgbClr>
              </a:solidFill>
              <a:miter lim="800000"/>
              <a:headEnd/>
              <a:tailEnd/>
            </a:ln>
          </p:spPr>
          <p:txBody>
            <a:bodyPr anchor="ctr">
              <a:spAutoFit/>
            </a:bodyPr>
            <a:lstStyle/>
            <a:p>
              <a:endParaRPr lang="ja-JP" altLang="en-US"/>
            </a:p>
          </p:txBody>
        </p:sp>
        <p:sp>
          <p:nvSpPr>
            <p:cNvPr id="37921" name="AutoShape 33"/>
            <p:cNvSpPr>
              <a:spLocks noChangeArrowheads="1"/>
            </p:cNvSpPr>
            <p:nvPr/>
          </p:nvSpPr>
          <p:spPr bwMode="auto">
            <a:xfrm>
              <a:off x="6781800" y="2060575"/>
              <a:ext cx="309563" cy="1223963"/>
            </a:xfrm>
            <a:prstGeom prst="downArrow">
              <a:avLst>
                <a:gd name="adj1" fmla="val 49741"/>
                <a:gd name="adj2" fmla="val 83086"/>
              </a:avLst>
            </a:prstGeom>
            <a:solidFill>
              <a:srgbClr val="CCECFF">
                <a:alpha val="20000"/>
              </a:srgbClr>
            </a:solidFill>
            <a:ln w="12700">
              <a:solidFill>
                <a:srgbClr val="CCFFCC">
                  <a:alpha val="50000"/>
                </a:srgbClr>
              </a:solidFill>
              <a:miter lim="800000"/>
              <a:headEnd/>
              <a:tailEnd/>
            </a:ln>
          </p:spPr>
          <p:txBody>
            <a:bodyPr anchor="ctr">
              <a:spAutoFit/>
            </a:bodyPr>
            <a:lstStyle/>
            <a:p>
              <a:endParaRPr lang="ja-JP" altLang="en-US"/>
            </a:p>
          </p:txBody>
        </p:sp>
        <p:sp>
          <p:nvSpPr>
            <p:cNvPr id="37922" name="AutoShape 34"/>
            <p:cNvSpPr>
              <a:spLocks noChangeArrowheads="1"/>
            </p:cNvSpPr>
            <p:nvPr/>
          </p:nvSpPr>
          <p:spPr bwMode="auto">
            <a:xfrm rot="5400000">
              <a:off x="7343776" y="4903787"/>
              <a:ext cx="1511300" cy="288925"/>
            </a:xfrm>
            <a:custGeom>
              <a:avLst/>
              <a:gdLst>
                <a:gd name="T0" fmla="*/ 1261096 w 21600"/>
                <a:gd name="T1" fmla="*/ 0 h 21600"/>
                <a:gd name="T2" fmla="*/ 0 w 21600"/>
                <a:gd name="T3" fmla="*/ 144463 h 21600"/>
                <a:gd name="T4" fmla="*/ 1261096 w 21600"/>
                <a:gd name="T5" fmla="*/ 288925 h 21600"/>
                <a:gd name="T6" fmla="*/ 1511300 w 21600"/>
                <a:gd name="T7" fmla="*/ 144463 h 21600"/>
                <a:gd name="T8" fmla="*/ 17694720 60000 65536"/>
                <a:gd name="T9" fmla="*/ 11796480 60000 65536"/>
                <a:gd name="T10" fmla="*/ 5898240 60000 65536"/>
                <a:gd name="T11" fmla="*/ 0 60000 65536"/>
                <a:gd name="T12" fmla="*/ 3375 w 21600"/>
                <a:gd name="T13" fmla="*/ 3916 h 21600"/>
                <a:gd name="T14" fmla="*/ 19321 w 21600"/>
                <a:gd name="T15" fmla="*/ 17684 h 21600"/>
              </a:gdLst>
              <a:ahLst/>
              <a:cxnLst>
                <a:cxn ang="T8">
                  <a:pos x="T0" y="T1"/>
                </a:cxn>
                <a:cxn ang="T9">
                  <a:pos x="T2" y="T3"/>
                </a:cxn>
                <a:cxn ang="T10">
                  <a:pos x="T4" y="T5"/>
                </a:cxn>
                <a:cxn ang="T11">
                  <a:pos x="T6" y="T7"/>
                </a:cxn>
              </a:cxnLst>
              <a:rect l="T12" t="T13" r="T14" b="T15"/>
              <a:pathLst>
                <a:path w="21600" h="21600">
                  <a:moveTo>
                    <a:pt x="18024" y="0"/>
                  </a:moveTo>
                  <a:lnTo>
                    <a:pt x="18024" y="3916"/>
                  </a:lnTo>
                  <a:lnTo>
                    <a:pt x="3375" y="3916"/>
                  </a:lnTo>
                  <a:lnTo>
                    <a:pt x="3375" y="17684"/>
                  </a:lnTo>
                  <a:lnTo>
                    <a:pt x="18024" y="17684"/>
                  </a:lnTo>
                  <a:lnTo>
                    <a:pt x="18024" y="21600"/>
                  </a:lnTo>
                  <a:lnTo>
                    <a:pt x="21600" y="10800"/>
                  </a:lnTo>
                  <a:close/>
                </a:path>
                <a:path w="21600" h="21600">
                  <a:moveTo>
                    <a:pt x="1350" y="3916"/>
                  </a:moveTo>
                  <a:lnTo>
                    <a:pt x="1350" y="17684"/>
                  </a:lnTo>
                  <a:lnTo>
                    <a:pt x="2700" y="17684"/>
                  </a:lnTo>
                  <a:lnTo>
                    <a:pt x="2700" y="3916"/>
                  </a:lnTo>
                  <a:close/>
                </a:path>
                <a:path w="21600" h="21600">
                  <a:moveTo>
                    <a:pt x="0" y="3916"/>
                  </a:moveTo>
                  <a:lnTo>
                    <a:pt x="0" y="17684"/>
                  </a:lnTo>
                  <a:lnTo>
                    <a:pt x="675" y="17684"/>
                  </a:lnTo>
                  <a:lnTo>
                    <a:pt x="675" y="3916"/>
                  </a:lnTo>
                  <a:close/>
                </a:path>
              </a:pathLst>
            </a:custGeom>
            <a:solidFill>
              <a:srgbClr val="CCECFF">
                <a:alpha val="20000"/>
              </a:srgbClr>
            </a:solidFill>
            <a:ln w="12700">
              <a:solidFill>
                <a:srgbClr val="CCFFCC">
                  <a:alpha val="50000"/>
                </a:srgbClr>
              </a:solidFill>
              <a:miter lim="800000"/>
              <a:headEnd/>
              <a:tailEnd/>
            </a:ln>
          </p:spPr>
          <p:txBody>
            <a:bodyPr anchor="ctr">
              <a:spAutoFit/>
            </a:bodyPr>
            <a:lstStyle/>
            <a:p>
              <a:endParaRPr lang="ja-JP" altLang="en-US"/>
            </a:p>
          </p:txBody>
        </p:sp>
        <p:sp>
          <p:nvSpPr>
            <p:cNvPr id="37923" name="AutoShape 35"/>
            <p:cNvSpPr>
              <a:spLocks noChangeArrowheads="1"/>
            </p:cNvSpPr>
            <p:nvPr/>
          </p:nvSpPr>
          <p:spPr bwMode="auto">
            <a:xfrm>
              <a:off x="7862888" y="2133600"/>
              <a:ext cx="309562" cy="935038"/>
            </a:xfrm>
            <a:prstGeom prst="downArrow">
              <a:avLst>
                <a:gd name="adj1" fmla="val 49741"/>
                <a:gd name="adj2" fmla="val 84616"/>
              </a:avLst>
            </a:prstGeom>
            <a:solidFill>
              <a:srgbClr val="CCECFF">
                <a:alpha val="20000"/>
              </a:srgbClr>
            </a:solidFill>
            <a:ln w="12700">
              <a:solidFill>
                <a:srgbClr val="CCFFCC">
                  <a:alpha val="50000"/>
                </a:srgbClr>
              </a:solidFill>
              <a:miter lim="800000"/>
              <a:headEnd/>
              <a:tailEnd/>
            </a:ln>
          </p:spPr>
          <p:txBody>
            <a:bodyPr anchor="ctr">
              <a:spAutoFit/>
            </a:bodyPr>
            <a:lstStyle/>
            <a:p>
              <a:endParaRPr lang="ja-JP" altLang="en-US"/>
            </a:p>
          </p:txBody>
        </p:sp>
        <p:sp>
          <p:nvSpPr>
            <p:cNvPr id="37924" name="AutoShape 36"/>
            <p:cNvSpPr>
              <a:spLocks noChangeArrowheads="1"/>
            </p:cNvSpPr>
            <p:nvPr/>
          </p:nvSpPr>
          <p:spPr bwMode="auto">
            <a:xfrm>
              <a:off x="7934325" y="3286125"/>
              <a:ext cx="309563" cy="935038"/>
            </a:xfrm>
            <a:prstGeom prst="downArrow">
              <a:avLst>
                <a:gd name="adj1" fmla="val 49741"/>
                <a:gd name="adj2" fmla="val 84616"/>
              </a:avLst>
            </a:prstGeom>
            <a:solidFill>
              <a:srgbClr val="CCECFF">
                <a:alpha val="20000"/>
              </a:srgbClr>
            </a:solidFill>
            <a:ln w="12700">
              <a:solidFill>
                <a:srgbClr val="CCFFCC">
                  <a:alpha val="50000"/>
                </a:srgbClr>
              </a:solidFill>
              <a:miter lim="800000"/>
              <a:headEnd/>
              <a:tailEnd/>
            </a:ln>
          </p:spPr>
          <p:txBody>
            <a:bodyPr anchor="ctr">
              <a:spAutoFit/>
            </a:bodyPr>
            <a:lstStyle/>
            <a:p>
              <a:endParaRPr lang="ja-JP" altLang="en-US"/>
            </a:p>
          </p:txBody>
        </p:sp>
        <p:sp>
          <p:nvSpPr>
            <p:cNvPr id="37925" name="Rectangle 37"/>
            <p:cNvSpPr>
              <a:spLocks noChangeArrowheads="1"/>
            </p:cNvSpPr>
            <p:nvPr/>
          </p:nvSpPr>
          <p:spPr bwMode="auto">
            <a:xfrm>
              <a:off x="7669213" y="4581525"/>
              <a:ext cx="10795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rPr>
                <a:t>DECIGO</a:t>
              </a:r>
              <a:endParaRPr lang="en-US" altLang="ja-JP" sz="1600" b="1" dirty="0">
                <a:solidFill>
                  <a:srgbClr val="F8F8F8"/>
                </a:solidFill>
                <a:sym typeface="Wingdings" pitchFamily="2" charset="2"/>
              </a:endParaRPr>
            </a:p>
          </p:txBody>
        </p:sp>
        <p:sp>
          <p:nvSpPr>
            <p:cNvPr id="37926" name="AutoShape 38"/>
            <p:cNvSpPr>
              <a:spLocks noChangeArrowheads="1"/>
            </p:cNvSpPr>
            <p:nvPr/>
          </p:nvSpPr>
          <p:spPr bwMode="auto">
            <a:xfrm rot="5400000">
              <a:off x="6047582" y="5120481"/>
              <a:ext cx="1081088" cy="288925"/>
            </a:xfrm>
            <a:custGeom>
              <a:avLst/>
              <a:gdLst>
                <a:gd name="T0" fmla="*/ 902108 w 21600"/>
                <a:gd name="T1" fmla="*/ 0 h 21600"/>
                <a:gd name="T2" fmla="*/ 0 w 21600"/>
                <a:gd name="T3" fmla="*/ 144463 h 21600"/>
                <a:gd name="T4" fmla="*/ 902108 w 21600"/>
                <a:gd name="T5" fmla="*/ 288925 h 21600"/>
                <a:gd name="T6" fmla="*/ 1081088 w 21600"/>
                <a:gd name="T7" fmla="*/ 144463 h 21600"/>
                <a:gd name="T8" fmla="*/ 17694720 60000 65536"/>
                <a:gd name="T9" fmla="*/ 11796480 60000 65536"/>
                <a:gd name="T10" fmla="*/ 5898240 60000 65536"/>
                <a:gd name="T11" fmla="*/ 0 60000 65536"/>
                <a:gd name="T12" fmla="*/ 3375 w 21600"/>
                <a:gd name="T13" fmla="*/ 3916 h 21600"/>
                <a:gd name="T14" fmla="*/ 19321 w 21600"/>
                <a:gd name="T15" fmla="*/ 17684 h 21600"/>
              </a:gdLst>
              <a:ahLst/>
              <a:cxnLst>
                <a:cxn ang="T8">
                  <a:pos x="T0" y="T1"/>
                </a:cxn>
                <a:cxn ang="T9">
                  <a:pos x="T2" y="T3"/>
                </a:cxn>
                <a:cxn ang="T10">
                  <a:pos x="T4" y="T5"/>
                </a:cxn>
                <a:cxn ang="T11">
                  <a:pos x="T6" y="T7"/>
                </a:cxn>
              </a:cxnLst>
              <a:rect l="T12" t="T13" r="T14" b="T15"/>
              <a:pathLst>
                <a:path w="21600" h="21600">
                  <a:moveTo>
                    <a:pt x="18024" y="0"/>
                  </a:moveTo>
                  <a:lnTo>
                    <a:pt x="18024" y="3916"/>
                  </a:lnTo>
                  <a:lnTo>
                    <a:pt x="3375" y="3916"/>
                  </a:lnTo>
                  <a:lnTo>
                    <a:pt x="3375" y="17684"/>
                  </a:lnTo>
                  <a:lnTo>
                    <a:pt x="18024" y="17684"/>
                  </a:lnTo>
                  <a:lnTo>
                    <a:pt x="18024" y="21600"/>
                  </a:lnTo>
                  <a:lnTo>
                    <a:pt x="21600" y="10800"/>
                  </a:lnTo>
                  <a:close/>
                </a:path>
                <a:path w="21600" h="21600">
                  <a:moveTo>
                    <a:pt x="1350" y="3916"/>
                  </a:moveTo>
                  <a:lnTo>
                    <a:pt x="1350" y="17684"/>
                  </a:lnTo>
                  <a:lnTo>
                    <a:pt x="2700" y="17684"/>
                  </a:lnTo>
                  <a:lnTo>
                    <a:pt x="2700" y="3916"/>
                  </a:lnTo>
                  <a:close/>
                </a:path>
                <a:path w="21600" h="21600">
                  <a:moveTo>
                    <a:pt x="0" y="3916"/>
                  </a:moveTo>
                  <a:lnTo>
                    <a:pt x="0" y="17684"/>
                  </a:lnTo>
                  <a:lnTo>
                    <a:pt x="675" y="17684"/>
                  </a:lnTo>
                  <a:lnTo>
                    <a:pt x="675" y="3916"/>
                  </a:lnTo>
                  <a:close/>
                </a:path>
              </a:pathLst>
            </a:custGeom>
            <a:solidFill>
              <a:srgbClr val="CCECFF">
                <a:alpha val="20000"/>
              </a:srgbClr>
            </a:solidFill>
            <a:ln w="12700">
              <a:solidFill>
                <a:srgbClr val="CCFFCC">
                  <a:alpha val="50000"/>
                </a:srgbClr>
              </a:solidFill>
              <a:miter lim="800000"/>
              <a:headEnd/>
              <a:tailEnd/>
            </a:ln>
          </p:spPr>
          <p:txBody>
            <a:bodyPr anchor="ctr">
              <a:spAutoFit/>
            </a:bodyPr>
            <a:lstStyle/>
            <a:p>
              <a:endParaRPr lang="ja-JP" altLang="en-US"/>
            </a:p>
          </p:txBody>
        </p:sp>
        <p:sp>
          <p:nvSpPr>
            <p:cNvPr id="1330215" name="Rectangle 39"/>
            <p:cNvSpPr>
              <a:spLocks noChangeArrowheads="1"/>
            </p:cNvSpPr>
            <p:nvPr/>
          </p:nvSpPr>
          <p:spPr bwMode="auto">
            <a:xfrm>
              <a:off x="5329238" y="3500438"/>
              <a:ext cx="487362" cy="244475"/>
            </a:xfrm>
            <a:prstGeom prst="rect">
              <a:avLst/>
            </a:prstGeom>
            <a:noFill/>
            <a:ln w="15875">
              <a:noFill/>
              <a:miter lim="800000"/>
              <a:headEnd/>
              <a:tailEnd/>
            </a:ln>
            <a:effectLst/>
          </p:spPr>
          <p:txBody>
            <a:bodyPr wrap="none">
              <a:spAutoFit/>
            </a:bodyPr>
            <a:lstStyle/>
            <a:p>
              <a:pPr>
                <a:buFontTx/>
                <a:buNone/>
                <a:defRPr/>
              </a:pPr>
              <a:r>
                <a:rPr lang="en-US" altLang="ja-JP" sz="1000" b="1" dirty="0">
                  <a:solidFill>
                    <a:srgbClr val="99CCFF"/>
                  </a:solidFill>
                  <a:effectLst>
                    <a:outerShdw blurRad="38100" dist="38100" dir="2700000" algn="tl">
                      <a:srgbClr val="C0C0C0"/>
                    </a:outerShdw>
                  </a:effectLst>
                </a:rPr>
                <a:t>LISA</a:t>
              </a:r>
            </a:p>
          </p:txBody>
        </p:sp>
        <p:sp>
          <p:nvSpPr>
            <p:cNvPr id="37928" name="Rectangle 40"/>
            <p:cNvSpPr>
              <a:spLocks noChangeArrowheads="1"/>
            </p:cNvSpPr>
            <p:nvPr/>
          </p:nvSpPr>
          <p:spPr bwMode="auto">
            <a:xfrm>
              <a:off x="5929322" y="5214950"/>
              <a:ext cx="9906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rPr>
                <a:t>BBO</a:t>
              </a:r>
              <a:endParaRPr lang="en-US" altLang="ja-JP" sz="1600" b="1" dirty="0">
                <a:solidFill>
                  <a:srgbClr val="F8F8F8"/>
                </a:solidFill>
                <a:sym typeface="Wingdings" pitchFamily="2" charset="2"/>
              </a:endParaRPr>
            </a:p>
          </p:txBody>
        </p:sp>
        <p:sp>
          <p:nvSpPr>
            <p:cNvPr id="37938" name="Rectangle 50"/>
            <p:cNvSpPr>
              <a:spLocks noChangeArrowheads="1"/>
            </p:cNvSpPr>
            <p:nvPr/>
          </p:nvSpPr>
          <p:spPr bwMode="auto">
            <a:xfrm>
              <a:off x="6591300" y="2420938"/>
              <a:ext cx="931863"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a:solidFill>
                    <a:srgbClr val="F8F8F8"/>
                  </a:solidFill>
                </a:rPr>
                <a:t>LPF</a:t>
              </a:r>
              <a:endParaRPr lang="en-US" altLang="ja-JP" sz="1600" b="1">
                <a:solidFill>
                  <a:srgbClr val="F8F8F8"/>
                </a:solidFill>
                <a:sym typeface="Wingdings" pitchFamily="2" charset="2"/>
              </a:endParaRPr>
            </a:p>
          </p:txBody>
        </p:sp>
        <p:sp>
          <p:nvSpPr>
            <p:cNvPr id="37939" name="Rectangle 51"/>
            <p:cNvSpPr>
              <a:spLocks noChangeArrowheads="1"/>
            </p:cNvSpPr>
            <p:nvPr/>
          </p:nvSpPr>
          <p:spPr bwMode="auto">
            <a:xfrm>
              <a:off x="8099425" y="2371725"/>
              <a:ext cx="642938"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a:solidFill>
                    <a:srgbClr val="F8F8F8"/>
                  </a:solidFill>
                </a:rPr>
                <a:t>DPF</a:t>
              </a:r>
              <a:endParaRPr lang="en-US" altLang="ja-JP" sz="1600" b="1">
                <a:solidFill>
                  <a:srgbClr val="F8F8F8"/>
                </a:solidFill>
                <a:sym typeface="Wingdings" pitchFamily="2" charset="2"/>
              </a:endParaRPr>
            </a:p>
          </p:txBody>
        </p:sp>
        <p:sp>
          <p:nvSpPr>
            <p:cNvPr id="37940" name="Rectangle 52"/>
            <p:cNvSpPr>
              <a:spLocks noChangeArrowheads="1"/>
            </p:cNvSpPr>
            <p:nvPr/>
          </p:nvSpPr>
          <p:spPr bwMode="auto">
            <a:xfrm>
              <a:off x="7740650" y="3429000"/>
              <a:ext cx="1008063" cy="581025"/>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a:solidFill>
                    <a:srgbClr val="F8F8F8"/>
                  </a:solidFill>
                </a:rPr>
                <a:t>Pre-DECIGO</a:t>
              </a:r>
              <a:endParaRPr lang="en-US" altLang="ja-JP" sz="1600" b="1">
                <a:solidFill>
                  <a:srgbClr val="F8F8F8"/>
                </a:solidFill>
                <a:sym typeface="Wingdings" pitchFamily="2" charset="2"/>
              </a:endParaRPr>
            </a:p>
          </p:txBody>
        </p:sp>
        <p:sp>
          <p:nvSpPr>
            <p:cNvPr id="37941" name="Rectangle 53"/>
            <p:cNvSpPr>
              <a:spLocks noChangeArrowheads="1"/>
            </p:cNvSpPr>
            <p:nvPr/>
          </p:nvSpPr>
          <p:spPr bwMode="auto">
            <a:xfrm>
              <a:off x="6664325" y="4005263"/>
              <a:ext cx="931863"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a:solidFill>
                    <a:srgbClr val="F8F8F8"/>
                  </a:solidFill>
                </a:rPr>
                <a:t>LISA</a:t>
              </a:r>
              <a:endParaRPr lang="en-US" altLang="ja-JP" sz="1600" b="1">
                <a:solidFill>
                  <a:srgbClr val="F8F8F8"/>
                </a:solidFill>
                <a:sym typeface="Wingdings" pitchFamily="2" charset="2"/>
              </a:endParaRPr>
            </a:p>
          </p:txBody>
        </p:sp>
        <p:grpSp>
          <p:nvGrpSpPr>
            <p:cNvPr id="2" name="グループ化 57"/>
            <p:cNvGrpSpPr/>
            <p:nvPr/>
          </p:nvGrpSpPr>
          <p:grpSpPr>
            <a:xfrm rot="15785392">
              <a:off x="7443909" y="4982870"/>
              <a:ext cx="1293092" cy="1174827"/>
              <a:chOff x="9501222" y="714356"/>
              <a:chExt cx="5338763" cy="4864101"/>
            </a:xfrm>
          </p:grpSpPr>
          <p:sp>
            <p:nvSpPr>
              <p:cNvPr id="59"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2"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3"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4"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65"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 name="Group 16"/>
              <p:cNvGrpSpPr>
                <a:grpSpLocks/>
              </p:cNvGrpSpPr>
              <p:nvPr/>
            </p:nvGrpSpPr>
            <p:grpSpPr bwMode="auto">
              <a:xfrm rot="7209001">
                <a:off x="11449039" y="2208261"/>
                <a:ext cx="600087" cy="495300"/>
                <a:chOff x="4785" y="11039"/>
                <a:chExt cx="829" cy="688"/>
              </a:xfrm>
            </p:grpSpPr>
            <p:sp>
              <p:nvSpPr>
                <p:cNvPr id="260"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1"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2"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3"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4"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4"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 name="Group 26"/>
              <p:cNvGrpSpPr>
                <a:grpSpLocks/>
              </p:cNvGrpSpPr>
              <p:nvPr/>
            </p:nvGrpSpPr>
            <p:grpSpPr bwMode="auto">
              <a:xfrm rot="7209001">
                <a:off x="11403003" y="2178095"/>
                <a:ext cx="600087" cy="500063"/>
                <a:chOff x="4785" y="11039"/>
                <a:chExt cx="829" cy="688"/>
              </a:xfrm>
            </p:grpSpPr>
            <p:sp>
              <p:nvSpPr>
                <p:cNvPr id="255"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6"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7"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8"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9"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9"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 name="Group 49"/>
              <p:cNvGrpSpPr>
                <a:grpSpLocks/>
              </p:cNvGrpSpPr>
              <p:nvPr/>
            </p:nvGrpSpPr>
            <p:grpSpPr bwMode="auto">
              <a:xfrm rot="3616332">
                <a:off x="12330179" y="2190798"/>
                <a:ext cx="600087" cy="503238"/>
                <a:chOff x="4785" y="11039"/>
                <a:chExt cx="829" cy="688"/>
              </a:xfrm>
            </p:grpSpPr>
            <p:sp>
              <p:nvSpPr>
                <p:cNvPr id="250"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1"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2"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3"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4"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7"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 name="Group 61"/>
              <p:cNvGrpSpPr>
                <a:grpSpLocks/>
              </p:cNvGrpSpPr>
              <p:nvPr/>
            </p:nvGrpSpPr>
            <p:grpSpPr bwMode="auto">
              <a:xfrm rot="14462297">
                <a:off x="12703220" y="1458910"/>
                <a:ext cx="223837" cy="180975"/>
                <a:chOff x="5504" y="8144"/>
                <a:chExt cx="291" cy="236"/>
              </a:xfrm>
            </p:grpSpPr>
            <p:sp>
              <p:nvSpPr>
                <p:cNvPr id="248"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9"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 name="Group 64"/>
              <p:cNvGrpSpPr>
                <a:grpSpLocks/>
              </p:cNvGrpSpPr>
              <p:nvPr/>
            </p:nvGrpSpPr>
            <p:grpSpPr bwMode="auto">
              <a:xfrm rot="7209001">
                <a:off x="11436374" y="1468435"/>
                <a:ext cx="227014" cy="180975"/>
                <a:chOff x="5504" y="8144"/>
                <a:chExt cx="291" cy="236"/>
              </a:xfrm>
            </p:grpSpPr>
            <p:sp>
              <p:nvSpPr>
                <p:cNvPr id="246"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7"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5"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 name="Group 78"/>
              <p:cNvGrpSpPr>
                <a:grpSpLocks/>
              </p:cNvGrpSpPr>
              <p:nvPr/>
            </p:nvGrpSpPr>
            <p:grpSpPr bwMode="auto">
              <a:xfrm flipH="1">
                <a:off x="12703129" y="4371956"/>
                <a:ext cx="600087" cy="495300"/>
                <a:chOff x="4785" y="11039"/>
                <a:chExt cx="829" cy="688"/>
              </a:xfrm>
            </p:grpSpPr>
            <p:sp>
              <p:nvSpPr>
                <p:cNvPr id="241"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2"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3"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4"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5"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7"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 name="Group 88"/>
              <p:cNvGrpSpPr>
                <a:grpSpLocks/>
              </p:cNvGrpSpPr>
              <p:nvPr/>
            </p:nvGrpSpPr>
            <p:grpSpPr bwMode="auto">
              <a:xfrm flipH="1">
                <a:off x="12703129" y="4416406"/>
                <a:ext cx="600087" cy="500063"/>
                <a:chOff x="4785" y="11039"/>
                <a:chExt cx="829" cy="688"/>
              </a:xfrm>
            </p:grpSpPr>
            <p:sp>
              <p:nvSpPr>
                <p:cNvPr id="236"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7"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8"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9"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0"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22"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 name="Group 111"/>
              <p:cNvGrpSpPr>
                <a:grpSpLocks/>
              </p:cNvGrpSpPr>
              <p:nvPr/>
            </p:nvGrpSpPr>
            <p:grpSpPr bwMode="auto">
              <a:xfrm rot="3592668" flipH="1">
                <a:off x="13154018" y="3611479"/>
                <a:ext cx="600087" cy="503238"/>
                <a:chOff x="4785" y="11039"/>
                <a:chExt cx="829" cy="688"/>
              </a:xfrm>
            </p:grpSpPr>
            <p:sp>
              <p:nvSpPr>
                <p:cNvPr id="231"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2"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3"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4"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5"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0"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3"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4"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 name="Group 123"/>
              <p:cNvGrpSpPr>
                <a:grpSpLocks/>
              </p:cNvGrpSpPr>
              <p:nvPr/>
            </p:nvGrpSpPr>
            <p:grpSpPr bwMode="auto">
              <a:xfrm rot="14346703" flipH="1">
                <a:off x="14209737" y="4059201"/>
                <a:ext cx="223837" cy="180975"/>
                <a:chOff x="5504" y="8144"/>
                <a:chExt cx="291" cy="236"/>
              </a:xfrm>
            </p:grpSpPr>
            <p:sp>
              <p:nvSpPr>
                <p:cNvPr id="229"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0"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 name="Group 126"/>
              <p:cNvGrpSpPr>
                <a:grpSpLocks/>
              </p:cNvGrpSpPr>
              <p:nvPr/>
            </p:nvGrpSpPr>
            <p:grpSpPr bwMode="auto">
              <a:xfrm flipH="1">
                <a:off x="13565203" y="5149831"/>
                <a:ext cx="227014" cy="180975"/>
                <a:chOff x="5504" y="8144"/>
                <a:chExt cx="291" cy="236"/>
              </a:xfrm>
            </p:grpSpPr>
            <p:sp>
              <p:nvSpPr>
                <p:cNvPr id="227"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8"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8"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 name="Group 141"/>
              <p:cNvGrpSpPr>
                <a:grpSpLocks/>
              </p:cNvGrpSpPr>
              <p:nvPr/>
            </p:nvGrpSpPr>
            <p:grpSpPr bwMode="auto">
              <a:xfrm>
                <a:off x="11052279" y="4424344"/>
                <a:ext cx="600087" cy="500063"/>
                <a:chOff x="4785" y="11039"/>
                <a:chExt cx="829" cy="688"/>
              </a:xfrm>
            </p:grpSpPr>
            <p:sp>
              <p:nvSpPr>
                <p:cNvPr id="222"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4"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5"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0"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7"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8"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9"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4"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6"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8"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4" name="Group 171"/>
              <p:cNvGrpSpPr>
                <a:grpSpLocks/>
              </p:cNvGrpSpPr>
              <p:nvPr/>
            </p:nvGrpSpPr>
            <p:grpSpPr bwMode="auto">
              <a:xfrm rot="18007332">
                <a:off x="10577577" y="3603541"/>
                <a:ext cx="600087" cy="500063"/>
                <a:chOff x="4785" y="11039"/>
                <a:chExt cx="829" cy="688"/>
              </a:xfrm>
            </p:grpSpPr>
            <p:sp>
              <p:nvSpPr>
                <p:cNvPr id="217"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85"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6"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8"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0"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2"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2"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7"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5" name="Group 200"/>
              <p:cNvGrpSpPr>
                <a:grpSpLocks/>
              </p:cNvGrpSpPr>
              <p:nvPr/>
            </p:nvGrpSpPr>
            <p:grpSpPr bwMode="auto">
              <a:xfrm rot="7253297">
                <a:off x="9904436" y="4089397"/>
                <a:ext cx="227014" cy="180975"/>
                <a:chOff x="5504" y="8144"/>
                <a:chExt cx="291" cy="236"/>
              </a:xfrm>
            </p:grpSpPr>
            <p:sp>
              <p:nvSpPr>
                <p:cNvPr id="215"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6" name="Group 203"/>
              <p:cNvGrpSpPr>
                <a:grpSpLocks/>
              </p:cNvGrpSpPr>
              <p:nvPr/>
            </p:nvGrpSpPr>
            <p:grpSpPr bwMode="auto">
              <a:xfrm>
                <a:off x="10534666" y="5156181"/>
                <a:ext cx="223837" cy="180975"/>
                <a:chOff x="5504" y="8144"/>
                <a:chExt cx="291" cy="236"/>
              </a:xfrm>
            </p:grpSpPr>
            <p:sp>
              <p:nvSpPr>
                <p:cNvPr id="213"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10"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sp>
        <p:nvSpPr>
          <p:cNvPr id="265" name="Rectangle 14">
            <a:hlinkClick r:id="" action="ppaction://noaction"/>
          </p:cNvPr>
          <p:cNvSpPr>
            <a:spLocks noChangeArrowheads="1"/>
          </p:cNvSpPr>
          <p:nvPr/>
        </p:nvSpPr>
        <p:spPr bwMode="auto">
          <a:xfrm>
            <a:off x="2011335" y="1263835"/>
            <a:ext cx="2663825" cy="307777"/>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ja-JP" altLang="en-US" sz="1400" dirty="0" smtClean="0">
                <a:solidFill>
                  <a:srgbClr val="DDDDDD"/>
                </a:solidFill>
              </a:rPr>
              <a:t>より</a:t>
            </a:r>
            <a:r>
              <a:rPr lang="ja-JP" altLang="en-US" sz="1400" dirty="0">
                <a:solidFill>
                  <a:srgbClr val="DDDDDD"/>
                </a:solidFill>
              </a:rPr>
              <a:t>遠くを観測 </a:t>
            </a:r>
            <a:r>
              <a:rPr lang="en-US" altLang="ja-JP" sz="1400" dirty="0">
                <a:solidFill>
                  <a:srgbClr val="DDDDDD"/>
                </a:solidFill>
              </a:rPr>
              <a:t>(</a:t>
            </a:r>
            <a:r>
              <a:rPr lang="en-US" altLang="ja-JP" sz="1400" dirty="0" smtClean="0">
                <a:solidFill>
                  <a:srgbClr val="DDDDDD"/>
                </a:solidFill>
              </a:rPr>
              <a:t>10Hz-1kHz</a:t>
            </a:r>
            <a:r>
              <a:rPr lang="en-US" altLang="ja-JP" sz="1400" dirty="0">
                <a:solidFill>
                  <a:srgbClr val="DDDDDD"/>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5" name="Rectangle 1027"/>
          <p:cNvSpPr>
            <a:spLocks noGrp="1" noChangeArrowheads="1"/>
          </p:cNvSpPr>
          <p:nvPr>
            <p:ph type="title"/>
          </p:nvPr>
        </p:nvSpPr>
        <p:spPr/>
        <p:txBody>
          <a:bodyPr/>
          <a:lstStyle/>
          <a:p>
            <a:r>
              <a:rPr lang="ja-JP" altLang="en-US" dirty="0"/>
              <a:t>実験装置全景</a:t>
            </a:r>
          </a:p>
        </p:txBody>
      </p:sp>
      <p:sp>
        <p:nvSpPr>
          <p:cNvPr id="25"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586754" name="Picture 1026"/>
          <p:cNvPicPr>
            <a:picLocks noChangeAspect="1" noChangeArrowheads="1"/>
          </p:cNvPicPr>
          <p:nvPr/>
        </p:nvPicPr>
        <p:blipFill>
          <a:blip r:embed="rId3" cstate="print"/>
          <a:srcRect/>
          <a:stretch>
            <a:fillRect/>
          </a:stretch>
        </p:blipFill>
        <p:spPr bwMode="auto">
          <a:xfrm>
            <a:off x="827088" y="903288"/>
            <a:ext cx="7858125" cy="5511800"/>
          </a:xfrm>
          <a:prstGeom prst="rect">
            <a:avLst/>
          </a:prstGeom>
          <a:noFill/>
          <a:ln w="15875">
            <a:noFill/>
            <a:miter lim="800000"/>
            <a:headEnd/>
            <a:tailEnd/>
          </a:ln>
          <a:effectLst/>
        </p:spPr>
      </p:pic>
      <p:sp>
        <p:nvSpPr>
          <p:cNvPr id="586756" name="Rectangle 1028"/>
          <p:cNvSpPr>
            <a:spLocks noChangeArrowheads="1"/>
          </p:cNvSpPr>
          <p:nvPr/>
        </p:nvSpPr>
        <p:spPr bwMode="auto">
          <a:xfrm>
            <a:off x="3005138" y="1052513"/>
            <a:ext cx="1566862" cy="82550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99FF"/>
                </a:solidFill>
              </a:rPr>
              <a:t>低振動型</a:t>
            </a:r>
          </a:p>
          <a:p>
            <a:pPr algn="l">
              <a:buClr>
                <a:schemeClr val="accent2"/>
              </a:buClr>
              <a:buSzPct val="70000"/>
              <a:buFont typeface="Wingdings" pitchFamily="2" charset="2"/>
              <a:buNone/>
            </a:pPr>
            <a:r>
              <a:rPr lang="ja-JP" altLang="en-US" sz="1600" b="1" dirty="0">
                <a:solidFill>
                  <a:srgbClr val="3399FF"/>
                </a:solidFill>
              </a:rPr>
              <a:t>パルスチューブ</a:t>
            </a:r>
          </a:p>
          <a:p>
            <a:pPr algn="l">
              <a:buClr>
                <a:schemeClr val="accent2"/>
              </a:buClr>
              <a:buSzPct val="70000"/>
              <a:buFont typeface="Wingdings" pitchFamily="2" charset="2"/>
              <a:buNone/>
            </a:pPr>
            <a:r>
              <a:rPr lang="ja-JP" altLang="en-US" sz="1600" b="1" dirty="0">
                <a:solidFill>
                  <a:srgbClr val="3399FF"/>
                </a:solidFill>
              </a:rPr>
              <a:t>        冷凍機</a:t>
            </a:r>
          </a:p>
        </p:txBody>
      </p:sp>
      <p:sp>
        <p:nvSpPr>
          <p:cNvPr id="586757" name="Rectangle 1029"/>
          <p:cNvSpPr>
            <a:spLocks noChangeArrowheads="1"/>
          </p:cNvSpPr>
          <p:nvPr/>
        </p:nvSpPr>
        <p:spPr bwMode="auto">
          <a:xfrm>
            <a:off x="5364163" y="5157788"/>
            <a:ext cx="1439862" cy="581025"/>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99FF"/>
                </a:solidFill>
              </a:rPr>
              <a:t>真空槽</a:t>
            </a:r>
          </a:p>
          <a:p>
            <a:pPr algn="l">
              <a:buClr>
                <a:schemeClr val="accent2"/>
              </a:buClr>
              <a:buSzPct val="70000"/>
              <a:buFont typeface="Wingdings" pitchFamily="2" charset="2"/>
              <a:buNone/>
            </a:pPr>
            <a:r>
              <a:rPr lang="ja-JP" altLang="en-US" sz="1600" b="1" dirty="0">
                <a:solidFill>
                  <a:srgbClr val="3399FF"/>
                </a:solidFill>
              </a:rPr>
              <a:t>  </a:t>
            </a:r>
            <a:r>
              <a:rPr lang="en-US" altLang="ja-JP" sz="1600" b="1" dirty="0">
                <a:solidFill>
                  <a:srgbClr val="3399FF"/>
                </a:solidFill>
              </a:rPr>
              <a:t>φ600mm</a:t>
            </a:r>
          </a:p>
        </p:txBody>
      </p:sp>
      <p:sp>
        <p:nvSpPr>
          <p:cNvPr id="586758" name="Rectangle 1030"/>
          <p:cNvSpPr>
            <a:spLocks noChangeArrowheads="1"/>
          </p:cNvSpPr>
          <p:nvPr/>
        </p:nvSpPr>
        <p:spPr bwMode="auto">
          <a:xfrm>
            <a:off x="5870575" y="836613"/>
            <a:ext cx="2014538" cy="581025"/>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99FF"/>
                </a:solidFill>
              </a:rPr>
              <a:t>超伝導体バルク</a:t>
            </a:r>
          </a:p>
          <a:p>
            <a:pPr algn="l">
              <a:buClr>
                <a:schemeClr val="accent2"/>
              </a:buClr>
              <a:buSzPct val="70000"/>
              <a:buFont typeface="Wingdings" pitchFamily="2" charset="2"/>
              <a:buNone/>
            </a:pPr>
            <a:r>
              <a:rPr lang="ja-JP" altLang="en-US" sz="1600" b="1" dirty="0">
                <a:solidFill>
                  <a:srgbClr val="3399FF"/>
                </a:solidFill>
              </a:rPr>
              <a:t> </a:t>
            </a:r>
            <a:r>
              <a:rPr lang="en-US" altLang="ja-JP" sz="1600" b="1" dirty="0">
                <a:solidFill>
                  <a:srgbClr val="3399FF"/>
                </a:solidFill>
              </a:rPr>
              <a:t>(</a:t>
            </a:r>
            <a:r>
              <a:rPr lang="ja-JP" altLang="en-US" sz="1600" b="1" dirty="0">
                <a:solidFill>
                  <a:srgbClr val="3399FF"/>
                </a:solidFill>
              </a:rPr>
              <a:t>冷凍機真空槽内</a:t>
            </a:r>
            <a:r>
              <a:rPr lang="en-US" altLang="ja-JP" sz="1600" b="1" dirty="0">
                <a:solidFill>
                  <a:srgbClr val="3399FF"/>
                </a:solidFill>
              </a:rPr>
              <a:t>)</a:t>
            </a:r>
            <a:endParaRPr lang="en-US" altLang="ja-JP" sz="1600" b="1" dirty="0">
              <a:solidFill>
                <a:srgbClr val="3399FF"/>
              </a:solidFill>
              <a:sym typeface="Wingdings" pitchFamily="2" charset="2"/>
            </a:endParaRPr>
          </a:p>
        </p:txBody>
      </p:sp>
      <p:sp>
        <p:nvSpPr>
          <p:cNvPr id="586759" name="Line 1031"/>
          <p:cNvSpPr>
            <a:spLocks noChangeShapeType="1"/>
          </p:cNvSpPr>
          <p:nvPr/>
        </p:nvSpPr>
        <p:spPr bwMode="auto">
          <a:xfrm>
            <a:off x="4427538" y="1628775"/>
            <a:ext cx="1657350" cy="215900"/>
          </a:xfrm>
          <a:prstGeom prst="line">
            <a:avLst/>
          </a:prstGeom>
          <a:noFill/>
          <a:ln w="38100">
            <a:solidFill>
              <a:srgbClr val="00CCFF"/>
            </a:solidFill>
            <a:round/>
            <a:headEnd/>
            <a:tailEnd type="stealth" w="med" len="med"/>
          </a:ln>
          <a:effectLst/>
        </p:spPr>
        <p:txBody>
          <a:bodyPr anchor="ctr">
            <a:spAutoFit/>
          </a:bodyPr>
          <a:lstStyle/>
          <a:p>
            <a:endParaRPr lang="ja-JP" altLang="en-US" dirty="0"/>
          </a:p>
        </p:txBody>
      </p:sp>
      <p:sp>
        <p:nvSpPr>
          <p:cNvPr id="586760" name="Line 1032"/>
          <p:cNvSpPr>
            <a:spLocks noChangeShapeType="1"/>
          </p:cNvSpPr>
          <p:nvPr/>
        </p:nvSpPr>
        <p:spPr bwMode="auto">
          <a:xfrm flipH="1" flipV="1">
            <a:off x="6940550" y="2819400"/>
            <a:ext cx="450850" cy="152400"/>
          </a:xfrm>
          <a:prstGeom prst="line">
            <a:avLst/>
          </a:prstGeom>
          <a:noFill/>
          <a:ln w="38100">
            <a:solidFill>
              <a:srgbClr val="5F5F5F"/>
            </a:solidFill>
            <a:round/>
            <a:headEnd/>
            <a:tailEnd type="stealth" w="med" len="med"/>
          </a:ln>
          <a:effectLst/>
        </p:spPr>
        <p:txBody>
          <a:bodyPr anchor="ctr">
            <a:spAutoFit/>
          </a:bodyPr>
          <a:lstStyle/>
          <a:p>
            <a:endParaRPr lang="ja-JP" altLang="en-US" dirty="0"/>
          </a:p>
        </p:txBody>
      </p:sp>
      <p:sp>
        <p:nvSpPr>
          <p:cNvPr id="586761" name="Rectangle 1033"/>
          <p:cNvSpPr>
            <a:spLocks noChangeArrowheads="1"/>
          </p:cNvSpPr>
          <p:nvPr/>
        </p:nvSpPr>
        <p:spPr bwMode="auto">
          <a:xfrm>
            <a:off x="2471738" y="2708275"/>
            <a:ext cx="1524000"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99FF"/>
                </a:solidFill>
              </a:rPr>
              <a:t>光学ベンチ</a:t>
            </a:r>
          </a:p>
        </p:txBody>
      </p:sp>
      <p:sp>
        <p:nvSpPr>
          <p:cNvPr id="586762" name="Line 1034"/>
          <p:cNvSpPr>
            <a:spLocks noChangeShapeType="1"/>
          </p:cNvSpPr>
          <p:nvPr/>
        </p:nvSpPr>
        <p:spPr bwMode="auto">
          <a:xfrm flipV="1">
            <a:off x="5105400" y="4648200"/>
            <a:ext cx="457200" cy="152400"/>
          </a:xfrm>
          <a:prstGeom prst="line">
            <a:avLst/>
          </a:prstGeom>
          <a:noFill/>
          <a:ln w="38100">
            <a:solidFill>
              <a:srgbClr val="5F5F5F"/>
            </a:solidFill>
            <a:round/>
            <a:headEnd/>
            <a:tailEnd type="stealth" w="med" len="med"/>
          </a:ln>
          <a:effectLst/>
        </p:spPr>
        <p:txBody>
          <a:bodyPr anchor="ctr">
            <a:spAutoFit/>
          </a:bodyPr>
          <a:lstStyle/>
          <a:p>
            <a:endParaRPr lang="ja-JP" altLang="en-US" dirty="0"/>
          </a:p>
        </p:txBody>
      </p:sp>
      <p:sp>
        <p:nvSpPr>
          <p:cNvPr id="586763" name="Line 1035"/>
          <p:cNvSpPr>
            <a:spLocks noChangeShapeType="1"/>
          </p:cNvSpPr>
          <p:nvPr/>
        </p:nvSpPr>
        <p:spPr bwMode="auto">
          <a:xfrm flipH="1">
            <a:off x="6373813" y="1412875"/>
            <a:ext cx="358775" cy="863600"/>
          </a:xfrm>
          <a:prstGeom prst="line">
            <a:avLst/>
          </a:prstGeom>
          <a:noFill/>
          <a:ln w="38100">
            <a:solidFill>
              <a:srgbClr val="00CCFF"/>
            </a:solidFill>
            <a:round/>
            <a:headEnd/>
            <a:tailEnd type="stealth" w="med" len="med"/>
          </a:ln>
          <a:effectLst/>
        </p:spPr>
        <p:txBody>
          <a:bodyPr anchor="ctr">
            <a:spAutoFit/>
          </a:bodyPr>
          <a:lstStyle/>
          <a:p>
            <a:endParaRPr lang="ja-JP" altLang="en-US" dirty="0"/>
          </a:p>
        </p:txBody>
      </p:sp>
      <p:sp>
        <p:nvSpPr>
          <p:cNvPr id="586764" name="Line 1036"/>
          <p:cNvSpPr>
            <a:spLocks noChangeShapeType="1"/>
          </p:cNvSpPr>
          <p:nvPr/>
        </p:nvSpPr>
        <p:spPr bwMode="auto">
          <a:xfrm flipV="1">
            <a:off x="5867400" y="4221163"/>
            <a:ext cx="217488" cy="1008062"/>
          </a:xfrm>
          <a:prstGeom prst="line">
            <a:avLst/>
          </a:prstGeom>
          <a:noFill/>
          <a:ln w="38100">
            <a:solidFill>
              <a:srgbClr val="00CCFF"/>
            </a:solidFill>
            <a:round/>
            <a:headEnd/>
            <a:tailEnd type="stealth" w="med" len="med"/>
          </a:ln>
          <a:effectLst/>
        </p:spPr>
        <p:txBody>
          <a:bodyPr anchor="ctr">
            <a:spAutoFit/>
          </a:bodyPr>
          <a:lstStyle/>
          <a:p>
            <a:endParaRPr lang="ja-JP" altLang="en-US" dirty="0"/>
          </a:p>
        </p:txBody>
      </p:sp>
      <p:sp>
        <p:nvSpPr>
          <p:cNvPr id="586765" name="Rectangle 1037"/>
          <p:cNvSpPr>
            <a:spLocks noChangeArrowheads="1"/>
          </p:cNvSpPr>
          <p:nvPr/>
        </p:nvSpPr>
        <p:spPr bwMode="auto">
          <a:xfrm>
            <a:off x="6804025" y="1989138"/>
            <a:ext cx="1296988"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99FF"/>
                </a:solidFill>
              </a:rPr>
              <a:t>真空ポンプ</a:t>
            </a:r>
          </a:p>
        </p:txBody>
      </p:sp>
      <p:sp>
        <p:nvSpPr>
          <p:cNvPr id="586766" name="Line 1038"/>
          <p:cNvSpPr>
            <a:spLocks noChangeShapeType="1"/>
          </p:cNvSpPr>
          <p:nvPr/>
        </p:nvSpPr>
        <p:spPr bwMode="auto">
          <a:xfrm>
            <a:off x="7740650" y="2420938"/>
            <a:ext cx="792163" cy="1223962"/>
          </a:xfrm>
          <a:prstGeom prst="line">
            <a:avLst/>
          </a:prstGeom>
          <a:noFill/>
          <a:ln w="38100">
            <a:solidFill>
              <a:srgbClr val="00CCFF"/>
            </a:solidFill>
            <a:round/>
            <a:headEnd/>
            <a:tailEnd type="stealth" w="med" len="med"/>
          </a:ln>
          <a:effectLst/>
        </p:spPr>
        <p:txBody>
          <a:bodyPr anchor="ctr">
            <a:spAutoFit/>
          </a:bodyPr>
          <a:lstStyle/>
          <a:p>
            <a:endParaRPr lang="ja-JP" altLang="en-US" dirty="0"/>
          </a:p>
        </p:txBody>
      </p:sp>
      <p:sp>
        <p:nvSpPr>
          <p:cNvPr id="586767" name="Line 1039"/>
          <p:cNvSpPr>
            <a:spLocks noChangeShapeType="1"/>
          </p:cNvSpPr>
          <p:nvPr/>
        </p:nvSpPr>
        <p:spPr bwMode="auto">
          <a:xfrm>
            <a:off x="3492500" y="2997200"/>
            <a:ext cx="1079500" cy="719138"/>
          </a:xfrm>
          <a:prstGeom prst="line">
            <a:avLst/>
          </a:prstGeom>
          <a:noFill/>
          <a:ln w="38100">
            <a:solidFill>
              <a:srgbClr val="00CCFF"/>
            </a:solidFill>
            <a:round/>
            <a:headEnd/>
            <a:tailEnd type="stealth" w="med" len="med"/>
          </a:ln>
          <a:effectLst/>
        </p:spPr>
        <p:txBody>
          <a:bodyPr anchor="ctr">
            <a:spAutoFit/>
          </a:bodyPr>
          <a:lstStyle/>
          <a:p>
            <a:endParaRPr lang="ja-JP" altLang="en-US" dirty="0"/>
          </a:p>
        </p:txBody>
      </p:sp>
      <p:sp>
        <p:nvSpPr>
          <p:cNvPr id="586768" name="Rectangle 1040"/>
          <p:cNvSpPr>
            <a:spLocks noChangeArrowheads="1"/>
          </p:cNvSpPr>
          <p:nvPr/>
        </p:nvSpPr>
        <p:spPr bwMode="auto">
          <a:xfrm>
            <a:off x="1908175" y="5829300"/>
            <a:ext cx="1943100"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99FF"/>
                </a:solidFill>
              </a:rPr>
              <a:t>防音・断熱ボックス</a:t>
            </a:r>
          </a:p>
        </p:txBody>
      </p:sp>
      <p:sp>
        <p:nvSpPr>
          <p:cNvPr id="586769" name="Line 1041"/>
          <p:cNvSpPr>
            <a:spLocks noChangeShapeType="1"/>
          </p:cNvSpPr>
          <p:nvPr/>
        </p:nvSpPr>
        <p:spPr bwMode="auto">
          <a:xfrm flipV="1">
            <a:off x="2771775" y="4940300"/>
            <a:ext cx="144463" cy="865188"/>
          </a:xfrm>
          <a:prstGeom prst="line">
            <a:avLst/>
          </a:prstGeom>
          <a:noFill/>
          <a:ln w="38100">
            <a:solidFill>
              <a:srgbClr val="00CCFF"/>
            </a:solidFill>
            <a:round/>
            <a:headEnd/>
            <a:tailEnd type="stealth" w="med" len="med"/>
          </a:ln>
          <a:effectLst/>
        </p:spPr>
        <p:txBody>
          <a:bodyPr anchor="ctr">
            <a:spAutoFit/>
          </a:bodyPr>
          <a:lstStyle/>
          <a:p>
            <a:endParaRPr lang="ja-JP" altLang="en-US" dirty="0"/>
          </a:p>
        </p:txBody>
      </p:sp>
      <p:sp>
        <p:nvSpPr>
          <p:cNvPr id="586770" name="Line 1042"/>
          <p:cNvSpPr>
            <a:spLocks noChangeShapeType="1"/>
          </p:cNvSpPr>
          <p:nvPr/>
        </p:nvSpPr>
        <p:spPr bwMode="auto">
          <a:xfrm flipH="1" flipV="1">
            <a:off x="1044575" y="1628775"/>
            <a:ext cx="358775" cy="3600450"/>
          </a:xfrm>
          <a:prstGeom prst="line">
            <a:avLst/>
          </a:prstGeom>
          <a:noFill/>
          <a:ln w="38100">
            <a:solidFill>
              <a:srgbClr val="0066FF"/>
            </a:solidFill>
            <a:round/>
            <a:headEnd type="stealth" w="med" len="med"/>
            <a:tailEnd type="stealth" w="med" len="med"/>
          </a:ln>
          <a:effectLst/>
        </p:spPr>
        <p:txBody>
          <a:bodyPr anchor="ctr">
            <a:spAutoFit/>
          </a:bodyPr>
          <a:lstStyle/>
          <a:p>
            <a:endParaRPr lang="ja-JP" altLang="en-US" dirty="0"/>
          </a:p>
        </p:txBody>
      </p:sp>
      <p:sp>
        <p:nvSpPr>
          <p:cNvPr id="586771" name="Line 1043"/>
          <p:cNvSpPr>
            <a:spLocks noChangeShapeType="1"/>
          </p:cNvSpPr>
          <p:nvPr/>
        </p:nvSpPr>
        <p:spPr bwMode="auto">
          <a:xfrm>
            <a:off x="2051050" y="5013325"/>
            <a:ext cx="5473700" cy="1223963"/>
          </a:xfrm>
          <a:prstGeom prst="line">
            <a:avLst/>
          </a:prstGeom>
          <a:noFill/>
          <a:ln w="38100">
            <a:solidFill>
              <a:srgbClr val="0066FF"/>
            </a:solidFill>
            <a:round/>
            <a:headEnd type="stealth" w="med" len="med"/>
            <a:tailEnd type="stealth" w="med" len="med"/>
          </a:ln>
          <a:effectLst/>
        </p:spPr>
        <p:txBody>
          <a:bodyPr anchor="ctr">
            <a:spAutoFit/>
          </a:bodyPr>
          <a:lstStyle/>
          <a:p>
            <a:endParaRPr lang="ja-JP" altLang="en-US" dirty="0"/>
          </a:p>
        </p:txBody>
      </p:sp>
      <p:sp>
        <p:nvSpPr>
          <p:cNvPr id="586772" name="Rectangle 1044"/>
          <p:cNvSpPr>
            <a:spLocks noChangeArrowheads="1"/>
          </p:cNvSpPr>
          <p:nvPr/>
        </p:nvSpPr>
        <p:spPr bwMode="auto">
          <a:xfrm>
            <a:off x="4213225" y="5684838"/>
            <a:ext cx="1943100"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0066FF"/>
                </a:solidFill>
              </a:rPr>
              <a:t>1932mm</a:t>
            </a:r>
          </a:p>
        </p:txBody>
      </p:sp>
      <p:sp>
        <p:nvSpPr>
          <p:cNvPr id="586773" name="Rectangle 1045"/>
          <p:cNvSpPr>
            <a:spLocks noChangeArrowheads="1"/>
          </p:cNvSpPr>
          <p:nvPr/>
        </p:nvSpPr>
        <p:spPr bwMode="auto">
          <a:xfrm>
            <a:off x="1331913" y="2852738"/>
            <a:ext cx="1943100"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0066FF"/>
                </a:solidFill>
              </a:rPr>
              <a:t>1366mm</a:t>
            </a:r>
          </a:p>
        </p:txBody>
      </p:sp>
      <p:sp>
        <p:nvSpPr>
          <p:cNvPr id="586774" name="Line 1046"/>
          <p:cNvSpPr>
            <a:spLocks noChangeShapeType="1"/>
          </p:cNvSpPr>
          <p:nvPr/>
        </p:nvSpPr>
        <p:spPr bwMode="auto">
          <a:xfrm flipH="1">
            <a:off x="7740650" y="4868863"/>
            <a:ext cx="576263" cy="1296987"/>
          </a:xfrm>
          <a:prstGeom prst="line">
            <a:avLst/>
          </a:prstGeom>
          <a:noFill/>
          <a:ln w="38100">
            <a:solidFill>
              <a:srgbClr val="0066FF"/>
            </a:solidFill>
            <a:round/>
            <a:headEnd type="stealth" w="med" len="med"/>
            <a:tailEnd type="stealth" w="med" len="med"/>
          </a:ln>
          <a:effectLst/>
        </p:spPr>
        <p:txBody>
          <a:bodyPr anchor="ctr">
            <a:spAutoFit/>
          </a:bodyPr>
          <a:lstStyle/>
          <a:p>
            <a:endParaRPr lang="ja-JP" altLang="en-US" dirty="0"/>
          </a:p>
        </p:txBody>
      </p:sp>
      <p:sp>
        <p:nvSpPr>
          <p:cNvPr id="586775" name="Rectangle 1047"/>
          <p:cNvSpPr>
            <a:spLocks noChangeArrowheads="1"/>
          </p:cNvSpPr>
          <p:nvPr/>
        </p:nvSpPr>
        <p:spPr bwMode="auto">
          <a:xfrm>
            <a:off x="7813675" y="5734050"/>
            <a:ext cx="1150938"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0066FF"/>
                </a:solidFill>
              </a:rPr>
              <a:t>1498mm</a:t>
            </a:r>
          </a:p>
        </p:txBody>
      </p:sp>
      <p:sp>
        <p:nvSpPr>
          <p:cNvPr id="586776" name="Rectangle 1048"/>
          <p:cNvSpPr>
            <a:spLocks noChangeArrowheads="1"/>
          </p:cNvSpPr>
          <p:nvPr/>
        </p:nvSpPr>
        <p:spPr bwMode="auto">
          <a:xfrm>
            <a:off x="827088" y="868347"/>
            <a:ext cx="1943100" cy="274637"/>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200" b="1" dirty="0">
                <a:solidFill>
                  <a:srgbClr val="F8F8F8"/>
                </a:solidFill>
              </a:rPr>
              <a:t>東京大学　理学部旧</a:t>
            </a:r>
            <a:r>
              <a:rPr lang="en-US" altLang="ja-JP" sz="1200" b="1" dirty="0">
                <a:solidFill>
                  <a:srgbClr val="F8F8F8"/>
                </a:solidFill>
              </a:rPr>
              <a:t>1</a:t>
            </a:r>
            <a:r>
              <a:rPr lang="ja-JP" altLang="en-US" sz="1200" b="1" dirty="0">
                <a:solidFill>
                  <a:srgbClr val="F8F8F8"/>
                </a:solidFill>
              </a:rPr>
              <a:t>号館</a:t>
            </a:r>
          </a:p>
        </p:txBody>
      </p:sp>
    </p:spTree>
  </p:cSld>
  <p:clrMapOvr>
    <a:masterClrMapping/>
  </p:clrMapOvr>
  <p:transition advTm="52992"/>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6" name="Rectangle 4"/>
          <p:cNvSpPr>
            <a:spLocks noGrp="1" noChangeArrowheads="1"/>
          </p:cNvSpPr>
          <p:nvPr>
            <p:ph type="title"/>
          </p:nvPr>
        </p:nvSpPr>
        <p:spPr/>
        <p:txBody>
          <a:bodyPr/>
          <a:lstStyle/>
          <a:p>
            <a:r>
              <a:rPr lang="ja-JP" altLang="en-US" dirty="0"/>
              <a:t>光学系</a:t>
            </a:r>
            <a:endParaRPr lang="ja-JP" altLang="en-US" sz="2400" dirty="0">
              <a:solidFill>
                <a:srgbClr val="5F5F5F"/>
              </a:solidFill>
            </a:endParaRPr>
          </a:p>
        </p:txBody>
      </p:sp>
      <p:sp>
        <p:nvSpPr>
          <p:cNvPr id="26"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504850" name="Picture 18" descr="CIMG0748"/>
          <p:cNvPicPr>
            <a:picLocks noChangeAspect="1" noChangeArrowheads="1"/>
          </p:cNvPicPr>
          <p:nvPr/>
        </p:nvPicPr>
        <p:blipFill>
          <a:blip r:embed="rId3" cstate="print"/>
          <a:srcRect/>
          <a:stretch>
            <a:fillRect/>
          </a:stretch>
        </p:blipFill>
        <p:spPr bwMode="auto">
          <a:xfrm>
            <a:off x="5040313" y="1412875"/>
            <a:ext cx="3708400" cy="4943475"/>
          </a:xfrm>
          <a:prstGeom prst="rect">
            <a:avLst/>
          </a:prstGeom>
          <a:noFill/>
        </p:spPr>
      </p:pic>
      <p:pic>
        <p:nvPicPr>
          <p:cNvPr id="504852" name="Picture 20"/>
          <p:cNvPicPr>
            <a:picLocks noChangeAspect="1" noChangeArrowheads="1"/>
          </p:cNvPicPr>
          <p:nvPr/>
        </p:nvPicPr>
        <p:blipFill>
          <a:blip r:embed="rId4" cstate="print"/>
          <a:srcRect/>
          <a:stretch>
            <a:fillRect/>
          </a:stretch>
        </p:blipFill>
        <p:spPr bwMode="auto">
          <a:xfrm>
            <a:off x="755650" y="2924175"/>
            <a:ext cx="3633788" cy="3424238"/>
          </a:xfrm>
          <a:prstGeom prst="rect">
            <a:avLst/>
          </a:prstGeom>
          <a:noFill/>
          <a:ln w="15875">
            <a:noFill/>
            <a:miter lim="800000"/>
            <a:headEnd/>
            <a:tailEnd/>
          </a:ln>
          <a:effectLst/>
        </p:spPr>
      </p:pic>
      <p:sp>
        <p:nvSpPr>
          <p:cNvPr id="504839" name="Rectangle 7"/>
          <p:cNvSpPr>
            <a:spLocks noChangeArrowheads="1"/>
          </p:cNvSpPr>
          <p:nvPr/>
        </p:nvSpPr>
        <p:spPr bwMode="auto">
          <a:xfrm>
            <a:off x="6065838" y="836613"/>
            <a:ext cx="1871662" cy="581025"/>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66FF"/>
                </a:solidFill>
              </a:rPr>
              <a:t>パルスチューブ</a:t>
            </a:r>
          </a:p>
          <a:p>
            <a:pPr algn="l">
              <a:buClr>
                <a:schemeClr val="accent2"/>
              </a:buClr>
              <a:buSzPct val="70000"/>
              <a:buFont typeface="Wingdings" pitchFamily="2" charset="2"/>
              <a:buNone/>
            </a:pPr>
            <a:r>
              <a:rPr lang="ja-JP" altLang="en-US" sz="1600" b="1" dirty="0">
                <a:solidFill>
                  <a:srgbClr val="3366FF"/>
                </a:solidFill>
              </a:rPr>
              <a:t>冷凍機</a:t>
            </a:r>
          </a:p>
        </p:txBody>
      </p:sp>
      <p:sp>
        <p:nvSpPr>
          <p:cNvPr id="504842" name="Line 10"/>
          <p:cNvSpPr>
            <a:spLocks noChangeShapeType="1"/>
          </p:cNvSpPr>
          <p:nvPr/>
        </p:nvSpPr>
        <p:spPr bwMode="auto">
          <a:xfrm>
            <a:off x="7218363" y="1268413"/>
            <a:ext cx="600075" cy="741362"/>
          </a:xfrm>
          <a:prstGeom prst="line">
            <a:avLst/>
          </a:prstGeom>
          <a:noFill/>
          <a:ln w="38100">
            <a:solidFill>
              <a:srgbClr val="3366FF"/>
            </a:solidFill>
            <a:round/>
            <a:headEnd/>
            <a:tailEnd type="stealth" w="med" len="med"/>
          </a:ln>
          <a:effectLst/>
        </p:spPr>
        <p:txBody>
          <a:bodyPr anchor="ctr">
            <a:spAutoFit/>
          </a:bodyPr>
          <a:lstStyle/>
          <a:p>
            <a:endParaRPr lang="ja-JP" altLang="en-US" dirty="0"/>
          </a:p>
        </p:txBody>
      </p:sp>
      <p:sp>
        <p:nvSpPr>
          <p:cNvPr id="504849" name="Rectangle 17"/>
          <p:cNvSpPr>
            <a:spLocks noChangeArrowheads="1"/>
          </p:cNvSpPr>
          <p:nvPr/>
        </p:nvSpPr>
        <p:spPr bwMode="auto">
          <a:xfrm>
            <a:off x="5634038" y="1844675"/>
            <a:ext cx="1657350"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66FF"/>
                </a:solidFill>
              </a:rPr>
              <a:t>超伝導体バルク</a:t>
            </a:r>
          </a:p>
        </p:txBody>
      </p:sp>
      <p:sp>
        <p:nvSpPr>
          <p:cNvPr id="504853" name="Rectangle 21"/>
          <p:cNvSpPr>
            <a:spLocks noChangeArrowheads="1"/>
          </p:cNvSpPr>
          <p:nvPr/>
        </p:nvSpPr>
        <p:spPr bwMode="auto">
          <a:xfrm>
            <a:off x="2771775" y="3068638"/>
            <a:ext cx="1871663"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66FF"/>
                </a:solidFill>
              </a:rPr>
              <a:t>レーザー光源</a:t>
            </a:r>
          </a:p>
        </p:txBody>
      </p:sp>
      <p:sp>
        <p:nvSpPr>
          <p:cNvPr id="504854" name="Line 22"/>
          <p:cNvSpPr>
            <a:spLocks noChangeShapeType="1"/>
          </p:cNvSpPr>
          <p:nvPr/>
        </p:nvSpPr>
        <p:spPr bwMode="auto">
          <a:xfrm flipH="1">
            <a:off x="2339975" y="3284538"/>
            <a:ext cx="503238" cy="144462"/>
          </a:xfrm>
          <a:prstGeom prst="line">
            <a:avLst/>
          </a:prstGeom>
          <a:noFill/>
          <a:ln w="38100">
            <a:solidFill>
              <a:srgbClr val="3366FF"/>
            </a:solidFill>
            <a:round/>
            <a:headEnd/>
            <a:tailEnd type="stealth" w="med" len="med"/>
          </a:ln>
          <a:effectLst/>
        </p:spPr>
        <p:txBody>
          <a:bodyPr anchor="ctr">
            <a:spAutoFit/>
          </a:bodyPr>
          <a:lstStyle/>
          <a:p>
            <a:endParaRPr lang="ja-JP" altLang="en-US" dirty="0"/>
          </a:p>
        </p:txBody>
      </p:sp>
      <p:sp>
        <p:nvSpPr>
          <p:cNvPr id="504855" name="Rectangle 23"/>
          <p:cNvSpPr>
            <a:spLocks noChangeArrowheads="1"/>
          </p:cNvSpPr>
          <p:nvPr/>
        </p:nvSpPr>
        <p:spPr bwMode="auto">
          <a:xfrm>
            <a:off x="827088" y="5684838"/>
            <a:ext cx="1871662"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66FF"/>
                </a:solidFill>
              </a:rPr>
              <a:t>強度変調器</a:t>
            </a:r>
          </a:p>
        </p:txBody>
      </p:sp>
      <p:sp>
        <p:nvSpPr>
          <p:cNvPr id="504856" name="Line 24"/>
          <p:cNvSpPr>
            <a:spLocks noChangeShapeType="1"/>
          </p:cNvSpPr>
          <p:nvPr/>
        </p:nvSpPr>
        <p:spPr bwMode="auto">
          <a:xfrm flipV="1">
            <a:off x="1547813" y="4940300"/>
            <a:ext cx="454025" cy="720725"/>
          </a:xfrm>
          <a:prstGeom prst="line">
            <a:avLst/>
          </a:prstGeom>
          <a:noFill/>
          <a:ln w="38100">
            <a:solidFill>
              <a:srgbClr val="3366FF"/>
            </a:solidFill>
            <a:round/>
            <a:headEnd/>
            <a:tailEnd type="stealth" w="med" len="med"/>
          </a:ln>
          <a:effectLst/>
        </p:spPr>
        <p:txBody>
          <a:bodyPr anchor="ctr">
            <a:spAutoFit/>
          </a:bodyPr>
          <a:lstStyle/>
          <a:p>
            <a:endParaRPr lang="ja-JP" altLang="en-US" dirty="0"/>
          </a:p>
        </p:txBody>
      </p:sp>
      <p:sp>
        <p:nvSpPr>
          <p:cNvPr id="504857" name="Line 25"/>
          <p:cNvSpPr>
            <a:spLocks noChangeShapeType="1"/>
          </p:cNvSpPr>
          <p:nvPr/>
        </p:nvSpPr>
        <p:spPr bwMode="auto">
          <a:xfrm flipV="1">
            <a:off x="3059113" y="5156200"/>
            <a:ext cx="215900" cy="720725"/>
          </a:xfrm>
          <a:prstGeom prst="line">
            <a:avLst/>
          </a:prstGeom>
          <a:noFill/>
          <a:ln w="38100">
            <a:solidFill>
              <a:srgbClr val="3366FF"/>
            </a:solidFill>
            <a:round/>
            <a:headEnd/>
            <a:tailEnd type="stealth" w="med" len="med"/>
          </a:ln>
          <a:effectLst/>
        </p:spPr>
        <p:txBody>
          <a:bodyPr anchor="ctr">
            <a:spAutoFit/>
          </a:bodyPr>
          <a:lstStyle/>
          <a:p>
            <a:endParaRPr lang="ja-JP" altLang="en-US" dirty="0"/>
          </a:p>
        </p:txBody>
      </p:sp>
      <p:sp>
        <p:nvSpPr>
          <p:cNvPr id="504858" name="Rectangle 26"/>
          <p:cNvSpPr>
            <a:spLocks noChangeArrowheads="1"/>
          </p:cNvSpPr>
          <p:nvPr/>
        </p:nvSpPr>
        <p:spPr bwMode="auto">
          <a:xfrm>
            <a:off x="2484438" y="5876925"/>
            <a:ext cx="1871662"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66FF"/>
                </a:solidFill>
              </a:rPr>
              <a:t>位相変調器</a:t>
            </a:r>
          </a:p>
        </p:txBody>
      </p:sp>
      <p:sp>
        <p:nvSpPr>
          <p:cNvPr id="504859" name="Line 27"/>
          <p:cNvSpPr>
            <a:spLocks noChangeShapeType="1"/>
          </p:cNvSpPr>
          <p:nvPr/>
        </p:nvSpPr>
        <p:spPr bwMode="auto">
          <a:xfrm flipV="1">
            <a:off x="1116013" y="3644900"/>
            <a:ext cx="719137" cy="576263"/>
          </a:xfrm>
          <a:prstGeom prst="line">
            <a:avLst/>
          </a:prstGeom>
          <a:noFill/>
          <a:ln w="19050">
            <a:solidFill>
              <a:srgbClr val="FF99CC"/>
            </a:solidFill>
            <a:round/>
            <a:headEnd/>
            <a:tailEnd/>
          </a:ln>
          <a:effectLst/>
        </p:spPr>
        <p:txBody>
          <a:bodyPr anchor="ctr">
            <a:spAutoFit/>
          </a:bodyPr>
          <a:lstStyle/>
          <a:p>
            <a:endParaRPr lang="ja-JP" altLang="en-US" dirty="0"/>
          </a:p>
        </p:txBody>
      </p:sp>
      <p:sp>
        <p:nvSpPr>
          <p:cNvPr id="504860" name="Line 28"/>
          <p:cNvSpPr>
            <a:spLocks noChangeShapeType="1"/>
          </p:cNvSpPr>
          <p:nvPr/>
        </p:nvSpPr>
        <p:spPr bwMode="auto">
          <a:xfrm>
            <a:off x="1116013" y="4221163"/>
            <a:ext cx="2016125" cy="1008062"/>
          </a:xfrm>
          <a:prstGeom prst="line">
            <a:avLst/>
          </a:prstGeom>
          <a:noFill/>
          <a:ln w="19050">
            <a:solidFill>
              <a:srgbClr val="FF99CC"/>
            </a:solidFill>
            <a:round/>
            <a:headEnd/>
            <a:tailEnd/>
          </a:ln>
          <a:effectLst/>
        </p:spPr>
        <p:txBody>
          <a:bodyPr anchor="ctr">
            <a:spAutoFit/>
          </a:bodyPr>
          <a:lstStyle/>
          <a:p>
            <a:endParaRPr lang="ja-JP" altLang="en-US" dirty="0"/>
          </a:p>
        </p:txBody>
      </p:sp>
      <p:sp>
        <p:nvSpPr>
          <p:cNvPr id="504861" name="Line 29"/>
          <p:cNvSpPr>
            <a:spLocks noChangeShapeType="1"/>
          </p:cNvSpPr>
          <p:nvPr/>
        </p:nvSpPr>
        <p:spPr bwMode="auto">
          <a:xfrm flipV="1">
            <a:off x="3132138" y="4437063"/>
            <a:ext cx="503237" cy="792162"/>
          </a:xfrm>
          <a:prstGeom prst="line">
            <a:avLst/>
          </a:prstGeom>
          <a:noFill/>
          <a:ln w="19050">
            <a:solidFill>
              <a:srgbClr val="FF99CC"/>
            </a:solidFill>
            <a:round/>
            <a:headEnd/>
            <a:tailEnd/>
          </a:ln>
          <a:effectLst/>
        </p:spPr>
        <p:txBody>
          <a:bodyPr anchor="ctr">
            <a:spAutoFit/>
          </a:bodyPr>
          <a:lstStyle/>
          <a:p>
            <a:endParaRPr lang="ja-JP" altLang="en-US" dirty="0"/>
          </a:p>
        </p:txBody>
      </p:sp>
      <p:sp>
        <p:nvSpPr>
          <p:cNvPr id="504862" name="Line 30"/>
          <p:cNvSpPr>
            <a:spLocks noChangeShapeType="1"/>
          </p:cNvSpPr>
          <p:nvPr/>
        </p:nvSpPr>
        <p:spPr bwMode="auto">
          <a:xfrm>
            <a:off x="3635375" y="4437063"/>
            <a:ext cx="576263" cy="215900"/>
          </a:xfrm>
          <a:prstGeom prst="line">
            <a:avLst/>
          </a:prstGeom>
          <a:noFill/>
          <a:ln w="19050">
            <a:solidFill>
              <a:srgbClr val="FF99CC"/>
            </a:solidFill>
            <a:round/>
            <a:headEnd/>
            <a:tailEnd type="stealth" w="med" len="med"/>
          </a:ln>
          <a:effectLst/>
        </p:spPr>
        <p:txBody>
          <a:bodyPr anchor="ctr">
            <a:spAutoFit/>
          </a:bodyPr>
          <a:lstStyle/>
          <a:p>
            <a:endParaRPr lang="ja-JP" altLang="en-US" dirty="0"/>
          </a:p>
        </p:txBody>
      </p:sp>
      <p:sp>
        <p:nvSpPr>
          <p:cNvPr id="504863" name="Rectangle 31"/>
          <p:cNvSpPr>
            <a:spLocks noChangeArrowheads="1"/>
          </p:cNvSpPr>
          <p:nvPr/>
        </p:nvSpPr>
        <p:spPr bwMode="auto">
          <a:xfrm>
            <a:off x="5057775" y="2487613"/>
            <a:ext cx="1871663"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66FF"/>
                </a:solidFill>
              </a:rPr>
              <a:t>永久磁石</a:t>
            </a:r>
          </a:p>
        </p:txBody>
      </p:sp>
      <p:sp>
        <p:nvSpPr>
          <p:cNvPr id="504864" name="Line 32"/>
          <p:cNvSpPr>
            <a:spLocks noChangeShapeType="1"/>
          </p:cNvSpPr>
          <p:nvPr/>
        </p:nvSpPr>
        <p:spPr bwMode="auto">
          <a:xfrm>
            <a:off x="6210300" y="2708275"/>
            <a:ext cx="1584325" cy="576263"/>
          </a:xfrm>
          <a:prstGeom prst="line">
            <a:avLst/>
          </a:prstGeom>
          <a:noFill/>
          <a:ln w="38100">
            <a:solidFill>
              <a:srgbClr val="3366FF"/>
            </a:solidFill>
            <a:round/>
            <a:headEnd/>
            <a:tailEnd type="stealth" w="med" len="med"/>
          </a:ln>
          <a:effectLst/>
        </p:spPr>
        <p:txBody>
          <a:bodyPr anchor="ctr">
            <a:spAutoFit/>
          </a:bodyPr>
          <a:lstStyle/>
          <a:p>
            <a:endParaRPr lang="ja-JP" altLang="en-US" dirty="0"/>
          </a:p>
        </p:txBody>
      </p:sp>
      <p:sp>
        <p:nvSpPr>
          <p:cNvPr id="504865" name="Line 33"/>
          <p:cNvSpPr>
            <a:spLocks noChangeShapeType="1"/>
          </p:cNvSpPr>
          <p:nvPr/>
        </p:nvSpPr>
        <p:spPr bwMode="auto">
          <a:xfrm>
            <a:off x="6426200" y="3357563"/>
            <a:ext cx="1368425" cy="576262"/>
          </a:xfrm>
          <a:prstGeom prst="line">
            <a:avLst/>
          </a:prstGeom>
          <a:noFill/>
          <a:ln w="38100">
            <a:solidFill>
              <a:srgbClr val="3366FF"/>
            </a:solidFill>
            <a:round/>
            <a:headEnd/>
            <a:tailEnd type="stealth" w="med" len="med"/>
          </a:ln>
          <a:effectLst/>
        </p:spPr>
        <p:txBody>
          <a:bodyPr anchor="ctr">
            <a:spAutoFit/>
          </a:bodyPr>
          <a:lstStyle/>
          <a:p>
            <a:endParaRPr lang="ja-JP" altLang="en-US" dirty="0"/>
          </a:p>
        </p:txBody>
      </p:sp>
      <p:sp>
        <p:nvSpPr>
          <p:cNvPr id="504866" name="Rectangle 34"/>
          <p:cNvSpPr>
            <a:spLocks noChangeArrowheads="1"/>
          </p:cNvSpPr>
          <p:nvPr/>
        </p:nvSpPr>
        <p:spPr bwMode="auto">
          <a:xfrm>
            <a:off x="5562600" y="3092450"/>
            <a:ext cx="1871663"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66FF"/>
                </a:solidFill>
              </a:rPr>
              <a:t>試験マス</a:t>
            </a:r>
          </a:p>
        </p:txBody>
      </p:sp>
      <p:sp>
        <p:nvSpPr>
          <p:cNvPr id="504867" name="Line 35"/>
          <p:cNvSpPr>
            <a:spLocks noChangeShapeType="1"/>
          </p:cNvSpPr>
          <p:nvPr/>
        </p:nvSpPr>
        <p:spPr bwMode="auto">
          <a:xfrm>
            <a:off x="6570663" y="2133600"/>
            <a:ext cx="1296987" cy="1008063"/>
          </a:xfrm>
          <a:prstGeom prst="line">
            <a:avLst/>
          </a:prstGeom>
          <a:noFill/>
          <a:ln w="38100">
            <a:solidFill>
              <a:srgbClr val="3366FF"/>
            </a:solidFill>
            <a:round/>
            <a:headEnd/>
            <a:tailEnd type="stealth" w="med" len="med"/>
          </a:ln>
          <a:effectLst/>
        </p:spPr>
        <p:txBody>
          <a:bodyPr anchor="ctr">
            <a:spAutoFit/>
          </a:bodyPr>
          <a:lstStyle/>
          <a:p>
            <a:endParaRPr lang="ja-JP" altLang="en-US" dirty="0"/>
          </a:p>
        </p:txBody>
      </p:sp>
      <p:sp>
        <p:nvSpPr>
          <p:cNvPr id="504868" name="Rectangle 36"/>
          <p:cNvSpPr>
            <a:spLocks noChangeArrowheads="1"/>
          </p:cNvSpPr>
          <p:nvPr/>
        </p:nvSpPr>
        <p:spPr bwMode="auto">
          <a:xfrm>
            <a:off x="6283325" y="5734050"/>
            <a:ext cx="1871663"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66FF"/>
                </a:solidFill>
              </a:rPr>
              <a:t>マイケルソン干渉計</a:t>
            </a:r>
          </a:p>
        </p:txBody>
      </p:sp>
      <p:sp>
        <p:nvSpPr>
          <p:cNvPr id="504869" name="Line 37"/>
          <p:cNvSpPr>
            <a:spLocks noChangeShapeType="1"/>
          </p:cNvSpPr>
          <p:nvPr/>
        </p:nvSpPr>
        <p:spPr bwMode="auto">
          <a:xfrm flipV="1">
            <a:off x="6858000" y="4437063"/>
            <a:ext cx="936625" cy="1223962"/>
          </a:xfrm>
          <a:prstGeom prst="line">
            <a:avLst/>
          </a:prstGeom>
          <a:noFill/>
          <a:ln w="38100">
            <a:solidFill>
              <a:srgbClr val="3366FF"/>
            </a:solidFill>
            <a:round/>
            <a:headEnd/>
            <a:tailEnd type="stealth" w="med" len="med"/>
          </a:ln>
          <a:effectLst/>
        </p:spPr>
        <p:txBody>
          <a:bodyPr anchor="ctr">
            <a:spAutoFit/>
          </a:bodyPr>
          <a:lstStyle/>
          <a:p>
            <a:endParaRPr lang="ja-JP" altLang="en-US" dirty="0"/>
          </a:p>
        </p:txBody>
      </p:sp>
      <p:sp>
        <p:nvSpPr>
          <p:cNvPr id="504870" name="Rectangle 38"/>
          <p:cNvSpPr>
            <a:spLocks noChangeArrowheads="1"/>
          </p:cNvSpPr>
          <p:nvPr/>
        </p:nvSpPr>
        <p:spPr bwMode="auto">
          <a:xfrm>
            <a:off x="395288" y="981075"/>
            <a:ext cx="4572000" cy="1766888"/>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2000" b="1" dirty="0">
                <a:solidFill>
                  <a:srgbClr val="F8F8F8"/>
                </a:solidFill>
              </a:rPr>
              <a:t>Nd:YAG</a:t>
            </a:r>
            <a:r>
              <a:rPr lang="ja-JP" altLang="en-US" sz="2000" b="1" dirty="0">
                <a:solidFill>
                  <a:srgbClr val="F8F8F8"/>
                </a:solidFill>
              </a:rPr>
              <a:t>レーザー光源</a:t>
            </a:r>
          </a:p>
          <a:p>
            <a:pPr algn="l">
              <a:lnSpc>
                <a:spcPct val="110000"/>
              </a:lnSpc>
              <a:buClr>
                <a:schemeClr val="accent2"/>
              </a:buClr>
              <a:buSzPct val="70000"/>
              <a:buFont typeface="Wingdings" pitchFamily="2" charset="2"/>
              <a:buNone/>
            </a:pPr>
            <a:r>
              <a:rPr lang="ja-JP" altLang="en-US" sz="2000" b="1" dirty="0">
                <a:solidFill>
                  <a:srgbClr val="F8F8F8"/>
                </a:solidFill>
              </a:rPr>
              <a:t>   波長 </a:t>
            </a:r>
            <a:r>
              <a:rPr lang="en-US" altLang="ja-JP" sz="2000" b="1" dirty="0">
                <a:solidFill>
                  <a:srgbClr val="F8F8F8"/>
                </a:solidFill>
              </a:rPr>
              <a:t>1064nm, </a:t>
            </a:r>
            <a:r>
              <a:rPr lang="ja-JP" altLang="en-US" sz="2000" b="1" dirty="0">
                <a:solidFill>
                  <a:srgbClr val="F8F8F8"/>
                </a:solidFill>
              </a:rPr>
              <a:t>出力 </a:t>
            </a:r>
            <a:r>
              <a:rPr lang="en-US" altLang="ja-JP" sz="2000" b="1" dirty="0">
                <a:solidFill>
                  <a:srgbClr val="F8F8F8"/>
                </a:solidFill>
              </a:rPr>
              <a:t>500mW</a:t>
            </a:r>
          </a:p>
          <a:p>
            <a:pPr algn="l">
              <a:lnSpc>
                <a:spcPct val="110000"/>
              </a:lnSpc>
              <a:buClr>
                <a:schemeClr val="accent2"/>
              </a:buClr>
              <a:buSzPct val="70000"/>
              <a:buFont typeface="Wingdings" pitchFamily="2" charset="2"/>
              <a:buNone/>
            </a:pPr>
            <a:r>
              <a:rPr lang="en-US" altLang="ja-JP" sz="2000" b="1" dirty="0">
                <a:solidFill>
                  <a:srgbClr val="F8F8F8"/>
                </a:solidFill>
              </a:rPr>
              <a:t>    </a:t>
            </a:r>
            <a:r>
              <a:rPr lang="ja-JP" altLang="en-US" sz="2000" b="1" dirty="0">
                <a:solidFill>
                  <a:srgbClr val="F8F8F8"/>
                </a:solidFill>
              </a:rPr>
              <a:t>　</a:t>
            </a:r>
          </a:p>
          <a:p>
            <a:pPr algn="l">
              <a:lnSpc>
                <a:spcPct val="110000"/>
              </a:lnSpc>
              <a:buClr>
                <a:schemeClr val="accent2"/>
              </a:buClr>
              <a:buSzPct val="70000"/>
              <a:buFont typeface="Wingdings" pitchFamily="2" charset="2"/>
              <a:buNone/>
            </a:pPr>
            <a:r>
              <a:rPr lang="ja-JP" altLang="en-US" sz="2000" b="1" dirty="0">
                <a:solidFill>
                  <a:srgbClr val="F8F8F8"/>
                </a:solidFill>
                <a:sym typeface="Wingdings" pitchFamily="2" charset="2"/>
              </a:rPr>
              <a:t>マイケルソン干渉計</a:t>
            </a:r>
          </a:p>
          <a:p>
            <a:pPr algn="l">
              <a:lnSpc>
                <a:spcPct val="110000"/>
              </a:lnSpc>
              <a:buClr>
                <a:schemeClr val="accent2"/>
              </a:buClr>
              <a:buSzPct val="70000"/>
              <a:buFont typeface="Wingdings" pitchFamily="2" charset="2"/>
              <a:buNone/>
            </a:pPr>
            <a:r>
              <a:rPr lang="ja-JP" altLang="en-US" sz="2000" b="1" dirty="0">
                <a:solidFill>
                  <a:srgbClr val="F8F8F8"/>
                </a:solidFill>
                <a:sym typeface="Wingdings" pitchFamily="2" charset="2"/>
              </a:rPr>
              <a:t>   試験マス両端の差動変動 </a:t>
            </a:r>
            <a:r>
              <a:rPr lang="en-US" altLang="ja-JP" sz="2000" b="1" dirty="0">
                <a:solidFill>
                  <a:srgbClr val="F8F8F8"/>
                </a:solidFill>
                <a:sym typeface="Wingdings" pitchFamily="2" charset="2"/>
              </a:rPr>
              <a:t>(</a:t>
            </a:r>
            <a:r>
              <a:rPr lang="ja-JP" altLang="en-US" sz="2000" b="1" dirty="0">
                <a:solidFill>
                  <a:srgbClr val="F8F8F8"/>
                </a:solidFill>
                <a:sym typeface="Wingdings" pitchFamily="2" charset="2"/>
              </a:rPr>
              <a:t>回転</a:t>
            </a:r>
            <a:r>
              <a:rPr lang="en-US" altLang="ja-JP" sz="2000" b="1" dirty="0">
                <a:solidFill>
                  <a:srgbClr val="F8F8F8"/>
                </a:solidFill>
                <a:sym typeface="Wingdings" pitchFamily="2" charset="2"/>
              </a:rPr>
              <a:t>) </a:t>
            </a:r>
            <a:r>
              <a:rPr lang="ja-JP" altLang="en-US" sz="2000" b="1" dirty="0">
                <a:solidFill>
                  <a:srgbClr val="F8F8F8"/>
                </a:solidFill>
                <a:sym typeface="Wingdings" pitchFamily="2" charset="2"/>
              </a:rPr>
              <a:t>測定</a:t>
            </a:r>
            <a:r>
              <a:rPr lang="ja-JP" altLang="en-US" sz="2000" b="1" dirty="0">
                <a:solidFill>
                  <a:srgbClr val="F8F8F8"/>
                </a:solidFill>
              </a:rPr>
              <a:t>         </a:t>
            </a:r>
            <a:endParaRPr lang="ja-JP" altLang="en-US" sz="2000" b="1" dirty="0">
              <a:solidFill>
                <a:srgbClr val="F8F8F8"/>
              </a:solidFill>
              <a:sym typeface="Wingdings" pitchFamily="2" charset="2"/>
            </a:endParaRPr>
          </a:p>
        </p:txBody>
      </p:sp>
    </p:spTree>
  </p:cSld>
  <p:clrMapOvr>
    <a:masterClrMapping/>
  </p:clrMapOvr>
  <p:transition advTm="52992"/>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5" name="Rectangle 3"/>
          <p:cNvSpPr>
            <a:spLocks noGrp="1" noChangeArrowheads="1"/>
          </p:cNvSpPr>
          <p:nvPr>
            <p:ph type="title"/>
          </p:nvPr>
        </p:nvSpPr>
        <p:spPr/>
        <p:txBody>
          <a:bodyPr/>
          <a:lstStyle/>
          <a:p>
            <a:r>
              <a:rPr lang="ja-JP" altLang="en-US" dirty="0"/>
              <a:t>超伝導体・冷凍機</a:t>
            </a:r>
            <a:endParaRPr lang="ja-JP" altLang="en-US" sz="2400" dirty="0">
              <a:solidFill>
                <a:srgbClr val="5F5F5F"/>
              </a:solidFill>
            </a:endParaRPr>
          </a:p>
        </p:txBody>
      </p:sp>
      <p:sp>
        <p:nvSpPr>
          <p:cNvPr id="20"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479289" name="Rectangle 57"/>
          <p:cNvSpPr>
            <a:spLocks noChangeArrowheads="1"/>
          </p:cNvSpPr>
          <p:nvPr/>
        </p:nvSpPr>
        <p:spPr bwMode="auto">
          <a:xfrm>
            <a:off x="504825" y="714367"/>
            <a:ext cx="3346450" cy="150018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b="1" dirty="0">
                <a:solidFill>
                  <a:srgbClr val="F8F8F8"/>
                </a:solidFill>
              </a:rPr>
              <a:t>超伝導体バルク</a:t>
            </a:r>
          </a:p>
          <a:p>
            <a:pPr algn="l">
              <a:lnSpc>
                <a:spcPct val="110000"/>
              </a:lnSpc>
              <a:buClr>
                <a:schemeClr val="accent2"/>
              </a:buClr>
              <a:buSzPct val="70000"/>
              <a:buFont typeface="Wingdings" pitchFamily="2" charset="2"/>
              <a:buNone/>
            </a:pPr>
            <a:r>
              <a:rPr lang="ja-JP" altLang="en-US" b="1" dirty="0">
                <a:solidFill>
                  <a:srgbClr val="F8F8F8"/>
                </a:solidFill>
              </a:rPr>
              <a:t>    </a:t>
            </a:r>
            <a:r>
              <a:rPr lang="ja-JP" altLang="en-US" sz="1600" b="1" dirty="0">
                <a:solidFill>
                  <a:srgbClr val="F8F8F8"/>
                </a:solidFill>
              </a:rPr>
              <a:t>直径 </a:t>
            </a:r>
            <a:r>
              <a:rPr lang="en-US" altLang="ja-JP" sz="1600" b="1" dirty="0">
                <a:solidFill>
                  <a:srgbClr val="F8F8F8"/>
                </a:solidFill>
              </a:rPr>
              <a:t>600mm, </a:t>
            </a:r>
            <a:r>
              <a:rPr lang="ja-JP" altLang="en-US" sz="1600" b="1" dirty="0">
                <a:solidFill>
                  <a:srgbClr val="F8F8F8"/>
                </a:solidFill>
              </a:rPr>
              <a:t>厚さ </a:t>
            </a:r>
            <a:r>
              <a:rPr lang="en-US" altLang="ja-JP" sz="1600" b="1" dirty="0">
                <a:solidFill>
                  <a:srgbClr val="F8F8F8"/>
                </a:solidFill>
              </a:rPr>
              <a:t>20mm</a:t>
            </a:r>
          </a:p>
          <a:p>
            <a:pPr algn="l">
              <a:lnSpc>
                <a:spcPct val="110000"/>
              </a:lnSpc>
              <a:buClr>
                <a:schemeClr val="accent2"/>
              </a:buClr>
              <a:buSzPct val="70000"/>
              <a:buFont typeface="Wingdings" pitchFamily="2" charset="2"/>
              <a:buNone/>
            </a:pPr>
            <a:r>
              <a:rPr lang="en-US" altLang="ja-JP" sz="1600" b="1" dirty="0"/>
              <a:t>    </a:t>
            </a:r>
          </a:p>
          <a:p>
            <a:pPr algn="l">
              <a:lnSpc>
                <a:spcPct val="110000"/>
              </a:lnSpc>
              <a:buClr>
                <a:schemeClr val="accent2"/>
              </a:buClr>
              <a:buSzPct val="70000"/>
              <a:buFont typeface="Wingdings" pitchFamily="2" charset="2"/>
              <a:buNone/>
            </a:pPr>
            <a:endParaRPr lang="en-US" altLang="ja-JP" sz="1600" b="1" dirty="0"/>
          </a:p>
          <a:p>
            <a:pPr algn="l">
              <a:lnSpc>
                <a:spcPct val="110000"/>
              </a:lnSpc>
              <a:buClr>
                <a:schemeClr val="accent2"/>
              </a:buClr>
              <a:buSzPct val="70000"/>
              <a:buFont typeface="Wingdings" pitchFamily="2" charset="2"/>
              <a:buNone/>
            </a:pPr>
            <a:r>
              <a:rPr lang="en-US" altLang="ja-JP" sz="1600" b="1" dirty="0">
                <a:solidFill>
                  <a:srgbClr val="F8F8F8"/>
                </a:solidFill>
              </a:rPr>
              <a:t>    </a:t>
            </a:r>
            <a:r>
              <a:rPr lang="ja-JP" altLang="en-US" sz="1600" b="1" dirty="0">
                <a:solidFill>
                  <a:srgbClr val="F8F8F8"/>
                </a:solidFill>
              </a:rPr>
              <a:t>転移温度 </a:t>
            </a:r>
            <a:r>
              <a:rPr lang="en-US" altLang="ja-JP" sz="1600" b="1" dirty="0">
                <a:solidFill>
                  <a:srgbClr val="F8F8F8"/>
                </a:solidFill>
              </a:rPr>
              <a:t>~92K</a:t>
            </a:r>
            <a:endParaRPr lang="en-US" altLang="ja-JP" sz="1600" b="1" dirty="0">
              <a:solidFill>
                <a:srgbClr val="F8F8F8"/>
              </a:solidFill>
              <a:sym typeface="Wingdings" pitchFamily="2" charset="2"/>
            </a:endParaRPr>
          </a:p>
        </p:txBody>
      </p:sp>
      <p:pic>
        <p:nvPicPr>
          <p:cNvPr id="479282" name="Picture 50" descr="IMG_0611"/>
          <p:cNvPicPr>
            <a:picLocks noChangeAspect="1" noChangeArrowheads="1"/>
          </p:cNvPicPr>
          <p:nvPr/>
        </p:nvPicPr>
        <p:blipFill>
          <a:blip r:embed="rId3" cstate="print"/>
          <a:srcRect/>
          <a:stretch>
            <a:fillRect/>
          </a:stretch>
        </p:blipFill>
        <p:spPr bwMode="auto">
          <a:xfrm>
            <a:off x="611188" y="3317875"/>
            <a:ext cx="3698875" cy="2774950"/>
          </a:xfrm>
          <a:prstGeom prst="rect">
            <a:avLst/>
          </a:prstGeom>
          <a:noFill/>
        </p:spPr>
      </p:pic>
      <p:pic>
        <p:nvPicPr>
          <p:cNvPr id="479280" name="Picture 48"/>
          <p:cNvPicPr>
            <a:picLocks noChangeAspect="1" noChangeArrowheads="1"/>
          </p:cNvPicPr>
          <p:nvPr/>
        </p:nvPicPr>
        <p:blipFill>
          <a:blip r:embed="rId4" cstate="print"/>
          <a:srcRect/>
          <a:stretch>
            <a:fillRect/>
          </a:stretch>
        </p:blipFill>
        <p:spPr bwMode="auto">
          <a:xfrm>
            <a:off x="4786314" y="857232"/>
            <a:ext cx="4032250" cy="3268662"/>
          </a:xfrm>
          <a:prstGeom prst="rect">
            <a:avLst/>
          </a:prstGeom>
          <a:noFill/>
          <a:ln w="15875">
            <a:noFill/>
            <a:miter lim="800000"/>
            <a:headEnd/>
            <a:tailEnd/>
          </a:ln>
          <a:effectLst/>
        </p:spPr>
      </p:pic>
      <p:pic>
        <p:nvPicPr>
          <p:cNvPr id="479264" name="Picture 32"/>
          <p:cNvPicPr>
            <a:picLocks noChangeAspect="1" noChangeArrowheads="1"/>
          </p:cNvPicPr>
          <p:nvPr/>
        </p:nvPicPr>
        <p:blipFill>
          <a:blip r:embed="rId5" cstate="print"/>
          <a:srcRect/>
          <a:stretch>
            <a:fillRect/>
          </a:stretch>
        </p:blipFill>
        <p:spPr bwMode="auto">
          <a:xfrm>
            <a:off x="6877050" y="4918075"/>
            <a:ext cx="2016125" cy="1517650"/>
          </a:xfrm>
          <a:prstGeom prst="rect">
            <a:avLst/>
          </a:prstGeom>
          <a:noFill/>
          <a:ln w="15875">
            <a:noFill/>
            <a:miter lim="800000"/>
            <a:headEnd/>
            <a:tailEnd/>
          </a:ln>
          <a:effectLst/>
        </p:spPr>
      </p:pic>
      <p:pic>
        <p:nvPicPr>
          <p:cNvPr id="479265" name="Picture 33" descr="IMG_0239"/>
          <p:cNvPicPr>
            <a:picLocks noChangeAspect="1" noChangeArrowheads="1"/>
          </p:cNvPicPr>
          <p:nvPr/>
        </p:nvPicPr>
        <p:blipFill>
          <a:blip r:embed="rId6" cstate="print"/>
          <a:srcRect/>
          <a:stretch>
            <a:fillRect/>
          </a:stretch>
        </p:blipFill>
        <p:spPr bwMode="auto">
          <a:xfrm>
            <a:off x="4572000" y="4922838"/>
            <a:ext cx="2016125" cy="1512887"/>
          </a:xfrm>
          <a:prstGeom prst="rect">
            <a:avLst/>
          </a:prstGeom>
          <a:noFill/>
        </p:spPr>
      </p:pic>
      <p:sp>
        <p:nvSpPr>
          <p:cNvPr id="479268" name="Rectangle 36"/>
          <p:cNvSpPr>
            <a:spLocks noChangeArrowheads="1"/>
          </p:cNvSpPr>
          <p:nvPr/>
        </p:nvSpPr>
        <p:spPr bwMode="auto">
          <a:xfrm>
            <a:off x="4787900" y="836613"/>
            <a:ext cx="1871663"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66FF"/>
                </a:solidFill>
              </a:rPr>
              <a:t>パルス管冷凍機</a:t>
            </a:r>
          </a:p>
        </p:txBody>
      </p:sp>
      <p:sp>
        <p:nvSpPr>
          <p:cNvPr id="479270" name="Rectangle 38"/>
          <p:cNvSpPr>
            <a:spLocks noChangeArrowheads="1"/>
          </p:cNvSpPr>
          <p:nvPr/>
        </p:nvSpPr>
        <p:spPr bwMode="auto">
          <a:xfrm>
            <a:off x="3779838" y="6116638"/>
            <a:ext cx="1871662"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66FF"/>
                </a:solidFill>
              </a:rPr>
              <a:t>バルブユニット</a:t>
            </a:r>
          </a:p>
        </p:txBody>
      </p:sp>
      <p:sp>
        <p:nvSpPr>
          <p:cNvPr id="479271" name="Rectangle 39"/>
          <p:cNvSpPr>
            <a:spLocks noChangeArrowheads="1"/>
          </p:cNvSpPr>
          <p:nvPr/>
        </p:nvSpPr>
        <p:spPr bwMode="auto">
          <a:xfrm>
            <a:off x="4645025" y="4292600"/>
            <a:ext cx="1871663"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66FF"/>
                </a:solidFill>
              </a:rPr>
              <a:t>コンプレッサー</a:t>
            </a:r>
          </a:p>
        </p:txBody>
      </p:sp>
      <p:sp>
        <p:nvSpPr>
          <p:cNvPr id="479272" name="Line 40"/>
          <p:cNvSpPr>
            <a:spLocks noChangeShapeType="1"/>
          </p:cNvSpPr>
          <p:nvPr/>
        </p:nvSpPr>
        <p:spPr bwMode="auto">
          <a:xfrm>
            <a:off x="6300788" y="1052513"/>
            <a:ext cx="1319212" cy="166687"/>
          </a:xfrm>
          <a:prstGeom prst="line">
            <a:avLst/>
          </a:prstGeom>
          <a:noFill/>
          <a:ln w="38100">
            <a:solidFill>
              <a:srgbClr val="3366FF"/>
            </a:solidFill>
            <a:round/>
            <a:headEnd/>
            <a:tailEnd type="stealth" w="med" len="med"/>
          </a:ln>
          <a:effectLst/>
        </p:spPr>
        <p:txBody>
          <a:bodyPr anchor="ctr">
            <a:spAutoFit/>
          </a:bodyPr>
          <a:lstStyle/>
          <a:p>
            <a:endParaRPr lang="ja-JP" altLang="en-US" dirty="0"/>
          </a:p>
        </p:txBody>
      </p:sp>
      <p:sp>
        <p:nvSpPr>
          <p:cNvPr id="479273" name="Line 41"/>
          <p:cNvSpPr>
            <a:spLocks noChangeShapeType="1"/>
          </p:cNvSpPr>
          <p:nvPr/>
        </p:nvSpPr>
        <p:spPr bwMode="auto">
          <a:xfrm flipV="1">
            <a:off x="3492500" y="2438400"/>
            <a:ext cx="4127500" cy="1998663"/>
          </a:xfrm>
          <a:prstGeom prst="line">
            <a:avLst/>
          </a:prstGeom>
          <a:noFill/>
          <a:ln w="38100">
            <a:solidFill>
              <a:srgbClr val="3366FF"/>
            </a:solidFill>
            <a:round/>
            <a:headEnd/>
            <a:tailEnd type="stealth" w="med" len="med"/>
          </a:ln>
          <a:effectLst/>
        </p:spPr>
        <p:txBody>
          <a:bodyPr anchor="ctr">
            <a:spAutoFit/>
          </a:bodyPr>
          <a:lstStyle/>
          <a:p>
            <a:endParaRPr lang="ja-JP" altLang="en-US" dirty="0"/>
          </a:p>
        </p:txBody>
      </p:sp>
      <p:sp>
        <p:nvSpPr>
          <p:cNvPr id="479275" name="Line 43"/>
          <p:cNvSpPr>
            <a:spLocks noChangeShapeType="1"/>
          </p:cNvSpPr>
          <p:nvPr/>
        </p:nvSpPr>
        <p:spPr bwMode="auto">
          <a:xfrm flipV="1">
            <a:off x="5148263" y="6092825"/>
            <a:ext cx="792162" cy="215900"/>
          </a:xfrm>
          <a:prstGeom prst="line">
            <a:avLst/>
          </a:prstGeom>
          <a:noFill/>
          <a:ln w="38100">
            <a:solidFill>
              <a:srgbClr val="3366FF"/>
            </a:solidFill>
            <a:round/>
            <a:headEnd/>
            <a:tailEnd type="stealth" w="med" len="med"/>
          </a:ln>
          <a:effectLst/>
        </p:spPr>
        <p:txBody>
          <a:bodyPr anchor="ctr">
            <a:spAutoFit/>
          </a:bodyPr>
          <a:lstStyle/>
          <a:p>
            <a:endParaRPr lang="ja-JP" altLang="en-US" dirty="0"/>
          </a:p>
        </p:txBody>
      </p:sp>
      <p:sp>
        <p:nvSpPr>
          <p:cNvPr id="479276" name="Line 44"/>
          <p:cNvSpPr>
            <a:spLocks noChangeShapeType="1"/>
          </p:cNvSpPr>
          <p:nvPr/>
        </p:nvSpPr>
        <p:spPr bwMode="auto">
          <a:xfrm flipV="1">
            <a:off x="8748713" y="1125538"/>
            <a:ext cx="0" cy="2590800"/>
          </a:xfrm>
          <a:prstGeom prst="line">
            <a:avLst/>
          </a:prstGeom>
          <a:noFill/>
          <a:ln w="63500">
            <a:solidFill>
              <a:srgbClr val="FFFF99"/>
            </a:solidFill>
            <a:round/>
            <a:headEnd type="none" w="med" len="lg"/>
            <a:tailEnd type="none" w="med" len="lg"/>
          </a:ln>
          <a:effectLst/>
        </p:spPr>
        <p:txBody>
          <a:bodyPr anchor="ctr">
            <a:spAutoFit/>
          </a:bodyPr>
          <a:lstStyle/>
          <a:p>
            <a:endParaRPr lang="ja-JP" altLang="en-US" dirty="0"/>
          </a:p>
        </p:txBody>
      </p:sp>
      <p:sp>
        <p:nvSpPr>
          <p:cNvPr id="479277" name="Rectangle 45"/>
          <p:cNvSpPr>
            <a:spLocks noChangeArrowheads="1"/>
          </p:cNvSpPr>
          <p:nvPr/>
        </p:nvSpPr>
        <p:spPr bwMode="auto">
          <a:xfrm>
            <a:off x="8029575" y="3668713"/>
            <a:ext cx="863600"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CC9900"/>
                </a:solidFill>
                <a:effectLst>
                  <a:outerShdw blurRad="38100" dist="38100" dir="2700000" algn="tl">
                    <a:srgbClr val="C0C0C0"/>
                  </a:outerShdw>
                </a:effectLst>
              </a:rPr>
              <a:t>50 cm </a:t>
            </a:r>
          </a:p>
        </p:txBody>
      </p:sp>
      <p:sp>
        <p:nvSpPr>
          <p:cNvPr id="479278" name="Rectangle 46"/>
          <p:cNvSpPr>
            <a:spLocks noChangeArrowheads="1"/>
          </p:cNvSpPr>
          <p:nvPr/>
        </p:nvSpPr>
        <p:spPr bwMode="auto">
          <a:xfrm>
            <a:off x="6732588" y="4360863"/>
            <a:ext cx="2339975" cy="581025"/>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0066FF"/>
                </a:solidFill>
              </a:rPr>
              <a:t>防振用ヒートリンク</a:t>
            </a:r>
          </a:p>
          <a:p>
            <a:pPr algn="l">
              <a:buClr>
                <a:schemeClr val="accent2"/>
              </a:buClr>
              <a:buSzPct val="70000"/>
              <a:buFont typeface="Wingdings" pitchFamily="2" charset="2"/>
              <a:buNone/>
            </a:pPr>
            <a:r>
              <a:rPr lang="ja-JP" altLang="en-US" sz="1600" b="1" dirty="0">
                <a:solidFill>
                  <a:srgbClr val="0066FF"/>
                </a:solidFill>
              </a:rPr>
              <a:t>  銅線 </a:t>
            </a:r>
            <a:r>
              <a:rPr lang="en-US" altLang="ja-JP" sz="1600" b="1" dirty="0">
                <a:solidFill>
                  <a:srgbClr val="0066FF"/>
                </a:solidFill>
              </a:rPr>
              <a:t>(</a:t>
            </a:r>
            <a:r>
              <a:rPr lang="ja-JP" altLang="en-US" sz="1600" b="1" dirty="0">
                <a:solidFill>
                  <a:srgbClr val="0066FF"/>
                </a:solidFill>
              </a:rPr>
              <a:t>銀コーティング</a:t>
            </a:r>
            <a:r>
              <a:rPr lang="en-US" altLang="ja-JP" sz="1600" b="1" dirty="0">
                <a:solidFill>
                  <a:srgbClr val="0066FF"/>
                </a:solidFill>
              </a:rPr>
              <a:t>)</a:t>
            </a:r>
          </a:p>
        </p:txBody>
      </p:sp>
      <p:sp>
        <p:nvSpPr>
          <p:cNvPr id="479284" name="Text Box 52"/>
          <p:cNvSpPr txBox="1">
            <a:spLocks noChangeArrowheads="1"/>
          </p:cNvSpPr>
          <p:nvPr/>
        </p:nvSpPr>
        <p:spPr bwMode="auto">
          <a:xfrm>
            <a:off x="1042988" y="1328729"/>
            <a:ext cx="2771775" cy="566309"/>
          </a:xfrm>
          <a:prstGeom prst="rect">
            <a:avLst/>
          </a:prstGeom>
          <a:noFill/>
          <a:ln w="9525">
            <a:noFill/>
            <a:miter lim="800000"/>
            <a:headEnd/>
            <a:tailEnd/>
          </a:ln>
          <a:effectLst/>
        </p:spPr>
        <p:txBody>
          <a:bodyPr>
            <a:spAutoFit/>
          </a:bodyPr>
          <a:lstStyle/>
          <a:p>
            <a:pPr algn="l">
              <a:lnSpc>
                <a:spcPct val="110000"/>
              </a:lnSpc>
              <a:buFontTx/>
              <a:buNone/>
            </a:pPr>
            <a:r>
              <a:rPr lang="en-US" altLang="ja-JP" sz="1400" b="1" dirty="0">
                <a:solidFill>
                  <a:srgbClr val="CCECFF"/>
                </a:solidFill>
                <a:ea typeface="HGP行書体" pitchFamily="66" charset="-128"/>
              </a:rPr>
              <a:t>Gd</a:t>
            </a:r>
            <a:r>
              <a:rPr lang="en-US" altLang="ja-JP" sz="1400" b="1" baseline="-25000" dirty="0">
                <a:solidFill>
                  <a:srgbClr val="CCECFF"/>
                </a:solidFill>
                <a:ea typeface="HGP行書体" pitchFamily="66" charset="-128"/>
              </a:rPr>
              <a:t>1</a:t>
            </a:r>
            <a:r>
              <a:rPr lang="en-US" altLang="ja-JP" sz="1400" b="1" dirty="0">
                <a:solidFill>
                  <a:srgbClr val="CCECFF"/>
                </a:solidFill>
                <a:ea typeface="HGP行書体" pitchFamily="66" charset="-128"/>
              </a:rPr>
              <a:t>Ba</a:t>
            </a:r>
            <a:r>
              <a:rPr lang="en-US" altLang="ja-JP" sz="1400" b="1" baseline="-25000" dirty="0">
                <a:solidFill>
                  <a:srgbClr val="CCECFF"/>
                </a:solidFill>
                <a:ea typeface="HGP行書体" pitchFamily="66" charset="-128"/>
              </a:rPr>
              <a:t>2</a:t>
            </a:r>
            <a:r>
              <a:rPr lang="en-US" altLang="ja-JP" sz="1400" b="1" dirty="0">
                <a:solidFill>
                  <a:srgbClr val="CCECFF"/>
                </a:solidFill>
                <a:ea typeface="HGP行書体" pitchFamily="66" charset="-128"/>
              </a:rPr>
              <a:t>Cu</a:t>
            </a:r>
            <a:r>
              <a:rPr lang="en-US" altLang="ja-JP" sz="1400" b="1" baseline="-25000" dirty="0">
                <a:solidFill>
                  <a:srgbClr val="CCECFF"/>
                </a:solidFill>
                <a:ea typeface="HGP行書体" pitchFamily="66" charset="-128"/>
              </a:rPr>
              <a:t>3</a:t>
            </a:r>
            <a:r>
              <a:rPr lang="en-US" altLang="ja-JP" sz="1400" b="1" dirty="0">
                <a:solidFill>
                  <a:srgbClr val="CCECFF"/>
                </a:solidFill>
                <a:ea typeface="HGP行書体" pitchFamily="66" charset="-128"/>
              </a:rPr>
              <a:t>O</a:t>
            </a:r>
            <a:r>
              <a:rPr lang="en-US" altLang="ja-JP" sz="1400" b="1" baseline="-25000" dirty="0">
                <a:solidFill>
                  <a:srgbClr val="CCECFF"/>
                </a:solidFill>
                <a:ea typeface="HGP行書体" pitchFamily="66" charset="-128"/>
              </a:rPr>
              <a:t>6.9   </a:t>
            </a:r>
            <a:r>
              <a:rPr lang="en-US" altLang="ja-JP" sz="1400" b="1" dirty="0">
                <a:solidFill>
                  <a:srgbClr val="CCECFF"/>
                </a:solidFill>
                <a:ea typeface="HGP行書体" pitchFamily="66" charset="-128"/>
              </a:rPr>
              <a:t> : 70.9%</a:t>
            </a:r>
            <a:r>
              <a:rPr lang="en-US" altLang="ja-JP" sz="1400" b="1" baseline="-25000" dirty="0">
                <a:solidFill>
                  <a:srgbClr val="CCECFF"/>
                </a:solidFill>
                <a:ea typeface="HGP行書体" pitchFamily="66" charset="-128"/>
              </a:rPr>
              <a:t> </a:t>
            </a:r>
          </a:p>
          <a:p>
            <a:pPr algn="l">
              <a:lnSpc>
                <a:spcPct val="110000"/>
              </a:lnSpc>
              <a:buFontTx/>
              <a:buNone/>
            </a:pPr>
            <a:r>
              <a:rPr lang="en-US" altLang="ja-JP" sz="1400" b="1" dirty="0">
                <a:solidFill>
                  <a:srgbClr val="CCECFF"/>
                </a:solidFill>
                <a:ea typeface="HGP行書体" pitchFamily="66" charset="-128"/>
              </a:rPr>
              <a:t>Gd</a:t>
            </a:r>
            <a:r>
              <a:rPr lang="en-US" altLang="ja-JP" sz="1400" b="1" baseline="-25000" dirty="0">
                <a:solidFill>
                  <a:srgbClr val="CCECFF"/>
                </a:solidFill>
                <a:ea typeface="HGP行書体" pitchFamily="66" charset="-128"/>
              </a:rPr>
              <a:t>2</a:t>
            </a:r>
            <a:r>
              <a:rPr lang="en-US" altLang="ja-JP" sz="1400" b="1" dirty="0">
                <a:solidFill>
                  <a:srgbClr val="CCECFF"/>
                </a:solidFill>
                <a:ea typeface="HGP行書体" pitchFamily="66" charset="-128"/>
              </a:rPr>
              <a:t>Ba</a:t>
            </a:r>
            <a:r>
              <a:rPr lang="en-US" altLang="ja-JP" sz="1400" b="1" baseline="-25000" dirty="0">
                <a:solidFill>
                  <a:srgbClr val="CCECFF"/>
                </a:solidFill>
                <a:ea typeface="HGP行書体" pitchFamily="66" charset="-128"/>
              </a:rPr>
              <a:t>1</a:t>
            </a:r>
            <a:r>
              <a:rPr lang="en-US" altLang="ja-JP" sz="1400" b="1" dirty="0">
                <a:solidFill>
                  <a:srgbClr val="CCECFF"/>
                </a:solidFill>
                <a:ea typeface="HGP行書体" pitchFamily="66" charset="-128"/>
              </a:rPr>
              <a:t>Cu</a:t>
            </a:r>
            <a:r>
              <a:rPr lang="en-US" altLang="ja-JP" sz="1400" b="1" baseline="-25000" dirty="0">
                <a:solidFill>
                  <a:srgbClr val="CCECFF"/>
                </a:solidFill>
                <a:ea typeface="HGP行書体" pitchFamily="66" charset="-128"/>
              </a:rPr>
              <a:t>1</a:t>
            </a:r>
            <a:r>
              <a:rPr lang="en-US" altLang="ja-JP" sz="1400" b="1" dirty="0">
                <a:solidFill>
                  <a:srgbClr val="CCECFF"/>
                </a:solidFill>
                <a:ea typeface="HGP行書体" pitchFamily="66" charset="-128"/>
              </a:rPr>
              <a:t>O</a:t>
            </a:r>
            <a:r>
              <a:rPr lang="en-US" altLang="ja-JP" sz="1400" b="1" baseline="-25000" dirty="0">
                <a:solidFill>
                  <a:srgbClr val="CCECFF"/>
                </a:solidFill>
                <a:ea typeface="HGP行書体" pitchFamily="66" charset="-128"/>
              </a:rPr>
              <a:t>7     </a:t>
            </a:r>
            <a:r>
              <a:rPr lang="en-US" altLang="ja-JP" sz="1400" b="1" dirty="0">
                <a:solidFill>
                  <a:srgbClr val="CCECFF"/>
                </a:solidFill>
                <a:ea typeface="HGP行書体" pitchFamily="66" charset="-128"/>
              </a:rPr>
              <a:t>  : 19.2%</a:t>
            </a:r>
          </a:p>
        </p:txBody>
      </p:sp>
      <p:sp>
        <p:nvSpPr>
          <p:cNvPr id="479288" name="Rectangle 56"/>
          <p:cNvSpPr>
            <a:spLocks noChangeArrowheads="1"/>
          </p:cNvSpPr>
          <p:nvPr/>
        </p:nvSpPr>
        <p:spPr bwMode="auto">
          <a:xfrm>
            <a:off x="2555875" y="3390900"/>
            <a:ext cx="1871663"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3366FF"/>
                </a:solidFill>
              </a:rPr>
              <a:t>超伝導体バルク</a:t>
            </a:r>
          </a:p>
        </p:txBody>
      </p:sp>
      <p:sp>
        <p:nvSpPr>
          <p:cNvPr id="517122" name="Rectangle 1026"/>
          <p:cNvSpPr>
            <a:spLocks noChangeArrowheads="1"/>
          </p:cNvSpPr>
          <p:nvPr/>
        </p:nvSpPr>
        <p:spPr bwMode="auto">
          <a:xfrm>
            <a:off x="504825" y="2143116"/>
            <a:ext cx="3922713" cy="119856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b="1" dirty="0">
                <a:solidFill>
                  <a:srgbClr val="F8F8F8"/>
                </a:solidFill>
                <a:sym typeface="Wingdings" pitchFamily="2" charset="2"/>
              </a:rPr>
              <a:t>パルス管冷凍機</a:t>
            </a:r>
          </a:p>
          <a:p>
            <a:pPr algn="l">
              <a:lnSpc>
                <a:spcPct val="110000"/>
              </a:lnSpc>
              <a:buClr>
                <a:schemeClr val="accent2"/>
              </a:buClr>
              <a:buSzPct val="70000"/>
              <a:buFont typeface="Wingdings" pitchFamily="2" charset="2"/>
              <a:buNone/>
            </a:pPr>
            <a:r>
              <a:rPr lang="ja-JP" altLang="en-US" sz="1600" b="1" dirty="0">
                <a:solidFill>
                  <a:srgbClr val="F8F8F8"/>
                </a:solidFill>
                <a:sym typeface="Wingdings" pitchFamily="2" charset="2"/>
              </a:rPr>
              <a:t>　　最低到達温度 </a:t>
            </a:r>
            <a:r>
              <a:rPr lang="en-US" altLang="ja-JP" sz="1600" b="1" dirty="0">
                <a:solidFill>
                  <a:srgbClr val="F8F8F8"/>
                </a:solidFill>
                <a:sym typeface="Wingdings" pitchFamily="2" charset="2"/>
              </a:rPr>
              <a:t>~</a:t>
            </a:r>
            <a:r>
              <a:rPr lang="en-US" altLang="ja-JP" sz="1600" b="1" dirty="0" smtClean="0">
                <a:solidFill>
                  <a:srgbClr val="F8F8F8"/>
                </a:solidFill>
                <a:sym typeface="Wingdings" pitchFamily="2" charset="2"/>
              </a:rPr>
              <a:t>40K</a:t>
            </a:r>
            <a:endParaRPr lang="en-US" altLang="ja-JP" sz="1600" b="1" dirty="0">
              <a:solidFill>
                <a:srgbClr val="F8F8F8"/>
              </a:solidFill>
              <a:sym typeface="Wingdings" pitchFamily="2" charset="2"/>
            </a:endParaRPr>
          </a:p>
          <a:p>
            <a:pPr algn="l">
              <a:lnSpc>
                <a:spcPct val="110000"/>
              </a:lnSpc>
              <a:buClr>
                <a:schemeClr val="accent2"/>
              </a:buClr>
              <a:buSzPct val="70000"/>
              <a:buFont typeface="Wingdings" pitchFamily="2" charset="2"/>
              <a:buNone/>
            </a:pPr>
            <a:r>
              <a:rPr lang="en-US" altLang="ja-JP" sz="1600" b="1" dirty="0">
                <a:solidFill>
                  <a:srgbClr val="F8F8F8"/>
                </a:solidFill>
                <a:sym typeface="Wingdings" pitchFamily="2" charset="2"/>
              </a:rPr>
              <a:t>     </a:t>
            </a:r>
            <a:r>
              <a:rPr lang="ja-JP" altLang="en-US" sz="1600" b="1" dirty="0">
                <a:solidFill>
                  <a:srgbClr val="F8F8F8"/>
                </a:solidFill>
                <a:sym typeface="Wingdings" pitchFamily="2" charset="2"/>
              </a:rPr>
              <a:t>バルブユニット分離による低振動化</a:t>
            </a:r>
          </a:p>
          <a:p>
            <a:pPr algn="l">
              <a:lnSpc>
                <a:spcPct val="110000"/>
              </a:lnSpc>
              <a:buClr>
                <a:schemeClr val="accent2"/>
              </a:buClr>
              <a:buSzPct val="70000"/>
              <a:buFont typeface="Wingdings" pitchFamily="2" charset="2"/>
              <a:buNone/>
            </a:pPr>
            <a:r>
              <a:rPr lang="ja-JP" altLang="en-US" sz="1600" b="1" dirty="0">
                <a:solidFill>
                  <a:srgbClr val="F8F8F8"/>
                </a:solidFill>
                <a:sym typeface="Wingdings" pitchFamily="2" charset="2"/>
              </a:rPr>
              <a:t>     柔軟ヒートリンクによる防振</a:t>
            </a:r>
          </a:p>
        </p:txBody>
      </p:sp>
    </p:spTree>
  </p:cSld>
  <p:clrMapOvr>
    <a:masterClrMapping/>
  </p:clrMapOvr>
  <p:transition advTm="52992"/>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9" name="Rectangle 3"/>
          <p:cNvSpPr>
            <a:spLocks noGrp="1" noChangeArrowheads="1"/>
          </p:cNvSpPr>
          <p:nvPr>
            <p:ph type="title"/>
          </p:nvPr>
        </p:nvSpPr>
        <p:spPr/>
        <p:txBody>
          <a:bodyPr/>
          <a:lstStyle/>
          <a:p>
            <a:r>
              <a:rPr lang="ja-JP" altLang="en-US" dirty="0"/>
              <a:t>超伝導体・冷凍機の</a:t>
            </a:r>
            <a:r>
              <a:rPr lang="ja-JP" altLang="en-US" dirty="0" smtClean="0"/>
              <a:t>振動</a:t>
            </a:r>
            <a:endParaRPr lang="ja-JP" altLang="en-US" dirty="0"/>
          </a:p>
        </p:txBody>
      </p:sp>
      <p:sp>
        <p:nvSpPr>
          <p:cNvPr id="25"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475190" name="Picture 54" descr="coole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354638" y="1524000"/>
            <a:ext cx="3252787" cy="3198813"/>
          </a:xfrm>
          <a:prstGeom prst="rect">
            <a:avLst/>
          </a:prstGeom>
          <a:noFill/>
        </p:spPr>
      </p:pic>
      <p:sp>
        <p:nvSpPr>
          <p:cNvPr id="475141" name="Rectangle 5"/>
          <p:cNvSpPr>
            <a:spLocks noChangeArrowheads="1"/>
          </p:cNvSpPr>
          <p:nvPr/>
        </p:nvSpPr>
        <p:spPr bwMode="auto">
          <a:xfrm>
            <a:off x="500034" y="857232"/>
            <a:ext cx="4314825" cy="40011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2000" b="1" dirty="0">
                <a:solidFill>
                  <a:srgbClr val="FFFFFF"/>
                </a:solidFill>
              </a:rPr>
              <a:t>低振動型パルスチューブ冷凍機</a:t>
            </a:r>
          </a:p>
        </p:txBody>
      </p:sp>
      <p:sp>
        <p:nvSpPr>
          <p:cNvPr id="475145" name="Rectangle 9"/>
          <p:cNvSpPr>
            <a:spLocks noChangeArrowheads="1"/>
          </p:cNvSpPr>
          <p:nvPr/>
        </p:nvSpPr>
        <p:spPr bwMode="auto">
          <a:xfrm>
            <a:off x="866780" y="1434100"/>
            <a:ext cx="4419600" cy="92333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kumimoji="0" lang="ja-JP" altLang="en-US" b="1" dirty="0">
                <a:solidFill>
                  <a:srgbClr val="FFFFFF"/>
                </a:solidFill>
              </a:rPr>
              <a:t>超伝導体バルク</a:t>
            </a:r>
            <a:r>
              <a:rPr lang="ja-JP" altLang="en-US" b="1" dirty="0">
                <a:solidFill>
                  <a:srgbClr val="FFFFFF"/>
                </a:solidFill>
              </a:rPr>
              <a:t> </a:t>
            </a:r>
            <a:r>
              <a:rPr lang="en-US" altLang="ja-JP" b="1" dirty="0">
                <a:solidFill>
                  <a:srgbClr val="FFFFFF"/>
                </a:solidFill>
              </a:rPr>
              <a:t>: </a:t>
            </a:r>
          </a:p>
          <a:p>
            <a:pPr algn="l">
              <a:buClr>
                <a:schemeClr val="accent2"/>
              </a:buClr>
              <a:buSzPct val="70000"/>
              <a:buFont typeface="Wingdings" pitchFamily="2" charset="2"/>
              <a:buNone/>
            </a:pPr>
            <a:r>
              <a:rPr lang="en-US" altLang="ja-JP" b="1" dirty="0"/>
              <a:t>     </a:t>
            </a:r>
            <a:r>
              <a:rPr lang="ja-JP" altLang="en-US" b="1" dirty="0">
                <a:solidFill>
                  <a:srgbClr val="FFFFCC"/>
                </a:solidFill>
              </a:rPr>
              <a:t>地面に対して      硬く固定</a:t>
            </a:r>
          </a:p>
          <a:p>
            <a:pPr algn="l">
              <a:buClr>
                <a:schemeClr val="accent2"/>
              </a:buClr>
              <a:buSzPct val="70000"/>
              <a:buFont typeface="Wingdings" pitchFamily="2" charset="2"/>
              <a:buNone/>
            </a:pPr>
            <a:r>
              <a:rPr lang="ja-JP" altLang="en-US" b="1" dirty="0">
                <a:solidFill>
                  <a:srgbClr val="FFFFCC"/>
                </a:solidFill>
              </a:rPr>
              <a:t>     冷凍機に対して　柔らかく接続</a:t>
            </a:r>
          </a:p>
        </p:txBody>
      </p:sp>
      <p:sp>
        <p:nvSpPr>
          <p:cNvPr id="475174" name="Line 38"/>
          <p:cNvSpPr>
            <a:spLocks noChangeShapeType="1"/>
          </p:cNvSpPr>
          <p:nvPr/>
        </p:nvSpPr>
        <p:spPr bwMode="auto">
          <a:xfrm flipH="1">
            <a:off x="7281863" y="3733800"/>
            <a:ext cx="414337" cy="204788"/>
          </a:xfrm>
          <a:prstGeom prst="line">
            <a:avLst/>
          </a:prstGeom>
          <a:noFill/>
          <a:ln w="38100">
            <a:solidFill>
              <a:srgbClr val="33CC33"/>
            </a:solidFill>
            <a:round/>
            <a:headEnd/>
            <a:tailEnd type="stealth" w="med" len="med"/>
          </a:ln>
          <a:effectLst/>
        </p:spPr>
        <p:txBody>
          <a:bodyPr anchor="ctr">
            <a:spAutoFit/>
          </a:bodyPr>
          <a:lstStyle/>
          <a:p>
            <a:endParaRPr lang="ja-JP" altLang="en-US" dirty="0"/>
          </a:p>
        </p:txBody>
      </p:sp>
      <p:sp>
        <p:nvSpPr>
          <p:cNvPr id="475175" name="Rectangle 39"/>
          <p:cNvSpPr>
            <a:spLocks noChangeArrowheads="1"/>
          </p:cNvSpPr>
          <p:nvPr/>
        </p:nvSpPr>
        <p:spPr bwMode="auto">
          <a:xfrm>
            <a:off x="7651750" y="3095625"/>
            <a:ext cx="1360488" cy="954107"/>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400" b="1" dirty="0">
                <a:solidFill>
                  <a:srgbClr val="CCFFCC"/>
                </a:solidFill>
              </a:rPr>
              <a:t>Supporting rod with low-thermal conductivity </a:t>
            </a:r>
          </a:p>
        </p:txBody>
      </p:sp>
      <p:sp>
        <p:nvSpPr>
          <p:cNvPr id="475176" name="Rectangle 40"/>
          <p:cNvSpPr>
            <a:spLocks noChangeArrowheads="1"/>
          </p:cNvSpPr>
          <p:nvPr/>
        </p:nvSpPr>
        <p:spPr bwMode="auto">
          <a:xfrm>
            <a:off x="7783513" y="4451350"/>
            <a:ext cx="1360487" cy="738664"/>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400" b="1" dirty="0">
                <a:solidFill>
                  <a:srgbClr val="EAEAEA"/>
                </a:solidFill>
              </a:rPr>
              <a:t>Heat link</a:t>
            </a:r>
          </a:p>
          <a:p>
            <a:pPr algn="l">
              <a:buClr>
                <a:schemeClr val="accent2"/>
              </a:buClr>
              <a:buSzPct val="70000"/>
              <a:buFont typeface="Wingdings" pitchFamily="2" charset="2"/>
              <a:buNone/>
            </a:pPr>
            <a:r>
              <a:rPr lang="en-US" altLang="ja-JP" sz="1400" b="1" dirty="0">
                <a:solidFill>
                  <a:srgbClr val="EAEAEA"/>
                </a:solidFill>
              </a:rPr>
              <a:t>  Ag-coated</a:t>
            </a:r>
          </a:p>
          <a:p>
            <a:pPr algn="l">
              <a:buClr>
                <a:schemeClr val="accent2"/>
              </a:buClr>
              <a:buSzPct val="70000"/>
              <a:buFont typeface="Wingdings" pitchFamily="2" charset="2"/>
              <a:buNone/>
            </a:pPr>
            <a:r>
              <a:rPr lang="en-US" altLang="ja-JP" sz="1400" b="1" dirty="0">
                <a:solidFill>
                  <a:srgbClr val="EAEAEA"/>
                </a:solidFill>
              </a:rPr>
              <a:t>    Cu wires</a:t>
            </a:r>
          </a:p>
        </p:txBody>
      </p:sp>
      <p:sp>
        <p:nvSpPr>
          <p:cNvPr id="475177" name="Line 41"/>
          <p:cNvSpPr>
            <a:spLocks noChangeShapeType="1"/>
          </p:cNvSpPr>
          <p:nvPr/>
        </p:nvSpPr>
        <p:spPr bwMode="auto">
          <a:xfrm flipH="1" flipV="1">
            <a:off x="7180263" y="4191000"/>
            <a:ext cx="592137" cy="381000"/>
          </a:xfrm>
          <a:prstGeom prst="line">
            <a:avLst/>
          </a:prstGeom>
          <a:noFill/>
          <a:ln w="38100">
            <a:solidFill>
              <a:srgbClr val="C0C0C0"/>
            </a:solidFill>
            <a:round/>
            <a:headEnd/>
            <a:tailEnd type="stealth" w="med" len="med"/>
          </a:ln>
          <a:effectLst/>
        </p:spPr>
        <p:txBody>
          <a:bodyPr anchor="ctr">
            <a:spAutoFit/>
          </a:bodyPr>
          <a:lstStyle/>
          <a:p>
            <a:endParaRPr lang="ja-JP" altLang="en-US" dirty="0"/>
          </a:p>
        </p:txBody>
      </p:sp>
      <p:sp>
        <p:nvSpPr>
          <p:cNvPr id="475178" name="Rectangle 42"/>
          <p:cNvSpPr>
            <a:spLocks noChangeArrowheads="1"/>
          </p:cNvSpPr>
          <p:nvPr/>
        </p:nvSpPr>
        <p:spPr bwMode="auto">
          <a:xfrm>
            <a:off x="5659438" y="838200"/>
            <a:ext cx="1512887" cy="52322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400" b="1" dirty="0">
                <a:solidFill>
                  <a:srgbClr val="EAEAEA"/>
                </a:solidFill>
              </a:rPr>
              <a:t>Isolation </a:t>
            </a:r>
          </a:p>
          <a:p>
            <a:pPr algn="l">
              <a:buClr>
                <a:schemeClr val="accent2"/>
              </a:buClr>
              <a:buSzPct val="70000"/>
              <a:buFont typeface="Wingdings" pitchFamily="2" charset="2"/>
              <a:buNone/>
            </a:pPr>
            <a:r>
              <a:rPr lang="en-US" altLang="ja-JP" sz="1400" b="1" dirty="0">
                <a:solidFill>
                  <a:srgbClr val="EAEAEA"/>
                </a:solidFill>
              </a:rPr>
              <a:t>Rubber </a:t>
            </a:r>
          </a:p>
        </p:txBody>
      </p:sp>
      <p:sp>
        <p:nvSpPr>
          <p:cNvPr id="475179" name="Line 43"/>
          <p:cNvSpPr>
            <a:spLocks noChangeShapeType="1"/>
          </p:cNvSpPr>
          <p:nvPr/>
        </p:nvSpPr>
        <p:spPr bwMode="auto">
          <a:xfrm flipH="1">
            <a:off x="5811838" y="1295400"/>
            <a:ext cx="76200" cy="304800"/>
          </a:xfrm>
          <a:prstGeom prst="line">
            <a:avLst/>
          </a:prstGeom>
          <a:noFill/>
          <a:ln w="38100">
            <a:solidFill>
              <a:srgbClr val="C0C0C0"/>
            </a:solidFill>
            <a:round/>
            <a:headEnd/>
            <a:tailEnd type="stealth" w="med" len="med"/>
          </a:ln>
          <a:effectLst/>
        </p:spPr>
        <p:txBody>
          <a:bodyPr anchor="ctr">
            <a:spAutoFit/>
          </a:bodyPr>
          <a:lstStyle/>
          <a:p>
            <a:endParaRPr lang="ja-JP" altLang="en-US" dirty="0"/>
          </a:p>
        </p:txBody>
      </p:sp>
      <p:sp>
        <p:nvSpPr>
          <p:cNvPr id="475180" name="Line 44"/>
          <p:cNvSpPr>
            <a:spLocks noChangeShapeType="1"/>
          </p:cNvSpPr>
          <p:nvPr/>
        </p:nvSpPr>
        <p:spPr bwMode="auto">
          <a:xfrm flipH="1">
            <a:off x="7031038" y="1425575"/>
            <a:ext cx="222250" cy="403225"/>
          </a:xfrm>
          <a:prstGeom prst="line">
            <a:avLst/>
          </a:prstGeom>
          <a:noFill/>
          <a:ln w="38100">
            <a:solidFill>
              <a:srgbClr val="C0C0C0"/>
            </a:solidFill>
            <a:round/>
            <a:headEnd/>
            <a:tailEnd type="stealth" w="med" len="med"/>
          </a:ln>
          <a:effectLst/>
        </p:spPr>
        <p:txBody>
          <a:bodyPr anchor="ctr">
            <a:spAutoFit/>
          </a:bodyPr>
          <a:lstStyle/>
          <a:p>
            <a:endParaRPr lang="ja-JP" altLang="en-US" dirty="0"/>
          </a:p>
        </p:txBody>
      </p:sp>
      <p:sp>
        <p:nvSpPr>
          <p:cNvPr id="475181" name="Rectangle 45"/>
          <p:cNvSpPr>
            <a:spLocks noChangeArrowheads="1"/>
          </p:cNvSpPr>
          <p:nvPr/>
        </p:nvSpPr>
        <p:spPr bwMode="auto">
          <a:xfrm>
            <a:off x="7183438" y="914400"/>
            <a:ext cx="1728787" cy="52322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400" b="1" dirty="0">
                <a:solidFill>
                  <a:srgbClr val="EAEAEA"/>
                </a:solidFill>
              </a:rPr>
              <a:t>Pulse-tube</a:t>
            </a:r>
          </a:p>
          <a:p>
            <a:pPr algn="l">
              <a:buClr>
                <a:schemeClr val="accent2"/>
              </a:buClr>
              <a:buSzPct val="70000"/>
              <a:buFont typeface="Wingdings" pitchFamily="2" charset="2"/>
              <a:buNone/>
            </a:pPr>
            <a:r>
              <a:rPr lang="en-US" altLang="ja-JP" sz="1400" b="1" dirty="0">
                <a:solidFill>
                  <a:srgbClr val="EAEAEA"/>
                </a:solidFill>
              </a:rPr>
              <a:t>Cryo-cooler</a:t>
            </a:r>
          </a:p>
        </p:txBody>
      </p:sp>
      <p:sp>
        <p:nvSpPr>
          <p:cNvPr id="475182" name="Rectangle 46"/>
          <p:cNvSpPr>
            <a:spLocks noChangeArrowheads="1"/>
          </p:cNvSpPr>
          <p:nvPr/>
        </p:nvSpPr>
        <p:spPr bwMode="auto">
          <a:xfrm>
            <a:off x="8097838" y="2454275"/>
            <a:ext cx="863600" cy="52322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400" b="1" dirty="0">
                <a:solidFill>
                  <a:srgbClr val="FFCC99"/>
                </a:solidFill>
              </a:rPr>
              <a:t>Valve    </a:t>
            </a:r>
          </a:p>
          <a:p>
            <a:pPr algn="l">
              <a:buClr>
                <a:schemeClr val="accent2"/>
              </a:buClr>
              <a:buSzPct val="70000"/>
              <a:buFont typeface="Wingdings" pitchFamily="2" charset="2"/>
              <a:buNone/>
            </a:pPr>
            <a:r>
              <a:rPr lang="en-US" altLang="ja-JP" sz="1400" b="1" dirty="0">
                <a:solidFill>
                  <a:srgbClr val="FFCC99"/>
                </a:solidFill>
              </a:rPr>
              <a:t>  unit </a:t>
            </a:r>
          </a:p>
        </p:txBody>
      </p:sp>
      <p:sp>
        <p:nvSpPr>
          <p:cNvPr id="475183" name="Rectangle 47"/>
          <p:cNvSpPr>
            <a:spLocks noChangeArrowheads="1"/>
          </p:cNvSpPr>
          <p:nvPr/>
        </p:nvSpPr>
        <p:spPr bwMode="auto">
          <a:xfrm>
            <a:off x="4876800" y="2794000"/>
            <a:ext cx="1512888" cy="30480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400" b="1" dirty="0">
                <a:solidFill>
                  <a:srgbClr val="EAEAEA"/>
                </a:solidFill>
              </a:rPr>
              <a:t>Bellows</a:t>
            </a:r>
          </a:p>
        </p:txBody>
      </p:sp>
      <p:sp>
        <p:nvSpPr>
          <p:cNvPr id="475184" name="Line 48"/>
          <p:cNvSpPr>
            <a:spLocks noChangeShapeType="1"/>
          </p:cNvSpPr>
          <p:nvPr/>
        </p:nvSpPr>
        <p:spPr bwMode="auto">
          <a:xfrm>
            <a:off x="5524500" y="3081338"/>
            <a:ext cx="800100" cy="347662"/>
          </a:xfrm>
          <a:prstGeom prst="line">
            <a:avLst/>
          </a:prstGeom>
          <a:noFill/>
          <a:ln w="38100">
            <a:solidFill>
              <a:srgbClr val="C0C0C0"/>
            </a:solidFill>
            <a:round/>
            <a:headEnd/>
            <a:tailEnd type="stealth" w="med" len="med"/>
          </a:ln>
          <a:effectLst/>
        </p:spPr>
        <p:txBody>
          <a:bodyPr anchor="ctr">
            <a:spAutoFit/>
          </a:bodyPr>
          <a:lstStyle/>
          <a:p>
            <a:endParaRPr lang="ja-JP" altLang="en-US" dirty="0"/>
          </a:p>
        </p:txBody>
      </p:sp>
      <p:sp>
        <p:nvSpPr>
          <p:cNvPr id="475186" name="Rectangle 50"/>
          <p:cNvSpPr>
            <a:spLocks noChangeArrowheads="1"/>
          </p:cNvSpPr>
          <p:nvPr/>
        </p:nvSpPr>
        <p:spPr bwMode="auto">
          <a:xfrm>
            <a:off x="5278438" y="3749675"/>
            <a:ext cx="1060450" cy="52322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400" b="1" dirty="0">
                <a:solidFill>
                  <a:srgbClr val="EAEAEA"/>
                </a:solidFill>
              </a:rPr>
              <a:t>Vacuum</a:t>
            </a:r>
          </a:p>
          <a:p>
            <a:pPr algn="l">
              <a:buClr>
                <a:schemeClr val="accent2"/>
              </a:buClr>
              <a:buSzPct val="70000"/>
              <a:buFont typeface="Wingdings" pitchFamily="2" charset="2"/>
              <a:buNone/>
            </a:pPr>
            <a:r>
              <a:rPr lang="en-US" altLang="ja-JP" sz="1400" b="1" dirty="0">
                <a:solidFill>
                  <a:srgbClr val="EAEAEA"/>
                </a:solidFill>
              </a:rPr>
              <a:t>tank</a:t>
            </a:r>
          </a:p>
        </p:txBody>
      </p:sp>
      <p:sp>
        <p:nvSpPr>
          <p:cNvPr id="475187" name="Line 51"/>
          <p:cNvSpPr>
            <a:spLocks noChangeShapeType="1"/>
          </p:cNvSpPr>
          <p:nvPr/>
        </p:nvSpPr>
        <p:spPr bwMode="auto">
          <a:xfrm flipH="1" flipV="1">
            <a:off x="6629400" y="4495800"/>
            <a:ext cx="228600" cy="609600"/>
          </a:xfrm>
          <a:prstGeom prst="line">
            <a:avLst/>
          </a:prstGeom>
          <a:noFill/>
          <a:ln w="38100">
            <a:solidFill>
              <a:srgbClr val="C0C0C0"/>
            </a:solidFill>
            <a:round/>
            <a:headEnd/>
            <a:tailEnd type="stealth" w="med" len="med"/>
          </a:ln>
          <a:effectLst/>
        </p:spPr>
        <p:txBody>
          <a:bodyPr anchor="ctr">
            <a:spAutoFit/>
          </a:bodyPr>
          <a:lstStyle/>
          <a:p>
            <a:endParaRPr lang="ja-JP" altLang="en-US" dirty="0"/>
          </a:p>
        </p:txBody>
      </p:sp>
      <p:sp>
        <p:nvSpPr>
          <p:cNvPr id="475195" name="Rectangle 59"/>
          <p:cNvSpPr>
            <a:spLocks noChangeArrowheads="1"/>
          </p:cNvSpPr>
          <p:nvPr/>
        </p:nvSpPr>
        <p:spPr bwMode="auto">
          <a:xfrm>
            <a:off x="5791200" y="5105400"/>
            <a:ext cx="3124200" cy="1169551"/>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400" b="1" dirty="0">
                <a:solidFill>
                  <a:srgbClr val="FFFFFF"/>
                </a:solidFill>
              </a:rPr>
              <a:t>Super-conductor bulk</a:t>
            </a:r>
          </a:p>
          <a:p>
            <a:pPr algn="l">
              <a:buClr>
                <a:schemeClr val="accent2"/>
              </a:buClr>
              <a:buSzPct val="70000"/>
              <a:buFont typeface="Wingdings" pitchFamily="2" charset="2"/>
              <a:buNone/>
            </a:pPr>
            <a:r>
              <a:rPr lang="en-US" altLang="ja-JP" sz="1400" b="1" dirty="0"/>
              <a:t>     </a:t>
            </a:r>
            <a:r>
              <a:rPr lang="en-US" altLang="ja-JP" sz="1400" b="1" dirty="0">
                <a:solidFill>
                  <a:srgbClr val="3333FF"/>
                </a:solidFill>
              </a:rPr>
              <a:t> </a:t>
            </a:r>
            <a:r>
              <a:rPr lang="en-US" altLang="ja-JP" sz="1400" b="1" dirty="0">
                <a:solidFill>
                  <a:srgbClr val="CCECFF"/>
                </a:solidFill>
              </a:rPr>
              <a:t>Gd-Ba-Cu-O</a:t>
            </a:r>
          </a:p>
          <a:p>
            <a:pPr algn="l">
              <a:buClr>
                <a:schemeClr val="accent2"/>
              </a:buClr>
              <a:buSzPct val="70000"/>
              <a:buFont typeface="Wingdings" pitchFamily="2" charset="2"/>
              <a:buNone/>
            </a:pPr>
            <a:r>
              <a:rPr lang="en-US" altLang="ja-JP" sz="1400" b="1" dirty="0"/>
              <a:t>      </a:t>
            </a:r>
            <a:r>
              <a:rPr lang="en-US" altLang="ja-JP" sz="1400" b="1" dirty="0">
                <a:solidFill>
                  <a:srgbClr val="FFFFFF"/>
                </a:solidFill>
              </a:rPr>
              <a:t>Φ60 mm, t 20 mm</a:t>
            </a:r>
          </a:p>
          <a:p>
            <a:pPr algn="l">
              <a:buClr>
                <a:schemeClr val="accent2"/>
              </a:buClr>
              <a:buSzPct val="70000"/>
              <a:buFont typeface="Wingdings" pitchFamily="2" charset="2"/>
              <a:buNone/>
            </a:pPr>
            <a:r>
              <a:rPr lang="en-US" altLang="ja-JP" sz="1400" b="1" dirty="0">
                <a:solidFill>
                  <a:srgbClr val="FFFFFF"/>
                </a:solidFill>
              </a:rPr>
              <a:t>       Critical temperature: 92K</a:t>
            </a:r>
          </a:p>
          <a:p>
            <a:pPr algn="l">
              <a:buClr>
                <a:schemeClr val="accent2"/>
              </a:buClr>
              <a:buSzPct val="70000"/>
              <a:buFont typeface="Wingdings" pitchFamily="2" charset="2"/>
              <a:buNone/>
            </a:pPr>
            <a:r>
              <a:rPr lang="en-US" altLang="ja-JP" sz="1400" b="1" dirty="0"/>
              <a:t>       </a:t>
            </a:r>
            <a:r>
              <a:rPr lang="en-US" altLang="ja-JP" sz="1400" b="1" dirty="0">
                <a:solidFill>
                  <a:srgbClr val="FFFFFF"/>
                </a:solidFill>
              </a:rPr>
              <a:t>(</a:t>
            </a:r>
            <a:r>
              <a:rPr lang="en-US" altLang="ja-JP" sz="1400" b="1" dirty="0">
                <a:solidFill>
                  <a:srgbClr val="CCECFF"/>
                </a:solidFill>
              </a:rPr>
              <a:t>sufficient pinning at 70K</a:t>
            </a:r>
            <a:r>
              <a:rPr lang="en-US" altLang="ja-JP" sz="1400" b="1" dirty="0">
                <a:solidFill>
                  <a:srgbClr val="FFFFFF"/>
                </a:solidFill>
              </a:rPr>
              <a:t>)</a:t>
            </a:r>
            <a:endParaRPr lang="en-US" altLang="ja-JP" sz="1400" b="1" dirty="0">
              <a:solidFill>
                <a:srgbClr val="FFFFFF"/>
              </a:solidFill>
              <a:sym typeface="Wingdings" pitchFamily="2" charset="2"/>
            </a:endParaRPr>
          </a:p>
        </p:txBody>
      </p:sp>
      <p:grpSp>
        <p:nvGrpSpPr>
          <p:cNvPr id="26" name="グループ化 25"/>
          <p:cNvGrpSpPr/>
          <p:nvPr/>
        </p:nvGrpSpPr>
        <p:grpSpPr>
          <a:xfrm>
            <a:off x="285720" y="2571744"/>
            <a:ext cx="5000660" cy="3857652"/>
            <a:chOff x="285720" y="2571744"/>
            <a:chExt cx="5000660" cy="3857652"/>
          </a:xfrm>
        </p:grpSpPr>
        <p:sp>
          <p:nvSpPr>
            <p:cNvPr id="27" name="角丸四角形 26"/>
            <p:cNvSpPr/>
            <p:nvPr/>
          </p:nvSpPr>
          <p:spPr bwMode="auto">
            <a:xfrm>
              <a:off x="285720" y="3357562"/>
              <a:ext cx="5000660" cy="3071834"/>
            </a:xfrm>
            <a:prstGeom prst="roundRect">
              <a:avLst>
                <a:gd name="adj" fmla="val 2073"/>
              </a:avLst>
            </a:prstGeom>
            <a:solidFill>
              <a:srgbClr val="F8F8F8">
                <a:alpha val="9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grpSp>
          <p:nvGrpSpPr>
            <p:cNvPr id="2" name="グループ化 27"/>
            <p:cNvGrpSpPr/>
            <p:nvPr/>
          </p:nvGrpSpPr>
          <p:grpSpPr>
            <a:xfrm>
              <a:off x="304800" y="2571744"/>
              <a:ext cx="4953000" cy="3851281"/>
              <a:chOff x="304800" y="2643182"/>
              <a:chExt cx="4953000" cy="3851281"/>
            </a:xfrm>
          </p:grpSpPr>
          <p:sp>
            <p:nvSpPr>
              <p:cNvPr id="475193" name="Rectangle 57"/>
              <p:cNvSpPr>
                <a:spLocks noChangeArrowheads="1"/>
              </p:cNvSpPr>
              <p:nvPr/>
            </p:nvSpPr>
            <p:spPr bwMode="auto">
              <a:xfrm>
                <a:off x="754064" y="2643182"/>
                <a:ext cx="4032250" cy="769441"/>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2000" b="1" dirty="0">
                    <a:solidFill>
                      <a:srgbClr val="FFFFFF"/>
                    </a:solidFill>
                  </a:rPr>
                  <a:t>振動評価</a:t>
                </a:r>
              </a:p>
              <a:p>
                <a:pPr algn="l">
                  <a:lnSpc>
                    <a:spcPct val="110000"/>
                  </a:lnSpc>
                  <a:buClr>
                    <a:schemeClr val="accent2"/>
                  </a:buClr>
                  <a:buSzPct val="70000"/>
                  <a:buFont typeface="Wingdings" pitchFamily="2" charset="2"/>
                  <a:buNone/>
                </a:pPr>
                <a:r>
                  <a:rPr lang="ja-JP" altLang="en-US" sz="2000" b="1" dirty="0" smtClean="0">
                    <a:sym typeface="Wingdings" pitchFamily="2" charset="2"/>
                  </a:rPr>
                  <a:t>    </a:t>
                </a:r>
                <a:r>
                  <a:rPr lang="ja-JP" altLang="en-US" sz="2000" b="1" dirty="0" smtClean="0">
                    <a:solidFill>
                      <a:srgbClr val="FFFFCC"/>
                    </a:solidFill>
                    <a:sym typeface="Wingdings" pitchFamily="2" charset="2"/>
                  </a:rPr>
                  <a:t> 振動は地面</a:t>
                </a:r>
                <a:r>
                  <a:rPr lang="ja-JP" altLang="en-US" sz="2000" b="1" dirty="0">
                    <a:solidFill>
                      <a:srgbClr val="FFFFCC"/>
                    </a:solidFill>
                    <a:sym typeface="Wingdings" pitchFamily="2" charset="2"/>
                  </a:rPr>
                  <a:t>振動</a:t>
                </a:r>
                <a:r>
                  <a:rPr lang="ja-JP" altLang="en-US" sz="2000" b="1" dirty="0" smtClean="0">
                    <a:solidFill>
                      <a:srgbClr val="FFFFCC"/>
                    </a:solidFill>
                    <a:sym typeface="Wingdings" pitchFamily="2" charset="2"/>
                  </a:rPr>
                  <a:t>レベル　以下</a:t>
                </a:r>
                <a:endParaRPr lang="ja-JP" altLang="en-US" sz="2000" b="1" dirty="0">
                  <a:solidFill>
                    <a:srgbClr val="FFFFCC"/>
                  </a:solidFill>
                </a:endParaRPr>
              </a:p>
            </p:txBody>
          </p:sp>
          <p:pic>
            <p:nvPicPr>
              <p:cNvPr id="475194" name="Picture 58"/>
              <p:cNvPicPr>
                <a:picLocks noChangeAspect="1" noChangeArrowheads="1"/>
              </p:cNvPicPr>
              <p:nvPr/>
            </p:nvPicPr>
            <p:blipFill>
              <a:blip r:embed="rId4" cstate="print"/>
              <a:srcRect/>
              <a:stretch>
                <a:fillRect/>
              </a:stretch>
            </p:blipFill>
            <p:spPr bwMode="auto">
              <a:xfrm>
                <a:off x="304800" y="3486150"/>
                <a:ext cx="4953000" cy="3008313"/>
              </a:xfrm>
              <a:prstGeom prst="rect">
                <a:avLst/>
              </a:prstGeom>
              <a:noFill/>
              <a:ln w="15875">
                <a:noFill/>
                <a:miter lim="800000"/>
                <a:headEnd/>
                <a:tailEnd/>
              </a:ln>
              <a:effectLst/>
            </p:spPr>
          </p:pic>
          <p:sp>
            <p:nvSpPr>
              <p:cNvPr id="475197" name="Rectangle 61"/>
              <p:cNvSpPr>
                <a:spLocks noChangeArrowheads="1"/>
              </p:cNvSpPr>
              <p:nvPr/>
            </p:nvSpPr>
            <p:spPr bwMode="auto">
              <a:xfrm>
                <a:off x="1116013" y="5013325"/>
                <a:ext cx="1871663" cy="581025"/>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600" b="1" dirty="0">
                    <a:solidFill>
                      <a:srgbClr val="FF0000"/>
                    </a:solidFill>
                  </a:rPr>
                  <a:t>本装置での</a:t>
                </a:r>
              </a:p>
              <a:p>
                <a:pPr algn="l">
                  <a:buClr>
                    <a:schemeClr val="accent2"/>
                  </a:buClr>
                  <a:buSzPct val="70000"/>
                  <a:buFont typeface="Wingdings" pitchFamily="2" charset="2"/>
                  <a:buNone/>
                </a:pPr>
                <a:r>
                  <a:rPr lang="ja-JP" altLang="en-US" sz="1600" b="1" dirty="0">
                    <a:solidFill>
                      <a:srgbClr val="FF0000"/>
                    </a:solidFill>
                  </a:rPr>
                  <a:t>冷凍機振動レベル</a:t>
                </a:r>
              </a:p>
            </p:txBody>
          </p:sp>
        </p:grpSp>
      </p:gr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bwMode="auto">
          <a:xfrm>
            <a:off x="4786314" y="785794"/>
            <a:ext cx="4214842" cy="5572164"/>
          </a:xfrm>
          <a:prstGeom prst="roundRect">
            <a:avLst>
              <a:gd name="adj" fmla="val 2073"/>
            </a:avLst>
          </a:prstGeom>
          <a:solidFill>
            <a:srgbClr val="F8F8F8">
              <a:alpha val="9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488450" name="Rectangle 2"/>
          <p:cNvSpPr>
            <a:spLocks noGrp="1" noChangeArrowheads="1"/>
          </p:cNvSpPr>
          <p:nvPr>
            <p:ph type="title"/>
          </p:nvPr>
        </p:nvSpPr>
        <p:spPr/>
        <p:txBody>
          <a:bodyPr/>
          <a:lstStyle/>
          <a:p>
            <a:r>
              <a:rPr lang="ja-JP" altLang="en-US" dirty="0"/>
              <a:t>超伝導浮上の評価</a:t>
            </a:r>
            <a:endParaRPr lang="ja-JP" altLang="en-US" sz="2400" dirty="0">
              <a:solidFill>
                <a:srgbClr val="5F5F5F"/>
              </a:solidFill>
            </a:endParaRPr>
          </a:p>
        </p:txBody>
      </p:sp>
      <p:sp>
        <p:nvSpPr>
          <p:cNvPr id="26"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515087" name="AutoShape 15"/>
          <p:cNvSpPr>
            <a:spLocks noChangeArrowheads="1"/>
          </p:cNvSpPr>
          <p:nvPr/>
        </p:nvSpPr>
        <p:spPr bwMode="auto">
          <a:xfrm>
            <a:off x="1109635" y="2614597"/>
            <a:ext cx="2884483" cy="380048"/>
          </a:xfrm>
          <a:prstGeom prst="roundRect">
            <a:avLst>
              <a:gd name="adj" fmla="val 6366"/>
            </a:avLst>
          </a:prstGeom>
          <a:solidFill>
            <a:srgbClr val="CCFFCC">
              <a:alpha val="20000"/>
            </a:srgbClr>
          </a:solidFill>
          <a:ln w="12700">
            <a:noFill/>
            <a:round/>
            <a:headEnd/>
            <a:tailEnd/>
          </a:ln>
          <a:effectLst/>
        </p:spPr>
        <p:txBody>
          <a:bodyPr wrap="square" anchor="ctr">
            <a:spAutoFit/>
          </a:bodyPr>
          <a:lstStyle/>
          <a:p>
            <a:endParaRPr lang="ja-JP" altLang="en-US" dirty="0"/>
          </a:p>
        </p:txBody>
      </p:sp>
      <p:sp>
        <p:nvSpPr>
          <p:cNvPr id="488478" name="Line 30"/>
          <p:cNvSpPr>
            <a:spLocks noChangeShapeType="1"/>
          </p:cNvSpPr>
          <p:nvPr/>
        </p:nvSpPr>
        <p:spPr bwMode="auto">
          <a:xfrm flipH="1">
            <a:off x="5795963" y="1060451"/>
            <a:ext cx="0" cy="2079625"/>
          </a:xfrm>
          <a:prstGeom prst="line">
            <a:avLst/>
          </a:prstGeom>
          <a:noFill/>
          <a:ln w="63500">
            <a:solidFill>
              <a:srgbClr val="FF99CC"/>
            </a:solidFill>
            <a:round/>
            <a:headEnd/>
            <a:tailEnd/>
          </a:ln>
          <a:effectLst/>
        </p:spPr>
        <p:txBody>
          <a:bodyPr anchor="ctr">
            <a:spAutoFit/>
          </a:bodyPr>
          <a:lstStyle/>
          <a:p>
            <a:endParaRPr lang="ja-JP" altLang="en-US" dirty="0"/>
          </a:p>
        </p:txBody>
      </p:sp>
      <p:sp>
        <p:nvSpPr>
          <p:cNvPr id="488452" name="Rectangle 4"/>
          <p:cNvSpPr>
            <a:spLocks noChangeArrowheads="1"/>
          </p:cNvSpPr>
          <p:nvPr/>
        </p:nvSpPr>
        <p:spPr bwMode="auto">
          <a:xfrm>
            <a:off x="1136598" y="2649366"/>
            <a:ext cx="3089275" cy="397032"/>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b="1" dirty="0">
                <a:solidFill>
                  <a:srgbClr val="FFFFFF"/>
                </a:solidFill>
              </a:rPr>
              <a:t>測定された最大力 </a:t>
            </a:r>
            <a:r>
              <a:rPr lang="en-US" altLang="ja-JP" b="1" dirty="0">
                <a:solidFill>
                  <a:srgbClr val="CCFFCC"/>
                </a:solidFill>
                <a:sym typeface="Wingdings" pitchFamily="2" charset="2"/>
              </a:rPr>
              <a:t>&gt;1 </a:t>
            </a:r>
            <a:r>
              <a:rPr lang="en-US" altLang="ja-JP" b="1">
                <a:solidFill>
                  <a:srgbClr val="CCFFCC"/>
                </a:solidFill>
                <a:sym typeface="Wingdings" pitchFamily="2" charset="2"/>
              </a:rPr>
              <a:t>kgf</a:t>
            </a:r>
            <a:endParaRPr lang="en-US" altLang="ja-JP" b="1" dirty="0">
              <a:solidFill>
                <a:srgbClr val="CCFFCC"/>
              </a:solidFill>
            </a:endParaRPr>
          </a:p>
        </p:txBody>
      </p:sp>
      <p:pic>
        <p:nvPicPr>
          <p:cNvPr id="488466" name="Picture 18"/>
          <p:cNvPicPr>
            <a:picLocks noChangeAspect="1" noChangeArrowheads="1"/>
          </p:cNvPicPr>
          <p:nvPr/>
        </p:nvPicPr>
        <p:blipFill>
          <a:blip r:embed="rId5" cstate="print"/>
          <a:srcRect/>
          <a:stretch>
            <a:fillRect/>
          </a:stretch>
        </p:blipFill>
        <p:spPr bwMode="auto">
          <a:xfrm>
            <a:off x="4859338" y="1050926"/>
            <a:ext cx="3986212" cy="2447925"/>
          </a:xfrm>
          <a:prstGeom prst="rect">
            <a:avLst/>
          </a:prstGeom>
          <a:noFill/>
          <a:ln w="15875">
            <a:noFill/>
            <a:miter lim="800000"/>
            <a:headEnd/>
            <a:tailEnd/>
          </a:ln>
          <a:effectLst/>
        </p:spPr>
      </p:pic>
      <p:sp>
        <p:nvSpPr>
          <p:cNvPr id="488472" name="Rectangle 24"/>
          <p:cNvSpPr>
            <a:spLocks noChangeArrowheads="1"/>
          </p:cNvSpPr>
          <p:nvPr/>
        </p:nvSpPr>
        <p:spPr bwMode="auto">
          <a:xfrm>
            <a:off x="993722" y="1546200"/>
            <a:ext cx="3313112" cy="89693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600" b="1" dirty="0">
                <a:solidFill>
                  <a:srgbClr val="CCFFCC"/>
                </a:solidFill>
              </a:rPr>
              <a:t>永久磁石</a:t>
            </a:r>
            <a:r>
              <a:rPr lang="en-US" altLang="ja-JP" sz="1600" b="1" dirty="0">
                <a:solidFill>
                  <a:srgbClr val="CCFFCC"/>
                </a:solidFill>
              </a:rPr>
              <a:t>:  </a:t>
            </a:r>
            <a:r>
              <a:rPr lang="en-US" altLang="ja-JP" sz="1600" b="1" dirty="0" err="1">
                <a:solidFill>
                  <a:srgbClr val="CCFFCC"/>
                </a:solidFill>
              </a:rPr>
              <a:t>Nd</a:t>
            </a:r>
            <a:r>
              <a:rPr lang="en-US" altLang="ja-JP" sz="1600" b="1" dirty="0">
                <a:solidFill>
                  <a:srgbClr val="CCFFCC"/>
                </a:solidFill>
              </a:rPr>
              <a:t> magnet (~1T)</a:t>
            </a:r>
          </a:p>
          <a:p>
            <a:pPr algn="l">
              <a:lnSpc>
                <a:spcPct val="110000"/>
              </a:lnSpc>
              <a:buClr>
                <a:schemeClr val="accent2"/>
              </a:buClr>
              <a:buSzPct val="70000"/>
              <a:buFont typeface="Wingdings" pitchFamily="2" charset="2"/>
              <a:buNone/>
            </a:pPr>
            <a:r>
              <a:rPr lang="en-US" altLang="ja-JP" sz="1600" b="1" dirty="0">
                <a:solidFill>
                  <a:srgbClr val="CCFFCC"/>
                </a:solidFill>
              </a:rPr>
              <a:t>       Φ22 mm, t 18 mm</a:t>
            </a:r>
          </a:p>
          <a:p>
            <a:pPr algn="l">
              <a:lnSpc>
                <a:spcPct val="110000"/>
              </a:lnSpc>
              <a:buClr>
                <a:schemeClr val="accent2"/>
              </a:buClr>
              <a:buSzPct val="70000"/>
              <a:buFont typeface="Wingdings" pitchFamily="2" charset="2"/>
              <a:buNone/>
            </a:pPr>
            <a:r>
              <a:rPr lang="en-US" altLang="ja-JP" sz="1600" b="1" dirty="0">
                <a:solidFill>
                  <a:srgbClr val="CCFFCC"/>
                </a:solidFill>
              </a:rPr>
              <a:t>       Φ70 mm, t 18 mm</a:t>
            </a:r>
          </a:p>
        </p:txBody>
      </p:sp>
      <p:sp>
        <p:nvSpPr>
          <p:cNvPr id="488474" name="Oval 26"/>
          <p:cNvSpPr>
            <a:spLocks noChangeArrowheads="1"/>
          </p:cNvSpPr>
          <p:nvPr/>
        </p:nvSpPr>
        <p:spPr bwMode="auto">
          <a:xfrm>
            <a:off x="6497638" y="1911351"/>
            <a:ext cx="985837" cy="220663"/>
          </a:xfrm>
          <a:prstGeom prst="ellipse">
            <a:avLst/>
          </a:prstGeom>
          <a:noFill/>
          <a:ln w="31750">
            <a:solidFill>
              <a:srgbClr val="33CC33"/>
            </a:solidFill>
            <a:round/>
            <a:headEnd/>
            <a:tailEnd/>
          </a:ln>
          <a:effectLst/>
        </p:spPr>
        <p:txBody>
          <a:bodyPr anchor="ctr">
            <a:spAutoFit/>
          </a:bodyPr>
          <a:lstStyle/>
          <a:p>
            <a:endParaRPr lang="ja-JP" altLang="en-US"/>
          </a:p>
        </p:txBody>
      </p:sp>
      <p:sp>
        <p:nvSpPr>
          <p:cNvPr id="488475" name="Oval 27"/>
          <p:cNvSpPr>
            <a:spLocks noChangeArrowheads="1"/>
          </p:cNvSpPr>
          <p:nvPr/>
        </p:nvSpPr>
        <p:spPr bwMode="auto">
          <a:xfrm>
            <a:off x="7694613" y="2779714"/>
            <a:ext cx="1125537" cy="273050"/>
          </a:xfrm>
          <a:prstGeom prst="ellipse">
            <a:avLst/>
          </a:prstGeom>
          <a:noFill/>
          <a:ln w="31750">
            <a:solidFill>
              <a:srgbClr val="00CCFF"/>
            </a:solidFill>
            <a:round/>
            <a:headEnd/>
            <a:tailEnd/>
          </a:ln>
          <a:effectLst/>
        </p:spPr>
        <p:txBody>
          <a:bodyPr anchor="ctr">
            <a:spAutoFit/>
          </a:bodyPr>
          <a:lstStyle/>
          <a:p>
            <a:endParaRPr lang="ja-JP" altLang="en-US"/>
          </a:p>
        </p:txBody>
      </p:sp>
      <p:sp>
        <p:nvSpPr>
          <p:cNvPr id="488479" name="Rectangle 31"/>
          <p:cNvSpPr>
            <a:spLocks noChangeArrowheads="1"/>
          </p:cNvSpPr>
          <p:nvPr/>
        </p:nvSpPr>
        <p:spPr bwMode="auto">
          <a:xfrm rot="16200000">
            <a:off x="5010150" y="2297114"/>
            <a:ext cx="1311275" cy="26035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000" b="1">
                <a:solidFill>
                  <a:srgbClr val="FF0000"/>
                </a:solidFill>
              </a:rPr>
              <a:t>Original position</a:t>
            </a:r>
          </a:p>
        </p:txBody>
      </p:sp>
      <p:sp>
        <p:nvSpPr>
          <p:cNvPr id="515075" name="Rectangle 3"/>
          <p:cNvSpPr>
            <a:spLocks noChangeArrowheads="1"/>
          </p:cNvSpPr>
          <p:nvPr/>
        </p:nvSpPr>
        <p:spPr bwMode="auto">
          <a:xfrm>
            <a:off x="571472" y="1071546"/>
            <a:ext cx="3346450" cy="397032"/>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b="1" dirty="0">
                <a:solidFill>
                  <a:srgbClr val="FFFFFF"/>
                </a:solidFill>
              </a:rPr>
              <a:t>ピン止め効果による浮上力</a:t>
            </a:r>
            <a:endParaRPr lang="ja-JP" altLang="en-US" b="1" dirty="0">
              <a:solidFill>
                <a:srgbClr val="FFFFFF"/>
              </a:solidFill>
              <a:sym typeface="Wingdings" pitchFamily="2" charset="2"/>
            </a:endParaRPr>
          </a:p>
        </p:txBody>
      </p:sp>
      <p:pic>
        <p:nvPicPr>
          <p:cNvPr id="488468" name="Picture 20" descr="pinning"/>
          <p:cNvPicPr>
            <a:picLocks noChangeAspect="1" noChangeArrowheads="1"/>
          </p:cNvPicPr>
          <p:nvPr/>
        </p:nvPicPr>
        <p:blipFill>
          <a:blip r:embed="rId6" cstate="print"/>
          <a:srcRect/>
          <a:stretch>
            <a:fillRect/>
          </a:stretch>
        </p:blipFill>
        <p:spPr bwMode="auto">
          <a:xfrm>
            <a:off x="7618413" y="835026"/>
            <a:ext cx="1130300" cy="847725"/>
          </a:xfrm>
          <a:prstGeom prst="rect">
            <a:avLst/>
          </a:prstGeom>
          <a:noFill/>
        </p:spPr>
      </p:pic>
      <p:grpSp>
        <p:nvGrpSpPr>
          <p:cNvPr id="27" name="グループ化 26"/>
          <p:cNvGrpSpPr/>
          <p:nvPr/>
        </p:nvGrpSpPr>
        <p:grpSpPr>
          <a:xfrm>
            <a:off x="571472" y="3357562"/>
            <a:ext cx="8361392" cy="3120828"/>
            <a:chOff x="571472" y="3357562"/>
            <a:chExt cx="8361392" cy="3120828"/>
          </a:xfrm>
        </p:grpSpPr>
        <p:sp>
          <p:nvSpPr>
            <p:cNvPr id="515086" name="AutoShape 14"/>
            <p:cNvSpPr>
              <a:spLocks noChangeArrowheads="1"/>
            </p:cNvSpPr>
            <p:nvPr/>
          </p:nvSpPr>
          <p:spPr bwMode="auto">
            <a:xfrm>
              <a:off x="1116013" y="4508501"/>
              <a:ext cx="3455988" cy="1225550"/>
            </a:xfrm>
            <a:prstGeom prst="roundRect">
              <a:avLst>
                <a:gd name="adj" fmla="val 6366"/>
              </a:avLst>
            </a:prstGeom>
            <a:solidFill>
              <a:srgbClr val="99CCFF">
                <a:alpha val="20000"/>
              </a:srgbClr>
            </a:solidFill>
            <a:ln w="12700">
              <a:noFill/>
              <a:round/>
              <a:headEnd/>
              <a:tailEnd/>
            </a:ln>
            <a:effectLst/>
          </p:spPr>
          <p:txBody>
            <a:bodyPr anchor="ctr">
              <a:spAutoFit/>
            </a:bodyPr>
            <a:lstStyle/>
            <a:p>
              <a:endParaRPr lang="ja-JP" altLang="en-US"/>
            </a:p>
          </p:txBody>
        </p:sp>
        <p:pic>
          <p:nvPicPr>
            <p:cNvPr id="515076" name="Picture 4"/>
            <p:cNvPicPr>
              <a:picLocks noChangeAspect="1" noChangeArrowheads="1"/>
            </p:cNvPicPr>
            <p:nvPr/>
          </p:nvPicPr>
          <p:blipFill>
            <a:blip r:embed="rId7" cstate="print"/>
            <a:srcRect/>
            <a:stretch>
              <a:fillRect/>
            </a:stretch>
          </p:blipFill>
          <p:spPr bwMode="auto">
            <a:xfrm>
              <a:off x="4876801" y="3703638"/>
              <a:ext cx="4056063" cy="2678113"/>
            </a:xfrm>
            <a:prstGeom prst="rect">
              <a:avLst/>
            </a:prstGeom>
            <a:noFill/>
            <a:ln w="15875">
              <a:noFill/>
              <a:miter lim="800000"/>
              <a:headEnd/>
              <a:tailEnd/>
            </a:ln>
            <a:effectLst/>
          </p:spPr>
        </p:pic>
        <p:sp>
          <p:nvSpPr>
            <p:cNvPr id="515077" name="Rectangle 5"/>
            <p:cNvSpPr>
              <a:spLocks noChangeArrowheads="1"/>
            </p:cNvSpPr>
            <p:nvPr/>
          </p:nvSpPr>
          <p:spPr bwMode="auto">
            <a:xfrm>
              <a:off x="5438776" y="5456238"/>
              <a:ext cx="1571625" cy="517525"/>
            </a:xfrm>
            <a:prstGeom prst="rect">
              <a:avLst/>
            </a:prstGeom>
            <a:noFill/>
            <a:ln w="15875">
              <a:noFill/>
              <a:miter lim="800000"/>
              <a:headEnd/>
              <a:tailEnd/>
            </a:ln>
            <a:effectLst/>
          </p:spPr>
          <p:txBody>
            <a:bodyPr wrap="none">
              <a:spAutoFit/>
            </a:bodyPr>
            <a:lstStyle/>
            <a:p>
              <a:pPr algn="l">
                <a:buFontTx/>
                <a:buNone/>
              </a:pPr>
              <a:r>
                <a:rPr lang="en-US" altLang="ja-JP" sz="1400" b="1">
                  <a:solidFill>
                    <a:srgbClr val="3333FF"/>
                  </a:solidFill>
                  <a:sym typeface="Wingdings" pitchFamily="2" charset="2"/>
                </a:rPr>
                <a:t>Blue: Measured</a:t>
              </a:r>
            </a:p>
            <a:p>
              <a:pPr algn="l">
                <a:buFontTx/>
                <a:buNone/>
              </a:pPr>
              <a:r>
                <a:rPr lang="en-US" altLang="ja-JP" sz="1400" b="1">
                  <a:solidFill>
                    <a:srgbClr val="FF0000"/>
                  </a:solidFill>
                  <a:sym typeface="Wingdings" pitchFamily="2" charset="2"/>
                </a:rPr>
                <a:t>Red: Fitting</a:t>
              </a:r>
            </a:p>
          </p:txBody>
        </p:sp>
        <p:sp>
          <p:nvSpPr>
            <p:cNvPr id="515078" name="Rectangle 6"/>
            <p:cNvSpPr>
              <a:spLocks noChangeArrowheads="1"/>
            </p:cNvSpPr>
            <p:nvPr/>
          </p:nvSpPr>
          <p:spPr bwMode="auto">
            <a:xfrm>
              <a:off x="571472" y="3357562"/>
              <a:ext cx="3346450" cy="39735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b="1" dirty="0">
                  <a:solidFill>
                    <a:srgbClr val="FFFFFF"/>
                  </a:solidFill>
                </a:rPr>
                <a:t>ダンピング係数の測定</a:t>
              </a:r>
              <a:endParaRPr lang="ja-JP" altLang="en-US" b="1" dirty="0">
                <a:solidFill>
                  <a:srgbClr val="FFFFFF"/>
                </a:solidFill>
                <a:sym typeface="Wingdings" pitchFamily="2" charset="2"/>
              </a:endParaRPr>
            </a:p>
          </p:txBody>
        </p:sp>
        <p:sp>
          <p:nvSpPr>
            <p:cNvPr id="515079" name="Rectangle 7"/>
            <p:cNvSpPr>
              <a:spLocks noChangeArrowheads="1"/>
            </p:cNvSpPr>
            <p:nvPr/>
          </p:nvSpPr>
          <p:spPr bwMode="auto">
            <a:xfrm>
              <a:off x="966792" y="3786190"/>
              <a:ext cx="4248150" cy="63402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t> </a:t>
              </a:r>
              <a:r>
                <a:rPr lang="ja-JP" altLang="en-US" sz="1600" b="1" dirty="0">
                  <a:solidFill>
                    <a:srgbClr val="FFFFFF"/>
                  </a:solidFill>
                </a:rPr>
                <a:t>浮上した磁石を回転</a:t>
              </a:r>
            </a:p>
            <a:p>
              <a:pPr algn="l">
                <a:lnSpc>
                  <a:spcPct val="110000"/>
                </a:lnSpc>
                <a:buClr>
                  <a:schemeClr val="accent2"/>
                </a:buClr>
                <a:buSzPct val="70000"/>
                <a:buFont typeface="Wingdings" pitchFamily="2" charset="2"/>
                <a:buNone/>
              </a:pPr>
              <a:r>
                <a:rPr lang="ja-JP" altLang="en-US" sz="1600" b="1" dirty="0">
                  <a:solidFill>
                    <a:srgbClr val="FFFFFF"/>
                  </a:solidFill>
                </a:rPr>
                <a:t>     </a:t>
              </a:r>
              <a:r>
                <a:rPr lang="ja-JP" altLang="en-US" sz="1600" b="1" dirty="0">
                  <a:solidFill>
                    <a:srgbClr val="FFFFFF"/>
                  </a:solidFill>
                  <a:sym typeface="Wingdings" pitchFamily="2" charset="2"/>
                </a:rPr>
                <a:t> 回転周波数の減衰を</a:t>
              </a:r>
              <a:r>
                <a:rPr lang="ja-JP" altLang="en-US" sz="1600" b="1" dirty="0" smtClean="0">
                  <a:solidFill>
                    <a:srgbClr val="FFFFFF"/>
                  </a:solidFill>
                  <a:sym typeface="Wingdings" pitchFamily="2" charset="2"/>
                </a:rPr>
                <a:t>測定</a:t>
              </a:r>
              <a:endParaRPr lang="ja-JP" altLang="en-US" sz="1600" b="1" dirty="0">
                <a:solidFill>
                  <a:srgbClr val="FFFFFF"/>
                </a:solidFill>
              </a:endParaRPr>
            </a:p>
          </p:txBody>
        </p:sp>
        <p:pic>
          <p:nvPicPr>
            <p:cNvPr id="515081" name="Picture 9" descr="txp_fig"/>
            <p:cNvPicPr>
              <a:picLocks noChangeAspect="1" noChangeArrowheads="1"/>
            </p:cNvPicPr>
            <p:nvPr>
              <p:custDataLst>
                <p:tags r:id="rId1"/>
              </p:custDataLst>
            </p:nvPr>
          </p:nvPicPr>
          <p:blipFill>
            <a:blip r:embed="rId8" cstate="print">
              <a:clrChange>
                <a:clrFrom>
                  <a:srgbClr val="FFFFFF"/>
                </a:clrFrom>
                <a:clrTo>
                  <a:srgbClr val="FFFFFF">
                    <a:alpha val="0"/>
                  </a:srgbClr>
                </a:clrTo>
              </a:clrChange>
              <a:lum bright="90000"/>
            </a:blip>
            <a:srcRect/>
            <a:stretch>
              <a:fillRect/>
            </a:stretch>
          </p:blipFill>
          <p:spPr bwMode="auto">
            <a:xfrm>
              <a:off x="1476376" y="4581526"/>
              <a:ext cx="1511300" cy="288925"/>
            </a:xfrm>
            <a:prstGeom prst="rect">
              <a:avLst/>
            </a:prstGeom>
            <a:noFill/>
            <a:ln w="15875">
              <a:noFill/>
              <a:miter lim="800000"/>
              <a:headEnd/>
              <a:tailEnd/>
            </a:ln>
            <a:effectLst/>
          </p:spPr>
        </p:pic>
        <p:sp>
          <p:nvSpPr>
            <p:cNvPr id="515082" name="AutoShape 10"/>
            <p:cNvSpPr>
              <a:spLocks noChangeAspect="1" noChangeArrowheads="1"/>
            </p:cNvSpPr>
            <p:nvPr/>
          </p:nvSpPr>
          <p:spPr bwMode="auto">
            <a:xfrm>
              <a:off x="1220788" y="5427678"/>
              <a:ext cx="173038" cy="215900"/>
            </a:xfrm>
            <a:prstGeom prst="rightArrow">
              <a:avLst>
                <a:gd name="adj1" fmla="val 59167"/>
                <a:gd name="adj2" fmla="val 40625"/>
              </a:avLst>
            </a:prstGeom>
            <a:solidFill>
              <a:srgbClr val="CCECFF">
                <a:alpha val="10000"/>
              </a:srgbClr>
            </a:solidFill>
            <a:ln w="15875">
              <a:solidFill>
                <a:srgbClr val="CCECFF"/>
              </a:solidFill>
              <a:miter lim="800000"/>
              <a:headEnd/>
              <a:tailEnd/>
            </a:ln>
            <a:effectLst/>
          </p:spPr>
          <p:txBody>
            <a:bodyPr anchor="ctr">
              <a:spAutoFit/>
            </a:bodyPr>
            <a:lstStyle/>
            <a:p>
              <a:endParaRPr lang="ja-JP" altLang="en-US"/>
            </a:p>
          </p:txBody>
        </p:sp>
        <p:sp>
          <p:nvSpPr>
            <p:cNvPr id="515083" name="Rectangle 11"/>
            <p:cNvSpPr>
              <a:spLocks noChangeArrowheads="1"/>
            </p:cNvSpPr>
            <p:nvPr/>
          </p:nvSpPr>
          <p:spPr bwMode="auto">
            <a:xfrm>
              <a:off x="1381126" y="5429264"/>
              <a:ext cx="3311525" cy="366713"/>
            </a:xfrm>
            <a:prstGeom prst="rect">
              <a:avLst/>
            </a:prstGeom>
            <a:noFill/>
            <a:ln w="15875">
              <a:noFill/>
              <a:miter lim="800000"/>
              <a:headEnd/>
              <a:tailEnd/>
            </a:ln>
            <a:effectLst/>
          </p:spPr>
          <p:txBody>
            <a:bodyPr>
              <a:spAutoFit/>
            </a:bodyPr>
            <a:lstStyle/>
            <a:p>
              <a:pPr algn="l">
                <a:buFontTx/>
                <a:buNone/>
              </a:pPr>
              <a:r>
                <a:rPr kumimoji="0" lang="en-US" altLang="ja-JP" b="1" dirty="0">
                  <a:solidFill>
                    <a:srgbClr val="CCECFF"/>
                  </a:solidFill>
                  <a:latin typeface="Symbol" pitchFamily="18" charset="2"/>
                  <a:sym typeface="Wingdings" pitchFamily="2" charset="2"/>
                </a:rPr>
                <a:t>g</a:t>
              </a:r>
              <a:r>
                <a:rPr kumimoji="0" lang="en-US" altLang="ja-JP" b="1" dirty="0">
                  <a:solidFill>
                    <a:srgbClr val="CCECFF"/>
                  </a:solidFill>
                  <a:sym typeface="Wingdings" pitchFamily="2" charset="2"/>
                </a:rPr>
                <a:t> =</a:t>
              </a:r>
              <a:r>
                <a:rPr lang="en-US" altLang="ja-JP" b="1" dirty="0">
                  <a:solidFill>
                    <a:srgbClr val="CCECFF"/>
                  </a:solidFill>
                  <a:sym typeface="Wingdings" pitchFamily="2" charset="2"/>
                </a:rPr>
                <a:t>1.5x10</a:t>
              </a:r>
              <a:r>
                <a:rPr lang="en-US" altLang="ja-JP" b="1" baseline="30000" dirty="0">
                  <a:solidFill>
                    <a:srgbClr val="CCECFF"/>
                  </a:solidFill>
                  <a:sym typeface="Wingdings" pitchFamily="2" charset="2"/>
                </a:rPr>
                <a:t>-10</a:t>
              </a:r>
              <a:r>
                <a:rPr lang="en-US" altLang="ja-JP" b="1" dirty="0">
                  <a:solidFill>
                    <a:srgbClr val="CCECFF"/>
                  </a:solidFill>
                  <a:sym typeface="Wingdings" pitchFamily="2" charset="2"/>
                </a:rPr>
                <a:t>  [N</a:t>
              </a:r>
              <a:r>
                <a:rPr lang="ja-JP" altLang="en-US" b="1" dirty="0">
                  <a:solidFill>
                    <a:srgbClr val="CCECFF"/>
                  </a:solidFill>
                  <a:sym typeface="Wingdings" pitchFamily="2" charset="2"/>
                </a:rPr>
                <a:t>・</a:t>
              </a:r>
              <a:r>
                <a:rPr lang="en-US" altLang="ja-JP" b="1" dirty="0">
                  <a:solidFill>
                    <a:srgbClr val="CCECFF"/>
                  </a:solidFill>
                  <a:sym typeface="Wingdings" pitchFamily="2" charset="2"/>
                </a:rPr>
                <a:t>m</a:t>
              </a:r>
              <a:r>
                <a:rPr lang="ja-JP" altLang="en-US" b="1" dirty="0">
                  <a:solidFill>
                    <a:srgbClr val="CCECFF"/>
                  </a:solidFill>
                  <a:sym typeface="Wingdings" pitchFamily="2" charset="2"/>
                </a:rPr>
                <a:t>・</a:t>
              </a:r>
              <a:r>
                <a:rPr lang="en-US" altLang="ja-JP" b="1" dirty="0">
                  <a:solidFill>
                    <a:srgbClr val="CCECFF"/>
                  </a:solidFill>
                  <a:sym typeface="Wingdings" pitchFamily="2" charset="2"/>
                </a:rPr>
                <a:t>s/rad]</a:t>
              </a:r>
            </a:p>
          </p:txBody>
        </p:sp>
        <p:sp>
          <p:nvSpPr>
            <p:cNvPr id="515084" name="Rectangle 12"/>
            <p:cNvSpPr>
              <a:spLocks noChangeArrowheads="1"/>
            </p:cNvSpPr>
            <p:nvPr/>
          </p:nvSpPr>
          <p:spPr bwMode="auto">
            <a:xfrm>
              <a:off x="900113" y="5876926"/>
              <a:ext cx="3989388" cy="30480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400" b="1" dirty="0">
                  <a:solidFill>
                    <a:srgbClr val="5F5F5F"/>
                  </a:solidFill>
                  <a:sym typeface="Wingdings" pitchFamily="2" charset="2"/>
                </a:rPr>
                <a:t> </a:t>
              </a:r>
              <a:r>
                <a:rPr lang="en-US" altLang="ja-JP" sz="1400" b="1" dirty="0">
                  <a:solidFill>
                    <a:srgbClr val="EAEAEA"/>
                  </a:solidFill>
                  <a:sym typeface="Wingdings" pitchFamily="2" charset="2"/>
                </a:rPr>
                <a:t>Torsion pendulum at Washington Univ. </a:t>
              </a:r>
            </a:p>
          </p:txBody>
        </p:sp>
        <p:sp>
          <p:nvSpPr>
            <p:cNvPr id="515085" name="Rectangle 13"/>
            <p:cNvSpPr>
              <a:spLocks noChangeArrowheads="1"/>
            </p:cNvSpPr>
            <p:nvPr/>
          </p:nvSpPr>
          <p:spPr bwMode="auto">
            <a:xfrm>
              <a:off x="1692276" y="6170613"/>
              <a:ext cx="2552302" cy="307777"/>
            </a:xfrm>
            <a:prstGeom prst="rect">
              <a:avLst/>
            </a:prstGeom>
            <a:noFill/>
            <a:ln w="15875">
              <a:noFill/>
              <a:miter lim="800000"/>
              <a:headEnd/>
              <a:tailEnd/>
            </a:ln>
            <a:effectLst/>
          </p:spPr>
          <p:txBody>
            <a:bodyPr wrap="none">
              <a:spAutoFit/>
            </a:bodyPr>
            <a:lstStyle/>
            <a:p>
              <a:pPr algn="l">
                <a:buFontTx/>
                <a:buNone/>
              </a:pPr>
              <a:r>
                <a:rPr kumimoji="0" lang="en-US" altLang="ja-JP" sz="1400" b="1" dirty="0">
                  <a:solidFill>
                    <a:srgbClr val="5F5F5F"/>
                  </a:solidFill>
                  <a:latin typeface="Arial" pitchFamily="34" charset="0"/>
                  <a:sym typeface="Wingdings" pitchFamily="2" charset="2"/>
                </a:rPr>
                <a:t>   </a:t>
              </a:r>
              <a:r>
                <a:rPr kumimoji="0" lang="en-US" altLang="ja-JP" sz="1400" b="1" dirty="0">
                  <a:solidFill>
                    <a:srgbClr val="EAEAEA"/>
                  </a:solidFill>
                  <a:latin typeface="Symbol" pitchFamily="18" charset="2"/>
                  <a:sym typeface="Wingdings" pitchFamily="2" charset="2"/>
                </a:rPr>
                <a:t>g</a:t>
              </a:r>
              <a:r>
                <a:rPr kumimoji="0" lang="en-US" altLang="ja-JP" sz="1400" b="1" dirty="0">
                  <a:solidFill>
                    <a:srgbClr val="EAEAEA"/>
                  </a:solidFill>
                  <a:sym typeface="Wingdings" pitchFamily="2" charset="2"/>
                </a:rPr>
                <a:t> =</a:t>
              </a:r>
              <a:r>
                <a:rPr lang="en-US" altLang="ja-JP" sz="1400" b="1" dirty="0">
                  <a:solidFill>
                    <a:srgbClr val="EAEAEA"/>
                  </a:solidFill>
                  <a:sym typeface="Wingdings" pitchFamily="2" charset="2"/>
                </a:rPr>
                <a:t>8x10</a:t>
              </a:r>
              <a:r>
                <a:rPr lang="en-US" altLang="ja-JP" sz="1400" b="1" baseline="30000" dirty="0">
                  <a:solidFill>
                    <a:srgbClr val="EAEAEA"/>
                  </a:solidFill>
                  <a:sym typeface="Wingdings" pitchFamily="2" charset="2"/>
                </a:rPr>
                <a:t>-11</a:t>
              </a:r>
              <a:r>
                <a:rPr lang="en-US" altLang="ja-JP" sz="1400" b="1" dirty="0">
                  <a:solidFill>
                    <a:srgbClr val="EAEAEA"/>
                  </a:solidFill>
                  <a:sym typeface="Wingdings" pitchFamily="2" charset="2"/>
                </a:rPr>
                <a:t> [N</a:t>
              </a:r>
              <a:r>
                <a:rPr lang="ja-JP" altLang="en-US" sz="1400" b="1" dirty="0">
                  <a:solidFill>
                    <a:srgbClr val="EAEAEA"/>
                  </a:solidFill>
                  <a:sym typeface="Wingdings" pitchFamily="2" charset="2"/>
                </a:rPr>
                <a:t>・</a:t>
              </a:r>
              <a:r>
                <a:rPr lang="en-US" altLang="ja-JP" sz="1400" b="1" dirty="0">
                  <a:solidFill>
                    <a:srgbClr val="EAEAEA"/>
                  </a:solidFill>
                  <a:sym typeface="Wingdings" pitchFamily="2" charset="2"/>
                </a:rPr>
                <a:t>m</a:t>
              </a:r>
              <a:r>
                <a:rPr lang="ja-JP" altLang="en-US" sz="1400" b="1" dirty="0">
                  <a:solidFill>
                    <a:srgbClr val="EAEAEA"/>
                  </a:solidFill>
                  <a:sym typeface="Wingdings" pitchFamily="2" charset="2"/>
                </a:rPr>
                <a:t>・</a:t>
              </a:r>
              <a:r>
                <a:rPr lang="en-US" altLang="ja-JP" sz="1400" b="1" dirty="0">
                  <a:solidFill>
                    <a:srgbClr val="EAEAEA"/>
                  </a:solidFill>
                  <a:sym typeface="Wingdings" pitchFamily="2" charset="2"/>
                </a:rPr>
                <a:t>s/rad]</a:t>
              </a:r>
              <a:r>
                <a:rPr lang="en-US" altLang="ja-JP" sz="1400" b="1" baseline="30000" dirty="0">
                  <a:solidFill>
                    <a:srgbClr val="EAEAEA"/>
                  </a:solidFill>
                  <a:sym typeface="Wingdings" pitchFamily="2" charset="2"/>
                </a:rPr>
                <a:t> </a:t>
              </a:r>
              <a:r>
                <a:rPr lang="en-US" altLang="ja-JP" sz="1400" b="1" dirty="0">
                  <a:solidFill>
                    <a:srgbClr val="EAEAEA"/>
                  </a:solidFill>
                  <a:sym typeface="Wingdings" pitchFamily="2" charset="2"/>
                </a:rPr>
                <a:t> </a:t>
              </a:r>
            </a:p>
          </p:txBody>
        </p:sp>
        <p:pic>
          <p:nvPicPr>
            <p:cNvPr id="29" name="図 28" descr="txp_fig.bmp"/>
            <p:cNvPicPr>
              <a:picLocks noChangeAspect="1"/>
            </p:cNvPicPr>
            <p:nvPr>
              <p:custDataLst>
                <p:tags r:id="rId2"/>
              </p:custDataLst>
            </p:nvPr>
          </p:nvPicPr>
          <p:blipFill>
            <a:blip r:embed="rId9" cstate="print">
              <a:clrChange>
                <a:clrFrom>
                  <a:srgbClr val="FFFFFF"/>
                </a:clrFrom>
                <a:clrTo>
                  <a:srgbClr val="FFFFFF">
                    <a:alpha val="0"/>
                  </a:srgbClr>
                </a:clrTo>
              </a:clrChange>
              <a:lum bright="90000"/>
            </a:blip>
            <a:stretch>
              <a:fillRect/>
            </a:stretch>
          </p:blipFill>
          <p:spPr>
            <a:xfrm>
              <a:off x="1757285" y="4928762"/>
              <a:ext cx="1555827" cy="356025"/>
            </a:xfrm>
            <a:prstGeom prst="rect">
              <a:avLst/>
            </a:prstGeom>
            <a:noFill/>
          </p:spPr>
        </p:pic>
      </p:gr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bwMode="auto">
          <a:xfrm>
            <a:off x="142844" y="2714620"/>
            <a:ext cx="8858312" cy="3429024"/>
          </a:xfrm>
          <a:prstGeom prst="roundRect">
            <a:avLst>
              <a:gd name="adj" fmla="val 2073"/>
            </a:avLst>
          </a:prstGeom>
          <a:solidFill>
            <a:srgbClr val="FFFFFF">
              <a:alpha val="94902"/>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381954" name="Rectangle 2"/>
          <p:cNvSpPr>
            <a:spLocks noGrp="1" noChangeArrowheads="1"/>
          </p:cNvSpPr>
          <p:nvPr>
            <p:ph type="title"/>
          </p:nvPr>
        </p:nvSpPr>
        <p:spPr/>
        <p:txBody>
          <a:bodyPr/>
          <a:lstStyle/>
          <a:p>
            <a:r>
              <a:rPr lang="ja-JP" altLang="en-US" dirty="0">
                <a:solidFill>
                  <a:srgbClr val="F8F8F8"/>
                </a:solidFill>
              </a:rPr>
              <a:t>干渉計感度</a:t>
            </a:r>
            <a:endParaRPr lang="ja-JP" altLang="en-US" sz="2400" dirty="0">
              <a:solidFill>
                <a:srgbClr val="F8F8F8"/>
              </a:solidFill>
            </a:endParaRPr>
          </a:p>
        </p:txBody>
      </p:sp>
      <p:sp>
        <p:nvSpPr>
          <p:cNvPr id="16"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381991" name="AutoShape 39"/>
          <p:cNvSpPr>
            <a:spLocks noChangeArrowheads="1"/>
          </p:cNvSpPr>
          <p:nvPr/>
        </p:nvSpPr>
        <p:spPr bwMode="auto">
          <a:xfrm>
            <a:off x="828674" y="1702366"/>
            <a:ext cx="3957640" cy="726502"/>
          </a:xfrm>
          <a:prstGeom prst="roundRect">
            <a:avLst>
              <a:gd name="adj" fmla="val 6366"/>
            </a:avLst>
          </a:prstGeom>
          <a:solidFill>
            <a:srgbClr val="CCFFCC">
              <a:alpha val="20000"/>
            </a:srgbClr>
          </a:solidFill>
          <a:ln w="12700">
            <a:noFill/>
            <a:round/>
            <a:headEnd/>
            <a:tailEnd/>
          </a:ln>
          <a:effectLst/>
        </p:spPr>
        <p:txBody>
          <a:bodyPr wrap="square" anchor="ctr">
            <a:noAutofit/>
          </a:bodyPr>
          <a:lstStyle/>
          <a:p>
            <a:endParaRPr lang="ja-JP" altLang="en-US"/>
          </a:p>
        </p:txBody>
      </p:sp>
      <p:sp>
        <p:nvSpPr>
          <p:cNvPr id="381978" name="AutoShape 26"/>
          <p:cNvSpPr>
            <a:spLocks noChangeArrowheads="1"/>
          </p:cNvSpPr>
          <p:nvPr/>
        </p:nvSpPr>
        <p:spPr bwMode="auto">
          <a:xfrm>
            <a:off x="1331913" y="3575048"/>
            <a:ext cx="1873250" cy="2087563"/>
          </a:xfrm>
          <a:prstGeom prst="roundRect">
            <a:avLst>
              <a:gd name="adj" fmla="val 3560"/>
            </a:avLst>
          </a:prstGeom>
          <a:solidFill>
            <a:srgbClr val="CCECFF">
              <a:alpha val="50000"/>
            </a:srgbClr>
          </a:solidFill>
          <a:ln w="15875">
            <a:noFill/>
            <a:round/>
            <a:headEnd/>
            <a:tailEnd/>
          </a:ln>
          <a:effectLst/>
        </p:spPr>
        <p:txBody>
          <a:bodyPr anchor="ctr">
            <a:spAutoFit/>
          </a:bodyPr>
          <a:lstStyle/>
          <a:p>
            <a:endParaRPr lang="ja-JP" altLang="en-US"/>
          </a:p>
        </p:txBody>
      </p:sp>
      <p:sp>
        <p:nvSpPr>
          <p:cNvPr id="381979" name="Rectangle 27"/>
          <p:cNvSpPr>
            <a:spLocks noChangeArrowheads="1"/>
          </p:cNvSpPr>
          <p:nvPr/>
        </p:nvSpPr>
        <p:spPr bwMode="auto">
          <a:xfrm>
            <a:off x="1404938" y="5338761"/>
            <a:ext cx="1600200" cy="396875"/>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000" b="1">
                <a:solidFill>
                  <a:srgbClr val="5F5F5F"/>
                </a:solidFill>
              </a:rPr>
              <a:t>Vacuum</a:t>
            </a:r>
          </a:p>
          <a:p>
            <a:pPr algn="l">
              <a:buClr>
                <a:schemeClr val="accent2"/>
              </a:buClr>
              <a:buSzPct val="70000"/>
              <a:buFont typeface="Wingdings" pitchFamily="2" charset="2"/>
              <a:buNone/>
            </a:pPr>
            <a:r>
              <a:rPr lang="en-US" altLang="ja-JP" sz="1000" b="1">
                <a:solidFill>
                  <a:srgbClr val="5F5F5F"/>
                </a:solidFill>
              </a:rPr>
              <a:t>      tank</a:t>
            </a:r>
          </a:p>
        </p:txBody>
      </p:sp>
      <p:pic>
        <p:nvPicPr>
          <p:cNvPr id="381981" name="Picture 29" descr="IF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0825" y="3222623"/>
            <a:ext cx="3241675" cy="2339975"/>
          </a:xfrm>
          <a:prstGeom prst="rect">
            <a:avLst/>
          </a:prstGeom>
          <a:noFill/>
        </p:spPr>
      </p:pic>
      <p:pic>
        <p:nvPicPr>
          <p:cNvPr id="381984" name="Picture 32"/>
          <p:cNvPicPr>
            <a:picLocks noChangeAspect="1" noChangeArrowheads="1"/>
          </p:cNvPicPr>
          <p:nvPr/>
        </p:nvPicPr>
        <p:blipFill>
          <a:blip r:embed="rId4" cstate="print"/>
          <a:srcRect/>
          <a:stretch>
            <a:fillRect/>
          </a:stretch>
        </p:blipFill>
        <p:spPr bwMode="auto">
          <a:xfrm>
            <a:off x="3635375" y="2747961"/>
            <a:ext cx="5329238" cy="3419475"/>
          </a:xfrm>
          <a:prstGeom prst="rect">
            <a:avLst/>
          </a:prstGeom>
          <a:noFill/>
          <a:ln w="12700">
            <a:noFill/>
            <a:miter lim="800000"/>
            <a:headEnd/>
            <a:tailEnd/>
          </a:ln>
          <a:effectLst/>
        </p:spPr>
      </p:pic>
      <p:sp>
        <p:nvSpPr>
          <p:cNvPr id="381985" name="Rectangle 33"/>
          <p:cNvSpPr>
            <a:spLocks noChangeArrowheads="1"/>
          </p:cNvSpPr>
          <p:nvPr/>
        </p:nvSpPr>
        <p:spPr bwMode="auto">
          <a:xfrm>
            <a:off x="6950075" y="4703761"/>
            <a:ext cx="1727200" cy="52705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1400" b="1">
                <a:solidFill>
                  <a:srgbClr val="008000"/>
                </a:solidFill>
              </a:rPr>
              <a:t>現時点の感度</a:t>
            </a:r>
          </a:p>
          <a:p>
            <a:pPr algn="l">
              <a:lnSpc>
                <a:spcPct val="110000"/>
              </a:lnSpc>
              <a:buClr>
                <a:schemeClr val="accent2"/>
              </a:buClr>
              <a:buSzPct val="70000"/>
              <a:buFont typeface="Wingdings" pitchFamily="2" charset="2"/>
              <a:buNone/>
            </a:pPr>
            <a:r>
              <a:rPr kumimoji="0" lang="ja-JP" altLang="en-US" sz="1200" b="1">
                <a:solidFill>
                  <a:srgbClr val="008000"/>
                </a:solidFill>
              </a:rPr>
              <a:t>    </a:t>
            </a:r>
            <a:r>
              <a:rPr kumimoji="0" lang="en-US" altLang="ja-JP" sz="1200" b="1">
                <a:solidFill>
                  <a:srgbClr val="008000"/>
                </a:solidFill>
              </a:rPr>
              <a:t>(Aug. 8, 2008)</a:t>
            </a:r>
            <a:endParaRPr lang="en-US" altLang="ja-JP" sz="1200" b="1">
              <a:solidFill>
                <a:srgbClr val="008000"/>
              </a:solidFill>
              <a:sym typeface="Wingdings" pitchFamily="2" charset="2"/>
            </a:endParaRPr>
          </a:p>
        </p:txBody>
      </p:sp>
      <p:sp>
        <p:nvSpPr>
          <p:cNvPr id="381986" name="Line 34"/>
          <p:cNvSpPr>
            <a:spLocks noChangeShapeType="1"/>
          </p:cNvSpPr>
          <p:nvPr/>
        </p:nvSpPr>
        <p:spPr bwMode="auto">
          <a:xfrm flipV="1">
            <a:off x="7596188" y="4367211"/>
            <a:ext cx="144462" cy="360362"/>
          </a:xfrm>
          <a:prstGeom prst="line">
            <a:avLst/>
          </a:prstGeom>
          <a:noFill/>
          <a:ln w="38100">
            <a:solidFill>
              <a:srgbClr val="008000"/>
            </a:solidFill>
            <a:round/>
            <a:headEnd/>
            <a:tailEnd type="stealth" w="med" len="med"/>
          </a:ln>
          <a:effectLst/>
        </p:spPr>
        <p:txBody>
          <a:bodyPr anchor="ctr">
            <a:spAutoFit/>
          </a:bodyPr>
          <a:lstStyle/>
          <a:p>
            <a:endParaRPr lang="ja-JP" altLang="en-US"/>
          </a:p>
        </p:txBody>
      </p:sp>
      <p:sp>
        <p:nvSpPr>
          <p:cNvPr id="381987" name="Rectangle 35"/>
          <p:cNvSpPr>
            <a:spLocks noChangeArrowheads="1"/>
          </p:cNvSpPr>
          <p:nvPr/>
        </p:nvSpPr>
        <p:spPr bwMode="auto">
          <a:xfrm>
            <a:off x="468312" y="1214422"/>
            <a:ext cx="3346450" cy="43088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2000" b="1" dirty="0">
                <a:solidFill>
                  <a:srgbClr val="F8F8F8"/>
                </a:solidFill>
              </a:rPr>
              <a:t>干渉計感度の測定</a:t>
            </a:r>
            <a:endParaRPr lang="ja-JP" altLang="en-US" sz="2000" b="1" dirty="0">
              <a:solidFill>
                <a:srgbClr val="F8F8F8"/>
              </a:solidFill>
              <a:sym typeface="Wingdings" pitchFamily="2" charset="2"/>
            </a:endParaRPr>
          </a:p>
        </p:txBody>
      </p:sp>
      <p:sp>
        <p:nvSpPr>
          <p:cNvPr id="381988" name="Rectangle 36"/>
          <p:cNvSpPr>
            <a:spLocks noChangeArrowheads="1"/>
          </p:cNvSpPr>
          <p:nvPr/>
        </p:nvSpPr>
        <p:spPr bwMode="auto">
          <a:xfrm>
            <a:off x="757237" y="1670617"/>
            <a:ext cx="4248150" cy="757130"/>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en-US" altLang="ja-JP" b="1" dirty="0"/>
              <a:t> </a:t>
            </a:r>
            <a:r>
              <a:rPr lang="ja-JP" altLang="en-US" b="1" dirty="0">
                <a:solidFill>
                  <a:srgbClr val="F8F8F8"/>
                </a:solidFill>
              </a:rPr>
              <a:t>マイケルソン干渉計の感度</a:t>
            </a:r>
          </a:p>
          <a:p>
            <a:pPr algn="l">
              <a:lnSpc>
                <a:spcPct val="120000"/>
              </a:lnSpc>
              <a:buClr>
                <a:schemeClr val="accent2"/>
              </a:buClr>
              <a:buSzPct val="70000"/>
              <a:buFont typeface="Wingdings" pitchFamily="2" charset="2"/>
              <a:buNone/>
            </a:pPr>
            <a:r>
              <a:rPr lang="ja-JP" altLang="en-US" b="1" dirty="0"/>
              <a:t>     </a:t>
            </a:r>
            <a:r>
              <a:rPr lang="ja-JP" altLang="en-US" b="1" dirty="0">
                <a:solidFill>
                  <a:srgbClr val="F8F8F8"/>
                </a:solidFill>
                <a:sym typeface="Wingdings" pitchFamily="2" charset="2"/>
              </a:rPr>
              <a:t></a:t>
            </a:r>
            <a:r>
              <a:rPr lang="ja-JP" altLang="en-US" b="1" dirty="0">
                <a:sym typeface="Wingdings" pitchFamily="2" charset="2"/>
              </a:rPr>
              <a:t> </a:t>
            </a:r>
            <a:r>
              <a:rPr lang="en-US" altLang="ja-JP" b="1" dirty="0">
                <a:solidFill>
                  <a:srgbClr val="CCFFCC"/>
                </a:solidFill>
                <a:sym typeface="Wingdings" pitchFamily="2" charset="2"/>
              </a:rPr>
              <a:t>3x10</a:t>
            </a:r>
            <a:r>
              <a:rPr lang="en-US" altLang="ja-JP" b="1" baseline="30000" dirty="0">
                <a:solidFill>
                  <a:srgbClr val="CCFFCC"/>
                </a:solidFill>
                <a:sym typeface="Wingdings" pitchFamily="2" charset="2"/>
              </a:rPr>
              <a:t>-13</a:t>
            </a:r>
            <a:r>
              <a:rPr lang="en-US" altLang="ja-JP" b="1" dirty="0">
                <a:solidFill>
                  <a:srgbClr val="CCFFCC"/>
                </a:solidFill>
                <a:sym typeface="Wingdings" pitchFamily="2" charset="2"/>
              </a:rPr>
              <a:t> N/Hz</a:t>
            </a:r>
            <a:r>
              <a:rPr lang="en-US" altLang="ja-JP" b="1" baseline="30000" dirty="0">
                <a:solidFill>
                  <a:srgbClr val="CCFFCC"/>
                </a:solidFill>
                <a:sym typeface="Wingdings" pitchFamily="2" charset="2"/>
              </a:rPr>
              <a:t>1/2</a:t>
            </a:r>
            <a:r>
              <a:rPr lang="en-US" altLang="ja-JP" b="1" dirty="0">
                <a:solidFill>
                  <a:srgbClr val="CCFFCC"/>
                </a:solidFill>
                <a:sym typeface="Wingdings" pitchFamily="2" charset="2"/>
              </a:rPr>
              <a:t> (~30mHz)</a:t>
            </a:r>
            <a:endParaRPr lang="en-US" altLang="ja-JP" b="1" dirty="0">
              <a:solidFill>
                <a:srgbClr val="CCFFCC"/>
              </a:solidFill>
            </a:endParaRPr>
          </a:p>
        </p:txBody>
      </p:sp>
      <p:sp>
        <p:nvSpPr>
          <p:cNvPr id="381990" name="Rectangle 38"/>
          <p:cNvSpPr>
            <a:spLocks noChangeArrowheads="1"/>
          </p:cNvSpPr>
          <p:nvPr/>
        </p:nvSpPr>
        <p:spPr bwMode="auto">
          <a:xfrm>
            <a:off x="4965701" y="1745604"/>
            <a:ext cx="3321075" cy="683264"/>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1600" b="1" dirty="0">
                <a:solidFill>
                  <a:srgbClr val="F8F8F8"/>
                </a:solidFill>
              </a:rPr>
              <a:t>他のグループに匹敵する</a:t>
            </a:r>
            <a:r>
              <a:rPr lang="ja-JP" altLang="en-US" sz="1600" b="1" dirty="0" smtClean="0">
                <a:solidFill>
                  <a:srgbClr val="F8F8F8"/>
                </a:solidFill>
              </a:rPr>
              <a:t>感度</a:t>
            </a:r>
            <a:endParaRPr lang="ja-JP" altLang="en-US" sz="1600" b="1" dirty="0">
              <a:solidFill>
                <a:srgbClr val="F8F8F8"/>
              </a:solidFill>
            </a:endParaRPr>
          </a:p>
          <a:p>
            <a:pPr algn="l">
              <a:lnSpc>
                <a:spcPct val="120000"/>
              </a:lnSpc>
              <a:buClr>
                <a:schemeClr val="accent2"/>
              </a:buClr>
              <a:buSzPct val="70000"/>
              <a:buFont typeface="Wingdings" pitchFamily="2" charset="2"/>
              <a:buNone/>
            </a:pPr>
            <a:r>
              <a:rPr lang="ja-JP" altLang="en-US" sz="1600" b="1" dirty="0">
                <a:solidFill>
                  <a:srgbClr val="F8F8F8"/>
                </a:solidFill>
              </a:rPr>
              <a:t>感度限界 </a:t>
            </a:r>
            <a:r>
              <a:rPr lang="en-US" altLang="ja-JP" sz="1600" b="1" dirty="0">
                <a:solidFill>
                  <a:srgbClr val="F8F8F8"/>
                </a:solidFill>
              </a:rPr>
              <a:t>(</a:t>
            </a:r>
            <a:r>
              <a:rPr lang="ja-JP" altLang="en-US" sz="1600" b="1" dirty="0">
                <a:solidFill>
                  <a:srgbClr val="F8F8F8"/>
                </a:solidFill>
              </a:rPr>
              <a:t>熱雑音</a:t>
            </a:r>
            <a:r>
              <a:rPr lang="en-US" altLang="ja-JP" sz="1600" b="1" dirty="0">
                <a:solidFill>
                  <a:srgbClr val="F8F8F8"/>
                </a:solidFill>
              </a:rPr>
              <a:t>) </a:t>
            </a:r>
            <a:r>
              <a:rPr lang="ja-JP" altLang="en-US" sz="1600" b="1" dirty="0">
                <a:solidFill>
                  <a:srgbClr val="F8F8F8"/>
                </a:solidFill>
              </a:rPr>
              <a:t>まで </a:t>
            </a:r>
            <a:r>
              <a:rPr lang="en-US" altLang="ja-JP" sz="1600" b="1" dirty="0">
                <a:solidFill>
                  <a:srgbClr val="F8F8F8"/>
                </a:solidFill>
              </a:rPr>
              <a:t>2</a:t>
            </a:r>
            <a:r>
              <a:rPr lang="ja-JP" altLang="en-US" sz="1600" b="1" dirty="0" smtClean="0">
                <a:solidFill>
                  <a:srgbClr val="F8F8F8"/>
                </a:solidFill>
              </a:rPr>
              <a:t>桁</a:t>
            </a:r>
            <a:endParaRPr lang="ja-JP" altLang="en-US" sz="1600" b="1" dirty="0">
              <a:solidFill>
                <a:srgbClr val="F8F8F8"/>
              </a:solidFill>
              <a:sym typeface="Wingdings" pitchFamily="2" charset="2"/>
            </a:endParaRPr>
          </a:p>
        </p:txBody>
      </p:sp>
    </p:spTree>
  </p:cSld>
  <p:clrMapOvr>
    <a:masterClrMapping/>
  </p:clrMapOvr>
  <p:transition advTm="52992"/>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endParaRPr kumimoji="1" lang="ja-JP" altLang="en-US"/>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5" name="Picture 4" descr="Mark6SRT_29"/>
          <p:cNvPicPr>
            <a:picLocks noChangeAspect="1" noChangeArrowheads="1"/>
          </p:cNvPicPr>
          <p:nvPr/>
        </p:nvPicPr>
        <p:blipFill>
          <a:blip r:embed="rId3" cstate="print"/>
          <a:srcRect/>
          <a:stretch>
            <a:fillRect/>
          </a:stretch>
        </p:blipFill>
        <p:spPr>
          <a:xfrm>
            <a:off x="992970" y="1114427"/>
            <a:ext cx="7003268" cy="5172093"/>
          </a:xfrm>
          <a:prstGeom prst="rect">
            <a:avLst/>
          </a:prstGeom>
          <a:noFill/>
          <a:ln/>
        </p:spPr>
      </p:pic>
      <p:sp>
        <p:nvSpPr>
          <p:cNvPr id="6" name="正方形/長方形 5">
            <a:hlinkClick r:id="rId4" action="ppaction://hlinkfile"/>
          </p:cNvPr>
          <p:cNvSpPr/>
          <p:nvPr/>
        </p:nvSpPr>
        <p:spPr>
          <a:xfrm>
            <a:off x="4929190" y="6024910"/>
            <a:ext cx="2428870" cy="261610"/>
          </a:xfrm>
          <a:prstGeom prst="rect">
            <a:avLst/>
          </a:prstGeom>
        </p:spPr>
        <p:txBody>
          <a:bodyPr wrap="none">
            <a:spAutoFit/>
          </a:bodyPr>
          <a:lstStyle/>
          <a:p>
            <a:pPr>
              <a:buNone/>
            </a:pPr>
            <a:r>
              <a:rPr lang="en-US" altLang="ja-JP" sz="1100" b="1" dirty="0" smtClean="0">
                <a:ea typeface="ＭＳ Ｐゴシック" charset="-128"/>
                <a:cs typeface="Times New Roman" pitchFamily="18" charset="0"/>
              </a:rPr>
              <a:t>Presentation by Eric </a:t>
            </a:r>
            <a:r>
              <a:rPr lang="en-US" altLang="ja-JP" sz="1100" b="1" dirty="0" err="1" smtClean="0">
                <a:ea typeface="ＭＳ Ｐゴシック" charset="-128"/>
                <a:cs typeface="Times New Roman" pitchFamily="18" charset="0"/>
              </a:rPr>
              <a:t>Adelberger</a:t>
            </a:r>
            <a:endParaRPr lang="ja-JP" altLang="en-US" sz="1100" b="1"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29"/>
          <p:cNvSpPr>
            <a:spLocks noGrp="1"/>
          </p:cNvSpPr>
          <p:nvPr>
            <p:ph type="title"/>
          </p:nvPr>
        </p:nvSpPr>
        <p:spPr/>
        <p:txBody>
          <a:bodyPr/>
          <a:lstStyle/>
          <a:p>
            <a:endParaRPr kumimoji="1" lang="ja-JP" altLang="en-US"/>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4" name="角丸四角形 3"/>
          <p:cNvSpPr/>
          <p:nvPr/>
        </p:nvSpPr>
        <p:spPr bwMode="auto">
          <a:xfrm>
            <a:off x="500034" y="928670"/>
            <a:ext cx="8358246" cy="5357850"/>
          </a:xfrm>
          <a:prstGeom prst="roundRect">
            <a:avLst>
              <a:gd name="adj" fmla="val 1429"/>
            </a:avLst>
          </a:prstGeom>
          <a:solidFill>
            <a:srgbClr val="FFFFFF"/>
          </a:solidFill>
          <a:ln w="254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17" name="Text Box 4"/>
          <p:cNvSpPr txBox="1">
            <a:spLocks noChangeArrowheads="1"/>
          </p:cNvSpPr>
          <p:nvPr/>
        </p:nvSpPr>
        <p:spPr bwMode="auto">
          <a:xfrm>
            <a:off x="542924" y="1290638"/>
            <a:ext cx="3743324" cy="4995863"/>
          </a:xfrm>
          <a:prstGeom prst="rect">
            <a:avLst/>
          </a:prstGeom>
          <a:noFill/>
          <a:ln w="9525">
            <a:noFill/>
            <a:miter lim="800000"/>
            <a:headEnd/>
            <a:tailEnd/>
          </a:ln>
          <a:effectLst/>
        </p:spPr>
        <p:txBody>
          <a:bodyPr wrap="square">
            <a:spAutoFit/>
          </a:bodyPr>
          <a:lstStyle/>
          <a:p>
            <a:pPr marL="0" marR="0" lvl="0" indent="0" algn="l" defTabSz="914400" eaLnBrk="1" fontAlgn="auto" latinLnBrk="0" hangingPunct="1">
              <a:lnSpc>
                <a:spcPct val="100000"/>
              </a:lnSpc>
              <a:spcBef>
                <a:spcPct val="50000"/>
              </a:spcBef>
              <a:spcAft>
                <a:spcPts val="0"/>
              </a:spcAft>
              <a:buClrTx/>
              <a:buSzTx/>
              <a:buFontTx/>
              <a:buChar char="•"/>
              <a:tabLst/>
              <a:defRPr/>
            </a:pPr>
            <a:r>
              <a:rPr kumimoji="0" lang="ja-JP" altLang="en-US" sz="2400" b="0" i="0" u="none" strike="noStrike" kern="0" cap="none" spc="0" normalizeH="0" baseline="0" noProof="0" dirty="0">
                <a:ln>
                  <a:noFill/>
                </a:ln>
                <a:solidFill>
                  <a:srgbClr val="000000"/>
                </a:solidFill>
                <a:effectLst/>
                <a:uLnTx/>
                <a:uFillTx/>
                <a:ea typeface="ＭＳ Ｐゴシック" charset="-128"/>
                <a:sym typeface="Symbol" pitchFamily="18" charset="2"/>
              </a:rPr>
              <a:t></a:t>
            </a:r>
            <a:r>
              <a:rPr kumimoji="0" lang="en-US" altLang="ja-JP" sz="2400" b="0" i="0" u="none" strike="noStrike" kern="0" cap="none" spc="0" normalizeH="0" baseline="0" noProof="0" dirty="0">
                <a:ln>
                  <a:noFill/>
                </a:ln>
                <a:solidFill>
                  <a:srgbClr val="000000"/>
                </a:solidFill>
                <a:effectLst/>
                <a:uLnTx/>
                <a:uFillTx/>
                <a:ea typeface="ＭＳ Ｐゴシック" charset="-128"/>
                <a:sym typeface="Symbol" pitchFamily="18" charset="2"/>
              </a:rPr>
              <a:t>-top</a:t>
            </a:r>
            <a:r>
              <a:rPr kumimoji="0" lang="en-US" altLang="ja-JP" sz="1800" b="0" i="0" u="none" strike="noStrike" kern="0" cap="none" spc="0" normalizeH="0" baseline="0" noProof="0" dirty="0">
                <a:ln>
                  <a:noFill/>
                </a:ln>
                <a:solidFill>
                  <a:srgbClr val="000000"/>
                </a:solidFill>
                <a:effectLst/>
                <a:uLnTx/>
                <a:uFillTx/>
                <a:ea typeface="ＭＳ Ｐゴシック" charset="-128"/>
                <a:sym typeface="Symbol" pitchFamily="18" charset="2"/>
              </a:rPr>
              <a:t> – (</a:t>
            </a:r>
            <a:r>
              <a:rPr kumimoji="0" lang="en-US" altLang="ja-JP" sz="1800" b="0" i="0" u="none" strike="noStrike" kern="0" cap="none" spc="0" normalizeH="0" baseline="0" noProof="0" dirty="0" err="1">
                <a:ln>
                  <a:noFill/>
                </a:ln>
                <a:solidFill>
                  <a:srgbClr val="000000"/>
                </a:solidFill>
                <a:effectLst/>
                <a:uLnTx/>
                <a:uFillTx/>
                <a:ea typeface="ＭＳ Ｐゴシック" charset="-128"/>
                <a:sym typeface="Symbol" pitchFamily="18" charset="2"/>
              </a:rPr>
              <a:t>x,y,z</a:t>
            </a:r>
            <a:r>
              <a:rPr kumimoji="0" lang="en-US" altLang="ja-JP" sz="1800" b="0" i="0" u="none" strike="noStrike" kern="0" cap="none" spc="0" normalizeH="0" baseline="0" noProof="0" dirty="0">
                <a:ln>
                  <a:noFill/>
                </a:ln>
                <a:solidFill>
                  <a:srgbClr val="000000"/>
                </a:solidFill>
                <a:effectLst/>
                <a:uLnTx/>
                <a:uFillTx/>
                <a:ea typeface="ＭＳ Ｐゴシック" charset="-128"/>
                <a:sym typeface="Symbol" pitchFamily="18" charset="2"/>
              </a:rPr>
              <a:t>, </a:t>
            </a:r>
            <a:r>
              <a:rPr kumimoji="0" lang="en-US" altLang="ja-JP" sz="1800" b="0" i="0" u="none" strike="noStrike" kern="0" cap="none" spc="0" normalizeH="0" baseline="0" noProof="0" dirty="0">
                <a:ln>
                  <a:noFill/>
                </a:ln>
                <a:solidFill>
                  <a:srgbClr val="000000"/>
                </a:solidFill>
                <a:effectLst/>
                <a:uLnTx/>
                <a:uFillTx/>
                <a:latin typeface="Arial" charset="0"/>
                <a:ea typeface="ＭＳ Ｐゴシック" charset="-128"/>
                <a:sym typeface="Symbol" pitchFamily="18" charset="2"/>
              </a:rPr>
              <a:t></a:t>
            </a:r>
            <a:r>
              <a:rPr kumimoji="0" lang="en-US" altLang="ja-JP" sz="1800" b="0" i="0" u="none" strike="noStrike" kern="0" cap="none" spc="0" normalizeH="0" baseline="0" noProof="0" dirty="0">
                <a:ln>
                  <a:noFill/>
                </a:ln>
                <a:solidFill>
                  <a:srgbClr val="000000"/>
                </a:solidFill>
                <a:effectLst/>
                <a:uLnTx/>
                <a:uFillTx/>
                <a:ea typeface="ＭＳ Ｐゴシック" charset="-128"/>
                <a:sym typeface="Symbol" pitchFamily="18" charset="2"/>
              </a:rPr>
              <a:t>) stages to control position of fiber suspension</a:t>
            </a:r>
          </a:p>
          <a:p>
            <a:pPr marL="0" marR="0" lvl="0" indent="0" algn="l" defTabSz="914400" eaLnBrk="1" fontAlgn="auto" latinLnBrk="0" hangingPunct="1">
              <a:lnSpc>
                <a:spcPct val="100000"/>
              </a:lnSpc>
              <a:spcBef>
                <a:spcPct val="50000"/>
              </a:spcBef>
              <a:spcAft>
                <a:spcPts val="0"/>
              </a:spcAft>
              <a:buClrTx/>
              <a:buSzTx/>
              <a:buFontTx/>
              <a:buChar char="•"/>
              <a:tabLst/>
              <a:defRPr/>
            </a:pPr>
            <a:r>
              <a:rPr kumimoji="0" lang="en-US" altLang="ja-JP" sz="1800" b="0" i="0" u="none" strike="noStrike" kern="0" cap="none" spc="0" normalizeH="0" baseline="0" noProof="0" dirty="0">
                <a:ln>
                  <a:noFill/>
                </a:ln>
                <a:solidFill>
                  <a:srgbClr val="3333CC"/>
                </a:solidFill>
                <a:effectLst/>
                <a:uLnTx/>
                <a:uFillTx/>
                <a:latin typeface="Arial" charset="0"/>
                <a:ea typeface="ＭＳ Ｐゴシック" charset="-128"/>
                <a:sym typeface="Symbol" pitchFamily="18" charset="2"/>
              </a:rPr>
              <a:t>vacuum vessel; turbo pumped, ~10-6 </a:t>
            </a:r>
            <a:r>
              <a:rPr kumimoji="0" lang="en-US" altLang="ja-JP" sz="1800" b="0" i="0" u="none" strike="noStrike" kern="0" cap="none" spc="0" normalizeH="0" baseline="0" noProof="0" dirty="0" err="1">
                <a:ln>
                  <a:noFill/>
                </a:ln>
                <a:solidFill>
                  <a:srgbClr val="3333CC"/>
                </a:solidFill>
                <a:effectLst/>
                <a:uLnTx/>
                <a:uFillTx/>
                <a:latin typeface="Arial" charset="0"/>
                <a:ea typeface="ＭＳ Ｐゴシック" charset="-128"/>
                <a:sym typeface="Symbol" pitchFamily="18" charset="2"/>
              </a:rPr>
              <a:t>torr</a:t>
            </a:r>
            <a:endParaRPr kumimoji="0" lang="en-US" altLang="ja-JP" sz="1800" b="0" i="0" u="none" strike="noStrike" kern="0" cap="none" spc="0" normalizeH="0" baseline="0" noProof="0" dirty="0">
              <a:ln>
                <a:noFill/>
              </a:ln>
              <a:solidFill>
                <a:srgbClr val="3333CC"/>
              </a:solidFill>
              <a:effectLst/>
              <a:uLnTx/>
              <a:uFillTx/>
              <a:latin typeface="Arial" charset="0"/>
              <a:ea typeface="ＭＳ Ｐゴシック" charset="-128"/>
              <a:sym typeface="Symbol" pitchFamily="18" charset="2"/>
            </a:endParaRPr>
          </a:p>
          <a:p>
            <a:pPr marL="0" marR="0" lvl="0" indent="0" algn="l" defTabSz="914400" eaLnBrk="1" fontAlgn="auto" latinLnBrk="0" hangingPunct="1">
              <a:lnSpc>
                <a:spcPct val="100000"/>
              </a:lnSpc>
              <a:spcBef>
                <a:spcPct val="50000"/>
              </a:spcBef>
              <a:spcAft>
                <a:spcPts val="0"/>
              </a:spcAft>
              <a:buClrTx/>
              <a:buSzTx/>
              <a:buFontTx/>
              <a:buChar char="•"/>
              <a:tabLst/>
              <a:defRPr/>
            </a:pPr>
            <a:r>
              <a:rPr kumimoji="0" lang="en-US" altLang="ja-JP" sz="1800" b="0" i="0" u="none" strike="noStrike" kern="0" cap="none" spc="0" normalizeH="0" baseline="0" noProof="0" dirty="0">
                <a:ln>
                  <a:noFill/>
                </a:ln>
                <a:solidFill>
                  <a:srgbClr val="000000"/>
                </a:solidFill>
                <a:effectLst/>
                <a:uLnTx/>
                <a:uFillTx/>
                <a:latin typeface="Arial" charset="0"/>
                <a:ea typeface="ＭＳ Ｐゴシック" charset="-128"/>
                <a:sym typeface="Symbol" pitchFamily="18" charset="2"/>
              </a:rPr>
              <a:t>3 leveling legs, ~3mrad/turn</a:t>
            </a:r>
          </a:p>
          <a:p>
            <a:pPr marL="0" marR="0" lvl="0" indent="0" algn="l" defTabSz="914400" eaLnBrk="1" fontAlgn="auto" latinLnBrk="0" hangingPunct="1">
              <a:lnSpc>
                <a:spcPct val="100000"/>
              </a:lnSpc>
              <a:spcBef>
                <a:spcPct val="50000"/>
              </a:spcBef>
              <a:spcAft>
                <a:spcPts val="0"/>
              </a:spcAft>
              <a:buClrTx/>
              <a:buSzTx/>
              <a:buFontTx/>
              <a:buChar char="•"/>
              <a:tabLst/>
              <a:defRPr/>
            </a:pPr>
            <a:r>
              <a:rPr kumimoji="0" lang="en-US" altLang="ja-JP" sz="1800" b="0" i="0" u="none" strike="noStrike" kern="0" cap="none" spc="0" normalizeH="0" baseline="0" noProof="0" dirty="0">
                <a:ln>
                  <a:noFill/>
                </a:ln>
                <a:solidFill>
                  <a:srgbClr val="3333CC"/>
                </a:solidFill>
                <a:effectLst/>
                <a:uLnTx/>
                <a:uFillTx/>
                <a:latin typeface="Arial" charset="0"/>
                <a:ea typeface="ＭＳ Ｐゴシック" charset="-128"/>
                <a:sym typeface="Symbol" pitchFamily="18" charset="2"/>
              </a:rPr>
              <a:t>Autocollimator – laser and detector to track pendulum twist</a:t>
            </a:r>
          </a:p>
          <a:p>
            <a:pPr marL="0" marR="0" lvl="0" indent="0" algn="l" defTabSz="914400" eaLnBrk="1" fontAlgn="auto" latinLnBrk="0" hangingPunct="1">
              <a:lnSpc>
                <a:spcPct val="100000"/>
              </a:lnSpc>
              <a:spcBef>
                <a:spcPct val="50000"/>
              </a:spcBef>
              <a:spcAft>
                <a:spcPts val="0"/>
              </a:spcAft>
              <a:buClrTx/>
              <a:buSzTx/>
              <a:buFontTx/>
              <a:buChar char="•"/>
              <a:tabLst/>
              <a:defRPr/>
            </a:pPr>
            <a:r>
              <a:rPr kumimoji="0" lang="en-US" altLang="ja-JP" sz="1800" b="0" i="0" u="none" strike="noStrike" kern="0" cap="none" spc="0" normalizeH="0" baseline="0" noProof="0" dirty="0">
                <a:ln>
                  <a:noFill/>
                </a:ln>
                <a:solidFill>
                  <a:srgbClr val="000000"/>
                </a:solidFill>
                <a:effectLst/>
                <a:uLnTx/>
                <a:uFillTx/>
                <a:latin typeface="Arial" charset="0"/>
                <a:ea typeface="ＭＳ Ｐゴシック" charset="-128"/>
                <a:sym typeface="Symbol" pitchFamily="18" charset="2"/>
              </a:rPr>
              <a:t>calibration turntable</a:t>
            </a:r>
          </a:p>
          <a:p>
            <a:pPr marL="0" marR="0" lvl="0" indent="0" algn="l" defTabSz="914400" eaLnBrk="1" fontAlgn="auto" latinLnBrk="0" hangingPunct="1">
              <a:lnSpc>
                <a:spcPct val="100000"/>
              </a:lnSpc>
              <a:spcBef>
                <a:spcPct val="50000"/>
              </a:spcBef>
              <a:spcAft>
                <a:spcPts val="0"/>
              </a:spcAft>
              <a:buClrTx/>
              <a:buSzTx/>
              <a:buFontTx/>
              <a:buChar char="•"/>
              <a:tabLst/>
              <a:defRPr/>
            </a:pPr>
            <a:r>
              <a:rPr kumimoji="0" lang="en-US" altLang="ja-JP" sz="1800" b="0" i="0" u="none" strike="noStrike" kern="0" cap="none" spc="0" normalizeH="0" baseline="0" noProof="0" dirty="0">
                <a:ln>
                  <a:noFill/>
                </a:ln>
                <a:solidFill>
                  <a:srgbClr val="3333CC"/>
                </a:solidFill>
                <a:effectLst/>
                <a:uLnTx/>
                <a:uFillTx/>
                <a:latin typeface="Arial" charset="0"/>
                <a:ea typeface="ＭＳ Ｐゴシック" charset="-128"/>
                <a:sym typeface="Symbol" pitchFamily="18" charset="2"/>
              </a:rPr>
              <a:t>Thermal enclosure</a:t>
            </a:r>
          </a:p>
          <a:p>
            <a:pPr marL="0" marR="0" lvl="0" indent="0" algn="l" defTabSz="914400" eaLnBrk="1" fontAlgn="auto" latinLnBrk="0" hangingPunct="1">
              <a:lnSpc>
                <a:spcPct val="100000"/>
              </a:lnSpc>
              <a:spcBef>
                <a:spcPct val="50000"/>
              </a:spcBef>
              <a:spcAft>
                <a:spcPts val="0"/>
              </a:spcAft>
              <a:buClrTx/>
              <a:buSzTx/>
              <a:buFontTx/>
              <a:buChar char="•"/>
              <a:tabLst/>
              <a:defRPr/>
            </a:pPr>
            <a:r>
              <a:rPr kumimoji="0" lang="en-US" altLang="ja-JP" sz="1800" b="0" i="0" u="none" strike="noStrike" kern="0" cap="none" spc="0" normalizeH="0" baseline="0" noProof="0" dirty="0">
                <a:ln>
                  <a:noFill/>
                </a:ln>
                <a:solidFill>
                  <a:srgbClr val="000000"/>
                </a:solidFill>
                <a:effectLst/>
                <a:uLnTx/>
                <a:uFillTx/>
                <a:latin typeface="Arial" charset="0"/>
                <a:ea typeface="ＭＳ Ｐゴシック" charset="-128"/>
                <a:sym typeface="Symbol" pitchFamily="18" charset="2"/>
              </a:rPr>
              <a:t>radiator</a:t>
            </a:r>
          </a:p>
          <a:p>
            <a:pPr marL="0" marR="0" lvl="0" indent="0" algn="l" defTabSz="914400" eaLnBrk="1" fontAlgn="auto" latinLnBrk="0" hangingPunct="1">
              <a:lnSpc>
                <a:spcPct val="100000"/>
              </a:lnSpc>
              <a:spcBef>
                <a:spcPct val="50000"/>
              </a:spcBef>
              <a:spcAft>
                <a:spcPts val="0"/>
              </a:spcAft>
              <a:buClrTx/>
              <a:buSzTx/>
              <a:buFontTx/>
              <a:buChar char="•"/>
              <a:tabLst/>
              <a:defRPr/>
            </a:pPr>
            <a:endParaRPr kumimoji="0" lang="en-US" altLang="ja-JP" sz="1800" b="0" i="0" u="none" strike="noStrike" kern="0" cap="none" spc="0" normalizeH="0" baseline="0" noProof="0" dirty="0">
              <a:ln>
                <a:noFill/>
              </a:ln>
              <a:solidFill>
                <a:srgbClr val="000000"/>
              </a:solidFill>
              <a:effectLst/>
              <a:uLnTx/>
              <a:uFillTx/>
              <a:latin typeface="Arial" charset="0"/>
              <a:ea typeface="ＭＳ Ｐゴシック" charset="-128"/>
              <a:sym typeface="Symbol" pitchFamily="18" charset="2"/>
            </a:endParaRPr>
          </a:p>
          <a:p>
            <a:pPr marL="0" marR="0" lvl="0" indent="0" algn="l" defTabSz="914400" eaLnBrk="1" fontAlgn="auto" latinLnBrk="0" hangingPunct="1">
              <a:lnSpc>
                <a:spcPct val="100000"/>
              </a:lnSpc>
              <a:spcBef>
                <a:spcPct val="50000"/>
              </a:spcBef>
              <a:spcAft>
                <a:spcPts val="0"/>
              </a:spcAft>
              <a:buClrTx/>
              <a:buSzTx/>
              <a:buFontTx/>
              <a:buChar char="•"/>
              <a:tabLst/>
              <a:defRPr/>
            </a:pPr>
            <a:r>
              <a:rPr kumimoji="0" lang="en-US" altLang="ja-JP" sz="1800" b="0" i="0" u="none" strike="noStrike" kern="0" cap="none" spc="0" normalizeH="0" baseline="0" noProof="0" dirty="0">
                <a:ln>
                  <a:noFill/>
                </a:ln>
                <a:solidFill>
                  <a:srgbClr val="000000"/>
                </a:solidFill>
                <a:effectLst/>
                <a:uLnTx/>
                <a:uFillTx/>
                <a:latin typeface="Arial" charset="0"/>
                <a:ea typeface="ＭＳ Ｐゴシック" charset="-128"/>
                <a:sym typeface="Symbol" pitchFamily="18" charset="2"/>
              </a:rPr>
              <a:t>All within a </a:t>
            </a:r>
            <a:r>
              <a:rPr kumimoji="0" lang="en-US" altLang="ja-JP" sz="1800" b="0" i="0" u="none" strike="noStrike" kern="0" cap="none" spc="0" normalizeH="0" baseline="0" noProof="0" dirty="0" err="1">
                <a:ln>
                  <a:noFill/>
                </a:ln>
                <a:solidFill>
                  <a:srgbClr val="000000"/>
                </a:solidFill>
                <a:effectLst/>
                <a:uLnTx/>
                <a:uFillTx/>
                <a:latin typeface="Arial" charset="0"/>
                <a:ea typeface="ＭＳ Ｐゴシック" charset="-128"/>
                <a:sym typeface="Symbol" pitchFamily="18" charset="2"/>
              </a:rPr>
              <a:t>cleanroom</a:t>
            </a:r>
            <a:endParaRPr kumimoji="0" lang="en-US" altLang="ja-JP" sz="1800" b="0" i="0" u="none" strike="noStrike" kern="0" cap="none" spc="0" normalizeH="0" baseline="0" noProof="0" dirty="0">
              <a:ln>
                <a:noFill/>
              </a:ln>
              <a:solidFill>
                <a:srgbClr val="000000"/>
              </a:solidFill>
              <a:effectLst/>
              <a:uLnTx/>
              <a:uFillTx/>
              <a:latin typeface="Arial" charset="0"/>
              <a:ea typeface="ＭＳ Ｐゴシック" charset="-128"/>
              <a:sym typeface="Symbol" pitchFamily="18" charset="2"/>
            </a:endParaRPr>
          </a:p>
          <a:p>
            <a:pPr marL="0" marR="0" lvl="0" indent="0" algn="l" defTabSz="914400" eaLnBrk="1" fontAlgn="auto" latinLnBrk="0" hangingPunct="1">
              <a:lnSpc>
                <a:spcPct val="100000"/>
              </a:lnSpc>
              <a:spcBef>
                <a:spcPct val="50000"/>
              </a:spcBef>
              <a:spcAft>
                <a:spcPts val="0"/>
              </a:spcAft>
              <a:buClrTx/>
              <a:buSzTx/>
              <a:buFontTx/>
              <a:buChar char="•"/>
              <a:tabLst/>
              <a:defRPr/>
            </a:pPr>
            <a:endParaRPr kumimoji="0" lang="ja-JP" altLang="en-US" sz="1800" b="0" i="0" u="none" strike="noStrike" kern="0" cap="none" spc="0" normalizeH="0" baseline="0" noProof="0" dirty="0">
              <a:ln>
                <a:noFill/>
              </a:ln>
              <a:solidFill>
                <a:srgbClr val="000000"/>
              </a:solidFill>
              <a:effectLst/>
              <a:uLnTx/>
              <a:uFillTx/>
              <a:latin typeface="Arial" charset="0"/>
              <a:ea typeface="ＭＳ Ｐゴシック" charset="-128"/>
              <a:sym typeface="Symbol" pitchFamily="18" charset="2"/>
            </a:endParaRPr>
          </a:p>
        </p:txBody>
      </p:sp>
      <p:pic>
        <p:nvPicPr>
          <p:cNvPr id="18" name="Picture 6" descr="Picture 001"/>
          <p:cNvPicPr>
            <a:picLocks noChangeAspect="1" noChangeArrowheads="1"/>
          </p:cNvPicPr>
          <p:nvPr/>
        </p:nvPicPr>
        <p:blipFill>
          <a:blip r:embed="rId3" cstate="print"/>
          <a:srcRect t="4659" r="10957"/>
          <a:stretch>
            <a:fillRect/>
          </a:stretch>
        </p:blipFill>
        <p:spPr bwMode="auto">
          <a:xfrm>
            <a:off x="4846638" y="985838"/>
            <a:ext cx="3683000" cy="5257800"/>
          </a:xfrm>
          <a:prstGeom prst="rect">
            <a:avLst/>
          </a:prstGeom>
          <a:noFill/>
          <a:ln w="9525">
            <a:noFill/>
            <a:miter lim="800000"/>
            <a:headEnd/>
            <a:tailEnd/>
          </a:ln>
        </p:spPr>
      </p:pic>
      <p:sp>
        <p:nvSpPr>
          <p:cNvPr id="19" name="Line 7"/>
          <p:cNvSpPr>
            <a:spLocks noChangeShapeType="1"/>
          </p:cNvSpPr>
          <p:nvPr/>
        </p:nvSpPr>
        <p:spPr bwMode="auto">
          <a:xfrm>
            <a:off x="4186238" y="1824038"/>
            <a:ext cx="2362200" cy="0"/>
          </a:xfrm>
          <a:prstGeom prst="line">
            <a:avLst/>
          </a:prstGeom>
          <a:noFill/>
          <a:ln w="28575">
            <a:solidFill>
              <a:srgbClr val="000000"/>
            </a:solidFill>
            <a:round/>
            <a:headEnd/>
            <a:tailEnd type="triangle" w="lg" len="lg"/>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0" name="Line 8"/>
          <p:cNvSpPr>
            <a:spLocks noChangeShapeType="1"/>
          </p:cNvSpPr>
          <p:nvPr/>
        </p:nvSpPr>
        <p:spPr bwMode="auto">
          <a:xfrm>
            <a:off x="4262438" y="2357438"/>
            <a:ext cx="2438400" cy="0"/>
          </a:xfrm>
          <a:prstGeom prst="line">
            <a:avLst/>
          </a:prstGeom>
          <a:noFill/>
          <a:ln w="28575">
            <a:solidFill>
              <a:srgbClr val="3333CC"/>
            </a:solidFill>
            <a:round/>
            <a:headEnd/>
            <a:tailEnd type="triangle" w="lg" len="lg"/>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1" name="Line 9"/>
          <p:cNvSpPr>
            <a:spLocks noChangeShapeType="1"/>
          </p:cNvSpPr>
          <p:nvPr/>
        </p:nvSpPr>
        <p:spPr bwMode="auto">
          <a:xfrm flipV="1">
            <a:off x="3805238" y="2586038"/>
            <a:ext cx="2438400" cy="381000"/>
          </a:xfrm>
          <a:prstGeom prst="line">
            <a:avLst/>
          </a:prstGeom>
          <a:noFill/>
          <a:ln w="28575">
            <a:solidFill>
              <a:srgbClr val="000000"/>
            </a:solidFill>
            <a:round/>
            <a:headEnd/>
            <a:tailEnd type="triangle" w="lg" len="lg"/>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2" name="Line 10"/>
          <p:cNvSpPr>
            <a:spLocks noChangeShapeType="1"/>
          </p:cNvSpPr>
          <p:nvPr/>
        </p:nvSpPr>
        <p:spPr bwMode="auto">
          <a:xfrm flipV="1">
            <a:off x="4102101" y="3576638"/>
            <a:ext cx="1608137" cy="38100"/>
          </a:xfrm>
          <a:prstGeom prst="line">
            <a:avLst/>
          </a:prstGeom>
          <a:noFill/>
          <a:ln w="28575">
            <a:solidFill>
              <a:srgbClr val="3333CC"/>
            </a:solidFill>
            <a:round/>
            <a:headEnd/>
            <a:tailEnd type="triangle" w="lg" len="lg"/>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3" name="Text Box 11"/>
          <p:cNvSpPr txBox="1">
            <a:spLocks noChangeArrowheads="1"/>
          </p:cNvSpPr>
          <p:nvPr/>
        </p:nvSpPr>
        <p:spPr bwMode="auto">
          <a:xfrm>
            <a:off x="757238" y="3119438"/>
            <a:ext cx="3657600" cy="366713"/>
          </a:xfrm>
          <a:prstGeom prst="rect">
            <a:avLst/>
          </a:prstGeom>
          <a:noFill/>
          <a:ln w="9525">
            <a:noFill/>
            <a:miter lim="800000"/>
            <a:headEnd/>
            <a:tailEnd/>
          </a:ln>
          <a:effectLst/>
        </p:spPr>
        <p:txBody>
          <a:bodyPr>
            <a:spAutoFit/>
          </a:bodyPr>
          <a:lstStyle/>
          <a:p>
            <a:pPr algn="l">
              <a:spcBef>
                <a:spcPct val="50000"/>
              </a:spcBef>
            </a:pPr>
            <a:endParaRPr lang="ja-JP" altLang="en-US" sz="1800">
              <a:solidFill>
                <a:srgbClr val="33CC33"/>
              </a:solidFill>
              <a:ea typeface="ＭＳ Ｐゴシック" charset="-128"/>
              <a:sym typeface="Symbol" pitchFamily="18" charset="2"/>
            </a:endParaRPr>
          </a:p>
        </p:txBody>
      </p:sp>
      <p:sp>
        <p:nvSpPr>
          <p:cNvPr id="24" name="Line 12"/>
          <p:cNvSpPr>
            <a:spLocks noChangeShapeType="1"/>
          </p:cNvSpPr>
          <p:nvPr/>
        </p:nvSpPr>
        <p:spPr bwMode="auto">
          <a:xfrm>
            <a:off x="2959101" y="4094163"/>
            <a:ext cx="3525837" cy="612775"/>
          </a:xfrm>
          <a:prstGeom prst="line">
            <a:avLst/>
          </a:prstGeom>
          <a:noFill/>
          <a:ln w="28575">
            <a:solidFill>
              <a:srgbClr val="000000"/>
            </a:solidFill>
            <a:round/>
            <a:headEnd/>
            <a:tailEnd type="triangle" w="lg" len="lg"/>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5" name="Text Box 13"/>
          <p:cNvSpPr txBox="1">
            <a:spLocks noChangeArrowheads="1"/>
          </p:cNvSpPr>
          <p:nvPr/>
        </p:nvSpPr>
        <p:spPr bwMode="auto">
          <a:xfrm>
            <a:off x="757238" y="3514726"/>
            <a:ext cx="3657600" cy="366712"/>
          </a:xfrm>
          <a:prstGeom prst="rect">
            <a:avLst/>
          </a:prstGeom>
          <a:noFill/>
          <a:ln w="9525">
            <a:noFill/>
            <a:miter lim="800000"/>
            <a:headEnd/>
            <a:tailEnd/>
          </a:ln>
          <a:effectLst/>
        </p:spPr>
        <p:txBody>
          <a:bodyPr>
            <a:spAutoFit/>
          </a:bodyPr>
          <a:lstStyle/>
          <a:p>
            <a:pPr marL="0" marR="0" lvl="0" indent="0" algn="l" defTabSz="914400" eaLnBrk="1" fontAlgn="auto" latinLnBrk="0" hangingPunct="1">
              <a:lnSpc>
                <a:spcPct val="100000"/>
              </a:lnSpc>
              <a:spcBef>
                <a:spcPct val="5000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ea typeface="ＭＳ Ｐゴシック" charset="-128"/>
              <a:sym typeface="Symbol" pitchFamily="18" charset="2"/>
            </a:endParaRPr>
          </a:p>
        </p:txBody>
      </p:sp>
      <p:sp>
        <p:nvSpPr>
          <p:cNvPr id="26" name="Text Box 14"/>
          <p:cNvSpPr txBox="1">
            <a:spLocks noChangeArrowheads="1"/>
          </p:cNvSpPr>
          <p:nvPr/>
        </p:nvSpPr>
        <p:spPr bwMode="auto">
          <a:xfrm>
            <a:off x="757238" y="3895726"/>
            <a:ext cx="3657600" cy="366712"/>
          </a:xfrm>
          <a:prstGeom prst="rect">
            <a:avLst/>
          </a:prstGeom>
          <a:noFill/>
          <a:ln w="9525">
            <a:noFill/>
            <a:miter lim="800000"/>
            <a:headEnd/>
            <a:tailEnd/>
          </a:ln>
          <a:effectLst/>
        </p:spPr>
        <p:txBody>
          <a:bodyPr>
            <a:spAutoFit/>
          </a:bodyPr>
          <a:lstStyle/>
          <a:p>
            <a:pPr algn="l">
              <a:spcBef>
                <a:spcPct val="50000"/>
              </a:spcBef>
            </a:pPr>
            <a:endParaRPr lang="ja-JP" altLang="en-US" sz="1800">
              <a:solidFill>
                <a:srgbClr val="33CC33"/>
              </a:solidFill>
              <a:ea typeface="ＭＳ Ｐゴシック" charset="-128"/>
              <a:sym typeface="Symbol" pitchFamily="18" charset="2"/>
            </a:endParaRPr>
          </a:p>
        </p:txBody>
      </p:sp>
      <p:sp>
        <p:nvSpPr>
          <p:cNvPr id="27" name="Line 15"/>
          <p:cNvSpPr>
            <a:spLocks noChangeShapeType="1"/>
          </p:cNvSpPr>
          <p:nvPr/>
        </p:nvSpPr>
        <p:spPr bwMode="auto">
          <a:xfrm>
            <a:off x="1755776" y="4910138"/>
            <a:ext cx="4106862" cy="723900"/>
          </a:xfrm>
          <a:prstGeom prst="line">
            <a:avLst/>
          </a:prstGeom>
          <a:noFill/>
          <a:ln w="28575">
            <a:solidFill>
              <a:srgbClr val="000000"/>
            </a:solidFill>
            <a:round/>
            <a:headEnd/>
            <a:tailEnd type="triangle" w="lg" len="lg"/>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8" name="Line 16"/>
          <p:cNvSpPr>
            <a:spLocks noChangeShapeType="1"/>
          </p:cNvSpPr>
          <p:nvPr/>
        </p:nvSpPr>
        <p:spPr bwMode="auto">
          <a:xfrm>
            <a:off x="2822576" y="4529138"/>
            <a:ext cx="2187575" cy="357188"/>
          </a:xfrm>
          <a:prstGeom prst="line">
            <a:avLst/>
          </a:prstGeom>
          <a:noFill/>
          <a:ln w="28575">
            <a:solidFill>
              <a:srgbClr val="3333CC"/>
            </a:solidFill>
            <a:round/>
            <a:headEnd/>
            <a:tailEnd type="triangle" w="lg" len="lg"/>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9" name="正方形/長方形 28">
            <a:hlinkClick r:id="rId4" action="ppaction://hlinkfile"/>
          </p:cNvPr>
          <p:cNvSpPr/>
          <p:nvPr/>
        </p:nvSpPr>
        <p:spPr>
          <a:xfrm>
            <a:off x="571472" y="6072206"/>
            <a:ext cx="2428870" cy="261610"/>
          </a:xfrm>
          <a:prstGeom prst="rect">
            <a:avLst/>
          </a:prstGeom>
        </p:spPr>
        <p:txBody>
          <a:bodyPr wrap="none">
            <a:spAutoFit/>
          </a:bodyPr>
          <a:lstStyle/>
          <a:p>
            <a:pPr>
              <a:buNone/>
            </a:pPr>
            <a:r>
              <a:rPr lang="en-US" altLang="ja-JP" sz="1100" b="1" dirty="0" smtClean="0">
                <a:ea typeface="ＭＳ Ｐゴシック" charset="-128"/>
                <a:cs typeface="Times New Roman" pitchFamily="18" charset="0"/>
              </a:rPr>
              <a:t>Presentation by Eric </a:t>
            </a:r>
            <a:r>
              <a:rPr lang="en-US" altLang="ja-JP" sz="1100" b="1" dirty="0" err="1" smtClean="0">
                <a:ea typeface="ＭＳ Ｐゴシック" charset="-128"/>
                <a:cs typeface="Times New Roman" pitchFamily="18" charset="0"/>
              </a:rPr>
              <a:t>Adelberger</a:t>
            </a:r>
            <a:endParaRPr lang="ja-JP" altLang="en-US" sz="1100" b="1"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光</a:t>
            </a:r>
            <a:r>
              <a:rPr kumimoji="1" lang="ja-JP" altLang="en-US" dirty="0" err="1" smtClean="0"/>
              <a:t>てこ</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3074"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28596" y="1305797"/>
            <a:ext cx="5143536" cy="4694972"/>
          </a:xfrm>
          <a:prstGeom prst="rect">
            <a:avLst/>
          </a:prstGeom>
          <a:noFill/>
          <a:ln w="9525">
            <a:noFill/>
            <a:miter lim="800000"/>
            <a:headEnd/>
            <a:tailEnd/>
          </a:ln>
        </p:spPr>
      </p:pic>
      <p:sp>
        <p:nvSpPr>
          <p:cNvPr id="5" name="Rectangle 53"/>
          <p:cNvSpPr>
            <a:spLocks noChangeArrowheads="1"/>
          </p:cNvSpPr>
          <p:nvPr/>
        </p:nvSpPr>
        <p:spPr bwMode="auto">
          <a:xfrm>
            <a:off x="5357818" y="5386514"/>
            <a:ext cx="3429024" cy="757130"/>
          </a:xfrm>
          <a:prstGeom prst="rect">
            <a:avLst/>
          </a:prstGeom>
          <a:noFill/>
          <a:ln w="12700">
            <a:noFill/>
            <a:miter lim="800000"/>
            <a:headEnd/>
            <a:tailEnd/>
          </a:ln>
          <a:effectLst/>
        </p:spPr>
        <p:txBody>
          <a:bodyPr wrap="square">
            <a:spAutoFit/>
          </a:bodyPr>
          <a:lstStyle/>
          <a:p>
            <a:pPr algn="l">
              <a:lnSpc>
                <a:spcPct val="120000"/>
              </a:lnSpc>
              <a:buFontTx/>
              <a:buNone/>
            </a:pPr>
            <a:r>
              <a:rPr lang="en-US" altLang="ja-JP" b="1" dirty="0" smtClean="0">
                <a:solidFill>
                  <a:srgbClr val="FFFFFF"/>
                </a:solidFill>
                <a:ea typeface="HG創英角ｺﾞｼｯｸUB" pitchFamily="49" charset="-128"/>
              </a:rPr>
              <a:t>141Hz</a:t>
            </a:r>
            <a:r>
              <a:rPr lang="ja-JP" altLang="en-US" b="1" dirty="0" smtClean="0">
                <a:solidFill>
                  <a:srgbClr val="FFFFFF"/>
                </a:solidFill>
                <a:ea typeface="HG創英角ｺﾞｼｯｸUB" pitchFamily="49" charset="-128"/>
              </a:rPr>
              <a:t>でチョッピング</a:t>
            </a:r>
            <a:endParaRPr lang="en-US" altLang="ja-JP" b="1" dirty="0" smtClean="0">
              <a:solidFill>
                <a:srgbClr val="FFFFFF"/>
              </a:solidFill>
              <a:ea typeface="HG創英角ｺﾞｼｯｸUB" pitchFamily="49" charset="-128"/>
            </a:endParaRPr>
          </a:p>
          <a:p>
            <a:pPr algn="l">
              <a:lnSpc>
                <a:spcPct val="120000"/>
              </a:lnSpc>
              <a:buFontTx/>
              <a:buNone/>
            </a:pPr>
            <a:r>
              <a:rPr lang="en-US" altLang="ja-JP" b="1" dirty="0" smtClean="0">
                <a:solidFill>
                  <a:srgbClr val="FFFFFF"/>
                </a:solidFill>
                <a:ea typeface="HG創英角ｺﾞｼｯｸUB" pitchFamily="49" charset="-128"/>
                <a:sym typeface="Wingdings" pitchFamily="2" charset="2"/>
              </a:rPr>
              <a:t>   </a:t>
            </a:r>
            <a:r>
              <a:rPr lang="ja-JP" altLang="en-US" b="1" dirty="0" smtClean="0">
                <a:solidFill>
                  <a:srgbClr val="FFFFFF"/>
                </a:solidFill>
                <a:ea typeface="HG創英角ｺﾞｼｯｸUB" pitchFamily="49" charset="-128"/>
                <a:sym typeface="Wingdings" pitchFamily="2" charset="2"/>
              </a:rPr>
              <a:t>ロックインアンプで検波</a:t>
            </a:r>
            <a:r>
              <a:rPr lang="en-US" altLang="ja-JP" b="1" dirty="0" smtClean="0">
                <a:solidFill>
                  <a:srgbClr val="FFFFFF"/>
                </a:solidFill>
                <a:ea typeface="HG創英角ｺﾞｼｯｸUB" pitchFamily="49" charset="-128"/>
                <a:sym typeface="Wingdings" pitchFamily="2" charset="2"/>
              </a:rPr>
              <a:t> </a:t>
            </a:r>
            <a:endParaRPr lang="en-US" altLang="ja-JP" b="1" dirty="0">
              <a:solidFill>
                <a:srgbClr val="FFFFFF"/>
              </a:solidFill>
              <a:ea typeface="HG創英角ｺﾞｼｯｸUB" pitchFamily="49" charset="-128"/>
            </a:endParaRPr>
          </a:p>
        </p:txBody>
      </p:sp>
      <p:sp>
        <p:nvSpPr>
          <p:cNvPr id="7" name="Rectangle 53"/>
          <p:cNvSpPr>
            <a:spLocks noChangeArrowheads="1"/>
          </p:cNvSpPr>
          <p:nvPr/>
        </p:nvSpPr>
        <p:spPr bwMode="auto">
          <a:xfrm>
            <a:off x="5429256" y="4000504"/>
            <a:ext cx="3429024" cy="1089529"/>
          </a:xfrm>
          <a:prstGeom prst="rect">
            <a:avLst/>
          </a:prstGeom>
          <a:noFill/>
          <a:ln w="12700">
            <a:noFill/>
            <a:miter lim="800000"/>
            <a:headEnd/>
            <a:tailEnd/>
          </a:ln>
          <a:effectLst/>
        </p:spPr>
        <p:txBody>
          <a:bodyPr wrap="square">
            <a:spAutoFit/>
          </a:bodyPr>
          <a:lstStyle/>
          <a:p>
            <a:pPr algn="l">
              <a:lnSpc>
                <a:spcPct val="120000"/>
              </a:lnSpc>
              <a:buFontTx/>
              <a:buNone/>
            </a:pPr>
            <a:r>
              <a:rPr lang="ja-JP" altLang="en-US" b="1" dirty="0" smtClean="0">
                <a:solidFill>
                  <a:srgbClr val="FFFFFF"/>
                </a:solidFill>
                <a:ea typeface="HG創英角ｺﾞｼｯｸUB" pitchFamily="49" charset="-128"/>
              </a:rPr>
              <a:t>折り返しによって</a:t>
            </a:r>
            <a:endParaRPr lang="en-US" altLang="ja-JP" b="1" dirty="0" smtClean="0">
              <a:solidFill>
                <a:srgbClr val="FFFFFF"/>
              </a:solidFill>
              <a:ea typeface="HG創英角ｺﾞｼｯｸUB" pitchFamily="49" charset="-128"/>
            </a:endParaRPr>
          </a:p>
          <a:p>
            <a:pPr algn="l">
              <a:lnSpc>
                <a:spcPct val="120000"/>
              </a:lnSpc>
              <a:buFontTx/>
              <a:buNone/>
            </a:pPr>
            <a:r>
              <a:rPr lang="ja-JP" altLang="en-US" b="1" dirty="0" smtClean="0">
                <a:solidFill>
                  <a:srgbClr val="FFFFFF"/>
                </a:solidFill>
                <a:ea typeface="HG創英角ｺﾞｼｯｸUB" pitchFamily="49" charset="-128"/>
              </a:rPr>
              <a:t>　並進変動の影響を</a:t>
            </a:r>
            <a:endParaRPr lang="en-US" altLang="ja-JP" b="1" dirty="0" smtClean="0">
              <a:solidFill>
                <a:srgbClr val="FFFFFF"/>
              </a:solidFill>
              <a:ea typeface="HG創英角ｺﾞｼｯｸUB" pitchFamily="49" charset="-128"/>
            </a:endParaRPr>
          </a:p>
          <a:p>
            <a:pPr algn="l">
              <a:lnSpc>
                <a:spcPct val="120000"/>
              </a:lnSpc>
              <a:buFontTx/>
              <a:buNone/>
            </a:pPr>
            <a:r>
              <a:rPr lang="ja-JP" altLang="en-US" b="1" dirty="0" smtClean="0">
                <a:solidFill>
                  <a:srgbClr val="FFFFFF"/>
                </a:solidFill>
                <a:ea typeface="HG創英角ｺﾞｼｯｸUB" pitchFamily="49" charset="-128"/>
              </a:rPr>
              <a:t>　受けにくくしている</a:t>
            </a:r>
            <a:endParaRPr lang="en-US" altLang="ja-JP" b="1" dirty="0">
              <a:solidFill>
                <a:srgbClr val="FFFFFF"/>
              </a:solidFill>
              <a:ea typeface="HG創英角ｺﾞｼｯｸUB" pitchFamily="49" charset="-128"/>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雑音スペクトル</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4" name="角丸四角形 3"/>
          <p:cNvSpPr/>
          <p:nvPr/>
        </p:nvSpPr>
        <p:spPr bwMode="auto">
          <a:xfrm>
            <a:off x="642910" y="1285860"/>
            <a:ext cx="8072494" cy="4786346"/>
          </a:xfrm>
          <a:prstGeom prst="roundRect">
            <a:avLst>
              <a:gd name="adj" fmla="val 1429"/>
            </a:avLst>
          </a:prstGeom>
          <a:solidFill>
            <a:srgbClr val="FFFFFF"/>
          </a:solidFill>
          <a:ln w="254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pic>
        <p:nvPicPr>
          <p:cNvPr id="1131521" name="Picture 1"/>
          <p:cNvPicPr>
            <a:picLocks noChangeAspect="1" noChangeArrowheads="1"/>
          </p:cNvPicPr>
          <p:nvPr/>
        </p:nvPicPr>
        <p:blipFill>
          <a:blip r:embed="rId3" cstate="print"/>
          <a:srcRect/>
          <a:stretch>
            <a:fillRect/>
          </a:stretch>
        </p:blipFill>
        <p:spPr bwMode="auto">
          <a:xfrm>
            <a:off x="785786" y="1357298"/>
            <a:ext cx="5915025" cy="4743450"/>
          </a:xfrm>
          <a:prstGeom prst="rect">
            <a:avLst/>
          </a:prstGeom>
          <a:noFill/>
          <a:ln w="9525">
            <a:noFill/>
            <a:miter lim="800000"/>
            <a:headEnd/>
            <a:tailEnd/>
          </a:ln>
        </p:spPr>
      </p:pic>
      <p:sp>
        <p:nvSpPr>
          <p:cNvPr id="4456" name="Text Box 4448"/>
          <p:cNvSpPr txBox="1">
            <a:spLocks noChangeArrowheads="1"/>
          </p:cNvSpPr>
          <p:nvPr/>
        </p:nvSpPr>
        <p:spPr bwMode="auto">
          <a:xfrm>
            <a:off x="6383338" y="4075113"/>
            <a:ext cx="1997075" cy="366712"/>
          </a:xfrm>
          <a:prstGeom prst="rect">
            <a:avLst/>
          </a:prstGeom>
          <a:noFill/>
          <a:ln w="9525">
            <a:noFill/>
            <a:miter lim="800000"/>
            <a:headEnd/>
            <a:tailEnd/>
          </a:ln>
          <a:effectLst/>
        </p:spPr>
        <p:txBody>
          <a:bodyPr>
            <a:spAutoFit/>
          </a:bodyPr>
          <a:lstStyle/>
          <a:p>
            <a:pPr algn="l" fontAlgn="auto">
              <a:spcBef>
                <a:spcPts val="0"/>
              </a:spcBef>
              <a:spcAft>
                <a:spcPts val="0"/>
              </a:spcAft>
              <a:buNone/>
            </a:pPr>
            <a:endParaRPr kumimoji="0" lang="ja-JP" altLang="en-US" sz="1800" b="0" i="0" u="none" strike="noStrike" kern="0" cap="none" spc="0" normalizeH="0" baseline="0" noProof="0">
              <a:ln>
                <a:noFill/>
              </a:ln>
              <a:solidFill>
                <a:srgbClr val="000000"/>
              </a:solidFill>
              <a:effectLst/>
              <a:uLnTx/>
              <a:uFillTx/>
              <a:latin typeface="Arial" charset="0"/>
              <a:ea typeface="ＭＳ Ｐゴシック" charset="-128"/>
            </a:endParaRPr>
          </a:p>
        </p:txBody>
      </p:sp>
      <p:sp>
        <p:nvSpPr>
          <p:cNvPr id="4457" name="Text Box 4449"/>
          <p:cNvSpPr txBox="1">
            <a:spLocks noChangeArrowheads="1"/>
          </p:cNvSpPr>
          <p:nvPr/>
        </p:nvSpPr>
        <p:spPr bwMode="auto">
          <a:xfrm>
            <a:off x="6475413" y="2895600"/>
            <a:ext cx="1447800" cy="366713"/>
          </a:xfrm>
          <a:prstGeom prst="rect">
            <a:avLst/>
          </a:prstGeom>
          <a:noFill/>
          <a:ln w="9525">
            <a:noFill/>
            <a:miter lim="800000"/>
            <a:headEnd/>
            <a:tailEnd/>
          </a:ln>
          <a:effectLst/>
        </p:spPr>
        <p:txBody>
          <a:bodyPr>
            <a:spAutoFit/>
          </a:bodyPr>
          <a:lstStyle/>
          <a:p>
            <a:pPr algn="l">
              <a:spcBef>
                <a:spcPct val="50000"/>
              </a:spcBef>
              <a:buNone/>
            </a:pPr>
            <a:r>
              <a:rPr lang="en-US" altLang="ja-JP" sz="1800">
                <a:solidFill>
                  <a:srgbClr val="3333FF"/>
                </a:solidFill>
                <a:ea typeface="ＭＳ Ｐゴシック" charset="-128"/>
              </a:rPr>
              <a:t>optics noise</a:t>
            </a:r>
          </a:p>
        </p:txBody>
      </p:sp>
      <p:sp>
        <p:nvSpPr>
          <p:cNvPr id="4458" name="Text Box 4450"/>
          <p:cNvSpPr txBox="1">
            <a:spLocks noChangeArrowheads="1"/>
          </p:cNvSpPr>
          <p:nvPr/>
        </p:nvSpPr>
        <p:spPr bwMode="auto">
          <a:xfrm>
            <a:off x="6475413" y="2362200"/>
            <a:ext cx="914400" cy="366713"/>
          </a:xfrm>
          <a:prstGeom prst="rect">
            <a:avLst/>
          </a:prstGeom>
          <a:noFill/>
          <a:ln w="9525">
            <a:noFill/>
            <a:miter lim="800000"/>
            <a:headEnd/>
            <a:tailEnd/>
          </a:ln>
          <a:effectLst/>
        </p:spPr>
        <p:txBody>
          <a:bodyPr>
            <a:spAutoFit/>
          </a:bodyPr>
          <a:lstStyle/>
          <a:p>
            <a:pPr algn="l" fontAlgn="auto">
              <a:spcBef>
                <a:spcPct val="50000"/>
              </a:spcBef>
              <a:spcAft>
                <a:spcPts val="0"/>
              </a:spcAft>
              <a:buNone/>
            </a:pPr>
            <a:r>
              <a:rPr kumimoji="0" lang="en-US" altLang="ja-JP" sz="1800" b="0" i="0" u="none" strike="noStrike" kern="0" cap="none" spc="0" normalizeH="0" baseline="0" noProof="0">
                <a:ln>
                  <a:noFill/>
                </a:ln>
                <a:solidFill>
                  <a:srgbClr val="000000"/>
                </a:solidFill>
                <a:effectLst/>
                <a:uLnTx/>
                <a:uFillTx/>
                <a:ea typeface="ＭＳ Ｐゴシック" charset="-128"/>
              </a:rPr>
              <a:t>data</a:t>
            </a:r>
          </a:p>
        </p:txBody>
      </p:sp>
      <p:sp>
        <p:nvSpPr>
          <p:cNvPr id="4459" name="Text Box 4451"/>
          <p:cNvSpPr txBox="1">
            <a:spLocks noChangeArrowheads="1"/>
          </p:cNvSpPr>
          <p:nvPr/>
        </p:nvSpPr>
        <p:spPr bwMode="auto">
          <a:xfrm>
            <a:off x="6475413" y="3443288"/>
            <a:ext cx="2209800" cy="1338828"/>
          </a:xfrm>
          <a:prstGeom prst="rect">
            <a:avLst/>
          </a:prstGeom>
          <a:noFill/>
          <a:ln w="9525">
            <a:noFill/>
            <a:miter lim="800000"/>
            <a:headEnd/>
            <a:tailEnd/>
          </a:ln>
          <a:effectLst/>
        </p:spPr>
        <p:txBody>
          <a:bodyPr>
            <a:spAutoFit/>
          </a:bodyPr>
          <a:lstStyle/>
          <a:p>
            <a:pPr algn="l">
              <a:spcBef>
                <a:spcPct val="50000"/>
              </a:spcBef>
              <a:buNone/>
            </a:pPr>
            <a:r>
              <a:rPr lang="en-US" altLang="ja-JP" sz="1800">
                <a:solidFill>
                  <a:srgbClr val="FF0000"/>
                </a:solidFill>
                <a:ea typeface="ＭＳ Ｐゴシック" charset="-128"/>
              </a:rPr>
              <a:t>Predicted thermal noise for Q = 3500</a:t>
            </a:r>
          </a:p>
          <a:p>
            <a:pPr algn="l">
              <a:spcBef>
                <a:spcPct val="50000"/>
              </a:spcBef>
              <a:buNone/>
            </a:pPr>
            <a:r>
              <a:rPr lang="en-US" altLang="ja-JP" sz="1800">
                <a:solidFill>
                  <a:srgbClr val="FF0000"/>
                </a:solidFill>
                <a:ea typeface="ＭＳ Ｐゴシック" charset="-128"/>
              </a:rPr>
              <a:t>(internal dissipation)</a:t>
            </a:r>
          </a:p>
        </p:txBody>
      </p:sp>
      <p:sp>
        <p:nvSpPr>
          <p:cNvPr id="4460" name="Line 4452"/>
          <p:cNvSpPr>
            <a:spLocks noChangeShapeType="1"/>
          </p:cNvSpPr>
          <p:nvPr/>
        </p:nvSpPr>
        <p:spPr bwMode="auto">
          <a:xfrm flipH="1">
            <a:off x="5103813" y="2590800"/>
            <a:ext cx="1447800" cy="1066800"/>
          </a:xfrm>
          <a:prstGeom prst="line">
            <a:avLst/>
          </a:prstGeom>
          <a:noFill/>
          <a:ln w="15875">
            <a:solidFill>
              <a:srgbClr val="000000"/>
            </a:solidFill>
            <a:round/>
            <a:headEnd/>
            <a:tailEnd type="triangle" w="lg" len="med"/>
          </a:ln>
          <a:effectLst/>
        </p:spPr>
        <p:txBody>
          <a:bodyPr/>
          <a:lstStyle/>
          <a:p>
            <a:pPr fontAlgn="auto">
              <a:spcBef>
                <a:spcPts val="0"/>
              </a:spcBef>
              <a:spcAft>
                <a:spcPts val="0"/>
              </a:spcAft>
              <a:buNone/>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4461" name="Line 4453"/>
          <p:cNvSpPr>
            <a:spLocks noChangeShapeType="1"/>
          </p:cNvSpPr>
          <p:nvPr/>
        </p:nvSpPr>
        <p:spPr bwMode="auto">
          <a:xfrm flipH="1">
            <a:off x="5713413" y="3124200"/>
            <a:ext cx="838200" cy="914400"/>
          </a:xfrm>
          <a:prstGeom prst="line">
            <a:avLst/>
          </a:prstGeom>
          <a:noFill/>
          <a:ln w="15875">
            <a:solidFill>
              <a:srgbClr val="3333FF"/>
            </a:solidFill>
            <a:round/>
            <a:headEnd/>
            <a:tailEnd type="triangle" w="lg" len="med"/>
          </a:ln>
          <a:effectLst/>
        </p:spPr>
        <p:txBody>
          <a:bodyPr/>
          <a:lstStyle/>
          <a:p>
            <a:pPr fontAlgn="auto">
              <a:spcBef>
                <a:spcPts val="0"/>
              </a:spcBef>
              <a:spcAft>
                <a:spcPts val="0"/>
              </a:spcAft>
              <a:buNone/>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4462" name="Line 4454"/>
          <p:cNvSpPr>
            <a:spLocks noChangeShapeType="1"/>
          </p:cNvSpPr>
          <p:nvPr/>
        </p:nvSpPr>
        <p:spPr bwMode="auto">
          <a:xfrm flipH="1">
            <a:off x="6170613" y="4038600"/>
            <a:ext cx="381000" cy="609600"/>
          </a:xfrm>
          <a:prstGeom prst="line">
            <a:avLst/>
          </a:prstGeom>
          <a:noFill/>
          <a:ln w="15875">
            <a:solidFill>
              <a:srgbClr val="FF0000"/>
            </a:solidFill>
            <a:round/>
            <a:headEnd/>
            <a:tailEnd type="triangle" w="lg" len="med"/>
          </a:ln>
          <a:effectLst/>
        </p:spPr>
        <p:txBody>
          <a:bodyPr/>
          <a:lstStyle/>
          <a:p>
            <a:pPr fontAlgn="auto">
              <a:spcBef>
                <a:spcPts val="0"/>
              </a:spcBef>
              <a:spcAft>
                <a:spcPts val="0"/>
              </a:spcAft>
              <a:buNone/>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4463" name="正方形/長方形 4462">
            <a:hlinkClick r:id="rId4" action="ppaction://hlinkfile"/>
          </p:cNvPr>
          <p:cNvSpPr/>
          <p:nvPr/>
        </p:nvSpPr>
        <p:spPr>
          <a:xfrm>
            <a:off x="6286534" y="5786454"/>
            <a:ext cx="2428870" cy="261610"/>
          </a:xfrm>
          <a:prstGeom prst="rect">
            <a:avLst/>
          </a:prstGeom>
        </p:spPr>
        <p:txBody>
          <a:bodyPr wrap="none">
            <a:spAutoFit/>
          </a:bodyPr>
          <a:lstStyle/>
          <a:p>
            <a:pPr>
              <a:buNone/>
            </a:pPr>
            <a:r>
              <a:rPr lang="en-US" altLang="ja-JP" sz="1100" b="1" dirty="0" smtClean="0">
                <a:ea typeface="ＭＳ Ｐゴシック" charset="-128"/>
                <a:cs typeface="Times New Roman" pitchFamily="18" charset="0"/>
              </a:rPr>
              <a:t>Presentation by Eric </a:t>
            </a:r>
            <a:r>
              <a:rPr lang="en-US" altLang="ja-JP" sz="1100" b="1" dirty="0" err="1" smtClean="0">
                <a:ea typeface="ＭＳ Ｐゴシック" charset="-128"/>
                <a:cs typeface="Times New Roman" pitchFamily="18" charset="0"/>
              </a:rPr>
              <a:t>Adelberger</a:t>
            </a:r>
            <a:endParaRPr lang="ja-JP" altLang="en-US" sz="11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universe_mod_cut_crop.jpg"/>
          <p:cNvPicPr>
            <a:picLocks noChangeAspect="1"/>
          </p:cNvPicPr>
          <p:nvPr/>
        </p:nvPicPr>
        <p:blipFill>
          <a:blip r:embed="rId3" cstate="print">
            <a:clrChange>
              <a:clrFrom>
                <a:srgbClr val="000000"/>
              </a:clrFrom>
              <a:clrTo>
                <a:srgbClr val="000000">
                  <a:alpha val="0"/>
                </a:srgbClr>
              </a:clrTo>
            </a:clrChange>
          </a:blip>
          <a:srcRect r="35242"/>
          <a:stretch>
            <a:fillRect/>
          </a:stretch>
        </p:blipFill>
        <p:spPr>
          <a:xfrm>
            <a:off x="4786314" y="3375033"/>
            <a:ext cx="3500462" cy="3215497"/>
          </a:xfrm>
          <a:prstGeom prst="rect">
            <a:avLst/>
          </a:prstGeom>
        </p:spPr>
      </p:pic>
      <p:sp>
        <p:nvSpPr>
          <p:cNvPr id="1070082" name="Rectangle 2"/>
          <p:cNvSpPr>
            <a:spLocks noGrp="1" noChangeArrowheads="1"/>
          </p:cNvSpPr>
          <p:nvPr>
            <p:ph type="title"/>
          </p:nvPr>
        </p:nvSpPr>
        <p:spPr/>
        <p:txBody>
          <a:bodyPr/>
          <a:lstStyle/>
          <a:p>
            <a:r>
              <a:rPr lang="en-US" altLang="ja-JP" dirty="0" smtClean="0"/>
              <a:t>LCGT </a:t>
            </a:r>
            <a:r>
              <a:rPr lang="ja-JP" altLang="en-US" dirty="0" smtClean="0"/>
              <a:t>と</a:t>
            </a:r>
            <a:r>
              <a:rPr lang="en-US" altLang="ja-JP" dirty="0" smtClean="0"/>
              <a:t> DECIGO</a:t>
            </a:r>
            <a:endParaRPr lang="ja-JP" altLang="en-US" dirty="0"/>
          </a:p>
        </p:txBody>
      </p:sp>
      <p:sp>
        <p:nvSpPr>
          <p:cNvPr id="14"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1070086" name="Rectangle 6"/>
          <p:cNvSpPr>
            <a:spLocks noChangeArrowheads="1"/>
          </p:cNvSpPr>
          <p:nvPr/>
        </p:nvSpPr>
        <p:spPr bwMode="auto">
          <a:xfrm>
            <a:off x="642910" y="888517"/>
            <a:ext cx="4279904" cy="110799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99FF99"/>
                </a:solidFill>
                <a:latin typeface="Tahoma" pitchFamily="34" charset="0"/>
              </a:rPr>
              <a:t>LCGT</a:t>
            </a:r>
            <a:r>
              <a:rPr lang="en-US" altLang="ja-JP" sz="2000" b="1" dirty="0" smtClean="0">
                <a:solidFill>
                  <a:srgbClr val="EAEAEA"/>
                </a:solidFill>
                <a:latin typeface="Tahoma" pitchFamily="34" charset="0"/>
              </a:rPr>
              <a:t>  (~2017)</a:t>
            </a:r>
          </a:p>
          <a:p>
            <a:pPr algn="l">
              <a:lnSpc>
                <a:spcPct val="110000"/>
              </a:lnSpc>
              <a:buClr>
                <a:schemeClr val="accent2"/>
              </a:buClr>
              <a:buSzPct val="70000"/>
              <a:buFont typeface="Wingdings" pitchFamily="2" charset="2"/>
              <a:buNone/>
            </a:pPr>
            <a:r>
              <a:rPr lang="en-US" altLang="ja-JP" sz="2000" dirty="0" smtClean="0">
                <a:solidFill>
                  <a:srgbClr val="EAEAEA"/>
                </a:solidFill>
                <a:latin typeface="Tahoma" pitchFamily="34" charset="0"/>
              </a:rPr>
              <a:t>   Ground-based Detector</a:t>
            </a:r>
          </a:p>
          <a:p>
            <a:pPr algn="l">
              <a:lnSpc>
                <a:spcPct val="110000"/>
              </a:lnSpc>
              <a:buClr>
                <a:schemeClr val="accent2"/>
              </a:buClr>
              <a:buSzPct val="70000"/>
              <a:buFont typeface="Wingdings" pitchFamily="2" charset="2"/>
              <a:buNone/>
            </a:pPr>
            <a:r>
              <a:rPr lang="en-US" altLang="ja-JP" sz="2000" dirty="0" smtClean="0">
                <a:solidFill>
                  <a:srgbClr val="EAEAEA"/>
                </a:solidFill>
              </a:rPr>
              <a:t>      </a:t>
            </a:r>
            <a:r>
              <a:rPr lang="en-US" altLang="ja-JP" sz="2000" dirty="0" smtClean="0">
                <a:solidFill>
                  <a:srgbClr val="EAEAEA"/>
                </a:solidFill>
                <a:sym typeface="Wingdings" pitchFamily="2" charset="2"/>
              </a:rPr>
              <a:t> </a:t>
            </a:r>
            <a:r>
              <a:rPr lang="ja-JP" altLang="en-US" sz="2000" dirty="0" smtClean="0">
                <a:solidFill>
                  <a:srgbClr val="CCFFCC"/>
                </a:solidFill>
                <a:sym typeface="Wingdings" pitchFamily="2" charset="2"/>
              </a:rPr>
              <a:t>高周波数</a:t>
            </a:r>
            <a:r>
              <a:rPr lang="en-US" altLang="ja-JP" sz="2000" dirty="0" smtClean="0">
                <a:solidFill>
                  <a:srgbClr val="EAEAEA"/>
                </a:solidFill>
                <a:sym typeface="Wingdings" pitchFamily="2" charset="2"/>
              </a:rPr>
              <a:t> </a:t>
            </a:r>
            <a:r>
              <a:rPr lang="ja-JP" altLang="en-US" sz="2000" dirty="0" smtClean="0">
                <a:solidFill>
                  <a:srgbClr val="EAEAEA"/>
                </a:solidFill>
                <a:sym typeface="Wingdings" pitchFamily="2" charset="2"/>
              </a:rPr>
              <a:t>の重力波イベント</a:t>
            </a:r>
            <a:endParaRPr lang="ja-JP" altLang="en-US" sz="2000" dirty="0">
              <a:solidFill>
                <a:srgbClr val="EAEAEA"/>
              </a:solidFill>
              <a:latin typeface="Tahoma" pitchFamily="34" charset="0"/>
            </a:endParaRPr>
          </a:p>
        </p:txBody>
      </p:sp>
      <p:sp>
        <p:nvSpPr>
          <p:cNvPr id="1070088" name="Rectangle 8"/>
          <p:cNvSpPr>
            <a:spLocks noChangeArrowheads="1"/>
          </p:cNvSpPr>
          <p:nvPr/>
        </p:nvSpPr>
        <p:spPr bwMode="auto">
          <a:xfrm>
            <a:off x="1071538" y="2069419"/>
            <a:ext cx="3643338" cy="397353"/>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2000" dirty="0" smtClean="0">
                <a:solidFill>
                  <a:srgbClr val="CCFFCC"/>
                </a:solidFill>
              </a:rPr>
              <a:t>目標</a:t>
            </a:r>
            <a:r>
              <a:rPr lang="en-US" altLang="ja-JP" sz="2000" dirty="0" smtClean="0">
                <a:solidFill>
                  <a:srgbClr val="CCFFCC"/>
                </a:solidFill>
                <a:latin typeface="Tahoma" pitchFamily="34" charset="0"/>
              </a:rPr>
              <a:t>: </a:t>
            </a:r>
            <a:r>
              <a:rPr lang="ja-JP" altLang="en-US" sz="2000" dirty="0" smtClean="0">
                <a:solidFill>
                  <a:srgbClr val="CCFFCC"/>
                </a:solidFill>
                <a:latin typeface="Tahoma" pitchFamily="34" charset="0"/>
              </a:rPr>
              <a:t>重力波の検出</a:t>
            </a:r>
            <a:r>
              <a:rPr lang="en-US" altLang="ja-JP" sz="2000" dirty="0" smtClean="0">
                <a:solidFill>
                  <a:srgbClr val="CCFFCC"/>
                </a:solidFill>
                <a:latin typeface="Tahoma" pitchFamily="34" charset="0"/>
              </a:rPr>
              <a:t>, </a:t>
            </a:r>
            <a:r>
              <a:rPr lang="ja-JP" altLang="en-US" sz="2000" dirty="0" smtClean="0">
                <a:solidFill>
                  <a:srgbClr val="CCFFCC"/>
                </a:solidFill>
                <a:latin typeface="Tahoma" pitchFamily="34" charset="0"/>
              </a:rPr>
              <a:t>天文学</a:t>
            </a:r>
            <a:endParaRPr lang="ja-JP" altLang="en-US" sz="2000" dirty="0">
              <a:solidFill>
                <a:srgbClr val="CCFFCC"/>
              </a:solidFill>
              <a:latin typeface="Tahoma" pitchFamily="34" charset="0"/>
            </a:endParaRPr>
          </a:p>
        </p:txBody>
      </p:sp>
      <p:pic>
        <p:nvPicPr>
          <p:cNvPr id="1070089" name="Picture 9"/>
          <p:cNvPicPr>
            <a:picLocks noChangeAspect="1" noChangeArrowheads="1"/>
          </p:cNvPicPr>
          <p:nvPr/>
        </p:nvPicPr>
        <p:blipFill>
          <a:blip r:embed="rId4" cstate="print"/>
          <a:srcRect/>
          <a:stretch>
            <a:fillRect/>
          </a:stretch>
        </p:blipFill>
        <p:spPr bwMode="auto">
          <a:xfrm>
            <a:off x="428596" y="2724916"/>
            <a:ext cx="4357718" cy="3472685"/>
          </a:xfrm>
          <a:prstGeom prst="rect">
            <a:avLst/>
          </a:prstGeom>
          <a:noFill/>
          <a:ln w="15875">
            <a:noFill/>
            <a:miter lim="800000"/>
            <a:headEnd/>
            <a:tailEnd/>
          </a:ln>
          <a:effectLst/>
        </p:spPr>
      </p:pic>
      <p:grpSp>
        <p:nvGrpSpPr>
          <p:cNvPr id="2" name="グループ化 12"/>
          <p:cNvGrpSpPr/>
          <p:nvPr/>
        </p:nvGrpSpPr>
        <p:grpSpPr>
          <a:xfrm rot="15785392">
            <a:off x="6398017" y="2647809"/>
            <a:ext cx="2234040" cy="2348200"/>
            <a:chOff x="9501222" y="714356"/>
            <a:chExt cx="5338763" cy="4864101"/>
          </a:xfrm>
        </p:grpSpPr>
        <p:sp>
          <p:nvSpPr>
            <p:cNvPr id="15"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4"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 name="Group 16"/>
            <p:cNvGrpSpPr>
              <a:grpSpLocks/>
            </p:cNvGrpSpPr>
            <p:nvPr/>
          </p:nvGrpSpPr>
          <p:grpSpPr bwMode="auto">
            <a:xfrm rot="7209001">
              <a:off x="11449039" y="2208261"/>
              <a:ext cx="600087" cy="495300"/>
              <a:chOff x="4785" y="11039"/>
              <a:chExt cx="829" cy="688"/>
            </a:xfrm>
          </p:grpSpPr>
          <p:sp>
            <p:nvSpPr>
              <p:cNvPr id="219"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3"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 name="Group 26"/>
            <p:cNvGrpSpPr>
              <a:grpSpLocks/>
            </p:cNvGrpSpPr>
            <p:nvPr/>
          </p:nvGrpSpPr>
          <p:grpSpPr bwMode="auto">
            <a:xfrm rot="7209001">
              <a:off x="11403003" y="2178095"/>
              <a:ext cx="600087" cy="500063"/>
              <a:chOff x="4785" y="11039"/>
              <a:chExt cx="829" cy="688"/>
            </a:xfrm>
          </p:grpSpPr>
          <p:sp>
            <p:nvSpPr>
              <p:cNvPr id="214"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8"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4"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 name="Group 49"/>
            <p:cNvGrpSpPr>
              <a:grpSpLocks/>
            </p:cNvGrpSpPr>
            <p:nvPr/>
          </p:nvGrpSpPr>
          <p:grpSpPr bwMode="auto">
            <a:xfrm rot="3616332">
              <a:off x="12330179" y="2190798"/>
              <a:ext cx="600087" cy="503238"/>
              <a:chOff x="4785" y="11039"/>
              <a:chExt cx="829" cy="688"/>
            </a:xfrm>
          </p:grpSpPr>
          <p:sp>
            <p:nvSpPr>
              <p:cNvPr id="209"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6"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 name="Group 61"/>
            <p:cNvGrpSpPr>
              <a:grpSpLocks/>
            </p:cNvGrpSpPr>
            <p:nvPr/>
          </p:nvGrpSpPr>
          <p:grpSpPr bwMode="auto">
            <a:xfrm rot="14462297">
              <a:off x="12703220" y="1458910"/>
              <a:ext cx="223837" cy="180975"/>
              <a:chOff x="5504" y="8144"/>
              <a:chExt cx="291" cy="236"/>
            </a:xfrm>
          </p:grpSpPr>
          <p:sp>
            <p:nvSpPr>
              <p:cNvPr id="207"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 name="Group 64"/>
            <p:cNvGrpSpPr>
              <a:grpSpLocks/>
            </p:cNvGrpSpPr>
            <p:nvPr/>
          </p:nvGrpSpPr>
          <p:grpSpPr bwMode="auto">
            <a:xfrm rot="7209001">
              <a:off x="11436374" y="1468435"/>
              <a:ext cx="227014" cy="180975"/>
              <a:chOff x="5504" y="8144"/>
              <a:chExt cx="291" cy="236"/>
            </a:xfrm>
          </p:grpSpPr>
          <p:sp>
            <p:nvSpPr>
              <p:cNvPr id="205"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4"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 name="Group 78"/>
            <p:cNvGrpSpPr>
              <a:grpSpLocks/>
            </p:cNvGrpSpPr>
            <p:nvPr/>
          </p:nvGrpSpPr>
          <p:grpSpPr bwMode="auto">
            <a:xfrm flipH="1">
              <a:off x="12703129" y="4371956"/>
              <a:ext cx="600087" cy="495300"/>
              <a:chOff x="4785" y="11039"/>
              <a:chExt cx="829" cy="688"/>
            </a:xfrm>
          </p:grpSpPr>
          <p:sp>
            <p:nvSpPr>
              <p:cNvPr id="200"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2"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6"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 name="Group 88"/>
            <p:cNvGrpSpPr>
              <a:grpSpLocks/>
            </p:cNvGrpSpPr>
            <p:nvPr/>
          </p:nvGrpSpPr>
          <p:grpSpPr bwMode="auto">
            <a:xfrm flipH="1">
              <a:off x="12703129" y="4416406"/>
              <a:ext cx="600087" cy="500063"/>
              <a:chOff x="4785" y="11039"/>
              <a:chExt cx="829" cy="688"/>
            </a:xfrm>
          </p:grpSpPr>
          <p:sp>
            <p:nvSpPr>
              <p:cNvPr id="195"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1"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 name="Group 111"/>
            <p:cNvGrpSpPr>
              <a:grpSpLocks/>
            </p:cNvGrpSpPr>
            <p:nvPr/>
          </p:nvGrpSpPr>
          <p:grpSpPr bwMode="auto">
            <a:xfrm rot="3592668" flipH="1">
              <a:off x="13154018" y="3611479"/>
              <a:ext cx="600087" cy="503238"/>
              <a:chOff x="4785" y="11039"/>
              <a:chExt cx="829" cy="688"/>
            </a:xfrm>
          </p:grpSpPr>
          <p:sp>
            <p:nvSpPr>
              <p:cNvPr id="190"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2"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 name="Group 123"/>
            <p:cNvGrpSpPr>
              <a:grpSpLocks/>
            </p:cNvGrpSpPr>
            <p:nvPr/>
          </p:nvGrpSpPr>
          <p:grpSpPr bwMode="auto">
            <a:xfrm rot="14346703" flipH="1">
              <a:off x="14209737" y="4059201"/>
              <a:ext cx="223837" cy="180975"/>
              <a:chOff x="5504" y="8144"/>
              <a:chExt cx="291" cy="236"/>
            </a:xfrm>
          </p:grpSpPr>
          <p:sp>
            <p:nvSpPr>
              <p:cNvPr id="188"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3" name="Group 126"/>
            <p:cNvGrpSpPr>
              <a:grpSpLocks/>
            </p:cNvGrpSpPr>
            <p:nvPr/>
          </p:nvGrpSpPr>
          <p:grpSpPr bwMode="auto">
            <a:xfrm flipH="1">
              <a:off x="13565203" y="5149831"/>
              <a:ext cx="227014" cy="180975"/>
              <a:chOff x="5504" y="8144"/>
              <a:chExt cx="291" cy="236"/>
            </a:xfrm>
          </p:grpSpPr>
          <p:sp>
            <p:nvSpPr>
              <p:cNvPr id="186"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7"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7" name="Group 141"/>
            <p:cNvGrpSpPr>
              <a:grpSpLocks/>
            </p:cNvGrpSpPr>
            <p:nvPr/>
          </p:nvGrpSpPr>
          <p:grpSpPr bwMode="auto">
            <a:xfrm>
              <a:off x="11052279" y="4424344"/>
              <a:ext cx="600087" cy="500063"/>
              <a:chOff x="4785" y="11039"/>
              <a:chExt cx="829" cy="688"/>
            </a:xfrm>
          </p:grpSpPr>
          <p:sp>
            <p:nvSpPr>
              <p:cNvPr id="181"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8" name="Group 171"/>
            <p:cNvGrpSpPr>
              <a:grpSpLocks/>
            </p:cNvGrpSpPr>
            <p:nvPr/>
          </p:nvGrpSpPr>
          <p:grpSpPr bwMode="auto">
            <a:xfrm rot="18007332">
              <a:off x="10577577" y="3603541"/>
              <a:ext cx="600087" cy="500063"/>
              <a:chOff x="4785" y="11039"/>
              <a:chExt cx="829" cy="688"/>
            </a:xfrm>
          </p:grpSpPr>
          <p:sp>
            <p:nvSpPr>
              <p:cNvPr id="176"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8"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9" name="Group 200"/>
            <p:cNvGrpSpPr>
              <a:grpSpLocks/>
            </p:cNvGrpSpPr>
            <p:nvPr/>
          </p:nvGrpSpPr>
          <p:grpSpPr bwMode="auto">
            <a:xfrm rot="7253297">
              <a:off x="9904436" y="4089397"/>
              <a:ext cx="227014" cy="180975"/>
              <a:chOff x="5504" y="8144"/>
              <a:chExt cx="291" cy="236"/>
            </a:xfrm>
          </p:grpSpPr>
          <p:sp>
            <p:nvSpPr>
              <p:cNvPr id="174"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227" name="Group 203"/>
            <p:cNvGrpSpPr>
              <a:grpSpLocks/>
            </p:cNvGrpSpPr>
            <p:nvPr/>
          </p:nvGrpSpPr>
          <p:grpSpPr bwMode="auto">
            <a:xfrm>
              <a:off x="10534666" y="5156181"/>
              <a:ext cx="223837" cy="180975"/>
              <a:chOff x="5504" y="8144"/>
              <a:chExt cx="291" cy="236"/>
            </a:xfrm>
          </p:grpSpPr>
          <p:sp>
            <p:nvSpPr>
              <p:cNvPr id="172"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24" name="Rectangle 6"/>
          <p:cNvSpPr>
            <a:spLocks noChangeArrowheads="1"/>
          </p:cNvSpPr>
          <p:nvPr/>
        </p:nvSpPr>
        <p:spPr bwMode="auto">
          <a:xfrm>
            <a:off x="4786314" y="857232"/>
            <a:ext cx="4279904" cy="110799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99CCFF"/>
                </a:solidFill>
              </a:rPr>
              <a:t>DECIGO</a:t>
            </a:r>
            <a:r>
              <a:rPr lang="en-US" altLang="ja-JP" sz="2000" b="1" dirty="0" smtClean="0">
                <a:solidFill>
                  <a:srgbClr val="EAEAEA"/>
                </a:solidFill>
                <a:latin typeface="Tahoma" pitchFamily="34" charset="0"/>
              </a:rPr>
              <a:t>  (~2027)</a:t>
            </a:r>
          </a:p>
          <a:p>
            <a:pPr algn="l">
              <a:lnSpc>
                <a:spcPct val="110000"/>
              </a:lnSpc>
              <a:buClr>
                <a:schemeClr val="accent2"/>
              </a:buClr>
              <a:buSzPct val="70000"/>
              <a:buFont typeface="Wingdings" pitchFamily="2" charset="2"/>
              <a:buNone/>
            </a:pPr>
            <a:r>
              <a:rPr lang="en-US" altLang="ja-JP" sz="2000" dirty="0" smtClean="0">
                <a:solidFill>
                  <a:srgbClr val="EAEAEA"/>
                </a:solidFill>
                <a:latin typeface="Tahoma" pitchFamily="34" charset="0"/>
              </a:rPr>
              <a:t>   Space observatory</a:t>
            </a:r>
          </a:p>
          <a:p>
            <a:pPr algn="l">
              <a:lnSpc>
                <a:spcPct val="110000"/>
              </a:lnSpc>
              <a:buClr>
                <a:schemeClr val="accent2"/>
              </a:buClr>
              <a:buSzPct val="70000"/>
              <a:buFont typeface="Wingdings" pitchFamily="2" charset="2"/>
              <a:buNone/>
            </a:pPr>
            <a:r>
              <a:rPr lang="en-US" altLang="ja-JP" sz="2000" dirty="0" smtClean="0">
                <a:solidFill>
                  <a:srgbClr val="EAEAEA"/>
                </a:solidFill>
              </a:rPr>
              <a:t>      </a:t>
            </a:r>
            <a:r>
              <a:rPr lang="en-US" altLang="ja-JP" sz="2000" dirty="0" smtClean="0">
                <a:solidFill>
                  <a:srgbClr val="EAEAEA"/>
                </a:solidFill>
                <a:sym typeface="Wingdings" pitchFamily="2" charset="2"/>
              </a:rPr>
              <a:t> </a:t>
            </a:r>
            <a:r>
              <a:rPr lang="ja-JP" altLang="en-US" sz="2000" dirty="0" smtClean="0">
                <a:solidFill>
                  <a:srgbClr val="CCECFF"/>
                </a:solidFill>
                <a:sym typeface="Wingdings" pitchFamily="2" charset="2"/>
              </a:rPr>
              <a:t>低周波数</a:t>
            </a:r>
            <a:r>
              <a:rPr lang="en-US" altLang="ja-JP" sz="2000" dirty="0" smtClean="0">
                <a:solidFill>
                  <a:srgbClr val="EAEAEA"/>
                </a:solidFill>
                <a:sym typeface="Wingdings" pitchFamily="2" charset="2"/>
              </a:rPr>
              <a:t> </a:t>
            </a:r>
            <a:r>
              <a:rPr lang="ja-JP" altLang="en-US" sz="2000" dirty="0" smtClean="0">
                <a:solidFill>
                  <a:srgbClr val="EAEAEA"/>
                </a:solidFill>
                <a:sym typeface="Wingdings" pitchFamily="2" charset="2"/>
              </a:rPr>
              <a:t>の重力波</a:t>
            </a:r>
            <a:endParaRPr lang="ja-JP" altLang="en-US" sz="2000" dirty="0">
              <a:solidFill>
                <a:srgbClr val="EAEAEA"/>
              </a:solidFill>
              <a:latin typeface="Tahoma" pitchFamily="34" charset="0"/>
            </a:endParaRPr>
          </a:p>
        </p:txBody>
      </p:sp>
      <p:sp>
        <p:nvSpPr>
          <p:cNvPr id="225" name="Rectangle 8"/>
          <p:cNvSpPr>
            <a:spLocks noChangeArrowheads="1"/>
          </p:cNvSpPr>
          <p:nvPr/>
        </p:nvSpPr>
        <p:spPr bwMode="auto">
          <a:xfrm>
            <a:off x="5228590" y="2042123"/>
            <a:ext cx="3643338" cy="397353"/>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2000" dirty="0" smtClean="0">
                <a:solidFill>
                  <a:srgbClr val="CCECFF"/>
                </a:solidFill>
                <a:latin typeface="Tahoma" pitchFamily="34" charset="0"/>
              </a:rPr>
              <a:t>目標</a:t>
            </a:r>
            <a:r>
              <a:rPr lang="en-US" altLang="ja-JP" sz="2000" dirty="0" smtClean="0">
                <a:solidFill>
                  <a:srgbClr val="CCECFF"/>
                </a:solidFill>
                <a:latin typeface="Tahoma" pitchFamily="34" charset="0"/>
              </a:rPr>
              <a:t>: </a:t>
            </a:r>
            <a:r>
              <a:rPr lang="ja-JP" altLang="en-US" sz="2000" dirty="0" smtClean="0">
                <a:solidFill>
                  <a:srgbClr val="CCECFF"/>
                </a:solidFill>
                <a:latin typeface="Tahoma" pitchFamily="34" charset="0"/>
              </a:rPr>
              <a:t>重力波天文学の展開</a:t>
            </a:r>
            <a:endParaRPr lang="ja-JP" altLang="en-US" sz="2000" dirty="0">
              <a:solidFill>
                <a:srgbClr val="CCECFF"/>
              </a:solidFill>
              <a:latin typeface="Tahoma" pitchFamily="34" charset="0"/>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測定時のスペクトル</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1027" name="Picture 3"/>
          <p:cNvPicPr>
            <a:picLocks noChangeAspect="1" noChangeArrowheads="1"/>
          </p:cNvPicPr>
          <p:nvPr/>
        </p:nvPicPr>
        <p:blipFill>
          <a:blip r:embed="rId3" cstate="print"/>
          <a:srcRect/>
          <a:stretch>
            <a:fillRect/>
          </a:stretch>
        </p:blipFill>
        <p:spPr bwMode="auto">
          <a:xfrm>
            <a:off x="1643042" y="1462165"/>
            <a:ext cx="6143668" cy="4824355"/>
          </a:xfrm>
          <a:prstGeom prst="rect">
            <a:avLst/>
          </a:prstGeom>
          <a:noFill/>
          <a:ln w="9525">
            <a:noFill/>
            <a:miter lim="800000"/>
            <a:headEnd/>
            <a:tailEnd/>
          </a:ln>
        </p:spPr>
      </p:pic>
      <p:sp>
        <p:nvSpPr>
          <p:cNvPr id="6" name="Rectangle 53"/>
          <p:cNvSpPr>
            <a:spLocks noChangeArrowheads="1"/>
          </p:cNvSpPr>
          <p:nvPr/>
        </p:nvSpPr>
        <p:spPr bwMode="auto">
          <a:xfrm>
            <a:off x="5715008" y="1785926"/>
            <a:ext cx="2286016" cy="324512"/>
          </a:xfrm>
          <a:prstGeom prst="rect">
            <a:avLst/>
          </a:prstGeom>
          <a:noFill/>
          <a:ln w="12700">
            <a:noFill/>
            <a:miter lim="800000"/>
            <a:headEnd/>
            <a:tailEnd/>
          </a:ln>
          <a:effectLst/>
        </p:spPr>
        <p:txBody>
          <a:bodyPr wrap="square">
            <a:spAutoFit/>
          </a:bodyPr>
          <a:lstStyle/>
          <a:p>
            <a:pPr algn="l">
              <a:lnSpc>
                <a:spcPct val="120000"/>
              </a:lnSpc>
              <a:buFontTx/>
              <a:buNone/>
            </a:pPr>
            <a:r>
              <a:rPr lang="en-US" altLang="ja-JP" sz="1400" b="1" dirty="0" smtClean="0">
                <a:ea typeface="HG創英角ｺﾞｼｯｸUB" pitchFamily="49" charset="-128"/>
              </a:rPr>
              <a:t>Calibration</a:t>
            </a:r>
            <a:r>
              <a:rPr lang="ja-JP" altLang="en-US" sz="1400" b="1" dirty="0" smtClean="0">
                <a:ea typeface="HG創英角ｺﾞｼｯｸUB" pitchFamily="49" charset="-128"/>
              </a:rPr>
              <a:t> </a:t>
            </a:r>
            <a:r>
              <a:rPr lang="en-US" altLang="ja-JP" sz="1400" b="1" dirty="0" smtClean="0">
                <a:ea typeface="HG創英角ｺﾞｼｯｸUB" pitchFamily="49" charset="-128"/>
              </a:rPr>
              <a:t>(9 </a:t>
            </a:r>
            <a:r>
              <a:rPr lang="en-US" altLang="ja-JP" sz="1400" b="1" dirty="0" err="1" smtClean="0">
                <a:latin typeface="Symbol" pitchFamily="18" charset="2"/>
                <a:ea typeface="HG創英角ｺﾞｼｯｸUB" pitchFamily="49" charset="-128"/>
              </a:rPr>
              <a:t>w</a:t>
            </a:r>
            <a:r>
              <a:rPr lang="en-US" altLang="ja-JP" sz="1200" b="1" dirty="0" err="1" smtClean="0">
                <a:ea typeface="HG創英角ｺﾞｼｯｸUB" pitchFamily="49" charset="-128"/>
              </a:rPr>
              <a:t>s</a:t>
            </a:r>
            <a:r>
              <a:rPr lang="en-US" altLang="ja-JP" sz="1400" b="1" dirty="0" smtClean="0">
                <a:ea typeface="HG創英角ｺﾞｼｯｸUB" pitchFamily="49" charset="-128"/>
              </a:rPr>
              <a:t>)</a:t>
            </a:r>
            <a:endParaRPr lang="en-US" altLang="ja-JP" sz="1400" b="1" dirty="0">
              <a:ea typeface="HG創英角ｺﾞｼｯｸUB" pitchFamily="49" charset="-128"/>
            </a:endParaRPr>
          </a:p>
        </p:txBody>
      </p:sp>
      <p:sp>
        <p:nvSpPr>
          <p:cNvPr id="7" name="Line 17"/>
          <p:cNvSpPr>
            <a:spLocks noChangeShapeType="1"/>
          </p:cNvSpPr>
          <p:nvPr/>
        </p:nvSpPr>
        <p:spPr bwMode="auto">
          <a:xfrm flipH="1">
            <a:off x="5500694" y="2143116"/>
            <a:ext cx="357190" cy="357190"/>
          </a:xfrm>
          <a:prstGeom prst="line">
            <a:avLst/>
          </a:prstGeom>
          <a:noFill/>
          <a:ln w="38100">
            <a:solidFill>
              <a:srgbClr val="000000"/>
            </a:solidFill>
            <a:round/>
            <a:headEnd/>
            <a:tailEnd type="stealth" w="med" len="med"/>
          </a:ln>
          <a:effectLst/>
        </p:spPr>
        <p:txBody>
          <a:bodyPr wrap="square" anchor="ctr">
            <a:spAutoFit/>
          </a:bodyPr>
          <a:lstStyle/>
          <a:p>
            <a:endParaRPr lang="ja-JP" altLang="en-US" dirty="0"/>
          </a:p>
        </p:txBody>
      </p:sp>
      <p:sp>
        <p:nvSpPr>
          <p:cNvPr id="8" name="Line 17"/>
          <p:cNvSpPr>
            <a:spLocks noChangeShapeType="1"/>
          </p:cNvSpPr>
          <p:nvPr/>
        </p:nvSpPr>
        <p:spPr bwMode="auto">
          <a:xfrm flipH="1">
            <a:off x="6215074" y="2857496"/>
            <a:ext cx="97157" cy="571504"/>
          </a:xfrm>
          <a:prstGeom prst="line">
            <a:avLst/>
          </a:prstGeom>
          <a:noFill/>
          <a:ln w="38100">
            <a:solidFill>
              <a:srgbClr val="000000"/>
            </a:solidFill>
            <a:round/>
            <a:headEnd/>
            <a:tailEnd type="stealth" w="med" len="med"/>
          </a:ln>
          <a:effectLst/>
        </p:spPr>
        <p:txBody>
          <a:bodyPr wrap="square" anchor="ctr">
            <a:spAutoFit/>
          </a:bodyPr>
          <a:lstStyle/>
          <a:p>
            <a:endParaRPr lang="ja-JP" altLang="en-US" dirty="0"/>
          </a:p>
        </p:txBody>
      </p:sp>
      <p:sp>
        <p:nvSpPr>
          <p:cNvPr id="9" name="Rectangle 53"/>
          <p:cNvSpPr>
            <a:spLocks noChangeArrowheads="1"/>
          </p:cNvSpPr>
          <p:nvPr/>
        </p:nvSpPr>
        <p:spPr bwMode="auto">
          <a:xfrm>
            <a:off x="5857884" y="2319536"/>
            <a:ext cx="928694" cy="523220"/>
          </a:xfrm>
          <a:prstGeom prst="rect">
            <a:avLst/>
          </a:prstGeom>
          <a:noFill/>
          <a:ln w="12700">
            <a:noFill/>
            <a:miter lim="800000"/>
            <a:headEnd/>
            <a:tailEnd/>
          </a:ln>
          <a:effectLst/>
        </p:spPr>
        <p:txBody>
          <a:bodyPr wrap="square">
            <a:spAutoFit/>
          </a:bodyPr>
          <a:lstStyle/>
          <a:p>
            <a:pPr algn="l">
              <a:buFontTx/>
              <a:buNone/>
            </a:pPr>
            <a:r>
              <a:rPr lang="en-US" altLang="ja-JP" sz="1400" b="1" dirty="0" smtClean="0">
                <a:ea typeface="HG創英角ｺﾞｼｯｸUB" pitchFamily="49" charset="-128"/>
              </a:rPr>
              <a:t>Signal</a:t>
            </a:r>
            <a:r>
              <a:rPr lang="ja-JP" altLang="en-US" sz="1400" b="1" dirty="0" smtClean="0">
                <a:ea typeface="HG創英角ｺﾞｼｯｸUB" pitchFamily="49" charset="-128"/>
              </a:rPr>
              <a:t> </a:t>
            </a:r>
            <a:endParaRPr lang="en-US" altLang="ja-JP" sz="1400" b="1" dirty="0" smtClean="0">
              <a:ea typeface="HG創英角ｺﾞｼｯｸUB" pitchFamily="49" charset="-128"/>
            </a:endParaRPr>
          </a:p>
          <a:p>
            <a:pPr algn="l">
              <a:buNone/>
            </a:pPr>
            <a:r>
              <a:rPr lang="en-US" altLang="ja-JP" sz="1400" b="1" dirty="0" smtClean="0">
                <a:ea typeface="HG創英角ｺﾞｼｯｸUB" pitchFamily="49" charset="-128"/>
              </a:rPr>
              <a:t> (21 </a:t>
            </a:r>
            <a:r>
              <a:rPr lang="en-US" altLang="ja-JP" sz="1400" b="1" dirty="0" err="1" smtClean="0">
                <a:latin typeface="Symbol" pitchFamily="18" charset="2"/>
                <a:ea typeface="HG創英角ｺﾞｼｯｸUB" pitchFamily="49" charset="-128"/>
              </a:rPr>
              <a:t>w</a:t>
            </a:r>
            <a:r>
              <a:rPr lang="en-US" altLang="ja-JP" sz="1200" b="1" dirty="0" err="1" smtClean="0">
                <a:latin typeface="Tahoma"/>
                <a:ea typeface="HG創英角ｺﾞｼｯｸUB" pitchFamily="49" charset="-128"/>
              </a:rPr>
              <a:t>s</a:t>
            </a:r>
            <a:r>
              <a:rPr lang="en-US" altLang="ja-JP" sz="1400" b="1" dirty="0" smtClean="0">
                <a:ea typeface="HG創英角ｺﾞｼｯｸUB" pitchFamily="49" charset="-128"/>
              </a:rPr>
              <a:t>)</a:t>
            </a:r>
            <a:endParaRPr lang="en-US" altLang="ja-JP" sz="1400" b="1" dirty="0">
              <a:ea typeface="HG創英角ｺﾞｼｯｸUB" pitchFamily="49" charset="-128"/>
            </a:endParaRPr>
          </a:p>
        </p:txBody>
      </p:sp>
      <p:sp>
        <p:nvSpPr>
          <p:cNvPr id="10" name="Rectangle 53"/>
          <p:cNvSpPr>
            <a:spLocks noChangeArrowheads="1"/>
          </p:cNvSpPr>
          <p:nvPr/>
        </p:nvSpPr>
        <p:spPr bwMode="auto">
          <a:xfrm>
            <a:off x="6715140" y="2533850"/>
            <a:ext cx="928694" cy="523220"/>
          </a:xfrm>
          <a:prstGeom prst="rect">
            <a:avLst/>
          </a:prstGeom>
          <a:noFill/>
          <a:ln w="12700">
            <a:noFill/>
            <a:miter lim="800000"/>
            <a:headEnd/>
            <a:tailEnd/>
          </a:ln>
          <a:effectLst/>
        </p:spPr>
        <p:txBody>
          <a:bodyPr wrap="square">
            <a:spAutoFit/>
          </a:bodyPr>
          <a:lstStyle/>
          <a:p>
            <a:pPr algn="l">
              <a:buFontTx/>
              <a:buNone/>
            </a:pPr>
            <a:r>
              <a:rPr lang="en-US" altLang="ja-JP" sz="1400" b="1" dirty="0" smtClean="0">
                <a:ea typeface="HG創英角ｺﾞｼｯｸUB" pitchFamily="49" charset="-128"/>
              </a:rPr>
              <a:t>Signal</a:t>
            </a:r>
            <a:r>
              <a:rPr lang="ja-JP" altLang="en-US" sz="1400" b="1" dirty="0" smtClean="0">
                <a:ea typeface="HG創英角ｺﾞｼｯｸUB" pitchFamily="49" charset="-128"/>
              </a:rPr>
              <a:t> </a:t>
            </a:r>
            <a:endParaRPr lang="en-US" altLang="ja-JP" sz="1400" b="1" dirty="0" smtClean="0">
              <a:ea typeface="HG創英角ｺﾞｼｯｸUB" pitchFamily="49" charset="-128"/>
            </a:endParaRPr>
          </a:p>
          <a:p>
            <a:pPr algn="l">
              <a:buNone/>
            </a:pPr>
            <a:r>
              <a:rPr lang="en-US" altLang="ja-JP" sz="1400" b="1" dirty="0" smtClean="0">
                <a:ea typeface="HG創英角ｺﾞｼｯｸUB" pitchFamily="49" charset="-128"/>
              </a:rPr>
              <a:t> (42 </a:t>
            </a:r>
            <a:r>
              <a:rPr lang="en-US" altLang="ja-JP" sz="1400" b="1" dirty="0" err="1" smtClean="0">
                <a:latin typeface="Symbol" pitchFamily="18" charset="2"/>
                <a:ea typeface="HG創英角ｺﾞｼｯｸUB" pitchFamily="49" charset="-128"/>
              </a:rPr>
              <a:t>w</a:t>
            </a:r>
            <a:r>
              <a:rPr lang="en-US" altLang="ja-JP" sz="1200" b="1" dirty="0" err="1" smtClean="0">
                <a:latin typeface="Tahoma"/>
                <a:ea typeface="HG創英角ｺﾞｼｯｸUB" pitchFamily="49" charset="-128"/>
              </a:rPr>
              <a:t>s</a:t>
            </a:r>
            <a:r>
              <a:rPr lang="en-US" altLang="ja-JP" sz="1400" b="1" dirty="0" smtClean="0">
                <a:ea typeface="HG創英角ｺﾞｼｯｸUB" pitchFamily="49" charset="-128"/>
              </a:rPr>
              <a:t>)</a:t>
            </a:r>
            <a:endParaRPr lang="en-US" altLang="ja-JP" sz="1400" b="1" dirty="0">
              <a:ea typeface="HG創英角ｺﾞｼｯｸUB" pitchFamily="49" charset="-128"/>
            </a:endParaRPr>
          </a:p>
        </p:txBody>
      </p:sp>
      <p:sp>
        <p:nvSpPr>
          <p:cNvPr id="11" name="Rectangle 53"/>
          <p:cNvSpPr>
            <a:spLocks noChangeArrowheads="1"/>
          </p:cNvSpPr>
          <p:nvPr/>
        </p:nvSpPr>
        <p:spPr bwMode="auto">
          <a:xfrm>
            <a:off x="7000892" y="3143248"/>
            <a:ext cx="1071570" cy="523220"/>
          </a:xfrm>
          <a:prstGeom prst="rect">
            <a:avLst/>
          </a:prstGeom>
          <a:noFill/>
          <a:ln w="12700">
            <a:noFill/>
            <a:miter lim="800000"/>
            <a:headEnd/>
            <a:tailEnd/>
          </a:ln>
          <a:effectLst/>
        </p:spPr>
        <p:txBody>
          <a:bodyPr wrap="square">
            <a:spAutoFit/>
          </a:bodyPr>
          <a:lstStyle/>
          <a:p>
            <a:pPr algn="l">
              <a:buFontTx/>
              <a:buNone/>
            </a:pPr>
            <a:r>
              <a:rPr lang="en-US" altLang="ja-JP" sz="1400" b="1" dirty="0" smtClean="0">
                <a:ea typeface="HG創英角ｺﾞｼｯｸUB" pitchFamily="49" charset="-128"/>
              </a:rPr>
              <a:t>Signal</a:t>
            </a:r>
          </a:p>
          <a:p>
            <a:pPr algn="l">
              <a:buFontTx/>
              <a:buNone/>
            </a:pPr>
            <a:r>
              <a:rPr lang="ja-JP" altLang="en-US" sz="1400" b="1" dirty="0" smtClean="0">
                <a:ea typeface="HG創英角ｺﾞｼｯｸUB" pitchFamily="49" charset="-128"/>
              </a:rPr>
              <a:t> </a:t>
            </a:r>
            <a:r>
              <a:rPr lang="en-US" altLang="ja-JP" sz="1400" b="1" dirty="0" smtClean="0">
                <a:ea typeface="HG創英角ｺﾞｼｯｸUB" pitchFamily="49" charset="-128"/>
              </a:rPr>
              <a:t>(63 </a:t>
            </a:r>
            <a:r>
              <a:rPr lang="en-US" altLang="ja-JP" sz="1400" b="1" dirty="0" err="1" smtClean="0">
                <a:latin typeface="Symbol" pitchFamily="18" charset="2"/>
                <a:ea typeface="HG創英角ｺﾞｼｯｸUB" pitchFamily="49" charset="-128"/>
              </a:rPr>
              <a:t>w</a:t>
            </a:r>
            <a:r>
              <a:rPr lang="en-US" altLang="ja-JP" sz="1200" b="1" dirty="0" err="1" smtClean="0">
                <a:ea typeface="HG創英角ｺﾞｼｯｸUB" pitchFamily="49" charset="-128"/>
              </a:rPr>
              <a:t>s</a:t>
            </a:r>
            <a:r>
              <a:rPr lang="en-US" altLang="ja-JP" sz="1400" b="1" dirty="0" smtClean="0">
                <a:ea typeface="HG創英角ｺﾞｼｯｸUB" pitchFamily="49" charset="-128"/>
              </a:rPr>
              <a:t>)</a:t>
            </a:r>
            <a:endParaRPr lang="en-US" altLang="ja-JP" sz="1400" b="1" dirty="0">
              <a:ea typeface="HG創英角ｺﾞｼｯｸUB" pitchFamily="49" charset="-128"/>
            </a:endParaRPr>
          </a:p>
        </p:txBody>
      </p:sp>
      <p:sp>
        <p:nvSpPr>
          <p:cNvPr id="12" name="Line 17"/>
          <p:cNvSpPr>
            <a:spLocks noChangeShapeType="1"/>
          </p:cNvSpPr>
          <p:nvPr/>
        </p:nvSpPr>
        <p:spPr bwMode="auto">
          <a:xfrm flipH="1">
            <a:off x="6812296" y="3071810"/>
            <a:ext cx="188595" cy="500066"/>
          </a:xfrm>
          <a:prstGeom prst="line">
            <a:avLst/>
          </a:prstGeom>
          <a:noFill/>
          <a:ln w="38100">
            <a:solidFill>
              <a:srgbClr val="000000"/>
            </a:solidFill>
            <a:round/>
            <a:headEnd/>
            <a:tailEnd type="stealth" w="med" len="med"/>
          </a:ln>
          <a:effectLst/>
        </p:spPr>
        <p:txBody>
          <a:bodyPr wrap="square" anchor="ctr">
            <a:spAutoFit/>
          </a:bodyPr>
          <a:lstStyle/>
          <a:p>
            <a:endParaRPr lang="ja-JP" altLang="en-US" dirty="0"/>
          </a:p>
        </p:txBody>
      </p:sp>
      <p:sp>
        <p:nvSpPr>
          <p:cNvPr id="13" name="Line 17"/>
          <p:cNvSpPr>
            <a:spLocks noChangeShapeType="1"/>
          </p:cNvSpPr>
          <p:nvPr/>
        </p:nvSpPr>
        <p:spPr bwMode="auto">
          <a:xfrm flipH="1">
            <a:off x="7215206" y="3643314"/>
            <a:ext cx="45719" cy="357190"/>
          </a:xfrm>
          <a:prstGeom prst="line">
            <a:avLst/>
          </a:prstGeom>
          <a:noFill/>
          <a:ln w="38100">
            <a:solidFill>
              <a:srgbClr val="000000"/>
            </a:solidFill>
            <a:round/>
            <a:headEnd/>
            <a:tailEnd type="stealth" w="med" len="med"/>
          </a:ln>
          <a:effectLst/>
        </p:spPr>
        <p:txBody>
          <a:bodyPr wrap="square" anchor="ctr">
            <a:spAutoFit/>
          </a:bodyPr>
          <a:lstStyle/>
          <a:p>
            <a:endParaRPr lang="ja-JP" altLang="en-US" dirty="0"/>
          </a:p>
        </p:txBody>
      </p:sp>
      <p:sp>
        <p:nvSpPr>
          <p:cNvPr id="14" name="Rectangle 53"/>
          <p:cNvSpPr>
            <a:spLocks noChangeArrowheads="1"/>
          </p:cNvSpPr>
          <p:nvPr/>
        </p:nvSpPr>
        <p:spPr bwMode="auto">
          <a:xfrm>
            <a:off x="3000364" y="1714488"/>
            <a:ext cx="2286016" cy="523220"/>
          </a:xfrm>
          <a:prstGeom prst="rect">
            <a:avLst/>
          </a:prstGeom>
          <a:noFill/>
          <a:ln w="12700">
            <a:noFill/>
            <a:miter lim="800000"/>
            <a:headEnd/>
            <a:tailEnd/>
          </a:ln>
          <a:effectLst/>
        </p:spPr>
        <p:txBody>
          <a:bodyPr wrap="square">
            <a:spAutoFit/>
          </a:bodyPr>
          <a:lstStyle/>
          <a:p>
            <a:pPr algn="l">
              <a:buFontTx/>
              <a:buNone/>
            </a:pPr>
            <a:r>
              <a:rPr lang="en-US" altLang="ja-JP" sz="1400" b="1" dirty="0" smtClean="0">
                <a:ea typeface="HG創英角ｺﾞｼｯｸUB" pitchFamily="49" charset="-128"/>
              </a:rPr>
              <a:t>Torsion</a:t>
            </a:r>
          </a:p>
          <a:p>
            <a:pPr algn="l">
              <a:buFontTx/>
              <a:buNone/>
            </a:pPr>
            <a:r>
              <a:rPr lang="en-US" altLang="ja-JP" sz="1400" b="1" dirty="0" smtClean="0">
                <a:ea typeface="HG創英角ｺﾞｼｯｸUB" pitchFamily="49" charset="-128"/>
              </a:rPr>
              <a:t>Resonance </a:t>
            </a:r>
            <a:r>
              <a:rPr lang="ja-JP" altLang="en-US" sz="1400" b="1" dirty="0" smtClean="0">
                <a:ea typeface="HG創英角ｺﾞｼｯｸUB" pitchFamily="49" charset="-128"/>
              </a:rPr>
              <a:t> </a:t>
            </a:r>
            <a:r>
              <a:rPr lang="en-US" altLang="ja-JP" sz="1400" b="1" dirty="0" smtClean="0">
                <a:ea typeface="HG創英角ｺﾞｼｯｸUB" pitchFamily="49" charset="-128"/>
              </a:rPr>
              <a:t>(7.5 </a:t>
            </a:r>
            <a:r>
              <a:rPr lang="en-US" altLang="ja-JP" sz="1400" b="1" dirty="0" err="1" smtClean="0">
                <a:latin typeface="Symbol" pitchFamily="18" charset="2"/>
                <a:ea typeface="HG創英角ｺﾞｼｯｸUB" pitchFamily="49" charset="-128"/>
              </a:rPr>
              <a:t>w</a:t>
            </a:r>
            <a:r>
              <a:rPr lang="en-US" altLang="ja-JP" sz="1200" b="1" dirty="0" err="1" smtClean="0">
                <a:latin typeface="+mn-lt"/>
                <a:ea typeface="HG創英角ｺﾞｼｯｸUB" pitchFamily="49" charset="-128"/>
              </a:rPr>
              <a:t>s</a:t>
            </a:r>
            <a:r>
              <a:rPr lang="en-US" altLang="ja-JP" sz="1400" b="1" dirty="0" smtClean="0">
                <a:ea typeface="HG創英角ｺﾞｼｯｸUB" pitchFamily="49" charset="-128"/>
              </a:rPr>
              <a:t>)</a:t>
            </a:r>
            <a:endParaRPr lang="en-US" altLang="ja-JP" sz="1400" b="1" dirty="0">
              <a:ea typeface="HG創英角ｺﾞｼｯｸUB" pitchFamily="49" charset="-128"/>
            </a:endParaRPr>
          </a:p>
        </p:txBody>
      </p:sp>
      <p:sp>
        <p:nvSpPr>
          <p:cNvPr id="15" name="Line 17"/>
          <p:cNvSpPr>
            <a:spLocks noChangeShapeType="1"/>
          </p:cNvSpPr>
          <p:nvPr/>
        </p:nvSpPr>
        <p:spPr bwMode="auto">
          <a:xfrm>
            <a:off x="4643438" y="2214554"/>
            <a:ext cx="500066" cy="214314"/>
          </a:xfrm>
          <a:prstGeom prst="line">
            <a:avLst/>
          </a:prstGeom>
          <a:noFill/>
          <a:ln w="38100">
            <a:solidFill>
              <a:srgbClr val="000000"/>
            </a:solidFill>
            <a:round/>
            <a:headEnd/>
            <a:tailEnd type="stealth" w="med" len="med"/>
          </a:ln>
          <a:effectLst/>
        </p:spPr>
        <p:txBody>
          <a:bodyPr wrap="square" anchor="ctr">
            <a:spAutoFit/>
          </a:bodyPr>
          <a:lstStyle/>
          <a:p>
            <a:endParaRPr lang="ja-JP" altLang="en-US" dirty="0"/>
          </a:p>
        </p:txBody>
      </p:sp>
      <p:sp>
        <p:nvSpPr>
          <p:cNvPr id="16" name="Line 17"/>
          <p:cNvSpPr>
            <a:spLocks noChangeShapeType="1"/>
          </p:cNvSpPr>
          <p:nvPr/>
        </p:nvSpPr>
        <p:spPr bwMode="auto">
          <a:xfrm flipH="1" flipV="1">
            <a:off x="3929057" y="3857628"/>
            <a:ext cx="45719" cy="500066"/>
          </a:xfrm>
          <a:prstGeom prst="line">
            <a:avLst/>
          </a:prstGeom>
          <a:noFill/>
          <a:ln w="38100">
            <a:solidFill>
              <a:srgbClr val="FF0000"/>
            </a:solidFill>
            <a:round/>
            <a:headEnd/>
            <a:tailEnd type="stealth" w="med" len="med"/>
          </a:ln>
          <a:effectLst/>
        </p:spPr>
        <p:txBody>
          <a:bodyPr wrap="square" anchor="ctr">
            <a:spAutoFit/>
          </a:bodyPr>
          <a:lstStyle/>
          <a:p>
            <a:endParaRPr lang="ja-JP" altLang="en-US" dirty="0">
              <a:solidFill>
                <a:srgbClr val="FF0000"/>
              </a:solidFill>
            </a:endParaRPr>
          </a:p>
        </p:txBody>
      </p:sp>
      <p:sp>
        <p:nvSpPr>
          <p:cNvPr id="17" name="Rectangle 53"/>
          <p:cNvSpPr>
            <a:spLocks noChangeArrowheads="1"/>
          </p:cNvSpPr>
          <p:nvPr/>
        </p:nvSpPr>
        <p:spPr bwMode="auto">
          <a:xfrm>
            <a:off x="3357554" y="4263102"/>
            <a:ext cx="1571636" cy="308906"/>
          </a:xfrm>
          <a:prstGeom prst="rect">
            <a:avLst/>
          </a:prstGeom>
          <a:noFill/>
          <a:ln w="12700">
            <a:noFill/>
            <a:miter lim="800000"/>
            <a:headEnd/>
            <a:tailEnd/>
          </a:ln>
          <a:effectLst/>
        </p:spPr>
        <p:txBody>
          <a:bodyPr wrap="square">
            <a:spAutoFit/>
          </a:bodyPr>
          <a:lstStyle/>
          <a:p>
            <a:pPr algn="l">
              <a:buFontTx/>
              <a:buNone/>
            </a:pPr>
            <a:r>
              <a:rPr lang="en-US" altLang="ja-JP" sz="1400" b="1" dirty="0" smtClean="0">
                <a:solidFill>
                  <a:srgbClr val="FF0000"/>
                </a:solidFill>
                <a:ea typeface="HG創英角ｺﾞｼｯｸUB" pitchFamily="49" charset="-128"/>
              </a:rPr>
              <a:t>Thermal noise</a:t>
            </a:r>
            <a:endParaRPr lang="en-US" altLang="ja-JP" sz="1400" b="1" dirty="0">
              <a:solidFill>
                <a:srgbClr val="FF0000"/>
              </a:solidFill>
              <a:ea typeface="HG創英角ｺﾞｼｯｸUB" pitchFamily="49" charset="-128"/>
            </a:endParaRPr>
          </a:p>
        </p:txBody>
      </p:sp>
      <p:sp>
        <p:nvSpPr>
          <p:cNvPr id="18" name="Rectangle 53"/>
          <p:cNvSpPr>
            <a:spLocks noChangeArrowheads="1"/>
          </p:cNvSpPr>
          <p:nvPr/>
        </p:nvSpPr>
        <p:spPr bwMode="auto">
          <a:xfrm>
            <a:off x="2786050" y="5192925"/>
            <a:ext cx="2286016" cy="307777"/>
          </a:xfrm>
          <a:prstGeom prst="rect">
            <a:avLst/>
          </a:prstGeom>
          <a:noFill/>
          <a:ln w="12700">
            <a:noFill/>
            <a:miter lim="800000"/>
            <a:headEnd/>
            <a:tailEnd/>
          </a:ln>
          <a:effectLst/>
        </p:spPr>
        <p:txBody>
          <a:bodyPr wrap="square">
            <a:spAutoFit/>
          </a:bodyPr>
          <a:lstStyle/>
          <a:p>
            <a:pPr algn="l">
              <a:buFontTx/>
              <a:buNone/>
            </a:pPr>
            <a:r>
              <a:rPr lang="en-US" altLang="ja-JP" sz="1400" b="1" dirty="0" smtClean="0">
                <a:ea typeface="HG創英角ｺﾞｼｯｸUB" pitchFamily="49" charset="-128"/>
              </a:rPr>
              <a:t>Experiment III</a:t>
            </a:r>
            <a:endParaRPr lang="en-US" altLang="ja-JP" sz="1400" b="1" dirty="0">
              <a:ea typeface="HG創英角ｺﾞｼｯｸUB" pitchFamily="49" charset="-128"/>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信号処理</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4098" name="Picture 2"/>
          <p:cNvPicPr>
            <a:picLocks noChangeAspect="1" noChangeArrowheads="1"/>
          </p:cNvPicPr>
          <p:nvPr/>
        </p:nvPicPr>
        <p:blipFill>
          <a:blip r:embed="rId3" cstate="print"/>
          <a:srcRect/>
          <a:stretch>
            <a:fillRect/>
          </a:stretch>
        </p:blipFill>
        <p:spPr bwMode="auto">
          <a:xfrm>
            <a:off x="714348" y="857232"/>
            <a:ext cx="3004340" cy="5453083"/>
          </a:xfrm>
          <a:prstGeom prst="rect">
            <a:avLst/>
          </a:prstGeom>
          <a:noFill/>
          <a:ln w="9525">
            <a:noFill/>
            <a:miter lim="800000"/>
            <a:headEnd/>
            <a:tailEnd/>
          </a:ln>
        </p:spPr>
      </p:pic>
      <p:sp>
        <p:nvSpPr>
          <p:cNvPr id="5" name="Rectangle 16"/>
          <p:cNvSpPr>
            <a:spLocks noChangeArrowheads="1"/>
          </p:cNvSpPr>
          <p:nvPr/>
        </p:nvSpPr>
        <p:spPr bwMode="auto">
          <a:xfrm>
            <a:off x="3857620" y="1142984"/>
            <a:ext cx="2154243" cy="369332"/>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b="1" dirty="0" smtClean="0">
                <a:solidFill>
                  <a:srgbClr val="F8F8F8"/>
                </a:solidFill>
              </a:rPr>
              <a:t> </a:t>
            </a:r>
            <a:r>
              <a:rPr lang="ja-JP" altLang="en-US" b="1" dirty="0" smtClean="0">
                <a:solidFill>
                  <a:srgbClr val="F8F8F8"/>
                </a:solidFill>
              </a:rPr>
              <a:t>生変動データ</a:t>
            </a:r>
            <a:endParaRPr lang="ja-JP" altLang="en-US" b="1" dirty="0">
              <a:solidFill>
                <a:srgbClr val="F8F8F8"/>
              </a:solidFill>
            </a:endParaRPr>
          </a:p>
        </p:txBody>
      </p:sp>
      <p:sp>
        <p:nvSpPr>
          <p:cNvPr id="6" name="Rectangle 16"/>
          <p:cNvSpPr>
            <a:spLocks noChangeArrowheads="1"/>
          </p:cNvSpPr>
          <p:nvPr/>
        </p:nvSpPr>
        <p:spPr bwMode="auto">
          <a:xfrm>
            <a:off x="3929058" y="2214554"/>
            <a:ext cx="4143404" cy="646331"/>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b="1" dirty="0" smtClean="0">
                <a:solidFill>
                  <a:srgbClr val="F8F8F8"/>
                </a:solidFill>
              </a:rPr>
              <a:t> </a:t>
            </a:r>
            <a:r>
              <a:rPr lang="ja-JP" altLang="en-US" b="1" dirty="0" smtClean="0">
                <a:solidFill>
                  <a:srgbClr val="F8F8F8"/>
                </a:solidFill>
              </a:rPr>
              <a:t>ねじれ振子の</a:t>
            </a:r>
            <a:endParaRPr lang="en-US" altLang="ja-JP" b="1" dirty="0" smtClean="0">
              <a:solidFill>
                <a:srgbClr val="F8F8F8"/>
              </a:solidFill>
            </a:endParaRPr>
          </a:p>
          <a:p>
            <a:pPr algn="l">
              <a:buClr>
                <a:schemeClr val="accent2"/>
              </a:buClr>
              <a:buSzPct val="70000"/>
              <a:buFont typeface="Wingdings" pitchFamily="2" charset="2"/>
              <a:buNone/>
            </a:pPr>
            <a:r>
              <a:rPr lang="ja-JP" altLang="en-US" b="1" dirty="0" smtClean="0">
                <a:solidFill>
                  <a:srgbClr val="F8F8F8"/>
                </a:solidFill>
              </a:rPr>
              <a:t>共振周波数成分を除去</a:t>
            </a:r>
            <a:endParaRPr lang="ja-JP" altLang="en-US" b="1" dirty="0">
              <a:solidFill>
                <a:srgbClr val="F8F8F8"/>
              </a:solidFill>
            </a:endParaRPr>
          </a:p>
        </p:txBody>
      </p:sp>
      <p:sp>
        <p:nvSpPr>
          <p:cNvPr id="7" name="Rectangle 16"/>
          <p:cNvSpPr>
            <a:spLocks noChangeArrowheads="1"/>
          </p:cNvSpPr>
          <p:nvPr/>
        </p:nvSpPr>
        <p:spPr bwMode="auto">
          <a:xfrm>
            <a:off x="4143372" y="3000372"/>
            <a:ext cx="4214842" cy="646331"/>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b="1" dirty="0" smtClean="0">
                <a:solidFill>
                  <a:srgbClr val="F8F8F8"/>
                </a:solidFill>
              </a:rPr>
              <a:t>青線：　</a:t>
            </a:r>
            <a:r>
              <a:rPr lang="en-US" altLang="ja-JP" b="1" dirty="0" smtClean="0">
                <a:solidFill>
                  <a:srgbClr val="F8F8F8"/>
                </a:solidFill>
              </a:rPr>
              <a:t> </a:t>
            </a:r>
            <a:r>
              <a:rPr lang="ja-JP" altLang="en-US" b="1" dirty="0" smtClean="0">
                <a:solidFill>
                  <a:srgbClr val="F8F8F8"/>
                </a:solidFill>
              </a:rPr>
              <a:t>高調波成分まで含めて</a:t>
            </a:r>
            <a:endParaRPr lang="en-US" altLang="ja-JP" b="1" dirty="0" smtClean="0">
              <a:solidFill>
                <a:srgbClr val="F8F8F8"/>
              </a:solidFill>
            </a:endParaRPr>
          </a:p>
          <a:p>
            <a:pPr algn="l">
              <a:buClr>
                <a:schemeClr val="accent2"/>
              </a:buClr>
              <a:buSzPct val="70000"/>
              <a:buFont typeface="Wingdings" pitchFamily="2" charset="2"/>
              <a:buNone/>
            </a:pPr>
            <a:r>
              <a:rPr lang="ja-JP" altLang="en-US" b="1" dirty="0" smtClean="0">
                <a:solidFill>
                  <a:srgbClr val="F8F8F8"/>
                </a:solidFill>
              </a:rPr>
              <a:t>　　　　　　　　　　　　　　　フィッティング</a:t>
            </a:r>
            <a:endParaRPr lang="ja-JP" altLang="en-US" b="1" dirty="0">
              <a:solidFill>
                <a:srgbClr val="F8F8F8"/>
              </a:solidFill>
            </a:endParaRPr>
          </a:p>
        </p:txBody>
      </p:sp>
      <p:sp>
        <p:nvSpPr>
          <p:cNvPr id="8" name="Rectangle 16"/>
          <p:cNvSpPr>
            <a:spLocks noChangeArrowheads="1"/>
          </p:cNvSpPr>
          <p:nvPr/>
        </p:nvSpPr>
        <p:spPr bwMode="auto">
          <a:xfrm>
            <a:off x="3857620" y="5500702"/>
            <a:ext cx="3214710" cy="369332"/>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b="1" dirty="0" smtClean="0">
                <a:solidFill>
                  <a:srgbClr val="F8F8F8"/>
                </a:solidFill>
              </a:rPr>
              <a:t>フィッティング残差</a:t>
            </a:r>
            <a:endParaRPr lang="ja-JP" altLang="en-US" b="1" dirty="0">
              <a:solidFill>
                <a:srgbClr val="F8F8F8"/>
              </a:solidFill>
            </a:endParaRPr>
          </a:p>
        </p:txBody>
      </p:sp>
      <p:pic>
        <p:nvPicPr>
          <p:cNvPr id="4099"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024639" y="3571876"/>
            <a:ext cx="4976517" cy="672698"/>
          </a:xfrm>
          <a:prstGeom prst="rect">
            <a:avLst/>
          </a:prstGeom>
          <a:noFill/>
          <a:ln w="9525">
            <a:noFill/>
            <a:miter lim="800000"/>
            <a:headEnd/>
            <a:tailEnd/>
          </a:ln>
        </p:spPr>
      </p:pic>
      <p:sp>
        <p:nvSpPr>
          <p:cNvPr id="10" name="Rectangle 53"/>
          <p:cNvSpPr>
            <a:spLocks noChangeArrowheads="1"/>
          </p:cNvSpPr>
          <p:nvPr/>
        </p:nvSpPr>
        <p:spPr bwMode="auto">
          <a:xfrm>
            <a:off x="4714876" y="4477416"/>
            <a:ext cx="2286016" cy="307777"/>
          </a:xfrm>
          <a:prstGeom prst="rect">
            <a:avLst/>
          </a:prstGeom>
          <a:noFill/>
          <a:ln w="12700">
            <a:noFill/>
            <a:miter lim="800000"/>
            <a:headEnd/>
            <a:tailEnd/>
          </a:ln>
          <a:effectLst/>
        </p:spPr>
        <p:txBody>
          <a:bodyPr wrap="square">
            <a:spAutoFit/>
          </a:bodyPr>
          <a:lstStyle/>
          <a:p>
            <a:pPr algn="l">
              <a:buFontTx/>
              <a:buNone/>
            </a:pPr>
            <a:r>
              <a:rPr lang="ja-JP" altLang="en-US" sz="1400" b="1" dirty="0" smtClean="0">
                <a:solidFill>
                  <a:srgbClr val="FFFFFF"/>
                </a:solidFill>
                <a:ea typeface="HG創英角ｺﾞｼｯｸUB" pitchFamily="49" charset="-128"/>
              </a:rPr>
              <a:t>各周期成分</a:t>
            </a:r>
            <a:endParaRPr lang="en-US" altLang="ja-JP" sz="1400" b="1" dirty="0">
              <a:solidFill>
                <a:srgbClr val="FFFFFF"/>
              </a:solidFill>
              <a:ea typeface="HG創英角ｺﾞｼｯｸUB" pitchFamily="49" charset="-128"/>
            </a:endParaRPr>
          </a:p>
        </p:txBody>
      </p:sp>
      <p:sp>
        <p:nvSpPr>
          <p:cNvPr id="11" name="Line 17"/>
          <p:cNvSpPr>
            <a:spLocks noChangeShapeType="1"/>
          </p:cNvSpPr>
          <p:nvPr/>
        </p:nvSpPr>
        <p:spPr bwMode="auto">
          <a:xfrm flipV="1">
            <a:off x="8001024" y="4214818"/>
            <a:ext cx="285752" cy="285752"/>
          </a:xfrm>
          <a:prstGeom prst="line">
            <a:avLst/>
          </a:prstGeom>
          <a:noFill/>
          <a:ln w="38100">
            <a:solidFill>
              <a:srgbClr val="FFFFFF"/>
            </a:solidFill>
            <a:round/>
            <a:headEnd/>
            <a:tailEnd type="stealth" w="med" len="med"/>
          </a:ln>
          <a:effectLst/>
        </p:spPr>
        <p:txBody>
          <a:bodyPr wrap="square" anchor="ctr">
            <a:spAutoFit/>
          </a:bodyPr>
          <a:lstStyle/>
          <a:p>
            <a:endParaRPr lang="ja-JP" altLang="en-US" dirty="0">
              <a:solidFill>
                <a:srgbClr val="FFFFFF"/>
              </a:solidFill>
            </a:endParaRPr>
          </a:p>
        </p:txBody>
      </p:sp>
      <p:sp>
        <p:nvSpPr>
          <p:cNvPr id="12" name="Rectangle 53"/>
          <p:cNvSpPr>
            <a:spLocks noChangeArrowheads="1"/>
          </p:cNvSpPr>
          <p:nvPr/>
        </p:nvSpPr>
        <p:spPr bwMode="auto">
          <a:xfrm>
            <a:off x="7215206" y="4477416"/>
            <a:ext cx="1857388" cy="523220"/>
          </a:xfrm>
          <a:prstGeom prst="rect">
            <a:avLst/>
          </a:prstGeom>
          <a:noFill/>
          <a:ln w="12700">
            <a:noFill/>
            <a:miter lim="800000"/>
            <a:headEnd/>
            <a:tailEnd/>
          </a:ln>
          <a:effectLst/>
        </p:spPr>
        <p:txBody>
          <a:bodyPr wrap="square">
            <a:spAutoFit/>
          </a:bodyPr>
          <a:lstStyle/>
          <a:p>
            <a:pPr algn="l">
              <a:buFontTx/>
              <a:buNone/>
            </a:pPr>
            <a:r>
              <a:rPr lang="ja-JP" altLang="en-US" sz="1400" b="1" dirty="0" smtClean="0">
                <a:solidFill>
                  <a:srgbClr val="FFFFFF"/>
                </a:solidFill>
                <a:ea typeface="HG創英角ｺﾞｼｯｸUB" pitchFamily="49" charset="-128"/>
              </a:rPr>
              <a:t>ファイバーの</a:t>
            </a:r>
            <a:endParaRPr lang="en-US" altLang="ja-JP" sz="1400" b="1" dirty="0" smtClean="0">
              <a:solidFill>
                <a:srgbClr val="FFFFFF"/>
              </a:solidFill>
              <a:ea typeface="HG創英角ｺﾞｼｯｸUB" pitchFamily="49" charset="-128"/>
            </a:endParaRPr>
          </a:p>
          <a:p>
            <a:pPr algn="l">
              <a:buFontTx/>
              <a:buNone/>
            </a:pPr>
            <a:r>
              <a:rPr lang="ja-JP" altLang="en-US" sz="1400" b="1" dirty="0" smtClean="0">
                <a:solidFill>
                  <a:srgbClr val="FFFFFF"/>
                </a:solidFill>
                <a:ea typeface="HG創英角ｺﾞｼｯｸUB" pitchFamily="49" charset="-128"/>
              </a:rPr>
              <a:t>　ドリフトの効果</a:t>
            </a:r>
            <a:endParaRPr lang="en-US" altLang="ja-JP" sz="1400" b="1" dirty="0" smtClean="0">
              <a:solidFill>
                <a:srgbClr val="FFFFFF"/>
              </a:solidFill>
              <a:ea typeface="HG創英角ｺﾞｼｯｸUB" pitchFamily="49" charset="-128"/>
            </a:endParaRPr>
          </a:p>
        </p:txBody>
      </p:sp>
      <p:sp>
        <p:nvSpPr>
          <p:cNvPr id="13" name="Rectangle 16"/>
          <p:cNvSpPr>
            <a:spLocks noChangeArrowheads="1"/>
          </p:cNvSpPr>
          <p:nvPr/>
        </p:nvSpPr>
        <p:spPr bwMode="auto">
          <a:xfrm>
            <a:off x="7346979" y="928670"/>
            <a:ext cx="1797053" cy="461665"/>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200" b="1" dirty="0" smtClean="0">
                <a:solidFill>
                  <a:srgbClr val="DDDDDD"/>
                </a:solidFill>
              </a:rPr>
              <a:t>※</a:t>
            </a:r>
            <a:r>
              <a:rPr lang="ja-JP" altLang="en-US" sz="1200" b="1" dirty="0" smtClean="0">
                <a:solidFill>
                  <a:srgbClr val="DDDDDD"/>
                </a:solidFill>
              </a:rPr>
              <a:t>穴</a:t>
            </a:r>
            <a:r>
              <a:rPr lang="en-US" altLang="ja-JP" sz="1200" b="1" dirty="0" smtClean="0">
                <a:solidFill>
                  <a:srgbClr val="DDDDDD"/>
                </a:solidFill>
              </a:rPr>
              <a:t>10</a:t>
            </a:r>
            <a:r>
              <a:rPr lang="ja-JP" altLang="en-US" sz="1200" b="1" dirty="0" smtClean="0">
                <a:solidFill>
                  <a:srgbClr val="DDDDDD"/>
                </a:solidFill>
              </a:rPr>
              <a:t>個のマス</a:t>
            </a:r>
            <a:endParaRPr lang="en-US" altLang="ja-JP" sz="1200" b="1" dirty="0" smtClean="0">
              <a:solidFill>
                <a:srgbClr val="DDDDDD"/>
              </a:solidFill>
            </a:endParaRPr>
          </a:p>
          <a:p>
            <a:pPr algn="l">
              <a:buClr>
                <a:schemeClr val="accent2"/>
              </a:buClr>
              <a:buSzPct val="70000"/>
              <a:buFont typeface="Wingdings" pitchFamily="2" charset="2"/>
              <a:buNone/>
            </a:pPr>
            <a:r>
              <a:rPr lang="ja-JP" altLang="en-US" sz="1200" b="1" dirty="0" smtClean="0">
                <a:solidFill>
                  <a:srgbClr val="DDDDDD"/>
                </a:solidFill>
              </a:rPr>
              <a:t>　　     </a:t>
            </a:r>
            <a:r>
              <a:rPr lang="ja-JP" altLang="en-US" sz="1200" b="1" dirty="0" err="1" smtClean="0">
                <a:solidFill>
                  <a:srgbClr val="DDDDDD"/>
                </a:solidFill>
              </a:rPr>
              <a:t>での</a:t>
            </a:r>
            <a:r>
              <a:rPr lang="ja-JP" altLang="en-US" sz="1200" b="1" dirty="0" smtClean="0">
                <a:solidFill>
                  <a:srgbClr val="DDDDDD"/>
                </a:solidFill>
              </a:rPr>
              <a:t>結果</a:t>
            </a:r>
            <a:endParaRPr lang="ja-JP" altLang="en-US" sz="1200" b="1" dirty="0">
              <a:solidFill>
                <a:srgbClr val="DDDDDD"/>
              </a:solidFill>
            </a:endParaRPr>
          </a:p>
        </p:txBody>
      </p:sp>
      <p:sp>
        <p:nvSpPr>
          <p:cNvPr id="14" name="Line 17"/>
          <p:cNvSpPr>
            <a:spLocks noChangeShapeType="1"/>
          </p:cNvSpPr>
          <p:nvPr/>
        </p:nvSpPr>
        <p:spPr bwMode="auto">
          <a:xfrm flipV="1">
            <a:off x="5572132" y="4143380"/>
            <a:ext cx="142876" cy="357190"/>
          </a:xfrm>
          <a:prstGeom prst="line">
            <a:avLst/>
          </a:prstGeom>
          <a:noFill/>
          <a:ln w="38100">
            <a:solidFill>
              <a:srgbClr val="FFFFFF"/>
            </a:solidFill>
            <a:round/>
            <a:headEnd/>
            <a:tailEnd type="stealth" w="med" len="med"/>
          </a:ln>
          <a:effectLst/>
        </p:spPr>
        <p:txBody>
          <a:bodyPr wrap="square" anchor="ctr">
            <a:spAutoFit/>
          </a:bodyPr>
          <a:lstStyle/>
          <a:p>
            <a:endParaRPr lang="ja-JP" altLang="en-US" dirty="0">
              <a:solidFill>
                <a:srgbClr val="FFFFFF"/>
              </a:solidFill>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重力モデルとの比較</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5122" name="Picture 2"/>
          <p:cNvPicPr>
            <a:picLocks noChangeAspect="1" noChangeArrowheads="1"/>
          </p:cNvPicPr>
          <p:nvPr/>
        </p:nvPicPr>
        <p:blipFill>
          <a:blip r:embed="rId3" cstate="print"/>
          <a:srcRect/>
          <a:stretch>
            <a:fillRect/>
          </a:stretch>
        </p:blipFill>
        <p:spPr bwMode="auto">
          <a:xfrm>
            <a:off x="4563938" y="3167094"/>
            <a:ext cx="3222772" cy="3190864"/>
          </a:xfrm>
          <a:prstGeom prst="rect">
            <a:avLst/>
          </a:prstGeom>
          <a:noFill/>
          <a:ln w="9525">
            <a:noFill/>
            <a:miter lim="800000"/>
            <a:headEnd/>
            <a:tailEnd/>
          </a:ln>
        </p:spPr>
      </p:pic>
      <p:sp>
        <p:nvSpPr>
          <p:cNvPr id="5" name="Rectangle 16"/>
          <p:cNvSpPr>
            <a:spLocks noChangeArrowheads="1"/>
          </p:cNvSpPr>
          <p:nvPr/>
        </p:nvSpPr>
        <p:spPr bwMode="auto">
          <a:xfrm>
            <a:off x="714348" y="1059404"/>
            <a:ext cx="4000528" cy="369332"/>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b="1" dirty="0" smtClean="0">
                <a:solidFill>
                  <a:srgbClr val="F8F8F8"/>
                </a:solidFill>
              </a:rPr>
              <a:t> </a:t>
            </a:r>
            <a:r>
              <a:rPr lang="ja-JP" altLang="en-US" b="1" dirty="0" smtClean="0">
                <a:solidFill>
                  <a:srgbClr val="F8F8F8"/>
                </a:solidFill>
              </a:rPr>
              <a:t>数値積分によって評価</a:t>
            </a:r>
            <a:endParaRPr lang="ja-JP" altLang="en-US" b="1" dirty="0">
              <a:solidFill>
                <a:srgbClr val="F8F8F8"/>
              </a:solidFill>
            </a:endParaRPr>
          </a:p>
        </p:txBody>
      </p:sp>
      <p:pic>
        <p:nvPicPr>
          <p:cNvPr id="5123"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500430" y="1500174"/>
            <a:ext cx="4572032" cy="1511867"/>
          </a:xfrm>
          <a:prstGeom prst="rect">
            <a:avLst/>
          </a:prstGeom>
          <a:noFill/>
          <a:ln w="9525">
            <a:noFill/>
            <a:miter lim="800000"/>
            <a:headEnd/>
            <a:tailEnd/>
          </a:ln>
        </p:spPr>
      </p:pic>
      <p:sp>
        <p:nvSpPr>
          <p:cNvPr id="7" name="Rectangle 16"/>
          <p:cNvSpPr>
            <a:spLocks noChangeArrowheads="1"/>
          </p:cNvSpPr>
          <p:nvPr/>
        </p:nvSpPr>
        <p:spPr bwMode="auto">
          <a:xfrm>
            <a:off x="1500166" y="1630908"/>
            <a:ext cx="4000528" cy="369332"/>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b="1" dirty="0" smtClean="0">
                <a:solidFill>
                  <a:srgbClr val="F8F8F8"/>
                </a:solidFill>
              </a:rPr>
              <a:t>ニュートン重力</a:t>
            </a:r>
            <a:endParaRPr lang="ja-JP" altLang="en-US" b="1" dirty="0">
              <a:solidFill>
                <a:srgbClr val="F8F8F8"/>
              </a:solidFill>
            </a:endParaRPr>
          </a:p>
        </p:txBody>
      </p:sp>
      <p:sp>
        <p:nvSpPr>
          <p:cNvPr id="8" name="Rectangle 16"/>
          <p:cNvSpPr>
            <a:spLocks noChangeArrowheads="1"/>
          </p:cNvSpPr>
          <p:nvPr/>
        </p:nvSpPr>
        <p:spPr bwMode="auto">
          <a:xfrm>
            <a:off x="1500166" y="2428868"/>
            <a:ext cx="4000528" cy="369332"/>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b="1" dirty="0" smtClean="0">
                <a:solidFill>
                  <a:srgbClr val="F8F8F8"/>
                </a:solidFill>
              </a:rPr>
              <a:t>湯川ポテンシャル</a:t>
            </a:r>
            <a:endParaRPr lang="ja-JP" altLang="en-US" b="1" dirty="0">
              <a:solidFill>
                <a:srgbClr val="F8F8F8"/>
              </a:solidFill>
            </a:endParaRPr>
          </a:p>
        </p:txBody>
      </p:sp>
      <p:sp>
        <p:nvSpPr>
          <p:cNvPr id="9" name="Rectangle 16"/>
          <p:cNvSpPr>
            <a:spLocks noChangeArrowheads="1"/>
          </p:cNvSpPr>
          <p:nvPr/>
        </p:nvSpPr>
        <p:spPr bwMode="auto">
          <a:xfrm>
            <a:off x="857224" y="3143248"/>
            <a:ext cx="4000528" cy="646331"/>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b="1" dirty="0" smtClean="0">
                <a:solidFill>
                  <a:srgbClr val="F8F8F8"/>
                </a:solidFill>
              </a:rPr>
              <a:t>積分計算の結果と</a:t>
            </a:r>
            <a:endParaRPr lang="en-US" altLang="ja-JP" b="1" dirty="0" smtClean="0">
              <a:solidFill>
                <a:srgbClr val="F8F8F8"/>
              </a:solidFill>
            </a:endParaRPr>
          </a:p>
          <a:p>
            <a:pPr algn="l">
              <a:buClr>
                <a:schemeClr val="accent2"/>
              </a:buClr>
              <a:buSzPct val="70000"/>
              <a:buFont typeface="Wingdings" pitchFamily="2" charset="2"/>
              <a:buNone/>
            </a:pPr>
            <a:r>
              <a:rPr lang="ja-JP" altLang="en-US" b="1" dirty="0" smtClean="0">
                <a:solidFill>
                  <a:srgbClr val="F8F8F8"/>
                </a:solidFill>
              </a:rPr>
              <a:t>　誤差の見積もり</a:t>
            </a:r>
            <a:endParaRPr lang="ja-JP" altLang="en-US" b="1" dirty="0">
              <a:solidFill>
                <a:srgbClr val="F8F8F8"/>
              </a:solidFill>
            </a:endParaRPr>
          </a:p>
        </p:txBody>
      </p:sp>
      <p:pic>
        <p:nvPicPr>
          <p:cNvPr id="5124" name="Picture 4"/>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1428728" y="3929066"/>
            <a:ext cx="2643206" cy="2304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測定結果</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967681" name="Picture 1"/>
          <p:cNvPicPr>
            <a:picLocks noChangeAspect="1" noChangeArrowheads="1"/>
          </p:cNvPicPr>
          <p:nvPr/>
        </p:nvPicPr>
        <p:blipFill>
          <a:blip r:embed="rId3" cstate="print"/>
          <a:srcRect/>
          <a:stretch>
            <a:fillRect/>
          </a:stretch>
        </p:blipFill>
        <p:spPr bwMode="auto">
          <a:xfrm>
            <a:off x="709623" y="1214422"/>
            <a:ext cx="5362575" cy="4705350"/>
          </a:xfrm>
          <a:prstGeom prst="rect">
            <a:avLst/>
          </a:prstGeom>
          <a:noFill/>
          <a:ln w="9525">
            <a:noFill/>
            <a:miter lim="800000"/>
            <a:headEnd/>
            <a:tailEnd/>
          </a:ln>
          <a:effectLst/>
        </p:spPr>
      </p:pic>
      <p:sp>
        <p:nvSpPr>
          <p:cNvPr id="5" name="Rectangle 18"/>
          <p:cNvSpPr>
            <a:spLocks noChangeArrowheads="1"/>
          </p:cNvSpPr>
          <p:nvPr/>
        </p:nvSpPr>
        <p:spPr bwMode="auto">
          <a:xfrm>
            <a:off x="2989261" y="3071810"/>
            <a:ext cx="796921" cy="307777"/>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400" b="1" dirty="0" smtClean="0">
                <a:solidFill>
                  <a:srgbClr val="1C1C1C"/>
                </a:solidFill>
              </a:rPr>
              <a:t>21ω</a:t>
            </a:r>
            <a:endParaRPr lang="ja-JP" altLang="en-US" sz="1400" b="1" dirty="0">
              <a:solidFill>
                <a:srgbClr val="1C1C1C"/>
              </a:solidFill>
            </a:endParaRPr>
          </a:p>
        </p:txBody>
      </p:sp>
      <p:sp>
        <p:nvSpPr>
          <p:cNvPr id="6" name="Rectangle 18"/>
          <p:cNvSpPr>
            <a:spLocks noChangeArrowheads="1"/>
          </p:cNvSpPr>
          <p:nvPr/>
        </p:nvSpPr>
        <p:spPr bwMode="auto">
          <a:xfrm>
            <a:off x="3141661" y="1785926"/>
            <a:ext cx="796921" cy="307777"/>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400" b="1" dirty="0" smtClean="0">
                <a:solidFill>
                  <a:srgbClr val="1C1C1C"/>
                </a:solidFill>
              </a:rPr>
              <a:t>42ω</a:t>
            </a:r>
            <a:endParaRPr lang="ja-JP" altLang="en-US" sz="1400" b="1" dirty="0">
              <a:solidFill>
                <a:srgbClr val="1C1C1C"/>
              </a:solidFill>
            </a:endParaRPr>
          </a:p>
        </p:txBody>
      </p:sp>
      <p:sp>
        <p:nvSpPr>
          <p:cNvPr id="7" name="Rectangle 18"/>
          <p:cNvSpPr>
            <a:spLocks noChangeArrowheads="1"/>
          </p:cNvSpPr>
          <p:nvPr/>
        </p:nvSpPr>
        <p:spPr bwMode="auto">
          <a:xfrm>
            <a:off x="4500562" y="3429000"/>
            <a:ext cx="1928826" cy="52322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400" b="1" dirty="0" smtClean="0">
                <a:solidFill>
                  <a:srgbClr val="1C1C1C"/>
                </a:solidFill>
              </a:rPr>
              <a:t>ニュートン重力の</a:t>
            </a:r>
            <a:endParaRPr lang="en-US" altLang="ja-JP" sz="1400" b="1" dirty="0" smtClean="0">
              <a:solidFill>
                <a:srgbClr val="1C1C1C"/>
              </a:solidFill>
            </a:endParaRPr>
          </a:p>
          <a:p>
            <a:pPr algn="l">
              <a:buClr>
                <a:schemeClr val="accent2"/>
              </a:buClr>
              <a:buSzPct val="70000"/>
              <a:buFont typeface="Wingdings" pitchFamily="2" charset="2"/>
              <a:buNone/>
            </a:pPr>
            <a:r>
              <a:rPr lang="ja-JP" altLang="en-US" sz="1400" b="1" dirty="0" smtClean="0">
                <a:solidFill>
                  <a:srgbClr val="1C1C1C"/>
                </a:solidFill>
              </a:rPr>
              <a:t>補正板がない場合</a:t>
            </a:r>
            <a:endParaRPr lang="ja-JP" altLang="en-US" sz="1400" b="1" dirty="0">
              <a:solidFill>
                <a:srgbClr val="1C1C1C"/>
              </a:solidFill>
            </a:endParaRPr>
          </a:p>
        </p:txBody>
      </p:sp>
      <p:sp>
        <p:nvSpPr>
          <p:cNvPr id="8" name="Rectangle 12"/>
          <p:cNvSpPr>
            <a:spLocks noChangeArrowheads="1"/>
          </p:cNvSpPr>
          <p:nvPr/>
        </p:nvSpPr>
        <p:spPr bwMode="auto">
          <a:xfrm>
            <a:off x="6215074" y="1714488"/>
            <a:ext cx="1857388" cy="366895"/>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sym typeface="Wingdings" pitchFamily="2" charset="2"/>
              </a:rPr>
              <a:t>測定されたトルク</a:t>
            </a:r>
            <a:endParaRPr lang="en-US" altLang="ja-JP" b="1" dirty="0">
              <a:solidFill>
                <a:srgbClr val="F8F8F8"/>
              </a:solidFill>
              <a:sym typeface="Wingdings" pitchFamily="2" charset="2"/>
            </a:endParaRPr>
          </a:p>
        </p:txBody>
      </p:sp>
      <p:sp>
        <p:nvSpPr>
          <p:cNvPr id="9" name="Rectangle 12"/>
          <p:cNvSpPr>
            <a:spLocks noChangeArrowheads="1"/>
          </p:cNvSpPr>
          <p:nvPr/>
        </p:nvSpPr>
        <p:spPr bwMode="auto">
          <a:xfrm>
            <a:off x="6143636" y="3929066"/>
            <a:ext cx="2714644" cy="70173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sym typeface="Wingdings" pitchFamily="2" charset="2"/>
              </a:rPr>
              <a:t>ニュートン重力</a:t>
            </a:r>
            <a:endParaRPr lang="en-US" altLang="ja-JP" b="1" dirty="0" smtClean="0">
              <a:solidFill>
                <a:srgbClr val="F8F8F8"/>
              </a:solidFill>
              <a:sym typeface="Wingdings" pitchFamily="2" charset="2"/>
            </a:endParaRPr>
          </a:p>
          <a:p>
            <a:pPr algn="l">
              <a:lnSpc>
                <a:spcPct val="110000"/>
              </a:lnSpc>
              <a:buClr>
                <a:schemeClr val="accent2"/>
              </a:buClr>
              <a:buSzPct val="70000"/>
              <a:buFont typeface="Wingdings" pitchFamily="2" charset="2"/>
              <a:buNone/>
            </a:pPr>
            <a:r>
              <a:rPr lang="ja-JP" altLang="en-US" b="1" dirty="0" smtClean="0">
                <a:solidFill>
                  <a:srgbClr val="F8F8F8"/>
                </a:solidFill>
                <a:sym typeface="Wingdings" pitchFamily="2" charset="2"/>
              </a:rPr>
              <a:t>　　　を引いた残差</a:t>
            </a:r>
            <a:endParaRPr lang="en-US" altLang="ja-JP" b="1" dirty="0">
              <a:solidFill>
                <a:srgbClr val="F8F8F8"/>
              </a:solidFill>
              <a:sym typeface="Wingdings" pitchFamily="2" charset="2"/>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次の計画</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1026" name="Picture 2"/>
          <p:cNvPicPr>
            <a:picLocks noChangeAspect="1" noChangeArrowheads="1"/>
          </p:cNvPicPr>
          <p:nvPr/>
        </p:nvPicPr>
        <p:blipFill>
          <a:blip r:embed="rId3" cstate="print"/>
          <a:srcRect/>
          <a:stretch>
            <a:fillRect/>
          </a:stretch>
        </p:blipFill>
        <p:spPr bwMode="auto">
          <a:xfrm>
            <a:off x="1357290" y="1415036"/>
            <a:ext cx="6500858" cy="4880972"/>
          </a:xfrm>
          <a:prstGeom prst="rect">
            <a:avLst/>
          </a:prstGeom>
          <a:noFill/>
          <a:ln w="9525">
            <a:noFill/>
            <a:miter lim="800000"/>
            <a:headEnd/>
            <a:tailEnd/>
          </a:ln>
        </p:spPr>
      </p:pic>
      <p:sp>
        <p:nvSpPr>
          <p:cNvPr id="5" name="Rectangle 13"/>
          <p:cNvSpPr>
            <a:spLocks noChangeArrowheads="1"/>
          </p:cNvSpPr>
          <p:nvPr/>
        </p:nvSpPr>
        <p:spPr bwMode="auto">
          <a:xfrm>
            <a:off x="4071934" y="885920"/>
            <a:ext cx="4357718" cy="424732"/>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b="1" dirty="0" smtClean="0">
                <a:solidFill>
                  <a:srgbClr val="F8F8F8"/>
                </a:solidFill>
              </a:rPr>
              <a:t>Presentation by </a:t>
            </a:r>
            <a:r>
              <a:rPr lang="en-US" altLang="ja-JP" b="1" dirty="0" err="1" smtClean="0">
                <a:solidFill>
                  <a:srgbClr val="F8F8F8"/>
                </a:solidFill>
              </a:rPr>
              <a:t>Adelberger</a:t>
            </a:r>
            <a:r>
              <a:rPr lang="en-US" altLang="ja-JP" b="1" dirty="0" smtClean="0">
                <a:solidFill>
                  <a:srgbClr val="F8F8F8"/>
                </a:solidFill>
              </a:rPr>
              <a:t> (2007)</a:t>
            </a:r>
            <a:endParaRPr lang="ja-JP" altLang="en-US" b="1" dirty="0">
              <a:solidFill>
                <a:srgbClr val="F8F8F8"/>
              </a:solidFill>
              <a:sym typeface="Wingdings" pitchFamily="2" charset="2"/>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3"/>
          <p:cNvSpPr>
            <a:spLocks noChangeArrowheads="1"/>
          </p:cNvSpPr>
          <p:nvPr/>
        </p:nvSpPr>
        <p:spPr bwMode="auto">
          <a:xfrm>
            <a:off x="7143769" y="2247592"/>
            <a:ext cx="571504" cy="408623"/>
          </a:xfrm>
          <a:prstGeom prst="roundRect">
            <a:avLst>
              <a:gd name="adj" fmla="val 16667"/>
            </a:avLst>
          </a:prstGeom>
          <a:solidFill>
            <a:srgbClr val="FFFFFF">
              <a:alpha val="20000"/>
            </a:srgbClr>
          </a:solidFill>
          <a:ln w="12700">
            <a:noFill/>
            <a:round/>
            <a:headEnd/>
            <a:tailEnd/>
          </a:ln>
          <a:effectLst/>
        </p:spPr>
        <p:txBody>
          <a:bodyPr wrap="square" anchor="ctr">
            <a:spAutoFit/>
          </a:bodyPr>
          <a:lstStyle/>
          <a:p>
            <a:endParaRPr lang="ja-JP" altLang="en-US" dirty="0"/>
          </a:p>
        </p:txBody>
      </p:sp>
      <p:sp>
        <p:nvSpPr>
          <p:cNvPr id="2" name="タイトル 1"/>
          <p:cNvSpPr>
            <a:spLocks noGrp="1"/>
          </p:cNvSpPr>
          <p:nvPr>
            <p:ph type="title"/>
          </p:nvPr>
        </p:nvSpPr>
        <p:spPr/>
        <p:txBody>
          <a:bodyPr/>
          <a:lstStyle/>
          <a:p>
            <a:r>
              <a:rPr kumimoji="1" lang="ja-JP" altLang="en-US" dirty="0" smtClean="0"/>
              <a:t>重力の逆二乗則</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7" name="Rectangle 5"/>
          <p:cNvSpPr>
            <a:spLocks noChangeArrowheads="1"/>
          </p:cNvSpPr>
          <p:nvPr/>
        </p:nvSpPr>
        <p:spPr bwMode="auto">
          <a:xfrm>
            <a:off x="4572000" y="1285860"/>
            <a:ext cx="3286147" cy="46166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8F8F8"/>
                </a:solidFill>
              </a:rPr>
              <a:t>ニュートン重力の大きさ</a:t>
            </a:r>
            <a:endParaRPr lang="ja-JP" altLang="en-US" sz="2000" b="1" dirty="0">
              <a:solidFill>
                <a:srgbClr val="F8F8F8"/>
              </a:solidFill>
              <a:sym typeface="Wingdings" pitchFamily="2" charset="2"/>
            </a:endParaRPr>
          </a:p>
        </p:txBody>
      </p:sp>
      <p:pic>
        <p:nvPicPr>
          <p:cNvPr id="9" name="図 8" descr="txp_fig.bmp"/>
          <p:cNvPicPr>
            <a:picLocks noChangeAspect="1"/>
          </p:cNvPicPr>
          <p:nvPr>
            <p:custDataLst>
              <p:tags r:id="rId1"/>
            </p:custDataLst>
          </p:nvPr>
        </p:nvPicPr>
        <p:blipFill>
          <a:blip r:embed="rId5" cstate="print">
            <a:clrChange>
              <a:clrFrom>
                <a:srgbClr val="FFFFFF"/>
              </a:clrFrom>
              <a:clrTo>
                <a:srgbClr val="FFFFFF">
                  <a:alpha val="0"/>
                </a:srgbClr>
              </a:clrTo>
            </a:clrChange>
            <a:lum bright="90000"/>
          </a:blip>
          <a:stretch>
            <a:fillRect/>
          </a:stretch>
        </p:blipFill>
        <p:spPr>
          <a:xfrm>
            <a:off x="4993474" y="1888810"/>
            <a:ext cx="2976583" cy="714380"/>
          </a:xfrm>
          <a:prstGeom prst="rect">
            <a:avLst/>
          </a:prstGeom>
          <a:noFill/>
        </p:spPr>
      </p:pic>
      <p:grpSp>
        <p:nvGrpSpPr>
          <p:cNvPr id="4" name="グループ化 21"/>
          <p:cNvGrpSpPr/>
          <p:nvPr/>
        </p:nvGrpSpPr>
        <p:grpSpPr>
          <a:xfrm>
            <a:off x="5214942" y="4104979"/>
            <a:ext cx="3429024" cy="990877"/>
            <a:chOff x="5143504" y="1714488"/>
            <a:chExt cx="3429024" cy="990877"/>
          </a:xfrm>
        </p:grpSpPr>
        <p:pic>
          <p:nvPicPr>
            <p:cNvPr id="11" name="図 10" descr="txp_fig.bmp"/>
            <p:cNvPicPr>
              <a:picLocks noChangeAspect="1"/>
            </p:cNvPicPr>
            <p:nvPr>
              <p:custDataLst>
                <p:tags r:id="rId2"/>
              </p:custDataLst>
            </p:nvPr>
          </p:nvPicPr>
          <p:blipFill>
            <a:blip r:embed="rId6" cstate="print">
              <a:clrChange>
                <a:clrFrom>
                  <a:srgbClr val="FFFFFF"/>
                </a:clrFrom>
                <a:clrTo>
                  <a:srgbClr val="FFFFFF">
                    <a:alpha val="0"/>
                  </a:srgbClr>
                </a:clrTo>
              </a:clrChange>
              <a:lum bright="100000"/>
            </a:blip>
            <a:stretch>
              <a:fillRect/>
            </a:stretch>
          </p:blipFill>
          <p:spPr>
            <a:xfrm>
              <a:off x="5572132" y="2143116"/>
              <a:ext cx="2571768" cy="562249"/>
            </a:xfrm>
            <a:prstGeom prst="rect">
              <a:avLst/>
            </a:prstGeom>
            <a:noFill/>
          </p:spPr>
        </p:pic>
        <p:sp>
          <p:nvSpPr>
            <p:cNvPr id="12" name="Rectangle 5"/>
            <p:cNvSpPr>
              <a:spLocks noChangeArrowheads="1"/>
            </p:cNvSpPr>
            <p:nvPr/>
          </p:nvSpPr>
          <p:spPr bwMode="auto">
            <a:xfrm>
              <a:off x="5286381" y="1714488"/>
              <a:ext cx="3286147" cy="42197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8F8F8"/>
                  </a:solidFill>
                  <a:sym typeface="Wingdings" pitchFamily="2" charset="2"/>
                </a:rPr>
                <a:t>ポテンシャル</a:t>
              </a:r>
              <a:endParaRPr lang="ja-JP" altLang="en-US" sz="2000" b="1" dirty="0">
                <a:solidFill>
                  <a:srgbClr val="F8F8F8"/>
                </a:solidFill>
                <a:sym typeface="Wingdings" pitchFamily="2" charset="2"/>
              </a:endParaRPr>
            </a:p>
          </p:txBody>
        </p:sp>
        <p:sp>
          <p:nvSpPr>
            <p:cNvPr id="13" name="左大かっこ 12"/>
            <p:cNvSpPr/>
            <p:nvPr/>
          </p:nvSpPr>
          <p:spPr bwMode="auto">
            <a:xfrm>
              <a:off x="5143504" y="1747525"/>
              <a:ext cx="73152" cy="914400"/>
            </a:xfrm>
            <a:prstGeom prst="leftBracket">
              <a:avLst/>
            </a:prstGeom>
            <a:noFill/>
            <a:ln w="254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000000"/>
                </a:solidFill>
                <a:effectLst/>
                <a:latin typeface="Tahoma" pitchFamily="34" charset="0"/>
                <a:ea typeface="HGP創英角ｺﾞｼｯｸUB" pitchFamily="50" charset="-128"/>
              </a:endParaRPr>
            </a:p>
          </p:txBody>
        </p:sp>
        <p:sp>
          <p:nvSpPr>
            <p:cNvPr id="14" name="右大かっこ 13"/>
            <p:cNvSpPr/>
            <p:nvPr/>
          </p:nvSpPr>
          <p:spPr bwMode="auto">
            <a:xfrm>
              <a:off x="8358214" y="1785926"/>
              <a:ext cx="73152" cy="914400"/>
            </a:xfrm>
            <a:prstGeom prst="rightBracket">
              <a:avLst/>
            </a:prstGeom>
            <a:noFill/>
            <a:ln w="254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000000"/>
                </a:solidFill>
                <a:effectLst/>
                <a:latin typeface="Tahoma" pitchFamily="34" charset="0"/>
                <a:ea typeface="HGP創英角ｺﾞｼｯｸUB" pitchFamily="50" charset="-128"/>
              </a:endParaRPr>
            </a:p>
          </p:txBody>
        </p:sp>
      </p:grpSp>
      <p:sp>
        <p:nvSpPr>
          <p:cNvPr id="20" name="Rectangle 5"/>
          <p:cNvSpPr>
            <a:spLocks noChangeArrowheads="1"/>
          </p:cNvSpPr>
          <p:nvPr/>
        </p:nvSpPr>
        <p:spPr bwMode="auto">
          <a:xfrm>
            <a:off x="5357819" y="2857496"/>
            <a:ext cx="3429023" cy="830997"/>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b="1" dirty="0" smtClean="0">
                <a:solidFill>
                  <a:srgbClr val="F8F8F8"/>
                </a:solidFill>
              </a:rPr>
              <a:t>2</a:t>
            </a:r>
            <a:r>
              <a:rPr lang="ja-JP" altLang="en-US" sz="2000" b="1" dirty="0" err="1" smtClean="0">
                <a:solidFill>
                  <a:srgbClr val="F8F8F8"/>
                </a:solidFill>
              </a:rPr>
              <a:t>つの</a:t>
            </a:r>
            <a:r>
              <a:rPr lang="ja-JP" altLang="en-US" sz="2000" b="1" dirty="0" smtClean="0">
                <a:solidFill>
                  <a:srgbClr val="F8F8F8"/>
                </a:solidFill>
              </a:rPr>
              <a:t>質点間の</a:t>
            </a:r>
            <a:endParaRPr lang="en-US" altLang="ja-JP" sz="2000" b="1" dirty="0" smtClean="0">
              <a:solidFill>
                <a:srgbClr val="F8F8F8"/>
              </a:solidFill>
            </a:endParaRPr>
          </a:p>
          <a:p>
            <a:pPr algn="l">
              <a:lnSpc>
                <a:spcPct val="120000"/>
              </a:lnSpc>
              <a:buClr>
                <a:schemeClr val="accent2"/>
              </a:buClr>
              <a:buSzPct val="70000"/>
              <a:buFont typeface="Wingdings" pitchFamily="2" charset="2"/>
              <a:buNone/>
            </a:pPr>
            <a:r>
              <a:rPr lang="ja-JP" altLang="en-US" sz="2000" b="1" dirty="0" smtClean="0">
                <a:solidFill>
                  <a:srgbClr val="CCECFF"/>
                </a:solidFill>
              </a:rPr>
              <a:t>距離の</a:t>
            </a:r>
            <a:r>
              <a:rPr lang="en-US" altLang="ja-JP" sz="2000" b="1" dirty="0" smtClean="0">
                <a:solidFill>
                  <a:srgbClr val="CCECFF"/>
                </a:solidFill>
              </a:rPr>
              <a:t>2</a:t>
            </a:r>
            <a:r>
              <a:rPr lang="ja-JP" altLang="en-US" sz="2000" b="1" dirty="0" smtClean="0">
                <a:solidFill>
                  <a:srgbClr val="CCECFF"/>
                </a:solidFill>
              </a:rPr>
              <a:t>乗に反比例</a:t>
            </a:r>
            <a:endParaRPr lang="ja-JP" altLang="en-US" sz="2000" b="1" dirty="0">
              <a:solidFill>
                <a:srgbClr val="CCECFF"/>
              </a:solidFill>
              <a:sym typeface="Wingdings" pitchFamily="2" charset="2"/>
            </a:endParaRPr>
          </a:p>
        </p:txBody>
      </p:sp>
      <p:sp>
        <p:nvSpPr>
          <p:cNvPr id="21" name="AutoShape 6033"/>
          <p:cNvSpPr>
            <a:spLocks noChangeAspect="1" noChangeArrowheads="1"/>
          </p:cNvSpPr>
          <p:nvPr/>
        </p:nvSpPr>
        <p:spPr bwMode="auto">
          <a:xfrm>
            <a:off x="5143504" y="2960385"/>
            <a:ext cx="173038" cy="215900"/>
          </a:xfrm>
          <a:prstGeom prst="rightArrow">
            <a:avLst>
              <a:gd name="adj1" fmla="val 59167"/>
              <a:gd name="adj2" fmla="val 40625"/>
            </a:avLst>
          </a:prstGeom>
          <a:solidFill>
            <a:srgbClr val="FFFFFF">
              <a:alpha val="10000"/>
            </a:srgbClr>
          </a:solidFill>
          <a:ln w="15875">
            <a:solidFill>
              <a:srgbClr val="FFFFFF"/>
            </a:solidFill>
            <a:miter lim="800000"/>
            <a:headEnd/>
            <a:tailEnd/>
          </a:ln>
          <a:effectLst/>
        </p:spPr>
        <p:txBody>
          <a:bodyPr anchor="ctr">
            <a:spAutoFit/>
          </a:bodyPr>
          <a:lstStyle/>
          <a:p>
            <a:endParaRPr lang="ja-JP" altLang="en-US"/>
          </a:p>
        </p:txBody>
      </p:sp>
      <p:pic>
        <p:nvPicPr>
          <p:cNvPr id="1011714" name="Picture 2"/>
          <p:cNvPicPr>
            <a:picLocks noChangeAspect="1" noChangeArrowheads="1"/>
          </p:cNvPicPr>
          <p:nvPr/>
        </p:nvPicPr>
        <p:blipFill>
          <a:blip r:embed="rId7" cstate="print"/>
          <a:srcRect/>
          <a:stretch>
            <a:fillRect/>
          </a:stretch>
        </p:blipFill>
        <p:spPr bwMode="auto">
          <a:xfrm>
            <a:off x="428596" y="1066819"/>
            <a:ext cx="3571875" cy="5076825"/>
          </a:xfrm>
          <a:prstGeom prst="rect">
            <a:avLst/>
          </a:prstGeom>
          <a:noFill/>
          <a:ln w="9525">
            <a:noFill/>
            <a:miter lim="800000"/>
            <a:headEnd/>
            <a:tailEnd/>
          </a:ln>
          <a:effectLst/>
        </p:spPr>
      </p:pic>
      <p:sp>
        <p:nvSpPr>
          <p:cNvPr id="24" name="Rectangle 5"/>
          <p:cNvSpPr>
            <a:spLocks noChangeArrowheads="1"/>
          </p:cNvSpPr>
          <p:nvPr/>
        </p:nvSpPr>
        <p:spPr bwMode="auto">
          <a:xfrm>
            <a:off x="357158" y="6149969"/>
            <a:ext cx="3286147" cy="323102"/>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1400" b="1" dirty="0" smtClean="0">
                <a:solidFill>
                  <a:srgbClr val="C0C0C0"/>
                </a:solidFill>
                <a:sym typeface="Wingdings" pitchFamily="2" charset="2"/>
              </a:rPr>
              <a:t>イラスト</a:t>
            </a:r>
            <a:r>
              <a:rPr lang="en-US" altLang="ja-JP" sz="1400" b="1" dirty="0" smtClean="0">
                <a:solidFill>
                  <a:srgbClr val="C0C0C0"/>
                </a:solidFill>
                <a:sym typeface="Wingdings" pitchFamily="2" charset="2"/>
              </a:rPr>
              <a:t>: Tom </a:t>
            </a:r>
            <a:r>
              <a:rPr lang="en-US" altLang="ja-JP" sz="1400" b="1" dirty="0" err="1" smtClean="0">
                <a:solidFill>
                  <a:srgbClr val="C0C0C0"/>
                </a:solidFill>
                <a:sym typeface="Wingdings" pitchFamily="2" charset="2"/>
              </a:rPr>
              <a:t>Haruyama</a:t>
            </a:r>
            <a:r>
              <a:rPr lang="en-US" altLang="ja-JP" sz="1400" b="1" dirty="0" smtClean="0">
                <a:solidFill>
                  <a:srgbClr val="C0C0C0"/>
                </a:solidFill>
                <a:sym typeface="Wingdings" pitchFamily="2" charset="2"/>
              </a:rPr>
              <a:t> (2005)</a:t>
            </a:r>
            <a:endParaRPr lang="ja-JP" altLang="en-US" sz="1400" b="1" dirty="0">
              <a:solidFill>
                <a:srgbClr val="C0C0C0"/>
              </a:solidFill>
              <a:sym typeface="Wingdings" pitchFamily="2" charset="2"/>
            </a:endParaRPr>
          </a:p>
        </p:txBody>
      </p:sp>
      <p:sp>
        <p:nvSpPr>
          <p:cNvPr id="25" name="Rectangle 5"/>
          <p:cNvSpPr>
            <a:spLocks noChangeArrowheads="1"/>
          </p:cNvSpPr>
          <p:nvPr/>
        </p:nvSpPr>
        <p:spPr bwMode="auto">
          <a:xfrm>
            <a:off x="4724400" y="5572140"/>
            <a:ext cx="4062442" cy="46166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8F8F8"/>
                </a:solidFill>
                <a:sym typeface="Wingdings" pitchFamily="2" charset="2"/>
              </a:rPr>
              <a:t>物理学・宇宙物理学の基本法則</a:t>
            </a:r>
            <a:endParaRPr lang="ja-JP" altLang="en-US" sz="2000" b="1" dirty="0">
              <a:solidFill>
                <a:srgbClr val="F8F8F8"/>
              </a:solidFill>
              <a:sym typeface="Wingdings" pitchFamily="2" charset="2"/>
            </a:endParaRPr>
          </a:p>
        </p:txBody>
      </p:sp>
      <p:pic>
        <p:nvPicPr>
          <p:cNvPr id="1011716" name="Picture 4" descr="ファイル:Newtons laws in latin.jpg">
            <a:hlinkClick r:id="rId8"/>
          </p:cNvPr>
          <p:cNvPicPr>
            <a:picLocks noChangeAspect="1" noChangeArrowheads="1"/>
          </p:cNvPicPr>
          <p:nvPr/>
        </p:nvPicPr>
        <p:blipFill>
          <a:blip r:embed="rId9" cstate="print"/>
          <a:srcRect/>
          <a:stretch>
            <a:fillRect/>
          </a:stretch>
        </p:blipFill>
        <p:spPr bwMode="auto">
          <a:xfrm>
            <a:off x="3428992" y="4587696"/>
            <a:ext cx="928694" cy="1446380"/>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6" name="Rectangle 4"/>
          <p:cNvSpPr>
            <a:spLocks noGrp="1" noChangeArrowheads="1"/>
          </p:cNvSpPr>
          <p:nvPr>
            <p:ph type="title"/>
          </p:nvPr>
        </p:nvSpPr>
        <p:spPr/>
        <p:txBody>
          <a:bodyPr/>
          <a:lstStyle/>
          <a:p>
            <a:r>
              <a:rPr lang="ja-JP" altLang="en-US" dirty="0" smtClean="0">
                <a:solidFill>
                  <a:srgbClr val="F8F8F8"/>
                </a:solidFill>
              </a:rPr>
              <a:t>重力逆二乗則の検証</a:t>
            </a:r>
            <a:endParaRPr lang="ja-JP" altLang="en-US" dirty="0">
              <a:solidFill>
                <a:srgbClr val="F8F8F8"/>
              </a:solidFill>
            </a:endParaRPr>
          </a:p>
        </p:txBody>
      </p:sp>
      <p:sp>
        <p:nvSpPr>
          <p:cNvPr id="21"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868357" name="Rectangle 5"/>
          <p:cNvSpPr>
            <a:spLocks noChangeArrowheads="1"/>
          </p:cNvSpPr>
          <p:nvPr/>
        </p:nvSpPr>
        <p:spPr bwMode="auto">
          <a:xfrm>
            <a:off x="857224" y="1000108"/>
            <a:ext cx="5688013" cy="830997"/>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ja-JP" altLang="en-US" sz="2000" b="1" dirty="0">
                <a:solidFill>
                  <a:srgbClr val="F8F8F8"/>
                </a:solidFill>
              </a:rPr>
              <a:t>重力法則 </a:t>
            </a:r>
            <a:r>
              <a:rPr lang="en-US" altLang="ja-JP" sz="2000" b="1" dirty="0">
                <a:solidFill>
                  <a:srgbClr val="F8F8F8"/>
                </a:solidFill>
              </a:rPr>
              <a:t>--- </a:t>
            </a:r>
            <a:r>
              <a:rPr lang="ja-JP" altLang="en-US" sz="2000" b="1" dirty="0">
                <a:solidFill>
                  <a:srgbClr val="F8F8F8"/>
                </a:solidFill>
              </a:rPr>
              <a:t>基礎物理法則</a:t>
            </a:r>
          </a:p>
          <a:p>
            <a:pPr algn="l">
              <a:lnSpc>
                <a:spcPct val="120000"/>
              </a:lnSpc>
              <a:buClr>
                <a:schemeClr val="accent2"/>
              </a:buClr>
              <a:buSzPct val="70000"/>
              <a:buFont typeface="Wingdings" pitchFamily="2" charset="2"/>
              <a:buNone/>
            </a:pPr>
            <a:r>
              <a:rPr lang="ja-JP" altLang="en-US" sz="2000" b="1" dirty="0">
                <a:solidFill>
                  <a:srgbClr val="F8F8F8"/>
                </a:solidFill>
              </a:rPr>
              <a:t> </a:t>
            </a:r>
            <a:r>
              <a:rPr lang="ja-JP" altLang="en-US" sz="2000" b="1" dirty="0">
                <a:solidFill>
                  <a:srgbClr val="F8F8F8"/>
                </a:solidFill>
                <a:sym typeface="Wingdings" pitchFamily="2" charset="2"/>
              </a:rPr>
              <a:t> </a:t>
            </a:r>
            <a:r>
              <a:rPr lang="ja-JP" altLang="en-US" sz="2000" b="1" dirty="0" smtClean="0">
                <a:solidFill>
                  <a:srgbClr val="F8F8F8"/>
                </a:solidFill>
                <a:sym typeface="Wingdings" pitchFamily="2" charset="2"/>
              </a:rPr>
              <a:t>実現可能な最高の精度で検証されているべき</a:t>
            </a:r>
            <a:endParaRPr lang="ja-JP" altLang="en-US" sz="2000" b="1" dirty="0">
              <a:solidFill>
                <a:srgbClr val="F8F8F8"/>
              </a:solidFill>
              <a:sym typeface="Wingdings" pitchFamily="2" charset="2"/>
            </a:endParaRPr>
          </a:p>
        </p:txBody>
      </p:sp>
      <p:grpSp>
        <p:nvGrpSpPr>
          <p:cNvPr id="28" name="グループ化 27"/>
          <p:cNvGrpSpPr/>
          <p:nvPr/>
        </p:nvGrpSpPr>
        <p:grpSpPr>
          <a:xfrm>
            <a:off x="928662" y="2097937"/>
            <a:ext cx="6215106" cy="983578"/>
            <a:chOff x="928662" y="2097937"/>
            <a:chExt cx="6215106" cy="983578"/>
          </a:xfrm>
        </p:grpSpPr>
        <p:sp>
          <p:nvSpPr>
            <p:cNvPr id="24" name="Rectangle 9"/>
            <p:cNvSpPr>
              <a:spLocks noChangeArrowheads="1"/>
            </p:cNvSpPr>
            <p:nvPr/>
          </p:nvSpPr>
          <p:spPr bwMode="auto">
            <a:xfrm>
              <a:off x="4643438" y="2674457"/>
              <a:ext cx="2500330" cy="397353"/>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rPr>
                <a:t>の形を仮定</a:t>
              </a:r>
              <a:endParaRPr lang="ja-JP" altLang="en-US" b="1" dirty="0">
                <a:solidFill>
                  <a:srgbClr val="F8F8F8"/>
                </a:solidFill>
              </a:endParaRPr>
            </a:p>
          </p:txBody>
        </p:sp>
        <p:pic>
          <p:nvPicPr>
            <p:cNvPr id="25" name="図 24" descr="txp_fig.bmp"/>
            <p:cNvPicPr>
              <a:picLocks noChangeAspect="1"/>
            </p:cNvPicPr>
            <p:nvPr>
              <p:custDataLst>
                <p:tags r:id="rId4"/>
              </p:custDataLst>
            </p:nvPr>
          </p:nvPicPr>
          <p:blipFill>
            <a:blip r:embed="rId7" cstate="print">
              <a:clrChange>
                <a:clrFrom>
                  <a:srgbClr val="FFFFFF"/>
                </a:clrFrom>
                <a:clrTo>
                  <a:srgbClr val="FFFFFF">
                    <a:alpha val="0"/>
                  </a:srgbClr>
                </a:clrTo>
              </a:clrChange>
              <a:lum bright="90000"/>
            </a:blip>
            <a:stretch>
              <a:fillRect/>
            </a:stretch>
          </p:blipFill>
          <p:spPr>
            <a:xfrm>
              <a:off x="3000363" y="2643182"/>
              <a:ext cx="1435137" cy="428628"/>
            </a:xfrm>
            <a:prstGeom prst="rect">
              <a:avLst/>
            </a:prstGeom>
          </p:spPr>
        </p:pic>
        <p:sp>
          <p:nvSpPr>
            <p:cNvPr id="26" name="Rectangle 5"/>
            <p:cNvSpPr>
              <a:spLocks noChangeArrowheads="1"/>
            </p:cNvSpPr>
            <p:nvPr/>
          </p:nvSpPr>
          <p:spPr bwMode="auto">
            <a:xfrm>
              <a:off x="928662" y="2097937"/>
              <a:ext cx="5688013" cy="421975"/>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ja-JP" altLang="en-US" sz="2000" b="1" dirty="0" smtClean="0">
                  <a:solidFill>
                    <a:srgbClr val="F8F8F8"/>
                  </a:solidFill>
                  <a:sym typeface="Wingdings" pitchFamily="2" charset="2"/>
                </a:rPr>
                <a:t>逆二乗則からのずれの検証</a:t>
              </a:r>
              <a:endParaRPr lang="ja-JP" altLang="en-US" sz="2000" b="1" dirty="0">
                <a:solidFill>
                  <a:srgbClr val="F8F8F8"/>
                </a:solidFill>
                <a:sym typeface="Wingdings" pitchFamily="2" charset="2"/>
              </a:endParaRPr>
            </a:p>
          </p:txBody>
        </p:sp>
        <p:sp>
          <p:nvSpPr>
            <p:cNvPr id="27" name="Rectangle 9"/>
            <p:cNvSpPr>
              <a:spLocks noChangeArrowheads="1"/>
            </p:cNvSpPr>
            <p:nvPr/>
          </p:nvSpPr>
          <p:spPr bwMode="auto">
            <a:xfrm>
              <a:off x="1428728" y="2714620"/>
              <a:ext cx="2500330" cy="366895"/>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rPr>
                <a:t>重力の大きさ</a:t>
              </a:r>
              <a:endParaRPr lang="ja-JP" altLang="en-US" b="1" dirty="0">
                <a:solidFill>
                  <a:srgbClr val="F8F8F8"/>
                </a:solidFill>
              </a:endParaRPr>
            </a:p>
          </p:txBody>
        </p:sp>
      </p:grpSp>
      <p:grpSp>
        <p:nvGrpSpPr>
          <p:cNvPr id="31" name="グループ化 30"/>
          <p:cNvGrpSpPr/>
          <p:nvPr/>
        </p:nvGrpSpPr>
        <p:grpSpPr>
          <a:xfrm>
            <a:off x="857224" y="3357562"/>
            <a:ext cx="6429420" cy="2928958"/>
            <a:chOff x="857224" y="3357562"/>
            <a:chExt cx="6429420" cy="2928958"/>
          </a:xfrm>
        </p:grpSpPr>
        <p:sp>
          <p:nvSpPr>
            <p:cNvPr id="42" name="角丸四角形 41"/>
            <p:cNvSpPr/>
            <p:nvPr/>
          </p:nvSpPr>
          <p:spPr bwMode="auto">
            <a:xfrm>
              <a:off x="857224" y="3357562"/>
              <a:ext cx="6429420" cy="2928958"/>
            </a:xfrm>
            <a:prstGeom prst="roundRect">
              <a:avLst>
                <a:gd name="adj" fmla="val 2073"/>
              </a:avLst>
            </a:prstGeom>
            <a:solidFill>
              <a:srgbClr val="CCECFF">
                <a:alpha val="1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868355" name="AutoShape 3"/>
            <p:cNvSpPr>
              <a:spLocks noChangeArrowheads="1"/>
            </p:cNvSpPr>
            <p:nvPr/>
          </p:nvSpPr>
          <p:spPr bwMode="auto">
            <a:xfrm>
              <a:off x="5715008" y="4027501"/>
              <a:ext cx="1214446" cy="544507"/>
            </a:xfrm>
            <a:prstGeom prst="roundRect">
              <a:avLst>
                <a:gd name="adj" fmla="val 16667"/>
              </a:avLst>
            </a:prstGeom>
            <a:solidFill>
              <a:srgbClr val="CCECFF">
                <a:alpha val="20000"/>
              </a:srgbClr>
            </a:solidFill>
            <a:ln w="12700">
              <a:noFill/>
              <a:round/>
              <a:headEnd/>
              <a:tailEnd/>
            </a:ln>
            <a:effectLst/>
          </p:spPr>
          <p:txBody>
            <a:bodyPr wrap="square" anchor="ctr">
              <a:noAutofit/>
            </a:bodyPr>
            <a:lstStyle/>
            <a:p>
              <a:endParaRPr lang="ja-JP" altLang="en-US"/>
            </a:p>
          </p:txBody>
        </p:sp>
        <p:pic>
          <p:nvPicPr>
            <p:cNvPr id="868363" name="Picture 11" descr="txp_fig"/>
            <p:cNvPicPr>
              <a:picLocks noChangeAspect="1" noChangeArrowheads="1"/>
            </p:cNvPicPr>
            <p:nvPr>
              <p:custDataLst>
                <p:tags r:id="rId1"/>
              </p:custDataLst>
            </p:nvPr>
          </p:nvPicPr>
          <p:blipFill>
            <a:blip r:embed="rId8" cstate="print">
              <a:clrChange>
                <a:clrFrom>
                  <a:srgbClr val="FFFFFF"/>
                </a:clrFrom>
                <a:clrTo>
                  <a:srgbClr val="FFFFFF">
                    <a:alpha val="0"/>
                  </a:srgbClr>
                </a:clrTo>
              </a:clrChange>
              <a:lum bright="90000"/>
            </a:blip>
            <a:srcRect/>
            <a:stretch>
              <a:fillRect/>
            </a:stretch>
          </p:blipFill>
          <p:spPr bwMode="auto">
            <a:xfrm>
              <a:off x="1489086" y="4000504"/>
              <a:ext cx="5481309" cy="673110"/>
            </a:xfrm>
            <a:prstGeom prst="rect">
              <a:avLst/>
            </a:prstGeom>
            <a:noFill/>
            <a:ln w="12700">
              <a:noFill/>
              <a:miter lim="800000"/>
              <a:headEnd/>
              <a:tailEnd/>
            </a:ln>
            <a:effectLst/>
          </p:spPr>
        </p:pic>
        <p:sp>
          <p:nvSpPr>
            <p:cNvPr id="868364" name="Rectangle 12"/>
            <p:cNvSpPr>
              <a:spLocks noChangeArrowheads="1"/>
            </p:cNvSpPr>
            <p:nvPr/>
          </p:nvSpPr>
          <p:spPr bwMode="auto">
            <a:xfrm>
              <a:off x="928694" y="3429000"/>
              <a:ext cx="4572000" cy="39735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2000" b="1" dirty="0">
                  <a:solidFill>
                    <a:srgbClr val="FFFFFF"/>
                  </a:solidFill>
                </a:rPr>
                <a:t>重力場に湯川型のポテンシャル補正項</a:t>
              </a:r>
              <a:endParaRPr lang="ja-JP" altLang="en-US" sz="2000" b="1" dirty="0">
                <a:solidFill>
                  <a:srgbClr val="FFFFFF"/>
                </a:solidFill>
                <a:sym typeface="Wingdings" pitchFamily="2" charset="2"/>
              </a:endParaRPr>
            </a:p>
          </p:txBody>
        </p:sp>
        <p:sp>
          <p:nvSpPr>
            <p:cNvPr id="868365" name="Rectangle 13"/>
            <p:cNvSpPr>
              <a:spLocks noChangeArrowheads="1"/>
            </p:cNvSpPr>
            <p:nvPr/>
          </p:nvSpPr>
          <p:spPr bwMode="auto">
            <a:xfrm>
              <a:off x="5799146" y="4711712"/>
              <a:ext cx="1081088" cy="360362"/>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600" b="1" dirty="0">
                  <a:solidFill>
                    <a:srgbClr val="CCECFF"/>
                  </a:solidFill>
                </a:rPr>
                <a:t>補正項</a:t>
              </a:r>
              <a:r>
                <a:rPr lang="ja-JP" altLang="en-US" sz="1600" b="1" dirty="0">
                  <a:solidFill>
                    <a:srgbClr val="CCECFF"/>
                  </a:solidFill>
                  <a:sym typeface="Wingdings" pitchFamily="2" charset="2"/>
                </a:rPr>
                <a:t> </a:t>
              </a:r>
            </a:p>
          </p:txBody>
        </p:sp>
        <p:sp>
          <p:nvSpPr>
            <p:cNvPr id="874385" name="AutoShape 6033"/>
            <p:cNvSpPr>
              <a:spLocks noChangeAspect="1" noChangeArrowheads="1"/>
            </p:cNvSpPr>
            <p:nvPr/>
          </p:nvSpPr>
          <p:spPr bwMode="auto">
            <a:xfrm>
              <a:off x="2143108" y="5970274"/>
              <a:ext cx="173038" cy="215900"/>
            </a:xfrm>
            <a:prstGeom prst="rightArrow">
              <a:avLst>
                <a:gd name="adj1" fmla="val 59167"/>
                <a:gd name="adj2" fmla="val 40625"/>
              </a:avLst>
            </a:prstGeom>
            <a:solidFill>
              <a:srgbClr val="99CCFF">
                <a:alpha val="10000"/>
              </a:srgbClr>
            </a:solidFill>
            <a:ln w="3175">
              <a:solidFill>
                <a:srgbClr val="CCECFF"/>
              </a:solidFill>
              <a:miter lim="800000"/>
              <a:headEnd/>
              <a:tailEnd/>
            </a:ln>
            <a:effectLst/>
          </p:spPr>
          <p:txBody>
            <a:bodyPr anchor="ctr">
              <a:spAutoFit/>
            </a:bodyPr>
            <a:lstStyle/>
            <a:p>
              <a:endParaRPr lang="ja-JP" altLang="en-US"/>
            </a:p>
          </p:txBody>
        </p:sp>
        <p:sp>
          <p:nvSpPr>
            <p:cNvPr id="874386" name="Rectangle 6034"/>
            <p:cNvSpPr>
              <a:spLocks noChangeArrowheads="1"/>
            </p:cNvSpPr>
            <p:nvPr/>
          </p:nvSpPr>
          <p:spPr bwMode="auto">
            <a:xfrm>
              <a:off x="2355836" y="5857892"/>
              <a:ext cx="3057525" cy="397032"/>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en-US" altLang="ja-JP" b="1" dirty="0">
                  <a:solidFill>
                    <a:srgbClr val="FFFFFF"/>
                  </a:solidFill>
                  <a:latin typeface="Symbol" pitchFamily="18" charset="2"/>
                </a:rPr>
                <a:t>a-l</a:t>
              </a:r>
              <a:r>
                <a:rPr kumimoji="0" lang="en-US" altLang="ja-JP" b="1" dirty="0">
                  <a:solidFill>
                    <a:srgbClr val="FFFFFF"/>
                  </a:solidFill>
                </a:rPr>
                <a:t> </a:t>
              </a:r>
              <a:r>
                <a:rPr kumimoji="0" lang="ja-JP" altLang="en-US" b="1" dirty="0">
                  <a:solidFill>
                    <a:srgbClr val="FFFFFF"/>
                  </a:solidFill>
                </a:rPr>
                <a:t>図で上限値を与える</a:t>
              </a:r>
              <a:endParaRPr lang="ja-JP" altLang="en-US" b="1" dirty="0">
                <a:solidFill>
                  <a:srgbClr val="FFFFFF"/>
                </a:solidFill>
                <a:sym typeface="Wingdings" pitchFamily="2" charset="2"/>
              </a:endParaRPr>
            </a:p>
          </p:txBody>
        </p:sp>
        <p:cxnSp>
          <p:nvCxnSpPr>
            <p:cNvPr id="29" name="直線コネクタ 28"/>
            <p:cNvCxnSpPr/>
            <p:nvPr/>
          </p:nvCxnSpPr>
          <p:spPr bwMode="auto">
            <a:xfrm>
              <a:off x="5715008" y="4714884"/>
              <a:ext cx="1285884" cy="1588"/>
            </a:xfrm>
            <a:prstGeom prst="line">
              <a:avLst/>
            </a:prstGeom>
            <a:solidFill>
              <a:srgbClr val="99CCFF">
                <a:alpha val="50000"/>
              </a:srgbClr>
            </a:solidFill>
            <a:ln w="50800" cap="flat" cmpd="sng" algn="ctr">
              <a:solidFill>
                <a:srgbClr val="CCECFF"/>
              </a:solidFill>
              <a:prstDash val="solid"/>
              <a:round/>
              <a:headEnd type="none" w="med" len="med"/>
              <a:tailEnd type="none" w="med" len="med"/>
            </a:ln>
            <a:effectLst/>
          </p:spPr>
        </p:cxnSp>
        <p:pic>
          <p:nvPicPr>
            <p:cNvPr id="32" name="図 31" descr="txp_fig.bmp"/>
            <p:cNvPicPr>
              <a:picLocks noChangeAspect="1"/>
            </p:cNvPicPr>
            <p:nvPr>
              <p:custDataLst>
                <p:tags r:id="rId2"/>
              </p:custDataLst>
            </p:nvPr>
          </p:nvPicPr>
          <p:blipFill>
            <a:blip r:embed="rId9" cstate="print">
              <a:clrChange>
                <a:clrFrom>
                  <a:srgbClr val="FFFFFF"/>
                </a:clrFrom>
                <a:clrTo>
                  <a:srgbClr val="FFFFFF">
                    <a:alpha val="0"/>
                  </a:srgbClr>
                </a:clrTo>
              </a:clrChange>
              <a:lum bright="90000"/>
            </a:blip>
            <a:stretch>
              <a:fillRect/>
            </a:stretch>
          </p:blipFill>
          <p:spPr>
            <a:xfrm>
              <a:off x="2547923" y="4979998"/>
              <a:ext cx="238127" cy="214314"/>
            </a:xfrm>
            <a:prstGeom prst="rect">
              <a:avLst/>
            </a:prstGeom>
            <a:noFill/>
          </p:spPr>
        </p:pic>
        <p:sp>
          <p:nvSpPr>
            <p:cNvPr id="33" name="Rectangle 6034"/>
            <p:cNvSpPr>
              <a:spLocks noChangeArrowheads="1"/>
            </p:cNvSpPr>
            <p:nvPr/>
          </p:nvSpPr>
          <p:spPr bwMode="auto">
            <a:xfrm>
              <a:off x="2767021" y="4954598"/>
              <a:ext cx="3057525" cy="363176"/>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en-US" altLang="ja-JP" sz="1600" b="1" dirty="0" smtClean="0">
                  <a:solidFill>
                    <a:srgbClr val="FFFFFF"/>
                  </a:solidFill>
                  <a:latin typeface="Symbol" pitchFamily="18" charset="2"/>
                </a:rPr>
                <a:t>:</a:t>
              </a:r>
              <a:r>
                <a:rPr kumimoji="0" lang="ja-JP" altLang="en-US" sz="1600" b="1" dirty="0" smtClean="0">
                  <a:solidFill>
                    <a:srgbClr val="FFFFFF"/>
                  </a:solidFill>
                  <a:latin typeface="Symbol" pitchFamily="18" charset="2"/>
                </a:rPr>
                <a:t>　補正項の大きさ</a:t>
              </a:r>
              <a:endParaRPr lang="ja-JP" altLang="en-US" sz="1600" b="1" dirty="0">
                <a:solidFill>
                  <a:srgbClr val="FFFFFF"/>
                </a:solidFill>
                <a:sym typeface="Wingdings" pitchFamily="2" charset="2"/>
              </a:endParaRPr>
            </a:p>
          </p:txBody>
        </p:sp>
        <p:sp>
          <p:nvSpPr>
            <p:cNvPr id="34" name="Rectangle 6034"/>
            <p:cNvSpPr>
              <a:spLocks noChangeArrowheads="1"/>
            </p:cNvSpPr>
            <p:nvPr/>
          </p:nvSpPr>
          <p:spPr bwMode="auto">
            <a:xfrm>
              <a:off x="2762259" y="5372117"/>
              <a:ext cx="3057525" cy="363176"/>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en-US" altLang="ja-JP" sz="1600" b="1" dirty="0" smtClean="0">
                  <a:solidFill>
                    <a:srgbClr val="FFFFFF"/>
                  </a:solidFill>
                  <a:latin typeface="Symbol" pitchFamily="18" charset="2"/>
                </a:rPr>
                <a:t>:</a:t>
              </a:r>
              <a:r>
                <a:rPr kumimoji="0" lang="ja-JP" altLang="en-US" sz="1600" b="1" dirty="0" smtClean="0">
                  <a:solidFill>
                    <a:srgbClr val="FFFFFF"/>
                  </a:solidFill>
                  <a:latin typeface="Symbol" pitchFamily="18" charset="2"/>
                </a:rPr>
                <a:t>　補正項の距離スケール</a:t>
              </a:r>
              <a:endParaRPr lang="ja-JP" altLang="en-US" sz="1600" b="1" dirty="0">
                <a:solidFill>
                  <a:srgbClr val="FFFFFF"/>
                </a:solidFill>
                <a:sym typeface="Wingdings" pitchFamily="2" charset="2"/>
              </a:endParaRPr>
            </a:p>
          </p:txBody>
        </p:sp>
        <p:pic>
          <p:nvPicPr>
            <p:cNvPr id="36" name="図 35" descr="txp_fig.bmp"/>
            <p:cNvPicPr>
              <a:picLocks noChangeAspect="1"/>
            </p:cNvPicPr>
            <p:nvPr>
              <p:custDataLst>
                <p:tags r:id="rId3"/>
              </p:custDataLst>
            </p:nvPr>
          </p:nvPicPr>
          <p:blipFill>
            <a:blip r:embed="rId10" cstate="print">
              <a:clrChange>
                <a:clrFrom>
                  <a:srgbClr val="FFFFFF"/>
                </a:clrFrom>
                <a:clrTo>
                  <a:srgbClr val="FFFFFF">
                    <a:alpha val="0"/>
                  </a:srgbClr>
                </a:clrTo>
              </a:clrChange>
              <a:lum bright="90000"/>
            </a:blip>
            <a:stretch>
              <a:fillRect/>
            </a:stretch>
          </p:blipFill>
          <p:spPr>
            <a:xfrm>
              <a:off x="2575117" y="5378464"/>
              <a:ext cx="172833" cy="214314"/>
            </a:xfrm>
            <a:prstGeom prst="rect">
              <a:avLst/>
            </a:prstGeom>
            <a:noFill/>
          </p:spPr>
        </p:pic>
        <p:sp>
          <p:nvSpPr>
            <p:cNvPr id="40" name="左大かっこ 39"/>
            <p:cNvSpPr/>
            <p:nvPr/>
          </p:nvSpPr>
          <p:spPr bwMode="auto">
            <a:xfrm>
              <a:off x="2427146" y="4929198"/>
              <a:ext cx="73152" cy="714380"/>
            </a:xfrm>
            <a:prstGeom prst="leftBracket">
              <a:avLst/>
            </a:prstGeom>
            <a:noFill/>
            <a:ln w="254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41" name="右大かっこ 40"/>
            <p:cNvSpPr/>
            <p:nvPr/>
          </p:nvSpPr>
          <p:spPr bwMode="auto">
            <a:xfrm>
              <a:off x="5130804" y="4962536"/>
              <a:ext cx="71438" cy="642942"/>
            </a:xfrm>
            <a:prstGeom prst="rightBracket">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000000"/>
                </a:solidFill>
                <a:effectLst/>
                <a:latin typeface="Tahoma" pitchFamily="34" charset="0"/>
                <a:ea typeface="HGP創英角ｺﾞｼｯｸUB" pitchFamily="50"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p:cNvSpPr/>
          <p:nvPr/>
        </p:nvSpPr>
        <p:spPr bwMode="auto">
          <a:xfrm>
            <a:off x="428596" y="1428736"/>
            <a:ext cx="8572560" cy="5000660"/>
          </a:xfrm>
          <a:prstGeom prst="roundRect">
            <a:avLst>
              <a:gd name="adj" fmla="val 2073"/>
            </a:avLst>
          </a:prstGeom>
          <a:solidFill>
            <a:srgbClr val="FFFFFF">
              <a:alpha val="95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868356" name="Rectangle 4"/>
          <p:cNvSpPr>
            <a:spLocks noGrp="1" noChangeArrowheads="1"/>
          </p:cNvSpPr>
          <p:nvPr>
            <p:ph type="title"/>
          </p:nvPr>
        </p:nvSpPr>
        <p:spPr/>
        <p:txBody>
          <a:bodyPr/>
          <a:lstStyle/>
          <a:p>
            <a:r>
              <a:rPr lang="ja-JP" altLang="en-US" dirty="0" smtClean="0">
                <a:solidFill>
                  <a:srgbClr val="F8F8F8"/>
                </a:solidFill>
              </a:rPr>
              <a:t>重力逆二乗則の検証</a:t>
            </a:r>
            <a:endParaRPr lang="ja-JP" altLang="en-US" dirty="0">
              <a:solidFill>
                <a:srgbClr val="F8F8F8"/>
              </a:solidFill>
            </a:endParaRPr>
          </a:p>
        </p:txBody>
      </p:sp>
      <p:sp>
        <p:nvSpPr>
          <p:cNvPr id="21"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874391" name="Picture 603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39750" y="1419225"/>
            <a:ext cx="8334375" cy="5008563"/>
          </a:xfrm>
          <a:prstGeom prst="rect">
            <a:avLst/>
          </a:prstGeom>
          <a:noFill/>
        </p:spPr>
      </p:pic>
      <p:sp>
        <p:nvSpPr>
          <p:cNvPr id="868354" name="AutoShape 2"/>
          <p:cNvSpPr>
            <a:spLocks noChangeArrowheads="1"/>
          </p:cNvSpPr>
          <p:nvPr/>
        </p:nvSpPr>
        <p:spPr bwMode="auto">
          <a:xfrm>
            <a:off x="3530600" y="1660525"/>
            <a:ext cx="4786313" cy="1839913"/>
          </a:xfrm>
          <a:prstGeom prst="roundRect">
            <a:avLst>
              <a:gd name="adj" fmla="val 8616"/>
            </a:avLst>
          </a:prstGeom>
          <a:solidFill>
            <a:srgbClr val="C0C0C0">
              <a:alpha val="89999"/>
            </a:srgbClr>
          </a:solidFill>
          <a:ln w="12700">
            <a:noFill/>
            <a:round/>
            <a:headEnd/>
            <a:tailEnd/>
          </a:ln>
          <a:effectLst/>
        </p:spPr>
        <p:txBody>
          <a:bodyPr anchor="ctr">
            <a:spAutoFit/>
          </a:bodyPr>
          <a:lstStyle/>
          <a:p>
            <a:endParaRPr lang="ja-JP" altLang="en-US"/>
          </a:p>
        </p:txBody>
      </p:sp>
      <p:sp>
        <p:nvSpPr>
          <p:cNvPr id="868355" name="AutoShape 3"/>
          <p:cNvSpPr>
            <a:spLocks noChangeArrowheads="1"/>
          </p:cNvSpPr>
          <p:nvPr/>
        </p:nvSpPr>
        <p:spPr bwMode="auto">
          <a:xfrm>
            <a:off x="7164388" y="2165350"/>
            <a:ext cx="936625" cy="574675"/>
          </a:xfrm>
          <a:prstGeom prst="roundRect">
            <a:avLst>
              <a:gd name="adj" fmla="val 16667"/>
            </a:avLst>
          </a:prstGeom>
          <a:solidFill>
            <a:srgbClr val="FFFFFF">
              <a:alpha val="50000"/>
            </a:srgbClr>
          </a:solidFill>
          <a:ln w="12700">
            <a:noFill/>
            <a:round/>
            <a:headEnd/>
            <a:tailEnd/>
          </a:ln>
          <a:effectLst/>
        </p:spPr>
        <p:txBody>
          <a:bodyPr anchor="ctr">
            <a:spAutoFit/>
          </a:bodyPr>
          <a:lstStyle/>
          <a:p>
            <a:endParaRPr lang="ja-JP" altLang="en-US"/>
          </a:p>
        </p:txBody>
      </p:sp>
      <p:sp>
        <p:nvSpPr>
          <p:cNvPr id="868357" name="Rectangle 5"/>
          <p:cNvSpPr>
            <a:spLocks noChangeArrowheads="1"/>
          </p:cNvSpPr>
          <p:nvPr/>
        </p:nvSpPr>
        <p:spPr bwMode="auto">
          <a:xfrm>
            <a:off x="1908175" y="661988"/>
            <a:ext cx="5688013" cy="822325"/>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ja-JP" altLang="en-US" sz="2000" b="1" dirty="0">
                <a:solidFill>
                  <a:srgbClr val="F8F8F8"/>
                </a:solidFill>
              </a:rPr>
              <a:t>重力法則 </a:t>
            </a:r>
            <a:r>
              <a:rPr lang="en-US" altLang="ja-JP" sz="2000" b="1" dirty="0">
                <a:solidFill>
                  <a:srgbClr val="F8F8F8"/>
                </a:solidFill>
              </a:rPr>
              <a:t>--- </a:t>
            </a:r>
            <a:r>
              <a:rPr lang="ja-JP" altLang="en-US" sz="2000" b="1" dirty="0">
                <a:solidFill>
                  <a:srgbClr val="F8F8F8"/>
                </a:solidFill>
              </a:rPr>
              <a:t>基礎物理法則</a:t>
            </a:r>
          </a:p>
          <a:p>
            <a:pPr algn="l">
              <a:lnSpc>
                <a:spcPct val="120000"/>
              </a:lnSpc>
              <a:buClr>
                <a:schemeClr val="accent2"/>
              </a:buClr>
              <a:buSzPct val="70000"/>
              <a:buFont typeface="Wingdings" pitchFamily="2" charset="2"/>
              <a:buNone/>
            </a:pPr>
            <a:r>
              <a:rPr lang="ja-JP" altLang="en-US" sz="2000" b="1" dirty="0">
                <a:solidFill>
                  <a:srgbClr val="F8F8F8"/>
                </a:solidFill>
              </a:rPr>
              <a:t> </a:t>
            </a:r>
            <a:r>
              <a:rPr lang="ja-JP" altLang="en-US" sz="2000" b="1" dirty="0">
                <a:solidFill>
                  <a:srgbClr val="F8F8F8"/>
                </a:solidFill>
                <a:sym typeface="Wingdings" pitchFamily="2" charset="2"/>
              </a:rPr>
              <a:t> </a:t>
            </a:r>
            <a:r>
              <a:rPr lang="ja-JP" altLang="en-US" sz="2000" b="1" dirty="0">
                <a:solidFill>
                  <a:srgbClr val="F8F8F8"/>
                </a:solidFill>
              </a:rPr>
              <a:t>さまざまなスケールで重力逆二乗則の検証</a:t>
            </a:r>
            <a:endParaRPr lang="ja-JP" altLang="en-US" sz="2000" b="1" dirty="0">
              <a:solidFill>
                <a:srgbClr val="F8F8F8"/>
              </a:solidFill>
              <a:sym typeface="Wingdings" pitchFamily="2" charset="2"/>
            </a:endParaRPr>
          </a:p>
        </p:txBody>
      </p:sp>
      <p:pic>
        <p:nvPicPr>
          <p:cNvPr id="868363" name="Picture 11"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662363" y="2257425"/>
            <a:ext cx="4511675" cy="554038"/>
          </a:xfrm>
          <a:prstGeom prst="rect">
            <a:avLst/>
          </a:prstGeom>
          <a:noFill/>
          <a:ln w="12700">
            <a:noFill/>
            <a:miter lim="800000"/>
            <a:headEnd/>
            <a:tailEnd/>
          </a:ln>
          <a:effectLst/>
        </p:spPr>
      </p:pic>
      <p:sp>
        <p:nvSpPr>
          <p:cNvPr id="868364" name="Rectangle 12"/>
          <p:cNvSpPr>
            <a:spLocks noChangeArrowheads="1"/>
          </p:cNvSpPr>
          <p:nvPr/>
        </p:nvSpPr>
        <p:spPr bwMode="auto">
          <a:xfrm>
            <a:off x="3673475" y="1736725"/>
            <a:ext cx="4572000" cy="427038"/>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2000" b="1">
                <a:solidFill>
                  <a:srgbClr val="333333"/>
                </a:solidFill>
              </a:rPr>
              <a:t>重力場に湯川型のポテンシャル補正項</a:t>
            </a:r>
            <a:endParaRPr lang="ja-JP" altLang="en-US" sz="2000" b="1">
              <a:solidFill>
                <a:srgbClr val="333333"/>
              </a:solidFill>
              <a:sym typeface="Wingdings" pitchFamily="2" charset="2"/>
            </a:endParaRPr>
          </a:p>
        </p:txBody>
      </p:sp>
      <p:sp>
        <p:nvSpPr>
          <p:cNvPr id="868365" name="Rectangle 13"/>
          <p:cNvSpPr>
            <a:spLocks noChangeArrowheads="1"/>
          </p:cNvSpPr>
          <p:nvPr/>
        </p:nvSpPr>
        <p:spPr bwMode="auto">
          <a:xfrm>
            <a:off x="7235825" y="2811463"/>
            <a:ext cx="1081088" cy="360362"/>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600" b="1">
                <a:solidFill>
                  <a:srgbClr val="6699FF"/>
                </a:solidFill>
              </a:rPr>
              <a:t>補正項</a:t>
            </a:r>
            <a:r>
              <a:rPr lang="ja-JP" altLang="en-US" sz="1600" b="1">
                <a:solidFill>
                  <a:srgbClr val="6699FF"/>
                </a:solidFill>
                <a:sym typeface="Wingdings" pitchFamily="2" charset="2"/>
              </a:rPr>
              <a:t> </a:t>
            </a:r>
          </a:p>
        </p:txBody>
      </p:sp>
      <p:sp>
        <p:nvSpPr>
          <p:cNvPr id="868366" name="Line 14"/>
          <p:cNvSpPr>
            <a:spLocks noChangeShapeType="1"/>
          </p:cNvSpPr>
          <p:nvPr/>
        </p:nvSpPr>
        <p:spPr bwMode="auto">
          <a:xfrm>
            <a:off x="7223125" y="2811463"/>
            <a:ext cx="863600" cy="0"/>
          </a:xfrm>
          <a:prstGeom prst="line">
            <a:avLst/>
          </a:prstGeom>
          <a:noFill/>
          <a:ln w="38100">
            <a:solidFill>
              <a:srgbClr val="6699FF"/>
            </a:solidFill>
            <a:round/>
            <a:headEnd/>
            <a:tailEnd/>
          </a:ln>
          <a:effectLst/>
        </p:spPr>
        <p:txBody>
          <a:bodyPr wrap="none" anchor="ctr">
            <a:spAutoFit/>
          </a:bodyPr>
          <a:lstStyle/>
          <a:p>
            <a:endParaRPr lang="ja-JP" altLang="en-US"/>
          </a:p>
        </p:txBody>
      </p:sp>
      <p:sp>
        <p:nvSpPr>
          <p:cNvPr id="874385" name="AutoShape 6033"/>
          <p:cNvSpPr>
            <a:spLocks noChangeAspect="1" noChangeArrowheads="1"/>
          </p:cNvSpPr>
          <p:nvPr/>
        </p:nvSpPr>
        <p:spPr bwMode="auto">
          <a:xfrm>
            <a:off x="4214810" y="3213100"/>
            <a:ext cx="173038" cy="215900"/>
          </a:xfrm>
          <a:prstGeom prst="rightArrow">
            <a:avLst>
              <a:gd name="adj1" fmla="val 59167"/>
              <a:gd name="adj2" fmla="val 40625"/>
            </a:avLst>
          </a:prstGeom>
          <a:solidFill>
            <a:srgbClr val="99CCFF">
              <a:alpha val="50000"/>
            </a:srgbClr>
          </a:solidFill>
          <a:ln w="15875">
            <a:solidFill>
              <a:srgbClr val="3333FF"/>
            </a:solidFill>
            <a:miter lim="800000"/>
            <a:headEnd/>
            <a:tailEnd/>
          </a:ln>
          <a:effectLst/>
        </p:spPr>
        <p:txBody>
          <a:bodyPr anchor="ctr">
            <a:spAutoFit/>
          </a:bodyPr>
          <a:lstStyle/>
          <a:p>
            <a:endParaRPr lang="ja-JP" altLang="en-US"/>
          </a:p>
        </p:txBody>
      </p:sp>
      <p:sp>
        <p:nvSpPr>
          <p:cNvPr id="874386" name="Rectangle 6034"/>
          <p:cNvSpPr>
            <a:spLocks noChangeArrowheads="1"/>
          </p:cNvSpPr>
          <p:nvPr/>
        </p:nvSpPr>
        <p:spPr bwMode="auto">
          <a:xfrm>
            <a:off x="4427538" y="3068638"/>
            <a:ext cx="3057525" cy="42703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en-US" altLang="ja-JP" sz="2000" b="1" dirty="0">
                <a:solidFill>
                  <a:srgbClr val="333333"/>
                </a:solidFill>
                <a:latin typeface="Symbol" pitchFamily="18" charset="2"/>
              </a:rPr>
              <a:t>a-l</a:t>
            </a:r>
            <a:r>
              <a:rPr kumimoji="0" lang="en-US" altLang="ja-JP" sz="2000" b="1" dirty="0">
                <a:solidFill>
                  <a:srgbClr val="333333"/>
                </a:solidFill>
              </a:rPr>
              <a:t> </a:t>
            </a:r>
            <a:r>
              <a:rPr kumimoji="0" lang="ja-JP" altLang="en-US" sz="2000" b="1" dirty="0">
                <a:solidFill>
                  <a:srgbClr val="333333"/>
                </a:solidFill>
              </a:rPr>
              <a:t>図で上限値を与える</a:t>
            </a:r>
            <a:endParaRPr lang="ja-JP" altLang="en-US" sz="2000" b="1" dirty="0">
              <a:solidFill>
                <a:srgbClr val="333333"/>
              </a:solidFill>
              <a:sym typeface="Wingdings" pitchFamily="2" charset="2"/>
            </a:endParaRPr>
          </a:p>
        </p:txBody>
      </p:sp>
      <p:sp>
        <p:nvSpPr>
          <p:cNvPr id="874392" name="Rectangle 6040"/>
          <p:cNvSpPr>
            <a:spLocks noChangeArrowheads="1"/>
          </p:cNvSpPr>
          <p:nvPr/>
        </p:nvSpPr>
        <p:spPr bwMode="auto">
          <a:xfrm>
            <a:off x="6659563" y="3716338"/>
            <a:ext cx="2089150" cy="89852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200" b="1">
                <a:solidFill>
                  <a:srgbClr val="5F5F5F"/>
                </a:solidFill>
              </a:rPr>
              <a:t>Summary by </a:t>
            </a:r>
          </a:p>
          <a:p>
            <a:pPr algn="l">
              <a:lnSpc>
                <a:spcPct val="110000"/>
              </a:lnSpc>
              <a:buClr>
                <a:schemeClr val="accent2"/>
              </a:buClr>
              <a:buSzPct val="70000"/>
              <a:buFont typeface="Wingdings" pitchFamily="2" charset="2"/>
              <a:buNone/>
            </a:pPr>
            <a:r>
              <a:rPr lang="en-US" altLang="ja-JP" sz="1200" b="1">
                <a:solidFill>
                  <a:srgbClr val="5F5F5F"/>
                </a:solidFill>
              </a:rPr>
              <a:t>Eric Adelberger </a:t>
            </a:r>
          </a:p>
          <a:p>
            <a:pPr algn="l">
              <a:lnSpc>
                <a:spcPct val="110000"/>
              </a:lnSpc>
              <a:buClr>
                <a:schemeClr val="accent2"/>
              </a:buClr>
              <a:buSzPct val="70000"/>
              <a:buFont typeface="Wingdings" pitchFamily="2" charset="2"/>
              <a:buNone/>
            </a:pPr>
            <a:r>
              <a:rPr lang="en-US" altLang="ja-JP" sz="1200" b="1">
                <a:solidFill>
                  <a:srgbClr val="5F5F5F"/>
                </a:solidFill>
              </a:rPr>
              <a:t> (Eot-Wash group,</a:t>
            </a:r>
          </a:p>
          <a:p>
            <a:pPr algn="l">
              <a:lnSpc>
                <a:spcPct val="110000"/>
              </a:lnSpc>
              <a:buClr>
                <a:schemeClr val="accent2"/>
              </a:buClr>
              <a:buSzPct val="70000"/>
              <a:buFont typeface="Wingdings" pitchFamily="2" charset="2"/>
              <a:buNone/>
            </a:pPr>
            <a:r>
              <a:rPr lang="en-US" altLang="ja-JP" sz="1200" b="1">
                <a:solidFill>
                  <a:srgbClr val="5F5F5F"/>
                </a:solidFill>
              </a:rPr>
              <a:t>    Washington Univ.)</a:t>
            </a:r>
          </a:p>
        </p:txBody>
      </p:sp>
      <p:sp>
        <p:nvSpPr>
          <p:cNvPr id="874394" name="AutoShape 6042"/>
          <p:cNvSpPr>
            <a:spLocks noChangeArrowheads="1"/>
          </p:cNvSpPr>
          <p:nvPr/>
        </p:nvSpPr>
        <p:spPr bwMode="auto">
          <a:xfrm>
            <a:off x="3924300" y="4029075"/>
            <a:ext cx="1944688" cy="431800"/>
          </a:xfrm>
          <a:prstGeom prst="roundRect">
            <a:avLst>
              <a:gd name="adj" fmla="val 8616"/>
            </a:avLst>
          </a:prstGeom>
          <a:solidFill>
            <a:srgbClr val="FFFF99">
              <a:alpha val="89999"/>
            </a:srgbClr>
          </a:solidFill>
          <a:ln w="12700">
            <a:noFill/>
            <a:round/>
            <a:headEnd/>
            <a:tailEnd/>
          </a:ln>
          <a:effectLst/>
        </p:spPr>
        <p:txBody>
          <a:bodyPr anchor="ctr">
            <a:spAutoFit/>
          </a:bodyPr>
          <a:lstStyle/>
          <a:p>
            <a:endParaRPr lang="ja-JP" altLang="en-US"/>
          </a:p>
        </p:txBody>
      </p:sp>
      <p:sp>
        <p:nvSpPr>
          <p:cNvPr id="874393" name="Rectangle 6041"/>
          <p:cNvSpPr>
            <a:spLocks noChangeArrowheads="1"/>
          </p:cNvSpPr>
          <p:nvPr/>
        </p:nvSpPr>
        <p:spPr bwMode="auto">
          <a:xfrm>
            <a:off x="3995738" y="4029075"/>
            <a:ext cx="2089150" cy="36036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a:solidFill>
                  <a:srgbClr val="CC9900"/>
                </a:solidFill>
              </a:rPr>
              <a:t>Excluded Region</a:t>
            </a:r>
          </a:p>
        </p:txBody>
      </p:sp>
      <p:sp>
        <p:nvSpPr>
          <p:cNvPr id="874395" name="Rectangle 6043"/>
          <p:cNvSpPr>
            <a:spLocks noChangeArrowheads="1"/>
          </p:cNvSpPr>
          <p:nvPr/>
        </p:nvSpPr>
        <p:spPr bwMode="auto">
          <a:xfrm>
            <a:off x="4224338" y="5229225"/>
            <a:ext cx="503237" cy="427038"/>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2000" b="1">
                <a:solidFill>
                  <a:srgbClr val="333333"/>
                </a:solidFill>
              </a:rPr>
              <a:t>人</a:t>
            </a:r>
            <a:endParaRPr lang="ja-JP" altLang="en-US" sz="2000" b="1">
              <a:solidFill>
                <a:srgbClr val="333333"/>
              </a:solidFill>
              <a:sym typeface="Wingdings" pitchFamily="2" charset="2"/>
            </a:endParaRPr>
          </a:p>
        </p:txBody>
      </p:sp>
      <p:sp>
        <p:nvSpPr>
          <p:cNvPr id="874396" name="Rectangle 6044"/>
          <p:cNvSpPr>
            <a:spLocks noChangeArrowheads="1"/>
          </p:cNvSpPr>
          <p:nvPr/>
        </p:nvSpPr>
        <p:spPr bwMode="auto">
          <a:xfrm>
            <a:off x="1476375" y="5233988"/>
            <a:ext cx="863600" cy="42703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2000" b="1" dirty="0">
                <a:solidFill>
                  <a:srgbClr val="333333"/>
                </a:solidFill>
              </a:rPr>
              <a:t>原子</a:t>
            </a:r>
            <a:endParaRPr lang="ja-JP" altLang="en-US" sz="2000" b="1" dirty="0">
              <a:solidFill>
                <a:srgbClr val="333333"/>
              </a:solidFill>
              <a:sym typeface="Wingdings" pitchFamily="2" charset="2"/>
            </a:endParaRPr>
          </a:p>
        </p:txBody>
      </p:sp>
      <p:sp>
        <p:nvSpPr>
          <p:cNvPr id="874398" name="Rectangle 6046"/>
          <p:cNvSpPr>
            <a:spLocks noChangeArrowheads="1"/>
          </p:cNvSpPr>
          <p:nvPr/>
        </p:nvSpPr>
        <p:spPr bwMode="auto">
          <a:xfrm>
            <a:off x="5942013" y="5229225"/>
            <a:ext cx="790575" cy="427038"/>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2000" b="1">
                <a:solidFill>
                  <a:srgbClr val="333333"/>
                </a:solidFill>
              </a:rPr>
              <a:t>地球</a:t>
            </a:r>
            <a:endParaRPr lang="ja-JP" altLang="en-US" sz="2000" b="1">
              <a:solidFill>
                <a:srgbClr val="333333"/>
              </a:solidFill>
              <a:sym typeface="Wingdings" pitchFamily="2" charset="2"/>
            </a:endParaRPr>
          </a:p>
        </p:txBody>
      </p:sp>
      <p:sp>
        <p:nvSpPr>
          <p:cNvPr id="874399" name="Rectangle 6047"/>
          <p:cNvSpPr>
            <a:spLocks noChangeArrowheads="1"/>
          </p:cNvSpPr>
          <p:nvPr/>
        </p:nvSpPr>
        <p:spPr bwMode="auto">
          <a:xfrm>
            <a:off x="7596188" y="5229225"/>
            <a:ext cx="1079500" cy="427038"/>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2000" b="1" dirty="0">
                <a:solidFill>
                  <a:srgbClr val="333333"/>
                </a:solidFill>
              </a:rPr>
              <a:t>太陽系</a:t>
            </a:r>
            <a:endParaRPr lang="ja-JP" altLang="en-US" sz="2000" b="1" dirty="0">
              <a:solidFill>
                <a:srgbClr val="333333"/>
              </a:solidFill>
              <a:sym typeface="Wingdings" pitchFamily="2" charset="2"/>
            </a:endParaRPr>
          </a:p>
        </p:txBody>
      </p:sp>
      <p:sp>
        <p:nvSpPr>
          <p:cNvPr id="874400" name="Rectangle 6048"/>
          <p:cNvSpPr>
            <a:spLocks noChangeArrowheads="1"/>
          </p:cNvSpPr>
          <p:nvPr/>
        </p:nvSpPr>
        <p:spPr bwMode="auto">
          <a:xfrm>
            <a:off x="2555875" y="5229225"/>
            <a:ext cx="863600" cy="427038"/>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2000" b="1">
                <a:solidFill>
                  <a:srgbClr val="333333"/>
                </a:solidFill>
              </a:rPr>
              <a:t>細菌</a:t>
            </a:r>
            <a:endParaRPr lang="ja-JP" altLang="en-US" sz="2000" b="1">
              <a:solidFill>
                <a:srgbClr val="333333"/>
              </a:solidFill>
              <a:sym typeface="Wingdings" pitchFamily="2" charset="2"/>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bwMode="auto">
          <a:xfrm>
            <a:off x="4857752" y="1643050"/>
            <a:ext cx="4143404" cy="3000396"/>
          </a:xfrm>
          <a:prstGeom prst="roundRect">
            <a:avLst>
              <a:gd name="adj" fmla="val 2073"/>
            </a:avLst>
          </a:prstGeom>
          <a:solidFill>
            <a:srgbClr val="F8F8F8">
              <a:alpha val="9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547844" name="Rectangle 4"/>
          <p:cNvSpPr>
            <a:spLocks noGrp="1" noChangeArrowheads="1"/>
          </p:cNvSpPr>
          <p:nvPr>
            <p:ph type="title"/>
          </p:nvPr>
        </p:nvSpPr>
        <p:spPr/>
        <p:txBody>
          <a:bodyPr/>
          <a:lstStyle/>
          <a:p>
            <a:r>
              <a:rPr lang="ja-JP" altLang="en-US"/>
              <a:t>現代物理における重力の逆二乗則</a:t>
            </a:r>
          </a:p>
        </p:txBody>
      </p:sp>
      <p:sp>
        <p:nvSpPr>
          <p:cNvPr id="17"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570283" name="AutoShape 939"/>
          <p:cNvSpPr>
            <a:spLocks noChangeArrowheads="1"/>
          </p:cNvSpPr>
          <p:nvPr/>
        </p:nvSpPr>
        <p:spPr bwMode="auto">
          <a:xfrm>
            <a:off x="496861" y="1887527"/>
            <a:ext cx="4248150" cy="2398729"/>
          </a:xfrm>
          <a:prstGeom prst="roundRect">
            <a:avLst>
              <a:gd name="adj" fmla="val 8616"/>
            </a:avLst>
          </a:prstGeom>
          <a:solidFill>
            <a:srgbClr val="99CCFF">
              <a:alpha val="10000"/>
            </a:srgbClr>
          </a:solidFill>
          <a:ln w="12700">
            <a:noFill/>
            <a:round/>
            <a:headEnd/>
            <a:tailEnd/>
          </a:ln>
          <a:effectLst/>
        </p:spPr>
        <p:txBody>
          <a:bodyPr wrap="square" anchor="ctr">
            <a:noAutofit/>
          </a:bodyPr>
          <a:lstStyle/>
          <a:p>
            <a:endParaRPr lang="ja-JP" altLang="en-US"/>
          </a:p>
        </p:txBody>
      </p:sp>
      <p:sp>
        <p:nvSpPr>
          <p:cNvPr id="547847" name="Rectangle 7"/>
          <p:cNvSpPr>
            <a:spLocks noChangeArrowheads="1"/>
          </p:cNvSpPr>
          <p:nvPr/>
        </p:nvSpPr>
        <p:spPr bwMode="auto">
          <a:xfrm>
            <a:off x="500066" y="1857364"/>
            <a:ext cx="4572000" cy="1107996"/>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2000" b="1" dirty="0">
                <a:solidFill>
                  <a:srgbClr val="CCECFF"/>
                </a:solidFill>
              </a:rPr>
              <a:t>階層性問題 </a:t>
            </a:r>
            <a:endParaRPr lang="en-US" altLang="ja-JP" sz="2000" b="1" dirty="0" smtClean="0">
              <a:solidFill>
                <a:srgbClr val="CCECFF"/>
              </a:solidFill>
            </a:endParaRPr>
          </a:p>
          <a:p>
            <a:pPr algn="l">
              <a:lnSpc>
                <a:spcPct val="110000"/>
              </a:lnSpc>
              <a:buClr>
                <a:schemeClr val="accent2"/>
              </a:buClr>
              <a:buSzPct val="70000"/>
              <a:buFont typeface="Wingdings" pitchFamily="2" charset="2"/>
              <a:buNone/>
            </a:pPr>
            <a:r>
              <a:rPr lang="en-US" altLang="ja-JP" sz="2000" b="1" dirty="0" smtClean="0">
                <a:solidFill>
                  <a:srgbClr val="CCECFF"/>
                </a:solidFill>
              </a:rPr>
              <a:t>    </a:t>
            </a:r>
            <a:r>
              <a:rPr lang="en-US" altLang="ja-JP" sz="1600" b="1" dirty="0" smtClean="0">
                <a:solidFill>
                  <a:srgbClr val="EAEAEA"/>
                </a:solidFill>
              </a:rPr>
              <a:t>(</a:t>
            </a:r>
            <a:r>
              <a:rPr lang="en-US" altLang="ja-JP" sz="1600" b="1" dirty="0">
                <a:solidFill>
                  <a:srgbClr val="EAEAEA"/>
                </a:solidFill>
              </a:rPr>
              <a:t>Hierarchy Problem)</a:t>
            </a:r>
          </a:p>
          <a:p>
            <a:pPr algn="l">
              <a:lnSpc>
                <a:spcPct val="110000"/>
              </a:lnSpc>
              <a:buClr>
                <a:schemeClr val="accent2"/>
              </a:buClr>
              <a:buSzPct val="70000"/>
              <a:buFont typeface="Wingdings" pitchFamily="2" charset="2"/>
              <a:buNone/>
            </a:pPr>
            <a:r>
              <a:rPr lang="en-US" altLang="ja-JP" sz="2000" b="1" dirty="0">
                <a:solidFill>
                  <a:srgbClr val="F8F8F8"/>
                </a:solidFill>
              </a:rPr>
              <a:t>      </a:t>
            </a:r>
            <a:r>
              <a:rPr lang="ja-JP" altLang="en-US" b="1" dirty="0">
                <a:solidFill>
                  <a:srgbClr val="F8F8F8"/>
                </a:solidFill>
              </a:rPr>
              <a:t>重力だけが極端に弱い</a:t>
            </a:r>
            <a:endParaRPr lang="ja-JP" altLang="en-US" b="1" dirty="0">
              <a:solidFill>
                <a:srgbClr val="F8F8F8"/>
              </a:solidFill>
              <a:sym typeface="Wingdings" pitchFamily="2" charset="2"/>
            </a:endParaRPr>
          </a:p>
        </p:txBody>
      </p:sp>
      <p:sp>
        <p:nvSpPr>
          <p:cNvPr id="547852" name="Rectangle 12"/>
          <p:cNvSpPr>
            <a:spLocks noChangeArrowheads="1"/>
          </p:cNvSpPr>
          <p:nvPr/>
        </p:nvSpPr>
        <p:spPr bwMode="auto">
          <a:xfrm>
            <a:off x="463553" y="2907417"/>
            <a:ext cx="4572000" cy="1378839"/>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2000" b="1" dirty="0">
                <a:solidFill>
                  <a:srgbClr val="CCECFF"/>
                </a:solidFill>
              </a:rPr>
              <a:t>宇宙項</a:t>
            </a:r>
            <a:r>
              <a:rPr lang="ja-JP" altLang="en-US" sz="2000" b="1" dirty="0">
                <a:solidFill>
                  <a:srgbClr val="CCECFF"/>
                </a:solidFill>
              </a:rPr>
              <a:t>問題 </a:t>
            </a:r>
          </a:p>
          <a:p>
            <a:pPr algn="l">
              <a:lnSpc>
                <a:spcPct val="110000"/>
              </a:lnSpc>
              <a:buClr>
                <a:schemeClr val="accent2"/>
              </a:buClr>
              <a:buSzPct val="70000"/>
              <a:buFont typeface="Wingdings" pitchFamily="2" charset="2"/>
              <a:buNone/>
            </a:pPr>
            <a:r>
              <a:rPr lang="ja-JP" altLang="en-US" sz="2000" b="1" dirty="0">
                <a:solidFill>
                  <a:srgbClr val="F8F8F8"/>
                </a:solidFill>
              </a:rPr>
              <a:t>　</a:t>
            </a:r>
            <a:r>
              <a:rPr lang="ja-JP" altLang="en-US" sz="2000" b="1" dirty="0" smtClean="0">
                <a:solidFill>
                  <a:srgbClr val="F8F8F8"/>
                </a:solidFill>
              </a:rPr>
              <a:t>  </a:t>
            </a:r>
            <a:r>
              <a:rPr lang="en-US" altLang="ja-JP" sz="1600" b="1" dirty="0" smtClean="0">
                <a:solidFill>
                  <a:srgbClr val="EAEAEA"/>
                </a:solidFill>
              </a:rPr>
              <a:t>(Cosmological </a:t>
            </a:r>
            <a:r>
              <a:rPr lang="en-US" altLang="ja-JP" sz="1600" b="1" dirty="0">
                <a:solidFill>
                  <a:srgbClr val="EAEAEA"/>
                </a:solidFill>
              </a:rPr>
              <a:t>Constant Problem)</a:t>
            </a:r>
          </a:p>
          <a:p>
            <a:pPr algn="l">
              <a:lnSpc>
                <a:spcPct val="110000"/>
              </a:lnSpc>
              <a:buClr>
                <a:schemeClr val="accent2"/>
              </a:buClr>
              <a:buSzPct val="70000"/>
              <a:buFont typeface="Wingdings" pitchFamily="2" charset="2"/>
              <a:buNone/>
            </a:pPr>
            <a:r>
              <a:rPr lang="en-US" altLang="ja-JP" b="1" dirty="0">
                <a:solidFill>
                  <a:srgbClr val="F8F8F8"/>
                </a:solidFill>
              </a:rPr>
              <a:t>      </a:t>
            </a:r>
            <a:r>
              <a:rPr lang="ja-JP" altLang="en-US" b="1" dirty="0">
                <a:solidFill>
                  <a:srgbClr val="F8F8F8"/>
                </a:solidFill>
              </a:rPr>
              <a:t>ダークエネルギーの大きさが、真空場</a:t>
            </a:r>
          </a:p>
          <a:p>
            <a:pPr algn="l">
              <a:lnSpc>
                <a:spcPct val="110000"/>
              </a:lnSpc>
              <a:buClr>
                <a:schemeClr val="accent2"/>
              </a:buClr>
              <a:buSzPct val="70000"/>
              <a:buFont typeface="Wingdings" pitchFamily="2" charset="2"/>
              <a:buNone/>
            </a:pPr>
            <a:r>
              <a:rPr lang="ja-JP" altLang="en-US" b="1" dirty="0">
                <a:solidFill>
                  <a:srgbClr val="F8F8F8"/>
                </a:solidFill>
              </a:rPr>
              <a:t>　　 揺らぎのエネルギーより極端に小さい</a:t>
            </a:r>
            <a:endParaRPr lang="ja-JP" altLang="en-US" b="1" dirty="0">
              <a:solidFill>
                <a:srgbClr val="F8F8F8"/>
              </a:solidFill>
              <a:sym typeface="Wingdings" pitchFamily="2" charset="2"/>
            </a:endParaRPr>
          </a:p>
        </p:txBody>
      </p:sp>
      <p:sp>
        <p:nvSpPr>
          <p:cNvPr id="570276" name="Rectangle 932"/>
          <p:cNvSpPr>
            <a:spLocks noChangeArrowheads="1"/>
          </p:cNvSpPr>
          <p:nvPr/>
        </p:nvSpPr>
        <p:spPr bwMode="auto">
          <a:xfrm>
            <a:off x="395288" y="1052513"/>
            <a:ext cx="4572000" cy="39735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2000" b="1">
                <a:solidFill>
                  <a:srgbClr val="F8F8F8"/>
                </a:solidFill>
              </a:rPr>
              <a:t>物理学の根本に関わる問題</a:t>
            </a:r>
            <a:r>
              <a:rPr kumimoji="0" lang="en-US" altLang="ja-JP" sz="2000" b="1">
                <a:solidFill>
                  <a:srgbClr val="F8F8F8"/>
                </a:solidFill>
              </a:rPr>
              <a:t>…</a:t>
            </a:r>
            <a:endParaRPr lang="en-US" altLang="ja-JP" sz="2000" b="1">
              <a:solidFill>
                <a:srgbClr val="F8F8F8"/>
              </a:solidFill>
              <a:sym typeface="Wingdings" pitchFamily="2" charset="2"/>
            </a:endParaRPr>
          </a:p>
        </p:txBody>
      </p:sp>
      <p:pic>
        <p:nvPicPr>
          <p:cNvPr id="570280" name="Picture 93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95850" y="1698628"/>
            <a:ext cx="4140200" cy="2879725"/>
          </a:xfrm>
          <a:prstGeom prst="rect">
            <a:avLst/>
          </a:prstGeom>
          <a:noFill/>
        </p:spPr>
      </p:pic>
      <p:sp>
        <p:nvSpPr>
          <p:cNvPr id="570281" name="Rectangle 937"/>
          <p:cNvSpPr>
            <a:spLocks noChangeArrowheads="1"/>
          </p:cNvSpPr>
          <p:nvPr/>
        </p:nvSpPr>
        <p:spPr bwMode="auto">
          <a:xfrm>
            <a:off x="6586538" y="1843090"/>
            <a:ext cx="2162175" cy="36036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600" b="1">
                <a:solidFill>
                  <a:srgbClr val="333333"/>
                </a:solidFill>
              </a:rPr>
              <a:t>補正項に対する上限値</a:t>
            </a:r>
            <a:endParaRPr lang="ja-JP" altLang="en-US" sz="1200" b="1">
              <a:solidFill>
                <a:srgbClr val="333333"/>
              </a:solidFill>
              <a:sym typeface="Wingdings" pitchFamily="2" charset="2"/>
            </a:endParaRPr>
          </a:p>
        </p:txBody>
      </p:sp>
      <p:grpSp>
        <p:nvGrpSpPr>
          <p:cNvPr id="14" name="グループ化 13"/>
          <p:cNvGrpSpPr/>
          <p:nvPr/>
        </p:nvGrpSpPr>
        <p:grpSpPr>
          <a:xfrm>
            <a:off x="642910" y="4855501"/>
            <a:ext cx="5324480" cy="1359581"/>
            <a:chOff x="642910" y="4855501"/>
            <a:chExt cx="5324480" cy="1359581"/>
          </a:xfrm>
        </p:grpSpPr>
        <p:sp>
          <p:nvSpPr>
            <p:cNvPr id="547848" name="AutoShape 8"/>
            <p:cNvSpPr>
              <a:spLocks noChangeAspect="1" noChangeArrowheads="1"/>
            </p:cNvSpPr>
            <p:nvPr/>
          </p:nvSpPr>
          <p:spPr bwMode="auto">
            <a:xfrm>
              <a:off x="642910" y="4965704"/>
              <a:ext cx="212754" cy="249246"/>
            </a:xfrm>
            <a:prstGeom prst="rightArrow">
              <a:avLst>
                <a:gd name="adj1" fmla="val 59167"/>
                <a:gd name="adj2" fmla="val 40625"/>
              </a:avLst>
            </a:prstGeom>
            <a:solidFill>
              <a:srgbClr val="99CCFF">
                <a:alpha val="20000"/>
              </a:srgbClr>
            </a:solidFill>
            <a:ln w="3175">
              <a:solidFill>
                <a:srgbClr val="CCECFF"/>
              </a:solidFill>
              <a:miter lim="800000"/>
              <a:headEnd/>
              <a:tailEnd/>
            </a:ln>
            <a:effectLst/>
          </p:spPr>
          <p:txBody>
            <a:bodyPr anchor="ctr">
              <a:noAutofit/>
            </a:bodyPr>
            <a:lstStyle/>
            <a:p>
              <a:endParaRPr lang="ja-JP" altLang="en-US" sz="100" dirty="0">
                <a:solidFill>
                  <a:srgbClr val="F8F8F8"/>
                </a:solidFill>
              </a:endParaRPr>
            </a:p>
          </p:txBody>
        </p:sp>
        <p:sp>
          <p:nvSpPr>
            <p:cNvPr id="547849" name="Rectangle 9"/>
            <p:cNvSpPr>
              <a:spLocks noChangeArrowheads="1"/>
            </p:cNvSpPr>
            <p:nvPr/>
          </p:nvSpPr>
          <p:spPr bwMode="auto">
            <a:xfrm>
              <a:off x="895353" y="4855501"/>
              <a:ext cx="4605341"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2000" b="1" dirty="0">
                  <a:solidFill>
                    <a:srgbClr val="F8F8F8"/>
                  </a:solidFill>
                </a:rPr>
                <a:t>余剰次元の</a:t>
              </a:r>
              <a:r>
                <a:rPr lang="ja-JP" altLang="en-US" sz="2000" b="1" dirty="0" smtClean="0">
                  <a:solidFill>
                    <a:srgbClr val="F8F8F8"/>
                  </a:solidFill>
                </a:rPr>
                <a:t>存在などで</a:t>
              </a:r>
              <a:r>
                <a:rPr lang="ja-JP" altLang="en-US" sz="2000" b="1" dirty="0">
                  <a:solidFill>
                    <a:srgbClr val="F8F8F8"/>
                  </a:solidFill>
                </a:rPr>
                <a:t>説明できる可能性</a:t>
              </a:r>
            </a:p>
          </p:txBody>
        </p:sp>
        <p:sp>
          <p:nvSpPr>
            <p:cNvPr id="547851" name="Rectangle 11"/>
            <p:cNvSpPr>
              <a:spLocks noChangeArrowheads="1"/>
            </p:cNvSpPr>
            <p:nvPr/>
          </p:nvSpPr>
          <p:spPr bwMode="auto">
            <a:xfrm>
              <a:off x="1285852" y="5453082"/>
              <a:ext cx="4681538" cy="76200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2000" b="1" dirty="0">
                  <a:solidFill>
                    <a:srgbClr val="F8F8F8"/>
                  </a:solidFill>
                  <a:sym typeface="Wingdings" pitchFamily="2" charset="2"/>
                </a:rPr>
                <a:t> </a:t>
              </a:r>
              <a:r>
                <a:rPr lang="ja-JP" altLang="en-US" sz="2000" b="1" dirty="0">
                  <a:solidFill>
                    <a:srgbClr val="F8F8F8"/>
                  </a:solidFill>
                  <a:sym typeface="Wingdings" pitchFamily="2" charset="2"/>
                </a:rPr>
                <a:t>微小距離 </a:t>
              </a:r>
              <a:r>
                <a:rPr lang="en-US" altLang="ja-JP" sz="2000" b="1" dirty="0">
                  <a:solidFill>
                    <a:srgbClr val="F8F8F8"/>
                  </a:solidFill>
                  <a:sym typeface="Wingdings" pitchFamily="2" charset="2"/>
                </a:rPr>
                <a:t>(0.1mm</a:t>
              </a:r>
              <a:r>
                <a:rPr lang="ja-JP" altLang="en-US" sz="2000" b="1" dirty="0">
                  <a:solidFill>
                    <a:srgbClr val="F8F8F8"/>
                  </a:solidFill>
                  <a:sym typeface="Wingdings" pitchFamily="2" charset="2"/>
                </a:rPr>
                <a:t>以下</a:t>
              </a:r>
              <a:r>
                <a:rPr lang="en-US" altLang="ja-JP" sz="2000" b="1" dirty="0">
                  <a:solidFill>
                    <a:srgbClr val="F8F8F8"/>
                  </a:solidFill>
                  <a:sym typeface="Wingdings" pitchFamily="2" charset="2"/>
                </a:rPr>
                <a:t>) </a:t>
              </a:r>
              <a:r>
                <a:rPr lang="ja-JP" altLang="en-US" sz="2000" b="1" dirty="0">
                  <a:solidFill>
                    <a:srgbClr val="F8F8F8"/>
                  </a:solidFill>
                  <a:sym typeface="Wingdings" pitchFamily="2" charset="2"/>
                </a:rPr>
                <a:t>での</a:t>
              </a:r>
            </a:p>
            <a:p>
              <a:pPr algn="l">
                <a:lnSpc>
                  <a:spcPct val="110000"/>
                </a:lnSpc>
                <a:buClr>
                  <a:schemeClr val="accent2"/>
                </a:buClr>
                <a:buSzPct val="70000"/>
                <a:buFont typeface="Wingdings" pitchFamily="2" charset="2"/>
                <a:buNone/>
              </a:pPr>
              <a:r>
                <a:rPr lang="ja-JP" altLang="en-US" sz="2000" b="1" dirty="0">
                  <a:solidFill>
                    <a:srgbClr val="F8F8F8"/>
                  </a:solidFill>
                  <a:sym typeface="Wingdings" pitchFamily="2" charset="2"/>
                </a:rPr>
                <a:t>    </a:t>
              </a:r>
              <a:r>
                <a:rPr lang="ja-JP" altLang="en-US" sz="2000" b="1" dirty="0">
                  <a:solidFill>
                    <a:srgbClr val="F8F8F8"/>
                  </a:solidFill>
                </a:rPr>
                <a:t> 重力の逆二乗則の破れとして現れる</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939"/>
          <p:cNvSpPr>
            <a:spLocks noChangeArrowheads="1"/>
          </p:cNvSpPr>
          <p:nvPr/>
        </p:nvSpPr>
        <p:spPr bwMode="auto">
          <a:xfrm>
            <a:off x="1643042" y="4143380"/>
            <a:ext cx="5715040" cy="1000132"/>
          </a:xfrm>
          <a:prstGeom prst="roundRect">
            <a:avLst>
              <a:gd name="adj" fmla="val 8616"/>
            </a:avLst>
          </a:prstGeom>
          <a:solidFill>
            <a:srgbClr val="FFFFFF">
              <a:alpha val="10000"/>
            </a:srgbClr>
          </a:solidFill>
          <a:ln w="12700">
            <a:noFill/>
            <a:round/>
            <a:headEnd/>
            <a:tailEnd/>
          </a:ln>
          <a:effectLst/>
        </p:spPr>
        <p:txBody>
          <a:bodyPr wrap="square" anchor="ctr">
            <a:noAutofit/>
          </a:bodyPr>
          <a:lstStyle/>
          <a:p>
            <a:endParaRPr lang="ja-JP" altLang="en-US"/>
          </a:p>
        </p:txBody>
      </p:sp>
      <p:sp>
        <p:nvSpPr>
          <p:cNvPr id="24" name="角丸四角形 23"/>
          <p:cNvSpPr/>
          <p:nvPr/>
        </p:nvSpPr>
        <p:spPr bwMode="auto">
          <a:xfrm>
            <a:off x="5572132" y="1714488"/>
            <a:ext cx="500066" cy="285752"/>
          </a:xfrm>
          <a:prstGeom prst="roundRect">
            <a:avLst/>
          </a:prstGeom>
          <a:solidFill>
            <a:srgbClr val="FFFFFF">
              <a:alpha val="10000"/>
            </a:srgbClr>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2" name="タイトル 1"/>
          <p:cNvSpPr>
            <a:spLocks noGrp="1"/>
          </p:cNvSpPr>
          <p:nvPr>
            <p:ph type="title"/>
          </p:nvPr>
        </p:nvSpPr>
        <p:spPr/>
        <p:txBody>
          <a:bodyPr/>
          <a:lstStyle/>
          <a:p>
            <a:r>
              <a:rPr lang="ja-JP" altLang="en-US" dirty="0" smtClean="0"/>
              <a:t>大きな余剰次元と重力</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5" name="図 4" descr="txp_fig.bmp"/>
          <p:cNvPicPr>
            <a:picLocks noChangeAspect="1"/>
          </p:cNvPicPr>
          <p:nvPr>
            <p:custDataLst>
              <p:tags r:id="rId1"/>
            </p:custDataLst>
          </p:nvPr>
        </p:nvPicPr>
        <p:blipFill>
          <a:blip r:embed="rId10" cstate="print">
            <a:clrChange>
              <a:clrFrom>
                <a:srgbClr val="FFFFFF"/>
              </a:clrFrom>
              <a:clrTo>
                <a:srgbClr val="FFFFFF">
                  <a:alpha val="0"/>
                </a:srgbClr>
              </a:clrTo>
            </a:clrChange>
            <a:lum bright="100000"/>
          </a:blip>
          <a:stretch>
            <a:fillRect/>
          </a:stretch>
        </p:blipFill>
        <p:spPr>
          <a:xfrm>
            <a:off x="1357290" y="1437991"/>
            <a:ext cx="2071702" cy="452923"/>
          </a:xfrm>
          <a:prstGeom prst="rect">
            <a:avLst/>
          </a:prstGeom>
          <a:noFill/>
        </p:spPr>
      </p:pic>
      <p:sp>
        <p:nvSpPr>
          <p:cNvPr id="9" name="Rectangle 7"/>
          <p:cNvSpPr>
            <a:spLocks noChangeArrowheads="1"/>
          </p:cNvSpPr>
          <p:nvPr/>
        </p:nvSpPr>
        <p:spPr bwMode="auto">
          <a:xfrm>
            <a:off x="857224" y="928670"/>
            <a:ext cx="3571900" cy="70173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None/>
            </a:pPr>
            <a:r>
              <a:rPr lang="ja-JP" altLang="en-US" b="1" dirty="0" smtClean="0">
                <a:solidFill>
                  <a:srgbClr val="F8F8F8"/>
                </a:solidFill>
                <a:sym typeface="Wingdings" pitchFamily="2" charset="2"/>
              </a:rPr>
              <a:t>ニュートン重力のポテンシャル</a:t>
            </a:r>
          </a:p>
          <a:p>
            <a:pPr algn="l">
              <a:lnSpc>
                <a:spcPct val="110000"/>
              </a:lnSpc>
              <a:buClr>
                <a:schemeClr val="accent2"/>
              </a:buClr>
              <a:buSzPct val="70000"/>
              <a:buFont typeface="Wingdings" pitchFamily="2" charset="2"/>
              <a:buNone/>
            </a:pPr>
            <a:endParaRPr lang="ja-JP" altLang="en-US" b="1" dirty="0">
              <a:solidFill>
                <a:srgbClr val="F8F8F8"/>
              </a:solidFill>
              <a:sym typeface="Wingdings" pitchFamily="2" charset="2"/>
            </a:endParaRPr>
          </a:p>
        </p:txBody>
      </p:sp>
      <p:sp>
        <p:nvSpPr>
          <p:cNvPr id="11" name="右矢印 10"/>
          <p:cNvSpPr/>
          <p:nvPr/>
        </p:nvSpPr>
        <p:spPr bwMode="auto">
          <a:xfrm>
            <a:off x="3929058" y="1500174"/>
            <a:ext cx="285752" cy="285752"/>
          </a:xfrm>
          <a:prstGeom prst="rightArrow">
            <a:avLst/>
          </a:prstGeom>
          <a:solidFill>
            <a:srgbClr val="FFFFFF">
              <a:alpha val="10000"/>
            </a:srgbClr>
          </a:solidFill>
          <a:ln w="1905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pic>
        <p:nvPicPr>
          <p:cNvPr id="15" name="図 14" descr="txp_fig.bmp"/>
          <p:cNvPicPr>
            <a:picLocks noChangeAspect="1"/>
          </p:cNvPicPr>
          <p:nvPr>
            <p:custDataLst>
              <p:tags r:id="rId2"/>
            </p:custDataLst>
          </p:nvPr>
        </p:nvPicPr>
        <p:blipFill>
          <a:blip r:embed="rId11" cstate="print">
            <a:clrChange>
              <a:clrFrom>
                <a:srgbClr val="FFFFFF"/>
              </a:clrFrom>
              <a:clrTo>
                <a:srgbClr val="FFFFFF">
                  <a:alpha val="0"/>
                </a:srgbClr>
              </a:clrTo>
            </a:clrChange>
            <a:lum bright="100000"/>
          </a:blip>
          <a:stretch>
            <a:fillRect/>
          </a:stretch>
        </p:blipFill>
        <p:spPr>
          <a:xfrm>
            <a:off x="7064619" y="1584273"/>
            <a:ext cx="1365033" cy="201653"/>
          </a:xfrm>
          <a:prstGeom prst="rect">
            <a:avLst/>
          </a:prstGeom>
          <a:noFill/>
        </p:spPr>
      </p:pic>
      <p:sp>
        <p:nvSpPr>
          <p:cNvPr id="16" name="Rectangle 7"/>
          <p:cNvSpPr>
            <a:spLocks noChangeArrowheads="1"/>
          </p:cNvSpPr>
          <p:nvPr/>
        </p:nvSpPr>
        <p:spPr bwMode="auto">
          <a:xfrm>
            <a:off x="928662" y="2357430"/>
            <a:ext cx="3857652"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b="1" dirty="0" smtClean="0">
                <a:solidFill>
                  <a:srgbClr val="F8F8F8"/>
                </a:solidFill>
                <a:sym typeface="Wingdings" pitchFamily="2" charset="2"/>
              </a:rPr>
              <a:t>n</a:t>
            </a:r>
            <a:r>
              <a:rPr lang="ja-JP" altLang="en-US" b="1" dirty="0" smtClean="0">
                <a:solidFill>
                  <a:srgbClr val="F8F8F8"/>
                </a:solidFill>
                <a:sym typeface="Wingdings" pitchFamily="2" charset="2"/>
              </a:rPr>
              <a:t>個の余剰次元がある場合</a:t>
            </a:r>
            <a:endParaRPr lang="ja-JP" altLang="en-US" b="1" dirty="0">
              <a:solidFill>
                <a:srgbClr val="F8F8F8"/>
              </a:solidFill>
              <a:sym typeface="Wingdings" pitchFamily="2" charset="2"/>
            </a:endParaRPr>
          </a:p>
        </p:txBody>
      </p:sp>
      <p:pic>
        <p:nvPicPr>
          <p:cNvPr id="21" name="図 20" descr="txp_fig.bmp"/>
          <p:cNvPicPr>
            <a:picLocks noChangeAspect="1"/>
          </p:cNvPicPr>
          <p:nvPr>
            <p:custDataLst>
              <p:tags r:id="rId3"/>
            </p:custDataLst>
          </p:nvPr>
        </p:nvPicPr>
        <p:blipFill>
          <a:blip r:embed="rId12" cstate="print">
            <a:clrChange>
              <a:clrFrom>
                <a:srgbClr val="FFFFFF"/>
              </a:clrFrom>
              <a:clrTo>
                <a:srgbClr val="FFFFFF">
                  <a:alpha val="0"/>
                </a:srgbClr>
              </a:clrTo>
            </a:clrChange>
            <a:lum bright="100000"/>
          </a:blip>
          <a:stretch>
            <a:fillRect/>
          </a:stretch>
        </p:blipFill>
        <p:spPr>
          <a:xfrm>
            <a:off x="1428728" y="2718214"/>
            <a:ext cx="3307451" cy="581530"/>
          </a:xfrm>
          <a:prstGeom prst="rect">
            <a:avLst/>
          </a:prstGeom>
          <a:noFill/>
        </p:spPr>
      </p:pic>
      <p:pic>
        <p:nvPicPr>
          <p:cNvPr id="22" name="図 21" descr="txp_fig.bmp"/>
          <p:cNvPicPr>
            <a:picLocks noChangeAspect="1"/>
          </p:cNvPicPr>
          <p:nvPr>
            <p:custDataLst>
              <p:tags r:id="rId4"/>
            </p:custDataLst>
          </p:nvPr>
        </p:nvPicPr>
        <p:blipFill>
          <a:blip r:embed="rId13" cstate="print">
            <a:clrChange>
              <a:clrFrom>
                <a:srgbClr val="FFFFFF"/>
              </a:clrFrom>
              <a:clrTo>
                <a:srgbClr val="FFFFFF">
                  <a:alpha val="0"/>
                </a:srgbClr>
              </a:clrTo>
            </a:clrChange>
            <a:lum bright="100000"/>
          </a:blip>
          <a:stretch>
            <a:fillRect/>
          </a:stretch>
        </p:blipFill>
        <p:spPr>
          <a:xfrm>
            <a:off x="4512411" y="1418710"/>
            <a:ext cx="2306549" cy="581530"/>
          </a:xfrm>
          <a:prstGeom prst="rect">
            <a:avLst/>
          </a:prstGeom>
          <a:noFill/>
        </p:spPr>
      </p:pic>
      <p:sp>
        <p:nvSpPr>
          <p:cNvPr id="23" name="角丸四角形 22"/>
          <p:cNvSpPr/>
          <p:nvPr/>
        </p:nvSpPr>
        <p:spPr bwMode="auto">
          <a:xfrm>
            <a:off x="2500298" y="3002631"/>
            <a:ext cx="1428760" cy="285752"/>
          </a:xfrm>
          <a:prstGeom prst="roundRect">
            <a:avLst/>
          </a:prstGeom>
          <a:solidFill>
            <a:srgbClr val="FFFFFF">
              <a:alpha val="10000"/>
            </a:srgbClr>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27" name="Rectangle 7"/>
          <p:cNvSpPr>
            <a:spLocks noChangeArrowheads="1"/>
          </p:cNvSpPr>
          <p:nvPr/>
        </p:nvSpPr>
        <p:spPr bwMode="auto">
          <a:xfrm>
            <a:off x="6643670" y="5572140"/>
            <a:ext cx="2214610" cy="63402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F8F8F8"/>
                </a:solidFill>
                <a:sym typeface="Wingdings" pitchFamily="2" charset="2"/>
              </a:rPr>
              <a:t>n=1, R ~ 10</a:t>
            </a:r>
            <a:r>
              <a:rPr lang="en-US" altLang="ja-JP" sz="1600" b="1" baseline="30000" dirty="0" smtClean="0">
                <a:solidFill>
                  <a:srgbClr val="F8F8F8"/>
                </a:solidFill>
                <a:sym typeface="Wingdings" pitchFamily="2" charset="2"/>
              </a:rPr>
              <a:t>11</a:t>
            </a:r>
            <a:r>
              <a:rPr lang="en-US" altLang="ja-JP" sz="1600" b="1" dirty="0" smtClean="0">
                <a:solidFill>
                  <a:srgbClr val="F8F8F8"/>
                </a:solidFill>
                <a:sym typeface="Wingdings" pitchFamily="2" charset="2"/>
              </a:rPr>
              <a:t> m</a:t>
            </a:r>
          </a:p>
          <a:p>
            <a:pPr algn="l">
              <a:lnSpc>
                <a:spcPct val="110000"/>
              </a:lnSpc>
              <a:buClr>
                <a:schemeClr val="accent2"/>
              </a:buClr>
              <a:buSzPct val="70000"/>
              <a:buFont typeface="Wingdings" pitchFamily="2" charset="2"/>
              <a:buNone/>
            </a:pPr>
            <a:r>
              <a:rPr lang="en-US" altLang="ja-JP" sz="1600" b="1" dirty="0" smtClean="0">
                <a:solidFill>
                  <a:srgbClr val="CCFFCC"/>
                </a:solidFill>
                <a:sym typeface="Wingdings" pitchFamily="2" charset="2"/>
              </a:rPr>
              <a:t>n=2, R ~ 10</a:t>
            </a:r>
            <a:r>
              <a:rPr lang="en-US" altLang="ja-JP" sz="1600" b="1" baseline="30000" dirty="0" smtClean="0">
                <a:solidFill>
                  <a:srgbClr val="CCFFCC"/>
                </a:solidFill>
                <a:sym typeface="Wingdings" pitchFamily="2" charset="2"/>
              </a:rPr>
              <a:t>-4</a:t>
            </a:r>
            <a:r>
              <a:rPr lang="en-US" altLang="ja-JP" sz="1600" b="1" dirty="0" smtClean="0">
                <a:solidFill>
                  <a:srgbClr val="CCFFCC"/>
                </a:solidFill>
                <a:sym typeface="Wingdings" pitchFamily="2" charset="2"/>
              </a:rPr>
              <a:t> m</a:t>
            </a:r>
            <a:endParaRPr lang="ja-JP" altLang="en-US" sz="1600" b="1" dirty="0">
              <a:solidFill>
                <a:srgbClr val="CCFFCC"/>
              </a:solidFill>
              <a:sym typeface="Wingdings" pitchFamily="2" charset="2"/>
            </a:endParaRPr>
          </a:p>
        </p:txBody>
      </p:sp>
      <p:sp>
        <p:nvSpPr>
          <p:cNvPr id="28" name="Rectangle 7"/>
          <p:cNvSpPr>
            <a:spLocks noChangeArrowheads="1"/>
          </p:cNvSpPr>
          <p:nvPr/>
        </p:nvSpPr>
        <p:spPr bwMode="auto">
          <a:xfrm>
            <a:off x="3786182" y="5500702"/>
            <a:ext cx="2000296"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1400" b="1" dirty="0" smtClean="0">
                <a:solidFill>
                  <a:srgbClr val="F8F8F8"/>
                </a:solidFill>
                <a:sym typeface="Wingdings" pitchFamily="2" charset="2"/>
              </a:rPr>
              <a:t>余剰次元のスケール</a:t>
            </a:r>
            <a:endParaRPr lang="ja-JP" altLang="en-US" sz="1400" b="1" dirty="0">
              <a:solidFill>
                <a:srgbClr val="F8F8F8"/>
              </a:solidFill>
              <a:sym typeface="Wingdings" pitchFamily="2" charset="2"/>
            </a:endParaRPr>
          </a:p>
        </p:txBody>
      </p:sp>
      <p:sp>
        <p:nvSpPr>
          <p:cNvPr id="29" name="AutoShape 8"/>
          <p:cNvSpPr>
            <a:spLocks noChangeAspect="1" noChangeArrowheads="1"/>
          </p:cNvSpPr>
          <p:nvPr/>
        </p:nvSpPr>
        <p:spPr bwMode="auto">
          <a:xfrm>
            <a:off x="3500430" y="5652500"/>
            <a:ext cx="173038" cy="215900"/>
          </a:xfrm>
          <a:prstGeom prst="rightArrow">
            <a:avLst>
              <a:gd name="adj1" fmla="val 59167"/>
              <a:gd name="adj2" fmla="val 40625"/>
            </a:avLst>
          </a:prstGeom>
          <a:solidFill>
            <a:srgbClr val="FFFFFF">
              <a:alpha val="10000"/>
            </a:srgbClr>
          </a:solidFill>
          <a:ln w="3175">
            <a:solidFill>
              <a:srgbClr val="FFFFFF"/>
            </a:solidFill>
            <a:miter lim="800000"/>
            <a:headEnd/>
            <a:tailEnd/>
          </a:ln>
          <a:effectLst/>
        </p:spPr>
        <p:txBody>
          <a:bodyPr anchor="ctr">
            <a:spAutoFit/>
          </a:bodyPr>
          <a:lstStyle/>
          <a:p>
            <a:endParaRPr lang="ja-JP" altLang="en-US"/>
          </a:p>
        </p:txBody>
      </p:sp>
      <p:pic>
        <p:nvPicPr>
          <p:cNvPr id="30" name="図 29" descr="txp_fig.bmp"/>
          <p:cNvPicPr>
            <a:picLocks noChangeAspect="1"/>
          </p:cNvPicPr>
          <p:nvPr>
            <p:custDataLst>
              <p:tags r:id="rId5"/>
            </p:custDataLst>
          </p:nvPr>
        </p:nvPicPr>
        <p:blipFill>
          <a:blip r:embed="rId14" cstate="print">
            <a:clrChange>
              <a:clrFrom>
                <a:srgbClr val="FFFFFF"/>
              </a:clrFrom>
              <a:clrTo>
                <a:srgbClr val="FFFFFF">
                  <a:alpha val="0"/>
                </a:srgbClr>
              </a:clrTo>
            </a:clrChange>
            <a:lum bright="90000"/>
          </a:blip>
          <a:stretch>
            <a:fillRect/>
          </a:stretch>
        </p:blipFill>
        <p:spPr>
          <a:xfrm>
            <a:off x="4627125" y="4286256"/>
            <a:ext cx="2588081" cy="370198"/>
          </a:xfrm>
          <a:prstGeom prst="rect">
            <a:avLst/>
          </a:prstGeom>
          <a:noFill/>
        </p:spPr>
      </p:pic>
      <p:pic>
        <p:nvPicPr>
          <p:cNvPr id="31" name="図 30" descr="txp_fig.bmp"/>
          <p:cNvPicPr>
            <a:picLocks noChangeAspect="1"/>
          </p:cNvPicPr>
          <p:nvPr>
            <p:custDataLst>
              <p:tags r:id="rId6"/>
            </p:custDataLst>
          </p:nvPr>
        </p:nvPicPr>
        <p:blipFill>
          <a:blip r:embed="rId15" cstate="print">
            <a:clrChange>
              <a:clrFrom>
                <a:srgbClr val="FFFFFF"/>
              </a:clrFrom>
              <a:clrTo>
                <a:srgbClr val="FFFFFF">
                  <a:alpha val="0"/>
                </a:srgbClr>
              </a:clrTo>
            </a:clrChange>
            <a:lum bright="90000"/>
          </a:blip>
          <a:stretch>
            <a:fillRect/>
          </a:stretch>
        </p:blipFill>
        <p:spPr>
          <a:xfrm>
            <a:off x="3921915" y="5869300"/>
            <a:ext cx="2436035" cy="274344"/>
          </a:xfrm>
          <a:prstGeom prst="rect">
            <a:avLst/>
          </a:prstGeom>
          <a:noFill/>
        </p:spPr>
      </p:pic>
      <p:sp>
        <p:nvSpPr>
          <p:cNvPr id="32" name="Rectangle 7"/>
          <p:cNvSpPr>
            <a:spLocks noChangeArrowheads="1"/>
          </p:cNvSpPr>
          <p:nvPr/>
        </p:nvSpPr>
        <p:spPr bwMode="auto">
          <a:xfrm>
            <a:off x="5958781" y="4814191"/>
            <a:ext cx="1071570"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8F8F8"/>
                </a:solidFill>
                <a:sym typeface="Wingdings" pitchFamily="2" charset="2"/>
              </a:rPr>
              <a:t>4+n</a:t>
            </a:r>
            <a:r>
              <a:rPr lang="ja-JP" altLang="en-US" sz="1400" b="1" dirty="0" smtClean="0">
                <a:solidFill>
                  <a:srgbClr val="F8F8F8"/>
                </a:solidFill>
                <a:sym typeface="Wingdings" pitchFamily="2" charset="2"/>
              </a:rPr>
              <a:t>次元</a:t>
            </a:r>
            <a:endParaRPr lang="ja-JP" altLang="en-US" sz="1400" b="1" dirty="0">
              <a:solidFill>
                <a:srgbClr val="F8F8F8"/>
              </a:solidFill>
              <a:sym typeface="Wingdings" pitchFamily="2" charset="2"/>
            </a:endParaRPr>
          </a:p>
        </p:txBody>
      </p:sp>
      <p:sp>
        <p:nvSpPr>
          <p:cNvPr id="33" name="Rectangle 7"/>
          <p:cNvSpPr>
            <a:spLocks noChangeArrowheads="1"/>
          </p:cNvSpPr>
          <p:nvPr/>
        </p:nvSpPr>
        <p:spPr bwMode="auto">
          <a:xfrm>
            <a:off x="4958649" y="4766221"/>
            <a:ext cx="1071570" cy="305853"/>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8F8F8"/>
                </a:solidFill>
                <a:sym typeface="Wingdings" pitchFamily="2" charset="2"/>
              </a:rPr>
              <a:t>4</a:t>
            </a:r>
            <a:r>
              <a:rPr lang="ja-JP" altLang="en-US" sz="1400" b="1" dirty="0" smtClean="0">
                <a:solidFill>
                  <a:srgbClr val="F8F8F8"/>
                </a:solidFill>
                <a:sym typeface="Wingdings" pitchFamily="2" charset="2"/>
              </a:rPr>
              <a:t>次元</a:t>
            </a:r>
            <a:endParaRPr lang="ja-JP" altLang="en-US" sz="1400" b="1" dirty="0">
              <a:solidFill>
                <a:srgbClr val="F8F8F8"/>
              </a:solidFill>
              <a:sym typeface="Wingdings" pitchFamily="2" charset="2"/>
            </a:endParaRPr>
          </a:p>
        </p:txBody>
      </p:sp>
      <p:cxnSp>
        <p:nvCxnSpPr>
          <p:cNvPr id="34" name="直線コネクタ 33"/>
          <p:cNvCxnSpPr/>
          <p:nvPr/>
        </p:nvCxnSpPr>
        <p:spPr bwMode="auto">
          <a:xfrm rot="16200000" flipV="1">
            <a:off x="4959443" y="4644240"/>
            <a:ext cx="142082" cy="142082"/>
          </a:xfrm>
          <a:prstGeom prst="line">
            <a:avLst/>
          </a:prstGeom>
          <a:solidFill>
            <a:srgbClr val="99CCFF">
              <a:alpha val="50000"/>
            </a:srgbClr>
          </a:solidFill>
          <a:ln w="25400" cap="flat" cmpd="sng" algn="ctr">
            <a:solidFill>
              <a:srgbClr val="EAEAEA"/>
            </a:solidFill>
            <a:prstDash val="solid"/>
            <a:round/>
            <a:headEnd type="none" w="med" len="med"/>
            <a:tailEnd type="stealth" w="med" len="med"/>
          </a:ln>
          <a:effectLst/>
        </p:spPr>
      </p:cxnSp>
      <p:cxnSp>
        <p:nvCxnSpPr>
          <p:cNvPr id="35" name="直線コネクタ 34"/>
          <p:cNvCxnSpPr/>
          <p:nvPr/>
        </p:nvCxnSpPr>
        <p:spPr bwMode="auto">
          <a:xfrm rot="16200000" flipV="1">
            <a:off x="6065940" y="4679166"/>
            <a:ext cx="214313" cy="142875"/>
          </a:xfrm>
          <a:prstGeom prst="line">
            <a:avLst/>
          </a:prstGeom>
          <a:solidFill>
            <a:srgbClr val="99CCFF">
              <a:alpha val="50000"/>
            </a:srgbClr>
          </a:solidFill>
          <a:ln w="25400" cap="flat" cmpd="sng" algn="ctr">
            <a:solidFill>
              <a:srgbClr val="EAEAEA"/>
            </a:solidFill>
            <a:prstDash val="solid"/>
            <a:round/>
            <a:headEnd type="none" w="med" len="med"/>
            <a:tailEnd type="stealth" w="med" len="med"/>
          </a:ln>
          <a:effectLst/>
        </p:spPr>
      </p:cxnSp>
      <p:pic>
        <p:nvPicPr>
          <p:cNvPr id="36" name="図 35" descr="txp_fig.bmp"/>
          <p:cNvPicPr>
            <a:picLocks noChangeAspect="1"/>
          </p:cNvPicPr>
          <p:nvPr>
            <p:custDataLst>
              <p:tags r:id="rId7"/>
            </p:custDataLst>
          </p:nvPr>
        </p:nvPicPr>
        <p:blipFill>
          <a:blip r:embed="rId16" cstate="print">
            <a:clrChange>
              <a:clrFrom>
                <a:srgbClr val="FFFFFF"/>
              </a:clrFrom>
              <a:clrTo>
                <a:srgbClr val="FFFFFF">
                  <a:alpha val="0"/>
                </a:srgbClr>
              </a:clrTo>
            </a:clrChange>
            <a:lum bright="100000"/>
          </a:blip>
          <a:stretch>
            <a:fillRect/>
          </a:stretch>
        </p:blipFill>
        <p:spPr>
          <a:xfrm>
            <a:off x="1285852" y="5591722"/>
            <a:ext cx="2031046" cy="346530"/>
          </a:xfrm>
          <a:prstGeom prst="rect">
            <a:avLst/>
          </a:prstGeom>
          <a:noFill/>
        </p:spPr>
      </p:pic>
      <p:sp>
        <p:nvSpPr>
          <p:cNvPr id="37" name="Rectangle 7"/>
          <p:cNvSpPr>
            <a:spLocks noChangeArrowheads="1"/>
          </p:cNvSpPr>
          <p:nvPr/>
        </p:nvSpPr>
        <p:spPr bwMode="auto">
          <a:xfrm>
            <a:off x="1643042" y="4286256"/>
            <a:ext cx="2928958"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b="1" dirty="0" smtClean="0">
                <a:solidFill>
                  <a:srgbClr val="F8F8F8"/>
                </a:solidFill>
                <a:sym typeface="Wingdings" pitchFamily="2" charset="2"/>
              </a:rPr>
              <a:t>r&gt;&gt;R </a:t>
            </a:r>
            <a:r>
              <a:rPr lang="ja-JP" altLang="en-US" b="1" dirty="0" smtClean="0">
                <a:solidFill>
                  <a:srgbClr val="F8F8F8"/>
                </a:solidFill>
                <a:sym typeface="Wingdings" pitchFamily="2" charset="2"/>
              </a:rPr>
              <a:t>で両者が一致する</a:t>
            </a:r>
            <a:endParaRPr lang="ja-JP" altLang="en-US" b="1" dirty="0">
              <a:solidFill>
                <a:srgbClr val="F8F8F8"/>
              </a:solidFill>
              <a:sym typeface="Wingdings" pitchFamily="2" charset="2"/>
            </a:endParaRPr>
          </a:p>
        </p:txBody>
      </p:sp>
      <p:cxnSp>
        <p:nvCxnSpPr>
          <p:cNvPr id="39" name="直線コネクタ 38"/>
          <p:cNvCxnSpPr/>
          <p:nvPr/>
        </p:nvCxnSpPr>
        <p:spPr bwMode="auto">
          <a:xfrm rot="10800000">
            <a:off x="4929190" y="3071812"/>
            <a:ext cx="642942" cy="71436"/>
          </a:xfrm>
          <a:prstGeom prst="line">
            <a:avLst/>
          </a:prstGeom>
          <a:solidFill>
            <a:srgbClr val="99CCFF">
              <a:alpha val="50000"/>
            </a:srgbClr>
          </a:solidFill>
          <a:ln w="25400" cap="flat" cmpd="sng" algn="ctr">
            <a:solidFill>
              <a:srgbClr val="EAEAEA"/>
            </a:solidFill>
            <a:prstDash val="solid"/>
            <a:round/>
            <a:headEnd type="none" w="med" len="med"/>
            <a:tailEnd type="stealth" w="med" len="med"/>
          </a:ln>
          <a:effectLst/>
        </p:spPr>
      </p:cxnSp>
      <p:sp>
        <p:nvSpPr>
          <p:cNvPr id="41" name="Rectangle 7"/>
          <p:cNvSpPr>
            <a:spLocks noChangeArrowheads="1"/>
          </p:cNvSpPr>
          <p:nvPr/>
        </p:nvSpPr>
        <p:spPr bwMode="auto">
          <a:xfrm>
            <a:off x="5572132" y="3000372"/>
            <a:ext cx="2857520" cy="63402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CCFFCC"/>
                </a:solidFill>
                <a:sym typeface="Wingdings" pitchFamily="2" charset="2"/>
              </a:rPr>
              <a:t>2+n</a:t>
            </a:r>
            <a:r>
              <a:rPr lang="ja-JP" altLang="en-US" sz="1600" b="1" dirty="0" smtClean="0">
                <a:solidFill>
                  <a:srgbClr val="CCFFCC"/>
                </a:solidFill>
                <a:sym typeface="Wingdings" pitchFamily="2" charset="2"/>
              </a:rPr>
              <a:t>次元でのガウスの法則</a:t>
            </a:r>
            <a:endParaRPr lang="en-US" altLang="ja-JP" sz="1600" b="1" dirty="0" smtClean="0">
              <a:solidFill>
                <a:srgbClr val="CCFFCC"/>
              </a:solidFill>
              <a:sym typeface="Wingdings" pitchFamily="2" charset="2"/>
            </a:endParaRPr>
          </a:p>
          <a:p>
            <a:pPr algn="l">
              <a:lnSpc>
                <a:spcPct val="110000"/>
              </a:lnSpc>
              <a:buClr>
                <a:schemeClr val="accent2"/>
              </a:buClr>
              <a:buSzPct val="70000"/>
              <a:buFont typeface="Wingdings" pitchFamily="2" charset="2"/>
              <a:buNone/>
            </a:pPr>
            <a:r>
              <a:rPr lang="en-US" altLang="ja-JP" sz="1600" b="1" dirty="0" smtClean="0">
                <a:solidFill>
                  <a:srgbClr val="CCFFCC"/>
                </a:solidFill>
                <a:sym typeface="Wingdings" pitchFamily="2" charset="2"/>
              </a:rPr>
              <a:t> </a:t>
            </a:r>
            <a:r>
              <a:rPr lang="ja-JP" altLang="en-US" sz="1600" b="1" dirty="0" smtClean="0">
                <a:solidFill>
                  <a:srgbClr val="CCFFCC"/>
                </a:solidFill>
                <a:sym typeface="Wingdings" pitchFamily="2" charset="2"/>
              </a:rPr>
              <a:t>余剰次元のサイズ </a:t>
            </a:r>
            <a:r>
              <a:rPr lang="en-US" altLang="ja-JP" sz="1600" b="1" dirty="0" smtClean="0">
                <a:solidFill>
                  <a:srgbClr val="CCFFCC"/>
                </a:solidFill>
                <a:sym typeface="Wingdings" pitchFamily="2" charset="2"/>
              </a:rPr>
              <a:t>R</a:t>
            </a:r>
            <a:endParaRPr lang="ja-JP" altLang="en-US" sz="1600" b="1" dirty="0">
              <a:solidFill>
                <a:srgbClr val="CCFFCC"/>
              </a:solidFill>
              <a:sym typeface="Wingdings" pitchFamily="2" charset="2"/>
            </a:endParaRPr>
          </a:p>
        </p:txBody>
      </p:sp>
      <p:sp>
        <p:nvSpPr>
          <p:cNvPr id="42" name="Rectangle 7"/>
          <p:cNvSpPr>
            <a:spLocks noChangeArrowheads="1"/>
          </p:cNvSpPr>
          <p:nvPr/>
        </p:nvSpPr>
        <p:spPr bwMode="auto">
          <a:xfrm>
            <a:off x="5786446" y="2242423"/>
            <a:ext cx="1428760"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1400" b="1" dirty="0" smtClean="0">
                <a:solidFill>
                  <a:srgbClr val="F8F8F8"/>
                </a:solidFill>
                <a:sym typeface="Wingdings" pitchFamily="2" charset="2"/>
              </a:rPr>
              <a:t>プランク質量</a:t>
            </a:r>
            <a:endParaRPr lang="ja-JP" altLang="en-US" sz="1400" b="1" dirty="0">
              <a:solidFill>
                <a:srgbClr val="F8F8F8"/>
              </a:solidFill>
              <a:sym typeface="Wingdings" pitchFamily="2" charset="2"/>
            </a:endParaRPr>
          </a:p>
        </p:txBody>
      </p:sp>
      <p:cxnSp>
        <p:nvCxnSpPr>
          <p:cNvPr id="43" name="直線コネクタ 42"/>
          <p:cNvCxnSpPr/>
          <p:nvPr/>
        </p:nvCxnSpPr>
        <p:spPr bwMode="auto">
          <a:xfrm rot="16200000" flipV="1">
            <a:off x="5893605" y="2107398"/>
            <a:ext cx="214313" cy="142875"/>
          </a:xfrm>
          <a:prstGeom prst="line">
            <a:avLst/>
          </a:prstGeom>
          <a:solidFill>
            <a:srgbClr val="99CCFF">
              <a:alpha val="50000"/>
            </a:srgbClr>
          </a:solidFill>
          <a:ln w="25400" cap="flat" cmpd="sng" algn="ctr">
            <a:solidFill>
              <a:srgbClr val="EAEAEA"/>
            </a:solidFill>
            <a:prstDash val="solid"/>
            <a:round/>
            <a:headEnd type="none" w="med" len="med"/>
            <a:tailEnd type="stealth" w="med" len="med"/>
          </a:ln>
          <a:effectLst/>
        </p:spPr>
      </p:cxnSp>
      <p:sp>
        <p:nvSpPr>
          <p:cNvPr id="44" name="Rectangle 7"/>
          <p:cNvSpPr>
            <a:spLocks noChangeArrowheads="1"/>
          </p:cNvSpPr>
          <p:nvPr/>
        </p:nvSpPr>
        <p:spPr bwMode="auto">
          <a:xfrm>
            <a:off x="2857488" y="3530566"/>
            <a:ext cx="2571768"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8F8F8"/>
                </a:solidFill>
                <a:sym typeface="Wingdings" pitchFamily="2" charset="2"/>
              </a:rPr>
              <a:t>(4+n)</a:t>
            </a:r>
            <a:r>
              <a:rPr lang="ja-JP" altLang="en-US" sz="1400" b="1" dirty="0" smtClean="0">
                <a:solidFill>
                  <a:srgbClr val="F8F8F8"/>
                </a:solidFill>
                <a:sym typeface="Wingdings" pitchFamily="2" charset="2"/>
              </a:rPr>
              <a:t>次元のプランク質量</a:t>
            </a:r>
            <a:endParaRPr lang="ja-JP" altLang="en-US" sz="1400" b="1" dirty="0">
              <a:solidFill>
                <a:srgbClr val="F8F8F8"/>
              </a:solidFill>
              <a:sym typeface="Wingdings" pitchFamily="2" charset="2"/>
            </a:endParaRPr>
          </a:p>
        </p:txBody>
      </p:sp>
      <p:cxnSp>
        <p:nvCxnSpPr>
          <p:cNvPr id="45" name="直線コネクタ 44"/>
          <p:cNvCxnSpPr/>
          <p:nvPr/>
        </p:nvCxnSpPr>
        <p:spPr bwMode="auto">
          <a:xfrm rot="16200000" flipV="1">
            <a:off x="2964647" y="3395541"/>
            <a:ext cx="214313" cy="142875"/>
          </a:xfrm>
          <a:prstGeom prst="line">
            <a:avLst/>
          </a:prstGeom>
          <a:solidFill>
            <a:srgbClr val="99CCFF">
              <a:alpha val="50000"/>
            </a:srgbClr>
          </a:solidFill>
          <a:ln w="25400" cap="flat" cmpd="sng" algn="ctr">
            <a:solidFill>
              <a:srgbClr val="EAEAEA"/>
            </a:solidFill>
            <a:prstDash val="solid"/>
            <a:round/>
            <a:headEnd type="none" w="med" len="med"/>
            <a:tailEnd type="stealth" w="med" len="med"/>
          </a:ln>
          <a:effectLst/>
        </p:spPr>
      </p:cxnSp>
      <p:sp>
        <p:nvSpPr>
          <p:cNvPr id="47" name="AutoShape 8"/>
          <p:cNvSpPr>
            <a:spLocks noChangeAspect="1" noChangeArrowheads="1"/>
          </p:cNvSpPr>
          <p:nvPr/>
        </p:nvSpPr>
        <p:spPr bwMode="auto">
          <a:xfrm>
            <a:off x="4327524" y="4357694"/>
            <a:ext cx="173038" cy="215900"/>
          </a:xfrm>
          <a:prstGeom prst="rightArrow">
            <a:avLst>
              <a:gd name="adj1" fmla="val 59167"/>
              <a:gd name="adj2" fmla="val 40625"/>
            </a:avLst>
          </a:prstGeom>
          <a:solidFill>
            <a:srgbClr val="FFFFFF">
              <a:alpha val="10000"/>
            </a:srgbClr>
          </a:solidFill>
          <a:ln w="3175">
            <a:solidFill>
              <a:srgbClr val="FFFFFF"/>
            </a:solidFill>
            <a:miter lim="800000"/>
            <a:headEnd/>
            <a:tailEnd/>
          </a:ln>
          <a:effectLst/>
        </p:spPr>
        <p:txBody>
          <a:bodyPr anchor="ctr">
            <a:spAutoFit/>
          </a:bodyPr>
          <a:lstStyle/>
          <a:p>
            <a:endParaRPr lang="ja-JP"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lum bright="-60000" contrast="-60000"/>
          </a:blip>
          <a:srcRect/>
          <a:stretch>
            <a:fillRect/>
          </a:stretch>
        </p:blipFill>
        <p:spPr bwMode="auto">
          <a:xfrm>
            <a:off x="4643438" y="755258"/>
            <a:ext cx="4214842" cy="5676460"/>
          </a:xfrm>
          <a:prstGeom prst="rect">
            <a:avLst/>
          </a:prstGeom>
          <a:noFill/>
          <a:ln w="9525">
            <a:noFill/>
            <a:miter lim="800000"/>
            <a:headEnd/>
            <a:tailEnd/>
          </a:ln>
          <a:effectLst/>
        </p:spPr>
      </p:pic>
      <p:sp>
        <p:nvSpPr>
          <p:cNvPr id="7"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118213" name="Rectangle 5"/>
          <p:cNvSpPr>
            <a:spLocks noGrp="1" noChangeArrowheads="1"/>
          </p:cNvSpPr>
          <p:nvPr>
            <p:ph type="body" idx="4294967295"/>
          </p:nvPr>
        </p:nvSpPr>
        <p:spPr>
          <a:xfrm>
            <a:off x="757238" y="765175"/>
            <a:ext cx="8386762" cy="5711825"/>
          </a:xfrm>
        </p:spPr>
        <p:txBody>
          <a:bodyPr/>
          <a:lstStyle/>
          <a:p>
            <a:pPr>
              <a:buFont typeface="Wingdings" pitchFamily="2" charset="2"/>
              <a:buNone/>
            </a:pPr>
            <a:r>
              <a:rPr lang="en-US" altLang="ja-JP" dirty="0"/>
              <a:t> </a:t>
            </a:r>
          </a:p>
        </p:txBody>
      </p:sp>
      <p:sp>
        <p:nvSpPr>
          <p:cNvPr id="1118212" name="Rectangle 4"/>
          <p:cNvSpPr>
            <a:spLocks noChangeArrowheads="1"/>
          </p:cNvSpPr>
          <p:nvPr/>
        </p:nvSpPr>
        <p:spPr bwMode="auto">
          <a:xfrm>
            <a:off x="1571604" y="1944319"/>
            <a:ext cx="5429288" cy="68287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3600" b="1" dirty="0" smtClean="0">
                <a:solidFill>
                  <a:srgbClr val="F8F8F8"/>
                </a:solidFill>
                <a:effectLst>
                  <a:outerShdw blurRad="38100" dist="38100" dir="2700000" algn="tl">
                    <a:srgbClr val="C0C0C0"/>
                  </a:outerShdw>
                </a:effectLst>
              </a:rPr>
              <a:t>2. </a:t>
            </a:r>
            <a:r>
              <a:rPr lang="ja-JP" altLang="en-US" sz="3600" b="1" dirty="0" smtClean="0">
                <a:solidFill>
                  <a:srgbClr val="F8F8F8"/>
                </a:solidFill>
                <a:effectLst>
                  <a:outerShdw blurRad="38100" dist="38100" dir="2700000" algn="tl">
                    <a:srgbClr val="C0C0C0"/>
                  </a:outerShdw>
                </a:effectLst>
              </a:rPr>
              <a:t>重力波</a:t>
            </a:r>
            <a:endParaRPr lang="en-US" altLang="ja-JP" sz="3600" b="1" dirty="0" smtClean="0">
              <a:solidFill>
                <a:srgbClr val="F8F8F8"/>
              </a:solidFill>
              <a:effectLst>
                <a:outerShdw blurRad="38100" dist="38100" dir="2700000" algn="tl">
                  <a:srgbClr val="C0C0C0"/>
                </a:outerShdw>
              </a:effectLst>
            </a:endParaRPr>
          </a:p>
        </p:txBody>
      </p:sp>
      <p:sp>
        <p:nvSpPr>
          <p:cNvPr id="6" name="Rectangle 4"/>
          <p:cNvSpPr>
            <a:spLocks noChangeArrowheads="1"/>
          </p:cNvSpPr>
          <p:nvPr/>
        </p:nvSpPr>
        <p:spPr bwMode="auto">
          <a:xfrm>
            <a:off x="2100576" y="3026029"/>
            <a:ext cx="5429288" cy="2456057"/>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3200" b="1" dirty="0" smtClean="0">
                <a:solidFill>
                  <a:srgbClr val="FFFFFF"/>
                </a:solidFill>
                <a:effectLst>
                  <a:outerShdw blurRad="38100" dist="38100" dir="2700000" algn="tl">
                    <a:srgbClr val="C0C0C0"/>
                  </a:outerShdw>
                </a:effectLst>
              </a:rPr>
              <a:t>重力波天文学</a:t>
            </a:r>
            <a:endParaRPr lang="en-US" altLang="ja-JP" sz="3200" b="1" dirty="0" smtClean="0">
              <a:solidFill>
                <a:srgbClr val="FFFFFF"/>
              </a:solidFill>
              <a:effectLst>
                <a:outerShdw blurRad="38100" dist="38100" dir="2700000" algn="tl">
                  <a:srgbClr val="C0C0C0"/>
                </a:outerShdw>
              </a:effectLst>
            </a:endParaRPr>
          </a:p>
          <a:p>
            <a:pPr algn="l">
              <a:lnSpc>
                <a:spcPct val="120000"/>
              </a:lnSpc>
              <a:buClr>
                <a:schemeClr val="accent2"/>
              </a:buClr>
              <a:buSzPct val="70000"/>
              <a:buFont typeface="Wingdings" pitchFamily="2" charset="2"/>
              <a:buNone/>
            </a:pPr>
            <a:r>
              <a:rPr lang="en-US" altLang="ja-JP" sz="3200" b="1" dirty="0" smtClean="0">
                <a:solidFill>
                  <a:srgbClr val="FFCCCC"/>
                </a:solidFill>
                <a:effectLst>
                  <a:outerShdw blurRad="38100" dist="38100" dir="2700000" algn="tl">
                    <a:srgbClr val="C0C0C0"/>
                  </a:outerShdw>
                </a:effectLst>
              </a:rPr>
              <a:t>LCGT</a:t>
            </a:r>
          </a:p>
          <a:p>
            <a:pPr algn="l">
              <a:lnSpc>
                <a:spcPct val="120000"/>
              </a:lnSpc>
              <a:buClr>
                <a:schemeClr val="accent2"/>
              </a:buClr>
              <a:buSzPct val="70000"/>
              <a:buFont typeface="Wingdings" pitchFamily="2" charset="2"/>
              <a:buNone/>
            </a:pPr>
            <a:r>
              <a:rPr lang="en-US" altLang="ja-JP" sz="3200" b="1" dirty="0" smtClean="0">
                <a:solidFill>
                  <a:srgbClr val="FFFFFF"/>
                </a:solidFill>
                <a:effectLst>
                  <a:outerShdw blurRad="38100" dist="38100" dir="2700000" algn="tl">
                    <a:srgbClr val="C0C0C0"/>
                  </a:outerShdw>
                </a:effectLst>
              </a:rPr>
              <a:t>DECIGO</a:t>
            </a:r>
            <a:r>
              <a:rPr lang="ja-JP" altLang="en-US" sz="3200" b="1" dirty="0" smtClean="0">
                <a:solidFill>
                  <a:srgbClr val="FFFFFF"/>
                </a:solidFill>
                <a:effectLst>
                  <a:outerShdw blurRad="38100" dist="38100" dir="2700000" algn="tl">
                    <a:srgbClr val="C0C0C0"/>
                  </a:outerShdw>
                </a:effectLst>
              </a:rPr>
              <a:t>と前哨衛星</a:t>
            </a:r>
            <a:endParaRPr lang="en-US" altLang="ja-JP" sz="3200" b="1" dirty="0" smtClean="0">
              <a:solidFill>
                <a:srgbClr val="FFFFFF"/>
              </a:solidFill>
              <a:effectLst>
                <a:outerShdw blurRad="38100" dist="38100" dir="2700000" algn="tl">
                  <a:srgbClr val="C0C0C0"/>
                </a:outerShdw>
              </a:effectLst>
            </a:endParaRPr>
          </a:p>
          <a:p>
            <a:pPr algn="l">
              <a:lnSpc>
                <a:spcPct val="120000"/>
              </a:lnSpc>
              <a:buClr>
                <a:schemeClr val="accent2"/>
              </a:buClr>
              <a:buSzPct val="70000"/>
              <a:buFont typeface="Wingdings" pitchFamily="2" charset="2"/>
              <a:buNone/>
            </a:pPr>
            <a:r>
              <a:rPr lang="ja-JP" altLang="en-US" sz="3200" b="1" dirty="0" smtClean="0">
                <a:solidFill>
                  <a:srgbClr val="FFFFFF"/>
                </a:solidFill>
                <a:effectLst>
                  <a:outerShdw blurRad="38100" dist="38100" dir="2700000" algn="tl">
                    <a:srgbClr val="C0C0C0"/>
                  </a:outerShdw>
                </a:effectLst>
              </a:rPr>
              <a:t>捩じれ型重力波検出器</a:t>
            </a:r>
            <a:endParaRPr lang="en-US" altLang="ja-JP" sz="3200" b="1" dirty="0" smtClean="0">
              <a:solidFill>
                <a:srgbClr val="FFFFFF"/>
              </a:solidFill>
              <a:effectLst>
                <a:outerShdw blurRad="38100" dist="38100" dir="2700000" algn="tl">
                  <a:srgbClr val="C0C0C0"/>
                </a:outerShdw>
              </a:effectLst>
            </a:endParaRPr>
          </a:p>
        </p:txBody>
      </p:sp>
      <p:sp>
        <p:nvSpPr>
          <p:cNvPr id="8" name="右矢印 7"/>
          <p:cNvSpPr/>
          <p:nvPr/>
        </p:nvSpPr>
        <p:spPr bwMode="auto">
          <a:xfrm>
            <a:off x="1785918" y="3815096"/>
            <a:ext cx="285752" cy="285752"/>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宇宙項問題</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4" name="Rectangle 7"/>
          <p:cNvSpPr>
            <a:spLocks noChangeArrowheads="1"/>
          </p:cNvSpPr>
          <p:nvPr/>
        </p:nvSpPr>
        <p:spPr bwMode="auto">
          <a:xfrm>
            <a:off x="428596" y="1210472"/>
            <a:ext cx="7786710" cy="789768"/>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8F8F8"/>
                </a:solidFill>
              </a:rPr>
              <a:t>宇宙項問題 </a:t>
            </a:r>
            <a:r>
              <a:rPr lang="ja-JP" altLang="en-US" b="1" dirty="0" smtClean="0">
                <a:solidFill>
                  <a:srgbClr val="F8F8F8"/>
                </a:solidFill>
              </a:rPr>
              <a:t> </a:t>
            </a:r>
            <a:r>
              <a:rPr lang="en-US" altLang="ja-JP" b="1" dirty="0" smtClean="0">
                <a:solidFill>
                  <a:srgbClr val="F8F8F8"/>
                </a:solidFill>
              </a:rPr>
              <a:t>(Cosmological constant </a:t>
            </a:r>
            <a:r>
              <a:rPr lang="en-US" altLang="ja-JP" b="1" dirty="0">
                <a:solidFill>
                  <a:srgbClr val="F8F8F8"/>
                </a:solidFill>
              </a:rPr>
              <a:t>Problem</a:t>
            </a:r>
            <a:r>
              <a:rPr lang="en-US" altLang="ja-JP" b="1" dirty="0" smtClean="0">
                <a:solidFill>
                  <a:srgbClr val="F8F8F8"/>
                </a:solidFill>
              </a:rPr>
              <a:t>)</a:t>
            </a:r>
            <a:r>
              <a:rPr lang="en-US" altLang="ja-JP" sz="2000" b="1" dirty="0" smtClean="0">
                <a:solidFill>
                  <a:srgbClr val="F8F8F8"/>
                </a:solidFill>
              </a:rPr>
              <a:t> :  </a:t>
            </a:r>
          </a:p>
          <a:p>
            <a:pPr algn="l">
              <a:lnSpc>
                <a:spcPct val="120000"/>
              </a:lnSpc>
              <a:buClr>
                <a:schemeClr val="accent2"/>
              </a:buClr>
              <a:buSzPct val="70000"/>
              <a:buFont typeface="Wingdings" pitchFamily="2" charset="2"/>
              <a:buNone/>
            </a:pPr>
            <a:r>
              <a:rPr lang="ja-JP" altLang="en-US" sz="2000" b="1" dirty="0" smtClean="0">
                <a:solidFill>
                  <a:srgbClr val="F8F8F8"/>
                </a:solidFill>
              </a:rPr>
              <a:t>        観測されているダークエネルギー密度が極端に小さい</a:t>
            </a:r>
            <a:endParaRPr lang="ja-JP" altLang="en-US" sz="2000" b="1" dirty="0">
              <a:solidFill>
                <a:srgbClr val="F8F8F8"/>
              </a:solidFill>
              <a:sym typeface="Wingdings" pitchFamily="2" charset="2"/>
            </a:endParaRPr>
          </a:p>
        </p:txBody>
      </p:sp>
      <p:sp>
        <p:nvSpPr>
          <p:cNvPr id="7" name="Rectangle 7"/>
          <p:cNvSpPr>
            <a:spLocks noChangeArrowheads="1"/>
          </p:cNvSpPr>
          <p:nvPr/>
        </p:nvSpPr>
        <p:spPr bwMode="auto">
          <a:xfrm>
            <a:off x="1000100" y="2214554"/>
            <a:ext cx="4857784"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sym typeface="Wingdings" pitchFamily="2" charset="2"/>
              </a:rPr>
              <a:t>真空場のエネルギー密度より</a:t>
            </a:r>
            <a:r>
              <a:rPr lang="en-US" altLang="ja-JP" b="1" dirty="0" smtClean="0">
                <a:solidFill>
                  <a:srgbClr val="F8F8F8"/>
                </a:solidFill>
                <a:sym typeface="Wingdings" pitchFamily="2" charset="2"/>
              </a:rPr>
              <a:t>, 60</a:t>
            </a:r>
            <a:r>
              <a:rPr lang="ja-JP" altLang="en-US" b="1" dirty="0" smtClean="0">
                <a:solidFill>
                  <a:srgbClr val="F8F8F8"/>
                </a:solidFill>
                <a:sym typeface="Wingdings" pitchFamily="2" charset="2"/>
              </a:rPr>
              <a:t>桁以上小さい</a:t>
            </a:r>
            <a:endParaRPr lang="ja-JP" altLang="en-US" b="1" dirty="0">
              <a:solidFill>
                <a:srgbClr val="F8F8F8"/>
              </a:solidFill>
              <a:sym typeface="Wingdings" pitchFamily="2" charset="2"/>
            </a:endParaRPr>
          </a:p>
        </p:txBody>
      </p:sp>
      <p:sp>
        <p:nvSpPr>
          <p:cNvPr id="12" name="Rectangle 7"/>
          <p:cNvSpPr>
            <a:spLocks noChangeArrowheads="1"/>
          </p:cNvSpPr>
          <p:nvPr/>
        </p:nvSpPr>
        <p:spPr bwMode="auto">
          <a:xfrm>
            <a:off x="5929322" y="2287460"/>
            <a:ext cx="2500330" cy="498598"/>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200" b="1" dirty="0" smtClean="0">
                <a:solidFill>
                  <a:srgbClr val="C0C0C0"/>
                </a:solidFill>
                <a:sym typeface="Wingdings" pitchFamily="2" charset="2"/>
              </a:rPr>
              <a:t>S.Weinberg, </a:t>
            </a:r>
          </a:p>
          <a:p>
            <a:pPr algn="l">
              <a:lnSpc>
                <a:spcPct val="110000"/>
              </a:lnSpc>
              <a:buClr>
                <a:schemeClr val="accent2"/>
              </a:buClr>
              <a:buSzPct val="70000"/>
              <a:buFont typeface="Wingdings" pitchFamily="2" charset="2"/>
              <a:buNone/>
            </a:pPr>
            <a:r>
              <a:rPr lang="en-US" altLang="ja-JP" sz="1200" b="1" dirty="0" smtClean="0">
                <a:solidFill>
                  <a:srgbClr val="C0C0C0"/>
                </a:solidFill>
                <a:sym typeface="Wingdings" pitchFamily="2" charset="2"/>
              </a:rPr>
              <a:t> Rev. Mod. Phys. 61 (1989) 1</a:t>
            </a:r>
            <a:endParaRPr lang="ja-JP" altLang="en-US" sz="1200" b="1" dirty="0">
              <a:solidFill>
                <a:srgbClr val="C0C0C0"/>
              </a:solidFill>
              <a:sym typeface="Wingdings" pitchFamily="2" charset="2"/>
            </a:endParaRPr>
          </a:p>
        </p:txBody>
      </p:sp>
      <p:grpSp>
        <p:nvGrpSpPr>
          <p:cNvPr id="16" name="グループ化 15"/>
          <p:cNvGrpSpPr/>
          <p:nvPr/>
        </p:nvGrpSpPr>
        <p:grpSpPr>
          <a:xfrm>
            <a:off x="857224" y="3071810"/>
            <a:ext cx="7786742" cy="1928826"/>
            <a:chOff x="857224" y="3071810"/>
            <a:chExt cx="7786742" cy="1928826"/>
          </a:xfrm>
        </p:grpSpPr>
        <p:sp>
          <p:nvSpPr>
            <p:cNvPr id="11" name="AutoShape 14"/>
            <p:cNvSpPr>
              <a:spLocks noChangeArrowheads="1"/>
            </p:cNvSpPr>
            <p:nvPr/>
          </p:nvSpPr>
          <p:spPr bwMode="auto">
            <a:xfrm rot="5400000">
              <a:off x="2035534" y="2988856"/>
              <a:ext cx="238933" cy="404842"/>
            </a:xfrm>
            <a:custGeom>
              <a:avLst/>
              <a:gdLst>
                <a:gd name="G0" fmla="+- 13517 0 0"/>
                <a:gd name="G1" fmla="+- 5424 0 0"/>
                <a:gd name="G2" fmla="+- 21600 0 5424"/>
                <a:gd name="G3" fmla="+- 10800 0 5424"/>
                <a:gd name="G4" fmla="+- 21600 0 13517"/>
                <a:gd name="G5" fmla="*/ G4 G3 10800"/>
                <a:gd name="G6" fmla="+- 21600 0 G5"/>
                <a:gd name="T0" fmla="*/ 13517 w 21600"/>
                <a:gd name="T1" fmla="*/ 0 h 21600"/>
                <a:gd name="T2" fmla="*/ 0 w 21600"/>
                <a:gd name="T3" fmla="*/ 10800 h 21600"/>
                <a:gd name="T4" fmla="*/ 1351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517" y="0"/>
                  </a:moveTo>
                  <a:lnTo>
                    <a:pt x="13517" y="5424"/>
                  </a:lnTo>
                  <a:lnTo>
                    <a:pt x="3375" y="5424"/>
                  </a:lnTo>
                  <a:lnTo>
                    <a:pt x="3375" y="16176"/>
                  </a:lnTo>
                  <a:lnTo>
                    <a:pt x="13517" y="16176"/>
                  </a:lnTo>
                  <a:lnTo>
                    <a:pt x="13517" y="21600"/>
                  </a:lnTo>
                  <a:lnTo>
                    <a:pt x="21600" y="10800"/>
                  </a:lnTo>
                  <a:close/>
                </a:path>
                <a:path w="21600" h="21600">
                  <a:moveTo>
                    <a:pt x="1350" y="5424"/>
                  </a:moveTo>
                  <a:lnTo>
                    <a:pt x="1350" y="16176"/>
                  </a:lnTo>
                  <a:lnTo>
                    <a:pt x="2700" y="16176"/>
                  </a:lnTo>
                  <a:lnTo>
                    <a:pt x="2700" y="5424"/>
                  </a:lnTo>
                  <a:close/>
                </a:path>
                <a:path w="21600" h="21600">
                  <a:moveTo>
                    <a:pt x="0" y="5424"/>
                  </a:moveTo>
                  <a:lnTo>
                    <a:pt x="0" y="16176"/>
                  </a:lnTo>
                  <a:lnTo>
                    <a:pt x="675" y="16176"/>
                  </a:lnTo>
                  <a:lnTo>
                    <a:pt x="675" y="5424"/>
                  </a:lnTo>
                  <a:close/>
                </a:path>
              </a:pathLst>
            </a:custGeom>
            <a:solidFill>
              <a:srgbClr val="CCFFCC">
                <a:alpha val="20000"/>
              </a:srgbClr>
            </a:solidFill>
            <a:ln w="3175">
              <a:solidFill>
                <a:srgbClr val="CCFFCC"/>
              </a:solidFill>
              <a:miter lim="800000"/>
              <a:headEnd/>
              <a:tailEnd/>
            </a:ln>
            <a:effectLst/>
          </p:spPr>
          <p:txBody>
            <a:bodyPr anchor="ctr">
              <a:noAutofit/>
            </a:bodyPr>
            <a:lstStyle/>
            <a:p>
              <a:endParaRPr lang="ja-JP" altLang="en-US" dirty="0">
                <a:solidFill>
                  <a:srgbClr val="F8F8F8"/>
                </a:solidFill>
              </a:endParaRPr>
            </a:p>
          </p:txBody>
        </p:sp>
        <p:sp>
          <p:nvSpPr>
            <p:cNvPr id="13" name="Rectangle 7"/>
            <p:cNvSpPr>
              <a:spLocks noChangeArrowheads="1"/>
            </p:cNvSpPr>
            <p:nvPr/>
          </p:nvSpPr>
          <p:spPr bwMode="auto">
            <a:xfrm>
              <a:off x="857224" y="3643314"/>
              <a:ext cx="4286280" cy="671594"/>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b="1" dirty="0" smtClean="0">
                  <a:solidFill>
                    <a:srgbClr val="F8F8F8"/>
                  </a:solidFill>
                  <a:sym typeface="Wingdings" pitchFamily="2" charset="2"/>
                </a:rPr>
                <a:t>’</a:t>
              </a:r>
              <a:r>
                <a:rPr lang="ja-JP" altLang="en-US" b="1" dirty="0" smtClean="0">
                  <a:solidFill>
                    <a:srgbClr val="F8F8F8"/>
                  </a:solidFill>
                  <a:sym typeface="Wingdings" pitchFamily="2" charset="2"/>
                </a:rPr>
                <a:t>太った重力子</a:t>
              </a:r>
              <a:r>
                <a:rPr lang="en-US" altLang="ja-JP" b="1" dirty="0" smtClean="0">
                  <a:solidFill>
                    <a:srgbClr val="F8F8F8"/>
                  </a:solidFill>
                  <a:sym typeface="Wingdings" pitchFamily="2" charset="2"/>
                </a:rPr>
                <a:t>’ </a:t>
              </a:r>
              <a:r>
                <a:rPr lang="en-US" altLang="ja-JP" sz="1600" b="1" dirty="0" smtClean="0">
                  <a:solidFill>
                    <a:srgbClr val="CCFFCC"/>
                  </a:solidFill>
                  <a:sym typeface="Wingdings" pitchFamily="2" charset="2"/>
                </a:rPr>
                <a:t>(Fat graviton)</a:t>
              </a:r>
              <a:r>
                <a:rPr lang="en-US" altLang="ja-JP" b="1" dirty="0" smtClean="0">
                  <a:solidFill>
                    <a:srgbClr val="CCFFCC"/>
                  </a:solidFill>
                  <a:sym typeface="Wingdings" pitchFamily="2" charset="2"/>
                </a:rPr>
                <a:t> </a:t>
              </a:r>
              <a:r>
                <a:rPr lang="ja-JP" altLang="en-US" b="1" dirty="0" smtClean="0">
                  <a:solidFill>
                    <a:srgbClr val="F8F8F8"/>
                  </a:solidFill>
                  <a:sym typeface="Wingdings" pitchFamily="2" charset="2"/>
                </a:rPr>
                <a:t>モデル</a:t>
              </a:r>
              <a:endParaRPr lang="en-US" altLang="ja-JP" b="1" dirty="0" smtClean="0">
                <a:solidFill>
                  <a:srgbClr val="F8F8F8"/>
                </a:solidFill>
                <a:sym typeface="Wingdings" pitchFamily="2" charset="2"/>
              </a:endParaRPr>
            </a:p>
            <a:p>
              <a:pPr algn="l">
                <a:lnSpc>
                  <a:spcPct val="110000"/>
                </a:lnSpc>
                <a:buClr>
                  <a:schemeClr val="accent2"/>
                </a:buClr>
                <a:buSzPct val="70000"/>
                <a:buFont typeface="Wingdings" pitchFamily="2" charset="2"/>
                <a:buNone/>
              </a:pPr>
              <a:r>
                <a:rPr lang="en-US" altLang="ja-JP" b="1" dirty="0" smtClean="0">
                  <a:solidFill>
                    <a:srgbClr val="F8F8F8"/>
                  </a:solidFill>
                  <a:sym typeface="Wingdings" pitchFamily="2" charset="2"/>
                </a:rPr>
                <a:t>                             </a:t>
              </a:r>
              <a:r>
                <a:rPr lang="ja-JP" altLang="en-US" b="1" dirty="0" smtClean="0">
                  <a:solidFill>
                    <a:srgbClr val="F8F8F8"/>
                  </a:solidFill>
                  <a:sym typeface="Wingdings" pitchFamily="2" charset="2"/>
                </a:rPr>
                <a:t>で説明できる可能性</a:t>
              </a:r>
              <a:endParaRPr lang="ja-JP" altLang="en-US" b="1" dirty="0">
                <a:solidFill>
                  <a:srgbClr val="F8F8F8"/>
                </a:solidFill>
                <a:sym typeface="Wingdings" pitchFamily="2" charset="2"/>
              </a:endParaRPr>
            </a:p>
          </p:txBody>
        </p:sp>
        <p:sp>
          <p:nvSpPr>
            <p:cNvPr id="14" name="Rectangle 7"/>
            <p:cNvSpPr>
              <a:spLocks noChangeArrowheads="1"/>
            </p:cNvSpPr>
            <p:nvPr/>
          </p:nvSpPr>
          <p:spPr bwMode="auto">
            <a:xfrm>
              <a:off x="5857884" y="4000504"/>
              <a:ext cx="2786082" cy="498598"/>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200" b="1" dirty="0" smtClean="0">
                  <a:solidFill>
                    <a:srgbClr val="C0C0C0"/>
                  </a:solidFill>
                  <a:sym typeface="Wingdings" pitchFamily="2" charset="2"/>
                </a:rPr>
                <a:t>R.Sundrum, </a:t>
              </a:r>
            </a:p>
            <a:p>
              <a:pPr algn="l">
                <a:lnSpc>
                  <a:spcPct val="110000"/>
                </a:lnSpc>
                <a:buClr>
                  <a:schemeClr val="accent2"/>
                </a:buClr>
                <a:buSzPct val="70000"/>
                <a:buFont typeface="Wingdings" pitchFamily="2" charset="2"/>
                <a:buNone/>
              </a:pPr>
              <a:r>
                <a:rPr lang="en-US" altLang="ja-JP" sz="1200" b="1" dirty="0" smtClean="0">
                  <a:solidFill>
                    <a:srgbClr val="C0C0C0"/>
                  </a:solidFill>
                  <a:sym typeface="Wingdings" pitchFamily="2" charset="2"/>
                </a:rPr>
                <a:t> Phys. Rev. D 69 (2004) 044014</a:t>
              </a:r>
              <a:endParaRPr lang="ja-JP" altLang="en-US" sz="1200" b="1" dirty="0">
                <a:solidFill>
                  <a:srgbClr val="C0C0C0"/>
                </a:solidFill>
                <a:sym typeface="Wingdings" pitchFamily="2" charset="2"/>
              </a:endParaRPr>
            </a:p>
          </p:txBody>
        </p:sp>
        <p:sp>
          <p:nvSpPr>
            <p:cNvPr id="15" name="Rectangle 7"/>
            <p:cNvSpPr>
              <a:spLocks noChangeArrowheads="1"/>
            </p:cNvSpPr>
            <p:nvPr/>
          </p:nvSpPr>
          <p:spPr bwMode="auto">
            <a:xfrm>
              <a:off x="1366814" y="4366616"/>
              <a:ext cx="4991136" cy="63402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1600" b="1" dirty="0" smtClean="0">
                  <a:solidFill>
                    <a:srgbClr val="F8F8F8"/>
                  </a:solidFill>
                  <a:sym typeface="Wingdings" pitchFamily="2" charset="2"/>
                </a:rPr>
                <a:t>重力子が有限の大きさを持っている</a:t>
              </a:r>
              <a:endParaRPr lang="en-US" altLang="ja-JP" sz="1600" b="1" dirty="0" smtClean="0">
                <a:solidFill>
                  <a:srgbClr val="F8F8F8"/>
                </a:solidFill>
                <a:sym typeface="Wingdings" pitchFamily="2" charset="2"/>
              </a:endParaRPr>
            </a:p>
            <a:p>
              <a:pPr algn="l">
                <a:lnSpc>
                  <a:spcPct val="110000"/>
                </a:lnSpc>
                <a:buClr>
                  <a:schemeClr val="accent2"/>
                </a:buClr>
                <a:buSzPct val="70000"/>
                <a:buFont typeface="Wingdings" pitchFamily="2" charset="2"/>
                <a:buNone/>
              </a:pPr>
              <a:r>
                <a:rPr lang="en-US" altLang="ja-JP" sz="1600" b="1" dirty="0" smtClean="0">
                  <a:solidFill>
                    <a:srgbClr val="F8F8F8"/>
                  </a:solidFill>
                  <a:sym typeface="Wingdings" pitchFamily="2" charset="2"/>
                </a:rPr>
                <a:t>    </a:t>
              </a:r>
              <a:r>
                <a:rPr lang="ja-JP" altLang="en-US" sz="1600" b="1" dirty="0" smtClean="0">
                  <a:solidFill>
                    <a:srgbClr val="F8F8F8"/>
                  </a:solidFill>
                  <a:sym typeface="Wingdings" pitchFamily="2" charset="2"/>
                </a:rPr>
                <a:t>微小距離では</a:t>
              </a:r>
              <a:r>
                <a:rPr lang="en-US" altLang="ja-JP" sz="1600" b="1" dirty="0" smtClean="0">
                  <a:solidFill>
                    <a:srgbClr val="F8F8F8"/>
                  </a:solidFill>
                  <a:sym typeface="Wingdings" pitchFamily="2" charset="2"/>
                </a:rPr>
                <a:t>, </a:t>
              </a:r>
              <a:r>
                <a:rPr lang="ja-JP" altLang="en-US" sz="1600" b="1" dirty="0" smtClean="0">
                  <a:solidFill>
                    <a:srgbClr val="F8F8F8"/>
                  </a:solidFill>
                  <a:sym typeface="Wingdings" pitchFamily="2" charset="2"/>
                </a:rPr>
                <a:t>重力を</a:t>
              </a:r>
              <a:r>
                <a:rPr lang="en-US" altLang="ja-JP" sz="1600" b="1" dirty="0" smtClean="0">
                  <a:solidFill>
                    <a:srgbClr val="F8F8F8"/>
                  </a:solidFill>
                  <a:sym typeface="Wingdings" pitchFamily="2" charset="2"/>
                </a:rPr>
                <a:t>’</a:t>
              </a:r>
              <a:r>
                <a:rPr lang="ja-JP" altLang="en-US" sz="1600" b="1" dirty="0" smtClean="0">
                  <a:solidFill>
                    <a:srgbClr val="F8F8F8"/>
                  </a:solidFill>
                  <a:sym typeface="Wingdings" pitchFamily="2" charset="2"/>
                </a:rPr>
                <a:t>見る</a:t>
              </a:r>
              <a:r>
                <a:rPr lang="en-US" altLang="ja-JP" sz="1600" b="1" dirty="0" smtClean="0">
                  <a:solidFill>
                    <a:srgbClr val="F8F8F8"/>
                  </a:solidFill>
                  <a:sym typeface="Wingdings" pitchFamily="2" charset="2"/>
                </a:rPr>
                <a:t>’</a:t>
              </a:r>
              <a:r>
                <a:rPr lang="ja-JP" altLang="en-US" sz="1600" b="1" dirty="0" smtClean="0">
                  <a:solidFill>
                    <a:srgbClr val="F8F8F8"/>
                  </a:solidFill>
                  <a:sym typeface="Wingdings" pitchFamily="2" charset="2"/>
                </a:rPr>
                <a:t>ことができない</a:t>
              </a:r>
              <a:endParaRPr lang="en-US" altLang="ja-JP" sz="1600" b="1" dirty="0" smtClean="0">
                <a:solidFill>
                  <a:srgbClr val="F8F8F8"/>
                </a:solidFill>
                <a:sym typeface="Wingdings" pitchFamily="2" charset="2"/>
              </a:endParaRPr>
            </a:p>
          </p:txBody>
        </p:sp>
      </p:grpSp>
      <p:grpSp>
        <p:nvGrpSpPr>
          <p:cNvPr id="17" name="グループ化 16"/>
          <p:cNvGrpSpPr/>
          <p:nvPr/>
        </p:nvGrpSpPr>
        <p:grpSpPr>
          <a:xfrm>
            <a:off x="1643042" y="5214950"/>
            <a:ext cx="5000660" cy="928694"/>
            <a:chOff x="1643042" y="5214950"/>
            <a:chExt cx="5000660" cy="928694"/>
          </a:xfrm>
        </p:grpSpPr>
        <p:sp>
          <p:nvSpPr>
            <p:cNvPr id="21" name="AutoShape 939"/>
            <p:cNvSpPr>
              <a:spLocks noChangeArrowheads="1"/>
            </p:cNvSpPr>
            <p:nvPr/>
          </p:nvSpPr>
          <p:spPr bwMode="auto">
            <a:xfrm>
              <a:off x="1643042" y="5214950"/>
              <a:ext cx="4572032" cy="928694"/>
            </a:xfrm>
            <a:prstGeom prst="roundRect">
              <a:avLst>
                <a:gd name="adj" fmla="val 8616"/>
              </a:avLst>
            </a:prstGeom>
            <a:solidFill>
              <a:srgbClr val="FFFFFF">
                <a:alpha val="10000"/>
              </a:srgbClr>
            </a:solidFill>
            <a:ln w="12700">
              <a:noFill/>
              <a:round/>
              <a:headEnd/>
              <a:tailEnd/>
            </a:ln>
            <a:effectLst/>
          </p:spPr>
          <p:txBody>
            <a:bodyPr wrap="square" anchor="ctr">
              <a:noAutofit/>
            </a:bodyPr>
            <a:lstStyle/>
            <a:p>
              <a:endParaRPr lang="ja-JP" altLang="en-US" dirty="0"/>
            </a:p>
          </p:txBody>
        </p:sp>
        <p:pic>
          <p:nvPicPr>
            <p:cNvPr id="18" name="図 17" descr="txp_fig.bmp"/>
            <p:cNvPicPr>
              <a:picLocks noChangeAspect="1"/>
            </p:cNvPicPr>
            <p:nvPr>
              <p:custDataLst>
                <p:tags r:id="rId1"/>
              </p:custDataLst>
            </p:nvPr>
          </p:nvPicPr>
          <p:blipFill>
            <a:blip r:embed="rId5" cstate="print">
              <a:clrChange>
                <a:clrFrom>
                  <a:srgbClr val="FFFFFF"/>
                </a:clrFrom>
                <a:clrTo>
                  <a:srgbClr val="FFFFFF">
                    <a:alpha val="0"/>
                  </a:srgbClr>
                </a:clrTo>
              </a:clrChange>
              <a:lum bright="90000"/>
            </a:blip>
            <a:stretch>
              <a:fillRect/>
            </a:stretch>
          </p:blipFill>
          <p:spPr>
            <a:xfrm>
              <a:off x="2928926" y="5715016"/>
              <a:ext cx="3109495" cy="322599"/>
            </a:xfrm>
            <a:prstGeom prst="rect">
              <a:avLst/>
            </a:prstGeom>
            <a:noFill/>
          </p:spPr>
        </p:pic>
        <p:sp>
          <p:nvSpPr>
            <p:cNvPr id="20" name="AutoShape 8"/>
            <p:cNvSpPr>
              <a:spLocks noChangeAspect="1" noChangeArrowheads="1"/>
            </p:cNvSpPr>
            <p:nvPr/>
          </p:nvSpPr>
          <p:spPr bwMode="auto">
            <a:xfrm>
              <a:off x="2643174" y="5786454"/>
              <a:ext cx="173038" cy="215900"/>
            </a:xfrm>
            <a:prstGeom prst="rightArrow">
              <a:avLst>
                <a:gd name="adj1" fmla="val 59167"/>
                <a:gd name="adj2" fmla="val 40625"/>
              </a:avLst>
            </a:prstGeom>
            <a:solidFill>
              <a:srgbClr val="FFFFFF">
                <a:alpha val="10000"/>
              </a:srgbClr>
            </a:solidFill>
            <a:ln w="3175">
              <a:solidFill>
                <a:srgbClr val="FFFFFF"/>
              </a:solidFill>
              <a:miter lim="800000"/>
              <a:headEnd/>
              <a:tailEnd/>
            </a:ln>
            <a:effectLst/>
          </p:spPr>
          <p:txBody>
            <a:bodyPr anchor="ctr">
              <a:spAutoFit/>
            </a:bodyPr>
            <a:lstStyle/>
            <a:p>
              <a:endParaRPr lang="ja-JP" altLang="en-US" dirty="0"/>
            </a:p>
          </p:txBody>
        </p:sp>
        <p:sp>
          <p:nvSpPr>
            <p:cNvPr id="22" name="Rectangle 7"/>
            <p:cNvSpPr>
              <a:spLocks noChangeArrowheads="1"/>
            </p:cNvSpPr>
            <p:nvPr/>
          </p:nvSpPr>
          <p:spPr bwMode="auto">
            <a:xfrm>
              <a:off x="1652566" y="5295310"/>
              <a:ext cx="4991136" cy="337593"/>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1600" b="1" dirty="0" smtClean="0">
                  <a:solidFill>
                    <a:srgbClr val="F8F8F8"/>
                  </a:solidFill>
                  <a:sym typeface="Wingdings" pitchFamily="2" charset="2"/>
                </a:rPr>
                <a:t>ダークエネルギーの密度</a:t>
              </a:r>
            </a:p>
          </p:txBody>
        </p:sp>
        <p:pic>
          <p:nvPicPr>
            <p:cNvPr id="23" name="図 22" descr="txp_fig.bmp"/>
            <p:cNvPicPr>
              <a:picLocks noChangeAspect="1"/>
            </p:cNvPicPr>
            <p:nvPr>
              <p:custDataLst>
                <p:tags r:id="rId2"/>
              </p:custDataLst>
            </p:nvPr>
          </p:nvPicPr>
          <p:blipFill>
            <a:blip r:embed="rId6" cstate="print">
              <a:clrChange>
                <a:clrFrom>
                  <a:srgbClr val="FFFFFF"/>
                </a:clrFrom>
                <a:clrTo>
                  <a:srgbClr val="FFFFFF">
                    <a:alpha val="0"/>
                  </a:srgbClr>
                </a:clrTo>
              </a:clrChange>
              <a:lum bright="100000"/>
            </a:blip>
            <a:stretch>
              <a:fillRect/>
            </a:stretch>
          </p:blipFill>
          <p:spPr>
            <a:xfrm>
              <a:off x="4047216" y="5286388"/>
              <a:ext cx="1989359" cy="298703"/>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939"/>
          <p:cNvSpPr>
            <a:spLocks noChangeArrowheads="1"/>
          </p:cNvSpPr>
          <p:nvPr/>
        </p:nvSpPr>
        <p:spPr bwMode="auto">
          <a:xfrm>
            <a:off x="4643438" y="1359557"/>
            <a:ext cx="2857520" cy="1252932"/>
          </a:xfrm>
          <a:prstGeom prst="roundRect">
            <a:avLst>
              <a:gd name="adj" fmla="val 8616"/>
            </a:avLst>
          </a:prstGeom>
          <a:solidFill>
            <a:srgbClr val="CCFFCC">
              <a:alpha val="10000"/>
            </a:srgbClr>
          </a:solidFill>
          <a:ln w="12700">
            <a:noFill/>
            <a:round/>
            <a:headEnd/>
            <a:tailEnd/>
          </a:ln>
          <a:effectLst/>
        </p:spPr>
        <p:txBody>
          <a:bodyPr wrap="square" anchor="ctr">
            <a:noAutofit/>
          </a:bodyPr>
          <a:lstStyle/>
          <a:p>
            <a:endParaRPr lang="ja-JP" altLang="en-US"/>
          </a:p>
        </p:txBody>
      </p:sp>
      <p:sp>
        <p:nvSpPr>
          <p:cNvPr id="18" name="AutoShape 939"/>
          <p:cNvSpPr>
            <a:spLocks noChangeArrowheads="1"/>
          </p:cNvSpPr>
          <p:nvPr/>
        </p:nvSpPr>
        <p:spPr bwMode="auto">
          <a:xfrm>
            <a:off x="785787" y="1430995"/>
            <a:ext cx="3071833" cy="1214446"/>
          </a:xfrm>
          <a:prstGeom prst="roundRect">
            <a:avLst>
              <a:gd name="adj" fmla="val 8616"/>
            </a:avLst>
          </a:prstGeom>
          <a:solidFill>
            <a:srgbClr val="99CCFF">
              <a:alpha val="10000"/>
            </a:srgbClr>
          </a:solidFill>
          <a:ln w="12700">
            <a:noFill/>
            <a:round/>
            <a:headEnd/>
            <a:tailEnd/>
          </a:ln>
          <a:effectLst/>
        </p:spPr>
        <p:txBody>
          <a:bodyPr wrap="square" anchor="ctr">
            <a:noAutofit/>
          </a:bodyPr>
          <a:lstStyle/>
          <a:p>
            <a:endParaRPr lang="ja-JP" altLang="en-US"/>
          </a:p>
        </p:txBody>
      </p:sp>
      <p:sp>
        <p:nvSpPr>
          <p:cNvPr id="2" name="タイトル 1"/>
          <p:cNvSpPr>
            <a:spLocks noGrp="1"/>
          </p:cNvSpPr>
          <p:nvPr>
            <p:ph type="title"/>
          </p:nvPr>
        </p:nvSpPr>
        <p:spPr/>
        <p:txBody>
          <a:bodyPr/>
          <a:lstStyle/>
          <a:p>
            <a:r>
              <a:rPr lang="ja-JP" altLang="en-US" dirty="0" smtClean="0"/>
              <a:t>階層性問題</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4" name="Rectangle 7"/>
          <p:cNvSpPr>
            <a:spLocks noChangeArrowheads="1"/>
          </p:cNvSpPr>
          <p:nvPr/>
        </p:nvSpPr>
        <p:spPr bwMode="auto">
          <a:xfrm>
            <a:off x="428596" y="857232"/>
            <a:ext cx="7786710"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2000" b="1" dirty="0">
                <a:solidFill>
                  <a:srgbClr val="F8F8F8"/>
                </a:solidFill>
              </a:rPr>
              <a:t>階層性問題 </a:t>
            </a:r>
            <a:r>
              <a:rPr lang="ja-JP" altLang="en-US" b="1" dirty="0" smtClean="0">
                <a:solidFill>
                  <a:srgbClr val="F8F8F8"/>
                </a:solidFill>
              </a:rPr>
              <a:t> </a:t>
            </a:r>
            <a:r>
              <a:rPr lang="en-US" altLang="ja-JP" b="1" dirty="0" smtClean="0">
                <a:solidFill>
                  <a:srgbClr val="F8F8F8"/>
                </a:solidFill>
              </a:rPr>
              <a:t>(</a:t>
            </a:r>
            <a:r>
              <a:rPr lang="en-US" altLang="ja-JP" b="1" dirty="0">
                <a:solidFill>
                  <a:srgbClr val="F8F8F8"/>
                </a:solidFill>
              </a:rPr>
              <a:t>Hierarchy Problem</a:t>
            </a:r>
            <a:r>
              <a:rPr lang="en-US" altLang="ja-JP" b="1" dirty="0" smtClean="0">
                <a:solidFill>
                  <a:srgbClr val="F8F8F8"/>
                </a:solidFill>
              </a:rPr>
              <a:t>)</a:t>
            </a:r>
            <a:r>
              <a:rPr lang="en-US" altLang="ja-JP" sz="2000" b="1" dirty="0" smtClean="0">
                <a:solidFill>
                  <a:srgbClr val="F8F8F8"/>
                </a:solidFill>
              </a:rPr>
              <a:t> :  </a:t>
            </a:r>
            <a:r>
              <a:rPr lang="ja-JP" altLang="en-US" sz="2000" b="1" dirty="0" smtClean="0">
                <a:solidFill>
                  <a:srgbClr val="F8F8F8"/>
                </a:solidFill>
              </a:rPr>
              <a:t>重力</a:t>
            </a:r>
            <a:r>
              <a:rPr lang="ja-JP" altLang="en-US" sz="2000" b="1" dirty="0">
                <a:solidFill>
                  <a:srgbClr val="F8F8F8"/>
                </a:solidFill>
              </a:rPr>
              <a:t>だけ</a:t>
            </a:r>
            <a:r>
              <a:rPr lang="ja-JP" altLang="en-US" sz="2000" b="1" dirty="0" smtClean="0">
                <a:solidFill>
                  <a:srgbClr val="F8F8F8"/>
                </a:solidFill>
              </a:rPr>
              <a:t>が極端</a:t>
            </a:r>
            <a:r>
              <a:rPr lang="ja-JP" altLang="en-US" sz="2000" b="1" dirty="0">
                <a:solidFill>
                  <a:srgbClr val="F8F8F8"/>
                </a:solidFill>
              </a:rPr>
              <a:t>に弱い</a:t>
            </a:r>
            <a:endParaRPr lang="ja-JP" altLang="en-US" sz="2000" b="1" dirty="0">
              <a:solidFill>
                <a:srgbClr val="F8F8F8"/>
              </a:solidFill>
              <a:sym typeface="Wingdings" pitchFamily="2" charset="2"/>
            </a:endParaRPr>
          </a:p>
        </p:txBody>
      </p:sp>
      <p:sp>
        <p:nvSpPr>
          <p:cNvPr id="5" name="Rectangle 7"/>
          <p:cNvSpPr>
            <a:spLocks noChangeArrowheads="1"/>
          </p:cNvSpPr>
          <p:nvPr/>
        </p:nvSpPr>
        <p:spPr bwMode="auto">
          <a:xfrm>
            <a:off x="1000100" y="1430995"/>
            <a:ext cx="2071702"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sym typeface="Wingdings" pitchFamily="2" charset="2"/>
              </a:rPr>
              <a:t>プランク質量</a:t>
            </a:r>
            <a:endParaRPr lang="ja-JP" altLang="en-US" b="1" dirty="0">
              <a:solidFill>
                <a:srgbClr val="F8F8F8"/>
              </a:solidFill>
              <a:sym typeface="Wingdings" pitchFamily="2" charset="2"/>
            </a:endParaRPr>
          </a:p>
        </p:txBody>
      </p:sp>
      <p:sp>
        <p:nvSpPr>
          <p:cNvPr id="13" name="Rectangle 7"/>
          <p:cNvSpPr>
            <a:spLocks noChangeArrowheads="1"/>
          </p:cNvSpPr>
          <p:nvPr/>
        </p:nvSpPr>
        <p:spPr bwMode="auto">
          <a:xfrm>
            <a:off x="4643438" y="1534029"/>
            <a:ext cx="2857520"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sym typeface="Wingdings" pitchFamily="2" charset="2"/>
              </a:rPr>
              <a:t>電弱相互作用のスケール</a:t>
            </a:r>
            <a:endParaRPr lang="ja-JP" altLang="en-US" b="1" dirty="0">
              <a:solidFill>
                <a:srgbClr val="F8F8F8"/>
              </a:solidFill>
              <a:sym typeface="Wingdings" pitchFamily="2" charset="2"/>
            </a:endParaRPr>
          </a:p>
        </p:txBody>
      </p:sp>
      <p:pic>
        <p:nvPicPr>
          <p:cNvPr id="17" name="図 16" descr="txp_fig.bmp"/>
          <p:cNvPicPr>
            <a:picLocks noChangeAspect="1"/>
          </p:cNvPicPr>
          <p:nvPr>
            <p:custDataLst>
              <p:tags r:id="rId1"/>
            </p:custDataLst>
          </p:nvPr>
        </p:nvPicPr>
        <p:blipFill>
          <a:blip r:embed="rId8" cstate="print">
            <a:clrChange>
              <a:clrFrom>
                <a:srgbClr val="FFFFFF"/>
              </a:clrFrom>
              <a:clrTo>
                <a:srgbClr val="FFFFFF">
                  <a:alpha val="0"/>
                </a:srgbClr>
              </a:clrTo>
            </a:clrChange>
            <a:lum bright="90000"/>
          </a:blip>
          <a:stretch>
            <a:fillRect/>
          </a:stretch>
        </p:blipFill>
        <p:spPr>
          <a:xfrm>
            <a:off x="5000628" y="2072022"/>
            <a:ext cx="2322205" cy="326153"/>
          </a:xfrm>
          <a:prstGeom prst="rect">
            <a:avLst/>
          </a:prstGeom>
          <a:noFill/>
        </p:spPr>
      </p:pic>
      <p:pic>
        <p:nvPicPr>
          <p:cNvPr id="25" name="図 24" descr="txp_fig.bmp"/>
          <p:cNvPicPr>
            <a:picLocks noChangeAspect="1"/>
          </p:cNvPicPr>
          <p:nvPr>
            <p:custDataLst>
              <p:tags r:id="rId2"/>
            </p:custDataLst>
          </p:nvPr>
        </p:nvPicPr>
        <p:blipFill>
          <a:blip r:embed="rId9" cstate="print">
            <a:clrChange>
              <a:clrFrom>
                <a:srgbClr val="FFFFFF"/>
              </a:clrFrom>
              <a:clrTo>
                <a:srgbClr val="FFFFFF">
                  <a:alpha val="0"/>
                </a:srgbClr>
              </a:clrTo>
            </a:clrChange>
            <a:lum bright="90000"/>
          </a:blip>
          <a:stretch>
            <a:fillRect/>
          </a:stretch>
        </p:blipFill>
        <p:spPr>
          <a:xfrm>
            <a:off x="918687" y="1910482"/>
            <a:ext cx="2796057" cy="656714"/>
          </a:xfrm>
          <a:prstGeom prst="rect">
            <a:avLst/>
          </a:prstGeom>
          <a:noFill/>
        </p:spPr>
      </p:pic>
      <p:grpSp>
        <p:nvGrpSpPr>
          <p:cNvPr id="6" name="グループ化 29"/>
          <p:cNvGrpSpPr/>
          <p:nvPr/>
        </p:nvGrpSpPr>
        <p:grpSpPr>
          <a:xfrm>
            <a:off x="785786" y="2859755"/>
            <a:ext cx="7858148" cy="1789677"/>
            <a:chOff x="785786" y="2859755"/>
            <a:chExt cx="7858148" cy="1789677"/>
          </a:xfrm>
        </p:grpSpPr>
        <p:sp>
          <p:nvSpPr>
            <p:cNvPr id="26" name="Rectangle 7"/>
            <p:cNvSpPr>
              <a:spLocks noChangeArrowheads="1"/>
            </p:cNvSpPr>
            <p:nvPr/>
          </p:nvSpPr>
          <p:spPr bwMode="auto">
            <a:xfrm>
              <a:off x="785786" y="3214686"/>
              <a:ext cx="7072330" cy="671594"/>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sym typeface="Wingdings" pitchFamily="2" charset="2"/>
                </a:rPr>
                <a:t>大きな余剰次元  </a:t>
              </a:r>
              <a:r>
                <a:rPr lang="en-US" altLang="ja-JP" b="1" dirty="0" smtClean="0">
                  <a:solidFill>
                    <a:srgbClr val="F8F8F8"/>
                  </a:solidFill>
                  <a:sym typeface="Wingdings" pitchFamily="2" charset="2"/>
                </a:rPr>
                <a:t>(large extra dimensions)</a:t>
              </a:r>
            </a:p>
            <a:p>
              <a:pPr algn="l">
                <a:lnSpc>
                  <a:spcPct val="110000"/>
                </a:lnSpc>
                <a:buClr>
                  <a:schemeClr val="accent2"/>
                </a:buClr>
                <a:buSzPct val="70000"/>
                <a:buFont typeface="Wingdings" pitchFamily="2" charset="2"/>
                <a:buNone/>
              </a:pPr>
              <a:r>
                <a:rPr lang="en-US" altLang="ja-JP" b="1" dirty="0" smtClean="0">
                  <a:solidFill>
                    <a:srgbClr val="F8F8F8"/>
                  </a:solidFill>
                  <a:sym typeface="Wingdings" pitchFamily="2" charset="2"/>
                </a:rPr>
                <a:t>                       </a:t>
              </a:r>
              <a:r>
                <a:rPr lang="ja-JP" altLang="en-US" b="1" dirty="0" smtClean="0">
                  <a:solidFill>
                    <a:srgbClr val="F8F8F8"/>
                  </a:solidFill>
                  <a:sym typeface="Wingdings" pitchFamily="2" charset="2"/>
                </a:rPr>
                <a:t>の存在で説明できる可能性</a:t>
              </a:r>
              <a:endParaRPr lang="ja-JP" altLang="en-US" b="1" dirty="0">
                <a:solidFill>
                  <a:srgbClr val="F8F8F8"/>
                </a:solidFill>
                <a:sym typeface="Wingdings" pitchFamily="2" charset="2"/>
              </a:endParaRPr>
            </a:p>
          </p:txBody>
        </p:sp>
        <p:sp>
          <p:nvSpPr>
            <p:cNvPr id="27" name="AutoShape 14"/>
            <p:cNvSpPr>
              <a:spLocks noChangeArrowheads="1"/>
            </p:cNvSpPr>
            <p:nvPr/>
          </p:nvSpPr>
          <p:spPr bwMode="auto">
            <a:xfrm rot="5400000">
              <a:off x="2035534" y="2776801"/>
              <a:ext cx="238933" cy="404842"/>
            </a:xfrm>
            <a:custGeom>
              <a:avLst/>
              <a:gdLst>
                <a:gd name="G0" fmla="+- 13517 0 0"/>
                <a:gd name="G1" fmla="+- 5424 0 0"/>
                <a:gd name="G2" fmla="+- 21600 0 5424"/>
                <a:gd name="G3" fmla="+- 10800 0 5424"/>
                <a:gd name="G4" fmla="+- 21600 0 13517"/>
                <a:gd name="G5" fmla="*/ G4 G3 10800"/>
                <a:gd name="G6" fmla="+- 21600 0 G5"/>
                <a:gd name="T0" fmla="*/ 13517 w 21600"/>
                <a:gd name="T1" fmla="*/ 0 h 21600"/>
                <a:gd name="T2" fmla="*/ 0 w 21600"/>
                <a:gd name="T3" fmla="*/ 10800 h 21600"/>
                <a:gd name="T4" fmla="*/ 1351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517" y="0"/>
                  </a:moveTo>
                  <a:lnTo>
                    <a:pt x="13517" y="5424"/>
                  </a:lnTo>
                  <a:lnTo>
                    <a:pt x="3375" y="5424"/>
                  </a:lnTo>
                  <a:lnTo>
                    <a:pt x="3375" y="16176"/>
                  </a:lnTo>
                  <a:lnTo>
                    <a:pt x="13517" y="16176"/>
                  </a:lnTo>
                  <a:lnTo>
                    <a:pt x="13517" y="21600"/>
                  </a:lnTo>
                  <a:lnTo>
                    <a:pt x="21600" y="10800"/>
                  </a:lnTo>
                  <a:close/>
                </a:path>
                <a:path w="21600" h="21600">
                  <a:moveTo>
                    <a:pt x="1350" y="5424"/>
                  </a:moveTo>
                  <a:lnTo>
                    <a:pt x="1350" y="16176"/>
                  </a:lnTo>
                  <a:lnTo>
                    <a:pt x="2700" y="16176"/>
                  </a:lnTo>
                  <a:lnTo>
                    <a:pt x="2700" y="5424"/>
                  </a:lnTo>
                  <a:close/>
                </a:path>
                <a:path w="21600" h="21600">
                  <a:moveTo>
                    <a:pt x="0" y="5424"/>
                  </a:moveTo>
                  <a:lnTo>
                    <a:pt x="0" y="16176"/>
                  </a:lnTo>
                  <a:lnTo>
                    <a:pt x="675" y="16176"/>
                  </a:lnTo>
                  <a:lnTo>
                    <a:pt x="675" y="5424"/>
                  </a:lnTo>
                  <a:close/>
                </a:path>
              </a:pathLst>
            </a:custGeom>
            <a:solidFill>
              <a:srgbClr val="CCECFF">
                <a:alpha val="20000"/>
              </a:srgbClr>
            </a:solidFill>
            <a:ln w="3175">
              <a:solidFill>
                <a:srgbClr val="CCECFF"/>
              </a:solidFill>
              <a:miter lim="800000"/>
              <a:headEnd/>
              <a:tailEnd/>
            </a:ln>
            <a:effectLst/>
          </p:spPr>
          <p:txBody>
            <a:bodyPr anchor="ctr">
              <a:noAutofit/>
            </a:bodyPr>
            <a:lstStyle/>
            <a:p>
              <a:endParaRPr lang="ja-JP" altLang="en-US">
                <a:solidFill>
                  <a:srgbClr val="F8F8F8"/>
                </a:solidFill>
              </a:endParaRPr>
            </a:p>
          </p:txBody>
        </p:sp>
        <p:sp>
          <p:nvSpPr>
            <p:cNvPr id="28" name="Rectangle 7">
              <a:hlinkClick r:id="rId10" action="ppaction://hlinkfile"/>
            </p:cNvPr>
            <p:cNvSpPr>
              <a:spLocks noChangeArrowheads="1"/>
            </p:cNvSpPr>
            <p:nvPr/>
          </p:nvSpPr>
          <p:spPr bwMode="auto">
            <a:xfrm>
              <a:off x="5929322" y="3357562"/>
              <a:ext cx="2714612" cy="498598"/>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200" b="1" dirty="0" smtClean="0">
                  <a:solidFill>
                    <a:srgbClr val="C0C0C0"/>
                  </a:solidFill>
                  <a:sym typeface="Wingdings" pitchFamily="2" charset="2"/>
                </a:rPr>
                <a:t>N. </a:t>
              </a:r>
              <a:r>
                <a:rPr lang="en-US" altLang="ja-JP" sz="1200" b="1" dirty="0" err="1" smtClean="0">
                  <a:solidFill>
                    <a:srgbClr val="C0C0C0"/>
                  </a:solidFill>
                  <a:sym typeface="Wingdings" pitchFamily="2" charset="2"/>
                </a:rPr>
                <a:t>Arkani-Hamed</a:t>
              </a:r>
              <a:r>
                <a:rPr lang="en-US" altLang="ja-JP" sz="1200" b="1" dirty="0" smtClean="0">
                  <a:solidFill>
                    <a:srgbClr val="C0C0C0"/>
                  </a:solidFill>
                  <a:sym typeface="Wingdings" pitchFamily="2" charset="2"/>
                </a:rPr>
                <a:t>, et al., </a:t>
              </a:r>
            </a:p>
            <a:p>
              <a:pPr algn="l">
                <a:lnSpc>
                  <a:spcPct val="110000"/>
                </a:lnSpc>
                <a:buClr>
                  <a:schemeClr val="accent2"/>
                </a:buClr>
                <a:buSzPct val="70000"/>
                <a:buFont typeface="Wingdings" pitchFamily="2" charset="2"/>
                <a:buNone/>
              </a:pPr>
              <a:r>
                <a:rPr lang="en-US" altLang="ja-JP" sz="1200" b="1" dirty="0" smtClean="0">
                  <a:solidFill>
                    <a:srgbClr val="C0C0C0"/>
                  </a:solidFill>
                  <a:sym typeface="Wingdings" pitchFamily="2" charset="2"/>
                </a:rPr>
                <a:t> Phys. Lett. B 429 (1998) 263</a:t>
              </a:r>
              <a:endParaRPr lang="ja-JP" altLang="en-US" sz="1200" b="1" dirty="0">
                <a:solidFill>
                  <a:srgbClr val="C0C0C0"/>
                </a:solidFill>
                <a:sym typeface="Wingdings" pitchFamily="2" charset="2"/>
              </a:endParaRPr>
            </a:p>
          </p:txBody>
        </p:sp>
        <p:sp>
          <p:nvSpPr>
            <p:cNvPr id="29" name="Rectangle 7"/>
            <p:cNvSpPr>
              <a:spLocks noChangeArrowheads="1"/>
            </p:cNvSpPr>
            <p:nvPr/>
          </p:nvSpPr>
          <p:spPr bwMode="auto">
            <a:xfrm>
              <a:off x="1285852" y="3929066"/>
              <a:ext cx="4786346" cy="36317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1600" b="1" dirty="0" smtClean="0">
                  <a:solidFill>
                    <a:srgbClr val="F8F8F8"/>
                  </a:solidFill>
                  <a:sym typeface="Wingdings" pitchFamily="2" charset="2"/>
                </a:rPr>
                <a:t>重力だけが</a:t>
              </a:r>
              <a:r>
                <a:rPr lang="en-US" altLang="ja-JP" sz="1600" b="1" dirty="0" smtClean="0">
                  <a:solidFill>
                    <a:srgbClr val="F8F8F8"/>
                  </a:solidFill>
                  <a:sym typeface="Wingdings" pitchFamily="2" charset="2"/>
                </a:rPr>
                <a:t>, </a:t>
              </a:r>
              <a:r>
                <a:rPr lang="ja-JP" altLang="en-US" sz="1600" b="1" dirty="0" smtClean="0">
                  <a:solidFill>
                    <a:srgbClr val="F8F8F8"/>
                  </a:solidFill>
                  <a:sym typeface="Wingdings" pitchFamily="2" charset="2"/>
                </a:rPr>
                <a:t>余剰次元に伝搬できる</a:t>
              </a:r>
              <a:endParaRPr lang="ja-JP" altLang="en-US" sz="1600" b="1" dirty="0">
                <a:solidFill>
                  <a:srgbClr val="F8F8F8"/>
                </a:solidFill>
                <a:sym typeface="Wingdings" pitchFamily="2" charset="2"/>
              </a:endParaRPr>
            </a:p>
          </p:txBody>
        </p:sp>
        <p:sp>
          <p:nvSpPr>
            <p:cNvPr id="36" name="Rectangle 7"/>
            <p:cNvSpPr>
              <a:spLocks noChangeArrowheads="1"/>
            </p:cNvSpPr>
            <p:nvPr/>
          </p:nvSpPr>
          <p:spPr bwMode="auto">
            <a:xfrm>
              <a:off x="1285852" y="4286256"/>
              <a:ext cx="5214974" cy="36317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F8F8F8"/>
                  </a:solidFill>
                  <a:sym typeface="Wingdings" pitchFamily="2" charset="2"/>
                </a:rPr>
                <a:t>4+n</a:t>
              </a:r>
              <a:r>
                <a:rPr lang="ja-JP" altLang="en-US" sz="1600" b="1" dirty="0" smtClean="0">
                  <a:solidFill>
                    <a:srgbClr val="F8F8F8"/>
                  </a:solidFill>
                  <a:sym typeface="Wingdings" pitchFamily="2" charset="2"/>
                </a:rPr>
                <a:t>次元のガウスの法則 </a:t>
              </a:r>
              <a:r>
                <a:rPr lang="en-US" altLang="ja-JP" sz="1600" b="1" dirty="0" smtClean="0">
                  <a:solidFill>
                    <a:srgbClr val="F8F8F8"/>
                  </a:solidFill>
                  <a:sym typeface="Wingdings" pitchFamily="2" charset="2"/>
                </a:rPr>
                <a:t> </a:t>
              </a:r>
              <a:r>
                <a:rPr lang="ja-JP" altLang="en-US" sz="1600" b="1" dirty="0" smtClean="0">
                  <a:solidFill>
                    <a:srgbClr val="F8F8F8"/>
                  </a:solidFill>
                  <a:sym typeface="Wingdings" pitchFamily="2" charset="2"/>
                </a:rPr>
                <a:t>実効的なプランク質量</a:t>
              </a:r>
              <a:endParaRPr lang="ja-JP" altLang="en-US" sz="1600" b="1" dirty="0">
                <a:solidFill>
                  <a:srgbClr val="F8F8F8"/>
                </a:solidFill>
                <a:sym typeface="Wingdings" pitchFamily="2" charset="2"/>
              </a:endParaRPr>
            </a:p>
          </p:txBody>
        </p:sp>
      </p:grpSp>
      <p:sp>
        <p:nvSpPr>
          <p:cNvPr id="51" name="左右矢印 50"/>
          <p:cNvSpPr/>
          <p:nvPr/>
        </p:nvSpPr>
        <p:spPr bwMode="auto">
          <a:xfrm>
            <a:off x="4071934" y="1931061"/>
            <a:ext cx="357190" cy="285752"/>
          </a:xfrm>
          <a:prstGeom prst="leftRightArrow">
            <a:avLst/>
          </a:prstGeom>
          <a:solidFill>
            <a:srgbClr val="FFFFFF">
              <a:alpha val="20000"/>
            </a:srgbClr>
          </a:solidFill>
          <a:ln w="3175">
            <a:solidFill>
              <a:srgbClr val="FFFFFF"/>
            </a:solidFill>
            <a:miter lim="800000"/>
            <a:headEnd/>
            <a:tailEnd/>
          </a:ln>
          <a:effectLst/>
        </p:spPr>
        <p:txBody>
          <a:bodyPr rtlCol="0" anchor="ctr">
            <a:noAutofit/>
          </a:bodyPr>
          <a:lstStyle/>
          <a:p>
            <a:pPr algn="ctr"/>
            <a:endParaRPr kumimoji="1" lang="ja-JP" altLang="en-US">
              <a:solidFill>
                <a:srgbClr val="F8F8F8"/>
              </a:solidFill>
            </a:endParaRPr>
          </a:p>
        </p:txBody>
      </p:sp>
      <p:grpSp>
        <p:nvGrpSpPr>
          <p:cNvPr id="7" name="グループ化 30"/>
          <p:cNvGrpSpPr/>
          <p:nvPr/>
        </p:nvGrpSpPr>
        <p:grpSpPr>
          <a:xfrm>
            <a:off x="1500166" y="4643446"/>
            <a:ext cx="5572164" cy="1714512"/>
            <a:chOff x="1500166" y="4643446"/>
            <a:chExt cx="5572164" cy="1714512"/>
          </a:xfrm>
        </p:grpSpPr>
        <p:sp>
          <p:nvSpPr>
            <p:cNvPr id="43" name="AutoShape 939"/>
            <p:cNvSpPr>
              <a:spLocks noChangeArrowheads="1"/>
            </p:cNvSpPr>
            <p:nvPr/>
          </p:nvSpPr>
          <p:spPr bwMode="auto">
            <a:xfrm>
              <a:off x="1500166" y="4643446"/>
              <a:ext cx="5572164" cy="1714512"/>
            </a:xfrm>
            <a:prstGeom prst="roundRect">
              <a:avLst>
                <a:gd name="adj" fmla="val 8616"/>
              </a:avLst>
            </a:prstGeom>
            <a:solidFill>
              <a:srgbClr val="FFFFFF">
                <a:alpha val="10000"/>
              </a:srgbClr>
            </a:solidFill>
            <a:ln w="12700">
              <a:noFill/>
              <a:round/>
              <a:headEnd/>
              <a:tailEnd/>
            </a:ln>
            <a:effectLst/>
          </p:spPr>
          <p:txBody>
            <a:bodyPr wrap="square" anchor="ctr">
              <a:noAutofit/>
            </a:bodyPr>
            <a:lstStyle/>
            <a:p>
              <a:endParaRPr lang="ja-JP" altLang="en-US"/>
            </a:p>
          </p:txBody>
        </p:sp>
        <p:sp>
          <p:nvSpPr>
            <p:cNvPr id="39" name="Rectangle 7"/>
            <p:cNvSpPr>
              <a:spLocks noChangeArrowheads="1"/>
            </p:cNvSpPr>
            <p:nvPr/>
          </p:nvSpPr>
          <p:spPr bwMode="auto">
            <a:xfrm>
              <a:off x="4786282" y="5715016"/>
              <a:ext cx="2214610" cy="63402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F8F8F8"/>
                  </a:solidFill>
                  <a:sym typeface="Wingdings" pitchFamily="2" charset="2"/>
                </a:rPr>
                <a:t>n=1, R ~ 10</a:t>
              </a:r>
              <a:r>
                <a:rPr lang="en-US" altLang="ja-JP" sz="1600" b="1" baseline="30000" dirty="0" smtClean="0">
                  <a:solidFill>
                    <a:srgbClr val="F8F8F8"/>
                  </a:solidFill>
                  <a:sym typeface="Wingdings" pitchFamily="2" charset="2"/>
                </a:rPr>
                <a:t>11</a:t>
              </a:r>
              <a:r>
                <a:rPr lang="en-US" altLang="ja-JP" sz="1600" b="1" dirty="0" smtClean="0">
                  <a:solidFill>
                    <a:srgbClr val="F8F8F8"/>
                  </a:solidFill>
                  <a:sym typeface="Wingdings" pitchFamily="2" charset="2"/>
                </a:rPr>
                <a:t> m</a:t>
              </a:r>
            </a:p>
            <a:p>
              <a:pPr algn="l">
                <a:lnSpc>
                  <a:spcPct val="110000"/>
                </a:lnSpc>
                <a:buClr>
                  <a:schemeClr val="accent2"/>
                </a:buClr>
                <a:buSzPct val="70000"/>
                <a:buFont typeface="Wingdings" pitchFamily="2" charset="2"/>
                <a:buNone/>
              </a:pPr>
              <a:r>
                <a:rPr lang="en-US" altLang="ja-JP" sz="1600" b="1" dirty="0" smtClean="0">
                  <a:solidFill>
                    <a:srgbClr val="CCFFCC"/>
                  </a:solidFill>
                  <a:sym typeface="Wingdings" pitchFamily="2" charset="2"/>
                </a:rPr>
                <a:t>n=2, R ~ 10</a:t>
              </a:r>
              <a:r>
                <a:rPr lang="en-US" altLang="ja-JP" sz="1600" b="1" baseline="30000" dirty="0" smtClean="0">
                  <a:solidFill>
                    <a:srgbClr val="CCFFCC"/>
                  </a:solidFill>
                  <a:sym typeface="Wingdings" pitchFamily="2" charset="2"/>
                </a:rPr>
                <a:t>-4</a:t>
              </a:r>
              <a:r>
                <a:rPr lang="en-US" altLang="ja-JP" sz="1600" b="1" dirty="0" smtClean="0">
                  <a:solidFill>
                    <a:srgbClr val="CCFFCC"/>
                  </a:solidFill>
                  <a:sym typeface="Wingdings" pitchFamily="2" charset="2"/>
                </a:rPr>
                <a:t> m</a:t>
              </a:r>
              <a:endParaRPr lang="ja-JP" altLang="en-US" sz="1600" b="1" dirty="0">
                <a:solidFill>
                  <a:srgbClr val="CCFFCC"/>
                </a:solidFill>
                <a:sym typeface="Wingdings" pitchFamily="2" charset="2"/>
              </a:endParaRPr>
            </a:p>
          </p:txBody>
        </p:sp>
        <p:sp>
          <p:nvSpPr>
            <p:cNvPr id="40" name="Rectangle 7"/>
            <p:cNvSpPr>
              <a:spLocks noChangeArrowheads="1"/>
            </p:cNvSpPr>
            <p:nvPr/>
          </p:nvSpPr>
          <p:spPr bwMode="auto">
            <a:xfrm>
              <a:off x="4714876" y="4957067"/>
              <a:ext cx="2214578"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1400" b="1" dirty="0" smtClean="0">
                  <a:solidFill>
                    <a:srgbClr val="F8F8F8"/>
                  </a:solidFill>
                  <a:sym typeface="Wingdings" pitchFamily="2" charset="2"/>
                </a:rPr>
                <a:t>余剰次元のスケール</a:t>
              </a:r>
              <a:endParaRPr lang="ja-JP" altLang="en-US" sz="1400" b="1" dirty="0">
                <a:solidFill>
                  <a:srgbClr val="F8F8F8"/>
                </a:solidFill>
                <a:sym typeface="Wingdings" pitchFamily="2" charset="2"/>
              </a:endParaRPr>
            </a:p>
          </p:txBody>
        </p:sp>
        <p:sp>
          <p:nvSpPr>
            <p:cNvPr id="42" name="AutoShape 8"/>
            <p:cNvSpPr>
              <a:spLocks noChangeAspect="1" noChangeArrowheads="1"/>
            </p:cNvSpPr>
            <p:nvPr/>
          </p:nvSpPr>
          <p:spPr bwMode="auto">
            <a:xfrm rot="-1800000">
              <a:off x="4213702" y="5643578"/>
              <a:ext cx="173038" cy="215900"/>
            </a:xfrm>
            <a:prstGeom prst="rightArrow">
              <a:avLst>
                <a:gd name="adj1" fmla="val 59167"/>
                <a:gd name="adj2" fmla="val 40625"/>
              </a:avLst>
            </a:prstGeom>
            <a:solidFill>
              <a:srgbClr val="FFFFFF">
                <a:alpha val="10000"/>
              </a:srgbClr>
            </a:solidFill>
            <a:ln w="3175">
              <a:solidFill>
                <a:srgbClr val="FFFFFF"/>
              </a:solidFill>
              <a:miter lim="800000"/>
              <a:headEnd/>
              <a:tailEnd/>
            </a:ln>
            <a:effectLst/>
          </p:spPr>
          <p:txBody>
            <a:bodyPr anchor="ctr">
              <a:spAutoFit/>
            </a:bodyPr>
            <a:lstStyle/>
            <a:p>
              <a:endParaRPr lang="ja-JP" altLang="en-US"/>
            </a:p>
          </p:txBody>
        </p:sp>
        <p:pic>
          <p:nvPicPr>
            <p:cNvPr id="34" name="図 33" descr="txp_fig.bmp"/>
            <p:cNvPicPr>
              <a:picLocks noChangeAspect="1"/>
            </p:cNvPicPr>
            <p:nvPr>
              <p:custDataLst>
                <p:tags r:id="rId3"/>
              </p:custDataLst>
            </p:nvPr>
          </p:nvPicPr>
          <p:blipFill>
            <a:blip r:embed="rId11" cstate="print">
              <a:clrChange>
                <a:clrFrom>
                  <a:srgbClr val="FFFFFF"/>
                </a:clrFrom>
                <a:clrTo>
                  <a:srgbClr val="FFFFFF">
                    <a:alpha val="0"/>
                  </a:srgbClr>
                </a:clrTo>
              </a:clrChange>
              <a:lum bright="90000"/>
            </a:blip>
            <a:stretch>
              <a:fillRect/>
            </a:stretch>
          </p:blipFill>
          <p:spPr>
            <a:xfrm>
              <a:off x="1597270" y="4786322"/>
              <a:ext cx="2588081" cy="370198"/>
            </a:xfrm>
            <a:prstGeom prst="rect">
              <a:avLst/>
            </a:prstGeom>
            <a:noFill/>
          </p:spPr>
        </p:pic>
        <p:pic>
          <p:nvPicPr>
            <p:cNvPr id="37" name="図 36" descr="txp_fig.bmp"/>
            <p:cNvPicPr>
              <a:picLocks noChangeAspect="1"/>
            </p:cNvPicPr>
            <p:nvPr>
              <p:custDataLst>
                <p:tags r:id="rId4"/>
              </p:custDataLst>
            </p:nvPr>
          </p:nvPicPr>
          <p:blipFill>
            <a:blip r:embed="rId12" cstate="print">
              <a:clrChange>
                <a:clrFrom>
                  <a:srgbClr val="FFFFFF"/>
                </a:clrFrom>
                <a:clrTo>
                  <a:srgbClr val="FFFFFF">
                    <a:alpha val="0"/>
                  </a:srgbClr>
                </a:clrTo>
              </a:clrChange>
              <a:lum bright="90000"/>
            </a:blip>
            <a:stretch>
              <a:fillRect/>
            </a:stretch>
          </p:blipFill>
          <p:spPr>
            <a:xfrm>
              <a:off x="4493419" y="5360354"/>
              <a:ext cx="2436035" cy="274344"/>
            </a:xfrm>
            <a:prstGeom prst="rect">
              <a:avLst/>
            </a:prstGeom>
            <a:noFill/>
          </p:spPr>
        </p:pic>
        <p:sp>
          <p:nvSpPr>
            <p:cNvPr id="41" name="Rectangle 7"/>
            <p:cNvSpPr>
              <a:spLocks noChangeArrowheads="1"/>
            </p:cNvSpPr>
            <p:nvPr/>
          </p:nvSpPr>
          <p:spPr bwMode="auto">
            <a:xfrm>
              <a:off x="2928926" y="5314257"/>
              <a:ext cx="1071570"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8F8F8"/>
                  </a:solidFill>
                  <a:sym typeface="Wingdings" pitchFamily="2" charset="2"/>
                </a:rPr>
                <a:t>4+n</a:t>
              </a:r>
              <a:r>
                <a:rPr lang="ja-JP" altLang="en-US" sz="1400" b="1" dirty="0" smtClean="0">
                  <a:solidFill>
                    <a:srgbClr val="F8F8F8"/>
                  </a:solidFill>
                  <a:sym typeface="Wingdings" pitchFamily="2" charset="2"/>
                </a:rPr>
                <a:t>次元</a:t>
              </a:r>
              <a:endParaRPr lang="ja-JP" altLang="en-US" sz="1400" b="1" dirty="0">
                <a:solidFill>
                  <a:srgbClr val="F8F8F8"/>
                </a:solidFill>
                <a:sym typeface="Wingdings" pitchFamily="2" charset="2"/>
              </a:endParaRPr>
            </a:p>
          </p:txBody>
        </p:sp>
        <p:sp>
          <p:nvSpPr>
            <p:cNvPr id="44" name="Rectangle 7"/>
            <p:cNvSpPr>
              <a:spLocks noChangeArrowheads="1"/>
            </p:cNvSpPr>
            <p:nvPr/>
          </p:nvSpPr>
          <p:spPr bwMode="auto">
            <a:xfrm>
              <a:off x="1928794" y="5266287"/>
              <a:ext cx="1071570" cy="305853"/>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8F8F8"/>
                  </a:solidFill>
                  <a:sym typeface="Wingdings" pitchFamily="2" charset="2"/>
                </a:rPr>
                <a:t>4</a:t>
              </a:r>
              <a:r>
                <a:rPr lang="ja-JP" altLang="en-US" sz="1400" b="1" dirty="0" smtClean="0">
                  <a:solidFill>
                    <a:srgbClr val="F8F8F8"/>
                  </a:solidFill>
                  <a:sym typeface="Wingdings" pitchFamily="2" charset="2"/>
                </a:rPr>
                <a:t>次元</a:t>
              </a:r>
              <a:endParaRPr lang="ja-JP" altLang="en-US" sz="1400" b="1" dirty="0">
                <a:solidFill>
                  <a:srgbClr val="F8F8F8"/>
                </a:solidFill>
                <a:sym typeface="Wingdings" pitchFamily="2" charset="2"/>
              </a:endParaRPr>
            </a:p>
          </p:txBody>
        </p:sp>
        <p:cxnSp>
          <p:nvCxnSpPr>
            <p:cNvPr id="46" name="直線コネクタ 45"/>
            <p:cNvCxnSpPr/>
            <p:nvPr/>
          </p:nvCxnSpPr>
          <p:spPr bwMode="auto">
            <a:xfrm rot="16200000" flipV="1">
              <a:off x="1929588" y="5144306"/>
              <a:ext cx="142082" cy="142082"/>
            </a:xfrm>
            <a:prstGeom prst="line">
              <a:avLst/>
            </a:prstGeom>
            <a:solidFill>
              <a:srgbClr val="99CCFF">
                <a:alpha val="50000"/>
              </a:srgbClr>
            </a:solidFill>
            <a:ln w="25400" cap="flat" cmpd="sng" algn="ctr">
              <a:solidFill>
                <a:srgbClr val="EAEAEA"/>
              </a:solidFill>
              <a:prstDash val="solid"/>
              <a:round/>
              <a:headEnd type="none" w="med" len="med"/>
              <a:tailEnd type="stealth" w="med" len="med"/>
            </a:ln>
            <a:effectLst/>
          </p:spPr>
        </p:cxnSp>
        <p:cxnSp>
          <p:nvCxnSpPr>
            <p:cNvPr id="49" name="直線コネクタ 48"/>
            <p:cNvCxnSpPr/>
            <p:nvPr/>
          </p:nvCxnSpPr>
          <p:spPr bwMode="auto">
            <a:xfrm rot="16200000" flipV="1">
              <a:off x="3036085" y="5179232"/>
              <a:ext cx="214313" cy="142875"/>
            </a:xfrm>
            <a:prstGeom prst="line">
              <a:avLst/>
            </a:prstGeom>
            <a:solidFill>
              <a:srgbClr val="99CCFF">
                <a:alpha val="50000"/>
              </a:srgbClr>
            </a:solidFill>
            <a:ln w="25400" cap="flat" cmpd="sng" algn="ctr">
              <a:solidFill>
                <a:srgbClr val="EAEAEA"/>
              </a:solidFill>
              <a:prstDash val="solid"/>
              <a:round/>
              <a:headEnd type="none" w="med" len="med"/>
              <a:tailEnd type="stealth" w="med" len="med"/>
            </a:ln>
            <a:effectLst/>
          </p:spPr>
        </p:cxnSp>
        <p:pic>
          <p:nvPicPr>
            <p:cNvPr id="54" name="図 53" descr="txp_fig.bmp"/>
            <p:cNvPicPr>
              <a:picLocks noChangeAspect="1"/>
            </p:cNvPicPr>
            <p:nvPr>
              <p:custDataLst>
                <p:tags r:id="rId5"/>
              </p:custDataLst>
            </p:nvPr>
          </p:nvPicPr>
          <p:blipFill>
            <a:blip r:embed="rId13" cstate="print">
              <a:clrChange>
                <a:clrFrom>
                  <a:srgbClr val="FFFFFF"/>
                </a:clrFrom>
                <a:clrTo>
                  <a:srgbClr val="FFFFFF">
                    <a:alpha val="0"/>
                  </a:srgbClr>
                </a:clrTo>
              </a:clrChange>
              <a:lum bright="100000"/>
            </a:blip>
            <a:stretch>
              <a:fillRect/>
            </a:stretch>
          </p:blipFill>
          <p:spPr>
            <a:xfrm>
              <a:off x="2040888" y="5797114"/>
              <a:ext cx="2031046" cy="34653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939"/>
          <p:cNvSpPr>
            <a:spLocks noChangeArrowheads="1"/>
          </p:cNvSpPr>
          <p:nvPr/>
        </p:nvSpPr>
        <p:spPr bwMode="auto">
          <a:xfrm>
            <a:off x="1000100" y="4786322"/>
            <a:ext cx="2857520" cy="1428760"/>
          </a:xfrm>
          <a:prstGeom prst="roundRect">
            <a:avLst>
              <a:gd name="adj" fmla="val 8616"/>
            </a:avLst>
          </a:prstGeom>
          <a:solidFill>
            <a:srgbClr val="FFFFFF">
              <a:alpha val="10000"/>
            </a:srgbClr>
          </a:solidFill>
          <a:ln w="12700">
            <a:noFill/>
            <a:round/>
            <a:headEnd/>
            <a:tailEnd/>
          </a:ln>
          <a:effectLst/>
        </p:spPr>
        <p:txBody>
          <a:bodyPr wrap="square" anchor="ctr">
            <a:noAutofit/>
          </a:bodyPr>
          <a:lstStyle/>
          <a:p>
            <a:endParaRPr lang="ja-JP" altLang="en-US"/>
          </a:p>
        </p:txBody>
      </p:sp>
      <p:sp>
        <p:nvSpPr>
          <p:cNvPr id="32" name="AutoShape 939"/>
          <p:cNvSpPr>
            <a:spLocks noChangeArrowheads="1"/>
          </p:cNvSpPr>
          <p:nvPr/>
        </p:nvSpPr>
        <p:spPr bwMode="auto">
          <a:xfrm>
            <a:off x="928662" y="3143248"/>
            <a:ext cx="3000396" cy="1214446"/>
          </a:xfrm>
          <a:prstGeom prst="roundRect">
            <a:avLst>
              <a:gd name="adj" fmla="val 8616"/>
            </a:avLst>
          </a:prstGeom>
          <a:solidFill>
            <a:srgbClr val="FFFFFF">
              <a:alpha val="10000"/>
            </a:srgbClr>
          </a:solidFill>
          <a:ln w="12700">
            <a:noFill/>
            <a:round/>
            <a:headEnd/>
            <a:tailEnd/>
          </a:ln>
          <a:effectLst/>
        </p:spPr>
        <p:txBody>
          <a:bodyPr wrap="square" anchor="ctr">
            <a:noAutofit/>
          </a:bodyPr>
          <a:lstStyle/>
          <a:p>
            <a:endParaRPr lang="ja-JP" altLang="en-US"/>
          </a:p>
        </p:txBody>
      </p:sp>
      <p:sp>
        <p:nvSpPr>
          <p:cNvPr id="31" name="AutoShape 939"/>
          <p:cNvSpPr>
            <a:spLocks noChangeArrowheads="1"/>
          </p:cNvSpPr>
          <p:nvPr/>
        </p:nvSpPr>
        <p:spPr bwMode="auto">
          <a:xfrm>
            <a:off x="4643438" y="1142984"/>
            <a:ext cx="3786214" cy="1643074"/>
          </a:xfrm>
          <a:prstGeom prst="roundRect">
            <a:avLst>
              <a:gd name="adj" fmla="val 8616"/>
            </a:avLst>
          </a:prstGeom>
          <a:solidFill>
            <a:srgbClr val="CCFFCC">
              <a:alpha val="10000"/>
            </a:srgbClr>
          </a:solidFill>
          <a:ln w="12700">
            <a:noFill/>
            <a:round/>
            <a:headEnd/>
            <a:tailEnd/>
          </a:ln>
          <a:effectLst/>
        </p:spPr>
        <p:txBody>
          <a:bodyPr wrap="square" anchor="ctr">
            <a:noAutofit/>
          </a:bodyPr>
          <a:lstStyle/>
          <a:p>
            <a:endParaRPr lang="ja-JP" altLang="en-US"/>
          </a:p>
        </p:txBody>
      </p:sp>
      <p:sp>
        <p:nvSpPr>
          <p:cNvPr id="4" name="タイトル 3"/>
          <p:cNvSpPr>
            <a:spLocks noGrp="1"/>
          </p:cNvSpPr>
          <p:nvPr>
            <p:ph type="title"/>
          </p:nvPr>
        </p:nvSpPr>
        <p:spPr/>
        <p:txBody>
          <a:bodyPr/>
          <a:lstStyle/>
          <a:p>
            <a:r>
              <a:rPr kumimoji="1" lang="ja-JP" altLang="en-US" dirty="0" smtClean="0"/>
              <a:t>エネルギースケール</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6" name="AutoShape 939"/>
          <p:cNvSpPr>
            <a:spLocks noChangeArrowheads="1"/>
          </p:cNvSpPr>
          <p:nvPr/>
        </p:nvSpPr>
        <p:spPr bwMode="auto">
          <a:xfrm>
            <a:off x="642910" y="1285860"/>
            <a:ext cx="3286148" cy="1285884"/>
          </a:xfrm>
          <a:prstGeom prst="roundRect">
            <a:avLst>
              <a:gd name="adj" fmla="val 8616"/>
            </a:avLst>
          </a:prstGeom>
          <a:solidFill>
            <a:srgbClr val="99CCFF">
              <a:alpha val="10000"/>
            </a:srgbClr>
          </a:solidFill>
          <a:ln w="12700">
            <a:noFill/>
            <a:round/>
            <a:headEnd/>
            <a:tailEnd/>
          </a:ln>
          <a:effectLst/>
        </p:spPr>
        <p:txBody>
          <a:bodyPr wrap="square" anchor="ctr">
            <a:noAutofit/>
          </a:bodyPr>
          <a:lstStyle/>
          <a:p>
            <a:endParaRPr lang="ja-JP" altLang="en-US"/>
          </a:p>
        </p:txBody>
      </p:sp>
      <p:sp>
        <p:nvSpPr>
          <p:cNvPr id="8" name="Rectangle 7"/>
          <p:cNvSpPr>
            <a:spLocks noChangeArrowheads="1"/>
          </p:cNvSpPr>
          <p:nvPr/>
        </p:nvSpPr>
        <p:spPr bwMode="auto">
          <a:xfrm>
            <a:off x="1071538" y="3143248"/>
            <a:ext cx="2071702"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sym typeface="Wingdings" pitchFamily="2" charset="2"/>
              </a:rPr>
              <a:t>プランク質量</a:t>
            </a:r>
            <a:endParaRPr lang="ja-JP" altLang="en-US" b="1" dirty="0">
              <a:solidFill>
                <a:srgbClr val="F8F8F8"/>
              </a:solidFill>
              <a:sym typeface="Wingdings" pitchFamily="2" charset="2"/>
            </a:endParaRPr>
          </a:p>
        </p:txBody>
      </p:sp>
      <p:sp>
        <p:nvSpPr>
          <p:cNvPr id="9" name="Rectangle 7"/>
          <p:cNvSpPr>
            <a:spLocks noChangeArrowheads="1"/>
          </p:cNvSpPr>
          <p:nvPr/>
        </p:nvSpPr>
        <p:spPr bwMode="auto">
          <a:xfrm>
            <a:off x="1000100" y="4786322"/>
            <a:ext cx="2857520"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sym typeface="Wingdings" pitchFamily="2" charset="2"/>
              </a:rPr>
              <a:t>電弱相互作用のスケール</a:t>
            </a:r>
            <a:endParaRPr lang="ja-JP" altLang="en-US" b="1" dirty="0">
              <a:solidFill>
                <a:srgbClr val="F8F8F8"/>
              </a:solidFill>
              <a:sym typeface="Wingdings" pitchFamily="2" charset="2"/>
            </a:endParaRPr>
          </a:p>
        </p:txBody>
      </p:sp>
      <p:pic>
        <p:nvPicPr>
          <p:cNvPr id="10" name="図 9" descr="txp_fig.bmp"/>
          <p:cNvPicPr>
            <a:picLocks noChangeAspect="1"/>
          </p:cNvPicPr>
          <p:nvPr>
            <p:custDataLst>
              <p:tags r:id="rId1"/>
            </p:custDataLst>
          </p:nvPr>
        </p:nvPicPr>
        <p:blipFill>
          <a:blip r:embed="rId7" cstate="print">
            <a:clrChange>
              <a:clrFrom>
                <a:srgbClr val="FFFFFF"/>
              </a:clrFrom>
              <a:clrTo>
                <a:srgbClr val="FFFFFF">
                  <a:alpha val="0"/>
                </a:srgbClr>
              </a:clrTo>
            </a:clrChange>
            <a:lum bright="90000"/>
          </a:blip>
          <a:stretch>
            <a:fillRect/>
          </a:stretch>
        </p:blipFill>
        <p:spPr>
          <a:xfrm>
            <a:off x="1285852" y="5817491"/>
            <a:ext cx="2322205" cy="326153"/>
          </a:xfrm>
          <a:prstGeom prst="rect">
            <a:avLst/>
          </a:prstGeom>
          <a:noFill/>
        </p:spPr>
      </p:pic>
      <p:pic>
        <p:nvPicPr>
          <p:cNvPr id="11" name="図 10" descr="txp_fig.bmp"/>
          <p:cNvPicPr>
            <a:picLocks noChangeAspect="1"/>
          </p:cNvPicPr>
          <p:nvPr>
            <p:custDataLst>
              <p:tags r:id="rId2"/>
            </p:custDataLst>
          </p:nvPr>
        </p:nvPicPr>
        <p:blipFill>
          <a:blip r:embed="rId8" cstate="print">
            <a:clrChange>
              <a:clrFrom>
                <a:srgbClr val="FFFFFF"/>
              </a:clrFrom>
              <a:clrTo>
                <a:srgbClr val="FFFFFF">
                  <a:alpha val="0"/>
                </a:srgbClr>
              </a:clrTo>
            </a:clrChange>
            <a:lum bright="90000"/>
          </a:blip>
          <a:stretch>
            <a:fillRect/>
          </a:stretch>
        </p:blipFill>
        <p:spPr>
          <a:xfrm>
            <a:off x="990125" y="3622735"/>
            <a:ext cx="2796057" cy="656714"/>
          </a:xfrm>
          <a:prstGeom prst="rect">
            <a:avLst/>
          </a:prstGeom>
          <a:noFill/>
        </p:spPr>
      </p:pic>
      <p:pic>
        <p:nvPicPr>
          <p:cNvPr id="1001474" name="Picture 2"/>
          <p:cNvPicPr>
            <a:picLocks noChangeAspect="1" noChangeArrowheads="1"/>
          </p:cNvPicPr>
          <p:nvPr/>
        </p:nvPicPr>
        <p:blipFill>
          <a:blip r:embed="rId9" cstate="print"/>
          <a:srcRect/>
          <a:stretch>
            <a:fillRect/>
          </a:stretch>
        </p:blipFill>
        <p:spPr bwMode="auto">
          <a:xfrm>
            <a:off x="4454640" y="2928934"/>
            <a:ext cx="4584877" cy="3378207"/>
          </a:xfrm>
          <a:prstGeom prst="rect">
            <a:avLst/>
          </a:prstGeom>
          <a:noFill/>
          <a:ln w="9525">
            <a:noFill/>
            <a:miter lim="800000"/>
            <a:headEnd/>
            <a:tailEnd/>
          </a:ln>
        </p:spPr>
      </p:pic>
      <p:sp>
        <p:nvSpPr>
          <p:cNvPr id="14" name="Rectangle 7"/>
          <p:cNvSpPr>
            <a:spLocks noChangeArrowheads="1"/>
          </p:cNvSpPr>
          <p:nvPr/>
        </p:nvSpPr>
        <p:spPr bwMode="auto">
          <a:xfrm>
            <a:off x="7000892" y="6143644"/>
            <a:ext cx="2000264" cy="26161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err="1" smtClean="0">
                <a:solidFill>
                  <a:srgbClr val="F8F8F8"/>
                </a:solidFill>
                <a:sym typeface="Wingdings" pitchFamily="2" charset="2"/>
              </a:rPr>
              <a:t>L.Randall</a:t>
            </a:r>
            <a:r>
              <a:rPr lang="en-US" altLang="ja-JP" sz="1000" b="1" dirty="0" smtClean="0">
                <a:solidFill>
                  <a:srgbClr val="F8F8F8"/>
                </a:solidFill>
                <a:sym typeface="Wingdings" pitchFamily="2" charset="2"/>
              </a:rPr>
              <a:t> </a:t>
            </a:r>
            <a:r>
              <a:rPr lang="ja-JP" altLang="en-US" sz="1000" b="1" dirty="0" smtClean="0">
                <a:solidFill>
                  <a:srgbClr val="F8F8F8"/>
                </a:solidFill>
                <a:sym typeface="Wingdings" pitchFamily="2" charset="2"/>
              </a:rPr>
              <a:t>「ワープする宇宙」 より</a:t>
            </a:r>
            <a:endParaRPr lang="ja-JP" altLang="en-US" sz="1000" b="1" dirty="0">
              <a:solidFill>
                <a:srgbClr val="F8F8F8"/>
              </a:solidFill>
              <a:sym typeface="Wingdings" pitchFamily="2" charset="2"/>
            </a:endParaRPr>
          </a:p>
        </p:txBody>
      </p:sp>
      <p:sp>
        <p:nvSpPr>
          <p:cNvPr id="15" name="Rectangle 7"/>
          <p:cNvSpPr>
            <a:spLocks noChangeArrowheads="1"/>
          </p:cNvSpPr>
          <p:nvPr/>
        </p:nvSpPr>
        <p:spPr bwMode="auto">
          <a:xfrm>
            <a:off x="642910" y="1317456"/>
            <a:ext cx="1571636"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sym typeface="Wingdings" pitchFamily="2" charset="2"/>
              </a:rPr>
              <a:t>相対性理論</a:t>
            </a:r>
            <a:endParaRPr lang="ja-JP" altLang="en-US" b="1" dirty="0">
              <a:solidFill>
                <a:srgbClr val="F8F8F8"/>
              </a:solidFill>
              <a:sym typeface="Wingdings" pitchFamily="2" charset="2"/>
            </a:endParaRPr>
          </a:p>
        </p:txBody>
      </p:sp>
      <p:sp>
        <p:nvSpPr>
          <p:cNvPr id="16" name="Rectangle 7"/>
          <p:cNvSpPr>
            <a:spLocks noChangeArrowheads="1"/>
          </p:cNvSpPr>
          <p:nvPr/>
        </p:nvSpPr>
        <p:spPr bwMode="auto">
          <a:xfrm>
            <a:off x="785786" y="1708502"/>
            <a:ext cx="3857652" cy="36317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1600" b="1" dirty="0" smtClean="0">
                <a:solidFill>
                  <a:srgbClr val="F8F8F8"/>
                </a:solidFill>
                <a:sym typeface="Wingdings" pitchFamily="2" charset="2"/>
              </a:rPr>
              <a:t>質量　と エネルギー・運動量の関係</a:t>
            </a:r>
            <a:endParaRPr lang="ja-JP" altLang="en-US" sz="1600" b="1" dirty="0">
              <a:solidFill>
                <a:srgbClr val="F8F8F8"/>
              </a:solidFill>
              <a:sym typeface="Wingdings" pitchFamily="2" charset="2"/>
            </a:endParaRPr>
          </a:p>
        </p:txBody>
      </p:sp>
      <p:sp>
        <p:nvSpPr>
          <p:cNvPr id="17" name="Rectangle 7"/>
          <p:cNvSpPr>
            <a:spLocks noChangeArrowheads="1"/>
          </p:cNvSpPr>
          <p:nvPr/>
        </p:nvSpPr>
        <p:spPr bwMode="auto">
          <a:xfrm>
            <a:off x="4643438" y="1204717"/>
            <a:ext cx="1571636" cy="366895"/>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sym typeface="Wingdings" pitchFamily="2" charset="2"/>
              </a:rPr>
              <a:t>量子力学</a:t>
            </a:r>
            <a:endParaRPr lang="ja-JP" altLang="en-US" b="1" dirty="0">
              <a:solidFill>
                <a:srgbClr val="F8F8F8"/>
              </a:solidFill>
              <a:sym typeface="Wingdings" pitchFamily="2" charset="2"/>
            </a:endParaRPr>
          </a:p>
        </p:txBody>
      </p:sp>
      <p:sp>
        <p:nvSpPr>
          <p:cNvPr id="18" name="Rectangle 7"/>
          <p:cNvSpPr>
            <a:spLocks noChangeArrowheads="1"/>
          </p:cNvSpPr>
          <p:nvPr/>
        </p:nvSpPr>
        <p:spPr bwMode="auto">
          <a:xfrm>
            <a:off x="4714876" y="1571612"/>
            <a:ext cx="3786214" cy="36317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1600" b="1" dirty="0" smtClean="0">
                <a:solidFill>
                  <a:srgbClr val="F8F8F8"/>
                </a:solidFill>
                <a:sym typeface="Wingdings" pitchFamily="2" charset="2"/>
              </a:rPr>
              <a:t>不確定性原理</a:t>
            </a:r>
            <a:r>
              <a:rPr lang="en-US" altLang="ja-JP" sz="1600" b="1" dirty="0" smtClean="0">
                <a:solidFill>
                  <a:srgbClr val="F8F8F8"/>
                </a:solidFill>
                <a:sym typeface="Wingdings" pitchFamily="2" charset="2"/>
              </a:rPr>
              <a:t>  </a:t>
            </a:r>
            <a:r>
              <a:rPr lang="ja-JP" altLang="en-US" sz="1600" b="1" dirty="0" smtClean="0">
                <a:solidFill>
                  <a:srgbClr val="F8F8F8"/>
                </a:solidFill>
                <a:sym typeface="Wingdings" pitchFamily="2" charset="2"/>
              </a:rPr>
              <a:t>位置と運動量の関係</a:t>
            </a:r>
            <a:endParaRPr lang="ja-JP" altLang="en-US" sz="1600" b="1" dirty="0">
              <a:solidFill>
                <a:srgbClr val="F8F8F8"/>
              </a:solidFill>
              <a:sym typeface="Wingdings" pitchFamily="2" charset="2"/>
            </a:endParaRPr>
          </a:p>
        </p:txBody>
      </p:sp>
      <p:pic>
        <p:nvPicPr>
          <p:cNvPr id="20" name="図 19" descr="txp_fig.bmp"/>
          <p:cNvPicPr>
            <a:picLocks noChangeAspect="1"/>
          </p:cNvPicPr>
          <p:nvPr>
            <p:custDataLst>
              <p:tags r:id="rId3"/>
            </p:custDataLst>
          </p:nvPr>
        </p:nvPicPr>
        <p:blipFill>
          <a:blip r:embed="rId10" cstate="print">
            <a:clrChange>
              <a:clrFrom>
                <a:srgbClr val="FFFFFF"/>
              </a:clrFrom>
              <a:clrTo>
                <a:srgbClr val="FFFFFF">
                  <a:alpha val="0"/>
                </a:srgbClr>
              </a:clrTo>
            </a:clrChange>
            <a:lum bright="90000"/>
          </a:blip>
          <a:stretch>
            <a:fillRect/>
          </a:stretch>
        </p:blipFill>
        <p:spPr>
          <a:xfrm>
            <a:off x="6000760" y="2286670"/>
            <a:ext cx="1045078" cy="404097"/>
          </a:xfrm>
          <a:prstGeom prst="rect">
            <a:avLst/>
          </a:prstGeom>
          <a:noFill/>
        </p:spPr>
      </p:pic>
      <p:sp>
        <p:nvSpPr>
          <p:cNvPr id="21" name="Rectangle 7"/>
          <p:cNvSpPr>
            <a:spLocks noChangeArrowheads="1"/>
          </p:cNvSpPr>
          <p:nvPr/>
        </p:nvSpPr>
        <p:spPr bwMode="auto">
          <a:xfrm>
            <a:off x="5357818" y="1891012"/>
            <a:ext cx="3214710" cy="36317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DDDDDD"/>
                </a:solidFill>
                <a:sym typeface="Wingdings" pitchFamily="2" charset="2"/>
              </a:rPr>
              <a:t>(</a:t>
            </a:r>
            <a:r>
              <a:rPr lang="ja-JP" altLang="en-US" sz="1600" b="1" dirty="0" smtClean="0">
                <a:solidFill>
                  <a:srgbClr val="DDDDDD"/>
                </a:solidFill>
                <a:sym typeface="Wingdings" pitchFamily="2" charset="2"/>
              </a:rPr>
              <a:t>相互作用の距離スケール</a:t>
            </a:r>
            <a:r>
              <a:rPr lang="en-US" altLang="ja-JP" sz="1600" b="1" dirty="0" smtClean="0">
                <a:solidFill>
                  <a:srgbClr val="DDDDDD"/>
                </a:solidFill>
                <a:sym typeface="Wingdings" pitchFamily="2" charset="2"/>
              </a:rPr>
              <a:t>)</a:t>
            </a:r>
            <a:endParaRPr lang="ja-JP" altLang="en-US" sz="1600" b="1" dirty="0">
              <a:solidFill>
                <a:srgbClr val="DDDDDD"/>
              </a:solidFill>
              <a:sym typeface="Wingdings" pitchFamily="2" charset="2"/>
            </a:endParaRPr>
          </a:p>
        </p:txBody>
      </p:sp>
      <p:pic>
        <p:nvPicPr>
          <p:cNvPr id="24" name="図 23" descr="txp_fig.bmp"/>
          <p:cNvPicPr>
            <a:picLocks noChangeAspect="1"/>
          </p:cNvPicPr>
          <p:nvPr>
            <p:custDataLst>
              <p:tags r:id="rId4"/>
            </p:custDataLst>
          </p:nvPr>
        </p:nvPicPr>
        <p:blipFill>
          <a:blip r:embed="rId11" cstate="print">
            <a:clrChange>
              <a:clrFrom>
                <a:srgbClr val="FFFFFF"/>
              </a:clrFrom>
              <a:clrTo>
                <a:srgbClr val="FFFFFF">
                  <a:alpha val="0"/>
                </a:srgbClr>
              </a:clrTo>
            </a:clrChange>
            <a:lum bright="90000"/>
          </a:blip>
          <a:stretch>
            <a:fillRect/>
          </a:stretch>
        </p:blipFill>
        <p:spPr>
          <a:xfrm>
            <a:off x="1000100" y="2143116"/>
            <a:ext cx="2699734" cy="314308"/>
          </a:xfrm>
          <a:prstGeom prst="rect">
            <a:avLst/>
          </a:prstGeom>
          <a:noFill/>
        </p:spPr>
      </p:pic>
      <p:sp>
        <p:nvSpPr>
          <p:cNvPr id="25" name="Rectangle 7"/>
          <p:cNvSpPr>
            <a:spLocks noChangeArrowheads="1"/>
          </p:cNvSpPr>
          <p:nvPr/>
        </p:nvSpPr>
        <p:spPr bwMode="auto">
          <a:xfrm>
            <a:off x="1285852" y="5143512"/>
            <a:ext cx="3214710" cy="60843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DDDDDD"/>
                </a:solidFill>
                <a:sym typeface="Wingdings" pitchFamily="2" charset="2"/>
              </a:rPr>
              <a:t>(</a:t>
            </a:r>
            <a:r>
              <a:rPr lang="ja-JP" altLang="en-US" sz="1600" b="1" dirty="0" smtClean="0">
                <a:solidFill>
                  <a:srgbClr val="DDDDDD"/>
                </a:solidFill>
                <a:sym typeface="Wingdings" pitchFamily="2" charset="2"/>
              </a:rPr>
              <a:t>質量の獲得に重要と</a:t>
            </a:r>
            <a:endParaRPr lang="en-US" altLang="ja-JP" sz="1600" b="1" dirty="0" smtClean="0">
              <a:solidFill>
                <a:srgbClr val="DDDDDD"/>
              </a:solidFill>
              <a:sym typeface="Wingdings" pitchFamily="2" charset="2"/>
            </a:endParaRPr>
          </a:p>
          <a:p>
            <a:pPr algn="l">
              <a:lnSpc>
                <a:spcPct val="110000"/>
              </a:lnSpc>
              <a:buClr>
                <a:schemeClr val="accent2"/>
              </a:buClr>
              <a:buSzPct val="70000"/>
              <a:buFont typeface="Wingdings" pitchFamily="2" charset="2"/>
              <a:buNone/>
            </a:pPr>
            <a:r>
              <a:rPr lang="ja-JP" altLang="en-US" sz="1600" b="1" dirty="0" smtClean="0">
                <a:solidFill>
                  <a:srgbClr val="DDDDDD"/>
                </a:solidFill>
                <a:sym typeface="Wingdings" pitchFamily="2" charset="2"/>
              </a:rPr>
              <a:t>　　考えられるスケール</a:t>
            </a:r>
            <a:r>
              <a:rPr lang="en-US" altLang="ja-JP" sz="1600" b="1" dirty="0" smtClean="0">
                <a:solidFill>
                  <a:srgbClr val="DDDDDD"/>
                </a:solidFill>
                <a:sym typeface="Wingdings" pitchFamily="2" charset="2"/>
              </a:rPr>
              <a:t>)</a:t>
            </a:r>
            <a:endParaRPr lang="ja-JP" altLang="en-US" sz="1600" b="1" dirty="0">
              <a:solidFill>
                <a:srgbClr val="DDDDDD"/>
              </a:solidFill>
              <a:sym typeface="Wingdings" pitchFamily="2" charset="2"/>
            </a:endParaRPr>
          </a:p>
        </p:txBody>
      </p:sp>
      <p:cxnSp>
        <p:nvCxnSpPr>
          <p:cNvPr id="26" name="直線コネクタ 25"/>
          <p:cNvCxnSpPr/>
          <p:nvPr/>
        </p:nvCxnSpPr>
        <p:spPr bwMode="auto">
          <a:xfrm flipV="1">
            <a:off x="3999702" y="3500438"/>
            <a:ext cx="1000926" cy="427834"/>
          </a:xfrm>
          <a:prstGeom prst="line">
            <a:avLst/>
          </a:prstGeom>
          <a:solidFill>
            <a:srgbClr val="99CCFF">
              <a:alpha val="50000"/>
            </a:srgbClr>
          </a:solidFill>
          <a:ln w="25400" cap="flat" cmpd="sng" algn="ctr">
            <a:solidFill>
              <a:srgbClr val="EAEAEA"/>
            </a:solidFill>
            <a:prstDash val="solid"/>
            <a:round/>
            <a:headEnd type="none" w="med" len="med"/>
            <a:tailEnd type="stealth" w="med" len="med"/>
          </a:ln>
          <a:effectLst/>
        </p:spPr>
      </p:cxnSp>
      <p:cxnSp>
        <p:nvCxnSpPr>
          <p:cNvPr id="28" name="直線コネクタ 27"/>
          <p:cNvCxnSpPr/>
          <p:nvPr/>
        </p:nvCxnSpPr>
        <p:spPr bwMode="auto">
          <a:xfrm>
            <a:off x="3929058" y="5214950"/>
            <a:ext cx="1143008" cy="1588"/>
          </a:xfrm>
          <a:prstGeom prst="line">
            <a:avLst/>
          </a:prstGeom>
          <a:solidFill>
            <a:srgbClr val="99CCFF">
              <a:alpha val="50000"/>
            </a:srgbClr>
          </a:solidFill>
          <a:ln w="25400" cap="flat" cmpd="sng" algn="ctr">
            <a:solidFill>
              <a:srgbClr val="EAEAEA"/>
            </a:solidFill>
            <a:prstDash val="solid"/>
            <a:round/>
            <a:headEnd type="none" w="med" len="med"/>
            <a:tailEnd type="stealth" w="med" len="med"/>
          </a:ln>
          <a:effectLst/>
        </p:spPr>
      </p:cxnSp>
      <p:sp>
        <p:nvSpPr>
          <p:cNvPr id="30" name="左右矢印 29"/>
          <p:cNvSpPr/>
          <p:nvPr/>
        </p:nvSpPr>
        <p:spPr bwMode="auto">
          <a:xfrm>
            <a:off x="4143372" y="1857364"/>
            <a:ext cx="357190" cy="285752"/>
          </a:xfrm>
          <a:prstGeom prst="leftRightArrow">
            <a:avLst/>
          </a:prstGeom>
          <a:solidFill>
            <a:srgbClr val="FFFFFF">
              <a:alpha val="20000"/>
            </a:srgbClr>
          </a:solidFill>
          <a:ln w="3175">
            <a:solidFill>
              <a:srgbClr val="FFFFFF"/>
            </a:solidFill>
            <a:miter lim="800000"/>
            <a:headEnd/>
            <a:tailEnd/>
          </a:ln>
          <a:effectLst/>
        </p:spPr>
        <p:txBody>
          <a:bodyPr rtlCol="0" anchor="ctr">
            <a:noAutofit/>
          </a:bodyPr>
          <a:lstStyle/>
          <a:p>
            <a:pPr algn="ctr"/>
            <a:endParaRPr kumimoji="1" lang="ja-JP" altLang="en-US">
              <a:solidFill>
                <a:srgbClr val="F8F8F8"/>
              </a:solidFill>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24" descr="page4"/>
          <p:cNvPicPr>
            <a:picLocks noChangeAspect="1" noChangeArrowheads="1"/>
          </p:cNvPicPr>
          <p:nvPr/>
        </p:nvPicPr>
        <p:blipFill>
          <a:blip r:embed="rId3" cstate="print"/>
          <a:srcRect l="6897" t="40495" r="8276"/>
          <a:stretch>
            <a:fillRect/>
          </a:stretch>
        </p:blipFill>
        <p:spPr bwMode="auto">
          <a:xfrm>
            <a:off x="357158" y="2214554"/>
            <a:ext cx="3814071" cy="3418025"/>
          </a:xfrm>
          <a:prstGeom prst="rect">
            <a:avLst/>
          </a:prstGeom>
          <a:noFill/>
        </p:spPr>
      </p:pic>
      <p:sp>
        <p:nvSpPr>
          <p:cNvPr id="7" name="Rectangle 925"/>
          <p:cNvSpPr>
            <a:spLocks noChangeArrowheads="1"/>
          </p:cNvSpPr>
          <p:nvPr/>
        </p:nvSpPr>
        <p:spPr bwMode="auto">
          <a:xfrm>
            <a:off x="430200" y="5684857"/>
            <a:ext cx="2355850" cy="458787"/>
          </a:xfrm>
          <a:prstGeom prst="rect">
            <a:avLst/>
          </a:prstGeom>
          <a:noFill/>
          <a:ln w="12700">
            <a:noFill/>
            <a:miter lim="800000"/>
            <a:headEnd/>
            <a:tailEnd/>
          </a:ln>
          <a:effectLst/>
        </p:spPr>
        <p:txBody>
          <a:bodyPr wrap="none" anchor="ctr">
            <a:spAutoFit/>
          </a:bodyPr>
          <a:lstStyle/>
          <a:p>
            <a:pPr algn="l">
              <a:buFontTx/>
              <a:buNone/>
            </a:pPr>
            <a:r>
              <a:rPr kumimoji="0" lang="en-US" altLang="ja-JP" sz="800" b="1" dirty="0">
                <a:solidFill>
                  <a:srgbClr val="FFFFFF"/>
                </a:solidFill>
              </a:rPr>
              <a:t>From Web Page:</a:t>
            </a:r>
          </a:p>
          <a:p>
            <a:pPr algn="l">
              <a:buFontTx/>
              <a:buNone/>
            </a:pPr>
            <a:r>
              <a:rPr lang="en-US" altLang="ja-JP" sz="800" b="1" dirty="0">
                <a:solidFill>
                  <a:srgbClr val="FFFFFF"/>
                </a:solidFill>
              </a:rPr>
              <a:t>   PHYSICS DIVISION</a:t>
            </a:r>
            <a:br>
              <a:rPr lang="en-US" altLang="ja-JP" sz="800" b="1" dirty="0">
                <a:solidFill>
                  <a:srgbClr val="FFFFFF"/>
                </a:solidFill>
              </a:rPr>
            </a:br>
            <a:r>
              <a:rPr lang="en-US" altLang="ja-JP" sz="800" b="1" dirty="0">
                <a:solidFill>
                  <a:srgbClr val="FFFFFF"/>
                </a:solidFill>
              </a:rPr>
              <a:t>     Lawrence Berkeley National Laboratory</a:t>
            </a:r>
          </a:p>
        </p:txBody>
      </p:sp>
      <p:sp>
        <p:nvSpPr>
          <p:cNvPr id="2" name="タイトル 1"/>
          <p:cNvSpPr>
            <a:spLocks noGrp="1"/>
          </p:cNvSpPr>
          <p:nvPr>
            <p:ph type="title"/>
          </p:nvPr>
        </p:nvSpPr>
        <p:spPr/>
        <p:txBody>
          <a:bodyPr/>
          <a:lstStyle/>
          <a:p>
            <a:r>
              <a:rPr lang="ja-JP" altLang="en-US" dirty="0" smtClean="0"/>
              <a:t>余剰次元とコンパクト化</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4" name="Picture 6" descr="savas"/>
          <p:cNvPicPr>
            <a:picLocks noChangeAspect="1" noChangeArrowheads="1"/>
          </p:cNvPicPr>
          <p:nvPr/>
        </p:nvPicPr>
        <p:blipFill>
          <a:blip r:embed="rId4" cstate="print">
            <a:clrChange>
              <a:clrFrom>
                <a:srgbClr val="FFFDFF"/>
              </a:clrFrom>
              <a:clrTo>
                <a:srgbClr val="FFFDFF">
                  <a:alpha val="0"/>
                </a:srgbClr>
              </a:clrTo>
            </a:clrChange>
          </a:blip>
          <a:srcRect/>
          <a:stretch>
            <a:fillRect/>
          </a:stretch>
        </p:blipFill>
        <p:spPr bwMode="auto">
          <a:xfrm>
            <a:off x="4929190" y="3039903"/>
            <a:ext cx="3276600" cy="1011237"/>
          </a:xfrm>
          <a:prstGeom prst="rect">
            <a:avLst/>
          </a:prstGeom>
          <a:noFill/>
        </p:spPr>
      </p:pic>
      <p:sp>
        <p:nvSpPr>
          <p:cNvPr id="5" name="Text Box 9"/>
          <p:cNvSpPr txBox="1">
            <a:spLocks noChangeArrowheads="1"/>
          </p:cNvSpPr>
          <p:nvPr/>
        </p:nvSpPr>
        <p:spPr bwMode="auto">
          <a:xfrm>
            <a:off x="6429388" y="3968597"/>
            <a:ext cx="1714512" cy="246221"/>
          </a:xfrm>
          <a:prstGeom prst="rect">
            <a:avLst/>
          </a:prstGeom>
          <a:noFill/>
          <a:ln w="38100" algn="ctr">
            <a:noFill/>
            <a:prstDash val="dashDot"/>
            <a:miter lim="800000"/>
            <a:headEnd/>
            <a:tailEnd/>
          </a:ln>
          <a:effectLst/>
        </p:spPr>
        <p:txBody>
          <a:bodyPr wrap="square">
            <a:spAutoFit/>
          </a:bodyPr>
          <a:lstStyle/>
          <a:p>
            <a:pPr algn="l">
              <a:spcBef>
                <a:spcPct val="50000"/>
              </a:spcBef>
              <a:buNone/>
            </a:pPr>
            <a:r>
              <a:rPr lang="en-US" altLang="ja-JP" sz="1000" dirty="0" smtClean="0">
                <a:solidFill>
                  <a:srgbClr val="FFFFFF"/>
                </a:solidFill>
                <a:ea typeface="ＭＳ Ｐゴシック" charset="-128"/>
              </a:rPr>
              <a:t>Figure </a:t>
            </a:r>
            <a:r>
              <a:rPr lang="en-US" altLang="ja-JP" sz="1000" dirty="0" err="1">
                <a:solidFill>
                  <a:srgbClr val="FFFFFF"/>
                </a:solidFill>
                <a:ea typeface="ＭＳ Ｐゴシック" charset="-128"/>
              </a:rPr>
              <a:t>Savas</a:t>
            </a:r>
            <a:r>
              <a:rPr lang="en-US" altLang="ja-JP" sz="1000" dirty="0">
                <a:solidFill>
                  <a:srgbClr val="FFFFFF"/>
                </a:solidFill>
                <a:ea typeface="ＭＳ Ｐゴシック" charset="-128"/>
              </a:rPr>
              <a:t> </a:t>
            </a:r>
            <a:r>
              <a:rPr lang="en-US" altLang="ja-JP" sz="1000" dirty="0" err="1">
                <a:solidFill>
                  <a:srgbClr val="FFFFFF"/>
                </a:solidFill>
                <a:ea typeface="ＭＳ Ｐゴシック" charset="-128"/>
              </a:rPr>
              <a:t>Dimopoulos</a:t>
            </a:r>
            <a:endParaRPr lang="en-US" altLang="ja-JP" sz="1000" dirty="0">
              <a:solidFill>
                <a:srgbClr val="FFFFFF"/>
              </a:solidFill>
              <a:ea typeface="ＭＳ Ｐゴシック" charset="-128"/>
            </a:endParaRPr>
          </a:p>
        </p:txBody>
      </p:sp>
      <p:sp>
        <p:nvSpPr>
          <p:cNvPr id="9" name="Rectangle 920"/>
          <p:cNvSpPr>
            <a:spLocks noChangeArrowheads="1"/>
          </p:cNvSpPr>
          <p:nvPr/>
        </p:nvSpPr>
        <p:spPr bwMode="auto">
          <a:xfrm>
            <a:off x="4214810" y="1357298"/>
            <a:ext cx="4786346" cy="1311128"/>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a:solidFill>
                  <a:srgbClr val="FFFFFF"/>
                </a:solidFill>
              </a:rPr>
              <a:t>ブレーン理論 </a:t>
            </a:r>
            <a:r>
              <a:rPr lang="en-US" altLang="ja-JP" b="1" dirty="0" smtClean="0">
                <a:solidFill>
                  <a:srgbClr val="FFFFFF"/>
                </a:solidFill>
              </a:rPr>
              <a:t> </a:t>
            </a:r>
            <a:endParaRPr lang="en-US" altLang="ja-JP" b="1" dirty="0">
              <a:solidFill>
                <a:srgbClr val="FFFFFF"/>
              </a:solidFill>
            </a:endParaRPr>
          </a:p>
          <a:p>
            <a:pPr algn="l">
              <a:lnSpc>
                <a:spcPct val="110000"/>
              </a:lnSpc>
              <a:buClr>
                <a:schemeClr val="accent2"/>
              </a:buClr>
              <a:buSzPct val="70000"/>
              <a:buFont typeface="Wingdings" pitchFamily="2" charset="2"/>
              <a:buNone/>
            </a:pPr>
            <a:r>
              <a:rPr lang="en-US" altLang="ja-JP" b="1" dirty="0">
                <a:solidFill>
                  <a:srgbClr val="FFFFFF"/>
                </a:solidFill>
              </a:rPr>
              <a:t>   </a:t>
            </a:r>
            <a:r>
              <a:rPr lang="ja-JP" altLang="en-US" b="1" dirty="0">
                <a:solidFill>
                  <a:srgbClr val="FFFFFF"/>
                </a:solidFill>
                <a:sym typeface="Wingdings" pitchFamily="2" charset="2"/>
              </a:rPr>
              <a:t>標準模型粒子 </a:t>
            </a:r>
            <a:r>
              <a:rPr lang="en-US" altLang="ja-JP" b="1" dirty="0">
                <a:solidFill>
                  <a:srgbClr val="FFFFFF"/>
                </a:solidFill>
                <a:sym typeface="Wingdings" pitchFamily="2" charset="2"/>
              </a:rPr>
              <a:t>: 3+1</a:t>
            </a:r>
            <a:r>
              <a:rPr lang="ja-JP" altLang="en-US" b="1" dirty="0">
                <a:solidFill>
                  <a:srgbClr val="FFFFFF"/>
                </a:solidFill>
                <a:sym typeface="Wingdings" pitchFamily="2" charset="2"/>
              </a:rPr>
              <a:t>次元に拘束</a:t>
            </a:r>
          </a:p>
          <a:p>
            <a:pPr algn="l">
              <a:lnSpc>
                <a:spcPct val="110000"/>
              </a:lnSpc>
              <a:buClr>
                <a:schemeClr val="accent2"/>
              </a:buClr>
              <a:buSzPct val="70000"/>
              <a:buFont typeface="Wingdings" pitchFamily="2" charset="2"/>
              <a:buNone/>
            </a:pPr>
            <a:r>
              <a:rPr lang="ja-JP" altLang="en-US" b="1" dirty="0">
                <a:solidFill>
                  <a:srgbClr val="FFFFFF"/>
                </a:solidFill>
                <a:sym typeface="Wingdings" pitchFamily="2" charset="2"/>
              </a:rPr>
              <a:t>   重力子           </a:t>
            </a:r>
            <a:r>
              <a:rPr lang="en-US" altLang="ja-JP" b="1" dirty="0">
                <a:solidFill>
                  <a:srgbClr val="FFFFFF"/>
                </a:solidFill>
                <a:sym typeface="Wingdings" pitchFamily="2" charset="2"/>
              </a:rPr>
              <a:t>: 10+1</a:t>
            </a:r>
            <a:r>
              <a:rPr lang="ja-JP" altLang="en-US" b="1" dirty="0">
                <a:solidFill>
                  <a:srgbClr val="FFFFFF"/>
                </a:solidFill>
                <a:sym typeface="Wingdings" pitchFamily="2" charset="2"/>
              </a:rPr>
              <a:t>次元に伝播</a:t>
            </a:r>
          </a:p>
          <a:p>
            <a:pPr algn="l">
              <a:lnSpc>
                <a:spcPct val="110000"/>
              </a:lnSpc>
              <a:buClr>
                <a:schemeClr val="accent2"/>
              </a:buClr>
              <a:buSzPct val="70000"/>
              <a:buFont typeface="Wingdings" pitchFamily="2" charset="2"/>
              <a:buNone/>
            </a:pPr>
            <a:r>
              <a:rPr lang="ja-JP" altLang="en-US" b="1" dirty="0">
                <a:solidFill>
                  <a:srgbClr val="FFFFFF"/>
                </a:solidFill>
                <a:sym typeface="Wingdings" pitchFamily="2" charset="2"/>
              </a:rPr>
              <a:t>      重力は余剰次元に漏れるため弱く見える</a:t>
            </a:r>
          </a:p>
        </p:txBody>
      </p:sp>
      <p:sp>
        <p:nvSpPr>
          <p:cNvPr id="10" name="Rectangle 920"/>
          <p:cNvSpPr>
            <a:spLocks noChangeArrowheads="1"/>
          </p:cNvSpPr>
          <p:nvPr/>
        </p:nvSpPr>
        <p:spPr bwMode="auto">
          <a:xfrm>
            <a:off x="5357818" y="4572008"/>
            <a:ext cx="3381370" cy="675698"/>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FFFFF"/>
                </a:solidFill>
                <a:sym typeface="Wingdings" pitchFamily="2" charset="2"/>
              </a:rPr>
              <a:t>余剰次元は小さくまるまっている</a:t>
            </a:r>
            <a:endParaRPr lang="en-US" altLang="ja-JP" b="1" dirty="0" smtClean="0">
              <a:solidFill>
                <a:srgbClr val="FFFFFF"/>
              </a:solidFill>
              <a:sym typeface="Wingdings" pitchFamily="2" charset="2"/>
            </a:endParaRPr>
          </a:p>
          <a:p>
            <a:pPr algn="l">
              <a:lnSpc>
                <a:spcPct val="110000"/>
              </a:lnSpc>
              <a:buClr>
                <a:schemeClr val="accent2"/>
              </a:buClr>
              <a:buSzPct val="70000"/>
              <a:buFont typeface="Wingdings" pitchFamily="2" charset="2"/>
              <a:buNone/>
            </a:pPr>
            <a:r>
              <a:rPr lang="en-US" altLang="ja-JP" b="1" dirty="0" smtClean="0">
                <a:solidFill>
                  <a:srgbClr val="FFFFFF"/>
                </a:solidFill>
                <a:sym typeface="Wingdings" pitchFamily="2" charset="2"/>
              </a:rPr>
              <a:t>   4</a:t>
            </a:r>
            <a:r>
              <a:rPr lang="ja-JP" altLang="en-US" b="1" dirty="0" smtClean="0">
                <a:solidFill>
                  <a:srgbClr val="FFFFFF"/>
                </a:solidFill>
                <a:sym typeface="Wingdings" pitchFamily="2" charset="2"/>
              </a:rPr>
              <a:t>次元時空しか認知できない</a:t>
            </a:r>
            <a:endParaRPr lang="ja-JP" altLang="en-US" b="1" dirty="0">
              <a:solidFill>
                <a:srgbClr val="FFFFFF"/>
              </a:solidFill>
              <a:sym typeface="Wingdings" pitchFamily="2" charset="2"/>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角丸四角形 73"/>
          <p:cNvSpPr/>
          <p:nvPr/>
        </p:nvSpPr>
        <p:spPr bwMode="auto">
          <a:xfrm>
            <a:off x="2285984" y="5000636"/>
            <a:ext cx="882468" cy="428628"/>
          </a:xfrm>
          <a:prstGeom prst="roundRect">
            <a:avLst/>
          </a:prstGeom>
          <a:solidFill>
            <a:srgbClr val="99CCFF">
              <a:alpha val="20000"/>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000000"/>
              </a:solidFill>
              <a:effectLst/>
              <a:latin typeface="Tahoma" pitchFamily="34" charset="0"/>
              <a:ea typeface="HGP創英角ｺﾞｼｯｸUB" pitchFamily="50" charset="-128"/>
            </a:endParaRPr>
          </a:p>
        </p:txBody>
      </p:sp>
      <p:sp>
        <p:nvSpPr>
          <p:cNvPr id="40" name="角丸四角形 39"/>
          <p:cNvSpPr/>
          <p:nvPr/>
        </p:nvSpPr>
        <p:spPr bwMode="auto">
          <a:xfrm>
            <a:off x="6072198" y="3214686"/>
            <a:ext cx="2500330" cy="2214578"/>
          </a:xfrm>
          <a:prstGeom prst="roundRect">
            <a:avLst>
              <a:gd name="adj" fmla="val 8018"/>
            </a:avLst>
          </a:prstGeom>
          <a:solidFill>
            <a:srgbClr val="F8F8F8">
              <a:alpha val="90000"/>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25" name="角丸四角形 24"/>
          <p:cNvSpPr/>
          <p:nvPr/>
        </p:nvSpPr>
        <p:spPr bwMode="auto">
          <a:xfrm>
            <a:off x="1214414" y="3961060"/>
            <a:ext cx="4071966" cy="1611080"/>
          </a:xfrm>
          <a:prstGeom prst="roundRect">
            <a:avLst/>
          </a:prstGeom>
          <a:solidFill>
            <a:srgbClr val="99CCFF">
              <a:alpha val="10000"/>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000000"/>
              </a:solidFill>
              <a:effectLst/>
              <a:latin typeface="Tahoma" pitchFamily="34" charset="0"/>
              <a:ea typeface="HGP創英角ｺﾞｼｯｸUB" pitchFamily="50" charset="-128"/>
            </a:endParaRPr>
          </a:p>
        </p:txBody>
      </p:sp>
      <p:pic>
        <p:nvPicPr>
          <p:cNvPr id="1102850" name="Picture 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715140" y="3786190"/>
            <a:ext cx="1447800" cy="1447800"/>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28" name="円/楕円 27"/>
          <p:cNvSpPr/>
          <p:nvPr/>
        </p:nvSpPr>
        <p:spPr bwMode="auto">
          <a:xfrm>
            <a:off x="7339042" y="4338654"/>
            <a:ext cx="142876" cy="142876"/>
          </a:xfrm>
          <a:prstGeom prst="ellipse">
            <a:avLst/>
          </a:prstGeom>
          <a:solidFill>
            <a:schemeClr val="bg2">
              <a:lumMod val="10000"/>
              <a:alpha val="3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000000"/>
              </a:solidFill>
              <a:effectLst/>
              <a:latin typeface="Tahoma" pitchFamily="34" charset="0"/>
              <a:ea typeface="HGP創英角ｺﾞｼｯｸUB" pitchFamily="50" charset="-128"/>
            </a:endParaRPr>
          </a:p>
        </p:txBody>
      </p:sp>
      <p:sp>
        <p:nvSpPr>
          <p:cNvPr id="547844" name="Rectangle 4"/>
          <p:cNvSpPr>
            <a:spLocks noGrp="1" noChangeArrowheads="1"/>
          </p:cNvSpPr>
          <p:nvPr>
            <p:ph type="title"/>
          </p:nvPr>
        </p:nvSpPr>
        <p:spPr/>
        <p:txBody>
          <a:bodyPr/>
          <a:lstStyle/>
          <a:p>
            <a:r>
              <a:rPr lang="ja-JP" altLang="en-US" dirty="0" smtClean="0"/>
              <a:t>重力のガウスの法則</a:t>
            </a:r>
            <a:endParaRPr lang="ja-JP" altLang="en-US" dirty="0"/>
          </a:p>
        </p:txBody>
      </p:sp>
      <p:sp>
        <p:nvSpPr>
          <p:cNvPr id="17"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570276" name="Rectangle 932"/>
          <p:cNvSpPr>
            <a:spLocks noChangeArrowheads="1"/>
          </p:cNvSpPr>
          <p:nvPr/>
        </p:nvSpPr>
        <p:spPr bwMode="auto">
          <a:xfrm>
            <a:off x="571472" y="3143248"/>
            <a:ext cx="4572000" cy="701731"/>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b="1" dirty="0" smtClean="0">
                <a:solidFill>
                  <a:srgbClr val="F8F8F8"/>
                </a:solidFill>
                <a:sym typeface="Wingdings" pitchFamily="2" charset="2"/>
              </a:rPr>
              <a:t>質量 </a:t>
            </a:r>
            <a:r>
              <a:rPr kumimoji="0" lang="en-US" altLang="ja-JP" b="1" dirty="0" smtClean="0">
                <a:solidFill>
                  <a:srgbClr val="F8F8F8"/>
                </a:solidFill>
                <a:sym typeface="Wingdings" pitchFamily="2" charset="2"/>
              </a:rPr>
              <a:t>M</a:t>
            </a:r>
            <a:r>
              <a:rPr kumimoji="0" lang="ja-JP" altLang="en-US" b="1" dirty="0" smtClean="0">
                <a:solidFill>
                  <a:srgbClr val="F8F8F8"/>
                </a:solidFill>
                <a:sym typeface="Wingdings" pitchFamily="2" charset="2"/>
              </a:rPr>
              <a:t>の質点が</a:t>
            </a:r>
            <a:endParaRPr kumimoji="0" lang="en-US" altLang="ja-JP" b="1" dirty="0" smtClean="0">
              <a:solidFill>
                <a:srgbClr val="F8F8F8"/>
              </a:solidFill>
              <a:sym typeface="Wingdings" pitchFamily="2" charset="2"/>
            </a:endParaRPr>
          </a:p>
          <a:p>
            <a:pPr algn="l">
              <a:lnSpc>
                <a:spcPct val="110000"/>
              </a:lnSpc>
              <a:buClr>
                <a:schemeClr val="accent2"/>
              </a:buClr>
              <a:buSzPct val="70000"/>
              <a:buFont typeface="Wingdings" pitchFamily="2" charset="2"/>
              <a:buNone/>
            </a:pPr>
            <a:r>
              <a:rPr kumimoji="0" lang="ja-JP" altLang="en-US" b="1" dirty="0" smtClean="0">
                <a:solidFill>
                  <a:srgbClr val="F8F8F8"/>
                </a:solidFill>
                <a:sym typeface="Wingdings" pitchFamily="2" charset="2"/>
              </a:rPr>
              <a:t>　　単位質量に及ぼす重力</a:t>
            </a:r>
            <a:endParaRPr lang="en-US" altLang="ja-JP" b="1" dirty="0">
              <a:solidFill>
                <a:srgbClr val="F8F8F8"/>
              </a:solidFill>
              <a:sym typeface="Wingdings" pitchFamily="2" charset="2"/>
            </a:endParaRPr>
          </a:p>
        </p:txBody>
      </p:sp>
      <p:grpSp>
        <p:nvGrpSpPr>
          <p:cNvPr id="30" name="グループ化 29"/>
          <p:cNvGrpSpPr/>
          <p:nvPr/>
        </p:nvGrpSpPr>
        <p:grpSpPr>
          <a:xfrm>
            <a:off x="1574812" y="5670236"/>
            <a:ext cx="5106958" cy="759160"/>
            <a:chOff x="1574812" y="3384220"/>
            <a:chExt cx="5106958" cy="759160"/>
          </a:xfrm>
        </p:grpSpPr>
        <p:sp>
          <p:nvSpPr>
            <p:cNvPr id="547848" name="AutoShape 8"/>
            <p:cNvSpPr>
              <a:spLocks noChangeAspect="1" noChangeArrowheads="1"/>
            </p:cNvSpPr>
            <p:nvPr/>
          </p:nvSpPr>
          <p:spPr bwMode="auto">
            <a:xfrm>
              <a:off x="1574812" y="3525510"/>
              <a:ext cx="173038" cy="215900"/>
            </a:xfrm>
            <a:prstGeom prst="rightArrow">
              <a:avLst>
                <a:gd name="adj1" fmla="val 59167"/>
                <a:gd name="adj2" fmla="val 40625"/>
              </a:avLst>
            </a:prstGeom>
            <a:solidFill>
              <a:srgbClr val="99CCFF">
                <a:alpha val="20000"/>
              </a:srgbClr>
            </a:solidFill>
            <a:ln w="3175">
              <a:solidFill>
                <a:srgbClr val="CCECFF"/>
              </a:solidFill>
              <a:miter lim="800000"/>
              <a:headEnd/>
              <a:tailEnd/>
            </a:ln>
            <a:effectLst/>
          </p:spPr>
          <p:txBody>
            <a:bodyPr anchor="ctr">
              <a:spAutoFit/>
            </a:bodyPr>
            <a:lstStyle/>
            <a:p>
              <a:endParaRPr lang="ja-JP" altLang="en-US" dirty="0"/>
            </a:p>
          </p:txBody>
        </p:sp>
        <p:sp>
          <p:nvSpPr>
            <p:cNvPr id="547851" name="Rectangle 11"/>
            <p:cNvSpPr>
              <a:spLocks noChangeArrowheads="1"/>
            </p:cNvSpPr>
            <p:nvPr/>
          </p:nvSpPr>
          <p:spPr bwMode="auto">
            <a:xfrm>
              <a:off x="2000232" y="3741410"/>
              <a:ext cx="4681538" cy="40197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b="1" dirty="0" smtClean="0">
                  <a:sym typeface="Wingdings" pitchFamily="2" charset="2"/>
                </a:rPr>
                <a:t>  </a:t>
              </a:r>
              <a:r>
                <a:rPr lang="en-US" altLang="ja-JP" b="1" dirty="0" smtClean="0">
                  <a:solidFill>
                    <a:srgbClr val="F8F8F8"/>
                  </a:solidFill>
                  <a:sym typeface="Wingdings" pitchFamily="2" charset="2"/>
                </a:rPr>
                <a:t> 3</a:t>
              </a:r>
              <a:r>
                <a:rPr lang="ja-JP" altLang="en-US" b="1" dirty="0" smtClean="0">
                  <a:solidFill>
                    <a:srgbClr val="F8F8F8"/>
                  </a:solidFill>
                  <a:sym typeface="Wingdings" pitchFamily="2" charset="2"/>
                </a:rPr>
                <a:t>次元空間では</a:t>
              </a:r>
              <a:r>
                <a:rPr lang="ja-JP" altLang="en-US" b="1" dirty="0" smtClean="0">
                  <a:sym typeface="Wingdings" pitchFamily="2" charset="2"/>
                </a:rPr>
                <a:t>　</a:t>
              </a:r>
              <a:r>
                <a:rPr lang="ja-JP" altLang="en-US" b="1" dirty="0" smtClean="0">
                  <a:solidFill>
                    <a:srgbClr val="CCECFF"/>
                  </a:solidFill>
                </a:rPr>
                <a:t>重力</a:t>
              </a:r>
              <a:r>
                <a:rPr lang="ja-JP" altLang="en-US" b="1" dirty="0">
                  <a:solidFill>
                    <a:srgbClr val="CCECFF"/>
                  </a:solidFill>
                </a:rPr>
                <a:t>の逆</a:t>
              </a:r>
              <a:r>
                <a:rPr lang="ja-JP" altLang="en-US" b="1" dirty="0" smtClean="0">
                  <a:solidFill>
                    <a:srgbClr val="CCECFF"/>
                  </a:solidFill>
                </a:rPr>
                <a:t>二乗則</a:t>
              </a:r>
              <a:endParaRPr lang="ja-JP" altLang="en-US" b="1" dirty="0">
                <a:solidFill>
                  <a:srgbClr val="CCECFF"/>
                </a:solidFill>
              </a:endParaRPr>
            </a:p>
          </p:txBody>
        </p:sp>
        <p:sp>
          <p:nvSpPr>
            <p:cNvPr id="29" name="Rectangle 932"/>
            <p:cNvSpPr>
              <a:spLocks noChangeArrowheads="1"/>
            </p:cNvSpPr>
            <p:nvPr/>
          </p:nvSpPr>
          <p:spPr bwMode="auto">
            <a:xfrm>
              <a:off x="1819320" y="3384220"/>
              <a:ext cx="4572000" cy="39735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sym typeface="Wingdings" pitchFamily="2" charset="2"/>
                </a:rPr>
                <a:t>力は球面の表面積に反比例</a:t>
              </a:r>
              <a:endParaRPr lang="en-US" altLang="ja-JP" b="1" dirty="0">
                <a:solidFill>
                  <a:srgbClr val="F8F8F8"/>
                </a:solidFill>
                <a:sym typeface="Wingdings" pitchFamily="2" charset="2"/>
              </a:endParaRPr>
            </a:p>
          </p:txBody>
        </p:sp>
      </p:grpSp>
      <p:cxnSp>
        <p:nvCxnSpPr>
          <p:cNvPr id="34" name="直線コネクタ 33"/>
          <p:cNvCxnSpPr/>
          <p:nvPr/>
        </p:nvCxnSpPr>
        <p:spPr bwMode="auto">
          <a:xfrm>
            <a:off x="6858016" y="3929066"/>
            <a:ext cx="500066" cy="428628"/>
          </a:xfrm>
          <a:prstGeom prst="line">
            <a:avLst/>
          </a:prstGeom>
          <a:solidFill>
            <a:srgbClr val="99CCFF">
              <a:alpha val="50000"/>
            </a:srgbClr>
          </a:solidFill>
          <a:ln w="38100" cap="flat" cmpd="sng" algn="ctr">
            <a:solidFill>
              <a:srgbClr val="3333FF">
                <a:alpha val="31000"/>
              </a:srgbClr>
            </a:solidFill>
            <a:prstDash val="solid"/>
            <a:round/>
            <a:headEnd type="none" w="med" len="med"/>
            <a:tailEnd type="none" w="med" len="med"/>
          </a:ln>
          <a:effectLst/>
        </p:spPr>
      </p:cxnSp>
      <p:sp>
        <p:nvSpPr>
          <p:cNvPr id="36" name="円/楕円 35"/>
          <p:cNvSpPr/>
          <p:nvPr/>
        </p:nvSpPr>
        <p:spPr bwMode="auto">
          <a:xfrm>
            <a:off x="6929454" y="3929066"/>
            <a:ext cx="142876" cy="285752"/>
          </a:xfrm>
          <a:prstGeom prst="ellipse">
            <a:avLst/>
          </a:prstGeom>
          <a:solidFill>
            <a:srgbClr val="99CCFF">
              <a:alpha val="50000"/>
            </a:srgbClr>
          </a:solidFill>
          <a:ln w="12700" cap="flat" cmpd="sng" algn="ctr">
            <a:solidFill>
              <a:srgbClr val="3333FF"/>
            </a:solidFill>
            <a:prstDash val="solid"/>
            <a:round/>
            <a:headEnd type="none" w="med" len="med"/>
            <a:tailEnd type="none" w="med" len="med"/>
          </a:ln>
          <a:effectLst/>
          <a:scene3d>
            <a:camera prst="orthographicFront">
              <a:rot lat="0" lon="0" rev="8100000"/>
            </a:camera>
            <a:lightRig rig="threePt" dir="t"/>
          </a:scene3d>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000000"/>
              </a:solidFill>
              <a:effectLst/>
              <a:latin typeface="Tahoma" pitchFamily="34" charset="0"/>
              <a:ea typeface="HGP創英角ｺﾞｼｯｸUB" pitchFamily="50" charset="-128"/>
            </a:endParaRPr>
          </a:p>
        </p:txBody>
      </p:sp>
      <p:cxnSp>
        <p:nvCxnSpPr>
          <p:cNvPr id="31" name="直線矢印コネクタ 30"/>
          <p:cNvCxnSpPr/>
          <p:nvPr/>
        </p:nvCxnSpPr>
        <p:spPr bwMode="auto">
          <a:xfrm rot="10800000">
            <a:off x="6523496" y="3653792"/>
            <a:ext cx="500066" cy="428628"/>
          </a:xfrm>
          <a:prstGeom prst="straightConnector1">
            <a:avLst/>
          </a:prstGeom>
          <a:solidFill>
            <a:srgbClr val="99CCFF">
              <a:alpha val="50000"/>
            </a:srgbClr>
          </a:solidFill>
          <a:ln w="38100" cap="flat" cmpd="sng" algn="ctr">
            <a:solidFill>
              <a:srgbClr val="3333FF"/>
            </a:solidFill>
            <a:prstDash val="solid"/>
            <a:round/>
            <a:headEnd type="none" w="med" len="med"/>
            <a:tailEnd type="stealth" w="med" len="lg"/>
          </a:ln>
          <a:effectLst/>
        </p:spPr>
      </p:cxnSp>
      <p:pic>
        <p:nvPicPr>
          <p:cNvPr id="41" name="図 40" descr="txp_fig.bmp"/>
          <p:cNvPicPr>
            <a:picLocks noChangeAspect="1"/>
          </p:cNvPicPr>
          <p:nvPr>
            <p:custDataLst>
              <p:tags r:id="rId1"/>
            </p:custDataLst>
          </p:nvPr>
        </p:nvPicPr>
        <p:blipFill>
          <a:blip r:embed="rId10" cstate="print">
            <a:clrChange>
              <a:clrFrom>
                <a:srgbClr val="FFFFFF"/>
              </a:clrFrom>
              <a:clrTo>
                <a:srgbClr val="FFFFFF">
                  <a:alpha val="0"/>
                </a:srgbClr>
              </a:clrTo>
            </a:clrChange>
            <a:lum/>
          </a:blip>
          <a:stretch>
            <a:fillRect/>
          </a:stretch>
        </p:blipFill>
        <p:spPr>
          <a:xfrm>
            <a:off x="6572264" y="4071942"/>
            <a:ext cx="304999" cy="189099"/>
          </a:xfrm>
          <a:prstGeom prst="rect">
            <a:avLst/>
          </a:prstGeom>
        </p:spPr>
      </p:pic>
      <p:pic>
        <p:nvPicPr>
          <p:cNvPr id="43" name="図 42" descr="txp_fig.bmp"/>
          <p:cNvPicPr>
            <a:picLocks noChangeAspect="1"/>
          </p:cNvPicPr>
          <p:nvPr>
            <p:custDataLst>
              <p:tags r:id="rId2"/>
            </p:custDataLst>
          </p:nvPr>
        </p:nvPicPr>
        <p:blipFill>
          <a:blip r:embed="rId11" cstate="print">
            <a:clrChange>
              <a:clrFrom>
                <a:srgbClr val="FFFFFF"/>
              </a:clrFrom>
              <a:clrTo>
                <a:srgbClr val="FFFFFF">
                  <a:alpha val="0"/>
                </a:srgbClr>
              </a:clrTo>
            </a:clrChange>
            <a:lum/>
          </a:blip>
          <a:stretch>
            <a:fillRect/>
          </a:stretch>
        </p:blipFill>
        <p:spPr>
          <a:xfrm>
            <a:off x="6330214" y="3386347"/>
            <a:ext cx="1027868" cy="256967"/>
          </a:xfrm>
          <a:prstGeom prst="rect">
            <a:avLst/>
          </a:prstGeom>
          <a:noFill/>
        </p:spPr>
      </p:pic>
      <p:pic>
        <p:nvPicPr>
          <p:cNvPr id="45" name="図 44" descr="txp_fig.bmp"/>
          <p:cNvPicPr>
            <a:picLocks noChangeAspect="1"/>
          </p:cNvPicPr>
          <p:nvPr>
            <p:custDataLst>
              <p:tags r:id="rId3"/>
            </p:custDataLst>
          </p:nvPr>
        </p:nvPicPr>
        <p:blipFill>
          <a:blip r:embed="rId12" cstate="print">
            <a:clrChange>
              <a:clrFrom>
                <a:srgbClr val="FFFFFF"/>
              </a:clrFrom>
              <a:clrTo>
                <a:srgbClr val="FFFFFF">
                  <a:alpha val="0"/>
                </a:srgbClr>
              </a:clrTo>
            </a:clrChange>
            <a:lum bright="90000"/>
          </a:blip>
          <a:stretch>
            <a:fillRect/>
          </a:stretch>
        </p:blipFill>
        <p:spPr>
          <a:xfrm>
            <a:off x="1496955" y="4014841"/>
            <a:ext cx="3571899" cy="697571"/>
          </a:xfrm>
          <a:prstGeom prst="rect">
            <a:avLst/>
          </a:prstGeom>
          <a:noFill/>
        </p:spPr>
      </p:pic>
      <p:pic>
        <p:nvPicPr>
          <p:cNvPr id="47" name="図 46" descr="txp_fig.bmp"/>
          <p:cNvPicPr>
            <a:picLocks noChangeAspect="1"/>
          </p:cNvPicPr>
          <p:nvPr>
            <p:custDataLst>
              <p:tags r:id="rId4"/>
            </p:custDataLst>
          </p:nvPr>
        </p:nvPicPr>
        <p:blipFill>
          <a:blip r:embed="rId13" cstate="print">
            <a:clrChange>
              <a:clrFrom>
                <a:srgbClr val="FFFFFF"/>
              </a:clrFrom>
              <a:clrTo>
                <a:srgbClr val="FFFFFF">
                  <a:alpha val="0"/>
                </a:srgbClr>
              </a:clrTo>
            </a:clrChange>
            <a:lum/>
          </a:blip>
          <a:stretch>
            <a:fillRect/>
          </a:stretch>
        </p:blipFill>
        <p:spPr>
          <a:xfrm>
            <a:off x="7449642" y="4500570"/>
            <a:ext cx="265630" cy="169302"/>
          </a:xfrm>
          <a:prstGeom prst="rect">
            <a:avLst/>
          </a:prstGeom>
          <a:noFill/>
        </p:spPr>
      </p:pic>
      <p:sp>
        <p:nvSpPr>
          <p:cNvPr id="57" name="角丸四角形 56"/>
          <p:cNvSpPr/>
          <p:nvPr/>
        </p:nvSpPr>
        <p:spPr bwMode="auto">
          <a:xfrm>
            <a:off x="1071538" y="928670"/>
            <a:ext cx="6429420" cy="1928826"/>
          </a:xfrm>
          <a:prstGeom prst="roundRect">
            <a:avLst>
              <a:gd name="adj" fmla="val 6289"/>
            </a:avLst>
          </a:prstGeom>
          <a:solidFill>
            <a:srgbClr val="FFFFFF">
              <a:alpha val="10000"/>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000000"/>
              </a:solidFill>
              <a:effectLst/>
              <a:latin typeface="Tahoma" pitchFamily="34" charset="0"/>
              <a:ea typeface="HGP創英角ｺﾞｼｯｸUB" pitchFamily="50" charset="-128"/>
            </a:endParaRPr>
          </a:p>
        </p:txBody>
      </p:sp>
      <p:sp>
        <p:nvSpPr>
          <p:cNvPr id="48" name="Rectangle 932"/>
          <p:cNvSpPr>
            <a:spLocks noChangeArrowheads="1"/>
          </p:cNvSpPr>
          <p:nvPr/>
        </p:nvSpPr>
        <p:spPr bwMode="auto">
          <a:xfrm>
            <a:off x="1152500" y="982149"/>
            <a:ext cx="5419764" cy="108952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kumimoji="0" lang="ja-JP" altLang="en-US" b="1" dirty="0" smtClean="0">
                <a:solidFill>
                  <a:srgbClr val="F8F8F8"/>
                </a:solidFill>
                <a:sym typeface="Wingdings" pitchFamily="2" charset="2"/>
              </a:rPr>
              <a:t>電磁気からの類推</a:t>
            </a:r>
            <a:endParaRPr kumimoji="0" lang="en-US" altLang="ja-JP" b="1" dirty="0" smtClean="0">
              <a:solidFill>
                <a:srgbClr val="F8F8F8"/>
              </a:solidFill>
              <a:sym typeface="Wingdings" pitchFamily="2" charset="2"/>
            </a:endParaRPr>
          </a:p>
          <a:p>
            <a:pPr algn="l">
              <a:lnSpc>
                <a:spcPct val="120000"/>
              </a:lnSpc>
              <a:buClr>
                <a:schemeClr val="accent2"/>
              </a:buClr>
              <a:buSzPct val="70000"/>
              <a:buFont typeface="Wingdings" pitchFamily="2" charset="2"/>
              <a:buNone/>
            </a:pPr>
            <a:r>
              <a:rPr kumimoji="0" lang="ja-JP" altLang="en-US" b="1" dirty="0" smtClean="0">
                <a:solidFill>
                  <a:srgbClr val="F8F8F8"/>
                </a:solidFill>
                <a:sym typeface="Wingdings" pitchFamily="2" charset="2"/>
              </a:rPr>
              <a:t>     電荷 </a:t>
            </a:r>
            <a:r>
              <a:rPr kumimoji="0" lang="en-US" altLang="ja-JP" b="1" dirty="0" smtClean="0">
                <a:solidFill>
                  <a:srgbClr val="F8F8F8"/>
                </a:solidFill>
                <a:sym typeface="Wingdings" pitchFamily="2" charset="2"/>
              </a:rPr>
              <a:t>Q</a:t>
            </a:r>
            <a:r>
              <a:rPr kumimoji="0" lang="ja-JP" altLang="en-US" b="1" dirty="0" smtClean="0">
                <a:solidFill>
                  <a:srgbClr val="F8F8F8"/>
                </a:solidFill>
                <a:sym typeface="Wingdings" pitchFamily="2" charset="2"/>
              </a:rPr>
              <a:t>の点粒子が</a:t>
            </a:r>
            <a:endParaRPr kumimoji="0" lang="en-US" altLang="ja-JP" b="1" dirty="0" smtClean="0">
              <a:solidFill>
                <a:srgbClr val="F8F8F8"/>
              </a:solidFill>
              <a:sym typeface="Wingdings" pitchFamily="2" charset="2"/>
            </a:endParaRPr>
          </a:p>
          <a:p>
            <a:pPr algn="l">
              <a:lnSpc>
                <a:spcPct val="120000"/>
              </a:lnSpc>
              <a:buClr>
                <a:schemeClr val="accent2"/>
              </a:buClr>
              <a:buSzPct val="70000"/>
              <a:buFont typeface="Wingdings" pitchFamily="2" charset="2"/>
              <a:buNone/>
            </a:pPr>
            <a:r>
              <a:rPr kumimoji="0" lang="ja-JP" altLang="en-US" b="1" dirty="0" smtClean="0">
                <a:solidFill>
                  <a:srgbClr val="F8F8F8"/>
                </a:solidFill>
                <a:sym typeface="Wingdings" pitchFamily="2" charset="2"/>
              </a:rPr>
              <a:t>　　単位電荷を持つ粒子に及ぼす静電気力</a:t>
            </a:r>
            <a:endParaRPr lang="en-US" altLang="ja-JP" b="1" dirty="0">
              <a:solidFill>
                <a:srgbClr val="F8F8F8"/>
              </a:solidFill>
              <a:sym typeface="Wingdings" pitchFamily="2" charset="2"/>
            </a:endParaRPr>
          </a:p>
        </p:txBody>
      </p:sp>
      <p:sp>
        <p:nvSpPr>
          <p:cNvPr id="49" name="角丸四角形 48"/>
          <p:cNvSpPr/>
          <p:nvPr/>
        </p:nvSpPr>
        <p:spPr bwMode="auto">
          <a:xfrm>
            <a:off x="1214414" y="2088055"/>
            <a:ext cx="6143668" cy="626565"/>
          </a:xfrm>
          <a:prstGeom prst="roundRect">
            <a:avLst/>
          </a:prstGeom>
          <a:solidFill>
            <a:srgbClr val="CCECFF">
              <a:alpha val="20000"/>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000000"/>
              </a:solidFill>
              <a:effectLst/>
              <a:latin typeface="Tahoma" pitchFamily="34" charset="0"/>
              <a:ea typeface="HGP創英角ｺﾞｼｯｸUB" pitchFamily="50" charset="-128"/>
            </a:endParaRPr>
          </a:p>
        </p:txBody>
      </p:sp>
      <p:sp>
        <p:nvSpPr>
          <p:cNvPr id="60" name="Rectangle 11"/>
          <p:cNvSpPr>
            <a:spLocks noChangeArrowheads="1"/>
          </p:cNvSpPr>
          <p:nvPr/>
        </p:nvSpPr>
        <p:spPr bwMode="auto">
          <a:xfrm>
            <a:off x="1214414" y="2214554"/>
            <a:ext cx="1633550"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sym typeface="Wingdings" pitchFamily="2" charset="2"/>
              </a:rPr>
              <a:t>ガウスの法則</a:t>
            </a:r>
            <a:endParaRPr lang="ja-JP" altLang="en-US" b="1" dirty="0">
              <a:solidFill>
                <a:srgbClr val="CCECFF"/>
              </a:solidFill>
            </a:endParaRPr>
          </a:p>
        </p:txBody>
      </p:sp>
      <p:pic>
        <p:nvPicPr>
          <p:cNvPr id="69" name="図 68" descr="txp_fig.bmp"/>
          <p:cNvPicPr>
            <a:picLocks noChangeAspect="1"/>
          </p:cNvPicPr>
          <p:nvPr>
            <p:custDataLst>
              <p:tags r:id="rId5"/>
            </p:custDataLst>
          </p:nvPr>
        </p:nvPicPr>
        <p:blipFill>
          <a:blip r:embed="rId14" cstate="print">
            <a:clrChange>
              <a:clrFrom>
                <a:srgbClr val="FFFFFF"/>
              </a:clrFrom>
              <a:clrTo>
                <a:srgbClr val="FFFFFF">
                  <a:alpha val="0"/>
                </a:srgbClr>
              </a:clrTo>
            </a:clrChange>
            <a:lum bright="90000"/>
          </a:blip>
          <a:stretch>
            <a:fillRect/>
          </a:stretch>
        </p:blipFill>
        <p:spPr>
          <a:xfrm>
            <a:off x="1928794" y="5009040"/>
            <a:ext cx="1168220" cy="374430"/>
          </a:xfrm>
          <a:prstGeom prst="rect">
            <a:avLst/>
          </a:prstGeom>
          <a:noFill/>
        </p:spPr>
      </p:pic>
      <p:sp>
        <p:nvSpPr>
          <p:cNvPr id="71" name="AutoShape 8"/>
          <p:cNvSpPr>
            <a:spLocks noChangeAspect="1" noChangeArrowheads="1"/>
          </p:cNvSpPr>
          <p:nvPr/>
        </p:nvSpPr>
        <p:spPr bwMode="auto">
          <a:xfrm rot="5400000">
            <a:off x="2357422" y="4764891"/>
            <a:ext cx="173038" cy="215900"/>
          </a:xfrm>
          <a:prstGeom prst="rightArrow">
            <a:avLst>
              <a:gd name="adj1" fmla="val 59167"/>
              <a:gd name="adj2" fmla="val 40625"/>
            </a:avLst>
          </a:prstGeom>
          <a:solidFill>
            <a:srgbClr val="99CCFF">
              <a:alpha val="20000"/>
            </a:srgbClr>
          </a:solidFill>
          <a:ln w="3175">
            <a:solidFill>
              <a:srgbClr val="CCECFF"/>
            </a:solidFill>
            <a:miter lim="800000"/>
            <a:headEnd/>
            <a:tailEnd/>
          </a:ln>
          <a:effectLst/>
        </p:spPr>
        <p:txBody>
          <a:bodyPr anchor="ctr">
            <a:spAutoFit/>
          </a:bodyPr>
          <a:lstStyle/>
          <a:p>
            <a:endParaRPr lang="ja-JP" altLang="en-US" dirty="0"/>
          </a:p>
        </p:txBody>
      </p:sp>
      <p:cxnSp>
        <p:nvCxnSpPr>
          <p:cNvPr id="73" name="直線コネクタ 72"/>
          <p:cNvCxnSpPr/>
          <p:nvPr/>
        </p:nvCxnSpPr>
        <p:spPr bwMode="auto">
          <a:xfrm>
            <a:off x="1500166" y="4714884"/>
            <a:ext cx="1643074" cy="1588"/>
          </a:xfrm>
          <a:prstGeom prst="line">
            <a:avLst/>
          </a:prstGeom>
          <a:solidFill>
            <a:srgbClr val="99CCFF">
              <a:alpha val="50000"/>
            </a:srgbClr>
          </a:solidFill>
          <a:ln w="25400" cap="flat" cmpd="sng" algn="ctr">
            <a:solidFill>
              <a:srgbClr val="CCECFF"/>
            </a:solidFill>
            <a:prstDash val="solid"/>
            <a:round/>
            <a:headEnd type="none" w="med" len="med"/>
            <a:tailEnd type="none" w="med" len="med"/>
          </a:ln>
          <a:effectLst/>
        </p:spPr>
      </p:cxnSp>
      <p:pic>
        <p:nvPicPr>
          <p:cNvPr id="33" name="図 32" descr="txp_fig.bmp"/>
          <p:cNvPicPr>
            <a:picLocks noChangeAspect="1"/>
          </p:cNvPicPr>
          <p:nvPr>
            <p:custDataLst>
              <p:tags r:id="rId6"/>
            </p:custDataLst>
          </p:nvPr>
        </p:nvPicPr>
        <p:blipFill>
          <a:blip r:embed="rId15" cstate="print">
            <a:clrChange>
              <a:clrFrom>
                <a:srgbClr val="FFFFFF"/>
              </a:clrFrom>
              <a:clrTo>
                <a:srgbClr val="FFFFFF">
                  <a:alpha val="0"/>
                </a:srgbClr>
              </a:clrTo>
            </a:clrChange>
            <a:lum bright="90000"/>
          </a:blip>
          <a:stretch>
            <a:fillRect/>
          </a:stretch>
        </p:blipFill>
        <p:spPr>
          <a:xfrm>
            <a:off x="2800863" y="2131907"/>
            <a:ext cx="4459828" cy="5832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角丸四角形 66"/>
          <p:cNvSpPr/>
          <p:nvPr/>
        </p:nvSpPr>
        <p:spPr bwMode="auto">
          <a:xfrm>
            <a:off x="857224" y="1000108"/>
            <a:ext cx="4071966" cy="1500198"/>
          </a:xfrm>
          <a:prstGeom prst="roundRect">
            <a:avLst>
              <a:gd name="adj" fmla="val 8018"/>
            </a:avLst>
          </a:prstGeom>
          <a:solidFill>
            <a:srgbClr val="99CCFF">
              <a:alpha val="10000"/>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547844" name="Rectangle 4"/>
          <p:cNvSpPr>
            <a:spLocks noGrp="1" noChangeArrowheads="1"/>
          </p:cNvSpPr>
          <p:nvPr>
            <p:ph type="title"/>
          </p:nvPr>
        </p:nvSpPr>
        <p:spPr/>
        <p:txBody>
          <a:bodyPr/>
          <a:lstStyle/>
          <a:p>
            <a:r>
              <a:rPr lang="en-US" altLang="ja-JP" dirty="0" smtClean="0">
                <a:latin typeface="Tahoma" pitchFamily="34" charset="0"/>
              </a:rPr>
              <a:t>n</a:t>
            </a:r>
            <a:r>
              <a:rPr lang="ja-JP" altLang="en-US" dirty="0" smtClean="0">
                <a:latin typeface="Tahoma" pitchFamily="34" charset="0"/>
              </a:rPr>
              <a:t>次元でのガウスの法則</a:t>
            </a:r>
            <a:endParaRPr lang="ja-JP" altLang="en-US" dirty="0">
              <a:latin typeface="Tahoma" pitchFamily="34" charset="0"/>
            </a:endParaRPr>
          </a:p>
        </p:txBody>
      </p:sp>
      <p:sp>
        <p:nvSpPr>
          <p:cNvPr id="17"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547849" name="Rectangle 9"/>
          <p:cNvSpPr>
            <a:spLocks noChangeArrowheads="1"/>
          </p:cNvSpPr>
          <p:nvPr/>
        </p:nvSpPr>
        <p:spPr bwMode="auto">
          <a:xfrm>
            <a:off x="928662" y="1071546"/>
            <a:ext cx="2500330" cy="397353"/>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2000" b="1" dirty="0" smtClean="0">
                <a:solidFill>
                  <a:srgbClr val="F8F8F8"/>
                </a:solidFill>
              </a:rPr>
              <a:t>空間</a:t>
            </a:r>
            <a:r>
              <a:rPr lang="en-US" altLang="ja-JP" sz="2000" b="1" dirty="0" smtClean="0">
                <a:solidFill>
                  <a:srgbClr val="F8F8F8"/>
                </a:solidFill>
              </a:rPr>
              <a:t>n</a:t>
            </a:r>
            <a:r>
              <a:rPr lang="ja-JP" altLang="en-US" sz="2000" b="1" dirty="0" smtClean="0">
                <a:solidFill>
                  <a:srgbClr val="F8F8F8"/>
                </a:solidFill>
              </a:rPr>
              <a:t>次元のとき</a:t>
            </a:r>
            <a:endParaRPr lang="ja-JP" altLang="en-US" sz="2000" b="1" dirty="0">
              <a:solidFill>
                <a:srgbClr val="F8F8F8"/>
              </a:solidFill>
            </a:endParaRPr>
          </a:p>
        </p:txBody>
      </p:sp>
      <p:pic>
        <p:nvPicPr>
          <p:cNvPr id="44" name="図 43" descr="txp_fig.bmp"/>
          <p:cNvPicPr>
            <a:picLocks noChangeAspect="1"/>
          </p:cNvPicPr>
          <p:nvPr>
            <p:custDataLst>
              <p:tags r:id="rId1"/>
            </p:custDataLst>
          </p:nvPr>
        </p:nvPicPr>
        <p:blipFill>
          <a:blip r:embed="rId8" cstate="print">
            <a:clrChange>
              <a:clrFrom>
                <a:srgbClr val="FFFFFF"/>
              </a:clrFrom>
              <a:clrTo>
                <a:srgbClr val="FFFFFF">
                  <a:alpha val="0"/>
                </a:srgbClr>
              </a:clrTo>
            </a:clrChange>
            <a:lum bright="90000"/>
          </a:blip>
          <a:stretch>
            <a:fillRect/>
          </a:stretch>
        </p:blipFill>
        <p:spPr>
          <a:xfrm>
            <a:off x="3412682" y="1462620"/>
            <a:ext cx="1134604" cy="365595"/>
          </a:xfrm>
          <a:prstGeom prst="rect">
            <a:avLst/>
          </a:prstGeom>
        </p:spPr>
      </p:pic>
      <p:sp>
        <p:nvSpPr>
          <p:cNvPr id="52" name="Rectangle 9"/>
          <p:cNvSpPr>
            <a:spLocks noChangeArrowheads="1"/>
          </p:cNvSpPr>
          <p:nvPr/>
        </p:nvSpPr>
        <p:spPr bwMode="auto">
          <a:xfrm>
            <a:off x="1160904" y="1552976"/>
            <a:ext cx="2500330" cy="397353"/>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b="1" dirty="0" smtClean="0">
                <a:solidFill>
                  <a:srgbClr val="F8F8F8"/>
                </a:solidFill>
              </a:rPr>
              <a:t>n</a:t>
            </a:r>
            <a:r>
              <a:rPr lang="ja-JP" altLang="en-US" b="1" dirty="0" smtClean="0">
                <a:solidFill>
                  <a:srgbClr val="F8F8F8"/>
                </a:solidFill>
              </a:rPr>
              <a:t>次元球の表面積</a:t>
            </a:r>
            <a:endParaRPr lang="ja-JP" altLang="en-US" b="1" dirty="0">
              <a:solidFill>
                <a:srgbClr val="F8F8F8"/>
              </a:solidFill>
            </a:endParaRPr>
          </a:p>
        </p:txBody>
      </p:sp>
      <p:sp>
        <p:nvSpPr>
          <p:cNvPr id="53" name="AutoShape 14"/>
          <p:cNvSpPr>
            <a:spLocks noChangeArrowheads="1"/>
          </p:cNvSpPr>
          <p:nvPr/>
        </p:nvSpPr>
        <p:spPr bwMode="auto">
          <a:xfrm>
            <a:off x="1428728" y="2024027"/>
            <a:ext cx="215900" cy="404842"/>
          </a:xfrm>
          <a:custGeom>
            <a:avLst/>
            <a:gdLst>
              <a:gd name="G0" fmla="+- 13517 0 0"/>
              <a:gd name="G1" fmla="+- 5424 0 0"/>
              <a:gd name="G2" fmla="+- 21600 0 5424"/>
              <a:gd name="G3" fmla="+- 10800 0 5424"/>
              <a:gd name="G4" fmla="+- 21600 0 13517"/>
              <a:gd name="G5" fmla="*/ G4 G3 10800"/>
              <a:gd name="G6" fmla="+- 21600 0 G5"/>
              <a:gd name="T0" fmla="*/ 13517 w 21600"/>
              <a:gd name="T1" fmla="*/ 0 h 21600"/>
              <a:gd name="T2" fmla="*/ 0 w 21600"/>
              <a:gd name="T3" fmla="*/ 10800 h 21600"/>
              <a:gd name="T4" fmla="*/ 1351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517" y="0"/>
                </a:moveTo>
                <a:lnTo>
                  <a:pt x="13517" y="5424"/>
                </a:lnTo>
                <a:lnTo>
                  <a:pt x="3375" y="5424"/>
                </a:lnTo>
                <a:lnTo>
                  <a:pt x="3375" y="16176"/>
                </a:lnTo>
                <a:lnTo>
                  <a:pt x="13517" y="16176"/>
                </a:lnTo>
                <a:lnTo>
                  <a:pt x="13517" y="21600"/>
                </a:lnTo>
                <a:lnTo>
                  <a:pt x="21600" y="10800"/>
                </a:lnTo>
                <a:close/>
              </a:path>
              <a:path w="21600" h="21600">
                <a:moveTo>
                  <a:pt x="1350" y="5424"/>
                </a:moveTo>
                <a:lnTo>
                  <a:pt x="1350" y="16176"/>
                </a:lnTo>
                <a:lnTo>
                  <a:pt x="2700" y="16176"/>
                </a:lnTo>
                <a:lnTo>
                  <a:pt x="2700" y="5424"/>
                </a:lnTo>
                <a:close/>
              </a:path>
              <a:path w="21600" h="21600">
                <a:moveTo>
                  <a:pt x="0" y="5424"/>
                </a:moveTo>
                <a:lnTo>
                  <a:pt x="0" y="16176"/>
                </a:lnTo>
                <a:lnTo>
                  <a:pt x="675" y="16176"/>
                </a:lnTo>
                <a:lnTo>
                  <a:pt x="675" y="5424"/>
                </a:lnTo>
                <a:close/>
              </a:path>
            </a:pathLst>
          </a:custGeom>
          <a:solidFill>
            <a:srgbClr val="CCECFF">
              <a:alpha val="20000"/>
            </a:srgbClr>
          </a:solidFill>
          <a:ln w="3175">
            <a:solidFill>
              <a:srgbClr val="CCECFF"/>
            </a:solidFill>
            <a:miter lim="800000"/>
            <a:headEnd/>
            <a:tailEnd/>
          </a:ln>
          <a:effectLst/>
        </p:spPr>
        <p:txBody>
          <a:bodyPr anchor="ctr">
            <a:noAutofit/>
          </a:bodyPr>
          <a:lstStyle/>
          <a:p>
            <a:endParaRPr lang="ja-JP" altLang="en-US" dirty="0">
              <a:solidFill>
                <a:srgbClr val="F8F8F8"/>
              </a:solidFill>
            </a:endParaRPr>
          </a:p>
        </p:txBody>
      </p:sp>
      <p:sp>
        <p:nvSpPr>
          <p:cNvPr id="54" name="Rectangle 11"/>
          <p:cNvSpPr>
            <a:spLocks noChangeArrowheads="1"/>
          </p:cNvSpPr>
          <p:nvPr/>
        </p:nvSpPr>
        <p:spPr bwMode="auto">
          <a:xfrm>
            <a:off x="1571604" y="2021767"/>
            <a:ext cx="3714776" cy="397353"/>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sym typeface="Wingdings" pitchFamily="2" charset="2"/>
              </a:rPr>
              <a:t>　</a:t>
            </a:r>
            <a:r>
              <a:rPr lang="ja-JP" altLang="en-US" b="1" dirty="0" smtClean="0">
                <a:solidFill>
                  <a:srgbClr val="F8F8F8"/>
                </a:solidFill>
              </a:rPr>
              <a:t>重力</a:t>
            </a:r>
            <a:r>
              <a:rPr lang="ja-JP" altLang="en-US" b="1" dirty="0">
                <a:solidFill>
                  <a:srgbClr val="F8F8F8"/>
                </a:solidFill>
              </a:rPr>
              <a:t>の逆</a:t>
            </a:r>
            <a:r>
              <a:rPr lang="ja-JP" altLang="en-US" b="1" dirty="0" smtClean="0">
                <a:solidFill>
                  <a:srgbClr val="F8F8F8"/>
                </a:solidFill>
              </a:rPr>
              <a:t>二乗則　からのずれ</a:t>
            </a:r>
            <a:endParaRPr lang="en-US" altLang="ja-JP" b="1" dirty="0" smtClean="0">
              <a:solidFill>
                <a:srgbClr val="F8F8F8"/>
              </a:solidFill>
            </a:endParaRPr>
          </a:p>
        </p:txBody>
      </p:sp>
      <p:sp>
        <p:nvSpPr>
          <p:cNvPr id="56" name="角丸四角形 55"/>
          <p:cNvSpPr/>
          <p:nvPr/>
        </p:nvSpPr>
        <p:spPr bwMode="auto">
          <a:xfrm>
            <a:off x="6000760" y="1643050"/>
            <a:ext cx="2500330" cy="2643206"/>
          </a:xfrm>
          <a:prstGeom prst="roundRect">
            <a:avLst>
              <a:gd name="adj" fmla="val 8018"/>
            </a:avLst>
          </a:prstGeom>
          <a:solidFill>
            <a:schemeClr val="bg2">
              <a:alpha val="2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58" name="Rectangle 9"/>
          <p:cNvSpPr>
            <a:spLocks noChangeArrowheads="1"/>
          </p:cNvSpPr>
          <p:nvPr/>
        </p:nvSpPr>
        <p:spPr bwMode="auto">
          <a:xfrm>
            <a:off x="6000760" y="1714488"/>
            <a:ext cx="2500330" cy="366895"/>
          </a:xfrm>
          <a:prstGeom prst="rect">
            <a:avLst/>
          </a:prstGeom>
          <a:noFill/>
          <a:ln w="15875">
            <a:noFill/>
            <a:miter lim="800000"/>
            <a:headEnd/>
            <a:tailEnd/>
          </a:ln>
          <a:effectLst/>
        </p:spPr>
        <p:txBody>
          <a:bodyPr wrap="square">
            <a:noAutofit/>
          </a:bodyPr>
          <a:lstStyle/>
          <a:p>
            <a:pPr algn="l">
              <a:lnSpc>
                <a:spcPct val="110000"/>
              </a:lnSpc>
              <a:buClr>
                <a:schemeClr val="accent2"/>
              </a:buClr>
              <a:buSzPct val="70000"/>
              <a:buFont typeface="Wingdings" pitchFamily="2" charset="2"/>
              <a:buNone/>
            </a:pPr>
            <a:r>
              <a:rPr lang="en-US" altLang="ja-JP" b="1" dirty="0" smtClean="0">
                <a:solidFill>
                  <a:srgbClr val="F8F8F8"/>
                </a:solidFill>
              </a:rPr>
              <a:t>n</a:t>
            </a:r>
            <a:r>
              <a:rPr lang="ja-JP" altLang="en-US" b="1" dirty="0" smtClean="0">
                <a:solidFill>
                  <a:srgbClr val="F8F8F8"/>
                </a:solidFill>
              </a:rPr>
              <a:t>次元球の表面積</a:t>
            </a:r>
            <a:endParaRPr lang="ja-JP" altLang="en-US" b="1" dirty="0">
              <a:solidFill>
                <a:srgbClr val="F8F8F8"/>
              </a:solidFill>
            </a:endParaRPr>
          </a:p>
        </p:txBody>
      </p:sp>
      <p:pic>
        <p:nvPicPr>
          <p:cNvPr id="37" name="図 36" descr="txp_fig.bmp"/>
          <p:cNvPicPr>
            <a:picLocks noChangeAspect="1"/>
          </p:cNvPicPr>
          <p:nvPr>
            <p:custDataLst>
              <p:tags r:id="rId2"/>
            </p:custDataLst>
          </p:nvPr>
        </p:nvPicPr>
        <p:blipFill>
          <a:blip r:embed="rId9" cstate="print">
            <a:clrChange>
              <a:clrFrom>
                <a:srgbClr val="FFFFFF"/>
              </a:clrFrom>
              <a:clrTo>
                <a:srgbClr val="FFFFFF">
                  <a:alpha val="0"/>
                </a:srgbClr>
              </a:clrTo>
            </a:clrChange>
            <a:lum bright="90000"/>
          </a:blip>
          <a:stretch>
            <a:fillRect/>
          </a:stretch>
        </p:blipFill>
        <p:spPr>
          <a:xfrm>
            <a:off x="6285353" y="2279741"/>
            <a:ext cx="2034317" cy="1892101"/>
          </a:xfrm>
          <a:prstGeom prst="rect">
            <a:avLst/>
          </a:prstGeom>
          <a:noFill/>
        </p:spPr>
      </p:pic>
      <p:grpSp>
        <p:nvGrpSpPr>
          <p:cNvPr id="2" name="グループ化 22"/>
          <p:cNvGrpSpPr/>
          <p:nvPr/>
        </p:nvGrpSpPr>
        <p:grpSpPr>
          <a:xfrm>
            <a:off x="1285852" y="2926675"/>
            <a:ext cx="4857784" cy="1407233"/>
            <a:chOff x="1285852" y="2926675"/>
            <a:chExt cx="4857784" cy="1407233"/>
          </a:xfrm>
        </p:grpSpPr>
        <p:sp>
          <p:nvSpPr>
            <p:cNvPr id="59" name="Rectangle 9"/>
            <p:cNvSpPr>
              <a:spLocks noChangeArrowheads="1"/>
            </p:cNvSpPr>
            <p:nvPr/>
          </p:nvSpPr>
          <p:spPr bwMode="auto">
            <a:xfrm>
              <a:off x="2761175" y="3429000"/>
              <a:ext cx="2500330" cy="397353"/>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rPr>
                <a:t>の形を仮定</a:t>
              </a:r>
              <a:endParaRPr lang="ja-JP" altLang="en-US" b="1" dirty="0">
                <a:solidFill>
                  <a:srgbClr val="F8F8F8"/>
                </a:solidFill>
              </a:endParaRPr>
            </a:p>
          </p:txBody>
        </p:sp>
        <p:pic>
          <p:nvPicPr>
            <p:cNvPr id="62" name="図 61" descr="txp_fig.bmp"/>
            <p:cNvPicPr>
              <a:picLocks noChangeAspect="1"/>
            </p:cNvPicPr>
            <p:nvPr>
              <p:custDataLst>
                <p:tags r:id="rId4"/>
              </p:custDataLst>
            </p:nvPr>
          </p:nvPicPr>
          <p:blipFill>
            <a:blip r:embed="rId10" cstate="print">
              <a:clrChange>
                <a:clrFrom>
                  <a:srgbClr val="FFFFFF"/>
                </a:clrFrom>
                <a:clrTo>
                  <a:srgbClr val="FFFFFF">
                    <a:alpha val="0"/>
                  </a:srgbClr>
                </a:clrTo>
              </a:clrChange>
              <a:lum bright="90000"/>
            </a:blip>
            <a:stretch>
              <a:fillRect/>
            </a:stretch>
          </p:blipFill>
          <p:spPr>
            <a:xfrm>
              <a:off x="1500166" y="3423475"/>
              <a:ext cx="1214446" cy="362715"/>
            </a:xfrm>
            <a:prstGeom prst="rect">
              <a:avLst/>
            </a:prstGeom>
          </p:spPr>
        </p:pic>
        <p:pic>
          <p:nvPicPr>
            <p:cNvPr id="65" name="図 64" descr="txp_fig.bmp"/>
            <p:cNvPicPr>
              <a:picLocks noChangeAspect="1"/>
            </p:cNvPicPr>
            <p:nvPr>
              <p:custDataLst>
                <p:tags r:id="rId5"/>
              </p:custDataLst>
            </p:nvPr>
          </p:nvPicPr>
          <p:blipFill>
            <a:blip r:embed="rId11" cstate="print">
              <a:clrChange>
                <a:clrFrom>
                  <a:srgbClr val="FFFFFF"/>
                </a:clrFrom>
                <a:clrTo>
                  <a:srgbClr val="FFFFFF">
                    <a:alpha val="0"/>
                  </a:srgbClr>
                </a:clrTo>
              </a:clrChange>
              <a:lum bright="90000"/>
            </a:blip>
            <a:stretch>
              <a:fillRect/>
            </a:stretch>
          </p:blipFill>
          <p:spPr>
            <a:xfrm>
              <a:off x="2065755" y="3901301"/>
              <a:ext cx="1291800" cy="348787"/>
            </a:xfrm>
            <a:prstGeom prst="rect">
              <a:avLst/>
            </a:prstGeom>
          </p:spPr>
        </p:pic>
        <p:sp>
          <p:nvSpPr>
            <p:cNvPr id="66" name="Rectangle 9"/>
            <p:cNvSpPr>
              <a:spLocks noChangeArrowheads="1"/>
            </p:cNvSpPr>
            <p:nvPr/>
          </p:nvSpPr>
          <p:spPr bwMode="auto">
            <a:xfrm>
              <a:off x="3643306" y="3887364"/>
              <a:ext cx="2500330" cy="39889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rPr>
                <a:t>が検証されている</a:t>
              </a:r>
              <a:endParaRPr lang="ja-JP" altLang="en-US" b="1" dirty="0">
                <a:solidFill>
                  <a:srgbClr val="F8F8F8"/>
                </a:solidFill>
              </a:endParaRPr>
            </a:p>
          </p:txBody>
        </p:sp>
        <p:sp>
          <p:nvSpPr>
            <p:cNvPr id="35" name="AutoShape 14"/>
            <p:cNvSpPr>
              <a:spLocks noChangeArrowheads="1"/>
            </p:cNvSpPr>
            <p:nvPr/>
          </p:nvSpPr>
          <p:spPr bwMode="auto">
            <a:xfrm>
              <a:off x="1643042" y="3929066"/>
              <a:ext cx="215900" cy="404842"/>
            </a:xfrm>
            <a:custGeom>
              <a:avLst/>
              <a:gdLst>
                <a:gd name="G0" fmla="+- 13517 0 0"/>
                <a:gd name="G1" fmla="+- 5424 0 0"/>
                <a:gd name="G2" fmla="+- 21600 0 5424"/>
                <a:gd name="G3" fmla="+- 10800 0 5424"/>
                <a:gd name="G4" fmla="+- 21600 0 13517"/>
                <a:gd name="G5" fmla="*/ G4 G3 10800"/>
                <a:gd name="G6" fmla="+- 21600 0 G5"/>
                <a:gd name="T0" fmla="*/ 13517 w 21600"/>
                <a:gd name="T1" fmla="*/ 0 h 21600"/>
                <a:gd name="T2" fmla="*/ 0 w 21600"/>
                <a:gd name="T3" fmla="*/ 10800 h 21600"/>
                <a:gd name="T4" fmla="*/ 1351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517" y="0"/>
                  </a:moveTo>
                  <a:lnTo>
                    <a:pt x="13517" y="5424"/>
                  </a:lnTo>
                  <a:lnTo>
                    <a:pt x="3375" y="5424"/>
                  </a:lnTo>
                  <a:lnTo>
                    <a:pt x="3375" y="16176"/>
                  </a:lnTo>
                  <a:lnTo>
                    <a:pt x="13517" y="16176"/>
                  </a:lnTo>
                  <a:lnTo>
                    <a:pt x="13517" y="21600"/>
                  </a:lnTo>
                  <a:lnTo>
                    <a:pt x="21600" y="10800"/>
                  </a:lnTo>
                  <a:close/>
                </a:path>
                <a:path w="21600" h="21600">
                  <a:moveTo>
                    <a:pt x="1350" y="5424"/>
                  </a:moveTo>
                  <a:lnTo>
                    <a:pt x="1350" y="16176"/>
                  </a:lnTo>
                  <a:lnTo>
                    <a:pt x="2700" y="16176"/>
                  </a:lnTo>
                  <a:lnTo>
                    <a:pt x="2700" y="5424"/>
                  </a:lnTo>
                  <a:close/>
                </a:path>
                <a:path w="21600" h="21600">
                  <a:moveTo>
                    <a:pt x="0" y="5424"/>
                  </a:moveTo>
                  <a:lnTo>
                    <a:pt x="0" y="16176"/>
                  </a:lnTo>
                  <a:lnTo>
                    <a:pt x="675" y="16176"/>
                  </a:lnTo>
                  <a:lnTo>
                    <a:pt x="675" y="5424"/>
                  </a:lnTo>
                  <a:close/>
                </a:path>
              </a:pathLst>
            </a:custGeom>
            <a:solidFill>
              <a:srgbClr val="CCECFF">
                <a:alpha val="20000"/>
              </a:srgbClr>
            </a:solidFill>
            <a:ln w="3175">
              <a:solidFill>
                <a:srgbClr val="CCECFF"/>
              </a:solidFill>
              <a:miter lim="800000"/>
              <a:headEnd/>
              <a:tailEnd/>
            </a:ln>
            <a:effectLst/>
          </p:spPr>
          <p:txBody>
            <a:bodyPr anchor="ctr">
              <a:noAutofit/>
            </a:bodyPr>
            <a:lstStyle/>
            <a:p>
              <a:endParaRPr lang="ja-JP" altLang="en-US" dirty="0">
                <a:solidFill>
                  <a:srgbClr val="F8F8F8"/>
                </a:solidFill>
              </a:endParaRPr>
            </a:p>
          </p:txBody>
        </p:sp>
        <p:sp>
          <p:nvSpPr>
            <p:cNvPr id="38" name="Rectangle 9"/>
            <p:cNvSpPr>
              <a:spLocks noChangeArrowheads="1"/>
            </p:cNvSpPr>
            <p:nvPr/>
          </p:nvSpPr>
          <p:spPr bwMode="auto">
            <a:xfrm>
              <a:off x="1285852" y="2926675"/>
              <a:ext cx="3857652"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rPr>
                <a:t>重力の逆二乗則の検証</a:t>
              </a:r>
              <a:endParaRPr lang="ja-JP" altLang="en-US" b="1" dirty="0">
                <a:solidFill>
                  <a:srgbClr val="F8F8F8"/>
                </a:solidFill>
              </a:endParaRPr>
            </a:p>
          </p:txBody>
        </p:sp>
      </p:grpSp>
      <p:grpSp>
        <p:nvGrpSpPr>
          <p:cNvPr id="3" name="グループ化 23"/>
          <p:cNvGrpSpPr/>
          <p:nvPr/>
        </p:nvGrpSpPr>
        <p:grpSpPr>
          <a:xfrm>
            <a:off x="1857356" y="4714884"/>
            <a:ext cx="3286148" cy="1571636"/>
            <a:chOff x="1285852" y="4714884"/>
            <a:chExt cx="3286148" cy="1571636"/>
          </a:xfrm>
        </p:grpSpPr>
        <p:sp>
          <p:nvSpPr>
            <p:cNvPr id="50" name="角丸四角形 49"/>
            <p:cNvSpPr/>
            <p:nvPr/>
          </p:nvSpPr>
          <p:spPr bwMode="auto">
            <a:xfrm>
              <a:off x="1285852" y="4714884"/>
              <a:ext cx="3286148" cy="1571636"/>
            </a:xfrm>
            <a:prstGeom prst="roundRect">
              <a:avLst>
                <a:gd name="adj" fmla="val 6289"/>
              </a:avLst>
            </a:prstGeom>
            <a:solidFill>
              <a:srgbClr val="FFFFFF">
                <a:alpha val="10000"/>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000000"/>
                </a:solidFill>
                <a:effectLst/>
                <a:latin typeface="Tahoma" pitchFamily="34" charset="0"/>
                <a:ea typeface="HGP創英角ｺﾞｼｯｸUB" pitchFamily="50" charset="-128"/>
              </a:endParaRPr>
            </a:p>
          </p:txBody>
        </p:sp>
        <p:sp>
          <p:nvSpPr>
            <p:cNvPr id="39" name="Rectangle 9"/>
            <p:cNvSpPr>
              <a:spLocks noChangeArrowheads="1"/>
            </p:cNvSpPr>
            <p:nvPr/>
          </p:nvSpPr>
          <p:spPr bwMode="auto">
            <a:xfrm>
              <a:off x="1285852" y="4784063"/>
              <a:ext cx="3214710"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rPr>
                <a:t>電磁気力の逆二乗則の検証</a:t>
              </a:r>
              <a:endParaRPr lang="ja-JP" altLang="en-US" b="1" dirty="0">
                <a:solidFill>
                  <a:srgbClr val="F8F8F8"/>
                </a:solidFill>
              </a:endParaRPr>
            </a:p>
          </p:txBody>
        </p:sp>
        <p:pic>
          <p:nvPicPr>
            <p:cNvPr id="48" name="図 47" descr="txp_fig.bmp"/>
            <p:cNvPicPr>
              <a:picLocks noChangeAspect="1"/>
            </p:cNvPicPr>
            <p:nvPr>
              <p:custDataLst>
                <p:tags r:id="rId3"/>
              </p:custDataLst>
            </p:nvPr>
          </p:nvPicPr>
          <p:blipFill>
            <a:blip r:embed="rId12" cstate="print">
              <a:clrChange>
                <a:clrFrom>
                  <a:srgbClr val="FFFFFF"/>
                </a:clrFrom>
                <a:clrTo>
                  <a:srgbClr val="FFFFFF">
                    <a:alpha val="0"/>
                  </a:srgbClr>
                </a:clrTo>
              </a:clrChange>
              <a:lum bright="90000"/>
            </a:blip>
            <a:stretch>
              <a:fillRect/>
            </a:stretch>
          </p:blipFill>
          <p:spPr>
            <a:xfrm>
              <a:off x="2279194" y="5276204"/>
              <a:ext cx="1437128" cy="348786"/>
            </a:xfrm>
            <a:prstGeom prst="rect">
              <a:avLst/>
            </a:prstGeom>
            <a:noFill/>
          </p:spPr>
        </p:pic>
        <p:sp>
          <p:nvSpPr>
            <p:cNvPr id="49" name="Rectangle 7"/>
            <p:cNvSpPr>
              <a:spLocks noChangeArrowheads="1"/>
            </p:cNvSpPr>
            <p:nvPr/>
          </p:nvSpPr>
          <p:spPr bwMode="auto">
            <a:xfrm>
              <a:off x="1714480" y="5787922"/>
              <a:ext cx="2714644" cy="498598"/>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200" b="1" dirty="0" smtClean="0">
                  <a:solidFill>
                    <a:srgbClr val="C0C0C0"/>
                  </a:solidFill>
                  <a:sym typeface="Wingdings" pitchFamily="2" charset="2"/>
                </a:rPr>
                <a:t>E.R.Wiliams , et.al., </a:t>
              </a:r>
            </a:p>
            <a:p>
              <a:pPr algn="l">
                <a:lnSpc>
                  <a:spcPct val="110000"/>
                </a:lnSpc>
                <a:buClr>
                  <a:schemeClr val="accent2"/>
                </a:buClr>
                <a:buSzPct val="70000"/>
                <a:buFont typeface="Wingdings" pitchFamily="2" charset="2"/>
                <a:buNone/>
              </a:pPr>
              <a:r>
                <a:rPr lang="en-US" altLang="ja-JP" sz="1200" b="1" dirty="0" smtClean="0">
                  <a:solidFill>
                    <a:srgbClr val="C0C0C0"/>
                  </a:solidFill>
                  <a:sym typeface="Wingdings" pitchFamily="2" charset="2"/>
                </a:rPr>
                <a:t> Phys. Rev. Lett. 26 (1971) 721.</a:t>
              </a:r>
              <a:endParaRPr lang="ja-JP" altLang="en-US" sz="1200" b="1" dirty="0">
                <a:solidFill>
                  <a:srgbClr val="C0C0C0"/>
                </a:solidFill>
                <a:sym typeface="Wingdings" pitchFamily="2" charset="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utoShape 28"/>
          <p:cNvSpPr>
            <a:spLocks noChangeArrowheads="1"/>
          </p:cNvSpPr>
          <p:nvPr/>
        </p:nvSpPr>
        <p:spPr bwMode="auto">
          <a:xfrm>
            <a:off x="642910" y="1285860"/>
            <a:ext cx="8072494" cy="1714512"/>
          </a:xfrm>
          <a:prstGeom prst="roundRect">
            <a:avLst>
              <a:gd name="adj" fmla="val 3264"/>
            </a:avLst>
          </a:prstGeom>
          <a:solidFill>
            <a:srgbClr val="FFFFFF">
              <a:alpha val="10000"/>
            </a:srgbClr>
          </a:solidFill>
          <a:ln w="3175">
            <a:noFill/>
            <a:round/>
            <a:headEnd/>
            <a:tailEnd/>
          </a:ln>
          <a:effectLst/>
        </p:spPr>
        <p:txBody>
          <a:bodyPr wrap="square" anchor="ctr">
            <a:noAutofit/>
          </a:bodyPr>
          <a:lstStyle/>
          <a:p>
            <a:endParaRPr lang="ja-JP" altLang="en-US"/>
          </a:p>
        </p:txBody>
      </p:sp>
      <p:sp>
        <p:nvSpPr>
          <p:cNvPr id="8" name="AutoShape 28"/>
          <p:cNvSpPr>
            <a:spLocks noChangeArrowheads="1"/>
          </p:cNvSpPr>
          <p:nvPr/>
        </p:nvSpPr>
        <p:spPr bwMode="auto">
          <a:xfrm>
            <a:off x="3286116" y="2000240"/>
            <a:ext cx="357190" cy="444342"/>
          </a:xfrm>
          <a:prstGeom prst="roundRect">
            <a:avLst>
              <a:gd name="adj" fmla="val 3264"/>
            </a:avLst>
          </a:prstGeom>
          <a:solidFill>
            <a:srgbClr val="CCECFF">
              <a:alpha val="10000"/>
            </a:srgbClr>
          </a:solidFill>
          <a:ln w="12700">
            <a:noFill/>
            <a:round/>
            <a:headEnd/>
            <a:tailEnd/>
          </a:ln>
          <a:effectLst/>
        </p:spPr>
        <p:txBody>
          <a:bodyPr wrap="square" anchor="ctr">
            <a:noAutofit/>
          </a:bodyPr>
          <a:lstStyle/>
          <a:p>
            <a:endParaRPr lang="ja-JP" altLang="en-US"/>
          </a:p>
        </p:txBody>
      </p:sp>
      <p:sp>
        <p:nvSpPr>
          <p:cNvPr id="2" name="タイトル 1"/>
          <p:cNvSpPr>
            <a:spLocks noGrp="1"/>
          </p:cNvSpPr>
          <p:nvPr>
            <p:ph type="title"/>
          </p:nvPr>
        </p:nvSpPr>
        <p:spPr/>
        <p:txBody>
          <a:bodyPr/>
          <a:lstStyle/>
          <a:p>
            <a:r>
              <a:rPr kumimoji="1" lang="ja-JP" altLang="en-US" dirty="0" smtClean="0"/>
              <a:t>結果の解釈　</a:t>
            </a:r>
            <a:r>
              <a:rPr kumimoji="1" lang="en-US" altLang="ja-JP" dirty="0" smtClean="0"/>
              <a:t>(1)</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7" name="図 6" descr="txp_fig.bmp"/>
          <p:cNvPicPr>
            <a:picLocks noChangeAspect="1"/>
          </p:cNvPicPr>
          <p:nvPr>
            <p:custDataLst>
              <p:tags r:id="rId1"/>
            </p:custDataLst>
          </p:nvPr>
        </p:nvPicPr>
        <p:blipFill>
          <a:blip r:embed="rId7" cstate="print">
            <a:clrChange>
              <a:clrFrom>
                <a:srgbClr val="FFFFFF"/>
              </a:clrFrom>
              <a:clrTo>
                <a:srgbClr val="FFFFFF">
                  <a:alpha val="0"/>
                </a:srgbClr>
              </a:clrTo>
            </a:clrChange>
            <a:lum bright="90000"/>
          </a:blip>
          <a:stretch>
            <a:fillRect/>
          </a:stretch>
        </p:blipFill>
        <p:spPr>
          <a:xfrm>
            <a:off x="1214414" y="1857364"/>
            <a:ext cx="4286280" cy="675431"/>
          </a:xfrm>
          <a:prstGeom prst="rect">
            <a:avLst/>
          </a:prstGeom>
          <a:noFill/>
        </p:spPr>
      </p:pic>
      <p:sp>
        <p:nvSpPr>
          <p:cNvPr id="9" name="Rectangle 13"/>
          <p:cNvSpPr>
            <a:spLocks noChangeArrowheads="1"/>
          </p:cNvSpPr>
          <p:nvPr/>
        </p:nvSpPr>
        <p:spPr bwMode="auto">
          <a:xfrm>
            <a:off x="714348" y="1361194"/>
            <a:ext cx="4286280" cy="46166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8F8F8"/>
                </a:solidFill>
                <a:sym typeface="Wingdings" pitchFamily="2" charset="2"/>
              </a:rPr>
              <a:t>べき乗ポテンシャル形に対する上限値</a:t>
            </a:r>
            <a:endParaRPr lang="ja-JP" altLang="en-US" sz="2000" dirty="0">
              <a:solidFill>
                <a:srgbClr val="F8F8F8"/>
              </a:solidFill>
              <a:sym typeface="Wingdings" pitchFamily="2" charset="2"/>
            </a:endParaRPr>
          </a:p>
        </p:txBody>
      </p:sp>
      <p:sp>
        <p:nvSpPr>
          <p:cNvPr id="10" name="Rectangle 13"/>
          <p:cNvSpPr>
            <a:spLocks noChangeArrowheads="1"/>
          </p:cNvSpPr>
          <p:nvPr/>
        </p:nvSpPr>
        <p:spPr bwMode="auto">
          <a:xfrm>
            <a:off x="6858016" y="1357298"/>
            <a:ext cx="1857388" cy="1569660"/>
          </a:xfrm>
          <a:prstGeom prst="rect">
            <a:avLst/>
          </a:prstGeom>
          <a:noFill/>
          <a:ln w="15875">
            <a:noFill/>
            <a:miter lim="800000"/>
            <a:headEnd/>
            <a:tailEnd/>
          </a:ln>
          <a:effectLst/>
        </p:spPr>
        <p:txBody>
          <a:bodyPr wrap="square">
            <a:spAutoFit/>
          </a:bodyPr>
          <a:lstStyle/>
          <a:p>
            <a:pPr marL="342900" indent="-342900" algn="l">
              <a:lnSpc>
                <a:spcPct val="120000"/>
              </a:lnSpc>
              <a:buClr>
                <a:schemeClr val="accent2"/>
              </a:buClr>
              <a:buSzPct val="70000"/>
              <a:buNone/>
            </a:pPr>
            <a:r>
              <a:rPr lang="en-US" altLang="ja-JP" sz="1600" b="1" dirty="0" smtClean="0">
                <a:solidFill>
                  <a:srgbClr val="CCECFF"/>
                </a:solidFill>
                <a:sym typeface="Wingdings" pitchFamily="2" charset="2"/>
              </a:rPr>
              <a:t>k</a:t>
            </a:r>
          </a:p>
          <a:p>
            <a:pPr marL="342900" indent="-342900" algn="l">
              <a:lnSpc>
                <a:spcPct val="120000"/>
              </a:lnSpc>
              <a:buClr>
                <a:schemeClr val="accent2"/>
              </a:buClr>
              <a:buSzPct val="70000"/>
              <a:buNone/>
            </a:pPr>
            <a:r>
              <a:rPr lang="en-US" altLang="ja-JP" sz="1600" b="1" dirty="0" smtClean="0">
                <a:solidFill>
                  <a:srgbClr val="CCECFF"/>
                </a:solidFill>
                <a:sym typeface="Wingdings" pitchFamily="2" charset="2"/>
              </a:rPr>
              <a:t>2     4.5 x 10</a:t>
            </a:r>
            <a:r>
              <a:rPr lang="en-US" altLang="ja-JP" sz="1600" b="1" baseline="30000" dirty="0" smtClean="0">
                <a:solidFill>
                  <a:srgbClr val="CCECFF"/>
                </a:solidFill>
                <a:sym typeface="Wingdings" pitchFamily="2" charset="2"/>
              </a:rPr>
              <a:t>-4</a:t>
            </a:r>
          </a:p>
          <a:p>
            <a:pPr marL="342900" indent="-342900" algn="l">
              <a:lnSpc>
                <a:spcPct val="120000"/>
              </a:lnSpc>
              <a:buClr>
                <a:schemeClr val="accent2"/>
              </a:buClr>
              <a:buSzPct val="70000"/>
              <a:buNone/>
            </a:pPr>
            <a:r>
              <a:rPr lang="en-US" altLang="ja-JP" sz="1600" b="1" dirty="0" smtClean="0">
                <a:solidFill>
                  <a:srgbClr val="CCECFF"/>
                </a:solidFill>
                <a:sym typeface="Wingdings" pitchFamily="2" charset="2"/>
              </a:rPr>
              <a:t>3     1.3 x 10</a:t>
            </a:r>
            <a:r>
              <a:rPr lang="en-US" altLang="ja-JP" sz="1600" b="1" baseline="30000" dirty="0" smtClean="0">
                <a:solidFill>
                  <a:srgbClr val="CCECFF"/>
                </a:solidFill>
                <a:sym typeface="Wingdings" pitchFamily="2" charset="2"/>
              </a:rPr>
              <a:t>-4</a:t>
            </a:r>
          </a:p>
          <a:p>
            <a:pPr marL="342900" indent="-342900" algn="l">
              <a:lnSpc>
                <a:spcPct val="120000"/>
              </a:lnSpc>
              <a:buClr>
                <a:schemeClr val="accent2"/>
              </a:buClr>
              <a:buSzPct val="70000"/>
              <a:buNone/>
            </a:pPr>
            <a:r>
              <a:rPr lang="en-US" altLang="ja-JP" sz="1600" b="1" dirty="0" smtClean="0">
                <a:solidFill>
                  <a:srgbClr val="CCECFF"/>
                </a:solidFill>
                <a:sym typeface="Wingdings" pitchFamily="2" charset="2"/>
              </a:rPr>
              <a:t>4     4.9 x 10</a:t>
            </a:r>
            <a:r>
              <a:rPr lang="en-US" altLang="ja-JP" sz="1600" b="1" baseline="30000" dirty="0" smtClean="0">
                <a:solidFill>
                  <a:srgbClr val="CCECFF"/>
                </a:solidFill>
                <a:sym typeface="Wingdings" pitchFamily="2" charset="2"/>
              </a:rPr>
              <a:t>-5</a:t>
            </a:r>
          </a:p>
          <a:p>
            <a:pPr marL="342900" indent="-342900" algn="l">
              <a:lnSpc>
                <a:spcPct val="120000"/>
              </a:lnSpc>
              <a:buClr>
                <a:schemeClr val="accent2"/>
              </a:buClr>
              <a:buSzPct val="70000"/>
              <a:buNone/>
            </a:pPr>
            <a:r>
              <a:rPr lang="en-US" altLang="ja-JP" sz="1600" b="1" dirty="0" smtClean="0">
                <a:solidFill>
                  <a:srgbClr val="CCECFF"/>
                </a:solidFill>
                <a:sym typeface="Wingdings" pitchFamily="2" charset="2"/>
              </a:rPr>
              <a:t>5     1.5 x 10</a:t>
            </a:r>
            <a:r>
              <a:rPr lang="en-US" altLang="ja-JP" sz="1600" b="1" baseline="30000" dirty="0" smtClean="0">
                <a:solidFill>
                  <a:srgbClr val="CCECFF"/>
                </a:solidFill>
                <a:sym typeface="Wingdings" pitchFamily="2" charset="2"/>
              </a:rPr>
              <a:t>-5</a:t>
            </a:r>
            <a:endParaRPr lang="ja-JP" altLang="en-US" sz="1600" b="1" baseline="30000" dirty="0">
              <a:solidFill>
                <a:srgbClr val="CCECFF"/>
              </a:solidFill>
              <a:sym typeface="Wingdings" pitchFamily="2" charset="2"/>
            </a:endParaRPr>
          </a:p>
        </p:txBody>
      </p:sp>
      <p:sp>
        <p:nvSpPr>
          <p:cNvPr id="11" name="AutoShape 8"/>
          <p:cNvSpPr>
            <a:spLocks noChangeAspect="1" noChangeArrowheads="1"/>
          </p:cNvSpPr>
          <p:nvPr/>
        </p:nvSpPr>
        <p:spPr bwMode="auto">
          <a:xfrm>
            <a:off x="6000760" y="2000240"/>
            <a:ext cx="212754" cy="249246"/>
          </a:xfrm>
          <a:prstGeom prst="rightArrow">
            <a:avLst>
              <a:gd name="adj1" fmla="val 59167"/>
              <a:gd name="adj2" fmla="val 40625"/>
            </a:avLst>
          </a:prstGeom>
          <a:solidFill>
            <a:srgbClr val="FFFFFF">
              <a:alpha val="20000"/>
            </a:srgbClr>
          </a:solidFill>
          <a:ln w="3175">
            <a:solidFill>
              <a:srgbClr val="CCECFF"/>
            </a:solidFill>
            <a:miter lim="800000"/>
            <a:headEnd/>
            <a:tailEnd/>
          </a:ln>
          <a:effectLst/>
        </p:spPr>
        <p:txBody>
          <a:bodyPr anchor="ctr">
            <a:noAutofit/>
          </a:bodyPr>
          <a:lstStyle/>
          <a:p>
            <a:endParaRPr lang="ja-JP" altLang="en-US" sz="100" dirty="0">
              <a:solidFill>
                <a:srgbClr val="F8F8F8"/>
              </a:solidFill>
            </a:endParaRPr>
          </a:p>
        </p:txBody>
      </p:sp>
      <p:sp>
        <p:nvSpPr>
          <p:cNvPr id="12" name="左大かっこ 11"/>
          <p:cNvSpPr/>
          <p:nvPr/>
        </p:nvSpPr>
        <p:spPr bwMode="auto">
          <a:xfrm>
            <a:off x="6715140" y="1500174"/>
            <a:ext cx="73152" cy="1357322"/>
          </a:xfrm>
          <a:prstGeom prst="leftBracket">
            <a:avLst/>
          </a:prstGeom>
          <a:noFill/>
          <a:ln w="254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13" name="左大かっこ 12"/>
          <p:cNvSpPr/>
          <p:nvPr/>
        </p:nvSpPr>
        <p:spPr bwMode="auto">
          <a:xfrm flipH="1">
            <a:off x="8572528" y="1500174"/>
            <a:ext cx="71438" cy="1357322"/>
          </a:xfrm>
          <a:prstGeom prst="leftBracket">
            <a:avLst/>
          </a:prstGeom>
          <a:noFill/>
          <a:ln w="254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14" name="Rectangle 13"/>
          <p:cNvSpPr>
            <a:spLocks noChangeArrowheads="1"/>
          </p:cNvSpPr>
          <p:nvPr/>
        </p:nvSpPr>
        <p:spPr bwMode="auto">
          <a:xfrm>
            <a:off x="5715008" y="2428868"/>
            <a:ext cx="1357322" cy="323102"/>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1400" b="1" dirty="0" smtClean="0">
                <a:solidFill>
                  <a:srgbClr val="F8F8F8"/>
                </a:solidFill>
                <a:sym typeface="Wingdings" pitchFamily="2" charset="2"/>
              </a:rPr>
              <a:t>C.L. 68%</a:t>
            </a:r>
            <a:endParaRPr lang="ja-JP" altLang="en-US" sz="1400" b="1" dirty="0">
              <a:solidFill>
                <a:srgbClr val="F8F8F8"/>
              </a:solidFill>
              <a:sym typeface="Wingdings" pitchFamily="2" charset="2"/>
            </a:endParaRPr>
          </a:p>
        </p:txBody>
      </p:sp>
      <p:sp>
        <p:nvSpPr>
          <p:cNvPr id="36" name="AutoShape 28"/>
          <p:cNvSpPr>
            <a:spLocks noChangeArrowheads="1"/>
          </p:cNvSpPr>
          <p:nvPr/>
        </p:nvSpPr>
        <p:spPr bwMode="auto">
          <a:xfrm>
            <a:off x="1785918" y="3214686"/>
            <a:ext cx="5143536" cy="2500330"/>
          </a:xfrm>
          <a:prstGeom prst="roundRect">
            <a:avLst>
              <a:gd name="adj" fmla="val 3264"/>
            </a:avLst>
          </a:prstGeom>
          <a:solidFill>
            <a:srgbClr val="FFFFFF">
              <a:alpha val="10000"/>
            </a:srgbClr>
          </a:solidFill>
          <a:ln w="3175">
            <a:noFill/>
            <a:round/>
            <a:headEnd/>
            <a:tailEnd/>
          </a:ln>
          <a:effectLst/>
        </p:spPr>
        <p:txBody>
          <a:bodyPr wrap="square" anchor="ctr">
            <a:noAutofit/>
          </a:bodyPr>
          <a:lstStyle/>
          <a:p>
            <a:endParaRPr lang="ja-JP" altLang="en-US"/>
          </a:p>
        </p:txBody>
      </p:sp>
      <p:sp>
        <p:nvSpPr>
          <p:cNvPr id="15" name="Rectangle 13"/>
          <p:cNvSpPr>
            <a:spLocks noChangeArrowheads="1"/>
          </p:cNvSpPr>
          <p:nvPr/>
        </p:nvSpPr>
        <p:spPr bwMode="auto">
          <a:xfrm>
            <a:off x="1857356" y="3286124"/>
            <a:ext cx="4929222" cy="46166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dirty="0" smtClean="0">
                <a:solidFill>
                  <a:srgbClr val="F8F8F8"/>
                </a:solidFill>
                <a:sym typeface="Wingdings" pitchFamily="2" charset="2"/>
              </a:rPr>
              <a:t>Randall-</a:t>
            </a:r>
            <a:r>
              <a:rPr lang="en-US" altLang="ja-JP" sz="2000" dirty="0" err="1" smtClean="0">
                <a:solidFill>
                  <a:srgbClr val="F8F8F8"/>
                </a:solidFill>
                <a:sym typeface="Wingdings" pitchFamily="2" charset="2"/>
              </a:rPr>
              <a:t>Sundrum</a:t>
            </a:r>
            <a:r>
              <a:rPr lang="ja-JP" altLang="en-US" sz="2000" dirty="0" smtClean="0">
                <a:solidFill>
                  <a:srgbClr val="F8F8F8"/>
                </a:solidFill>
                <a:sym typeface="Wingdings" pitchFamily="2" charset="2"/>
              </a:rPr>
              <a:t>モデル  </a:t>
            </a:r>
            <a:r>
              <a:rPr lang="en-US" altLang="ja-JP" sz="2000" dirty="0" smtClean="0">
                <a:solidFill>
                  <a:srgbClr val="CCFFCC"/>
                </a:solidFill>
                <a:sym typeface="Wingdings" pitchFamily="2" charset="2"/>
              </a:rPr>
              <a:t>(RS-II model)</a:t>
            </a:r>
            <a:endParaRPr lang="ja-JP" altLang="en-US" sz="2000" dirty="0">
              <a:solidFill>
                <a:srgbClr val="CCFFCC"/>
              </a:solidFill>
              <a:sym typeface="Wingdings" pitchFamily="2" charset="2"/>
            </a:endParaRPr>
          </a:p>
        </p:txBody>
      </p:sp>
      <p:sp>
        <p:nvSpPr>
          <p:cNvPr id="22" name="Rectangle 13"/>
          <p:cNvSpPr>
            <a:spLocks noChangeArrowheads="1"/>
          </p:cNvSpPr>
          <p:nvPr/>
        </p:nvSpPr>
        <p:spPr bwMode="auto">
          <a:xfrm>
            <a:off x="2428860" y="4647342"/>
            <a:ext cx="3786214" cy="38767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a:buChar char="à"/>
            </a:pPr>
            <a:r>
              <a:rPr lang="en-US" altLang="ja-JP" dirty="0" smtClean="0">
                <a:solidFill>
                  <a:srgbClr val="F8F8F8"/>
                </a:solidFill>
                <a:sym typeface="Wingdings" pitchFamily="2" charset="2"/>
              </a:rPr>
              <a:t>k=3</a:t>
            </a:r>
            <a:r>
              <a:rPr lang="ja-JP" altLang="en-US" dirty="0" smtClean="0">
                <a:solidFill>
                  <a:srgbClr val="F8F8F8"/>
                </a:solidFill>
                <a:sym typeface="Wingdings" pitchFamily="2" charset="2"/>
              </a:rPr>
              <a:t>のときで考えればよい</a:t>
            </a:r>
            <a:endParaRPr lang="en-US" altLang="ja-JP" dirty="0" smtClean="0">
              <a:solidFill>
                <a:srgbClr val="F8F8F8"/>
              </a:solidFill>
              <a:sym typeface="Wingdings" pitchFamily="2" charset="2"/>
            </a:endParaRPr>
          </a:p>
        </p:txBody>
      </p:sp>
      <p:sp>
        <p:nvSpPr>
          <p:cNvPr id="31" name="AutoShape 8"/>
          <p:cNvSpPr>
            <a:spLocks noChangeAspect="1" noChangeArrowheads="1"/>
          </p:cNvSpPr>
          <p:nvPr/>
        </p:nvSpPr>
        <p:spPr bwMode="auto">
          <a:xfrm>
            <a:off x="3000364" y="5181612"/>
            <a:ext cx="212754" cy="249246"/>
          </a:xfrm>
          <a:prstGeom prst="rightArrow">
            <a:avLst>
              <a:gd name="adj1" fmla="val 59167"/>
              <a:gd name="adj2" fmla="val 40625"/>
            </a:avLst>
          </a:prstGeom>
          <a:solidFill>
            <a:srgbClr val="FFFFFF">
              <a:alpha val="20000"/>
            </a:srgbClr>
          </a:solidFill>
          <a:ln w="3175">
            <a:solidFill>
              <a:srgbClr val="CCECFF"/>
            </a:solidFill>
            <a:miter lim="800000"/>
            <a:headEnd/>
            <a:tailEnd/>
          </a:ln>
          <a:effectLst/>
        </p:spPr>
        <p:txBody>
          <a:bodyPr anchor="ctr">
            <a:noAutofit/>
          </a:bodyPr>
          <a:lstStyle/>
          <a:p>
            <a:endParaRPr lang="ja-JP" altLang="en-US" sz="100" dirty="0">
              <a:solidFill>
                <a:srgbClr val="F8F8F8"/>
              </a:solidFill>
            </a:endParaRPr>
          </a:p>
        </p:txBody>
      </p:sp>
      <p:sp>
        <p:nvSpPr>
          <p:cNvPr id="32" name="Rectangle 13"/>
          <p:cNvSpPr>
            <a:spLocks noChangeArrowheads="1"/>
          </p:cNvSpPr>
          <p:nvPr/>
        </p:nvSpPr>
        <p:spPr bwMode="auto">
          <a:xfrm>
            <a:off x="5000628" y="5149837"/>
            <a:ext cx="1357322" cy="35086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1400" b="1" dirty="0" smtClean="0">
                <a:solidFill>
                  <a:srgbClr val="F8F8F8"/>
                </a:solidFill>
                <a:sym typeface="Wingdings" pitchFamily="2" charset="2"/>
              </a:rPr>
              <a:t>(C.L. 68%)</a:t>
            </a:r>
            <a:endParaRPr lang="ja-JP" altLang="en-US" sz="1400" b="1" dirty="0">
              <a:solidFill>
                <a:srgbClr val="F8F8F8"/>
              </a:solidFill>
              <a:sym typeface="Wingdings" pitchFamily="2" charset="2"/>
            </a:endParaRPr>
          </a:p>
        </p:txBody>
      </p:sp>
      <p:pic>
        <p:nvPicPr>
          <p:cNvPr id="39" name="図 38" descr="txp_fig.bmp"/>
          <p:cNvPicPr>
            <a:picLocks noChangeAspect="1"/>
          </p:cNvPicPr>
          <p:nvPr>
            <p:custDataLst>
              <p:tags r:id="rId2"/>
            </p:custDataLst>
          </p:nvPr>
        </p:nvPicPr>
        <p:blipFill>
          <a:blip r:embed="rId8" cstate="print">
            <a:clrChange>
              <a:clrFrom>
                <a:srgbClr val="FFFFFF"/>
              </a:clrFrom>
              <a:clrTo>
                <a:srgbClr val="FFFFFF">
                  <a:alpha val="0"/>
                </a:srgbClr>
              </a:clrTo>
            </a:clrChange>
            <a:lum bright="90000"/>
          </a:blip>
          <a:stretch>
            <a:fillRect/>
          </a:stretch>
        </p:blipFill>
        <p:spPr>
          <a:xfrm>
            <a:off x="2428860" y="3857628"/>
            <a:ext cx="4024087" cy="641232"/>
          </a:xfrm>
          <a:prstGeom prst="rect">
            <a:avLst/>
          </a:prstGeom>
          <a:noFill/>
        </p:spPr>
      </p:pic>
      <p:pic>
        <p:nvPicPr>
          <p:cNvPr id="41" name="図 40" descr="txp_fig.bmp"/>
          <p:cNvPicPr>
            <a:picLocks noChangeAspect="1"/>
          </p:cNvPicPr>
          <p:nvPr>
            <p:custDataLst>
              <p:tags r:id="rId3"/>
            </p:custDataLst>
          </p:nvPr>
        </p:nvPicPr>
        <p:blipFill>
          <a:blip r:embed="rId9" cstate="print">
            <a:clrChange>
              <a:clrFrom>
                <a:srgbClr val="FFFFFF"/>
              </a:clrFrom>
              <a:clrTo>
                <a:srgbClr val="FFFFFF">
                  <a:alpha val="0"/>
                </a:srgbClr>
              </a:clrTo>
            </a:clrChange>
            <a:lum bright="90000"/>
          </a:blip>
          <a:stretch>
            <a:fillRect/>
          </a:stretch>
        </p:blipFill>
        <p:spPr>
          <a:xfrm>
            <a:off x="3327858" y="5207991"/>
            <a:ext cx="1468247" cy="251063"/>
          </a:xfrm>
          <a:prstGeom prst="rect">
            <a:avLst/>
          </a:prstGeom>
          <a:noFill/>
        </p:spPr>
      </p:pic>
      <p:pic>
        <p:nvPicPr>
          <p:cNvPr id="44" name="図 43" descr="txp_fig.bmp"/>
          <p:cNvPicPr>
            <a:picLocks noChangeAspect="1"/>
          </p:cNvPicPr>
          <p:nvPr>
            <p:custDataLst>
              <p:tags r:id="rId4"/>
            </p:custDataLst>
          </p:nvPr>
        </p:nvPicPr>
        <p:blipFill>
          <a:blip r:embed="rId10" cstate="print">
            <a:clrChange>
              <a:clrFrom>
                <a:srgbClr val="FFFFFF"/>
              </a:clrFrom>
              <a:clrTo>
                <a:srgbClr val="FFFFFF">
                  <a:alpha val="0"/>
                </a:srgbClr>
              </a:clrTo>
            </a:clrChange>
            <a:lum bright="90000"/>
          </a:blip>
          <a:stretch>
            <a:fillRect/>
          </a:stretch>
        </p:blipFill>
        <p:spPr>
          <a:xfrm>
            <a:off x="5857884" y="5929330"/>
            <a:ext cx="2724576" cy="397909"/>
          </a:xfrm>
          <a:prstGeom prst="rect">
            <a:avLst/>
          </a:prstGeom>
          <a:noFill/>
        </p:spPr>
      </p:pic>
      <p:sp>
        <p:nvSpPr>
          <p:cNvPr id="46" name="Rectangle 6"/>
          <p:cNvSpPr>
            <a:spLocks noChangeArrowheads="1"/>
          </p:cNvSpPr>
          <p:nvPr/>
        </p:nvSpPr>
        <p:spPr bwMode="auto">
          <a:xfrm>
            <a:off x="4071934" y="785794"/>
            <a:ext cx="4857784" cy="29546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200" b="1" dirty="0" err="1" smtClean="0">
                <a:solidFill>
                  <a:srgbClr val="C0C0C0"/>
                </a:solidFill>
              </a:rPr>
              <a:t>E.A.Adelberger</a:t>
            </a:r>
            <a:r>
              <a:rPr lang="en-US" altLang="ja-JP" sz="1200" b="1" dirty="0" smtClean="0">
                <a:solidFill>
                  <a:srgbClr val="C0C0C0"/>
                </a:solidFill>
              </a:rPr>
              <a:t>  et al.,</a:t>
            </a:r>
            <a:r>
              <a:rPr lang="ja-JP" altLang="en-US" sz="1200" b="1" dirty="0" smtClean="0">
                <a:solidFill>
                  <a:srgbClr val="C0C0C0"/>
                </a:solidFill>
              </a:rPr>
              <a:t> </a:t>
            </a:r>
            <a:r>
              <a:rPr lang="en-US" altLang="ja-JP" sz="1200" b="1" dirty="0" smtClean="0">
                <a:solidFill>
                  <a:srgbClr val="C0C0C0"/>
                </a:solidFill>
              </a:rPr>
              <a:t>Phys</a:t>
            </a:r>
            <a:r>
              <a:rPr lang="en-US" altLang="ja-JP" sz="1200" b="1" dirty="0">
                <a:solidFill>
                  <a:srgbClr val="C0C0C0"/>
                </a:solidFill>
              </a:rPr>
              <a:t>. Rev. Lett </a:t>
            </a:r>
            <a:r>
              <a:rPr lang="en-US" altLang="ja-JP" sz="1200" b="1" dirty="0" smtClean="0">
                <a:solidFill>
                  <a:srgbClr val="C0C0C0"/>
                </a:solidFill>
              </a:rPr>
              <a:t>98 (2007) 131104</a:t>
            </a:r>
            <a:endParaRPr lang="en-US" altLang="ja-JP" sz="1200" b="1" dirty="0">
              <a:solidFill>
                <a:srgbClr val="C0C0C0"/>
              </a:solidFill>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4" name="Rectangle 4"/>
          <p:cNvSpPr>
            <a:spLocks noGrp="1" noChangeArrowheads="1"/>
          </p:cNvSpPr>
          <p:nvPr>
            <p:ph type="title"/>
          </p:nvPr>
        </p:nvSpPr>
        <p:spPr/>
        <p:txBody>
          <a:bodyPr/>
          <a:lstStyle/>
          <a:p>
            <a:r>
              <a:rPr lang="ja-JP" altLang="en-US" dirty="0" smtClean="0">
                <a:solidFill>
                  <a:srgbClr val="F8F8F8"/>
                </a:solidFill>
              </a:rPr>
              <a:t>電磁気力の逆二乗則</a:t>
            </a:r>
            <a:endParaRPr lang="ja-JP" altLang="en-US" dirty="0">
              <a:latin typeface="Tahoma" pitchFamily="34" charset="0"/>
            </a:endParaRPr>
          </a:p>
        </p:txBody>
      </p:sp>
      <p:sp>
        <p:nvSpPr>
          <p:cNvPr id="17"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grpSp>
        <p:nvGrpSpPr>
          <p:cNvPr id="2" name="グループ化 23"/>
          <p:cNvGrpSpPr/>
          <p:nvPr/>
        </p:nvGrpSpPr>
        <p:grpSpPr>
          <a:xfrm>
            <a:off x="785786" y="2195928"/>
            <a:ext cx="3286148" cy="1571636"/>
            <a:chOff x="1285852" y="4714884"/>
            <a:chExt cx="3286148" cy="1571636"/>
          </a:xfrm>
        </p:grpSpPr>
        <p:sp>
          <p:nvSpPr>
            <p:cNvPr id="50" name="角丸四角形 49"/>
            <p:cNvSpPr/>
            <p:nvPr/>
          </p:nvSpPr>
          <p:spPr bwMode="auto">
            <a:xfrm>
              <a:off x="1285852" y="4714884"/>
              <a:ext cx="3286148" cy="1571636"/>
            </a:xfrm>
            <a:prstGeom prst="roundRect">
              <a:avLst>
                <a:gd name="adj" fmla="val 6289"/>
              </a:avLst>
            </a:prstGeom>
            <a:solidFill>
              <a:srgbClr val="FFFFFF">
                <a:alpha val="10000"/>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000000"/>
                </a:solidFill>
                <a:effectLst/>
                <a:latin typeface="Tahoma" pitchFamily="34" charset="0"/>
                <a:ea typeface="HGP創英角ｺﾞｼｯｸUB" pitchFamily="50" charset="-128"/>
              </a:endParaRPr>
            </a:p>
          </p:txBody>
        </p:sp>
        <p:sp>
          <p:nvSpPr>
            <p:cNvPr id="39" name="Rectangle 9"/>
            <p:cNvSpPr>
              <a:spLocks noChangeArrowheads="1"/>
            </p:cNvSpPr>
            <p:nvPr/>
          </p:nvSpPr>
          <p:spPr bwMode="auto">
            <a:xfrm>
              <a:off x="1285852" y="4784063"/>
              <a:ext cx="3214710"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8F8F8"/>
                  </a:solidFill>
                </a:rPr>
                <a:t>電磁気力の逆二乗則の検証</a:t>
              </a:r>
              <a:endParaRPr lang="ja-JP" altLang="en-US" b="1" dirty="0">
                <a:solidFill>
                  <a:srgbClr val="F8F8F8"/>
                </a:solidFill>
              </a:endParaRPr>
            </a:p>
          </p:txBody>
        </p:sp>
        <p:pic>
          <p:nvPicPr>
            <p:cNvPr id="48" name="図 47" descr="txp_fig.bmp"/>
            <p:cNvPicPr>
              <a:picLocks noChangeAspect="1"/>
            </p:cNvPicPr>
            <p:nvPr>
              <p:custDataLst>
                <p:tags r:id="rId1"/>
              </p:custDataLst>
            </p:nvPr>
          </p:nvPicPr>
          <p:blipFill>
            <a:blip r:embed="rId4" cstate="print">
              <a:clrChange>
                <a:clrFrom>
                  <a:srgbClr val="FFFFFF"/>
                </a:clrFrom>
                <a:clrTo>
                  <a:srgbClr val="FFFFFF">
                    <a:alpha val="0"/>
                  </a:srgbClr>
                </a:clrTo>
              </a:clrChange>
              <a:lum bright="90000"/>
            </a:blip>
            <a:stretch>
              <a:fillRect/>
            </a:stretch>
          </p:blipFill>
          <p:spPr>
            <a:xfrm>
              <a:off x="2279194" y="5276204"/>
              <a:ext cx="1437128" cy="348786"/>
            </a:xfrm>
            <a:prstGeom prst="rect">
              <a:avLst/>
            </a:prstGeom>
            <a:noFill/>
          </p:spPr>
        </p:pic>
        <p:sp>
          <p:nvSpPr>
            <p:cNvPr id="49" name="Rectangle 7"/>
            <p:cNvSpPr>
              <a:spLocks noChangeArrowheads="1"/>
            </p:cNvSpPr>
            <p:nvPr/>
          </p:nvSpPr>
          <p:spPr bwMode="auto">
            <a:xfrm>
              <a:off x="1714480" y="5787922"/>
              <a:ext cx="2714644" cy="498598"/>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200" b="1" dirty="0" smtClean="0">
                  <a:solidFill>
                    <a:srgbClr val="C0C0C0"/>
                  </a:solidFill>
                  <a:sym typeface="Wingdings" pitchFamily="2" charset="2"/>
                </a:rPr>
                <a:t>E.R.Wiliams , et.al., </a:t>
              </a:r>
            </a:p>
            <a:p>
              <a:pPr algn="l">
                <a:lnSpc>
                  <a:spcPct val="110000"/>
                </a:lnSpc>
                <a:buClr>
                  <a:schemeClr val="accent2"/>
                </a:buClr>
                <a:buSzPct val="70000"/>
                <a:buFont typeface="Wingdings" pitchFamily="2" charset="2"/>
                <a:buNone/>
              </a:pPr>
              <a:r>
                <a:rPr lang="en-US" altLang="ja-JP" sz="1200" b="1" dirty="0" smtClean="0">
                  <a:solidFill>
                    <a:srgbClr val="C0C0C0"/>
                  </a:solidFill>
                  <a:sym typeface="Wingdings" pitchFamily="2" charset="2"/>
                </a:rPr>
                <a:t> Phys. Rev. Lett. 26 (1971) 721.</a:t>
              </a:r>
              <a:endParaRPr lang="ja-JP" altLang="en-US" sz="1200" b="1" dirty="0">
                <a:solidFill>
                  <a:srgbClr val="C0C0C0"/>
                </a:solidFill>
                <a:sym typeface="Wingdings" pitchFamily="2" charset="2"/>
              </a:endParaRPr>
            </a:p>
          </p:txBody>
        </p:sp>
      </p:grpSp>
      <p:pic>
        <p:nvPicPr>
          <p:cNvPr id="963585" name="Picture 1"/>
          <p:cNvPicPr>
            <a:picLocks noChangeAspect="1" noChangeArrowheads="1"/>
          </p:cNvPicPr>
          <p:nvPr/>
        </p:nvPicPr>
        <p:blipFill>
          <a:blip r:embed="rId5" cstate="print"/>
          <a:srcRect/>
          <a:stretch>
            <a:fillRect/>
          </a:stretch>
        </p:blipFill>
        <p:spPr bwMode="auto">
          <a:xfrm>
            <a:off x="5143504" y="1000108"/>
            <a:ext cx="3529017" cy="5012058"/>
          </a:xfrm>
          <a:prstGeom prst="rect">
            <a:avLst/>
          </a:prstGeom>
          <a:noFill/>
          <a:ln w="9525">
            <a:noFill/>
            <a:miter lim="800000"/>
            <a:headEnd/>
            <a:tailEnd/>
          </a:ln>
        </p:spPr>
      </p:pic>
      <p:sp>
        <p:nvSpPr>
          <p:cNvPr id="26" name="Rectangle 9"/>
          <p:cNvSpPr>
            <a:spLocks noChangeArrowheads="1"/>
          </p:cNvSpPr>
          <p:nvPr/>
        </p:nvSpPr>
        <p:spPr bwMode="auto">
          <a:xfrm>
            <a:off x="928662" y="4156029"/>
            <a:ext cx="4071966" cy="70173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b="1" dirty="0" smtClean="0">
                <a:solidFill>
                  <a:srgbClr val="F8F8F8"/>
                </a:solidFill>
              </a:rPr>
              <a:t>2</a:t>
            </a:r>
            <a:r>
              <a:rPr lang="ja-JP" altLang="en-US" b="1" dirty="0" smtClean="0">
                <a:solidFill>
                  <a:srgbClr val="F8F8F8"/>
                </a:solidFill>
              </a:rPr>
              <a:t>重の正</a:t>
            </a:r>
            <a:r>
              <a:rPr lang="en-US" altLang="ja-JP" b="1" dirty="0" smtClean="0">
                <a:solidFill>
                  <a:srgbClr val="F8F8F8"/>
                </a:solidFill>
              </a:rPr>
              <a:t>20</a:t>
            </a:r>
            <a:r>
              <a:rPr lang="ja-JP" altLang="en-US" b="1" dirty="0" smtClean="0">
                <a:solidFill>
                  <a:srgbClr val="F8F8F8"/>
                </a:solidFill>
              </a:rPr>
              <a:t>面体の外層に電圧を加える</a:t>
            </a:r>
            <a:endParaRPr lang="en-US" altLang="ja-JP" b="1" dirty="0" smtClean="0">
              <a:solidFill>
                <a:srgbClr val="F8F8F8"/>
              </a:solidFill>
            </a:endParaRPr>
          </a:p>
          <a:p>
            <a:pPr algn="l">
              <a:lnSpc>
                <a:spcPct val="110000"/>
              </a:lnSpc>
              <a:buClr>
                <a:schemeClr val="accent2"/>
              </a:buClr>
              <a:buSzPct val="70000"/>
              <a:buFont typeface="Wingdings" pitchFamily="2" charset="2"/>
              <a:buNone/>
            </a:pPr>
            <a:r>
              <a:rPr lang="en-US" altLang="ja-JP" b="1" dirty="0" smtClean="0">
                <a:solidFill>
                  <a:srgbClr val="F8F8F8"/>
                </a:solidFill>
              </a:rPr>
              <a:t>  </a:t>
            </a:r>
            <a:r>
              <a:rPr lang="en-US" altLang="ja-JP" b="1" dirty="0" smtClean="0">
                <a:solidFill>
                  <a:srgbClr val="F8F8F8"/>
                </a:solidFill>
                <a:sym typeface="Wingdings" pitchFamily="2" charset="2"/>
              </a:rPr>
              <a:t> </a:t>
            </a:r>
            <a:r>
              <a:rPr lang="ja-JP" altLang="en-US" b="1" dirty="0" smtClean="0">
                <a:solidFill>
                  <a:srgbClr val="F8F8F8"/>
                </a:solidFill>
                <a:sym typeface="Wingdings" pitchFamily="2" charset="2"/>
              </a:rPr>
              <a:t>内層に生じる電圧を測定</a:t>
            </a:r>
            <a:endParaRPr lang="en-US" altLang="ja-JP" b="1" dirty="0" smtClean="0">
              <a:solidFill>
                <a:srgbClr val="F8F8F8"/>
              </a:solidFill>
              <a:sym typeface="Wingdings" pitchFamily="2" charset="2"/>
            </a:endParaRPr>
          </a:p>
        </p:txBody>
      </p:sp>
      <p:sp>
        <p:nvSpPr>
          <p:cNvPr id="27" name="Rectangle 9"/>
          <p:cNvSpPr>
            <a:spLocks noChangeArrowheads="1"/>
          </p:cNvSpPr>
          <p:nvPr/>
        </p:nvSpPr>
        <p:spPr bwMode="auto">
          <a:xfrm>
            <a:off x="6224598" y="6143644"/>
            <a:ext cx="2633682" cy="278538"/>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1100" b="1" dirty="0" smtClean="0">
                <a:solidFill>
                  <a:srgbClr val="F8F8F8"/>
                </a:solidFill>
                <a:sym typeface="Wingdings" pitchFamily="2" charset="2"/>
              </a:rPr>
              <a:t>霜田光一 「歴史をかえた物理実験」 より</a:t>
            </a:r>
            <a:endParaRPr lang="en-US" altLang="ja-JP" sz="1100" b="1" dirty="0" smtClean="0">
              <a:solidFill>
                <a:srgbClr val="F8F8F8"/>
              </a:solidFill>
              <a:sym typeface="Wingdings" pitchFamily="2" charset="2"/>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5" name="Rectangle 1027"/>
          <p:cNvSpPr>
            <a:spLocks noGrp="1" noChangeArrowheads="1"/>
          </p:cNvSpPr>
          <p:nvPr>
            <p:ph type="title"/>
          </p:nvPr>
        </p:nvSpPr>
        <p:spPr/>
        <p:txBody>
          <a:bodyPr/>
          <a:lstStyle/>
          <a:p>
            <a:r>
              <a:rPr lang="ja-JP" altLang="en-US" dirty="0"/>
              <a:t>実験原理</a:t>
            </a:r>
          </a:p>
        </p:txBody>
      </p:sp>
      <p:sp>
        <p:nvSpPr>
          <p:cNvPr id="20"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550955" name="AutoShape 1067"/>
          <p:cNvSpPr>
            <a:spLocks noChangeArrowheads="1"/>
          </p:cNvSpPr>
          <p:nvPr/>
        </p:nvSpPr>
        <p:spPr bwMode="auto">
          <a:xfrm>
            <a:off x="323850" y="3141663"/>
            <a:ext cx="4608513" cy="3240087"/>
          </a:xfrm>
          <a:prstGeom prst="roundRect">
            <a:avLst>
              <a:gd name="adj" fmla="val 3528"/>
            </a:avLst>
          </a:prstGeom>
          <a:solidFill>
            <a:srgbClr val="FFFFFF">
              <a:alpha val="90000"/>
            </a:srgbClr>
          </a:solidFill>
          <a:ln w="12700">
            <a:noFill/>
            <a:round/>
            <a:headEnd/>
            <a:tailEnd/>
          </a:ln>
          <a:effectLst/>
        </p:spPr>
        <p:txBody>
          <a:bodyPr anchor="ctr">
            <a:spAutoFit/>
          </a:bodyPr>
          <a:lstStyle/>
          <a:p>
            <a:endParaRPr lang="ja-JP" altLang="en-US" dirty="0"/>
          </a:p>
        </p:txBody>
      </p:sp>
      <p:pic>
        <p:nvPicPr>
          <p:cNvPr id="550954" name="Picture 1066" descr="クリックすると新しいウィンドウで開きます"/>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55650" y="3192463"/>
            <a:ext cx="3954463" cy="3262312"/>
          </a:xfrm>
          <a:prstGeom prst="rect">
            <a:avLst/>
          </a:prstGeom>
          <a:noFill/>
        </p:spPr>
      </p:pic>
      <p:sp>
        <p:nvSpPr>
          <p:cNvPr id="550918" name="Rectangle 1030"/>
          <p:cNvSpPr>
            <a:spLocks noChangeArrowheads="1"/>
          </p:cNvSpPr>
          <p:nvPr/>
        </p:nvSpPr>
        <p:spPr bwMode="auto">
          <a:xfrm>
            <a:off x="500066" y="1073136"/>
            <a:ext cx="4572000" cy="427038"/>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2000" b="1" dirty="0">
                <a:solidFill>
                  <a:srgbClr val="FFFFFF"/>
                </a:solidFill>
              </a:rPr>
              <a:t>ねじれ秤 </a:t>
            </a:r>
            <a:r>
              <a:rPr lang="en-US" altLang="ja-JP" sz="2000" b="1" dirty="0">
                <a:solidFill>
                  <a:srgbClr val="FFFFFF"/>
                </a:solidFill>
              </a:rPr>
              <a:t>(Torsion Balance) </a:t>
            </a:r>
            <a:r>
              <a:rPr lang="ja-JP" altLang="en-US" sz="2000" b="1" dirty="0">
                <a:solidFill>
                  <a:srgbClr val="FFFFFF"/>
                </a:solidFill>
              </a:rPr>
              <a:t>が基本</a:t>
            </a:r>
            <a:endParaRPr lang="ja-JP" altLang="en-US" sz="2000" b="1" dirty="0">
              <a:solidFill>
                <a:srgbClr val="FFFFFF"/>
              </a:solidFill>
              <a:sym typeface="Wingdings" pitchFamily="2" charset="2"/>
            </a:endParaRPr>
          </a:p>
        </p:txBody>
      </p:sp>
      <p:pic>
        <p:nvPicPr>
          <p:cNvPr id="550936" name="Picture 1048" descr="cavendish_lab"/>
          <p:cNvPicPr>
            <a:picLocks noChangeAspect="1" noChangeArrowheads="1"/>
          </p:cNvPicPr>
          <p:nvPr/>
        </p:nvPicPr>
        <p:blipFill>
          <a:blip r:embed="rId4" cstate="print"/>
          <a:srcRect/>
          <a:stretch>
            <a:fillRect/>
          </a:stretch>
        </p:blipFill>
        <p:spPr bwMode="auto">
          <a:xfrm>
            <a:off x="5092700" y="1196975"/>
            <a:ext cx="3800475" cy="5113338"/>
          </a:xfrm>
          <a:prstGeom prst="rect">
            <a:avLst/>
          </a:prstGeom>
          <a:noFill/>
        </p:spPr>
      </p:pic>
      <p:sp>
        <p:nvSpPr>
          <p:cNvPr id="550937" name="Text Box 1049"/>
          <p:cNvSpPr txBox="1">
            <a:spLocks noChangeArrowheads="1"/>
          </p:cNvSpPr>
          <p:nvPr/>
        </p:nvSpPr>
        <p:spPr bwMode="auto">
          <a:xfrm>
            <a:off x="6781800" y="952500"/>
            <a:ext cx="2182813" cy="244475"/>
          </a:xfrm>
          <a:prstGeom prst="rect">
            <a:avLst/>
          </a:prstGeom>
          <a:noFill/>
          <a:ln w="9525" algn="ctr">
            <a:noFill/>
            <a:miter lim="800000"/>
            <a:headEnd/>
            <a:tailEnd/>
          </a:ln>
          <a:effectLst/>
        </p:spPr>
        <p:txBody>
          <a:bodyPr wrap="none">
            <a:spAutoFit/>
          </a:bodyPr>
          <a:lstStyle/>
          <a:p>
            <a:pPr algn="l">
              <a:buFontTx/>
              <a:buNone/>
            </a:pPr>
            <a:r>
              <a:rPr lang="ja-JP" altLang="en-US" sz="1000" b="1" dirty="0">
                <a:solidFill>
                  <a:srgbClr val="F8F8F8"/>
                </a:solidFill>
                <a:ea typeface="HG丸ｺﾞｼｯｸM-PRO" pitchFamily="50" charset="-128"/>
              </a:rPr>
              <a:t>キャベンディッシュの実験 </a:t>
            </a:r>
            <a:r>
              <a:rPr lang="en-US" altLang="ja-JP" sz="1000" b="1" dirty="0">
                <a:solidFill>
                  <a:srgbClr val="F8F8F8"/>
                </a:solidFill>
                <a:ea typeface="HG丸ｺﾞｼｯｸM-PRO" pitchFamily="50" charset="-128"/>
              </a:rPr>
              <a:t>(1798)</a:t>
            </a:r>
          </a:p>
        </p:txBody>
      </p:sp>
      <p:sp>
        <p:nvSpPr>
          <p:cNvPr id="550938" name="Rectangle 1050"/>
          <p:cNvSpPr>
            <a:spLocks noChangeArrowheads="1"/>
          </p:cNvSpPr>
          <p:nvPr/>
        </p:nvSpPr>
        <p:spPr bwMode="auto">
          <a:xfrm>
            <a:off x="827088" y="1500174"/>
            <a:ext cx="3816350" cy="69532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b="1" dirty="0">
                <a:solidFill>
                  <a:srgbClr val="F8F8F8"/>
                </a:solidFill>
              </a:rPr>
              <a:t>ダンベル状をした振り子の</a:t>
            </a:r>
          </a:p>
          <a:p>
            <a:pPr algn="l">
              <a:lnSpc>
                <a:spcPct val="110000"/>
              </a:lnSpc>
              <a:buClr>
                <a:schemeClr val="accent2"/>
              </a:buClr>
              <a:buSzPct val="70000"/>
              <a:buFont typeface="Wingdings" pitchFamily="2" charset="2"/>
              <a:buNone/>
            </a:pPr>
            <a:r>
              <a:rPr lang="ja-JP" altLang="en-US" b="1" dirty="0">
                <a:solidFill>
                  <a:srgbClr val="F8F8F8"/>
                </a:solidFill>
              </a:rPr>
              <a:t>     </a:t>
            </a:r>
            <a:r>
              <a:rPr lang="ja-JP" altLang="en-US" b="1" dirty="0" smtClean="0">
                <a:solidFill>
                  <a:srgbClr val="F8F8F8"/>
                </a:solidFill>
              </a:rPr>
              <a:t>重力に</a:t>
            </a:r>
            <a:r>
              <a:rPr lang="ja-JP" altLang="en-US" b="1" dirty="0">
                <a:solidFill>
                  <a:srgbClr val="F8F8F8"/>
                </a:solidFill>
              </a:rPr>
              <a:t>よるねじれを測定</a:t>
            </a:r>
            <a:endParaRPr lang="ja-JP" altLang="en-US" b="1" dirty="0">
              <a:solidFill>
                <a:srgbClr val="F8F8F8"/>
              </a:solidFill>
              <a:sym typeface="Wingdings" pitchFamily="2" charset="2"/>
            </a:endParaRPr>
          </a:p>
        </p:txBody>
      </p:sp>
      <p:sp>
        <p:nvSpPr>
          <p:cNvPr id="550939" name="Rectangle 1051"/>
          <p:cNvSpPr>
            <a:spLocks noChangeArrowheads="1"/>
          </p:cNvSpPr>
          <p:nvPr/>
        </p:nvSpPr>
        <p:spPr bwMode="auto">
          <a:xfrm>
            <a:off x="755650" y="2285992"/>
            <a:ext cx="4176713" cy="69532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b="1" dirty="0">
                <a:solidFill>
                  <a:srgbClr val="CCFFCC"/>
                </a:solidFill>
              </a:rPr>
              <a:t>ねじれ計測 </a:t>
            </a:r>
            <a:r>
              <a:rPr lang="en-US" altLang="ja-JP" b="1" dirty="0">
                <a:solidFill>
                  <a:srgbClr val="CCFFCC"/>
                </a:solidFill>
              </a:rPr>
              <a:t>--- </a:t>
            </a:r>
            <a:r>
              <a:rPr lang="ja-JP" altLang="en-US" b="1" dirty="0">
                <a:solidFill>
                  <a:srgbClr val="CCFFCC"/>
                </a:solidFill>
              </a:rPr>
              <a:t>光てこ</a:t>
            </a:r>
          </a:p>
          <a:p>
            <a:pPr algn="l">
              <a:lnSpc>
                <a:spcPct val="110000"/>
              </a:lnSpc>
              <a:buClr>
                <a:schemeClr val="accent2"/>
              </a:buClr>
              <a:buSzPct val="70000"/>
              <a:buFont typeface="Wingdings" pitchFamily="2" charset="2"/>
              <a:buNone/>
            </a:pPr>
            <a:r>
              <a:rPr lang="ja-JP" altLang="en-US" b="1" dirty="0">
                <a:solidFill>
                  <a:srgbClr val="CCFFCC"/>
                </a:solidFill>
              </a:rPr>
              <a:t>  反射された光のスポット位置</a:t>
            </a:r>
            <a:r>
              <a:rPr lang="ja-JP" altLang="en-US" b="1" dirty="0">
                <a:solidFill>
                  <a:srgbClr val="CCFFCC"/>
                </a:solidFill>
                <a:sym typeface="Wingdings" pitchFamily="2" charset="2"/>
              </a:rPr>
              <a:t></a:t>
            </a:r>
            <a:r>
              <a:rPr lang="ja-JP" altLang="en-US" b="1" dirty="0">
                <a:solidFill>
                  <a:srgbClr val="CCFFCC"/>
                </a:solidFill>
              </a:rPr>
              <a:t>角度変動</a:t>
            </a:r>
            <a:endParaRPr lang="ja-JP" altLang="en-US" b="1" dirty="0">
              <a:solidFill>
                <a:srgbClr val="CCFFCC"/>
              </a:solidFill>
              <a:sym typeface="Wingdings" pitchFamily="2" charset="2"/>
            </a:endParaRPr>
          </a:p>
        </p:txBody>
      </p:sp>
      <p:sp>
        <p:nvSpPr>
          <p:cNvPr id="550944" name="Rectangle 1056"/>
          <p:cNvSpPr>
            <a:spLocks noChangeArrowheads="1"/>
          </p:cNvSpPr>
          <p:nvPr/>
        </p:nvSpPr>
        <p:spPr bwMode="auto">
          <a:xfrm>
            <a:off x="3779838" y="3429000"/>
            <a:ext cx="1296987" cy="30480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400" b="1" dirty="0">
                <a:solidFill>
                  <a:srgbClr val="33CC33"/>
                </a:solidFill>
              </a:rPr>
              <a:t>ファイバー</a:t>
            </a:r>
          </a:p>
        </p:txBody>
      </p:sp>
      <p:sp>
        <p:nvSpPr>
          <p:cNvPr id="550945" name="Line 1057"/>
          <p:cNvSpPr>
            <a:spLocks noChangeShapeType="1"/>
          </p:cNvSpPr>
          <p:nvPr/>
        </p:nvSpPr>
        <p:spPr bwMode="auto">
          <a:xfrm flipH="1">
            <a:off x="2916238" y="3573463"/>
            <a:ext cx="935037" cy="144462"/>
          </a:xfrm>
          <a:prstGeom prst="line">
            <a:avLst/>
          </a:prstGeom>
          <a:noFill/>
          <a:ln w="38100">
            <a:solidFill>
              <a:srgbClr val="33CC33"/>
            </a:solidFill>
            <a:round/>
            <a:headEnd/>
            <a:tailEnd type="stealth" w="med" len="med"/>
          </a:ln>
          <a:effectLst/>
        </p:spPr>
        <p:txBody>
          <a:bodyPr anchor="ctr">
            <a:spAutoFit/>
          </a:bodyPr>
          <a:lstStyle/>
          <a:p>
            <a:endParaRPr lang="ja-JP" altLang="en-US" dirty="0"/>
          </a:p>
        </p:txBody>
      </p:sp>
      <p:sp>
        <p:nvSpPr>
          <p:cNvPr id="550946" name="Rectangle 1058"/>
          <p:cNvSpPr>
            <a:spLocks noChangeArrowheads="1"/>
          </p:cNvSpPr>
          <p:nvPr/>
        </p:nvSpPr>
        <p:spPr bwMode="auto">
          <a:xfrm>
            <a:off x="1692275" y="5932488"/>
            <a:ext cx="1296988" cy="30480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400" b="1" dirty="0">
                <a:solidFill>
                  <a:srgbClr val="33CC33"/>
                </a:solidFill>
              </a:rPr>
              <a:t>テストマス</a:t>
            </a:r>
          </a:p>
        </p:txBody>
      </p:sp>
      <p:sp>
        <p:nvSpPr>
          <p:cNvPr id="550947" name="Line 1059"/>
          <p:cNvSpPr>
            <a:spLocks noChangeShapeType="1"/>
          </p:cNvSpPr>
          <p:nvPr/>
        </p:nvSpPr>
        <p:spPr bwMode="auto">
          <a:xfrm flipV="1">
            <a:off x="2484438" y="5157788"/>
            <a:ext cx="646112" cy="792162"/>
          </a:xfrm>
          <a:prstGeom prst="line">
            <a:avLst/>
          </a:prstGeom>
          <a:noFill/>
          <a:ln w="38100">
            <a:solidFill>
              <a:srgbClr val="33CC33"/>
            </a:solidFill>
            <a:round/>
            <a:headEnd/>
            <a:tailEnd type="stealth" w="med" len="med"/>
          </a:ln>
          <a:effectLst/>
        </p:spPr>
        <p:txBody>
          <a:bodyPr anchor="ctr">
            <a:spAutoFit/>
          </a:bodyPr>
          <a:lstStyle/>
          <a:p>
            <a:endParaRPr lang="ja-JP" altLang="en-US" dirty="0"/>
          </a:p>
        </p:txBody>
      </p:sp>
      <p:sp>
        <p:nvSpPr>
          <p:cNvPr id="550948" name="Rectangle 1060"/>
          <p:cNvSpPr>
            <a:spLocks noChangeArrowheads="1"/>
          </p:cNvSpPr>
          <p:nvPr/>
        </p:nvSpPr>
        <p:spPr bwMode="auto">
          <a:xfrm>
            <a:off x="323850" y="5805488"/>
            <a:ext cx="1296988" cy="30480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400" b="1" dirty="0">
                <a:solidFill>
                  <a:srgbClr val="33CC33"/>
                </a:solidFill>
              </a:rPr>
              <a:t>ソースマス</a:t>
            </a:r>
          </a:p>
        </p:txBody>
      </p:sp>
      <p:sp>
        <p:nvSpPr>
          <p:cNvPr id="550949" name="Line 1061"/>
          <p:cNvSpPr>
            <a:spLocks noChangeShapeType="1"/>
          </p:cNvSpPr>
          <p:nvPr/>
        </p:nvSpPr>
        <p:spPr bwMode="auto">
          <a:xfrm flipV="1">
            <a:off x="827088" y="5373688"/>
            <a:ext cx="431800" cy="431800"/>
          </a:xfrm>
          <a:prstGeom prst="line">
            <a:avLst/>
          </a:prstGeom>
          <a:noFill/>
          <a:ln w="38100">
            <a:solidFill>
              <a:srgbClr val="33CC33"/>
            </a:solidFill>
            <a:round/>
            <a:headEnd/>
            <a:tailEnd type="stealth" w="med" len="med"/>
          </a:ln>
          <a:effectLst/>
        </p:spPr>
        <p:txBody>
          <a:bodyPr anchor="ctr">
            <a:spAutoFit/>
          </a:bodyPr>
          <a:lstStyle/>
          <a:p>
            <a:endParaRPr lang="ja-JP" altLang="en-US" dirty="0"/>
          </a:p>
        </p:txBody>
      </p:sp>
      <p:sp>
        <p:nvSpPr>
          <p:cNvPr id="550950" name="Rectangle 1062"/>
          <p:cNvSpPr>
            <a:spLocks noChangeArrowheads="1"/>
          </p:cNvSpPr>
          <p:nvPr/>
        </p:nvSpPr>
        <p:spPr bwMode="auto">
          <a:xfrm>
            <a:off x="827088" y="3700463"/>
            <a:ext cx="1296987" cy="30480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400" b="1" dirty="0">
                <a:solidFill>
                  <a:srgbClr val="33CC33"/>
                </a:solidFill>
              </a:rPr>
              <a:t>光てこ</a:t>
            </a:r>
          </a:p>
        </p:txBody>
      </p:sp>
      <p:sp>
        <p:nvSpPr>
          <p:cNvPr id="550951" name="Line 1063"/>
          <p:cNvSpPr>
            <a:spLocks noChangeShapeType="1"/>
          </p:cNvSpPr>
          <p:nvPr/>
        </p:nvSpPr>
        <p:spPr bwMode="auto">
          <a:xfrm>
            <a:off x="1476375" y="3862388"/>
            <a:ext cx="863600" cy="142875"/>
          </a:xfrm>
          <a:prstGeom prst="line">
            <a:avLst/>
          </a:prstGeom>
          <a:noFill/>
          <a:ln w="38100">
            <a:solidFill>
              <a:srgbClr val="33CC33"/>
            </a:solidFill>
            <a:round/>
            <a:headEnd/>
            <a:tailEnd type="stealth" w="med" len="med"/>
          </a:ln>
          <a:effectLst/>
        </p:spPr>
        <p:txBody>
          <a:bodyPr anchor="ctr">
            <a:spAutoFit/>
          </a:bodyPr>
          <a:lstStyle/>
          <a:p>
            <a:endParaRPr lang="ja-JP" altLang="en-US" dirty="0"/>
          </a:p>
        </p:txBody>
      </p:sp>
      <p:sp>
        <p:nvSpPr>
          <p:cNvPr id="550952" name="Line 1064"/>
          <p:cNvSpPr>
            <a:spLocks noChangeShapeType="1"/>
          </p:cNvSpPr>
          <p:nvPr/>
        </p:nvSpPr>
        <p:spPr bwMode="auto">
          <a:xfrm flipH="1" flipV="1">
            <a:off x="2195513" y="5373688"/>
            <a:ext cx="73025" cy="647700"/>
          </a:xfrm>
          <a:prstGeom prst="line">
            <a:avLst/>
          </a:prstGeom>
          <a:noFill/>
          <a:ln w="38100">
            <a:solidFill>
              <a:srgbClr val="33CC33"/>
            </a:solidFill>
            <a:round/>
            <a:headEnd/>
            <a:tailEnd type="stealth" w="med" len="med"/>
          </a:ln>
          <a:effectLst/>
        </p:spPr>
        <p:txBody>
          <a:bodyPr anchor="ctr">
            <a:spAutoFit/>
          </a:bodyPr>
          <a:lstStyle/>
          <a:p>
            <a:endParaRPr lang="ja-JP" alt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bwMode="auto">
          <a:xfrm>
            <a:off x="4643438" y="785794"/>
            <a:ext cx="4286280" cy="1571636"/>
          </a:xfrm>
          <a:prstGeom prst="roundRect">
            <a:avLst/>
          </a:prstGeom>
          <a:solidFill>
            <a:srgbClr val="FFFFFF">
              <a:alpha val="9804"/>
            </a:srgbClr>
          </a:solidFill>
          <a:ln w="38100">
            <a:noFill/>
            <a:round/>
            <a:headEnd/>
            <a:tailEnd type="stealth" w="med" len="med"/>
          </a:ln>
          <a:effectLst/>
        </p:spPr>
        <p:txBody>
          <a:bodyPr wrap="square" rtlCol="0" anchor="ctr">
            <a:noAutofit/>
          </a:bodyPr>
          <a:lstStyle/>
          <a:p>
            <a:pPr algn="ctr"/>
            <a:endParaRPr kumimoji="1" lang="ja-JP" altLang="en-US"/>
          </a:p>
        </p:txBody>
      </p:sp>
      <p:pic>
        <p:nvPicPr>
          <p:cNvPr id="2051"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642910" y="957771"/>
            <a:ext cx="4572032" cy="5428742"/>
          </a:xfrm>
          <a:prstGeom prst="rect">
            <a:avLst/>
          </a:prstGeom>
          <a:noFill/>
          <a:ln w="9525">
            <a:noFill/>
            <a:miter lim="800000"/>
            <a:headEnd/>
            <a:tailEnd/>
          </a:ln>
        </p:spPr>
      </p:pic>
      <p:sp>
        <p:nvSpPr>
          <p:cNvPr id="2" name="タイトル 1"/>
          <p:cNvSpPr>
            <a:spLocks noGrp="1"/>
          </p:cNvSpPr>
          <p:nvPr>
            <p:ph type="title"/>
          </p:nvPr>
        </p:nvSpPr>
        <p:spPr/>
        <p:txBody>
          <a:bodyPr/>
          <a:lstStyle/>
          <a:p>
            <a:r>
              <a:rPr kumimoji="1" lang="ja-JP" altLang="en-US" dirty="0" smtClean="0"/>
              <a:t>テストマス ソースマス</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5" name="Rectangle 16"/>
          <p:cNvSpPr>
            <a:spLocks noChangeArrowheads="1"/>
          </p:cNvSpPr>
          <p:nvPr/>
        </p:nvSpPr>
        <p:spPr bwMode="auto">
          <a:xfrm>
            <a:off x="488930" y="857232"/>
            <a:ext cx="1654177" cy="646331"/>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b="1" dirty="0">
                <a:solidFill>
                  <a:srgbClr val="CCFFCC"/>
                </a:solidFill>
              </a:rPr>
              <a:t>タングステン</a:t>
            </a:r>
          </a:p>
          <a:p>
            <a:pPr algn="l">
              <a:buClr>
                <a:schemeClr val="accent2"/>
              </a:buClr>
              <a:buSzPct val="70000"/>
              <a:buFont typeface="Wingdings" pitchFamily="2" charset="2"/>
              <a:buNone/>
            </a:pPr>
            <a:r>
              <a:rPr lang="ja-JP" altLang="en-US" b="1" dirty="0">
                <a:solidFill>
                  <a:srgbClr val="CCFFCC"/>
                </a:solidFill>
              </a:rPr>
              <a:t>  ファイバー</a:t>
            </a:r>
          </a:p>
        </p:txBody>
      </p:sp>
      <p:sp>
        <p:nvSpPr>
          <p:cNvPr id="6" name="Line 17"/>
          <p:cNvSpPr>
            <a:spLocks noChangeShapeType="1"/>
          </p:cNvSpPr>
          <p:nvPr/>
        </p:nvSpPr>
        <p:spPr bwMode="auto">
          <a:xfrm>
            <a:off x="2143108" y="1357298"/>
            <a:ext cx="1133486" cy="288924"/>
          </a:xfrm>
          <a:prstGeom prst="line">
            <a:avLst/>
          </a:prstGeom>
          <a:noFill/>
          <a:ln w="38100">
            <a:solidFill>
              <a:srgbClr val="CCFFCC"/>
            </a:solidFill>
            <a:round/>
            <a:headEnd/>
            <a:tailEnd type="stealth" w="med" len="med"/>
          </a:ln>
          <a:effectLst/>
        </p:spPr>
        <p:txBody>
          <a:bodyPr wrap="square" anchor="ctr">
            <a:spAutoFit/>
          </a:bodyPr>
          <a:lstStyle/>
          <a:p>
            <a:endParaRPr lang="ja-JP" altLang="en-US"/>
          </a:p>
        </p:txBody>
      </p:sp>
      <p:sp>
        <p:nvSpPr>
          <p:cNvPr id="7" name="Rectangle 18"/>
          <p:cNvSpPr>
            <a:spLocks noChangeArrowheads="1"/>
          </p:cNvSpPr>
          <p:nvPr/>
        </p:nvSpPr>
        <p:spPr bwMode="auto">
          <a:xfrm>
            <a:off x="5132401" y="2500306"/>
            <a:ext cx="1654177" cy="369332"/>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b="1" dirty="0">
                <a:solidFill>
                  <a:srgbClr val="CCFFCC"/>
                </a:solidFill>
              </a:rPr>
              <a:t>テストマス</a:t>
            </a:r>
          </a:p>
        </p:txBody>
      </p:sp>
      <p:sp>
        <p:nvSpPr>
          <p:cNvPr id="8" name="Line 19"/>
          <p:cNvSpPr>
            <a:spLocks noChangeShapeType="1"/>
          </p:cNvSpPr>
          <p:nvPr/>
        </p:nvSpPr>
        <p:spPr bwMode="auto">
          <a:xfrm flipH="1">
            <a:off x="4357684" y="3143248"/>
            <a:ext cx="1000133" cy="1785950"/>
          </a:xfrm>
          <a:prstGeom prst="line">
            <a:avLst/>
          </a:prstGeom>
          <a:noFill/>
          <a:ln w="38100">
            <a:solidFill>
              <a:srgbClr val="CCFFCC"/>
            </a:solidFill>
            <a:round/>
            <a:headEnd/>
            <a:tailEnd type="stealth" w="med" len="med"/>
          </a:ln>
          <a:effectLst/>
        </p:spPr>
        <p:txBody>
          <a:bodyPr wrap="square" anchor="ctr">
            <a:spAutoFit/>
          </a:bodyPr>
          <a:lstStyle/>
          <a:p>
            <a:endParaRPr lang="ja-JP" altLang="en-US"/>
          </a:p>
        </p:txBody>
      </p:sp>
      <p:sp>
        <p:nvSpPr>
          <p:cNvPr id="9" name="Rectangle 20"/>
          <p:cNvSpPr>
            <a:spLocks noChangeArrowheads="1"/>
          </p:cNvSpPr>
          <p:nvPr/>
        </p:nvSpPr>
        <p:spPr bwMode="auto">
          <a:xfrm>
            <a:off x="5489590" y="4119096"/>
            <a:ext cx="3154376" cy="369332"/>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b="1" dirty="0" smtClean="0">
                <a:solidFill>
                  <a:srgbClr val="CCFFCC"/>
                </a:solidFill>
              </a:rPr>
              <a:t>ソースマス </a:t>
            </a:r>
            <a:r>
              <a:rPr lang="en-US" altLang="ja-JP" b="1" dirty="0" smtClean="0">
                <a:solidFill>
                  <a:srgbClr val="CCFFCC"/>
                </a:solidFill>
              </a:rPr>
              <a:t>(</a:t>
            </a:r>
            <a:r>
              <a:rPr lang="ja-JP" altLang="en-US" b="1" dirty="0" smtClean="0">
                <a:solidFill>
                  <a:srgbClr val="CCFFCC"/>
                </a:solidFill>
              </a:rPr>
              <a:t>アトラクター</a:t>
            </a:r>
            <a:r>
              <a:rPr lang="en-US" altLang="ja-JP" b="1" dirty="0" smtClean="0">
                <a:solidFill>
                  <a:srgbClr val="CCFFCC"/>
                </a:solidFill>
              </a:rPr>
              <a:t>)</a:t>
            </a:r>
            <a:endParaRPr lang="ja-JP" altLang="en-US" b="1" dirty="0">
              <a:solidFill>
                <a:srgbClr val="CCFFCC"/>
              </a:solidFill>
            </a:endParaRPr>
          </a:p>
        </p:txBody>
      </p:sp>
      <p:sp>
        <p:nvSpPr>
          <p:cNvPr id="10" name="Line 21"/>
          <p:cNvSpPr>
            <a:spLocks noChangeShapeType="1"/>
          </p:cNvSpPr>
          <p:nvPr/>
        </p:nvSpPr>
        <p:spPr bwMode="auto">
          <a:xfrm flipH="1">
            <a:off x="4921258" y="4572008"/>
            <a:ext cx="722312" cy="1071570"/>
          </a:xfrm>
          <a:prstGeom prst="line">
            <a:avLst/>
          </a:prstGeom>
          <a:noFill/>
          <a:ln w="38100">
            <a:solidFill>
              <a:srgbClr val="CCFFCC"/>
            </a:solidFill>
            <a:round/>
            <a:headEnd/>
            <a:tailEnd type="stealth" w="med" len="med"/>
          </a:ln>
          <a:effectLst/>
        </p:spPr>
        <p:txBody>
          <a:bodyPr wrap="square" anchor="ctr">
            <a:spAutoFit/>
          </a:bodyPr>
          <a:lstStyle/>
          <a:p>
            <a:endParaRPr lang="ja-JP" altLang="en-US"/>
          </a:p>
        </p:txBody>
      </p:sp>
      <p:sp>
        <p:nvSpPr>
          <p:cNvPr id="11" name="Rectangle 22"/>
          <p:cNvSpPr>
            <a:spLocks noChangeArrowheads="1"/>
          </p:cNvSpPr>
          <p:nvPr/>
        </p:nvSpPr>
        <p:spPr bwMode="auto">
          <a:xfrm>
            <a:off x="988997" y="3500438"/>
            <a:ext cx="1654177" cy="369332"/>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b="1" dirty="0">
                <a:solidFill>
                  <a:srgbClr val="CCFFCC"/>
                </a:solidFill>
              </a:rPr>
              <a:t>光てこ用 鏡</a:t>
            </a:r>
          </a:p>
        </p:txBody>
      </p:sp>
      <p:sp>
        <p:nvSpPr>
          <p:cNvPr id="12" name="Line 23"/>
          <p:cNvSpPr>
            <a:spLocks noChangeShapeType="1"/>
          </p:cNvSpPr>
          <p:nvPr/>
        </p:nvSpPr>
        <p:spPr bwMode="auto">
          <a:xfrm>
            <a:off x="2357422" y="3714752"/>
            <a:ext cx="642942" cy="45719"/>
          </a:xfrm>
          <a:prstGeom prst="line">
            <a:avLst/>
          </a:prstGeom>
          <a:noFill/>
          <a:ln w="38100">
            <a:solidFill>
              <a:srgbClr val="CCFFCC"/>
            </a:solidFill>
            <a:round/>
            <a:headEnd/>
            <a:tailEnd type="stealth" w="med" len="med"/>
          </a:ln>
          <a:effectLst/>
        </p:spPr>
        <p:txBody>
          <a:bodyPr wrap="square" anchor="ctr">
            <a:spAutoFit/>
          </a:bodyPr>
          <a:lstStyle/>
          <a:p>
            <a:endParaRPr lang="ja-JP" altLang="en-US"/>
          </a:p>
        </p:txBody>
      </p:sp>
      <p:sp>
        <p:nvSpPr>
          <p:cNvPr id="13" name="Line 23"/>
          <p:cNvSpPr>
            <a:spLocks noChangeShapeType="1"/>
          </p:cNvSpPr>
          <p:nvPr/>
        </p:nvSpPr>
        <p:spPr bwMode="auto">
          <a:xfrm>
            <a:off x="2143108" y="2816535"/>
            <a:ext cx="428628" cy="45719"/>
          </a:xfrm>
          <a:prstGeom prst="line">
            <a:avLst/>
          </a:prstGeom>
          <a:noFill/>
          <a:ln w="38100">
            <a:solidFill>
              <a:srgbClr val="CCFFCC"/>
            </a:solidFill>
            <a:round/>
            <a:headEnd/>
            <a:tailEnd type="stealth" w="med" len="med"/>
          </a:ln>
          <a:effectLst/>
        </p:spPr>
        <p:txBody>
          <a:bodyPr wrap="square" anchor="ctr">
            <a:spAutoFit/>
          </a:bodyPr>
          <a:lstStyle/>
          <a:p>
            <a:endParaRPr lang="ja-JP" altLang="en-US"/>
          </a:p>
        </p:txBody>
      </p:sp>
      <p:sp>
        <p:nvSpPr>
          <p:cNvPr id="14" name="Rectangle 16"/>
          <p:cNvSpPr>
            <a:spLocks noChangeArrowheads="1"/>
          </p:cNvSpPr>
          <p:nvPr/>
        </p:nvSpPr>
        <p:spPr bwMode="auto">
          <a:xfrm>
            <a:off x="703245" y="2500306"/>
            <a:ext cx="1654177" cy="646331"/>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b="1" dirty="0" smtClean="0">
                <a:solidFill>
                  <a:srgbClr val="CCFFCC"/>
                </a:solidFill>
              </a:rPr>
              <a:t>キャリブ</a:t>
            </a:r>
            <a:r>
              <a:rPr lang="en-US" altLang="ja-JP" b="1" dirty="0" smtClean="0">
                <a:solidFill>
                  <a:srgbClr val="CCFFCC"/>
                </a:solidFill>
              </a:rPr>
              <a:t> </a:t>
            </a:r>
            <a:r>
              <a:rPr lang="ja-JP" altLang="en-US" b="1" dirty="0" smtClean="0">
                <a:solidFill>
                  <a:srgbClr val="CCFFCC"/>
                </a:solidFill>
              </a:rPr>
              <a:t>レー</a:t>
            </a:r>
            <a:endParaRPr lang="en-US" altLang="ja-JP" b="1" dirty="0" smtClean="0">
              <a:solidFill>
                <a:srgbClr val="CCFFCC"/>
              </a:solidFill>
            </a:endParaRPr>
          </a:p>
          <a:p>
            <a:pPr algn="l">
              <a:buClr>
                <a:schemeClr val="accent2"/>
              </a:buClr>
              <a:buSzPct val="70000"/>
              <a:buFont typeface="Wingdings" pitchFamily="2" charset="2"/>
              <a:buNone/>
            </a:pPr>
            <a:r>
              <a:rPr lang="en-US" altLang="ja-JP" b="1" dirty="0" smtClean="0">
                <a:solidFill>
                  <a:srgbClr val="CCFFCC"/>
                </a:solidFill>
              </a:rPr>
              <a:t>    </a:t>
            </a:r>
            <a:r>
              <a:rPr lang="ja-JP" altLang="en-US" b="1" dirty="0" smtClean="0">
                <a:solidFill>
                  <a:srgbClr val="CCFFCC"/>
                </a:solidFill>
              </a:rPr>
              <a:t>ションマス</a:t>
            </a:r>
            <a:endParaRPr lang="ja-JP" altLang="en-US" b="1" dirty="0">
              <a:solidFill>
                <a:srgbClr val="CCFFCC"/>
              </a:solidFill>
            </a:endParaRPr>
          </a:p>
        </p:txBody>
      </p:sp>
      <p:sp>
        <p:nvSpPr>
          <p:cNvPr id="16" name="Rectangle 16"/>
          <p:cNvSpPr>
            <a:spLocks noChangeArrowheads="1"/>
          </p:cNvSpPr>
          <p:nvPr/>
        </p:nvSpPr>
        <p:spPr bwMode="auto">
          <a:xfrm>
            <a:off x="846121" y="1486903"/>
            <a:ext cx="2154243" cy="830997"/>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600" b="1" dirty="0" smtClean="0">
                <a:solidFill>
                  <a:srgbClr val="F8F8F8"/>
                </a:solidFill>
              </a:rPr>
              <a:t> Q~3000</a:t>
            </a:r>
          </a:p>
          <a:p>
            <a:pPr algn="l">
              <a:buClr>
                <a:schemeClr val="accent2"/>
              </a:buClr>
              <a:buSzPct val="70000"/>
              <a:buFont typeface="Wingdings" pitchFamily="2" charset="2"/>
              <a:buNone/>
            </a:pPr>
            <a:r>
              <a:rPr lang="ja-JP" altLang="en-US" sz="1600" b="1" dirty="0" smtClean="0">
                <a:solidFill>
                  <a:srgbClr val="F8F8F8"/>
                </a:solidFill>
              </a:rPr>
              <a:t>長さ </a:t>
            </a:r>
            <a:r>
              <a:rPr lang="en-US" altLang="ja-JP" sz="1600" b="1" dirty="0" smtClean="0">
                <a:solidFill>
                  <a:srgbClr val="F8F8F8"/>
                </a:solidFill>
              </a:rPr>
              <a:t>80cm</a:t>
            </a:r>
          </a:p>
          <a:p>
            <a:pPr algn="l">
              <a:buClr>
                <a:schemeClr val="accent2"/>
              </a:buClr>
              <a:buSzPct val="70000"/>
              <a:buFont typeface="Wingdings" pitchFamily="2" charset="2"/>
              <a:buNone/>
            </a:pPr>
            <a:r>
              <a:rPr lang="ja-JP" altLang="en-US" sz="1600" b="1" dirty="0" smtClean="0">
                <a:solidFill>
                  <a:srgbClr val="F8F8F8"/>
                </a:solidFill>
              </a:rPr>
              <a:t>太さ </a:t>
            </a:r>
            <a:r>
              <a:rPr lang="en-US" altLang="ja-JP" sz="1600" b="1" dirty="0" smtClean="0">
                <a:solidFill>
                  <a:srgbClr val="F8F8F8"/>
                </a:solidFill>
              </a:rPr>
              <a:t>17-22</a:t>
            </a:r>
            <a:r>
              <a:rPr lang="en-US" altLang="ja-JP" sz="1600" b="1" dirty="0" smtClean="0">
                <a:solidFill>
                  <a:srgbClr val="F8F8F8"/>
                </a:solidFill>
                <a:latin typeface="Symbol" pitchFamily="18" charset="2"/>
              </a:rPr>
              <a:t>m</a:t>
            </a:r>
            <a:r>
              <a:rPr lang="en-US" altLang="ja-JP" sz="1600" b="1" dirty="0" smtClean="0">
                <a:solidFill>
                  <a:srgbClr val="F8F8F8"/>
                </a:solidFill>
              </a:rPr>
              <a:t>m</a:t>
            </a:r>
            <a:r>
              <a:rPr lang="ja-JP" altLang="en-US" sz="1600" b="1" dirty="0" smtClean="0">
                <a:solidFill>
                  <a:srgbClr val="F8F8F8"/>
                </a:solidFill>
              </a:rPr>
              <a:t> </a:t>
            </a:r>
            <a:endParaRPr lang="ja-JP" altLang="en-US" sz="1600" b="1" dirty="0">
              <a:solidFill>
                <a:srgbClr val="F8F8F8"/>
              </a:solidFill>
            </a:endParaRPr>
          </a:p>
        </p:txBody>
      </p:sp>
      <p:sp>
        <p:nvSpPr>
          <p:cNvPr id="17" name="Rectangle 16"/>
          <p:cNvSpPr>
            <a:spLocks noChangeArrowheads="1"/>
          </p:cNvSpPr>
          <p:nvPr/>
        </p:nvSpPr>
        <p:spPr bwMode="auto">
          <a:xfrm>
            <a:off x="5357818" y="2857496"/>
            <a:ext cx="2297119" cy="1077218"/>
          </a:xfrm>
          <a:prstGeom prst="rect">
            <a:avLst/>
          </a:prstGeom>
          <a:noFill/>
          <a:ln w="15875">
            <a:noFill/>
            <a:miter lim="800000"/>
            <a:headEnd/>
            <a:tailEnd/>
          </a:ln>
          <a:effectLst/>
        </p:spPr>
        <p:txBody>
          <a:bodyPr wrap="square">
            <a:spAutoFit/>
          </a:bodyPr>
          <a:lstStyle/>
          <a:p>
            <a:pPr algn="l">
              <a:buClr>
                <a:schemeClr val="accent2"/>
              </a:buClr>
              <a:buSzPct val="70000"/>
              <a:buNone/>
            </a:pPr>
            <a:r>
              <a:rPr lang="ja-JP" altLang="en-US" sz="1600" b="1" dirty="0" smtClean="0">
                <a:solidFill>
                  <a:srgbClr val="F8F8F8"/>
                </a:solidFill>
              </a:rPr>
              <a:t>モリブデン製ディスク</a:t>
            </a:r>
            <a:endParaRPr lang="en-US" altLang="ja-JP" sz="1600" b="1" dirty="0" smtClean="0">
              <a:solidFill>
                <a:srgbClr val="F8F8F8"/>
              </a:solidFill>
            </a:endParaRPr>
          </a:p>
          <a:p>
            <a:pPr algn="l">
              <a:buClr>
                <a:schemeClr val="accent2"/>
              </a:buClr>
              <a:buSzPct val="70000"/>
              <a:buNone/>
            </a:pPr>
            <a:r>
              <a:rPr lang="ja-JP" altLang="en-US" sz="1600" b="1" dirty="0" smtClean="0">
                <a:solidFill>
                  <a:srgbClr val="F8F8F8"/>
                </a:solidFill>
              </a:rPr>
              <a:t>　　厚さ </a:t>
            </a:r>
            <a:r>
              <a:rPr lang="en-US" altLang="ja-JP" sz="1600" b="1" dirty="0" smtClean="0">
                <a:solidFill>
                  <a:srgbClr val="F8F8F8"/>
                </a:solidFill>
              </a:rPr>
              <a:t>0.997mm</a:t>
            </a:r>
          </a:p>
          <a:p>
            <a:pPr algn="l">
              <a:buClr>
                <a:schemeClr val="accent2"/>
              </a:buClr>
              <a:buSzPct val="70000"/>
              <a:buNone/>
            </a:pPr>
            <a:r>
              <a:rPr lang="ja-JP" altLang="en-US" sz="1600" b="1" dirty="0" smtClean="0">
                <a:solidFill>
                  <a:srgbClr val="F8F8F8"/>
                </a:solidFill>
              </a:rPr>
              <a:t>　　</a:t>
            </a:r>
            <a:r>
              <a:rPr lang="en-US" altLang="ja-JP" sz="1600" b="1" dirty="0" smtClean="0">
                <a:solidFill>
                  <a:srgbClr val="F8F8F8"/>
                </a:solidFill>
              </a:rPr>
              <a:t>21x2 </a:t>
            </a:r>
            <a:r>
              <a:rPr lang="ja-JP" altLang="en-US" sz="1600" b="1" dirty="0" smtClean="0">
                <a:solidFill>
                  <a:srgbClr val="F8F8F8"/>
                </a:solidFill>
              </a:rPr>
              <a:t>個の穴</a:t>
            </a:r>
            <a:endParaRPr lang="en-US" altLang="ja-JP" sz="1600" b="1" dirty="0" smtClean="0">
              <a:solidFill>
                <a:srgbClr val="F8F8F8"/>
              </a:solidFill>
            </a:endParaRPr>
          </a:p>
          <a:p>
            <a:pPr algn="l">
              <a:buClr>
                <a:schemeClr val="accent2"/>
              </a:buClr>
              <a:buSzPct val="70000"/>
              <a:buNone/>
            </a:pPr>
            <a:r>
              <a:rPr lang="en-US" altLang="ja-JP" sz="1600" b="1" dirty="0" smtClean="0">
                <a:solidFill>
                  <a:srgbClr val="F8F8F8"/>
                </a:solidFill>
              </a:rPr>
              <a:t>      </a:t>
            </a:r>
            <a:r>
              <a:rPr lang="ja-JP" altLang="en-US" sz="1600" b="1" dirty="0" smtClean="0">
                <a:solidFill>
                  <a:srgbClr val="F8F8F8"/>
                </a:solidFill>
              </a:rPr>
              <a:t>　径 </a:t>
            </a:r>
            <a:r>
              <a:rPr lang="en-US" altLang="ja-JP" sz="1600" b="1" dirty="0" smtClean="0">
                <a:solidFill>
                  <a:srgbClr val="F8F8F8"/>
                </a:solidFill>
              </a:rPr>
              <a:t>4.767mm</a:t>
            </a:r>
            <a:r>
              <a:rPr lang="ja-JP" altLang="en-US" sz="1600" b="1" dirty="0" smtClean="0">
                <a:solidFill>
                  <a:srgbClr val="F8F8F8"/>
                </a:solidFill>
              </a:rPr>
              <a:t>  </a:t>
            </a:r>
            <a:endParaRPr lang="ja-JP" altLang="en-US" sz="1600" b="1" dirty="0">
              <a:solidFill>
                <a:srgbClr val="F8F8F8"/>
              </a:solidFill>
            </a:endParaRPr>
          </a:p>
        </p:txBody>
      </p:sp>
      <p:sp>
        <p:nvSpPr>
          <p:cNvPr id="19" name="Rectangle 16"/>
          <p:cNvSpPr>
            <a:spLocks noChangeArrowheads="1"/>
          </p:cNvSpPr>
          <p:nvPr/>
        </p:nvSpPr>
        <p:spPr bwMode="auto">
          <a:xfrm>
            <a:off x="6072198" y="4542076"/>
            <a:ext cx="2857520" cy="1815882"/>
          </a:xfrm>
          <a:prstGeom prst="rect">
            <a:avLst/>
          </a:prstGeom>
          <a:noFill/>
          <a:ln w="15875">
            <a:noFill/>
            <a:miter lim="800000"/>
            <a:headEnd/>
            <a:tailEnd/>
          </a:ln>
          <a:effectLst/>
        </p:spPr>
        <p:txBody>
          <a:bodyPr wrap="square">
            <a:spAutoFit/>
          </a:bodyPr>
          <a:lstStyle/>
          <a:p>
            <a:pPr algn="l">
              <a:buClr>
                <a:schemeClr val="accent2"/>
              </a:buClr>
              <a:buSzPct val="70000"/>
              <a:buNone/>
            </a:pPr>
            <a:r>
              <a:rPr lang="ja-JP" altLang="en-US" sz="1600" b="1" dirty="0" smtClean="0">
                <a:solidFill>
                  <a:srgbClr val="F8F8F8"/>
                </a:solidFill>
              </a:rPr>
              <a:t>モリブデン製ディスク</a:t>
            </a:r>
            <a:endParaRPr lang="en-US" altLang="ja-JP" sz="1600" b="1" dirty="0" smtClean="0">
              <a:solidFill>
                <a:srgbClr val="F8F8F8"/>
              </a:solidFill>
            </a:endParaRPr>
          </a:p>
          <a:p>
            <a:pPr algn="l">
              <a:buClr>
                <a:schemeClr val="accent2"/>
              </a:buClr>
              <a:buSzPct val="70000"/>
              <a:buNone/>
            </a:pPr>
            <a:r>
              <a:rPr lang="ja-JP" altLang="en-US" sz="1600" b="1" dirty="0" smtClean="0">
                <a:solidFill>
                  <a:srgbClr val="F8F8F8"/>
                </a:solidFill>
              </a:rPr>
              <a:t>　　厚さ </a:t>
            </a:r>
            <a:r>
              <a:rPr lang="en-US" altLang="ja-JP" sz="1600" b="1" dirty="0" smtClean="0">
                <a:solidFill>
                  <a:srgbClr val="F8F8F8"/>
                </a:solidFill>
              </a:rPr>
              <a:t>0.997mm</a:t>
            </a:r>
          </a:p>
          <a:p>
            <a:pPr algn="l">
              <a:buClr>
                <a:schemeClr val="accent2"/>
              </a:buClr>
              <a:buSzPct val="70000"/>
              <a:buNone/>
            </a:pPr>
            <a:r>
              <a:rPr lang="ja-JP" altLang="en-US" sz="1600" b="1" dirty="0" smtClean="0">
                <a:solidFill>
                  <a:srgbClr val="F8F8F8"/>
                </a:solidFill>
              </a:rPr>
              <a:t>　　</a:t>
            </a:r>
            <a:r>
              <a:rPr lang="en-US" altLang="ja-JP" sz="1600" b="1" dirty="0" smtClean="0">
                <a:solidFill>
                  <a:srgbClr val="F8F8F8"/>
                </a:solidFill>
              </a:rPr>
              <a:t>21x2 </a:t>
            </a:r>
            <a:r>
              <a:rPr lang="ja-JP" altLang="en-US" sz="1600" b="1" dirty="0" smtClean="0">
                <a:solidFill>
                  <a:srgbClr val="F8F8F8"/>
                </a:solidFill>
              </a:rPr>
              <a:t>個の穴</a:t>
            </a:r>
            <a:endParaRPr lang="en-US" altLang="ja-JP" sz="1600" b="1" dirty="0" smtClean="0">
              <a:solidFill>
                <a:srgbClr val="F8F8F8"/>
              </a:solidFill>
            </a:endParaRPr>
          </a:p>
          <a:p>
            <a:pPr algn="l">
              <a:buClr>
                <a:schemeClr val="accent2"/>
              </a:buClr>
              <a:buSzPct val="70000"/>
              <a:buNone/>
            </a:pPr>
            <a:r>
              <a:rPr lang="en-US" altLang="ja-JP" sz="1600" b="1" dirty="0" smtClean="0">
                <a:solidFill>
                  <a:srgbClr val="F8F8F8"/>
                </a:solidFill>
              </a:rPr>
              <a:t>      </a:t>
            </a:r>
            <a:r>
              <a:rPr lang="ja-JP" altLang="en-US" sz="1600" b="1" dirty="0" smtClean="0">
                <a:solidFill>
                  <a:srgbClr val="F8F8F8"/>
                </a:solidFill>
              </a:rPr>
              <a:t>　</a:t>
            </a:r>
            <a:r>
              <a:rPr lang="en-US" altLang="ja-JP" sz="1600" b="1" dirty="0" smtClean="0">
                <a:solidFill>
                  <a:srgbClr val="F8F8F8"/>
                </a:solidFill>
              </a:rPr>
              <a:t>(</a:t>
            </a:r>
            <a:r>
              <a:rPr lang="ja-JP" altLang="en-US" sz="1600" b="1" dirty="0" smtClean="0">
                <a:solidFill>
                  <a:srgbClr val="F8F8F8"/>
                </a:solidFill>
              </a:rPr>
              <a:t>径 </a:t>
            </a:r>
            <a:r>
              <a:rPr lang="en-US" altLang="ja-JP" sz="1600" b="1" dirty="0" smtClean="0">
                <a:solidFill>
                  <a:srgbClr val="F8F8F8"/>
                </a:solidFill>
              </a:rPr>
              <a:t>3.178 mm)</a:t>
            </a:r>
          </a:p>
          <a:p>
            <a:pPr algn="l">
              <a:buClr>
                <a:schemeClr val="accent2"/>
              </a:buClr>
              <a:buSzPct val="70000"/>
              <a:buNone/>
            </a:pPr>
            <a:r>
              <a:rPr lang="ja-JP" altLang="en-US" sz="1600" b="1" dirty="0" smtClean="0">
                <a:solidFill>
                  <a:srgbClr val="F8F8F8"/>
                </a:solidFill>
              </a:rPr>
              <a:t>タンタル製ディスク</a:t>
            </a:r>
            <a:endParaRPr lang="en-US" altLang="ja-JP" sz="1600" b="1" dirty="0" smtClean="0">
              <a:solidFill>
                <a:srgbClr val="F8F8F8"/>
              </a:solidFill>
            </a:endParaRPr>
          </a:p>
          <a:p>
            <a:pPr algn="l">
              <a:buClr>
                <a:schemeClr val="accent2"/>
              </a:buClr>
              <a:buSzPct val="70000"/>
              <a:buNone/>
            </a:pPr>
            <a:r>
              <a:rPr lang="en-US" altLang="ja-JP" sz="1600" b="1" dirty="0" smtClean="0">
                <a:solidFill>
                  <a:srgbClr val="F8F8F8"/>
                </a:solidFill>
              </a:rPr>
              <a:t>     21</a:t>
            </a:r>
            <a:r>
              <a:rPr lang="ja-JP" altLang="en-US" sz="1600" b="1" dirty="0" smtClean="0">
                <a:solidFill>
                  <a:srgbClr val="F8F8F8"/>
                </a:solidFill>
              </a:rPr>
              <a:t>個の穴</a:t>
            </a:r>
            <a:endParaRPr lang="en-US" altLang="ja-JP" sz="1600" b="1" dirty="0" smtClean="0">
              <a:solidFill>
                <a:srgbClr val="F8F8F8"/>
              </a:solidFill>
            </a:endParaRPr>
          </a:p>
          <a:p>
            <a:pPr algn="l">
              <a:buClr>
                <a:schemeClr val="accent2"/>
              </a:buClr>
              <a:buSzPct val="70000"/>
              <a:buNone/>
            </a:pPr>
            <a:r>
              <a:rPr lang="en-US" altLang="ja-JP" sz="1600" b="1" dirty="0" smtClean="0">
                <a:solidFill>
                  <a:srgbClr val="F8F8F8"/>
                </a:solidFill>
              </a:rPr>
              <a:t>         (</a:t>
            </a:r>
            <a:r>
              <a:rPr lang="ja-JP" altLang="en-US" sz="1600" b="1" dirty="0" smtClean="0">
                <a:solidFill>
                  <a:srgbClr val="F8F8F8"/>
                </a:solidFill>
              </a:rPr>
              <a:t>径 </a:t>
            </a:r>
            <a:r>
              <a:rPr lang="en-US" altLang="ja-JP" sz="1600" b="1" dirty="0" smtClean="0">
                <a:solidFill>
                  <a:srgbClr val="F8F8F8"/>
                </a:solidFill>
              </a:rPr>
              <a:t>6.352mm)</a:t>
            </a:r>
          </a:p>
        </p:txBody>
      </p:sp>
      <p:sp>
        <p:nvSpPr>
          <p:cNvPr id="20" name="Rectangle 18"/>
          <p:cNvSpPr>
            <a:spLocks noChangeArrowheads="1"/>
          </p:cNvSpPr>
          <p:nvPr/>
        </p:nvSpPr>
        <p:spPr bwMode="auto">
          <a:xfrm>
            <a:off x="274617" y="4000504"/>
            <a:ext cx="1654177" cy="369332"/>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b="1" dirty="0" smtClean="0">
                <a:solidFill>
                  <a:srgbClr val="CCFFCC"/>
                </a:solidFill>
              </a:rPr>
              <a:t>シールド</a:t>
            </a:r>
            <a:endParaRPr lang="ja-JP" altLang="en-US" b="1" dirty="0">
              <a:solidFill>
                <a:srgbClr val="CCFFCC"/>
              </a:solidFill>
            </a:endParaRPr>
          </a:p>
        </p:txBody>
      </p:sp>
      <p:sp>
        <p:nvSpPr>
          <p:cNvPr id="21" name="Rectangle 16"/>
          <p:cNvSpPr>
            <a:spLocks noChangeArrowheads="1"/>
          </p:cNvSpPr>
          <p:nvPr/>
        </p:nvSpPr>
        <p:spPr bwMode="auto">
          <a:xfrm>
            <a:off x="428596" y="4324657"/>
            <a:ext cx="2071702" cy="830997"/>
          </a:xfrm>
          <a:prstGeom prst="rect">
            <a:avLst/>
          </a:prstGeom>
          <a:noFill/>
          <a:ln w="15875">
            <a:noFill/>
            <a:miter lim="800000"/>
            <a:headEnd/>
            <a:tailEnd/>
          </a:ln>
          <a:effectLst/>
        </p:spPr>
        <p:txBody>
          <a:bodyPr wrap="square">
            <a:spAutoFit/>
          </a:bodyPr>
          <a:lstStyle/>
          <a:p>
            <a:pPr algn="l">
              <a:buClr>
                <a:schemeClr val="accent2"/>
              </a:buClr>
              <a:buSzPct val="70000"/>
              <a:buNone/>
            </a:pPr>
            <a:r>
              <a:rPr lang="en-US" altLang="ja-JP" sz="1600" b="1" dirty="0" smtClean="0">
                <a:solidFill>
                  <a:srgbClr val="F8F8F8"/>
                </a:solidFill>
              </a:rPr>
              <a:t>TM-AT</a:t>
            </a:r>
            <a:r>
              <a:rPr lang="ja-JP" altLang="en-US" sz="1600" b="1" dirty="0" smtClean="0">
                <a:solidFill>
                  <a:srgbClr val="F8F8F8"/>
                </a:solidFill>
              </a:rPr>
              <a:t>間</a:t>
            </a:r>
            <a:endParaRPr lang="en-US" altLang="ja-JP" sz="1600" b="1" dirty="0" smtClean="0">
              <a:solidFill>
                <a:srgbClr val="F8F8F8"/>
              </a:solidFill>
            </a:endParaRPr>
          </a:p>
          <a:p>
            <a:pPr algn="l">
              <a:buClr>
                <a:schemeClr val="accent2"/>
              </a:buClr>
              <a:buSzPct val="70000"/>
              <a:buNone/>
            </a:pPr>
            <a:r>
              <a:rPr lang="ja-JP" altLang="en-US" sz="1600" b="1" dirty="0" smtClean="0">
                <a:solidFill>
                  <a:srgbClr val="F8F8F8"/>
                </a:solidFill>
              </a:rPr>
              <a:t>   厚さ</a:t>
            </a:r>
            <a:r>
              <a:rPr lang="en-US" altLang="ja-JP" sz="1600" b="1" dirty="0" smtClean="0">
                <a:solidFill>
                  <a:srgbClr val="F8F8F8"/>
                </a:solidFill>
              </a:rPr>
              <a:t>10</a:t>
            </a:r>
            <a:r>
              <a:rPr lang="en-US" altLang="ja-JP" sz="1600" b="1" dirty="0" smtClean="0">
                <a:solidFill>
                  <a:srgbClr val="F8F8F8"/>
                </a:solidFill>
                <a:latin typeface="Symbol" pitchFamily="18" charset="2"/>
              </a:rPr>
              <a:t>m</a:t>
            </a:r>
            <a:r>
              <a:rPr lang="en-US" altLang="ja-JP" sz="1600" b="1" dirty="0" smtClean="0">
                <a:solidFill>
                  <a:srgbClr val="F8F8F8"/>
                </a:solidFill>
              </a:rPr>
              <a:t>m </a:t>
            </a:r>
          </a:p>
          <a:p>
            <a:pPr algn="l">
              <a:buClr>
                <a:schemeClr val="accent2"/>
              </a:buClr>
              <a:buSzPct val="70000"/>
              <a:buNone/>
            </a:pPr>
            <a:r>
              <a:rPr lang="en-US" altLang="ja-JP" sz="1600" b="1" dirty="0" smtClean="0">
                <a:solidFill>
                  <a:srgbClr val="F8F8F8"/>
                </a:solidFill>
              </a:rPr>
              <a:t>  </a:t>
            </a:r>
            <a:r>
              <a:rPr lang="en-US" altLang="ja-JP" sz="1600" b="1" dirty="0" err="1" smtClean="0">
                <a:solidFill>
                  <a:srgbClr val="F8F8F8"/>
                </a:solidFill>
              </a:rPr>
              <a:t>BeCu</a:t>
            </a:r>
            <a:r>
              <a:rPr lang="en-US" altLang="ja-JP" sz="1600" b="1" dirty="0" smtClean="0">
                <a:solidFill>
                  <a:srgbClr val="F8F8F8"/>
                </a:solidFill>
              </a:rPr>
              <a:t> + Au coat</a:t>
            </a:r>
            <a:endParaRPr lang="ja-JP" altLang="en-US" sz="1600" b="1" dirty="0">
              <a:solidFill>
                <a:srgbClr val="F8F8F8"/>
              </a:solidFill>
            </a:endParaRPr>
          </a:p>
        </p:txBody>
      </p:sp>
      <p:sp>
        <p:nvSpPr>
          <p:cNvPr id="22" name="Rectangle 22"/>
          <p:cNvSpPr>
            <a:spLocks noChangeArrowheads="1"/>
          </p:cNvSpPr>
          <p:nvPr/>
        </p:nvSpPr>
        <p:spPr bwMode="auto">
          <a:xfrm>
            <a:off x="571472" y="5488560"/>
            <a:ext cx="1654177" cy="369332"/>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b="1" dirty="0" smtClean="0">
                <a:solidFill>
                  <a:srgbClr val="CCFFCC"/>
                </a:solidFill>
              </a:rPr>
              <a:t>間隔</a:t>
            </a:r>
            <a:endParaRPr lang="ja-JP" altLang="en-US" b="1" dirty="0">
              <a:solidFill>
                <a:srgbClr val="CCFFCC"/>
              </a:solidFill>
            </a:endParaRPr>
          </a:p>
        </p:txBody>
      </p:sp>
      <p:sp>
        <p:nvSpPr>
          <p:cNvPr id="23" name="Rectangle 16"/>
          <p:cNvSpPr>
            <a:spLocks noChangeArrowheads="1"/>
          </p:cNvSpPr>
          <p:nvPr/>
        </p:nvSpPr>
        <p:spPr bwMode="auto">
          <a:xfrm>
            <a:off x="642910" y="5773183"/>
            <a:ext cx="1296987" cy="584775"/>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smtClean="0">
                <a:solidFill>
                  <a:srgbClr val="F8F8F8"/>
                </a:solidFill>
              </a:rPr>
              <a:t>55</a:t>
            </a:r>
            <a:r>
              <a:rPr lang="en-US" altLang="ja-JP" sz="1600" b="1" dirty="0" smtClean="0">
                <a:solidFill>
                  <a:srgbClr val="F8F8F8"/>
                </a:solidFill>
                <a:latin typeface="Symbol" pitchFamily="18" charset="2"/>
              </a:rPr>
              <a:t>m</a:t>
            </a:r>
            <a:r>
              <a:rPr lang="en-US" altLang="ja-JP" sz="1600" b="1" dirty="0" smtClean="0">
                <a:solidFill>
                  <a:srgbClr val="F8F8F8"/>
                </a:solidFill>
              </a:rPr>
              <a:t>m – 9.53mm</a:t>
            </a:r>
            <a:endParaRPr lang="ja-JP" altLang="en-US" sz="1600" b="1" dirty="0">
              <a:solidFill>
                <a:srgbClr val="F8F8F8"/>
              </a:solidFill>
            </a:endParaRPr>
          </a:p>
        </p:txBody>
      </p:sp>
      <p:sp>
        <p:nvSpPr>
          <p:cNvPr id="28" name="Line 19"/>
          <p:cNvSpPr>
            <a:spLocks noChangeShapeType="1"/>
          </p:cNvSpPr>
          <p:nvPr/>
        </p:nvSpPr>
        <p:spPr bwMode="auto">
          <a:xfrm rot="600000">
            <a:off x="1671313" y="5144978"/>
            <a:ext cx="45719" cy="329612"/>
          </a:xfrm>
          <a:prstGeom prst="line">
            <a:avLst/>
          </a:prstGeom>
          <a:noFill/>
          <a:ln w="38100">
            <a:solidFill>
              <a:srgbClr val="CCFFCC"/>
            </a:solidFill>
            <a:round/>
            <a:headEnd/>
            <a:tailEnd type="stealth" w="med" len="med"/>
          </a:ln>
          <a:effectLst/>
        </p:spPr>
        <p:txBody>
          <a:bodyPr wrap="square" anchor="ctr">
            <a:spAutoFit/>
          </a:bodyPr>
          <a:lstStyle/>
          <a:p>
            <a:endParaRPr lang="ja-JP" altLang="en-US" dirty="0"/>
          </a:p>
        </p:txBody>
      </p:sp>
      <p:sp>
        <p:nvSpPr>
          <p:cNvPr id="29" name="Line 19"/>
          <p:cNvSpPr>
            <a:spLocks noChangeShapeType="1"/>
          </p:cNvSpPr>
          <p:nvPr/>
        </p:nvSpPr>
        <p:spPr bwMode="auto">
          <a:xfrm rot="600000" flipH="1" flipV="1">
            <a:off x="1646952" y="5886436"/>
            <a:ext cx="45719" cy="255176"/>
          </a:xfrm>
          <a:prstGeom prst="line">
            <a:avLst/>
          </a:prstGeom>
          <a:noFill/>
          <a:ln w="38100">
            <a:solidFill>
              <a:srgbClr val="CCFFCC"/>
            </a:solidFill>
            <a:round/>
            <a:headEnd/>
            <a:tailEnd type="stealth" w="med" len="med"/>
          </a:ln>
          <a:effectLst/>
        </p:spPr>
        <p:txBody>
          <a:bodyPr wrap="square" anchor="ctr">
            <a:spAutoFit/>
          </a:bodyPr>
          <a:lstStyle/>
          <a:p>
            <a:endParaRPr lang="ja-JP" altLang="en-US"/>
          </a:p>
        </p:txBody>
      </p:sp>
      <p:pic>
        <p:nvPicPr>
          <p:cNvPr id="2052" name="Picture 4"/>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6375258" y="790571"/>
            <a:ext cx="2411584" cy="1423983"/>
          </a:xfrm>
          <a:prstGeom prst="rect">
            <a:avLst/>
          </a:prstGeom>
          <a:noFill/>
          <a:ln w="9525">
            <a:noFill/>
            <a:miter lim="800000"/>
            <a:headEnd/>
            <a:tailEnd/>
          </a:ln>
        </p:spPr>
      </p:pic>
      <p:sp>
        <p:nvSpPr>
          <p:cNvPr id="31" name="Rectangle 16"/>
          <p:cNvSpPr>
            <a:spLocks noChangeArrowheads="1"/>
          </p:cNvSpPr>
          <p:nvPr/>
        </p:nvSpPr>
        <p:spPr bwMode="auto">
          <a:xfrm>
            <a:off x="4632335" y="1097805"/>
            <a:ext cx="2297119" cy="830997"/>
          </a:xfrm>
          <a:prstGeom prst="rect">
            <a:avLst/>
          </a:prstGeom>
          <a:noFill/>
          <a:ln w="15875">
            <a:noFill/>
            <a:miter lim="800000"/>
            <a:headEnd/>
            <a:tailEnd/>
          </a:ln>
          <a:effectLst/>
        </p:spPr>
        <p:txBody>
          <a:bodyPr wrap="square">
            <a:spAutoFit/>
          </a:bodyPr>
          <a:lstStyle/>
          <a:p>
            <a:pPr algn="l">
              <a:buClr>
                <a:schemeClr val="accent2"/>
              </a:buClr>
              <a:buSzPct val="70000"/>
              <a:buNone/>
            </a:pPr>
            <a:r>
              <a:rPr lang="ja-JP" altLang="en-US" sz="1600" b="1" dirty="0" smtClean="0">
                <a:solidFill>
                  <a:srgbClr val="F8F8F8"/>
                </a:solidFill>
              </a:rPr>
              <a:t>穴の配置</a:t>
            </a:r>
            <a:endParaRPr lang="en-US" altLang="ja-JP" sz="1600" b="1" dirty="0" smtClean="0">
              <a:solidFill>
                <a:srgbClr val="F8F8F8"/>
              </a:solidFill>
            </a:endParaRPr>
          </a:p>
          <a:p>
            <a:pPr algn="l">
              <a:buClr>
                <a:schemeClr val="accent2"/>
              </a:buClr>
              <a:buSzPct val="70000"/>
              <a:buNone/>
            </a:pPr>
            <a:r>
              <a:rPr lang="en-US" altLang="ja-JP" sz="1600" b="1" dirty="0" smtClean="0">
                <a:solidFill>
                  <a:srgbClr val="F8F8F8"/>
                </a:solidFill>
              </a:rPr>
              <a:t> </a:t>
            </a:r>
            <a:r>
              <a:rPr lang="en-US" altLang="ja-JP" sz="1600" b="1" dirty="0" smtClean="0">
                <a:solidFill>
                  <a:srgbClr val="F8F8F8"/>
                </a:solidFill>
                <a:sym typeface="Wingdings" pitchFamily="2" charset="2"/>
              </a:rPr>
              <a:t> Newton</a:t>
            </a:r>
          </a:p>
          <a:p>
            <a:pPr algn="l">
              <a:buClr>
                <a:schemeClr val="accent2"/>
              </a:buClr>
              <a:buSzPct val="70000"/>
              <a:buNone/>
            </a:pPr>
            <a:r>
              <a:rPr lang="en-US" altLang="ja-JP" sz="1600" b="1" dirty="0" smtClean="0">
                <a:solidFill>
                  <a:srgbClr val="F8F8F8"/>
                </a:solidFill>
                <a:sym typeface="Wingdings" pitchFamily="2" charset="2"/>
              </a:rPr>
              <a:t>   </a:t>
            </a:r>
            <a:r>
              <a:rPr lang="ja-JP" altLang="en-US" sz="1600" b="1" dirty="0" smtClean="0">
                <a:solidFill>
                  <a:srgbClr val="F8F8F8"/>
                </a:solidFill>
                <a:sym typeface="Wingdings" pitchFamily="2" charset="2"/>
              </a:rPr>
              <a:t>成分をキャンセル</a:t>
            </a:r>
            <a:endParaRPr lang="ja-JP" altLang="en-US" sz="1600" b="1" dirty="0">
              <a:solidFill>
                <a:srgbClr val="F8F8F8"/>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ltLang="ja-JP" dirty="0" smtClean="0"/>
              <a:t>LCGT</a:t>
            </a:r>
            <a:endParaRPr lang="en-US" altLang="ja-JP" sz="2000" dirty="0"/>
          </a:p>
        </p:txBody>
      </p:sp>
      <p:sp>
        <p:nvSpPr>
          <p:cNvPr id="10"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221211" name="Rectangle 27"/>
          <p:cNvSpPr>
            <a:spLocks noGrp="1" noChangeArrowheads="1"/>
          </p:cNvSpPr>
          <p:nvPr>
            <p:ph type="body" idx="4294967295"/>
          </p:nvPr>
        </p:nvSpPr>
        <p:spPr>
          <a:xfrm>
            <a:off x="757238" y="765175"/>
            <a:ext cx="8386762" cy="5711825"/>
          </a:xfrm>
          <a:prstGeom prst="rect">
            <a:avLst/>
          </a:prstGeom>
        </p:spPr>
        <p:txBody>
          <a:bodyPr/>
          <a:lstStyle/>
          <a:p>
            <a:endParaRPr lang="en-US" altLang="ja-JP" dirty="0"/>
          </a:p>
          <a:p>
            <a:endParaRPr lang="en-US" altLang="ja-JP" dirty="0"/>
          </a:p>
          <a:p>
            <a:endParaRPr lang="en-US" altLang="ja-JP" dirty="0"/>
          </a:p>
        </p:txBody>
      </p:sp>
      <p:sp>
        <p:nvSpPr>
          <p:cNvPr id="221213" name="AutoShape 29"/>
          <p:cNvSpPr>
            <a:spLocks noChangeArrowheads="1"/>
          </p:cNvSpPr>
          <p:nvPr/>
        </p:nvSpPr>
        <p:spPr bwMode="auto">
          <a:xfrm>
            <a:off x="5435462" y="3000372"/>
            <a:ext cx="3422818" cy="3143272"/>
          </a:xfrm>
          <a:prstGeom prst="roundRect">
            <a:avLst>
              <a:gd name="adj" fmla="val 4505"/>
            </a:avLst>
          </a:prstGeom>
          <a:solidFill>
            <a:srgbClr val="CCFFCC">
              <a:alpha val="10000"/>
            </a:srgbClr>
          </a:solidFill>
          <a:ln w="3175">
            <a:solidFill>
              <a:srgbClr val="CCFFCC">
                <a:alpha val="50000"/>
              </a:srgbClr>
            </a:solidFill>
            <a:round/>
            <a:headEnd/>
            <a:tailEnd/>
          </a:ln>
          <a:effectLst/>
        </p:spPr>
        <p:txBody>
          <a:bodyPr wrap="square" anchor="ctr">
            <a:noAutofit/>
          </a:bodyPr>
          <a:lstStyle/>
          <a:p>
            <a:endParaRPr lang="ja-JP" altLang="en-US" dirty="0"/>
          </a:p>
        </p:txBody>
      </p:sp>
      <p:sp>
        <p:nvSpPr>
          <p:cNvPr id="221188" name="Rectangle 4"/>
          <p:cNvSpPr>
            <a:spLocks noChangeArrowheads="1"/>
          </p:cNvSpPr>
          <p:nvPr/>
        </p:nvSpPr>
        <p:spPr bwMode="auto">
          <a:xfrm>
            <a:off x="381000" y="1219200"/>
            <a:ext cx="8386763" cy="4953000"/>
          </a:xfrm>
          <a:prstGeom prst="rect">
            <a:avLst/>
          </a:prstGeom>
          <a:noFill/>
          <a:ln w="9525">
            <a:noFill/>
            <a:miter lim="800000"/>
            <a:headEnd/>
            <a:tailEnd/>
          </a:ln>
          <a:effectLst/>
        </p:spPr>
        <p:txBody>
          <a:bodyPr/>
          <a:lstStyle/>
          <a:p>
            <a:pPr marL="193675" indent="-193675" algn="l">
              <a:spcBef>
                <a:spcPct val="20000"/>
              </a:spcBef>
              <a:buClr>
                <a:schemeClr val="accent2"/>
              </a:buClr>
              <a:buSzPct val="70000"/>
              <a:buFont typeface="Wingdings" pitchFamily="2" charset="2"/>
              <a:buBlip>
                <a:blip r:embed="rId3"/>
              </a:buBlip>
            </a:pPr>
            <a:r>
              <a:rPr lang="en-US" altLang="ja-JP" sz="2200" b="1" dirty="0">
                <a:solidFill>
                  <a:srgbClr val="000000"/>
                </a:solidFill>
                <a:latin typeface="Tahoma" pitchFamily="34" charset="0"/>
                <a:ea typeface="HGP創英角ｺﾞｼｯｸUB" pitchFamily="50" charset="-128"/>
              </a:rPr>
              <a:t>LCGT</a:t>
            </a:r>
            <a:endParaRPr lang="en-US" altLang="ja-JP" sz="2000" b="1" dirty="0">
              <a:solidFill>
                <a:srgbClr val="000000"/>
              </a:solidFill>
              <a:latin typeface="Tahoma" pitchFamily="34" charset="0"/>
              <a:ea typeface="HGP創英角ｺﾞｼｯｸUB" pitchFamily="50" charset="-128"/>
            </a:endParaRPr>
          </a:p>
        </p:txBody>
      </p:sp>
      <p:sp>
        <p:nvSpPr>
          <p:cNvPr id="221208" name="Rectangle 24"/>
          <p:cNvSpPr>
            <a:spLocks noChangeArrowheads="1"/>
          </p:cNvSpPr>
          <p:nvPr/>
        </p:nvSpPr>
        <p:spPr bwMode="auto">
          <a:xfrm>
            <a:off x="1928794" y="949310"/>
            <a:ext cx="6423553" cy="369332"/>
          </a:xfrm>
          <a:prstGeom prst="rect">
            <a:avLst/>
          </a:prstGeom>
          <a:noFill/>
          <a:ln w="15875">
            <a:noFill/>
            <a:miter lim="800000"/>
            <a:headEnd/>
            <a:tailEnd/>
          </a:ln>
          <a:effectLst/>
        </p:spPr>
        <p:txBody>
          <a:bodyPr wrap="none">
            <a:spAutoFit/>
          </a:bodyPr>
          <a:lstStyle/>
          <a:p>
            <a:pPr algn="l">
              <a:buFontTx/>
              <a:buNone/>
            </a:pPr>
            <a:r>
              <a:rPr lang="en-US" altLang="ja-JP" sz="1800" b="1" dirty="0">
                <a:solidFill>
                  <a:srgbClr val="DDDDDD"/>
                </a:solidFill>
                <a:latin typeface="Tahoma" pitchFamily="34" charset="0"/>
                <a:ea typeface="HGP創英角ｺﾞｼｯｸUB" pitchFamily="50" charset="-128"/>
              </a:rPr>
              <a:t>(</a:t>
            </a:r>
            <a:r>
              <a:rPr lang="en-US" altLang="ja-JP" sz="1800" b="1" u="sng" dirty="0">
                <a:solidFill>
                  <a:srgbClr val="CCFFCC"/>
                </a:solidFill>
                <a:latin typeface="Tahoma" pitchFamily="34" charset="0"/>
                <a:ea typeface="HGP創英角ｺﾞｼｯｸUB" pitchFamily="50" charset="-128"/>
              </a:rPr>
              <a:t>L</a:t>
            </a:r>
            <a:r>
              <a:rPr lang="en-US" altLang="ja-JP" sz="1800" b="1" dirty="0">
                <a:solidFill>
                  <a:srgbClr val="DDDDDD"/>
                </a:solidFill>
                <a:latin typeface="Tahoma" pitchFamily="34" charset="0"/>
                <a:ea typeface="HGP創英角ｺﾞｼｯｸUB" pitchFamily="50" charset="-128"/>
              </a:rPr>
              <a:t>arge-scale </a:t>
            </a:r>
            <a:r>
              <a:rPr lang="en-US" altLang="ja-JP" sz="1800" b="1" u="sng" dirty="0" smtClean="0">
                <a:solidFill>
                  <a:srgbClr val="CCFFCC"/>
                </a:solidFill>
                <a:latin typeface="Tahoma" pitchFamily="34" charset="0"/>
                <a:ea typeface="HGP創英角ｺﾞｼｯｸUB" pitchFamily="50" charset="-128"/>
              </a:rPr>
              <a:t>C</a:t>
            </a:r>
            <a:r>
              <a:rPr lang="en-US" altLang="ja-JP" sz="1800" b="1" dirty="0" smtClean="0">
                <a:solidFill>
                  <a:srgbClr val="DDDDDD"/>
                </a:solidFill>
                <a:latin typeface="Tahoma" pitchFamily="34" charset="0"/>
                <a:ea typeface="HGP創英角ｺﾞｼｯｸUB" pitchFamily="50" charset="-128"/>
              </a:rPr>
              <a:t>ryogenic </a:t>
            </a:r>
            <a:r>
              <a:rPr lang="en-US" altLang="ja-JP" sz="1800" b="1" u="sng" dirty="0">
                <a:solidFill>
                  <a:srgbClr val="CCFFCC"/>
                </a:solidFill>
                <a:latin typeface="Tahoma" pitchFamily="34" charset="0"/>
                <a:ea typeface="HGP創英角ｺﾞｼｯｸUB" pitchFamily="50" charset="-128"/>
              </a:rPr>
              <a:t>G</a:t>
            </a:r>
            <a:r>
              <a:rPr lang="en-US" altLang="ja-JP" sz="1800" b="1" dirty="0">
                <a:solidFill>
                  <a:srgbClr val="DDDDDD"/>
                </a:solidFill>
                <a:latin typeface="Tahoma" pitchFamily="34" charset="0"/>
                <a:ea typeface="HGP創英角ｺﾞｼｯｸUB" pitchFamily="50" charset="-128"/>
              </a:rPr>
              <a:t>ravitational-wave </a:t>
            </a:r>
            <a:r>
              <a:rPr lang="en-US" altLang="ja-JP" sz="1800" b="1" u="sng" dirty="0">
                <a:solidFill>
                  <a:srgbClr val="CCFFCC"/>
                </a:solidFill>
                <a:latin typeface="Tahoma" pitchFamily="34" charset="0"/>
                <a:ea typeface="HGP創英角ｺﾞｼｯｸUB" pitchFamily="50" charset="-128"/>
              </a:rPr>
              <a:t>T</a:t>
            </a:r>
            <a:r>
              <a:rPr lang="en-US" altLang="ja-JP" sz="1800" b="1" dirty="0">
                <a:solidFill>
                  <a:srgbClr val="DDDDDD"/>
                </a:solidFill>
                <a:latin typeface="Tahoma" pitchFamily="34" charset="0"/>
                <a:ea typeface="HGP創英角ｺﾞｼｯｸUB" pitchFamily="50" charset="-128"/>
              </a:rPr>
              <a:t>elescope)</a:t>
            </a:r>
          </a:p>
        </p:txBody>
      </p:sp>
      <p:sp>
        <p:nvSpPr>
          <p:cNvPr id="221210" name="Rectangle 26"/>
          <p:cNvSpPr>
            <a:spLocks noChangeArrowheads="1"/>
          </p:cNvSpPr>
          <p:nvPr/>
        </p:nvSpPr>
        <p:spPr bwMode="auto">
          <a:xfrm>
            <a:off x="5568806" y="3070251"/>
            <a:ext cx="3267241" cy="3071610"/>
          </a:xfrm>
          <a:prstGeom prst="rect">
            <a:avLst/>
          </a:prstGeom>
          <a:noFill/>
          <a:ln w="15875">
            <a:noFill/>
            <a:miter lim="800000"/>
            <a:headEnd/>
            <a:tailEnd/>
          </a:ln>
          <a:effectLst/>
        </p:spPr>
        <p:txBody>
          <a:bodyPr wrap="none">
            <a:spAutoFit/>
          </a:bodyPr>
          <a:lstStyle/>
          <a:p>
            <a:pPr algn="l">
              <a:lnSpc>
                <a:spcPct val="110000"/>
              </a:lnSpc>
              <a:buFontTx/>
              <a:buNone/>
            </a:pPr>
            <a:r>
              <a:rPr lang="ja-JP" altLang="en-US" sz="2000" dirty="0" smtClean="0">
                <a:solidFill>
                  <a:srgbClr val="FFFFFF"/>
                </a:solidFill>
                <a:sym typeface="Wingdings" pitchFamily="2" charset="2"/>
              </a:rPr>
              <a:t>大規模な重力波天文台</a:t>
            </a:r>
            <a:endParaRPr lang="en-US" altLang="ja-JP" sz="2000" dirty="0" smtClean="0">
              <a:solidFill>
                <a:srgbClr val="FFFFFF"/>
              </a:solidFill>
              <a:latin typeface="Tahoma" pitchFamily="34" charset="0"/>
              <a:ea typeface="HGP創英角ｺﾞｼｯｸUB" pitchFamily="50" charset="-128"/>
              <a:sym typeface="Wingdings" pitchFamily="2" charset="2"/>
            </a:endParaRPr>
          </a:p>
          <a:p>
            <a:pPr algn="l">
              <a:lnSpc>
                <a:spcPct val="110000"/>
              </a:lnSpc>
              <a:buFontTx/>
              <a:buNone/>
            </a:pPr>
            <a:r>
              <a:rPr lang="en-US" altLang="ja-JP" sz="1600" b="1" dirty="0" smtClean="0">
                <a:solidFill>
                  <a:srgbClr val="33CC33"/>
                </a:solidFill>
                <a:latin typeface="Tahoma" pitchFamily="34" charset="0"/>
                <a:ea typeface="HGP創英角ｺﾞｼｯｸUB" pitchFamily="50" charset="-128"/>
                <a:sym typeface="Wingdings" pitchFamily="2" charset="2"/>
              </a:rPr>
              <a:t> </a:t>
            </a:r>
            <a:r>
              <a:rPr lang="en-US" altLang="ja-JP" sz="1600" b="1" dirty="0" smtClean="0">
                <a:solidFill>
                  <a:srgbClr val="99FF66"/>
                </a:solidFill>
                <a:latin typeface="Tahoma" pitchFamily="34" charset="0"/>
                <a:ea typeface="HGP創英角ｺﾞｼｯｸUB" pitchFamily="50" charset="-128"/>
                <a:sym typeface="Wingdings" pitchFamily="2" charset="2"/>
              </a:rPr>
              <a:t>   Baseline length: 3km</a:t>
            </a:r>
          </a:p>
          <a:p>
            <a:pPr algn="l">
              <a:lnSpc>
                <a:spcPct val="110000"/>
              </a:lnSpc>
              <a:buFontTx/>
              <a:buNone/>
            </a:pPr>
            <a:r>
              <a:rPr lang="en-US" altLang="ja-JP" sz="1600" b="1" dirty="0" smtClean="0">
                <a:solidFill>
                  <a:srgbClr val="99FF66"/>
                </a:solidFill>
                <a:latin typeface="Tahoma" pitchFamily="34" charset="0"/>
                <a:ea typeface="HGP創英角ｺﾞｼｯｸUB" pitchFamily="50" charset="-128"/>
                <a:sym typeface="Wingdings" pitchFamily="2" charset="2"/>
              </a:rPr>
              <a:t>    High-power Interferometer</a:t>
            </a:r>
          </a:p>
          <a:p>
            <a:pPr algn="l">
              <a:lnSpc>
                <a:spcPct val="110000"/>
              </a:lnSpc>
              <a:buFontTx/>
              <a:buNone/>
            </a:pPr>
            <a:endParaRPr lang="en-US" altLang="ja-JP" sz="1800" b="1" dirty="0" smtClean="0">
              <a:solidFill>
                <a:srgbClr val="FFFFFF"/>
              </a:solidFill>
              <a:latin typeface="Tahoma" pitchFamily="34" charset="0"/>
              <a:ea typeface="HGP創英角ｺﾞｼｯｸUB" pitchFamily="50" charset="-128"/>
              <a:sym typeface="Wingdings" pitchFamily="2" charset="2"/>
            </a:endParaRPr>
          </a:p>
          <a:p>
            <a:pPr algn="l">
              <a:lnSpc>
                <a:spcPct val="110000"/>
              </a:lnSpc>
              <a:buFontTx/>
              <a:buNone/>
            </a:pPr>
            <a:r>
              <a:rPr lang="ja-JP" altLang="en-US" sz="2000" dirty="0" smtClean="0">
                <a:solidFill>
                  <a:srgbClr val="FFFFFF"/>
                </a:solidFill>
              </a:rPr>
              <a:t>低温干渉計</a:t>
            </a:r>
            <a:endParaRPr lang="en-US" altLang="ja-JP" sz="2000" dirty="0">
              <a:solidFill>
                <a:srgbClr val="FFFFFF"/>
              </a:solidFill>
              <a:latin typeface="Tahoma" pitchFamily="34" charset="0"/>
              <a:ea typeface="HGP創英角ｺﾞｼｯｸUB" pitchFamily="50" charset="-128"/>
            </a:endParaRPr>
          </a:p>
          <a:p>
            <a:pPr algn="l">
              <a:lnSpc>
                <a:spcPct val="110000"/>
              </a:lnSpc>
              <a:buFontTx/>
              <a:buNone/>
            </a:pPr>
            <a:r>
              <a:rPr lang="en-US" altLang="ja-JP" sz="1600" b="1" dirty="0" smtClean="0">
                <a:solidFill>
                  <a:srgbClr val="99FF66"/>
                </a:solidFill>
                <a:latin typeface="Tahoma" pitchFamily="34" charset="0"/>
                <a:ea typeface="HGP創英角ｺﾞｼｯｸUB" pitchFamily="50" charset="-128"/>
                <a:sym typeface="Wingdings" pitchFamily="2" charset="2"/>
              </a:rPr>
              <a:t>    </a:t>
            </a:r>
            <a:r>
              <a:rPr lang="en-US" altLang="ja-JP" sz="1600" b="1" dirty="0">
                <a:solidFill>
                  <a:srgbClr val="99FF66"/>
                </a:solidFill>
                <a:latin typeface="Tahoma" pitchFamily="34" charset="0"/>
                <a:ea typeface="HGP創英角ｺﾞｼｯｸUB" pitchFamily="50" charset="-128"/>
                <a:sym typeface="Wingdings" pitchFamily="2" charset="2"/>
              </a:rPr>
              <a:t>Mirror temperature: 20K </a:t>
            </a:r>
            <a:endParaRPr lang="en-US" altLang="ja-JP" sz="1600" b="1" dirty="0">
              <a:solidFill>
                <a:srgbClr val="99FF66"/>
              </a:solidFill>
              <a:latin typeface="Tahoma" pitchFamily="34" charset="0"/>
              <a:ea typeface="HGP創英角ｺﾞｼｯｸUB" pitchFamily="50" charset="-128"/>
            </a:endParaRPr>
          </a:p>
          <a:p>
            <a:pPr algn="l">
              <a:lnSpc>
                <a:spcPct val="110000"/>
              </a:lnSpc>
              <a:buFontTx/>
              <a:buNone/>
            </a:pPr>
            <a:endParaRPr lang="en-US" altLang="ja-JP" sz="1800" b="1" dirty="0" smtClean="0">
              <a:solidFill>
                <a:srgbClr val="FFFFFF"/>
              </a:solidFill>
              <a:latin typeface="Tahoma" pitchFamily="34" charset="0"/>
              <a:ea typeface="HGP創英角ｺﾞｼｯｸUB" pitchFamily="50" charset="-128"/>
              <a:sym typeface="Wingdings" pitchFamily="2" charset="2"/>
            </a:endParaRPr>
          </a:p>
          <a:p>
            <a:pPr algn="l">
              <a:lnSpc>
                <a:spcPct val="110000"/>
              </a:lnSpc>
              <a:buFontTx/>
              <a:buNone/>
            </a:pPr>
            <a:r>
              <a:rPr lang="ja-JP" altLang="en-US" sz="2000" dirty="0" smtClean="0">
                <a:solidFill>
                  <a:srgbClr val="FFFFFF"/>
                </a:solidFill>
                <a:sym typeface="Wingdings" pitchFamily="2" charset="2"/>
              </a:rPr>
              <a:t>地下の安定・静寂な環境</a:t>
            </a:r>
            <a:endParaRPr lang="en-US" altLang="ja-JP" sz="2000" dirty="0">
              <a:solidFill>
                <a:srgbClr val="FFFFFF"/>
              </a:solidFill>
              <a:latin typeface="Tahoma" pitchFamily="34" charset="0"/>
              <a:ea typeface="HGP創英角ｺﾞｼｯｸUB" pitchFamily="50" charset="-128"/>
              <a:sym typeface="Wingdings" pitchFamily="2" charset="2"/>
            </a:endParaRPr>
          </a:p>
          <a:p>
            <a:pPr algn="l">
              <a:lnSpc>
                <a:spcPct val="110000"/>
              </a:lnSpc>
              <a:buFontTx/>
              <a:buNone/>
            </a:pPr>
            <a:r>
              <a:rPr lang="en-US" altLang="ja-JP" sz="1600" b="1" dirty="0" smtClean="0">
                <a:solidFill>
                  <a:srgbClr val="99FF66"/>
                </a:solidFill>
                <a:latin typeface="Tahoma" pitchFamily="34" charset="0"/>
                <a:ea typeface="HGP創英角ｺﾞｼｯｸUB" pitchFamily="50" charset="-128"/>
                <a:sym typeface="Wingdings" pitchFamily="2" charset="2"/>
              </a:rPr>
              <a:t>    Kamioka </a:t>
            </a:r>
            <a:r>
              <a:rPr lang="en-US" altLang="ja-JP" sz="1600" b="1" dirty="0">
                <a:solidFill>
                  <a:srgbClr val="99FF66"/>
                </a:solidFill>
                <a:latin typeface="Tahoma" pitchFamily="34" charset="0"/>
                <a:ea typeface="HGP創英角ｺﾞｼｯｸUB" pitchFamily="50" charset="-128"/>
                <a:sym typeface="Wingdings" pitchFamily="2" charset="2"/>
              </a:rPr>
              <a:t>mine,</a:t>
            </a:r>
          </a:p>
          <a:p>
            <a:pPr algn="l">
              <a:lnSpc>
                <a:spcPct val="110000"/>
              </a:lnSpc>
              <a:buFontTx/>
              <a:buNone/>
            </a:pPr>
            <a:r>
              <a:rPr lang="en-US" altLang="ja-JP" sz="1600" b="1" dirty="0" smtClean="0">
                <a:solidFill>
                  <a:srgbClr val="99FF66"/>
                </a:solidFill>
                <a:latin typeface="Tahoma" pitchFamily="34" charset="0"/>
                <a:ea typeface="HGP創英角ｺﾞｼｯｸUB" pitchFamily="50" charset="-128"/>
                <a:sym typeface="Wingdings" pitchFamily="2" charset="2"/>
              </a:rPr>
              <a:t>        </a:t>
            </a:r>
            <a:r>
              <a:rPr lang="en-US" altLang="ja-JP" sz="1600" b="1" dirty="0">
                <a:solidFill>
                  <a:srgbClr val="99FF66"/>
                </a:solidFill>
                <a:latin typeface="Tahoma" pitchFamily="34" charset="0"/>
                <a:ea typeface="HGP創英角ｺﾞｼｯｸUB" pitchFamily="50" charset="-128"/>
                <a:sym typeface="Wingdings" pitchFamily="2" charset="2"/>
              </a:rPr>
              <a:t>1000m </a:t>
            </a:r>
            <a:r>
              <a:rPr lang="en-US" altLang="ja-JP" sz="1600" b="1" dirty="0" smtClean="0">
                <a:solidFill>
                  <a:srgbClr val="99FF66"/>
                </a:solidFill>
                <a:latin typeface="Tahoma" pitchFamily="34" charset="0"/>
                <a:ea typeface="HGP創英角ｺﾞｼｯｸUB" pitchFamily="50" charset="-128"/>
                <a:sym typeface="Wingdings" pitchFamily="2" charset="2"/>
              </a:rPr>
              <a:t>underground</a:t>
            </a:r>
            <a:endParaRPr lang="en-US" altLang="ja-JP" sz="1600" b="1" dirty="0">
              <a:solidFill>
                <a:srgbClr val="99FF66"/>
              </a:solidFill>
              <a:latin typeface="Tahoma" pitchFamily="34" charset="0"/>
              <a:ea typeface="HGP創英角ｺﾞｼｯｸUB" pitchFamily="50" charset="-128"/>
              <a:sym typeface="Wingdings" pitchFamily="2" charset="2"/>
            </a:endParaRPr>
          </a:p>
        </p:txBody>
      </p:sp>
      <p:sp>
        <p:nvSpPr>
          <p:cNvPr id="12" name="Rectangle 24"/>
          <p:cNvSpPr>
            <a:spLocks noChangeArrowheads="1"/>
          </p:cNvSpPr>
          <p:nvPr/>
        </p:nvSpPr>
        <p:spPr bwMode="auto">
          <a:xfrm>
            <a:off x="857224" y="857232"/>
            <a:ext cx="1117614" cy="523220"/>
          </a:xfrm>
          <a:prstGeom prst="rect">
            <a:avLst/>
          </a:prstGeom>
          <a:noFill/>
          <a:ln w="15875">
            <a:noFill/>
            <a:miter lim="800000"/>
            <a:headEnd/>
            <a:tailEnd/>
          </a:ln>
          <a:effectLst/>
        </p:spPr>
        <p:txBody>
          <a:bodyPr wrap="none">
            <a:spAutoFit/>
          </a:bodyPr>
          <a:lstStyle/>
          <a:p>
            <a:pPr algn="l">
              <a:buFontTx/>
              <a:buNone/>
            </a:pPr>
            <a:r>
              <a:rPr lang="en-US" altLang="ja-JP" sz="2800" b="1" dirty="0" smtClean="0">
                <a:solidFill>
                  <a:srgbClr val="CCFFCC"/>
                </a:solidFill>
                <a:latin typeface="Tahoma" pitchFamily="34" charset="0"/>
                <a:ea typeface="HGP創英角ｺﾞｼｯｸUB" pitchFamily="50" charset="-128"/>
              </a:rPr>
              <a:t>LCGT</a:t>
            </a:r>
            <a:endParaRPr lang="en-US" altLang="ja-JP" sz="2800" b="1" dirty="0">
              <a:solidFill>
                <a:srgbClr val="CCFFCC"/>
              </a:solidFill>
              <a:latin typeface="Tahoma" pitchFamily="34" charset="0"/>
              <a:ea typeface="HGP創英角ｺﾞｼｯｸUB" pitchFamily="50" charset="-128"/>
            </a:endParaRPr>
          </a:p>
        </p:txBody>
      </p:sp>
      <p:pic>
        <p:nvPicPr>
          <p:cNvPr id="13" name="Picture 9"/>
          <p:cNvPicPr>
            <a:picLocks noChangeAspect="1" noChangeArrowheads="1"/>
          </p:cNvPicPr>
          <p:nvPr/>
        </p:nvPicPr>
        <p:blipFill>
          <a:blip r:embed="rId4" cstate="print"/>
          <a:srcRect/>
          <a:stretch>
            <a:fillRect/>
          </a:stretch>
        </p:blipFill>
        <p:spPr bwMode="auto">
          <a:xfrm>
            <a:off x="428596" y="2500305"/>
            <a:ext cx="4840798" cy="3857653"/>
          </a:xfrm>
          <a:prstGeom prst="rect">
            <a:avLst/>
          </a:prstGeom>
          <a:noFill/>
          <a:ln w="15875">
            <a:noFill/>
            <a:miter lim="800000"/>
            <a:headEnd/>
            <a:tailEnd/>
          </a:ln>
          <a:effectLst/>
        </p:spPr>
      </p:pic>
      <p:sp>
        <p:nvSpPr>
          <p:cNvPr id="14" name="Rectangle 24"/>
          <p:cNvSpPr>
            <a:spLocks noChangeArrowheads="1"/>
          </p:cNvSpPr>
          <p:nvPr/>
        </p:nvSpPr>
        <p:spPr bwMode="auto">
          <a:xfrm>
            <a:off x="1571604" y="1357298"/>
            <a:ext cx="6643734" cy="1089529"/>
          </a:xfrm>
          <a:prstGeom prst="rect">
            <a:avLst/>
          </a:prstGeom>
          <a:noFill/>
          <a:ln w="15875">
            <a:noFill/>
            <a:miter lim="800000"/>
            <a:headEnd/>
            <a:tailEnd/>
          </a:ln>
          <a:effectLst/>
        </p:spPr>
        <p:txBody>
          <a:bodyPr wrap="square">
            <a:spAutoFit/>
          </a:bodyPr>
          <a:lstStyle/>
          <a:p>
            <a:pPr algn="l">
              <a:lnSpc>
                <a:spcPct val="120000"/>
              </a:lnSpc>
              <a:buFontTx/>
              <a:buNone/>
            </a:pPr>
            <a:r>
              <a:rPr lang="ja-JP" altLang="en-US" dirty="0" smtClean="0">
                <a:solidFill>
                  <a:srgbClr val="FFFFFF"/>
                </a:solidFill>
                <a:latin typeface="Tahoma" pitchFamily="34" charset="0"/>
                <a:ea typeface="HGP創英角ｺﾞｼｯｸUB" pitchFamily="50" charset="-128"/>
              </a:rPr>
              <a:t>日本の次世代重力波検出器</a:t>
            </a:r>
            <a:endParaRPr lang="en-US" altLang="ja-JP" dirty="0" smtClean="0">
              <a:solidFill>
                <a:srgbClr val="FFFFFF"/>
              </a:solidFill>
              <a:latin typeface="Tahoma" pitchFamily="34" charset="0"/>
              <a:ea typeface="HGP創英角ｺﾞｼｯｸUB" pitchFamily="50" charset="-128"/>
            </a:endParaRPr>
          </a:p>
          <a:p>
            <a:pPr algn="l">
              <a:lnSpc>
                <a:spcPct val="120000"/>
              </a:lnSpc>
              <a:buFontTx/>
              <a:buNone/>
            </a:pPr>
            <a:r>
              <a:rPr lang="en-US" altLang="ja-JP" dirty="0" smtClean="0">
                <a:solidFill>
                  <a:srgbClr val="FFFFFF"/>
                </a:solidFill>
              </a:rPr>
              <a:t>       Ad. LIGO</a:t>
            </a:r>
            <a:r>
              <a:rPr lang="ja-JP" altLang="en-US" dirty="0" smtClean="0">
                <a:solidFill>
                  <a:srgbClr val="FFFFFF"/>
                </a:solidFill>
              </a:rPr>
              <a:t>などと同等の感度</a:t>
            </a:r>
            <a:endParaRPr lang="en-US" altLang="ja-JP" dirty="0" smtClean="0">
              <a:solidFill>
                <a:srgbClr val="FFFFFF"/>
              </a:solidFill>
              <a:latin typeface="Tahoma" pitchFamily="34" charset="0"/>
              <a:ea typeface="HGP創英角ｺﾞｼｯｸUB" pitchFamily="50" charset="-128"/>
            </a:endParaRPr>
          </a:p>
          <a:p>
            <a:pPr algn="l">
              <a:lnSpc>
                <a:spcPct val="120000"/>
              </a:lnSpc>
              <a:buFontTx/>
              <a:buNone/>
            </a:pPr>
            <a:r>
              <a:rPr lang="en-US" altLang="ja-JP" dirty="0" smtClean="0">
                <a:solidFill>
                  <a:srgbClr val="FFFFFF"/>
                </a:solidFill>
              </a:rPr>
              <a:t>      </a:t>
            </a:r>
            <a:r>
              <a:rPr lang="ja-JP" altLang="en-US" dirty="0" smtClean="0">
                <a:solidFill>
                  <a:srgbClr val="FFFFFF"/>
                </a:solidFill>
              </a:rPr>
              <a:t> 初期観測</a:t>
            </a:r>
            <a:r>
              <a:rPr lang="en-US" altLang="ja-JP" dirty="0" smtClean="0">
                <a:solidFill>
                  <a:srgbClr val="FFFFFF"/>
                </a:solidFill>
              </a:rPr>
              <a:t>  2014-,   </a:t>
            </a:r>
            <a:r>
              <a:rPr lang="ja-JP" altLang="en-US" dirty="0" smtClean="0">
                <a:solidFill>
                  <a:srgbClr val="FFFFFF"/>
                </a:solidFill>
              </a:rPr>
              <a:t>本格観測  </a:t>
            </a:r>
            <a:r>
              <a:rPr lang="en-US" altLang="ja-JP" dirty="0" smtClean="0">
                <a:solidFill>
                  <a:srgbClr val="FFFFFF"/>
                </a:solidFill>
              </a:rPr>
              <a:t>2017- </a:t>
            </a:r>
          </a:p>
        </p:txBody>
      </p:sp>
      <p:sp>
        <p:nvSpPr>
          <p:cNvPr id="15" name="正方形/長方形 14"/>
          <p:cNvSpPr/>
          <p:nvPr/>
        </p:nvSpPr>
        <p:spPr>
          <a:xfrm>
            <a:off x="6357950" y="1643050"/>
            <a:ext cx="2143140" cy="738664"/>
          </a:xfrm>
          <a:prstGeom prst="rect">
            <a:avLst/>
          </a:prstGeom>
        </p:spPr>
        <p:txBody>
          <a:bodyPr wrap="square">
            <a:spAutoFit/>
          </a:bodyPr>
          <a:lstStyle/>
          <a:p>
            <a:pPr algn="l">
              <a:buNone/>
            </a:pPr>
            <a:r>
              <a:rPr lang="ja-JP" altLang="en-US" sz="1400" b="1" dirty="0" smtClean="0">
                <a:solidFill>
                  <a:srgbClr val="DDDDDD"/>
                </a:solidFill>
              </a:rPr>
              <a:t>文部科学省</a:t>
            </a:r>
            <a:endParaRPr lang="en-US" altLang="ja-JP" sz="1400" b="1" dirty="0" smtClean="0">
              <a:solidFill>
                <a:srgbClr val="DDDDDD"/>
              </a:solidFill>
            </a:endParaRPr>
          </a:p>
          <a:p>
            <a:pPr algn="l">
              <a:buNone/>
            </a:pPr>
            <a:r>
              <a:rPr lang="ja-JP" altLang="en-US" sz="1400" b="1" dirty="0" smtClean="0">
                <a:solidFill>
                  <a:srgbClr val="DDDDDD"/>
                </a:solidFill>
              </a:rPr>
              <a:t>「</a:t>
            </a:r>
            <a:r>
              <a:rPr lang="zh-TW" altLang="en-US" sz="1400" b="1" dirty="0" smtClean="0">
                <a:solidFill>
                  <a:srgbClr val="DDDDDD"/>
                </a:solidFill>
              </a:rPr>
              <a:t>最先端研究基盤事業</a:t>
            </a:r>
            <a:r>
              <a:rPr lang="ja-JP" altLang="en-US" sz="1400" b="1" dirty="0" smtClean="0">
                <a:solidFill>
                  <a:srgbClr val="DDDDDD"/>
                </a:solidFill>
              </a:rPr>
              <a:t>」 </a:t>
            </a:r>
            <a:endParaRPr lang="en-US" altLang="ja-JP" sz="1400" b="1" dirty="0" smtClean="0">
              <a:solidFill>
                <a:srgbClr val="DDDDDD"/>
              </a:solidFill>
            </a:endParaRPr>
          </a:p>
          <a:p>
            <a:pPr algn="l">
              <a:buNone/>
            </a:pPr>
            <a:r>
              <a:rPr lang="en-US" altLang="ja-JP" sz="1400" b="1" dirty="0" smtClean="0">
                <a:solidFill>
                  <a:srgbClr val="DDDDDD"/>
                </a:solidFill>
              </a:rPr>
              <a:t>     </a:t>
            </a:r>
            <a:r>
              <a:rPr lang="ja-JP" altLang="en-US" sz="1400" b="1" dirty="0" smtClean="0">
                <a:solidFill>
                  <a:srgbClr val="DDDDDD"/>
                </a:solidFill>
              </a:rPr>
              <a:t>に採択され、建設開始</a:t>
            </a:r>
            <a:r>
              <a:rPr lang="en-US" altLang="ja-JP" sz="1400" b="1" dirty="0" smtClean="0">
                <a:solidFill>
                  <a:srgbClr val="DDDDDD"/>
                </a:solidFill>
              </a:rPr>
              <a:t>.</a:t>
            </a:r>
            <a:endParaRPr lang="ja-JP" altLang="en-US" sz="1400" dirty="0">
              <a:solidFill>
                <a:srgbClr val="DDDDDD"/>
              </a:solidFill>
            </a:endParaRPr>
          </a:p>
        </p:txBody>
      </p:sp>
    </p:spTree>
  </p:cSld>
  <p:clrMapOvr>
    <a:masterClrMapping/>
  </p:clrMapOvr>
  <p:transition advTm="21280"/>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p:cNvSpPr/>
          <p:nvPr/>
        </p:nvSpPr>
        <p:spPr bwMode="auto">
          <a:xfrm>
            <a:off x="4251353" y="2571744"/>
            <a:ext cx="4714908" cy="3143272"/>
          </a:xfrm>
          <a:prstGeom prst="roundRect">
            <a:avLst>
              <a:gd name="adj" fmla="val 2073"/>
            </a:avLst>
          </a:prstGeom>
          <a:solidFill>
            <a:srgbClr val="FFFFFF">
              <a:alpha val="94902"/>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600067" name="AutoShape 1027"/>
          <p:cNvSpPr>
            <a:spLocks noChangeArrowheads="1"/>
          </p:cNvSpPr>
          <p:nvPr/>
        </p:nvSpPr>
        <p:spPr bwMode="auto">
          <a:xfrm>
            <a:off x="611188" y="2071678"/>
            <a:ext cx="3529012" cy="3714775"/>
          </a:xfrm>
          <a:prstGeom prst="roundRect">
            <a:avLst>
              <a:gd name="adj" fmla="val 3264"/>
            </a:avLst>
          </a:prstGeom>
          <a:solidFill>
            <a:srgbClr val="CCFFCC">
              <a:alpha val="10000"/>
            </a:srgbClr>
          </a:solidFill>
          <a:ln w="12700">
            <a:noFill/>
            <a:round/>
            <a:headEnd/>
            <a:tailEnd/>
          </a:ln>
          <a:effectLst/>
        </p:spPr>
        <p:txBody>
          <a:bodyPr wrap="square" anchor="ctr">
            <a:noAutofit/>
          </a:bodyPr>
          <a:lstStyle/>
          <a:p>
            <a:endParaRPr lang="ja-JP" altLang="en-US"/>
          </a:p>
        </p:txBody>
      </p:sp>
      <p:sp>
        <p:nvSpPr>
          <p:cNvPr id="600072" name="Rectangle 1032"/>
          <p:cNvSpPr>
            <a:spLocks noChangeArrowheads="1"/>
          </p:cNvSpPr>
          <p:nvPr/>
        </p:nvSpPr>
        <p:spPr bwMode="auto">
          <a:xfrm>
            <a:off x="538163" y="2143116"/>
            <a:ext cx="3673475" cy="1190625"/>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kumimoji="0" lang="ja-JP" altLang="en-US" sz="1600" b="1" dirty="0">
                <a:solidFill>
                  <a:srgbClr val="FFFFFF"/>
                </a:solidFill>
              </a:rPr>
              <a:t>ニュートン重力の大きさ</a:t>
            </a:r>
          </a:p>
          <a:p>
            <a:pPr algn="l">
              <a:lnSpc>
                <a:spcPct val="120000"/>
              </a:lnSpc>
              <a:buClr>
                <a:schemeClr val="accent2"/>
              </a:buClr>
              <a:buSzPct val="70000"/>
              <a:buFont typeface="Wingdings" pitchFamily="2" charset="2"/>
              <a:buNone/>
            </a:pPr>
            <a:r>
              <a:rPr kumimoji="0" lang="ja-JP" altLang="en-US" sz="1400" b="1" dirty="0">
                <a:solidFill>
                  <a:srgbClr val="EAEAEA"/>
                </a:solidFill>
              </a:rPr>
              <a:t>     タングステン板 </a:t>
            </a:r>
            <a:r>
              <a:rPr kumimoji="0" lang="en-US" altLang="ja-JP" sz="1400" b="1" dirty="0">
                <a:solidFill>
                  <a:srgbClr val="EAEAEA"/>
                </a:solidFill>
              </a:rPr>
              <a:t>2</a:t>
            </a:r>
            <a:r>
              <a:rPr kumimoji="0" lang="ja-JP" altLang="en-US" sz="1400" b="1" dirty="0">
                <a:solidFill>
                  <a:srgbClr val="EAEAEA"/>
                </a:solidFill>
              </a:rPr>
              <a:t>枚に働く力</a:t>
            </a:r>
          </a:p>
          <a:p>
            <a:pPr algn="l">
              <a:lnSpc>
                <a:spcPct val="120000"/>
              </a:lnSpc>
              <a:buClr>
                <a:schemeClr val="accent2"/>
              </a:buClr>
              <a:buSzPct val="70000"/>
              <a:buFont typeface="Wingdings" pitchFamily="2" charset="2"/>
              <a:buNone/>
            </a:pPr>
            <a:r>
              <a:rPr kumimoji="0" lang="ja-JP" altLang="en-US" sz="1400" b="1" dirty="0">
                <a:solidFill>
                  <a:srgbClr val="EAEAEA"/>
                </a:solidFill>
              </a:rPr>
              <a:t>      </a:t>
            </a:r>
            <a:r>
              <a:rPr kumimoji="0" lang="en-US" altLang="ja-JP" sz="1400" b="1" dirty="0">
                <a:solidFill>
                  <a:srgbClr val="EAEAEA"/>
                </a:solidFill>
              </a:rPr>
              <a:t>10x10x1mm, </a:t>
            </a:r>
            <a:r>
              <a:rPr kumimoji="0" lang="ja-JP" altLang="en-US" sz="1400" b="1" dirty="0" smtClean="0">
                <a:solidFill>
                  <a:srgbClr val="EAEAEA"/>
                </a:solidFill>
              </a:rPr>
              <a:t>間隔 </a:t>
            </a:r>
            <a:r>
              <a:rPr kumimoji="0" lang="en-US" altLang="ja-JP" sz="1400" b="1" dirty="0">
                <a:solidFill>
                  <a:srgbClr val="EAEAEA"/>
                </a:solidFill>
              </a:rPr>
              <a:t>1mm</a:t>
            </a:r>
          </a:p>
          <a:p>
            <a:pPr algn="l">
              <a:lnSpc>
                <a:spcPct val="120000"/>
              </a:lnSpc>
              <a:buClr>
                <a:schemeClr val="accent2"/>
              </a:buClr>
              <a:buSzPct val="70000"/>
              <a:buFont typeface="Wingdings" pitchFamily="2" charset="2"/>
              <a:buNone/>
            </a:pPr>
            <a:r>
              <a:rPr kumimoji="0" lang="en-US" altLang="ja-JP" sz="1600" b="1" dirty="0"/>
              <a:t>            </a:t>
            </a:r>
            <a:r>
              <a:rPr kumimoji="0" lang="en-US" altLang="ja-JP" sz="1600" b="1" dirty="0">
                <a:solidFill>
                  <a:srgbClr val="CCFFCC"/>
                </a:solidFill>
              </a:rPr>
              <a:t>2.5x10</a:t>
            </a:r>
            <a:r>
              <a:rPr kumimoji="0" lang="en-US" altLang="ja-JP" sz="1600" b="1" baseline="30000" dirty="0">
                <a:solidFill>
                  <a:srgbClr val="CCFFCC"/>
                </a:solidFill>
              </a:rPr>
              <a:t>-10</a:t>
            </a:r>
            <a:r>
              <a:rPr kumimoji="0" lang="en-US" altLang="ja-JP" sz="1600" b="1" dirty="0">
                <a:solidFill>
                  <a:srgbClr val="CCFFCC"/>
                </a:solidFill>
              </a:rPr>
              <a:t> N</a:t>
            </a:r>
          </a:p>
        </p:txBody>
      </p:sp>
      <p:sp>
        <p:nvSpPr>
          <p:cNvPr id="600073" name="AutoShape 1033"/>
          <p:cNvSpPr>
            <a:spLocks noChangeAspect="1" noChangeArrowheads="1"/>
          </p:cNvSpPr>
          <p:nvPr/>
        </p:nvSpPr>
        <p:spPr bwMode="auto">
          <a:xfrm>
            <a:off x="1084238" y="3041641"/>
            <a:ext cx="173037" cy="215900"/>
          </a:xfrm>
          <a:prstGeom prst="rightArrow">
            <a:avLst>
              <a:gd name="adj1" fmla="val 59167"/>
              <a:gd name="adj2" fmla="val 40625"/>
            </a:avLst>
          </a:prstGeom>
          <a:solidFill>
            <a:srgbClr val="CCFFCC">
              <a:alpha val="10000"/>
            </a:srgbClr>
          </a:solidFill>
          <a:ln w="3175">
            <a:solidFill>
              <a:srgbClr val="CCFFCC"/>
            </a:solidFill>
            <a:miter lim="800000"/>
            <a:headEnd/>
            <a:tailEnd/>
          </a:ln>
          <a:effectLst/>
        </p:spPr>
        <p:txBody>
          <a:bodyPr anchor="ctr">
            <a:spAutoFit/>
          </a:bodyPr>
          <a:lstStyle/>
          <a:p>
            <a:endParaRPr lang="ja-JP" altLang="en-US"/>
          </a:p>
        </p:txBody>
      </p:sp>
      <p:sp>
        <p:nvSpPr>
          <p:cNvPr id="600068" name="Rectangle 1028"/>
          <p:cNvSpPr>
            <a:spLocks noGrp="1" noChangeArrowheads="1"/>
          </p:cNvSpPr>
          <p:nvPr>
            <p:ph type="title"/>
          </p:nvPr>
        </p:nvSpPr>
        <p:spPr/>
        <p:txBody>
          <a:bodyPr/>
          <a:lstStyle/>
          <a:p>
            <a:r>
              <a:rPr lang="ja-JP" altLang="en-US" dirty="0" smtClean="0"/>
              <a:t>現在の感度からの推定</a:t>
            </a:r>
            <a:endParaRPr lang="ja-JP" altLang="en-US" dirty="0"/>
          </a:p>
        </p:txBody>
      </p:sp>
      <p:sp>
        <p:nvSpPr>
          <p:cNvPr id="24"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600089" name="Rectangle 1049"/>
          <p:cNvSpPr>
            <a:spLocks noChangeArrowheads="1"/>
          </p:cNvSpPr>
          <p:nvPr/>
        </p:nvSpPr>
        <p:spPr bwMode="auto">
          <a:xfrm>
            <a:off x="7056468" y="2805109"/>
            <a:ext cx="792163" cy="2376487"/>
          </a:xfrm>
          <a:prstGeom prst="rect">
            <a:avLst/>
          </a:prstGeom>
          <a:solidFill>
            <a:srgbClr val="CCFFCC">
              <a:alpha val="50000"/>
            </a:srgbClr>
          </a:solidFill>
          <a:ln w="12700">
            <a:noFill/>
            <a:miter lim="800000"/>
            <a:headEnd/>
            <a:tailEnd/>
          </a:ln>
          <a:effectLst/>
        </p:spPr>
        <p:txBody>
          <a:bodyPr anchor="ctr">
            <a:spAutoFit/>
          </a:bodyPr>
          <a:lstStyle/>
          <a:p>
            <a:endParaRPr lang="ja-JP" altLang="en-US"/>
          </a:p>
        </p:txBody>
      </p:sp>
      <p:pic>
        <p:nvPicPr>
          <p:cNvPr id="600088" name="Picture 1048"/>
          <p:cNvPicPr>
            <a:picLocks noChangeAspect="1" noChangeArrowheads="1"/>
          </p:cNvPicPr>
          <p:nvPr/>
        </p:nvPicPr>
        <p:blipFill>
          <a:blip r:embed="rId3" cstate="print"/>
          <a:srcRect/>
          <a:stretch>
            <a:fillRect/>
          </a:stretch>
        </p:blipFill>
        <p:spPr bwMode="auto">
          <a:xfrm>
            <a:off x="4176743" y="2659059"/>
            <a:ext cx="4684713" cy="3006725"/>
          </a:xfrm>
          <a:prstGeom prst="rect">
            <a:avLst/>
          </a:prstGeom>
          <a:noFill/>
          <a:ln w="12700">
            <a:noFill/>
            <a:miter lim="800000"/>
            <a:headEnd/>
            <a:tailEnd/>
          </a:ln>
          <a:effectLst/>
        </p:spPr>
      </p:pic>
      <p:sp>
        <p:nvSpPr>
          <p:cNvPr id="600070" name="Rectangle 1030"/>
          <p:cNvSpPr>
            <a:spLocks noChangeArrowheads="1"/>
          </p:cNvSpPr>
          <p:nvPr/>
        </p:nvSpPr>
        <p:spPr bwMode="auto">
          <a:xfrm>
            <a:off x="611188" y="1463664"/>
            <a:ext cx="1295400" cy="36689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b="1">
                <a:solidFill>
                  <a:srgbClr val="F8F8F8"/>
                </a:solidFill>
              </a:rPr>
              <a:t>初期目標 </a:t>
            </a:r>
            <a:r>
              <a:rPr lang="en-US" altLang="ja-JP" b="1">
                <a:solidFill>
                  <a:srgbClr val="F8F8F8"/>
                </a:solidFill>
              </a:rPr>
              <a:t>:</a:t>
            </a:r>
            <a:endParaRPr lang="en-US" altLang="ja-JP" sz="1400" b="1">
              <a:solidFill>
                <a:srgbClr val="F8F8F8"/>
              </a:solidFill>
              <a:sym typeface="Wingdings" pitchFamily="2" charset="2"/>
            </a:endParaRPr>
          </a:p>
        </p:txBody>
      </p:sp>
      <p:sp>
        <p:nvSpPr>
          <p:cNvPr id="600071" name="Rectangle 1031"/>
          <p:cNvSpPr>
            <a:spLocks noChangeArrowheads="1"/>
          </p:cNvSpPr>
          <p:nvPr/>
        </p:nvSpPr>
        <p:spPr bwMode="auto">
          <a:xfrm>
            <a:off x="1762126" y="1535102"/>
            <a:ext cx="3457575" cy="39370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b="1" dirty="0">
                <a:solidFill>
                  <a:srgbClr val="FFCCCC"/>
                </a:solidFill>
              </a:rPr>
              <a:t>|</a:t>
            </a:r>
            <a:r>
              <a:rPr lang="en-US" altLang="ja-JP" b="1" dirty="0">
                <a:solidFill>
                  <a:srgbClr val="FFCCCC"/>
                </a:solidFill>
                <a:latin typeface="Symbol" pitchFamily="18" charset="2"/>
              </a:rPr>
              <a:t>a</a:t>
            </a:r>
            <a:r>
              <a:rPr lang="en-US" altLang="ja-JP" b="1" dirty="0">
                <a:solidFill>
                  <a:srgbClr val="FFCCCC"/>
                </a:solidFill>
              </a:rPr>
              <a:t>|&lt;10</a:t>
            </a:r>
            <a:r>
              <a:rPr lang="en-US" altLang="ja-JP" b="1" baseline="30000" dirty="0">
                <a:solidFill>
                  <a:srgbClr val="FFCCCC"/>
                </a:solidFill>
              </a:rPr>
              <a:t>-4</a:t>
            </a:r>
            <a:r>
              <a:rPr lang="en-US" altLang="ja-JP" b="1" dirty="0">
                <a:solidFill>
                  <a:srgbClr val="FFCCCC"/>
                </a:solidFill>
              </a:rPr>
              <a:t> ,  </a:t>
            </a:r>
            <a:r>
              <a:rPr lang="en-US" altLang="ja-JP" b="1" dirty="0">
                <a:solidFill>
                  <a:srgbClr val="FFCCCC"/>
                </a:solidFill>
                <a:latin typeface="Symbol" pitchFamily="18" charset="2"/>
              </a:rPr>
              <a:t>l</a:t>
            </a:r>
            <a:r>
              <a:rPr lang="en-US" altLang="ja-JP" b="1" dirty="0">
                <a:solidFill>
                  <a:srgbClr val="FFCCCC"/>
                </a:solidFill>
              </a:rPr>
              <a:t> =1-3 mm </a:t>
            </a:r>
            <a:endParaRPr lang="en-US" altLang="ja-JP" sz="1400" b="1" dirty="0">
              <a:solidFill>
                <a:srgbClr val="FFCCCC"/>
              </a:solidFill>
              <a:sym typeface="Wingdings" pitchFamily="2" charset="2"/>
            </a:endParaRPr>
          </a:p>
        </p:txBody>
      </p:sp>
      <p:grpSp>
        <p:nvGrpSpPr>
          <p:cNvPr id="22" name="グループ化 21"/>
          <p:cNvGrpSpPr/>
          <p:nvPr/>
        </p:nvGrpSpPr>
        <p:grpSpPr>
          <a:xfrm>
            <a:off x="611188" y="3857628"/>
            <a:ext cx="3889375" cy="1785950"/>
            <a:chOff x="611188" y="3857628"/>
            <a:chExt cx="3889375" cy="1785950"/>
          </a:xfrm>
        </p:grpSpPr>
        <p:sp>
          <p:nvSpPr>
            <p:cNvPr id="600080" name="Rectangle 1040"/>
            <p:cNvSpPr>
              <a:spLocks noChangeArrowheads="1"/>
            </p:cNvSpPr>
            <p:nvPr/>
          </p:nvSpPr>
          <p:spPr bwMode="auto">
            <a:xfrm>
              <a:off x="611188" y="3857628"/>
              <a:ext cx="3889375" cy="1228725"/>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kumimoji="0" lang="ja-JP" altLang="en-US" sz="1600" b="1" dirty="0">
                  <a:solidFill>
                    <a:srgbClr val="FFFFFF"/>
                  </a:solidFill>
                </a:rPr>
                <a:t>現時点での精度 </a:t>
              </a:r>
              <a:r>
                <a:rPr kumimoji="0" lang="en-US" altLang="ja-JP" sz="1600" b="1" dirty="0">
                  <a:solidFill>
                    <a:srgbClr val="EAEAEA"/>
                  </a:solidFill>
                </a:rPr>
                <a:t>(</a:t>
              </a:r>
              <a:r>
                <a:rPr kumimoji="0" lang="ja-JP" altLang="en-US" sz="1600" b="1" dirty="0">
                  <a:solidFill>
                    <a:srgbClr val="EAEAEA"/>
                  </a:solidFill>
                </a:rPr>
                <a:t>静置測定</a:t>
              </a:r>
              <a:r>
                <a:rPr kumimoji="0" lang="en-US" altLang="ja-JP" sz="1600" b="1" dirty="0">
                  <a:solidFill>
                    <a:srgbClr val="EAEAEA"/>
                  </a:solidFill>
                </a:rPr>
                <a:t>)</a:t>
              </a:r>
            </a:p>
            <a:p>
              <a:pPr algn="l">
                <a:lnSpc>
                  <a:spcPct val="120000"/>
                </a:lnSpc>
                <a:buClr>
                  <a:schemeClr val="accent2"/>
                </a:buClr>
                <a:buSzPct val="70000"/>
                <a:buFont typeface="Wingdings" pitchFamily="2" charset="2"/>
                <a:buNone/>
              </a:pPr>
              <a:r>
                <a:rPr kumimoji="0" lang="en-US" altLang="ja-JP" sz="1600" b="1" dirty="0">
                  <a:solidFill>
                    <a:srgbClr val="EAEAEA"/>
                  </a:solidFill>
                </a:rPr>
                <a:t>    </a:t>
              </a:r>
              <a:r>
                <a:rPr kumimoji="0" lang="ja-JP" altLang="en-US" sz="1400" b="1" dirty="0">
                  <a:solidFill>
                    <a:srgbClr val="EAEAEA"/>
                  </a:solidFill>
                </a:rPr>
                <a:t>良い帯域での感度</a:t>
              </a:r>
              <a:r>
                <a:rPr kumimoji="0" lang="en-US" altLang="ja-JP" sz="1400" b="1" dirty="0">
                  <a:solidFill>
                    <a:srgbClr val="EAEAEA"/>
                  </a:solidFill>
                </a:rPr>
                <a:t>:  4x10</a:t>
              </a:r>
              <a:r>
                <a:rPr kumimoji="0" lang="en-US" altLang="ja-JP" sz="1400" b="1" baseline="30000" dirty="0">
                  <a:solidFill>
                    <a:srgbClr val="EAEAEA"/>
                  </a:solidFill>
                </a:rPr>
                <a:t>-13</a:t>
              </a:r>
              <a:r>
                <a:rPr kumimoji="0" lang="en-US" altLang="ja-JP" sz="1400" b="1" dirty="0">
                  <a:solidFill>
                    <a:srgbClr val="EAEAEA"/>
                  </a:solidFill>
                </a:rPr>
                <a:t>  N/Hz</a:t>
              </a:r>
              <a:r>
                <a:rPr kumimoji="0" lang="en-US" altLang="ja-JP" sz="1400" b="1" baseline="30000" dirty="0">
                  <a:solidFill>
                    <a:srgbClr val="EAEAEA"/>
                  </a:solidFill>
                </a:rPr>
                <a:t>1/2</a:t>
              </a:r>
            </a:p>
            <a:p>
              <a:pPr algn="l">
                <a:lnSpc>
                  <a:spcPct val="120000"/>
                </a:lnSpc>
                <a:buClr>
                  <a:schemeClr val="accent2"/>
                </a:buClr>
                <a:buSzPct val="70000"/>
                <a:buFont typeface="Wingdings" pitchFamily="2" charset="2"/>
                <a:buNone/>
              </a:pPr>
              <a:r>
                <a:rPr kumimoji="0" lang="en-US" altLang="ja-JP" sz="1400" b="1" dirty="0">
                  <a:solidFill>
                    <a:srgbClr val="EAEAEA"/>
                  </a:solidFill>
                </a:rPr>
                <a:t>     </a:t>
              </a:r>
              <a:r>
                <a:rPr kumimoji="0" lang="ja-JP" altLang="en-US" sz="1400" b="1" dirty="0">
                  <a:solidFill>
                    <a:srgbClr val="EAEAEA"/>
                  </a:solidFill>
                </a:rPr>
                <a:t>測定時間          </a:t>
              </a:r>
              <a:r>
                <a:rPr kumimoji="0" lang="en-US" altLang="ja-JP" sz="1400" b="1" dirty="0">
                  <a:solidFill>
                    <a:srgbClr val="EAEAEA"/>
                  </a:solidFill>
                </a:rPr>
                <a:t>: 10</a:t>
              </a:r>
              <a:r>
                <a:rPr kumimoji="0" lang="en-US" altLang="ja-JP" sz="1400" b="1" baseline="30000" dirty="0">
                  <a:solidFill>
                    <a:srgbClr val="EAEAEA"/>
                  </a:solidFill>
                </a:rPr>
                <a:t>4</a:t>
              </a:r>
              <a:r>
                <a:rPr kumimoji="0" lang="en-US" altLang="ja-JP" sz="1400" b="1" dirty="0">
                  <a:solidFill>
                    <a:srgbClr val="EAEAEA"/>
                  </a:solidFill>
                </a:rPr>
                <a:t> sec (~3hour)</a:t>
              </a:r>
            </a:p>
            <a:p>
              <a:pPr algn="l">
                <a:lnSpc>
                  <a:spcPct val="120000"/>
                </a:lnSpc>
                <a:buClr>
                  <a:schemeClr val="accent2"/>
                </a:buClr>
                <a:buSzPct val="70000"/>
                <a:buFont typeface="Wingdings" pitchFamily="2" charset="2"/>
                <a:buNone/>
              </a:pPr>
              <a:r>
                <a:rPr kumimoji="0" lang="en-US" altLang="ja-JP" sz="1600" b="1" dirty="0"/>
                <a:t>           </a:t>
              </a:r>
              <a:r>
                <a:rPr kumimoji="0" lang="en-US" altLang="ja-JP" sz="1600" b="1" dirty="0">
                  <a:solidFill>
                    <a:srgbClr val="CCFFCC"/>
                  </a:solidFill>
                </a:rPr>
                <a:t>4x10</a:t>
              </a:r>
              <a:r>
                <a:rPr kumimoji="0" lang="en-US" altLang="ja-JP" sz="1600" b="1" baseline="30000" dirty="0">
                  <a:solidFill>
                    <a:srgbClr val="CCFFCC"/>
                  </a:solidFill>
                </a:rPr>
                <a:t>-15</a:t>
              </a:r>
              <a:r>
                <a:rPr kumimoji="0" lang="en-US" altLang="ja-JP" sz="1600" b="1" dirty="0">
                  <a:solidFill>
                    <a:srgbClr val="CCFFCC"/>
                  </a:solidFill>
                </a:rPr>
                <a:t> N</a:t>
              </a:r>
            </a:p>
          </p:txBody>
        </p:sp>
        <p:sp>
          <p:nvSpPr>
            <p:cNvPr id="600074" name="AutoShape 1034"/>
            <p:cNvSpPr>
              <a:spLocks noChangeAspect="1" noChangeArrowheads="1"/>
            </p:cNvSpPr>
            <p:nvPr/>
          </p:nvSpPr>
          <p:spPr bwMode="auto">
            <a:xfrm>
              <a:off x="1100138" y="4789490"/>
              <a:ext cx="173037" cy="215900"/>
            </a:xfrm>
            <a:prstGeom prst="rightArrow">
              <a:avLst>
                <a:gd name="adj1" fmla="val 59167"/>
                <a:gd name="adj2" fmla="val 40625"/>
              </a:avLst>
            </a:prstGeom>
            <a:solidFill>
              <a:srgbClr val="CCFFCC">
                <a:alpha val="10000"/>
              </a:srgbClr>
            </a:solidFill>
            <a:ln w="3175">
              <a:solidFill>
                <a:srgbClr val="CCFFCC"/>
              </a:solidFill>
              <a:miter lim="800000"/>
              <a:headEnd/>
              <a:tailEnd/>
            </a:ln>
            <a:effectLst/>
          </p:spPr>
          <p:txBody>
            <a:bodyPr anchor="ctr">
              <a:spAutoFit/>
            </a:bodyPr>
            <a:lstStyle/>
            <a:p>
              <a:endParaRPr lang="ja-JP" altLang="en-US"/>
            </a:p>
          </p:txBody>
        </p:sp>
        <p:sp>
          <p:nvSpPr>
            <p:cNvPr id="600075" name="Rectangle 1035"/>
            <p:cNvSpPr>
              <a:spLocks noChangeArrowheads="1"/>
            </p:cNvSpPr>
            <p:nvPr/>
          </p:nvSpPr>
          <p:spPr bwMode="auto">
            <a:xfrm>
              <a:off x="1214414" y="5249878"/>
              <a:ext cx="1728787" cy="39370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b="1" dirty="0">
                  <a:solidFill>
                    <a:srgbClr val="CCFFCC"/>
                  </a:solidFill>
                </a:rPr>
                <a:t>|</a:t>
              </a:r>
              <a:r>
                <a:rPr lang="en-US" altLang="ja-JP" b="1" dirty="0">
                  <a:solidFill>
                    <a:srgbClr val="CCFFCC"/>
                  </a:solidFill>
                  <a:latin typeface="Symbol" pitchFamily="18" charset="2"/>
                </a:rPr>
                <a:t>a</a:t>
              </a:r>
              <a:r>
                <a:rPr lang="en-US" altLang="ja-JP" b="1" dirty="0">
                  <a:solidFill>
                    <a:srgbClr val="CCFFCC"/>
                  </a:solidFill>
                </a:rPr>
                <a:t>|~ 1x10</a:t>
              </a:r>
              <a:r>
                <a:rPr lang="en-US" altLang="ja-JP" b="1" baseline="30000" dirty="0">
                  <a:solidFill>
                    <a:srgbClr val="CCFFCC"/>
                  </a:solidFill>
                </a:rPr>
                <a:t>-5</a:t>
              </a:r>
              <a:r>
                <a:rPr lang="en-US" altLang="ja-JP" b="1" dirty="0">
                  <a:solidFill>
                    <a:srgbClr val="CCFFCC"/>
                  </a:solidFill>
                </a:rPr>
                <a:t>  </a:t>
              </a:r>
              <a:endParaRPr lang="en-US" altLang="ja-JP" sz="1400" b="1" dirty="0">
                <a:solidFill>
                  <a:srgbClr val="CCFFCC"/>
                </a:solidFill>
                <a:sym typeface="Wingdings" pitchFamily="2" charset="2"/>
              </a:endParaRPr>
            </a:p>
          </p:txBody>
        </p:sp>
        <p:sp>
          <p:nvSpPr>
            <p:cNvPr id="600076" name="AutoShape 1036"/>
            <p:cNvSpPr>
              <a:spLocks noChangeArrowheads="1"/>
            </p:cNvSpPr>
            <p:nvPr/>
          </p:nvSpPr>
          <p:spPr bwMode="auto">
            <a:xfrm>
              <a:off x="855638" y="5249865"/>
              <a:ext cx="287338" cy="287338"/>
            </a:xfrm>
            <a:custGeom>
              <a:avLst/>
              <a:gdLst>
                <a:gd name="G0" fmla="+- 13517 0 0"/>
                <a:gd name="G1" fmla="+- 5424 0 0"/>
                <a:gd name="G2" fmla="+- 21600 0 5424"/>
                <a:gd name="G3" fmla="+- 10800 0 5424"/>
                <a:gd name="G4" fmla="+- 21600 0 13517"/>
                <a:gd name="G5" fmla="*/ G4 G3 10800"/>
                <a:gd name="G6" fmla="+- 21600 0 G5"/>
                <a:gd name="T0" fmla="*/ 13517 w 21600"/>
                <a:gd name="T1" fmla="*/ 0 h 21600"/>
                <a:gd name="T2" fmla="*/ 0 w 21600"/>
                <a:gd name="T3" fmla="*/ 10800 h 21600"/>
                <a:gd name="T4" fmla="*/ 1351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517" y="0"/>
                  </a:moveTo>
                  <a:lnTo>
                    <a:pt x="13517" y="5424"/>
                  </a:lnTo>
                  <a:lnTo>
                    <a:pt x="3375" y="5424"/>
                  </a:lnTo>
                  <a:lnTo>
                    <a:pt x="3375" y="16176"/>
                  </a:lnTo>
                  <a:lnTo>
                    <a:pt x="13517" y="16176"/>
                  </a:lnTo>
                  <a:lnTo>
                    <a:pt x="13517" y="21600"/>
                  </a:lnTo>
                  <a:lnTo>
                    <a:pt x="21600" y="10800"/>
                  </a:lnTo>
                  <a:close/>
                </a:path>
                <a:path w="21600" h="21600">
                  <a:moveTo>
                    <a:pt x="1350" y="5424"/>
                  </a:moveTo>
                  <a:lnTo>
                    <a:pt x="1350" y="16176"/>
                  </a:lnTo>
                  <a:lnTo>
                    <a:pt x="2700" y="16176"/>
                  </a:lnTo>
                  <a:lnTo>
                    <a:pt x="2700" y="5424"/>
                  </a:lnTo>
                  <a:close/>
                </a:path>
                <a:path w="21600" h="21600">
                  <a:moveTo>
                    <a:pt x="0" y="5424"/>
                  </a:moveTo>
                  <a:lnTo>
                    <a:pt x="0" y="16176"/>
                  </a:lnTo>
                  <a:lnTo>
                    <a:pt x="675" y="16176"/>
                  </a:lnTo>
                  <a:lnTo>
                    <a:pt x="675" y="5424"/>
                  </a:lnTo>
                  <a:close/>
                </a:path>
              </a:pathLst>
            </a:custGeom>
            <a:solidFill>
              <a:srgbClr val="CCFFCC">
                <a:alpha val="10000"/>
              </a:srgbClr>
            </a:solidFill>
            <a:ln w="3175">
              <a:solidFill>
                <a:srgbClr val="CCFFCC"/>
              </a:solidFill>
              <a:miter lim="800000"/>
              <a:headEnd/>
              <a:tailEnd/>
            </a:ln>
            <a:effectLst/>
          </p:spPr>
          <p:txBody>
            <a:bodyPr anchor="ctr">
              <a:spAutoFit/>
            </a:bodyPr>
            <a:lstStyle/>
            <a:p>
              <a:endParaRPr lang="ja-JP" altLang="en-US"/>
            </a:p>
          </p:txBody>
        </p:sp>
        <p:sp>
          <p:nvSpPr>
            <p:cNvPr id="600077" name="Rectangle 1037"/>
            <p:cNvSpPr>
              <a:spLocks noChangeArrowheads="1"/>
            </p:cNvSpPr>
            <p:nvPr/>
          </p:nvSpPr>
          <p:spPr bwMode="auto">
            <a:xfrm>
              <a:off x="2771775" y="5153028"/>
              <a:ext cx="1727200" cy="354841"/>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kumimoji="0" lang="ja-JP" altLang="en-US" sz="1600" b="1" dirty="0">
                  <a:solidFill>
                    <a:srgbClr val="FFFFFF"/>
                  </a:solidFill>
                </a:rPr>
                <a:t>の精度に対応</a:t>
              </a:r>
            </a:p>
          </p:txBody>
        </p:sp>
      </p:grpSp>
      <p:sp>
        <p:nvSpPr>
          <p:cNvPr id="600078" name="Rectangle 1038"/>
          <p:cNvSpPr>
            <a:spLocks noChangeArrowheads="1"/>
          </p:cNvSpPr>
          <p:nvPr/>
        </p:nvSpPr>
        <p:spPr bwMode="auto">
          <a:xfrm>
            <a:off x="7704168" y="4297359"/>
            <a:ext cx="1296988" cy="566737"/>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kumimoji="0" lang="ja-JP" altLang="en-US" sz="1400" b="1">
                <a:solidFill>
                  <a:srgbClr val="008000"/>
                </a:solidFill>
              </a:rPr>
              <a:t>現時点の感度</a:t>
            </a:r>
          </a:p>
          <a:p>
            <a:pPr algn="l">
              <a:lnSpc>
                <a:spcPct val="120000"/>
              </a:lnSpc>
              <a:buClr>
                <a:schemeClr val="accent2"/>
              </a:buClr>
              <a:buSzPct val="70000"/>
              <a:buFont typeface="Wingdings" pitchFamily="2" charset="2"/>
              <a:buNone/>
            </a:pPr>
            <a:r>
              <a:rPr kumimoji="0" lang="en-US" altLang="ja-JP" sz="1200" b="1">
                <a:solidFill>
                  <a:srgbClr val="008000"/>
                </a:solidFill>
              </a:rPr>
              <a:t>(Aug. 8, 2008)</a:t>
            </a:r>
            <a:endParaRPr lang="en-US" altLang="ja-JP" sz="1200" b="1">
              <a:solidFill>
                <a:srgbClr val="008000"/>
              </a:solidFill>
              <a:sym typeface="Wingdings" pitchFamily="2" charset="2"/>
            </a:endParaRPr>
          </a:p>
        </p:txBody>
      </p:sp>
      <p:sp>
        <p:nvSpPr>
          <p:cNvPr id="600079" name="Line 1039"/>
          <p:cNvSpPr>
            <a:spLocks noChangeShapeType="1"/>
          </p:cNvSpPr>
          <p:nvPr/>
        </p:nvSpPr>
        <p:spPr bwMode="auto">
          <a:xfrm flipH="1" flipV="1">
            <a:off x="7775606" y="4081459"/>
            <a:ext cx="360362" cy="215900"/>
          </a:xfrm>
          <a:prstGeom prst="line">
            <a:avLst/>
          </a:prstGeom>
          <a:noFill/>
          <a:ln w="38100">
            <a:solidFill>
              <a:srgbClr val="008000"/>
            </a:solidFill>
            <a:round/>
            <a:headEnd/>
            <a:tailEnd type="stealth" w="med" len="med"/>
          </a:ln>
          <a:effectLst/>
        </p:spPr>
        <p:txBody>
          <a:bodyPr anchor="ctr">
            <a:spAutoFit/>
          </a:bodyPr>
          <a:lstStyle/>
          <a:p>
            <a:endParaRPr lang="ja-JP" altLang="en-US"/>
          </a:p>
        </p:txBody>
      </p:sp>
      <p:sp>
        <p:nvSpPr>
          <p:cNvPr id="600083" name="Rectangle 1043"/>
          <p:cNvSpPr>
            <a:spLocks noChangeArrowheads="1"/>
          </p:cNvSpPr>
          <p:nvPr/>
        </p:nvSpPr>
        <p:spPr bwMode="auto">
          <a:xfrm>
            <a:off x="5002213" y="2133600"/>
            <a:ext cx="4033837" cy="385763"/>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kumimoji="0" lang="ja-JP" altLang="en-US" sz="1600" b="1"/>
              <a:t>原理的限界</a:t>
            </a:r>
            <a:r>
              <a:rPr kumimoji="0" lang="ja-JP" altLang="en-US" sz="1600" b="1">
                <a:sym typeface="Wingdings" pitchFamily="2" charset="2"/>
              </a:rPr>
              <a:t></a:t>
            </a:r>
            <a:r>
              <a:rPr kumimoji="0" lang="ja-JP" altLang="en-US" sz="1600" b="1"/>
              <a:t> さらに</a:t>
            </a:r>
            <a:r>
              <a:rPr kumimoji="0" lang="en-US" altLang="ja-JP" sz="1600" b="1"/>
              <a:t>1-2</a:t>
            </a:r>
            <a:r>
              <a:rPr kumimoji="0" lang="ja-JP" altLang="en-US" sz="1600" b="1"/>
              <a:t>桁向上の可能性</a:t>
            </a:r>
            <a:endParaRPr kumimoji="0" lang="ja-JP" altLang="en-US" sz="1600" b="1">
              <a:solidFill>
                <a:srgbClr val="3366FF"/>
              </a:solidFill>
            </a:endParaRPr>
          </a:p>
        </p:txBody>
      </p:sp>
      <p:grpSp>
        <p:nvGrpSpPr>
          <p:cNvPr id="23" name="グループ化 22"/>
          <p:cNvGrpSpPr/>
          <p:nvPr/>
        </p:nvGrpSpPr>
        <p:grpSpPr>
          <a:xfrm>
            <a:off x="4857752" y="1463664"/>
            <a:ext cx="3357586" cy="393700"/>
            <a:chOff x="4857752" y="1463664"/>
            <a:chExt cx="3357586" cy="393700"/>
          </a:xfrm>
        </p:grpSpPr>
        <p:sp>
          <p:nvSpPr>
            <p:cNvPr id="600082" name="Rectangle 1042"/>
            <p:cNvSpPr>
              <a:spLocks noChangeArrowheads="1"/>
            </p:cNvSpPr>
            <p:nvPr/>
          </p:nvSpPr>
          <p:spPr bwMode="auto">
            <a:xfrm>
              <a:off x="5357818" y="1463664"/>
              <a:ext cx="2857520" cy="39370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a:solidFill>
                    <a:srgbClr val="FFCCCC"/>
                  </a:solidFill>
                </a:rPr>
                <a:t>目標実現は十分可能</a:t>
              </a:r>
              <a:endParaRPr lang="ja-JP" altLang="en-US" b="1" dirty="0">
                <a:solidFill>
                  <a:srgbClr val="FFCCCC"/>
                </a:solidFill>
                <a:sym typeface="Wingdings" pitchFamily="2" charset="2"/>
              </a:endParaRPr>
            </a:p>
          </p:txBody>
        </p:sp>
        <p:sp>
          <p:nvSpPr>
            <p:cNvPr id="25" name="AutoShape 1036"/>
            <p:cNvSpPr>
              <a:spLocks noChangeArrowheads="1"/>
            </p:cNvSpPr>
            <p:nvPr/>
          </p:nvSpPr>
          <p:spPr bwMode="auto">
            <a:xfrm>
              <a:off x="4857752" y="1500174"/>
              <a:ext cx="287338" cy="287338"/>
            </a:xfrm>
            <a:custGeom>
              <a:avLst/>
              <a:gdLst>
                <a:gd name="G0" fmla="+- 13517 0 0"/>
                <a:gd name="G1" fmla="+- 5424 0 0"/>
                <a:gd name="G2" fmla="+- 21600 0 5424"/>
                <a:gd name="G3" fmla="+- 10800 0 5424"/>
                <a:gd name="G4" fmla="+- 21600 0 13517"/>
                <a:gd name="G5" fmla="*/ G4 G3 10800"/>
                <a:gd name="G6" fmla="+- 21600 0 G5"/>
                <a:gd name="T0" fmla="*/ 13517 w 21600"/>
                <a:gd name="T1" fmla="*/ 0 h 21600"/>
                <a:gd name="T2" fmla="*/ 0 w 21600"/>
                <a:gd name="T3" fmla="*/ 10800 h 21600"/>
                <a:gd name="T4" fmla="*/ 1351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517" y="0"/>
                  </a:moveTo>
                  <a:lnTo>
                    <a:pt x="13517" y="5424"/>
                  </a:lnTo>
                  <a:lnTo>
                    <a:pt x="3375" y="5424"/>
                  </a:lnTo>
                  <a:lnTo>
                    <a:pt x="3375" y="16176"/>
                  </a:lnTo>
                  <a:lnTo>
                    <a:pt x="13517" y="16176"/>
                  </a:lnTo>
                  <a:lnTo>
                    <a:pt x="13517" y="21600"/>
                  </a:lnTo>
                  <a:lnTo>
                    <a:pt x="21600" y="10800"/>
                  </a:lnTo>
                  <a:close/>
                </a:path>
                <a:path w="21600" h="21600">
                  <a:moveTo>
                    <a:pt x="1350" y="5424"/>
                  </a:moveTo>
                  <a:lnTo>
                    <a:pt x="1350" y="16176"/>
                  </a:lnTo>
                  <a:lnTo>
                    <a:pt x="2700" y="16176"/>
                  </a:lnTo>
                  <a:lnTo>
                    <a:pt x="2700" y="5424"/>
                  </a:lnTo>
                  <a:close/>
                </a:path>
                <a:path w="21600" h="21600">
                  <a:moveTo>
                    <a:pt x="0" y="5424"/>
                  </a:moveTo>
                  <a:lnTo>
                    <a:pt x="0" y="16176"/>
                  </a:lnTo>
                  <a:lnTo>
                    <a:pt x="675" y="16176"/>
                  </a:lnTo>
                  <a:lnTo>
                    <a:pt x="675" y="5424"/>
                  </a:lnTo>
                  <a:close/>
                </a:path>
              </a:pathLst>
            </a:custGeom>
            <a:solidFill>
              <a:srgbClr val="FFCCCC">
                <a:alpha val="10000"/>
              </a:srgbClr>
            </a:solidFill>
            <a:ln w="3175">
              <a:solidFill>
                <a:srgbClr val="FFCCCC"/>
              </a:solidFill>
              <a:miter lim="800000"/>
              <a:headEnd/>
              <a:tailEnd/>
            </a:ln>
            <a:effectLst/>
          </p:spPr>
          <p:txBody>
            <a:bodyPr anchor="ctr">
              <a:spAutoFit/>
            </a:bodyPr>
            <a:lstStyle/>
            <a:p>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2" name="Rectangle 1028"/>
          <p:cNvSpPr>
            <a:spLocks noGrp="1" noChangeArrowheads="1"/>
          </p:cNvSpPr>
          <p:nvPr>
            <p:ph type="title"/>
          </p:nvPr>
        </p:nvSpPr>
        <p:spPr/>
        <p:txBody>
          <a:bodyPr/>
          <a:lstStyle/>
          <a:p>
            <a:r>
              <a:rPr lang="ja-JP" altLang="en-US"/>
              <a:t>ソースマス駆動方式</a:t>
            </a:r>
          </a:p>
        </p:txBody>
      </p:sp>
      <p:sp>
        <p:nvSpPr>
          <p:cNvPr id="24"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606214" name="Picture 1030" descr="sourcemass"/>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38838" y="1312883"/>
            <a:ext cx="2228850" cy="3325813"/>
          </a:xfrm>
          <a:prstGeom prst="rect">
            <a:avLst/>
          </a:prstGeom>
          <a:noFill/>
        </p:spPr>
      </p:pic>
      <p:sp>
        <p:nvSpPr>
          <p:cNvPr id="606215" name="Rectangle 1031"/>
          <p:cNvSpPr>
            <a:spLocks noChangeArrowheads="1"/>
          </p:cNvSpPr>
          <p:nvPr/>
        </p:nvSpPr>
        <p:spPr bwMode="auto">
          <a:xfrm>
            <a:off x="5938838" y="908071"/>
            <a:ext cx="1566862" cy="274637"/>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200" b="1">
                <a:solidFill>
                  <a:srgbClr val="3399FF"/>
                </a:solidFill>
              </a:rPr>
              <a:t>テストマス</a:t>
            </a:r>
          </a:p>
        </p:txBody>
      </p:sp>
      <p:sp>
        <p:nvSpPr>
          <p:cNvPr id="606216" name="Line 1032"/>
          <p:cNvSpPr>
            <a:spLocks noChangeShapeType="1"/>
          </p:cNvSpPr>
          <p:nvPr/>
        </p:nvSpPr>
        <p:spPr bwMode="auto">
          <a:xfrm>
            <a:off x="6659563" y="1096983"/>
            <a:ext cx="288925" cy="287338"/>
          </a:xfrm>
          <a:prstGeom prst="line">
            <a:avLst/>
          </a:prstGeom>
          <a:noFill/>
          <a:ln w="25400">
            <a:solidFill>
              <a:srgbClr val="00CCFF"/>
            </a:solidFill>
            <a:round/>
            <a:headEnd/>
            <a:tailEnd type="stealth" w="med" len="med"/>
          </a:ln>
          <a:effectLst/>
        </p:spPr>
        <p:txBody>
          <a:bodyPr anchor="ctr">
            <a:spAutoFit/>
          </a:bodyPr>
          <a:lstStyle/>
          <a:p>
            <a:endParaRPr lang="ja-JP" altLang="en-US"/>
          </a:p>
        </p:txBody>
      </p:sp>
      <p:sp>
        <p:nvSpPr>
          <p:cNvPr id="606217" name="Rectangle 1033"/>
          <p:cNvSpPr>
            <a:spLocks noChangeArrowheads="1"/>
          </p:cNvSpPr>
          <p:nvPr/>
        </p:nvSpPr>
        <p:spPr bwMode="auto">
          <a:xfrm>
            <a:off x="7469188" y="2249508"/>
            <a:ext cx="1566862" cy="274638"/>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200" b="1">
                <a:solidFill>
                  <a:srgbClr val="3399FF"/>
                </a:solidFill>
              </a:rPr>
              <a:t>ソースマス</a:t>
            </a:r>
          </a:p>
        </p:txBody>
      </p:sp>
      <p:sp>
        <p:nvSpPr>
          <p:cNvPr id="606218" name="Rectangle 1034"/>
          <p:cNvSpPr>
            <a:spLocks noChangeArrowheads="1"/>
          </p:cNvSpPr>
          <p:nvPr/>
        </p:nvSpPr>
        <p:spPr bwMode="auto">
          <a:xfrm>
            <a:off x="7739063" y="1889146"/>
            <a:ext cx="1296987" cy="274637"/>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200" b="1">
                <a:solidFill>
                  <a:srgbClr val="3399FF"/>
                </a:solidFill>
              </a:rPr>
              <a:t>静電シールド</a:t>
            </a:r>
          </a:p>
        </p:txBody>
      </p:sp>
      <p:sp>
        <p:nvSpPr>
          <p:cNvPr id="606219" name="Rectangle 1035"/>
          <p:cNvSpPr>
            <a:spLocks noChangeArrowheads="1"/>
          </p:cNvSpPr>
          <p:nvPr/>
        </p:nvSpPr>
        <p:spPr bwMode="auto">
          <a:xfrm>
            <a:off x="7594600" y="2609871"/>
            <a:ext cx="1296988" cy="274637"/>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200" b="1">
                <a:solidFill>
                  <a:srgbClr val="3399FF"/>
                </a:solidFill>
              </a:rPr>
              <a:t>ステージ</a:t>
            </a:r>
          </a:p>
        </p:txBody>
      </p:sp>
      <p:sp>
        <p:nvSpPr>
          <p:cNvPr id="606220" name="Rectangle 1036"/>
          <p:cNvSpPr>
            <a:spLocks noChangeArrowheads="1"/>
          </p:cNvSpPr>
          <p:nvPr/>
        </p:nvSpPr>
        <p:spPr bwMode="auto">
          <a:xfrm>
            <a:off x="4932363" y="2236808"/>
            <a:ext cx="1296987" cy="45720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200" b="1">
                <a:solidFill>
                  <a:srgbClr val="3399FF"/>
                </a:solidFill>
              </a:rPr>
              <a:t>ステッピング</a:t>
            </a:r>
          </a:p>
          <a:p>
            <a:pPr algn="l">
              <a:buClr>
                <a:schemeClr val="accent2"/>
              </a:buClr>
              <a:buSzPct val="70000"/>
              <a:buFont typeface="Wingdings" pitchFamily="2" charset="2"/>
              <a:buNone/>
            </a:pPr>
            <a:r>
              <a:rPr lang="ja-JP" altLang="en-US" sz="1200" b="1">
                <a:solidFill>
                  <a:srgbClr val="3399FF"/>
                </a:solidFill>
              </a:rPr>
              <a:t>     モータ</a:t>
            </a:r>
          </a:p>
        </p:txBody>
      </p:sp>
      <p:sp>
        <p:nvSpPr>
          <p:cNvPr id="606221" name="Line 1037"/>
          <p:cNvSpPr>
            <a:spLocks noChangeShapeType="1"/>
          </p:cNvSpPr>
          <p:nvPr/>
        </p:nvSpPr>
        <p:spPr bwMode="auto">
          <a:xfrm flipH="1" flipV="1">
            <a:off x="7669213" y="1600221"/>
            <a:ext cx="214312" cy="288925"/>
          </a:xfrm>
          <a:prstGeom prst="line">
            <a:avLst/>
          </a:prstGeom>
          <a:noFill/>
          <a:ln w="25400">
            <a:solidFill>
              <a:srgbClr val="00CCFF"/>
            </a:solidFill>
            <a:round/>
            <a:headEnd/>
            <a:tailEnd type="stealth" w="med" len="med"/>
          </a:ln>
          <a:effectLst/>
        </p:spPr>
        <p:txBody>
          <a:bodyPr anchor="ctr">
            <a:spAutoFit/>
          </a:bodyPr>
          <a:lstStyle/>
          <a:p>
            <a:endParaRPr lang="ja-JP" altLang="en-US"/>
          </a:p>
        </p:txBody>
      </p:sp>
      <p:sp>
        <p:nvSpPr>
          <p:cNvPr id="606222" name="Line 1038"/>
          <p:cNvSpPr>
            <a:spLocks noChangeShapeType="1"/>
          </p:cNvSpPr>
          <p:nvPr/>
        </p:nvSpPr>
        <p:spPr bwMode="auto">
          <a:xfrm flipH="1" flipV="1">
            <a:off x="7307263" y="1817708"/>
            <a:ext cx="431800" cy="503238"/>
          </a:xfrm>
          <a:prstGeom prst="line">
            <a:avLst/>
          </a:prstGeom>
          <a:noFill/>
          <a:ln w="25400">
            <a:solidFill>
              <a:srgbClr val="00CCFF"/>
            </a:solidFill>
            <a:round/>
            <a:headEnd/>
            <a:tailEnd type="stealth" w="med" len="med"/>
          </a:ln>
          <a:effectLst/>
        </p:spPr>
        <p:txBody>
          <a:bodyPr anchor="ctr">
            <a:spAutoFit/>
          </a:bodyPr>
          <a:lstStyle/>
          <a:p>
            <a:endParaRPr lang="ja-JP" altLang="en-US"/>
          </a:p>
        </p:txBody>
      </p:sp>
      <p:sp>
        <p:nvSpPr>
          <p:cNvPr id="606223" name="Line 1039"/>
          <p:cNvSpPr>
            <a:spLocks noChangeShapeType="1"/>
          </p:cNvSpPr>
          <p:nvPr/>
        </p:nvSpPr>
        <p:spPr bwMode="auto">
          <a:xfrm flipH="1" flipV="1">
            <a:off x="7019925" y="2465408"/>
            <a:ext cx="647700" cy="287338"/>
          </a:xfrm>
          <a:prstGeom prst="line">
            <a:avLst/>
          </a:prstGeom>
          <a:noFill/>
          <a:ln w="25400">
            <a:solidFill>
              <a:srgbClr val="00CCFF"/>
            </a:solidFill>
            <a:round/>
            <a:headEnd/>
            <a:tailEnd type="stealth" w="med" len="med"/>
          </a:ln>
          <a:effectLst/>
        </p:spPr>
        <p:txBody>
          <a:bodyPr anchor="ctr">
            <a:spAutoFit/>
          </a:bodyPr>
          <a:lstStyle/>
          <a:p>
            <a:endParaRPr lang="ja-JP" altLang="en-US"/>
          </a:p>
        </p:txBody>
      </p:sp>
      <p:sp>
        <p:nvSpPr>
          <p:cNvPr id="606224" name="Line 1040"/>
          <p:cNvSpPr>
            <a:spLocks noChangeShapeType="1"/>
          </p:cNvSpPr>
          <p:nvPr/>
        </p:nvSpPr>
        <p:spPr bwMode="auto">
          <a:xfrm flipV="1">
            <a:off x="5797550" y="2046308"/>
            <a:ext cx="431800" cy="214313"/>
          </a:xfrm>
          <a:prstGeom prst="line">
            <a:avLst/>
          </a:prstGeom>
          <a:noFill/>
          <a:ln w="25400">
            <a:solidFill>
              <a:srgbClr val="00CCFF"/>
            </a:solidFill>
            <a:round/>
            <a:headEnd/>
            <a:tailEnd type="stealth" w="med" len="med"/>
          </a:ln>
          <a:effectLst/>
        </p:spPr>
        <p:txBody>
          <a:bodyPr anchor="ctr">
            <a:spAutoFit/>
          </a:bodyPr>
          <a:lstStyle/>
          <a:p>
            <a:endParaRPr lang="ja-JP" altLang="en-US"/>
          </a:p>
        </p:txBody>
      </p:sp>
      <p:sp>
        <p:nvSpPr>
          <p:cNvPr id="606225" name="Rectangle 1041"/>
          <p:cNvSpPr>
            <a:spLocks noChangeArrowheads="1"/>
          </p:cNvSpPr>
          <p:nvPr/>
        </p:nvSpPr>
        <p:spPr bwMode="auto">
          <a:xfrm>
            <a:off x="7524750" y="3343296"/>
            <a:ext cx="1295400" cy="274637"/>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200" b="1">
                <a:solidFill>
                  <a:srgbClr val="3399FF"/>
                </a:solidFill>
              </a:rPr>
              <a:t>ソースマス形状</a:t>
            </a:r>
          </a:p>
        </p:txBody>
      </p:sp>
      <p:sp>
        <p:nvSpPr>
          <p:cNvPr id="606226" name="Rectangle 1042"/>
          <p:cNvSpPr>
            <a:spLocks noChangeArrowheads="1"/>
          </p:cNvSpPr>
          <p:nvPr/>
        </p:nvSpPr>
        <p:spPr bwMode="auto">
          <a:xfrm>
            <a:off x="539750" y="1214422"/>
            <a:ext cx="2952750" cy="43088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2000" b="1">
                <a:solidFill>
                  <a:srgbClr val="FFFFFF"/>
                </a:solidFill>
              </a:rPr>
              <a:t>ソースマス・テストマス</a:t>
            </a:r>
            <a:endParaRPr lang="ja-JP" altLang="en-US" sz="2000" b="1">
              <a:solidFill>
                <a:srgbClr val="FFFFFF"/>
              </a:solidFill>
              <a:sym typeface="Wingdings" pitchFamily="2" charset="2"/>
            </a:endParaRPr>
          </a:p>
        </p:txBody>
      </p:sp>
      <p:sp>
        <p:nvSpPr>
          <p:cNvPr id="606227" name="Rectangle 1043"/>
          <p:cNvSpPr>
            <a:spLocks noChangeArrowheads="1"/>
          </p:cNvSpPr>
          <p:nvPr/>
        </p:nvSpPr>
        <p:spPr bwMode="auto">
          <a:xfrm>
            <a:off x="827088" y="1681180"/>
            <a:ext cx="4103687" cy="397032"/>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b="1" dirty="0">
                <a:solidFill>
                  <a:srgbClr val="FFFFFF"/>
                </a:solidFill>
              </a:rPr>
              <a:t>形状・材質・駆動方式</a:t>
            </a:r>
            <a:r>
              <a:rPr kumimoji="0" lang="ja-JP" altLang="en-US" b="1" dirty="0" smtClean="0">
                <a:solidFill>
                  <a:srgbClr val="FFFFFF"/>
                </a:solidFill>
              </a:rPr>
              <a:t>などが課題</a:t>
            </a:r>
            <a:endParaRPr lang="ja-JP" altLang="en-US" b="1" dirty="0">
              <a:solidFill>
                <a:srgbClr val="FFFFFF"/>
              </a:solidFill>
              <a:sym typeface="Wingdings" pitchFamily="2" charset="2"/>
            </a:endParaRPr>
          </a:p>
        </p:txBody>
      </p:sp>
      <p:sp>
        <p:nvSpPr>
          <p:cNvPr id="606228" name="Rectangle 1044"/>
          <p:cNvSpPr>
            <a:spLocks noChangeArrowheads="1"/>
          </p:cNvSpPr>
          <p:nvPr/>
        </p:nvSpPr>
        <p:spPr bwMode="auto">
          <a:xfrm>
            <a:off x="828675" y="2316180"/>
            <a:ext cx="4103688" cy="116522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1600" b="1">
                <a:solidFill>
                  <a:srgbClr val="FFFFFF"/>
                </a:solidFill>
              </a:rPr>
              <a:t>材質</a:t>
            </a:r>
          </a:p>
          <a:p>
            <a:pPr algn="l">
              <a:lnSpc>
                <a:spcPct val="110000"/>
              </a:lnSpc>
              <a:buClr>
                <a:schemeClr val="accent2"/>
              </a:buClr>
              <a:buSzPct val="70000"/>
              <a:buFont typeface="Wingdings" pitchFamily="2" charset="2"/>
              <a:buNone/>
            </a:pPr>
            <a:r>
              <a:rPr kumimoji="0" lang="ja-JP" altLang="en-US" sz="1600" b="1">
                <a:solidFill>
                  <a:srgbClr val="FFFFFF"/>
                </a:solidFill>
              </a:rPr>
              <a:t>    高い密度</a:t>
            </a:r>
            <a:r>
              <a:rPr kumimoji="0" lang="en-US" altLang="ja-JP" sz="1600" b="1">
                <a:solidFill>
                  <a:srgbClr val="FFFFFF"/>
                </a:solidFill>
              </a:rPr>
              <a:t>, </a:t>
            </a:r>
            <a:r>
              <a:rPr kumimoji="0" lang="ja-JP" altLang="en-US" sz="1600" b="1">
                <a:solidFill>
                  <a:srgbClr val="FFFFFF"/>
                </a:solidFill>
              </a:rPr>
              <a:t>一様性</a:t>
            </a:r>
            <a:r>
              <a:rPr kumimoji="0" lang="en-US" altLang="ja-JP" sz="1600" b="1">
                <a:solidFill>
                  <a:srgbClr val="FFFFFF"/>
                </a:solidFill>
              </a:rPr>
              <a:t>, </a:t>
            </a:r>
            <a:r>
              <a:rPr kumimoji="0" lang="ja-JP" altLang="en-US" sz="1600" b="1">
                <a:solidFill>
                  <a:srgbClr val="FFFFFF"/>
                </a:solidFill>
              </a:rPr>
              <a:t>加工性</a:t>
            </a:r>
          </a:p>
          <a:p>
            <a:pPr algn="l">
              <a:lnSpc>
                <a:spcPct val="110000"/>
              </a:lnSpc>
              <a:buClr>
                <a:schemeClr val="accent2"/>
              </a:buClr>
              <a:buSzPct val="70000"/>
              <a:buFont typeface="Wingdings" pitchFamily="2" charset="2"/>
              <a:buNone/>
            </a:pPr>
            <a:r>
              <a:rPr kumimoji="0" lang="ja-JP" altLang="en-US" sz="1600" b="1">
                <a:solidFill>
                  <a:srgbClr val="FFFFFF"/>
                </a:solidFill>
              </a:rPr>
              <a:t>    低い磁化率</a:t>
            </a:r>
          </a:p>
          <a:p>
            <a:pPr algn="l">
              <a:lnSpc>
                <a:spcPct val="110000"/>
              </a:lnSpc>
              <a:buClr>
                <a:schemeClr val="accent2"/>
              </a:buClr>
              <a:buSzPct val="70000"/>
              <a:buFont typeface="Wingdings" pitchFamily="2" charset="2"/>
              <a:buNone/>
            </a:pPr>
            <a:r>
              <a:rPr kumimoji="0" lang="ja-JP" altLang="en-US" sz="1600" b="1">
                <a:solidFill>
                  <a:srgbClr val="FFFFFF"/>
                </a:solidFill>
              </a:rPr>
              <a:t>       候補</a:t>
            </a:r>
            <a:r>
              <a:rPr kumimoji="0" lang="en-US" altLang="ja-JP" sz="1600" b="1">
                <a:solidFill>
                  <a:srgbClr val="FFFFFF"/>
                </a:solidFill>
              </a:rPr>
              <a:t>: </a:t>
            </a:r>
            <a:r>
              <a:rPr kumimoji="0" lang="ja-JP" altLang="en-US" sz="1600" b="1">
                <a:solidFill>
                  <a:srgbClr val="FFFFFF"/>
                </a:solidFill>
              </a:rPr>
              <a:t>銅</a:t>
            </a:r>
            <a:r>
              <a:rPr kumimoji="0" lang="en-US" altLang="ja-JP" sz="1600" b="1">
                <a:solidFill>
                  <a:srgbClr val="FFFFFF"/>
                </a:solidFill>
              </a:rPr>
              <a:t>, </a:t>
            </a:r>
            <a:r>
              <a:rPr kumimoji="0" lang="ja-JP" altLang="en-US" sz="1600" b="1">
                <a:solidFill>
                  <a:srgbClr val="FFFFFF"/>
                </a:solidFill>
              </a:rPr>
              <a:t>タングステン</a:t>
            </a:r>
            <a:r>
              <a:rPr kumimoji="0" lang="en-US" altLang="ja-JP" sz="1600" b="1">
                <a:solidFill>
                  <a:srgbClr val="FFFFFF"/>
                </a:solidFill>
              </a:rPr>
              <a:t>, </a:t>
            </a:r>
            <a:r>
              <a:rPr kumimoji="0" lang="ja-JP" altLang="en-US" sz="1600" b="1">
                <a:solidFill>
                  <a:srgbClr val="FFFFFF"/>
                </a:solidFill>
              </a:rPr>
              <a:t>金</a:t>
            </a:r>
            <a:r>
              <a:rPr kumimoji="0" lang="en-US" altLang="ja-JP" sz="1600" b="1">
                <a:solidFill>
                  <a:srgbClr val="FFFFFF"/>
                </a:solidFill>
              </a:rPr>
              <a:t>-</a:t>
            </a:r>
            <a:r>
              <a:rPr kumimoji="0" lang="ja-JP" altLang="en-US" sz="1600" b="1">
                <a:solidFill>
                  <a:srgbClr val="FFFFFF"/>
                </a:solidFill>
              </a:rPr>
              <a:t>白金</a:t>
            </a:r>
            <a:endParaRPr lang="ja-JP" altLang="en-US" sz="1600" b="1">
              <a:solidFill>
                <a:srgbClr val="FFFFFF"/>
              </a:solidFill>
              <a:sym typeface="Wingdings" pitchFamily="2" charset="2"/>
            </a:endParaRPr>
          </a:p>
        </p:txBody>
      </p:sp>
      <p:sp>
        <p:nvSpPr>
          <p:cNvPr id="606229" name="Rectangle 1045"/>
          <p:cNvSpPr>
            <a:spLocks noChangeArrowheads="1"/>
          </p:cNvSpPr>
          <p:nvPr/>
        </p:nvSpPr>
        <p:spPr bwMode="auto">
          <a:xfrm>
            <a:off x="827088" y="3540143"/>
            <a:ext cx="4103687" cy="116522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1600" b="1">
                <a:solidFill>
                  <a:srgbClr val="FFFFFF"/>
                </a:solidFill>
              </a:rPr>
              <a:t>形状</a:t>
            </a:r>
          </a:p>
          <a:p>
            <a:pPr algn="l">
              <a:lnSpc>
                <a:spcPct val="110000"/>
              </a:lnSpc>
              <a:buClr>
                <a:schemeClr val="accent2"/>
              </a:buClr>
              <a:buSzPct val="70000"/>
              <a:buFont typeface="Wingdings" pitchFamily="2" charset="2"/>
              <a:buNone/>
            </a:pPr>
            <a:r>
              <a:rPr kumimoji="0" lang="ja-JP" altLang="en-US" sz="1600" b="1">
                <a:solidFill>
                  <a:srgbClr val="FFFFFF"/>
                </a:solidFill>
              </a:rPr>
              <a:t>    高い工作精度 </a:t>
            </a:r>
            <a:r>
              <a:rPr kumimoji="0" lang="en-US" altLang="ja-JP" sz="1600" b="1">
                <a:solidFill>
                  <a:srgbClr val="FFFFFF"/>
                </a:solidFill>
              </a:rPr>
              <a:t>(~1</a:t>
            </a:r>
            <a:r>
              <a:rPr kumimoji="0" lang="en-US" altLang="ja-JP" sz="1600" b="1">
                <a:solidFill>
                  <a:srgbClr val="FFFFFF"/>
                </a:solidFill>
                <a:latin typeface="Symbol" pitchFamily="18" charset="2"/>
              </a:rPr>
              <a:t>m</a:t>
            </a:r>
            <a:r>
              <a:rPr kumimoji="0" lang="en-US" altLang="ja-JP" sz="1600" b="1">
                <a:solidFill>
                  <a:srgbClr val="FFFFFF"/>
                </a:solidFill>
              </a:rPr>
              <a:t>m)</a:t>
            </a:r>
          </a:p>
          <a:p>
            <a:pPr algn="l">
              <a:lnSpc>
                <a:spcPct val="110000"/>
              </a:lnSpc>
              <a:buClr>
                <a:schemeClr val="accent2"/>
              </a:buClr>
              <a:buSzPct val="70000"/>
              <a:buFont typeface="Wingdings" pitchFamily="2" charset="2"/>
              <a:buNone/>
            </a:pPr>
            <a:r>
              <a:rPr kumimoji="0" lang="en-US" altLang="ja-JP" sz="1600" b="1">
                <a:solidFill>
                  <a:srgbClr val="FFFFFF"/>
                </a:solidFill>
              </a:rPr>
              <a:t>    </a:t>
            </a:r>
            <a:r>
              <a:rPr kumimoji="0" lang="ja-JP" altLang="en-US" sz="1600" b="1">
                <a:solidFill>
                  <a:srgbClr val="FFFFFF"/>
                </a:solidFill>
              </a:rPr>
              <a:t>表面研磨</a:t>
            </a:r>
            <a:r>
              <a:rPr kumimoji="0" lang="en-US" altLang="ja-JP" sz="1600" b="1">
                <a:solidFill>
                  <a:srgbClr val="FFFFFF"/>
                </a:solidFill>
              </a:rPr>
              <a:t>, </a:t>
            </a:r>
            <a:r>
              <a:rPr kumimoji="0" lang="ja-JP" altLang="en-US" sz="1600" b="1">
                <a:solidFill>
                  <a:srgbClr val="FFFFFF"/>
                </a:solidFill>
              </a:rPr>
              <a:t>金コーティング</a:t>
            </a:r>
          </a:p>
          <a:p>
            <a:pPr algn="l">
              <a:lnSpc>
                <a:spcPct val="110000"/>
              </a:lnSpc>
              <a:buClr>
                <a:schemeClr val="accent2"/>
              </a:buClr>
              <a:buSzPct val="70000"/>
              <a:buFont typeface="Wingdings" pitchFamily="2" charset="2"/>
              <a:buNone/>
            </a:pPr>
            <a:r>
              <a:rPr kumimoji="0" lang="ja-JP" altLang="en-US" sz="1600" b="1">
                <a:solidFill>
                  <a:srgbClr val="FFFFFF"/>
                </a:solidFill>
              </a:rPr>
              <a:t>    形状の測定</a:t>
            </a:r>
          </a:p>
        </p:txBody>
      </p:sp>
      <p:sp>
        <p:nvSpPr>
          <p:cNvPr id="606230" name="Rectangle 1046"/>
          <p:cNvSpPr>
            <a:spLocks noChangeArrowheads="1"/>
          </p:cNvSpPr>
          <p:nvPr/>
        </p:nvSpPr>
        <p:spPr bwMode="auto">
          <a:xfrm>
            <a:off x="827088" y="4764105"/>
            <a:ext cx="4103687" cy="116522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1600" b="1">
                <a:solidFill>
                  <a:srgbClr val="FFFFFF"/>
                </a:solidFill>
              </a:rPr>
              <a:t>駆動方式</a:t>
            </a:r>
          </a:p>
          <a:p>
            <a:pPr algn="l">
              <a:lnSpc>
                <a:spcPct val="110000"/>
              </a:lnSpc>
              <a:buClr>
                <a:schemeClr val="accent2"/>
              </a:buClr>
              <a:buSzPct val="70000"/>
              <a:buFont typeface="Wingdings" pitchFamily="2" charset="2"/>
              <a:buNone/>
            </a:pPr>
            <a:r>
              <a:rPr kumimoji="0" lang="ja-JP" altLang="en-US" sz="1600" b="1">
                <a:solidFill>
                  <a:srgbClr val="FFFFFF"/>
                </a:solidFill>
              </a:rPr>
              <a:t>    低振動のステッピングモータ</a:t>
            </a:r>
          </a:p>
          <a:p>
            <a:pPr algn="l">
              <a:lnSpc>
                <a:spcPct val="110000"/>
              </a:lnSpc>
              <a:buClr>
                <a:schemeClr val="accent2"/>
              </a:buClr>
              <a:buSzPct val="70000"/>
              <a:buFont typeface="Wingdings" pitchFamily="2" charset="2"/>
              <a:buNone/>
            </a:pPr>
            <a:r>
              <a:rPr kumimoji="0" lang="ja-JP" altLang="en-US" sz="1600" b="1">
                <a:solidFill>
                  <a:srgbClr val="FFFFFF"/>
                </a:solidFill>
              </a:rPr>
              <a:t>    防振機構</a:t>
            </a:r>
          </a:p>
          <a:p>
            <a:pPr algn="l">
              <a:lnSpc>
                <a:spcPct val="110000"/>
              </a:lnSpc>
              <a:buClr>
                <a:schemeClr val="accent2"/>
              </a:buClr>
              <a:buSzPct val="70000"/>
              <a:buFont typeface="Wingdings" pitchFamily="2" charset="2"/>
              <a:buNone/>
            </a:pPr>
            <a:r>
              <a:rPr kumimoji="0" lang="ja-JP" altLang="en-US" sz="1600" b="1">
                <a:solidFill>
                  <a:srgbClr val="FFFFFF"/>
                </a:solidFill>
              </a:rPr>
              <a:t>    精密ステージによる位置決め</a:t>
            </a:r>
          </a:p>
        </p:txBody>
      </p:sp>
      <p:sp>
        <p:nvSpPr>
          <p:cNvPr id="606231" name="Rectangle 1047"/>
          <p:cNvSpPr>
            <a:spLocks noChangeArrowheads="1"/>
          </p:cNvSpPr>
          <p:nvPr/>
        </p:nvSpPr>
        <p:spPr bwMode="auto">
          <a:xfrm>
            <a:off x="4764088" y="1820883"/>
            <a:ext cx="1296987" cy="274638"/>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200" b="1">
                <a:solidFill>
                  <a:srgbClr val="3399FF"/>
                </a:solidFill>
              </a:rPr>
              <a:t>防振機構</a:t>
            </a:r>
          </a:p>
        </p:txBody>
      </p:sp>
      <p:sp>
        <p:nvSpPr>
          <p:cNvPr id="606232" name="Line 1048"/>
          <p:cNvSpPr>
            <a:spLocks noChangeShapeType="1"/>
          </p:cNvSpPr>
          <p:nvPr/>
        </p:nvSpPr>
        <p:spPr bwMode="auto">
          <a:xfrm flipV="1">
            <a:off x="5508625" y="1817708"/>
            <a:ext cx="719138" cy="142875"/>
          </a:xfrm>
          <a:prstGeom prst="line">
            <a:avLst/>
          </a:prstGeom>
          <a:noFill/>
          <a:ln w="25400">
            <a:solidFill>
              <a:srgbClr val="00CCFF"/>
            </a:solidFill>
            <a:round/>
            <a:headEnd/>
            <a:tailEnd type="stealth" w="med" len="med"/>
          </a:ln>
          <a:effectLst/>
        </p:spPr>
        <p:txBody>
          <a:bodyPr anchor="ctr">
            <a:spAutoFit/>
          </a:bodyPr>
          <a:lstStyle/>
          <a:p>
            <a:endParaRPr lang="ja-JP" altLang="en-US"/>
          </a:p>
        </p:txBody>
      </p:sp>
      <p:pic>
        <p:nvPicPr>
          <p:cNvPr id="606234" name="Picture 1050" descr="角溝"/>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80063" y="4999058"/>
            <a:ext cx="1655762" cy="1430338"/>
          </a:xfrm>
          <a:prstGeom prst="rect">
            <a:avLst/>
          </a:prstGeom>
          <a:noFill/>
        </p:spPr>
      </p:pic>
      <p:sp>
        <p:nvSpPr>
          <p:cNvPr id="606235" name="Rectangle 1051"/>
          <p:cNvSpPr>
            <a:spLocks noChangeArrowheads="1"/>
          </p:cNvSpPr>
          <p:nvPr/>
        </p:nvSpPr>
        <p:spPr bwMode="auto">
          <a:xfrm>
            <a:off x="7235825" y="5883296"/>
            <a:ext cx="1727200" cy="411162"/>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200" b="1">
                <a:solidFill>
                  <a:srgbClr val="3399FF"/>
                </a:solidFill>
              </a:rPr>
              <a:t>精密加工</a:t>
            </a:r>
          </a:p>
          <a:p>
            <a:pPr algn="l">
              <a:buClr>
                <a:schemeClr val="accent2"/>
              </a:buClr>
              <a:buSzPct val="70000"/>
              <a:buFont typeface="Wingdings" pitchFamily="2" charset="2"/>
              <a:buNone/>
            </a:pPr>
            <a:r>
              <a:rPr lang="ja-JP" altLang="en-US" sz="900" b="1">
                <a:solidFill>
                  <a:srgbClr val="3399FF"/>
                </a:solidFill>
              </a:rPr>
              <a:t>　 </a:t>
            </a:r>
            <a:r>
              <a:rPr lang="en-US" altLang="ja-JP" sz="900" b="1">
                <a:solidFill>
                  <a:srgbClr val="3399FF"/>
                </a:solidFill>
              </a:rPr>
              <a:t>(</a:t>
            </a:r>
            <a:r>
              <a:rPr lang="ja-JP" altLang="en-US" sz="900" b="1">
                <a:solidFill>
                  <a:srgbClr val="3399FF"/>
                </a:solidFill>
              </a:rPr>
              <a:t>ファナック社</a:t>
            </a:r>
            <a:r>
              <a:rPr lang="en-US" altLang="ja-JP" sz="900" b="1">
                <a:solidFill>
                  <a:srgbClr val="3399FF"/>
                </a:solidFill>
              </a:rPr>
              <a:t>Web Page</a:t>
            </a:r>
            <a:r>
              <a:rPr lang="ja-JP" altLang="en-US" sz="900" b="1">
                <a:solidFill>
                  <a:srgbClr val="3399FF"/>
                </a:solidFill>
              </a:rPr>
              <a:t>より</a:t>
            </a:r>
            <a:r>
              <a:rPr lang="en-US" altLang="ja-JP" sz="900" b="1">
                <a:solidFill>
                  <a:srgbClr val="3399FF"/>
                </a:solidFill>
              </a:rPr>
              <a:t>)</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角丸四角形 35"/>
          <p:cNvSpPr/>
          <p:nvPr/>
        </p:nvSpPr>
        <p:spPr bwMode="auto">
          <a:xfrm>
            <a:off x="1857356" y="2428869"/>
            <a:ext cx="5786478" cy="3900480"/>
          </a:xfrm>
          <a:prstGeom prst="roundRect">
            <a:avLst>
              <a:gd name="adj" fmla="val 6305"/>
            </a:avLst>
          </a:prstGeom>
          <a:solidFill>
            <a:srgbClr val="FFFFFF"/>
          </a:solidFill>
          <a:ln w="254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606212" name="Rectangle 1028"/>
          <p:cNvSpPr>
            <a:spLocks noGrp="1" noChangeArrowheads="1"/>
          </p:cNvSpPr>
          <p:nvPr>
            <p:ph type="title"/>
          </p:nvPr>
        </p:nvSpPr>
        <p:spPr/>
        <p:txBody>
          <a:bodyPr/>
          <a:lstStyle/>
          <a:p>
            <a:r>
              <a:rPr lang="ja-JP" altLang="en-US" dirty="0" smtClean="0"/>
              <a:t>ソースマス・テストマス</a:t>
            </a:r>
            <a:endParaRPr lang="ja-JP" altLang="en-US" dirty="0"/>
          </a:p>
        </p:txBody>
      </p:sp>
      <p:sp>
        <p:nvSpPr>
          <p:cNvPr id="24"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606215" name="Rectangle 1031"/>
          <p:cNvSpPr>
            <a:spLocks noChangeArrowheads="1"/>
          </p:cNvSpPr>
          <p:nvPr/>
        </p:nvSpPr>
        <p:spPr bwMode="auto">
          <a:xfrm>
            <a:off x="4857752" y="3929066"/>
            <a:ext cx="1566862" cy="274637"/>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200" b="1" dirty="0">
                <a:solidFill>
                  <a:srgbClr val="3399FF"/>
                </a:solidFill>
              </a:rPr>
              <a:t>テストマス</a:t>
            </a:r>
          </a:p>
        </p:txBody>
      </p:sp>
      <p:sp>
        <p:nvSpPr>
          <p:cNvPr id="606216" name="Line 1032"/>
          <p:cNvSpPr>
            <a:spLocks noChangeShapeType="1"/>
          </p:cNvSpPr>
          <p:nvPr/>
        </p:nvSpPr>
        <p:spPr bwMode="auto">
          <a:xfrm>
            <a:off x="5929322" y="4000504"/>
            <a:ext cx="288925" cy="287338"/>
          </a:xfrm>
          <a:prstGeom prst="line">
            <a:avLst/>
          </a:prstGeom>
          <a:noFill/>
          <a:ln w="25400">
            <a:solidFill>
              <a:srgbClr val="00CCFF"/>
            </a:solidFill>
            <a:round/>
            <a:headEnd/>
            <a:tailEnd type="stealth" w="med" len="med"/>
          </a:ln>
          <a:effectLst/>
        </p:spPr>
        <p:txBody>
          <a:bodyPr anchor="ctr">
            <a:spAutoFit/>
          </a:bodyPr>
          <a:lstStyle/>
          <a:p>
            <a:endParaRPr lang="ja-JP" altLang="en-US"/>
          </a:p>
        </p:txBody>
      </p:sp>
      <p:sp>
        <p:nvSpPr>
          <p:cNvPr id="606217" name="Rectangle 1033"/>
          <p:cNvSpPr>
            <a:spLocks noChangeArrowheads="1"/>
          </p:cNvSpPr>
          <p:nvPr/>
        </p:nvSpPr>
        <p:spPr bwMode="auto">
          <a:xfrm>
            <a:off x="7072330" y="5143512"/>
            <a:ext cx="1566862" cy="274638"/>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200" b="1" dirty="0">
                <a:solidFill>
                  <a:srgbClr val="3399FF"/>
                </a:solidFill>
              </a:rPr>
              <a:t>ソースマス</a:t>
            </a:r>
          </a:p>
        </p:txBody>
      </p:sp>
      <p:sp>
        <p:nvSpPr>
          <p:cNvPr id="606222" name="Line 1038"/>
          <p:cNvSpPr>
            <a:spLocks noChangeShapeType="1"/>
          </p:cNvSpPr>
          <p:nvPr/>
        </p:nvSpPr>
        <p:spPr bwMode="auto">
          <a:xfrm flipH="1" flipV="1">
            <a:off x="6643702" y="4714884"/>
            <a:ext cx="431800" cy="503238"/>
          </a:xfrm>
          <a:prstGeom prst="line">
            <a:avLst/>
          </a:prstGeom>
          <a:noFill/>
          <a:ln w="25400">
            <a:solidFill>
              <a:srgbClr val="00CCFF"/>
            </a:solidFill>
            <a:round/>
            <a:headEnd/>
            <a:tailEnd type="stealth" w="med" len="med"/>
          </a:ln>
          <a:effectLst/>
        </p:spPr>
        <p:txBody>
          <a:bodyPr anchor="ctr">
            <a:spAutoFit/>
          </a:bodyPr>
          <a:lstStyle/>
          <a:p>
            <a:endParaRPr lang="ja-JP" altLang="en-US"/>
          </a:p>
        </p:txBody>
      </p:sp>
      <p:sp>
        <p:nvSpPr>
          <p:cNvPr id="606226" name="Rectangle 1042"/>
          <p:cNvSpPr>
            <a:spLocks noChangeArrowheads="1"/>
          </p:cNvSpPr>
          <p:nvPr/>
        </p:nvSpPr>
        <p:spPr bwMode="auto">
          <a:xfrm>
            <a:off x="539750" y="1214422"/>
            <a:ext cx="2952750" cy="43088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2000" b="1">
                <a:solidFill>
                  <a:srgbClr val="FFFFFF"/>
                </a:solidFill>
              </a:rPr>
              <a:t>ソースマス・テストマス</a:t>
            </a:r>
            <a:endParaRPr lang="ja-JP" altLang="en-US" sz="2000" b="1">
              <a:solidFill>
                <a:srgbClr val="FFFFFF"/>
              </a:solidFill>
              <a:sym typeface="Wingdings" pitchFamily="2" charset="2"/>
            </a:endParaRPr>
          </a:p>
        </p:txBody>
      </p:sp>
      <p:sp>
        <p:nvSpPr>
          <p:cNvPr id="606227" name="Rectangle 1043"/>
          <p:cNvSpPr>
            <a:spLocks noChangeArrowheads="1"/>
          </p:cNvSpPr>
          <p:nvPr/>
        </p:nvSpPr>
        <p:spPr bwMode="auto">
          <a:xfrm>
            <a:off x="827088" y="1681180"/>
            <a:ext cx="6316680" cy="39703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kumimoji="0" lang="ja-JP" altLang="en-US" b="1" dirty="0" smtClean="0">
                <a:solidFill>
                  <a:srgbClr val="FFFFFF"/>
                </a:solidFill>
              </a:rPr>
              <a:t>ニュートン重力を抑圧し、他の力を見やすくする</a:t>
            </a:r>
            <a:r>
              <a:rPr kumimoji="0" lang="en-US" altLang="ja-JP" b="1" dirty="0" smtClean="0">
                <a:solidFill>
                  <a:srgbClr val="FFFFFF"/>
                </a:solidFill>
              </a:rPr>
              <a:t>.</a:t>
            </a:r>
            <a:endParaRPr lang="ja-JP" altLang="en-US" b="1" dirty="0">
              <a:solidFill>
                <a:srgbClr val="FFFFFF"/>
              </a:solidFill>
              <a:sym typeface="Wingdings" pitchFamily="2" charset="2"/>
            </a:endParaRPr>
          </a:p>
        </p:txBody>
      </p:sp>
      <p:pic>
        <p:nvPicPr>
          <p:cNvPr id="32" name="Picture 21"/>
          <p:cNvPicPr>
            <a:picLocks noChangeAspect="1" noChangeArrowheads="1"/>
          </p:cNvPicPr>
          <p:nvPr/>
        </p:nvPicPr>
        <p:blipFill>
          <a:blip r:embed="rId3" cstate="print"/>
          <a:srcRect/>
          <a:stretch>
            <a:fillRect/>
          </a:stretch>
        </p:blipFill>
        <p:spPr bwMode="auto">
          <a:xfrm>
            <a:off x="1928794" y="2534161"/>
            <a:ext cx="5429288" cy="3609483"/>
          </a:xfrm>
          <a:prstGeom prst="rect">
            <a:avLst/>
          </a:prstGeom>
          <a:noFill/>
          <a:ln w="9525">
            <a:noFill/>
            <a:miter lim="800000"/>
            <a:headEnd/>
            <a:tailEnd/>
          </a:ln>
          <a:effectLst/>
        </p:spPr>
      </p:pic>
      <p:pic>
        <p:nvPicPr>
          <p:cNvPr id="33" name="Picture 2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289493" y="3332991"/>
            <a:ext cx="500066" cy="19962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utoShape 28"/>
          <p:cNvSpPr>
            <a:spLocks noChangeArrowheads="1"/>
          </p:cNvSpPr>
          <p:nvPr/>
        </p:nvSpPr>
        <p:spPr bwMode="auto">
          <a:xfrm>
            <a:off x="428596" y="1214422"/>
            <a:ext cx="4286280" cy="4786346"/>
          </a:xfrm>
          <a:prstGeom prst="roundRect">
            <a:avLst>
              <a:gd name="adj" fmla="val 3264"/>
            </a:avLst>
          </a:prstGeom>
          <a:solidFill>
            <a:srgbClr val="CCFFCC">
              <a:alpha val="10000"/>
            </a:srgbClr>
          </a:solidFill>
          <a:ln w="3175">
            <a:noFill/>
            <a:round/>
            <a:headEnd/>
            <a:tailEnd/>
          </a:ln>
          <a:effectLst/>
        </p:spPr>
        <p:txBody>
          <a:bodyPr wrap="square" anchor="ctr">
            <a:noAutofit/>
          </a:bodyPr>
          <a:lstStyle/>
          <a:p>
            <a:endParaRPr lang="ja-JP" altLang="en-US" dirty="0"/>
          </a:p>
        </p:txBody>
      </p:sp>
      <p:sp>
        <p:nvSpPr>
          <p:cNvPr id="2" name="タイトル 1"/>
          <p:cNvSpPr>
            <a:spLocks noGrp="1"/>
          </p:cNvSpPr>
          <p:nvPr>
            <p:ph type="title"/>
          </p:nvPr>
        </p:nvSpPr>
        <p:spPr/>
        <p:txBody>
          <a:bodyPr/>
          <a:lstStyle/>
          <a:p>
            <a:r>
              <a:rPr kumimoji="1" lang="ja-JP" altLang="en-US" dirty="0" smtClean="0"/>
              <a:t>精度を制限</a:t>
            </a:r>
            <a:r>
              <a:rPr lang="ja-JP" altLang="en-US" dirty="0" smtClean="0"/>
              <a:t>する要因</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4" name="AutoShape 45"/>
          <p:cNvSpPr>
            <a:spLocks noChangeArrowheads="1"/>
          </p:cNvSpPr>
          <p:nvPr/>
        </p:nvSpPr>
        <p:spPr bwMode="auto">
          <a:xfrm>
            <a:off x="3427406" y="4724589"/>
            <a:ext cx="215900" cy="306388"/>
          </a:xfrm>
          <a:prstGeom prst="roundRect">
            <a:avLst>
              <a:gd name="adj" fmla="val 4208"/>
            </a:avLst>
          </a:prstGeom>
          <a:solidFill>
            <a:srgbClr val="CCFFCC">
              <a:alpha val="10000"/>
            </a:srgbClr>
          </a:solidFill>
          <a:ln w="6350">
            <a:noFill/>
            <a:round/>
            <a:headEnd/>
            <a:tailEnd/>
          </a:ln>
          <a:effectLst/>
        </p:spPr>
        <p:txBody>
          <a:bodyPr anchor="ctr">
            <a:spAutoFit/>
          </a:bodyPr>
          <a:lstStyle/>
          <a:p>
            <a:endParaRPr lang="ja-JP" altLang="en-US" dirty="0"/>
          </a:p>
        </p:txBody>
      </p:sp>
      <p:sp>
        <p:nvSpPr>
          <p:cNvPr id="5" name="AutoShape 46"/>
          <p:cNvSpPr>
            <a:spLocks noChangeArrowheads="1"/>
          </p:cNvSpPr>
          <p:nvPr/>
        </p:nvSpPr>
        <p:spPr bwMode="auto">
          <a:xfrm>
            <a:off x="1498586" y="4638869"/>
            <a:ext cx="1001712" cy="415925"/>
          </a:xfrm>
          <a:prstGeom prst="roundRect">
            <a:avLst>
              <a:gd name="adj" fmla="val 4208"/>
            </a:avLst>
          </a:prstGeom>
          <a:solidFill>
            <a:srgbClr val="FFFF99">
              <a:alpha val="10000"/>
            </a:srgbClr>
          </a:solidFill>
          <a:ln w="6350">
            <a:noFill/>
            <a:round/>
            <a:headEnd/>
            <a:tailEnd/>
          </a:ln>
          <a:effectLst/>
        </p:spPr>
        <p:txBody>
          <a:bodyPr anchor="ctr">
            <a:spAutoFit/>
          </a:bodyPr>
          <a:lstStyle/>
          <a:p>
            <a:endParaRPr lang="ja-JP" altLang="en-US" dirty="0"/>
          </a:p>
        </p:txBody>
      </p:sp>
      <p:sp>
        <p:nvSpPr>
          <p:cNvPr id="6" name="Rectangle 48"/>
          <p:cNvSpPr>
            <a:spLocks noChangeArrowheads="1"/>
          </p:cNvSpPr>
          <p:nvPr/>
        </p:nvSpPr>
        <p:spPr bwMode="auto">
          <a:xfrm>
            <a:off x="714348" y="1847659"/>
            <a:ext cx="2643206" cy="397032"/>
          </a:xfrm>
          <a:prstGeom prst="rect">
            <a:avLst/>
          </a:prstGeom>
          <a:noFill/>
          <a:ln w="12700">
            <a:noFill/>
            <a:miter lim="800000"/>
            <a:headEnd/>
            <a:tailEnd/>
          </a:ln>
          <a:effectLst/>
        </p:spPr>
        <p:txBody>
          <a:bodyPr wrap="square">
            <a:spAutoFit/>
          </a:bodyPr>
          <a:lstStyle/>
          <a:p>
            <a:pPr algn="l">
              <a:lnSpc>
                <a:spcPct val="110000"/>
              </a:lnSpc>
              <a:buFontTx/>
              <a:buNone/>
            </a:pPr>
            <a:r>
              <a:rPr lang="ja-JP" altLang="en-US" b="1" dirty="0" smtClean="0">
                <a:solidFill>
                  <a:srgbClr val="CCFFCC"/>
                </a:solidFill>
                <a:ea typeface="HG創英角ｺﾞｼｯｸUB" pitchFamily="49" charset="-128"/>
              </a:rPr>
              <a:t>角度センサ</a:t>
            </a:r>
            <a:r>
              <a:rPr lang="ja-JP" altLang="en-US" b="1" dirty="0">
                <a:solidFill>
                  <a:srgbClr val="CCFFCC"/>
                </a:solidFill>
                <a:ea typeface="HG創英角ｺﾞｼｯｸUB" pitchFamily="49" charset="-128"/>
              </a:rPr>
              <a:t>雑音</a:t>
            </a:r>
          </a:p>
        </p:txBody>
      </p:sp>
      <p:sp>
        <p:nvSpPr>
          <p:cNvPr id="10" name="Rectangle 52"/>
          <p:cNvSpPr>
            <a:spLocks noChangeArrowheads="1"/>
          </p:cNvSpPr>
          <p:nvPr/>
        </p:nvSpPr>
        <p:spPr bwMode="auto">
          <a:xfrm>
            <a:off x="785786" y="3357562"/>
            <a:ext cx="2808287" cy="366895"/>
          </a:xfrm>
          <a:prstGeom prst="rect">
            <a:avLst/>
          </a:prstGeom>
          <a:noFill/>
          <a:ln w="12700">
            <a:noFill/>
            <a:miter lim="800000"/>
            <a:headEnd/>
            <a:tailEnd/>
          </a:ln>
          <a:effectLst/>
        </p:spPr>
        <p:txBody>
          <a:bodyPr>
            <a:spAutoFit/>
          </a:bodyPr>
          <a:lstStyle/>
          <a:p>
            <a:pPr algn="l">
              <a:lnSpc>
                <a:spcPct val="110000"/>
              </a:lnSpc>
              <a:buFontTx/>
              <a:buNone/>
            </a:pPr>
            <a:r>
              <a:rPr lang="ja-JP" altLang="en-US" b="1" dirty="0" smtClean="0">
                <a:solidFill>
                  <a:srgbClr val="CCFFCC"/>
                </a:solidFill>
                <a:ea typeface="HG創英角ｺﾞｼｯｸUB" pitchFamily="49" charset="-128"/>
              </a:rPr>
              <a:t>熱</a:t>
            </a:r>
            <a:r>
              <a:rPr lang="ja-JP" altLang="en-US" b="1" dirty="0">
                <a:solidFill>
                  <a:srgbClr val="CCFFCC"/>
                </a:solidFill>
                <a:ea typeface="HG創英角ｺﾞｼｯｸUB" pitchFamily="49" charset="-128"/>
              </a:rPr>
              <a:t>雑音</a:t>
            </a:r>
          </a:p>
        </p:txBody>
      </p:sp>
      <p:sp>
        <p:nvSpPr>
          <p:cNvPr id="11" name="Rectangle 53"/>
          <p:cNvSpPr>
            <a:spLocks noChangeArrowheads="1"/>
          </p:cNvSpPr>
          <p:nvPr/>
        </p:nvSpPr>
        <p:spPr bwMode="auto">
          <a:xfrm>
            <a:off x="1042989" y="3743512"/>
            <a:ext cx="3743325" cy="724173"/>
          </a:xfrm>
          <a:prstGeom prst="rect">
            <a:avLst/>
          </a:prstGeom>
          <a:noFill/>
          <a:ln w="12700">
            <a:noFill/>
            <a:miter lim="800000"/>
            <a:headEnd/>
            <a:tailEnd/>
          </a:ln>
          <a:effectLst/>
        </p:spPr>
        <p:txBody>
          <a:bodyPr>
            <a:spAutoFit/>
          </a:bodyPr>
          <a:lstStyle/>
          <a:p>
            <a:pPr algn="l">
              <a:lnSpc>
                <a:spcPct val="120000"/>
              </a:lnSpc>
              <a:buFontTx/>
              <a:buNone/>
            </a:pPr>
            <a:r>
              <a:rPr lang="ja-JP" altLang="en-US" b="1" dirty="0">
                <a:solidFill>
                  <a:srgbClr val="F8F8F8"/>
                </a:solidFill>
                <a:ea typeface="HG創英角ｺﾞｼｯｸUB" pitchFamily="49" charset="-128"/>
              </a:rPr>
              <a:t>有限温度の熱浴 </a:t>
            </a:r>
            <a:r>
              <a:rPr lang="en-US" altLang="ja-JP" b="1" dirty="0">
                <a:solidFill>
                  <a:srgbClr val="F8F8F8"/>
                </a:solidFill>
                <a:ea typeface="HG創英角ｺﾞｼｯｸUB" pitchFamily="49" charset="-128"/>
              </a:rPr>
              <a:t>+ </a:t>
            </a:r>
            <a:r>
              <a:rPr lang="ja-JP" altLang="en-US" b="1" dirty="0">
                <a:solidFill>
                  <a:srgbClr val="F8F8F8"/>
                </a:solidFill>
                <a:ea typeface="HG創英角ｺﾞｼｯｸUB" pitchFamily="49" charset="-128"/>
              </a:rPr>
              <a:t>機械損失 </a:t>
            </a:r>
          </a:p>
          <a:p>
            <a:pPr algn="l">
              <a:lnSpc>
                <a:spcPct val="120000"/>
              </a:lnSpc>
              <a:buFontTx/>
              <a:buNone/>
            </a:pPr>
            <a:r>
              <a:rPr lang="ja-JP" altLang="en-US" b="1" dirty="0">
                <a:solidFill>
                  <a:srgbClr val="F8F8F8"/>
                </a:solidFill>
                <a:ea typeface="HG創英角ｺﾞｼｯｸUB" pitchFamily="49" charset="-128"/>
              </a:rPr>
              <a:t>    </a:t>
            </a:r>
            <a:r>
              <a:rPr lang="ja-JP" altLang="en-US" b="1" dirty="0">
                <a:solidFill>
                  <a:srgbClr val="F8F8F8"/>
                </a:solidFill>
                <a:ea typeface="HG創英角ｺﾞｼｯｸUB" pitchFamily="49" charset="-128"/>
                <a:sym typeface="Wingdings" pitchFamily="2" charset="2"/>
              </a:rPr>
              <a:t> </a:t>
            </a:r>
            <a:r>
              <a:rPr lang="ja-JP" altLang="en-US" b="1" dirty="0">
                <a:solidFill>
                  <a:srgbClr val="F8F8F8"/>
                </a:solidFill>
                <a:ea typeface="HG創英角ｺﾞｼｯｸUB" pitchFamily="49" charset="-128"/>
              </a:rPr>
              <a:t>揺動力 </a:t>
            </a:r>
            <a:r>
              <a:rPr lang="en-US" altLang="zh-TW" b="1" dirty="0">
                <a:solidFill>
                  <a:srgbClr val="F8F8F8"/>
                </a:solidFill>
                <a:ea typeface="HG創英角ｺﾞｼｯｸUB" pitchFamily="49" charset="-128"/>
              </a:rPr>
              <a:t>(</a:t>
            </a:r>
            <a:r>
              <a:rPr lang="zh-TW" altLang="en-US" b="1" dirty="0">
                <a:solidFill>
                  <a:srgbClr val="CCFFCC"/>
                </a:solidFill>
                <a:ea typeface="HG創英角ｺﾞｼｯｸUB" pitchFamily="49" charset="-128"/>
              </a:rPr>
              <a:t>揺動散逸定理</a:t>
            </a:r>
            <a:r>
              <a:rPr lang="en-US" altLang="zh-TW" b="1" dirty="0">
                <a:solidFill>
                  <a:srgbClr val="F8F8F8"/>
                </a:solidFill>
                <a:ea typeface="HG創英角ｺﾞｼｯｸUB" pitchFamily="49" charset="-128"/>
              </a:rPr>
              <a:t>)</a:t>
            </a:r>
            <a:endParaRPr lang="en-US" altLang="ja-JP" b="1" dirty="0">
              <a:solidFill>
                <a:srgbClr val="F8F8F8"/>
              </a:solidFill>
              <a:ea typeface="HG創英角ｺﾞｼｯｸUB" pitchFamily="49" charset="-128"/>
            </a:endParaRPr>
          </a:p>
        </p:txBody>
      </p:sp>
      <p:sp>
        <p:nvSpPr>
          <p:cNvPr id="12" name="Rectangle 54"/>
          <p:cNvSpPr>
            <a:spLocks noChangeArrowheads="1"/>
          </p:cNvSpPr>
          <p:nvPr/>
        </p:nvSpPr>
        <p:spPr bwMode="auto">
          <a:xfrm>
            <a:off x="928662" y="2247897"/>
            <a:ext cx="3743325" cy="752475"/>
          </a:xfrm>
          <a:prstGeom prst="rect">
            <a:avLst/>
          </a:prstGeom>
          <a:noFill/>
          <a:ln w="12700">
            <a:noFill/>
            <a:miter lim="800000"/>
            <a:headEnd/>
            <a:tailEnd/>
          </a:ln>
          <a:effectLst/>
        </p:spPr>
        <p:txBody>
          <a:bodyPr>
            <a:spAutoFit/>
          </a:bodyPr>
          <a:lstStyle/>
          <a:p>
            <a:pPr algn="l">
              <a:lnSpc>
                <a:spcPct val="120000"/>
              </a:lnSpc>
              <a:buFontTx/>
              <a:buNone/>
            </a:pPr>
            <a:r>
              <a:rPr lang="ja-JP" altLang="en-US" b="1" dirty="0">
                <a:solidFill>
                  <a:srgbClr val="F8F8F8"/>
                </a:solidFill>
                <a:ea typeface="HG創英角ｺﾞｼｯｸUB" pitchFamily="49" charset="-128"/>
              </a:rPr>
              <a:t>角度読取り装置の雑音　 </a:t>
            </a:r>
          </a:p>
          <a:p>
            <a:pPr algn="l">
              <a:lnSpc>
                <a:spcPct val="120000"/>
              </a:lnSpc>
              <a:buFontTx/>
              <a:buNone/>
            </a:pPr>
            <a:r>
              <a:rPr lang="ja-JP" altLang="en-US" b="1" dirty="0">
                <a:solidFill>
                  <a:srgbClr val="F8F8F8"/>
                </a:solidFill>
                <a:ea typeface="HG創英角ｺﾞｼｯｸUB" pitchFamily="49" charset="-128"/>
              </a:rPr>
              <a:t>      光てこ    </a:t>
            </a:r>
            <a:r>
              <a:rPr lang="en-US" altLang="ja-JP" b="1" dirty="0">
                <a:solidFill>
                  <a:srgbClr val="F8F8F8"/>
                </a:solidFill>
                <a:ea typeface="HG創英角ｺﾞｼｯｸUB" pitchFamily="49" charset="-128"/>
              </a:rPr>
              <a:t>~10</a:t>
            </a:r>
            <a:r>
              <a:rPr lang="en-US" altLang="ja-JP" b="1" baseline="30000" dirty="0">
                <a:solidFill>
                  <a:srgbClr val="F8F8F8"/>
                </a:solidFill>
                <a:ea typeface="HG創英角ｺﾞｼｯｸUB" pitchFamily="49" charset="-128"/>
              </a:rPr>
              <a:t>-10</a:t>
            </a:r>
            <a:r>
              <a:rPr lang="en-US" altLang="ja-JP" b="1" dirty="0">
                <a:solidFill>
                  <a:srgbClr val="F8F8F8"/>
                </a:solidFill>
                <a:ea typeface="HG創英角ｺﾞｼｯｸUB" pitchFamily="49" charset="-128"/>
              </a:rPr>
              <a:t> rad/Hz</a:t>
            </a:r>
            <a:r>
              <a:rPr lang="en-US" altLang="ja-JP" b="1" baseline="30000" dirty="0">
                <a:solidFill>
                  <a:srgbClr val="F8F8F8"/>
                </a:solidFill>
                <a:ea typeface="HG創英角ｺﾞｼｯｸUB" pitchFamily="49" charset="-128"/>
              </a:rPr>
              <a:t>1/2</a:t>
            </a:r>
          </a:p>
        </p:txBody>
      </p:sp>
      <p:pic>
        <p:nvPicPr>
          <p:cNvPr id="14" name="図 13" descr="txp_fig.bmp"/>
          <p:cNvPicPr>
            <a:picLocks noChangeAspect="1"/>
          </p:cNvPicPr>
          <p:nvPr>
            <p:custDataLst>
              <p:tags r:id="rId1"/>
            </p:custDataLst>
          </p:nvPr>
        </p:nvPicPr>
        <p:blipFill>
          <a:blip r:embed="rId4" cstate="print">
            <a:clrChange>
              <a:clrFrom>
                <a:srgbClr val="FFFFFF"/>
              </a:clrFrom>
              <a:clrTo>
                <a:srgbClr val="FFFFFF">
                  <a:alpha val="0"/>
                </a:srgbClr>
              </a:clrTo>
            </a:clrChange>
            <a:lum bright="100000"/>
          </a:blip>
          <a:stretch>
            <a:fillRect/>
          </a:stretch>
        </p:blipFill>
        <p:spPr>
          <a:xfrm>
            <a:off x="1500166" y="4642802"/>
            <a:ext cx="2297116" cy="367539"/>
          </a:xfrm>
          <a:prstGeom prst="rect">
            <a:avLst/>
          </a:prstGeom>
          <a:noFill/>
        </p:spPr>
      </p:pic>
      <p:sp>
        <p:nvSpPr>
          <p:cNvPr id="15" name="Rectangle 48"/>
          <p:cNvSpPr>
            <a:spLocks noChangeArrowheads="1"/>
          </p:cNvSpPr>
          <p:nvPr/>
        </p:nvSpPr>
        <p:spPr bwMode="auto">
          <a:xfrm>
            <a:off x="571472" y="1355039"/>
            <a:ext cx="2714644" cy="430887"/>
          </a:xfrm>
          <a:prstGeom prst="rect">
            <a:avLst/>
          </a:prstGeom>
          <a:noFill/>
          <a:ln w="12700">
            <a:noFill/>
            <a:miter lim="800000"/>
            <a:headEnd/>
            <a:tailEnd/>
          </a:ln>
          <a:effectLst/>
        </p:spPr>
        <p:txBody>
          <a:bodyPr wrap="square">
            <a:spAutoFit/>
          </a:bodyPr>
          <a:lstStyle/>
          <a:p>
            <a:pPr algn="l">
              <a:lnSpc>
                <a:spcPct val="110000"/>
              </a:lnSpc>
              <a:buFontTx/>
              <a:buNone/>
            </a:pPr>
            <a:r>
              <a:rPr lang="ja-JP" altLang="en-US" sz="2000" b="1" dirty="0" smtClean="0">
                <a:solidFill>
                  <a:srgbClr val="F8F8F8"/>
                </a:solidFill>
                <a:ea typeface="HG創英角ｺﾞｼｯｸUB" pitchFamily="49" charset="-128"/>
              </a:rPr>
              <a:t>基本的な雑音</a:t>
            </a:r>
            <a:endParaRPr lang="ja-JP" altLang="en-US" sz="2000" b="1" dirty="0">
              <a:solidFill>
                <a:srgbClr val="F8F8F8"/>
              </a:solidFill>
              <a:ea typeface="HG創英角ｺﾞｼｯｸUB" pitchFamily="49" charset="-128"/>
            </a:endParaRPr>
          </a:p>
        </p:txBody>
      </p:sp>
      <p:sp>
        <p:nvSpPr>
          <p:cNvPr id="16" name="Line 17"/>
          <p:cNvSpPr>
            <a:spLocks noChangeShapeType="1"/>
          </p:cNvSpPr>
          <p:nvPr/>
        </p:nvSpPr>
        <p:spPr bwMode="auto">
          <a:xfrm flipV="1">
            <a:off x="3286116" y="5073660"/>
            <a:ext cx="214314" cy="355604"/>
          </a:xfrm>
          <a:prstGeom prst="line">
            <a:avLst/>
          </a:prstGeom>
          <a:noFill/>
          <a:ln w="38100">
            <a:solidFill>
              <a:srgbClr val="CCFFCC"/>
            </a:solidFill>
            <a:round/>
            <a:headEnd/>
            <a:tailEnd type="stealth" w="med" len="med"/>
          </a:ln>
          <a:effectLst/>
        </p:spPr>
        <p:txBody>
          <a:bodyPr wrap="square" anchor="ctr">
            <a:spAutoFit/>
          </a:bodyPr>
          <a:lstStyle/>
          <a:p>
            <a:endParaRPr lang="ja-JP" altLang="en-US" dirty="0"/>
          </a:p>
        </p:txBody>
      </p:sp>
      <p:sp>
        <p:nvSpPr>
          <p:cNvPr id="17" name="Rectangle 53"/>
          <p:cNvSpPr>
            <a:spLocks noChangeArrowheads="1"/>
          </p:cNvSpPr>
          <p:nvPr/>
        </p:nvSpPr>
        <p:spPr bwMode="auto">
          <a:xfrm>
            <a:off x="2471749" y="5429264"/>
            <a:ext cx="2314565" cy="424732"/>
          </a:xfrm>
          <a:prstGeom prst="rect">
            <a:avLst/>
          </a:prstGeom>
          <a:noFill/>
          <a:ln w="12700">
            <a:noFill/>
            <a:miter lim="800000"/>
            <a:headEnd/>
            <a:tailEnd/>
          </a:ln>
          <a:effectLst/>
        </p:spPr>
        <p:txBody>
          <a:bodyPr wrap="square">
            <a:spAutoFit/>
          </a:bodyPr>
          <a:lstStyle/>
          <a:p>
            <a:pPr algn="l">
              <a:lnSpc>
                <a:spcPct val="120000"/>
              </a:lnSpc>
              <a:buFontTx/>
              <a:buNone/>
            </a:pPr>
            <a:r>
              <a:rPr lang="ja-JP" altLang="en-US" b="1" dirty="0" smtClean="0">
                <a:solidFill>
                  <a:srgbClr val="F8F8F8"/>
                </a:solidFill>
                <a:ea typeface="HG創英角ｺﾞｼｯｸUB" pitchFamily="49" charset="-128"/>
              </a:rPr>
              <a:t>振り子の機械</a:t>
            </a:r>
            <a:r>
              <a:rPr lang="ja-JP" altLang="en-US" b="1" dirty="0">
                <a:solidFill>
                  <a:srgbClr val="F8F8F8"/>
                </a:solidFill>
                <a:ea typeface="HG創英角ｺﾞｼｯｸUB" pitchFamily="49" charset="-128"/>
              </a:rPr>
              <a:t>損失 </a:t>
            </a:r>
          </a:p>
        </p:txBody>
      </p:sp>
      <p:sp>
        <p:nvSpPr>
          <p:cNvPr id="18" name="Rectangle 53"/>
          <p:cNvSpPr>
            <a:spLocks noChangeArrowheads="1"/>
          </p:cNvSpPr>
          <p:nvPr/>
        </p:nvSpPr>
        <p:spPr bwMode="auto">
          <a:xfrm>
            <a:off x="1285852" y="5504598"/>
            <a:ext cx="1285884" cy="424732"/>
          </a:xfrm>
          <a:prstGeom prst="rect">
            <a:avLst/>
          </a:prstGeom>
          <a:noFill/>
          <a:ln w="12700">
            <a:noFill/>
            <a:miter lim="800000"/>
            <a:headEnd/>
            <a:tailEnd/>
          </a:ln>
          <a:effectLst/>
        </p:spPr>
        <p:txBody>
          <a:bodyPr wrap="square">
            <a:spAutoFit/>
          </a:bodyPr>
          <a:lstStyle/>
          <a:p>
            <a:pPr algn="l">
              <a:lnSpc>
                <a:spcPct val="120000"/>
              </a:lnSpc>
              <a:buFontTx/>
              <a:buNone/>
            </a:pPr>
            <a:r>
              <a:rPr lang="ja-JP" altLang="en-US" b="1" dirty="0" smtClean="0">
                <a:solidFill>
                  <a:srgbClr val="F8F8F8"/>
                </a:solidFill>
                <a:ea typeface="HG創英角ｺﾞｼｯｸUB" pitchFamily="49" charset="-128"/>
              </a:rPr>
              <a:t>揺動力</a:t>
            </a:r>
            <a:endParaRPr lang="en-US" altLang="ja-JP" b="1" dirty="0">
              <a:solidFill>
                <a:srgbClr val="F8F8F8"/>
              </a:solidFill>
              <a:ea typeface="HG創英角ｺﾞｼｯｸUB" pitchFamily="49" charset="-128"/>
            </a:endParaRPr>
          </a:p>
        </p:txBody>
      </p:sp>
      <p:sp>
        <p:nvSpPr>
          <p:cNvPr id="19" name="Line 17"/>
          <p:cNvSpPr>
            <a:spLocks noChangeShapeType="1"/>
          </p:cNvSpPr>
          <p:nvPr/>
        </p:nvSpPr>
        <p:spPr bwMode="auto">
          <a:xfrm flipV="1">
            <a:off x="1714480" y="5143512"/>
            <a:ext cx="214314" cy="355604"/>
          </a:xfrm>
          <a:prstGeom prst="line">
            <a:avLst/>
          </a:prstGeom>
          <a:noFill/>
          <a:ln w="38100">
            <a:solidFill>
              <a:srgbClr val="CCFFCC"/>
            </a:solidFill>
            <a:round/>
            <a:headEnd/>
            <a:tailEnd type="stealth" w="med" len="med"/>
          </a:ln>
          <a:effectLst/>
        </p:spPr>
        <p:txBody>
          <a:bodyPr wrap="square" anchor="ctr">
            <a:spAutoFit/>
          </a:bodyPr>
          <a:lstStyle/>
          <a:p>
            <a:endParaRPr lang="ja-JP" altLang="en-US" dirty="0"/>
          </a:p>
        </p:txBody>
      </p:sp>
      <p:grpSp>
        <p:nvGrpSpPr>
          <p:cNvPr id="27" name="グループ化 26"/>
          <p:cNvGrpSpPr/>
          <p:nvPr/>
        </p:nvGrpSpPr>
        <p:grpSpPr>
          <a:xfrm>
            <a:off x="4857752" y="1245697"/>
            <a:ext cx="3886201" cy="2183303"/>
            <a:chOff x="4857752" y="1245697"/>
            <a:chExt cx="3886201" cy="2183303"/>
          </a:xfrm>
        </p:grpSpPr>
        <p:sp>
          <p:nvSpPr>
            <p:cNvPr id="20" name="Rectangle 48"/>
            <p:cNvSpPr>
              <a:spLocks noChangeArrowheads="1"/>
            </p:cNvSpPr>
            <p:nvPr/>
          </p:nvSpPr>
          <p:spPr bwMode="auto">
            <a:xfrm>
              <a:off x="4857752" y="1245697"/>
              <a:ext cx="2714644" cy="397353"/>
            </a:xfrm>
            <a:prstGeom prst="rect">
              <a:avLst/>
            </a:prstGeom>
            <a:noFill/>
            <a:ln w="12700">
              <a:noFill/>
              <a:miter lim="800000"/>
              <a:headEnd/>
              <a:tailEnd/>
            </a:ln>
            <a:effectLst/>
          </p:spPr>
          <p:txBody>
            <a:bodyPr wrap="square">
              <a:spAutoFit/>
            </a:bodyPr>
            <a:lstStyle/>
            <a:p>
              <a:pPr algn="l">
                <a:lnSpc>
                  <a:spcPct val="110000"/>
                </a:lnSpc>
                <a:buFontTx/>
                <a:buNone/>
              </a:pPr>
              <a:r>
                <a:rPr lang="ja-JP" altLang="en-US" sz="2000" b="1" dirty="0" smtClean="0">
                  <a:solidFill>
                    <a:srgbClr val="F8F8F8"/>
                  </a:solidFill>
                  <a:ea typeface="HG創英角ｺﾞｼｯｸUB" pitchFamily="49" charset="-128"/>
                </a:rPr>
                <a:t>外来雑音</a:t>
              </a:r>
              <a:endParaRPr lang="ja-JP" altLang="en-US" sz="2000" b="1" dirty="0">
                <a:solidFill>
                  <a:srgbClr val="F8F8F8"/>
                </a:solidFill>
                <a:ea typeface="HG創英角ｺﾞｼｯｸUB" pitchFamily="49" charset="-128"/>
              </a:endParaRPr>
            </a:p>
          </p:txBody>
        </p:sp>
        <p:sp>
          <p:nvSpPr>
            <p:cNvPr id="21" name="Rectangle 54"/>
            <p:cNvSpPr>
              <a:spLocks noChangeArrowheads="1"/>
            </p:cNvSpPr>
            <p:nvPr/>
          </p:nvSpPr>
          <p:spPr bwMode="auto">
            <a:xfrm>
              <a:off x="5143504" y="1674674"/>
              <a:ext cx="3600449" cy="1754326"/>
            </a:xfrm>
            <a:prstGeom prst="rect">
              <a:avLst/>
            </a:prstGeom>
            <a:noFill/>
            <a:ln w="12700">
              <a:noFill/>
              <a:miter lim="800000"/>
              <a:headEnd/>
              <a:tailEnd/>
            </a:ln>
            <a:effectLst/>
          </p:spPr>
          <p:txBody>
            <a:bodyPr wrap="square">
              <a:spAutoFit/>
            </a:bodyPr>
            <a:lstStyle/>
            <a:p>
              <a:pPr algn="l">
                <a:lnSpc>
                  <a:spcPct val="120000"/>
                </a:lnSpc>
                <a:buFontTx/>
                <a:buNone/>
              </a:pPr>
              <a:r>
                <a:rPr lang="ja-JP" altLang="en-US" b="1" dirty="0" smtClean="0">
                  <a:solidFill>
                    <a:srgbClr val="F8F8F8"/>
                  </a:solidFill>
                  <a:ea typeface="HG創英角ｺﾞｼｯｸUB" pitchFamily="49" charset="-128"/>
                </a:rPr>
                <a:t>地面振動</a:t>
              </a:r>
              <a:r>
                <a:rPr lang="en-US" altLang="ja-JP" b="1" dirty="0" smtClean="0">
                  <a:solidFill>
                    <a:srgbClr val="F8F8F8"/>
                  </a:solidFill>
                  <a:ea typeface="HG創英角ｺﾞｼｯｸUB" pitchFamily="49" charset="-128"/>
                </a:rPr>
                <a:t>, </a:t>
              </a:r>
              <a:r>
                <a:rPr lang="ja-JP" altLang="en-US" b="1" dirty="0" smtClean="0">
                  <a:solidFill>
                    <a:srgbClr val="F8F8F8"/>
                  </a:solidFill>
                  <a:ea typeface="HG創英角ｺﾞｼｯｸUB" pitchFamily="49" charset="-128"/>
                </a:rPr>
                <a:t>傾斜変動</a:t>
              </a:r>
              <a:endParaRPr lang="en-US" altLang="ja-JP" b="1" dirty="0" smtClean="0">
                <a:solidFill>
                  <a:srgbClr val="F8F8F8"/>
                </a:solidFill>
                <a:ea typeface="HG創英角ｺﾞｼｯｸUB" pitchFamily="49" charset="-128"/>
              </a:endParaRPr>
            </a:p>
            <a:p>
              <a:pPr algn="l">
                <a:lnSpc>
                  <a:spcPct val="120000"/>
                </a:lnSpc>
                <a:buFontTx/>
                <a:buNone/>
              </a:pPr>
              <a:r>
                <a:rPr lang="ja-JP" altLang="en-US" b="1" dirty="0" smtClean="0">
                  <a:solidFill>
                    <a:srgbClr val="F8F8F8"/>
                  </a:solidFill>
                  <a:ea typeface="HG創英角ｺﾞｼｯｸUB" pitchFamily="49" charset="-128"/>
                </a:rPr>
                <a:t>電場変動</a:t>
              </a:r>
              <a:r>
                <a:rPr lang="en-US" altLang="ja-JP" b="1" dirty="0" smtClean="0">
                  <a:solidFill>
                    <a:srgbClr val="F8F8F8"/>
                  </a:solidFill>
                  <a:ea typeface="HG創英角ｺﾞｼｯｸUB" pitchFamily="49" charset="-128"/>
                </a:rPr>
                <a:t>,</a:t>
              </a:r>
              <a:r>
                <a:rPr lang="ja-JP" altLang="en-US" b="1" dirty="0" smtClean="0">
                  <a:solidFill>
                    <a:srgbClr val="F8F8F8"/>
                  </a:solidFill>
                  <a:ea typeface="HG創英角ｺﾞｼｯｸUB" pitchFamily="49" charset="-128"/>
                </a:rPr>
                <a:t> 表面のポテンシャル</a:t>
              </a:r>
              <a:endParaRPr lang="en-US" altLang="ja-JP" b="1" dirty="0" smtClean="0">
                <a:solidFill>
                  <a:srgbClr val="F8F8F8"/>
                </a:solidFill>
                <a:ea typeface="HG創英角ｺﾞｼｯｸUB" pitchFamily="49" charset="-128"/>
              </a:endParaRPr>
            </a:p>
            <a:p>
              <a:pPr algn="l">
                <a:lnSpc>
                  <a:spcPct val="120000"/>
                </a:lnSpc>
                <a:buFontTx/>
                <a:buNone/>
              </a:pPr>
              <a:r>
                <a:rPr lang="ja-JP" altLang="en-US" b="1" dirty="0" smtClean="0">
                  <a:solidFill>
                    <a:srgbClr val="F8F8F8"/>
                  </a:solidFill>
                  <a:ea typeface="HG創英角ｺﾞｼｯｸUB" pitchFamily="49" charset="-128"/>
                </a:rPr>
                <a:t>外部磁場変動</a:t>
              </a:r>
              <a:endParaRPr lang="en-US" altLang="ja-JP" b="1" dirty="0" smtClean="0">
                <a:solidFill>
                  <a:srgbClr val="F8F8F8"/>
                </a:solidFill>
                <a:ea typeface="HG創英角ｺﾞｼｯｸUB" pitchFamily="49" charset="-128"/>
              </a:endParaRPr>
            </a:p>
            <a:p>
              <a:pPr algn="l">
                <a:lnSpc>
                  <a:spcPct val="120000"/>
                </a:lnSpc>
                <a:buFontTx/>
                <a:buNone/>
              </a:pPr>
              <a:r>
                <a:rPr lang="ja-JP" altLang="en-US" b="1" dirty="0" smtClean="0">
                  <a:solidFill>
                    <a:srgbClr val="F8F8F8"/>
                  </a:solidFill>
                  <a:ea typeface="HG創英角ｺﾞｼｯｸUB" pitchFamily="49" charset="-128"/>
                </a:rPr>
                <a:t>熱輻射</a:t>
              </a:r>
              <a:endParaRPr lang="en-US" altLang="ja-JP" b="1" dirty="0" smtClean="0">
                <a:solidFill>
                  <a:srgbClr val="F8F8F8"/>
                </a:solidFill>
                <a:ea typeface="HG創英角ｺﾞｼｯｸUB" pitchFamily="49" charset="-128"/>
              </a:endParaRPr>
            </a:p>
            <a:p>
              <a:pPr algn="l">
                <a:lnSpc>
                  <a:spcPct val="120000"/>
                </a:lnSpc>
                <a:buFontTx/>
                <a:buNone/>
              </a:pPr>
              <a:r>
                <a:rPr lang="ja-JP" altLang="en-US" b="1" dirty="0" smtClean="0">
                  <a:solidFill>
                    <a:srgbClr val="F8F8F8"/>
                  </a:solidFill>
                  <a:ea typeface="HG創英角ｺﾞｼｯｸUB" pitchFamily="49" charset="-128"/>
                </a:rPr>
                <a:t>残留大気変動</a:t>
              </a:r>
              <a:endParaRPr lang="en-US" altLang="ja-JP" b="1" dirty="0" smtClean="0">
                <a:solidFill>
                  <a:srgbClr val="F8F8F8"/>
                </a:solidFill>
                <a:ea typeface="HG創英角ｺﾞｼｯｸUB" pitchFamily="49" charset="-128"/>
              </a:endParaRPr>
            </a:p>
          </p:txBody>
        </p:sp>
        <p:sp>
          <p:nvSpPr>
            <p:cNvPr id="25" name="AutoShape 28"/>
            <p:cNvSpPr>
              <a:spLocks noChangeArrowheads="1"/>
            </p:cNvSpPr>
            <p:nvPr/>
          </p:nvSpPr>
          <p:spPr bwMode="auto">
            <a:xfrm>
              <a:off x="4857752" y="1285860"/>
              <a:ext cx="3714776" cy="2143140"/>
            </a:xfrm>
            <a:prstGeom prst="roundRect">
              <a:avLst>
                <a:gd name="adj" fmla="val 3264"/>
              </a:avLst>
            </a:prstGeom>
            <a:solidFill>
              <a:srgbClr val="CCECFF">
                <a:alpha val="10000"/>
              </a:srgbClr>
            </a:solidFill>
            <a:ln w="3175">
              <a:noFill/>
              <a:round/>
              <a:headEnd/>
              <a:tailEnd/>
            </a:ln>
            <a:effectLst/>
          </p:spPr>
          <p:txBody>
            <a:bodyPr wrap="square" anchor="ctr">
              <a:noAutofit/>
            </a:bodyPr>
            <a:lstStyle/>
            <a:p>
              <a:endParaRPr lang="ja-JP" altLang="en-US" dirty="0"/>
            </a:p>
          </p:txBody>
        </p:sp>
      </p:grpSp>
      <p:grpSp>
        <p:nvGrpSpPr>
          <p:cNvPr id="28" name="グループ化 27"/>
          <p:cNvGrpSpPr/>
          <p:nvPr/>
        </p:nvGrpSpPr>
        <p:grpSpPr>
          <a:xfrm>
            <a:off x="4857752" y="3786190"/>
            <a:ext cx="3929090" cy="2143140"/>
            <a:chOff x="4857752" y="3786190"/>
            <a:chExt cx="3929090" cy="2143140"/>
          </a:xfrm>
        </p:grpSpPr>
        <p:sp>
          <p:nvSpPr>
            <p:cNvPr id="22" name="Rectangle 48"/>
            <p:cNvSpPr>
              <a:spLocks noChangeArrowheads="1"/>
            </p:cNvSpPr>
            <p:nvPr/>
          </p:nvSpPr>
          <p:spPr bwMode="auto">
            <a:xfrm>
              <a:off x="4929190" y="3904274"/>
              <a:ext cx="2714644" cy="397353"/>
            </a:xfrm>
            <a:prstGeom prst="rect">
              <a:avLst/>
            </a:prstGeom>
            <a:noFill/>
            <a:ln w="12700">
              <a:noFill/>
              <a:miter lim="800000"/>
              <a:headEnd/>
              <a:tailEnd/>
            </a:ln>
            <a:effectLst/>
          </p:spPr>
          <p:txBody>
            <a:bodyPr wrap="square">
              <a:spAutoFit/>
            </a:bodyPr>
            <a:lstStyle/>
            <a:p>
              <a:pPr algn="l">
                <a:lnSpc>
                  <a:spcPct val="110000"/>
                </a:lnSpc>
                <a:buFontTx/>
                <a:buNone/>
              </a:pPr>
              <a:r>
                <a:rPr lang="ja-JP" altLang="en-US" sz="2000" b="1" dirty="0" smtClean="0">
                  <a:solidFill>
                    <a:srgbClr val="F8F8F8"/>
                  </a:solidFill>
                  <a:ea typeface="HG創英角ｺﾞｼｯｸUB" pitchFamily="49" charset="-128"/>
                </a:rPr>
                <a:t>誤差要因</a:t>
              </a:r>
              <a:endParaRPr lang="ja-JP" altLang="en-US" sz="2000" b="1" dirty="0">
                <a:solidFill>
                  <a:srgbClr val="F8F8F8"/>
                </a:solidFill>
                <a:ea typeface="HG創英角ｺﾞｼｯｸUB" pitchFamily="49" charset="-128"/>
              </a:endParaRPr>
            </a:p>
          </p:txBody>
        </p:sp>
        <p:sp>
          <p:nvSpPr>
            <p:cNvPr id="26" name="AutoShape 28"/>
            <p:cNvSpPr>
              <a:spLocks noChangeArrowheads="1"/>
            </p:cNvSpPr>
            <p:nvPr/>
          </p:nvSpPr>
          <p:spPr bwMode="auto">
            <a:xfrm>
              <a:off x="4857752" y="3786190"/>
              <a:ext cx="3714776" cy="2143140"/>
            </a:xfrm>
            <a:prstGeom prst="roundRect">
              <a:avLst>
                <a:gd name="adj" fmla="val 3264"/>
              </a:avLst>
            </a:prstGeom>
            <a:solidFill>
              <a:srgbClr val="FFCCCC">
                <a:alpha val="9804"/>
              </a:srgbClr>
            </a:solidFill>
            <a:ln w="3175">
              <a:noFill/>
              <a:round/>
              <a:headEnd/>
              <a:tailEnd/>
            </a:ln>
            <a:effectLst/>
          </p:spPr>
          <p:txBody>
            <a:bodyPr wrap="square" anchor="ctr">
              <a:noAutofit/>
            </a:bodyPr>
            <a:lstStyle/>
            <a:p>
              <a:endParaRPr lang="ja-JP" altLang="en-US" dirty="0"/>
            </a:p>
          </p:txBody>
        </p:sp>
        <p:sp>
          <p:nvSpPr>
            <p:cNvPr id="23" name="Rectangle 54"/>
            <p:cNvSpPr>
              <a:spLocks noChangeArrowheads="1"/>
            </p:cNvSpPr>
            <p:nvPr/>
          </p:nvSpPr>
          <p:spPr bwMode="auto">
            <a:xfrm>
              <a:off x="5186393" y="4364526"/>
              <a:ext cx="3600449" cy="1421928"/>
            </a:xfrm>
            <a:prstGeom prst="rect">
              <a:avLst/>
            </a:prstGeom>
            <a:noFill/>
            <a:ln w="12700">
              <a:noFill/>
              <a:miter lim="800000"/>
              <a:headEnd/>
              <a:tailEnd/>
            </a:ln>
            <a:effectLst/>
          </p:spPr>
          <p:txBody>
            <a:bodyPr wrap="square">
              <a:spAutoFit/>
            </a:bodyPr>
            <a:lstStyle/>
            <a:p>
              <a:pPr algn="l">
                <a:lnSpc>
                  <a:spcPct val="120000"/>
                </a:lnSpc>
                <a:buFontTx/>
                <a:buNone/>
              </a:pPr>
              <a:r>
                <a:rPr lang="ja-JP" altLang="en-US" b="1" dirty="0" smtClean="0">
                  <a:solidFill>
                    <a:srgbClr val="F8F8F8"/>
                  </a:solidFill>
                  <a:ea typeface="HG創英角ｺﾞｼｯｸUB" pitchFamily="49" charset="-128"/>
                </a:rPr>
                <a:t>形状誤差</a:t>
              </a:r>
              <a:endParaRPr lang="en-US" altLang="ja-JP" b="1" dirty="0" smtClean="0">
                <a:solidFill>
                  <a:srgbClr val="F8F8F8"/>
                </a:solidFill>
                <a:ea typeface="HG創英角ｺﾞｼｯｸUB" pitchFamily="49" charset="-128"/>
              </a:endParaRPr>
            </a:p>
            <a:p>
              <a:pPr algn="l">
                <a:lnSpc>
                  <a:spcPct val="120000"/>
                </a:lnSpc>
                <a:buFontTx/>
                <a:buNone/>
              </a:pPr>
              <a:r>
                <a:rPr lang="ja-JP" altLang="en-US" b="1" dirty="0" smtClean="0">
                  <a:solidFill>
                    <a:srgbClr val="F8F8F8"/>
                  </a:solidFill>
                  <a:ea typeface="HG創英角ｺﾞｼｯｸUB" pitchFamily="49" charset="-128"/>
                </a:rPr>
                <a:t>材質の密度分布</a:t>
              </a:r>
              <a:endParaRPr lang="en-US" altLang="ja-JP" b="1" dirty="0" smtClean="0">
                <a:solidFill>
                  <a:srgbClr val="F8F8F8"/>
                </a:solidFill>
                <a:ea typeface="HG創英角ｺﾞｼｯｸUB" pitchFamily="49" charset="-128"/>
              </a:endParaRPr>
            </a:p>
            <a:p>
              <a:pPr algn="l">
                <a:lnSpc>
                  <a:spcPct val="120000"/>
                </a:lnSpc>
                <a:buFontTx/>
                <a:buNone/>
              </a:pPr>
              <a:r>
                <a:rPr lang="ja-JP" altLang="en-US" b="1" dirty="0" smtClean="0">
                  <a:solidFill>
                    <a:srgbClr val="F8F8F8"/>
                  </a:solidFill>
                  <a:ea typeface="HG創英角ｺﾞｼｯｸUB" pitchFamily="49" charset="-128"/>
                </a:rPr>
                <a:t>測定距離の不定性</a:t>
              </a:r>
              <a:endParaRPr lang="en-US" altLang="ja-JP" b="1" dirty="0" smtClean="0">
                <a:solidFill>
                  <a:srgbClr val="F8F8F8"/>
                </a:solidFill>
                <a:ea typeface="HG創英角ｺﾞｼｯｸUB" pitchFamily="49" charset="-128"/>
              </a:endParaRPr>
            </a:p>
            <a:p>
              <a:pPr algn="l">
                <a:lnSpc>
                  <a:spcPct val="120000"/>
                </a:lnSpc>
                <a:buFontTx/>
                <a:buNone/>
              </a:pPr>
              <a:r>
                <a:rPr lang="ja-JP" altLang="en-US" b="1" dirty="0" smtClean="0">
                  <a:solidFill>
                    <a:srgbClr val="F8F8F8"/>
                  </a:solidFill>
                  <a:ea typeface="HG創英角ｺﾞｼｯｸUB" pitchFamily="49" charset="-128"/>
                </a:rPr>
                <a:t>測定中のドリフト変動</a:t>
              </a:r>
              <a:endParaRPr lang="en-US" altLang="ja-JP" b="1" dirty="0" smtClean="0">
                <a:solidFill>
                  <a:srgbClr val="F8F8F8"/>
                </a:solidFill>
                <a:ea typeface="HG創英角ｺﾞｼｯｸUB" pitchFamily="49"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 33"/>
          <p:cNvSpPr/>
          <p:nvPr/>
        </p:nvSpPr>
        <p:spPr bwMode="auto">
          <a:xfrm>
            <a:off x="1714480" y="2571744"/>
            <a:ext cx="5929354" cy="3857652"/>
          </a:xfrm>
          <a:prstGeom prst="roundRect">
            <a:avLst>
              <a:gd name="adj" fmla="val 2073"/>
            </a:avLst>
          </a:prstGeom>
          <a:solidFill>
            <a:srgbClr val="FFFFFF">
              <a:alpha val="95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877571" name="Rectangle 3"/>
          <p:cNvSpPr>
            <a:spLocks noGrp="1" noChangeArrowheads="1"/>
          </p:cNvSpPr>
          <p:nvPr>
            <p:ph type="title"/>
          </p:nvPr>
        </p:nvSpPr>
        <p:spPr/>
        <p:txBody>
          <a:bodyPr/>
          <a:lstStyle/>
          <a:p>
            <a:r>
              <a:rPr lang="ja-JP" altLang="en-US" dirty="0"/>
              <a:t>感度の限界</a:t>
            </a:r>
          </a:p>
        </p:txBody>
      </p:sp>
      <p:sp>
        <p:nvSpPr>
          <p:cNvPr id="29"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877593" name="Picture 25"/>
          <p:cNvPicPr>
            <a:picLocks noChangeAspect="1" noChangeArrowheads="1"/>
          </p:cNvPicPr>
          <p:nvPr/>
        </p:nvPicPr>
        <p:blipFill>
          <a:blip r:embed="rId3" cstate="print"/>
          <a:srcRect/>
          <a:stretch>
            <a:fillRect/>
          </a:stretch>
        </p:blipFill>
        <p:spPr bwMode="auto">
          <a:xfrm>
            <a:off x="2124075" y="2643182"/>
            <a:ext cx="5080000" cy="3654425"/>
          </a:xfrm>
          <a:prstGeom prst="rect">
            <a:avLst/>
          </a:prstGeom>
          <a:noFill/>
          <a:ln w="12700">
            <a:noFill/>
            <a:miter lim="800000"/>
            <a:headEnd/>
            <a:tailEnd/>
          </a:ln>
          <a:effectLst/>
        </p:spPr>
      </p:pic>
      <p:sp>
        <p:nvSpPr>
          <p:cNvPr id="877594" name="Rectangle 26"/>
          <p:cNvSpPr>
            <a:spLocks noChangeArrowheads="1"/>
          </p:cNvSpPr>
          <p:nvPr/>
        </p:nvSpPr>
        <p:spPr bwMode="auto">
          <a:xfrm>
            <a:off x="2698750" y="4079874"/>
            <a:ext cx="215900" cy="1223963"/>
          </a:xfrm>
          <a:prstGeom prst="rect">
            <a:avLst/>
          </a:prstGeom>
          <a:solidFill>
            <a:srgbClr val="FFFFFF">
              <a:alpha val="80000"/>
            </a:srgbClr>
          </a:solidFill>
          <a:ln w="12700">
            <a:noFill/>
            <a:miter lim="800000"/>
            <a:headEnd/>
            <a:tailEnd/>
          </a:ln>
          <a:effectLst/>
        </p:spPr>
        <p:txBody>
          <a:bodyPr wrap="none" anchor="ctr">
            <a:spAutoFit/>
          </a:bodyPr>
          <a:lstStyle/>
          <a:p>
            <a:endParaRPr lang="ja-JP" altLang="en-US" dirty="0"/>
          </a:p>
        </p:txBody>
      </p:sp>
      <p:sp>
        <p:nvSpPr>
          <p:cNvPr id="877597" name="Rectangle 29"/>
          <p:cNvSpPr>
            <a:spLocks noChangeArrowheads="1"/>
          </p:cNvSpPr>
          <p:nvPr/>
        </p:nvSpPr>
        <p:spPr bwMode="auto">
          <a:xfrm>
            <a:off x="2625725" y="2854324"/>
            <a:ext cx="2593975" cy="45720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200" b="1" dirty="0">
                <a:solidFill>
                  <a:srgbClr val="4D4D4D"/>
                </a:solidFill>
                <a:sym typeface="Wingdings" pitchFamily="2" charset="2"/>
              </a:rPr>
              <a:t>Bill Weber (Trento Univ.) </a:t>
            </a:r>
          </a:p>
          <a:p>
            <a:pPr algn="l">
              <a:buClr>
                <a:schemeClr val="accent2"/>
              </a:buClr>
              <a:buSzPct val="70000"/>
              <a:buFont typeface="Wingdings" pitchFamily="2" charset="2"/>
              <a:buNone/>
            </a:pPr>
            <a:r>
              <a:rPr lang="en-US" altLang="ja-JP" sz="1200" b="1" dirty="0">
                <a:solidFill>
                  <a:srgbClr val="4D4D4D"/>
                </a:solidFill>
                <a:sym typeface="Wingdings" pitchFamily="2" charset="2"/>
              </a:rPr>
              <a:t>2006 LISA Symposium</a:t>
            </a:r>
          </a:p>
        </p:txBody>
      </p:sp>
      <p:sp>
        <p:nvSpPr>
          <p:cNvPr id="877598" name="Rectangle 30"/>
          <p:cNvSpPr>
            <a:spLocks noChangeArrowheads="1"/>
          </p:cNvSpPr>
          <p:nvPr/>
        </p:nvSpPr>
        <p:spPr bwMode="auto">
          <a:xfrm rot="904396">
            <a:off x="3563938" y="4214812"/>
            <a:ext cx="1944687" cy="366712"/>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b="1" dirty="0">
                <a:solidFill>
                  <a:srgbClr val="333333"/>
                </a:solidFill>
                <a:sym typeface="Wingdings" pitchFamily="2" charset="2"/>
              </a:rPr>
              <a:t>Thermal noise</a:t>
            </a:r>
          </a:p>
        </p:txBody>
      </p:sp>
      <p:sp>
        <p:nvSpPr>
          <p:cNvPr id="877599" name="Rectangle 31"/>
          <p:cNvSpPr>
            <a:spLocks noChangeArrowheads="1"/>
          </p:cNvSpPr>
          <p:nvPr/>
        </p:nvSpPr>
        <p:spPr bwMode="auto">
          <a:xfrm rot="-2834431">
            <a:off x="5413375" y="3733800"/>
            <a:ext cx="1944687" cy="366712"/>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b="1" dirty="0">
                <a:solidFill>
                  <a:srgbClr val="333333"/>
                </a:solidFill>
                <a:sym typeface="Wingdings" pitchFamily="2" charset="2"/>
              </a:rPr>
              <a:t>Sensor Noise</a:t>
            </a:r>
          </a:p>
        </p:txBody>
      </p:sp>
      <p:sp>
        <p:nvSpPr>
          <p:cNvPr id="877600" name="Line 32"/>
          <p:cNvSpPr>
            <a:spLocks noChangeShapeType="1"/>
          </p:cNvSpPr>
          <p:nvPr/>
        </p:nvSpPr>
        <p:spPr bwMode="auto">
          <a:xfrm>
            <a:off x="2627313" y="4222749"/>
            <a:ext cx="2881312" cy="792163"/>
          </a:xfrm>
          <a:prstGeom prst="line">
            <a:avLst/>
          </a:prstGeom>
          <a:noFill/>
          <a:ln w="25400">
            <a:solidFill>
              <a:srgbClr val="333333"/>
            </a:solidFill>
            <a:round/>
            <a:headEnd/>
            <a:tailEnd/>
          </a:ln>
          <a:effectLst/>
        </p:spPr>
        <p:txBody>
          <a:bodyPr anchor="ctr">
            <a:spAutoFit/>
          </a:bodyPr>
          <a:lstStyle/>
          <a:p>
            <a:endParaRPr lang="ja-JP" altLang="en-US" dirty="0"/>
          </a:p>
        </p:txBody>
      </p:sp>
      <p:sp>
        <p:nvSpPr>
          <p:cNvPr id="877601" name="Line 33"/>
          <p:cNvSpPr>
            <a:spLocks noChangeShapeType="1"/>
          </p:cNvSpPr>
          <p:nvPr/>
        </p:nvSpPr>
        <p:spPr bwMode="auto">
          <a:xfrm flipV="1">
            <a:off x="5794375" y="3646487"/>
            <a:ext cx="1154113" cy="1295400"/>
          </a:xfrm>
          <a:prstGeom prst="line">
            <a:avLst/>
          </a:prstGeom>
          <a:noFill/>
          <a:ln w="25400">
            <a:solidFill>
              <a:srgbClr val="333333"/>
            </a:solidFill>
            <a:round/>
            <a:headEnd/>
            <a:tailEnd/>
          </a:ln>
          <a:effectLst/>
        </p:spPr>
        <p:txBody>
          <a:bodyPr anchor="ctr">
            <a:spAutoFit/>
          </a:bodyPr>
          <a:lstStyle/>
          <a:p>
            <a:endParaRPr lang="ja-JP" altLang="en-US" dirty="0"/>
          </a:p>
        </p:txBody>
      </p:sp>
      <p:sp>
        <p:nvSpPr>
          <p:cNvPr id="877602" name="Rectangle 34"/>
          <p:cNvSpPr>
            <a:spLocks noChangeArrowheads="1"/>
          </p:cNvSpPr>
          <p:nvPr/>
        </p:nvSpPr>
        <p:spPr bwMode="auto">
          <a:xfrm>
            <a:off x="4787900" y="5748337"/>
            <a:ext cx="935038" cy="274637"/>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200" b="1" dirty="0">
                <a:sym typeface="Wingdings" pitchFamily="2" charset="2"/>
              </a:rPr>
              <a:t>1mHz</a:t>
            </a:r>
          </a:p>
        </p:txBody>
      </p:sp>
      <p:sp>
        <p:nvSpPr>
          <p:cNvPr id="877603" name="Rectangle 35"/>
          <p:cNvSpPr>
            <a:spLocks noChangeArrowheads="1"/>
          </p:cNvSpPr>
          <p:nvPr/>
        </p:nvSpPr>
        <p:spPr bwMode="auto">
          <a:xfrm>
            <a:off x="5868988" y="5734049"/>
            <a:ext cx="935037" cy="274638"/>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200" b="1" dirty="0">
                <a:sym typeface="Wingdings" pitchFamily="2" charset="2"/>
              </a:rPr>
              <a:t>10mHz</a:t>
            </a:r>
          </a:p>
        </p:txBody>
      </p:sp>
      <p:sp>
        <p:nvSpPr>
          <p:cNvPr id="877604" name="Rectangle 36"/>
          <p:cNvSpPr>
            <a:spLocks noChangeArrowheads="1"/>
          </p:cNvSpPr>
          <p:nvPr/>
        </p:nvSpPr>
        <p:spPr bwMode="auto">
          <a:xfrm>
            <a:off x="3635375" y="5748337"/>
            <a:ext cx="935038" cy="274637"/>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200" b="1" dirty="0">
                <a:sym typeface="Wingdings" pitchFamily="2" charset="2"/>
              </a:rPr>
              <a:t>0.1mHz</a:t>
            </a:r>
          </a:p>
        </p:txBody>
      </p:sp>
      <p:sp>
        <p:nvSpPr>
          <p:cNvPr id="877608" name="AutoShape 40"/>
          <p:cNvSpPr>
            <a:spLocks noChangeAspect="1" noChangeArrowheads="1"/>
          </p:cNvSpPr>
          <p:nvPr/>
        </p:nvSpPr>
        <p:spPr bwMode="auto">
          <a:xfrm rot="2700000">
            <a:off x="6060282" y="4677568"/>
            <a:ext cx="387350" cy="484187"/>
          </a:xfrm>
          <a:prstGeom prst="rightArrow">
            <a:avLst>
              <a:gd name="adj1" fmla="val 59167"/>
              <a:gd name="adj2" fmla="val 40625"/>
            </a:avLst>
          </a:prstGeom>
          <a:solidFill>
            <a:srgbClr val="FF99CC">
              <a:alpha val="50000"/>
            </a:srgbClr>
          </a:solidFill>
          <a:ln w="15875">
            <a:solidFill>
              <a:srgbClr val="800000"/>
            </a:solidFill>
            <a:miter lim="800000"/>
            <a:headEnd/>
            <a:tailEnd/>
          </a:ln>
          <a:effectLst/>
        </p:spPr>
        <p:txBody>
          <a:bodyPr anchor="ctr">
            <a:spAutoFit/>
          </a:bodyPr>
          <a:lstStyle/>
          <a:p>
            <a:endParaRPr lang="ja-JP" altLang="en-US" dirty="0"/>
          </a:p>
        </p:txBody>
      </p:sp>
      <p:sp>
        <p:nvSpPr>
          <p:cNvPr id="877609" name="Rectangle 41"/>
          <p:cNvSpPr>
            <a:spLocks noChangeArrowheads="1"/>
          </p:cNvSpPr>
          <p:nvPr/>
        </p:nvSpPr>
        <p:spPr bwMode="auto">
          <a:xfrm>
            <a:off x="6281738" y="5011737"/>
            <a:ext cx="792162" cy="457200"/>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ja-JP" altLang="en-US" sz="2000" b="1" dirty="0">
                <a:solidFill>
                  <a:srgbClr val="FF6600"/>
                </a:solidFill>
                <a:sym typeface="Wingdings" pitchFamily="2" charset="2"/>
              </a:rPr>
              <a:t>低減</a:t>
            </a:r>
          </a:p>
        </p:txBody>
      </p:sp>
      <p:sp>
        <p:nvSpPr>
          <p:cNvPr id="877610" name="AutoShape 42"/>
          <p:cNvSpPr>
            <a:spLocks noChangeAspect="1" noChangeArrowheads="1"/>
          </p:cNvSpPr>
          <p:nvPr/>
        </p:nvSpPr>
        <p:spPr bwMode="auto">
          <a:xfrm rot="6380044">
            <a:off x="3971132" y="4679155"/>
            <a:ext cx="387350" cy="484187"/>
          </a:xfrm>
          <a:prstGeom prst="rightArrow">
            <a:avLst>
              <a:gd name="adj1" fmla="val 59167"/>
              <a:gd name="adj2" fmla="val 40625"/>
            </a:avLst>
          </a:prstGeom>
          <a:solidFill>
            <a:srgbClr val="CCFFCC">
              <a:alpha val="50000"/>
            </a:srgbClr>
          </a:solidFill>
          <a:ln w="15875">
            <a:solidFill>
              <a:srgbClr val="008000"/>
            </a:solidFill>
            <a:miter lim="800000"/>
            <a:headEnd/>
            <a:tailEnd/>
          </a:ln>
          <a:effectLst/>
        </p:spPr>
        <p:txBody>
          <a:bodyPr anchor="ctr">
            <a:spAutoFit/>
          </a:bodyPr>
          <a:lstStyle/>
          <a:p>
            <a:endParaRPr lang="ja-JP" altLang="en-US" dirty="0"/>
          </a:p>
        </p:txBody>
      </p:sp>
      <p:sp>
        <p:nvSpPr>
          <p:cNvPr id="877611" name="Rectangle 43"/>
          <p:cNvSpPr>
            <a:spLocks noChangeArrowheads="1"/>
          </p:cNvSpPr>
          <p:nvPr/>
        </p:nvSpPr>
        <p:spPr bwMode="auto">
          <a:xfrm>
            <a:off x="3203575" y="4654549"/>
            <a:ext cx="792163" cy="457200"/>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ja-JP" altLang="en-US" sz="2000" b="1" dirty="0">
                <a:solidFill>
                  <a:srgbClr val="008000"/>
                </a:solidFill>
                <a:sym typeface="Wingdings" pitchFamily="2" charset="2"/>
              </a:rPr>
              <a:t>低減</a:t>
            </a:r>
          </a:p>
        </p:txBody>
      </p:sp>
      <p:sp>
        <p:nvSpPr>
          <p:cNvPr id="877612" name="Rectangle 44"/>
          <p:cNvSpPr>
            <a:spLocks noChangeArrowheads="1"/>
          </p:cNvSpPr>
          <p:nvPr/>
        </p:nvSpPr>
        <p:spPr bwMode="auto">
          <a:xfrm rot="16200000">
            <a:off x="1313657" y="3772693"/>
            <a:ext cx="1512887" cy="396875"/>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2000" b="1" dirty="0">
                <a:solidFill>
                  <a:srgbClr val="333333"/>
                </a:solidFill>
                <a:sym typeface="Wingdings" pitchFamily="2" charset="2"/>
              </a:rPr>
              <a:t>力の雑音</a:t>
            </a:r>
          </a:p>
        </p:txBody>
      </p:sp>
      <p:sp>
        <p:nvSpPr>
          <p:cNvPr id="877616" name="Rectangle 48"/>
          <p:cNvSpPr>
            <a:spLocks noChangeArrowheads="1"/>
          </p:cNvSpPr>
          <p:nvPr/>
        </p:nvSpPr>
        <p:spPr bwMode="auto">
          <a:xfrm>
            <a:off x="4645025" y="857232"/>
            <a:ext cx="4248150" cy="397353"/>
          </a:xfrm>
          <a:prstGeom prst="rect">
            <a:avLst/>
          </a:prstGeom>
          <a:noFill/>
          <a:ln w="12700">
            <a:noFill/>
            <a:miter lim="800000"/>
            <a:headEnd/>
            <a:tailEnd/>
          </a:ln>
          <a:effectLst/>
        </p:spPr>
        <p:txBody>
          <a:bodyPr>
            <a:spAutoFit/>
          </a:bodyPr>
          <a:lstStyle/>
          <a:p>
            <a:pPr algn="l">
              <a:lnSpc>
                <a:spcPct val="110000"/>
              </a:lnSpc>
              <a:buFontTx/>
              <a:buNone/>
            </a:pPr>
            <a:r>
              <a:rPr lang="ja-JP" altLang="en-US" sz="2000" b="1" dirty="0">
                <a:solidFill>
                  <a:srgbClr val="F8F8F8"/>
                </a:solidFill>
                <a:ea typeface="HG創英角ｺﾞｼｯｸUB" pitchFamily="49" charset="-128"/>
              </a:rPr>
              <a:t>高周波数</a:t>
            </a:r>
            <a:r>
              <a:rPr lang="en-US" altLang="ja-JP" sz="2000" b="1" dirty="0">
                <a:solidFill>
                  <a:srgbClr val="F8F8F8"/>
                </a:solidFill>
                <a:ea typeface="HG創英角ｺﾞｼｯｸUB" pitchFamily="49" charset="-128"/>
              </a:rPr>
              <a:t>: </a:t>
            </a:r>
            <a:r>
              <a:rPr lang="ja-JP" altLang="en-US" sz="2000" b="1" dirty="0">
                <a:solidFill>
                  <a:srgbClr val="CCFFCC"/>
                </a:solidFill>
                <a:ea typeface="HG創英角ｺﾞｼｯｸUB" pitchFamily="49" charset="-128"/>
              </a:rPr>
              <a:t>センサ雑音</a:t>
            </a:r>
          </a:p>
        </p:txBody>
      </p:sp>
      <p:sp>
        <p:nvSpPr>
          <p:cNvPr id="877617" name="Rectangle 49"/>
          <p:cNvSpPr>
            <a:spLocks noChangeArrowheads="1"/>
          </p:cNvSpPr>
          <p:nvPr/>
        </p:nvSpPr>
        <p:spPr bwMode="auto">
          <a:xfrm>
            <a:off x="1073150" y="2009753"/>
            <a:ext cx="3708400" cy="366713"/>
          </a:xfrm>
          <a:prstGeom prst="rect">
            <a:avLst/>
          </a:prstGeom>
          <a:noFill/>
          <a:ln w="12700">
            <a:noFill/>
            <a:miter lim="800000"/>
            <a:headEnd/>
            <a:tailEnd/>
          </a:ln>
          <a:effectLst/>
        </p:spPr>
        <p:txBody>
          <a:bodyPr>
            <a:spAutoFit/>
          </a:bodyPr>
          <a:lstStyle/>
          <a:p>
            <a:pPr algn="l">
              <a:buFontTx/>
              <a:buNone/>
            </a:pPr>
            <a:r>
              <a:rPr lang="ja-JP" altLang="en-US" b="1" dirty="0">
                <a:solidFill>
                  <a:srgbClr val="F8F8F8"/>
                </a:solidFill>
                <a:ea typeface="HG創英角ｺﾞｼｯｸUB" pitchFamily="49" charset="-128"/>
              </a:rPr>
              <a:t>機械損失の小さい</a:t>
            </a:r>
            <a:r>
              <a:rPr lang="ja-JP" altLang="en-US" b="1" dirty="0" smtClean="0">
                <a:solidFill>
                  <a:srgbClr val="F8F8F8"/>
                </a:solidFill>
                <a:ea typeface="HG創英角ｺﾞｼｯｸUB" pitchFamily="49" charset="-128"/>
              </a:rPr>
              <a:t>振り子</a:t>
            </a:r>
            <a:endParaRPr lang="ja-JP" altLang="en-US" b="1" baseline="30000" dirty="0">
              <a:solidFill>
                <a:srgbClr val="F8F8F8"/>
              </a:solidFill>
              <a:ea typeface="HG創英角ｺﾞｼｯｸUB" pitchFamily="49" charset="-128"/>
            </a:endParaRPr>
          </a:p>
        </p:txBody>
      </p:sp>
      <p:sp>
        <p:nvSpPr>
          <p:cNvPr id="877618" name="AutoShape 50"/>
          <p:cNvSpPr>
            <a:spLocks noChangeAspect="1" noChangeArrowheads="1"/>
          </p:cNvSpPr>
          <p:nvPr/>
        </p:nvSpPr>
        <p:spPr bwMode="auto">
          <a:xfrm>
            <a:off x="898500" y="2081191"/>
            <a:ext cx="173038" cy="215900"/>
          </a:xfrm>
          <a:prstGeom prst="rightArrow">
            <a:avLst>
              <a:gd name="adj1" fmla="val 59167"/>
              <a:gd name="adj2" fmla="val 40625"/>
            </a:avLst>
          </a:prstGeom>
          <a:solidFill>
            <a:srgbClr val="CCFFCC">
              <a:alpha val="10000"/>
            </a:srgbClr>
          </a:solidFill>
          <a:ln w="3175">
            <a:solidFill>
              <a:srgbClr val="CCFFCC"/>
            </a:solidFill>
            <a:miter lim="800000"/>
            <a:headEnd/>
            <a:tailEnd/>
          </a:ln>
          <a:effectLst/>
        </p:spPr>
        <p:txBody>
          <a:bodyPr anchor="ctr">
            <a:spAutoFit/>
          </a:bodyPr>
          <a:lstStyle/>
          <a:p>
            <a:endParaRPr lang="ja-JP" altLang="en-US" dirty="0"/>
          </a:p>
        </p:txBody>
      </p:sp>
      <p:sp>
        <p:nvSpPr>
          <p:cNvPr id="877619" name="AutoShape 51"/>
          <p:cNvSpPr>
            <a:spLocks noChangeAspect="1" noChangeArrowheads="1"/>
          </p:cNvSpPr>
          <p:nvPr/>
        </p:nvSpPr>
        <p:spPr bwMode="auto">
          <a:xfrm>
            <a:off x="5429250" y="2090719"/>
            <a:ext cx="173038" cy="215900"/>
          </a:xfrm>
          <a:prstGeom prst="rightArrow">
            <a:avLst>
              <a:gd name="adj1" fmla="val 59167"/>
              <a:gd name="adj2" fmla="val 40625"/>
            </a:avLst>
          </a:prstGeom>
          <a:solidFill>
            <a:srgbClr val="CCFFCC">
              <a:alpha val="10000"/>
            </a:srgbClr>
          </a:solidFill>
          <a:ln w="3175">
            <a:solidFill>
              <a:srgbClr val="CCFFCC"/>
            </a:solidFill>
            <a:miter lim="800000"/>
            <a:headEnd/>
            <a:tailEnd/>
          </a:ln>
          <a:effectLst/>
        </p:spPr>
        <p:txBody>
          <a:bodyPr anchor="ctr">
            <a:spAutoFit/>
          </a:bodyPr>
          <a:lstStyle/>
          <a:p>
            <a:endParaRPr lang="ja-JP" altLang="en-US" dirty="0"/>
          </a:p>
        </p:txBody>
      </p:sp>
      <p:sp>
        <p:nvSpPr>
          <p:cNvPr id="877620" name="Rectangle 52"/>
          <p:cNvSpPr>
            <a:spLocks noChangeArrowheads="1"/>
          </p:cNvSpPr>
          <p:nvPr/>
        </p:nvSpPr>
        <p:spPr bwMode="auto">
          <a:xfrm>
            <a:off x="757238" y="857232"/>
            <a:ext cx="2808287" cy="397353"/>
          </a:xfrm>
          <a:prstGeom prst="rect">
            <a:avLst/>
          </a:prstGeom>
          <a:noFill/>
          <a:ln w="12700">
            <a:noFill/>
            <a:miter lim="800000"/>
            <a:headEnd/>
            <a:tailEnd/>
          </a:ln>
          <a:effectLst/>
        </p:spPr>
        <p:txBody>
          <a:bodyPr>
            <a:spAutoFit/>
          </a:bodyPr>
          <a:lstStyle/>
          <a:p>
            <a:pPr algn="l">
              <a:lnSpc>
                <a:spcPct val="110000"/>
              </a:lnSpc>
              <a:buFontTx/>
              <a:buNone/>
            </a:pPr>
            <a:r>
              <a:rPr lang="ja-JP" altLang="en-US" sz="2000" b="1" dirty="0">
                <a:solidFill>
                  <a:srgbClr val="F8F8F8"/>
                </a:solidFill>
                <a:ea typeface="HG創英角ｺﾞｼｯｸUB" pitchFamily="49" charset="-128"/>
              </a:rPr>
              <a:t>低周波数</a:t>
            </a:r>
            <a:r>
              <a:rPr lang="en-US" altLang="ja-JP" sz="2000" b="1" dirty="0">
                <a:solidFill>
                  <a:srgbClr val="F8F8F8"/>
                </a:solidFill>
                <a:ea typeface="HG創英角ｺﾞｼｯｸUB" pitchFamily="49" charset="-128"/>
              </a:rPr>
              <a:t>: </a:t>
            </a:r>
            <a:r>
              <a:rPr lang="ja-JP" altLang="en-US" sz="2000" b="1" dirty="0">
                <a:solidFill>
                  <a:srgbClr val="CCFFCC"/>
                </a:solidFill>
                <a:ea typeface="HG創英角ｺﾞｼｯｸUB" pitchFamily="49" charset="-128"/>
              </a:rPr>
              <a:t>熱雑音</a:t>
            </a:r>
          </a:p>
        </p:txBody>
      </p:sp>
      <p:sp>
        <p:nvSpPr>
          <p:cNvPr id="877621" name="Rectangle 53"/>
          <p:cNvSpPr>
            <a:spLocks noChangeArrowheads="1"/>
          </p:cNvSpPr>
          <p:nvPr/>
        </p:nvSpPr>
        <p:spPr bwMode="auto">
          <a:xfrm>
            <a:off x="1042989" y="1328714"/>
            <a:ext cx="3743325" cy="634020"/>
          </a:xfrm>
          <a:prstGeom prst="rect">
            <a:avLst/>
          </a:prstGeom>
          <a:noFill/>
          <a:ln w="12700">
            <a:noFill/>
            <a:miter lim="800000"/>
            <a:headEnd/>
            <a:tailEnd/>
          </a:ln>
          <a:effectLst/>
        </p:spPr>
        <p:txBody>
          <a:bodyPr>
            <a:spAutoFit/>
          </a:bodyPr>
          <a:lstStyle/>
          <a:p>
            <a:pPr algn="l">
              <a:lnSpc>
                <a:spcPct val="110000"/>
              </a:lnSpc>
              <a:buFontTx/>
              <a:buNone/>
            </a:pPr>
            <a:r>
              <a:rPr lang="ja-JP" altLang="en-US" sz="1600" b="1" dirty="0">
                <a:solidFill>
                  <a:srgbClr val="F8F8F8"/>
                </a:solidFill>
                <a:ea typeface="HG創英角ｺﾞｼｯｸUB" pitchFamily="49" charset="-128"/>
              </a:rPr>
              <a:t>有限温度の熱浴 </a:t>
            </a:r>
            <a:r>
              <a:rPr lang="en-US" altLang="ja-JP" sz="1600" b="1" dirty="0">
                <a:solidFill>
                  <a:srgbClr val="F8F8F8"/>
                </a:solidFill>
                <a:ea typeface="HG創英角ｺﾞｼｯｸUB" pitchFamily="49" charset="-128"/>
              </a:rPr>
              <a:t>+ </a:t>
            </a:r>
            <a:r>
              <a:rPr lang="ja-JP" altLang="en-US" sz="1600" b="1" dirty="0">
                <a:solidFill>
                  <a:srgbClr val="F8F8F8"/>
                </a:solidFill>
                <a:ea typeface="HG創英角ｺﾞｼｯｸUB" pitchFamily="49" charset="-128"/>
              </a:rPr>
              <a:t>機械損失 </a:t>
            </a:r>
          </a:p>
          <a:p>
            <a:pPr algn="l">
              <a:lnSpc>
                <a:spcPct val="110000"/>
              </a:lnSpc>
              <a:buFontTx/>
              <a:buNone/>
            </a:pPr>
            <a:r>
              <a:rPr lang="ja-JP" altLang="en-US" sz="1600" b="1" dirty="0">
                <a:solidFill>
                  <a:srgbClr val="F8F8F8"/>
                </a:solidFill>
                <a:ea typeface="HG創英角ｺﾞｼｯｸUB" pitchFamily="49" charset="-128"/>
              </a:rPr>
              <a:t>    </a:t>
            </a:r>
            <a:r>
              <a:rPr lang="ja-JP" altLang="en-US" sz="1600" b="1" dirty="0">
                <a:solidFill>
                  <a:srgbClr val="F8F8F8"/>
                </a:solidFill>
                <a:ea typeface="HG創英角ｺﾞｼｯｸUB" pitchFamily="49" charset="-128"/>
                <a:sym typeface="Wingdings" pitchFamily="2" charset="2"/>
              </a:rPr>
              <a:t> </a:t>
            </a:r>
            <a:r>
              <a:rPr lang="ja-JP" altLang="en-US" sz="1600" b="1" dirty="0">
                <a:solidFill>
                  <a:srgbClr val="F8F8F8"/>
                </a:solidFill>
                <a:ea typeface="HG創英角ｺﾞｼｯｸUB" pitchFamily="49" charset="-128"/>
              </a:rPr>
              <a:t>揺動力 </a:t>
            </a:r>
            <a:r>
              <a:rPr lang="en-US" altLang="zh-TW" sz="1600" b="1" dirty="0">
                <a:solidFill>
                  <a:srgbClr val="F8F8F8"/>
                </a:solidFill>
                <a:ea typeface="HG創英角ｺﾞｼｯｸUB" pitchFamily="49" charset="-128"/>
              </a:rPr>
              <a:t>(</a:t>
            </a:r>
            <a:r>
              <a:rPr lang="zh-TW" altLang="en-US" sz="1600" b="1" dirty="0">
                <a:solidFill>
                  <a:srgbClr val="F8F8F8"/>
                </a:solidFill>
                <a:ea typeface="HG創英角ｺﾞｼｯｸUB" pitchFamily="49" charset="-128"/>
              </a:rPr>
              <a:t>揺動散逸定理</a:t>
            </a:r>
            <a:r>
              <a:rPr lang="en-US" altLang="zh-TW" sz="1600" b="1" dirty="0">
                <a:solidFill>
                  <a:srgbClr val="F8F8F8"/>
                </a:solidFill>
                <a:ea typeface="HG創英角ｺﾞｼｯｸUB" pitchFamily="49" charset="-128"/>
              </a:rPr>
              <a:t>)</a:t>
            </a:r>
            <a:endParaRPr lang="en-US" altLang="ja-JP" sz="1600" b="1" dirty="0">
              <a:solidFill>
                <a:srgbClr val="F8F8F8"/>
              </a:solidFill>
              <a:ea typeface="HG創英角ｺﾞｼｯｸUB" pitchFamily="49" charset="-128"/>
            </a:endParaRPr>
          </a:p>
        </p:txBody>
      </p:sp>
      <p:sp>
        <p:nvSpPr>
          <p:cNvPr id="877622" name="Rectangle 54"/>
          <p:cNvSpPr>
            <a:spLocks noChangeArrowheads="1"/>
          </p:cNvSpPr>
          <p:nvPr/>
        </p:nvSpPr>
        <p:spPr bwMode="auto">
          <a:xfrm>
            <a:off x="4929190" y="1328714"/>
            <a:ext cx="3743325" cy="650306"/>
          </a:xfrm>
          <a:prstGeom prst="rect">
            <a:avLst/>
          </a:prstGeom>
          <a:noFill/>
          <a:ln w="12700">
            <a:noFill/>
            <a:miter lim="800000"/>
            <a:headEnd/>
            <a:tailEnd/>
          </a:ln>
          <a:effectLst/>
        </p:spPr>
        <p:txBody>
          <a:bodyPr>
            <a:spAutoFit/>
          </a:bodyPr>
          <a:lstStyle/>
          <a:p>
            <a:pPr algn="l">
              <a:lnSpc>
                <a:spcPct val="120000"/>
              </a:lnSpc>
              <a:buFontTx/>
              <a:buNone/>
            </a:pPr>
            <a:r>
              <a:rPr lang="ja-JP" altLang="en-US" sz="1600" b="1" dirty="0">
                <a:solidFill>
                  <a:srgbClr val="F8F8F8"/>
                </a:solidFill>
                <a:ea typeface="HG創英角ｺﾞｼｯｸUB" pitchFamily="49" charset="-128"/>
              </a:rPr>
              <a:t>角度読取り装置の雑音　 </a:t>
            </a:r>
          </a:p>
          <a:p>
            <a:pPr algn="l">
              <a:lnSpc>
                <a:spcPct val="120000"/>
              </a:lnSpc>
              <a:buFontTx/>
              <a:buNone/>
            </a:pPr>
            <a:r>
              <a:rPr lang="ja-JP" altLang="en-US" sz="1600" b="1" dirty="0">
                <a:solidFill>
                  <a:srgbClr val="F8F8F8"/>
                </a:solidFill>
                <a:ea typeface="HG創英角ｺﾞｼｯｸUB" pitchFamily="49" charset="-128"/>
              </a:rPr>
              <a:t>      光てこ    </a:t>
            </a:r>
            <a:r>
              <a:rPr lang="en-US" altLang="ja-JP" sz="1600" b="1" dirty="0">
                <a:solidFill>
                  <a:srgbClr val="F8F8F8"/>
                </a:solidFill>
                <a:ea typeface="HG創英角ｺﾞｼｯｸUB" pitchFamily="49" charset="-128"/>
              </a:rPr>
              <a:t>~10</a:t>
            </a:r>
            <a:r>
              <a:rPr lang="en-US" altLang="ja-JP" sz="1600" b="1" baseline="30000" dirty="0">
                <a:solidFill>
                  <a:srgbClr val="F8F8F8"/>
                </a:solidFill>
                <a:ea typeface="HG創英角ｺﾞｼｯｸUB" pitchFamily="49" charset="-128"/>
              </a:rPr>
              <a:t>-10</a:t>
            </a:r>
            <a:r>
              <a:rPr lang="en-US" altLang="ja-JP" sz="1600" b="1" dirty="0">
                <a:solidFill>
                  <a:srgbClr val="F8F8F8"/>
                </a:solidFill>
                <a:ea typeface="HG創英角ｺﾞｼｯｸUB" pitchFamily="49" charset="-128"/>
              </a:rPr>
              <a:t> rad/Hz</a:t>
            </a:r>
            <a:r>
              <a:rPr lang="en-US" altLang="ja-JP" sz="1600" b="1" baseline="30000" dirty="0">
                <a:solidFill>
                  <a:srgbClr val="F8F8F8"/>
                </a:solidFill>
                <a:ea typeface="HG創英角ｺﾞｼｯｸUB" pitchFamily="49" charset="-128"/>
              </a:rPr>
              <a:t>1/2</a:t>
            </a:r>
          </a:p>
        </p:txBody>
      </p:sp>
      <p:sp>
        <p:nvSpPr>
          <p:cNvPr id="877623" name="Rectangle 55"/>
          <p:cNvSpPr>
            <a:spLocks noChangeArrowheads="1"/>
          </p:cNvSpPr>
          <p:nvPr/>
        </p:nvSpPr>
        <p:spPr bwMode="auto">
          <a:xfrm>
            <a:off x="5618163" y="2006584"/>
            <a:ext cx="3057525" cy="393700"/>
          </a:xfrm>
          <a:prstGeom prst="rect">
            <a:avLst/>
          </a:prstGeom>
          <a:noFill/>
          <a:ln w="12700">
            <a:noFill/>
            <a:miter lim="800000"/>
            <a:headEnd/>
            <a:tailEnd/>
          </a:ln>
          <a:effectLst/>
        </p:spPr>
        <p:txBody>
          <a:bodyPr>
            <a:spAutoFit/>
          </a:bodyPr>
          <a:lstStyle/>
          <a:p>
            <a:pPr algn="l">
              <a:lnSpc>
                <a:spcPct val="110000"/>
              </a:lnSpc>
              <a:buFontTx/>
              <a:buNone/>
            </a:pPr>
            <a:r>
              <a:rPr lang="ja-JP" altLang="en-US" b="1" dirty="0">
                <a:solidFill>
                  <a:srgbClr val="F8F8F8"/>
                </a:solidFill>
              </a:rPr>
              <a:t>高感度な</a:t>
            </a:r>
            <a:r>
              <a:rPr lang="ja-JP" altLang="en-US" b="1" dirty="0" smtClean="0">
                <a:solidFill>
                  <a:srgbClr val="F8F8F8"/>
                </a:solidFill>
                <a:ea typeface="HG創英角ｺﾞｼｯｸUB" pitchFamily="49" charset="-128"/>
              </a:rPr>
              <a:t>センサ</a:t>
            </a:r>
            <a:endParaRPr lang="ja-JP" altLang="en-US" b="1" dirty="0">
              <a:solidFill>
                <a:srgbClr val="F8F8F8"/>
              </a:solidFill>
              <a:ea typeface="HG創英角ｺﾞｼｯｸUB" pitchFamily="49" charset="-128"/>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40" name="Rectangle 1028"/>
          <p:cNvSpPr>
            <a:spLocks noGrp="1" noChangeArrowheads="1"/>
          </p:cNvSpPr>
          <p:nvPr>
            <p:ph type="title"/>
          </p:nvPr>
        </p:nvSpPr>
        <p:spPr/>
        <p:txBody>
          <a:bodyPr/>
          <a:lstStyle/>
          <a:p>
            <a:r>
              <a:rPr lang="ja-JP" altLang="en-US" dirty="0" smtClean="0"/>
              <a:t>装置の</a:t>
            </a:r>
            <a:r>
              <a:rPr lang="ja-JP" altLang="en-US" dirty="0"/>
              <a:t>特徴</a:t>
            </a:r>
          </a:p>
        </p:txBody>
      </p:sp>
      <p:sp>
        <p:nvSpPr>
          <p:cNvPr id="4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577543" name="Line 1031"/>
          <p:cNvSpPr>
            <a:spLocks noChangeShapeType="1"/>
          </p:cNvSpPr>
          <p:nvPr/>
        </p:nvSpPr>
        <p:spPr bwMode="auto">
          <a:xfrm flipH="1">
            <a:off x="7258050" y="1295400"/>
            <a:ext cx="207963" cy="358775"/>
          </a:xfrm>
          <a:prstGeom prst="line">
            <a:avLst/>
          </a:prstGeom>
          <a:noFill/>
          <a:ln w="38100">
            <a:solidFill>
              <a:srgbClr val="F8F8F8"/>
            </a:solidFill>
            <a:round/>
            <a:headEnd/>
            <a:tailEnd type="stealth" w="med" len="med"/>
          </a:ln>
          <a:effectLst/>
        </p:spPr>
        <p:txBody>
          <a:bodyPr anchor="ctr">
            <a:spAutoFit/>
          </a:bodyPr>
          <a:lstStyle/>
          <a:p>
            <a:endParaRPr lang="ja-JP" altLang="en-US" dirty="0"/>
          </a:p>
        </p:txBody>
      </p:sp>
      <p:pic>
        <p:nvPicPr>
          <p:cNvPr id="577541" name="Picture 1029" descr="ba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219700" y="1624013"/>
            <a:ext cx="3048000" cy="1227137"/>
          </a:xfrm>
          <a:prstGeom prst="rect">
            <a:avLst/>
          </a:prstGeom>
          <a:noFill/>
        </p:spPr>
      </p:pic>
      <p:sp>
        <p:nvSpPr>
          <p:cNvPr id="577542" name="Rectangle 1030"/>
          <p:cNvSpPr>
            <a:spLocks noChangeArrowheads="1"/>
          </p:cNvSpPr>
          <p:nvPr/>
        </p:nvSpPr>
        <p:spPr bwMode="auto">
          <a:xfrm>
            <a:off x="7105650" y="790575"/>
            <a:ext cx="1619250" cy="52322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400" b="1" dirty="0">
                <a:solidFill>
                  <a:srgbClr val="F8F8F8"/>
                </a:solidFill>
              </a:rPr>
              <a:t>Superconductor bulk</a:t>
            </a:r>
            <a:endParaRPr lang="en-US" altLang="ja-JP" sz="1400" b="1" dirty="0">
              <a:solidFill>
                <a:srgbClr val="F8F8F8"/>
              </a:solidFill>
              <a:sym typeface="Wingdings" pitchFamily="2" charset="2"/>
            </a:endParaRPr>
          </a:p>
        </p:txBody>
      </p:sp>
      <p:sp>
        <p:nvSpPr>
          <p:cNvPr id="577544" name="Line 1032"/>
          <p:cNvSpPr>
            <a:spLocks noChangeShapeType="1"/>
          </p:cNvSpPr>
          <p:nvPr/>
        </p:nvSpPr>
        <p:spPr bwMode="auto">
          <a:xfrm flipH="1" flipV="1">
            <a:off x="6743700" y="2459038"/>
            <a:ext cx="381000" cy="381000"/>
          </a:xfrm>
          <a:prstGeom prst="line">
            <a:avLst/>
          </a:prstGeom>
          <a:noFill/>
          <a:ln w="38100">
            <a:solidFill>
              <a:srgbClr val="F8F8F8"/>
            </a:solidFill>
            <a:round/>
            <a:headEnd/>
            <a:tailEnd type="stealth" w="med" len="med"/>
          </a:ln>
          <a:effectLst/>
        </p:spPr>
        <p:txBody>
          <a:bodyPr anchor="ctr">
            <a:spAutoFit/>
          </a:bodyPr>
          <a:lstStyle/>
          <a:p>
            <a:endParaRPr lang="ja-JP" altLang="en-US" dirty="0"/>
          </a:p>
        </p:txBody>
      </p:sp>
      <p:sp>
        <p:nvSpPr>
          <p:cNvPr id="577545" name="Rectangle 1033"/>
          <p:cNvSpPr>
            <a:spLocks noChangeArrowheads="1"/>
          </p:cNvSpPr>
          <p:nvPr/>
        </p:nvSpPr>
        <p:spPr bwMode="auto">
          <a:xfrm>
            <a:off x="6972300" y="2840038"/>
            <a:ext cx="1219200" cy="52322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400" b="1" dirty="0">
                <a:solidFill>
                  <a:srgbClr val="F8F8F8"/>
                </a:solidFill>
              </a:rPr>
              <a:t>Permanent</a:t>
            </a:r>
          </a:p>
          <a:p>
            <a:pPr algn="l">
              <a:buClr>
                <a:schemeClr val="accent2"/>
              </a:buClr>
              <a:buSzPct val="70000"/>
              <a:buFont typeface="Wingdings" pitchFamily="2" charset="2"/>
              <a:buNone/>
            </a:pPr>
            <a:r>
              <a:rPr lang="en-US" altLang="ja-JP" sz="1400" b="1" dirty="0">
                <a:solidFill>
                  <a:srgbClr val="F8F8F8"/>
                </a:solidFill>
              </a:rPr>
              <a:t>magnet</a:t>
            </a:r>
          </a:p>
        </p:txBody>
      </p:sp>
      <p:sp>
        <p:nvSpPr>
          <p:cNvPr id="577546" name="Line 1034"/>
          <p:cNvSpPr>
            <a:spLocks noChangeShapeType="1"/>
          </p:cNvSpPr>
          <p:nvPr/>
        </p:nvSpPr>
        <p:spPr bwMode="auto">
          <a:xfrm flipH="1" flipV="1">
            <a:off x="6057900" y="2763838"/>
            <a:ext cx="228600" cy="228600"/>
          </a:xfrm>
          <a:prstGeom prst="line">
            <a:avLst/>
          </a:prstGeom>
          <a:noFill/>
          <a:ln w="38100">
            <a:solidFill>
              <a:srgbClr val="F8F8F8"/>
            </a:solidFill>
            <a:round/>
            <a:headEnd/>
            <a:tailEnd type="stealth" w="med" len="med"/>
          </a:ln>
          <a:effectLst/>
        </p:spPr>
        <p:txBody>
          <a:bodyPr anchor="ctr">
            <a:spAutoFit/>
          </a:bodyPr>
          <a:lstStyle/>
          <a:p>
            <a:endParaRPr lang="ja-JP" altLang="en-US" dirty="0"/>
          </a:p>
        </p:txBody>
      </p:sp>
      <p:sp>
        <p:nvSpPr>
          <p:cNvPr id="577547" name="Rectangle 1035"/>
          <p:cNvSpPr>
            <a:spLocks noChangeArrowheads="1"/>
          </p:cNvSpPr>
          <p:nvPr/>
        </p:nvSpPr>
        <p:spPr bwMode="auto">
          <a:xfrm>
            <a:off x="5600700" y="2992438"/>
            <a:ext cx="1524000" cy="30480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400" b="1" dirty="0">
                <a:solidFill>
                  <a:srgbClr val="F8F8F8"/>
                </a:solidFill>
              </a:rPr>
              <a:t>Test mass bar</a:t>
            </a:r>
          </a:p>
        </p:txBody>
      </p:sp>
      <p:sp>
        <p:nvSpPr>
          <p:cNvPr id="577548" name="Rectangle 1036"/>
          <p:cNvSpPr>
            <a:spLocks noChangeArrowheads="1"/>
          </p:cNvSpPr>
          <p:nvPr/>
        </p:nvSpPr>
        <p:spPr bwMode="auto">
          <a:xfrm>
            <a:off x="395288" y="1000108"/>
            <a:ext cx="4572000" cy="457200"/>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en-US" altLang="ja-JP" sz="2000" b="1" dirty="0">
                <a:solidFill>
                  <a:srgbClr val="F8F8F8"/>
                </a:solidFill>
              </a:rPr>
              <a:t>(1) </a:t>
            </a:r>
            <a:r>
              <a:rPr lang="ja-JP" altLang="en-US" sz="2000" b="1" dirty="0">
                <a:solidFill>
                  <a:srgbClr val="F8F8F8"/>
                </a:solidFill>
              </a:rPr>
              <a:t>超伝導体のピン止め効果を利用</a:t>
            </a:r>
            <a:endParaRPr lang="ja-JP" altLang="en-US" sz="2000" b="1" dirty="0">
              <a:solidFill>
                <a:srgbClr val="F8F8F8"/>
              </a:solidFill>
              <a:sym typeface="Wingdings" pitchFamily="2" charset="2"/>
            </a:endParaRPr>
          </a:p>
        </p:txBody>
      </p:sp>
      <p:sp>
        <p:nvSpPr>
          <p:cNvPr id="577549" name="Rectangle 1037"/>
          <p:cNvSpPr>
            <a:spLocks noChangeArrowheads="1"/>
          </p:cNvSpPr>
          <p:nvPr/>
        </p:nvSpPr>
        <p:spPr bwMode="auto">
          <a:xfrm>
            <a:off x="642910" y="1571612"/>
            <a:ext cx="4572000" cy="1089529"/>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ja-JP" altLang="en-US" b="1" dirty="0">
                <a:solidFill>
                  <a:srgbClr val="F8F8F8"/>
                </a:solidFill>
              </a:rPr>
              <a:t>永久磁石の磁束をトラップ </a:t>
            </a:r>
            <a:r>
              <a:rPr lang="ja-JP" altLang="en-US" b="1" dirty="0">
                <a:solidFill>
                  <a:srgbClr val="F8F8F8"/>
                </a:solidFill>
                <a:sym typeface="Wingdings" pitchFamily="2" charset="2"/>
              </a:rPr>
              <a:t> </a:t>
            </a:r>
            <a:r>
              <a:rPr lang="ja-JP" altLang="en-US" b="1" dirty="0">
                <a:solidFill>
                  <a:srgbClr val="F8F8F8"/>
                </a:solidFill>
              </a:rPr>
              <a:t>磁気浮上</a:t>
            </a:r>
          </a:p>
          <a:p>
            <a:pPr algn="l">
              <a:lnSpc>
                <a:spcPct val="120000"/>
              </a:lnSpc>
              <a:buClr>
                <a:schemeClr val="accent2"/>
              </a:buClr>
              <a:buSzPct val="70000"/>
              <a:buFont typeface="Wingdings" pitchFamily="2" charset="2"/>
              <a:buNone/>
            </a:pPr>
            <a:r>
              <a:rPr lang="ja-JP" altLang="en-US" b="1" dirty="0" smtClean="0">
                <a:solidFill>
                  <a:srgbClr val="F8F8F8"/>
                </a:solidFill>
                <a:sym typeface="Wingdings" pitchFamily="2" charset="2"/>
              </a:rPr>
              <a:t>    </a:t>
            </a:r>
            <a:r>
              <a:rPr lang="ja-JP" altLang="en-US" b="1" dirty="0">
                <a:solidFill>
                  <a:srgbClr val="F8F8F8"/>
                </a:solidFill>
                <a:sym typeface="Wingdings" pitchFamily="2" charset="2"/>
              </a:rPr>
              <a:t>回転方向には、</a:t>
            </a:r>
          </a:p>
          <a:p>
            <a:pPr algn="l">
              <a:lnSpc>
                <a:spcPct val="120000"/>
              </a:lnSpc>
              <a:buClr>
                <a:schemeClr val="accent2"/>
              </a:buClr>
              <a:buSzPct val="70000"/>
              <a:buFont typeface="Wingdings" pitchFamily="2" charset="2"/>
              <a:buNone/>
            </a:pPr>
            <a:r>
              <a:rPr lang="ja-JP" altLang="en-US" b="1" dirty="0">
                <a:solidFill>
                  <a:srgbClr val="F8F8F8"/>
                </a:solidFill>
                <a:sym typeface="Wingdings" pitchFamily="2" charset="2"/>
              </a:rPr>
              <a:t>          復元力・機械的な摩擦が働かない</a:t>
            </a:r>
          </a:p>
        </p:txBody>
      </p:sp>
      <p:sp>
        <p:nvSpPr>
          <p:cNvPr id="577562" name="AutoShape 1050"/>
          <p:cNvSpPr>
            <a:spLocks noChangeAspect="1" noChangeArrowheads="1"/>
          </p:cNvSpPr>
          <p:nvPr/>
        </p:nvSpPr>
        <p:spPr bwMode="auto">
          <a:xfrm>
            <a:off x="1116013" y="2927348"/>
            <a:ext cx="173037" cy="215900"/>
          </a:xfrm>
          <a:prstGeom prst="rightArrow">
            <a:avLst>
              <a:gd name="adj1" fmla="val 59167"/>
              <a:gd name="adj2" fmla="val 40625"/>
            </a:avLst>
          </a:prstGeom>
          <a:solidFill>
            <a:srgbClr val="CCFFCC">
              <a:alpha val="10000"/>
            </a:srgbClr>
          </a:solidFill>
          <a:ln w="3175">
            <a:solidFill>
              <a:srgbClr val="CCFFCC"/>
            </a:solidFill>
            <a:miter lim="800000"/>
            <a:headEnd/>
            <a:tailEnd/>
          </a:ln>
          <a:effectLst/>
        </p:spPr>
        <p:txBody>
          <a:bodyPr anchor="ctr">
            <a:noAutofit/>
          </a:bodyPr>
          <a:lstStyle/>
          <a:p>
            <a:endParaRPr lang="ja-JP" altLang="en-US" dirty="0"/>
          </a:p>
        </p:txBody>
      </p:sp>
      <p:sp>
        <p:nvSpPr>
          <p:cNvPr id="577564" name="Rectangle 1052"/>
          <p:cNvSpPr>
            <a:spLocks noChangeArrowheads="1"/>
          </p:cNvSpPr>
          <p:nvPr/>
        </p:nvSpPr>
        <p:spPr bwMode="auto">
          <a:xfrm>
            <a:off x="1319213" y="2781300"/>
            <a:ext cx="3252787" cy="461665"/>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ja-JP" altLang="en-US" sz="2000" b="1" dirty="0">
                <a:solidFill>
                  <a:srgbClr val="CCFFCC"/>
                </a:solidFill>
              </a:rPr>
              <a:t>熱雑音を低減</a:t>
            </a:r>
            <a:r>
              <a:rPr lang="ja-JP" altLang="en-US" sz="2000" b="1" dirty="0">
                <a:solidFill>
                  <a:srgbClr val="F8F8F8"/>
                </a:solidFill>
              </a:rPr>
              <a:t>できる可能性</a:t>
            </a:r>
            <a:endParaRPr lang="ja-JP" altLang="en-US" sz="2000" b="1" dirty="0">
              <a:solidFill>
                <a:srgbClr val="F8F8F8"/>
              </a:solidFill>
              <a:sym typeface="Wingdings" pitchFamily="2" charset="2"/>
            </a:endParaRPr>
          </a:p>
        </p:txBody>
      </p:sp>
      <p:grpSp>
        <p:nvGrpSpPr>
          <p:cNvPr id="577582" name="Group 1070"/>
          <p:cNvGrpSpPr>
            <a:grpSpLocks/>
          </p:cNvGrpSpPr>
          <p:nvPr/>
        </p:nvGrpSpPr>
        <p:grpSpPr bwMode="auto">
          <a:xfrm>
            <a:off x="6410325" y="1295400"/>
            <a:ext cx="754063" cy="431800"/>
            <a:chOff x="4302" y="709"/>
            <a:chExt cx="475" cy="746"/>
          </a:xfrm>
        </p:grpSpPr>
        <p:sp>
          <p:nvSpPr>
            <p:cNvPr id="577578" name="Arc 1066"/>
            <p:cNvSpPr>
              <a:spLocks/>
            </p:cNvSpPr>
            <p:nvPr/>
          </p:nvSpPr>
          <p:spPr bwMode="auto">
            <a:xfrm>
              <a:off x="4302" y="722"/>
              <a:ext cx="182" cy="7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66FF66"/>
              </a:solidFill>
              <a:round/>
              <a:headEnd type="stealth" w="lg" len="lg"/>
              <a:tailEnd/>
            </a:ln>
            <a:effectLst/>
          </p:spPr>
          <p:txBody>
            <a:bodyPr anchor="ctr">
              <a:spAutoFit/>
            </a:bodyPr>
            <a:lstStyle/>
            <a:p>
              <a:endParaRPr lang="ja-JP" altLang="en-US" dirty="0"/>
            </a:p>
          </p:txBody>
        </p:sp>
        <p:sp>
          <p:nvSpPr>
            <p:cNvPr id="577579" name="Arc 1067"/>
            <p:cNvSpPr>
              <a:spLocks/>
            </p:cNvSpPr>
            <p:nvPr/>
          </p:nvSpPr>
          <p:spPr bwMode="auto">
            <a:xfrm flipH="1">
              <a:off x="4551" y="730"/>
              <a:ext cx="226" cy="7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66FF66"/>
              </a:solidFill>
              <a:round/>
              <a:headEnd type="stealth" w="lg" len="lg"/>
              <a:tailEnd/>
            </a:ln>
            <a:effectLst/>
          </p:spPr>
          <p:txBody>
            <a:bodyPr anchor="ctr">
              <a:spAutoFit/>
            </a:bodyPr>
            <a:lstStyle/>
            <a:p>
              <a:endParaRPr lang="ja-JP" altLang="en-US" dirty="0"/>
            </a:p>
          </p:txBody>
        </p:sp>
        <p:sp>
          <p:nvSpPr>
            <p:cNvPr id="577580" name="Arc 1068"/>
            <p:cNvSpPr>
              <a:spLocks/>
            </p:cNvSpPr>
            <p:nvPr/>
          </p:nvSpPr>
          <p:spPr bwMode="auto">
            <a:xfrm flipH="1">
              <a:off x="4526" y="717"/>
              <a:ext cx="78" cy="7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66FF66"/>
              </a:solidFill>
              <a:round/>
              <a:headEnd type="stealth" w="lg" len="lg"/>
              <a:tailEnd/>
            </a:ln>
            <a:effectLst/>
          </p:spPr>
          <p:txBody>
            <a:bodyPr anchor="ctr">
              <a:spAutoFit/>
            </a:bodyPr>
            <a:lstStyle/>
            <a:p>
              <a:endParaRPr lang="ja-JP" altLang="en-US" dirty="0"/>
            </a:p>
          </p:txBody>
        </p:sp>
        <p:sp>
          <p:nvSpPr>
            <p:cNvPr id="577581" name="Arc 1069"/>
            <p:cNvSpPr>
              <a:spLocks/>
            </p:cNvSpPr>
            <p:nvPr/>
          </p:nvSpPr>
          <p:spPr bwMode="auto">
            <a:xfrm>
              <a:off x="4460" y="709"/>
              <a:ext cx="44" cy="7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66FF66"/>
              </a:solidFill>
              <a:round/>
              <a:headEnd type="stealth" w="lg" len="lg"/>
              <a:tailEnd/>
            </a:ln>
            <a:effectLst/>
          </p:spPr>
          <p:txBody>
            <a:bodyPr anchor="ctr">
              <a:spAutoFit/>
            </a:bodyPr>
            <a:lstStyle/>
            <a:p>
              <a:endParaRPr lang="ja-JP" altLang="en-US" dirty="0"/>
            </a:p>
          </p:txBody>
        </p:sp>
      </p:grpSp>
      <p:sp>
        <p:nvSpPr>
          <p:cNvPr id="577583" name="Line 1071"/>
          <p:cNvSpPr>
            <a:spLocks noChangeShapeType="1"/>
          </p:cNvSpPr>
          <p:nvPr/>
        </p:nvSpPr>
        <p:spPr bwMode="auto">
          <a:xfrm>
            <a:off x="6745288" y="2124075"/>
            <a:ext cx="0" cy="217488"/>
          </a:xfrm>
          <a:prstGeom prst="line">
            <a:avLst/>
          </a:prstGeom>
          <a:noFill/>
          <a:ln w="25400">
            <a:solidFill>
              <a:srgbClr val="66FF66"/>
            </a:solidFill>
            <a:round/>
            <a:headEnd/>
            <a:tailEnd/>
          </a:ln>
          <a:effectLst/>
        </p:spPr>
        <p:txBody>
          <a:bodyPr anchor="ctr">
            <a:spAutoFit/>
          </a:bodyPr>
          <a:lstStyle/>
          <a:p>
            <a:endParaRPr lang="ja-JP" altLang="en-US" dirty="0"/>
          </a:p>
        </p:txBody>
      </p:sp>
      <p:sp>
        <p:nvSpPr>
          <p:cNvPr id="577584" name="Line 1072"/>
          <p:cNvSpPr>
            <a:spLocks noChangeShapeType="1"/>
          </p:cNvSpPr>
          <p:nvPr/>
        </p:nvSpPr>
        <p:spPr bwMode="auto">
          <a:xfrm>
            <a:off x="6778625" y="2124075"/>
            <a:ext cx="0" cy="217488"/>
          </a:xfrm>
          <a:prstGeom prst="line">
            <a:avLst/>
          </a:prstGeom>
          <a:noFill/>
          <a:ln w="25400">
            <a:solidFill>
              <a:srgbClr val="66FF66"/>
            </a:solidFill>
            <a:round/>
            <a:headEnd/>
            <a:tailEnd/>
          </a:ln>
          <a:effectLst/>
        </p:spPr>
        <p:txBody>
          <a:bodyPr anchor="ctr">
            <a:spAutoFit/>
          </a:bodyPr>
          <a:lstStyle/>
          <a:p>
            <a:endParaRPr lang="ja-JP" altLang="en-US" dirty="0"/>
          </a:p>
        </p:txBody>
      </p:sp>
      <p:sp>
        <p:nvSpPr>
          <p:cNvPr id="577585" name="Line 1073"/>
          <p:cNvSpPr>
            <a:spLocks noChangeShapeType="1"/>
          </p:cNvSpPr>
          <p:nvPr/>
        </p:nvSpPr>
        <p:spPr bwMode="auto">
          <a:xfrm>
            <a:off x="6816725" y="2124075"/>
            <a:ext cx="0" cy="217488"/>
          </a:xfrm>
          <a:prstGeom prst="line">
            <a:avLst/>
          </a:prstGeom>
          <a:noFill/>
          <a:ln w="25400">
            <a:solidFill>
              <a:srgbClr val="66FF66"/>
            </a:solidFill>
            <a:round/>
            <a:headEnd/>
            <a:tailEnd/>
          </a:ln>
          <a:effectLst/>
        </p:spPr>
        <p:txBody>
          <a:bodyPr anchor="ctr">
            <a:spAutoFit/>
          </a:bodyPr>
          <a:lstStyle/>
          <a:p>
            <a:endParaRPr lang="ja-JP" altLang="en-US" dirty="0"/>
          </a:p>
        </p:txBody>
      </p:sp>
      <p:sp>
        <p:nvSpPr>
          <p:cNvPr id="577586" name="Line 1074"/>
          <p:cNvSpPr>
            <a:spLocks noChangeShapeType="1"/>
          </p:cNvSpPr>
          <p:nvPr/>
        </p:nvSpPr>
        <p:spPr bwMode="auto">
          <a:xfrm>
            <a:off x="6707188" y="2120900"/>
            <a:ext cx="0" cy="217488"/>
          </a:xfrm>
          <a:prstGeom prst="line">
            <a:avLst/>
          </a:prstGeom>
          <a:noFill/>
          <a:ln w="25400">
            <a:solidFill>
              <a:srgbClr val="66FF66"/>
            </a:solidFill>
            <a:round/>
            <a:headEnd/>
            <a:tailEnd/>
          </a:ln>
          <a:effectLst/>
        </p:spPr>
        <p:txBody>
          <a:bodyPr anchor="ctr">
            <a:spAutoFit/>
          </a:bodyPr>
          <a:lstStyle/>
          <a:p>
            <a:endParaRPr lang="ja-JP" altLang="en-US" dirty="0"/>
          </a:p>
        </p:txBody>
      </p:sp>
      <p:grpSp>
        <p:nvGrpSpPr>
          <p:cNvPr id="46" name="グループ化 45"/>
          <p:cNvGrpSpPr/>
          <p:nvPr/>
        </p:nvGrpSpPr>
        <p:grpSpPr>
          <a:xfrm>
            <a:off x="428596" y="3305121"/>
            <a:ext cx="8358246" cy="3124275"/>
            <a:chOff x="428596" y="3305121"/>
            <a:chExt cx="8358246" cy="3124275"/>
          </a:xfrm>
        </p:grpSpPr>
        <p:sp>
          <p:nvSpPr>
            <p:cNvPr id="577566" name="Rectangle 1054"/>
            <p:cNvSpPr>
              <a:spLocks noChangeArrowheads="1"/>
            </p:cNvSpPr>
            <p:nvPr/>
          </p:nvSpPr>
          <p:spPr bwMode="auto">
            <a:xfrm>
              <a:off x="428596" y="3429000"/>
              <a:ext cx="4572000" cy="420688"/>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en-US" altLang="ja-JP" sz="2000" b="1" dirty="0">
                  <a:solidFill>
                    <a:srgbClr val="F8F8F8"/>
                  </a:solidFill>
                </a:rPr>
                <a:t>(2) </a:t>
              </a:r>
              <a:r>
                <a:rPr lang="ja-JP" altLang="en-US" sz="2000" b="1" dirty="0">
                  <a:solidFill>
                    <a:srgbClr val="F8F8F8"/>
                  </a:solidFill>
                </a:rPr>
                <a:t>レーザー干渉計による角度測定</a:t>
              </a:r>
              <a:endParaRPr lang="ja-JP" altLang="en-US" sz="2000" b="1" dirty="0">
                <a:solidFill>
                  <a:srgbClr val="F8F8F8"/>
                </a:solidFill>
                <a:sym typeface="Wingdings" pitchFamily="2" charset="2"/>
              </a:endParaRPr>
            </a:p>
          </p:txBody>
        </p:sp>
        <p:sp>
          <p:nvSpPr>
            <p:cNvPr id="577567" name="Rectangle 1055"/>
            <p:cNvSpPr>
              <a:spLocks noChangeArrowheads="1"/>
            </p:cNvSpPr>
            <p:nvPr/>
          </p:nvSpPr>
          <p:spPr bwMode="auto">
            <a:xfrm>
              <a:off x="857224" y="4130689"/>
              <a:ext cx="3995738" cy="1384866"/>
            </a:xfrm>
            <a:prstGeom prst="rect">
              <a:avLst/>
            </a:prstGeom>
            <a:noFill/>
            <a:ln w="12700">
              <a:noFill/>
              <a:miter lim="800000"/>
              <a:headEnd/>
              <a:tailEnd/>
            </a:ln>
            <a:effectLst/>
          </p:spPr>
          <p:txBody>
            <a:bodyPr>
              <a:spAutoFit/>
            </a:bodyPr>
            <a:lstStyle/>
            <a:p>
              <a:pPr algn="l">
                <a:lnSpc>
                  <a:spcPct val="120000"/>
                </a:lnSpc>
                <a:buFontTx/>
                <a:buNone/>
              </a:pPr>
              <a:r>
                <a:rPr lang="ja-JP" altLang="en-US" b="1" dirty="0">
                  <a:solidFill>
                    <a:srgbClr val="F8F8F8"/>
                  </a:solidFill>
                  <a:ea typeface="HG創英角ｺﾞｼｯｸUB" pitchFamily="49" charset="-128"/>
                </a:rPr>
                <a:t>従来の装置</a:t>
              </a:r>
            </a:p>
            <a:p>
              <a:pPr algn="l">
                <a:lnSpc>
                  <a:spcPct val="120000"/>
                </a:lnSpc>
                <a:buFontTx/>
                <a:buNone/>
              </a:pPr>
              <a:r>
                <a:rPr lang="ja-JP" altLang="en-US" b="1" dirty="0">
                  <a:solidFill>
                    <a:srgbClr val="F8F8F8"/>
                  </a:solidFill>
                  <a:ea typeface="HG創英角ｺﾞｼｯｸUB" pitchFamily="49" charset="-128"/>
                </a:rPr>
                <a:t>　 </a:t>
              </a:r>
              <a:r>
                <a:rPr lang="en-US" altLang="ja-JP" b="1" dirty="0">
                  <a:solidFill>
                    <a:srgbClr val="F8F8F8"/>
                  </a:solidFill>
                  <a:ea typeface="HG創英角ｺﾞｼｯｸUB" pitchFamily="49" charset="-128"/>
                </a:rPr>
                <a:t>10mHz</a:t>
              </a:r>
              <a:r>
                <a:rPr lang="ja-JP" altLang="en-US" b="1" dirty="0">
                  <a:solidFill>
                    <a:srgbClr val="F8F8F8"/>
                  </a:solidFill>
                  <a:ea typeface="HG創英角ｺﾞｼｯｸUB" pitchFamily="49" charset="-128"/>
                </a:rPr>
                <a:t>以上では</a:t>
              </a:r>
              <a:r>
                <a:rPr lang="en-US" altLang="ja-JP" b="1" dirty="0">
                  <a:solidFill>
                    <a:srgbClr val="F8F8F8"/>
                  </a:solidFill>
                  <a:ea typeface="HG創英角ｺﾞｼｯｸUB" pitchFamily="49" charset="-128"/>
                </a:rPr>
                <a:t>, </a:t>
              </a:r>
              <a:r>
                <a:rPr lang="ja-JP" altLang="en-US" b="1" dirty="0">
                  <a:solidFill>
                    <a:srgbClr val="F8F8F8"/>
                  </a:solidFill>
                  <a:ea typeface="HG創英角ｺﾞｼｯｸUB" pitchFamily="49" charset="-128"/>
                </a:rPr>
                <a:t>光てこの雑音　 </a:t>
              </a:r>
            </a:p>
            <a:p>
              <a:pPr algn="l">
                <a:lnSpc>
                  <a:spcPct val="120000"/>
                </a:lnSpc>
                <a:buFontTx/>
                <a:buNone/>
              </a:pPr>
              <a:r>
                <a:rPr lang="ja-JP" altLang="en-US" b="1" dirty="0">
                  <a:solidFill>
                    <a:srgbClr val="F8F8F8"/>
                  </a:solidFill>
                  <a:ea typeface="HG創英角ｺﾞｼｯｸUB" pitchFamily="49" charset="-128"/>
                </a:rPr>
                <a:t>         光てこ    </a:t>
              </a:r>
              <a:r>
                <a:rPr lang="en-US" altLang="ja-JP" b="1" dirty="0">
                  <a:solidFill>
                    <a:srgbClr val="F8F8F8"/>
                  </a:solidFill>
                  <a:ea typeface="HG創英角ｺﾞｼｯｸUB" pitchFamily="49" charset="-128"/>
                </a:rPr>
                <a:t>~10</a:t>
              </a:r>
              <a:r>
                <a:rPr lang="en-US" altLang="ja-JP" b="1" baseline="30000" dirty="0">
                  <a:solidFill>
                    <a:srgbClr val="F8F8F8"/>
                  </a:solidFill>
                  <a:ea typeface="HG創英角ｺﾞｼｯｸUB" pitchFamily="49" charset="-128"/>
                </a:rPr>
                <a:t>-10</a:t>
              </a:r>
              <a:r>
                <a:rPr lang="en-US" altLang="ja-JP" b="1" dirty="0">
                  <a:solidFill>
                    <a:srgbClr val="F8F8F8"/>
                  </a:solidFill>
                  <a:ea typeface="HG創英角ｺﾞｼｯｸUB" pitchFamily="49" charset="-128"/>
                </a:rPr>
                <a:t> rad/Hz</a:t>
              </a:r>
              <a:r>
                <a:rPr lang="en-US" altLang="ja-JP" b="1" baseline="30000" dirty="0">
                  <a:solidFill>
                    <a:srgbClr val="F8F8F8"/>
                  </a:solidFill>
                  <a:ea typeface="HG創英角ｺﾞｼｯｸUB" pitchFamily="49" charset="-128"/>
                </a:rPr>
                <a:t>1/2</a:t>
              </a:r>
            </a:p>
            <a:p>
              <a:pPr algn="l">
                <a:lnSpc>
                  <a:spcPct val="120000"/>
                </a:lnSpc>
                <a:buFontTx/>
                <a:buNone/>
              </a:pPr>
              <a:r>
                <a:rPr lang="en-US" altLang="ja-JP" b="1" dirty="0">
                  <a:ea typeface="HG創英角ｺﾞｼｯｸUB" pitchFamily="49" charset="-128"/>
                </a:rPr>
                <a:t>         </a:t>
              </a:r>
              <a:r>
                <a:rPr lang="ja-JP" altLang="en-US" b="1" dirty="0">
                  <a:solidFill>
                    <a:srgbClr val="FFFFFF"/>
                  </a:solidFill>
                  <a:ea typeface="HG創英角ｺﾞｼｯｸUB" pitchFamily="49" charset="-128"/>
                </a:rPr>
                <a:t>干渉計    </a:t>
              </a:r>
              <a:r>
                <a:rPr lang="en-US" altLang="ja-JP" b="1" dirty="0">
                  <a:solidFill>
                    <a:srgbClr val="FFFFFF"/>
                  </a:solidFill>
                  <a:ea typeface="HG創英角ｺﾞｼｯｸUB" pitchFamily="49" charset="-128"/>
                </a:rPr>
                <a:t>&lt;10</a:t>
              </a:r>
              <a:r>
                <a:rPr lang="en-US" altLang="ja-JP" b="1" baseline="30000" dirty="0">
                  <a:solidFill>
                    <a:srgbClr val="FFFFFF"/>
                  </a:solidFill>
                  <a:ea typeface="HG創英角ｺﾞｼｯｸUB" pitchFamily="49" charset="-128"/>
                </a:rPr>
                <a:t>-14</a:t>
              </a:r>
              <a:r>
                <a:rPr lang="en-US" altLang="ja-JP" b="1" dirty="0">
                  <a:solidFill>
                    <a:srgbClr val="FFFFFF"/>
                  </a:solidFill>
                  <a:ea typeface="HG創英角ｺﾞｼｯｸUB" pitchFamily="49" charset="-128"/>
                </a:rPr>
                <a:t> rad/Hz</a:t>
              </a:r>
              <a:r>
                <a:rPr lang="en-US" altLang="ja-JP" b="1" baseline="30000" dirty="0">
                  <a:solidFill>
                    <a:srgbClr val="FFFFFF"/>
                  </a:solidFill>
                  <a:ea typeface="HG創英角ｺﾞｼｯｸUB" pitchFamily="49" charset="-128"/>
                </a:rPr>
                <a:t>1/2</a:t>
              </a:r>
            </a:p>
          </p:txBody>
        </p:sp>
        <p:sp>
          <p:nvSpPr>
            <p:cNvPr id="577588" name="AutoShape 1076"/>
            <p:cNvSpPr>
              <a:spLocks noChangeAspect="1" noChangeArrowheads="1"/>
            </p:cNvSpPr>
            <p:nvPr/>
          </p:nvSpPr>
          <p:spPr bwMode="auto">
            <a:xfrm>
              <a:off x="1363662" y="5784868"/>
              <a:ext cx="173038" cy="215900"/>
            </a:xfrm>
            <a:prstGeom prst="rightArrow">
              <a:avLst>
                <a:gd name="adj1" fmla="val 59167"/>
                <a:gd name="adj2" fmla="val 40625"/>
              </a:avLst>
            </a:prstGeom>
            <a:solidFill>
              <a:srgbClr val="FFFF99">
                <a:alpha val="10000"/>
              </a:srgbClr>
            </a:solidFill>
            <a:ln w="3175">
              <a:solidFill>
                <a:srgbClr val="FFFFCC"/>
              </a:solidFill>
              <a:miter lim="800000"/>
              <a:headEnd/>
              <a:tailEnd/>
            </a:ln>
            <a:effectLst/>
          </p:spPr>
          <p:txBody>
            <a:bodyPr anchor="ctr">
              <a:noAutofit/>
            </a:bodyPr>
            <a:lstStyle/>
            <a:p>
              <a:endParaRPr lang="ja-JP" altLang="en-US" dirty="0"/>
            </a:p>
          </p:txBody>
        </p:sp>
        <p:sp>
          <p:nvSpPr>
            <p:cNvPr id="577589" name="Rectangle 1077"/>
            <p:cNvSpPr>
              <a:spLocks noChangeArrowheads="1"/>
            </p:cNvSpPr>
            <p:nvPr/>
          </p:nvSpPr>
          <p:spPr bwMode="auto">
            <a:xfrm>
              <a:off x="1506537" y="5672137"/>
              <a:ext cx="3252788" cy="424732"/>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ja-JP" altLang="en-US" b="1" dirty="0">
                  <a:solidFill>
                    <a:srgbClr val="FFFFCC"/>
                  </a:solidFill>
                </a:rPr>
                <a:t>高周波数帯</a:t>
              </a:r>
              <a:r>
                <a:rPr lang="ja-JP" altLang="en-US" b="1" dirty="0">
                  <a:solidFill>
                    <a:srgbClr val="F8F8F8"/>
                  </a:solidFill>
                </a:rPr>
                <a:t>での感度の向上</a:t>
              </a:r>
              <a:endParaRPr lang="ja-JP" altLang="en-US" b="1" dirty="0">
                <a:solidFill>
                  <a:srgbClr val="F8F8F8"/>
                </a:solidFill>
                <a:sym typeface="Wingdings" pitchFamily="2" charset="2"/>
              </a:endParaRPr>
            </a:p>
          </p:txBody>
        </p:sp>
        <p:sp>
          <p:nvSpPr>
            <p:cNvPr id="44" name="角丸四角形 43"/>
            <p:cNvSpPr/>
            <p:nvPr/>
          </p:nvSpPr>
          <p:spPr bwMode="auto">
            <a:xfrm>
              <a:off x="5072066" y="3429000"/>
              <a:ext cx="3714776" cy="3000396"/>
            </a:xfrm>
            <a:prstGeom prst="roundRect">
              <a:avLst>
                <a:gd name="adj" fmla="val 2073"/>
              </a:avLst>
            </a:prstGeom>
            <a:solidFill>
              <a:srgbClr val="F8F8F8">
                <a:alpha val="9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pic>
          <p:nvPicPr>
            <p:cNvPr id="45" name="Picture 1040" descr="IF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144100" y="3305121"/>
              <a:ext cx="3534761" cy="2989317"/>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bwMode="auto">
          <a:xfrm>
            <a:off x="1071538" y="2571744"/>
            <a:ext cx="7143800" cy="3857652"/>
          </a:xfrm>
          <a:prstGeom prst="roundRect">
            <a:avLst>
              <a:gd name="adj" fmla="val 2073"/>
            </a:avLst>
          </a:prstGeom>
          <a:solidFill>
            <a:srgbClr val="F8F8F8">
              <a:alpha val="9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584708" name="Rectangle 4"/>
          <p:cNvSpPr>
            <a:spLocks noGrp="1" noChangeArrowheads="1"/>
          </p:cNvSpPr>
          <p:nvPr>
            <p:ph type="title"/>
          </p:nvPr>
        </p:nvSpPr>
        <p:spPr/>
        <p:txBody>
          <a:bodyPr/>
          <a:lstStyle/>
          <a:p>
            <a:r>
              <a:rPr lang="ja-JP" altLang="en-US" dirty="0"/>
              <a:t>到達感度の見積もり</a:t>
            </a:r>
          </a:p>
        </p:txBody>
      </p:sp>
      <p:sp>
        <p:nvSpPr>
          <p:cNvPr id="18"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584753" name="Picture 49"/>
          <p:cNvPicPr>
            <a:picLocks noChangeAspect="1" noChangeArrowheads="1"/>
          </p:cNvPicPr>
          <p:nvPr/>
        </p:nvPicPr>
        <p:blipFill>
          <a:blip r:embed="rId4" cstate="print"/>
          <a:srcRect/>
          <a:stretch>
            <a:fillRect/>
          </a:stretch>
        </p:blipFill>
        <p:spPr bwMode="auto">
          <a:xfrm>
            <a:off x="1042988" y="2482850"/>
            <a:ext cx="6197600" cy="3976688"/>
          </a:xfrm>
          <a:prstGeom prst="rect">
            <a:avLst/>
          </a:prstGeom>
          <a:noFill/>
          <a:ln w="12700">
            <a:noFill/>
            <a:miter lim="800000"/>
            <a:headEnd/>
            <a:tailEnd/>
          </a:ln>
          <a:effectLst/>
        </p:spPr>
      </p:pic>
      <p:sp>
        <p:nvSpPr>
          <p:cNvPr id="584718" name="Rectangle 14"/>
          <p:cNvSpPr>
            <a:spLocks noChangeArrowheads="1"/>
          </p:cNvSpPr>
          <p:nvPr/>
        </p:nvSpPr>
        <p:spPr bwMode="auto">
          <a:xfrm rot="-2533858">
            <a:off x="5940425" y="3602038"/>
            <a:ext cx="1655763" cy="26035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en-US" altLang="ja-JP" sz="1000" b="1" dirty="0">
                <a:solidFill>
                  <a:srgbClr val="99CC00"/>
                </a:solidFill>
              </a:rPr>
              <a:t> (Aug.8, 2008)</a:t>
            </a:r>
            <a:endParaRPr lang="en-US" altLang="ja-JP" sz="1000" b="1" dirty="0">
              <a:solidFill>
                <a:srgbClr val="99CC00"/>
              </a:solidFill>
              <a:sym typeface="Wingdings" pitchFamily="2" charset="2"/>
            </a:endParaRPr>
          </a:p>
        </p:txBody>
      </p:sp>
      <p:sp>
        <p:nvSpPr>
          <p:cNvPr id="584731" name="AutoShape 27"/>
          <p:cNvSpPr>
            <a:spLocks noChangeArrowheads="1"/>
          </p:cNvSpPr>
          <p:nvPr/>
        </p:nvSpPr>
        <p:spPr bwMode="auto">
          <a:xfrm>
            <a:off x="3254394" y="2054693"/>
            <a:ext cx="228600" cy="304800"/>
          </a:xfrm>
          <a:prstGeom prst="roundRect">
            <a:avLst>
              <a:gd name="adj" fmla="val 4208"/>
            </a:avLst>
          </a:prstGeom>
          <a:solidFill>
            <a:srgbClr val="CCFFCC">
              <a:alpha val="20000"/>
            </a:srgbClr>
          </a:solidFill>
          <a:ln w="6350">
            <a:noFill/>
            <a:round/>
            <a:headEnd/>
            <a:tailEnd/>
          </a:ln>
          <a:effectLst/>
        </p:spPr>
        <p:txBody>
          <a:bodyPr anchor="ctr">
            <a:spAutoFit/>
          </a:bodyPr>
          <a:lstStyle/>
          <a:p>
            <a:endParaRPr lang="ja-JP" altLang="en-US" dirty="0"/>
          </a:p>
        </p:txBody>
      </p:sp>
      <p:sp>
        <p:nvSpPr>
          <p:cNvPr id="584732" name="AutoShape 28"/>
          <p:cNvSpPr>
            <a:spLocks noChangeArrowheads="1"/>
          </p:cNvSpPr>
          <p:nvPr/>
        </p:nvSpPr>
        <p:spPr bwMode="auto">
          <a:xfrm>
            <a:off x="1582770" y="1981668"/>
            <a:ext cx="865187" cy="415925"/>
          </a:xfrm>
          <a:prstGeom prst="roundRect">
            <a:avLst>
              <a:gd name="adj" fmla="val 4208"/>
            </a:avLst>
          </a:prstGeom>
          <a:solidFill>
            <a:srgbClr val="FFFF99">
              <a:alpha val="20000"/>
            </a:srgbClr>
          </a:solidFill>
          <a:ln w="6350">
            <a:noFill/>
            <a:round/>
            <a:headEnd/>
            <a:tailEnd/>
          </a:ln>
          <a:effectLst/>
        </p:spPr>
        <p:txBody>
          <a:bodyPr anchor="ctr">
            <a:spAutoFit/>
          </a:bodyPr>
          <a:lstStyle/>
          <a:p>
            <a:endParaRPr lang="ja-JP" altLang="en-US" dirty="0"/>
          </a:p>
        </p:txBody>
      </p:sp>
      <p:pic>
        <p:nvPicPr>
          <p:cNvPr id="584736" name="Picture 32"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lum bright="90000"/>
          </a:blip>
          <a:srcRect/>
          <a:stretch>
            <a:fillRect/>
          </a:stretch>
        </p:blipFill>
        <p:spPr bwMode="auto">
          <a:xfrm>
            <a:off x="1601809" y="2019768"/>
            <a:ext cx="2009775" cy="322262"/>
          </a:xfrm>
          <a:prstGeom prst="rect">
            <a:avLst/>
          </a:prstGeom>
          <a:noFill/>
          <a:ln w="12700">
            <a:noFill/>
            <a:miter lim="800000"/>
            <a:headEnd/>
            <a:tailEnd/>
          </a:ln>
          <a:effectLst/>
        </p:spPr>
      </p:pic>
      <p:sp>
        <p:nvSpPr>
          <p:cNvPr id="584737" name="Rectangle 33"/>
          <p:cNvSpPr>
            <a:spLocks noChangeArrowheads="1"/>
          </p:cNvSpPr>
          <p:nvPr/>
        </p:nvSpPr>
        <p:spPr bwMode="auto">
          <a:xfrm>
            <a:off x="4967320" y="973605"/>
            <a:ext cx="3176580" cy="430887"/>
          </a:xfrm>
          <a:prstGeom prst="rect">
            <a:avLst/>
          </a:prstGeom>
          <a:noFill/>
          <a:ln w="12700">
            <a:noFill/>
            <a:miter lim="800000"/>
            <a:headEnd/>
            <a:tailEnd/>
          </a:ln>
          <a:effectLst/>
        </p:spPr>
        <p:txBody>
          <a:bodyPr wrap="square">
            <a:spAutoFit/>
          </a:bodyPr>
          <a:lstStyle/>
          <a:p>
            <a:pPr algn="l">
              <a:lnSpc>
                <a:spcPct val="110000"/>
              </a:lnSpc>
              <a:buFontTx/>
              <a:buNone/>
            </a:pPr>
            <a:r>
              <a:rPr lang="ja-JP" altLang="en-US" sz="2000" b="1" dirty="0">
                <a:solidFill>
                  <a:srgbClr val="F8F8F8"/>
                </a:solidFill>
                <a:ea typeface="HG創英角ｺﾞｼｯｸUB" pitchFamily="49" charset="-128"/>
              </a:rPr>
              <a:t>高周波数</a:t>
            </a:r>
            <a:r>
              <a:rPr lang="en-US" altLang="ja-JP" sz="2000" b="1" dirty="0">
                <a:solidFill>
                  <a:srgbClr val="F8F8F8"/>
                </a:solidFill>
                <a:ea typeface="HG創英角ｺﾞｼｯｸUB" pitchFamily="49" charset="-128"/>
              </a:rPr>
              <a:t>: </a:t>
            </a:r>
            <a:r>
              <a:rPr lang="ja-JP" altLang="en-US" sz="2000" b="1" dirty="0">
                <a:solidFill>
                  <a:srgbClr val="F8F8F8"/>
                </a:solidFill>
                <a:ea typeface="HG創英角ｺﾞｼｯｸUB" pitchFamily="49" charset="-128"/>
              </a:rPr>
              <a:t>センサ雑音</a:t>
            </a:r>
            <a:endParaRPr lang="ja-JP" altLang="en-US" b="1" dirty="0">
              <a:solidFill>
                <a:srgbClr val="F8F8F8"/>
              </a:solidFill>
              <a:ea typeface="HG創英角ｺﾞｼｯｸUB" pitchFamily="49" charset="-128"/>
            </a:endParaRPr>
          </a:p>
        </p:txBody>
      </p:sp>
      <p:sp>
        <p:nvSpPr>
          <p:cNvPr id="584742" name="Rectangle 38"/>
          <p:cNvSpPr>
            <a:spLocks noChangeArrowheads="1"/>
          </p:cNvSpPr>
          <p:nvPr/>
        </p:nvSpPr>
        <p:spPr bwMode="auto">
          <a:xfrm>
            <a:off x="1079532" y="857232"/>
            <a:ext cx="2808288" cy="397353"/>
          </a:xfrm>
          <a:prstGeom prst="rect">
            <a:avLst/>
          </a:prstGeom>
          <a:noFill/>
          <a:ln w="12700">
            <a:noFill/>
            <a:miter lim="800000"/>
            <a:headEnd/>
            <a:tailEnd/>
          </a:ln>
          <a:effectLst/>
        </p:spPr>
        <p:txBody>
          <a:bodyPr>
            <a:spAutoFit/>
          </a:bodyPr>
          <a:lstStyle/>
          <a:p>
            <a:pPr algn="l">
              <a:lnSpc>
                <a:spcPct val="110000"/>
              </a:lnSpc>
              <a:buFontTx/>
              <a:buNone/>
            </a:pPr>
            <a:r>
              <a:rPr lang="ja-JP" altLang="en-US" sz="2000" b="1" dirty="0">
                <a:solidFill>
                  <a:srgbClr val="F8F8F8"/>
                </a:solidFill>
                <a:ea typeface="HG創英角ｺﾞｼｯｸUB" pitchFamily="49" charset="-128"/>
              </a:rPr>
              <a:t>低周波数</a:t>
            </a:r>
            <a:r>
              <a:rPr lang="en-US" altLang="ja-JP" sz="2000" b="1" dirty="0">
                <a:solidFill>
                  <a:srgbClr val="F8F8F8"/>
                </a:solidFill>
                <a:ea typeface="HG創英角ｺﾞｼｯｸUB" pitchFamily="49" charset="-128"/>
              </a:rPr>
              <a:t>: </a:t>
            </a:r>
            <a:r>
              <a:rPr lang="ja-JP" altLang="en-US" sz="2000" b="1" dirty="0">
                <a:solidFill>
                  <a:srgbClr val="F8F8F8"/>
                </a:solidFill>
                <a:ea typeface="HG創英角ｺﾞｼｯｸUB" pitchFamily="49" charset="-128"/>
              </a:rPr>
              <a:t>熱雑音</a:t>
            </a:r>
            <a:endParaRPr lang="ja-JP" altLang="en-US" b="1" dirty="0">
              <a:solidFill>
                <a:srgbClr val="F8F8F8"/>
              </a:solidFill>
              <a:ea typeface="HG創英角ｺﾞｼｯｸUB" pitchFamily="49" charset="-128"/>
            </a:endParaRPr>
          </a:p>
        </p:txBody>
      </p:sp>
      <p:sp>
        <p:nvSpPr>
          <p:cNvPr id="584743" name="Rectangle 39"/>
          <p:cNvSpPr>
            <a:spLocks noChangeArrowheads="1"/>
          </p:cNvSpPr>
          <p:nvPr/>
        </p:nvSpPr>
        <p:spPr bwMode="auto">
          <a:xfrm>
            <a:off x="1150970" y="1254585"/>
            <a:ext cx="3743325" cy="628650"/>
          </a:xfrm>
          <a:prstGeom prst="rect">
            <a:avLst/>
          </a:prstGeom>
          <a:noFill/>
          <a:ln w="12700">
            <a:noFill/>
            <a:miter lim="800000"/>
            <a:headEnd/>
            <a:tailEnd/>
          </a:ln>
          <a:effectLst/>
        </p:spPr>
        <p:txBody>
          <a:bodyPr>
            <a:spAutoFit/>
          </a:bodyPr>
          <a:lstStyle/>
          <a:p>
            <a:pPr algn="l">
              <a:lnSpc>
                <a:spcPct val="110000"/>
              </a:lnSpc>
              <a:buFontTx/>
              <a:buNone/>
            </a:pPr>
            <a:r>
              <a:rPr lang="ja-JP" altLang="en-US" sz="1600" b="1" dirty="0">
                <a:solidFill>
                  <a:srgbClr val="C0C0C0"/>
                </a:solidFill>
                <a:ea typeface="HG創英角ｺﾞｼｯｸUB" pitchFamily="49" charset="-128"/>
              </a:rPr>
              <a:t>有限温度の熱浴 </a:t>
            </a:r>
            <a:r>
              <a:rPr lang="en-US" altLang="ja-JP" sz="1600" b="1" dirty="0">
                <a:solidFill>
                  <a:srgbClr val="C0C0C0"/>
                </a:solidFill>
                <a:ea typeface="HG創英角ｺﾞｼｯｸUB" pitchFamily="49" charset="-128"/>
              </a:rPr>
              <a:t>+ </a:t>
            </a:r>
            <a:r>
              <a:rPr lang="ja-JP" altLang="en-US" sz="1600" b="1" dirty="0">
                <a:solidFill>
                  <a:srgbClr val="C0C0C0"/>
                </a:solidFill>
                <a:ea typeface="HG創英角ｺﾞｼｯｸUB" pitchFamily="49" charset="-128"/>
              </a:rPr>
              <a:t>機械損失 </a:t>
            </a:r>
          </a:p>
          <a:p>
            <a:pPr algn="l">
              <a:lnSpc>
                <a:spcPct val="110000"/>
              </a:lnSpc>
              <a:buFontTx/>
              <a:buNone/>
            </a:pPr>
            <a:r>
              <a:rPr lang="ja-JP" altLang="en-US" sz="1600" b="1" dirty="0">
                <a:solidFill>
                  <a:srgbClr val="C0C0C0"/>
                </a:solidFill>
                <a:ea typeface="HG創英角ｺﾞｼｯｸUB" pitchFamily="49" charset="-128"/>
              </a:rPr>
              <a:t>    </a:t>
            </a:r>
            <a:r>
              <a:rPr lang="ja-JP" altLang="en-US" sz="1600" b="1" dirty="0">
                <a:solidFill>
                  <a:srgbClr val="C0C0C0"/>
                </a:solidFill>
                <a:ea typeface="HG創英角ｺﾞｼｯｸUB" pitchFamily="49" charset="-128"/>
                <a:sym typeface="Wingdings" pitchFamily="2" charset="2"/>
              </a:rPr>
              <a:t> </a:t>
            </a:r>
            <a:r>
              <a:rPr lang="ja-JP" altLang="en-US" sz="1600" b="1" dirty="0">
                <a:solidFill>
                  <a:srgbClr val="C0C0C0"/>
                </a:solidFill>
                <a:ea typeface="HG創英角ｺﾞｼｯｸUB" pitchFamily="49" charset="-128"/>
              </a:rPr>
              <a:t>揺動力 </a:t>
            </a:r>
            <a:r>
              <a:rPr lang="en-US" altLang="zh-TW" sz="1600" b="1" dirty="0">
                <a:solidFill>
                  <a:srgbClr val="C0C0C0"/>
                </a:solidFill>
                <a:ea typeface="HG創英角ｺﾞｼｯｸUB" pitchFamily="49" charset="-128"/>
              </a:rPr>
              <a:t>(</a:t>
            </a:r>
            <a:r>
              <a:rPr lang="zh-TW" altLang="en-US" sz="1600" b="1" dirty="0">
                <a:solidFill>
                  <a:srgbClr val="C0C0C0"/>
                </a:solidFill>
                <a:ea typeface="HG創英角ｺﾞｼｯｸUB" pitchFamily="49" charset="-128"/>
              </a:rPr>
              <a:t>揺動散逸定理</a:t>
            </a:r>
            <a:r>
              <a:rPr lang="en-US" altLang="zh-TW" sz="1600" b="1" dirty="0">
                <a:solidFill>
                  <a:srgbClr val="C0C0C0"/>
                </a:solidFill>
                <a:ea typeface="HG創英角ｺﾞｼｯｸUB" pitchFamily="49" charset="-128"/>
              </a:rPr>
              <a:t>)</a:t>
            </a:r>
            <a:endParaRPr lang="en-US" altLang="ja-JP" sz="1600" b="1" dirty="0">
              <a:solidFill>
                <a:srgbClr val="C0C0C0"/>
              </a:solidFill>
              <a:ea typeface="HG創英角ｺﾞｼｯｸUB" pitchFamily="49" charset="-128"/>
            </a:endParaRPr>
          </a:p>
        </p:txBody>
      </p:sp>
      <p:sp>
        <p:nvSpPr>
          <p:cNvPr id="584744" name="Rectangle 40"/>
          <p:cNvSpPr>
            <a:spLocks noChangeArrowheads="1"/>
          </p:cNvSpPr>
          <p:nvPr/>
        </p:nvSpPr>
        <p:spPr bwMode="auto">
          <a:xfrm>
            <a:off x="5154671" y="1468899"/>
            <a:ext cx="3743325" cy="634020"/>
          </a:xfrm>
          <a:prstGeom prst="rect">
            <a:avLst/>
          </a:prstGeom>
          <a:noFill/>
          <a:ln w="12700">
            <a:noFill/>
            <a:miter lim="800000"/>
            <a:headEnd/>
            <a:tailEnd/>
          </a:ln>
          <a:effectLst/>
        </p:spPr>
        <p:txBody>
          <a:bodyPr>
            <a:spAutoFit/>
          </a:bodyPr>
          <a:lstStyle/>
          <a:p>
            <a:pPr algn="l">
              <a:lnSpc>
                <a:spcPct val="110000"/>
              </a:lnSpc>
              <a:buFontTx/>
              <a:buNone/>
            </a:pPr>
            <a:r>
              <a:rPr lang="ja-JP" altLang="en-US" sz="1600" b="1" dirty="0">
                <a:solidFill>
                  <a:srgbClr val="C0C0C0"/>
                </a:solidFill>
                <a:ea typeface="HG創英角ｺﾞｼｯｸUB" pitchFamily="49" charset="-128"/>
              </a:rPr>
              <a:t>角度読取り装置の雑音　 </a:t>
            </a:r>
            <a:endParaRPr lang="en-US" altLang="ja-JP" sz="1600" b="1" baseline="30000" dirty="0">
              <a:solidFill>
                <a:srgbClr val="C0C0C0"/>
              </a:solidFill>
              <a:ea typeface="HG創英角ｺﾞｼｯｸUB" pitchFamily="49" charset="-128"/>
            </a:endParaRPr>
          </a:p>
          <a:p>
            <a:pPr algn="l">
              <a:lnSpc>
                <a:spcPct val="110000"/>
              </a:lnSpc>
              <a:buFontTx/>
              <a:buNone/>
            </a:pPr>
            <a:r>
              <a:rPr lang="en-US" altLang="ja-JP" sz="1600" b="1" dirty="0">
                <a:ea typeface="HG創英角ｺﾞｼｯｸUB" pitchFamily="49" charset="-128"/>
              </a:rPr>
              <a:t>      </a:t>
            </a:r>
            <a:r>
              <a:rPr lang="ja-JP" altLang="en-US" sz="1600" b="1" dirty="0">
                <a:solidFill>
                  <a:srgbClr val="FFFFCC"/>
                </a:solidFill>
                <a:ea typeface="HG創英角ｺﾞｼｯｸUB" pitchFamily="49" charset="-128"/>
              </a:rPr>
              <a:t>干渉計    </a:t>
            </a:r>
            <a:r>
              <a:rPr lang="en-US" altLang="ja-JP" sz="1600" b="1" dirty="0">
                <a:solidFill>
                  <a:srgbClr val="FFFFCC"/>
                </a:solidFill>
                <a:ea typeface="HG創英角ｺﾞｼｯｸUB" pitchFamily="49" charset="-128"/>
              </a:rPr>
              <a:t>&lt;10</a:t>
            </a:r>
            <a:r>
              <a:rPr lang="en-US" altLang="ja-JP" sz="1600" b="1" baseline="30000" dirty="0">
                <a:solidFill>
                  <a:srgbClr val="FFFFCC"/>
                </a:solidFill>
                <a:ea typeface="HG創英角ｺﾞｼｯｸUB" pitchFamily="49" charset="-128"/>
              </a:rPr>
              <a:t>-14</a:t>
            </a:r>
            <a:r>
              <a:rPr lang="en-US" altLang="ja-JP" sz="1600" b="1" dirty="0">
                <a:solidFill>
                  <a:srgbClr val="FFFFCC"/>
                </a:solidFill>
                <a:ea typeface="HG創英角ｺﾞｼｯｸUB" pitchFamily="49" charset="-128"/>
              </a:rPr>
              <a:t> rad/Hz</a:t>
            </a:r>
            <a:r>
              <a:rPr lang="en-US" altLang="ja-JP" sz="1600" b="1" baseline="30000" dirty="0">
                <a:solidFill>
                  <a:srgbClr val="FFFFCC"/>
                </a:solidFill>
                <a:ea typeface="HG創英角ｺﾞｼｯｸUB" pitchFamily="49" charset="-128"/>
              </a:rPr>
              <a:t>1/2</a:t>
            </a:r>
          </a:p>
        </p:txBody>
      </p:sp>
      <p:sp>
        <p:nvSpPr>
          <p:cNvPr id="584749" name="Rectangle 45"/>
          <p:cNvSpPr>
            <a:spLocks noChangeArrowheads="1"/>
          </p:cNvSpPr>
          <p:nvPr/>
        </p:nvSpPr>
        <p:spPr bwMode="auto">
          <a:xfrm>
            <a:off x="7091363" y="4822825"/>
            <a:ext cx="1296987" cy="55880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1400" b="1" dirty="0">
                <a:solidFill>
                  <a:srgbClr val="008000"/>
                </a:solidFill>
              </a:rPr>
              <a:t>最終目標</a:t>
            </a:r>
          </a:p>
          <a:p>
            <a:pPr algn="l">
              <a:lnSpc>
                <a:spcPct val="110000"/>
              </a:lnSpc>
              <a:buClr>
                <a:schemeClr val="accent2"/>
              </a:buClr>
              <a:buSzPct val="70000"/>
              <a:buFont typeface="Wingdings" pitchFamily="2" charset="2"/>
              <a:buNone/>
            </a:pPr>
            <a:r>
              <a:rPr kumimoji="0" lang="ja-JP" altLang="en-US" sz="1400" b="1" dirty="0">
                <a:solidFill>
                  <a:srgbClr val="008000"/>
                </a:solidFill>
              </a:rPr>
              <a:t> </a:t>
            </a:r>
            <a:r>
              <a:rPr kumimoji="0" lang="en-US" altLang="ja-JP" sz="1400" b="1" dirty="0">
                <a:solidFill>
                  <a:srgbClr val="008000"/>
                </a:solidFill>
              </a:rPr>
              <a:t>(</a:t>
            </a:r>
            <a:r>
              <a:rPr kumimoji="0" lang="ja-JP" altLang="en-US" sz="1400" b="1" dirty="0">
                <a:solidFill>
                  <a:srgbClr val="008000"/>
                </a:solidFill>
              </a:rPr>
              <a:t>感度限界</a:t>
            </a:r>
            <a:r>
              <a:rPr kumimoji="0" lang="en-US" altLang="ja-JP" sz="1400" b="1" dirty="0">
                <a:solidFill>
                  <a:srgbClr val="008000"/>
                </a:solidFill>
              </a:rPr>
              <a:t>)</a:t>
            </a:r>
            <a:endParaRPr lang="en-US" altLang="ja-JP" sz="1400" b="1" dirty="0">
              <a:solidFill>
                <a:srgbClr val="008000"/>
              </a:solidFill>
              <a:sym typeface="Wingdings" pitchFamily="2" charset="2"/>
            </a:endParaRPr>
          </a:p>
        </p:txBody>
      </p:sp>
      <p:sp>
        <p:nvSpPr>
          <p:cNvPr id="584750" name="Line 46"/>
          <p:cNvSpPr>
            <a:spLocks noChangeShapeType="1"/>
          </p:cNvSpPr>
          <p:nvPr/>
        </p:nvSpPr>
        <p:spPr bwMode="auto">
          <a:xfrm flipH="1" flipV="1">
            <a:off x="6731000" y="4822825"/>
            <a:ext cx="431800" cy="144463"/>
          </a:xfrm>
          <a:prstGeom prst="line">
            <a:avLst/>
          </a:prstGeom>
          <a:noFill/>
          <a:ln w="38100">
            <a:solidFill>
              <a:srgbClr val="008000"/>
            </a:solidFill>
            <a:round/>
            <a:headEnd/>
            <a:tailEnd type="stealth" w="med" len="med"/>
          </a:ln>
          <a:effectLst/>
        </p:spPr>
        <p:txBody>
          <a:bodyPr anchor="ctr">
            <a:spAutoFit/>
          </a:bodyPr>
          <a:lstStyle/>
          <a:p>
            <a:endParaRPr lang="ja-JP" altLang="en-U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bwMode="auto">
          <a:xfrm>
            <a:off x="5000628" y="785794"/>
            <a:ext cx="4000496" cy="5643602"/>
          </a:xfrm>
          <a:prstGeom prst="roundRect">
            <a:avLst>
              <a:gd name="adj" fmla="val 2073"/>
            </a:avLst>
          </a:prstGeom>
          <a:solidFill>
            <a:srgbClr val="F8F8F8">
              <a:alpha val="9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593922" name="Rectangle 2"/>
          <p:cNvSpPr>
            <a:spLocks noGrp="1" noChangeArrowheads="1"/>
          </p:cNvSpPr>
          <p:nvPr>
            <p:ph type="title"/>
          </p:nvPr>
        </p:nvSpPr>
        <p:spPr/>
        <p:txBody>
          <a:bodyPr/>
          <a:lstStyle/>
          <a:p>
            <a:r>
              <a:rPr lang="ja-JP" altLang="en-US"/>
              <a:t>重力測定実験　まとめ</a:t>
            </a:r>
          </a:p>
        </p:txBody>
      </p:sp>
      <p:sp>
        <p:nvSpPr>
          <p:cNvPr id="27"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593923" name="Rectangle 3"/>
          <p:cNvSpPr>
            <a:spLocks noChangeArrowheads="1"/>
          </p:cNvSpPr>
          <p:nvPr/>
        </p:nvSpPr>
        <p:spPr bwMode="auto">
          <a:xfrm>
            <a:off x="428596" y="881050"/>
            <a:ext cx="4608512" cy="762000"/>
          </a:xfrm>
          <a:prstGeom prst="rect">
            <a:avLst/>
          </a:prstGeom>
          <a:noFill/>
          <a:ln w="15875">
            <a:noFill/>
            <a:miter lim="800000"/>
            <a:headEnd/>
            <a:tailEnd/>
          </a:ln>
          <a:effectLst/>
        </p:spPr>
        <p:txBody>
          <a:bodyPr>
            <a:spAutoFit/>
          </a:bodyPr>
          <a:lstStyle/>
          <a:p>
            <a:pPr algn="l">
              <a:lnSpc>
                <a:spcPct val="110000"/>
              </a:lnSpc>
              <a:buFontTx/>
              <a:buNone/>
            </a:pPr>
            <a:r>
              <a:rPr kumimoji="0" lang="ja-JP" altLang="en-US" sz="2000" b="1" dirty="0">
                <a:solidFill>
                  <a:srgbClr val="F8F8F8"/>
                </a:solidFill>
                <a:sym typeface="Wingdings" pitchFamily="2" charset="2"/>
              </a:rPr>
              <a:t>余剰次元理論の検証のため、</a:t>
            </a:r>
          </a:p>
          <a:p>
            <a:pPr algn="l">
              <a:lnSpc>
                <a:spcPct val="110000"/>
              </a:lnSpc>
              <a:buFontTx/>
              <a:buNone/>
            </a:pPr>
            <a:r>
              <a:rPr kumimoji="0" lang="ja-JP" altLang="en-US" sz="2000" b="1" dirty="0">
                <a:solidFill>
                  <a:srgbClr val="F8F8F8"/>
                </a:solidFill>
                <a:sym typeface="Wingdings" pitchFamily="2" charset="2"/>
              </a:rPr>
              <a:t>　　　　　重力の逆二乗則検証実験を行う</a:t>
            </a:r>
            <a:endParaRPr lang="ja-JP" altLang="en-US" sz="2000" b="1" dirty="0">
              <a:solidFill>
                <a:srgbClr val="F8F8F8"/>
              </a:solidFill>
              <a:sym typeface="Wingdings" pitchFamily="2" charset="2"/>
            </a:endParaRPr>
          </a:p>
        </p:txBody>
      </p:sp>
      <p:pic>
        <p:nvPicPr>
          <p:cNvPr id="593924"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259417" y="855666"/>
            <a:ext cx="3527425" cy="3073400"/>
          </a:xfrm>
          <a:prstGeom prst="rect">
            <a:avLst/>
          </a:prstGeom>
          <a:noFill/>
          <a:ln w="12700">
            <a:noFill/>
            <a:miter lim="800000"/>
            <a:headEnd/>
            <a:tailEnd/>
          </a:ln>
          <a:effectLst/>
        </p:spPr>
      </p:pic>
      <p:sp>
        <p:nvSpPr>
          <p:cNvPr id="593925" name="Rectangle 5"/>
          <p:cNvSpPr>
            <a:spLocks noChangeArrowheads="1"/>
          </p:cNvSpPr>
          <p:nvPr/>
        </p:nvSpPr>
        <p:spPr bwMode="auto">
          <a:xfrm>
            <a:off x="7851805" y="3160716"/>
            <a:ext cx="400050" cy="508000"/>
          </a:xfrm>
          <a:prstGeom prst="rect">
            <a:avLst/>
          </a:prstGeom>
          <a:solidFill>
            <a:srgbClr val="FF99CC">
              <a:alpha val="50000"/>
            </a:srgbClr>
          </a:solidFill>
          <a:ln w="12700">
            <a:noFill/>
            <a:miter lim="800000"/>
            <a:headEnd/>
            <a:tailEnd/>
          </a:ln>
          <a:effectLst/>
        </p:spPr>
        <p:txBody>
          <a:bodyPr anchor="ctr">
            <a:spAutoFit/>
          </a:bodyPr>
          <a:lstStyle/>
          <a:p>
            <a:endParaRPr lang="ja-JP" altLang="en-US"/>
          </a:p>
        </p:txBody>
      </p:sp>
      <p:sp>
        <p:nvSpPr>
          <p:cNvPr id="593926" name="Line 6"/>
          <p:cNvSpPr>
            <a:spLocks noChangeShapeType="1"/>
          </p:cNvSpPr>
          <p:nvPr/>
        </p:nvSpPr>
        <p:spPr bwMode="auto">
          <a:xfrm>
            <a:off x="7851805" y="3409954"/>
            <a:ext cx="431800" cy="0"/>
          </a:xfrm>
          <a:prstGeom prst="line">
            <a:avLst/>
          </a:prstGeom>
          <a:noFill/>
          <a:ln w="38100">
            <a:solidFill>
              <a:srgbClr val="FF5050"/>
            </a:solidFill>
            <a:round/>
            <a:headEnd/>
            <a:tailEnd/>
          </a:ln>
          <a:effectLst/>
        </p:spPr>
        <p:txBody>
          <a:bodyPr wrap="none" anchor="ctr">
            <a:spAutoFit/>
          </a:bodyPr>
          <a:lstStyle/>
          <a:p>
            <a:endParaRPr lang="ja-JP" altLang="en-US"/>
          </a:p>
        </p:txBody>
      </p:sp>
      <p:sp>
        <p:nvSpPr>
          <p:cNvPr id="593927" name="Rectangle 7"/>
          <p:cNvSpPr>
            <a:spLocks noChangeArrowheads="1"/>
          </p:cNvSpPr>
          <p:nvPr/>
        </p:nvSpPr>
        <p:spPr bwMode="auto">
          <a:xfrm>
            <a:off x="6429388" y="3000372"/>
            <a:ext cx="1439862" cy="329321"/>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400" b="1" dirty="0" smtClean="0">
                <a:solidFill>
                  <a:srgbClr val="FF5050"/>
                </a:solidFill>
              </a:rPr>
              <a:t>目標 </a:t>
            </a:r>
            <a:endParaRPr lang="ja-JP" altLang="en-US" sz="1400" b="1" dirty="0">
              <a:solidFill>
                <a:srgbClr val="FF5050"/>
              </a:solidFill>
              <a:sym typeface="Wingdings" pitchFamily="2" charset="2"/>
            </a:endParaRPr>
          </a:p>
        </p:txBody>
      </p:sp>
      <p:sp>
        <p:nvSpPr>
          <p:cNvPr id="593928" name="Line 8"/>
          <p:cNvSpPr>
            <a:spLocks noChangeShapeType="1"/>
          </p:cNvSpPr>
          <p:nvPr/>
        </p:nvSpPr>
        <p:spPr bwMode="auto">
          <a:xfrm>
            <a:off x="6986617" y="3232154"/>
            <a:ext cx="792163" cy="144462"/>
          </a:xfrm>
          <a:prstGeom prst="line">
            <a:avLst/>
          </a:prstGeom>
          <a:noFill/>
          <a:ln w="38100">
            <a:solidFill>
              <a:srgbClr val="FF5050"/>
            </a:solidFill>
            <a:round/>
            <a:headEnd/>
            <a:tailEnd type="stealth" w="med" len="med"/>
          </a:ln>
          <a:effectLst/>
        </p:spPr>
        <p:txBody>
          <a:bodyPr anchor="ctr">
            <a:spAutoFit/>
          </a:bodyPr>
          <a:lstStyle/>
          <a:p>
            <a:endParaRPr lang="ja-JP" altLang="en-US"/>
          </a:p>
        </p:txBody>
      </p:sp>
      <p:sp>
        <p:nvSpPr>
          <p:cNvPr id="593929" name="Line 9"/>
          <p:cNvSpPr>
            <a:spLocks noChangeShapeType="1"/>
          </p:cNvSpPr>
          <p:nvPr/>
        </p:nvSpPr>
        <p:spPr bwMode="auto">
          <a:xfrm>
            <a:off x="6986617" y="2944816"/>
            <a:ext cx="360363" cy="0"/>
          </a:xfrm>
          <a:prstGeom prst="line">
            <a:avLst/>
          </a:prstGeom>
          <a:noFill/>
          <a:ln w="38100">
            <a:solidFill>
              <a:srgbClr val="FF0066"/>
            </a:solidFill>
            <a:round/>
            <a:headEnd/>
            <a:tailEnd/>
          </a:ln>
          <a:effectLst/>
        </p:spPr>
        <p:txBody>
          <a:bodyPr anchor="ctr">
            <a:spAutoFit/>
          </a:bodyPr>
          <a:lstStyle/>
          <a:p>
            <a:endParaRPr lang="ja-JP" altLang="en-US"/>
          </a:p>
        </p:txBody>
      </p:sp>
      <p:grpSp>
        <p:nvGrpSpPr>
          <p:cNvPr id="593956" name="Group 36"/>
          <p:cNvGrpSpPr>
            <a:grpSpLocks/>
          </p:cNvGrpSpPr>
          <p:nvPr/>
        </p:nvGrpSpPr>
        <p:grpSpPr bwMode="auto">
          <a:xfrm>
            <a:off x="5072063" y="3933825"/>
            <a:ext cx="3892550" cy="2498725"/>
            <a:chOff x="3195" y="2478"/>
            <a:chExt cx="2452" cy="1574"/>
          </a:xfrm>
        </p:grpSpPr>
        <p:sp>
          <p:nvSpPr>
            <p:cNvPr id="593932" name="Rectangle 12"/>
            <p:cNvSpPr>
              <a:spLocks noChangeArrowheads="1"/>
            </p:cNvSpPr>
            <p:nvPr/>
          </p:nvSpPr>
          <p:spPr bwMode="auto">
            <a:xfrm>
              <a:off x="4873" y="2555"/>
              <a:ext cx="363" cy="1225"/>
            </a:xfrm>
            <a:prstGeom prst="rect">
              <a:avLst/>
            </a:prstGeom>
            <a:solidFill>
              <a:srgbClr val="CCFFCC">
                <a:alpha val="50000"/>
              </a:srgbClr>
            </a:solidFill>
            <a:ln w="12700">
              <a:noFill/>
              <a:miter lim="800000"/>
              <a:headEnd/>
              <a:tailEnd/>
            </a:ln>
            <a:effectLst/>
          </p:spPr>
          <p:txBody>
            <a:bodyPr anchor="ctr">
              <a:spAutoFit/>
            </a:bodyPr>
            <a:lstStyle/>
            <a:p>
              <a:endParaRPr lang="ja-JP" altLang="en-US"/>
            </a:p>
          </p:txBody>
        </p:sp>
        <p:pic>
          <p:nvPicPr>
            <p:cNvPr id="593933" name="Picture 13"/>
            <p:cNvPicPr>
              <a:picLocks noChangeAspect="1" noChangeArrowheads="1"/>
            </p:cNvPicPr>
            <p:nvPr/>
          </p:nvPicPr>
          <p:blipFill>
            <a:blip r:embed="rId4" cstate="print"/>
            <a:srcRect/>
            <a:stretch>
              <a:fillRect/>
            </a:stretch>
          </p:blipFill>
          <p:spPr bwMode="auto">
            <a:xfrm>
              <a:off x="3195" y="2478"/>
              <a:ext cx="2452" cy="1574"/>
            </a:xfrm>
            <a:prstGeom prst="rect">
              <a:avLst/>
            </a:prstGeom>
            <a:noFill/>
            <a:ln w="12700">
              <a:noFill/>
              <a:miter lim="800000"/>
              <a:headEnd/>
              <a:tailEnd/>
            </a:ln>
            <a:effectLst/>
          </p:spPr>
        </p:pic>
        <p:sp>
          <p:nvSpPr>
            <p:cNvPr id="593935" name="Line 15"/>
            <p:cNvSpPr>
              <a:spLocks noChangeShapeType="1"/>
            </p:cNvSpPr>
            <p:nvPr/>
          </p:nvSpPr>
          <p:spPr bwMode="auto">
            <a:xfrm>
              <a:off x="4737" y="2782"/>
              <a:ext cx="363" cy="363"/>
            </a:xfrm>
            <a:prstGeom prst="line">
              <a:avLst/>
            </a:prstGeom>
            <a:noFill/>
            <a:ln w="38100">
              <a:solidFill>
                <a:srgbClr val="008000"/>
              </a:solidFill>
              <a:round/>
              <a:headEnd/>
              <a:tailEnd type="stealth" w="med" len="med"/>
            </a:ln>
            <a:effectLst/>
          </p:spPr>
          <p:txBody>
            <a:bodyPr anchor="ctr">
              <a:spAutoFit/>
            </a:bodyPr>
            <a:lstStyle/>
            <a:p>
              <a:endParaRPr lang="ja-JP" altLang="en-US"/>
            </a:p>
          </p:txBody>
        </p:sp>
        <p:sp>
          <p:nvSpPr>
            <p:cNvPr id="593934" name="Rectangle 14"/>
            <p:cNvSpPr>
              <a:spLocks noChangeArrowheads="1"/>
            </p:cNvSpPr>
            <p:nvPr/>
          </p:nvSpPr>
          <p:spPr bwMode="auto">
            <a:xfrm>
              <a:off x="4014" y="2555"/>
              <a:ext cx="998" cy="27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1000" b="1">
                  <a:solidFill>
                    <a:srgbClr val="008000"/>
                  </a:solidFill>
                </a:rPr>
                <a:t>現時点の感度 </a:t>
              </a:r>
            </a:p>
            <a:p>
              <a:pPr algn="l">
                <a:lnSpc>
                  <a:spcPct val="110000"/>
                </a:lnSpc>
                <a:buClr>
                  <a:schemeClr val="accent2"/>
                </a:buClr>
                <a:buSzPct val="70000"/>
                <a:buFont typeface="Wingdings" pitchFamily="2" charset="2"/>
                <a:buNone/>
              </a:pPr>
              <a:r>
                <a:rPr kumimoji="0" lang="ja-JP" altLang="en-US" sz="1000" b="1">
                  <a:solidFill>
                    <a:srgbClr val="008000"/>
                  </a:solidFill>
                </a:rPr>
                <a:t>  </a:t>
              </a:r>
              <a:r>
                <a:rPr kumimoji="0" lang="en-US" altLang="ja-JP" sz="1000" b="1">
                  <a:solidFill>
                    <a:srgbClr val="008000"/>
                  </a:solidFill>
                </a:rPr>
                <a:t>(Aug. 8, 2008 )</a:t>
              </a:r>
              <a:endParaRPr lang="en-US" altLang="ja-JP" sz="1000" b="1">
                <a:solidFill>
                  <a:srgbClr val="008000"/>
                </a:solidFill>
                <a:sym typeface="Wingdings" pitchFamily="2" charset="2"/>
              </a:endParaRPr>
            </a:p>
          </p:txBody>
        </p:sp>
      </p:grpSp>
      <p:grpSp>
        <p:nvGrpSpPr>
          <p:cNvPr id="31" name="グループ化 30"/>
          <p:cNvGrpSpPr/>
          <p:nvPr/>
        </p:nvGrpSpPr>
        <p:grpSpPr>
          <a:xfrm>
            <a:off x="428596" y="3746348"/>
            <a:ext cx="4503767" cy="2397296"/>
            <a:chOff x="428596" y="3746348"/>
            <a:chExt cx="4503767" cy="2397296"/>
          </a:xfrm>
        </p:grpSpPr>
        <p:sp>
          <p:nvSpPr>
            <p:cNvPr id="593936" name="AutoShape 16"/>
            <p:cNvSpPr>
              <a:spLocks noChangeArrowheads="1"/>
            </p:cNvSpPr>
            <p:nvPr/>
          </p:nvSpPr>
          <p:spPr bwMode="auto">
            <a:xfrm>
              <a:off x="1000100" y="5103670"/>
              <a:ext cx="3571900" cy="939818"/>
            </a:xfrm>
            <a:prstGeom prst="roundRect">
              <a:avLst>
                <a:gd name="adj" fmla="val 3264"/>
              </a:avLst>
            </a:prstGeom>
            <a:solidFill>
              <a:srgbClr val="CCFFCC">
                <a:alpha val="10000"/>
              </a:srgbClr>
            </a:solidFill>
            <a:ln w="12700">
              <a:noFill/>
              <a:round/>
              <a:headEnd/>
              <a:tailEnd/>
            </a:ln>
            <a:effectLst/>
          </p:spPr>
          <p:txBody>
            <a:bodyPr wrap="square" anchor="ctr">
              <a:noAutofit/>
            </a:bodyPr>
            <a:lstStyle/>
            <a:p>
              <a:endParaRPr lang="ja-JP" altLang="en-US"/>
            </a:p>
          </p:txBody>
        </p:sp>
        <p:sp>
          <p:nvSpPr>
            <p:cNvPr id="593940" name="Rectangle 20"/>
            <p:cNvSpPr>
              <a:spLocks noChangeArrowheads="1"/>
            </p:cNvSpPr>
            <p:nvPr/>
          </p:nvSpPr>
          <p:spPr bwMode="auto">
            <a:xfrm>
              <a:off x="1436688" y="5746612"/>
              <a:ext cx="1728787" cy="397032"/>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b="1" dirty="0">
                  <a:solidFill>
                    <a:srgbClr val="CCFFCC"/>
                  </a:solidFill>
                </a:rPr>
                <a:t>|</a:t>
              </a:r>
              <a:r>
                <a:rPr lang="en-US" altLang="ja-JP" b="1" dirty="0">
                  <a:solidFill>
                    <a:srgbClr val="CCFFCC"/>
                  </a:solidFill>
                  <a:latin typeface="Symbol" pitchFamily="18" charset="2"/>
                </a:rPr>
                <a:t>a</a:t>
              </a:r>
              <a:r>
                <a:rPr lang="en-US" altLang="ja-JP" b="1" dirty="0">
                  <a:solidFill>
                    <a:srgbClr val="CCFFCC"/>
                  </a:solidFill>
                </a:rPr>
                <a:t>|~ 1x10</a:t>
              </a:r>
              <a:r>
                <a:rPr lang="en-US" altLang="ja-JP" b="1" baseline="30000" dirty="0">
                  <a:solidFill>
                    <a:srgbClr val="CCFFCC"/>
                  </a:solidFill>
                </a:rPr>
                <a:t>-5</a:t>
              </a:r>
              <a:r>
                <a:rPr lang="en-US" altLang="ja-JP" b="1" dirty="0">
                  <a:solidFill>
                    <a:srgbClr val="CCFFCC"/>
                  </a:solidFill>
                </a:rPr>
                <a:t>  </a:t>
              </a:r>
              <a:endParaRPr lang="en-US" altLang="ja-JP" b="1" dirty="0">
                <a:solidFill>
                  <a:srgbClr val="CCFFCC"/>
                </a:solidFill>
                <a:sym typeface="Wingdings" pitchFamily="2" charset="2"/>
              </a:endParaRPr>
            </a:p>
          </p:txBody>
        </p:sp>
        <p:sp>
          <p:nvSpPr>
            <p:cNvPr id="593941" name="AutoShape 21"/>
            <p:cNvSpPr>
              <a:spLocks noChangeArrowheads="1"/>
            </p:cNvSpPr>
            <p:nvPr/>
          </p:nvSpPr>
          <p:spPr bwMode="auto">
            <a:xfrm>
              <a:off x="1258888" y="5692622"/>
              <a:ext cx="215900" cy="287338"/>
            </a:xfrm>
            <a:custGeom>
              <a:avLst/>
              <a:gdLst>
                <a:gd name="G0" fmla="+- 13517 0 0"/>
                <a:gd name="G1" fmla="+- 5424 0 0"/>
                <a:gd name="G2" fmla="+- 21600 0 5424"/>
                <a:gd name="G3" fmla="+- 10800 0 5424"/>
                <a:gd name="G4" fmla="+- 21600 0 13517"/>
                <a:gd name="G5" fmla="*/ G4 G3 10800"/>
                <a:gd name="G6" fmla="+- 21600 0 G5"/>
                <a:gd name="T0" fmla="*/ 13517 w 21600"/>
                <a:gd name="T1" fmla="*/ 0 h 21600"/>
                <a:gd name="T2" fmla="*/ 0 w 21600"/>
                <a:gd name="T3" fmla="*/ 10800 h 21600"/>
                <a:gd name="T4" fmla="*/ 1351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517" y="0"/>
                  </a:moveTo>
                  <a:lnTo>
                    <a:pt x="13517" y="5424"/>
                  </a:lnTo>
                  <a:lnTo>
                    <a:pt x="3375" y="5424"/>
                  </a:lnTo>
                  <a:lnTo>
                    <a:pt x="3375" y="16176"/>
                  </a:lnTo>
                  <a:lnTo>
                    <a:pt x="13517" y="16176"/>
                  </a:lnTo>
                  <a:lnTo>
                    <a:pt x="13517" y="21600"/>
                  </a:lnTo>
                  <a:lnTo>
                    <a:pt x="21600" y="10800"/>
                  </a:lnTo>
                  <a:close/>
                </a:path>
                <a:path w="21600" h="21600">
                  <a:moveTo>
                    <a:pt x="1350" y="5424"/>
                  </a:moveTo>
                  <a:lnTo>
                    <a:pt x="1350" y="16176"/>
                  </a:lnTo>
                  <a:lnTo>
                    <a:pt x="2700" y="16176"/>
                  </a:lnTo>
                  <a:lnTo>
                    <a:pt x="2700" y="5424"/>
                  </a:lnTo>
                  <a:close/>
                </a:path>
                <a:path w="21600" h="21600">
                  <a:moveTo>
                    <a:pt x="0" y="5424"/>
                  </a:moveTo>
                  <a:lnTo>
                    <a:pt x="0" y="16176"/>
                  </a:lnTo>
                  <a:lnTo>
                    <a:pt x="675" y="16176"/>
                  </a:lnTo>
                  <a:lnTo>
                    <a:pt x="675" y="5424"/>
                  </a:lnTo>
                  <a:close/>
                </a:path>
              </a:pathLst>
            </a:custGeom>
            <a:solidFill>
              <a:srgbClr val="CCFFCC">
                <a:alpha val="10000"/>
              </a:srgbClr>
            </a:solidFill>
            <a:ln w="3175">
              <a:solidFill>
                <a:srgbClr val="CCFFCC"/>
              </a:solidFill>
              <a:miter lim="800000"/>
              <a:headEnd/>
              <a:tailEnd/>
            </a:ln>
            <a:effectLst/>
          </p:spPr>
          <p:txBody>
            <a:bodyPr anchor="ctr">
              <a:noAutofit/>
            </a:bodyPr>
            <a:lstStyle/>
            <a:p>
              <a:endParaRPr lang="ja-JP" altLang="en-US"/>
            </a:p>
          </p:txBody>
        </p:sp>
        <p:sp>
          <p:nvSpPr>
            <p:cNvPr id="593942" name="Rectangle 22"/>
            <p:cNvSpPr>
              <a:spLocks noChangeArrowheads="1"/>
            </p:cNvSpPr>
            <p:nvPr/>
          </p:nvSpPr>
          <p:spPr bwMode="auto">
            <a:xfrm>
              <a:off x="3059114" y="5677523"/>
              <a:ext cx="1727200" cy="354841"/>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kumimoji="0" lang="ja-JP" altLang="en-US" sz="1600" b="1" dirty="0">
                  <a:solidFill>
                    <a:srgbClr val="F8F8F8"/>
                  </a:solidFill>
                </a:rPr>
                <a:t>の精度に対応</a:t>
              </a:r>
            </a:p>
          </p:txBody>
        </p:sp>
        <p:sp>
          <p:nvSpPr>
            <p:cNvPr id="593943" name="Rectangle 23"/>
            <p:cNvSpPr>
              <a:spLocks noChangeArrowheads="1"/>
            </p:cNvSpPr>
            <p:nvPr/>
          </p:nvSpPr>
          <p:spPr bwMode="auto">
            <a:xfrm>
              <a:off x="1042988" y="5116360"/>
              <a:ext cx="3889375" cy="412613"/>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kumimoji="0" lang="ja-JP" altLang="en-US" sz="2000" b="1" dirty="0">
                  <a:solidFill>
                    <a:srgbClr val="F8F8F8"/>
                  </a:solidFill>
                </a:rPr>
                <a:t>現時点での精度</a:t>
              </a:r>
              <a:r>
                <a:rPr kumimoji="0" lang="ja-JP" altLang="en-US" sz="1600" b="1" dirty="0">
                  <a:solidFill>
                    <a:srgbClr val="F8F8F8"/>
                  </a:solidFill>
                </a:rPr>
                <a:t> </a:t>
              </a:r>
              <a:r>
                <a:rPr kumimoji="0" lang="en-US" altLang="ja-JP" sz="1400" b="1" dirty="0">
                  <a:solidFill>
                    <a:srgbClr val="DDDDDD"/>
                  </a:solidFill>
                </a:rPr>
                <a:t>(</a:t>
              </a:r>
              <a:r>
                <a:rPr kumimoji="0" lang="ja-JP" altLang="en-US" sz="1400" b="1" dirty="0">
                  <a:solidFill>
                    <a:srgbClr val="DDDDDD"/>
                  </a:solidFill>
                </a:rPr>
                <a:t>静置測定</a:t>
              </a:r>
              <a:r>
                <a:rPr kumimoji="0" lang="en-US" altLang="ja-JP" sz="1400" b="1" dirty="0">
                  <a:solidFill>
                    <a:srgbClr val="DDDDDD"/>
                  </a:solidFill>
                </a:rPr>
                <a:t>)</a:t>
              </a:r>
            </a:p>
          </p:txBody>
        </p:sp>
        <p:sp>
          <p:nvSpPr>
            <p:cNvPr id="593948" name="Rectangle 28"/>
            <p:cNvSpPr>
              <a:spLocks noChangeArrowheads="1"/>
            </p:cNvSpPr>
            <p:nvPr/>
          </p:nvSpPr>
          <p:spPr bwMode="auto">
            <a:xfrm>
              <a:off x="428596" y="3746348"/>
              <a:ext cx="4321175" cy="1107996"/>
            </a:xfrm>
            <a:prstGeom prst="rect">
              <a:avLst/>
            </a:prstGeom>
            <a:noFill/>
            <a:ln w="15875">
              <a:noFill/>
              <a:miter lim="800000"/>
              <a:headEnd/>
              <a:tailEnd/>
            </a:ln>
            <a:effectLst/>
          </p:spPr>
          <p:txBody>
            <a:bodyPr>
              <a:spAutoFit/>
            </a:bodyPr>
            <a:lstStyle/>
            <a:p>
              <a:pPr algn="l">
                <a:lnSpc>
                  <a:spcPct val="110000"/>
                </a:lnSpc>
                <a:buFontTx/>
                <a:buNone/>
              </a:pPr>
              <a:r>
                <a:rPr kumimoji="0" lang="ja-JP" altLang="en-US" sz="2000" b="1" dirty="0">
                  <a:solidFill>
                    <a:srgbClr val="F8F8F8"/>
                  </a:solidFill>
                  <a:sym typeface="Wingdings" pitchFamily="2" charset="2"/>
                </a:rPr>
                <a:t>実験装置</a:t>
              </a:r>
              <a:r>
                <a:rPr kumimoji="0" lang="en-US" altLang="ja-JP" sz="2000" b="1" dirty="0">
                  <a:solidFill>
                    <a:srgbClr val="F8F8F8"/>
                  </a:solidFill>
                  <a:sym typeface="Wingdings" pitchFamily="2" charset="2"/>
                </a:rPr>
                <a:t>: </a:t>
              </a:r>
            </a:p>
            <a:p>
              <a:pPr algn="l">
                <a:lnSpc>
                  <a:spcPct val="110000"/>
                </a:lnSpc>
                <a:buFontTx/>
                <a:buNone/>
              </a:pPr>
              <a:r>
                <a:rPr kumimoji="0" lang="en-US" altLang="ja-JP" sz="2000" b="1" dirty="0">
                  <a:solidFill>
                    <a:srgbClr val="F8F8F8"/>
                  </a:solidFill>
                  <a:sym typeface="Wingdings" pitchFamily="2" charset="2"/>
                </a:rPr>
                <a:t>    </a:t>
              </a:r>
              <a:r>
                <a:rPr kumimoji="0" lang="ja-JP" altLang="en-US" sz="2000" b="1" dirty="0">
                  <a:solidFill>
                    <a:srgbClr val="F8F8F8"/>
                  </a:solidFill>
                  <a:sym typeface="Wingdings" pitchFamily="2" charset="2"/>
                </a:rPr>
                <a:t>ねじれ秤の主要な部分は、ほぼ完成</a:t>
              </a:r>
            </a:p>
            <a:p>
              <a:pPr algn="l">
                <a:lnSpc>
                  <a:spcPct val="110000"/>
                </a:lnSpc>
                <a:buFontTx/>
                <a:buNone/>
              </a:pPr>
              <a:r>
                <a:rPr lang="ja-JP" altLang="en-US" sz="2000" b="1" dirty="0">
                  <a:solidFill>
                    <a:srgbClr val="F8F8F8"/>
                  </a:solidFill>
                  <a:sym typeface="Wingdings" pitchFamily="2" charset="2"/>
                </a:rPr>
                <a:t>    ソースマス駆動方式など</a:t>
              </a:r>
              <a:r>
                <a:rPr lang="ja-JP" altLang="en-US" sz="2000" b="1" dirty="0" smtClean="0">
                  <a:solidFill>
                    <a:srgbClr val="F8F8F8"/>
                  </a:solidFill>
                  <a:sym typeface="Wingdings" pitchFamily="2" charset="2"/>
                </a:rPr>
                <a:t>が課題</a:t>
              </a:r>
              <a:endParaRPr lang="ja-JP" altLang="en-US" sz="2000" b="1" dirty="0">
                <a:solidFill>
                  <a:srgbClr val="F8F8F8"/>
                </a:solidFill>
                <a:sym typeface="Wingdings" pitchFamily="2" charset="2"/>
              </a:endParaRPr>
            </a:p>
          </p:txBody>
        </p:sp>
        <p:sp>
          <p:nvSpPr>
            <p:cNvPr id="593949" name="Rectangle 29"/>
            <p:cNvSpPr>
              <a:spLocks noChangeArrowheads="1"/>
            </p:cNvSpPr>
            <p:nvPr/>
          </p:nvSpPr>
          <p:spPr bwMode="auto">
            <a:xfrm>
              <a:off x="900113" y="4633760"/>
              <a:ext cx="3960812" cy="360362"/>
            </a:xfrm>
            <a:prstGeom prst="rect">
              <a:avLst/>
            </a:prstGeom>
            <a:noFill/>
            <a:ln w="15875">
              <a:noFill/>
              <a:miter lim="800000"/>
              <a:headEnd/>
              <a:tailEnd/>
            </a:ln>
            <a:effectLst/>
          </p:spPr>
          <p:txBody>
            <a:bodyPr>
              <a:spAutoFit/>
            </a:bodyPr>
            <a:lstStyle/>
            <a:p>
              <a:pPr algn="l">
                <a:lnSpc>
                  <a:spcPct val="110000"/>
                </a:lnSpc>
                <a:buFontTx/>
                <a:buNone/>
              </a:pPr>
              <a:endParaRPr lang="ja-JP" altLang="ja-JP" sz="1600" b="1">
                <a:solidFill>
                  <a:srgbClr val="333333"/>
                </a:solidFill>
                <a:sym typeface="Wingdings" pitchFamily="2" charset="2"/>
              </a:endParaRPr>
            </a:p>
          </p:txBody>
        </p:sp>
      </p:grpSp>
      <p:sp>
        <p:nvSpPr>
          <p:cNvPr id="593951" name="AutoShape 31"/>
          <p:cNvSpPr>
            <a:spLocks noChangeAspect="1" noChangeArrowheads="1"/>
          </p:cNvSpPr>
          <p:nvPr/>
        </p:nvSpPr>
        <p:spPr bwMode="auto">
          <a:xfrm>
            <a:off x="882624" y="1739888"/>
            <a:ext cx="173038" cy="215900"/>
          </a:xfrm>
          <a:prstGeom prst="rightArrow">
            <a:avLst>
              <a:gd name="adj1" fmla="val 59167"/>
              <a:gd name="adj2" fmla="val 40625"/>
            </a:avLst>
          </a:prstGeom>
          <a:solidFill>
            <a:srgbClr val="99CCFF">
              <a:alpha val="10000"/>
            </a:srgbClr>
          </a:solidFill>
          <a:ln w="3175">
            <a:solidFill>
              <a:srgbClr val="CCECFF"/>
            </a:solidFill>
            <a:miter lim="800000"/>
            <a:headEnd/>
            <a:tailEnd/>
          </a:ln>
          <a:effectLst/>
        </p:spPr>
        <p:txBody>
          <a:bodyPr anchor="ctr">
            <a:spAutoFit/>
          </a:bodyPr>
          <a:lstStyle/>
          <a:p>
            <a:endParaRPr lang="ja-JP" altLang="en-US"/>
          </a:p>
        </p:txBody>
      </p:sp>
      <p:sp>
        <p:nvSpPr>
          <p:cNvPr id="593952" name="Rectangle 32"/>
          <p:cNvSpPr>
            <a:spLocks noChangeArrowheads="1"/>
          </p:cNvSpPr>
          <p:nvPr/>
        </p:nvSpPr>
        <p:spPr bwMode="auto">
          <a:xfrm>
            <a:off x="1071538" y="1643050"/>
            <a:ext cx="4537075" cy="427038"/>
          </a:xfrm>
          <a:prstGeom prst="rect">
            <a:avLst/>
          </a:prstGeom>
          <a:noFill/>
          <a:ln w="15875">
            <a:noFill/>
            <a:miter lim="800000"/>
            <a:headEnd/>
            <a:tailEnd/>
          </a:ln>
          <a:effectLst/>
        </p:spPr>
        <p:txBody>
          <a:bodyPr>
            <a:spAutoFit/>
          </a:bodyPr>
          <a:lstStyle/>
          <a:p>
            <a:pPr algn="l">
              <a:lnSpc>
                <a:spcPct val="110000"/>
              </a:lnSpc>
              <a:buFontTx/>
              <a:buNone/>
            </a:pPr>
            <a:r>
              <a:rPr kumimoji="0" lang="ja-JP" altLang="en-US" sz="2000" b="1" dirty="0">
                <a:solidFill>
                  <a:srgbClr val="CCECFF"/>
                </a:solidFill>
                <a:sym typeface="Wingdings" pitchFamily="2" charset="2"/>
              </a:rPr>
              <a:t>物理学の基本法則に対する</a:t>
            </a:r>
            <a:r>
              <a:rPr kumimoji="0" lang="ja-JP" altLang="en-US" sz="2000" b="1" dirty="0" smtClean="0">
                <a:solidFill>
                  <a:srgbClr val="CCECFF"/>
                </a:solidFill>
                <a:sym typeface="Wingdings" pitchFamily="2" charset="2"/>
              </a:rPr>
              <a:t>知見</a:t>
            </a:r>
            <a:endParaRPr lang="ja-JP" altLang="en-US" sz="2000" b="1" dirty="0">
              <a:solidFill>
                <a:srgbClr val="CCECFF"/>
              </a:solidFill>
              <a:sym typeface="Wingdings" pitchFamily="2" charset="2"/>
            </a:endParaRPr>
          </a:p>
        </p:txBody>
      </p:sp>
      <p:grpSp>
        <p:nvGrpSpPr>
          <p:cNvPr id="30" name="グループ化 29"/>
          <p:cNvGrpSpPr/>
          <p:nvPr/>
        </p:nvGrpSpPr>
        <p:grpSpPr>
          <a:xfrm>
            <a:off x="500034" y="2285992"/>
            <a:ext cx="4824413" cy="1254609"/>
            <a:chOff x="500034" y="2285992"/>
            <a:chExt cx="4824413" cy="1254609"/>
          </a:xfrm>
        </p:grpSpPr>
        <p:sp>
          <p:nvSpPr>
            <p:cNvPr id="593930" name="Rectangle 10"/>
            <p:cNvSpPr>
              <a:spLocks noChangeArrowheads="1"/>
            </p:cNvSpPr>
            <p:nvPr/>
          </p:nvSpPr>
          <p:spPr bwMode="auto">
            <a:xfrm>
              <a:off x="500034" y="2285992"/>
              <a:ext cx="4824413" cy="43088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2000" b="1" dirty="0">
                  <a:solidFill>
                    <a:srgbClr val="F8F8F8"/>
                  </a:solidFill>
                </a:rPr>
                <a:t>目標</a:t>
              </a:r>
              <a:r>
                <a:rPr kumimoji="0" lang="en-US" altLang="ja-JP" sz="2000" b="1" dirty="0">
                  <a:solidFill>
                    <a:srgbClr val="F8F8F8"/>
                  </a:solidFill>
                </a:rPr>
                <a:t>: </a:t>
              </a:r>
              <a:r>
                <a:rPr kumimoji="0" lang="ja-JP" altLang="en-US" sz="2000" b="1" dirty="0">
                  <a:solidFill>
                    <a:srgbClr val="F8F8F8"/>
                  </a:solidFill>
                </a:rPr>
                <a:t>現在の上限値を超える</a:t>
              </a:r>
              <a:r>
                <a:rPr kumimoji="0" lang="ja-JP" altLang="en-US" sz="2000" b="1" dirty="0" smtClean="0">
                  <a:solidFill>
                    <a:srgbClr val="F8F8F8"/>
                  </a:solidFill>
                </a:rPr>
                <a:t>結果</a:t>
              </a:r>
              <a:endParaRPr lang="ja-JP" altLang="en-US" sz="2000" b="1" dirty="0">
                <a:solidFill>
                  <a:srgbClr val="F8F8F8"/>
                </a:solidFill>
                <a:sym typeface="Wingdings" pitchFamily="2" charset="2"/>
              </a:endParaRPr>
            </a:p>
          </p:txBody>
        </p:sp>
        <p:sp>
          <p:nvSpPr>
            <p:cNvPr id="593931" name="Rectangle 11"/>
            <p:cNvSpPr>
              <a:spLocks noChangeArrowheads="1"/>
            </p:cNvSpPr>
            <p:nvPr/>
          </p:nvSpPr>
          <p:spPr bwMode="auto">
            <a:xfrm>
              <a:off x="1071538" y="2789711"/>
              <a:ext cx="3457575" cy="39370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b="1" dirty="0">
                  <a:solidFill>
                    <a:srgbClr val="FFCCCC"/>
                  </a:solidFill>
                </a:rPr>
                <a:t>|</a:t>
              </a:r>
              <a:r>
                <a:rPr lang="en-US" altLang="ja-JP" b="1" dirty="0">
                  <a:solidFill>
                    <a:srgbClr val="FFCCCC"/>
                  </a:solidFill>
                  <a:latin typeface="Symbol" pitchFamily="18" charset="2"/>
                </a:rPr>
                <a:t>a</a:t>
              </a:r>
              <a:r>
                <a:rPr lang="en-US" altLang="ja-JP" b="1" dirty="0">
                  <a:solidFill>
                    <a:srgbClr val="FFCCCC"/>
                  </a:solidFill>
                </a:rPr>
                <a:t>|&lt;10</a:t>
              </a:r>
              <a:r>
                <a:rPr lang="en-US" altLang="ja-JP" b="1" baseline="30000" dirty="0">
                  <a:solidFill>
                    <a:srgbClr val="FFCCCC"/>
                  </a:solidFill>
                </a:rPr>
                <a:t>-4</a:t>
              </a:r>
              <a:r>
                <a:rPr lang="en-US" altLang="ja-JP" b="1" dirty="0">
                  <a:solidFill>
                    <a:srgbClr val="FFCCCC"/>
                  </a:solidFill>
                </a:rPr>
                <a:t> ,  </a:t>
              </a:r>
              <a:r>
                <a:rPr lang="en-US" altLang="ja-JP" b="1" dirty="0">
                  <a:solidFill>
                    <a:srgbClr val="FFCCCC"/>
                  </a:solidFill>
                  <a:latin typeface="Symbol" pitchFamily="18" charset="2"/>
                </a:rPr>
                <a:t>l</a:t>
              </a:r>
              <a:r>
                <a:rPr lang="en-US" altLang="ja-JP" b="1" dirty="0">
                  <a:solidFill>
                    <a:srgbClr val="FFCCCC"/>
                  </a:solidFill>
                </a:rPr>
                <a:t> =1-3 mm </a:t>
              </a:r>
              <a:endParaRPr lang="en-US" altLang="ja-JP" sz="1400" b="1" dirty="0">
                <a:solidFill>
                  <a:srgbClr val="FFCCCC"/>
                </a:solidFill>
                <a:sym typeface="Wingdings" pitchFamily="2" charset="2"/>
              </a:endParaRPr>
            </a:p>
          </p:txBody>
        </p:sp>
        <p:sp>
          <p:nvSpPr>
            <p:cNvPr id="593953" name="Rectangle 33"/>
            <p:cNvSpPr>
              <a:spLocks noChangeArrowheads="1"/>
            </p:cNvSpPr>
            <p:nvPr/>
          </p:nvSpPr>
          <p:spPr bwMode="auto">
            <a:xfrm>
              <a:off x="1142976" y="3143248"/>
              <a:ext cx="3735387" cy="39735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2000" b="1" dirty="0">
                  <a:solidFill>
                    <a:srgbClr val="F8F8F8"/>
                  </a:solidFill>
                </a:rPr>
                <a:t>新しい物理の可能性を探求</a:t>
              </a:r>
              <a:endParaRPr lang="ja-JP" altLang="en-US" sz="2000" b="1" dirty="0">
                <a:solidFill>
                  <a:srgbClr val="F8F8F8"/>
                </a:solidFill>
                <a:sym typeface="Wingdings" pitchFamily="2" charset="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28"/>
          <p:cNvSpPr>
            <a:spLocks noChangeArrowheads="1"/>
          </p:cNvSpPr>
          <p:nvPr/>
        </p:nvSpPr>
        <p:spPr bwMode="auto">
          <a:xfrm>
            <a:off x="5643570" y="2341716"/>
            <a:ext cx="3429024" cy="587218"/>
          </a:xfrm>
          <a:prstGeom prst="roundRect">
            <a:avLst>
              <a:gd name="adj" fmla="val 3264"/>
            </a:avLst>
          </a:prstGeom>
          <a:solidFill>
            <a:srgbClr val="CCECFF">
              <a:alpha val="10000"/>
            </a:srgbClr>
          </a:solidFill>
          <a:ln w="12700">
            <a:noFill/>
            <a:round/>
            <a:headEnd/>
            <a:tailEnd/>
          </a:ln>
          <a:effectLst/>
        </p:spPr>
        <p:txBody>
          <a:bodyPr wrap="square" anchor="ctr">
            <a:noAutofit/>
          </a:bodyPr>
          <a:lstStyle/>
          <a:p>
            <a:endParaRPr lang="ja-JP" altLang="en-US"/>
          </a:p>
        </p:txBody>
      </p:sp>
      <p:sp>
        <p:nvSpPr>
          <p:cNvPr id="2" name="タイトル 1"/>
          <p:cNvSpPr>
            <a:spLocks noGrp="1"/>
          </p:cNvSpPr>
          <p:nvPr>
            <p:ph type="title"/>
          </p:nvPr>
        </p:nvSpPr>
        <p:spPr/>
        <p:txBody>
          <a:bodyPr/>
          <a:lstStyle/>
          <a:p>
            <a:r>
              <a:rPr kumimoji="1" lang="ja-JP" altLang="en-US" dirty="0" smtClean="0"/>
              <a:t>逆二乗則の検証</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4" name="角丸四角形 3"/>
          <p:cNvSpPr/>
          <p:nvPr/>
        </p:nvSpPr>
        <p:spPr bwMode="auto">
          <a:xfrm>
            <a:off x="285720" y="1071546"/>
            <a:ext cx="5214974" cy="4929222"/>
          </a:xfrm>
          <a:prstGeom prst="roundRect">
            <a:avLst>
              <a:gd name="adj" fmla="val 2073"/>
            </a:avLst>
          </a:prstGeom>
          <a:solidFill>
            <a:srgbClr val="F8F8F8">
              <a:alpha val="9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5" name="AutoShape 28"/>
          <p:cNvSpPr>
            <a:spLocks noChangeArrowheads="1"/>
          </p:cNvSpPr>
          <p:nvPr/>
        </p:nvSpPr>
        <p:spPr bwMode="auto">
          <a:xfrm>
            <a:off x="5643570" y="4056081"/>
            <a:ext cx="3240088" cy="2016125"/>
          </a:xfrm>
          <a:prstGeom prst="roundRect">
            <a:avLst>
              <a:gd name="adj" fmla="val 3264"/>
            </a:avLst>
          </a:prstGeom>
          <a:solidFill>
            <a:srgbClr val="FFFFFF">
              <a:alpha val="50000"/>
            </a:srgbClr>
          </a:solidFill>
          <a:ln w="12700">
            <a:noFill/>
            <a:round/>
            <a:headEnd/>
            <a:tailEnd/>
          </a:ln>
          <a:effectLst/>
        </p:spPr>
        <p:txBody>
          <a:bodyPr anchor="ctr">
            <a:spAutoFit/>
          </a:bodyPr>
          <a:lstStyle/>
          <a:p>
            <a:endParaRPr lang="ja-JP" altLang="en-US"/>
          </a:p>
        </p:txBody>
      </p:sp>
      <p:sp>
        <p:nvSpPr>
          <p:cNvPr id="7" name="Rectangle 13"/>
          <p:cNvSpPr>
            <a:spLocks noChangeArrowheads="1"/>
          </p:cNvSpPr>
          <p:nvPr/>
        </p:nvSpPr>
        <p:spPr bwMode="auto">
          <a:xfrm>
            <a:off x="5643570" y="1500174"/>
            <a:ext cx="3214710" cy="75713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b="1" dirty="0">
                <a:solidFill>
                  <a:srgbClr val="F8F8F8"/>
                </a:solidFill>
              </a:rPr>
              <a:t>0.1mm</a:t>
            </a:r>
            <a:r>
              <a:rPr lang="ja-JP" altLang="en-US" b="1" dirty="0">
                <a:solidFill>
                  <a:srgbClr val="F8F8F8"/>
                </a:solidFill>
              </a:rPr>
              <a:t>以下の</a:t>
            </a:r>
            <a:r>
              <a:rPr lang="ja-JP" altLang="en-US" b="1" dirty="0" smtClean="0">
                <a:solidFill>
                  <a:srgbClr val="F8F8F8"/>
                </a:solidFill>
              </a:rPr>
              <a:t>スケール</a:t>
            </a:r>
            <a:endParaRPr lang="ja-JP" altLang="en-US" b="1" dirty="0">
              <a:solidFill>
                <a:srgbClr val="F8F8F8"/>
              </a:solidFill>
            </a:endParaRPr>
          </a:p>
          <a:p>
            <a:pPr algn="l">
              <a:lnSpc>
                <a:spcPct val="120000"/>
              </a:lnSpc>
              <a:buClr>
                <a:schemeClr val="accent2"/>
              </a:buClr>
              <a:buSzPct val="70000"/>
              <a:buFont typeface="Wingdings" pitchFamily="2" charset="2"/>
              <a:buNone/>
            </a:pPr>
            <a:r>
              <a:rPr lang="ja-JP" altLang="en-US" b="1" dirty="0">
                <a:solidFill>
                  <a:srgbClr val="F8F8F8"/>
                </a:solidFill>
              </a:rPr>
              <a:t>   </a:t>
            </a:r>
            <a:r>
              <a:rPr lang="ja-JP" altLang="en-US" b="1" dirty="0">
                <a:solidFill>
                  <a:srgbClr val="F8F8F8"/>
                </a:solidFill>
                <a:sym typeface="Wingdings" pitchFamily="2" charset="2"/>
              </a:rPr>
              <a:t> 最も良い上限値</a:t>
            </a:r>
            <a:r>
              <a:rPr lang="ja-JP" altLang="en-US" b="1" dirty="0">
                <a:solidFill>
                  <a:srgbClr val="F8F8F8"/>
                </a:solidFill>
              </a:rPr>
              <a:t> </a:t>
            </a:r>
            <a:endParaRPr lang="ja-JP" altLang="en-US" b="1" dirty="0">
              <a:solidFill>
                <a:srgbClr val="F8F8F8"/>
              </a:solidFill>
              <a:sym typeface="Wingdings" pitchFamily="2" charset="2"/>
            </a:endParaRPr>
          </a:p>
        </p:txBody>
      </p:sp>
      <p:sp>
        <p:nvSpPr>
          <p:cNvPr id="8" name="Rectangle 14"/>
          <p:cNvSpPr>
            <a:spLocks noChangeArrowheads="1"/>
          </p:cNvSpPr>
          <p:nvPr/>
        </p:nvSpPr>
        <p:spPr bwMode="auto">
          <a:xfrm>
            <a:off x="5835678" y="3069551"/>
            <a:ext cx="2736850" cy="43088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2000" b="1" dirty="0">
                <a:solidFill>
                  <a:srgbClr val="CCECFF"/>
                </a:solidFill>
              </a:rPr>
              <a:t>|</a:t>
            </a:r>
            <a:r>
              <a:rPr lang="en-US" altLang="ja-JP" sz="2000" b="1" dirty="0">
                <a:solidFill>
                  <a:srgbClr val="CCECFF"/>
                </a:solidFill>
                <a:latin typeface="Symbol" pitchFamily="18" charset="2"/>
              </a:rPr>
              <a:t>a</a:t>
            </a:r>
            <a:r>
              <a:rPr lang="en-US" altLang="ja-JP" sz="2000" b="1" dirty="0">
                <a:solidFill>
                  <a:srgbClr val="CCECFF"/>
                </a:solidFill>
              </a:rPr>
              <a:t>|&lt;1 ,  </a:t>
            </a:r>
            <a:r>
              <a:rPr lang="en-US" altLang="ja-JP" sz="2000" b="1" dirty="0">
                <a:solidFill>
                  <a:srgbClr val="CCECFF"/>
                </a:solidFill>
                <a:latin typeface="Symbol" pitchFamily="18" charset="2"/>
              </a:rPr>
              <a:t>l</a:t>
            </a:r>
            <a:r>
              <a:rPr lang="en-US" altLang="ja-JP" sz="2000" b="1" dirty="0">
                <a:solidFill>
                  <a:srgbClr val="CCECFF"/>
                </a:solidFill>
              </a:rPr>
              <a:t> =56</a:t>
            </a:r>
            <a:r>
              <a:rPr lang="en-US" altLang="ja-JP" sz="2000" b="1" dirty="0">
                <a:solidFill>
                  <a:srgbClr val="CCECFF"/>
                </a:solidFill>
                <a:latin typeface="Symbol" pitchFamily="18" charset="2"/>
              </a:rPr>
              <a:t>m</a:t>
            </a:r>
            <a:r>
              <a:rPr lang="en-US" altLang="ja-JP" sz="2000" b="1" dirty="0">
                <a:solidFill>
                  <a:srgbClr val="CCECFF"/>
                </a:solidFill>
              </a:rPr>
              <a:t>m </a:t>
            </a:r>
            <a:endParaRPr lang="en-US" altLang="ja-JP" sz="2000" b="1" dirty="0">
              <a:solidFill>
                <a:srgbClr val="CCECFF"/>
              </a:solidFill>
              <a:sym typeface="Wingdings" pitchFamily="2" charset="2"/>
            </a:endParaRPr>
          </a:p>
        </p:txBody>
      </p:sp>
      <p:sp>
        <p:nvSpPr>
          <p:cNvPr id="9" name="Rectangle 24"/>
          <p:cNvSpPr>
            <a:spLocks noChangeArrowheads="1"/>
          </p:cNvSpPr>
          <p:nvPr/>
        </p:nvSpPr>
        <p:spPr bwMode="auto">
          <a:xfrm>
            <a:off x="5651500" y="4056081"/>
            <a:ext cx="2736850" cy="195897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400" b="1" dirty="0"/>
              <a:t>その他</a:t>
            </a:r>
          </a:p>
          <a:p>
            <a:pPr algn="l">
              <a:lnSpc>
                <a:spcPct val="110000"/>
              </a:lnSpc>
              <a:buClr>
                <a:schemeClr val="accent2"/>
              </a:buClr>
              <a:buSzPct val="70000"/>
              <a:buFont typeface="Wingdings" pitchFamily="2" charset="2"/>
              <a:buNone/>
            </a:pPr>
            <a:r>
              <a:rPr lang="ja-JP" altLang="en-US" sz="1400" b="1" dirty="0"/>
              <a:t>  スタンフォード大</a:t>
            </a:r>
          </a:p>
          <a:p>
            <a:pPr algn="l">
              <a:lnSpc>
                <a:spcPct val="110000"/>
              </a:lnSpc>
              <a:buClr>
                <a:schemeClr val="accent2"/>
              </a:buClr>
              <a:buSzPct val="70000"/>
              <a:buFont typeface="Wingdings" pitchFamily="2" charset="2"/>
              <a:buNone/>
            </a:pPr>
            <a:endParaRPr lang="ja-JP" altLang="en-US" sz="1400" b="1" dirty="0"/>
          </a:p>
          <a:p>
            <a:pPr algn="l">
              <a:lnSpc>
                <a:spcPct val="110000"/>
              </a:lnSpc>
              <a:buClr>
                <a:schemeClr val="accent2"/>
              </a:buClr>
              <a:buSzPct val="70000"/>
              <a:buFont typeface="Wingdings" pitchFamily="2" charset="2"/>
              <a:buNone/>
            </a:pPr>
            <a:r>
              <a:rPr lang="ja-JP" altLang="en-US" sz="1400" b="1" dirty="0"/>
              <a:t>　ウーハン大 </a:t>
            </a:r>
            <a:r>
              <a:rPr lang="en-US" altLang="ja-JP" sz="1400" b="1" dirty="0"/>
              <a:t>(</a:t>
            </a:r>
            <a:r>
              <a:rPr lang="ja-JP" altLang="en-US" sz="1400" b="1" dirty="0"/>
              <a:t>中国</a:t>
            </a:r>
            <a:r>
              <a:rPr lang="en-US" altLang="ja-JP" sz="1400" b="1" dirty="0"/>
              <a:t>)</a:t>
            </a:r>
          </a:p>
          <a:p>
            <a:pPr algn="l">
              <a:lnSpc>
                <a:spcPct val="110000"/>
              </a:lnSpc>
              <a:buClr>
                <a:schemeClr val="accent2"/>
              </a:buClr>
              <a:buSzPct val="70000"/>
              <a:buFont typeface="Wingdings" pitchFamily="2" charset="2"/>
              <a:buNone/>
            </a:pPr>
            <a:endParaRPr lang="en-US" altLang="ja-JP" sz="1400" b="1" dirty="0"/>
          </a:p>
          <a:p>
            <a:pPr algn="l">
              <a:lnSpc>
                <a:spcPct val="110000"/>
              </a:lnSpc>
              <a:buClr>
                <a:schemeClr val="accent2"/>
              </a:buClr>
              <a:buSzPct val="70000"/>
              <a:buFont typeface="Wingdings" pitchFamily="2" charset="2"/>
              <a:buNone/>
            </a:pPr>
            <a:r>
              <a:rPr lang="ja-JP" altLang="en-US" sz="1400" b="1" dirty="0"/>
              <a:t>　カリフォルニア大 アーバイン</a:t>
            </a:r>
          </a:p>
          <a:p>
            <a:pPr algn="l">
              <a:lnSpc>
                <a:spcPct val="110000"/>
              </a:lnSpc>
              <a:buClr>
                <a:schemeClr val="accent2"/>
              </a:buClr>
              <a:buSzPct val="70000"/>
              <a:buFont typeface="Wingdings" pitchFamily="2" charset="2"/>
              <a:buNone/>
            </a:pPr>
            <a:endParaRPr lang="ja-JP" altLang="en-US" sz="1400" b="1" dirty="0"/>
          </a:p>
          <a:p>
            <a:pPr algn="l">
              <a:lnSpc>
                <a:spcPct val="110000"/>
              </a:lnSpc>
              <a:buClr>
                <a:schemeClr val="accent2"/>
              </a:buClr>
              <a:buSzPct val="70000"/>
              <a:buFont typeface="Wingdings" pitchFamily="2" charset="2"/>
              <a:buNone/>
            </a:pPr>
            <a:r>
              <a:rPr lang="ja-JP" altLang="en-US" sz="1400" b="1" dirty="0"/>
              <a:t>   トレント大 </a:t>
            </a:r>
            <a:r>
              <a:rPr lang="en-US" altLang="ja-JP" sz="1400" b="1" dirty="0"/>
              <a:t>(</a:t>
            </a:r>
            <a:r>
              <a:rPr lang="ja-JP" altLang="en-US" sz="1400" b="1" dirty="0"/>
              <a:t>イタリア</a:t>
            </a:r>
            <a:r>
              <a:rPr lang="en-US" altLang="ja-JP" sz="1400" b="1" dirty="0"/>
              <a:t>)</a:t>
            </a:r>
            <a:endParaRPr lang="en-US" altLang="ja-JP" sz="1400" b="1" dirty="0">
              <a:sym typeface="Wingdings" pitchFamily="2" charset="2"/>
            </a:endParaRPr>
          </a:p>
        </p:txBody>
      </p:sp>
      <p:sp>
        <p:nvSpPr>
          <p:cNvPr id="10" name="Rectangle 25"/>
          <p:cNvSpPr>
            <a:spLocks noChangeArrowheads="1"/>
          </p:cNvSpPr>
          <p:nvPr/>
        </p:nvSpPr>
        <p:spPr bwMode="auto">
          <a:xfrm>
            <a:off x="6134100" y="4533919"/>
            <a:ext cx="2628900" cy="29368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200" b="1" dirty="0">
                <a:solidFill>
                  <a:srgbClr val="333333"/>
                </a:solidFill>
              </a:rPr>
              <a:t>(</a:t>
            </a:r>
            <a:r>
              <a:rPr lang="en-US" altLang="ja-JP" sz="1200" b="1" dirty="0" err="1">
                <a:solidFill>
                  <a:srgbClr val="333333"/>
                </a:solidFill>
              </a:rPr>
              <a:t>Phys.Rev.D</a:t>
            </a:r>
            <a:r>
              <a:rPr lang="en-US" altLang="ja-JP" sz="1200" b="1" dirty="0">
                <a:solidFill>
                  <a:srgbClr val="333333"/>
                </a:solidFill>
              </a:rPr>
              <a:t> 77,062006, 2008)</a:t>
            </a:r>
          </a:p>
        </p:txBody>
      </p:sp>
      <p:sp>
        <p:nvSpPr>
          <p:cNvPr id="11" name="Rectangle 26"/>
          <p:cNvSpPr>
            <a:spLocks noChangeArrowheads="1"/>
          </p:cNvSpPr>
          <p:nvPr/>
        </p:nvSpPr>
        <p:spPr bwMode="auto">
          <a:xfrm>
            <a:off x="6142038" y="5000644"/>
            <a:ext cx="2952750" cy="29368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200" b="1" dirty="0">
                <a:solidFill>
                  <a:srgbClr val="333333"/>
                </a:solidFill>
              </a:rPr>
              <a:t>(</a:t>
            </a:r>
            <a:r>
              <a:rPr lang="en-US" altLang="ja-JP" sz="1200" b="1" dirty="0" err="1">
                <a:solidFill>
                  <a:srgbClr val="333333"/>
                </a:solidFill>
              </a:rPr>
              <a:t>Phys.Rev.Lett</a:t>
            </a:r>
            <a:r>
              <a:rPr lang="en-US" altLang="ja-JP" sz="1200" b="1" dirty="0">
                <a:solidFill>
                  <a:srgbClr val="333333"/>
                </a:solidFill>
              </a:rPr>
              <a:t>. 98,201101, 2007)</a:t>
            </a:r>
          </a:p>
        </p:txBody>
      </p:sp>
      <p:sp>
        <p:nvSpPr>
          <p:cNvPr id="12" name="Rectangle 27"/>
          <p:cNvSpPr>
            <a:spLocks noChangeArrowheads="1"/>
          </p:cNvSpPr>
          <p:nvPr/>
        </p:nvSpPr>
        <p:spPr bwMode="auto">
          <a:xfrm>
            <a:off x="6156325" y="5478481"/>
            <a:ext cx="2952750" cy="293688"/>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200" b="1">
                <a:solidFill>
                  <a:srgbClr val="333333"/>
                </a:solidFill>
              </a:rPr>
              <a:t>(Phys.Rev.D 32,3084, 1985)</a:t>
            </a:r>
          </a:p>
        </p:txBody>
      </p:sp>
      <p:pic>
        <p:nvPicPr>
          <p:cNvPr id="965633" name="Picture 1"/>
          <p:cNvPicPr>
            <a:picLocks noChangeAspect="1" noChangeArrowheads="1"/>
          </p:cNvPicPr>
          <p:nvPr/>
        </p:nvPicPr>
        <p:blipFill>
          <a:blip r:embed="rId4" cstate="print"/>
          <a:srcRect/>
          <a:stretch>
            <a:fillRect/>
          </a:stretch>
        </p:blipFill>
        <p:spPr bwMode="auto">
          <a:xfrm>
            <a:off x="357158" y="1142984"/>
            <a:ext cx="5000660" cy="4757910"/>
          </a:xfrm>
          <a:prstGeom prst="rect">
            <a:avLst/>
          </a:prstGeom>
          <a:noFill/>
          <a:ln w="9525">
            <a:noFill/>
            <a:miter lim="800000"/>
            <a:headEnd/>
            <a:tailEnd/>
          </a:ln>
          <a:effectLst/>
        </p:spPr>
      </p:pic>
      <p:sp>
        <p:nvSpPr>
          <p:cNvPr id="13" name="Oval 34"/>
          <p:cNvSpPr>
            <a:spLocks noChangeArrowheads="1"/>
          </p:cNvSpPr>
          <p:nvPr/>
        </p:nvSpPr>
        <p:spPr bwMode="auto">
          <a:xfrm>
            <a:off x="2714612" y="3786190"/>
            <a:ext cx="288925" cy="288925"/>
          </a:xfrm>
          <a:prstGeom prst="ellipse">
            <a:avLst/>
          </a:prstGeom>
          <a:solidFill>
            <a:srgbClr val="99CCFF">
              <a:alpha val="10000"/>
            </a:srgbClr>
          </a:solidFill>
          <a:ln w="38100">
            <a:solidFill>
              <a:srgbClr val="3333FF"/>
            </a:solidFill>
            <a:round/>
            <a:headEnd/>
            <a:tailEnd/>
          </a:ln>
          <a:effectLst/>
        </p:spPr>
        <p:txBody>
          <a:bodyPr wrap="none" anchor="ctr">
            <a:spAutoFit/>
          </a:bodyPr>
          <a:lstStyle/>
          <a:p>
            <a:endParaRPr lang="ja-JP" altLang="en-US"/>
          </a:p>
        </p:txBody>
      </p:sp>
      <p:pic>
        <p:nvPicPr>
          <p:cNvPr id="15" name="Picture 11"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lum bright="90000"/>
          </a:blip>
          <a:srcRect/>
          <a:stretch>
            <a:fillRect/>
          </a:stretch>
        </p:blipFill>
        <p:spPr bwMode="auto">
          <a:xfrm>
            <a:off x="5643570" y="2453954"/>
            <a:ext cx="3286148" cy="403542"/>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日付プレースホルダ 3"/>
          <p:cNvSpPr>
            <a:spLocks noGrp="1"/>
          </p:cNvSpPr>
          <p:nvPr>
            <p:ph type="dt" sz="quarter" idx="10"/>
          </p:nvPr>
        </p:nvSpPr>
        <p:spPr/>
        <p:txBody>
          <a:bodyPr/>
          <a:lstStyle/>
          <a:p>
            <a:pPr>
              <a:defRPr/>
            </a:pPr>
            <a:r>
              <a:rPr lang="en-US" altLang="ja-JP">
                <a:solidFill>
                  <a:srgbClr val="000000"/>
                </a:solidFill>
              </a:rPr>
              <a:t>2010/7/23</a:t>
            </a:r>
          </a:p>
        </p:txBody>
      </p:sp>
      <p:sp>
        <p:nvSpPr>
          <p:cNvPr id="10" name="フッター プレースホルダ 4"/>
          <p:cNvSpPr>
            <a:spLocks noGrp="1"/>
          </p:cNvSpPr>
          <p:nvPr>
            <p:ph type="ftr" sz="quarter" idx="11"/>
          </p:nvPr>
        </p:nvSpPr>
        <p:spPr/>
        <p:txBody>
          <a:bodyPr/>
          <a:lstStyle/>
          <a:p>
            <a:pPr>
              <a:defRPr/>
            </a:pPr>
            <a:r>
              <a:rPr lang="ja-JP" altLang="en-US">
                <a:solidFill>
                  <a:srgbClr val="000000"/>
                </a:solidFill>
              </a:rPr>
              <a:t>坪野研セミナー</a:t>
            </a:r>
          </a:p>
        </p:txBody>
      </p:sp>
      <p:sp>
        <p:nvSpPr>
          <p:cNvPr id="14340" name="Rectangle 22"/>
          <p:cNvSpPr>
            <a:spLocks noChangeArrowheads="1"/>
          </p:cNvSpPr>
          <p:nvPr/>
        </p:nvSpPr>
        <p:spPr bwMode="auto">
          <a:xfrm>
            <a:off x="457200" y="2960688"/>
            <a:ext cx="8496300" cy="2282825"/>
          </a:xfrm>
          <a:prstGeom prst="rect">
            <a:avLst/>
          </a:prstGeom>
          <a:solidFill>
            <a:srgbClr val="CCFFFF">
              <a:alpha val="39999"/>
            </a:srgbClr>
          </a:solidFill>
          <a:ln w="9525">
            <a:solidFill>
              <a:srgbClr val="3399FF"/>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14341" name="Rectangle 16"/>
          <p:cNvSpPr>
            <a:spLocks noChangeArrowheads="1"/>
          </p:cNvSpPr>
          <p:nvPr/>
        </p:nvSpPr>
        <p:spPr bwMode="auto">
          <a:xfrm>
            <a:off x="457200" y="1466850"/>
            <a:ext cx="6778625" cy="457200"/>
          </a:xfrm>
          <a:prstGeom prst="rect">
            <a:avLst/>
          </a:prstGeom>
          <a:solidFill>
            <a:srgbClr val="FF7C80">
              <a:alpha val="30196"/>
            </a:srgbClr>
          </a:solidFill>
          <a:ln w="9525">
            <a:solidFill>
              <a:srgbClr val="FF7C80"/>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14342" name="Rectangle 2"/>
          <p:cNvSpPr>
            <a:spLocks noGrp="1" noChangeArrowheads="1"/>
          </p:cNvSpPr>
          <p:nvPr>
            <p:ph type="title"/>
          </p:nvPr>
        </p:nvSpPr>
        <p:spPr/>
        <p:txBody>
          <a:bodyPr/>
          <a:lstStyle/>
          <a:p>
            <a:pPr eaLnBrk="1" hangingPunct="1"/>
            <a:r>
              <a:rPr lang="ja-JP" altLang="en-US" smtClean="0"/>
              <a:t>概略</a:t>
            </a:r>
          </a:p>
        </p:txBody>
      </p:sp>
      <p:sp>
        <p:nvSpPr>
          <p:cNvPr id="14343" name="Text Box 9"/>
          <p:cNvSpPr txBox="1">
            <a:spLocks noChangeArrowheads="1"/>
          </p:cNvSpPr>
          <p:nvPr/>
        </p:nvSpPr>
        <p:spPr bwMode="auto">
          <a:xfrm>
            <a:off x="457200" y="1466850"/>
            <a:ext cx="7859713" cy="457200"/>
          </a:xfrm>
          <a:prstGeom prst="rect">
            <a:avLst/>
          </a:prstGeom>
          <a:noFill/>
          <a:ln w="9525">
            <a:noFill/>
            <a:miter lim="800000"/>
            <a:headEnd/>
            <a:tailEnd/>
          </a:ln>
        </p:spPr>
        <p:txBody>
          <a:bodyPr>
            <a:spAutoFit/>
          </a:bodyPr>
          <a:lstStyle/>
          <a:p>
            <a:pPr algn="l" eaLnBrk="0" hangingPunct="0">
              <a:buFontTx/>
              <a:buBlip>
                <a:blip r:embed="rId3"/>
              </a:buBlip>
            </a:pPr>
            <a:r>
              <a:rPr kumimoji="0" lang="ja-JP" altLang="en-US" sz="2400" smtClean="0">
                <a:latin typeface="Arial" pitchFamily="34" charset="0"/>
                <a:ea typeface="ＭＳ Ｐゴシック" pitchFamily="50" charset="-128"/>
              </a:rPr>
              <a:t>重力の逆二乗則を数</a:t>
            </a:r>
            <a:r>
              <a:rPr kumimoji="0" lang="en-US" altLang="ja-JP" sz="2400" smtClean="0">
                <a:latin typeface="Arial" pitchFamily="34" charset="0"/>
                <a:ea typeface="ＭＳ Ｐゴシック" pitchFamily="50" charset="-128"/>
              </a:rPr>
              <a:t>nm</a:t>
            </a:r>
            <a:r>
              <a:rPr kumimoji="0" lang="ja-JP" altLang="en-US" sz="2400" smtClean="0">
                <a:latin typeface="Arial" pitchFamily="34" charset="0"/>
                <a:ea typeface="ＭＳ Ｐゴシック" pitchFamily="50" charset="-128"/>
              </a:rPr>
              <a:t>のスケールで測定する</a:t>
            </a:r>
          </a:p>
        </p:txBody>
      </p:sp>
      <p:sp>
        <p:nvSpPr>
          <p:cNvPr id="14344" name="Rectangle 17"/>
          <p:cNvSpPr>
            <a:spLocks noChangeArrowheads="1"/>
          </p:cNvSpPr>
          <p:nvPr/>
        </p:nvSpPr>
        <p:spPr bwMode="auto">
          <a:xfrm>
            <a:off x="266700" y="1028700"/>
            <a:ext cx="962025" cy="457200"/>
          </a:xfrm>
          <a:prstGeom prst="rect">
            <a:avLst/>
          </a:prstGeom>
          <a:noFill/>
          <a:ln w="9525">
            <a:noFill/>
            <a:miter lim="800000"/>
            <a:headEnd/>
            <a:tailEnd/>
          </a:ln>
        </p:spPr>
        <p:txBody>
          <a:bodyPr wrap="none">
            <a:spAutoFit/>
          </a:bodyPr>
          <a:lstStyle/>
          <a:p>
            <a:pPr algn="l" eaLnBrk="0" hangingPunct="0">
              <a:buFontTx/>
              <a:buNone/>
            </a:pPr>
            <a:r>
              <a:rPr kumimoji="0" lang="ja-JP" altLang="en-US" sz="2400" smtClean="0">
                <a:latin typeface="Arial" pitchFamily="34" charset="0"/>
                <a:ea typeface="ＭＳ Ｐゴシック" pitchFamily="50" charset="-128"/>
              </a:rPr>
              <a:t>目的</a:t>
            </a:r>
            <a:r>
              <a:rPr kumimoji="0" lang="en-US" altLang="ja-JP" sz="2400" smtClean="0">
                <a:latin typeface="Arial" pitchFamily="34" charset="0"/>
                <a:ea typeface="ＭＳ Ｐゴシック" pitchFamily="50" charset="-128"/>
              </a:rPr>
              <a:t>: </a:t>
            </a:r>
          </a:p>
        </p:txBody>
      </p:sp>
      <p:sp>
        <p:nvSpPr>
          <p:cNvPr id="14345" name="Rectangle 18"/>
          <p:cNvSpPr>
            <a:spLocks noChangeArrowheads="1"/>
          </p:cNvSpPr>
          <p:nvPr/>
        </p:nvSpPr>
        <p:spPr bwMode="auto">
          <a:xfrm>
            <a:off x="334963" y="2503488"/>
            <a:ext cx="877887" cy="457200"/>
          </a:xfrm>
          <a:prstGeom prst="rect">
            <a:avLst/>
          </a:prstGeom>
          <a:noFill/>
          <a:ln w="9525">
            <a:noFill/>
            <a:miter lim="800000"/>
            <a:headEnd/>
            <a:tailEnd/>
          </a:ln>
        </p:spPr>
        <p:txBody>
          <a:bodyPr wrap="none">
            <a:spAutoFit/>
          </a:bodyPr>
          <a:lstStyle/>
          <a:p>
            <a:pPr algn="l" eaLnBrk="0" hangingPunct="0">
              <a:buFontTx/>
              <a:buNone/>
            </a:pPr>
            <a:r>
              <a:rPr kumimoji="0" lang="ja-JP" altLang="en-US" sz="2400" smtClean="0">
                <a:latin typeface="Arial" pitchFamily="34" charset="0"/>
                <a:ea typeface="ＭＳ Ｐゴシック" pitchFamily="50" charset="-128"/>
              </a:rPr>
              <a:t>方法</a:t>
            </a:r>
            <a:r>
              <a:rPr kumimoji="0" lang="en-US" altLang="ja-JP" sz="2400" smtClean="0">
                <a:latin typeface="Arial" pitchFamily="34" charset="0"/>
                <a:ea typeface="ＭＳ Ｐゴシック" pitchFamily="50" charset="-128"/>
              </a:rPr>
              <a:t>:</a:t>
            </a:r>
          </a:p>
        </p:txBody>
      </p:sp>
      <p:sp>
        <p:nvSpPr>
          <p:cNvPr id="14346" name="Text Box 21"/>
          <p:cNvSpPr txBox="1">
            <a:spLocks noChangeArrowheads="1"/>
          </p:cNvSpPr>
          <p:nvPr/>
        </p:nvSpPr>
        <p:spPr bwMode="auto">
          <a:xfrm>
            <a:off x="457200" y="2960688"/>
            <a:ext cx="8640763" cy="2282825"/>
          </a:xfrm>
          <a:prstGeom prst="rect">
            <a:avLst/>
          </a:prstGeom>
          <a:noFill/>
          <a:ln w="9525">
            <a:noFill/>
            <a:miter lim="800000"/>
            <a:headEnd/>
            <a:tailEnd/>
          </a:ln>
        </p:spPr>
        <p:txBody>
          <a:bodyPr>
            <a:spAutoFit/>
          </a:bodyPr>
          <a:lstStyle/>
          <a:p>
            <a:pPr algn="l" eaLnBrk="0" hangingPunct="0">
              <a:buFontTx/>
              <a:buBlip>
                <a:blip r:embed="rId3"/>
              </a:buBlip>
            </a:pPr>
            <a:r>
              <a:rPr kumimoji="0" lang="en-US" altLang="ja-JP" sz="2400" smtClean="0">
                <a:latin typeface="Arial" pitchFamily="34" charset="0"/>
                <a:ea typeface="ＭＳ Ｐゴシック" pitchFamily="50" charset="-128"/>
              </a:rPr>
              <a:t>Yb</a:t>
            </a:r>
            <a:r>
              <a:rPr kumimoji="0" lang="ja-JP" altLang="en-US" sz="2400" smtClean="0">
                <a:latin typeface="Arial" pitchFamily="34" charset="0"/>
                <a:ea typeface="ＭＳ Ｐゴシック" pitchFamily="50" charset="-128"/>
              </a:rPr>
              <a:t>の原子間ポテンシャルを測定し電磁相互作用からの</a:t>
            </a:r>
          </a:p>
          <a:p>
            <a:pPr algn="l" eaLnBrk="0" hangingPunct="0">
              <a:buFontTx/>
              <a:buNone/>
            </a:pPr>
            <a:r>
              <a:rPr kumimoji="0" lang="ja-JP" altLang="en-US" sz="2400" smtClean="0">
                <a:latin typeface="Arial" pitchFamily="34" charset="0"/>
                <a:ea typeface="ＭＳ Ｐゴシック" pitchFamily="50" charset="-128"/>
              </a:rPr>
              <a:t>　　ずれを測定する</a:t>
            </a:r>
          </a:p>
          <a:p>
            <a:pPr algn="l" eaLnBrk="0" hangingPunct="0">
              <a:buFontTx/>
              <a:buBlip>
                <a:blip r:embed="rId3"/>
              </a:buBlip>
            </a:pPr>
            <a:r>
              <a:rPr kumimoji="0" lang="ja-JP" altLang="en-US" sz="2400" smtClean="0">
                <a:latin typeface="Arial" pitchFamily="34" charset="0"/>
                <a:ea typeface="ＭＳ Ｐゴシック" pitchFamily="50" charset="-128"/>
              </a:rPr>
              <a:t>原子間ポテンシャルを決定するため、</a:t>
            </a:r>
            <a:r>
              <a:rPr kumimoji="0" lang="en-US" altLang="ja-JP" sz="2400" smtClean="0">
                <a:latin typeface="Arial" pitchFamily="34" charset="0"/>
                <a:ea typeface="ＭＳ Ｐゴシック" pitchFamily="50" charset="-128"/>
              </a:rPr>
              <a:t>Yb2</a:t>
            </a:r>
            <a:r>
              <a:rPr kumimoji="0" lang="ja-JP" altLang="en-US" sz="2400" smtClean="0">
                <a:latin typeface="Arial" pitchFamily="34" charset="0"/>
                <a:ea typeface="ＭＳ Ｐゴシック" pitchFamily="50" charset="-128"/>
              </a:rPr>
              <a:t>分子の分光を用いる。</a:t>
            </a:r>
          </a:p>
          <a:p>
            <a:pPr algn="l" eaLnBrk="0" hangingPunct="0">
              <a:buFontTx/>
              <a:buNone/>
            </a:pPr>
            <a:r>
              <a:rPr kumimoji="0" lang="ja-JP" altLang="en-US" sz="2400" smtClean="0">
                <a:latin typeface="Arial" pitchFamily="34" charset="0"/>
                <a:ea typeface="ＭＳ Ｐゴシック" pitchFamily="50" charset="-128"/>
              </a:rPr>
              <a:t>　　用いる同位体は</a:t>
            </a:r>
            <a:r>
              <a:rPr kumimoji="0" lang="en-US" altLang="ja-JP" sz="2400" smtClean="0">
                <a:latin typeface="Arial" pitchFamily="34" charset="0"/>
                <a:ea typeface="ＭＳ Ｐゴシック" pitchFamily="50" charset="-128"/>
              </a:rPr>
              <a:t>Yb168</a:t>
            </a:r>
            <a:r>
              <a:rPr kumimoji="0" lang="ja-JP" altLang="en-US" sz="2400" smtClean="0">
                <a:latin typeface="Arial" pitchFamily="34" charset="0"/>
                <a:ea typeface="ＭＳ Ｐゴシック" pitchFamily="50" charset="-128"/>
              </a:rPr>
              <a:t>、</a:t>
            </a:r>
            <a:r>
              <a:rPr kumimoji="0" lang="en-US" altLang="ja-JP" sz="2400" smtClean="0">
                <a:latin typeface="Arial" pitchFamily="34" charset="0"/>
                <a:ea typeface="ＭＳ Ｐゴシック" pitchFamily="50" charset="-128"/>
              </a:rPr>
              <a:t>Yb174</a:t>
            </a:r>
            <a:r>
              <a:rPr kumimoji="0" lang="ja-JP" altLang="en-US" sz="2400" smtClean="0">
                <a:latin typeface="Arial" pitchFamily="34" charset="0"/>
                <a:ea typeface="ＭＳ Ｐゴシック" pitchFamily="50" charset="-128"/>
              </a:rPr>
              <a:t>、</a:t>
            </a:r>
            <a:r>
              <a:rPr kumimoji="0" lang="en-US" altLang="ja-JP" sz="2400" smtClean="0">
                <a:latin typeface="Arial" pitchFamily="34" charset="0"/>
                <a:ea typeface="ＭＳ Ｐゴシック" pitchFamily="50" charset="-128"/>
              </a:rPr>
              <a:t>Yb176</a:t>
            </a:r>
            <a:r>
              <a:rPr kumimoji="0" lang="ja-JP" altLang="en-US" sz="2400" smtClean="0">
                <a:latin typeface="Arial" pitchFamily="34" charset="0"/>
                <a:ea typeface="ＭＳ Ｐゴシック" pitchFamily="50" charset="-128"/>
              </a:rPr>
              <a:t>の</a:t>
            </a:r>
            <a:r>
              <a:rPr kumimoji="0" lang="en-US" altLang="ja-JP" sz="2400" smtClean="0">
                <a:latin typeface="Arial" pitchFamily="34" charset="0"/>
                <a:ea typeface="ＭＳ Ｐゴシック" pitchFamily="50" charset="-128"/>
              </a:rPr>
              <a:t>3</a:t>
            </a:r>
            <a:r>
              <a:rPr kumimoji="0" lang="ja-JP" altLang="en-US" sz="2400" smtClean="0">
                <a:latin typeface="Arial" pitchFamily="34" charset="0"/>
                <a:ea typeface="ＭＳ Ｐゴシック" pitchFamily="50" charset="-128"/>
              </a:rPr>
              <a:t>種。</a:t>
            </a:r>
          </a:p>
          <a:p>
            <a:pPr algn="l" eaLnBrk="0" hangingPunct="0">
              <a:buFontTx/>
              <a:buNone/>
            </a:pPr>
            <a:r>
              <a:rPr kumimoji="0" lang="ja-JP" altLang="en-US" sz="2400" smtClean="0">
                <a:latin typeface="Arial" pitchFamily="34" charset="0"/>
                <a:ea typeface="ＭＳ Ｐゴシック" pitchFamily="50" charset="-128"/>
              </a:rPr>
              <a:t>　　分子生成に用いる原子は</a:t>
            </a:r>
            <a:r>
              <a:rPr kumimoji="0" lang="en-US" altLang="ja-JP" sz="2400" smtClean="0">
                <a:latin typeface="Arial" pitchFamily="34" charset="0"/>
                <a:ea typeface="ＭＳ Ｐゴシック" pitchFamily="50" charset="-128"/>
              </a:rPr>
              <a:t>1uK</a:t>
            </a:r>
            <a:r>
              <a:rPr kumimoji="0" lang="ja-JP" altLang="en-US" sz="2400" smtClean="0">
                <a:latin typeface="Arial" pitchFamily="34" charset="0"/>
                <a:ea typeface="ＭＳ Ｐゴシック" pitchFamily="50" charset="-128"/>
              </a:rPr>
              <a:t>以下に冷却されており、</a:t>
            </a:r>
          </a:p>
          <a:p>
            <a:pPr algn="l" eaLnBrk="0" hangingPunct="0">
              <a:buFontTx/>
              <a:buNone/>
            </a:pPr>
            <a:r>
              <a:rPr kumimoji="0" lang="ja-JP" altLang="en-US" sz="2400" smtClean="0">
                <a:latin typeface="Arial" pitchFamily="34" charset="0"/>
                <a:ea typeface="ＭＳ Ｐゴシック" pitchFamily="50" charset="-128"/>
              </a:rPr>
              <a:t>　　</a:t>
            </a:r>
            <a:r>
              <a:rPr kumimoji="0" lang="en-US" altLang="ja-JP" sz="2400" smtClean="0">
                <a:latin typeface="Arial" pitchFamily="34" charset="0"/>
                <a:ea typeface="ＭＳ Ｐゴシック" pitchFamily="50" charset="-128"/>
              </a:rPr>
              <a:t>Optical lattice</a:t>
            </a:r>
            <a:r>
              <a:rPr kumimoji="0" lang="ja-JP" altLang="en-US" sz="2400" smtClean="0">
                <a:latin typeface="Arial" pitchFamily="34" charset="0"/>
                <a:ea typeface="ＭＳ Ｐゴシック" pitchFamily="50" charset="-128"/>
              </a:rPr>
              <a:t>により閉じこめられて</a:t>
            </a:r>
            <a:r>
              <a:rPr kumimoji="0" lang="en-US" altLang="ja-JP" sz="2400" smtClean="0">
                <a:latin typeface="Arial" pitchFamily="34" charset="0"/>
                <a:ea typeface="ＭＳ Ｐゴシック" pitchFamily="50" charset="-128"/>
              </a:rPr>
              <a:t>BEC</a:t>
            </a:r>
            <a:r>
              <a:rPr kumimoji="0" lang="ja-JP" altLang="en-US" sz="2400" smtClean="0">
                <a:latin typeface="Arial" pitchFamily="34" charset="0"/>
                <a:ea typeface="ＭＳ Ｐゴシック" pitchFamily="50" charset="-128"/>
              </a:rPr>
              <a:t>になっている。</a:t>
            </a:r>
          </a:p>
        </p:txBody>
      </p:sp>
      <p:sp>
        <p:nvSpPr>
          <p:cNvPr id="14" name="スライド番号プレースホルダ 5"/>
          <p:cNvSpPr>
            <a:spLocks noGrp="1"/>
          </p:cNvSpPr>
          <p:nvPr>
            <p:ph type="sldNum" sz="quarter" idx="12"/>
          </p:nvPr>
        </p:nvSpPr>
        <p:spPr/>
        <p:txBody>
          <a:bodyPr/>
          <a:lstStyle/>
          <a:p>
            <a:pPr>
              <a:defRPr/>
            </a:pPr>
            <a:fld id="{E3B5EB60-67C5-4A58-803C-360A0AD0DB79}" type="slidenum">
              <a:rPr lang="en-US" altLang="ja-JP">
                <a:solidFill>
                  <a:srgbClr val="000000"/>
                </a:solidFill>
              </a:rPr>
              <a:pPr>
                <a:defRPr/>
              </a:pPr>
              <a:t>169</a:t>
            </a:fld>
            <a:r>
              <a:rPr lang="en-US" altLang="ja-JP" dirty="0">
                <a:solidFill>
                  <a:srgbClr val="000000"/>
                </a:solidFill>
              </a:rPr>
              <a:t>/14</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bwMode="auto">
          <a:xfrm>
            <a:off x="1571604" y="4857760"/>
            <a:ext cx="5857916" cy="500066"/>
          </a:xfrm>
          <a:prstGeom prst="roundRect">
            <a:avLst>
              <a:gd name="adj" fmla="val 5609"/>
            </a:avLst>
          </a:prstGeom>
          <a:solidFill>
            <a:srgbClr val="CCFFCC">
              <a:alpha val="1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dirty="0" smtClean="0">
              <a:ln>
                <a:noFill/>
              </a:ln>
              <a:solidFill>
                <a:schemeClr val="tx1"/>
              </a:solidFill>
              <a:effectLst/>
            </a:endParaRPr>
          </a:p>
        </p:txBody>
      </p:sp>
      <p:sp>
        <p:nvSpPr>
          <p:cNvPr id="1964036" name="Rectangle 4"/>
          <p:cNvSpPr>
            <a:spLocks noGrp="1" noChangeArrowheads="1"/>
          </p:cNvSpPr>
          <p:nvPr>
            <p:ph type="title"/>
          </p:nvPr>
        </p:nvSpPr>
        <p:spPr/>
        <p:txBody>
          <a:bodyPr/>
          <a:lstStyle/>
          <a:p>
            <a:r>
              <a:rPr lang="en-US" altLang="ja-JP" dirty="0" smtClean="0"/>
              <a:t>LCGT</a:t>
            </a:r>
            <a:r>
              <a:rPr lang="ja-JP" altLang="en-US" dirty="0" smtClean="0"/>
              <a:t>の観測確率</a:t>
            </a:r>
            <a:endParaRPr lang="ja-JP" altLang="ja-JP"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pitchFamily="34" charset="0"/>
                <a:ea typeface="HGP創英角ｺﾞｼｯｸUB" pitchFamily="50" charset="-128"/>
                <a:cs typeface="+mn-cs"/>
              </a:rPr>
              <a:t>東京大学・物理学教室セミナー　</a:t>
            </a:r>
            <a:r>
              <a:rPr lang="en-US" altLang="ja-JP" sz="1200" b="1" kern="1200" smtClean="0">
                <a:solidFill>
                  <a:srgbClr val="EAEAEA"/>
                </a:solidFill>
                <a:latin typeface="Tahoma" pitchFamily="34" charset="0"/>
                <a:ea typeface="HGP創英角ｺﾞｼｯｸUB" pitchFamily="50" charset="-128"/>
                <a:cs typeface="+mn-cs"/>
              </a:rPr>
              <a:t>(2010</a:t>
            </a:r>
            <a:r>
              <a:rPr lang="ja-JP" altLang="en-US" sz="1200" b="1" kern="1200" smtClean="0">
                <a:solidFill>
                  <a:srgbClr val="EAEAEA"/>
                </a:solidFill>
                <a:latin typeface="Tahoma" pitchFamily="34" charset="0"/>
                <a:ea typeface="HGP創英角ｺﾞｼｯｸUB" pitchFamily="50" charset="-128"/>
                <a:cs typeface="+mn-cs"/>
              </a:rPr>
              <a:t>年</a:t>
            </a:r>
            <a:r>
              <a:rPr lang="en-US" altLang="ja-JP" sz="1200" b="1" kern="1200" smtClean="0">
                <a:solidFill>
                  <a:srgbClr val="EAEAEA"/>
                </a:solidFill>
                <a:latin typeface="Tahoma" pitchFamily="34" charset="0"/>
                <a:ea typeface="HGP創英角ｺﾞｼｯｸUB" pitchFamily="50" charset="-128"/>
                <a:cs typeface="+mn-cs"/>
              </a:rPr>
              <a:t>10</a:t>
            </a:r>
            <a:r>
              <a:rPr lang="ja-JP" altLang="en-US" sz="1200" b="1" kern="1200" smtClean="0">
                <a:solidFill>
                  <a:srgbClr val="EAEAEA"/>
                </a:solidFill>
                <a:latin typeface="Tahoma" pitchFamily="34" charset="0"/>
                <a:ea typeface="HGP創英角ｺﾞｼｯｸUB" pitchFamily="50" charset="-128"/>
                <a:cs typeface="+mn-cs"/>
              </a:rPr>
              <a:t>月</a:t>
            </a:r>
            <a:r>
              <a:rPr lang="en-US" altLang="ja-JP" sz="1200" b="1" kern="1200" smtClean="0">
                <a:solidFill>
                  <a:srgbClr val="EAEAEA"/>
                </a:solidFill>
                <a:latin typeface="Tahoma" pitchFamily="34" charset="0"/>
                <a:ea typeface="HGP創英角ｺﾞｼｯｸUB" pitchFamily="50" charset="-128"/>
                <a:cs typeface="+mn-cs"/>
              </a:rPr>
              <a:t>1</a:t>
            </a:r>
            <a:r>
              <a:rPr lang="ja-JP" altLang="en-US" sz="1200" b="1" kern="1200" smtClean="0">
                <a:solidFill>
                  <a:srgbClr val="EAEAEA"/>
                </a:solidFill>
                <a:latin typeface="Tahoma" pitchFamily="34" charset="0"/>
                <a:ea typeface="HGP創英角ｺﾞｼｯｸUB" pitchFamily="50" charset="-128"/>
                <a:cs typeface="+mn-cs"/>
              </a:rPr>
              <a:t>日</a:t>
            </a:r>
            <a:r>
              <a:rPr lang="en-US" altLang="ja-JP" sz="1200" b="1" kern="1200" smtClean="0">
                <a:solidFill>
                  <a:srgbClr val="EAEAEA"/>
                </a:solidFill>
                <a:latin typeface="Tahoma" pitchFamily="34" charset="0"/>
                <a:ea typeface="HGP創英角ｺﾞｼｯｸUB" pitchFamily="50" charset="-128"/>
                <a:cs typeface="+mn-cs"/>
              </a:rPr>
              <a:t>, </a:t>
            </a:r>
            <a:r>
              <a:rPr lang="ja-JP" altLang="en-US" sz="1200" b="1" kern="1200" smtClean="0">
                <a:solidFill>
                  <a:srgbClr val="EAEAEA"/>
                </a:solidFill>
                <a:latin typeface="Tahoma" pitchFamily="34" charset="0"/>
                <a:ea typeface="HGP創英角ｺﾞｼｯｸUB" pitchFamily="50" charset="-128"/>
                <a:cs typeface="+mn-cs"/>
              </a:rPr>
              <a:t>東京大学</a:t>
            </a:r>
            <a:r>
              <a:rPr lang="en-US" altLang="ja-JP" sz="1200" b="1" kern="1200" smtClean="0">
                <a:solidFill>
                  <a:srgbClr val="EAEAEA"/>
                </a:solidFill>
                <a:latin typeface="Tahoma" pitchFamily="34" charset="0"/>
                <a:ea typeface="HGP創英角ｺﾞｼｯｸUB" pitchFamily="50" charset="-128"/>
                <a:cs typeface="+mn-cs"/>
              </a:rPr>
              <a:t>)</a:t>
            </a:r>
            <a:endParaRPr lang="en-US" altLang="ja-JP" sz="1200" b="1" kern="1200" dirty="0">
              <a:solidFill>
                <a:srgbClr val="EAEAEA"/>
              </a:solidFill>
              <a:latin typeface="Tahoma" pitchFamily="34" charset="0"/>
              <a:ea typeface="HGP創英角ｺﾞｼｯｸUB" pitchFamily="50" charset="-128"/>
              <a:cs typeface="+mn-cs"/>
            </a:endParaRPr>
          </a:p>
        </p:txBody>
      </p:sp>
      <p:sp>
        <p:nvSpPr>
          <p:cNvPr id="1964035" name="Rectangle 3"/>
          <p:cNvSpPr>
            <a:spLocks noGrp="1" noChangeArrowheads="1"/>
          </p:cNvSpPr>
          <p:nvPr>
            <p:ph type="body" idx="4294967295"/>
          </p:nvPr>
        </p:nvSpPr>
        <p:spPr>
          <a:xfrm>
            <a:off x="2214546" y="4929203"/>
            <a:ext cx="5357812" cy="642937"/>
          </a:xfrm>
          <a:prstGeom prst="rect">
            <a:avLst/>
          </a:prstGeom>
        </p:spPr>
        <p:txBody>
          <a:bodyPr/>
          <a:lstStyle/>
          <a:p>
            <a:pPr lvl="0">
              <a:spcBef>
                <a:spcPct val="0"/>
              </a:spcBef>
              <a:buClrTx/>
              <a:buNone/>
              <a:defRPr/>
            </a:pPr>
            <a:r>
              <a:rPr lang="en-US" altLang="ja-JP" sz="2400" b="0" dirty="0" smtClean="0">
                <a:solidFill>
                  <a:srgbClr val="FFFFFF"/>
                </a:solidFill>
              </a:rPr>
              <a:t>LCGT</a:t>
            </a:r>
            <a:r>
              <a:rPr lang="ja-JP" altLang="en-US" sz="2400" b="0" dirty="0" smtClean="0">
                <a:solidFill>
                  <a:srgbClr val="FFFFFF"/>
                </a:solidFill>
              </a:rPr>
              <a:t>の観測レート</a:t>
            </a:r>
            <a:r>
              <a:rPr lang="ja-JP" altLang="en-US" sz="2400" b="1" dirty="0" smtClean="0">
                <a:solidFill>
                  <a:srgbClr val="6699FF"/>
                </a:solidFill>
              </a:rPr>
              <a:t>　 </a:t>
            </a:r>
            <a:r>
              <a:rPr lang="en-US" altLang="ja-JP" sz="2400" b="1" dirty="0" smtClean="0">
                <a:solidFill>
                  <a:srgbClr val="6699FF"/>
                </a:solidFill>
              </a:rPr>
              <a:t>  </a:t>
            </a:r>
            <a:r>
              <a:rPr lang="en-US" altLang="ja-JP" sz="2400" b="1" dirty="0" smtClean="0">
                <a:solidFill>
                  <a:srgbClr val="99FF99"/>
                </a:solidFill>
              </a:rPr>
              <a:t>6.9 events/yr</a:t>
            </a:r>
          </a:p>
          <a:p>
            <a:pPr>
              <a:spcBef>
                <a:spcPct val="0"/>
              </a:spcBef>
              <a:buClrTx/>
              <a:buFontTx/>
              <a:buNone/>
            </a:pPr>
            <a:endParaRPr lang="en-US" altLang="ja-JP" sz="2400" b="1" dirty="0" smtClean="0">
              <a:solidFill>
                <a:srgbClr val="6699FF"/>
              </a:solidFill>
            </a:endParaRPr>
          </a:p>
        </p:txBody>
      </p:sp>
      <p:sp>
        <p:nvSpPr>
          <p:cNvPr id="22" name="右矢印 21"/>
          <p:cNvSpPr/>
          <p:nvPr/>
        </p:nvSpPr>
        <p:spPr bwMode="auto">
          <a:xfrm>
            <a:off x="1785918" y="4929204"/>
            <a:ext cx="357190" cy="428628"/>
          </a:xfrm>
          <a:prstGeom prst="rightArrow">
            <a:avLst/>
          </a:prstGeom>
          <a:solidFill>
            <a:srgbClr val="CCFFCC">
              <a:alpha val="10000"/>
            </a:srgbClr>
          </a:solidFill>
          <a:ln w="15875" cap="flat" cmpd="sng" algn="ctr">
            <a:solidFill>
              <a:srgbClr val="CCFF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dirty="0" smtClean="0">
              <a:ln>
                <a:noFill/>
              </a:ln>
              <a:solidFill>
                <a:schemeClr val="tx1"/>
              </a:solidFill>
              <a:effectLst/>
            </a:endParaRPr>
          </a:p>
        </p:txBody>
      </p:sp>
      <p:sp>
        <p:nvSpPr>
          <p:cNvPr id="19" name="角丸四角形 18"/>
          <p:cNvSpPr/>
          <p:nvPr/>
        </p:nvSpPr>
        <p:spPr bwMode="auto">
          <a:xfrm>
            <a:off x="1142976" y="1714488"/>
            <a:ext cx="7643866" cy="3071834"/>
          </a:xfrm>
          <a:prstGeom prst="roundRect">
            <a:avLst>
              <a:gd name="adj" fmla="val 5609"/>
            </a:avLst>
          </a:prstGeom>
          <a:solidFill>
            <a:srgbClr val="000000">
              <a:alpha val="6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dirty="0" smtClean="0">
              <a:ln>
                <a:noFill/>
              </a:ln>
              <a:solidFill>
                <a:schemeClr val="tx1"/>
              </a:solidFill>
              <a:effectLst/>
            </a:endParaRPr>
          </a:p>
        </p:txBody>
      </p:sp>
      <p:grpSp>
        <p:nvGrpSpPr>
          <p:cNvPr id="2" name="グループ化 27"/>
          <p:cNvGrpSpPr/>
          <p:nvPr/>
        </p:nvGrpSpPr>
        <p:grpSpPr>
          <a:xfrm>
            <a:off x="1214414" y="3714752"/>
            <a:ext cx="7500990" cy="1000132"/>
            <a:chOff x="928662" y="2357430"/>
            <a:chExt cx="7500990" cy="1000132"/>
          </a:xfrm>
        </p:grpSpPr>
        <p:sp>
          <p:nvSpPr>
            <p:cNvPr id="14" name="Rectangle 3"/>
            <p:cNvSpPr txBox="1">
              <a:spLocks noChangeArrowheads="1"/>
            </p:cNvSpPr>
            <p:nvPr/>
          </p:nvSpPr>
          <p:spPr>
            <a:xfrm>
              <a:off x="928662" y="2357430"/>
              <a:ext cx="7500990" cy="571504"/>
            </a:xfrm>
            <a:prstGeom prst="rect">
              <a:avLst/>
            </a:prstGeom>
          </p:spPr>
          <p:txBody>
            <a:bodyPr/>
            <a:lstStyle/>
            <a:p>
              <a:pPr marL="193675" indent="-193675" algn="l" eaLnBrk="0" hangingPunct="0">
                <a:lnSpc>
                  <a:spcPct val="110000"/>
                </a:lnSpc>
                <a:buSzPct val="70000"/>
                <a:buNone/>
                <a:defRPr/>
              </a:pPr>
              <a:r>
                <a:rPr lang="ja-JP" altLang="en-US" sz="2000" kern="0" dirty="0" smtClean="0">
                  <a:solidFill>
                    <a:srgbClr val="EAEAEA"/>
                  </a:solidFill>
                </a:rPr>
                <a:t>銀河あたりのイベントレート</a:t>
              </a:r>
              <a:r>
                <a:rPr lang="en-US" altLang="ja-JP" sz="2000" kern="0" dirty="0" smtClean="0">
                  <a:solidFill>
                    <a:srgbClr val="EAEAEA"/>
                  </a:solidFill>
                </a:rPr>
                <a:t>:   </a:t>
              </a:r>
              <a:endParaRPr lang="en-US" altLang="ja-JP" sz="1600" kern="0" dirty="0" smtClean="0">
                <a:solidFill>
                  <a:srgbClr val="CCECFF"/>
                </a:solidFill>
              </a:endParaRPr>
            </a:p>
          </p:txBody>
        </p:sp>
        <p:pic>
          <p:nvPicPr>
            <p:cNvPr id="16" name="図 15" descr="txp_fig.bmp"/>
            <p:cNvPicPr>
              <a:picLocks noChangeAspect="1"/>
            </p:cNvPicPr>
            <p:nvPr>
              <p:custDataLst>
                <p:tags r:id="rId2"/>
              </p:custDataLst>
            </p:nvPr>
          </p:nvPicPr>
          <p:blipFill>
            <a:blip r:embed="rId5" cstate="print">
              <a:clrChange>
                <a:clrFrom>
                  <a:srgbClr val="FFFFFF"/>
                </a:clrFrom>
                <a:clrTo>
                  <a:srgbClr val="FFFFFF">
                    <a:alpha val="0"/>
                  </a:srgbClr>
                </a:clrTo>
              </a:clrChange>
              <a:lum bright="100000"/>
            </a:blip>
            <a:stretch>
              <a:fillRect/>
            </a:stretch>
          </p:blipFill>
          <p:spPr>
            <a:xfrm>
              <a:off x="1728128" y="2830200"/>
              <a:ext cx="4357718" cy="432048"/>
            </a:xfrm>
            <a:prstGeom prst="rect">
              <a:avLst/>
            </a:prstGeom>
          </p:spPr>
        </p:pic>
        <p:sp>
          <p:nvSpPr>
            <p:cNvPr id="17" name="Rectangle 3"/>
            <p:cNvSpPr txBox="1">
              <a:spLocks noChangeArrowheads="1"/>
            </p:cNvSpPr>
            <p:nvPr/>
          </p:nvSpPr>
          <p:spPr>
            <a:xfrm>
              <a:off x="6429388" y="2857496"/>
              <a:ext cx="1928858" cy="500066"/>
            </a:xfrm>
            <a:prstGeom prst="rect">
              <a:avLst/>
            </a:prstGeom>
          </p:spPr>
          <p:txBody>
            <a:bodyPr/>
            <a:lstStyle/>
            <a:p>
              <a:pPr marL="193675" indent="-193675" algn="l" eaLnBrk="0" hangingPunct="0">
                <a:lnSpc>
                  <a:spcPct val="110000"/>
                </a:lnSpc>
                <a:buSzPct val="70000"/>
                <a:buNone/>
                <a:defRPr/>
              </a:pPr>
              <a:r>
                <a:rPr lang="en-US" altLang="ja-JP" sz="1100" b="1" kern="0" dirty="0" smtClean="0">
                  <a:solidFill>
                    <a:srgbClr val="B2B2B2"/>
                  </a:solidFill>
                </a:rPr>
                <a:t>V. Kalogera et.al., </a:t>
              </a:r>
            </a:p>
            <a:p>
              <a:pPr marL="193675" indent="-193675" algn="l" eaLnBrk="0" hangingPunct="0">
                <a:lnSpc>
                  <a:spcPct val="110000"/>
                </a:lnSpc>
                <a:buSzPct val="70000"/>
                <a:buNone/>
                <a:defRPr/>
              </a:pPr>
              <a:r>
                <a:rPr lang="en-US" altLang="ja-JP" sz="1100" b="1" kern="0" dirty="0" smtClean="0">
                  <a:solidFill>
                    <a:srgbClr val="B2B2B2"/>
                  </a:solidFill>
                </a:rPr>
                <a:t> ApJ, 601 L179 (2004)</a:t>
              </a:r>
            </a:p>
          </p:txBody>
        </p:sp>
      </p:grpSp>
      <p:sp>
        <p:nvSpPr>
          <p:cNvPr id="18" name="Rectangle 3"/>
          <p:cNvSpPr txBox="1">
            <a:spLocks noChangeArrowheads="1"/>
          </p:cNvSpPr>
          <p:nvPr/>
        </p:nvSpPr>
        <p:spPr>
          <a:xfrm>
            <a:off x="1214414" y="1714488"/>
            <a:ext cx="7500990" cy="1000132"/>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ja-JP" altLang="en-US" sz="2000" kern="0" dirty="0" smtClean="0">
                <a:solidFill>
                  <a:srgbClr val="EAEAEA"/>
                </a:solidFill>
              </a:rPr>
              <a:t>観測レンジ</a:t>
            </a:r>
            <a:endParaRPr lang="en-US" altLang="ja-JP" sz="2000" kern="0" dirty="0" smtClean="0">
              <a:solidFill>
                <a:srgbClr val="EAEAEA"/>
              </a:solidFill>
            </a:endParaRPr>
          </a:p>
          <a:p>
            <a:pPr marL="193675" lvl="0" indent="-193675" algn="l" eaLnBrk="0" hangingPunct="0">
              <a:lnSpc>
                <a:spcPct val="110000"/>
              </a:lnSpc>
              <a:buSzPct val="70000"/>
              <a:buNone/>
              <a:defRPr/>
            </a:pPr>
            <a:r>
              <a:rPr lang="en-US" altLang="ja-JP" sz="2000" b="1" kern="0" dirty="0" smtClean="0">
                <a:solidFill>
                  <a:srgbClr val="EAEAEA"/>
                </a:solidFill>
              </a:rPr>
              <a:t>         Sensitivity curve  </a:t>
            </a:r>
            <a:r>
              <a:rPr lang="en-US" altLang="ja-JP" sz="2000" b="1" kern="0" dirty="0" smtClean="0">
                <a:solidFill>
                  <a:srgbClr val="EAEAEA"/>
                </a:solidFill>
                <a:sym typeface="Wingdings" pitchFamily="2" charset="2"/>
              </a:rPr>
              <a:t> </a:t>
            </a:r>
            <a:r>
              <a:rPr lang="en-US" altLang="ja-JP" sz="2000" b="1" kern="0" dirty="0" smtClean="0">
                <a:solidFill>
                  <a:srgbClr val="EAEAEA"/>
                </a:solidFill>
              </a:rPr>
              <a:t>120 Mpc</a:t>
            </a:r>
            <a:endParaRPr kumimoji="1" lang="en-US" altLang="ja-JP" sz="2000" b="1" i="0" u="none" strike="noStrike" kern="0" cap="none" spc="0" normalizeH="0" noProof="0" dirty="0" smtClean="0">
              <a:ln>
                <a:noFill/>
              </a:ln>
              <a:solidFill>
                <a:srgbClr val="EAEAEA"/>
              </a:solidFill>
              <a:effectLst/>
              <a:uLnTx/>
              <a:uFillTx/>
              <a:cs typeface="+mn-cs"/>
            </a:endParaRPr>
          </a:p>
        </p:txBody>
      </p:sp>
      <p:grpSp>
        <p:nvGrpSpPr>
          <p:cNvPr id="3" name="グループ化 28"/>
          <p:cNvGrpSpPr/>
          <p:nvPr/>
        </p:nvGrpSpPr>
        <p:grpSpPr>
          <a:xfrm>
            <a:off x="1214414" y="2714620"/>
            <a:ext cx="7500990" cy="915046"/>
            <a:chOff x="1142976" y="3299772"/>
            <a:chExt cx="7500990" cy="915046"/>
          </a:xfrm>
        </p:grpSpPr>
        <p:sp>
          <p:nvSpPr>
            <p:cNvPr id="23" name="Rectangle 3"/>
            <p:cNvSpPr txBox="1">
              <a:spLocks noChangeArrowheads="1"/>
            </p:cNvSpPr>
            <p:nvPr/>
          </p:nvSpPr>
          <p:spPr>
            <a:xfrm>
              <a:off x="1142976" y="3299772"/>
              <a:ext cx="7500990" cy="571504"/>
            </a:xfrm>
            <a:prstGeom prst="rect">
              <a:avLst/>
            </a:prstGeom>
          </p:spPr>
          <p:txBody>
            <a:bodyPr/>
            <a:lstStyle/>
            <a:p>
              <a:pPr marL="193675" indent="-193675" algn="l" eaLnBrk="0" hangingPunct="0">
                <a:lnSpc>
                  <a:spcPct val="110000"/>
                </a:lnSpc>
                <a:buSzPct val="70000"/>
                <a:buNone/>
                <a:defRPr/>
              </a:pPr>
              <a:r>
                <a:rPr lang="ja-JP" altLang="en-US" sz="2000" kern="0" dirty="0" smtClean="0">
                  <a:solidFill>
                    <a:srgbClr val="EAEAEA"/>
                  </a:solidFill>
                </a:rPr>
                <a:t>銀河の個数密度</a:t>
              </a:r>
              <a:r>
                <a:rPr lang="en-US" altLang="ja-JP" sz="2000" kern="0" dirty="0" smtClean="0">
                  <a:solidFill>
                    <a:srgbClr val="EAEAEA"/>
                  </a:solidFill>
                </a:rPr>
                <a:t> :   </a:t>
              </a:r>
              <a:endParaRPr lang="en-US" altLang="ja-JP" sz="1600" kern="0" dirty="0" smtClean="0">
                <a:solidFill>
                  <a:srgbClr val="CCECFF"/>
                </a:solidFill>
              </a:endParaRPr>
            </a:p>
          </p:txBody>
        </p:sp>
        <p:pic>
          <p:nvPicPr>
            <p:cNvPr id="26" name="図 25" descr="txp_fig.bmp"/>
            <p:cNvPicPr>
              <a:picLocks noChangeAspect="1"/>
            </p:cNvPicPr>
            <p:nvPr>
              <p:custDataLst>
                <p:tags r:id="rId1"/>
              </p:custDataLst>
            </p:nvPr>
          </p:nvPicPr>
          <p:blipFill>
            <a:blip r:embed="rId6" cstate="print">
              <a:clrChange>
                <a:clrFrom>
                  <a:srgbClr val="FFFFFF"/>
                </a:clrFrom>
                <a:clrTo>
                  <a:srgbClr val="FFFFFF">
                    <a:alpha val="0"/>
                  </a:srgbClr>
                </a:clrTo>
              </a:clrChange>
              <a:lum bright="100000"/>
            </a:blip>
            <a:stretch>
              <a:fillRect/>
            </a:stretch>
          </p:blipFill>
          <p:spPr>
            <a:xfrm>
              <a:off x="1857356" y="3730378"/>
              <a:ext cx="3925670" cy="387353"/>
            </a:xfrm>
            <a:prstGeom prst="rect">
              <a:avLst/>
            </a:prstGeom>
          </p:spPr>
        </p:pic>
        <p:sp>
          <p:nvSpPr>
            <p:cNvPr id="27" name="Rectangle 3"/>
            <p:cNvSpPr txBox="1">
              <a:spLocks noChangeArrowheads="1"/>
            </p:cNvSpPr>
            <p:nvPr/>
          </p:nvSpPr>
          <p:spPr>
            <a:xfrm>
              <a:off x="6429388" y="3714752"/>
              <a:ext cx="1928858" cy="500066"/>
            </a:xfrm>
            <a:prstGeom prst="rect">
              <a:avLst/>
            </a:prstGeom>
          </p:spPr>
          <p:txBody>
            <a:bodyPr/>
            <a:lstStyle/>
            <a:p>
              <a:pPr marL="193675" indent="-193675" algn="l" eaLnBrk="0" hangingPunct="0">
                <a:lnSpc>
                  <a:spcPct val="110000"/>
                </a:lnSpc>
                <a:buSzPct val="70000"/>
                <a:buNone/>
                <a:defRPr/>
              </a:pPr>
              <a:r>
                <a:rPr lang="en-US" altLang="ja-JP" sz="1100" b="1" kern="0" dirty="0" smtClean="0">
                  <a:solidFill>
                    <a:srgbClr val="B2B2B2"/>
                  </a:solidFill>
                </a:rPr>
                <a:t>R. K. Kopparapu et.al., </a:t>
              </a:r>
            </a:p>
            <a:p>
              <a:pPr marL="193675" indent="-193675" algn="l" eaLnBrk="0" hangingPunct="0">
                <a:lnSpc>
                  <a:spcPct val="110000"/>
                </a:lnSpc>
                <a:buSzPct val="70000"/>
                <a:buNone/>
                <a:defRPr/>
              </a:pPr>
              <a:r>
                <a:rPr lang="en-US" altLang="ja-JP" sz="1100" b="1" kern="0" dirty="0" smtClean="0">
                  <a:solidFill>
                    <a:srgbClr val="B2B2B2"/>
                  </a:solidFill>
                </a:rPr>
                <a:t> ApJ. 675 1459 (2008)</a:t>
              </a:r>
            </a:p>
          </p:txBody>
        </p:sp>
      </p:grpSp>
      <p:sp>
        <p:nvSpPr>
          <p:cNvPr id="25" name="Rectangle 24"/>
          <p:cNvSpPr>
            <a:spLocks noChangeArrowheads="1"/>
          </p:cNvSpPr>
          <p:nvPr/>
        </p:nvSpPr>
        <p:spPr bwMode="auto">
          <a:xfrm>
            <a:off x="928662" y="1109947"/>
            <a:ext cx="6643734" cy="420436"/>
          </a:xfrm>
          <a:prstGeom prst="rect">
            <a:avLst/>
          </a:prstGeom>
          <a:noFill/>
          <a:ln w="15875">
            <a:noFill/>
            <a:miter lim="800000"/>
            <a:headEnd/>
            <a:tailEnd/>
          </a:ln>
          <a:effectLst/>
        </p:spPr>
        <p:txBody>
          <a:bodyPr wrap="square">
            <a:spAutoFit/>
          </a:bodyPr>
          <a:lstStyle/>
          <a:p>
            <a:pPr algn="l">
              <a:lnSpc>
                <a:spcPct val="120000"/>
              </a:lnSpc>
              <a:buFontTx/>
              <a:buNone/>
            </a:pPr>
            <a:r>
              <a:rPr lang="ja-JP" altLang="en-US" sz="2000" dirty="0" smtClean="0">
                <a:solidFill>
                  <a:srgbClr val="FFFFFF"/>
                </a:solidFill>
              </a:rPr>
              <a:t>第一目標</a:t>
            </a:r>
            <a:r>
              <a:rPr lang="en-US" altLang="ja-JP" sz="2000" dirty="0" smtClean="0">
                <a:solidFill>
                  <a:srgbClr val="FFFFFF"/>
                </a:solidFill>
              </a:rPr>
              <a:t>: </a:t>
            </a:r>
            <a:r>
              <a:rPr lang="ja-JP" altLang="en-US" sz="2000" dirty="0" smtClean="0">
                <a:solidFill>
                  <a:srgbClr val="99FF99"/>
                </a:solidFill>
              </a:rPr>
              <a:t>連星中性子星合体</a:t>
            </a:r>
            <a:r>
              <a:rPr lang="ja-JP" altLang="en-US" sz="2000" dirty="0" smtClean="0">
                <a:solidFill>
                  <a:srgbClr val="FFFFFF"/>
                </a:solidFill>
              </a:rPr>
              <a:t>からの重力波の検出</a:t>
            </a:r>
            <a:endParaRPr lang="en-US" altLang="ja-JP" sz="2000" dirty="0" smtClean="0">
              <a:solidFill>
                <a:srgbClr val="FFFFFF"/>
              </a:solidFill>
            </a:endParaRPr>
          </a:p>
        </p:txBody>
      </p:sp>
      <p:sp>
        <p:nvSpPr>
          <p:cNvPr id="29" name="Rectangle 24"/>
          <p:cNvSpPr>
            <a:spLocks noChangeArrowheads="1"/>
          </p:cNvSpPr>
          <p:nvPr/>
        </p:nvSpPr>
        <p:spPr bwMode="auto">
          <a:xfrm>
            <a:off x="5908056" y="2092944"/>
            <a:ext cx="2928958" cy="322011"/>
          </a:xfrm>
          <a:prstGeom prst="rect">
            <a:avLst/>
          </a:prstGeom>
          <a:noFill/>
          <a:ln w="15875">
            <a:noFill/>
            <a:miter lim="800000"/>
            <a:headEnd/>
            <a:tailEnd/>
          </a:ln>
          <a:effectLst/>
        </p:spPr>
        <p:txBody>
          <a:bodyPr wrap="square">
            <a:spAutoFit/>
          </a:bodyPr>
          <a:lstStyle/>
          <a:p>
            <a:pPr algn="l">
              <a:lnSpc>
                <a:spcPct val="120000"/>
              </a:lnSpc>
              <a:buFontTx/>
              <a:buNone/>
            </a:pPr>
            <a:r>
              <a:rPr lang="en-US" altLang="ja-JP" sz="1400" dirty="0" smtClean="0">
                <a:solidFill>
                  <a:srgbClr val="B2B2B2"/>
                </a:solidFill>
              </a:rPr>
              <a:t>(SNR 8, </a:t>
            </a:r>
            <a:r>
              <a:rPr lang="ja-JP" altLang="en-US" sz="1400" dirty="0" smtClean="0">
                <a:solidFill>
                  <a:srgbClr val="B2B2B2"/>
                </a:solidFill>
              </a:rPr>
              <a:t>天球上の位置・偏波平均</a:t>
            </a:r>
            <a:r>
              <a:rPr lang="en-US" altLang="ja-JP" sz="1400" dirty="0" smtClean="0">
                <a:solidFill>
                  <a:srgbClr val="B2B2B2"/>
                </a:solidFill>
              </a:rPr>
              <a:t>)</a:t>
            </a:r>
          </a:p>
        </p:txBody>
      </p:sp>
      <p:sp>
        <p:nvSpPr>
          <p:cNvPr id="30" name="Rectangle 24"/>
          <p:cNvSpPr>
            <a:spLocks noChangeArrowheads="1"/>
          </p:cNvSpPr>
          <p:nvPr/>
        </p:nvSpPr>
        <p:spPr bwMode="auto">
          <a:xfrm>
            <a:off x="1081062" y="5857892"/>
            <a:ext cx="6643734" cy="421975"/>
          </a:xfrm>
          <a:prstGeom prst="rect">
            <a:avLst/>
          </a:prstGeom>
          <a:noFill/>
          <a:ln w="15875">
            <a:noFill/>
            <a:miter lim="800000"/>
            <a:headEnd/>
            <a:tailEnd/>
          </a:ln>
          <a:effectLst/>
        </p:spPr>
        <p:txBody>
          <a:bodyPr wrap="square">
            <a:spAutoFit/>
          </a:bodyPr>
          <a:lstStyle/>
          <a:p>
            <a:pPr algn="l">
              <a:lnSpc>
                <a:spcPct val="120000"/>
              </a:lnSpc>
              <a:buFontTx/>
              <a:buNone/>
            </a:pPr>
            <a:r>
              <a:rPr lang="ja-JP" altLang="en-US" sz="2000" dirty="0" smtClean="0">
                <a:solidFill>
                  <a:srgbClr val="FFFFFF"/>
                </a:solidFill>
              </a:rPr>
              <a:t>その他</a:t>
            </a:r>
            <a:r>
              <a:rPr lang="en-US" altLang="ja-JP" sz="2000" dirty="0" smtClean="0">
                <a:solidFill>
                  <a:srgbClr val="FFFFFF"/>
                </a:solidFill>
              </a:rPr>
              <a:t>: </a:t>
            </a:r>
            <a:r>
              <a:rPr lang="ja-JP" altLang="en-US" sz="2000" dirty="0" smtClean="0">
                <a:solidFill>
                  <a:srgbClr val="FFFFFF"/>
                </a:solidFill>
              </a:rPr>
              <a:t>超新星爆発</a:t>
            </a:r>
            <a:r>
              <a:rPr lang="en-US" altLang="ja-JP" sz="2000" dirty="0" smtClean="0">
                <a:solidFill>
                  <a:srgbClr val="FFFFFF"/>
                </a:solidFill>
              </a:rPr>
              <a:t>, </a:t>
            </a:r>
            <a:r>
              <a:rPr lang="ja-JP" altLang="en-US" sz="2000" dirty="0" smtClean="0">
                <a:solidFill>
                  <a:srgbClr val="FFFFFF"/>
                </a:solidFill>
              </a:rPr>
              <a:t>パルサー</a:t>
            </a:r>
            <a:r>
              <a:rPr lang="en-US" altLang="ja-JP" sz="2000" dirty="0" smtClean="0">
                <a:solidFill>
                  <a:srgbClr val="FFFFFF"/>
                </a:solidFill>
              </a:rPr>
              <a:t>, </a:t>
            </a:r>
            <a:r>
              <a:rPr lang="ja-JP" altLang="en-US" sz="2000" dirty="0" smtClean="0">
                <a:solidFill>
                  <a:srgbClr val="FFFFFF"/>
                </a:solidFill>
              </a:rPr>
              <a:t>背景重力波</a:t>
            </a:r>
            <a:endParaRPr lang="en-US" altLang="ja-JP" sz="2000" dirty="0" smtClean="0">
              <a:solidFill>
                <a:srgbClr val="FFFFFF"/>
              </a:solidFill>
            </a:endParaRPr>
          </a:p>
        </p:txBody>
      </p:sp>
    </p:spTree>
  </p:cSld>
  <p:clrMapOvr>
    <a:masterClrMapping/>
  </p:clrMapOvr>
  <p:transition advTm="17120"/>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p:cNvPicPr>
            <a:picLocks noChangeAspect="1" noChangeArrowheads="1"/>
          </p:cNvPicPr>
          <p:nvPr/>
        </p:nvPicPr>
        <p:blipFill>
          <a:blip r:embed="rId5" cstate="print"/>
          <a:srcRect/>
          <a:stretch>
            <a:fillRect/>
          </a:stretch>
        </p:blipFill>
        <p:spPr bwMode="auto">
          <a:xfrm>
            <a:off x="179388" y="873125"/>
            <a:ext cx="4913312" cy="5984875"/>
          </a:xfrm>
          <a:prstGeom prst="rect">
            <a:avLst/>
          </a:prstGeom>
          <a:noFill/>
          <a:ln w="9525">
            <a:noFill/>
            <a:miter lim="800000"/>
            <a:headEnd/>
            <a:tailEnd/>
          </a:ln>
        </p:spPr>
      </p:pic>
      <p:sp>
        <p:nvSpPr>
          <p:cNvPr id="15363" name="正方形/長方形 9"/>
          <p:cNvSpPr>
            <a:spLocks noChangeArrowheads="1"/>
          </p:cNvSpPr>
          <p:nvPr/>
        </p:nvSpPr>
        <p:spPr bwMode="auto">
          <a:xfrm>
            <a:off x="4359275" y="2170113"/>
            <a:ext cx="4784725" cy="547687"/>
          </a:xfrm>
          <a:prstGeom prst="rect">
            <a:avLst/>
          </a:prstGeom>
          <a:solidFill>
            <a:schemeClr val="bg1"/>
          </a:solidFill>
          <a:ln w="9525" algn="ctr">
            <a:solidFill>
              <a:schemeClr val="bg1"/>
            </a:solidFill>
            <a:round/>
            <a:headEnd/>
            <a:tailEnd/>
          </a:ln>
        </p:spPr>
        <p:txBody>
          <a:bodyPr/>
          <a:lstStyle/>
          <a:p>
            <a:pPr algn="l" eaLnBrk="0" hangingPunct="0">
              <a:buFontTx/>
              <a:buNone/>
            </a:pPr>
            <a:endParaRPr kumimoji="0" lang="ja-JP" altLang="en-US" smtClean="0">
              <a:latin typeface="Arial" pitchFamily="34" charset="0"/>
              <a:ea typeface="ＭＳ Ｐゴシック" pitchFamily="50" charset="-128"/>
            </a:endParaRPr>
          </a:p>
        </p:txBody>
      </p:sp>
      <p:sp>
        <p:nvSpPr>
          <p:cNvPr id="15364" name="正方形/長方形 10"/>
          <p:cNvSpPr>
            <a:spLocks noChangeArrowheads="1"/>
          </p:cNvSpPr>
          <p:nvPr/>
        </p:nvSpPr>
        <p:spPr bwMode="auto">
          <a:xfrm>
            <a:off x="4359275" y="2717800"/>
            <a:ext cx="3724275" cy="434975"/>
          </a:xfrm>
          <a:prstGeom prst="rect">
            <a:avLst/>
          </a:prstGeom>
          <a:solidFill>
            <a:schemeClr val="bg1"/>
          </a:solidFill>
          <a:ln w="9525" algn="ctr">
            <a:solidFill>
              <a:schemeClr val="bg1"/>
            </a:solidFill>
            <a:round/>
            <a:headEnd/>
            <a:tailEnd/>
          </a:ln>
        </p:spPr>
        <p:txBody>
          <a:bodyPr/>
          <a:lstStyle/>
          <a:p>
            <a:pPr algn="l" eaLnBrk="0" hangingPunct="0">
              <a:buFontTx/>
              <a:buNone/>
            </a:pPr>
            <a:endParaRPr kumimoji="0" lang="ja-JP" altLang="en-US" smtClean="0">
              <a:latin typeface="Arial" pitchFamily="34" charset="0"/>
              <a:ea typeface="ＭＳ Ｐゴシック" pitchFamily="50" charset="-128"/>
            </a:endParaRPr>
          </a:p>
        </p:txBody>
      </p:sp>
      <p:sp>
        <p:nvSpPr>
          <p:cNvPr id="7" name="日付プレースホルダ 3"/>
          <p:cNvSpPr>
            <a:spLocks noGrp="1"/>
          </p:cNvSpPr>
          <p:nvPr>
            <p:ph type="dt" sz="quarter" idx="10"/>
          </p:nvPr>
        </p:nvSpPr>
        <p:spPr/>
        <p:txBody>
          <a:bodyPr/>
          <a:lstStyle/>
          <a:p>
            <a:pPr>
              <a:defRPr/>
            </a:pPr>
            <a:r>
              <a:rPr lang="en-US" altLang="ja-JP">
                <a:solidFill>
                  <a:srgbClr val="000000"/>
                </a:solidFill>
              </a:rPr>
              <a:t>2010/7/23</a:t>
            </a:r>
          </a:p>
        </p:txBody>
      </p:sp>
      <p:sp>
        <p:nvSpPr>
          <p:cNvPr id="8" name="フッター プレースホルダ 4"/>
          <p:cNvSpPr>
            <a:spLocks noGrp="1"/>
          </p:cNvSpPr>
          <p:nvPr>
            <p:ph type="ftr" sz="quarter" idx="11"/>
          </p:nvPr>
        </p:nvSpPr>
        <p:spPr/>
        <p:txBody>
          <a:bodyPr/>
          <a:lstStyle/>
          <a:p>
            <a:pPr>
              <a:defRPr/>
            </a:pPr>
            <a:r>
              <a:rPr lang="ja-JP" altLang="en-US">
                <a:solidFill>
                  <a:srgbClr val="000000"/>
                </a:solidFill>
              </a:rPr>
              <a:t>坪野研セミナー</a:t>
            </a:r>
          </a:p>
        </p:txBody>
      </p:sp>
      <p:sp>
        <p:nvSpPr>
          <p:cNvPr id="15367" name="Rectangle 2"/>
          <p:cNvSpPr>
            <a:spLocks noGrp="1" noChangeArrowheads="1"/>
          </p:cNvSpPr>
          <p:nvPr>
            <p:ph type="title"/>
          </p:nvPr>
        </p:nvSpPr>
        <p:spPr/>
        <p:txBody>
          <a:bodyPr/>
          <a:lstStyle/>
          <a:p>
            <a:pPr eaLnBrk="1" hangingPunct="1"/>
            <a:r>
              <a:rPr lang="ja-JP" altLang="en-US" smtClean="0"/>
              <a:t>重力の逆二乗則</a:t>
            </a:r>
          </a:p>
        </p:txBody>
      </p:sp>
      <p:pic>
        <p:nvPicPr>
          <p:cNvPr id="15368" name="Picture 5" descr="figure"/>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4359275" y="2170113"/>
            <a:ext cx="4784725" cy="547687"/>
          </a:xfrm>
          <a:prstGeom prst="rect">
            <a:avLst/>
          </a:prstGeom>
          <a:noFill/>
          <a:ln w="9525">
            <a:noFill/>
            <a:miter lim="800000"/>
            <a:headEnd/>
            <a:tailEnd/>
          </a:ln>
        </p:spPr>
      </p:pic>
      <p:pic>
        <p:nvPicPr>
          <p:cNvPr id="15369" name="Picture 15" descr="figure"/>
          <p:cNvPicPr>
            <a:picLocks noChangeAspect="1" noChangeArrowheads="1"/>
          </p:cNvPicPr>
          <p:nvPr>
            <p:custDataLst>
              <p:tags r:id="rId2"/>
            </p:custDataLst>
          </p:nvPr>
        </p:nvPicPr>
        <p:blipFill>
          <a:blip r:embed="rId7" cstate="print">
            <a:clrChange>
              <a:clrFrom>
                <a:srgbClr val="FFFFFF"/>
              </a:clrFrom>
              <a:clrTo>
                <a:srgbClr val="FFFFFF">
                  <a:alpha val="0"/>
                </a:srgbClr>
              </a:clrTo>
            </a:clrChange>
          </a:blip>
          <a:srcRect/>
          <a:stretch>
            <a:fillRect/>
          </a:stretch>
        </p:blipFill>
        <p:spPr bwMode="auto">
          <a:xfrm>
            <a:off x="4416425" y="2717800"/>
            <a:ext cx="3667125" cy="434975"/>
          </a:xfrm>
          <a:prstGeom prst="rect">
            <a:avLst/>
          </a:prstGeom>
          <a:noFill/>
          <a:ln w="9525">
            <a:noFill/>
            <a:miter lim="800000"/>
            <a:headEnd/>
            <a:tailEnd/>
          </a:ln>
        </p:spPr>
      </p:pic>
      <p:sp>
        <p:nvSpPr>
          <p:cNvPr id="15370" name="Text Box 16"/>
          <p:cNvSpPr txBox="1">
            <a:spLocks noChangeArrowheads="1"/>
          </p:cNvSpPr>
          <p:nvPr/>
        </p:nvSpPr>
        <p:spPr bwMode="auto">
          <a:xfrm>
            <a:off x="5111750" y="3484563"/>
            <a:ext cx="3575050" cy="1570037"/>
          </a:xfrm>
          <a:prstGeom prst="rect">
            <a:avLst/>
          </a:prstGeom>
          <a:noFill/>
          <a:ln w="9525">
            <a:noFill/>
            <a:miter lim="800000"/>
            <a:headEnd/>
            <a:tailEnd/>
          </a:ln>
        </p:spPr>
        <p:txBody>
          <a:bodyPr wrap="none">
            <a:spAutoFit/>
          </a:bodyPr>
          <a:lstStyle/>
          <a:p>
            <a:pPr algn="l" eaLnBrk="0" hangingPunct="0">
              <a:buFontTx/>
              <a:buNone/>
            </a:pPr>
            <a:r>
              <a:rPr kumimoji="0" lang="en-US" altLang="ja-JP" sz="2400" smtClean="0">
                <a:latin typeface="Arial" pitchFamily="34" charset="0"/>
                <a:ea typeface="ＭＳ Ｐゴシック" pitchFamily="50" charset="-128"/>
              </a:rPr>
              <a:t>λ</a:t>
            </a:r>
            <a:r>
              <a:rPr kumimoji="0" lang="ja-JP" altLang="en-US" sz="2400" smtClean="0">
                <a:latin typeface="Arial" pitchFamily="34" charset="0"/>
                <a:ea typeface="ＭＳ Ｐゴシック" pitchFamily="50" charset="-128"/>
              </a:rPr>
              <a:t>～ </a:t>
            </a:r>
            <a:r>
              <a:rPr kumimoji="0" lang="en-US" altLang="ja-JP" sz="2400" smtClean="0">
                <a:latin typeface="Arial" pitchFamily="34" charset="0"/>
                <a:ea typeface="ＭＳ Ｐゴシック" pitchFamily="50" charset="-128"/>
              </a:rPr>
              <a:t>1 nm</a:t>
            </a:r>
            <a:r>
              <a:rPr kumimoji="0" lang="ja-JP" altLang="en-US" sz="2400" smtClean="0">
                <a:latin typeface="Arial" pitchFamily="34" charset="0"/>
                <a:ea typeface="ＭＳ Ｐゴシック" pitchFamily="50" charset="-128"/>
              </a:rPr>
              <a:t>付近では</a:t>
            </a:r>
            <a:endParaRPr kumimoji="0" lang="en-US" altLang="ja-JP" sz="2400" smtClean="0">
              <a:latin typeface="Arial" pitchFamily="34" charset="0"/>
              <a:ea typeface="ＭＳ Ｐゴシック" pitchFamily="50" charset="-128"/>
            </a:endParaRPr>
          </a:p>
          <a:p>
            <a:pPr algn="l" eaLnBrk="0" hangingPunct="0">
              <a:buFontTx/>
              <a:buNone/>
            </a:pPr>
            <a:r>
              <a:rPr kumimoji="0" lang="en-US" altLang="ja-JP" sz="2400" smtClean="0">
                <a:latin typeface="Arial" pitchFamily="34" charset="0"/>
                <a:ea typeface="ＭＳ Ｐゴシック" pitchFamily="50" charset="-128"/>
              </a:rPr>
              <a:t>Nesvizshevsky</a:t>
            </a:r>
            <a:r>
              <a:rPr kumimoji="0" lang="ja-JP" altLang="en-US" sz="2400" smtClean="0">
                <a:latin typeface="Arial" pitchFamily="34" charset="0"/>
                <a:ea typeface="ＭＳ Ｐゴシック" pitchFamily="50" charset="-128"/>
              </a:rPr>
              <a:t>の</a:t>
            </a:r>
          </a:p>
          <a:p>
            <a:pPr algn="l" eaLnBrk="0" hangingPunct="0">
              <a:buFontTx/>
              <a:buNone/>
            </a:pPr>
            <a:r>
              <a:rPr kumimoji="0" lang="ja-JP" altLang="en-US" sz="2400" smtClean="0">
                <a:latin typeface="Arial" pitchFamily="34" charset="0"/>
                <a:ea typeface="ＭＳ Ｐゴシック" pitchFamily="50" charset="-128"/>
              </a:rPr>
              <a:t>中性子散乱による研究で</a:t>
            </a:r>
          </a:p>
          <a:p>
            <a:pPr algn="l" eaLnBrk="0" hangingPunct="0">
              <a:buFontTx/>
              <a:buNone/>
            </a:pPr>
            <a:r>
              <a:rPr kumimoji="0" lang="en-US" altLang="ja-JP" sz="2400" smtClean="0">
                <a:latin typeface="Arial" pitchFamily="34" charset="0"/>
                <a:ea typeface="ＭＳ Ｐゴシック" pitchFamily="50" charset="-128"/>
              </a:rPr>
              <a:t>α &lt; 10^23</a:t>
            </a:r>
            <a:r>
              <a:rPr kumimoji="0" lang="ja-JP" altLang="en-US" sz="2400" smtClean="0">
                <a:latin typeface="Arial" pitchFamily="34" charset="0"/>
                <a:ea typeface="ＭＳ Ｐゴシック" pitchFamily="50" charset="-128"/>
              </a:rPr>
              <a:t>程度にリミット</a:t>
            </a:r>
          </a:p>
        </p:txBody>
      </p:sp>
      <p:sp>
        <p:nvSpPr>
          <p:cNvPr id="12" name="スライド番号プレースホルダ 5"/>
          <p:cNvSpPr>
            <a:spLocks noGrp="1"/>
          </p:cNvSpPr>
          <p:nvPr>
            <p:ph type="sldNum" sz="quarter" idx="12"/>
          </p:nvPr>
        </p:nvSpPr>
        <p:spPr/>
        <p:txBody>
          <a:bodyPr/>
          <a:lstStyle/>
          <a:p>
            <a:pPr>
              <a:defRPr/>
            </a:pPr>
            <a:fld id="{053E622F-62D1-4DFF-A421-620562D67A62}" type="slidenum">
              <a:rPr lang="en-US" altLang="ja-JP">
                <a:solidFill>
                  <a:srgbClr val="000000"/>
                </a:solidFill>
              </a:rPr>
              <a:pPr>
                <a:defRPr/>
              </a:pPr>
              <a:t>170</a:t>
            </a:fld>
            <a:r>
              <a:rPr lang="en-US" altLang="ja-JP" dirty="0">
                <a:solidFill>
                  <a:srgbClr val="000000"/>
                </a:solidFill>
              </a:rPr>
              <a:t>/14</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日付プレースホルダ 3"/>
          <p:cNvSpPr>
            <a:spLocks noGrp="1"/>
          </p:cNvSpPr>
          <p:nvPr>
            <p:ph type="dt" sz="quarter" idx="10"/>
          </p:nvPr>
        </p:nvSpPr>
        <p:spPr/>
        <p:txBody>
          <a:bodyPr/>
          <a:lstStyle/>
          <a:p>
            <a:pPr>
              <a:defRPr/>
            </a:pPr>
            <a:r>
              <a:rPr lang="en-US" altLang="ja-JP" dirty="0">
                <a:solidFill>
                  <a:srgbClr val="000000"/>
                </a:solidFill>
              </a:rPr>
              <a:t>2010/7/23</a:t>
            </a:r>
          </a:p>
        </p:txBody>
      </p:sp>
      <p:sp>
        <p:nvSpPr>
          <p:cNvPr id="12" name="フッター プレースホルダ 4"/>
          <p:cNvSpPr>
            <a:spLocks noGrp="1"/>
          </p:cNvSpPr>
          <p:nvPr>
            <p:ph type="ftr" sz="quarter" idx="11"/>
          </p:nvPr>
        </p:nvSpPr>
        <p:spPr/>
        <p:txBody>
          <a:bodyPr/>
          <a:lstStyle/>
          <a:p>
            <a:pPr>
              <a:defRPr/>
            </a:pPr>
            <a:r>
              <a:rPr lang="ja-JP" altLang="en-US">
                <a:solidFill>
                  <a:srgbClr val="000000"/>
                </a:solidFill>
              </a:rPr>
              <a:t>坪野研セミナー</a:t>
            </a:r>
          </a:p>
        </p:txBody>
      </p:sp>
      <p:sp>
        <p:nvSpPr>
          <p:cNvPr id="16388" name="Rectangle 28"/>
          <p:cNvSpPr>
            <a:spLocks noChangeArrowheads="1"/>
          </p:cNvSpPr>
          <p:nvPr/>
        </p:nvSpPr>
        <p:spPr bwMode="auto">
          <a:xfrm>
            <a:off x="520700" y="5564188"/>
            <a:ext cx="6996113" cy="387350"/>
          </a:xfrm>
          <a:prstGeom prst="rect">
            <a:avLst/>
          </a:prstGeom>
          <a:solidFill>
            <a:srgbClr val="99FF99">
              <a:alpha val="30196"/>
            </a:srgbClr>
          </a:solidFill>
          <a:ln w="9525">
            <a:solidFill>
              <a:srgbClr val="009900"/>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16389" name="Text Box 26"/>
          <p:cNvSpPr txBox="1">
            <a:spLocks noChangeArrowheads="1"/>
          </p:cNvSpPr>
          <p:nvPr/>
        </p:nvSpPr>
        <p:spPr bwMode="auto">
          <a:xfrm>
            <a:off x="457200" y="5157788"/>
            <a:ext cx="7847013" cy="1201737"/>
          </a:xfrm>
          <a:prstGeom prst="rect">
            <a:avLst/>
          </a:prstGeom>
          <a:noFill/>
          <a:ln w="9525">
            <a:noFill/>
            <a:miter lim="800000"/>
            <a:headEnd/>
            <a:tailEnd/>
          </a:ln>
        </p:spPr>
        <p:txBody>
          <a:bodyPr wrap="none">
            <a:spAutoFit/>
          </a:bodyPr>
          <a:lstStyle/>
          <a:p>
            <a:pPr algn="l" eaLnBrk="0" hangingPunct="0">
              <a:buFontTx/>
              <a:buNone/>
            </a:pPr>
            <a:r>
              <a:rPr kumimoji="0" lang="ja-JP" altLang="en-US" sz="2400" smtClean="0">
                <a:latin typeface="Arial" pitchFamily="34" charset="0"/>
                <a:ea typeface="ＭＳ Ｐゴシック" pitchFamily="50" charset="-128"/>
              </a:rPr>
              <a:t>即ち、今回の研究の目的は、原子間ポテンシャルを測定し、</a:t>
            </a:r>
          </a:p>
          <a:p>
            <a:pPr algn="l" eaLnBrk="0" hangingPunct="0">
              <a:buFontTx/>
              <a:buNone/>
            </a:pPr>
            <a:r>
              <a:rPr kumimoji="0" lang="ja-JP" altLang="en-US" sz="2400" smtClean="0">
                <a:latin typeface="Arial" pitchFamily="34" charset="0"/>
                <a:ea typeface="ＭＳ Ｐゴシック" pitchFamily="50" charset="-128"/>
              </a:rPr>
              <a:t>任意の</a:t>
            </a:r>
            <a:r>
              <a:rPr kumimoji="0" lang="en-US" altLang="ja-JP" sz="2400" smtClean="0">
                <a:latin typeface="Arial" pitchFamily="34" charset="0"/>
                <a:ea typeface="ＭＳ Ｐゴシック" pitchFamily="50" charset="-128"/>
              </a:rPr>
              <a:t>λ</a:t>
            </a:r>
            <a:r>
              <a:rPr kumimoji="0" lang="ja-JP" altLang="en-US" sz="2400" smtClean="0">
                <a:latin typeface="Arial" pitchFamily="34" charset="0"/>
                <a:ea typeface="ＭＳ Ｐゴシック" pitchFamily="50" charset="-128"/>
              </a:rPr>
              <a:t>に対して</a:t>
            </a:r>
            <a:r>
              <a:rPr kumimoji="0" lang="en-US" altLang="ja-JP" sz="2400" smtClean="0">
                <a:latin typeface="Arial" pitchFamily="34" charset="0"/>
                <a:ea typeface="ＭＳ Ｐゴシック" pitchFamily="50" charset="-128"/>
              </a:rPr>
              <a:t>C6</a:t>
            </a:r>
            <a:r>
              <a:rPr kumimoji="0" lang="ja-JP" altLang="en-US" sz="2400" smtClean="0">
                <a:latin typeface="Arial" pitchFamily="34" charset="0"/>
                <a:ea typeface="ＭＳ Ｐゴシック" pitchFamily="50" charset="-128"/>
              </a:rPr>
              <a:t>、</a:t>
            </a:r>
            <a:r>
              <a:rPr kumimoji="0" lang="en-US" altLang="ja-JP" sz="2400" smtClean="0">
                <a:latin typeface="Arial" pitchFamily="34" charset="0"/>
                <a:ea typeface="ＭＳ Ｐゴシック" pitchFamily="50" charset="-128"/>
              </a:rPr>
              <a:t>C8</a:t>
            </a:r>
            <a:r>
              <a:rPr kumimoji="0" lang="ja-JP" altLang="en-US" sz="2400" smtClean="0">
                <a:latin typeface="Arial" pitchFamily="34" charset="0"/>
                <a:ea typeface="ＭＳ Ｐゴシック" pitchFamily="50" charset="-128"/>
              </a:rPr>
              <a:t>、</a:t>
            </a:r>
            <a:r>
              <a:rPr kumimoji="0" lang="en-US" altLang="ja-JP" sz="2400" smtClean="0">
                <a:latin typeface="Arial" pitchFamily="34" charset="0"/>
                <a:ea typeface="ＭＳ Ｐゴシック" pitchFamily="50" charset="-128"/>
              </a:rPr>
              <a:t>C12</a:t>
            </a:r>
            <a:r>
              <a:rPr kumimoji="0" lang="ja-JP" altLang="en-US" sz="2400" smtClean="0">
                <a:latin typeface="Arial" pitchFamily="34" charset="0"/>
                <a:ea typeface="ＭＳ Ｐゴシック" pitchFamily="50" charset="-128"/>
              </a:rPr>
              <a:t>、</a:t>
            </a:r>
            <a:r>
              <a:rPr kumimoji="0" lang="en-US" altLang="ja-JP" sz="2400" smtClean="0">
                <a:latin typeface="Arial" pitchFamily="34" charset="0"/>
                <a:ea typeface="ＭＳ Ｐゴシック" pitchFamily="50" charset="-128"/>
              </a:rPr>
              <a:t>α</a:t>
            </a:r>
            <a:r>
              <a:rPr kumimoji="0" lang="ja-JP" altLang="en-US" sz="2400" smtClean="0">
                <a:latin typeface="Arial" pitchFamily="34" charset="0"/>
                <a:ea typeface="ＭＳ Ｐゴシック" pitchFamily="50" charset="-128"/>
              </a:rPr>
              <a:t>を実験的に求める</a:t>
            </a:r>
          </a:p>
          <a:p>
            <a:pPr algn="l" eaLnBrk="0" hangingPunct="0">
              <a:buFontTx/>
              <a:buNone/>
            </a:pPr>
            <a:r>
              <a:rPr kumimoji="0" lang="ja-JP" altLang="en-US" sz="2400" smtClean="0">
                <a:latin typeface="Arial" pitchFamily="34" charset="0"/>
                <a:ea typeface="ＭＳ Ｐゴシック" pitchFamily="50" charset="-128"/>
              </a:rPr>
              <a:t>と言い換えることが出来る。</a:t>
            </a:r>
          </a:p>
        </p:txBody>
      </p:sp>
      <p:sp>
        <p:nvSpPr>
          <p:cNvPr id="16390" name="Rectangle 2"/>
          <p:cNvSpPr>
            <a:spLocks noGrp="1" noChangeArrowheads="1"/>
          </p:cNvSpPr>
          <p:nvPr>
            <p:ph type="title"/>
          </p:nvPr>
        </p:nvSpPr>
        <p:spPr/>
        <p:txBody>
          <a:bodyPr/>
          <a:lstStyle/>
          <a:p>
            <a:pPr eaLnBrk="1" hangingPunct="1"/>
            <a:r>
              <a:rPr lang="en-US" altLang="ja-JP" smtClean="0"/>
              <a:t>Yb</a:t>
            </a:r>
            <a:r>
              <a:rPr lang="ja-JP" altLang="en-US" smtClean="0"/>
              <a:t>原子間ポテンシャルと重力</a:t>
            </a:r>
          </a:p>
        </p:txBody>
      </p:sp>
      <p:sp>
        <p:nvSpPr>
          <p:cNvPr id="16391" name="Text Box 4"/>
          <p:cNvSpPr txBox="1">
            <a:spLocks noChangeArrowheads="1"/>
          </p:cNvSpPr>
          <p:nvPr/>
        </p:nvSpPr>
        <p:spPr bwMode="auto">
          <a:xfrm>
            <a:off x="315913" y="1058863"/>
            <a:ext cx="8615362" cy="822325"/>
          </a:xfrm>
          <a:prstGeom prst="rect">
            <a:avLst/>
          </a:prstGeom>
          <a:noFill/>
          <a:ln w="9525">
            <a:noFill/>
            <a:miter lim="800000"/>
            <a:headEnd/>
            <a:tailEnd/>
          </a:ln>
        </p:spPr>
        <p:txBody>
          <a:bodyPr wrap="none">
            <a:spAutoFit/>
          </a:bodyPr>
          <a:lstStyle/>
          <a:p>
            <a:pPr algn="l" eaLnBrk="0" hangingPunct="0">
              <a:buFontTx/>
              <a:buNone/>
            </a:pPr>
            <a:r>
              <a:rPr kumimoji="0" lang="ja-JP" altLang="en-US" sz="2400" smtClean="0">
                <a:latin typeface="Arial" pitchFamily="34" charset="0"/>
                <a:ea typeface="ＭＳ Ｐゴシック" pitchFamily="50" charset="-128"/>
              </a:rPr>
              <a:t>通常、原子間相互作用には電磁気相互作用と縮退圧を考えるが、</a:t>
            </a:r>
          </a:p>
          <a:p>
            <a:pPr algn="l" eaLnBrk="0" hangingPunct="0">
              <a:buFontTx/>
              <a:buNone/>
            </a:pPr>
            <a:r>
              <a:rPr kumimoji="0" lang="ja-JP" altLang="en-US" sz="2400" smtClean="0">
                <a:latin typeface="Arial" pitchFamily="34" charset="0"/>
                <a:ea typeface="ＭＳ Ｐゴシック" pitchFamily="50" charset="-128"/>
              </a:rPr>
              <a:t>この研究ではここに重力相互作用の項を加える</a:t>
            </a:r>
          </a:p>
        </p:txBody>
      </p:sp>
      <p:sp>
        <p:nvSpPr>
          <p:cNvPr id="16392" name="Text Box 7"/>
          <p:cNvSpPr txBox="1">
            <a:spLocks noChangeArrowheads="1"/>
          </p:cNvSpPr>
          <p:nvPr/>
        </p:nvSpPr>
        <p:spPr bwMode="auto">
          <a:xfrm>
            <a:off x="3851275" y="3068638"/>
            <a:ext cx="4462463" cy="1006475"/>
          </a:xfrm>
          <a:prstGeom prst="rect">
            <a:avLst/>
          </a:prstGeom>
          <a:noFill/>
          <a:ln w="9525">
            <a:noFill/>
            <a:miter lim="800000"/>
            <a:headEnd/>
            <a:tailEnd/>
          </a:ln>
        </p:spPr>
        <p:txBody>
          <a:bodyPr wrap="none">
            <a:spAutoFit/>
          </a:bodyPr>
          <a:lstStyle/>
          <a:p>
            <a:pPr algn="l" eaLnBrk="0" hangingPunct="0">
              <a:buFontTx/>
              <a:buNone/>
            </a:pPr>
            <a:r>
              <a:rPr kumimoji="0" lang="en-US" altLang="ja-JP" sz="2000" smtClean="0">
                <a:latin typeface="Arial" pitchFamily="34" charset="0"/>
                <a:ea typeface="ＭＳ Ｐゴシック" pitchFamily="50" charset="-128"/>
              </a:rPr>
              <a:t>C6:   dipole–dipole</a:t>
            </a:r>
            <a:r>
              <a:rPr kumimoji="0" lang="ja-JP" altLang="en-US" sz="2000" smtClean="0">
                <a:latin typeface="Arial" pitchFamily="34" charset="0"/>
                <a:ea typeface="ＭＳ Ｐゴシック" pitchFamily="50" charset="-128"/>
              </a:rPr>
              <a:t>相互作用の</a:t>
            </a:r>
            <a:r>
              <a:rPr kumimoji="0" lang="en-US" altLang="ja-JP" sz="2000" smtClean="0">
                <a:latin typeface="Arial" pitchFamily="34" charset="0"/>
                <a:ea typeface="ＭＳ Ｐゴシック" pitchFamily="50" charset="-128"/>
              </a:rPr>
              <a:t>2</a:t>
            </a:r>
            <a:r>
              <a:rPr kumimoji="0" lang="ja-JP" altLang="en-US" sz="2000" smtClean="0">
                <a:latin typeface="Arial" pitchFamily="34" charset="0"/>
                <a:ea typeface="ＭＳ Ｐゴシック" pitchFamily="50" charset="-128"/>
              </a:rPr>
              <a:t>次摂動</a:t>
            </a:r>
          </a:p>
          <a:p>
            <a:pPr algn="l" eaLnBrk="0" hangingPunct="0">
              <a:buFontTx/>
              <a:buNone/>
            </a:pPr>
            <a:r>
              <a:rPr kumimoji="0" lang="en-US" altLang="ja-JP" sz="2000" smtClean="0">
                <a:latin typeface="Arial" pitchFamily="34" charset="0"/>
                <a:ea typeface="ＭＳ Ｐゴシック" pitchFamily="50" charset="-128"/>
              </a:rPr>
              <a:t>C8:   dipole-quadrapole</a:t>
            </a:r>
            <a:r>
              <a:rPr kumimoji="0" lang="ja-JP" altLang="en-US" sz="2000" smtClean="0">
                <a:latin typeface="Arial" pitchFamily="34" charset="0"/>
                <a:ea typeface="ＭＳ Ｐゴシック" pitchFamily="50" charset="-128"/>
              </a:rPr>
              <a:t>の</a:t>
            </a:r>
            <a:r>
              <a:rPr kumimoji="0" lang="en-US" altLang="ja-JP" sz="2000" smtClean="0">
                <a:latin typeface="Arial" pitchFamily="34" charset="0"/>
                <a:ea typeface="ＭＳ Ｐゴシック" pitchFamily="50" charset="-128"/>
              </a:rPr>
              <a:t>2</a:t>
            </a:r>
            <a:r>
              <a:rPr kumimoji="0" lang="ja-JP" altLang="en-US" sz="2000" smtClean="0">
                <a:latin typeface="Arial" pitchFamily="34" charset="0"/>
                <a:ea typeface="ＭＳ Ｐゴシック" pitchFamily="50" charset="-128"/>
              </a:rPr>
              <a:t>次摂動</a:t>
            </a:r>
          </a:p>
          <a:p>
            <a:pPr algn="l" eaLnBrk="0" hangingPunct="0">
              <a:buFontTx/>
              <a:buNone/>
            </a:pPr>
            <a:r>
              <a:rPr kumimoji="0" lang="en-US" altLang="ja-JP" sz="2000" smtClean="0">
                <a:latin typeface="Arial" pitchFamily="34" charset="0"/>
                <a:ea typeface="ＭＳ Ｐゴシック" pitchFamily="50" charset="-128"/>
              </a:rPr>
              <a:t>C12: </a:t>
            </a:r>
            <a:r>
              <a:rPr kumimoji="0" lang="ja-JP" altLang="en-US" sz="2000" smtClean="0">
                <a:latin typeface="Arial" pitchFamily="34" charset="0"/>
                <a:ea typeface="ＭＳ Ｐゴシック" pitchFamily="50" charset="-128"/>
              </a:rPr>
              <a:t>近距離での電子反発。縮退圧。</a:t>
            </a:r>
          </a:p>
        </p:txBody>
      </p:sp>
      <p:sp>
        <p:nvSpPr>
          <p:cNvPr id="1048599" name="Rectangle 23"/>
          <p:cNvSpPr>
            <a:spLocks noChangeArrowheads="1"/>
          </p:cNvSpPr>
          <p:nvPr/>
        </p:nvSpPr>
        <p:spPr bwMode="auto">
          <a:xfrm>
            <a:off x="1655763" y="2236788"/>
            <a:ext cx="2951162" cy="831850"/>
          </a:xfrm>
          <a:prstGeom prst="rect">
            <a:avLst/>
          </a:prstGeom>
          <a:solidFill>
            <a:srgbClr val="FF7C80">
              <a:alpha val="30196"/>
            </a:srgbClr>
          </a:solidFill>
          <a:ln w="9525">
            <a:solidFill>
              <a:srgbClr val="FF7C80"/>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1048600" name="Rectangle 24"/>
          <p:cNvSpPr>
            <a:spLocks noChangeArrowheads="1"/>
          </p:cNvSpPr>
          <p:nvPr/>
        </p:nvSpPr>
        <p:spPr bwMode="auto">
          <a:xfrm>
            <a:off x="5040313" y="2235200"/>
            <a:ext cx="3130550" cy="833438"/>
          </a:xfrm>
          <a:prstGeom prst="rect">
            <a:avLst/>
          </a:prstGeom>
          <a:solidFill>
            <a:srgbClr val="CCFFFF">
              <a:alpha val="39999"/>
            </a:srgbClr>
          </a:solidFill>
          <a:ln w="9525">
            <a:solidFill>
              <a:srgbClr val="3399FF"/>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pic>
        <p:nvPicPr>
          <p:cNvPr id="16395" name="Picture 27" descr="figure"/>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blip>
          <a:srcRect/>
          <a:stretch>
            <a:fillRect/>
          </a:stretch>
        </p:blipFill>
        <p:spPr bwMode="auto">
          <a:xfrm>
            <a:off x="273050" y="2355850"/>
            <a:ext cx="7810500" cy="604838"/>
          </a:xfrm>
          <a:prstGeom prst="rect">
            <a:avLst/>
          </a:prstGeom>
          <a:noFill/>
          <a:ln w="9525">
            <a:noFill/>
            <a:miter lim="800000"/>
            <a:headEnd/>
            <a:tailEnd/>
          </a:ln>
        </p:spPr>
      </p:pic>
      <p:sp>
        <p:nvSpPr>
          <p:cNvPr id="16396" name="Text Box 29"/>
          <p:cNvSpPr txBox="1">
            <a:spLocks noChangeArrowheads="1"/>
          </p:cNvSpPr>
          <p:nvPr/>
        </p:nvSpPr>
        <p:spPr bwMode="auto">
          <a:xfrm>
            <a:off x="365125" y="4075113"/>
            <a:ext cx="4776788" cy="830262"/>
          </a:xfrm>
          <a:prstGeom prst="rect">
            <a:avLst/>
          </a:prstGeom>
          <a:noFill/>
          <a:ln w="9525">
            <a:noFill/>
            <a:miter lim="800000"/>
            <a:headEnd/>
            <a:tailEnd/>
          </a:ln>
        </p:spPr>
        <p:txBody>
          <a:bodyPr wrap="none">
            <a:spAutoFit/>
          </a:bodyPr>
          <a:lstStyle/>
          <a:p>
            <a:pPr algn="l" eaLnBrk="0" hangingPunct="0">
              <a:buFontTx/>
              <a:buNone/>
            </a:pPr>
            <a:r>
              <a:rPr kumimoji="0" lang="ja-JP" altLang="en-US" sz="2400" smtClean="0">
                <a:latin typeface="Arial" pitchFamily="34" charset="0"/>
                <a:ea typeface="ＭＳ Ｐゴシック" pitchFamily="50" charset="-128"/>
              </a:rPr>
              <a:t>この中で、</a:t>
            </a:r>
            <a:r>
              <a:rPr kumimoji="0" lang="en-US" altLang="ja-JP" sz="2400" smtClean="0">
                <a:latin typeface="Arial" pitchFamily="34" charset="0"/>
                <a:ea typeface="ＭＳ Ｐゴシック" pitchFamily="50" charset="-128"/>
              </a:rPr>
              <a:t>G</a:t>
            </a:r>
            <a:r>
              <a:rPr kumimoji="0" lang="ja-JP" altLang="en-US" sz="2400" smtClean="0">
                <a:latin typeface="Arial" pitchFamily="34" charset="0"/>
                <a:ea typeface="ＭＳ Ｐゴシック" pitchFamily="50" charset="-128"/>
              </a:rPr>
              <a:t>、</a:t>
            </a:r>
            <a:r>
              <a:rPr kumimoji="0" lang="en-US" altLang="ja-JP" sz="2400" smtClean="0">
                <a:latin typeface="Arial" pitchFamily="34" charset="0"/>
                <a:ea typeface="ＭＳ Ｐゴシック" pitchFamily="50" charset="-128"/>
              </a:rPr>
              <a:t>m1</a:t>
            </a:r>
            <a:r>
              <a:rPr kumimoji="0" lang="ja-JP" altLang="en-US" sz="2400" smtClean="0">
                <a:latin typeface="Arial" pitchFamily="34" charset="0"/>
                <a:ea typeface="ＭＳ Ｐゴシック" pitchFamily="50" charset="-128"/>
              </a:rPr>
              <a:t>、</a:t>
            </a:r>
            <a:r>
              <a:rPr kumimoji="0" lang="en-US" altLang="ja-JP" sz="2400" smtClean="0">
                <a:latin typeface="Arial" pitchFamily="34" charset="0"/>
                <a:ea typeface="ＭＳ Ｐゴシック" pitchFamily="50" charset="-128"/>
              </a:rPr>
              <a:t>m2</a:t>
            </a:r>
            <a:r>
              <a:rPr kumimoji="0" lang="ja-JP" altLang="en-US" sz="2400" smtClean="0">
                <a:latin typeface="Arial" pitchFamily="34" charset="0"/>
                <a:ea typeface="ＭＳ Ｐゴシック" pitchFamily="50" charset="-128"/>
              </a:rPr>
              <a:t>、は物理定数</a:t>
            </a:r>
            <a:endParaRPr kumimoji="0" lang="en-US" altLang="ja-JP" sz="2400" smtClean="0">
              <a:latin typeface="Arial" pitchFamily="34" charset="0"/>
              <a:ea typeface="ＭＳ Ｐゴシック" pitchFamily="50" charset="-128"/>
            </a:endParaRPr>
          </a:p>
          <a:p>
            <a:pPr algn="l" eaLnBrk="0" hangingPunct="0">
              <a:buFontTx/>
              <a:buNone/>
            </a:pPr>
            <a:r>
              <a:rPr kumimoji="0" lang="en-US" altLang="ja-JP" sz="2400" smtClean="0">
                <a:latin typeface="Arial" pitchFamily="34" charset="0"/>
                <a:ea typeface="ＭＳ Ｐゴシック" pitchFamily="50" charset="-128"/>
              </a:rPr>
              <a:t>λ</a:t>
            </a:r>
            <a:r>
              <a:rPr kumimoji="0" lang="ja-JP" altLang="en-US" sz="2400" smtClean="0">
                <a:latin typeface="Arial" pitchFamily="34" charset="0"/>
                <a:ea typeface="ＭＳ Ｐゴシック" pitchFamily="50" charset="-128"/>
              </a:rPr>
              <a:t>はこちらで与える値</a:t>
            </a:r>
          </a:p>
        </p:txBody>
      </p:sp>
      <p:pic>
        <p:nvPicPr>
          <p:cNvPr id="1048607" name="Picture 31"/>
          <p:cNvPicPr>
            <a:picLocks noChangeAspect="1" noChangeArrowheads="1"/>
          </p:cNvPicPr>
          <p:nvPr/>
        </p:nvPicPr>
        <p:blipFill>
          <a:blip r:embed="rId5" cstate="print"/>
          <a:srcRect/>
          <a:stretch>
            <a:fillRect/>
          </a:stretch>
        </p:blipFill>
        <p:spPr bwMode="auto">
          <a:xfrm>
            <a:off x="34925" y="4075113"/>
            <a:ext cx="5967413" cy="2782887"/>
          </a:xfrm>
          <a:prstGeom prst="rect">
            <a:avLst/>
          </a:prstGeom>
          <a:noFill/>
          <a:ln w="9525">
            <a:noFill/>
            <a:miter lim="800000"/>
            <a:headEnd/>
            <a:tailEnd/>
          </a:ln>
        </p:spPr>
      </p:pic>
      <p:sp>
        <p:nvSpPr>
          <p:cNvPr id="16" name="スライド番号プレースホルダ 5"/>
          <p:cNvSpPr>
            <a:spLocks noGrp="1"/>
          </p:cNvSpPr>
          <p:nvPr>
            <p:ph type="sldNum" sz="quarter" idx="12"/>
          </p:nvPr>
        </p:nvSpPr>
        <p:spPr/>
        <p:txBody>
          <a:bodyPr/>
          <a:lstStyle/>
          <a:p>
            <a:pPr>
              <a:defRPr/>
            </a:pPr>
            <a:fld id="{1A8C5A1F-C0A1-43BC-A3F4-3FB7E36987D7}" type="slidenum">
              <a:rPr lang="en-US" altLang="ja-JP">
                <a:solidFill>
                  <a:srgbClr val="000000"/>
                </a:solidFill>
              </a:rPr>
              <a:pPr>
                <a:defRPr/>
              </a:pPr>
              <a:t>171</a:t>
            </a:fld>
            <a:r>
              <a:rPr lang="en-US" altLang="ja-JP" dirty="0">
                <a:solidFill>
                  <a:srgbClr val="000000"/>
                </a:solidFill>
              </a:rPr>
              <a:t>/14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48599"/>
                                        </p:tgtEl>
                                        <p:attrNameLst>
                                          <p:attrName>style.visibility</p:attrName>
                                        </p:attrNameLst>
                                      </p:cBhvr>
                                      <p:to>
                                        <p:strVal val="visible"/>
                                      </p:to>
                                    </p:set>
                                    <p:animEffect transition="in" filter="checkerboard(across)">
                                      <p:cBhvr>
                                        <p:cTn id="7" dur="500"/>
                                        <p:tgtEl>
                                          <p:spTgt spid="1048599"/>
                                        </p:tgtEl>
                                      </p:cBhvr>
                                    </p:animEffect>
                                  </p:childTnLst>
                                </p:cTn>
                              </p:par>
                              <p:par>
                                <p:cTn id="8" presetID="5" presetClass="entr" presetSubtype="10" fill="hold" nodeType="withEffect">
                                  <p:stCondLst>
                                    <p:cond delay="0"/>
                                  </p:stCondLst>
                                  <p:childTnLst>
                                    <p:set>
                                      <p:cBhvr>
                                        <p:cTn id="9" dur="1" fill="hold">
                                          <p:stCondLst>
                                            <p:cond delay="0"/>
                                          </p:stCondLst>
                                        </p:cTn>
                                        <p:tgtEl>
                                          <p:spTgt spid="1048607"/>
                                        </p:tgtEl>
                                        <p:attrNameLst>
                                          <p:attrName>style.visibility</p:attrName>
                                        </p:attrNameLst>
                                      </p:cBhvr>
                                      <p:to>
                                        <p:strVal val="visible"/>
                                      </p:to>
                                    </p:set>
                                    <p:animEffect transition="in" filter="checkerboard(across)">
                                      <p:cBhvr>
                                        <p:cTn id="10" dur="500"/>
                                        <p:tgtEl>
                                          <p:spTgt spid="104860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048600"/>
                                        </p:tgtEl>
                                        <p:attrNameLst>
                                          <p:attrName>style.visibility</p:attrName>
                                        </p:attrNameLst>
                                      </p:cBhvr>
                                      <p:to>
                                        <p:strVal val="visible"/>
                                      </p:to>
                                    </p:set>
                                    <p:animEffect transition="in" filter="checkerboard(across)">
                                      <p:cBhvr>
                                        <p:cTn id="15" dur="500"/>
                                        <p:tgtEl>
                                          <p:spTgt spid="104860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1048607"/>
                                        </p:tgtEl>
                                        <p:attrNameLst>
                                          <p:attrName>ppt_x</p:attrName>
                                        </p:attrNameLst>
                                      </p:cBhvr>
                                      <p:tavLst>
                                        <p:tav tm="0">
                                          <p:val>
                                            <p:strVal val="ppt_x"/>
                                          </p:val>
                                        </p:tav>
                                        <p:tav tm="100000">
                                          <p:val>
                                            <p:strVal val="ppt_x"/>
                                          </p:val>
                                        </p:tav>
                                      </p:tavLst>
                                    </p:anim>
                                    <p:anim calcmode="lin" valueType="num">
                                      <p:cBhvr additive="base">
                                        <p:cTn id="20" dur="500"/>
                                        <p:tgtEl>
                                          <p:spTgt spid="1048607"/>
                                        </p:tgtEl>
                                        <p:attrNameLst>
                                          <p:attrName>ppt_y</p:attrName>
                                        </p:attrNameLst>
                                      </p:cBhvr>
                                      <p:tavLst>
                                        <p:tav tm="0">
                                          <p:val>
                                            <p:strVal val="ppt_y"/>
                                          </p:val>
                                        </p:tav>
                                        <p:tav tm="100000">
                                          <p:val>
                                            <p:strVal val="1+ppt_h/2"/>
                                          </p:val>
                                        </p:tav>
                                      </p:tavLst>
                                    </p:anim>
                                    <p:set>
                                      <p:cBhvr>
                                        <p:cTn id="21" dur="1" fill="hold">
                                          <p:stCondLst>
                                            <p:cond delay="499"/>
                                          </p:stCondLst>
                                        </p:cTn>
                                        <p:tgtEl>
                                          <p:spTgt spid="10486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9" grpId="0" animBg="1"/>
      <p:bldP spid="1048600"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日付プレースホルダ 3"/>
          <p:cNvSpPr>
            <a:spLocks noGrp="1"/>
          </p:cNvSpPr>
          <p:nvPr>
            <p:ph type="dt" sz="quarter" idx="10"/>
          </p:nvPr>
        </p:nvSpPr>
        <p:spPr/>
        <p:txBody>
          <a:bodyPr/>
          <a:lstStyle/>
          <a:p>
            <a:pPr>
              <a:defRPr/>
            </a:pPr>
            <a:r>
              <a:rPr lang="en-US" altLang="ja-JP">
                <a:solidFill>
                  <a:srgbClr val="000000"/>
                </a:solidFill>
              </a:rPr>
              <a:t>2010/7/23</a:t>
            </a:r>
          </a:p>
        </p:txBody>
      </p:sp>
      <p:sp>
        <p:nvSpPr>
          <p:cNvPr id="9" name="フッター プレースホルダ 4"/>
          <p:cNvSpPr>
            <a:spLocks noGrp="1"/>
          </p:cNvSpPr>
          <p:nvPr>
            <p:ph type="ftr" sz="quarter" idx="11"/>
          </p:nvPr>
        </p:nvSpPr>
        <p:spPr/>
        <p:txBody>
          <a:bodyPr/>
          <a:lstStyle/>
          <a:p>
            <a:pPr>
              <a:defRPr/>
            </a:pPr>
            <a:r>
              <a:rPr lang="ja-JP" altLang="en-US">
                <a:solidFill>
                  <a:srgbClr val="000000"/>
                </a:solidFill>
              </a:rPr>
              <a:t>坪野研セミナー</a:t>
            </a:r>
          </a:p>
        </p:txBody>
      </p:sp>
      <p:sp>
        <p:nvSpPr>
          <p:cNvPr id="17412" name="Rectangle 2"/>
          <p:cNvSpPr>
            <a:spLocks noGrp="1" noChangeArrowheads="1"/>
          </p:cNvSpPr>
          <p:nvPr>
            <p:ph type="title"/>
          </p:nvPr>
        </p:nvSpPr>
        <p:spPr/>
        <p:txBody>
          <a:bodyPr/>
          <a:lstStyle/>
          <a:p>
            <a:pPr eaLnBrk="1" hangingPunct="1"/>
            <a:r>
              <a:rPr lang="ja-JP" altLang="en-US" smtClean="0"/>
              <a:t>原子間ポテンシャルの実測</a:t>
            </a:r>
          </a:p>
        </p:txBody>
      </p:sp>
      <p:sp>
        <p:nvSpPr>
          <p:cNvPr id="17413" name="Text Box 4"/>
          <p:cNvSpPr txBox="1">
            <a:spLocks noChangeArrowheads="1"/>
          </p:cNvSpPr>
          <p:nvPr/>
        </p:nvSpPr>
        <p:spPr bwMode="auto">
          <a:xfrm>
            <a:off x="0" y="1055688"/>
            <a:ext cx="9177338" cy="822325"/>
          </a:xfrm>
          <a:prstGeom prst="rect">
            <a:avLst/>
          </a:prstGeom>
          <a:noFill/>
          <a:ln w="9525">
            <a:noFill/>
            <a:miter lim="800000"/>
            <a:headEnd/>
            <a:tailEnd/>
          </a:ln>
        </p:spPr>
        <p:txBody>
          <a:bodyPr wrap="none">
            <a:spAutoFit/>
          </a:bodyPr>
          <a:lstStyle/>
          <a:p>
            <a:pPr algn="l" eaLnBrk="0" hangingPunct="0">
              <a:buFontTx/>
              <a:buNone/>
            </a:pPr>
            <a:r>
              <a:rPr kumimoji="0" lang="ja-JP" altLang="en-US" sz="2400" smtClean="0">
                <a:latin typeface="Arial" pitchFamily="34" charset="0"/>
                <a:ea typeface="ＭＳ Ｐゴシック" pitchFamily="50" charset="-128"/>
              </a:rPr>
              <a:t>原子間ポテンシャルを決定するには分子の振動準位を調べれば良い。</a:t>
            </a:r>
          </a:p>
          <a:p>
            <a:pPr algn="l" eaLnBrk="0" hangingPunct="0">
              <a:buFontTx/>
              <a:buNone/>
            </a:pPr>
            <a:r>
              <a:rPr kumimoji="0" lang="ja-JP" altLang="en-US" sz="2400" smtClean="0">
                <a:latin typeface="Arial" pitchFamily="34" charset="0"/>
                <a:ea typeface="ＭＳ Ｐゴシック" pitchFamily="50" charset="-128"/>
              </a:rPr>
              <a:t>分子準位はポテンシャル</a:t>
            </a:r>
            <a:r>
              <a:rPr kumimoji="0" lang="en-US" altLang="ja-JP" sz="2400" smtClean="0">
                <a:latin typeface="Arial" pitchFamily="34" charset="0"/>
                <a:ea typeface="ＭＳ Ｐゴシック" pitchFamily="50" charset="-128"/>
              </a:rPr>
              <a:t>V(r)</a:t>
            </a:r>
            <a:r>
              <a:rPr kumimoji="0" lang="ja-JP" altLang="en-US" sz="2400" smtClean="0">
                <a:latin typeface="Arial" pitchFamily="34" charset="0"/>
                <a:ea typeface="ＭＳ Ｐゴシック" pitchFamily="50" charset="-128"/>
              </a:rPr>
              <a:t>に対して以下の式を満たす。</a:t>
            </a:r>
          </a:p>
        </p:txBody>
      </p:sp>
      <p:sp>
        <p:nvSpPr>
          <p:cNvPr id="17414" name="Text Box 5"/>
          <p:cNvSpPr txBox="1">
            <a:spLocks noChangeArrowheads="1"/>
          </p:cNvSpPr>
          <p:nvPr/>
        </p:nvSpPr>
        <p:spPr bwMode="auto">
          <a:xfrm>
            <a:off x="398463" y="2995613"/>
            <a:ext cx="7581900" cy="822325"/>
          </a:xfrm>
          <a:prstGeom prst="rect">
            <a:avLst/>
          </a:prstGeom>
          <a:noFill/>
          <a:ln w="9525">
            <a:noFill/>
            <a:miter lim="800000"/>
            <a:headEnd/>
            <a:tailEnd/>
          </a:ln>
        </p:spPr>
        <p:txBody>
          <a:bodyPr wrap="none">
            <a:spAutoFit/>
          </a:bodyPr>
          <a:lstStyle/>
          <a:p>
            <a:pPr algn="l" eaLnBrk="0" hangingPunct="0">
              <a:buFontTx/>
              <a:buNone/>
            </a:pPr>
            <a:r>
              <a:rPr kumimoji="0" lang="ja-JP" altLang="en-US" sz="2400" smtClean="0">
                <a:latin typeface="Arial" pitchFamily="34" charset="0"/>
                <a:ea typeface="ＭＳ Ｐゴシック" pitchFamily="50" charset="-128"/>
              </a:rPr>
              <a:t>従って、準位を実験的に測定すれば</a:t>
            </a:r>
          </a:p>
          <a:p>
            <a:pPr algn="l" eaLnBrk="0" hangingPunct="0">
              <a:buFontTx/>
              <a:buNone/>
            </a:pPr>
            <a:r>
              <a:rPr kumimoji="0" lang="ja-JP" altLang="en-US" sz="2400" smtClean="0">
                <a:latin typeface="Arial" pitchFamily="34" charset="0"/>
                <a:ea typeface="ＭＳ Ｐゴシック" pitchFamily="50" charset="-128"/>
              </a:rPr>
              <a:t>実験と一致するようなポテンシャルを決めることが出来る。</a:t>
            </a:r>
          </a:p>
        </p:txBody>
      </p:sp>
      <p:pic>
        <p:nvPicPr>
          <p:cNvPr id="17415" name="Picture 17" descr="figure"/>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blip>
          <a:srcRect/>
          <a:stretch>
            <a:fillRect/>
          </a:stretch>
        </p:blipFill>
        <p:spPr bwMode="auto">
          <a:xfrm>
            <a:off x="735013" y="2028825"/>
            <a:ext cx="5956300" cy="623888"/>
          </a:xfrm>
          <a:prstGeom prst="rect">
            <a:avLst/>
          </a:prstGeom>
          <a:noFill/>
          <a:ln w="9525">
            <a:noFill/>
            <a:miter lim="800000"/>
            <a:headEnd/>
            <a:tailEnd/>
          </a:ln>
        </p:spPr>
      </p:pic>
      <p:sp>
        <p:nvSpPr>
          <p:cNvPr id="17416" name="Text Box 18"/>
          <p:cNvSpPr txBox="1">
            <a:spLocks noChangeArrowheads="1"/>
          </p:cNvSpPr>
          <p:nvPr/>
        </p:nvSpPr>
        <p:spPr bwMode="auto">
          <a:xfrm>
            <a:off x="457200" y="4113213"/>
            <a:ext cx="7881938" cy="1187450"/>
          </a:xfrm>
          <a:prstGeom prst="rect">
            <a:avLst/>
          </a:prstGeom>
          <a:noFill/>
          <a:ln w="9525">
            <a:noFill/>
            <a:miter lim="800000"/>
            <a:headEnd/>
            <a:tailEnd/>
          </a:ln>
        </p:spPr>
        <p:txBody>
          <a:bodyPr wrap="none">
            <a:spAutoFit/>
          </a:bodyPr>
          <a:lstStyle/>
          <a:p>
            <a:pPr algn="l" eaLnBrk="0" hangingPunct="0">
              <a:buFontTx/>
              <a:buNone/>
            </a:pPr>
            <a:r>
              <a:rPr kumimoji="0" lang="ja-JP" altLang="en-US" sz="2400" smtClean="0">
                <a:latin typeface="Arial" pitchFamily="34" charset="0"/>
                <a:ea typeface="ＭＳ Ｐゴシック" pitchFamily="50" charset="-128"/>
              </a:rPr>
              <a:t>ただし、準位からポテンシャルを</a:t>
            </a:r>
            <a:r>
              <a:rPr kumimoji="0" lang="en-US" altLang="ja-JP" sz="2400" smtClean="0">
                <a:latin typeface="Arial" pitchFamily="34" charset="0"/>
                <a:ea typeface="ＭＳ Ｐゴシック" pitchFamily="50" charset="-128"/>
              </a:rPr>
              <a:t>(or </a:t>
            </a:r>
            <a:r>
              <a:rPr kumimoji="0" lang="ja-JP" altLang="en-US" sz="2400" smtClean="0">
                <a:latin typeface="Arial" pitchFamily="34" charset="0"/>
                <a:ea typeface="ＭＳ Ｐゴシック" pitchFamily="50" charset="-128"/>
              </a:rPr>
              <a:t>ポテンシャルから準位を</a:t>
            </a:r>
            <a:r>
              <a:rPr kumimoji="0" lang="en-US" altLang="ja-JP" sz="2400" smtClean="0">
                <a:latin typeface="Arial" pitchFamily="34" charset="0"/>
                <a:ea typeface="ＭＳ Ｐゴシック" pitchFamily="50" charset="-128"/>
              </a:rPr>
              <a:t>)</a:t>
            </a:r>
          </a:p>
          <a:p>
            <a:pPr algn="l" eaLnBrk="0" hangingPunct="0">
              <a:buFontTx/>
              <a:buNone/>
            </a:pPr>
            <a:r>
              <a:rPr kumimoji="0" lang="ja-JP" altLang="en-US" sz="2400" smtClean="0">
                <a:solidFill>
                  <a:srgbClr val="FF0000"/>
                </a:solidFill>
                <a:latin typeface="Arial" pitchFamily="34" charset="0"/>
                <a:ea typeface="ＭＳ Ｐゴシック" pitchFamily="50" charset="-128"/>
              </a:rPr>
              <a:t>解析的に求めることは出来ない</a:t>
            </a:r>
            <a:r>
              <a:rPr kumimoji="0" lang="ja-JP" altLang="en-US" sz="2400" smtClean="0">
                <a:latin typeface="Arial" pitchFamily="34" charset="0"/>
                <a:ea typeface="ＭＳ Ｐゴシック" pitchFamily="50" charset="-128"/>
              </a:rPr>
              <a:t>。</a:t>
            </a:r>
          </a:p>
          <a:p>
            <a:pPr algn="l" eaLnBrk="0" hangingPunct="0">
              <a:buFontTx/>
              <a:buNone/>
            </a:pPr>
            <a:r>
              <a:rPr kumimoji="0" lang="ja-JP" altLang="en-US" sz="2400" smtClean="0">
                <a:latin typeface="Arial" pitchFamily="34" charset="0"/>
                <a:ea typeface="ＭＳ Ｐゴシック" pitchFamily="50" charset="-128"/>
              </a:rPr>
              <a:t>従って、数値的な解に頼ることになる。</a:t>
            </a:r>
          </a:p>
        </p:txBody>
      </p:sp>
      <p:sp>
        <p:nvSpPr>
          <p:cNvPr id="17417" name="Text Box 19"/>
          <p:cNvSpPr txBox="1">
            <a:spLocks noChangeArrowheads="1"/>
          </p:cNvSpPr>
          <p:nvPr/>
        </p:nvSpPr>
        <p:spPr bwMode="auto">
          <a:xfrm>
            <a:off x="5543550" y="6491288"/>
            <a:ext cx="1971675" cy="366712"/>
          </a:xfrm>
          <a:prstGeom prst="rect">
            <a:avLst/>
          </a:prstGeom>
          <a:noFill/>
          <a:ln w="9525">
            <a:noFill/>
            <a:miter lim="800000"/>
            <a:headEnd/>
            <a:tailEnd/>
          </a:ln>
        </p:spPr>
        <p:txBody>
          <a:bodyPr wrap="none">
            <a:spAutoFit/>
          </a:bodyPr>
          <a:lstStyle/>
          <a:p>
            <a:pPr algn="l" eaLnBrk="0" hangingPunct="0">
              <a:buFontTx/>
              <a:buNone/>
            </a:pPr>
            <a:r>
              <a:rPr kumimoji="0" lang="ja-JP" altLang="en-US" smtClean="0">
                <a:latin typeface="Arial" pitchFamily="34" charset="0"/>
                <a:ea typeface="ＭＳ Ｐゴシック" pitchFamily="50" charset="-128"/>
              </a:rPr>
              <a:t>近似解は存在する</a:t>
            </a:r>
          </a:p>
        </p:txBody>
      </p:sp>
      <p:pic>
        <p:nvPicPr>
          <p:cNvPr id="11" name="Picture 31"/>
          <p:cNvPicPr>
            <a:picLocks noChangeAspect="1" noChangeArrowheads="1"/>
          </p:cNvPicPr>
          <p:nvPr/>
        </p:nvPicPr>
        <p:blipFill>
          <a:blip r:embed="rId5" cstate="print"/>
          <a:srcRect/>
          <a:stretch>
            <a:fillRect/>
          </a:stretch>
        </p:blipFill>
        <p:spPr bwMode="auto">
          <a:xfrm>
            <a:off x="34925" y="4075113"/>
            <a:ext cx="5967413" cy="2782887"/>
          </a:xfrm>
          <a:prstGeom prst="rect">
            <a:avLst/>
          </a:prstGeom>
          <a:noFill/>
          <a:ln w="9525">
            <a:noFill/>
            <a:miter lim="800000"/>
            <a:headEnd/>
            <a:tailEnd/>
          </a:ln>
        </p:spPr>
      </p:pic>
      <p:sp>
        <p:nvSpPr>
          <p:cNvPr id="12" name="スライド番号プレースホルダ 5"/>
          <p:cNvSpPr>
            <a:spLocks noGrp="1"/>
          </p:cNvSpPr>
          <p:nvPr>
            <p:ph type="sldNum" sz="quarter" idx="12"/>
          </p:nvPr>
        </p:nvSpPr>
        <p:spPr/>
        <p:txBody>
          <a:bodyPr/>
          <a:lstStyle/>
          <a:p>
            <a:pPr>
              <a:defRPr/>
            </a:pPr>
            <a:fld id="{18822AD9-17CC-4B4A-A34A-A42A6B012615}" type="slidenum">
              <a:rPr lang="en-US" altLang="ja-JP">
                <a:solidFill>
                  <a:srgbClr val="000000"/>
                </a:solidFill>
              </a:rPr>
              <a:pPr>
                <a:defRPr/>
              </a:pPr>
              <a:t>172</a:t>
            </a:fld>
            <a:r>
              <a:rPr lang="en-US" altLang="ja-JP" dirty="0">
                <a:solidFill>
                  <a:srgbClr val="000000"/>
                </a:solidFill>
              </a:rPr>
              <a:t>/14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43" name="Rectangle 19"/>
          <p:cNvSpPr>
            <a:spLocks noChangeArrowheads="1"/>
          </p:cNvSpPr>
          <p:nvPr/>
        </p:nvSpPr>
        <p:spPr bwMode="auto">
          <a:xfrm>
            <a:off x="401638" y="5076825"/>
            <a:ext cx="3316287" cy="954088"/>
          </a:xfrm>
          <a:prstGeom prst="rect">
            <a:avLst/>
          </a:prstGeom>
          <a:solidFill>
            <a:srgbClr val="FF7C80">
              <a:alpha val="30196"/>
            </a:srgbClr>
          </a:solidFill>
          <a:ln w="9525">
            <a:solidFill>
              <a:srgbClr val="FF7C80"/>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1050633" name="Text Box 9"/>
          <p:cNvSpPr txBox="1">
            <a:spLocks noChangeArrowheads="1"/>
          </p:cNvSpPr>
          <p:nvPr/>
        </p:nvSpPr>
        <p:spPr bwMode="auto">
          <a:xfrm>
            <a:off x="457200" y="5076825"/>
            <a:ext cx="3260725" cy="954088"/>
          </a:xfrm>
          <a:prstGeom prst="rect">
            <a:avLst/>
          </a:prstGeom>
          <a:noFill/>
          <a:ln w="9525">
            <a:noFill/>
            <a:miter lim="800000"/>
            <a:headEnd/>
            <a:tailEnd/>
          </a:ln>
        </p:spPr>
        <p:txBody>
          <a:bodyPr wrap="none">
            <a:spAutoFit/>
          </a:bodyPr>
          <a:lstStyle/>
          <a:p>
            <a:pPr algn="l" eaLnBrk="0" hangingPunct="0">
              <a:buFontTx/>
              <a:buNone/>
            </a:pPr>
            <a:r>
              <a:rPr kumimoji="0" lang="en-US" altLang="ja-JP" sz="2800" smtClean="0">
                <a:latin typeface="Arial" pitchFamily="34" charset="0"/>
                <a:ea typeface="ＭＳ Ｐゴシック" pitchFamily="50" charset="-128"/>
              </a:rPr>
              <a:t>Yb in Optical lattice</a:t>
            </a:r>
          </a:p>
          <a:p>
            <a:pPr algn="l" eaLnBrk="0" hangingPunct="0">
              <a:buFontTx/>
              <a:buNone/>
            </a:pPr>
            <a:r>
              <a:rPr kumimoji="0" lang="en-US" altLang="ja-JP" sz="2800" smtClean="0">
                <a:latin typeface="Arial" pitchFamily="34" charset="0"/>
                <a:ea typeface="ＭＳ Ｐゴシック" pitchFamily="50" charset="-128"/>
              </a:rPr>
              <a:t> @ Takahashi Lab.</a:t>
            </a:r>
          </a:p>
        </p:txBody>
      </p:sp>
      <p:sp>
        <p:nvSpPr>
          <p:cNvPr id="18436" name="Rectangle 18"/>
          <p:cNvSpPr>
            <a:spLocks noChangeArrowheads="1"/>
          </p:cNvSpPr>
          <p:nvPr/>
        </p:nvSpPr>
        <p:spPr bwMode="auto">
          <a:xfrm>
            <a:off x="1866900" y="4037013"/>
            <a:ext cx="3960813" cy="469900"/>
          </a:xfrm>
          <a:prstGeom prst="rect">
            <a:avLst/>
          </a:prstGeom>
          <a:solidFill>
            <a:srgbClr val="CCFFFF">
              <a:alpha val="39999"/>
            </a:srgbClr>
          </a:solidFill>
          <a:ln w="9525">
            <a:solidFill>
              <a:srgbClr val="3399FF"/>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18437" name="Rectangle 17"/>
          <p:cNvSpPr>
            <a:spLocks noChangeArrowheads="1"/>
          </p:cNvSpPr>
          <p:nvPr/>
        </p:nvSpPr>
        <p:spPr bwMode="auto">
          <a:xfrm>
            <a:off x="1670050" y="2230438"/>
            <a:ext cx="3046413" cy="457200"/>
          </a:xfrm>
          <a:prstGeom prst="rect">
            <a:avLst/>
          </a:prstGeom>
          <a:solidFill>
            <a:srgbClr val="99FF99">
              <a:alpha val="30196"/>
            </a:srgbClr>
          </a:solidFill>
          <a:ln w="9525">
            <a:solidFill>
              <a:srgbClr val="009900"/>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18438" name="Text Box 13"/>
          <p:cNvSpPr txBox="1">
            <a:spLocks noChangeArrowheads="1"/>
          </p:cNvSpPr>
          <p:nvPr/>
        </p:nvSpPr>
        <p:spPr bwMode="auto">
          <a:xfrm>
            <a:off x="1670050" y="2230438"/>
            <a:ext cx="4033838" cy="457200"/>
          </a:xfrm>
          <a:prstGeom prst="rect">
            <a:avLst/>
          </a:prstGeom>
          <a:noFill/>
          <a:ln w="9525">
            <a:noFill/>
            <a:miter lim="800000"/>
            <a:headEnd/>
            <a:tailEnd/>
          </a:ln>
        </p:spPr>
        <p:txBody>
          <a:bodyPr wrap="none">
            <a:spAutoFit/>
          </a:bodyPr>
          <a:lstStyle/>
          <a:p>
            <a:pPr algn="l" eaLnBrk="0" hangingPunct="0">
              <a:buFontTx/>
              <a:buNone/>
            </a:pPr>
            <a:r>
              <a:rPr kumimoji="0" lang="ja-JP" altLang="en-US" sz="2400" smtClean="0">
                <a:latin typeface="Arial" pitchFamily="34" charset="0"/>
                <a:ea typeface="ＭＳ Ｐゴシック" pitchFamily="50" charset="-128"/>
              </a:rPr>
              <a:t>充分に冷却された原子が必要</a:t>
            </a:r>
          </a:p>
        </p:txBody>
      </p:sp>
      <p:sp>
        <p:nvSpPr>
          <p:cNvPr id="18439" name="Rectangle 14"/>
          <p:cNvSpPr>
            <a:spLocks noChangeArrowheads="1"/>
          </p:cNvSpPr>
          <p:nvPr/>
        </p:nvSpPr>
        <p:spPr bwMode="auto">
          <a:xfrm>
            <a:off x="1798638" y="4049713"/>
            <a:ext cx="5011737" cy="457200"/>
          </a:xfrm>
          <a:prstGeom prst="rect">
            <a:avLst/>
          </a:prstGeom>
          <a:noFill/>
          <a:ln w="9525">
            <a:noFill/>
            <a:miter lim="800000"/>
            <a:headEnd/>
            <a:tailEnd/>
          </a:ln>
        </p:spPr>
        <p:txBody>
          <a:bodyPr wrap="none">
            <a:spAutoFit/>
          </a:bodyPr>
          <a:lstStyle/>
          <a:p>
            <a:pPr algn="l" eaLnBrk="0" hangingPunct="0">
              <a:buFontTx/>
              <a:buNone/>
            </a:pPr>
            <a:r>
              <a:rPr kumimoji="0" lang="ja-JP" altLang="en-US" sz="2400" smtClean="0">
                <a:latin typeface="Arial" pitchFamily="34" charset="0"/>
                <a:ea typeface="ＭＳ Ｐゴシック" pitchFamily="50" charset="-128"/>
              </a:rPr>
              <a:t>複数のアイソトープを持つ原子が必要</a:t>
            </a:r>
          </a:p>
        </p:txBody>
      </p:sp>
      <p:sp>
        <p:nvSpPr>
          <p:cNvPr id="17" name="日付プレースホルダ 3"/>
          <p:cNvSpPr>
            <a:spLocks noGrp="1"/>
          </p:cNvSpPr>
          <p:nvPr>
            <p:ph type="dt" sz="quarter" idx="10"/>
          </p:nvPr>
        </p:nvSpPr>
        <p:spPr/>
        <p:txBody>
          <a:bodyPr/>
          <a:lstStyle/>
          <a:p>
            <a:pPr>
              <a:defRPr/>
            </a:pPr>
            <a:r>
              <a:rPr lang="en-US" altLang="ja-JP">
                <a:solidFill>
                  <a:srgbClr val="000000"/>
                </a:solidFill>
              </a:rPr>
              <a:t>2010/7/23</a:t>
            </a:r>
          </a:p>
        </p:txBody>
      </p:sp>
      <p:sp>
        <p:nvSpPr>
          <p:cNvPr id="18" name="フッター プレースホルダ 4"/>
          <p:cNvSpPr>
            <a:spLocks noGrp="1"/>
          </p:cNvSpPr>
          <p:nvPr>
            <p:ph type="ftr" sz="quarter" idx="11"/>
          </p:nvPr>
        </p:nvSpPr>
        <p:spPr/>
        <p:txBody>
          <a:bodyPr/>
          <a:lstStyle/>
          <a:p>
            <a:pPr>
              <a:defRPr/>
            </a:pPr>
            <a:r>
              <a:rPr lang="ja-JP" altLang="en-US">
                <a:solidFill>
                  <a:srgbClr val="000000"/>
                </a:solidFill>
              </a:rPr>
              <a:t>坪野研セミナー</a:t>
            </a:r>
          </a:p>
        </p:txBody>
      </p:sp>
      <p:sp>
        <p:nvSpPr>
          <p:cNvPr id="19" name="スライド番号プレースホルダ 5"/>
          <p:cNvSpPr>
            <a:spLocks noGrp="1"/>
          </p:cNvSpPr>
          <p:nvPr>
            <p:ph type="sldNum" sz="quarter" idx="12"/>
          </p:nvPr>
        </p:nvSpPr>
        <p:spPr/>
        <p:txBody>
          <a:bodyPr/>
          <a:lstStyle/>
          <a:p>
            <a:pPr>
              <a:defRPr/>
            </a:pPr>
            <a:fld id="{766E02A6-4B1A-4BF2-922A-8D7FD7B7D3D0}" type="slidenum">
              <a:rPr lang="en-US" altLang="ja-JP">
                <a:solidFill>
                  <a:srgbClr val="000000"/>
                </a:solidFill>
              </a:rPr>
              <a:pPr>
                <a:defRPr/>
              </a:pPr>
              <a:t>173</a:t>
            </a:fld>
            <a:r>
              <a:rPr lang="en-US" altLang="ja-JP">
                <a:solidFill>
                  <a:srgbClr val="000000"/>
                </a:solidFill>
              </a:rPr>
              <a:t>/XX</a:t>
            </a:r>
          </a:p>
        </p:txBody>
      </p:sp>
      <p:sp>
        <p:nvSpPr>
          <p:cNvPr id="18443" name="Rectangle 2"/>
          <p:cNvSpPr>
            <a:spLocks noGrp="1" noChangeArrowheads="1"/>
          </p:cNvSpPr>
          <p:nvPr>
            <p:ph type="title"/>
          </p:nvPr>
        </p:nvSpPr>
        <p:spPr/>
        <p:txBody>
          <a:bodyPr/>
          <a:lstStyle/>
          <a:p>
            <a:pPr eaLnBrk="1" hangingPunct="1"/>
            <a:r>
              <a:rPr lang="ja-JP" altLang="en-US" smtClean="0"/>
              <a:t>重力測定のための分子分光</a:t>
            </a:r>
          </a:p>
        </p:txBody>
      </p:sp>
      <p:sp>
        <p:nvSpPr>
          <p:cNvPr id="18444" name="Text Box 4"/>
          <p:cNvSpPr txBox="1">
            <a:spLocks noChangeArrowheads="1"/>
          </p:cNvSpPr>
          <p:nvPr/>
        </p:nvSpPr>
        <p:spPr bwMode="auto">
          <a:xfrm>
            <a:off x="457200" y="1058863"/>
            <a:ext cx="7242175" cy="1200150"/>
          </a:xfrm>
          <a:prstGeom prst="rect">
            <a:avLst/>
          </a:prstGeom>
          <a:noFill/>
          <a:ln w="9525">
            <a:noFill/>
            <a:miter lim="800000"/>
            <a:headEnd/>
            <a:tailEnd/>
          </a:ln>
        </p:spPr>
        <p:txBody>
          <a:bodyPr wrap="none">
            <a:spAutoFit/>
          </a:bodyPr>
          <a:lstStyle/>
          <a:p>
            <a:pPr algn="l" eaLnBrk="0" hangingPunct="0">
              <a:buFontTx/>
              <a:buNone/>
            </a:pPr>
            <a:r>
              <a:rPr kumimoji="0" lang="ja-JP" altLang="en-US" sz="2400" smtClean="0">
                <a:latin typeface="Arial" pitchFamily="34" charset="0"/>
                <a:ea typeface="ＭＳ Ｐゴシック" pitchFamily="50" charset="-128"/>
              </a:rPr>
              <a:t>重力ポテンシャルは</a:t>
            </a:r>
            <a:r>
              <a:rPr kumimoji="0" lang="en-US" altLang="ja-JP" sz="2400" smtClean="0">
                <a:latin typeface="Arial" pitchFamily="34" charset="0"/>
                <a:ea typeface="ＭＳ Ｐゴシック" pitchFamily="50" charset="-128"/>
              </a:rPr>
              <a:t>r</a:t>
            </a:r>
            <a:r>
              <a:rPr kumimoji="0" lang="en-US" altLang="ja-JP" sz="2400" baseline="30000" smtClean="0">
                <a:latin typeface="Arial" pitchFamily="34" charset="0"/>
                <a:ea typeface="ＭＳ Ｐゴシック" pitchFamily="50" charset="-128"/>
              </a:rPr>
              <a:t>-1</a:t>
            </a:r>
            <a:r>
              <a:rPr kumimoji="0" lang="ja-JP" altLang="en-US" sz="2400" smtClean="0">
                <a:latin typeface="Arial" pitchFamily="34" charset="0"/>
                <a:ea typeface="ＭＳ Ｐゴシック" pitchFamily="50" charset="-128"/>
              </a:rPr>
              <a:t>に比例</a:t>
            </a:r>
          </a:p>
          <a:p>
            <a:pPr algn="l" eaLnBrk="0" hangingPunct="0">
              <a:buFontTx/>
              <a:buNone/>
            </a:pPr>
            <a:r>
              <a:rPr kumimoji="0" lang="ja-JP" altLang="en-US" sz="2400" smtClean="0">
                <a:latin typeface="Arial" pitchFamily="34" charset="0"/>
                <a:ea typeface="ＭＳ Ｐゴシック" pitchFamily="50" charset="-128"/>
              </a:rPr>
              <a:t>→原子間距離の遠いところのポテンシャルを測りたい</a:t>
            </a:r>
            <a:endParaRPr kumimoji="0" lang="en-US" altLang="ja-JP" sz="2400" smtClean="0">
              <a:latin typeface="Arial" pitchFamily="34" charset="0"/>
              <a:ea typeface="ＭＳ Ｐゴシック" pitchFamily="50" charset="-128"/>
            </a:endParaRPr>
          </a:p>
          <a:p>
            <a:pPr algn="l" eaLnBrk="0" hangingPunct="0">
              <a:buFontTx/>
              <a:buNone/>
            </a:pPr>
            <a:r>
              <a:rPr kumimoji="0" lang="ja-JP" altLang="en-US" sz="2400" smtClean="0">
                <a:latin typeface="Arial" pitchFamily="34" charset="0"/>
                <a:ea typeface="ＭＳ Ｐゴシック" pitchFamily="50" charset="-128"/>
              </a:rPr>
              <a:t>→分子振動準位の浅いところ</a:t>
            </a:r>
            <a:r>
              <a:rPr kumimoji="0" lang="en-US" altLang="ja-JP" sz="2400" smtClean="0">
                <a:latin typeface="Arial" pitchFamily="34" charset="0"/>
                <a:ea typeface="ＭＳ Ｐゴシック" pitchFamily="50" charset="-128"/>
              </a:rPr>
              <a:t>(10MH</a:t>
            </a:r>
            <a:r>
              <a:rPr kumimoji="0" lang="ja-JP" altLang="en-US" sz="2400" smtClean="0">
                <a:latin typeface="Arial" pitchFamily="34" charset="0"/>
                <a:ea typeface="ＭＳ Ｐゴシック" pitchFamily="50" charset="-128"/>
              </a:rPr>
              <a:t>ｚ ～ </a:t>
            </a:r>
            <a:r>
              <a:rPr kumimoji="0" lang="en-US" altLang="ja-JP" sz="2400" smtClean="0">
                <a:latin typeface="Arial" pitchFamily="34" charset="0"/>
                <a:ea typeface="ＭＳ Ｐゴシック" pitchFamily="50" charset="-128"/>
              </a:rPr>
              <a:t>1GHz)</a:t>
            </a:r>
            <a:r>
              <a:rPr kumimoji="0" lang="ja-JP" altLang="en-US" sz="2400" smtClean="0">
                <a:latin typeface="Arial" pitchFamily="34" charset="0"/>
                <a:ea typeface="ＭＳ Ｐゴシック" pitchFamily="50" charset="-128"/>
              </a:rPr>
              <a:t>を得る</a:t>
            </a:r>
          </a:p>
        </p:txBody>
      </p:sp>
      <p:sp>
        <p:nvSpPr>
          <p:cNvPr id="18445" name="Text Box 7"/>
          <p:cNvSpPr txBox="1">
            <a:spLocks noChangeArrowheads="1"/>
          </p:cNvSpPr>
          <p:nvPr/>
        </p:nvSpPr>
        <p:spPr bwMode="auto">
          <a:xfrm>
            <a:off x="663575" y="3230563"/>
            <a:ext cx="6221413" cy="822325"/>
          </a:xfrm>
          <a:prstGeom prst="rect">
            <a:avLst/>
          </a:prstGeom>
          <a:noFill/>
          <a:ln w="9525">
            <a:noFill/>
            <a:miter lim="800000"/>
            <a:headEnd/>
            <a:tailEnd/>
          </a:ln>
        </p:spPr>
        <p:txBody>
          <a:bodyPr wrap="none">
            <a:spAutoFit/>
          </a:bodyPr>
          <a:lstStyle/>
          <a:p>
            <a:pPr algn="l" eaLnBrk="0" hangingPunct="0">
              <a:buFontTx/>
              <a:buNone/>
            </a:pPr>
            <a:r>
              <a:rPr kumimoji="0" lang="ja-JP" altLang="en-US" sz="2400" smtClean="0">
                <a:latin typeface="Arial" pitchFamily="34" charset="0"/>
                <a:ea typeface="ＭＳ Ｐゴシック" pitchFamily="50" charset="-128"/>
              </a:rPr>
              <a:t>重力相互作用を測定する</a:t>
            </a:r>
          </a:p>
          <a:p>
            <a:pPr algn="l" eaLnBrk="0" hangingPunct="0">
              <a:buFontTx/>
              <a:buNone/>
            </a:pPr>
            <a:r>
              <a:rPr kumimoji="0" lang="ja-JP" altLang="en-US" sz="2400" smtClean="0">
                <a:latin typeface="Arial" pitchFamily="34" charset="0"/>
                <a:ea typeface="ＭＳ Ｐゴシック" pitchFamily="50" charset="-128"/>
              </a:rPr>
              <a:t>→質量変化によるポテンシャルの変化を見たい</a:t>
            </a:r>
          </a:p>
        </p:txBody>
      </p:sp>
      <p:sp>
        <p:nvSpPr>
          <p:cNvPr id="18446" name="AutoShape 8"/>
          <p:cNvSpPr>
            <a:spLocks noChangeArrowheads="1"/>
          </p:cNvSpPr>
          <p:nvPr/>
        </p:nvSpPr>
        <p:spPr bwMode="auto">
          <a:xfrm>
            <a:off x="1166813" y="4052888"/>
            <a:ext cx="503237" cy="441325"/>
          </a:xfrm>
          <a:prstGeom prst="rightArrow">
            <a:avLst>
              <a:gd name="adj1" fmla="val 50000"/>
              <a:gd name="adj2" fmla="val 28507"/>
            </a:avLst>
          </a:prstGeom>
          <a:solidFill>
            <a:schemeClr val="accent1"/>
          </a:solidFill>
          <a:ln w="9525">
            <a:solidFill>
              <a:schemeClr val="tx1"/>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1050634" name="Text Box 10"/>
          <p:cNvSpPr txBox="1">
            <a:spLocks noChangeArrowheads="1"/>
          </p:cNvSpPr>
          <p:nvPr/>
        </p:nvSpPr>
        <p:spPr bwMode="auto">
          <a:xfrm>
            <a:off x="4214813" y="4705350"/>
            <a:ext cx="2273300" cy="396875"/>
          </a:xfrm>
          <a:prstGeom prst="rect">
            <a:avLst/>
          </a:prstGeom>
          <a:noFill/>
          <a:ln w="9525">
            <a:noFill/>
            <a:miter lim="800000"/>
            <a:headEnd/>
            <a:tailEnd/>
          </a:ln>
        </p:spPr>
        <p:txBody>
          <a:bodyPr wrap="none">
            <a:spAutoFit/>
          </a:bodyPr>
          <a:lstStyle/>
          <a:p>
            <a:pPr algn="l" eaLnBrk="0" hangingPunct="0">
              <a:buFontTx/>
              <a:buNone/>
            </a:pPr>
            <a:r>
              <a:rPr kumimoji="0" lang="en-US" altLang="ja-JP" sz="2000" smtClean="0">
                <a:latin typeface="Arial" pitchFamily="34" charset="0"/>
                <a:ea typeface="ＭＳ Ｐゴシック" pitchFamily="50" charset="-128"/>
              </a:rPr>
              <a:t>Yb</a:t>
            </a:r>
            <a:r>
              <a:rPr kumimoji="0" lang="ja-JP" altLang="en-US" sz="2000" smtClean="0">
                <a:latin typeface="Arial" pitchFamily="34" charset="0"/>
                <a:ea typeface="ＭＳ Ｐゴシック" pitchFamily="50" charset="-128"/>
              </a:rPr>
              <a:t>同位体の存在比</a:t>
            </a:r>
          </a:p>
        </p:txBody>
      </p:sp>
      <p:sp>
        <p:nvSpPr>
          <p:cNvPr id="1050635" name="Text Box 11"/>
          <p:cNvSpPr txBox="1">
            <a:spLocks noChangeArrowheads="1"/>
          </p:cNvSpPr>
          <p:nvPr/>
        </p:nvSpPr>
        <p:spPr bwMode="auto">
          <a:xfrm>
            <a:off x="6731000" y="5299075"/>
            <a:ext cx="2413000" cy="701675"/>
          </a:xfrm>
          <a:prstGeom prst="rect">
            <a:avLst/>
          </a:prstGeom>
          <a:noFill/>
          <a:ln w="9525">
            <a:noFill/>
            <a:miter lim="800000"/>
            <a:headEnd/>
            <a:tailEnd/>
          </a:ln>
        </p:spPr>
        <p:txBody>
          <a:bodyPr wrap="none">
            <a:spAutoFit/>
          </a:bodyPr>
          <a:lstStyle/>
          <a:p>
            <a:pPr algn="l" eaLnBrk="0" hangingPunct="0">
              <a:buFontTx/>
              <a:buNone/>
            </a:pPr>
            <a:r>
              <a:rPr kumimoji="0" lang="en-US" altLang="ja-JP" sz="2000" smtClean="0">
                <a:latin typeface="Arial" pitchFamily="34" charset="0"/>
                <a:ea typeface="ＭＳ Ｐゴシック" pitchFamily="50" charset="-128"/>
              </a:rPr>
              <a:t>171</a:t>
            </a:r>
            <a:r>
              <a:rPr kumimoji="0" lang="ja-JP" altLang="en-US" sz="2000" smtClean="0">
                <a:latin typeface="Arial" pitchFamily="34" charset="0"/>
                <a:ea typeface="ＭＳ Ｐゴシック" pitchFamily="50" charset="-128"/>
              </a:rPr>
              <a:t>と</a:t>
            </a:r>
            <a:r>
              <a:rPr kumimoji="0" lang="en-US" altLang="ja-JP" sz="2000" smtClean="0">
                <a:latin typeface="Arial" pitchFamily="34" charset="0"/>
                <a:ea typeface="ＭＳ Ｐゴシック" pitchFamily="50" charset="-128"/>
              </a:rPr>
              <a:t>173</a:t>
            </a:r>
            <a:r>
              <a:rPr kumimoji="0" lang="ja-JP" altLang="en-US" sz="2000" smtClean="0">
                <a:latin typeface="Arial" pitchFamily="34" charset="0"/>
                <a:ea typeface="ＭＳ Ｐゴシック" pitchFamily="50" charset="-128"/>
              </a:rPr>
              <a:t>は</a:t>
            </a:r>
            <a:r>
              <a:rPr kumimoji="0" lang="en-US" altLang="ja-JP" sz="2000" smtClean="0">
                <a:latin typeface="Arial" pitchFamily="34" charset="0"/>
                <a:ea typeface="ＭＳ Ｐゴシック" pitchFamily="50" charset="-128"/>
              </a:rPr>
              <a:t>Fermion</a:t>
            </a:r>
          </a:p>
          <a:p>
            <a:pPr algn="l" eaLnBrk="0" hangingPunct="0">
              <a:buFontTx/>
              <a:buNone/>
            </a:pPr>
            <a:r>
              <a:rPr kumimoji="0" lang="ja-JP" altLang="en-US" sz="2000" smtClean="0">
                <a:latin typeface="Arial" pitchFamily="34" charset="0"/>
                <a:ea typeface="ＭＳ Ｐゴシック" pitchFamily="50" charset="-128"/>
              </a:rPr>
              <a:t>他は</a:t>
            </a:r>
            <a:r>
              <a:rPr kumimoji="0" lang="en-US" altLang="ja-JP" sz="2000" smtClean="0">
                <a:latin typeface="Arial" pitchFamily="34" charset="0"/>
                <a:ea typeface="ＭＳ Ｐゴシック" pitchFamily="50" charset="-128"/>
              </a:rPr>
              <a:t>Boson</a:t>
            </a:r>
          </a:p>
        </p:txBody>
      </p:sp>
      <p:sp>
        <p:nvSpPr>
          <p:cNvPr id="18449" name="AutoShape 12"/>
          <p:cNvSpPr>
            <a:spLocks noChangeArrowheads="1"/>
          </p:cNvSpPr>
          <p:nvPr/>
        </p:nvSpPr>
        <p:spPr bwMode="auto">
          <a:xfrm>
            <a:off x="1166813" y="2246313"/>
            <a:ext cx="503237" cy="441325"/>
          </a:xfrm>
          <a:prstGeom prst="rightArrow">
            <a:avLst>
              <a:gd name="adj1" fmla="val 50000"/>
              <a:gd name="adj2" fmla="val 28507"/>
            </a:avLst>
          </a:prstGeom>
          <a:solidFill>
            <a:schemeClr val="accent1"/>
          </a:solidFill>
          <a:ln w="9525">
            <a:solidFill>
              <a:schemeClr val="tx1"/>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1050639" name="Text Box 15"/>
          <p:cNvSpPr txBox="1">
            <a:spLocks noChangeArrowheads="1"/>
          </p:cNvSpPr>
          <p:nvPr/>
        </p:nvSpPr>
        <p:spPr bwMode="auto">
          <a:xfrm>
            <a:off x="5418138" y="5076825"/>
            <a:ext cx="1466850" cy="1616075"/>
          </a:xfrm>
          <a:prstGeom prst="rect">
            <a:avLst/>
          </a:prstGeom>
          <a:noFill/>
          <a:ln w="9525">
            <a:noFill/>
            <a:miter lim="800000"/>
            <a:headEnd/>
            <a:tailEnd/>
          </a:ln>
        </p:spPr>
        <p:txBody>
          <a:bodyPr wrap="none">
            <a:spAutoFit/>
          </a:bodyPr>
          <a:lstStyle/>
          <a:p>
            <a:pPr algn="l" eaLnBrk="0" hangingPunct="0">
              <a:buFontTx/>
              <a:buNone/>
            </a:pPr>
            <a:r>
              <a:rPr kumimoji="0" lang="en-US" altLang="ja-JP" sz="2000" smtClean="0">
                <a:latin typeface="Arial" pitchFamily="34" charset="0"/>
                <a:ea typeface="ＭＳ Ｐゴシック" pitchFamily="50" charset="-128"/>
              </a:rPr>
              <a:t>172: 21.9%</a:t>
            </a:r>
          </a:p>
          <a:p>
            <a:pPr algn="l" eaLnBrk="0" hangingPunct="0">
              <a:buFontTx/>
              <a:buNone/>
            </a:pPr>
            <a:r>
              <a:rPr kumimoji="0" lang="en-US" altLang="ja-JP" sz="2000" smtClean="0">
                <a:latin typeface="Arial" pitchFamily="34" charset="0"/>
                <a:ea typeface="ＭＳ Ｐゴシック" pitchFamily="50" charset="-128"/>
              </a:rPr>
              <a:t>173: 16.1%</a:t>
            </a:r>
          </a:p>
          <a:p>
            <a:pPr algn="l" eaLnBrk="0" hangingPunct="0">
              <a:buFontTx/>
              <a:buNone/>
            </a:pPr>
            <a:r>
              <a:rPr kumimoji="0" lang="en-US" altLang="ja-JP" sz="2000" smtClean="0">
                <a:latin typeface="Arial" pitchFamily="34" charset="0"/>
                <a:ea typeface="ＭＳ Ｐゴシック" pitchFamily="50" charset="-128"/>
              </a:rPr>
              <a:t>174: 31.8%</a:t>
            </a:r>
          </a:p>
          <a:p>
            <a:pPr algn="l" eaLnBrk="0" hangingPunct="0">
              <a:buFontTx/>
              <a:buNone/>
            </a:pPr>
            <a:r>
              <a:rPr kumimoji="0" lang="en-US" altLang="ja-JP" sz="2000" smtClean="0">
                <a:latin typeface="Arial" pitchFamily="34" charset="0"/>
                <a:ea typeface="ＭＳ Ｐゴシック" pitchFamily="50" charset="-128"/>
              </a:rPr>
              <a:t>176: 12.7%</a:t>
            </a:r>
          </a:p>
          <a:p>
            <a:pPr algn="l" eaLnBrk="0" hangingPunct="0">
              <a:buFontTx/>
              <a:buNone/>
            </a:pPr>
            <a:endParaRPr kumimoji="0" lang="en-US" altLang="ja-JP" sz="2000" smtClean="0">
              <a:latin typeface="Arial" pitchFamily="34" charset="0"/>
              <a:ea typeface="ＭＳ Ｐゴシック" pitchFamily="50" charset="-128"/>
            </a:endParaRPr>
          </a:p>
        </p:txBody>
      </p:sp>
      <p:sp>
        <p:nvSpPr>
          <p:cNvPr id="1050640" name="Text Box 16"/>
          <p:cNvSpPr txBox="1">
            <a:spLocks noChangeArrowheads="1"/>
          </p:cNvSpPr>
          <p:nvPr/>
        </p:nvSpPr>
        <p:spPr bwMode="auto">
          <a:xfrm>
            <a:off x="3884613" y="5076825"/>
            <a:ext cx="1466850" cy="1311275"/>
          </a:xfrm>
          <a:prstGeom prst="rect">
            <a:avLst/>
          </a:prstGeom>
          <a:noFill/>
          <a:ln w="9525">
            <a:noFill/>
            <a:miter lim="800000"/>
            <a:headEnd/>
            <a:tailEnd/>
          </a:ln>
        </p:spPr>
        <p:txBody>
          <a:bodyPr wrap="none">
            <a:spAutoFit/>
          </a:bodyPr>
          <a:lstStyle/>
          <a:p>
            <a:pPr algn="l" eaLnBrk="0" hangingPunct="0">
              <a:buFontTx/>
              <a:buNone/>
            </a:pPr>
            <a:r>
              <a:rPr kumimoji="0" lang="en-US" altLang="ja-JP" sz="2000" smtClean="0">
                <a:latin typeface="Arial" pitchFamily="34" charset="0"/>
                <a:ea typeface="ＭＳ Ｐゴシック" pitchFamily="50" charset="-128"/>
              </a:rPr>
              <a:t>168: 0.13%</a:t>
            </a:r>
          </a:p>
          <a:p>
            <a:pPr algn="l" eaLnBrk="0" hangingPunct="0">
              <a:buFontTx/>
              <a:buNone/>
            </a:pPr>
            <a:r>
              <a:rPr kumimoji="0" lang="en-US" altLang="ja-JP" sz="2000" smtClean="0">
                <a:latin typeface="Arial" pitchFamily="34" charset="0"/>
                <a:ea typeface="ＭＳ Ｐゴシック" pitchFamily="50" charset="-128"/>
              </a:rPr>
              <a:t>170: 3.05%</a:t>
            </a:r>
          </a:p>
          <a:p>
            <a:pPr algn="l" eaLnBrk="0" hangingPunct="0">
              <a:buFontTx/>
              <a:buNone/>
            </a:pPr>
            <a:r>
              <a:rPr kumimoji="0" lang="en-US" altLang="ja-JP" sz="2000" smtClean="0">
                <a:latin typeface="Arial" pitchFamily="34" charset="0"/>
                <a:ea typeface="ＭＳ Ｐゴシック" pitchFamily="50" charset="-128"/>
              </a:rPr>
              <a:t>171: 14.3%</a:t>
            </a:r>
          </a:p>
          <a:p>
            <a:pPr algn="l" eaLnBrk="0" hangingPunct="0">
              <a:buFontTx/>
              <a:buNone/>
            </a:pPr>
            <a:endParaRPr kumimoji="0" lang="en-US" altLang="ja-JP" sz="2000" smtClean="0">
              <a:latin typeface="Arial" pitchFamily="34" charset="0"/>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050643"/>
                                        </p:tgtEl>
                                        <p:attrNameLst>
                                          <p:attrName>style.visibility</p:attrName>
                                        </p:attrNameLst>
                                      </p:cBhvr>
                                      <p:to>
                                        <p:strVal val="visible"/>
                                      </p:to>
                                    </p:set>
                                    <p:animEffect transition="in" filter="strips(downRight)">
                                      <p:cBhvr>
                                        <p:cTn id="7" dur="500"/>
                                        <p:tgtEl>
                                          <p:spTgt spid="1050643"/>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1050633"/>
                                        </p:tgtEl>
                                        <p:attrNameLst>
                                          <p:attrName>style.visibility</p:attrName>
                                        </p:attrNameLst>
                                      </p:cBhvr>
                                      <p:to>
                                        <p:strVal val="visible"/>
                                      </p:to>
                                    </p:set>
                                    <p:animEffect transition="in" filter="strips(downRight)">
                                      <p:cBhvr>
                                        <p:cTn id="10" dur="500"/>
                                        <p:tgtEl>
                                          <p:spTgt spid="1050633"/>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1050634"/>
                                        </p:tgtEl>
                                        <p:attrNameLst>
                                          <p:attrName>style.visibility</p:attrName>
                                        </p:attrNameLst>
                                      </p:cBhvr>
                                      <p:to>
                                        <p:strVal val="visible"/>
                                      </p:to>
                                    </p:set>
                                    <p:animEffect transition="in" filter="strips(downRight)">
                                      <p:cBhvr>
                                        <p:cTn id="13" dur="500"/>
                                        <p:tgtEl>
                                          <p:spTgt spid="1050634"/>
                                        </p:tgtEl>
                                      </p:cBhvr>
                                    </p:animEffect>
                                  </p:childTnLst>
                                </p:cTn>
                              </p:par>
                              <p:par>
                                <p:cTn id="14" presetID="18" presetClass="entr" presetSubtype="6" fill="hold" grpId="0" nodeType="withEffect">
                                  <p:stCondLst>
                                    <p:cond delay="0"/>
                                  </p:stCondLst>
                                  <p:childTnLst>
                                    <p:set>
                                      <p:cBhvr>
                                        <p:cTn id="15" dur="1" fill="hold">
                                          <p:stCondLst>
                                            <p:cond delay="0"/>
                                          </p:stCondLst>
                                        </p:cTn>
                                        <p:tgtEl>
                                          <p:spTgt spid="1050635"/>
                                        </p:tgtEl>
                                        <p:attrNameLst>
                                          <p:attrName>style.visibility</p:attrName>
                                        </p:attrNameLst>
                                      </p:cBhvr>
                                      <p:to>
                                        <p:strVal val="visible"/>
                                      </p:to>
                                    </p:set>
                                    <p:animEffect transition="in" filter="strips(downRight)">
                                      <p:cBhvr>
                                        <p:cTn id="16" dur="500"/>
                                        <p:tgtEl>
                                          <p:spTgt spid="1050635"/>
                                        </p:tgtEl>
                                      </p:cBhvr>
                                    </p:animEffect>
                                  </p:childTnLst>
                                </p:cTn>
                              </p:par>
                              <p:par>
                                <p:cTn id="17" presetID="18" presetClass="entr" presetSubtype="6" fill="hold" grpId="0" nodeType="withEffect">
                                  <p:stCondLst>
                                    <p:cond delay="0"/>
                                  </p:stCondLst>
                                  <p:childTnLst>
                                    <p:set>
                                      <p:cBhvr>
                                        <p:cTn id="18" dur="1" fill="hold">
                                          <p:stCondLst>
                                            <p:cond delay="0"/>
                                          </p:stCondLst>
                                        </p:cTn>
                                        <p:tgtEl>
                                          <p:spTgt spid="1050639"/>
                                        </p:tgtEl>
                                        <p:attrNameLst>
                                          <p:attrName>style.visibility</p:attrName>
                                        </p:attrNameLst>
                                      </p:cBhvr>
                                      <p:to>
                                        <p:strVal val="visible"/>
                                      </p:to>
                                    </p:set>
                                    <p:animEffect transition="in" filter="strips(downRight)">
                                      <p:cBhvr>
                                        <p:cTn id="19" dur="500"/>
                                        <p:tgtEl>
                                          <p:spTgt spid="1050639"/>
                                        </p:tgtEl>
                                      </p:cBhvr>
                                    </p:animEffect>
                                  </p:childTnLst>
                                </p:cTn>
                              </p:par>
                              <p:par>
                                <p:cTn id="20" presetID="18" presetClass="entr" presetSubtype="6" fill="hold" grpId="0" nodeType="withEffect">
                                  <p:stCondLst>
                                    <p:cond delay="0"/>
                                  </p:stCondLst>
                                  <p:childTnLst>
                                    <p:set>
                                      <p:cBhvr>
                                        <p:cTn id="21" dur="1" fill="hold">
                                          <p:stCondLst>
                                            <p:cond delay="0"/>
                                          </p:stCondLst>
                                        </p:cTn>
                                        <p:tgtEl>
                                          <p:spTgt spid="1050640"/>
                                        </p:tgtEl>
                                        <p:attrNameLst>
                                          <p:attrName>style.visibility</p:attrName>
                                        </p:attrNameLst>
                                      </p:cBhvr>
                                      <p:to>
                                        <p:strVal val="visible"/>
                                      </p:to>
                                    </p:set>
                                    <p:animEffect transition="in" filter="strips(downRight)">
                                      <p:cBhvr>
                                        <p:cTn id="22" dur="500"/>
                                        <p:tgtEl>
                                          <p:spTgt spid="1050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643" grpId="0" animBg="1"/>
      <p:bldP spid="1050633" grpId="0"/>
      <p:bldP spid="1050634" grpId="0"/>
      <p:bldP spid="1050635" grpId="0"/>
      <p:bldP spid="1050639" grpId="0"/>
      <p:bldP spid="1050640"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日付プレースホルダ 3"/>
          <p:cNvSpPr>
            <a:spLocks noGrp="1"/>
          </p:cNvSpPr>
          <p:nvPr>
            <p:ph type="dt" sz="quarter" idx="10"/>
          </p:nvPr>
        </p:nvSpPr>
        <p:spPr/>
        <p:txBody>
          <a:bodyPr/>
          <a:lstStyle/>
          <a:p>
            <a:pPr>
              <a:defRPr/>
            </a:pPr>
            <a:r>
              <a:rPr lang="en-US" altLang="ja-JP">
                <a:solidFill>
                  <a:srgbClr val="000000"/>
                </a:solidFill>
              </a:rPr>
              <a:t>2010/7/23</a:t>
            </a:r>
          </a:p>
        </p:txBody>
      </p:sp>
      <p:sp>
        <p:nvSpPr>
          <p:cNvPr id="11" name="フッター プレースホルダ 4"/>
          <p:cNvSpPr>
            <a:spLocks noGrp="1"/>
          </p:cNvSpPr>
          <p:nvPr>
            <p:ph type="ftr" sz="quarter" idx="11"/>
          </p:nvPr>
        </p:nvSpPr>
        <p:spPr/>
        <p:txBody>
          <a:bodyPr/>
          <a:lstStyle/>
          <a:p>
            <a:pPr>
              <a:defRPr/>
            </a:pPr>
            <a:r>
              <a:rPr lang="ja-JP" altLang="en-US">
                <a:solidFill>
                  <a:srgbClr val="000000"/>
                </a:solidFill>
              </a:rPr>
              <a:t>坪野研セミナー</a:t>
            </a:r>
          </a:p>
        </p:txBody>
      </p:sp>
      <p:sp>
        <p:nvSpPr>
          <p:cNvPr id="12" name="スライド番号プレースホルダ 5"/>
          <p:cNvSpPr>
            <a:spLocks noGrp="1"/>
          </p:cNvSpPr>
          <p:nvPr>
            <p:ph type="sldNum" sz="quarter" idx="12"/>
          </p:nvPr>
        </p:nvSpPr>
        <p:spPr/>
        <p:txBody>
          <a:bodyPr/>
          <a:lstStyle/>
          <a:p>
            <a:pPr>
              <a:defRPr/>
            </a:pPr>
            <a:fld id="{93E79CD9-740A-43A9-8239-BE8FFB31C7A8}" type="slidenum">
              <a:rPr lang="en-US" altLang="ja-JP">
                <a:solidFill>
                  <a:srgbClr val="000000"/>
                </a:solidFill>
              </a:rPr>
              <a:pPr>
                <a:defRPr/>
              </a:pPr>
              <a:t>174</a:t>
            </a:fld>
            <a:r>
              <a:rPr lang="en-US" altLang="ja-JP" dirty="0">
                <a:solidFill>
                  <a:srgbClr val="000000"/>
                </a:solidFill>
              </a:rPr>
              <a:t>/14</a:t>
            </a:r>
          </a:p>
        </p:txBody>
      </p:sp>
      <p:sp>
        <p:nvSpPr>
          <p:cNvPr id="19461" name="Rectangle 2"/>
          <p:cNvSpPr>
            <a:spLocks noGrp="1" noChangeArrowheads="1"/>
          </p:cNvSpPr>
          <p:nvPr>
            <p:ph type="title"/>
          </p:nvPr>
        </p:nvSpPr>
        <p:spPr/>
        <p:txBody>
          <a:bodyPr/>
          <a:lstStyle/>
          <a:p>
            <a:pPr eaLnBrk="1" hangingPunct="1"/>
            <a:r>
              <a:rPr lang="ja-JP" altLang="en-US" smtClean="0"/>
              <a:t>分子準位の測定方法</a:t>
            </a:r>
          </a:p>
        </p:txBody>
      </p:sp>
      <p:sp>
        <p:nvSpPr>
          <p:cNvPr id="19462" name="Text Box 4"/>
          <p:cNvSpPr txBox="1">
            <a:spLocks noChangeArrowheads="1"/>
          </p:cNvSpPr>
          <p:nvPr/>
        </p:nvSpPr>
        <p:spPr bwMode="auto">
          <a:xfrm>
            <a:off x="596900" y="3119438"/>
            <a:ext cx="4213225" cy="830262"/>
          </a:xfrm>
          <a:prstGeom prst="rect">
            <a:avLst/>
          </a:prstGeom>
          <a:noFill/>
          <a:ln w="9525">
            <a:noFill/>
            <a:miter lim="800000"/>
            <a:headEnd/>
            <a:tailEnd/>
          </a:ln>
        </p:spPr>
        <p:txBody>
          <a:bodyPr wrap="none">
            <a:spAutoFit/>
          </a:bodyPr>
          <a:lstStyle/>
          <a:p>
            <a:pPr algn="l" eaLnBrk="0" hangingPunct="0">
              <a:buFontTx/>
              <a:buNone/>
            </a:pPr>
            <a:r>
              <a:rPr kumimoji="0" lang="en-US" altLang="ja-JP" sz="2400" smtClean="0">
                <a:latin typeface="Arial" pitchFamily="34" charset="0"/>
                <a:ea typeface="ＭＳ Ｐゴシック" pitchFamily="50" charset="-128"/>
              </a:rPr>
              <a:t>2</a:t>
            </a:r>
            <a:r>
              <a:rPr kumimoji="0" lang="ja-JP" altLang="en-US" sz="2400" smtClean="0">
                <a:latin typeface="Arial" pitchFamily="34" charset="0"/>
                <a:ea typeface="ＭＳ Ｐゴシック" pitchFamily="50" charset="-128"/>
              </a:rPr>
              <a:t>つの光子を用いて</a:t>
            </a:r>
            <a:r>
              <a:rPr kumimoji="0" lang="en-US" altLang="ja-JP" sz="2400" smtClean="0">
                <a:latin typeface="Arial" pitchFamily="34" charset="0"/>
                <a:ea typeface="ＭＳ Ｐゴシック" pitchFamily="50" charset="-128"/>
              </a:rPr>
              <a:t>PA</a:t>
            </a:r>
            <a:r>
              <a:rPr kumimoji="0" lang="ja-JP" altLang="en-US" sz="2400" smtClean="0">
                <a:latin typeface="Arial" pitchFamily="34" charset="0"/>
                <a:ea typeface="ＭＳ Ｐゴシック" pitchFamily="50" charset="-128"/>
              </a:rPr>
              <a:t>を起こす</a:t>
            </a:r>
          </a:p>
          <a:p>
            <a:pPr algn="l" eaLnBrk="0" hangingPunct="0">
              <a:buFontTx/>
              <a:buNone/>
            </a:pPr>
            <a:r>
              <a:rPr kumimoji="0" lang="en-US" altLang="ja-JP" sz="2400" baseline="30000" smtClean="0">
                <a:latin typeface="Arial" pitchFamily="34" charset="0"/>
                <a:ea typeface="ＭＳ Ｐゴシック" pitchFamily="50" charset="-128"/>
              </a:rPr>
              <a:t>1</a:t>
            </a:r>
            <a:r>
              <a:rPr kumimoji="0" lang="en-US" altLang="ja-JP" sz="2400" smtClean="0">
                <a:latin typeface="Arial" pitchFamily="34" charset="0"/>
                <a:ea typeface="ＭＳ Ｐゴシック" pitchFamily="50" charset="-128"/>
              </a:rPr>
              <a:t>S</a:t>
            </a:r>
            <a:r>
              <a:rPr kumimoji="0" lang="en-US" altLang="ja-JP" sz="2400" baseline="-25000" smtClean="0">
                <a:latin typeface="Arial" pitchFamily="34" charset="0"/>
                <a:ea typeface="ＭＳ Ｐゴシック" pitchFamily="50" charset="-128"/>
              </a:rPr>
              <a:t>0</a:t>
            </a:r>
            <a:r>
              <a:rPr kumimoji="0" lang="en-US" altLang="ja-JP" sz="2400" smtClean="0">
                <a:latin typeface="Arial" pitchFamily="34" charset="0"/>
                <a:ea typeface="ＭＳ Ｐゴシック" pitchFamily="50" charset="-128"/>
              </a:rPr>
              <a:t> + </a:t>
            </a:r>
            <a:r>
              <a:rPr kumimoji="0" lang="en-US" altLang="ja-JP" sz="2400" baseline="30000" smtClean="0">
                <a:latin typeface="Arial" pitchFamily="34" charset="0"/>
                <a:ea typeface="ＭＳ Ｐゴシック" pitchFamily="50" charset="-128"/>
              </a:rPr>
              <a:t>1</a:t>
            </a:r>
            <a:r>
              <a:rPr kumimoji="0" lang="en-US" altLang="ja-JP" sz="2400" smtClean="0">
                <a:latin typeface="Arial" pitchFamily="34" charset="0"/>
                <a:ea typeface="ＭＳ Ｐゴシック" pitchFamily="50" charset="-128"/>
              </a:rPr>
              <a:t>S</a:t>
            </a:r>
            <a:r>
              <a:rPr kumimoji="0" lang="en-US" altLang="ja-JP" sz="2400" baseline="-25000" smtClean="0">
                <a:latin typeface="Arial" pitchFamily="34" charset="0"/>
                <a:ea typeface="ＭＳ Ｐゴシック" pitchFamily="50" charset="-128"/>
              </a:rPr>
              <a:t>0</a:t>
            </a:r>
            <a:r>
              <a:rPr kumimoji="0" lang="en-US" altLang="ja-JP" sz="2400" smtClean="0">
                <a:latin typeface="Arial" pitchFamily="34" charset="0"/>
                <a:ea typeface="ＭＳ Ｐゴシック" pitchFamily="50" charset="-128"/>
              </a:rPr>
              <a:t> → </a:t>
            </a:r>
            <a:r>
              <a:rPr kumimoji="0" lang="en-US" altLang="ja-JP" sz="2400" baseline="30000" smtClean="0">
                <a:latin typeface="Arial" pitchFamily="34" charset="0"/>
                <a:ea typeface="ＭＳ Ｐゴシック" pitchFamily="50" charset="-128"/>
              </a:rPr>
              <a:t>1</a:t>
            </a:r>
            <a:r>
              <a:rPr kumimoji="0" lang="en-US" altLang="ja-JP" sz="2400" smtClean="0">
                <a:latin typeface="Arial" pitchFamily="34" charset="0"/>
                <a:ea typeface="ＭＳ Ｐゴシック" pitchFamily="50" charset="-128"/>
              </a:rPr>
              <a:t>S</a:t>
            </a:r>
            <a:r>
              <a:rPr kumimoji="0" lang="en-US" altLang="ja-JP" sz="2400" baseline="-25000" smtClean="0">
                <a:latin typeface="Arial" pitchFamily="34" charset="0"/>
                <a:ea typeface="ＭＳ Ｐゴシック" pitchFamily="50" charset="-128"/>
              </a:rPr>
              <a:t>0</a:t>
            </a:r>
            <a:r>
              <a:rPr kumimoji="0" lang="en-US" altLang="ja-JP" sz="2400" smtClean="0">
                <a:latin typeface="Arial" pitchFamily="34" charset="0"/>
                <a:ea typeface="ＭＳ Ｐゴシック" pitchFamily="50" charset="-128"/>
              </a:rPr>
              <a:t> + </a:t>
            </a:r>
            <a:r>
              <a:rPr kumimoji="0" lang="en-US" altLang="ja-JP" sz="2400" baseline="30000" smtClean="0">
                <a:latin typeface="Arial" pitchFamily="34" charset="0"/>
                <a:ea typeface="ＭＳ Ｐゴシック" pitchFamily="50" charset="-128"/>
              </a:rPr>
              <a:t>1</a:t>
            </a:r>
            <a:r>
              <a:rPr kumimoji="0" lang="en-US" altLang="ja-JP" sz="2400" smtClean="0">
                <a:latin typeface="Arial" pitchFamily="34" charset="0"/>
                <a:ea typeface="ＭＳ Ｐゴシック" pitchFamily="50" charset="-128"/>
              </a:rPr>
              <a:t>S</a:t>
            </a:r>
            <a:r>
              <a:rPr kumimoji="0" lang="en-US" altLang="ja-JP" sz="2400" baseline="-25000" smtClean="0">
                <a:latin typeface="Arial" pitchFamily="34" charset="0"/>
                <a:ea typeface="ＭＳ Ｐゴシック" pitchFamily="50" charset="-128"/>
              </a:rPr>
              <a:t>0</a:t>
            </a:r>
            <a:r>
              <a:rPr kumimoji="0" lang="ja-JP" altLang="en-US" sz="2400" smtClean="0">
                <a:latin typeface="Arial" pitchFamily="34" charset="0"/>
                <a:ea typeface="ＭＳ Ｐゴシック" pitchFamily="50" charset="-128"/>
              </a:rPr>
              <a:t>分子</a:t>
            </a:r>
          </a:p>
        </p:txBody>
      </p:sp>
      <p:sp>
        <p:nvSpPr>
          <p:cNvPr id="19463" name="Text Box 8"/>
          <p:cNvSpPr txBox="1">
            <a:spLocks noChangeArrowheads="1"/>
          </p:cNvSpPr>
          <p:nvPr/>
        </p:nvSpPr>
        <p:spPr bwMode="auto">
          <a:xfrm>
            <a:off x="325438" y="2662238"/>
            <a:ext cx="7859712" cy="457200"/>
          </a:xfrm>
          <a:prstGeom prst="rect">
            <a:avLst/>
          </a:prstGeom>
          <a:noFill/>
          <a:ln w="9525">
            <a:noFill/>
            <a:miter lim="800000"/>
            <a:headEnd/>
            <a:tailEnd/>
          </a:ln>
        </p:spPr>
        <p:txBody>
          <a:bodyPr>
            <a:spAutoFit/>
          </a:bodyPr>
          <a:lstStyle/>
          <a:p>
            <a:pPr algn="l" eaLnBrk="0" hangingPunct="0">
              <a:buFontTx/>
              <a:buBlip>
                <a:blip r:embed="rId3"/>
              </a:buBlip>
            </a:pPr>
            <a:r>
              <a:rPr kumimoji="0" lang="en-US" altLang="ja-JP" sz="2400" smtClean="0">
                <a:latin typeface="Arial" pitchFamily="34" charset="0"/>
                <a:ea typeface="ＭＳ Ｐゴシック" pitchFamily="50" charset="-128"/>
              </a:rPr>
              <a:t>2-photon photo association</a:t>
            </a:r>
          </a:p>
        </p:txBody>
      </p:sp>
      <p:sp>
        <p:nvSpPr>
          <p:cNvPr id="19464" name="Text Box 9"/>
          <p:cNvSpPr txBox="1">
            <a:spLocks noChangeArrowheads="1"/>
          </p:cNvSpPr>
          <p:nvPr/>
        </p:nvSpPr>
        <p:spPr bwMode="auto">
          <a:xfrm>
            <a:off x="325438" y="1093788"/>
            <a:ext cx="7859712" cy="457200"/>
          </a:xfrm>
          <a:prstGeom prst="rect">
            <a:avLst/>
          </a:prstGeom>
          <a:noFill/>
          <a:ln w="9525">
            <a:noFill/>
            <a:miter lim="800000"/>
            <a:headEnd/>
            <a:tailEnd/>
          </a:ln>
        </p:spPr>
        <p:txBody>
          <a:bodyPr>
            <a:spAutoFit/>
          </a:bodyPr>
          <a:lstStyle/>
          <a:p>
            <a:pPr algn="l" eaLnBrk="0" hangingPunct="0">
              <a:buFontTx/>
              <a:buBlip>
                <a:blip r:embed="rId3"/>
              </a:buBlip>
            </a:pPr>
            <a:r>
              <a:rPr kumimoji="0" lang="en-US" altLang="ja-JP" sz="2400" smtClean="0">
                <a:latin typeface="Arial" pitchFamily="34" charset="0"/>
                <a:ea typeface="ＭＳ Ｐゴシック" pitchFamily="50" charset="-128"/>
              </a:rPr>
              <a:t>Photo association (PA; </a:t>
            </a:r>
            <a:r>
              <a:rPr kumimoji="0" lang="ja-JP" altLang="en-US" sz="2400" smtClean="0">
                <a:latin typeface="Arial" pitchFamily="34" charset="0"/>
                <a:ea typeface="ＭＳ Ｐゴシック" pitchFamily="50" charset="-128"/>
              </a:rPr>
              <a:t>光会合</a:t>
            </a:r>
            <a:r>
              <a:rPr kumimoji="0" lang="en-US" altLang="ja-JP" sz="2400" smtClean="0">
                <a:latin typeface="Arial" pitchFamily="34" charset="0"/>
                <a:ea typeface="ＭＳ Ｐゴシック" pitchFamily="50" charset="-128"/>
              </a:rPr>
              <a:t>)</a:t>
            </a:r>
          </a:p>
        </p:txBody>
      </p:sp>
      <p:sp>
        <p:nvSpPr>
          <p:cNvPr id="19465" name="Rectangle 10"/>
          <p:cNvSpPr>
            <a:spLocks noChangeArrowheads="1"/>
          </p:cNvSpPr>
          <p:nvPr/>
        </p:nvSpPr>
        <p:spPr bwMode="auto">
          <a:xfrm>
            <a:off x="596900" y="1550988"/>
            <a:ext cx="6646863" cy="830262"/>
          </a:xfrm>
          <a:prstGeom prst="rect">
            <a:avLst/>
          </a:prstGeom>
          <a:noFill/>
          <a:ln w="9525">
            <a:noFill/>
            <a:miter lim="800000"/>
            <a:headEnd/>
            <a:tailEnd/>
          </a:ln>
        </p:spPr>
        <p:txBody>
          <a:bodyPr>
            <a:spAutoFit/>
          </a:bodyPr>
          <a:lstStyle/>
          <a:p>
            <a:pPr algn="l" eaLnBrk="0" hangingPunct="0">
              <a:buFontTx/>
              <a:buNone/>
            </a:pPr>
            <a:r>
              <a:rPr kumimoji="0" lang="ja-JP" altLang="en-US" sz="2400" smtClean="0">
                <a:latin typeface="Arial" pitchFamily="34" charset="0"/>
                <a:ea typeface="ＭＳ Ｐゴシック" pitchFamily="50" charset="-128"/>
              </a:rPr>
              <a:t>原子に光子をぶつけて分子を生成する</a:t>
            </a:r>
          </a:p>
          <a:p>
            <a:pPr algn="l" eaLnBrk="0" hangingPunct="0">
              <a:buFontTx/>
              <a:buNone/>
            </a:pPr>
            <a:r>
              <a:rPr kumimoji="0" lang="ja-JP" altLang="en-US" sz="2400" smtClean="0">
                <a:latin typeface="Arial" pitchFamily="34" charset="0"/>
                <a:ea typeface="ＭＳ Ｐゴシック" pitchFamily="50" charset="-128"/>
              </a:rPr>
              <a:t>例</a:t>
            </a:r>
            <a:r>
              <a:rPr kumimoji="0" lang="en-US" altLang="ja-JP" sz="2400" smtClean="0">
                <a:latin typeface="Arial" pitchFamily="34" charset="0"/>
                <a:ea typeface="ＭＳ Ｐゴシック" pitchFamily="50" charset="-128"/>
              </a:rPr>
              <a:t>: </a:t>
            </a:r>
            <a:r>
              <a:rPr kumimoji="0" lang="en-US" altLang="ja-JP" sz="2400" baseline="30000" smtClean="0">
                <a:latin typeface="Arial" pitchFamily="34" charset="0"/>
                <a:ea typeface="ＭＳ Ｐゴシック" pitchFamily="50" charset="-128"/>
              </a:rPr>
              <a:t>1</a:t>
            </a:r>
            <a:r>
              <a:rPr kumimoji="0" lang="en-US" altLang="ja-JP" sz="2400" smtClean="0">
                <a:latin typeface="Arial" pitchFamily="34" charset="0"/>
                <a:ea typeface="ＭＳ Ｐゴシック" pitchFamily="50" charset="-128"/>
              </a:rPr>
              <a:t>S</a:t>
            </a:r>
            <a:r>
              <a:rPr kumimoji="0" lang="en-US" altLang="ja-JP" sz="2400" baseline="-25000" smtClean="0">
                <a:latin typeface="Arial" pitchFamily="34" charset="0"/>
                <a:ea typeface="ＭＳ Ｐゴシック" pitchFamily="50" charset="-128"/>
              </a:rPr>
              <a:t>0</a:t>
            </a:r>
            <a:r>
              <a:rPr kumimoji="0" lang="en-US" altLang="ja-JP" sz="2400" smtClean="0">
                <a:latin typeface="Arial" pitchFamily="34" charset="0"/>
                <a:ea typeface="ＭＳ Ｐゴシック" pitchFamily="50" charset="-128"/>
              </a:rPr>
              <a:t> + </a:t>
            </a:r>
            <a:r>
              <a:rPr kumimoji="0" lang="en-US" altLang="ja-JP" sz="2400" baseline="30000" smtClean="0">
                <a:latin typeface="Arial" pitchFamily="34" charset="0"/>
                <a:ea typeface="ＭＳ Ｐゴシック" pitchFamily="50" charset="-128"/>
              </a:rPr>
              <a:t>1</a:t>
            </a:r>
            <a:r>
              <a:rPr kumimoji="0" lang="en-US" altLang="ja-JP" sz="2400" smtClean="0">
                <a:latin typeface="Arial" pitchFamily="34" charset="0"/>
                <a:ea typeface="ＭＳ Ｐゴシック" pitchFamily="50" charset="-128"/>
              </a:rPr>
              <a:t>S</a:t>
            </a:r>
            <a:r>
              <a:rPr kumimoji="0" lang="en-US" altLang="ja-JP" sz="2400" baseline="-25000" smtClean="0">
                <a:latin typeface="Arial" pitchFamily="34" charset="0"/>
                <a:ea typeface="ＭＳ Ｐゴシック" pitchFamily="50" charset="-128"/>
              </a:rPr>
              <a:t>0</a:t>
            </a:r>
            <a:r>
              <a:rPr kumimoji="0" lang="en-US" altLang="ja-JP" sz="2400" smtClean="0">
                <a:latin typeface="Arial" pitchFamily="34" charset="0"/>
                <a:ea typeface="ＭＳ Ｐゴシック" pitchFamily="50" charset="-128"/>
              </a:rPr>
              <a:t> </a:t>
            </a:r>
            <a:r>
              <a:rPr kumimoji="0" lang="ja-JP" altLang="en-US" sz="2400" smtClean="0">
                <a:latin typeface="Arial" pitchFamily="34" charset="0"/>
                <a:ea typeface="ＭＳ Ｐゴシック" pitchFamily="50" charset="-128"/>
              </a:rPr>
              <a:t>原子 → </a:t>
            </a:r>
            <a:r>
              <a:rPr kumimoji="0" lang="en-US" altLang="ja-JP" sz="2400" baseline="30000" smtClean="0">
                <a:latin typeface="Arial" pitchFamily="34" charset="0"/>
                <a:ea typeface="ＭＳ Ｐゴシック" pitchFamily="50" charset="-128"/>
              </a:rPr>
              <a:t>1</a:t>
            </a:r>
            <a:r>
              <a:rPr kumimoji="0" lang="en-US" altLang="ja-JP" sz="2400" smtClean="0">
                <a:latin typeface="Arial" pitchFamily="34" charset="0"/>
                <a:ea typeface="ＭＳ Ｐゴシック" pitchFamily="50" charset="-128"/>
              </a:rPr>
              <a:t>S</a:t>
            </a:r>
            <a:r>
              <a:rPr kumimoji="0" lang="en-US" altLang="ja-JP" sz="2400" baseline="-25000" smtClean="0">
                <a:latin typeface="Arial" pitchFamily="34" charset="0"/>
                <a:ea typeface="ＭＳ Ｐゴシック" pitchFamily="50" charset="-128"/>
              </a:rPr>
              <a:t>0</a:t>
            </a:r>
            <a:r>
              <a:rPr kumimoji="0" lang="en-US" altLang="ja-JP" sz="2400" smtClean="0">
                <a:latin typeface="Arial" pitchFamily="34" charset="0"/>
                <a:ea typeface="ＭＳ Ｐゴシック" pitchFamily="50" charset="-128"/>
              </a:rPr>
              <a:t>+</a:t>
            </a:r>
            <a:r>
              <a:rPr kumimoji="0" lang="en-US" altLang="ja-JP" sz="2400" baseline="30000" smtClean="0">
                <a:latin typeface="Arial" pitchFamily="34" charset="0"/>
                <a:ea typeface="ＭＳ Ｐゴシック" pitchFamily="50" charset="-128"/>
              </a:rPr>
              <a:t>1</a:t>
            </a:r>
            <a:r>
              <a:rPr kumimoji="0" lang="en-US" altLang="ja-JP" sz="2400" smtClean="0">
                <a:latin typeface="Arial" pitchFamily="34" charset="0"/>
                <a:ea typeface="ＭＳ Ｐゴシック" pitchFamily="50" charset="-128"/>
              </a:rPr>
              <a:t>P</a:t>
            </a:r>
            <a:r>
              <a:rPr kumimoji="0" lang="en-US" altLang="ja-JP" sz="2400" baseline="-25000" smtClean="0">
                <a:latin typeface="Arial" pitchFamily="34" charset="0"/>
                <a:ea typeface="ＭＳ Ｐゴシック" pitchFamily="50" charset="-128"/>
              </a:rPr>
              <a:t>1</a:t>
            </a:r>
            <a:r>
              <a:rPr kumimoji="0" lang="en-US" altLang="ja-JP" sz="2400" smtClean="0">
                <a:latin typeface="Arial" pitchFamily="34" charset="0"/>
                <a:ea typeface="ＭＳ Ｐゴシック" pitchFamily="50" charset="-128"/>
              </a:rPr>
              <a:t> </a:t>
            </a:r>
            <a:r>
              <a:rPr kumimoji="0" lang="ja-JP" altLang="en-US" sz="2400" smtClean="0">
                <a:latin typeface="Arial" pitchFamily="34" charset="0"/>
                <a:ea typeface="ＭＳ Ｐゴシック" pitchFamily="50" charset="-128"/>
              </a:rPr>
              <a:t>分子</a:t>
            </a:r>
          </a:p>
        </p:txBody>
      </p:sp>
      <p:sp>
        <p:nvSpPr>
          <p:cNvPr id="19466" name="Rectangle 11"/>
          <p:cNvSpPr>
            <a:spLocks noChangeArrowheads="1"/>
          </p:cNvSpPr>
          <p:nvPr/>
        </p:nvSpPr>
        <p:spPr bwMode="auto">
          <a:xfrm>
            <a:off x="768350" y="3941763"/>
            <a:ext cx="6961188" cy="1187450"/>
          </a:xfrm>
          <a:prstGeom prst="rect">
            <a:avLst/>
          </a:prstGeom>
          <a:noFill/>
          <a:ln w="9525">
            <a:noFill/>
            <a:miter lim="800000"/>
            <a:headEnd/>
            <a:tailEnd/>
          </a:ln>
        </p:spPr>
        <p:txBody>
          <a:bodyPr wrap="none">
            <a:spAutoFit/>
          </a:bodyPr>
          <a:lstStyle/>
          <a:p>
            <a:pPr algn="l" eaLnBrk="0" hangingPunct="0">
              <a:buFontTx/>
              <a:buNone/>
            </a:pPr>
            <a:r>
              <a:rPr kumimoji="0" lang="ja-JP" altLang="en-US" sz="2400" smtClean="0">
                <a:latin typeface="Arial" pitchFamily="34" charset="0"/>
                <a:ea typeface="ＭＳ Ｐゴシック" pitchFamily="50" charset="-128"/>
              </a:rPr>
              <a:t>レーザーと</a:t>
            </a:r>
            <a:r>
              <a:rPr kumimoji="0" lang="en-US" altLang="ja-JP" sz="2400" smtClean="0">
                <a:latin typeface="Arial" pitchFamily="34" charset="0"/>
                <a:ea typeface="ＭＳ Ｐゴシック" pitchFamily="50" charset="-128"/>
              </a:rPr>
              <a:t>AOM</a:t>
            </a:r>
            <a:r>
              <a:rPr kumimoji="0" lang="ja-JP" altLang="en-US" sz="2400" smtClean="0">
                <a:latin typeface="Arial" pitchFamily="34" charset="0"/>
                <a:ea typeface="ＭＳ Ｐゴシック" pitchFamily="50" charset="-128"/>
              </a:rPr>
              <a:t>の組み合わせで</a:t>
            </a:r>
          </a:p>
          <a:p>
            <a:pPr algn="l" eaLnBrk="0" hangingPunct="0">
              <a:buFontTx/>
              <a:buNone/>
            </a:pPr>
            <a:r>
              <a:rPr kumimoji="0" lang="en-US" altLang="ja-JP" sz="2400" smtClean="0">
                <a:latin typeface="Arial" pitchFamily="34" charset="0"/>
                <a:ea typeface="ＭＳ Ｐゴシック" pitchFamily="50" charset="-128"/>
              </a:rPr>
              <a:t>10 MHz – 1GH</a:t>
            </a:r>
            <a:r>
              <a:rPr kumimoji="0" lang="ja-JP" altLang="en-US" sz="2400" smtClean="0">
                <a:latin typeface="Arial" pitchFamily="34" charset="0"/>
                <a:ea typeface="ＭＳ Ｐゴシック" pitchFamily="50" charset="-128"/>
              </a:rPr>
              <a:t>ｚの分子準位を測定することが出来る</a:t>
            </a:r>
          </a:p>
          <a:p>
            <a:pPr algn="l" eaLnBrk="0" hangingPunct="0">
              <a:buFontTx/>
              <a:buNone/>
            </a:pPr>
            <a:endParaRPr kumimoji="0" lang="en-US" altLang="ja-JP" sz="2400" smtClean="0">
              <a:latin typeface="Arial" pitchFamily="34" charset="0"/>
              <a:ea typeface="ＭＳ Ｐゴシック" pitchFamily="50" charset="-128"/>
            </a:endParaRPr>
          </a:p>
        </p:txBody>
      </p:sp>
      <p:sp>
        <p:nvSpPr>
          <p:cNvPr id="19467" name="Text Box 12"/>
          <p:cNvSpPr txBox="1">
            <a:spLocks noChangeArrowheads="1"/>
          </p:cNvSpPr>
          <p:nvPr/>
        </p:nvSpPr>
        <p:spPr bwMode="auto">
          <a:xfrm>
            <a:off x="325438" y="4887913"/>
            <a:ext cx="7859712" cy="1552575"/>
          </a:xfrm>
          <a:prstGeom prst="rect">
            <a:avLst/>
          </a:prstGeom>
          <a:noFill/>
          <a:ln w="9525">
            <a:noFill/>
            <a:miter lim="800000"/>
            <a:headEnd/>
            <a:tailEnd/>
          </a:ln>
        </p:spPr>
        <p:txBody>
          <a:bodyPr>
            <a:spAutoFit/>
          </a:bodyPr>
          <a:lstStyle/>
          <a:p>
            <a:pPr algn="l" eaLnBrk="0" hangingPunct="0">
              <a:buFontTx/>
              <a:buBlip>
                <a:blip r:embed="rId3"/>
              </a:buBlip>
            </a:pPr>
            <a:r>
              <a:rPr kumimoji="0" lang="ja-JP" altLang="en-US" sz="2400" smtClean="0">
                <a:latin typeface="Arial" pitchFamily="34" charset="0"/>
                <a:ea typeface="ＭＳ Ｐゴシック" pitchFamily="50" charset="-128"/>
              </a:rPr>
              <a:t>レーザーを使用して</a:t>
            </a:r>
            <a:r>
              <a:rPr kumimoji="0" lang="en-US" altLang="ja-JP" sz="2400" smtClean="0">
                <a:latin typeface="Arial" pitchFamily="34" charset="0"/>
                <a:ea typeface="ＭＳ Ｐゴシック" pitchFamily="50" charset="-128"/>
              </a:rPr>
              <a:t>10 MHz – 1GHz</a:t>
            </a:r>
            <a:r>
              <a:rPr kumimoji="0" lang="ja-JP" altLang="en-US" sz="2400" smtClean="0">
                <a:latin typeface="Arial" pitchFamily="34" charset="0"/>
                <a:ea typeface="ＭＳ Ｐゴシック" pitchFamily="50" charset="-128"/>
              </a:rPr>
              <a:t>の分子準位を</a:t>
            </a:r>
          </a:p>
          <a:p>
            <a:pPr algn="l" eaLnBrk="0" hangingPunct="0">
              <a:buFontTx/>
              <a:buNone/>
            </a:pPr>
            <a:r>
              <a:rPr kumimoji="0" lang="ja-JP" altLang="en-US" sz="2400" smtClean="0">
                <a:latin typeface="Arial" pitchFamily="34" charset="0"/>
                <a:ea typeface="ＭＳ Ｐゴシック" pitchFamily="50" charset="-128"/>
              </a:rPr>
              <a:t>　　測定することが出来る</a:t>
            </a:r>
          </a:p>
          <a:p>
            <a:pPr algn="l" eaLnBrk="0" hangingPunct="0">
              <a:buFontTx/>
              <a:buBlip>
                <a:blip r:embed="rId3"/>
              </a:buBlip>
            </a:pPr>
            <a:r>
              <a:rPr kumimoji="0" lang="en-US" altLang="ja-JP" sz="2400" smtClean="0">
                <a:latin typeface="Arial" pitchFamily="34" charset="0"/>
                <a:ea typeface="ＭＳ Ｐゴシック" pitchFamily="50" charset="-128"/>
              </a:rPr>
              <a:t>2</a:t>
            </a:r>
            <a:r>
              <a:rPr kumimoji="0" lang="ja-JP" altLang="en-US" sz="2400" smtClean="0">
                <a:latin typeface="Arial" pitchFamily="34" charset="0"/>
                <a:ea typeface="ＭＳ Ｐゴシック" pitchFamily="50" charset="-128"/>
              </a:rPr>
              <a:t>つのフォトンの周波数差は</a:t>
            </a:r>
            <a:r>
              <a:rPr kumimoji="0" lang="en-US" altLang="ja-JP" sz="2400" smtClean="0">
                <a:latin typeface="Arial" pitchFamily="34" charset="0"/>
                <a:ea typeface="ＭＳ Ｐゴシック" pitchFamily="50" charset="-128"/>
              </a:rPr>
              <a:t>AOM</a:t>
            </a:r>
            <a:r>
              <a:rPr kumimoji="0" lang="ja-JP" altLang="en-US" sz="2400" smtClean="0">
                <a:latin typeface="Arial" pitchFamily="34" charset="0"/>
                <a:ea typeface="ＭＳ Ｐゴシック" pitchFamily="50" charset="-128"/>
              </a:rPr>
              <a:t>によって決めるので</a:t>
            </a:r>
          </a:p>
          <a:p>
            <a:pPr algn="l" eaLnBrk="0" hangingPunct="0">
              <a:buFontTx/>
              <a:buNone/>
            </a:pPr>
            <a:r>
              <a:rPr kumimoji="0" lang="ja-JP" altLang="en-US" sz="2400" smtClean="0">
                <a:latin typeface="Arial" pitchFamily="34" charset="0"/>
                <a:ea typeface="ＭＳ Ｐゴシック" pitchFamily="50" charset="-128"/>
              </a:rPr>
              <a:t>　　レーザーの周波数雑音が効かない</a:t>
            </a:r>
          </a:p>
        </p:txBody>
      </p:sp>
      <p:pic>
        <p:nvPicPr>
          <p:cNvPr id="19468" name="Picture 13"/>
          <p:cNvPicPr>
            <a:picLocks noChangeAspect="1" noChangeArrowheads="1"/>
          </p:cNvPicPr>
          <p:nvPr/>
        </p:nvPicPr>
        <p:blipFill>
          <a:blip r:embed="rId4" cstate="print"/>
          <a:srcRect/>
          <a:stretch>
            <a:fillRect/>
          </a:stretch>
        </p:blipFill>
        <p:spPr bwMode="auto">
          <a:xfrm>
            <a:off x="5768975" y="1000125"/>
            <a:ext cx="3375025" cy="3217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692150"/>
            <a:ext cx="7342188" cy="4240213"/>
          </a:xfrm>
          <a:prstGeom prst="rect">
            <a:avLst/>
          </a:prstGeom>
          <a:noFill/>
          <a:ln w="9525">
            <a:noFill/>
            <a:miter lim="800000"/>
            <a:headEnd/>
            <a:tailEnd/>
          </a:ln>
        </p:spPr>
      </p:pic>
      <p:sp>
        <p:nvSpPr>
          <p:cNvPr id="20483" name="正方形/長方形 9"/>
          <p:cNvSpPr>
            <a:spLocks noChangeArrowheads="1"/>
          </p:cNvSpPr>
          <p:nvPr/>
        </p:nvSpPr>
        <p:spPr bwMode="auto">
          <a:xfrm>
            <a:off x="250825" y="4392613"/>
            <a:ext cx="6400800" cy="2308225"/>
          </a:xfrm>
          <a:prstGeom prst="rect">
            <a:avLst/>
          </a:prstGeom>
          <a:noFill/>
          <a:ln w="9525">
            <a:noFill/>
            <a:miter lim="800000"/>
            <a:headEnd/>
            <a:tailEnd/>
          </a:ln>
        </p:spPr>
        <p:txBody>
          <a:bodyPr>
            <a:spAutoFit/>
          </a:bodyPr>
          <a:lstStyle/>
          <a:p>
            <a:pPr algn="l" eaLnBrk="0" hangingPunct="0">
              <a:buFontTx/>
              <a:buNone/>
            </a:pPr>
            <a:endParaRPr kumimoji="0" lang="en-US" altLang="ja-JP" sz="2400" smtClean="0">
              <a:latin typeface="Arial" pitchFamily="34" charset="0"/>
              <a:ea typeface="ＭＳ Ｐゴシック" pitchFamily="50" charset="-128"/>
            </a:endParaRPr>
          </a:p>
          <a:p>
            <a:pPr algn="l" eaLnBrk="0" hangingPunct="0">
              <a:buFontTx/>
              <a:buBlip>
                <a:blip r:embed="rId4"/>
              </a:buBlip>
            </a:pPr>
            <a:r>
              <a:rPr kumimoji="0" lang="en-US" altLang="ja-JP" sz="2400" smtClean="0">
                <a:latin typeface="Arial" pitchFamily="34" charset="0"/>
                <a:ea typeface="ＭＳ Ｐゴシック" pitchFamily="50" charset="-128"/>
              </a:rPr>
              <a:t>L1</a:t>
            </a:r>
            <a:r>
              <a:rPr kumimoji="0" lang="ja-JP" altLang="en-US" sz="2400" smtClean="0">
                <a:latin typeface="Arial" pitchFamily="34" charset="0"/>
                <a:ea typeface="ＭＳ Ｐゴシック" pitchFamily="50" charset="-128"/>
              </a:rPr>
              <a:t>周波数を固定、</a:t>
            </a:r>
            <a:r>
              <a:rPr kumimoji="0" lang="en-US" altLang="ja-JP" sz="2400" smtClean="0">
                <a:latin typeface="Arial" pitchFamily="34" charset="0"/>
                <a:ea typeface="ＭＳ Ｐゴシック" pitchFamily="50" charset="-128"/>
              </a:rPr>
              <a:t>L2</a:t>
            </a:r>
            <a:r>
              <a:rPr kumimoji="0" lang="ja-JP" altLang="en-US" sz="2400" smtClean="0">
                <a:latin typeface="Arial" pitchFamily="34" charset="0"/>
                <a:ea typeface="ＭＳ Ｐゴシック" pitchFamily="50" charset="-128"/>
              </a:rPr>
              <a:t>周波数を</a:t>
            </a:r>
            <a:r>
              <a:rPr kumimoji="0" lang="en-US" altLang="ja-JP" sz="2400" smtClean="0">
                <a:latin typeface="Arial" pitchFamily="34" charset="0"/>
                <a:ea typeface="ＭＳ Ｐゴシック" pitchFamily="50" charset="-128"/>
              </a:rPr>
              <a:t>sweep</a:t>
            </a:r>
            <a:r>
              <a:rPr kumimoji="0" lang="ja-JP" altLang="en-US" sz="2400" smtClean="0">
                <a:latin typeface="Arial" pitchFamily="34" charset="0"/>
                <a:ea typeface="ＭＳ Ｐゴシック" pitchFamily="50" charset="-128"/>
              </a:rPr>
              <a:t>して吸収スペクトルを測定</a:t>
            </a:r>
            <a:endParaRPr kumimoji="0" lang="en-US" altLang="ja-JP" sz="2400" smtClean="0">
              <a:latin typeface="Arial" pitchFamily="34" charset="0"/>
              <a:ea typeface="ＭＳ Ｐゴシック" pitchFamily="50" charset="-128"/>
            </a:endParaRPr>
          </a:p>
          <a:p>
            <a:pPr algn="l" eaLnBrk="0" hangingPunct="0">
              <a:buFontTx/>
              <a:buBlip>
                <a:blip r:embed="rId4"/>
              </a:buBlip>
            </a:pPr>
            <a:r>
              <a:rPr kumimoji="0" lang="ja-JP" altLang="en-US" sz="2400" smtClean="0">
                <a:latin typeface="Arial" pitchFamily="34" charset="0"/>
                <a:ea typeface="ＭＳ Ｐゴシック" pitchFamily="50" charset="-128"/>
              </a:rPr>
              <a:t>得られたスペクトルから吸収中心を調べ、</a:t>
            </a:r>
            <a:endParaRPr kumimoji="0" lang="en-US" altLang="ja-JP" sz="2400" smtClean="0">
              <a:latin typeface="Arial" pitchFamily="34" charset="0"/>
              <a:ea typeface="ＭＳ Ｐゴシック" pitchFamily="50" charset="-128"/>
            </a:endParaRPr>
          </a:p>
          <a:p>
            <a:pPr algn="l" eaLnBrk="0" hangingPunct="0">
              <a:buFontTx/>
              <a:buBlip>
                <a:blip r:embed="rId4"/>
              </a:buBlip>
            </a:pPr>
            <a:r>
              <a:rPr kumimoji="0" lang="ja-JP" altLang="en-US" sz="2400" smtClean="0">
                <a:latin typeface="Arial" pitchFamily="34" charset="0"/>
                <a:ea typeface="ＭＳ Ｐゴシック" pitchFamily="50" charset="-128"/>
              </a:rPr>
              <a:t>さらに光強度や自然放出幅などから原子準位と吸収中心のシフトを計算する</a:t>
            </a:r>
            <a:endParaRPr kumimoji="0" lang="en-US" altLang="ja-JP" sz="2400" smtClean="0">
              <a:latin typeface="Arial" pitchFamily="34" charset="0"/>
              <a:ea typeface="ＭＳ Ｐゴシック" pitchFamily="50" charset="-128"/>
            </a:endParaRPr>
          </a:p>
        </p:txBody>
      </p:sp>
      <p:sp>
        <p:nvSpPr>
          <p:cNvPr id="20484" name="タイトル 1"/>
          <p:cNvSpPr>
            <a:spLocks noGrp="1"/>
          </p:cNvSpPr>
          <p:nvPr>
            <p:ph type="title"/>
          </p:nvPr>
        </p:nvSpPr>
        <p:spPr/>
        <p:txBody>
          <a:bodyPr/>
          <a:lstStyle/>
          <a:p>
            <a:pPr eaLnBrk="1" hangingPunct="1"/>
            <a:r>
              <a:rPr lang="en-US" altLang="ja-JP" smtClean="0"/>
              <a:t>2photon PA</a:t>
            </a:r>
            <a:r>
              <a:rPr lang="ja-JP" altLang="en-US" smtClean="0"/>
              <a:t>スペクトルの例</a:t>
            </a:r>
          </a:p>
        </p:txBody>
      </p:sp>
      <p:sp>
        <p:nvSpPr>
          <p:cNvPr id="6" name="スライド番号プレースホルダ 5"/>
          <p:cNvSpPr>
            <a:spLocks noGrp="1"/>
          </p:cNvSpPr>
          <p:nvPr>
            <p:ph type="sldNum" sz="quarter" idx="12"/>
          </p:nvPr>
        </p:nvSpPr>
        <p:spPr/>
        <p:txBody>
          <a:bodyPr/>
          <a:lstStyle/>
          <a:p>
            <a:pPr>
              <a:defRPr/>
            </a:pPr>
            <a:fld id="{FD655D8E-1E66-4B68-8BFC-2F1C08791A2A}" type="slidenum">
              <a:rPr lang="en-US" altLang="ja-JP">
                <a:solidFill>
                  <a:srgbClr val="000000"/>
                </a:solidFill>
              </a:rPr>
              <a:pPr>
                <a:defRPr/>
              </a:pPr>
              <a:t>175</a:t>
            </a:fld>
            <a:r>
              <a:rPr lang="en-US" altLang="ja-JP">
                <a:solidFill>
                  <a:srgbClr val="000000"/>
                </a:solidFill>
              </a:rPr>
              <a:t>/XX</a:t>
            </a:r>
          </a:p>
        </p:txBody>
      </p:sp>
      <p:pic>
        <p:nvPicPr>
          <p:cNvPr id="20486" name="Picture 13"/>
          <p:cNvPicPr>
            <a:picLocks noChangeAspect="1" noChangeArrowheads="1"/>
          </p:cNvPicPr>
          <p:nvPr/>
        </p:nvPicPr>
        <p:blipFill>
          <a:blip r:embed="rId5" cstate="print"/>
          <a:srcRect/>
          <a:stretch>
            <a:fillRect/>
          </a:stretch>
        </p:blipFill>
        <p:spPr bwMode="auto">
          <a:xfrm>
            <a:off x="6508750" y="4329113"/>
            <a:ext cx="2652713" cy="2528887"/>
          </a:xfrm>
          <a:prstGeom prst="rect">
            <a:avLst/>
          </a:prstGeom>
          <a:noFill/>
          <a:ln w="9525">
            <a:noFill/>
            <a:miter lim="800000"/>
            <a:headEnd/>
            <a:tailEnd/>
          </a:ln>
        </p:spPr>
      </p:pic>
      <p:sp>
        <p:nvSpPr>
          <p:cNvPr id="20487" name="テキスト ボックス 6"/>
          <p:cNvSpPr txBox="1">
            <a:spLocks noChangeArrowheads="1"/>
          </p:cNvSpPr>
          <p:nvPr/>
        </p:nvSpPr>
        <p:spPr bwMode="auto">
          <a:xfrm>
            <a:off x="5919788" y="508000"/>
            <a:ext cx="1863725" cy="368300"/>
          </a:xfrm>
          <a:prstGeom prst="rect">
            <a:avLst/>
          </a:prstGeom>
          <a:noFill/>
          <a:ln w="9525">
            <a:noFill/>
            <a:miter lim="800000"/>
            <a:headEnd/>
            <a:tailEnd/>
          </a:ln>
        </p:spPr>
        <p:txBody>
          <a:bodyPr wrap="none">
            <a:spAutoFit/>
          </a:bodyPr>
          <a:lstStyle/>
          <a:p>
            <a:pPr algn="l" eaLnBrk="0" hangingPunct="0">
              <a:buFontTx/>
              <a:buNone/>
            </a:pPr>
            <a:r>
              <a:rPr lang="en-US" altLang="ja-JP" smtClean="0">
                <a:latin typeface="Arial" pitchFamily="34" charset="0"/>
                <a:ea typeface="ＭＳ Ｐゴシック" pitchFamily="50" charset="-128"/>
              </a:rPr>
              <a:t>Kitagawa (2008)</a:t>
            </a:r>
            <a:endParaRPr lang="ja-JP" altLang="en-US" smtClean="0">
              <a:latin typeface="Arial" pitchFamily="34" charset="0"/>
              <a:ea typeface="ＭＳ Ｐゴシック" pitchFamily="50" charset="-128"/>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quarter" idx="10"/>
          </p:nvPr>
        </p:nvSpPr>
        <p:spPr/>
        <p:txBody>
          <a:bodyPr/>
          <a:lstStyle/>
          <a:p>
            <a:pPr>
              <a:defRPr/>
            </a:pPr>
            <a:r>
              <a:rPr lang="en-US" altLang="ja-JP">
                <a:solidFill>
                  <a:srgbClr val="000000"/>
                </a:solidFill>
              </a:rPr>
              <a:t>2010/7/23</a:t>
            </a:r>
          </a:p>
        </p:txBody>
      </p:sp>
      <p:sp>
        <p:nvSpPr>
          <p:cNvPr id="5" name="フッター プレースホルダ 4"/>
          <p:cNvSpPr>
            <a:spLocks noGrp="1"/>
          </p:cNvSpPr>
          <p:nvPr>
            <p:ph type="ftr" sz="quarter" idx="11"/>
          </p:nvPr>
        </p:nvSpPr>
        <p:spPr/>
        <p:txBody>
          <a:bodyPr/>
          <a:lstStyle/>
          <a:p>
            <a:pPr>
              <a:defRPr/>
            </a:pPr>
            <a:r>
              <a:rPr lang="ja-JP" altLang="en-US">
                <a:solidFill>
                  <a:srgbClr val="000000"/>
                </a:solidFill>
              </a:rPr>
              <a:t>坪野研セミナー</a:t>
            </a:r>
          </a:p>
        </p:txBody>
      </p:sp>
      <p:sp>
        <p:nvSpPr>
          <p:cNvPr id="21508" name="Rectangle 2"/>
          <p:cNvSpPr>
            <a:spLocks noGrp="1" noChangeArrowheads="1"/>
          </p:cNvSpPr>
          <p:nvPr>
            <p:ph type="title"/>
          </p:nvPr>
        </p:nvSpPr>
        <p:spPr/>
        <p:txBody>
          <a:bodyPr/>
          <a:lstStyle/>
          <a:p>
            <a:pPr eaLnBrk="1" hangingPunct="1"/>
            <a:r>
              <a:rPr lang="ja-JP" altLang="en-US" smtClean="0"/>
              <a:t>実験装置</a:t>
            </a:r>
          </a:p>
        </p:txBody>
      </p:sp>
      <p:sp>
        <p:nvSpPr>
          <p:cNvPr id="21509" name="Text Box 7"/>
          <p:cNvSpPr txBox="1">
            <a:spLocks noChangeArrowheads="1"/>
          </p:cNvSpPr>
          <p:nvPr/>
        </p:nvSpPr>
        <p:spPr bwMode="auto">
          <a:xfrm>
            <a:off x="457200" y="835025"/>
            <a:ext cx="7859713" cy="831850"/>
          </a:xfrm>
          <a:prstGeom prst="rect">
            <a:avLst/>
          </a:prstGeom>
          <a:noFill/>
          <a:ln w="9525">
            <a:noFill/>
            <a:miter lim="800000"/>
            <a:headEnd/>
            <a:tailEnd/>
          </a:ln>
        </p:spPr>
        <p:txBody>
          <a:bodyPr>
            <a:spAutoFit/>
          </a:bodyPr>
          <a:lstStyle/>
          <a:p>
            <a:pPr algn="l" eaLnBrk="0" hangingPunct="0">
              <a:buFontTx/>
              <a:buBlip>
                <a:blip r:embed="rId3"/>
              </a:buBlip>
            </a:pPr>
            <a:r>
              <a:rPr kumimoji="0" lang="en-US" altLang="ja-JP" sz="2400" smtClean="0">
                <a:latin typeface="Arial" pitchFamily="34" charset="0"/>
                <a:ea typeface="ＭＳ Ｐゴシック" pitchFamily="50" charset="-128"/>
              </a:rPr>
              <a:t>PA</a:t>
            </a:r>
            <a:r>
              <a:rPr kumimoji="0" lang="ja-JP" altLang="en-US" sz="2400" smtClean="0">
                <a:latin typeface="Arial" pitchFamily="34" charset="0"/>
                <a:ea typeface="ＭＳ Ｐゴシック" pitchFamily="50" charset="-128"/>
              </a:rPr>
              <a:t>系：</a:t>
            </a:r>
          </a:p>
          <a:p>
            <a:pPr algn="l" eaLnBrk="0" hangingPunct="0">
              <a:buFontTx/>
              <a:buNone/>
            </a:pPr>
            <a:r>
              <a:rPr kumimoji="0" lang="ja-JP" altLang="en-US" sz="2400" smtClean="0">
                <a:latin typeface="Arial" pitchFamily="34" charset="0"/>
                <a:ea typeface="ＭＳ Ｐゴシック" pitchFamily="50" charset="-128"/>
              </a:rPr>
              <a:t>    ファイバレーザー、</a:t>
            </a:r>
            <a:r>
              <a:rPr kumimoji="0" lang="en-US" altLang="ja-JP" sz="2400" smtClean="0">
                <a:latin typeface="Arial" pitchFamily="34" charset="0"/>
                <a:ea typeface="ＭＳ Ｐゴシック" pitchFamily="50" charset="-128"/>
              </a:rPr>
              <a:t>ULE</a:t>
            </a:r>
            <a:r>
              <a:rPr kumimoji="0" lang="ja-JP" altLang="en-US" sz="2400" smtClean="0">
                <a:latin typeface="Arial" pitchFamily="34" charset="0"/>
                <a:ea typeface="ＭＳ Ｐゴシック" pitchFamily="50" charset="-128"/>
              </a:rPr>
              <a:t>キャビティ、</a:t>
            </a:r>
            <a:r>
              <a:rPr kumimoji="0" lang="en-US" altLang="ja-JP" sz="2400" smtClean="0">
                <a:latin typeface="Arial" pitchFamily="34" charset="0"/>
                <a:ea typeface="ＭＳ Ｐゴシック" pitchFamily="50" charset="-128"/>
              </a:rPr>
              <a:t>AOM</a:t>
            </a:r>
          </a:p>
        </p:txBody>
      </p:sp>
      <p:sp>
        <p:nvSpPr>
          <p:cNvPr id="21510" name="正方形/長方形 6"/>
          <p:cNvSpPr>
            <a:spLocks noChangeArrowheads="1"/>
          </p:cNvSpPr>
          <p:nvPr/>
        </p:nvSpPr>
        <p:spPr bwMode="auto">
          <a:xfrm>
            <a:off x="3895725" y="3663950"/>
            <a:ext cx="6400800" cy="2678113"/>
          </a:xfrm>
          <a:prstGeom prst="rect">
            <a:avLst/>
          </a:prstGeom>
          <a:noFill/>
          <a:ln w="9525">
            <a:noFill/>
            <a:miter lim="800000"/>
            <a:headEnd/>
            <a:tailEnd/>
          </a:ln>
        </p:spPr>
        <p:txBody>
          <a:bodyPr>
            <a:spAutoFit/>
          </a:bodyPr>
          <a:lstStyle/>
          <a:p>
            <a:pPr algn="l" eaLnBrk="0" hangingPunct="0">
              <a:buFontTx/>
              <a:buNone/>
            </a:pPr>
            <a:endParaRPr kumimoji="0" lang="en-US" altLang="ja-JP" sz="2400" smtClean="0">
              <a:latin typeface="Arial" pitchFamily="34" charset="0"/>
              <a:ea typeface="ＭＳ Ｐゴシック" pitchFamily="50" charset="-128"/>
            </a:endParaRPr>
          </a:p>
          <a:p>
            <a:pPr algn="l" eaLnBrk="0" hangingPunct="0">
              <a:buFontTx/>
              <a:buBlip>
                <a:blip r:embed="rId3"/>
              </a:buBlip>
            </a:pPr>
            <a:r>
              <a:rPr kumimoji="0" lang="ja-JP" altLang="en-US" sz="2400" smtClean="0">
                <a:latin typeface="Arial" pitchFamily="34" charset="0"/>
                <a:ea typeface="ＭＳ Ｐゴシック" pitchFamily="50" charset="-128"/>
              </a:rPr>
              <a:t>原子冷却・トラップ系：</a:t>
            </a:r>
          </a:p>
          <a:p>
            <a:pPr algn="l" eaLnBrk="0" hangingPunct="0">
              <a:buFontTx/>
              <a:buNone/>
            </a:pPr>
            <a:r>
              <a:rPr kumimoji="0" lang="ja-JP" altLang="en-US" sz="2400" smtClean="0">
                <a:latin typeface="Arial" pitchFamily="34" charset="0"/>
                <a:ea typeface="ＭＳ Ｐゴシック" pitchFamily="50" charset="-128"/>
              </a:rPr>
              <a:t>   ゼーマン冷却、</a:t>
            </a:r>
            <a:r>
              <a:rPr kumimoji="0" lang="en-US" altLang="ja-JP" sz="2400" smtClean="0">
                <a:latin typeface="Arial" pitchFamily="34" charset="0"/>
                <a:ea typeface="ＭＳ Ｐゴシック" pitchFamily="50" charset="-128"/>
              </a:rPr>
              <a:t>MOT</a:t>
            </a:r>
            <a:r>
              <a:rPr kumimoji="0" lang="ja-JP" altLang="en-US" sz="2400" smtClean="0">
                <a:latin typeface="Arial" pitchFamily="34" charset="0"/>
                <a:ea typeface="ＭＳ Ｐゴシック" pitchFamily="50" charset="-128"/>
              </a:rPr>
              <a:t>、</a:t>
            </a:r>
            <a:r>
              <a:rPr kumimoji="0" lang="en-US" altLang="ja-JP" sz="2400" smtClean="0">
                <a:latin typeface="Arial" pitchFamily="34" charset="0"/>
                <a:ea typeface="ＭＳ Ｐゴシック" pitchFamily="50" charset="-128"/>
              </a:rPr>
              <a:t>FORT</a:t>
            </a:r>
            <a:r>
              <a:rPr kumimoji="0" lang="ja-JP" altLang="en-US" sz="2400" smtClean="0">
                <a:latin typeface="Arial" pitchFamily="34" charset="0"/>
                <a:ea typeface="ＭＳ Ｐゴシック" pitchFamily="50" charset="-128"/>
              </a:rPr>
              <a:t>、</a:t>
            </a:r>
            <a:endParaRPr kumimoji="0" lang="en-US" altLang="ja-JP" sz="2400" smtClean="0">
              <a:latin typeface="Arial" pitchFamily="34" charset="0"/>
              <a:ea typeface="ＭＳ Ｐゴシック" pitchFamily="50" charset="-128"/>
            </a:endParaRPr>
          </a:p>
          <a:p>
            <a:pPr algn="l" eaLnBrk="0" hangingPunct="0">
              <a:buFontTx/>
              <a:buNone/>
            </a:pPr>
            <a:r>
              <a:rPr kumimoji="0" lang="ja-JP" altLang="en-US" sz="2400" smtClean="0">
                <a:latin typeface="Arial" pitchFamily="34" charset="0"/>
                <a:ea typeface="ＭＳ Ｐゴシック" pitchFamily="50" charset="-128"/>
              </a:rPr>
              <a:t>　 </a:t>
            </a:r>
            <a:r>
              <a:rPr kumimoji="0" lang="en-US" altLang="ja-JP" sz="2400" smtClean="0">
                <a:latin typeface="Arial" pitchFamily="34" charset="0"/>
                <a:ea typeface="ＭＳ Ｐゴシック" pitchFamily="50" charset="-128"/>
              </a:rPr>
              <a:t>Optical lattice</a:t>
            </a:r>
            <a:r>
              <a:rPr kumimoji="0" lang="ja-JP" altLang="en-US" sz="2400" smtClean="0">
                <a:latin typeface="Arial" pitchFamily="34" charset="0"/>
                <a:ea typeface="ＭＳ Ｐゴシック" pitchFamily="50" charset="-128"/>
              </a:rPr>
              <a:t>、各々の光源・　</a:t>
            </a:r>
          </a:p>
          <a:p>
            <a:pPr algn="l" eaLnBrk="0" hangingPunct="0">
              <a:buFontTx/>
              <a:buNone/>
            </a:pPr>
            <a:r>
              <a:rPr kumimoji="0" lang="ja-JP" altLang="en-US" sz="2400" smtClean="0">
                <a:latin typeface="Arial" pitchFamily="34" charset="0"/>
                <a:ea typeface="ＭＳ Ｐゴシック" pitchFamily="50" charset="-128"/>
              </a:rPr>
              <a:t>    安定化キャビティ</a:t>
            </a:r>
          </a:p>
          <a:p>
            <a:pPr algn="l" eaLnBrk="0" hangingPunct="0">
              <a:buFontTx/>
              <a:buBlip>
                <a:blip r:embed="rId3"/>
              </a:buBlip>
            </a:pPr>
            <a:r>
              <a:rPr kumimoji="0" lang="ja-JP" altLang="en-US" sz="2400" smtClean="0">
                <a:latin typeface="Arial" pitchFamily="34" charset="0"/>
                <a:ea typeface="ＭＳ Ｐゴシック" pitchFamily="50" charset="-128"/>
              </a:rPr>
              <a:t>原子数測定系：</a:t>
            </a:r>
          </a:p>
          <a:p>
            <a:pPr algn="l" eaLnBrk="0" hangingPunct="0">
              <a:buFontTx/>
              <a:buNone/>
            </a:pPr>
            <a:r>
              <a:rPr kumimoji="0" lang="ja-JP" altLang="en-US" sz="2400" smtClean="0">
                <a:latin typeface="Arial" pitchFamily="34" charset="0"/>
                <a:ea typeface="ＭＳ Ｐゴシック" pitchFamily="50" charset="-128"/>
              </a:rPr>
              <a:t>   光源、周波数安定化用</a:t>
            </a:r>
            <a:r>
              <a:rPr kumimoji="0" lang="en-US" altLang="ja-JP" sz="2400" smtClean="0">
                <a:latin typeface="Arial" pitchFamily="34" charset="0"/>
                <a:ea typeface="ＭＳ Ｐゴシック" pitchFamily="50" charset="-128"/>
              </a:rPr>
              <a:t>Yb chamber</a:t>
            </a:r>
          </a:p>
        </p:txBody>
      </p:sp>
      <p:sp>
        <p:nvSpPr>
          <p:cNvPr id="8" name="角丸四角形 7"/>
          <p:cNvSpPr/>
          <p:nvPr/>
        </p:nvSpPr>
        <p:spPr bwMode="auto">
          <a:xfrm>
            <a:off x="998538" y="2022475"/>
            <a:ext cx="1431925" cy="433388"/>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lstStyle/>
          <a:p>
            <a:pPr eaLnBrk="0" hangingPunct="0">
              <a:buFontTx/>
              <a:buNone/>
              <a:defRPr/>
            </a:pPr>
            <a:r>
              <a:rPr kumimoji="0" lang="ja-JP" altLang="en-US" dirty="0">
                <a:latin typeface="Arial" charset="0"/>
                <a:ea typeface="ＭＳ Ｐゴシック" pitchFamily="50" charset="-128"/>
              </a:rPr>
              <a:t>光源</a:t>
            </a:r>
          </a:p>
        </p:txBody>
      </p:sp>
      <p:sp>
        <p:nvSpPr>
          <p:cNvPr id="9" name="正方形/長方形 8"/>
          <p:cNvSpPr/>
          <p:nvPr/>
        </p:nvSpPr>
        <p:spPr bwMode="auto">
          <a:xfrm>
            <a:off x="2971800" y="2022475"/>
            <a:ext cx="349250" cy="661988"/>
          </a:xfrm>
          <a:prstGeom prst="rect">
            <a:avLst/>
          </a:prstGeom>
          <a:solidFill>
            <a:schemeClr val="tx1">
              <a:lumMod val="75000"/>
              <a:lumOff val="25000"/>
            </a:schemeClr>
          </a:solidFill>
          <a:ln w="9525" cap="flat" cmpd="sng" algn="ctr">
            <a:solidFill>
              <a:schemeClr val="tx1"/>
            </a:solidFill>
            <a:prstDash val="solid"/>
            <a:round/>
            <a:headEnd type="none" w="med" len="med"/>
            <a:tailEnd type="none" w="med" len="med"/>
          </a:ln>
          <a:effectLst/>
        </p:spPr>
        <p:txBody>
          <a:bodyPr/>
          <a:lstStyle/>
          <a:p>
            <a:pPr algn="l" eaLnBrk="0" hangingPunct="0">
              <a:buFontTx/>
              <a:buNone/>
              <a:defRPr/>
            </a:pPr>
            <a:endParaRPr kumimoji="0" lang="ja-JP" altLang="en-US">
              <a:latin typeface="Arial" charset="0"/>
              <a:ea typeface="ＭＳ Ｐゴシック" pitchFamily="50" charset="-128"/>
            </a:endParaRPr>
          </a:p>
        </p:txBody>
      </p:sp>
      <p:cxnSp>
        <p:nvCxnSpPr>
          <p:cNvPr id="21513" name="直線コネクタ 10"/>
          <p:cNvCxnSpPr>
            <a:cxnSpLocks noChangeShapeType="1"/>
            <a:stCxn id="8" idx="3"/>
          </p:cNvCxnSpPr>
          <p:nvPr/>
        </p:nvCxnSpPr>
        <p:spPr bwMode="auto">
          <a:xfrm>
            <a:off x="2430463" y="2239963"/>
            <a:ext cx="3886200" cy="1587"/>
          </a:xfrm>
          <a:prstGeom prst="line">
            <a:avLst/>
          </a:prstGeom>
          <a:noFill/>
          <a:ln w="9525" algn="ctr">
            <a:solidFill>
              <a:schemeClr val="tx1"/>
            </a:solidFill>
            <a:round/>
            <a:headEnd/>
            <a:tailEnd/>
          </a:ln>
        </p:spPr>
      </p:cxnSp>
      <p:sp>
        <p:nvSpPr>
          <p:cNvPr id="21514" name="テキスト ボックス 11"/>
          <p:cNvSpPr txBox="1">
            <a:spLocks noChangeArrowheads="1"/>
          </p:cNvSpPr>
          <p:nvPr/>
        </p:nvSpPr>
        <p:spPr bwMode="auto">
          <a:xfrm>
            <a:off x="2616200" y="2752725"/>
            <a:ext cx="711200" cy="369888"/>
          </a:xfrm>
          <a:prstGeom prst="rect">
            <a:avLst/>
          </a:prstGeom>
          <a:noFill/>
          <a:ln w="9525">
            <a:noFill/>
            <a:miter lim="800000"/>
            <a:headEnd/>
            <a:tailEnd/>
          </a:ln>
        </p:spPr>
        <p:txBody>
          <a:bodyPr wrap="none">
            <a:spAutoFit/>
          </a:bodyPr>
          <a:lstStyle/>
          <a:p>
            <a:pPr algn="l" eaLnBrk="0" hangingPunct="0">
              <a:buFontTx/>
              <a:buNone/>
            </a:pPr>
            <a:r>
              <a:rPr lang="en-US" altLang="ja-JP" smtClean="0">
                <a:latin typeface="Arial" pitchFamily="34" charset="0"/>
                <a:ea typeface="ＭＳ Ｐゴシック" pitchFamily="50" charset="-128"/>
              </a:rPr>
              <a:t>AOM</a:t>
            </a:r>
            <a:endParaRPr lang="ja-JP" altLang="en-US" smtClean="0">
              <a:latin typeface="Arial" pitchFamily="34" charset="0"/>
              <a:ea typeface="ＭＳ Ｐゴシック" pitchFamily="50" charset="-128"/>
            </a:endParaRPr>
          </a:p>
        </p:txBody>
      </p:sp>
      <p:sp>
        <p:nvSpPr>
          <p:cNvPr id="13" name="正方形/長方形 12"/>
          <p:cNvSpPr/>
          <p:nvPr/>
        </p:nvSpPr>
        <p:spPr bwMode="auto">
          <a:xfrm rot="3021605">
            <a:off x="3815556" y="2167732"/>
            <a:ext cx="746125" cy="144462"/>
          </a:xfrm>
          <a:prstGeom prst="rect">
            <a:avLst/>
          </a:prstGeom>
          <a:solidFill>
            <a:schemeClr val="bg1">
              <a:lumMod val="85000"/>
              <a:alpha val="44000"/>
            </a:schemeClr>
          </a:solidFill>
          <a:ln w="9525" cap="flat" cmpd="sng" algn="ctr">
            <a:solidFill>
              <a:schemeClr val="bg1">
                <a:lumMod val="75000"/>
              </a:schemeClr>
            </a:solidFill>
            <a:prstDash val="solid"/>
            <a:round/>
            <a:headEnd type="none" w="med" len="med"/>
            <a:tailEnd type="none" w="med" len="med"/>
          </a:ln>
          <a:effectLst/>
        </p:spPr>
        <p:txBody>
          <a:bodyPr/>
          <a:lstStyle/>
          <a:p>
            <a:pPr algn="l" eaLnBrk="0" hangingPunct="0">
              <a:buFontTx/>
              <a:buNone/>
              <a:defRPr/>
            </a:pPr>
            <a:endParaRPr kumimoji="0" lang="ja-JP" altLang="en-US">
              <a:latin typeface="Arial" charset="0"/>
              <a:ea typeface="ＭＳ Ｐゴシック" pitchFamily="50" charset="-128"/>
            </a:endParaRPr>
          </a:p>
        </p:txBody>
      </p:sp>
      <p:cxnSp>
        <p:nvCxnSpPr>
          <p:cNvPr id="21516" name="直線コネクタ 16"/>
          <p:cNvCxnSpPr>
            <a:cxnSpLocks noChangeShapeType="1"/>
            <a:stCxn id="13" idx="2"/>
          </p:cNvCxnSpPr>
          <p:nvPr/>
        </p:nvCxnSpPr>
        <p:spPr bwMode="auto">
          <a:xfrm rot="10800000" flipV="1">
            <a:off x="4127500" y="2286000"/>
            <a:ext cx="6350" cy="836613"/>
          </a:xfrm>
          <a:prstGeom prst="line">
            <a:avLst/>
          </a:prstGeom>
          <a:noFill/>
          <a:ln w="9525" algn="ctr">
            <a:solidFill>
              <a:schemeClr val="tx1"/>
            </a:solidFill>
            <a:round/>
            <a:headEnd/>
            <a:tailEnd/>
          </a:ln>
        </p:spPr>
      </p:cxnSp>
      <p:sp>
        <p:nvSpPr>
          <p:cNvPr id="18" name="正方形/長方形 17"/>
          <p:cNvSpPr/>
          <p:nvPr/>
        </p:nvSpPr>
        <p:spPr bwMode="auto">
          <a:xfrm rot="3021605">
            <a:off x="3674269" y="3050381"/>
            <a:ext cx="746125" cy="144463"/>
          </a:xfrm>
          <a:prstGeom prst="rect">
            <a:avLst/>
          </a:prstGeom>
          <a:solidFill>
            <a:schemeClr val="bg1">
              <a:lumMod val="50000"/>
            </a:schemeClr>
          </a:solidFill>
          <a:ln w="9525" cap="flat" cmpd="sng" algn="ctr">
            <a:solidFill>
              <a:schemeClr val="bg1">
                <a:lumMod val="75000"/>
              </a:schemeClr>
            </a:solidFill>
            <a:prstDash val="solid"/>
            <a:round/>
            <a:headEnd type="none" w="med" len="med"/>
            <a:tailEnd type="none" w="med" len="med"/>
          </a:ln>
          <a:effectLst/>
        </p:spPr>
        <p:txBody>
          <a:bodyPr/>
          <a:lstStyle/>
          <a:p>
            <a:pPr algn="l" eaLnBrk="0" hangingPunct="0">
              <a:buFontTx/>
              <a:buNone/>
              <a:defRPr/>
            </a:pPr>
            <a:endParaRPr kumimoji="0" lang="ja-JP" altLang="en-US">
              <a:latin typeface="Arial" charset="0"/>
              <a:ea typeface="ＭＳ Ｐゴシック" pitchFamily="50" charset="-128"/>
            </a:endParaRPr>
          </a:p>
        </p:txBody>
      </p:sp>
      <p:cxnSp>
        <p:nvCxnSpPr>
          <p:cNvPr id="21518" name="直線コネクタ 18"/>
          <p:cNvCxnSpPr>
            <a:cxnSpLocks noChangeShapeType="1"/>
          </p:cNvCxnSpPr>
          <p:nvPr/>
        </p:nvCxnSpPr>
        <p:spPr bwMode="auto">
          <a:xfrm>
            <a:off x="4127500" y="3122613"/>
            <a:ext cx="2189163" cy="1587"/>
          </a:xfrm>
          <a:prstGeom prst="line">
            <a:avLst/>
          </a:prstGeom>
          <a:noFill/>
          <a:ln w="9525" algn="ctr">
            <a:solidFill>
              <a:schemeClr val="tx1"/>
            </a:solidFill>
            <a:round/>
            <a:headEnd/>
            <a:tailEnd/>
          </a:ln>
        </p:spPr>
      </p:cxnSp>
      <p:sp>
        <p:nvSpPr>
          <p:cNvPr id="21" name="正方形/長方形 20"/>
          <p:cNvSpPr/>
          <p:nvPr/>
        </p:nvSpPr>
        <p:spPr bwMode="auto">
          <a:xfrm>
            <a:off x="5548313" y="2973388"/>
            <a:ext cx="349250" cy="661987"/>
          </a:xfrm>
          <a:prstGeom prst="rect">
            <a:avLst/>
          </a:prstGeom>
          <a:solidFill>
            <a:schemeClr val="tx1">
              <a:lumMod val="75000"/>
              <a:lumOff val="25000"/>
            </a:schemeClr>
          </a:solidFill>
          <a:ln w="9525" cap="flat" cmpd="sng" algn="ctr">
            <a:solidFill>
              <a:schemeClr val="tx1"/>
            </a:solidFill>
            <a:prstDash val="solid"/>
            <a:round/>
            <a:headEnd type="none" w="med" len="med"/>
            <a:tailEnd type="none" w="med" len="med"/>
          </a:ln>
          <a:effectLst/>
        </p:spPr>
        <p:txBody>
          <a:bodyPr/>
          <a:lstStyle/>
          <a:p>
            <a:pPr algn="l" eaLnBrk="0" hangingPunct="0">
              <a:buFontTx/>
              <a:buNone/>
              <a:defRPr/>
            </a:pPr>
            <a:endParaRPr kumimoji="0" lang="ja-JP" altLang="en-US">
              <a:latin typeface="Arial" charset="0"/>
              <a:ea typeface="ＭＳ Ｐゴシック" pitchFamily="50" charset="-128"/>
            </a:endParaRPr>
          </a:p>
        </p:txBody>
      </p:sp>
      <p:sp>
        <p:nvSpPr>
          <p:cNvPr id="21520" name="テキスト ボックス 21"/>
          <p:cNvSpPr txBox="1">
            <a:spLocks noChangeArrowheads="1"/>
          </p:cNvSpPr>
          <p:nvPr/>
        </p:nvSpPr>
        <p:spPr bwMode="auto">
          <a:xfrm>
            <a:off x="5360988" y="2455863"/>
            <a:ext cx="711200" cy="369887"/>
          </a:xfrm>
          <a:prstGeom prst="rect">
            <a:avLst/>
          </a:prstGeom>
          <a:noFill/>
          <a:ln w="9525">
            <a:noFill/>
            <a:miter lim="800000"/>
            <a:headEnd/>
            <a:tailEnd/>
          </a:ln>
        </p:spPr>
        <p:txBody>
          <a:bodyPr wrap="none">
            <a:spAutoFit/>
          </a:bodyPr>
          <a:lstStyle/>
          <a:p>
            <a:pPr algn="l" eaLnBrk="0" hangingPunct="0">
              <a:buFontTx/>
              <a:buNone/>
            </a:pPr>
            <a:r>
              <a:rPr lang="en-US" altLang="ja-JP" smtClean="0">
                <a:latin typeface="Arial" pitchFamily="34" charset="0"/>
                <a:ea typeface="ＭＳ Ｐゴシック" pitchFamily="50" charset="-128"/>
              </a:rPr>
              <a:t>AOM</a:t>
            </a:r>
            <a:endParaRPr lang="ja-JP" altLang="en-US" smtClean="0">
              <a:latin typeface="Arial" pitchFamily="34" charset="0"/>
              <a:ea typeface="ＭＳ Ｐゴシック" pitchFamily="50" charset="-128"/>
            </a:endParaRPr>
          </a:p>
        </p:txBody>
      </p:sp>
      <p:sp>
        <p:nvSpPr>
          <p:cNvPr id="23" name="角丸四角形 22"/>
          <p:cNvSpPr/>
          <p:nvPr/>
        </p:nvSpPr>
        <p:spPr bwMode="auto">
          <a:xfrm>
            <a:off x="6135688" y="1509713"/>
            <a:ext cx="1444625" cy="2125662"/>
          </a:xfrm>
          <a:prstGeom prst="roundRect">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eaLnBrk="0" hangingPunct="0">
              <a:buFontTx/>
              <a:buNone/>
              <a:defRPr/>
            </a:pPr>
            <a:r>
              <a:rPr kumimoji="0" lang="en-US" altLang="ja-JP" dirty="0" err="1">
                <a:latin typeface="Arial" charset="0"/>
                <a:ea typeface="ＭＳ Ｐゴシック" pitchFamily="50" charset="-128"/>
              </a:rPr>
              <a:t>Vaccum</a:t>
            </a:r>
            <a:r>
              <a:rPr kumimoji="0" lang="en-US" altLang="ja-JP" dirty="0">
                <a:latin typeface="Arial" charset="0"/>
                <a:ea typeface="ＭＳ Ｐゴシック" pitchFamily="50" charset="-128"/>
              </a:rPr>
              <a:t> Chamber</a:t>
            </a:r>
            <a:endParaRPr kumimoji="0" lang="ja-JP" altLang="en-US" dirty="0">
              <a:latin typeface="Arial" charset="0"/>
              <a:ea typeface="ＭＳ Ｐゴシック" pitchFamily="50" charset="-128"/>
            </a:endParaRPr>
          </a:p>
        </p:txBody>
      </p:sp>
      <p:pic>
        <p:nvPicPr>
          <p:cNvPr id="21522" name="Picture 13"/>
          <p:cNvPicPr>
            <a:picLocks noChangeAspect="1" noChangeArrowheads="1"/>
          </p:cNvPicPr>
          <p:nvPr/>
        </p:nvPicPr>
        <p:blipFill>
          <a:blip r:embed="rId4" cstate="print"/>
          <a:srcRect/>
          <a:stretch>
            <a:fillRect/>
          </a:stretch>
        </p:blipFill>
        <p:spPr bwMode="auto">
          <a:xfrm>
            <a:off x="250825" y="3124200"/>
            <a:ext cx="3375025" cy="3217863"/>
          </a:xfrm>
          <a:prstGeom prst="rect">
            <a:avLst/>
          </a:prstGeom>
          <a:noFill/>
          <a:ln w="9525">
            <a:noFill/>
            <a:miter lim="800000"/>
            <a:headEnd/>
            <a:tailEnd/>
          </a:ln>
        </p:spPr>
      </p:pic>
      <p:sp>
        <p:nvSpPr>
          <p:cNvPr id="21523" name="テキスト ボックス 24"/>
          <p:cNvSpPr txBox="1">
            <a:spLocks noChangeArrowheads="1"/>
          </p:cNvSpPr>
          <p:nvPr/>
        </p:nvSpPr>
        <p:spPr bwMode="auto">
          <a:xfrm>
            <a:off x="4651375" y="3265488"/>
            <a:ext cx="441325" cy="369887"/>
          </a:xfrm>
          <a:prstGeom prst="rect">
            <a:avLst/>
          </a:prstGeom>
          <a:noFill/>
          <a:ln w="9525">
            <a:noFill/>
            <a:miter lim="800000"/>
            <a:headEnd/>
            <a:tailEnd/>
          </a:ln>
        </p:spPr>
        <p:txBody>
          <a:bodyPr wrap="none">
            <a:spAutoFit/>
          </a:bodyPr>
          <a:lstStyle/>
          <a:p>
            <a:pPr algn="l" eaLnBrk="0" hangingPunct="0">
              <a:buFontTx/>
              <a:buNone/>
            </a:pPr>
            <a:r>
              <a:rPr lang="en-US" altLang="ja-JP" smtClean="0">
                <a:latin typeface="Arial" pitchFamily="34" charset="0"/>
                <a:ea typeface="ＭＳ Ｐゴシック" pitchFamily="50" charset="-128"/>
              </a:rPr>
              <a:t>L1</a:t>
            </a:r>
            <a:endParaRPr lang="ja-JP" altLang="en-US" smtClean="0">
              <a:latin typeface="Arial" pitchFamily="34" charset="0"/>
              <a:ea typeface="ＭＳ Ｐゴシック" pitchFamily="50" charset="-128"/>
            </a:endParaRPr>
          </a:p>
        </p:txBody>
      </p:sp>
      <p:sp>
        <p:nvSpPr>
          <p:cNvPr id="21524" name="テキスト ボックス 25"/>
          <p:cNvSpPr txBox="1">
            <a:spLocks noChangeArrowheads="1"/>
          </p:cNvSpPr>
          <p:nvPr/>
        </p:nvSpPr>
        <p:spPr bwMode="auto">
          <a:xfrm>
            <a:off x="4651375" y="2271713"/>
            <a:ext cx="441325" cy="368300"/>
          </a:xfrm>
          <a:prstGeom prst="rect">
            <a:avLst/>
          </a:prstGeom>
          <a:noFill/>
          <a:ln w="9525">
            <a:noFill/>
            <a:miter lim="800000"/>
            <a:headEnd/>
            <a:tailEnd/>
          </a:ln>
        </p:spPr>
        <p:txBody>
          <a:bodyPr wrap="none">
            <a:spAutoFit/>
          </a:bodyPr>
          <a:lstStyle/>
          <a:p>
            <a:pPr algn="l" eaLnBrk="0" hangingPunct="0">
              <a:buFontTx/>
              <a:buNone/>
            </a:pPr>
            <a:r>
              <a:rPr lang="en-US" altLang="ja-JP" smtClean="0">
                <a:latin typeface="Arial" pitchFamily="34" charset="0"/>
                <a:ea typeface="ＭＳ Ｐゴシック" pitchFamily="50" charset="-128"/>
              </a:rPr>
              <a:t>L2</a:t>
            </a:r>
            <a:endParaRPr lang="ja-JP" altLang="en-US" smtClean="0">
              <a:latin typeface="Arial" pitchFamily="34" charset="0"/>
              <a:ea typeface="ＭＳ Ｐゴシック" pitchFamily="50" charset="-128"/>
            </a:endParaRPr>
          </a:p>
        </p:txBody>
      </p:sp>
      <p:sp>
        <p:nvSpPr>
          <p:cNvPr id="27" name="スライド番号プレースホルダ 5"/>
          <p:cNvSpPr>
            <a:spLocks noGrp="1"/>
          </p:cNvSpPr>
          <p:nvPr>
            <p:ph type="sldNum" sz="quarter" idx="12"/>
          </p:nvPr>
        </p:nvSpPr>
        <p:spPr/>
        <p:txBody>
          <a:bodyPr/>
          <a:lstStyle/>
          <a:p>
            <a:pPr>
              <a:defRPr/>
            </a:pPr>
            <a:fld id="{9D8B96FA-62EF-4C10-B5F0-2482DE368E38}" type="slidenum">
              <a:rPr lang="en-US" altLang="ja-JP">
                <a:solidFill>
                  <a:srgbClr val="000000"/>
                </a:solidFill>
              </a:rPr>
              <a:pPr>
                <a:defRPr/>
              </a:pPr>
              <a:t>176</a:t>
            </a:fld>
            <a:r>
              <a:rPr lang="en-US" altLang="ja-JP" dirty="0">
                <a:solidFill>
                  <a:srgbClr val="000000"/>
                </a:solidFill>
              </a:rPr>
              <a:t>/14</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quarter" idx="10"/>
          </p:nvPr>
        </p:nvSpPr>
        <p:spPr/>
        <p:txBody>
          <a:bodyPr/>
          <a:lstStyle/>
          <a:p>
            <a:pPr>
              <a:defRPr/>
            </a:pPr>
            <a:r>
              <a:rPr lang="en-US" altLang="ja-JP">
                <a:solidFill>
                  <a:srgbClr val="000000"/>
                </a:solidFill>
              </a:rPr>
              <a:t>2010/7/23</a:t>
            </a:r>
          </a:p>
        </p:txBody>
      </p:sp>
      <p:sp>
        <p:nvSpPr>
          <p:cNvPr id="5" name="フッター プレースホルダ 4"/>
          <p:cNvSpPr>
            <a:spLocks noGrp="1"/>
          </p:cNvSpPr>
          <p:nvPr>
            <p:ph type="ftr" sz="quarter" idx="11"/>
          </p:nvPr>
        </p:nvSpPr>
        <p:spPr/>
        <p:txBody>
          <a:bodyPr/>
          <a:lstStyle/>
          <a:p>
            <a:pPr>
              <a:defRPr/>
            </a:pPr>
            <a:r>
              <a:rPr lang="ja-JP" altLang="en-US">
                <a:solidFill>
                  <a:srgbClr val="000000"/>
                </a:solidFill>
              </a:rPr>
              <a:t>坪野研セミナー</a:t>
            </a:r>
          </a:p>
        </p:txBody>
      </p:sp>
      <p:sp>
        <p:nvSpPr>
          <p:cNvPr id="6" name="スライド番号プレースホルダ 5"/>
          <p:cNvSpPr>
            <a:spLocks noGrp="1"/>
          </p:cNvSpPr>
          <p:nvPr>
            <p:ph type="sldNum" sz="quarter" idx="12"/>
          </p:nvPr>
        </p:nvSpPr>
        <p:spPr/>
        <p:txBody>
          <a:bodyPr/>
          <a:lstStyle/>
          <a:p>
            <a:pPr>
              <a:defRPr/>
            </a:pPr>
            <a:fld id="{92C037A6-F04F-4E79-AE19-8F43BF54963F}" type="slidenum">
              <a:rPr lang="en-US" altLang="ja-JP">
                <a:solidFill>
                  <a:srgbClr val="000000"/>
                </a:solidFill>
              </a:rPr>
              <a:pPr>
                <a:defRPr/>
              </a:pPr>
              <a:t>177</a:t>
            </a:fld>
            <a:r>
              <a:rPr lang="en-US" altLang="ja-JP">
                <a:solidFill>
                  <a:srgbClr val="000000"/>
                </a:solidFill>
              </a:rPr>
              <a:t>/XX</a:t>
            </a:r>
          </a:p>
        </p:txBody>
      </p:sp>
      <p:sp>
        <p:nvSpPr>
          <p:cNvPr id="22533" name="Rectangle 2"/>
          <p:cNvSpPr>
            <a:spLocks noGrp="1" noChangeArrowheads="1"/>
          </p:cNvSpPr>
          <p:nvPr>
            <p:ph type="title"/>
          </p:nvPr>
        </p:nvSpPr>
        <p:spPr/>
        <p:txBody>
          <a:bodyPr/>
          <a:lstStyle/>
          <a:p>
            <a:pPr eaLnBrk="1" hangingPunct="1"/>
            <a:r>
              <a:rPr lang="ja-JP" altLang="en-US" smtClean="0"/>
              <a:t>光学セットアップ</a:t>
            </a:r>
          </a:p>
        </p:txBody>
      </p:sp>
      <p:pic>
        <p:nvPicPr>
          <p:cNvPr id="22534" name="Picture 6" descr="optical_setup"/>
          <p:cNvPicPr>
            <a:picLocks noChangeAspect="1" noChangeArrowheads="1"/>
          </p:cNvPicPr>
          <p:nvPr/>
        </p:nvPicPr>
        <p:blipFill>
          <a:blip r:embed="rId3" cstate="print"/>
          <a:srcRect/>
          <a:stretch>
            <a:fillRect/>
          </a:stretch>
        </p:blipFill>
        <p:spPr bwMode="auto">
          <a:xfrm>
            <a:off x="-3089275" y="1006475"/>
            <a:ext cx="12233275" cy="5851525"/>
          </a:xfrm>
          <a:prstGeom prst="rect">
            <a:avLst/>
          </a:prstGeom>
          <a:noFill/>
          <a:ln w="9525">
            <a:noFill/>
            <a:miter lim="800000"/>
            <a:headEnd/>
            <a:tailEnd/>
          </a:ln>
        </p:spPr>
      </p:pic>
      <p:sp>
        <p:nvSpPr>
          <p:cNvPr id="22535" name="テキスト ボックス 6"/>
          <p:cNvSpPr txBox="1">
            <a:spLocks noChangeArrowheads="1"/>
          </p:cNvSpPr>
          <p:nvPr/>
        </p:nvSpPr>
        <p:spPr bwMode="auto">
          <a:xfrm>
            <a:off x="3867150" y="5424488"/>
            <a:ext cx="476250" cy="369887"/>
          </a:xfrm>
          <a:prstGeom prst="rect">
            <a:avLst/>
          </a:prstGeom>
          <a:noFill/>
          <a:ln w="9525">
            <a:noFill/>
            <a:miter lim="800000"/>
            <a:headEnd/>
            <a:tailEnd/>
          </a:ln>
        </p:spPr>
        <p:txBody>
          <a:bodyPr wrap="none">
            <a:spAutoFit/>
          </a:bodyPr>
          <a:lstStyle/>
          <a:p>
            <a:pPr algn="l" eaLnBrk="0" hangingPunct="0">
              <a:buFontTx/>
              <a:buNone/>
            </a:pPr>
            <a:r>
              <a:rPr lang="en-US" altLang="ja-JP" smtClean="0">
                <a:latin typeface="Arial" pitchFamily="34" charset="0"/>
                <a:ea typeface="ＭＳ Ｐゴシック" pitchFamily="50" charset="-128"/>
              </a:rPr>
              <a:t>PA</a:t>
            </a:r>
          </a:p>
        </p:txBody>
      </p:sp>
      <p:sp>
        <p:nvSpPr>
          <p:cNvPr id="22536" name="テキスト ボックス 7"/>
          <p:cNvSpPr txBox="1">
            <a:spLocks noChangeArrowheads="1"/>
          </p:cNvSpPr>
          <p:nvPr/>
        </p:nvSpPr>
        <p:spPr bwMode="auto">
          <a:xfrm>
            <a:off x="2581275" y="3065463"/>
            <a:ext cx="1762125" cy="368300"/>
          </a:xfrm>
          <a:prstGeom prst="rect">
            <a:avLst/>
          </a:prstGeom>
          <a:noFill/>
          <a:ln w="9525">
            <a:noFill/>
            <a:miter lim="800000"/>
            <a:headEnd/>
            <a:tailEnd/>
          </a:ln>
        </p:spPr>
        <p:txBody>
          <a:bodyPr wrap="none">
            <a:spAutoFit/>
          </a:bodyPr>
          <a:lstStyle/>
          <a:p>
            <a:pPr algn="l" eaLnBrk="0" hangingPunct="0">
              <a:buFontTx/>
              <a:buNone/>
            </a:pPr>
            <a:r>
              <a:rPr lang="en-US" altLang="ja-JP" smtClean="0">
                <a:latin typeface="Arial" pitchFamily="34" charset="0"/>
                <a:ea typeface="ＭＳ Ｐゴシック" pitchFamily="50" charset="-128"/>
              </a:rPr>
              <a:t>Zeeman slower</a:t>
            </a:r>
            <a:endParaRPr lang="ja-JP" altLang="en-US" smtClean="0">
              <a:latin typeface="Arial" pitchFamily="34" charset="0"/>
              <a:ea typeface="ＭＳ Ｐゴシック" pitchFamily="50" charset="-128"/>
            </a:endParaRPr>
          </a:p>
        </p:txBody>
      </p:sp>
      <p:sp>
        <p:nvSpPr>
          <p:cNvPr id="22537" name="テキスト ボックス 8"/>
          <p:cNvSpPr txBox="1">
            <a:spLocks noChangeArrowheads="1"/>
          </p:cNvSpPr>
          <p:nvPr/>
        </p:nvSpPr>
        <p:spPr bwMode="auto">
          <a:xfrm>
            <a:off x="4868863" y="2447925"/>
            <a:ext cx="1517650" cy="368300"/>
          </a:xfrm>
          <a:prstGeom prst="rect">
            <a:avLst/>
          </a:prstGeom>
          <a:noFill/>
          <a:ln w="9525">
            <a:noFill/>
            <a:miter lim="800000"/>
            <a:headEnd/>
            <a:tailEnd/>
          </a:ln>
        </p:spPr>
        <p:txBody>
          <a:bodyPr wrap="none">
            <a:spAutoFit/>
          </a:bodyPr>
          <a:lstStyle/>
          <a:p>
            <a:pPr algn="l" eaLnBrk="0" hangingPunct="0">
              <a:buFontTx/>
              <a:buNone/>
            </a:pPr>
            <a:r>
              <a:rPr lang="en-US" altLang="ja-JP" smtClean="0">
                <a:latin typeface="Arial" pitchFamily="34" charset="0"/>
                <a:ea typeface="ＭＳ Ｐゴシック" pitchFamily="50" charset="-128"/>
              </a:rPr>
              <a:t>Optical attice</a:t>
            </a:r>
            <a:endParaRPr lang="ja-JP" altLang="en-US" smtClean="0">
              <a:latin typeface="Arial" pitchFamily="34" charset="0"/>
              <a:ea typeface="ＭＳ Ｐゴシック" pitchFamily="50" charset="-128"/>
            </a:endParaRPr>
          </a:p>
        </p:txBody>
      </p:sp>
      <p:sp>
        <p:nvSpPr>
          <p:cNvPr id="22538" name="テキスト ボックス 9"/>
          <p:cNvSpPr txBox="1">
            <a:spLocks noChangeArrowheads="1"/>
          </p:cNvSpPr>
          <p:nvPr/>
        </p:nvSpPr>
        <p:spPr bwMode="auto">
          <a:xfrm>
            <a:off x="7446963" y="2816225"/>
            <a:ext cx="809625" cy="369888"/>
          </a:xfrm>
          <a:prstGeom prst="rect">
            <a:avLst/>
          </a:prstGeom>
          <a:noFill/>
          <a:ln w="9525">
            <a:noFill/>
            <a:miter lim="800000"/>
            <a:headEnd/>
            <a:tailEnd/>
          </a:ln>
        </p:spPr>
        <p:txBody>
          <a:bodyPr wrap="none">
            <a:spAutoFit/>
          </a:bodyPr>
          <a:lstStyle/>
          <a:p>
            <a:pPr algn="l" eaLnBrk="0" hangingPunct="0">
              <a:buFontTx/>
              <a:buNone/>
            </a:pPr>
            <a:r>
              <a:rPr lang="en-US" altLang="ja-JP" smtClean="0">
                <a:latin typeface="Arial" pitchFamily="34" charset="0"/>
                <a:ea typeface="ＭＳ Ｐゴシック" pitchFamily="50" charset="-128"/>
              </a:rPr>
              <a:t>FORT</a:t>
            </a:r>
            <a:endParaRPr lang="ja-JP" altLang="en-US" smtClean="0">
              <a:latin typeface="Arial" pitchFamily="34" charset="0"/>
              <a:ea typeface="ＭＳ Ｐゴシック" pitchFamily="50" charset="-128"/>
            </a:endParaRPr>
          </a:p>
        </p:txBody>
      </p:sp>
      <p:sp>
        <p:nvSpPr>
          <p:cNvPr id="22539" name="テキスト ボックス 10"/>
          <p:cNvSpPr txBox="1">
            <a:spLocks noChangeArrowheads="1"/>
          </p:cNvSpPr>
          <p:nvPr/>
        </p:nvSpPr>
        <p:spPr bwMode="auto">
          <a:xfrm>
            <a:off x="4016375" y="3768725"/>
            <a:ext cx="696913" cy="369888"/>
          </a:xfrm>
          <a:prstGeom prst="rect">
            <a:avLst/>
          </a:prstGeom>
          <a:noFill/>
          <a:ln w="9525">
            <a:noFill/>
            <a:miter lim="800000"/>
            <a:headEnd/>
            <a:tailEnd/>
          </a:ln>
        </p:spPr>
        <p:txBody>
          <a:bodyPr wrap="none">
            <a:spAutoFit/>
          </a:bodyPr>
          <a:lstStyle/>
          <a:p>
            <a:pPr algn="l" eaLnBrk="0" hangingPunct="0">
              <a:buFontTx/>
              <a:buNone/>
            </a:pPr>
            <a:r>
              <a:rPr lang="en-US" altLang="ja-JP" smtClean="0">
                <a:latin typeface="Arial" pitchFamily="34" charset="0"/>
                <a:ea typeface="ＭＳ Ｐゴシック" pitchFamily="50" charset="-128"/>
              </a:rPr>
              <a:t>MOT</a:t>
            </a:r>
            <a:endParaRPr lang="ja-JP" altLang="en-US" smtClean="0">
              <a:latin typeface="Arial" pitchFamily="34" charset="0"/>
              <a:ea typeface="ＭＳ Ｐゴシック" pitchFamily="50" charset="-128"/>
            </a:endParaRPr>
          </a:p>
        </p:txBody>
      </p:sp>
      <p:sp>
        <p:nvSpPr>
          <p:cNvPr id="22540" name="テキスト ボックス 11"/>
          <p:cNvSpPr txBox="1">
            <a:spLocks noChangeArrowheads="1"/>
          </p:cNvSpPr>
          <p:nvPr/>
        </p:nvSpPr>
        <p:spPr bwMode="auto">
          <a:xfrm>
            <a:off x="7456488" y="4906963"/>
            <a:ext cx="800100" cy="368300"/>
          </a:xfrm>
          <a:prstGeom prst="rect">
            <a:avLst/>
          </a:prstGeom>
          <a:noFill/>
          <a:ln w="9525">
            <a:noFill/>
            <a:miter lim="800000"/>
            <a:headEnd/>
            <a:tailEnd/>
          </a:ln>
        </p:spPr>
        <p:txBody>
          <a:bodyPr wrap="none">
            <a:spAutoFit/>
          </a:bodyPr>
          <a:lstStyle/>
          <a:p>
            <a:pPr algn="l" eaLnBrk="0" hangingPunct="0">
              <a:buFontTx/>
              <a:buNone/>
            </a:pPr>
            <a:r>
              <a:rPr lang="en-US" altLang="ja-JP" smtClean="0">
                <a:latin typeface="Arial" pitchFamily="34" charset="0"/>
                <a:ea typeface="ＭＳ Ｐゴシック" pitchFamily="50" charset="-128"/>
              </a:rPr>
              <a:t>Probe</a:t>
            </a:r>
            <a:endParaRPr lang="ja-JP" altLang="en-US" smtClean="0">
              <a:latin typeface="Arial" pitchFamily="34" charset="0"/>
              <a:ea typeface="ＭＳ Ｐゴシック" pitchFamily="50" charset="-128"/>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付プレースホルダ 3"/>
          <p:cNvSpPr>
            <a:spLocks noGrp="1"/>
          </p:cNvSpPr>
          <p:nvPr>
            <p:ph type="dt" sz="quarter" idx="10"/>
          </p:nvPr>
        </p:nvSpPr>
        <p:spPr/>
        <p:txBody>
          <a:bodyPr/>
          <a:lstStyle/>
          <a:p>
            <a:pPr>
              <a:defRPr/>
            </a:pPr>
            <a:r>
              <a:rPr lang="en-US" altLang="ja-JP">
                <a:solidFill>
                  <a:srgbClr val="000000"/>
                </a:solidFill>
              </a:rPr>
              <a:t>2010/7/23</a:t>
            </a:r>
          </a:p>
        </p:txBody>
      </p:sp>
      <p:sp>
        <p:nvSpPr>
          <p:cNvPr id="7" name="フッター プレースホルダ 4"/>
          <p:cNvSpPr>
            <a:spLocks noGrp="1"/>
          </p:cNvSpPr>
          <p:nvPr>
            <p:ph type="ftr" sz="quarter" idx="11"/>
          </p:nvPr>
        </p:nvSpPr>
        <p:spPr/>
        <p:txBody>
          <a:bodyPr/>
          <a:lstStyle/>
          <a:p>
            <a:pPr>
              <a:defRPr/>
            </a:pPr>
            <a:r>
              <a:rPr lang="ja-JP" altLang="en-US">
                <a:solidFill>
                  <a:srgbClr val="000000"/>
                </a:solidFill>
              </a:rPr>
              <a:t>坪野研セミナー</a:t>
            </a:r>
          </a:p>
        </p:txBody>
      </p:sp>
      <p:sp>
        <p:nvSpPr>
          <p:cNvPr id="8" name="スライド番号プレースホルダ 5"/>
          <p:cNvSpPr>
            <a:spLocks noGrp="1"/>
          </p:cNvSpPr>
          <p:nvPr>
            <p:ph type="sldNum" sz="quarter" idx="12"/>
          </p:nvPr>
        </p:nvSpPr>
        <p:spPr/>
        <p:txBody>
          <a:bodyPr/>
          <a:lstStyle/>
          <a:p>
            <a:pPr>
              <a:defRPr/>
            </a:pPr>
            <a:fld id="{662BE300-A2CC-4E10-98AD-542FEBC5F25F}" type="slidenum">
              <a:rPr lang="en-US" altLang="ja-JP">
                <a:solidFill>
                  <a:srgbClr val="000000"/>
                </a:solidFill>
              </a:rPr>
              <a:pPr>
                <a:defRPr/>
              </a:pPr>
              <a:t>178</a:t>
            </a:fld>
            <a:r>
              <a:rPr lang="en-US" altLang="ja-JP">
                <a:solidFill>
                  <a:srgbClr val="000000"/>
                </a:solidFill>
              </a:rPr>
              <a:t>/XX</a:t>
            </a:r>
          </a:p>
        </p:txBody>
      </p:sp>
      <p:pic>
        <p:nvPicPr>
          <p:cNvPr id="23557" name="Picture 4" descr="IMG_2896"/>
          <p:cNvPicPr>
            <a:picLocks noChangeAspect="1" noChangeArrowheads="1"/>
          </p:cNvPicPr>
          <p:nvPr/>
        </p:nvPicPr>
        <p:blipFill>
          <a:blip r:embed="rId3" cstate="print"/>
          <a:srcRect/>
          <a:stretch>
            <a:fillRect/>
          </a:stretch>
        </p:blipFill>
        <p:spPr bwMode="auto">
          <a:xfrm>
            <a:off x="0" y="0"/>
            <a:ext cx="6248400" cy="4686300"/>
          </a:xfrm>
          <a:prstGeom prst="rect">
            <a:avLst/>
          </a:prstGeom>
          <a:noFill/>
          <a:ln w="9525">
            <a:noFill/>
            <a:miter lim="800000"/>
            <a:headEnd/>
            <a:tailEnd/>
          </a:ln>
        </p:spPr>
      </p:pic>
      <p:pic>
        <p:nvPicPr>
          <p:cNvPr id="1058821" name="Picture 5" descr="IMG_2898"/>
          <p:cNvPicPr>
            <a:picLocks noChangeAspect="1" noChangeArrowheads="1"/>
          </p:cNvPicPr>
          <p:nvPr/>
        </p:nvPicPr>
        <p:blipFill>
          <a:blip r:embed="rId4" cstate="print"/>
          <a:srcRect/>
          <a:stretch>
            <a:fillRect/>
          </a:stretch>
        </p:blipFill>
        <p:spPr bwMode="auto">
          <a:xfrm>
            <a:off x="2844800" y="533400"/>
            <a:ext cx="6299200" cy="4724400"/>
          </a:xfrm>
          <a:prstGeom prst="rect">
            <a:avLst/>
          </a:prstGeom>
          <a:noFill/>
          <a:ln w="9525">
            <a:noFill/>
            <a:miter lim="800000"/>
            <a:headEnd/>
            <a:tailEnd/>
          </a:ln>
        </p:spPr>
      </p:pic>
      <p:pic>
        <p:nvPicPr>
          <p:cNvPr id="1058822" name="Picture 6" descr="IMG_2900"/>
          <p:cNvPicPr>
            <a:picLocks noChangeAspect="1" noChangeArrowheads="1"/>
          </p:cNvPicPr>
          <p:nvPr/>
        </p:nvPicPr>
        <p:blipFill>
          <a:blip r:embed="rId5" cstate="print"/>
          <a:srcRect/>
          <a:stretch>
            <a:fillRect/>
          </a:stretch>
        </p:blipFill>
        <p:spPr bwMode="auto">
          <a:xfrm>
            <a:off x="787400" y="152400"/>
            <a:ext cx="5029200" cy="6705600"/>
          </a:xfrm>
          <a:prstGeom prst="rect">
            <a:avLst/>
          </a:prstGeom>
          <a:noFill/>
          <a:ln w="9525">
            <a:noFill/>
            <a:miter lim="800000"/>
            <a:headEnd/>
            <a:tailEnd/>
          </a:ln>
        </p:spPr>
      </p:pic>
      <p:pic>
        <p:nvPicPr>
          <p:cNvPr id="1058823" name="Picture 7" descr="IMG_2907"/>
          <p:cNvPicPr>
            <a:picLocks noChangeAspect="1" noChangeArrowheads="1"/>
          </p:cNvPicPr>
          <p:nvPr/>
        </p:nvPicPr>
        <p:blipFill>
          <a:blip r:embed="rId6" cstate="print"/>
          <a:srcRect/>
          <a:stretch>
            <a:fillRect/>
          </a:stretch>
        </p:blipFill>
        <p:spPr bwMode="auto">
          <a:xfrm>
            <a:off x="2844800" y="2209800"/>
            <a:ext cx="6197600" cy="4648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58821"/>
                                        </p:tgtEl>
                                        <p:attrNameLst>
                                          <p:attrName>style.visibility</p:attrName>
                                        </p:attrNameLst>
                                      </p:cBhvr>
                                      <p:to>
                                        <p:strVal val="visible"/>
                                      </p:to>
                                    </p:set>
                                    <p:animEffect transition="in" filter="checkerboard(across)">
                                      <p:cBhvr>
                                        <p:cTn id="7" dur="500"/>
                                        <p:tgtEl>
                                          <p:spTgt spid="10588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58822"/>
                                        </p:tgtEl>
                                        <p:attrNameLst>
                                          <p:attrName>style.visibility</p:attrName>
                                        </p:attrNameLst>
                                      </p:cBhvr>
                                      <p:to>
                                        <p:strVal val="visible"/>
                                      </p:to>
                                    </p:set>
                                    <p:animEffect transition="in" filter="checkerboard(across)">
                                      <p:cBhvr>
                                        <p:cTn id="12" dur="500"/>
                                        <p:tgtEl>
                                          <p:spTgt spid="105882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58823"/>
                                        </p:tgtEl>
                                        <p:attrNameLst>
                                          <p:attrName>style.visibility</p:attrName>
                                        </p:attrNameLst>
                                      </p:cBhvr>
                                      <p:to>
                                        <p:strVal val="visible"/>
                                      </p:to>
                                    </p:set>
                                    <p:animEffect transition="in" filter="checkerboard(across)">
                                      <p:cBhvr>
                                        <p:cTn id="17" dur="500"/>
                                        <p:tgtEl>
                                          <p:spTgt spid="1058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9"/>
          <p:cNvSpPr>
            <a:spLocks noChangeArrowheads="1"/>
          </p:cNvSpPr>
          <p:nvPr/>
        </p:nvSpPr>
        <p:spPr bwMode="auto">
          <a:xfrm>
            <a:off x="536575" y="2351088"/>
            <a:ext cx="8480425" cy="3944937"/>
          </a:xfrm>
          <a:prstGeom prst="rect">
            <a:avLst/>
          </a:prstGeom>
          <a:solidFill>
            <a:srgbClr val="FF7C80">
              <a:alpha val="30196"/>
            </a:srgbClr>
          </a:solidFill>
          <a:ln w="9525">
            <a:solidFill>
              <a:srgbClr val="FF7C80"/>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24579" name="Rectangle 18"/>
          <p:cNvSpPr>
            <a:spLocks noChangeArrowheads="1"/>
          </p:cNvSpPr>
          <p:nvPr/>
        </p:nvSpPr>
        <p:spPr bwMode="auto">
          <a:xfrm>
            <a:off x="5375275" y="2817813"/>
            <a:ext cx="3514725" cy="3402012"/>
          </a:xfrm>
          <a:prstGeom prst="rect">
            <a:avLst/>
          </a:prstGeom>
          <a:solidFill>
            <a:srgbClr val="CCFFFF">
              <a:alpha val="39999"/>
            </a:srgbClr>
          </a:solidFill>
          <a:ln w="9525">
            <a:solidFill>
              <a:srgbClr val="3399FF"/>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24580" name="Rectangle 17"/>
          <p:cNvSpPr>
            <a:spLocks noChangeArrowheads="1"/>
          </p:cNvSpPr>
          <p:nvPr/>
        </p:nvSpPr>
        <p:spPr bwMode="auto">
          <a:xfrm>
            <a:off x="804863" y="992188"/>
            <a:ext cx="4619625" cy="1052512"/>
          </a:xfrm>
          <a:prstGeom prst="rect">
            <a:avLst/>
          </a:prstGeom>
          <a:solidFill>
            <a:srgbClr val="99FF99">
              <a:alpha val="30196"/>
            </a:srgbClr>
          </a:solidFill>
          <a:ln w="9525">
            <a:solidFill>
              <a:srgbClr val="009900"/>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24581" name="Rectangle 2"/>
          <p:cNvSpPr>
            <a:spLocks noGrp="1" noChangeArrowheads="1"/>
          </p:cNvSpPr>
          <p:nvPr>
            <p:ph type="title"/>
          </p:nvPr>
        </p:nvSpPr>
        <p:spPr/>
        <p:txBody>
          <a:bodyPr/>
          <a:lstStyle/>
          <a:p>
            <a:pPr eaLnBrk="1" hangingPunct="1"/>
            <a:r>
              <a:rPr lang="ja-JP" altLang="en-US" smtClean="0"/>
              <a:t>逆二乗則の検証に至る流れ</a:t>
            </a:r>
          </a:p>
        </p:txBody>
      </p:sp>
      <p:sp>
        <p:nvSpPr>
          <p:cNvPr id="24582" name="AutoShape 8"/>
          <p:cNvSpPr>
            <a:spLocks noChangeArrowheads="1"/>
          </p:cNvSpPr>
          <p:nvPr/>
        </p:nvSpPr>
        <p:spPr bwMode="auto">
          <a:xfrm>
            <a:off x="6403975" y="3608388"/>
            <a:ext cx="476250" cy="747712"/>
          </a:xfrm>
          <a:prstGeom prst="downArrow">
            <a:avLst>
              <a:gd name="adj1" fmla="val 50000"/>
              <a:gd name="adj2" fmla="val 39250"/>
            </a:avLst>
          </a:prstGeom>
          <a:solidFill>
            <a:srgbClr val="92D050"/>
          </a:solidFill>
          <a:ln w="9525">
            <a:solidFill>
              <a:schemeClr val="tx1"/>
            </a:solidFill>
            <a:miter lim="800000"/>
            <a:headEnd/>
            <a:tailEnd/>
          </a:ln>
        </p:spPr>
        <p:txBody>
          <a:bodyPr vert="eaVert"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24583" name="Text Box 10"/>
          <p:cNvSpPr txBox="1">
            <a:spLocks noChangeArrowheads="1"/>
          </p:cNvSpPr>
          <p:nvPr/>
        </p:nvSpPr>
        <p:spPr bwMode="auto">
          <a:xfrm>
            <a:off x="11113" y="992188"/>
            <a:ext cx="793750" cy="457200"/>
          </a:xfrm>
          <a:prstGeom prst="rect">
            <a:avLst/>
          </a:prstGeom>
          <a:noFill/>
          <a:ln w="9525">
            <a:solidFill>
              <a:srgbClr val="00B050"/>
            </a:solidFill>
            <a:miter lim="800000"/>
            <a:headEnd/>
            <a:tailEnd/>
          </a:ln>
        </p:spPr>
        <p:txBody>
          <a:bodyPr wrap="none">
            <a:spAutoFit/>
          </a:bodyPr>
          <a:lstStyle/>
          <a:p>
            <a:pPr algn="l" eaLnBrk="0" hangingPunct="0">
              <a:buFontTx/>
              <a:buNone/>
            </a:pPr>
            <a:r>
              <a:rPr kumimoji="0" lang="ja-JP" altLang="en-US" sz="2400" smtClean="0">
                <a:solidFill>
                  <a:srgbClr val="009900"/>
                </a:solidFill>
                <a:latin typeface="Arial" pitchFamily="34" charset="0"/>
                <a:ea typeface="ＭＳ Ｐゴシック" pitchFamily="50" charset="-128"/>
              </a:rPr>
              <a:t>実験</a:t>
            </a:r>
          </a:p>
        </p:txBody>
      </p:sp>
      <p:sp>
        <p:nvSpPr>
          <p:cNvPr id="1053707" name="Text Box 11"/>
          <p:cNvSpPr txBox="1">
            <a:spLocks noChangeArrowheads="1"/>
          </p:cNvSpPr>
          <p:nvPr/>
        </p:nvSpPr>
        <p:spPr bwMode="auto">
          <a:xfrm>
            <a:off x="6138863" y="2351088"/>
            <a:ext cx="1403350" cy="457200"/>
          </a:xfrm>
          <a:prstGeom prst="rect">
            <a:avLst/>
          </a:prstGeom>
          <a:noFill/>
          <a:ln w="9525">
            <a:solidFill>
              <a:schemeClr val="tx2">
                <a:lumMod val="60000"/>
                <a:lumOff val="40000"/>
              </a:schemeClr>
            </a:solidFill>
            <a:miter lim="800000"/>
            <a:headEnd/>
            <a:tailEnd/>
          </a:ln>
          <a:effectLst/>
        </p:spPr>
        <p:txBody>
          <a:bodyPr wrap="none">
            <a:spAutoFit/>
          </a:bodyPr>
          <a:lstStyle/>
          <a:p>
            <a:pPr algn="l" eaLnBrk="0" hangingPunct="0">
              <a:buFontTx/>
              <a:buNone/>
              <a:defRPr/>
            </a:pPr>
            <a:r>
              <a:rPr kumimoji="0" lang="ja-JP" altLang="en-US" sz="2400" dirty="0">
                <a:solidFill>
                  <a:srgbClr val="003399">
                    <a:lumMod val="60000"/>
                    <a:lumOff val="40000"/>
                  </a:srgbClr>
                </a:solidFill>
                <a:latin typeface="Arial" charset="0"/>
                <a:ea typeface="ＭＳ Ｐゴシック" pitchFamily="50" charset="-128"/>
              </a:rPr>
              <a:t>数値計算</a:t>
            </a:r>
          </a:p>
        </p:txBody>
      </p:sp>
      <p:sp>
        <p:nvSpPr>
          <p:cNvPr id="24585" name="Text Box 12"/>
          <p:cNvSpPr txBox="1">
            <a:spLocks noChangeArrowheads="1"/>
          </p:cNvSpPr>
          <p:nvPr/>
        </p:nvSpPr>
        <p:spPr bwMode="auto">
          <a:xfrm>
            <a:off x="804863" y="992188"/>
            <a:ext cx="5391150" cy="396875"/>
          </a:xfrm>
          <a:prstGeom prst="rect">
            <a:avLst/>
          </a:prstGeom>
          <a:noFill/>
          <a:ln w="9525">
            <a:noFill/>
            <a:miter lim="800000"/>
            <a:headEnd/>
            <a:tailEnd/>
          </a:ln>
        </p:spPr>
        <p:txBody>
          <a:bodyPr>
            <a:spAutoFit/>
          </a:bodyPr>
          <a:lstStyle/>
          <a:p>
            <a:pPr algn="l" eaLnBrk="0" hangingPunct="0">
              <a:buFontTx/>
              <a:buBlip>
                <a:blip r:embed="rId4"/>
              </a:buBlip>
            </a:pPr>
            <a:r>
              <a:rPr kumimoji="0" lang="ja-JP" altLang="en-US" sz="2000" smtClean="0">
                <a:latin typeface="Arial" pitchFamily="34" charset="0"/>
                <a:ea typeface="ＭＳ Ｐゴシック" pitchFamily="50" charset="-128"/>
              </a:rPr>
              <a:t>吸収スペクトル測定</a:t>
            </a:r>
          </a:p>
        </p:txBody>
      </p:sp>
      <p:sp>
        <p:nvSpPr>
          <p:cNvPr id="24586" name="Text Box 13"/>
          <p:cNvSpPr txBox="1">
            <a:spLocks noChangeArrowheads="1"/>
          </p:cNvSpPr>
          <p:nvPr/>
        </p:nvSpPr>
        <p:spPr bwMode="auto">
          <a:xfrm>
            <a:off x="5378450" y="2854325"/>
            <a:ext cx="3822700" cy="701675"/>
          </a:xfrm>
          <a:prstGeom prst="rect">
            <a:avLst/>
          </a:prstGeom>
          <a:noFill/>
          <a:ln w="9525">
            <a:noFill/>
            <a:miter lim="800000"/>
            <a:headEnd/>
            <a:tailEnd/>
          </a:ln>
        </p:spPr>
        <p:txBody>
          <a:bodyPr>
            <a:spAutoFit/>
          </a:bodyPr>
          <a:lstStyle/>
          <a:p>
            <a:pPr algn="l" eaLnBrk="0" hangingPunct="0">
              <a:buFontTx/>
              <a:buBlip>
                <a:blip r:embed="rId4"/>
              </a:buBlip>
            </a:pPr>
            <a:r>
              <a:rPr kumimoji="0" lang="ja-JP" altLang="en-US" sz="2000" smtClean="0">
                <a:latin typeface="Arial" pitchFamily="34" charset="0"/>
                <a:ea typeface="ＭＳ Ｐゴシック" pitchFamily="50" charset="-128"/>
              </a:rPr>
              <a:t>ポテンシャルから分子準位の</a:t>
            </a:r>
          </a:p>
          <a:p>
            <a:pPr algn="l" eaLnBrk="0" hangingPunct="0">
              <a:buFontTx/>
              <a:buNone/>
            </a:pPr>
            <a:r>
              <a:rPr kumimoji="0" lang="ja-JP" altLang="en-US" sz="2000" smtClean="0">
                <a:latin typeface="Arial" pitchFamily="34" charset="0"/>
                <a:ea typeface="ＭＳ Ｐゴシック" pitchFamily="50" charset="-128"/>
              </a:rPr>
              <a:t>　 エネルギーを計算</a:t>
            </a:r>
          </a:p>
        </p:txBody>
      </p:sp>
      <p:sp>
        <p:nvSpPr>
          <p:cNvPr id="24587" name="AutoShape 22"/>
          <p:cNvSpPr>
            <a:spLocks noChangeArrowheads="1"/>
          </p:cNvSpPr>
          <p:nvPr/>
        </p:nvSpPr>
        <p:spPr bwMode="auto">
          <a:xfrm>
            <a:off x="6403975" y="4875213"/>
            <a:ext cx="476250" cy="503237"/>
          </a:xfrm>
          <a:prstGeom prst="downArrow">
            <a:avLst>
              <a:gd name="adj1" fmla="val 50000"/>
              <a:gd name="adj2" fmla="val 24998"/>
            </a:avLst>
          </a:prstGeom>
          <a:solidFill>
            <a:srgbClr val="92D050"/>
          </a:solidFill>
          <a:ln w="9525">
            <a:solidFill>
              <a:schemeClr val="tx1"/>
            </a:solidFill>
            <a:miter lim="800000"/>
            <a:headEnd/>
            <a:tailEnd/>
          </a:ln>
        </p:spPr>
        <p:txBody>
          <a:bodyPr vert="eaVert"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24588" name="AutoShape 23"/>
          <p:cNvSpPr>
            <a:spLocks noChangeArrowheads="1"/>
          </p:cNvSpPr>
          <p:nvPr/>
        </p:nvSpPr>
        <p:spPr bwMode="auto">
          <a:xfrm>
            <a:off x="4878388" y="4268788"/>
            <a:ext cx="496887" cy="487362"/>
          </a:xfrm>
          <a:prstGeom prst="rightArrow">
            <a:avLst>
              <a:gd name="adj1" fmla="val 50000"/>
              <a:gd name="adj2" fmla="val 25489"/>
            </a:avLst>
          </a:prstGeom>
          <a:solidFill>
            <a:srgbClr val="92D050"/>
          </a:solidFill>
          <a:ln w="9525">
            <a:solidFill>
              <a:schemeClr val="tx1"/>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24589" name="AutoShape 24"/>
          <p:cNvSpPr>
            <a:spLocks noChangeArrowheads="1"/>
          </p:cNvSpPr>
          <p:nvPr/>
        </p:nvSpPr>
        <p:spPr bwMode="auto">
          <a:xfrm rot="10639918">
            <a:off x="8256588" y="3251200"/>
            <a:ext cx="549275" cy="1190625"/>
          </a:xfrm>
          <a:prstGeom prst="curvedRightArrow">
            <a:avLst>
              <a:gd name="adj1" fmla="val 43353"/>
              <a:gd name="adj2" fmla="val 86705"/>
              <a:gd name="adj3" fmla="val 33333"/>
            </a:avLst>
          </a:prstGeom>
          <a:solidFill>
            <a:srgbClr val="92D050"/>
          </a:solidFill>
          <a:ln w="9525">
            <a:solidFill>
              <a:schemeClr val="tx1"/>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24590" name="Text Box 25"/>
          <p:cNvSpPr txBox="1">
            <a:spLocks noChangeArrowheads="1"/>
          </p:cNvSpPr>
          <p:nvPr/>
        </p:nvSpPr>
        <p:spPr bwMode="auto">
          <a:xfrm>
            <a:off x="804863" y="1389063"/>
            <a:ext cx="5391150" cy="701675"/>
          </a:xfrm>
          <a:prstGeom prst="rect">
            <a:avLst/>
          </a:prstGeom>
          <a:noFill/>
          <a:ln w="9525">
            <a:noFill/>
            <a:miter lim="800000"/>
            <a:headEnd/>
            <a:tailEnd/>
          </a:ln>
        </p:spPr>
        <p:txBody>
          <a:bodyPr>
            <a:spAutoFit/>
          </a:bodyPr>
          <a:lstStyle/>
          <a:p>
            <a:pPr algn="l" eaLnBrk="0" hangingPunct="0">
              <a:buFontTx/>
              <a:buBlip>
                <a:blip r:embed="rId4"/>
              </a:buBlip>
            </a:pPr>
            <a:r>
              <a:rPr kumimoji="0" lang="ja-JP" altLang="en-US" sz="2000" smtClean="0">
                <a:latin typeface="Arial" pitchFamily="34" charset="0"/>
                <a:ea typeface="ＭＳ Ｐゴシック" pitchFamily="50" charset="-128"/>
              </a:rPr>
              <a:t>スペクトルに理論式をフィッティングして</a:t>
            </a:r>
          </a:p>
          <a:p>
            <a:pPr algn="l" eaLnBrk="0" hangingPunct="0">
              <a:buFontTx/>
              <a:buNone/>
            </a:pPr>
            <a:r>
              <a:rPr kumimoji="0" lang="ja-JP" altLang="en-US" sz="2000" smtClean="0">
                <a:latin typeface="Arial" pitchFamily="34" charset="0"/>
                <a:ea typeface="ＭＳ Ｐゴシック" pitchFamily="50" charset="-128"/>
              </a:rPr>
              <a:t>　 準位のエネルギー</a:t>
            </a:r>
            <a:r>
              <a:rPr kumimoji="0" lang="en-US" altLang="ja-JP" sz="2000" smtClean="0">
                <a:latin typeface="Arial" pitchFamily="34" charset="0"/>
                <a:ea typeface="ＭＳ Ｐゴシック" pitchFamily="50" charset="-128"/>
              </a:rPr>
              <a:t>E</a:t>
            </a:r>
            <a:r>
              <a:rPr kumimoji="0" lang="en-US" altLang="ja-JP" sz="2000" baseline="30000" smtClean="0">
                <a:latin typeface="Arial" pitchFamily="34" charset="0"/>
                <a:ea typeface="ＭＳ Ｐゴシック" pitchFamily="50" charset="-128"/>
              </a:rPr>
              <a:t>n</a:t>
            </a:r>
            <a:r>
              <a:rPr kumimoji="0" lang="ja-JP" altLang="en-US" sz="2000" smtClean="0">
                <a:latin typeface="Arial" pitchFamily="34" charset="0"/>
                <a:ea typeface="ＭＳ Ｐゴシック" pitchFamily="50" charset="-128"/>
              </a:rPr>
              <a:t>、誤差</a:t>
            </a:r>
            <a:r>
              <a:rPr kumimoji="0" lang="en-US" altLang="ja-JP" sz="2000" smtClean="0">
                <a:latin typeface="Arial" pitchFamily="34" charset="0"/>
                <a:ea typeface="ＭＳ Ｐゴシック" pitchFamily="50" charset="-128"/>
              </a:rPr>
              <a:t>ΔE</a:t>
            </a:r>
            <a:r>
              <a:rPr kumimoji="0" lang="en-US" altLang="ja-JP" sz="2000" baseline="30000" smtClean="0">
                <a:latin typeface="Arial" pitchFamily="34" charset="0"/>
                <a:ea typeface="ＭＳ Ｐゴシック" pitchFamily="50" charset="-128"/>
              </a:rPr>
              <a:t>n</a:t>
            </a:r>
            <a:r>
              <a:rPr kumimoji="0" lang="ja-JP" altLang="en-US" sz="2000" smtClean="0">
                <a:latin typeface="Arial" pitchFamily="34" charset="0"/>
                <a:ea typeface="ＭＳ Ｐゴシック" pitchFamily="50" charset="-128"/>
              </a:rPr>
              <a:t>を決定</a:t>
            </a:r>
          </a:p>
        </p:txBody>
      </p:sp>
      <p:sp>
        <p:nvSpPr>
          <p:cNvPr id="24591" name="Text Box 26"/>
          <p:cNvSpPr txBox="1">
            <a:spLocks noChangeArrowheads="1"/>
          </p:cNvSpPr>
          <p:nvPr/>
        </p:nvSpPr>
        <p:spPr bwMode="auto">
          <a:xfrm>
            <a:off x="536575" y="4248150"/>
            <a:ext cx="5391150" cy="708025"/>
          </a:xfrm>
          <a:prstGeom prst="rect">
            <a:avLst/>
          </a:prstGeom>
          <a:noFill/>
          <a:ln w="9525">
            <a:noFill/>
            <a:miter lim="800000"/>
            <a:headEnd/>
            <a:tailEnd/>
          </a:ln>
        </p:spPr>
        <p:txBody>
          <a:bodyPr>
            <a:spAutoFit/>
          </a:bodyPr>
          <a:lstStyle/>
          <a:p>
            <a:pPr algn="l" eaLnBrk="0" hangingPunct="0">
              <a:buFontTx/>
              <a:buBlip>
                <a:blip r:embed="rId4"/>
              </a:buBlip>
            </a:pPr>
            <a:r>
              <a:rPr kumimoji="0" lang="ja-JP" altLang="en-US" sz="2000" smtClean="0">
                <a:latin typeface="Arial" pitchFamily="34" charset="0"/>
                <a:ea typeface="ＭＳ Ｐゴシック" pitchFamily="50" charset="-128"/>
              </a:rPr>
              <a:t>適当な誤差</a:t>
            </a:r>
            <a:r>
              <a:rPr kumimoji="0" lang="en-US" altLang="ja-JP" sz="2000" smtClean="0">
                <a:latin typeface="Arial" pitchFamily="34" charset="0"/>
                <a:ea typeface="ＭＳ Ｐゴシック" pitchFamily="50" charset="-128"/>
              </a:rPr>
              <a:t>ΔE</a:t>
            </a:r>
            <a:r>
              <a:rPr kumimoji="0" lang="en-US" altLang="ja-JP" sz="2000" baseline="-25000" smtClean="0">
                <a:latin typeface="Arial" pitchFamily="34" charset="0"/>
                <a:ea typeface="ＭＳ Ｐゴシック" pitchFamily="50" charset="-128"/>
              </a:rPr>
              <a:t>n</a:t>
            </a:r>
            <a:r>
              <a:rPr kumimoji="0" lang="en-US" altLang="ja-JP" sz="2000" baseline="30000" smtClean="0">
                <a:latin typeface="Arial" pitchFamily="34" charset="0"/>
                <a:ea typeface="ＭＳ Ｐゴシック" pitchFamily="50" charset="-128"/>
              </a:rPr>
              <a:t>i </a:t>
            </a:r>
            <a:r>
              <a:rPr kumimoji="0" lang="ja-JP" altLang="en-US" sz="2000" smtClean="0">
                <a:latin typeface="Arial" pitchFamily="34" charset="0"/>
                <a:ea typeface="ＭＳ Ｐゴシック" pitchFamily="50" charset="-128"/>
              </a:rPr>
              <a:t>を加えた</a:t>
            </a:r>
            <a:r>
              <a:rPr kumimoji="0" lang="en-US" altLang="ja-JP" sz="2000" smtClean="0">
                <a:latin typeface="Arial" pitchFamily="34" charset="0"/>
                <a:ea typeface="ＭＳ Ｐゴシック" pitchFamily="50" charset="-128"/>
              </a:rPr>
              <a:t>E</a:t>
            </a:r>
            <a:r>
              <a:rPr kumimoji="0" lang="en-US" altLang="ja-JP" sz="2000" baseline="-25000" smtClean="0">
                <a:latin typeface="Arial" pitchFamily="34" charset="0"/>
                <a:ea typeface="ＭＳ Ｐゴシック" pitchFamily="50" charset="-128"/>
              </a:rPr>
              <a:t>n</a:t>
            </a:r>
            <a:r>
              <a:rPr kumimoji="0" lang="en-US" altLang="ja-JP" sz="2000" smtClean="0">
                <a:latin typeface="Arial" pitchFamily="34" charset="0"/>
                <a:ea typeface="ＭＳ Ｐゴシック" pitchFamily="50" charset="-128"/>
              </a:rPr>
              <a:t>+ΔE</a:t>
            </a:r>
            <a:r>
              <a:rPr kumimoji="0" lang="en-US" altLang="ja-JP" sz="2000" baseline="-25000" smtClean="0">
                <a:latin typeface="Arial" pitchFamily="34" charset="0"/>
                <a:ea typeface="ＭＳ Ｐゴシック" pitchFamily="50" charset="-128"/>
              </a:rPr>
              <a:t>n</a:t>
            </a:r>
            <a:r>
              <a:rPr kumimoji="0" lang="en-US" altLang="ja-JP" sz="2000" baseline="30000" smtClean="0">
                <a:latin typeface="Arial" pitchFamily="34" charset="0"/>
                <a:ea typeface="ＭＳ Ｐゴシック" pitchFamily="50" charset="-128"/>
              </a:rPr>
              <a:t>i</a:t>
            </a:r>
            <a:r>
              <a:rPr kumimoji="0" lang="ja-JP" altLang="en-US" sz="2000" smtClean="0">
                <a:latin typeface="Arial" pitchFamily="34" charset="0"/>
                <a:ea typeface="ＭＳ Ｐゴシック" pitchFamily="50" charset="-128"/>
              </a:rPr>
              <a:t>を</a:t>
            </a:r>
            <a:endParaRPr kumimoji="0" lang="en-US" altLang="ja-JP" sz="2000" smtClean="0">
              <a:latin typeface="Arial" pitchFamily="34" charset="0"/>
              <a:ea typeface="ＭＳ Ｐゴシック" pitchFamily="50" charset="-128"/>
            </a:endParaRPr>
          </a:p>
          <a:p>
            <a:pPr algn="l" eaLnBrk="0" hangingPunct="0">
              <a:buFontTx/>
              <a:buNone/>
            </a:pPr>
            <a:r>
              <a:rPr kumimoji="0" lang="ja-JP" altLang="en-US" sz="2000" smtClean="0">
                <a:latin typeface="Arial" pitchFamily="34" charset="0"/>
                <a:ea typeface="ＭＳ Ｐゴシック" pitchFamily="50" charset="-128"/>
              </a:rPr>
              <a:t>　 数値的に作成</a:t>
            </a:r>
            <a:r>
              <a:rPr kumimoji="0" lang="en-US" altLang="ja-JP" sz="2000" smtClean="0">
                <a:latin typeface="Arial" pitchFamily="34" charset="0"/>
                <a:ea typeface="ＭＳ Ｐゴシック" pitchFamily="50" charset="-128"/>
              </a:rPr>
              <a:t> </a:t>
            </a:r>
          </a:p>
        </p:txBody>
      </p:sp>
      <p:sp>
        <p:nvSpPr>
          <p:cNvPr id="24592" name="Text Box 28"/>
          <p:cNvSpPr txBox="1">
            <a:spLocks noChangeArrowheads="1"/>
          </p:cNvSpPr>
          <p:nvPr/>
        </p:nvSpPr>
        <p:spPr bwMode="auto">
          <a:xfrm>
            <a:off x="2070100" y="6296025"/>
            <a:ext cx="4181475" cy="641350"/>
          </a:xfrm>
          <a:prstGeom prst="rect">
            <a:avLst/>
          </a:prstGeom>
          <a:noFill/>
          <a:ln w="9525">
            <a:noFill/>
            <a:miter lim="800000"/>
            <a:headEnd/>
            <a:tailEnd/>
          </a:ln>
        </p:spPr>
        <p:txBody>
          <a:bodyPr wrap="none">
            <a:spAutoFit/>
          </a:bodyPr>
          <a:lstStyle/>
          <a:p>
            <a:pPr algn="l" eaLnBrk="0" hangingPunct="0">
              <a:buFontTx/>
              <a:buNone/>
            </a:pPr>
            <a:r>
              <a:rPr kumimoji="0" lang="ja-JP" altLang="en-US" smtClean="0">
                <a:latin typeface="Arial" pitchFamily="34" charset="0"/>
                <a:ea typeface="ＭＳ Ｐゴシック" pitchFamily="50" charset="-128"/>
              </a:rPr>
              <a:t>このプロセスの繰り返しで</a:t>
            </a:r>
            <a:r>
              <a:rPr kumimoji="0" lang="en-US" altLang="ja-JP" smtClean="0">
                <a:latin typeface="Arial" pitchFamily="34" charset="0"/>
                <a:ea typeface="ＭＳ Ｐゴシック" pitchFamily="50" charset="-128"/>
              </a:rPr>
              <a:t>α</a:t>
            </a:r>
            <a:r>
              <a:rPr kumimoji="0" lang="ja-JP" altLang="en-US" smtClean="0">
                <a:latin typeface="Arial" pitchFamily="34" charset="0"/>
                <a:ea typeface="ＭＳ Ｐゴシック" pitchFamily="50" charset="-128"/>
              </a:rPr>
              <a:t>上限値を得る</a:t>
            </a:r>
          </a:p>
          <a:p>
            <a:pPr algn="l" eaLnBrk="0" hangingPunct="0">
              <a:buFontTx/>
              <a:buNone/>
            </a:pPr>
            <a:r>
              <a:rPr kumimoji="0" lang="ja-JP" altLang="en-US" smtClean="0">
                <a:latin typeface="Arial" pitchFamily="34" charset="0"/>
                <a:ea typeface="ＭＳ Ｐゴシック" pitchFamily="50" charset="-128"/>
              </a:rPr>
              <a:t>さらに、</a:t>
            </a:r>
            <a:r>
              <a:rPr kumimoji="0" lang="en-US" altLang="ja-JP" smtClean="0">
                <a:latin typeface="Arial" pitchFamily="34" charset="0"/>
                <a:ea typeface="ＭＳ Ｐゴシック" pitchFamily="50" charset="-128"/>
              </a:rPr>
              <a:t>λ</a:t>
            </a:r>
            <a:r>
              <a:rPr kumimoji="0" lang="ja-JP" altLang="en-US" smtClean="0">
                <a:latin typeface="Arial" pitchFamily="34" charset="0"/>
                <a:ea typeface="ＭＳ Ｐゴシック" pitchFamily="50" charset="-128"/>
              </a:rPr>
              <a:t>を変化させて</a:t>
            </a:r>
            <a:r>
              <a:rPr kumimoji="0" lang="en-US" altLang="ja-JP" smtClean="0">
                <a:latin typeface="Arial" pitchFamily="34" charset="0"/>
                <a:ea typeface="ＭＳ Ｐゴシック" pitchFamily="50" charset="-128"/>
              </a:rPr>
              <a:t>λ-α</a:t>
            </a:r>
            <a:r>
              <a:rPr kumimoji="0" lang="ja-JP" altLang="en-US" smtClean="0">
                <a:latin typeface="Arial" pitchFamily="34" charset="0"/>
                <a:ea typeface="ＭＳ Ｐゴシック" pitchFamily="50" charset="-128"/>
              </a:rPr>
              <a:t>曲線を得る</a:t>
            </a:r>
          </a:p>
        </p:txBody>
      </p:sp>
      <p:pic>
        <p:nvPicPr>
          <p:cNvPr id="24593" name="Picture 32" descr="figure"/>
          <p:cNvPicPr>
            <a:picLocks noChangeAspect="1" noChangeArrowheads="1"/>
          </p:cNvPicPr>
          <p:nvPr>
            <p:custDataLst>
              <p:tags r:id="rId1"/>
            </p:custDataLst>
          </p:nvPr>
        </p:nvPicPr>
        <p:blipFill>
          <a:blip r:embed="rId5" cstate="print"/>
          <a:srcRect/>
          <a:stretch>
            <a:fillRect/>
          </a:stretch>
        </p:blipFill>
        <p:spPr bwMode="auto">
          <a:xfrm>
            <a:off x="5375275" y="3738563"/>
            <a:ext cx="3514725" cy="334962"/>
          </a:xfrm>
          <a:prstGeom prst="rect">
            <a:avLst/>
          </a:prstGeom>
          <a:noFill/>
          <a:ln w="9525">
            <a:noFill/>
            <a:miter lim="800000"/>
            <a:headEnd/>
            <a:tailEnd/>
          </a:ln>
        </p:spPr>
      </p:pic>
      <p:sp>
        <p:nvSpPr>
          <p:cNvPr id="24594" name="AutoShape 33"/>
          <p:cNvSpPr>
            <a:spLocks noChangeArrowheads="1"/>
          </p:cNvSpPr>
          <p:nvPr/>
        </p:nvSpPr>
        <p:spPr bwMode="auto">
          <a:xfrm flipH="1">
            <a:off x="3824288" y="4873625"/>
            <a:ext cx="1303337" cy="704850"/>
          </a:xfrm>
          <a:custGeom>
            <a:avLst/>
            <a:gdLst>
              <a:gd name="T0" fmla="*/ 2147483647 w 21600"/>
              <a:gd name="T1" fmla="*/ 0 h 21600"/>
              <a:gd name="T2" fmla="*/ 2033661635 w 21600"/>
              <a:gd name="T3" fmla="*/ 250184916 h 21600"/>
              <a:gd name="T4" fmla="*/ 0 w 21600"/>
              <a:gd name="T5" fmla="*/ 625497500 h 21600"/>
              <a:gd name="T6" fmla="*/ 2033661635 w 21600"/>
              <a:gd name="T7" fmla="*/ 750555074 h 21600"/>
              <a:gd name="T8" fmla="*/ 2147483647 w 21600"/>
              <a:gd name="T9" fmla="*/ 521218504 h 21600"/>
              <a:gd name="T10" fmla="*/ 2147483647 w 21600"/>
              <a:gd name="T11" fmla="*/ 25018491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92D050"/>
          </a:solidFill>
          <a:ln w="9525">
            <a:solidFill>
              <a:schemeClr val="tx1"/>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24595" name="AutoShape 22"/>
          <p:cNvSpPr>
            <a:spLocks noChangeArrowheads="1"/>
          </p:cNvSpPr>
          <p:nvPr/>
        </p:nvSpPr>
        <p:spPr bwMode="auto">
          <a:xfrm>
            <a:off x="2352675" y="2090738"/>
            <a:ext cx="492125" cy="2157412"/>
          </a:xfrm>
          <a:prstGeom prst="downArrow">
            <a:avLst>
              <a:gd name="adj1" fmla="val 50000"/>
              <a:gd name="adj2" fmla="val 25004"/>
            </a:avLst>
          </a:prstGeom>
          <a:solidFill>
            <a:srgbClr val="92D050"/>
          </a:solidFill>
          <a:ln w="9525">
            <a:solidFill>
              <a:schemeClr val="tx1"/>
            </a:solidFill>
            <a:miter lim="800000"/>
            <a:headEnd/>
            <a:tailEnd/>
          </a:ln>
        </p:spPr>
        <p:txBody>
          <a:bodyPr vert="eaVert"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24596" name="Text Box 26"/>
          <p:cNvSpPr txBox="1">
            <a:spLocks noChangeArrowheads="1"/>
          </p:cNvSpPr>
          <p:nvPr/>
        </p:nvSpPr>
        <p:spPr bwMode="auto">
          <a:xfrm>
            <a:off x="5375275" y="4356100"/>
            <a:ext cx="5391150" cy="400050"/>
          </a:xfrm>
          <a:prstGeom prst="rect">
            <a:avLst/>
          </a:prstGeom>
          <a:noFill/>
          <a:ln w="9525">
            <a:noFill/>
            <a:miter lim="800000"/>
            <a:headEnd/>
            <a:tailEnd/>
          </a:ln>
        </p:spPr>
        <p:txBody>
          <a:bodyPr>
            <a:spAutoFit/>
          </a:bodyPr>
          <a:lstStyle/>
          <a:p>
            <a:pPr algn="l" eaLnBrk="0" hangingPunct="0">
              <a:buFontTx/>
              <a:buBlip>
                <a:blip r:embed="rId4"/>
              </a:buBlip>
            </a:pPr>
            <a:r>
              <a:rPr kumimoji="0" lang="ja-JP" altLang="en-US" sz="2000" smtClean="0">
                <a:latin typeface="Arial" pitchFamily="34" charset="0"/>
                <a:ea typeface="ＭＳ Ｐゴシック" pitchFamily="50" charset="-128"/>
              </a:rPr>
              <a:t>比較・パラメータ調整</a:t>
            </a:r>
            <a:endParaRPr kumimoji="0" lang="en-US" altLang="ja-JP" sz="2000" smtClean="0">
              <a:latin typeface="Arial" pitchFamily="34" charset="0"/>
              <a:ea typeface="ＭＳ Ｐゴシック" pitchFamily="50" charset="-128"/>
            </a:endParaRPr>
          </a:p>
        </p:txBody>
      </p:sp>
      <p:sp>
        <p:nvSpPr>
          <p:cNvPr id="24597" name="Text Box 26"/>
          <p:cNvSpPr txBox="1">
            <a:spLocks noChangeArrowheads="1"/>
          </p:cNvSpPr>
          <p:nvPr/>
        </p:nvSpPr>
        <p:spPr bwMode="auto">
          <a:xfrm>
            <a:off x="5424488" y="5378450"/>
            <a:ext cx="3592512" cy="400050"/>
          </a:xfrm>
          <a:prstGeom prst="rect">
            <a:avLst/>
          </a:prstGeom>
          <a:noFill/>
          <a:ln w="9525">
            <a:noFill/>
            <a:miter lim="800000"/>
            <a:headEnd/>
            <a:tailEnd/>
          </a:ln>
        </p:spPr>
        <p:txBody>
          <a:bodyPr>
            <a:spAutoFit/>
          </a:bodyPr>
          <a:lstStyle/>
          <a:p>
            <a:pPr algn="l" eaLnBrk="0" hangingPunct="0">
              <a:buFontTx/>
              <a:buBlip>
                <a:blip r:embed="rId4"/>
              </a:buBlip>
            </a:pPr>
            <a:r>
              <a:rPr kumimoji="0" lang="en-US" altLang="ja-JP" sz="2000" smtClean="0">
                <a:latin typeface="Arial" pitchFamily="34" charset="0"/>
                <a:ea typeface="ＭＳ Ｐゴシック" pitchFamily="50" charset="-128"/>
              </a:rPr>
              <a:t>E</a:t>
            </a:r>
            <a:r>
              <a:rPr kumimoji="0" lang="en-US" altLang="ja-JP" sz="2000" baseline="-25000" smtClean="0">
                <a:latin typeface="Arial" pitchFamily="34" charset="0"/>
                <a:ea typeface="ＭＳ Ｐゴシック" pitchFamily="50" charset="-128"/>
              </a:rPr>
              <a:t>n</a:t>
            </a:r>
            <a:r>
              <a:rPr kumimoji="0" lang="en-US" altLang="ja-JP" sz="2000" smtClean="0">
                <a:latin typeface="Arial" pitchFamily="34" charset="0"/>
                <a:ea typeface="ＭＳ Ｐゴシック" pitchFamily="50" charset="-128"/>
              </a:rPr>
              <a:t>+ΔE</a:t>
            </a:r>
            <a:r>
              <a:rPr kumimoji="0" lang="en-US" altLang="ja-JP" sz="2000" baseline="-25000" smtClean="0">
                <a:latin typeface="Arial" pitchFamily="34" charset="0"/>
                <a:ea typeface="ＭＳ Ｐゴシック" pitchFamily="50" charset="-128"/>
              </a:rPr>
              <a:t>n</a:t>
            </a:r>
            <a:r>
              <a:rPr kumimoji="0" lang="en-US" altLang="ja-JP" sz="2000" baseline="30000" smtClean="0">
                <a:latin typeface="Arial" pitchFamily="34" charset="0"/>
                <a:ea typeface="ＭＳ Ｐゴシック" pitchFamily="50" charset="-128"/>
              </a:rPr>
              <a:t>i</a:t>
            </a:r>
            <a:r>
              <a:rPr kumimoji="0" lang="ja-JP" altLang="en-US" sz="2000" smtClean="0">
                <a:latin typeface="Arial" pitchFamily="34" charset="0"/>
                <a:ea typeface="ＭＳ Ｐゴシック" pitchFamily="50" charset="-128"/>
              </a:rPr>
              <a:t>での</a:t>
            </a:r>
            <a:r>
              <a:rPr kumimoji="0" lang="en-US" altLang="ja-JP" sz="2000" smtClean="0">
                <a:latin typeface="Arial" pitchFamily="34" charset="0"/>
                <a:ea typeface="ＭＳ Ｐゴシック" pitchFamily="50" charset="-128"/>
              </a:rPr>
              <a:t>α</a:t>
            </a:r>
            <a:r>
              <a:rPr kumimoji="0" lang="ja-JP" altLang="en-US" sz="2000" smtClean="0">
                <a:latin typeface="Arial" pitchFamily="34" charset="0"/>
                <a:ea typeface="ＭＳ Ｐゴシック" pitchFamily="50" charset="-128"/>
              </a:rPr>
              <a:t>を得る</a:t>
            </a:r>
            <a:endParaRPr kumimoji="0" lang="en-US" altLang="ja-JP" sz="2000" smtClean="0">
              <a:latin typeface="Arial" pitchFamily="34" charset="0"/>
              <a:ea typeface="ＭＳ Ｐゴシック" pitchFamily="50" charset="-128"/>
            </a:endParaRPr>
          </a:p>
        </p:txBody>
      </p:sp>
      <p:sp>
        <p:nvSpPr>
          <p:cNvPr id="42" name="スライド番号プレースホルダ 5"/>
          <p:cNvSpPr>
            <a:spLocks noGrp="1"/>
          </p:cNvSpPr>
          <p:nvPr>
            <p:ph type="sldNum" sz="quarter" idx="12"/>
          </p:nvPr>
        </p:nvSpPr>
        <p:spPr/>
        <p:txBody>
          <a:bodyPr/>
          <a:lstStyle/>
          <a:p>
            <a:pPr>
              <a:defRPr/>
            </a:pPr>
            <a:fld id="{4F2E9269-D526-4522-B12A-C611FEE95E0B}" type="slidenum">
              <a:rPr lang="en-US" altLang="ja-JP">
                <a:solidFill>
                  <a:srgbClr val="000000"/>
                </a:solidFill>
              </a:rPr>
              <a:pPr>
                <a:defRPr/>
              </a:pPr>
              <a:t>179</a:t>
            </a:fld>
            <a:r>
              <a:rPr lang="en-US" altLang="ja-JP" dirty="0">
                <a:solidFill>
                  <a:srgbClr val="000000"/>
                </a:solidFill>
              </a:rPr>
              <a:t>/14</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260" name="Rectangle 4"/>
          <p:cNvSpPr>
            <a:spLocks noGrp="1" noChangeArrowheads="1"/>
          </p:cNvSpPr>
          <p:nvPr>
            <p:ph type="title"/>
          </p:nvPr>
        </p:nvSpPr>
        <p:spPr/>
        <p:txBody>
          <a:bodyPr/>
          <a:lstStyle/>
          <a:p>
            <a:r>
              <a:rPr lang="ja-JP" altLang="en-US" dirty="0" smtClean="0"/>
              <a:t>成功確率</a:t>
            </a:r>
            <a:endParaRPr lang="ja-JP" altLang="en-US" dirty="0"/>
          </a:p>
        </p:txBody>
      </p:sp>
      <p:sp>
        <p:nvSpPr>
          <p:cNvPr id="22"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pitchFamily="34" charset="0"/>
                <a:ea typeface="HGP創英角ｺﾞｼｯｸUB" pitchFamily="50" charset="-128"/>
                <a:cs typeface="+mn-cs"/>
              </a:rPr>
              <a:t>東京大学・物理学教室セミナー　</a:t>
            </a:r>
            <a:r>
              <a:rPr lang="en-US" altLang="ja-JP" sz="1200" b="1" kern="1200" smtClean="0">
                <a:solidFill>
                  <a:srgbClr val="EAEAEA"/>
                </a:solidFill>
                <a:latin typeface="Tahoma" pitchFamily="34" charset="0"/>
                <a:ea typeface="HGP創英角ｺﾞｼｯｸUB" pitchFamily="50" charset="-128"/>
                <a:cs typeface="+mn-cs"/>
              </a:rPr>
              <a:t>(2010</a:t>
            </a:r>
            <a:r>
              <a:rPr lang="ja-JP" altLang="en-US" sz="1200" b="1" kern="1200" smtClean="0">
                <a:solidFill>
                  <a:srgbClr val="EAEAEA"/>
                </a:solidFill>
                <a:latin typeface="Tahoma" pitchFamily="34" charset="0"/>
                <a:ea typeface="HGP創英角ｺﾞｼｯｸUB" pitchFamily="50" charset="-128"/>
                <a:cs typeface="+mn-cs"/>
              </a:rPr>
              <a:t>年</a:t>
            </a:r>
            <a:r>
              <a:rPr lang="en-US" altLang="ja-JP" sz="1200" b="1" kern="1200" smtClean="0">
                <a:solidFill>
                  <a:srgbClr val="EAEAEA"/>
                </a:solidFill>
                <a:latin typeface="Tahoma" pitchFamily="34" charset="0"/>
                <a:ea typeface="HGP創英角ｺﾞｼｯｸUB" pitchFamily="50" charset="-128"/>
                <a:cs typeface="+mn-cs"/>
              </a:rPr>
              <a:t>10</a:t>
            </a:r>
            <a:r>
              <a:rPr lang="ja-JP" altLang="en-US" sz="1200" b="1" kern="1200" smtClean="0">
                <a:solidFill>
                  <a:srgbClr val="EAEAEA"/>
                </a:solidFill>
                <a:latin typeface="Tahoma" pitchFamily="34" charset="0"/>
                <a:ea typeface="HGP創英角ｺﾞｼｯｸUB" pitchFamily="50" charset="-128"/>
                <a:cs typeface="+mn-cs"/>
              </a:rPr>
              <a:t>月</a:t>
            </a:r>
            <a:r>
              <a:rPr lang="en-US" altLang="ja-JP" sz="1200" b="1" kern="1200" smtClean="0">
                <a:solidFill>
                  <a:srgbClr val="EAEAEA"/>
                </a:solidFill>
                <a:latin typeface="Tahoma" pitchFamily="34" charset="0"/>
                <a:ea typeface="HGP創英角ｺﾞｼｯｸUB" pitchFamily="50" charset="-128"/>
                <a:cs typeface="+mn-cs"/>
              </a:rPr>
              <a:t>1</a:t>
            </a:r>
            <a:r>
              <a:rPr lang="ja-JP" altLang="en-US" sz="1200" b="1" kern="1200" smtClean="0">
                <a:solidFill>
                  <a:srgbClr val="EAEAEA"/>
                </a:solidFill>
                <a:latin typeface="Tahoma" pitchFamily="34" charset="0"/>
                <a:ea typeface="HGP創英角ｺﾞｼｯｸUB" pitchFamily="50" charset="-128"/>
                <a:cs typeface="+mn-cs"/>
              </a:rPr>
              <a:t>日</a:t>
            </a:r>
            <a:r>
              <a:rPr lang="en-US" altLang="ja-JP" sz="1200" b="1" kern="1200" smtClean="0">
                <a:solidFill>
                  <a:srgbClr val="EAEAEA"/>
                </a:solidFill>
                <a:latin typeface="Tahoma" pitchFamily="34" charset="0"/>
                <a:ea typeface="HGP創英角ｺﾞｼｯｸUB" pitchFamily="50" charset="-128"/>
                <a:cs typeface="+mn-cs"/>
              </a:rPr>
              <a:t>, </a:t>
            </a:r>
            <a:r>
              <a:rPr lang="ja-JP" altLang="en-US" sz="1200" b="1" kern="1200" smtClean="0">
                <a:solidFill>
                  <a:srgbClr val="EAEAEA"/>
                </a:solidFill>
                <a:latin typeface="Tahoma" pitchFamily="34" charset="0"/>
                <a:ea typeface="HGP創英角ｺﾞｼｯｸUB" pitchFamily="50" charset="-128"/>
                <a:cs typeface="+mn-cs"/>
              </a:rPr>
              <a:t>東京大学</a:t>
            </a:r>
            <a:r>
              <a:rPr lang="en-US" altLang="ja-JP" sz="1200" b="1" kern="1200" smtClean="0">
                <a:solidFill>
                  <a:srgbClr val="EAEAEA"/>
                </a:solidFill>
                <a:latin typeface="Tahoma" pitchFamily="34" charset="0"/>
                <a:ea typeface="HGP創英角ｺﾞｼｯｸUB" pitchFamily="50" charset="-128"/>
                <a:cs typeface="+mn-cs"/>
              </a:rPr>
              <a:t>)</a:t>
            </a:r>
            <a:endParaRPr lang="en-US" altLang="ja-JP" sz="1200" b="1" kern="1200">
              <a:solidFill>
                <a:srgbClr val="EAEAEA"/>
              </a:solidFill>
              <a:latin typeface="Tahoma" pitchFamily="34" charset="0"/>
              <a:ea typeface="HGP創英角ｺﾞｼｯｸUB" pitchFamily="50" charset="-128"/>
              <a:cs typeface="+mn-cs"/>
            </a:endParaRPr>
          </a:p>
        </p:txBody>
      </p:sp>
      <p:sp>
        <p:nvSpPr>
          <p:cNvPr id="10" name="Rectangle 69"/>
          <p:cNvSpPr>
            <a:spLocks noChangeArrowheads="1"/>
          </p:cNvSpPr>
          <p:nvPr/>
        </p:nvSpPr>
        <p:spPr bwMode="auto">
          <a:xfrm>
            <a:off x="1500166" y="1071546"/>
            <a:ext cx="4714908" cy="789768"/>
          </a:xfrm>
          <a:prstGeom prst="rect">
            <a:avLst/>
          </a:prstGeom>
          <a:noFill/>
          <a:ln w="1587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dirty="0" smtClean="0">
                <a:solidFill>
                  <a:srgbClr val="FFFFFF"/>
                </a:solidFill>
                <a:sym typeface="Wingdings" pitchFamily="2" charset="2"/>
              </a:rPr>
              <a:t>1</a:t>
            </a:r>
            <a:r>
              <a:rPr lang="ja-JP" altLang="en-US" sz="2000" dirty="0" smtClean="0">
                <a:solidFill>
                  <a:srgbClr val="FFFFFF"/>
                </a:solidFill>
                <a:sym typeface="Wingdings" pitchFamily="2" charset="2"/>
              </a:rPr>
              <a:t>年間の観測で</a:t>
            </a:r>
            <a:r>
              <a:rPr lang="en-US" altLang="ja-JP" sz="2000" dirty="0" smtClean="0">
                <a:solidFill>
                  <a:srgbClr val="FFFFFF"/>
                </a:solidFill>
                <a:sym typeface="Wingdings" pitchFamily="2" charset="2"/>
              </a:rPr>
              <a:t>, </a:t>
            </a:r>
            <a:r>
              <a:rPr lang="ja-JP" altLang="en-US" sz="2000" dirty="0" smtClean="0">
                <a:solidFill>
                  <a:srgbClr val="FFFFFF"/>
                </a:solidFill>
                <a:sym typeface="Wingdings" pitchFamily="2" charset="2"/>
              </a:rPr>
              <a:t>少なくとも</a:t>
            </a:r>
            <a:r>
              <a:rPr lang="en-US" altLang="ja-JP" sz="2000" dirty="0" smtClean="0">
                <a:solidFill>
                  <a:srgbClr val="FFFFFF"/>
                </a:solidFill>
                <a:sym typeface="Wingdings" pitchFamily="2" charset="2"/>
              </a:rPr>
              <a:t>1</a:t>
            </a:r>
            <a:r>
              <a:rPr lang="ja-JP" altLang="en-US" sz="2000" dirty="0" smtClean="0">
                <a:solidFill>
                  <a:srgbClr val="FFFFFF"/>
                </a:solidFill>
                <a:sym typeface="Wingdings" pitchFamily="2" charset="2"/>
              </a:rPr>
              <a:t>回以上</a:t>
            </a:r>
            <a:endParaRPr lang="en-US" altLang="ja-JP" sz="2000" dirty="0" smtClean="0">
              <a:solidFill>
                <a:srgbClr val="FFFFFF"/>
              </a:solidFill>
              <a:sym typeface="Wingdings" pitchFamily="2" charset="2"/>
            </a:endParaRPr>
          </a:p>
          <a:p>
            <a:pPr algn="l" rtl="0" fontAlgn="base">
              <a:lnSpc>
                <a:spcPct val="120000"/>
              </a:lnSpc>
              <a:spcBef>
                <a:spcPct val="0"/>
              </a:spcBef>
              <a:spcAft>
                <a:spcPct val="0"/>
              </a:spcAft>
              <a:buNone/>
            </a:pPr>
            <a:r>
              <a:rPr lang="en-US" altLang="ja-JP" sz="2000" dirty="0" smtClean="0">
                <a:solidFill>
                  <a:srgbClr val="FFFFFF"/>
                </a:solidFill>
                <a:sym typeface="Wingdings" pitchFamily="2" charset="2"/>
              </a:rPr>
              <a:t>               </a:t>
            </a:r>
            <a:r>
              <a:rPr lang="ja-JP" altLang="en-US" sz="2000" dirty="0" smtClean="0">
                <a:solidFill>
                  <a:srgbClr val="FFFFFF"/>
                </a:solidFill>
                <a:sym typeface="Wingdings" pitchFamily="2" charset="2"/>
              </a:rPr>
              <a:t>重力波を検出できる確率</a:t>
            </a:r>
            <a:r>
              <a:rPr lang="en-US" altLang="ja-JP" sz="2000" dirty="0" smtClean="0">
                <a:solidFill>
                  <a:srgbClr val="FFFFFF"/>
                </a:solidFill>
                <a:sym typeface="Wingdings" pitchFamily="2" charset="2"/>
              </a:rPr>
              <a:t>: </a:t>
            </a:r>
            <a:endParaRPr kumimoji="1" lang="en-US" altLang="ja-JP" sz="2000" kern="1200" dirty="0">
              <a:solidFill>
                <a:srgbClr val="FFFFFF"/>
              </a:solidFill>
              <a:latin typeface="Tahoma" pitchFamily="34" charset="0"/>
              <a:ea typeface="HGP創英角ｺﾞｼｯｸUB" pitchFamily="50" charset="-128"/>
              <a:cs typeface="+mn-cs"/>
              <a:sym typeface="Wingdings" pitchFamily="2" charset="2"/>
            </a:endParaRPr>
          </a:p>
        </p:txBody>
      </p:sp>
      <p:sp>
        <p:nvSpPr>
          <p:cNvPr id="11" name="Rectangle 69"/>
          <p:cNvSpPr>
            <a:spLocks noChangeArrowheads="1"/>
          </p:cNvSpPr>
          <p:nvPr/>
        </p:nvSpPr>
        <p:spPr bwMode="auto">
          <a:xfrm>
            <a:off x="5500694" y="1435389"/>
            <a:ext cx="1571636" cy="421975"/>
          </a:xfrm>
          <a:prstGeom prst="rect">
            <a:avLst/>
          </a:prstGeom>
          <a:noFill/>
          <a:ln w="1587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99CCFF"/>
                </a:solidFill>
                <a:sym typeface="Wingdings" pitchFamily="2" charset="2"/>
              </a:rPr>
              <a:t> </a:t>
            </a:r>
            <a:r>
              <a:rPr lang="en-US" altLang="ja-JP" sz="2000" b="1" dirty="0" smtClean="0">
                <a:solidFill>
                  <a:srgbClr val="66FF66"/>
                </a:solidFill>
                <a:sym typeface="Wingdings" pitchFamily="2" charset="2"/>
              </a:rPr>
              <a:t>99.9%</a:t>
            </a:r>
            <a:endParaRPr kumimoji="1" lang="en-US" altLang="ja-JP" sz="2000" b="1" kern="1200" dirty="0">
              <a:solidFill>
                <a:srgbClr val="66FF66"/>
              </a:solidFill>
              <a:latin typeface="Tahoma" pitchFamily="34" charset="0"/>
              <a:ea typeface="HGP創英角ｺﾞｼｯｸUB" pitchFamily="50" charset="-128"/>
              <a:cs typeface="+mn-cs"/>
              <a:sym typeface="Wingdings" pitchFamily="2" charset="2"/>
            </a:endParaRPr>
          </a:p>
        </p:txBody>
      </p:sp>
      <p:pic>
        <p:nvPicPr>
          <p:cNvPr id="1785857" name="Picture 1"/>
          <p:cNvPicPr>
            <a:picLocks noChangeAspect="1" noChangeArrowheads="1"/>
          </p:cNvPicPr>
          <p:nvPr/>
        </p:nvPicPr>
        <p:blipFill>
          <a:blip r:embed="rId3" cstate="print"/>
          <a:srcRect/>
          <a:stretch>
            <a:fillRect/>
          </a:stretch>
        </p:blipFill>
        <p:spPr bwMode="auto">
          <a:xfrm>
            <a:off x="1285852" y="2143116"/>
            <a:ext cx="6596079" cy="4024349"/>
          </a:xfrm>
          <a:prstGeom prst="rect">
            <a:avLst/>
          </a:prstGeom>
          <a:noFill/>
          <a:ln w="9525">
            <a:noFill/>
            <a:miter lim="800000"/>
            <a:headEnd/>
            <a:tailEnd/>
          </a:ln>
        </p:spPr>
      </p:pic>
      <p:sp>
        <p:nvSpPr>
          <p:cNvPr id="12" name="Rectangle 69"/>
          <p:cNvSpPr>
            <a:spLocks noChangeArrowheads="1"/>
          </p:cNvSpPr>
          <p:nvPr/>
        </p:nvSpPr>
        <p:spPr bwMode="auto">
          <a:xfrm>
            <a:off x="5786446" y="4000504"/>
            <a:ext cx="1928826" cy="80329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None/>
            </a:pPr>
            <a:r>
              <a:rPr lang="ja-JP" altLang="en-US" sz="1400" b="1" dirty="0" smtClean="0">
                <a:solidFill>
                  <a:srgbClr val="5F5F5F"/>
                </a:solidFill>
                <a:sym typeface="Wingdings" pitchFamily="2" charset="2"/>
              </a:rPr>
              <a:t>重力波の発生</a:t>
            </a:r>
            <a:endParaRPr lang="en-US" altLang="ja-JP" sz="1400" b="1" dirty="0" smtClean="0">
              <a:solidFill>
                <a:srgbClr val="5F5F5F"/>
              </a:solidFill>
              <a:sym typeface="Wingdings" pitchFamily="2" charset="2"/>
            </a:endParaRPr>
          </a:p>
          <a:p>
            <a:pPr algn="l" rtl="0" fontAlgn="base">
              <a:lnSpc>
                <a:spcPct val="110000"/>
              </a:lnSpc>
              <a:spcBef>
                <a:spcPct val="0"/>
              </a:spcBef>
              <a:spcAft>
                <a:spcPct val="0"/>
              </a:spcAft>
              <a:buNone/>
            </a:pPr>
            <a:r>
              <a:rPr lang="en-US" altLang="ja-JP" sz="1400" b="1" dirty="0" smtClean="0">
                <a:solidFill>
                  <a:srgbClr val="5F5F5F"/>
                </a:solidFill>
                <a:sym typeface="Wingdings" pitchFamily="2" charset="2"/>
              </a:rPr>
              <a:t>Poisson</a:t>
            </a:r>
            <a:r>
              <a:rPr lang="ja-JP" altLang="en-US" sz="1400" b="1" dirty="0" smtClean="0">
                <a:solidFill>
                  <a:srgbClr val="5F5F5F"/>
                </a:solidFill>
                <a:sym typeface="Wingdings" pitchFamily="2" charset="2"/>
              </a:rPr>
              <a:t>分布に従う</a:t>
            </a:r>
            <a:endParaRPr lang="en-US" altLang="ja-JP" sz="1400" b="1" dirty="0" smtClean="0">
              <a:solidFill>
                <a:srgbClr val="5F5F5F"/>
              </a:solidFill>
              <a:sym typeface="Wingdings" pitchFamily="2" charset="2"/>
            </a:endParaRPr>
          </a:p>
          <a:p>
            <a:pPr algn="l" rtl="0" fontAlgn="base">
              <a:lnSpc>
                <a:spcPct val="110000"/>
              </a:lnSpc>
              <a:spcBef>
                <a:spcPct val="0"/>
              </a:spcBef>
              <a:spcAft>
                <a:spcPct val="0"/>
              </a:spcAft>
              <a:buNone/>
            </a:pPr>
            <a:r>
              <a:rPr lang="en-US" altLang="ja-JP" sz="1400" b="1" dirty="0" smtClean="0">
                <a:solidFill>
                  <a:srgbClr val="5F5F5F"/>
                </a:solidFill>
                <a:sym typeface="Wingdings" pitchFamily="2" charset="2"/>
              </a:rPr>
              <a:t>                       </a:t>
            </a:r>
            <a:r>
              <a:rPr lang="ja-JP" altLang="en-US" sz="1400" b="1" dirty="0" smtClean="0">
                <a:solidFill>
                  <a:srgbClr val="5F5F5F"/>
                </a:solidFill>
                <a:sym typeface="Wingdings" pitchFamily="2" charset="2"/>
              </a:rPr>
              <a:t>と仮定</a:t>
            </a:r>
            <a:endParaRPr lang="en-US" altLang="ja-JP" sz="1400" b="1" dirty="0" smtClean="0">
              <a:solidFill>
                <a:srgbClr val="5F5F5F"/>
              </a:solidFill>
              <a:sym typeface="Wingdings" pitchFamily="2" charset="2"/>
            </a:endParaRPr>
          </a:p>
        </p:txBody>
      </p:sp>
      <p:sp>
        <p:nvSpPr>
          <p:cNvPr id="13" name="Rectangle 69"/>
          <p:cNvSpPr>
            <a:spLocks noChangeArrowheads="1"/>
          </p:cNvSpPr>
          <p:nvPr/>
        </p:nvSpPr>
        <p:spPr bwMode="auto">
          <a:xfrm>
            <a:off x="7881931" y="5595961"/>
            <a:ext cx="1071538" cy="498598"/>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None/>
            </a:pPr>
            <a:r>
              <a:rPr lang="en-US" altLang="ja-JP" sz="1200" b="1" dirty="0" smtClean="0">
                <a:solidFill>
                  <a:srgbClr val="FFFFFF"/>
                </a:solidFill>
                <a:sym typeface="Wingdings" pitchFamily="2" charset="2"/>
              </a:rPr>
              <a:t>Figure</a:t>
            </a:r>
          </a:p>
          <a:p>
            <a:pPr algn="l" rtl="0" fontAlgn="base">
              <a:lnSpc>
                <a:spcPct val="110000"/>
              </a:lnSpc>
              <a:spcBef>
                <a:spcPct val="0"/>
              </a:spcBef>
              <a:spcAft>
                <a:spcPct val="0"/>
              </a:spcAft>
              <a:buNone/>
            </a:pPr>
            <a:r>
              <a:rPr lang="en-US" altLang="ja-JP" sz="1200" b="1" dirty="0" smtClean="0">
                <a:solidFill>
                  <a:srgbClr val="FFFFFF"/>
                </a:solidFill>
                <a:sym typeface="Wingdings" pitchFamily="2" charset="2"/>
              </a:rPr>
              <a:t> N.Kanda</a:t>
            </a:r>
          </a:p>
        </p:txBody>
      </p:sp>
      <p:sp>
        <p:nvSpPr>
          <p:cNvPr id="14" name="フリーフォーム 13"/>
          <p:cNvSpPr/>
          <p:nvPr/>
        </p:nvSpPr>
        <p:spPr bwMode="auto">
          <a:xfrm>
            <a:off x="2137144" y="2232837"/>
            <a:ext cx="5422605" cy="3498112"/>
          </a:xfrm>
          <a:custGeom>
            <a:avLst/>
            <a:gdLst>
              <a:gd name="connsiteX0" fmla="*/ 0 w 5422605"/>
              <a:gd name="connsiteY0" fmla="*/ 3498112 h 3498112"/>
              <a:gd name="connsiteX1" fmla="*/ 180754 w 5422605"/>
              <a:gd name="connsiteY1" fmla="*/ 3498112 h 3498112"/>
              <a:gd name="connsiteX2" fmla="*/ 489098 w 5422605"/>
              <a:gd name="connsiteY2" fmla="*/ 3402419 h 3498112"/>
              <a:gd name="connsiteX3" fmla="*/ 797442 w 5422605"/>
              <a:gd name="connsiteY3" fmla="*/ 3147237 h 3498112"/>
              <a:gd name="connsiteX4" fmla="*/ 978196 w 5422605"/>
              <a:gd name="connsiteY4" fmla="*/ 2881423 h 3498112"/>
              <a:gd name="connsiteX5" fmla="*/ 1669312 w 5422605"/>
              <a:gd name="connsiteY5" fmla="*/ 1318437 h 3498112"/>
              <a:gd name="connsiteX6" fmla="*/ 1871330 w 5422605"/>
              <a:gd name="connsiteY6" fmla="*/ 914400 h 3498112"/>
              <a:gd name="connsiteX7" fmla="*/ 2052084 w 5422605"/>
              <a:gd name="connsiteY7" fmla="*/ 606056 h 3498112"/>
              <a:gd name="connsiteX8" fmla="*/ 2339163 w 5422605"/>
              <a:gd name="connsiteY8" fmla="*/ 308344 h 3498112"/>
              <a:gd name="connsiteX9" fmla="*/ 2562447 w 5422605"/>
              <a:gd name="connsiteY9" fmla="*/ 138223 h 3498112"/>
              <a:gd name="connsiteX10" fmla="*/ 2838893 w 5422605"/>
              <a:gd name="connsiteY10" fmla="*/ 53163 h 3498112"/>
              <a:gd name="connsiteX11" fmla="*/ 3370521 w 5422605"/>
              <a:gd name="connsiteY11" fmla="*/ 0 h 3498112"/>
              <a:gd name="connsiteX12" fmla="*/ 5422605 w 5422605"/>
              <a:gd name="connsiteY12" fmla="*/ 10633 h 349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22605" h="3498112">
                <a:moveTo>
                  <a:pt x="0" y="3498112"/>
                </a:moveTo>
                <a:lnTo>
                  <a:pt x="180754" y="3498112"/>
                </a:lnTo>
                <a:lnTo>
                  <a:pt x="489098" y="3402419"/>
                </a:lnTo>
                <a:lnTo>
                  <a:pt x="797442" y="3147237"/>
                </a:lnTo>
                <a:lnTo>
                  <a:pt x="978196" y="2881423"/>
                </a:lnTo>
                <a:lnTo>
                  <a:pt x="1669312" y="1318437"/>
                </a:lnTo>
                <a:lnTo>
                  <a:pt x="1871330" y="914400"/>
                </a:lnTo>
                <a:lnTo>
                  <a:pt x="2052084" y="606056"/>
                </a:lnTo>
                <a:lnTo>
                  <a:pt x="2339163" y="308344"/>
                </a:lnTo>
                <a:lnTo>
                  <a:pt x="2562447" y="138223"/>
                </a:lnTo>
                <a:lnTo>
                  <a:pt x="2838893" y="53163"/>
                </a:lnTo>
                <a:lnTo>
                  <a:pt x="3370521" y="0"/>
                </a:lnTo>
                <a:lnTo>
                  <a:pt x="5422605" y="10633"/>
                </a:lnTo>
              </a:path>
            </a:pathLst>
          </a:custGeom>
          <a:noFill/>
          <a:ln w="76200" cap="flat" cmpd="sng" algn="ctr">
            <a:solidFill>
              <a:srgbClr val="0099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8"/>
          <p:cNvSpPr>
            <a:spLocks noChangeArrowheads="1"/>
          </p:cNvSpPr>
          <p:nvPr/>
        </p:nvSpPr>
        <p:spPr bwMode="auto">
          <a:xfrm>
            <a:off x="457200" y="2841625"/>
            <a:ext cx="7562850" cy="2063750"/>
          </a:xfrm>
          <a:prstGeom prst="rect">
            <a:avLst/>
          </a:prstGeom>
          <a:solidFill>
            <a:srgbClr val="CCFFFF">
              <a:alpha val="39999"/>
            </a:srgbClr>
          </a:solidFill>
          <a:ln w="9525">
            <a:solidFill>
              <a:srgbClr val="3399FF"/>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25603" name="Rectangle 19"/>
          <p:cNvSpPr>
            <a:spLocks noChangeArrowheads="1"/>
          </p:cNvSpPr>
          <p:nvPr/>
        </p:nvSpPr>
        <p:spPr bwMode="auto">
          <a:xfrm>
            <a:off x="0" y="873125"/>
            <a:ext cx="9144000" cy="1841500"/>
          </a:xfrm>
          <a:prstGeom prst="rect">
            <a:avLst/>
          </a:prstGeom>
          <a:solidFill>
            <a:srgbClr val="FF7C80">
              <a:alpha val="30196"/>
            </a:srgbClr>
          </a:solidFill>
          <a:ln w="9525">
            <a:solidFill>
              <a:srgbClr val="FF7C80"/>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4" name="日付プレースホルダ 3"/>
          <p:cNvSpPr>
            <a:spLocks noGrp="1"/>
          </p:cNvSpPr>
          <p:nvPr>
            <p:ph type="dt" sz="quarter" idx="10"/>
          </p:nvPr>
        </p:nvSpPr>
        <p:spPr/>
        <p:txBody>
          <a:bodyPr/>
          <a:lstStyle/>
          <a:p>
            <a:pPr>
              <a:defRPr/>
            </a:pPr>
            <a:r>
              <a:rPr lang="en-US" altLang="ja-JP">
                <a:solidFill>
                  <a:srgbClr val="000000"/>
                </a:solidFill>
              </a:rPr>
              <a:t>2010/7/23</a:t>
            </a:r>
          </a:p>
        </p:txBody>
      </p:sp>
      <p:sp>
        <p:nvSpPr>
          <p:cNvPr id="5" name="フッター プレースホルダ 4"/>
          <p:cNvSpPr>
            <a:spLocks noGrp="1"/>
          </p:cNvSpPr>
          <p:nvPr>
            <p:ph type="ftr" sz="quarter" idx="11"/>
          </p:nvPr>
        </p:nvSpPr>
        <p:spPr/>
        <p:txBody>
          <a:bodyPr/>
          <a:lstStyle/>
          <a:p>
            <a:pPr>
              <a:defRPr/>
            </a:pPr>
            <a:r>
              <a:rPr lang="ja-JP" altLang="en-US">
                <a:solidFill>
                  <a:srgbClr val="000000"/>
                </a:solidFill>
              </a:rPr>
              <a:t>坪野研セミナー</a:t>
            </a:r>
          </a:p>
        </p:txBody>
      </p:sp>
      <p:sp>
        <p:nvSpPr>
          <p:cNvPr id="25606" name="Rectangle 2"/>
          <p:cNvSpPr>
            <a:spLocks noGrp="1" noChangeArrowheads="1"/>
          </p:cNvSpPr>
          <p:nvPr>
            <p:ph type="title"/>
          </p:nvPr>
        </p:nvSpPr>
        <p:spPr/>
        <p:txBody>
          <a:bodyPr/>
          <a:lstStyle/>
          <a:p>
            <a:pPr eaLnBrk="1" hangingPunct="1"/>
            <a:r>
              <a:rPr lang="ja-JP" altLang="en-US" smtClean="0"/>
              <a:t>先行研究</a:t>
            </a:r>
          </a:p>
        </p:txBody>
      </p:sp>
      <p:sp>
        <p:nvSpPr>
          <p:cNvPr id="25607" name="Text Box 26"/>
          <p:cNvSpPr txBox="1">
            <a:spLocks noChangeArrowheads="1"/>
          </p:cNvSpPr>
          <p:nvPr/>
        </p:nvSpPr>
        <p:spPr bwMode="auto">
          <a:xfrm>
            <a:off x="0" y="873125"/>
            <a:ext cx="5391150" cy="1570038"/>
          </a:xfrm>
          <a:prstGeom prst="rect">
            <a:avLst/>
          </a:prstGeom>
          <a:noFill/>
          <a:ln w="9525">
            <a:noFill/>
            <a:miter lim="800000"/>
            <a:headEnd/>
            <a:tailEnd/>
          </a:ln>
        </p:spPr>
        <p:txBody>
          <a:bodyPr>
            <a:spAutoFit/>
          </a:bodyPr>
          <a:lstStyle/>
          <a:p>
            <a:pPr algn="l" eaLnBrk="0" hangingPunct="0">
              <a:buFontTx/>
              <a:buBlip>
                <a:blip r:embed="rId3"/>
              </a:buBlip>
            </a:pPr>
            <a:r>
              <a:rPr kumimoji="0" lang="ja-JP" altLang="en-US" sz="2400" smtClean="0">
                <a:latin typeface="Arial" pitchFamily="34" charset="0"/>
                <a:ea typeface="ＭＳ Ｐゴシック" pitchFamily="50" charset="-128"/>
              </a:rPr>
              <a:t>高橋研において</a:t>
            </a:r>
            <a:endParaRPr kumimoji="0" lang="en-US" altLang="ja-JP" sz="2400" smtClean="0">
              <a:latin typeface="Arial" pitchFamily="34" charset="0"/>
              <a:ea typeface="ＭＳ Ｐゴシック" pitchFamily="50" charset="-128"/>
            </a:endParaRPr>
          </a:p>
          <a:p>
            <a:pPr lvl="1" algn="l" eaLnBrk="0" hangingPunct="0">
              <a:buFontTx/>
              <a:buBlip>
                <a:blip r:embed="rId3"/>
              </a:buBlip>
            </a:pPr>
            <a:r>
              <a:rPr kumimoji="0" lang="ja-JP" altLang="en-US" sz="2400" smtClean="0">
                <a:latin typeface="Arial" pitchFamily="34" charset="0"/>
                <a:ea typeface="ＭＳ Ｐゴシック" pitchFamily="50" charset="-128"/>
              </a:rPr>
              <a:t>ほぼ同じセットアップ</a:t>
            </a:r>
            <a:endParaRPr kumimoji="0" lang="en-US" altLang="ja-JP" sz="2400" smtClean="0">
              <a:latin typeface="Arial" pitchFamily="34" charset="0"/>
              <a:ea typeface="ＭＳ Ｐゴシック" pitchFamily="50" charset="-128"/>
            </a:endParaRPr>
          </a:p>
          <a:p>
            <a:pPr lvl="1" algn="l" eaLnBrk="0" hangingPunct="0">
              <a:buFontTx/>
              <a:buBlip>
                <a:blip r:embed="rId3"/>
              </a:buBlip>
            </a:pPr>
            <a:r>
              <a:rPr kumimoji="0" lang="ja-JP" altLang="en-US" sz="2400" smtClean="0">
                <a:latin typeface="Arial" pitchFamily="34" charset="0"/>
                <a:ea typeface="ＭＳ Ｐゴシック" pitchFamily="50" charset="-128"/>
              </a:rPr>
              <a:t>ほぼ同じ測定対象</a:t>
            </a:r>
            <a:endParaRPr kumimoji="0" lang="en-US" altLang="ja-JP" sz="2400" smtClean="0">
              <a:latin typeface="Arial" pitchFamily="34" charset="0"/>
              <a:ea typeface="ＭＳ Ｐゴシック" pitchFamily="50" charset="-128"/>
            </a:endParaRPr>
          </a:p>
          <a:p>
            <a:pPr algn="l" eaLnBrk="0" hangingPunct="0">
              <a:buFontTx/>
              <a:buNone/>
            </a:pPr>
            <a:r>
              <a:rPr kumimoji="0" lang="ja-JP" altLang="en-US" sz="2400" smtClean="0">
                <a:latin typeface="Arial" pitchFamily="34" charset="0"/>
                <a:ea typeface="ＭＳ Ｐゴシック" pitchFamily="50" charset="-128"/>
              </a:rPr>
              <a:t>　　での研究が存在する。</a:t>
            </a:r>
          </a:p>
        </p:txBody>
      </p:sp>
      <p:sp>
        <p:nvSpPr>
          <p:cNvPr id="25608" name="Text Box 26"/>
          <p:cNvSpPr txBox="1">
            <a:spLocks noChangeArrowheads="1"/>
          </p:cNvSpPr>
          <p:nvPr/>
        </p:nvSpPr>
        <p:spPr bwMode="auto">
          <a:xfrm>
            <a:off x="457200" y="2967038"/>
            <a:ext cx="8316913" cy="1938337"/>
          </a:xfrm>
          <a:prstGeom prst="rect">
            <a:avLst/>
          </a:prstGeom>
          <a:noFill/>
          <a:ln w="9525">
            <a:noFill/>
            <a:miter lim="800000"/>
            <a:headEnd/>
            <a:tailEnd/>
          </a:ln>
        </p:spPr>
        <p:txBody>
          <a:bodyPr>
            <a:spAutoFit/>
          </a:bodyPr>
          <a:lstStyle/>
          <a:p>
            <a:pPr algn="l" eaLnBrk="0" hangingPunct="0">
              <a:buFontTx/>
              <a:buBlip>
                <a:blip r:embed="rId3"/>
              </a:buBlip>
            </a:pPr>
            <a:r>
              <a:rPr kumimoji="0" lang="ja-JP" altLang="en-US" sz="2400" smtClean="0">
                <a:latin typeface="Arial" pitchFamily="34" charset="0"/>
                <a:ea typeface="ＭＳ Ｐゴシック" pitchFamily="50" charset="-128"/>
              </a:rPr>
              <a:t>本研究と異なる点は以下</a:t>
            </a:r>
            <a:endParaRPr kumimoji="0" lang="en-US" altLang="ja-JP" sz="2400" smtClean="0">
              <a:latin typeface="Arial" pitchFamily="34" charset="0"/>
              <a:ea typeface="ＭＳ Ｐゴシック" pitchFamily="50" charset="-128"/>
            </a:endParaRPr>
          </a:p>
          <a:p>
            <a:pPr lvl="1" algn="l" eaLnBrk="0" hangingPunct="0">
              <a:buFontTx/>
              <a:buBlip>
                <a:blip r:embed="rId3"/>
              </a:buBlip>
            </a:pPr>
            <a:r>
              <a:rPr kumimoji="0" lang="ja-JP" altLang="en-US" sz="2400" smtClean="0">
                <a:latin typeface="Arial" pitchFamily="34" charset="0"/>
                <a:ea typeface="ＭＳ Ｐゴシック" pitchFamily="50" charset="-128"/>
              </a:rPr>
              <a:t>原子の閉じ込めに</a:t>
            </a:r>
            <a:r>
              <a:rPr kumimoji="0" lang="en-US" altLang="ja-JP" sz="2400" smtClean="0">
                <a:latin typeface="Arial" pitchFamily="34" charset="0"/>
                <a:ea typeface="ＭＳ Ｐゴシック" pitchFamily="50" charset="-128"/>
              </a:rPr>
              <a:t>Optical lattice</a:t>
            </a:r>
            <a:r>
              <a:rPr kumimoji="0" lang="ja-JP" altLang="en-US" sz="2400" smtClean="0">
                <a:latin typeface="Arial" pitchFamily="34" charset="0"/>
                <a:ea typeface="ＭＳ Ｐゴシック" pitchFamily="50" charset="-128"/>
              </a:rPr>
              <a:t>を使用していない</a:t>
            </a:r>
            <a:endParaRPr kumimoji="0" lang="en-US" altLang="ja-JP" sz="2400" smtClean="0">
              <a:latin typeface="Arial" pitchFamily="34" charset="0"/>
              <a:ea typeface="ＭＳ Ｐゴシック" pitchFamily="50" charset="-128"/>
            </a:endParaRPr>
          </a:p>
          <a:p>
            <a:pPr algn="l" eaLnBrk="0" hangingPunct="0">
              <a:buFontTx/>
              <a:buNone/>
            </a:pPr>
            <a:r>
              <a:rPr kumimoji="0" lang="ja-JP" altLang="en-US" sz="2400" smtClean="0">
                <a:latin typeface="Arial" pitchFamily="34" charset="0"/>
                <a:ea typeface="ＭＳ Ｐゴシック" pitchFamily="50" charset="-128"/>
              </a:rPr>
              <a:t>　　　</a:t>
            </a:r>
            <a:r>
              <a:rPr kumimoji="0" lang="en-US" altLang="ja-JP" sz="2400" smtClean="0">
                <a:latin typeface="Arial" pitchFamily="34" charset="0"/>
                <a:ea typeface="ＭＳ Ｐゴシック" pitchFamily="50" charset="-128"/>
              </a:rPr>
              <a:t>	</a:t>
            </a:r>
            <a:r>
              <a:rPr kumimoji="0" lang="ja-JP" altLang="en-US" sz="2400" smtClean="0">
                <a:latin typeface="Arial" pitchFamily="34" charset="0"/>
                <a:ea typeface="ＭＳ Ｐゴシック" pitchFamily="50" charset="-128"/>
              </a:rPr>
              <a:t>→原子の熱運動により、スペクトルが悪化している</a:t>
            </a:r>
            <a:endParaRPr kumimoji="0" lang="en-US" altLang="ja-JP" sz="2400" smtClean="0">
              <a:latin typeface="Arial" pitchFamily="34" charset="0"/>
              <a:ea typeface="ＭＳ Ｐゴシック" pitchFamily="50" charset="-128"/>
            </a:endParaRPr>
          </a:p>
          <a:p>
            <a:pPr lvl="1" algn="l" eaLnBrk="0" hangingPunct="0">
              <a:buFontTx/>
              <a:buBlip>
                <a:blip r:embed="rId3"/>
              </a:buBlip>
            </a:pPr>
            <a:r>
              <a:rPr kumimoji="0" lang="en-US" altLang="ja-JP" sz="2400" smtClean="0">
                <a:latin typeface="Arial" pitchFamily="34" charset="0"/>
                <a:ea typeface="ＭＳ Ｐゴシック" pitchFamily="50" charset="-128"/>
              </a:rPr>
              <a:t>C6</a:t>
            </a:r>
            <a:r>
              <a:rPr kumimoji="0" lang="ja-JP" altLang="en-US" sz="2400" smtClean="0">
                <a:latin typeface="Arial" pitchFamily="34" charset="0"/>
                <a:ea typeface="ＭＳ Ｐゴシック" pitchFamily="50" charset="-128"/>
              </a:rPr>
              <a:t>、</a:t>
            </a:r>
            <a:r>
              <a:rPr kumimoji="0" lang="en-US" altLang="ja-JP" sz="2400" smtClean="0">
                <a:latin typeface="Arial" pitchFamily="34" charset="0"/>
                <a:ea typeface="ＭＳ Ｐゴシック" pitchFamily="50" charset="-128"/>
              </a:rPr>
              <a:t>C8</a:t>
            </a:r>
            <a:r>
              <a:rPr kumimoji="0" lang="ja-JP" altLang="en-US" sz="2400" smtClean="0">
                <a:latin typeface="Arial" pitchFamily="34" charset="0"/>
                <a:ea typeface="ＭＳ Ｐゴシック" pitchFamily="50" charset="-128"/>
              </a:rPr>
              <a:t>、</a:t>
            </a:r>
            <a:r>
              <a:rPr kumimoji="0" lang="en-US" altLang="ja-JP" sz="2400" smtClean="0">
                <a:latin typeface="Arial" pitchFamily="34" charset="0"/>
                <a:ea typeface="ＭＳ Ｐゴシック" pitchFamily="50" charset="-128"/>
              </a:rPr>
              <a:t>C12</a:t>
            </a:r>
            <a:r>
              <a:rPr kumimoji="0" lang="ja-JP" altLang="en-US" sz="2400" smtClean="0">
                <a:latin typeface="Arial" pitchFamily="34" charset="0"/>
                <a:ea typeface="ＭＳ Ｐゴシック" pitchFamily="50" charset="-128"/>
              </a:rPr>
              <a:t>項の決定を行っているが、</a:t>
            </a:r>
            <a:endParaRPr kumimoji="0" lang="en-US" altLang="ja-JP" sz="2400" smtClean="0">
              <a:latin typeface="Arial" pitchFamily="34" charset="0"/>
              <a:ea typeface="ＭＳ Ｐゴシック" pitchFamily="50" charset="-128"/>
            </a:endParaRPr>
          </a:p>
          <a:p>
            <a:pPr algn="l" eaLnBrk="0" hangingPunct="0">
              <a:buFontTx/>
              <a:buNone/>
            </a:pPr>
            <a:r>
              <a:rPr kumimoji="0" lang="ja-JP" altLang="en-US" sz="2400" smtClean="0">
                <a:latin typeface="Arial" pitchFamily="34" charset="0"/>
                <a:ea typeface="ＭＳ Ｐゴシック" pitchFamily="50" charset="-128"/>
              </a:rPr>
              <a:t>　　　  重力余剰項についての言及はない</a:t>
            </a:r>
            <a:endParaRPr kumimoji="0" lang="en-US" altLang="ja-JP" sz="2400" smtClean="0">
              <a:latin typeface="Arial" pitchFamily="34" charset="0"/>
              <a:ea typeface="ＭＳ Ｐゴシック" pitchFamily="50" charset="-128"/>
            </a:endParaRPr>
          </a:p>
        </p:txBody>
      </p:sp>
      <p:sp>
        <p:nvSpPr>
          <p:cNvPr id="25609" name="テキスト ボックス 9"/>
          <p:cNvSpPr txBox="1">
            <a:spLocks noChangeArrowheads="1"/>
          </p:cNvSpPr>
          <p:nvPr/>
        </p:nvSpPr>
        <p:spPr bwMode="auto">
          <a:xfrm>
            <a:off x="1355725" y="5157788"/>
            <a:ext cx="6489700" cy="831850"/>
          </a:xfrm>
          <a:prstGeom prst="rect">
            <a:avLst/>
          </a:prstGeom>
          <a:noFill/>
          <a:ln w="9525">
            <a:solidFill>
              <a:srgbClr val="FF0000"/>
            </a:solidFill>
            <a:miter lim="800000"/>
            <a:headEnd/>
            <a:tailEnd/>
          </a:ln>
        </p:spPr>
        <p:txBody>
          <a:bodyPr wrap="none">
            <a:spAutoFit/>
          </a:bodyPr>
          <a:lstStyle/>
          <a:p>
            <a:pPr algn="l" eaLnBrk="0" hangingPunct="0">
              <a:buFontTx/>
              <a:buNone/>
            </a:pPr>
            <a:r>
              <a:rPr lang="ja-JP" altLang="en-US" sz="2400" smtClean="0">
                <a:latin typeface="Arial" pitchFamily="34" charset="0"/>
                <a:ea typeface="ＭＳ Ｐゴシック" pitchFamily="50" charset="-128"/>
              </a:rPr>
              <a:t>誤差評価に難あり。このまま重力余剰項に対して</a:t>
            </a:r>
            <a:endParaRPr lang="en-US" altLang="ja-JP" sz="2400" smtClean="0">
              <a:latin typeface="Arial" pitchFamily="34" charset="0"/>
              <a:ea typeface="ＭＳ Ｐゴシック" pitchFamily="50" charset="-128"/>
            </a:endParaRPr>
          </a:p>
          <a:p>
            <a:pPr algn="l" eaLnBrk="0" hangingPunct="0">
              <a:buFontTx/>
              <a:buNone/>
            </a:pPr>
            <a:r>
              <a:rPr lang="ja-JP" altLang="en-US" sz="2400" smtClean="0">
                <a:latin typeface="Arial" pitchFamily="34" charset="0"/>
                <a:ea typeface="ＭＳ Ｐゴシック" pitchFamily="50" charset="-128"/>
              </a:rPr>
              <a:t>制限を与えるのは難しそう。</a:t>
            </a:r>
          </a:p>
        </p:txBody>
      </p:sp>
      <p:sp>
        <p:nvSpPr>
          <p:cNvPr id="25610" name="Text Box 26"/>
          <p:cNvSpPr txBox="1">
            <a:spLocks noChangeArrowheads="1"/>
          </p:cNvSpPr>
          <p:nvPr/>
        </p:nvSpPr>
        <p:spPr bwMode="auto">
          <a:xfrm>
            <a:off x="3460750" y="873125"/>
            <a:ext cx="8316913" cy="1570038"/>
          </a:xfrm>
          <a:prstGeom prst="rect">
            <a:avLst/>
          </a:prstGeom>
          <a:noFill/>
          <a:ln w="9525">
            <a:noFill/>
            <a:miter lim="800000"/>
            <a:headEnd/>
            <a:tailEnd/>
          </a:ln>
        </p:spPr>
        <p:txBody>
          <a:bodyPr>
            <a:spAutoFit/>
          </a:bodyPr>
          <a:lstStyle/>
          <a:p>
            <a:pPr algn="l" eaLnBrk="0" hangingPunct="0">
              <a:buFontTx/>
              <a:buBlip>
                <a:blip r:embed="rId3"/>
              </a:buBlip>
            </a:pPr>
            <a:r>
              <a:rPr kumimoji="0" lang="ja-JP" altLang="en-US" sz="2400" smtClean="0">
                <a:latin typeface="Arial" pitchFamily="34" charset="0"/>
                <a:ea typeface="ＭＳ Ｐゴシック" pitchFamily="50" charset="-128"/>
              </a:rPr>
              <a:t>この研究で、今回必要とする</a:t>
            </a:r>
            <a:r>
              <a:rPr kumimoji="0" lang="en-US" altLang="ja-JP" sz="2400" smtClean="0">
                <a:latin typeface="Arial" pitchFamily="34" charset="0"/>
                <a:ea typeface="ＭＳ Ｐゴシック" pitchFamily="50" charset="-128"/>
              </a:rPr>
              <a:t>Yb</a:t>
            </a:r>
            <a:r>
              <a:rPr kumimoji="0" lang="ja-JP" altLang="en-US" sz="2400" smtClean="0">
                <a:latin typeface="Arial" pitchFamily="34" charset="0"/>
                <a:ea typeface="ＭＳ Ｐゴシック" pitchFamily="50" charset="-128"/>
              </a:rPr>
              <a:t>分子の</a:t>
            </a:r>
            <a:endParaRPr kumimoji="0" lang="en-US" altLang="ja-JP" sz="2400" smtClean="0">
              <a:latin typeface="Arial" pitchFamily="34" charset="0"/>
              <a:ea typeface="ＭＳ Ｐゴシック" pitchFamily="50" charset="-128"/>
            </a:endParaRPr>
          </a:p>
          <a:p>
            <a:pPr algn="l" eaLnBrk="0" hangingPunct="0">
              <a:buFontTx/>
              <a:buNone/>
            </a:pPr>
            <a:r>
              <a:rPr kumimoji="0" lang="ja-JP" altLang="en-US" sz="2400" smtClean="0">
                <a:latin typeface="Arial" pitchFamily="34" charset="0"/>
                <a:ea typeface="ＭＳ Ｐゴシック" pitchFamily="50" charset="-128"/>
              </a:rPr>
              <a:t>振動準位</a:t>
            </a:r>
            <a:r>
              <a:rPr kumimoji="0" lang="en-US" altLang="ja-JP" sz="2400" smtClean="0">
                <a:latin typeface="Arial" pitchFamily="34" charset="0"/>
                <a:ea typeface="ＭＳ Ｐゴシック" pitchFamily="50" charset="-128"/>
              </a:rPr>
              <a:t>10</a:t>
            </a:r>
            <a:r>
              <a:rPr kumimoji="0" lang="ja-JP" altLang="en-US" sz="2400" smtClean="0">
                <a:latin typeface="Arial" pitchFamily="34" charset="0"/>
                <a:ea typeface="ＭＳ Ｐゴシック" pitchFamily="50" charset="-128"/>
              </a:rPr>
              <a:t>個のうち</a:t>
            </a:r>
            <a:r>
              <a:rPr kumimoji="0" lang="en-US" altLang="ja-JP" sz="2400" smtClean="0">
                <a:latin typeface="Arial" pitchFamily="34" charset="0"/>
                <a:ea typeface="ＭＳ Ｐゴシック" pitchFamily="50" charset="-128"/>
              </a:rPr>
              <a:t>5</a:t>
            </a:r>
            <a:r>
              <a:rPr kumimoji="0" lang="ja-JP" altLang="en-US" sz="2400" smtClean="0">
                <a:latin typeface="Arial" pitchFamily="34" charset="0"/>
                <a:ea typeface="ＭＳ Ｐゴシック" pitchFamily="50" charset="-128"/>
              </a:rPr>
              <a:t>つは測定されている</a:t>
            </a:r>
            <a:endParaRPr kumimoji="0" lang="en-US" altLang="ja-JP" sz="2400" smtClean="0">
              <a:latin typeface="Arial" pitchFamily="34" charset="0"/>
              <a:ea typeface="ＭＳ Ｐゴシック" pitchFamily="50" charset="-128"/>
            </a:endParaRPr>
          </a:p>
          <a:p>
            <a:pPr algn="l" eaLnBrk="0" hangingPunct="0">
              <a:buFontTx/>
              <a:buBlip>
                <a:blip r:embed="rId3"/>
              </a:buBlip>
            </a:pPr>
            <a:r>
              <a:rPr kumimoji="0" lang="ja-JP" altLang="en-US" sz="2400" smtClean="0">
                <a:latin typeface="Arial" pitchFamily="34" charset="0"/>
                <a:ea typeface="ＭＳ Ｐゴシック" pitchFamily="50" charset="-128"/>
              </a:rPr>
              <a:t>また、残り</a:t>
            </a:r>
            <a:r>
              <a:rPr kumimoji="0" lang="en-US" altLang="ja-JP" sz="2400" smtClean="0">
                <a:latin typeface="Arial" pitchFamily="34" charset="0"/>
                <a:ea typeface="ＭＳ Ｐゴシック" pitchFamily="50" charset="-128"/>
              </a:rPr>
              <a:t>5</a:t>
            </a:r>
            <a:r>
              <a:rPr kumimoji="0" lang="ja-JP" altLang="en-US" sz="2400" smtClean="0">
                <a:latin typeface="Arial" pitchFamily="34" charset="0"/>
                <a:ea typeface="ＭＳ Ｐゴシック" pitchFamily="50" charset="-128"/>
              </a:rPr>
              <a:t>つの場所も正確に</a:t>
            </a:r>
            <a:endParaRPr kumimoji="0" lang="en-US" altLang="ja-JP" sz="2400" smtClean="0">
              <a:latin typeface="Arial" pitchFamily="34" charset="0"/>
              <a:ea typeface="ＭＳ Ｐゴシック" pitchFamily="50" charset="-128"/>
            </a:endParaRPr>
          </a:p>
          <a:p>
            <a:pPr algn="l" eaLnBrk="0" hangingPunct="0">
              <a:buFontTx/>
              <a:buNone/>
            </a:pPr>
            <a:r>
              <a:rPr kumimoji="0" lang="ja-JP" altLang="en-US" sz="2400" smtClean="0">
                <a:latin typeface="Arial" pitchFamily="34" charset="0"/>
                <a:ea typeface="ＭＳ Ｐゴシック" pitchFamily="50" charset="-128"/>
              </a:rPr>
              <a:t>予言されている。</a:t>
            </a:r>
            <a:endParaRPr kumimoji="0" lang="en-US" altLang="ja-JP" sz="2400" smtClean="0">
              <a:latin typeface="Arial" pitchFamily="34" charset="0"/>
              <a:ea typeface="ＭＳ Ｐゴシック" pitchFamily="50" charset="-128"/>
            </a:endParaRPr>
          </a:p>
        </p:txBody>
      </p:sp>
      <p:sp>
        <p:nvSpPr>
          <p:cNvPr id="14" name="スライド番号プレースホルダ 5"/>
          <p:cNvSpPr>
            <a:spLocks noGrp="1"/>
          </p:cNvSpPr>
          <p:nvPr>
            <p:ph type="sldNum" sz="quarter" idx="12"/>
          </p:nvPr>
        </p:nvSpPr>
        <p:spPr/>
        <p:txBody>
          <a:bodyPr/>
          <a:lstStyle/>
          <a:p>
            <a:pPr>
              <a:defRPr/>
            </a:pPr>
            <a:fld id="{DF99D619-46FF-4362-8B6C-B541465A7E23}" type="slidenum">
              <a:rPr lang="en-US" altLang="ja-JP">
                <a:solidFill>
                  <a:srgbClr val="000000"/>
                </a:solidFill>
              </a:rPr>
              <a:pPr>
                <a:defRPr/>
              </a:pPr>
              <a:t>180</a:t>
            </a:fld>
            <a:r>
              <a:rPr lang="en-US" altLang="ja-JP" dirty="0">
                <a:solidFill>
                  <a:srgbClr val="000000"/>
                </a:solidFill>
              </a:rPr>
              <a:t>/14</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9"/>
          <p:cNvSpPr>
            <a:spLocks noChangeArrowheads="1"/>
          </p:cNvSpPr>
          <p:nvPr/>
        </p:nvSpPr>
        <p:spPr bwMode="auto">
          <a:xfrm>
            <a:off x="574675" y="873125"/>
            <a:ext cx="800100" cy="461963"/>
          </a:xfrm>
          <a:prstGeom prst="rect">
            <a:avLst/>
          </a:prstGeom>
          <a:solidFill>
            <a:srgbClr val="FF7C80">
              <a:alpha val="30196"/>
            </a:srgbClr>
          </a:solidFill>
          <a:ln w="9525">
            <a:solidFill>
              <a:srgbClr val="FF7C80"/>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26627" name="Rectangle 18"/>
          <p:cNvSpPr>
            <a:spLocks noChangeArrowheads="1"/>
          </p:cNvSpPr>
          <p:nvPr/>
        </p:nvSpPr>
        <p:spPr bwMode="auto">
          <a:xfrm>
            <a:off x="457200" y="4567238"/>
            <a:ext cx="803275" cy="460375"/>
          </a:xfrm>
          <a:prstGeom prst="rect">
            <a:avLst/>
          </a:prstGeom>
          <a:solidFill>
            <a:srgbClr val="CCFFFF">
              <a:alpha val="39999"/>
            </a:srgbClr>
          </a:solidFill>
          <a:ln w="9525">
            <a:solidFill>
              <a:srgbClr val="3399FF"/>
            </a:solidFill>
            <a:miter lim="800000"/>
            <a:headEnd/>
            <a:tailEnd/>
          </a:ln>
        </p:spPr>
        <p:txBody>
          <a:bodyPr wrap="none" anchor="ctr"/>
          <a:lstStyle/>
          <a:p>
            <a:pPr algn="l" eaLnBrk="0" hangingPunct="0">
              <a:buFontTx/>
              <a:buNone/>
            </a:pPr>
            <a:endParaRPr kumimoji="0" lang="ja-JP" altLang="en-US" smtClean="0">
              <a:latin typeface="Arial" pitchFamily="34" charset="0"/>
              <a:ea typeface="ＭＳ Ｐゴシック" pitchFamily="50" charset="-128"/>
            </a:endParaRPr>
          </a:p>
        </p:txBody>
      </p:sp>
      <p:sp>
        <p:nvSpPr>
          <p:cNvPr id="26628" name="Rectangle 2"/>
          <p:cNvSpPr>
            <a:spLocks noGrp="1" noChangeArrowheads="1"/>
          </p:cNvSpPr>
          <p:nvPr>
            <p:ph type="title"/>
          </p:nvPr>
        </p:nvSpPr>
        <p:spPr/>
        <p:txBody>
          <a:bodyPr/>
          <a:lstStyle/>
          <a:p>
            <a:pPr eaLnBrk="1" hangingPunct="1"/>
            <a:r>
              <a:rPr lang="ja-JP" altLang="en-US" smtClean="0"/>
              <a:t>課題・現状</a:t>
            </a:r>
          </a:p>
        </p:txBody>
      </p:sp>
      <p:sp>
        <p:nvSpPr>
          <p:cNvPr id="26629" name="テキスト ボックス 6"/>
          <p:cNvSpPr txBox="1">
            <a:spLocks noChangeArrowheads="1"/>
          </p:cNvSpPr>
          <p:nvPr/>
        </p:nvSpPr>
        <p:spPr bwMode="auto">
          <a:xfrm>
            <a:off x="574675" y="873125"/>
            <a:ext cx="800100" cy="461963"/>
          </a:xfrm>
          <a:prstGeom prst="rect">
            <a:avLst/>
          </a:prstGeom>
          <a:noFill/>
          <a:ln w="9525">
            <a:noFill/>
            <a:miter lim="800000"/>
            <a:headEnd/>
            <a:tailEnd/>
          </a:ln>
        </p:spPr>
        <p:txBody>
          <a:bodyPr wrap="none">
            <a:spAutoFit/>
          </a:bodyPr>
          <a:lstStyle/>
          <a:p>
            <a:pPr algn="l" eaLnBrk="0" hangingPunct="0">
              <a:buFontTx/>
              <a:buNone/>
            </a:pPr>
            <a:r>
              <a:rPr lang="ja-JP" altLang="en-US" sz="2400" smtClean="0">
                <a:latin typeface="Arial" pitchFamily="34" charset="0"/>
                <a:ea typeface="ＭＳ Ｐゴシック" pitchFamily="50" charset="-128"/>
              </a:rPr>
              <a:t>課題</a:t>
            </a:r>
          </a:p>
        </p:txBody>
      </p:sp>
      <p:sp>
        <p:nvSpPr>
          <p:cNvPr id="26630" name="Text Box 26"/>
          <p:cNvSpPr txBox="1">
            <a:spLocks noChangeArrowheads="1"/>
          </p:cNvSpPr>
          <p:nvPr/>
        </p:nvSpPr>
        <p:spPr bwMode="auto">
          <a:xfrm>
            <a:off x="577850" y="1335088"/>
            <a:ext cx="8316913" cy="1200150"/>
          </a:xfrm>
          <a:prstGeom prst="rect">
            <a:avLst/>
          </a:prstGeom>
          <a:noFill/>
          <a:ln w="9525">
            <a:noFill/>
            <a:miter lim="800000"/>
            <a:headEnd/>
            <a:tailEnd/>
          </a:ln>
        </p:spPr>
        <p:txBody>
          <a:bodyPr>
            <a:spAutoFit/>
          </a:bodyPr>
          <a:lstStyle/>
          <a:p>
            <a:pPr algn="l" eaLnBrk="0" hangingPunct="0">
              <a:buFontTx/>
              <a:buBlip>
                <a:blip r:embed="rId3"/>
              </a:buBlip>
            </a:pPr>
            <a:r>
              <a:rPr kumimoji="0" lang="en-US" altLang="ja-JP" sz="2400" dirty="0" smtClean="0">
                <a:latin typeface="Arial" pitchFamily="34" charset="0"/>
                <a:ea typeface="ＭＳ Ｐゴシック" pitchFamily="50" charset="-128"/>
              </a:rPr>
              <a:t>Optical lattice</a:t>
            </a:r>
            <a:r>
              <a:rPr kumimoji="0" lang="ja-JP" altLang="en-US" sz="2400" dirty="0" smtClean="0">
                <a:latin typeface="Arial" pitchFamily="34" charset="0"/>
                <a:ea typeface="ＭＳ Ｐゴシック" pitchFamily="50" charset="-128"/>
              </a:rPr>
              <a:t>の導入により</a:t>
            </a:r>
            <a:endParaRPr kumimoji="0" lang="en-US" altLang="ja-JP" sz="2400" dirty="0" smtClean="0">
              <a:latin typeface="Arial" pitchFamily="34" charset="0"/>
              <a:ea typeface="ＭＳ Ｐゴシック" pitchFamily="50" charset="-128"/>
            </a:endParaRPr>
          </a:p>
          <a:p>
            <a:pPr lvl="1" algn="l" eaLnBrk="0" hangingPunct="0">
              <a:buFontTx/>
              <a:buBlip>
                <a:blip r:embed="rId3"/>
              </a:buBlip>
            </a:pPr>
            <a:r>
              <a:rPr kumimoji="0" lang="ja-JP" altLang="en-US" sz="2400" dirty="0" smtClean="0">
                <a:latin typeface="Arial" pitchFamily="34" charset="0"/>
                <a:ea typeface="ＭＳ Ｐゴシック" pitchFamily="50" charset="-128"/>
              </a:rPr>
              <a:t>原子群が熱運動を行わず、ポテンシャル中の準位に束縛</a:t>
            </a:r>
            <a:endParaRPr kumimoji="0" lang="en-US" altLang="ja-JP" sz="2400" dirty="0" smtClean="0">
              <a:latin typeface="Arial" pitchFamily="34" charset="0"/>
              <a:ea typeface="ＭＳ Ｐゴシック" pitchFamily="50" charset="-128"/>
            </a:endParaRPr>
          </a:p>
          <a:p>
            <a:pPr lvl="1" algn="l" eaLnBrk="0" hangingPunct="0">
              <a:buFontTx/>
              <a:buBlip>
                <a:blip r:embed="rId3"/>
              </a:buBlip>
            </a:pPr>
            <a:r>
              <a:rPr kumimoji="0" lang="ja-JP" altLang="en-US" sz="2400" dirty="0" smtClean="0">
                <a:latin typeface="Arial" pitchFamily="34" charset="0"/>
                <a:ea typeface="ＭＳ Ｐゴシック" pitchFamily="50" charset="-128"/>
              </a:rPr>
              <a:t>原子衝突がないため、分子寿命が桁違いに増加</a:t>
            </a:r>
            <a:endParaRPr kumimoji="0" lang="en-US" altLang="ja-JP" sz="2400" dirty="0" smtClean="0">
              <a:latin typeface="Arial" pitchFamily="34" charset="0"/>
              <a:ea typeface="ＭＳ Ｐゴシック" pitchFamily="50" charset="-128"/>
            </a:endParaRPr>
          </a:p>
        </p:txBody>
      </p:sp>
      <p:sp>
        <p:nvSpPr>
          <p:cNvPr id="26631" name="正方形/長方形 8"/>
          <p:cNvSpPr>
            <a:spLocks noChangeArrowheads="1"/>
          </p:cNvSpPr>
          <p:nvPr/>
        </p:nvSpPr>
        <p:spPr bwMode="auto">
          <a:xfrm>
            <a:off x="1692275" y="2535238"/>
            <a:ext cx="6054725" cy="830262"/>
          </a:xfrm>
          <a:prstGeom prst="rect">
            <a:avLst/>
          </a:prstGeom>
          <a:noFill/>
          <a:ln w="9525">
            <a:solidFill>
              <a:srgbClr val="FF0000"/>
            </a:solidFill>
            <a:miter lim="800000"/>
            <a:headEnd/>
            <a:tailEnd/>
          </a:ln>
        </p:spPr>
        <p:txBody>
          <a:bodyPr>
            <a:spAutoFit/>
          </a:bodyPr>
          <a:lstStyle/>
          <a:p>
            <a:pPr lvl="1" algn="l" eaLnBrk="0" hangingPunct="0">
              <a:buFontTx/>
              <a:buNone/>
            </a:pPr>
            <a:r>
              <a:rPr kumimoji="0" lang="ja-JP" altLang="en-US" sz="2400" smtClean="0">
                <a:latin typeface="Arial" pitchFamily="34" charset="0"/>
                <a:ea typeface="ＭＳ Ｐゴシック" pitchFamily="50" charset="-128"/>
              </a:rPr>
              <a:t>これまでの原子多体系とはかなり異なった</a:t>
            </a:r>
            <a:endParaRPr kumimoji="0" lang="en-US" altLang="ja-JP" sz="2400" smtClean="0">
              <a:latin typeface="Arial" pitchFamily="34" charset="0"/>
              <a:ea typeface="ＭＳ Ｐゴシック" pitchFamily="50" charset="-128"/>
            </a:endParaRPr>
          </a:p>
          <a:p>
            <a:pPr lvl="1" algn="l" eaLnBrk="0" hangingPunct="0">
              <a:buFontTx/>
              <a:buNone/>
            </a:pPr>
            <a:r>
              <a:rPr kumimoji="0" lang="ja-JP" altLang="en-US" sz="2400" smtClean="0">
                <a:latin typeface="Arial" pitchFamily="34" charset="0"/>
                <a:ea typeface="ＭＳ Ｐゴシック" pitchFamily="50" charset="-128"/>
              </a:rPr>
              <a:t>モデルが必要となる</a:t>
            </a:r>
            <a:endParaRPr kumimoji="0" lang="en-US" altLang="ja-JP" sz="2400" smtClean="0">
              <a:latin typeface="Arial" pitchFamily="34" charset="0"/>
              <a:ea typeface="ＭＳ Ｐゴシック" pitchFamily="50" charset="-128"/>
            </a:endParaRPr>
          </a:p>
        </p:txBody>
      </p:sp>
      <p:sp>
        <p:nvSpPr>
          <p:cNvPr id="26632" name="Text Box 26"/>
          <p:cNvSpPr txBox="1">
            <a:spLocks noChangeArrowheads="1"/>
          </p:cNvSpPr>
          <p:nvPr/>
        </p:nvSpPr>
        <p:spPr bwMode="auto">
          <a:xfrm>
            <a:off x="457200" y="3365500"/>
            <a:ext cx="8316913" cy="1201738"/>
          </a:xfrm>
          <a:prstGeom prst="rect">
            <a:avLst/>
          </a:prstGeom>
          <a:noFill/>
          <a:ln w="9525">
            <a:noFill/>
            <a:miter lim="800000"/>
            <a:headEnd/>
            <a:tailEnd/>
          </a:ln>
        </p:spPr>
        <p:txBody>
          <a:bodyPr>
            <a:spAutoFit/>
          </a:bodyPr>
          <a:lstStyle/>
          <a:p>
            <a:pPr algn="l" eaLnBrk="0" hangingPunct="0">
              <a:buFontTx/>
              <a:buBlip>
                <a:blip r:embed="rId3"/>
              </a:buBlip>
            </a:pPr>
            <a:r>
              <a:rPr kumimoji="0" lang="ja-JP" altLang="en-US" sz="2400" smtClean="0">
                <a:latin typeface="Arial" pitchFamily="34" charset="0"/>
                <a:ea typeface="ＭＳ Ｐゴシック" pitchFamily="50" charset="-128"/>
              </a:rPr>
              <a:t>精密なノイズの評価</a:t>
            </a:r>
            <a:endParaRPr kumimoji="0" lang="en-US" altLang="ja-JP" sz="2400" smtClean="0">
              <a:latin typeface="Arial" pitchFamily="34" charset="0"/>
              <a:ea typeface="ＭＳ Ｐゴシック" pitchFamily="50" charset="-128"/>
            </a:endParaRPr>
          </a:p>
          <a:p>
            <a:pPr lvl="1" algn="l" eaLnBrk="0" hangingPunct="0">
              <a:buFontTx/>
              <a:buBlip>
                <a:blip r:embed="rId3"/>
              </a:buBlip>
            </a:pPr>
            <a:r>
              <a:rPr kumimoji="0" lang="en-US" altLang="ja-JP" sz="2400" smtClean="0">
                <a:latin typeface="Arial" pitchFamily="34" charset="0"/>
                <a:ea typeface="ＭＳ Ｐゴシック" pitchFamily="50" charset="-128"/>
              </a:rPr>
              <a:t>PA</a:t>
            </a:r>
            <a:r>
              <a:rPr kumimoji="0" lang="ja-JP" altLang="en-US" sz="2400" smtClean="0">
                <a:latin typeface="Arial" pitchFamily="34" charset="0"/>
                <a:ea typeface="ＭＳ Ｐゴシック" pitchFamily="50" charset="-128"/>
              </a:rPr>
              <a:t>系のみならず、</a:t>
            </a:r>
            <a:r>
              <a:rPr kumimoji="0" lang="en-US" altLang="ja-JP" sz="2400" smtClean="0">
                <a:latin typeface="Arial" pitchFamily="34" charset="0"/>
                <a:ea typeface="ＭＳ Ｐゴシック" pitchFamily="50" charset="-128"/>
              </a:rPr>
              <a:t>Lattice</a:t>
            </a:r>
            <a:r>
              <a:rPr kumimoji="0" lang="ja-JP" altLang="en-US" sz="2400" smtClean="0">
                <a:latin typeface="Arial" pitchFamily="34" charset="0"/>
                <a:ea typeface="ＭＳ Ｐゴシック" pitchFamily="50" charset="-128"/>
              </a:rPr>
              <a:t>や吸収イメージングなど、全実験装置、解析手法に及ぶ誤差評価が求められる</a:t>
            </a:r>
            <a:endParaRPr kumimoji="0" lang="en-US" altLang="ja-JP" sz="2400" smtClean="0">
              <a:latin typeface="Arial" pitchFamily="34" charset="0"/>
              <a:ea typeface="ＭＳ Ｐゴシック" pitchFamily="50" charset="-128"/>
            </a:endParaRPr>
          </a:p>
        </p:txBody>
      </p:sp>
      <p:sp>
        <p:nvSpPr>
          <p:cNvPr id="26633" name="テキスト ボックス 11"/>
          <p:cNvSpPr txBox="1">
            <a:spLocks noChangeArrowheads="1"/>
          </p:cNvSpPr>
          <p:nvPr/>
        </p:nvSpPr>
        <p:spPr bwMode="auto">
          <a:xfrm>
            <a:off x="460375" y="4567238"/>
            <a:ext cx="800100" cy="460375"/>
          </a:xfrm>
          <a:prstGeom prst="rect">
            <a:avLst/>
          </a:prstGeom>
          <a:noFill/>
          <a:ln w="9525">
            <a:noFill/>
            <a:miter lim="800000"/>
            <a:headEnd/>
            <a:tailEnd/>
          </a:ln>
        </p:spPr>
        <p:txBody>
          <a:bodyPr wrap="none">
            <a:spAutoFit/>
          </a:bodyPr>
          <a:lstStyle/>
          <a:p>
            <a:pPr algn="l" eaLnBrk="0" hangingPunct="0">
              <a:buFontTx/>
              <a:buNone/>
            </a:pPr>
            <a:r>
              <a:rPr lang="ja-JP" altLang="en-US" sz="2400" smtClean="0">
                <a:latin typeface="Arial" pitchFamily="34" charset="0"/>
                <a:ea typeface="ＭＳ Ｐゴシック" pitchFamily="50" charset="-128"/>
              </a:rPr>
              <a:t>現状</a:t>
            </a:r>
          </a:p>
        </p:txBody>
      </p:sp>
      <p:sp>
        <p:nvSpPr>
          <p:cNvPr id="26634" name="Text Box 26"/>
          <p:cNvSpPr txBox="1">
            <a:spLocks noChangeArrowheads="1"/>
          </p:cNvSpPr>
          <p:nvPr/>
        </p:nvSpPr>
        <p:spPr bwMode="auto">
          <a:xfrm>
            <a:off x="577850" y="4953000"/>
            <a:ext cx="8316913" cy="1939925"/>
          </a:xfrm>
          <a:prstGeom prst="rect">
            <a:avLst/>
          </a:prstGeom>
          <a:noFill/>
          <a:ln w="9525">
            <a:noFill/>
            <a:miter lim="800000"/>
            <a:headEnd/>
            <a:tailEnd/>
          </a:ln>
        </p:spPr>
        <p:txBody>
          <a:bodyPr>
            <a:spAutoFit/>
          </a:bodyPr>
          <a:lstStyle/>
          <a:p>
            <a:pPr algn="l" eaLnBrk="0" hangingPunct="0">
              <a:buFontTx/>
              <a:buBlip>
                <a:blip r:embed="rId3"/>
              </a:buBlip>
            </a:pPr>
            <a:r>
              <a:rPr kumimoji="0" lang="en-US" altLang="ja-JP" sz="2400" smtClean="0">
                <a:latin typeface="Arial" pitchFamily="34" charset="0"/>
                <a:ea typeface="ＭＳ Ｐゴシック" pitchFamily="50" charset="-128"/>
              </a:rPr>
              <a:t>Optical lattice</a:t>
            </a:r>
            <a:r>
              <a:rPr kumimoji="0" lang="ja-JP" altLang="en-US" sz="2400" smtClean="0">
                <a:latin typeface="Arial" pitchFamily="34" charset="0"/>
                <a:ea typeface="ＭＳ Ｐゴシック" pitchFamily="50" charset="-128"/>
              </a:rPr>
              <a:t>の下での</a:t>
            </a:r>
            <a:r>
              <a:rPr kumimoji="0" lang="en-US" altLang="ja-JP" sz="2400" smtClean="0">
                <a:latin typeface="Arial" pitchFamily="34" charset="0"/>
                <a:ea typeface="ＭＳ Ｐゴシック" pitchFamily="50" charset="-128"/>
              </a:rPr>
              <a:t>2</a:t>
            </a:r>
            <a:r>
              <a:rPr kumimoji="0" lang="ja-JP" altLang="en-US" sz="2400" smtClean="0">
                <a:latin typeface="Arial" pitchFamily="34" charset="0"/>
                <a:ea typeface="ＭＳ Ｐゴシック" pitchFamily="50" charset="-128"/>
              </a:rPr>
              <a:t>光子</a:t>
            </a:r>
            <a:r>
              <a:rPr kumimoji="0" lang="en-US" altLang="ja-JP" sz="2400" smtClean="0">
                <a:latin typeface="Arial" pitchFamily="34" charset="0"/>
                <a:ea typeface="ＭＳ Ｐゴシック" pitchFamily="50" charset="-128"/>
              </a:rPr>
              <a:t>PA</a:t>
            </a:r>
            <a:r>
              <a:rPr kumimoji="0" lang="ja-JP" altLang="en-US" sz="2400" smtClean="0">
                <a:latin typeface="Arial" pitchFamily="34" charset="0"/>
                <a:ea typeface="ＭＳ Ｐゴシック" pitchFamily="50" charset="-128"/>
              </a:rPr>
              <a:t>の振る舞いを検討中</a:t>
            </a:r>
            <a:endParaRPr kumimoji="0" lang="en-US" altLang="ja-JP" sz="2400" smtClean="0">
              <a:latin typeface="Arial" pitchFamily="34" charset="0"/>
              <a:ea typeface="ＭＳ Ｐゴシック" pitchFamily="50" charset="-128"/>
            </a:endParaRPr>
          </a:p>
          <a:p>
            <a:pPr algn="l" eaLnBrk="0" hangingPunct="0">
              <a:buFontTx/>
              <a:buBlip>
                <a:blip r:embed="rId3"/>
              </a:buBlip>
            </a:pPr>
            <a:r>
              <a:rPr kumimoji="0" lang="ja-JP" altLang="en-US" sz="2400" smtClean="0">
                <a:latin typeface="Arial" pitchFamily="34" charset="0"/>
                <a:ea typeface="ＭＳ Ｐゴシック" pitchFamily="50" charset="-128"/>
              </a:rPr>
              <a:t>実験の最適パラメータを早く決めたい</a:t>
            </a:r>
            <a:endParaRPr kumimoji="0" lang="en-US" altLang="ja-JP" sz="2400" smtClean="0">
              <a:latin typeface="Arial" pitchFamily="34" charset="0"/>
              <a:ea typeface="ＭＳ Ｐゴシック" pitchFamily="50" charset="-128"/>
            </a:endParaRPr>
          </a:p>
          <a:p>
            <a:pPr algn="l" eaLnBrk="0" hangingPunct="0">
              <a:buFontTx/>
              <a:buBlip>
                <a:blip r:embed="rId3"/>
              </a:buBlip>
            </a:pPr>
            <a:r>
              <a:rPr kumimoji="0" lang="ja-JP" altLang="en-US" sz="2400" smtClean="0">
                <a:latin typeface="Arial" pitchFamily="34" charset="0"/>
                <a:ea typeface="ＭＳ Ｐゴシック" pitchFamily="50" charset="-128"/>
              </a:rPr>
              <a:t>実験は</a:t>
            </a:r>
            <a:r>
              <a:rPr kumimoji="0" lang="en-US" altLang="ja-JP" sz="2400" smtClean="0">
                <a:latin typeface="Arial" pitchFamily="34" charset="0"/>
                <a:ea typeface="ＭＳ Ｐゴシック" pitchFamily="50" charset="-128"/>
              </a:rPr>
              <a:t>2</a:t>
            </a:r>
            <a:r>
              <a:rPr kumimoji="0" lang="ja-JP" altLang="en-US" sz="2400" smtClean="0">
                <a:latin typeface="Arial" pitchFamily="34" charset="0"/>
                <a:ea typeface="ＭＳ Ｐゴシック" pitchFamily="50" charset="-128"/>
              </a:rPr>
              <a:t>週間に一度、朝から朝まで</a:t>
            </a:r>
            <a:endParaRPr kumimoji="0" lang="en-US" altLang="ja-JP" sz="2400" smtClean="0">
              <a:latin typeface="Arial" pitchFamily="34" charset="0"/>
              <a:ea typeface="ＭＳ Ｐゴシック" pitchFamily="50" charset="-128"/>
            </a:endParaRPr>
          </a:p>
          <a:p>
            <a:pPr algn="l" eaLnBrk="0" hangingPunct="0">
              <a:buFontTx/>
              <a:buBlip>
                <a:blip r:embed="rId3"/>
              </a:buBlip>
            </a:pPr>
            <a:r>
              <a:rPr kumimoji="0" lang="en-US" altLang="ja-JP" sz="2400" smtClean="0">
                <a:latin typeface="Arial" pitchFamily="34" charset="0"/>
                <a:ea typeface="ＭＳ Ｐゴシック" pitchFamily="50" charset="-128"/>
              </a:rPr>
              <a:t>1</a:t>
            </a:r>
            <a:r>
              <a:rPr kumimoji="0" lang="ja-JP" altLang="en-US" sz="2400" smtClean="0">
                <a:latin typeface="Arial" pitchFamily="34" charset="0"/>
                <a:ea typeface="ＭＳ Ｐゴシック" pitchFamily="50" charset="-128"/>
              </a:rPr>
              <a:t>週間に</a:t>
            </a:r>
            <a:r>
              <a:rPr kumimoji="0" lang="en-US" altLang="ja-JP" sz="2400" smtClean="0">
                <a:latin typeface="Arial" pitchFamily="34" charset="0"/>
                <a:ea typeface="ＭＳ Ｐゴシック" pitchFamily="50" charset="-128"/>
              </a:rPr>
              <a:t>1</a:t>
            </a:r>
            <a:r>
              <a:rPr kumimoji="0" lang="ja-JP" altLang="en-US" sz="2400" smtClean="0">
                <a:latin typeface="Arial" pitchFamily="34" charset="0"/>
                <a:ea typeface="ＭＳ Ｐゴシック" pitchFamily="50" charset="-128"/>
              </a:rPr>
              <a:t>度にしたいが、現状では負担が大きすぎて難しい</a:t>
            </a:r>
            <a:r>
              <a:rPr kumimoji="0" lang="en-US" altLang="ja-JP" sz="2400" smtClean="0">
                <a:latin typeface="Arial" pitchFamily="34" charset="0"/>
                <a:ea typeface="ＭＳ Ｐゴシック" pitchFamily="50" charset="-128"/>
              </a:rPr>
              <a:t>…</a:t>
            </a:r>
          </a:p>
          <a:p>
            <a:pPr algn="l" eaLnBrk="0" hangingPunct="0">
              <a:buFontTx/>
              <a:buNone/>
            </a:pPr>
            <a:r>
              <a:rPr kumimoji="0" lang="ja-JP" altLang="en-US" sz="2400" smtClean="0">
                <a:latin typeface="Arial" pitchFamily="34" charset="0"/>
                <a:ea typeface="ＭＳ Ｐゴシック" pitchFamily="50" charset="-128"/>
              </a:rPr>
              <a:t>　　（まだ</a:t>
            </a:r>
            <a:r>
              <a:rPr kumimoji="0" lang="en-US" altLang="ja-JP" sz="2400" smtClean="0">
                <a:latin typeface="Arial" pitchFamily="34" charset="0"/>
                <a:ea typeface="ＭＳ Ｐゴシック" pitchFamily="50" charset="-128"/>
              </a:rPr>
              <a:t>1</a:t>
            </a:r>
            <a:r>
              <a:rPr kumimoji="0" lang="ja-JP" altLang="en-US" sz="2400" smtClean="0">
                <a:latin typeface="Arial" pitchFamily="34" charset="0"/>
                <a:ea typeface="ＭＳ Ｐゴシック" pitchFamily="50" charset="-128"/>
              </a:rPr>
              <a:t>人で実験できない</a:t>
            </a:r>
            <a:r>
              <a:rPr kumimoji="0" lang="en-US" altLang="ja-JP" sz="2400" smtClean="0">
                <a:latin typeface="Arial" pitchFamily="34" charset="0"/>
                <a:ea typeface="ＭＳ Ｐゴシック" pitchFamily="50" charset="-128"/>
              </a:rPr>
              <a:t>…</a:t>
            </a:r>
            <a:r>
              <a:rPr kumimoji="0" lang="ja-JP" altLang="en-US" sz="2400" smtClean="0">
                <a:latin typeface="Arial" pitchFamily="34" charset="0"/>
                <a:ea typeface="ＭＳ Ｐゴシック" pitchFamily="50" charset="-128"/>
              </a:rPr>
              <a:t>）</a:t>
            </a:r>
            <a:endParaRPr kumimoji="0" lang="en-US" altLang="ja-JP" sz="2400" smtClean="0">
              <a:latin typeface="Arial" pitchFamily="34" charset="0"/>
              <a:ea typeface="ＭＳ Ｐゴシック" pitchFamily="50" charset="-128"/>
            </a:endParaRPr>
          </a:p>
        </p:txBody>
      </p:sp>
      <p:sp>
        <p:nvSpPr>
          <p:cNvPr id="17" name="スライド番号プレースホルダ 5"/>
          <p:cNvSpPr>
            <a:spLocks noGrp="1"/>
          </p:cNvSpPr>
          <p:nvPr>
            <p:ph type="sldNum" sz="quarter" idx="12"/>
          </p:nvPr>
        </p:nvSpPr>
        <p:spPr/>
        <p:txBody>
          <a:bodyPr/>
          <a:lstStyle/>
          <a:p>
            <a:pPr>
              <a:defRPr/>
            </a:pPr>
            <a:fld id="{923B522D-6990-440B-B485-0CF15481E001}" type="slidenum">
              <a:rPr lang="en-US" altLang="ja-JP">
                <a:solidFill>
                  <a:srgbClr val="000000"/>
                </a:solidFill>
              </a:rPr>
              <a:pPr>
                <a:defRPr/>
              </a:pPr>
              <a:t>181</a:t>
            </a:fld>
            <a:r>
              <a:rPr lang="en-US" altLang="ja-JP" dirty="0">
                <a:solidFill>
                  <a:srgbClr val="000000"/>
                </a:solidFill>
              </a:rPr>
              <a:t>/14</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56"/>
          <p:cNvSpPr>
            <a:spLocks noChangeArrowheads="1"/>
          </p:cNvSpPr>
          <p:nvPr/>
        </p:nvSpPr>
        <p:spPr bwMode="auto">
          <a:xfrm>
            <a:off x="1115616" y="3140968"/>
            <a:ext cx="6840760" cy="1800200"/>
          </a:xfrm>
          <a:prstGeom prst="roundRect">
            <a:avLst>
              <a:gd name="adj" fmla="val 6731"/>
            </a:avLst>
          </a:prstGeom>
          <a:solidFill>
            <a:srgbClr val="000000">
              <a:alpha val="20000"/>
            </a:srgbClr>
          </a:solidFill>
          <a:ln w="3175">
            <a:solidFill>
              <a:srgbClr val="5F5F5F"/>
            </a:solidFill>
            <a:round/>
            <a:headEnd/>
            <a:tailEnd/>
          </a:ln>
          <a:effectLst/>
        </p:spPr>
        <p:txBody>
          <a:bodyPr wrap="square" anchor="ctr">
            <a:noAutofit/>
          </a:bodyPr>
          <a:lstStyle/>
          <a:p>
            <a:endParaRPr lang="ja-JP" altLang="en-US"/>
          </a:p>
        </p:txBody>
      </p:sp>
      <p:sp>
        <p:nvSpPr>
          <p:cNvPr id="11" name="AutoShape 56"/>
          <p:cNvSpPr>
            <a:spLocks noChangeArrowheads="1"/>
          </p:cNvSpPr>
          <p:nvPr/>
        </p:nvSpPr>
        <p:spPr bwMode="auto">
          <a:xfrm>
            <a:off x="1043608" y="984148"/>
            <a:ext cx="6840760" cy="2016224"/>
          </a:xfrm>
          <a:prstGeom prst="roundRect">
            <a:avLst>
              <a:gd name="adj" fmla="val 6731"/>
            </a:avLst>
          </a:prstGeom>
          <a:solidFill>
            <a:srgbClr val="000000">
              <a:alpha val="20000"/>
            </a:srgbClr>
          </a:solidFill>
          <a:ln w="3175">
            <a:solidFill>
              <a:srgbClr val="5F5F5F"/>
            </a:solidFill>
            <a:round/>
            <a:headEnd/>
            <a:tailEnd/>
          </a:ln>
          <a:effectLst/>
        </p:spPr>
        <p:txBody>
          <a:bodyPr wrap="square" anchor="ctr">
            <a:noAutofit/>
          </a:bodyPr>
          <a:lstStyle/>
          <a:p>
            <a:endParaRPr lang="ja-JP" altLang="en-US"/>
          </a:p>
        </p:txBody>
      </p:sp>
      <p:sp>
        <p:nvSpPr>
          <p:cNvPr id="10" name="AutoShape 56"/>
          <p:cNvSpPr>
            <a:spLocks noChangeArrowheads="1"/>
          </p:cNvSpPr>
          <p:nvPr/>
        </p:nvSpPr>
        <p:spPr bwMode="auto">
          <a:xfrm>
            <a:off x="1979712" y="5085184"/>
            <a:ext cx="4968552" cy="1296144"/>
          </a:xfrm>
          <a:prstGeom prst="roundRect">
            <a:avLst>
              <a:gd name="adj" fmla="val 6731"/>
            </a:avLst>
          </a:prstGeom>
          <a:solidFill>
            <a:srgbClr val="99CCFF">
              <a:alpha val="10000"/>
            </a:srgbClr>
          </a:solidFill>
          <a:ln w="15875">
            <a:noFill/>
            <a:round/>
            <a:headEnd/>
            <a:tailEnd/>
          </a:ln>
          <a:effectLst/>
        </p:spPr>
        <p:txBody>
          <a:bodyPr wrap="square" anchor="ctr">
            <a:noAutofit/>
          </a:bodyPr>
          <a:lstStyle/>
          <a:p>
            <a:endParaRPr lang="ja-JP" altLang="en-US"/>
          </a:p>
        </p:txBody>
      </p:sp>
      <p:sp>
        <p:nvSpPr>
          <p:cNvPr id="771077" name="Rectangle 5"/>
          <p:cNvSpPr>
            <a:spLocks noGrp="1" noChangeArrowheads="1"/>
          </p:cNvSpPr>
          <p:nvPr>
            <p:ph type="title"/>
          </p:nvPr>
        </p:nvSpPr>
        <p:spPr/>
        <p:txBody>
          <a:bodyPr/>
          <a:lstStyle/>
          <a:p>
            <a:r>
              <a:rPr lang="ja-JP" altLang="en-US" dirty="0" smtClean="0"/>
              <a:t>背景と動機</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4" name="Rectangle 11"/>
          <p:cNvSpPr>
            <a:spLocks noChangeArrowheads="1"/>
          </p:cNvSpPr>
          <p:nvPr/>
        </p:nvSpPr>
        <p:spPr bwMode="auto">
          <a:xfrm>
            <a:off x="1187624" y="2220478"/>
            <a:ext cx="7143800" cy="707886"/>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b="1" dirty="0" smtClean="0">
                <a:solidFill>
                  <a:srgbClr val="FFFFFF"/>
                </a:solidFill>
                <a:latin typeface="Tahoma" pitchFamily="34" charset="0"/>
              </a:rPr>
              <a:t>特に低周波数帯では</a:t>
            </a:r>
            <a:endParaRPr lang="en-US" altLang="ja-JP" sz="2000" b="1" dirty="0" smtClean="0">
              <a:solidFill>
                <a:srgbClr val="FFFFFF"/>
              </a:solidFill>
              <a:latin typeface="Tahoma" pitchFamily="34" charset="0"/>
            </a:endParaRPr>
          </a:p>
          <a:p>
            <a:pPr algn="l">
              <a:buClr>
                <a:schemeClr val="accent2"/>
              </a:buClr>
              <a:buSzPct val="70000"/>
              <a:buFont typeface="Wingdings" pitchFamily="2" charset="2"/>
              <a:buNone/>
            </a:pPr>
            <a:r>
              <a:rPr lang="ja-JP" altLang="en-US" sz="2000" b="1" dirty="0" smtClean="0">
                <a:solidFill>
                  <a:srgbClr val="FFFFFF"/>
                </a:solidFill>
                <a:latin typeface="Tahoma" pitchFamily="34" charset="0"/>
              </a:rPr>
              <a:t>　　</a:t>
            </a:r>
            <a:r>
              <a:rPr lang="ja-JP" altLang="en-US" sz="2000" b="1" dirty="0" smtClean="0">
                <a:solidFill>
                  <a:srgbClr val="CCFFCC"/>
                </a:solidFill>
                <a:latin typeface="Tahoma" pitchFamily="34" charset="0"/>
              </a:rPr>
              <a:t>大きな重力波振幅</a:t>
            </a:r>
            <a:r>
              <a:rPr lang="en-US" altLang="ja-JP" sz="2000" b="1" dirty="0" smtClean="0">
                <a:solidFill>
                  <a:srgbClr val="CCFFCC"/>
                </a:solidFill>
                <a:latin typeface="Tahoma" pitchFamily="34" charset="0"/>
              </a:rPr>
              <a:t>, </a:t>
            </a:r>
            <a:r>
              <a:rPr lang="ja-JP" altLang="en-US" sz="2000" b="1" dirty="0" smtClean="0">
                <a:solidFill>
                  <a:srgbClr val="CCFFCC"/>
                </a:solidFill>
                <a:latin typeface="Tahoma" pitchFamily="34" charset="0"/>
              </a:rPr>
              <a:t>定常的な重力波源   </a:t>
            </a:r>
            <a:r>
              <a:rPr lang="ja-JP" altLang="en-US" sz="2000" b="1" dirty="0" smtClean="0">
                <a:solidFill>
                  <a:srgbClr val="FFFFFF"/>
                </a:solidFill>
                <a:latin typeface="Tahoma" pitchFamily="34" charset="0"/>
              </a:rPr>
              <a:t>が期待できる</a:t>
            </a:r>
            <a:r>
              <a:rPr lang="en-US" altLang="ja-JP" sz="2000" b="1" dirty="0" smtClean="0">
                <a:solidFill>
                  <a:srgbClr val="FFFFFF"/>
                </a:solidFill>
                <a:latin typeface="Tahoma" pitchFamily="34" charset="0"/>
              </a:rPr>
              <a:t>.</a:t>
            </a:r>
          </a:p>
        </p:txBody>
      </p:sp>
      <p:sp>
        <p:nvSpPr>
          <p:cNvPr id="5" name="Rectangle 11"/>
          <p:cNvSpPr>
            <a:spLocks noChangeArrowheads="1"/>
          </p:cNvSpPr>
          <p:nvPr/>
        </p:nvSpPr>
        <p:spPr bwMode="auto">
          <a:xfrm>
            <a:off x="1187624" y="1068350"/>
            <a:ext cx="7143800" cy="120032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FFFFF"/>
                </a:solidFill>
                <a:latin typeface="Tahoma" pitchFamily="34" charset="0"/>
              </a:rPr>
              <a:t>重力波の周波数 </a:t>
            </a:r>
            <a:r>
              <a:rPr lang="en-US" altLang="ja-JP" sz="2000" b="1"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en-US" altLang="ja-JP" sz="2000" b="1" dirty="0" smtClean="0">
                <a:solidFill>
                  <a:srgbClr val="FFFFFF"/>
                </a:solidFill>
                <a:latin typeface="Tahoma" pitchFamily="34" charset="0"/>
                <a:sym typeface="Wingdings" pitchFamily="2" charset="2"/>
              </a:rPr>
              <a:t>     </a:t>
            </a:r>
            <a:r>
              <a:rPr lang="ja-JP" altLang="en-US" sz="2000" b="1" dirty="0" smtClean="0">
                <a:solidFill>
                  <a:srgbClr val="FFFFFF"/>
                </a:solidFill>
                <a:latin typeface="Tahoma" pitchFamily="34" charset="0"/>
                <a:sym typeface="Wingdings" pitchFamily="2" charset="2"/>
              </a:rPr>
              <a:t>波源の運動の時間スケールを反映</a:t>
            </a:r>
            <a:endParaRPr lang="en-US" altLang="ja-JP" sz="2000" b="1" dirty="0" smtClean="0">
              <a:solidFill>
                <a:srgbClr val="FFFFFF"/>
              </a:solidFill>
              <a:latin typeface="Tahoma" pitchFamily="34" charset="0"/>
              <a:sym typeface="Wingdings" pitchFamily="2" charset="2"/>
            </a:endParaRPr>
          </a:p>
          <a:p>
            <a:pPr algn="l">
              <a:lnSpc>
                <a:spcPct val="120000"/>
              </a:lnSpc>
              <a:buClr>
                <a:schemeClr val="accent2"/>
              </a:buClr>
              <a:buSzPct val="70000"/>
              <a:buFont typeface="Wingdings" pitchFamily="2" charset="2"/>
              <a:buNone/>
            </a:pPr>
            <a:r>
              <a:rPr lang="en-US" altLang="ja-JP" sz="2000" b="1" dirty="0" smtClean="0">
                <a:solidFill>
                  <a:srgbClr val="FFFFFF"/>
                </a:solidFill>
                <a:latin typeface="Tahoma" pitchFamily="34" charset="0"/>
                <a:sym typeface="Wingdings" pitchFamily="2" charset="2"/>
              </a:rPr>
              <a:t>         </a:t>
            </a:r>
            <a:r>
              <a:rPr lang="ja-JP" altLang="en-US" sz="2000" b="1" dirty="0" smtClean="0">
                <a:solidFill>
                  <a:srgbClr val="CCFFCC"/>
                </a:solidFill>
                <a:latin typeface="Tahoma" pitchFamily="34" charset="0"/>
                <a:sym typeface="Wingdings" pitchFamily="2" charset="2"/>
              </a:rPr>
              <a:t>さまざまな周波数帯での観測</a:t>
            </a:r>
            <a:r>
              <a:rPr lang="ja-JP" altLang="en-US" sz="2000" b="1" dirty="0" smtClean="0">
                <a:solidFill>
                  <a:srgbClr val="FFFFFF"/>
                </a:solidFill>
                <a:latin typeface="Tahoma" pitchFamily="34" charset="0"/>
                <a:sym typeface="Wingdings" pitchFamily="2" charset="2"/>
              </a:rPr>
              <a:t>が望ましい</a:t>
            </a:r>
            <a:r>
              <a:rPr lang="en-US" altLang="ja-JP" sz="2000" b="1" dirty="0" smtClean="0">
                <a:solidFill>
                  <a:srgbClr val="FFFFFF"/>
                </a:solidFill>
                <a:latin typeface="Tahoma" pitchFamily="34" charset="0"/>
                <a:sym typeface="Wingdings" pitchFamily="2" charset="2"/>
              </a:rPr>
              <a:t>. </a:t>
            </a:r>
            <a:endParaRPr lang="en-US" altLang="ja-JP" sz="2000" b="1" dirty="0" smtClean="0">
              <a:solidFill>
                <a:srgbClr val="FFFFFF"/>
              </a:solidFill>
              <a:latin typeface="Tahoma" pitchFamily="34" charset="0"/>
            </a:endParaRPr>
          </a:p>
        </p:txBody>
      </p:sp>
      <p:sp>
        <p:nvSpPr>
          <p:cNvPr id="6" name="Rectangle 11"/>
          <p:cNvSpPr>
            <a:spLocks noChangeArrowheads="1"/>
          </p:cNvSpPr>
          <p:nvPr/>
        </p:nvSpPr>
        <p:spPr bwMode="auto">
          <a:xfrm>
            <a:off x="1589656" y="3140968"/>
            <a:ext cx="7143800" cy="120032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FFFFF"/>
                </a:solidFill>
                <a:latin typeface="Tahoma" pitchFamily="34" charset="0"/>
              </a:rPr>
              <a:t>地上望遠鏡では、低周波数帯の重力波観測は困難</a:t>
            </a:r>
            <a:endParaRPr lang="en-US" altLang="ja-JP" sz="2000" b="1"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en-US" altLang="ja-JP" sz="2000" b="1" dirty="0" smtClean="0">
                <a:solidFill>
                  <a:srgbClr val="FFFFFF"/>
                </a:solidFill>
                <a:latin typeface="Tahoma" pitchFamily="34" charset="0"/>
              </a:rPr>
              <a:t>      </a:t>
            </a:r>
            <a:r>
              <a:rPr lang="ja-JP" altLang="en-US" sz="2000" b="1" dirty="0" smtClean="0">
                <a:solidFill>
                  <a:srgbClr val="FFFFFF"/>
                </a:solidFill>
                <a:latin typeface="Tahoma" pitchFamily="34" charset="0"/>
              </a:rPr>
              <a:t>・ 検出器の</a:t>
            </a:r>
            <a:r>
              <a:rPr lang="ja-JP" altLang="en-US" sz="2000" b="1" dirty="0" smtClean="0">
                <a:solidFill>
                  <a:srgbClr val="CCFFCC"/>
                </a:solidFill>
                <a:latin typeface="Tahoma" pitchFamily="34" charset="0"/>
              </a:rPr>
              <a:t>原理的な限界</a:t>
            </a:r>
            <a:r>
              <a:rPr lang="en-US" altLang="ja-JP" sz="2000" b="1"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en-US" altLang="ja-JP" sz="2000" b="1" dirty="0" smtClean="0">
                <a:solidFill>
                  <a:srgbClr val="FFFFFF"/>
                </a:solidFill>
                <a:latin typeface="Tahoma" pitchFamily="34" charset="0"/>
              </a:rPr>
              <a:t>      </a:t>
            </a:r>
            <a:r>
              <a:rPr lang="ja-JP" altLang="en-US" sz="2000" b="1" dirty="0" smtClean="0">
                <a:solidFill>
                  <a:srgbClr val="FFFFFF"/>
                </a:solidFill>
                <a:latin typeface="Tahoma" pitchFamily="34" charset="0"/>
              </a:rPr>
              <a:t>・ 地面振動などの環境雑音</a:t>
            </a:r>
            <a:r>
              <a:rPr lang="en-US" altLang="ja-JP" sz="2000" b="1" dirty="0" smtClean="0">
                <a:solidFill>
                  <a:srgbClr val="FFFFFF"/>
                </a:solidFill>
                <a:latin typeface="Tahoma" pitchFamily="34" charset="0"/>
              </a:rPr>
              <a:t>.</a:t>
            </a:r>
          </a:p>
        </p:txBody>
      </p:sp>
      <p:sp>
        <p:nvSpPr>
          <p:cNvPr id="7" name="Rectangle 11"/>
          <p:cNvSpPr>
            <a:spLocks noChangeArrowheads="1"/>
          </p:cNvSpPr>
          <p:nvPr/>
        </p:nvSpPr>
        <p:spPr bwMode="auto">
          <a:xfrm>
            <a:off x="1604664" y="4365104"/>
            <a:ext cx="7143800" cy="46166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FFFFF"/>
                </a:solidFill>
                <a:latin typeface="Tahoma" pitchFamily="34" charset="0"/>
              </a:rPr>
              <a:t>宇宙望遠鏡に行くのは、</a:t>
            </a:r>
            <a:r>
              <a:rPr lang="ja-JP" altLang="en-US" sz="2000" b="1" dirty="0" smtClean="0">
                <a:solidFill>
                  <a:srgbClr val="CCFFCC"/>
                </a:solidFill>
                <a:latin typeface="Tahoma" pitchFamily="34" charset="0"/>
              </a:rPr>
              <a:t>多大なリソース</a:t>
            </a:r>
            <a:r>
              <a:rPr lang="ja-JP" altLang="en-US" sz="2000" b="1" dirty="0" smtClean="0">
                <a:solidFill>
                  <a:srgbClr val="FFFFFF"/>
                </a:solidFill>
                <a:latin typeface="Tahoma" pitchFamily="34" charset="0"/>
              </a:rPr>
              <a:t>が必要</a:t>
            </a:r>
            <a:r>
              <a:rPr lang="en-US" altLang="ja-JP" sz="2000" b="1" dirty="0" smtClean="0">
                <a:solidFill>
                  <a:srgbClr val="FFFFFF"/>
                </a:solidFill>
                <a:latin typeface="Tahoma" pitchFamily="34" charset="0"/>
              </a:rPr>
              <a:t>.</a:t>
            </a:r>
          </a:p>
        </p:txBody>
      </p:sp>
      <p:sp>
        <p:nvSpPr>
          <p:cNvPr id="8" name="AutoShape 38"/>
          <p:cNvSpPr>
            <a:spLocks noChangeArrowheads="1"/>
          </p:cNvSpPr>
          <p:nvPr/>
        </p:nvSpPr>
        <p:spPr bwMode="auto">
          <a:xfrm>
            <a:off x="1475656" y="5232052"/>
            <a:ext cx="296863" cy="357188"/>
          </a:xfrm>
          <a:custGeom>
            <a:avLst/>
            <a:gdLst>
              <a:gd name="G0" fmla="+- 11475 0 0"/>
              <a:gd name="G1" fmla="+- 4469 0 0"/>
              <a:gd name="G2" fmla="+- 21600 0 4469"/>
              <a:gd name="G3" fmla="+- 10800 0 4469"/>
              <a:gd name="G4" fmla="+- 21600 0 11475"/>
              <a:gd name="G5" fmla="*/ G4 G3 10800"/>
              <a:gd name="G6" fmla="+- 21600 0 G5"/>
              <a:gd name="T0" fmla="*/ 11475 w 21600"/>
              <a:gd name="T1" fmla="*/ 0 h 21600"/>
              <a:gd name="T2" fmla="*/ 0 w 21600"/>
              <a:gd name="T3" fmla="*/ 10800 h 21600"/>
              <a:gd name="T4" fmla="*/ 1147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475" y="0"/>
                </a:moveTo>
                <a:lnTo>
                  <a:pt x="11475" y="4469"/>
                </a:lnTo>
                <a:lnTo>
                  <a:pt x="3375" y="4469"/>
                </a:lnTo>
                <a:lnTo>
                  <a:pt x="3375" y="17131"/>
                </a:lnTo>
                <a:lnTo>
                  <a:pt x="11475" y="17131"/>
                </a:lnTo>
                <a:lnTo>
                  <a:pt x="11475" y="21600"/>
                </a:lnTo>
                <a:lnTo>
                  <a:pt x="21600" y="10800"/>
                </a:lnTo>
                <a:close/>
              </a:path>
              <a:path w="21600" h="21600">
                <a:moveTo>
                  <a:pt x="1350" y="4469"/>
                </a:moveTo>
                <a:lnTo>
                  <a:pt x="1350" y="17131"/>
                </a:lnTo>
                <a:lnTo>
                  <a:pt x="2700" y="17131"/>
                </a:lnTo>
                <a:lnTo>
                  <a:pt x="2700" y="4469"/>
                </a:lnTo>
                <a:close/>
              </a:path>
              <a:path w="21600" h="21600">
                <a:moveTo>
                  <a:pt x="0" y="4469"/>
                </a:moveTo>
                <a:lnTo>
                  <a:pt x="0" y="17131"/>
                </a:lnTo>
                <a:lnTo>
                  <a:pt x="675" y="17131"/>
                </a:lnTo>
                <a:lnTo>
                  <a:pt x="675" y="4469"/>
                </a:lnTo>
                <a:close/>
              </a:path>
            </a:pathLst>
          </a:custGeom>
          <a:solidFill>
            <a:srgbClr val="FFFFFF">
              <a:alpha val="20000"/>
            </a:srgbClr>
          </a:solidFill>
          <a:ln w="3175">
            <a:solidFill>
              <a:srgbClr val="FFFFFF"/>
            </a:solidFill>
            <a:miter lim="800000"/>
            <a:headEnd/>
            <a:tailEnd/>
          </a:ln>
          <a:effectLst/>
        </p:spPr>
        <p:txBody>
          <a:bodyPr anchor="ctr">
            <a:spAutoFit/>
          </a:bodyPr>
          <a:lstStyle/>
          <a:p>
            <a:endParaRPr lang="ja-JP" altLang="en-US"/>
          </a:p>
        </p:txBody>
      </p:sp>
      <p:sp>
        <p:nvSpPr>
          <p:cNvPr id="9" name="Rectangle 11"/>
          <p:cNvSpPr>
            <a:spLocks noChangeArrowheads="1"/>
          </p:cNvSpPr>
          <p:nvPr/>
        </p:nvSpPr>
        <p:spPr bwMode="auto">
          <a:xfrm>
            <a:off x="2108720" y="5157192"/>
            <a:ext cx="5991672" cy="120032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FFFFF"/>
                </a:solidFill>
                <a:latin typeface="Tahoma" pitchFamily="34" charset="0"/>
              </a:rPr>
              <a:t>新しい観測方式を提案する</a:t>
            </a:r>
            <a:endParaRPr lang="en-US" altLang="ja-JP" sz="2000" b="1"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ja-JP" altLang="en-US" sz="2000" b="1" dirty="0" smtClean="0">
                <a:solidFill>
                  <a:srgbClr val="CCECFF"/>
                </a:solidFill>
                <a:latin typeface="Tahoma" pitchFamily="34" charset="0"/>
              </a:rPr>
              <a:t>　　 地上でも低周波重力波を観測</a:t>
            </a:r>
            <a:r>
              <a:rPr lang="en-US" altLang="ja-JP" sz="2000" b="1" dirty="0" smtClean="0">
                <a:solidFill>
                  <a:srgbClr val="CCECFF"/>
                </a:solidFill>
                <a:latin typeface="Tahoma" pitchFamily="34" charset="0"/>
              </a:rPr>
              <a:t>.</a:t>
            </a:r>
          </a:p>
          <a:p>
            <a:pPr algn="l">
              <a:lnSpc>
                <a:spcPct val="120000"/>
              </a:lnSpc>
              <a:buClr>
                <a:schemeClr val="accent2"/>
              </a:buClr>
              <a:buSzPct val="70000"/>
              <a:buFont typeface="Wingdings" pitchFamily="2" charset="2"/>
              <a:buNone/>
            </a:pPr>
            <a:r>
              <a:rPr lang="en-US" altLang="ja-JP" sz="2000" b="1" dirty="0" smtClean="0">
                <a:solidFill>
                  <a:srgbClr val="CCECFF"/>
                </a:solidFill>
                <a:latin typeface="Tahoma" pitchFamily="34" charset="0"/>
              </a:rPr>
              <a:t>      </a:t>
            </a:r>
            <a:r>
              <a:rPr lang="ja-JP" altLang="en-US" sz="2000" b="1" dirty="0" smtClean="0">
                <a:solidFill>
                  <a:srgbClr val="CCECFF"/>
                </a:solidFill>
                <a:latin typeface="Tahoma" pitchFamily="34" charset="0"/>
              </a:rPr>
              <a:t>宇宙望遠鏡で独自の周波数帯を観測</a:t>
            </a:r>
            <a:r>
              <a:rPr lang="en-US" altLang="ja-JP" sz="2000" b="1" dirty="0" smtClean="0">
                <a:solidFill>
                  <a:srgbClr val="CCECFF"/>
                </a:solidFill>
                <a:latin typeface="Tahoma" pitchFamily="34" charset="0"/>
              </a:rPr>
              <a:t>.</a:t>
            </a:r>
          </a:p>
        </p:txBody>
      </p:sp>
    </p:spTree>
  </p:cSld>
  <p:clrMapOvr>
    <a:masterClrMapping/>
  </p:clrMapOvr>
  <p:transition advTm="52992"/>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重力波に対する応答</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4" name="AutoShape 42"/>
          <p:cNvSpPr>
            <a:spLocks noChangeArrowheads="1"/>
          </p:cNvSpPr>
          <p:nvPr/>
        </p:nvSpPr>
        <p:spPr bwMode="auto">
          <a:xfrm>
            <a:off x="968377" y="3714752"/>
            <a:ext cx="4079897" cy="2214578"/>
          </a:xfrm>
          <a:prstGeom prst="roundRect">
            <a:avLst>
              <a:gd name="adj" fmla="val 3560"/>
            </a:avLst>
          </a:prstGeom>
          <a:solidFill>
            <a:srgbClr val="99CCFF">
              <a:alpha val="10000"/>
            </a:srgbClr>
          </a:solidFill>
          <a:ln w="15875">
            <a:noFill/>
            <a:round/>
            <a:headEnd/>
            <a:tailEnd/>
          </a:ln>
          <a:effectLst/>
        </p:spPr>
        <p:txBody>
          <a:bodyPr wrap="square" anchor="ctr">
            <a:noAutofit/>
          </a:bodyPr>
          <a:lstStyle/>
          <a:p>
            <a:endParaRPr lang="ja-JP" altLang="en-US"/>
          </a:p>
        </p:txBody>
      </p:sp>
      <p:pic>
        <p:nvPicPr>
          <p:cNvPr id="5" name="Picture 18" descr="tidal_force"/>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156481" y="2432050"/>
            <a:ext cx="3843057" cy="2497148"/>
          </a:xfrm>
          <a:prstGeom prst="rect">
            <a:avLst/>
          </a:prstGeom>
          <a:noFill/>
        </p:spPr>
      </p:pic>
      <p:sp>
        <p:nvSpPr>
          <p:cNvPr id="6" name="Rectangle 9"/>
          <p:cNvSpPr>
            <a:spLocks noChangeArrowheads="1"/>
          </p:cNvSpPr>
          <p:nvPr/>
        </p:nvSpPr>
        <p:spPr bwMode="auto">
          <a:xfrm>
            <a:off x="6134123" y="4763168"/>
            <a:ext cx="1724025" cy="52322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400" b="1" dirty="0">
                <a:solidFill>
                  <a:srgbClr val="B2B2B2"/>
                </a:solidFill>
                <a:latin typeface="Tahoma" pitchFamily="34" charset="0"/>
                <a:ea typeface="HGP創英角ｺﾞｼｯｸUB" pitchFamily="50" charset="-128"/>
              </a:rPr>
              <a:t>Tidal force</a:t>
            </a:r>
          </a:p>
          <a:p>
            <a:pPr algn="l">
              <a:buClr>
                <a:schemeClr val="accent2"/>
              </a:buClr>
              <a:buSzPct val="70000"/>
              <a:buFont typeface="Wingdings" pitchFamily="2" charset="2"/>
              <a:buNone/>
            </a:pPr>
            <a:r>
              <a:rPr lang="en-US" altLang="ja-JP" sz="1400" b="1" dirty="0">
                <a:solidFill>
                  <a:srgbClr val="B2B2B2"/>
                </a:solidFill>
                <a:latin typeface="Tahoma" pitchFamily="34" charset="0"/>
                <a:ea typeface="HGP創英角ｺﾞｼｯｸUB" pitchFamily="50" charset="-128"/>
              </a:rPr>
              <a:t>  by x-mode GW</a:t>
            </a:r>
          </a:p>
        </p:txBody>
      </p:sp>
      <p:sp>
        <p:nvSpPr>
          <p:cNvPr id="7" name="Rectangle 10"/>
          <p:cNvSpPr>
            <a:spLocks noChangeArrowheads="1"/>
          </p:cNvSpPr>
          <p:nvPr/>
        </p:nvSpPr>
        <p:spPr bwMode="auto">
          <a:xfrm>
            <a:off x="5786446" y="4214818"/>
            <a:ext cx="1600200"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FFCCCC"/>
                </a:solidFill>
                <a:latin typeface="Tahoma" pitchFamily="34" charset="0"/>
                <a:ea typeface="HGP創英角ｺﾞｼｯｸUB" pitchFamily="50" charset="-128"/>
              </a:rPr>
              <a:t>Bar rotation</a:t>
            </a:r>
          </a:p>
        </p:txBody>
      </p:sp>
      <p:sp>
        <p:nvSpPr>
          <p:cNvPr id="8" name="AutoShape 11"/>
          <p:cNvSpPr>
            <a:spLocks noChangeArrowheads="1"/>
          </p:cNvSpPr>
          <p:nvPr/>
        </p:nvSpPr>
        <p:spPr bwMode="auto">
          <a:xfrm rot="5400000">
            <a:off x="6653226" y="2230427"/>
            <a:ext cx="360363" cy="430213"/>
          </a:xfrm>
          <a:custGeom>
            <a:avLst/>
            <a:gdLst>
              <a:gd name="G0" fmla="+- 11475 0 0"/>
              <a:gd name="G1" fmla="+- 4469 0 0"/>
              <a:gd name="G2" fmla="+- 21600 0 4469"/>
              <a:gd name="G3" fmla="+- 10800 0 4469"/>
              <a:gd name="G4" fmla="+- 21600 0 11475"/>
              <a:gd name="G5" fmla="*/ G4 G3 10800"/>
              <a:gd name="G6" fmla="+- 21600 0 G5"/>
              <a:gd name="T0" fmla="*/ 11475 w 21600"/>
              <a:gd name="T1" fmla="*/ 0 h 21600"/>
              <a:gd name="T2" fmla="*/ 0 w 21600"/>
              <a:gd name="T3" fmla="*/ 10800 h 21600"/>
              <a:gd name="T4" fmla="*/ 1147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475" y="0"/>
                </a:moveTo>
                <a:lnTo>
                  <a:pt x="11475" y="4469"/>
                </a:lnTo>
                <a:lnTo>
                  <a:pt x="3375" y="4469"/>
                </a:lnTo>
                <a:lnTo>
                  <a:pt x="3375" y="17131"/>
                </a:lnTo>
                <a:lnTo>
                  <a:pt x="11475" y="17131"/>
                </a:lnTo>
                <a:lnTo>
                  <a:pt x="11475" y="21600"/>
                </a:lnTo>
                <a:lnTo>
                  <a:pt x="21600" y="10800"/>
                </a:lnTo>
                <a:close/>
              </a:path>
              <a:path w="21600" h="21600">
                <a:moveTo>
                  <a:pt x="1350" y="4469"/>
                </a:moveTo>
                <a:lnTo>
                  <a:pt x="1350" y="17131"/>
                </a:lnTo>
                <a:lnTo>
                  <a:pt x="2700" y="17131"/>
                </a:lnTo>
                <a:lnTo>
                  <a:pt x="2700" y="4469"/>
                </a:lnTo>
                <a:close/>
              </a:path>
              <a:path w="21600" h="21600">
                <a:moveTo>
                  <a:pt x="0" y="4469"/>
                </a:moveTo>
                <a:lnTo>
                  <a:pt x="0" y="17131"/>
                </a:lnTo>
                <a:lnTo>
                  <a:pt x="675" y="17131"/>
                </a:lnTo>
                <a:lnTo>
                  <a:pt x="675" y="4469"/>
                </a:lnTo>
                <a:close/>
              </a:path>
            </a:pathLst>
          </a:custGeom>
          <a:solidFill>
            <a:srgbClr val="99CCFF">
              <a:alpha val="20000"/>
            </a:srgbClr>
          </a:solidFill>
          <a:ln w="3175">
            <a:solidFill>
              <a:srgbClr val="CCECFF"/>
            </a:solidFill>
            <a:miter lim="800000"/>
            <a:headEnd/>
            <a:tailEnd/>
          </a:ln>
          <a:effectLst/>
        </p:spPr>
        <p:txBody>
          <a:bodyPr anchor="ctr">
            <a:noAutofit/>
          </a:bodyPr>
          <a:lstStyle/>
          <a:p>
            <a:endParaRPr lang="ja-JP" altLang="en-US"/>
          </a:p>
        </p:txBody>
      </p:sp>
      <p:sp>
        <p:nvSpPr>
          <p:cNvPr id="9" name="Rectangle 12"/>
          <p:cNvSpPr>
            <a:spLocks noChangeArrowheads="1"/>
          </p:cNvSpPr>
          <p:nvPr/>
        </p:nvSpPr>
        <p:spPr bwMode="auto">
          <a:xfrm>
            <a:off x="6572264" y="1928802"/>
            <a:ext cx="838200"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CCECFF"/>
                </a:solidFill>
                <a:latin typeface="Tahoma" pitchFamily="34" charset="0"/>
                <a:ea typeface="HGP創英角ｺﾞｼｯｸUB" pitchFamily="50" charset="-128"/>
              </a:rPr>
              <a:t>GWs</a:t>
            </a:r>
          </a:p>
        </p:txBody>
      </p:sp>
      <p:pic>
        <p:nvPicPr>
          <p:cNvPr id="10" name="Picture 28" descr="txp_fig"/>
          <p:cNvPicPr>
            <a:picLocks noChangeAspect="1" noChangeArrowheads="1"/>
          </p:cNvPicPr>
          <p:nvPr>
            <p:custDataLst>
              <p:tags r:id="rId1"/>
            </p:custDataLst>
          </p:nvPr>
        </p:nvPicPr>
        <p:blipFill>
          <a:blip r:embed="rId9" cstate="print">
            <a:clrChange>
              <a:clrFrom>
                <a:srgbClr val="FFFFFF"/>
              </a:clrFrom>
              <a:clrTo>
                <a:srgbClr val="FFFFFF">
                  <a:alpha val="0"/>
                </a:srgbClr>
              </a:clrTo>
            </a:clrChange>
            <a:lum bright="100000"/>
          </a:blip>
          <a:srcRect/>
          <a:stretch>
            <a:fillRect/>
          </a:stretch>
        </p:blipFill>
        <p:spPr bwMode="auto">
          <a:xfrm>
            <a:off x="1374800" y="2965897"/>
            <a:ext cx="265113" cy="290512"/>
          </a:xfrm>
          <a:prstGeom prst="rect">
            <a:avLst/>
          </a:prstGeom>
          <a:noFill/>
          <a:ln w="15875">
            <a:noFill/>
            <a:miter lim="800000"/>
            <a:headEnd/>
            <a:tailEnd/>
          </a:ln>
          <a:effectLst/>
        </p:spPr>
      </p:pic>
      <p:sp>
        <p:nvSpPr>
          <p:cNvPr id="11" name="Rectangle 31"/>
          <p:cNvSpPr>
            <a:spLocks noChangeArrowheads="1"/>
          </p:cNvSpPr>
          <p:nvPr/>
        </p:nvSpPr>
        <p:spPr bwMode="auto">
          <a:xfrm>
            <a:off x="1111254" y="4786322"/>
            <a:ext cx="4032250" cy="1077218"/>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DDDDDD"/>
                </a:solidFill>
                <a:latin typeface="Symbol" pitchFamily="18" charset="2"/>
                <a:ea typeface="HGP創英角ｺﾞｼｯｸUB" pitchFamily="50" charset="-128"/>
              </a:rPr>
              <a:t>a </a:t>
            </a:r>
            <a:r>
              <a:rPr lang="en-US" altLang="ja-JP" sz="1600" b="1" dirty="0">
                <a:solidFill>
                  <a:srgbClr val="DDDDDD"/>
                </a:solidFill>
                <a:latin typeface="Tahoma" pitchFamily="34" charset="0"/>
                <a:ea typeface="HGP創英角ｺﾞｼｯｸUB" pitchFamily="50" charset="-128"/>
              </a:rPr>
              <a:t>: shape factor, between 0 to 1</a:t>
            </a:r>
          </a:p>
          <a:p>
            <a:pPr algn="l">
              <a:buClr>
                <a:schemeClr val="accent2"/>
              </a:buClr>
              <a:buSzPct val="70000"/>
              <a:buFont typeface="Wingdings" pitchFamily="2" charset="2"/>
              <a:buNone/>
            </a:pPr>
            <a:r>
              <a:rPr lang="en-US" altLang="ja-JP" sz="1600" b="1" dirty="0">
                <a:solidFill>
                  <a:srgbClr val="DDDDDD"/>
                </a:solidFill>
                <a:latin typeface="Tahoma" pitchFamily="34" charset="0"/>
                <a:ea typeface="HGP創英角ｺﾞｼｯｸUB" pitchFamily="50" charset="-128"/>
              </a:rPr>
              <a:t>            Dumbbell </a:t>
            </a:r>
            <a:r>
              <a:rPr lang="en-US" altLang="ja-JP" sz="1600" b="1" dirty="0">
                <a:solidFill>
                  <a:srgbClr val="DDDDDD"/>
                </a:solidFill>
                <a:latin typeface="Tahoma" pitchFamily="34" charset="0"/>
                <a:ea typeface="HGP創英角ｺﾞｼｯｸUB" pitchFamily="50" charset="-128"/>
                <a:sym typeface="Wingdings" pitchFamily="2" charset="2"/>
              </a:rPr>
              <a:t> </a:t>
            </a:r>
            <a:r>
              <a:rPr lang="en-US" altLang="ja-JP" sz="1600" b="1" dirty="0">
                <a:solidFill>
                  <a:srgbClr val="DDDDDD"/>
                </a:solidFill>
                <a:latin typeface="Symbol" pitchFamily="18" charset="2"/>
                <a:ea typeface="HGP創英角ｺﾞｼｯｸUB" pitchFamily="50" charset="-128"/>
                <a:sym typeface="Wingdings" pitchFamily="2" charset="2"/>
              </a:rPr>
              <a:t>a</a:t>
            </a:r>
            <a:r>
              <a:rPr lang="en-US" altLang="ja-JP" sz="1600" b="1" dirty="0">
                <a:solidFill>
                  <a:srgbClr val="DDDDDD"/>
                </a:solidFill>
                <a:latin typeface="Tahoma" pitchFamily="34" charset="0"/>
                <a:ea typeface="HGP創英角ｺﾞｼｯｸUB" pitchFamily="50" charset="-128"/>
                <a:sym typeface="Wingdings" pitchFamily="2" charset="2"/>
              </a:rPr>
              <a:t> = </a:t>
            </a:r>
            <a:r>
              <a:rPr lang="en-US" altLang="ja-JP" sz="1600" b="1" dirty="0" smtClean="0">
                <a:solidFill>
                  <a:srgbClr val="DDDDDD"/>
                </a:solidFill>
                <a:latin typeface="Tahoma" pitchFamily="34" charset="0"/>
                <a:ea typeface="HGP創英角ｺﾞｼｯｸUB" pitchFamily="50" charset="-128"/>
                <a:sym typeface="Wingdings" pitchFamily="2" charset="2"/>
              </a:rPr>
              <a:t>1</a:t>
            </a:r>
            <a:endParaRPr lang="en-US" altLang="ja-JP" sz="1600" b="1" dirty="0">
              <a:solidFill>
                <a:srgbClr val="DDDDDD"/>
              </a:solidFill>
              <a:latin typeface="Tahoma" pitchFamily="34" charset="0"/>
              <a:ea typeface="HGP創英角ｺﾞｼｯｸUB" pitchFamily="50" charset="-128"/>
              <a:sym typeface="Wingdings" pitchFamily="2" charset="2"/>
            </a:endParaRPr>
          </a:p>
          <a:p>
            <a:pPr algn="l">
              <a:buClr>
                <a:schemeClr val="accent2"/>
              </a:buClr>
              <a:buSzPct val="70000"/>
              <a:buFont typeface="Wingdings" pitchFamily="2" charset="2"/>
              <a:buNone/>
            </a:pPr>
            <a:r>
              <a:rPr kumimoji="0" lang="en-US" altLang="ja-JP" sz="1600" b="1" dirty="0">
                <a:solidFill>
                  <a:srgbClr val="DDDDDD"/>
                </a:solidFill>
                <a:latin typeface="Tahoma" pitchFamily="34" charset="0"/>
                <a:ea typeface="HGP創英角ｺﾞｼｯｸUB" pitchFamily="50" charset="-128"/>
              </a:rPr>
              <a:t>     Dimension less, </a:t>
            </a:r>
          </a:p>
          <a:p>
            <a:pPr algn="l">
              <a:buClr>
                <a:schemeClr val="accent2"/>
              </a:buClr>
              <a:buSzPct val="70000"/>
              <a:buFont typeface="Wingdings" pitchFamily="2" charset="2"/>
              <a:buNone/>
            </a:pPr>
            <a:r>
              <a:rPr kumimoji="0" lang="en-US" altLang="ja-JP" sz="1600" b="1" dirty="0">
                <a:solidFill>
                  <a:srgbClr val="DDDDDD"/>
                </a:solidFill>
                <a:latin typeface="Tahoma" pitchFamily="34" charset="0"/>
                <a:ea typeface="HGP創英角ｺﾞｼｯｸUB" pitchFamily="50" charset="-128"/>
              </a:rPr>
              <a:t>     Independent of matter density </a:t>
            </a:r>
          </a:p>
        </p:txBody>
      </p:sp>
      <p:sp>
        <p:nvSpPr>
          <p:cNvPr id="12" name="Rectangle 32"/>
          <p:cNvSpPr>
            <a:spLocks noChangeArrowheads="1"/>
          </p:cNvSpPr>
          <p:nvPr/>
        </p:nvSpPr>
        <p:spPr bwMode="auto">
          <a:xfrm>
            <a:off x="504856" y="1268760"/>
            <a:ext cx="4392612" cy="40011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2000" b="1" dirty="0" smtClean="0">
                <a:solidFill>
                  <a:srgbClr val="CCECFF"/>
                </a:solidFill>
                <a:latin typeface="Tahoma" pitchFamily="34" charset="0"/>
              </a:rPr>
              <a:t>棒状試験マス回転の運動方程式</a:t>
            </a:r>
            <a:endParaRPr kumimoji="0" lang="en-US" altLang="ja-JP" sz="2000" b="1" dirty="0">
              <a:solidFill>
                <a:srgbClr val="CCECFF"/>
              </a:solidFill>
              <a:latin typeface="Tahoma" pitchFamily="34" charset="0"/>
              <a:ea typeface="HGP創英角ｺﾞｼｯｸUB" pitchFamily="50" charset="-128"/>
            </a:endParaRPr>
          </a:p>
        </p:txBody>
      </p:sp>
      <p:sp>
        <p:nvSpPr>
          <p:cNvPr id="13" name="Rectangle 33"/>
          <p:cNvSpPr>
            <a:spLocks noChangeArrowheads="1"/>
          </p:cNvSpPr>
          <p:nvPr/>
        </p:nvSpPr>
        <p:spPr bwMode="auto">
          <a:xfrm>
            <a:off x="1606575" y="2948434"/>
            <a:ext cx="3384550"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kumimoji="0" lang="en-US" altLang="ja-JP" sz="1600" b="1">
                <a:solidFill>
                  <a:srgbClr val="DDDDDD"/>
                </a:solidFill>
                <a:latin typeface="Tahoma" pitchFamily="34" charset="0"/>
                <a:ea typeface="HGP創英角ｺﾞｼｯｸUB" pitchFamily="50" charset="-128"/>
              </a:rPr>
              <a:t>: Dynamic quadrupole moment</a:t>
            </a:r>
          </a:p>
        </p:txBody>
      </p:sp>
      <p:sp>
        <p:nvSpPr>
          <p:cNvPr id="14" name="Rectangle 34"/>
          <p:cNvSpPr>
            <a:spLocks noChangeArrowheads="1"/>
          </p:cNvSpPr>
          <p:nvPr/>
        </p:nvSpPr>
        <p:spPr bwMode="auto">
          <a:xfrm>
            <a:off x="1606575" y="2622997"/>
            <a:ext cx="2376488"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kumimoji="0" lang="en-US" altLang="ja-JP" sz="1600" b="1" dirty="0">
                <a:solidFill>
                  <a:srgbClr val="DDDDDD"/>
                </a:solidFill>
                <a:latin typeface="Tahoma" pitchFamily="34" charset="0"/>
                <a:ea typeface="HGP創英角ｺﾞｼｯｸUB" pitchFamily="50" charset="-128"/>
              </a:rPr>
              <a:t>: Moment of Inertia</a:t>
            </a:r>
          </a:p>
        </p:txBody>
      </p:sp>
      <p:pic>
        <p:nvPicPr>
          <p:cNvPr id="15" name="Picture 35" descr="txp_fig"/>
          <p:cNvPicPr>
            <a:picLocks noChangeAspect="1" noChangeArrowheads="1"/>
          </p:cNvPicPr>
          <p:nvPr>
            <p:custDataLst>
              <p:tags r:id="rId2"/>
            </p:custDataLst>
          </p:nvPr>
        </p:nvPicPr>
        <p:blipFill>
          <a:blip r:embed="rId10" cstate="print">
            <a:clrChange>
              <a:clrFrom>
                <a:srgbClr val="FFFFFF"/>
              </a:clrFrom>
              <a:clrTo>
                <a:srgbClr val="FFFFFF">
                  <a:alpha val="0"/>
                </a:srgbClr>
              </a:clrTo>
            </a:clrChange>
            <a:lum bright="100000"/>
          </a:blip>
          <a:srcRect/>
          <a:stretch>
            <a:fillRect/>
          </a:stretch>
        </p:blipFill>
        <p:spPr bwMode="auto">
          <a:xfrm>
            <a:off x="1412900" y="2749997"/>
            <a:ext cx="98425" cy="139700"/>
          </a:xfrm>
          <a:prstGeom prst="rect">
            <a:avLst/>
          </a:prstGeom>
          <a:noFill/>
          <a:ln w="15875">
            <a:noFill/>
            <a:miter lim="800000"/>
            <a:headEnd/>
            <a:tailEnd/>
          </a:ln>
          <a:effectLst/>
        </p:spPr>
      </p:pic>
      <p:pic>
        <p:nvPicPr>
          <p:cNvPr id="16" name="Picture 36" descr="txp_fig"/>
          <p:cNvPicPr>
            <a:picLocks noChangeAspect="1" noChangeArrowheads="1"/>
          </p:cNvPicPr>
          <p:nvPr>
            <p:custDataLst>
              <p:tags r:id="rId3"/>
            </p:custDataLst>
          </p:nvPr>
        </p:nvPicPr>
        <p:blipFill>
          <a:blip r:embed="rId11" cstate="print">
            <a:clrChange>
              <a:clrFrom>
                <a:srgbClr val="FFFFFF"/>
              </a:clrFrom>
              <a:clrTo>
                <a:srgbClr val="FFFFFF">
                  <a:alpha val="0"/>
                </a:srgbClr>
              </a:clrTo>
            </a:clrChange>
            <a:lum bright="100000"/>
          </a:blip>
          <a:srcRect/>
          <a:stretch>
            <a:fillRect/>
          </a:stretch>
        </p:blipFill>
        <p:spPr bwMode="auto">
          <a:xfrm>
            <a:off x="943000" y="1897480"/>
            <a:ext cx="3722688" cy="608013"/>
          </a:xfrm>
          <a:prstGeom prst="rect">
            <a:avLst/>
          </a:prstGeom>
          <a:noFill/>
          <a:ln w="15875">
            <a:noFill/>
            <a:miter lim="800000"/>
            <a:headEnd/>
            <a:tailEnd/>
          </a:ln>
          <a:effectLst/>
        </p:spPr>
      </p:pic>
      <p:sp>
        <p:nvSpPr>
          <p:cNvPr id="17" name="AutoShape 38"/>
          <p:cNvSpPr>
            <a:spLocks noChangeArrowheads="1"/>
          </p:cNvSpPr>
          <p:nvPr/>
        </p:nvSpPr>
        <p:spPr bwMode="auto">
          <a:xfrm>
            <a:off x="539750" y="4014152"/>
            <a:ext cx="296863" cy="357188"/>
          </a:xfrm>
          <a:custGeom>
            <a:avLst/>
            <a:gdLst>
              <a:gd name="G0" fmla="+- 11475 0 0"/>
              <a:gd name="G1" fmla="+- 4469 0 0"/>
              <a:gd name="G2" fmla="+- 21600 0 4469"/>
              <a:gd name="G3" fmla="+- 10800 0 4469"/>
              <a:gd name="G4" fmla="+- 21600 0 11475"/>
              <a:gd name="G5" fmla="*/ G4 G3 10800"/>
              <a:gd name="G6" fmla="+- 21600 0 G5"/>
              <a:gd name="T0" fmla="*/ 11475 w 21600"/>
              <a:gd name="T1" fmla="*/ 0 h 21600"/>
              <a:gd name="T2" fmla="*/ 0 w 21600"/>
              <a:gd name="T3" fmla="*/ 10800 h 21600"/>
              <a:gd name="T4" fmla="*/ 1147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475" y="0"/>
                </a:moveTo>
                <a:lnTo>
                  <a:pt x="11475" y="4469"/>
                </a:lnTo>
                <a:lnTo>
                  <a:pt x="3375" y="4469"/>
                </a:lnTo>
                <a:lnTo>
                  <a:pt x="3375" y="17131"/>
                </a:lnTo>
                <a:lnTo>
                  <a:pt x="11475" y="17131"/>
                </a:lnTo>
                <a:lnTo>
                  <a:pt x="11475" y="21600"/>
                </a:lnTo>
                <a:lnTo>
                  <a:pt x="21600" y="10800"/>
                </a:lnTo>
                <a:close/>
              </a:path>
              <a:path w="21600" h="21600">
                <a:moveTo>
                  <a:pt x="1350" y="4469"/>
                </a:moveTo>
                <a:lnTo>
                  <a:pt x="1350" y="17131"/>
                </a:lnTo>
                <a:lnTo>
                  <a:pt x="2700" y="17131"/>
                </a:lnTo>
                <a:lnTo>
                  <a:pt x="2700" y="4469"/>
                </a:lnTo>
                <a:close/>
              </a:path>
              <a:path w="21600" h="21600">
                <a:moveTo>
                  <a:pt x="0" y="4469"/>
                </a:moveTo>
                <a:lnTo>
                  <a:pt x="0" y="17131"/>
                </a:lnTo>
                <a:lnTo>
                  <a:pt x="675" y="17131"/>
                </a:lnTo>
                <a:lnTo>
                  <a:pt x="675" y="4469"/>
                </a:lnTo>
                <a:close/>
              </a:path>
            </a:pathLst>
          </a:custGeom>
          <a:solidFill>
            <a:srgbClr val="99CCFF">
              <a:alpha val="20000"/>
            </a:srgbClr>
          </a:solidFill>
          <a:ln w="3175">
            <a:solidFill>
              <a:srgbClr val="CCECFF"/>
            </a:solidFill>
            <a:miter lim="800000"/>
            <a:headEnd/>
            <a:tailEnd/>
          </a:ln>
          <a:effectLst/>
        </p:spPr>
        <p:txBody>
          <a:bodyPr anchor="ctr">
            <a:spAutoFit/>
          </a:bodyPr>
          <a:lstStyle/>
          <a:p>
            <a:endParaRPr lang="ja-JP" altLang="en-US"/>
          </a:p>
        </p:txBody>
      </p:sp>
      <p:pic>
        <p:nvPicPr>
          <p:cNvPr id="18" name="Picture 50" descr="txp_fig"/>
          <p:cNvPicPr>
            <a:picLocks noChangeAspect="1" noChangeArrowheads="1"/>
          </p:cNvPicPr>
          <p:nvPr>
            <p:custDataLst>
              <p:tags r:id="rId4"/>
            </p:custDataLst>
          </p:nvPr>
        </p:nvPicPr>
        <p:blipFill>
          <a:blip r:embed="rId12" cstate="print">
            <a:clrChange>
              <a:clrFrom>
                <a:srgbClr val="FFFFFF"/>
              </a:clrFrom>
              <a:clrTo>
                <a:srgbClr val="FFFFFF">
                  <a:alpha val="0"/>
                </a:srgbClr>
              </a:clrTo>
            </a:clrChange>
            <a:lum bright="100000"/>
          </a:blip>
          <a:srcRect/>
          <a:stretch>
            <a:fillRect/>
          </a:stretch>
        </p:blipFill>
        <p:spPr bwMode="auto">
          <a:xfrm>
            <a:off x="4033869" y="4071942"/>
            <a:ext cx="935037" cy="215900"/>
          </a:xfrm>
          <a:prstGeom prst="rect">
            <a:avLst/>
          </a:prstGeom>
          <a:noFill/>
          <a:ln w="15875">
            <a:noFill/>
            <a:miter lim="800000"/>
            <a:headEnd/>
            <a:tailEnd/>
          </a:ln>
          <a:effectLst/>
        </p:spPr>
      </p:pic>
      <p:pic>
        <p:nvPicPr>
          <p:cNvPr id="20" name="図 19" descr="txp_fig.bmp"/>
          <p:cNvPicPr>
            <a:picLocks noChangeAspect="1"/>
          </p:cNvPicPr>
          <p:nvPr>
            <p:custDataLst>
              <p:tags r:id="rId5"/>
            </p:custDataLst>
          </p:nvPr>
        </p:nvPicPr>
        <p:blipFill>
          <a:blip r:embed="rId13" cstate="print">
            <a:clrChange>
              <a:clrFrom>
                <a:srgbClr val="FFFFFF"/>
              </a:clrFrom>
              <a:clrTo>
                <a:srgbClr val="FFFFFF">
                  <a:alpha val="0"/>
                </a:srgbClr>
              </a:clrTo>
            </a:clrChange>
            <a:lum bright="100000"/>
          </a:blip>
          <a:stretch>
            <a:fillRect/>
          </a:stretch>
        </p:blipFill>
        <p:spPr>
          <a:xfrm>
            <a:off x="1100562" y="3879948"/>
            <a:ext cx="2539215" cy="682462"/>
          </a:xfrm>
          <a:prstGeom prst="rect">
            <a:avLst/>
          </a:prstGeom>
          <a:noFill/>
        </p:spPr>
      </p:pic>
    </p:spTree>
  </p:cSld>
  <p:clrMapOvr>
    <a:masterClrMapping/>
  </p:clrMapOvr>
  <p:transition advTm="52992"/>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6"/>
          <p:cNvSpPr>
            <a:spLocks noChangeArrowheads="1"/>
          </p:cNvSpPr>
          <p:nvPr/>
        </p:nvSpPr>
        <p:spPr bwMode="auto">
          <a:xfrm>
            <a:off x="683568" y="1988840"/>
            <a:ext cx="7920880" cy="4032448"/>
          </a:xfrm>
          <a:prstGeom prst="roundRect">
            <a:avLst>
              <a:gd name="adj" fmla="val 6731"/>
            </a:avLst>
          </a:prstGeom>
          <a:solidFill>
            <a:srgbClr val="000000">
              <a:alpha val="20000"/>
            </a:srgbClr>
          </a:solidFill>
          <a:ln w="3175">
            <a:solidFill>
              <a:srgbClr val="5F5F5F"/>
            </a:solidFill>
            <a:round/>
            <a:headEnd/>
            <a:tailEnd/>
          </a:ln>
          <a:effectLst/>
        </p:spPr>
        <p:txBody>
          <a:bodyPr wrap="square" anchor="ctr">
            <a:noAutofit/>
          </a:bodyPr>
          <a:lstStyle/>
          <a:p>
            <a:endParaRPr lang="ja-JP" altLang="en-US"/>
          </a:p>
        </p:txBody>
      </p:sp>
      <p:pic>
        <p:nvPicPr>
          <p:cNvPr id="1409028"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046246" y="2023952"/>
            <a:ext cx="7342178" cy="4141352"/>
          </a:xfrm>
          <a:prstGeom prst="rect">
            <a:avLst/>
          </a:prstGeom>
          <a:noFill/>
          <a:ln w="9525">
            <a:noFill/>
            <a:miter lim="800000"/>
            <a:headEnd/>
            <a:tailEnd/>
          </a:ln>
          <a:effectLst/>
        </p:spPr>
      </p:pic>
      <p:sp>
        <p:nvSpPr>
          <p:cNvPr id="771077" name="Rectangle 5"/>
          <p:cNvSpPr>
            <a:spLocks noGrp="1" noChangeArrowheads="1"/>
          </p:cNvSpPr>
          <p:nvPr>
            <p:ph type="title"/>
          </p:nvPr>
        </p:nvSpPr>
        <p:spPr/>
        <p:txBody>
          <a:bodyPr/>
          <a:lstStyle/>
          <a:p>
            <a:r>
              <a:rPr lang="ja-JP" altLang="en-US" dirty="0" smtClean="0"/>
              <a:t>他の観測器との比較</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7" name="Rectangle 11"/>
          <p:cNvSpPr>
            <a:spLocks noChangeArrowheads="1"/>
          </p:cNvSpPr>
          <p:nvPr/>
        </p:nvSpPr>
        <p:spPr bwMode="auto">
          <a:xfrm>
            <a:off x="928662" y="1071546"/>
            <a:ext cx="6552728" cy="707886"/>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b="1" dirty="0" smtClean="0">
                <a:solidFill>
                  <a:srgbClr val="FFFFFF"/>
                </a:solidFill>
                <a:latin typeface="Tahoma" pitchFamily="34" charset="0"/>
                <a:ea typeface="HGP創英角ｺﾞｼｯｸUB" pitchFamily="50" charset="-128"/>
              </a:rPr>
              <a:t>DECIGO/BBO </a:t>
            </a:r>
          </a:p>
          <a:p>
            <a:pPr algn="l">
              <a:buClr>
                <a:schemeClr val="accent2"/>
              </a:buClr>
              <a:buSzPct val="70000"/>
              <a:buFont typeface="Wingdings" pitchFamily="2" charset="2"/>
              <a:buNone/>
            </a:pPr>
            <a:r>
              <a:rPr lang="ja-JP" altLang="en-US" sz="2000" b="1" dirty="0" smtClean="0">
                <a:solidFill>
                  <a:srgbClr val="FFFFFF"/>
                </a:solidFill>
              </a:rPr>
              <a:t>　　</a:t>
            </a:r>
            <a:r>
              <a:rPr lang="ja-JP" altLang="en-US" sz="2000" b="1" dirty="0" smtClean="0">
                <a:solidFill>
                  <a:srgbClr val="FFFFFF"/>
                </a:solidFill>
                <a:latin typeface="Tahoma" pitchFamily="34" charset="0"/>
                <a:ea typeface="HGP創英角ｺﾞｼｯｸUB" pitchFamily="50" charset="-128"/>
              </a:rPr>
              <a:t>周波数帯 </a:t>
            </a:r>
            <a:r>
              <a:rPr lang="en-US" altLang="ja-JP" sz="2000" b="1" dirty="0" smtClean="0">
                <a:solidFill>
                  <a:srgbClr val="FFFFFF"/>
                </a:solidFill>
                <a:latin typeface="Tahoma" pitchFamily="34" charset="0"/>
                <a:ea typeface="HGP創英角ｺﾞｼｯｸUB" pitchFamily="50" charset="-128"/>
              </a:rPr>
              <a:t>0.1Hz </a:t>
            </a:r>
            <a:r>
              <a:rPr lang="ja-JP" altLang="en-US" sz="2000" b="1" dirty="0" smtClean="0">
                <a:solidFill>
                  <a:srgbClr val="FFFFFF"/>
                </a:solidFill>
                <a:latin typeface="Tahoma" pitchFamily="34" charset="0"/>
                <a:ea typeface="HGP創英角ｺﾞｼｯｸUB" pitchFamily="50" charset="-128"/>
              </a:rPr>
              <a:t>付近で良い感度</a:t>
            </a:r>
            <a:endParaRPr lang="en-US" altLang="ja-JP" sz="2000" b="1" dirty="0">
              <a:solidFill>
                <a:srgbClr val="FFFFFF"/>
              </a:solidFill>
              <a:latin typeface="Tahoma" pitchFamily="34" charset="0"/>
              <a:ea typeface="HGP創英角ｺﾞｼｯｸUB" pitchFamily="50" charset="-128"/>
            </a:endParaRPr>
          </a:p>
        </p:txBody>
      </p:sp>
      <p:sp>
        <p:nvSpPr>
          <p:cNvPr id="13" name="Rectangle 6"/>
          <p:cNvSpPr>
            <a:spLocks noChangeArrowheads="1"/>
          </p:cNvSpPr>
          <p:nvPr/>
        </p:nvSpPr>
        <p:spPr bwMode="auto">
          <a:xfrm>
            <a:off x="6215074" y="1000108"/>
            <a:ext cx="2714644" cy="861774"/>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000" b="1" dirty="0">
                <a:solidFill>
                  <a:srgbClr val="CCECFF"/>
                </a:solidFill>
                <a:latin typeface="Tahoma" pitchFamily="34" charset="0"/>
                <a:ea typeface="HGP創英角ｺﾞｼｯｸUB" pitchFamily="50" charset="-128"/>
              </a:rPr>
              <a:t>Bar length : </a:t>
            </a:r>
            <a:r>
              <a:rPr lang="en-US" altLang="ja-JP" sz="1000" b="1" dirty="0" smtClean="0">
                <a:solidFill>
                  <a:srgbClr val="CCECFF"/>
                </a:solidFill>
                <a:latin typeface="Tahoma" pitchFamily="34" charset="0"/>
                <a:ea typeface="HGP創英角ｺﾞｼｯｸUB" pitchFamily="50" charset="-128"/>
              </a:rPr>
              <a:t>10m</a:t>
            </a:r>
            <a:r>
              <a:rPr lang="en-US" altLang="ja-JP" sz="1000" b="1" dirty="0">
                <a:solidFill>
                  <a:srgbClr val="CCECFF"/>
                </a:solidFill>
                <a:latin typeface="Tahoma" pitchFamily="34" charset="0"/>
                <a:ea typeface="HGP創英角ｺﾞｼｯｸUB" pitchFamily="50" charset="-128"/>
              </a:rPr>
              <a:t>, Mass : </a:t>
            </a:r>
            <a:r>
              <a:rPr lang="en-US" altLang="ja-JP" sz="1000" b="1" dirty="0" smtClean="0">
                <a:solidFill>
                  <a:srgbClr val="CCECFF"/>
                </a:solidFill>
                <a:latin typeface="Tahoma" pitchFamily="34" charset="0"/>
                <a:ea typeface="HGP創英角ｺﾞｼｯｸUB" pitchFamily="50" charset="-128"/>
              </a:rPr>
              <a:t>7600kg</a:t>
            </a:r>
            <a:endParaRPr lang="en-US" altLang="ja-JP" sz="1000" b="1" dirty="0">
              <a:solidFill>
                <a:srgbClr val="CCECFF"/>
              </a:solidFill>
              <a:latin typeface="Tahoma" pitchFamily="34" charset="0"/>
              <a:ea typeface="HGP創英角ｺﾞｼｯｸUB" pitchFamily="50" charset="-128"/>
            </a:endParaRPr>
          </a:p>
          <a:p>
            <a:pPr algn="l">
              <a:buClr>
                <a:schemeClr val="accent2"/>
              </a:buClr>
              <a:buSzPct val="70000"/>
              <a:buFont typeface="Wingdings" pitchFamily="2" charset="2"/>
              <a:buNone/>
            </a:pPr>
            <a:r>
              <a:rPr lang="en-US" altLang="ja-JP" sz="1000" b="1" dirty="0">
                <a:solidFill>
                  <a:srgbClr val="FFFFFF"/>
                </a:solidFill>
                <a:latin typeface="Tahoma" pitchFamily="34" charset="0"/>
                <a:ea typeface="HGP創英角ｺﾞｼｯｸUB" pitchFamily="50" charset="-128"/>
              </a:rPr>
              <a:t>Laser source : 1064nm, </a:t>
            </a:r>
            <a:r>
              <a:rPr lang="en-US" altLang="ja-JP" sz="1000" b="1" dirty="0" smtClean="0">
                <a:solidFill>
                  <a:srgbClr val="FFFFFF"/>
                </a:solidFill>
                <a:latin typeface="Tahoma" pitchFamily="34" charset="0"/>
                <a:ea typeface="HGP創英角ｺﾞｼｯｸUB" pitchFamily="50" charset="-128"/>
              </a:rPr>
              <a:t>10W  </a:t>
            </a:r>
            <a:endParaRPr lang="en-US" altLang="ja-JP" sz="1000" b="1" dirty="0">
              <a:solidFill>
                <a:srgbClr val="FFFFFF"/>
              </a:solidFill>
              <a:latin typeface="Tahoma" pitchFamily="34" charset="0"/>
              <a:ea typeface="HGP創英角ｺﾞｼｯｸUB" pitchFamily="50" charset="-128"/>
            </a:endParaRPr>
          </a:p>
          <a:p>
            <a:pPr algn="l">
              <a:buClr>
                <a:schemeClr val="accent2"/>
              </a:buClr>
              <a:buSzPct val="70000"/>
              <a:buFont typeface="Wingdings" pitchFamily="2" charset="2"/>
              <a:buNone/>
            </a:pPr>
            <a:r>
              <a:rPr lang="en-US" altLang="ja-JP" sz="1000" b="1" dirty="0">
                <a:solidFill>
                  <a:srgbClr val="FFFFFF"/>
                </a:solidFill>
                <a:latin typeface="Tahoma" pitchFamily="34" charset="0"/>
                <a:ea typeface="HGP創英角ｺﾞｼｯｸUB" pitchFamily="50" charset="-128"/>
              </a:rPr>
              <a:t>Cavity length : 1cm,  Finesse : 100 </a:t>
            </a:r>
          </a:p>
          <a:p>
            <a:pPr algn="l">
              <a:buClr>
                <a:schemeClr val="accent2"/>
              </a:buClr>
              <a:buSzPct val="70000"/>
              <a:buFont typeface="Wingdings" pitchFamily="2" charset="2"/>
              <a:buNone/>
            </a:pPr>
            <a:r>
              <a:rPr lang="en-US" altLang="ja-JP" sz="1000" b="1" dirty="0">
                <a:solidFill>
                  <a:srgbClr val="FFFFFF"/>
                </a:solidFill>
                <a:latin typeface="Tahoma" pitchFamily="34" charset="0"/>
                <a:ea typeface="HGP創英角ｺﾞｼｯｸUB" pitchFamily="50" charset="-128"/>
              </a:rPr>
              <a:t>Bar Q-value : 10</a:t>
            </a:r>
            <a:r>
              <a:rPr lang="en-US" altLang="ja-JP" sz="1000" b="1" baseline="30000" dirty="0">
                <a:solidFill>
                  <a:srgbClr val="FFFFFF"/>
                </a:solidFill>
                <a:latin typeface="Tahoma" pitchFamily="34" charset="0"/>
                <a:ea typeface="HGP創英角ｺﾞｼｯｸUB" pitchFamily="50" charset="-128"/>
              </a:rPr>
              <a:t>5</a:t>
            </a:r>
            <a:r>
              <a:rPr lang="en-US" altLang="ja-JP" sz="1000" b="1" dirty="0">
                <a:solidFill>
                  <a:srgbClr val="FFFFFF"/>
                </a:solidFill>
                <a:latin typeface="Tahoma" pitchFamily="34" charset="0"/>
                <a:ea typeface="HGP創英角ｺﾞｼｯｸUB" pitchFamily="50" charset="-128"/>
              </a:rPr>
              <a:t> ,  Temp: 4K</a:t>
            </a:r>
          </a:p>
          <a:p>
            <a:pPr algn="l">
              <a:buClr>
                <a:schemeClr val="accent2"/>
              </a:buClr>
              <a:buSzPct val="70000"/>
              <a:buFont typeface="Wingdings" pitchFamily="2" charset="2"/>
              <a:buNone/>
            </a:pPr>
            <a:r>
              <a:rPr lang="en-US" altLang="ja-JP" sz="1000" b="1" dirty="0">
                <a:solidFill>
                  <a:srgbClr val="FFFFFF"/>
                </a:solidFill>
                <a:latin typeface="Tahoma" pitchFamily="34" charset="0"/>
                <a:ea typeface="HGP創英角ｺﾞｼｯｸUB" pitchFamily="50" charset="-128"/>
              </a:rPr>
              <a:t>Support Loss : 10</a:t>
            </a:r>
            <a:r>
              <a:rPr lang="en-US" altLang="ja-JP" sz="1000" b="1" baseline="30000" dirty="0">
                <a:solidFill>
                  <a:srgbClr val="FFFFFF"/>
                </a:solidFill>
                <a:latin typeface="Tahoma" pitchFamily="34" charset="0"/>
                <a:ea typeface="HGP創英角ｺﾞｼｯｸUB" pitchFamily="50" charset="-128"/>
              </a:rPr>
              <a:t>-10</a:t>
            </a:r>
            <a:r>
              <a:rPr lang="en-US" altLang="ja-JP" sz="1000" b="1" dirty="0">
                <a:solidFill>
                  <a:srgbClr val="FFFFFF"/>
                </a:solidFill>
                <a:latin typeface="Tahoma" pitchFamily="34" charset="0"/>
                <a:ea typeface="HGP創英角ｺﾞｼｯｸUB" pitchFamily="50" charset="-128"/>
              </a:rPr>
              <a:t> </a:t>
            </a:r>
          </a:p>
        </p:txBody>
      </p:sp>
    </p:spTree>
  </p:cSld>
  <p:clrMapOvr>
    <a:masterClrMapping/>
  </p:clrMapOvr>
  <p:transition advTm="52992"/>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回転</a:t>
            </a:r>
            <a:r>
              <a:rPr lang="en-US" altLang="ja-JP" dirty="0" smtClean="0"/>
              <a:t>TOBA</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4" name="AutoShape 58"/>
          <p:cNvSpPr>
            <a:spLocks noChangeArrowheads="1"/>
          </p:cNvSpPr>
          <p:nvPr/>
        </p:nvSpPr>
        <p:spPr bwMode="auto">
          <a:xfrm>
            <a:off x="1928794" y="2913766"/>
            <a:ext cx="5904749" cy="3467562"/>
          </a:xfrm>
          <a:prstGeom prst="roundRect">
            <a:avLst>
              <a:gd name="adj" fmla="val 6731"/>
            </a:avLst>
          </a:prstGeom>
          <a:solidFill>
            <a:srgbClr val="FFFFFF">
              <a:alpha val="90000"/>
            </a:srgbClr>
          </a:solidFill>
          <a:ln w="15875">
            <a:noFill/>
            <a:round/>
            <a:headEnd/>
            <a:tailEnd/>
          </a:ln>
          <a:effectLst/>
        </p:spPr>
        <p:txBody>
          <a:bodyPr anchor="ctr">
            <a:noAutofit/>
          </a:bodyPr>
          <a:lstStyle/>
          <a:p>
            <a:endParaRPr lang="ja-JP" altLang="en-US"/>
          </a:p>
        </p:txBody>
      </p:sp>
      <p:pic>
        <p:nvPicPr>
          <p:cNvPr id="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00232" y="3023742"/>
            <a:ext cx="5820576" cy="3219453"/>
          </a:xfrm>
          <a:prstGeom prst="rect">
            <a:avLst/>
          </a:prstGeom>
          <a:noFill/>
          <a:ln w="9525">
            <a:noFill/>
            <a:miter lim="800000"/>
            <a:headEnd/>
            <a:tailEnd/>
          </a:ln>
        </p:spPr>
      </p:pic>
      <p:sp>
        <p:nvSpPr>
          <p:cNvPr id="6" name="Rectangle 11"/>
          <p:cNvSpPr>
            <a:spLocks noChangeArrowheads="1"/>
          </p:cNvSpPr>
          <p:nvPr/>
        </p:nvSpPr>
        <p:spPr bwMode="auto">
          <a:xfrm>
            <a:off x="1763688" y="1779756"/>
            <a:ext cx="5072098"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b="1" dirty="0" smtClean="0">
                <a:solidFill>
                  <a:srgbClr val="FFFFFF"/>
                </a:solidFill>
                <a:latin typeface="Tahoma" pitchFamily="34" charset="0"/>
              </a:rPr>
              <a:t>Detector</a:t>
            </a:r>
            <a:r>
              <a:rPr lang="ja-JP" altLang="en-US" sz="2000" b="1" dirty="0" smtClean="0">
                <a:solidFill>
                  <a:srgbClr val="FFFFFF"/>
                </a:solidFill>
                <a:latin typeface="Tahoma" pitchFamily="34" charset="0"/>
              </a:rPr>
              <a:t>全体を回転させる</a:t>
            </a:r>
            <a:endParaRPr lang="en-US" altLang="ja-JP" sz="2000" b="1" dirty="0">
              <a:solidFill>
                <a:srgbClr val="FFFFFF"/>
              </a:solidFill>
              <a:latin typeface="Tahoma" pitchFamily="34" charset="0"/>
              <a:ea typeface="HGP創英角ｺﾞｼｯｸUB" pitchFamily="50" charset="-128"/>
            </a:endParaRPr>
          </a:p>
        </p:txBody>
      </p:sp>
      <p:sp>
        <p:nvSpPr>
          <p:cNvPr id="8" name="Rectangle 11"/>
          <p:cNvSpPr>
            <a:spLocks noChangeArrowheads="1"/>
          </p:cNvSpPr>
          <p:nvPr/>
        </p:nvSpPr>
        <p:spPr bwMode="auto">
          <a:xfrm>
            <a:off x="3203848" y="2164794"/>
            <a:ext cx="3182032"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b="1" dirty="0" smtClean="0">
                <a:solidFill>
                  <a:srgbClr val="FFFFFF"/>
                </a:solidFill>
                <a:latin typeface="Tahoma" pitchFamily="34" charset="0"/>
                <a:sym typeface="Wingdings" pitchFamily="2" charset="2"/>
              </a:rPr>
              <a:t></a:t>
            </a:r>
            <a:r>
              <a:rPr lang="ja-JP" altLang="en-US" sz="2000" b="1" dirty="0" smtClean="0">
                <a:solidFill>
                  <a:srgbClr val="FFFFFF"/>
                </a:solidFill>
                <a:latin typeface="Tahoma" pitchFamily="34" charset="0"/>
              </a:rPr>
              <a:t>重力波信号の変調観測</a:t>
            </a:r>
            <a:endParaRPr lang="en-US" altLang="ja-JP" sz="2000" b="1" dirty="0">
              <a:solidFill>
                <a:srgbClr val="FFFFFF"/>
              </a:solidFill>
              <a:latin typeface="Tahoma" pitchFamily="34" charset="0"/>
              <a:ea typeface="HGP創英角ｺﾞｼｯｸUB" pitchFamily="50" charset="-128"/>
            </a:endParaRPr>
          </a:p>
        </p:txBody>
      </p:sp>
      <p:sp>
        <p:nvSpPr>
          <p:cNvPr id="19" name="Rectangle 11"/>
          <p:cNvSpPr>
            <a:spLocks noChangeArrowheads="1"/>
          </p:cNvSpPr>
          <p:nvPr/>
        </p:nvSpPr>
        <p:spPr bwMode="auto">
          <a:xfrm>
            <a:off x="1115616" y="1275700"/>
            <a:ext cx="5072098"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b="1" dirty="0" smtClean="0">
                <a:solidFill>
                  <a:srgbClr val="FFFFFF"/>
                </a:solidFill>
                <a:latin typeface="Tahoma" pitchFamily="34" charset="0"/>
              </a:rPr>
              <a:t>超低周波数帯 </a:t>
            </a:r>
            <a:r>
              <a:rPr lang="en-US" altLang="ja-JP" sz="2000" b="1" dirty="0" smtClean="0">
                <a:solidFill>
                  <a:srgbClr val="FFFFFF"/>
                </a:solidFill>
                <a:latin typeface="Tahoma" pitchFamily="34" charset="0"/>
              </a:rPr>
              <a:t>(~10</a:t>
            </a:r>
            <a:r>
              <a:rPr lang="en-US" altLang="ja-JP" sz="2000" b="1" baseline="30000" dirty="0" smtClean="0">
                <a:solidFill>
                  <a:srgbClr val="FFFFFF"/>
                </a:solidFill>
                <a:latin typeface="Tahoma" pitchFamily="34" charset="0"/>
              </a:rPr>
              <a:t>-8</a:t>
            </a:r>
            <a:r>
              <a:rPr lang="en-US" altLang="ja-JP" sz="2000" b="1" dirty="0" smtClean="0">
                <a:solidFill>
                  <a:srgbClr val="FFFFFF"/>
                </a:solidFill>
                <a:latin typeface="Tahoma" pitchFamily="34" charset="0"/>
              </a:rPr>
              <a:t> – 10</a:t>
            </a:r>
            <a:r>
              <a:rPr lang="en-US" altLang="ja-JP" sz="2000" b="1" baseline="30000" dirty="0" smtClean="0">
                <a:solidFill>
                  <a:srgbClr val="FFFFFF"/>
                </a:solidFill>
                <a:latin typeface="Tahoma" pitchFamily="34" charset="0"/>
              </a:rPr>
              <a:t>-4 </a:t>
            </a:r>
            <a:r>
              <a:rPr lang="en-US" altLang="ja-JP" sz="2000" b="1" dirty="0" smtClean="0">
                <a:solidFill>
                  <a:srgbClr val="FFFFFF"/>
                </a:solidFill>
                <a:latin typeface="Tahoma" pitchFamily="34" charset="0"/>
              </a:rPr>
              <a:t>Hz) </a:t>
            </a:r>
            <a:r>
              <a:rPr lang="ja-JP" altLang="en-US" sz="2000" b="1" dirty="0" smtClean="0">
                <a:solidFill>
                  <a:srgbClr val="FFFFFF"/>
                </a:solidFill>
                <a:latin typeface="Tahoma" pitchFamily="34" charset="0"/>
              </a:rPr>
              <a:t>を狙う </a:t>
            </a:r>
            <a:endParaRPr lang="en-US" altLang="ja-JP" sz="2000" b="1" dirty="0">
              <a:solidFill>
                <a:srgbClr val="FFFFFF"/>
              </a:solidFill>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utoShape 42"/>
          <p:cNvSpPr>
            <a:spLocks noChangeArrowheads="1"/>
          </p:cNvSpPr>
          <p:nvPr/>
        </p:nvSpPr>
        <p:spPr bwMode="auto">
          <a:xfrm>
            <a:off x="4716016" y="2780928"/>
            <a:ext cx="1440160" cy="504056"/>
          </a:xfrm>
          <a:prstGeom prst="roundRect">
            <a:avLst>
              <a:gd name="adj" fmla="val 3560"/>
            </a:avLst>
          </a:prstGeom>
          <a:solidFill>
            <a:srgbClr val="99CCFF">
              <a:alpha val="10000"/>
            </a:srgbClr>
          </a:solidFill>
          <a:ln w="15875">
            <a:noFill/>
            <a:round/>
            <a:headEnd/>
            <a:tailEnd/>
          </a:ln>
          <a:effectLst/>
        </p:spPr>
        <p:txBody>
          <a:bodyPr wrap="square" anchor="ctr">
            <a:noAutofit/>
          </a:bodyPr>
          <a:lstStyle/>
          <a:p>
            <a:endParaRPr lang="ja-JP" altLang="en-US"/>
          </a:p>
        </p:txBody>
      </p:sp>
      <p:sp>
        <p:nvSpPr>
          <p:cNvPr id="36" name="AutoShape 42"/>
          <p:cNvSpPr>
            <a:spLocks noChangeArrowheads="1"/>
          </p:cNvSpPr>
          <p:nvPr/>
        </p:nvSpPr>
        <p:spPr bwMode="auto">
          <a:xfrm>
            <a:off x="6804248" y="2780928"/>
            <a:ext cx="1296144" cy="504056"/>
          </a:xfrm>
          <a:prstGeom prst="roundRect">
            <a:avLst>
              <a:gd name="adj" fmla="val 3560"/>
            </a:avLst>
          </a:prstGeom>
          <a:solidFill>
            <a:srgbClr val="99CCFF">
              <a:alpha val="10000"/>
            </a:srgbClr>
          </a:solidFill>
          <a:ln w="15875">
            <a:noFill/>
            <a:round/>
            <a:headEnd/>
            <a:tailEnd/>
          </a:ln>
          <a:effectLst/>
        </p:spPr>
        <p:txBody>
          <a:bodyPr wrap="square" anchor="ctr">
            <a:noAutofit/>
          </a:bodyPr>
          <a:lstStyle/>
          <a:p>
            <a:endParaRPr lang="ja-JP" altLang="en-US"/>
          </a:p>
        </p:txBody>
      </p:sp>
      <p:sp>
        <p:nvSpPr>
          <p:cNvPr id="4" name="AutoShape 42"/>
          <p:cNvSpPr>
            <a:spLocks noChangeArrowheads="1"/>
          </p:cNvSpPr>
          <p:nvPr/>
        </p:nvSpPr>
        <p:spPr bwMode="auto">
          <a:xfrm>
            <a:off x="1907704" y="2610600"/>
            <a:ext cx="6552728" cy="864096"/>
          </a:xfrm>
          <a:prstGeom prst="roundRect">
            <a:avLst>
              <a:gd name="adj" fmla="val 3560"/>
            </a:avLst>
          </a:prstGeom>
          <a:solidFill>
            <a:srgbClr val="99CCFF">
              <a:alpha val="10000"/>
            </a:srgbClr>
          </a:solidFill>
          <a:ln w="15875">
            <a:noFill/>
            <a:round/>
            <a:headEnd/>
            <a:tailEnd/>
          </a:ln>
          <a:effectLst/>
        </p:spPr>
        <p:txBody>
          <a:bodyPr wrap="square" anchor="ctr">
            <a:noAutofit/>
          </a:bodyPr>
          <a:lstStyle/>
          <a:p>
            <a:endParaRPr lang="ja-JP" altLang="en-US"/>
          </a:p>
        </p:txBody>
      </p:sp>
      <p:sp>
        <p:nvSpPr>
          <p:cNvPr id="771077" name="Rectangle 5"/>
          <p:cNvSpPr>
            <a:spLocks noGrp="1" noChangeArrowheads="1"/>
          </p:cNvSpPr>
          <p:nvPr>
            <p:ph type="title"/>
          </p:nvPr>
        </p:nvSpPr>
        <p:spPr/>
        <p:txBody>
          <a:bodyPr/>
          <a:lstStyle/>
          <a:p>
            <a:r>
              <a:rPr lang="ja-JP" altLang="en-US" dirty="0" smtClean="0"/>
              <a:t>重力波に対する応答</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2" name="Rectangle 32"/>
          <p:cNvSpPr>
            <a:spLocks noChangeArrowheads="1"/>
          </p:cNvSpPr>
          <p:nvPr/>
        </p:nvSpPr>
        <p:spPr bwMode="auto">
          <a:xfrm>
            <a:off x="504856" y="1196752"/>
            <a:ext cx="4392612" cy="40011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2000" b="1" dirty="0" smtClean="0">
                <a:solidFill>
                  <a:srgbClr val="CCECFF"/>
                </a:solidFill>
                <a:latin typeface="Tahoma" pitchFamily="34" charset="0"/>
              </a:rPr>
              <a:t>棒状試験マス回転の運動方程式</a:t>
            </a:r>
            <a:endParaRPr kumimoji="0" lang="en-US" altLang="ja-JP" sz="2000" b="1" dirty="0">
              <a:solidFill>
                <a:srgbClr val="CCECFF"/>
              </a:solidFill>
              <a:latin typeface="Tahoma" pitchFamily="34" charset="0"/>
              <a:ea typeface="HGP創英角ｺﾞｼｯｸUB" pitchFamily="50" charset="-128"/>
            </a:endParaRPr>
          </a:p>
        </p:txBody>
      </p:sp>
      <p:grpSp>
        <p:nvGrpSpPr>
          <p:cNvPr id="2" name="グループ化 22"/>
          <p:cNvGrpSpPr/>
          <p:nvPr/>
        </p:nvGrpSpPr>
        <p:grpSpPr>
          <a:xfrm>
            <a:off x="5060131" y="1700808"/>
            <a:ext cx="3616325" cy="661987"/>
            <a:chOff x="1374800" y="2622997"/>
            <a:chExt cx="3616325" cy="661987"/>
          </a:xfrm>
        </p:grpSpPr>
        <p:pic>
          <p:nvPicPr>
            <p:cNvPr id="10" name="Picture 28" descr="txp_fig"/>
            <p:cNvPicPr>
              <a:picLocks noChangeAspect="1" noChangeArrowheads="1"/>
            </p:cNvPicPr>
            <p:nvPr>
              <p:custDataLst>
                <p:tags r:id="rId3"/>
              </p:custDataLst>
            </p:nvPr>
          </p:nvPicPr>
          <p:blipFill>
            <a:blip r:embed="rId7" cstate="print">
              <a:clrChange>
                <a:clrFrom>
                  <a:srgbClr val="FFFFFF"/>
                </a:clrFrom>
                <a:clrTo>
                  <a:srgbClr val="FFFFFF">
                    <a:alpha val="0"/>
                  </a:srgbClr>
                </a:clrTo>
              </a:clrChange>
              <a:lum bright="100000"/>
            </a:blip>
            <a:srcRect/>
            <a:stretch>
              <a:fillRect/>
            </a:stretch>
          </p:blipFill>
          <p:spPr bwMode="auto">
            <a:xfrm>
              <a:off x="1374800" y="2965897"/>
              <a:ext cx="265113" cy="290512"/>
            </a:xfrm>
            <a:prstGeom prst="rect">
              <a:avLst/>
            </a:prstGeom>
            <a:noFill/>
            <a:ln w="15875">
              <a:noFill/>
              <a:miter lim="800000"/>
              <a:headEnd/>
              <a:tailEnd/>
            </a:ln>
            <a:effectLst/>
          </p:spPr>
        </p:pic>
        <p:sp>
          <p:nvSpPr>
            <p:cNvPr id="13" name="Rectangle 33"/>
            <p:cNvSpPr>
              <a:spLocks noChangeArrowheads="1"/>
            </p:cNvSpPr>
            <p:nvPr/>
          </p:nvSpPr>
          <p:spPr bwMode="auto">
            <a:xfrm>
              <a:off x="1606575" y="2948434"/>
              <a:ext cx="3384550"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kumimoji="0" lang="en-US" altLang="ja-JP" sz="1600" b="1">
                  <a:solidFill>
                    <a:srgbClr val="DDDDDD"/>
                  </a:solidFill>
                  <a:latin typeface="Tahoma" pitchFamily="34" charset="0"/>
                  <a:ea typeface="HGP創英角ｺﾞｼｯｸUB" pitchFamily="50" charset="-128"/>
                </a:rPr>
                <a:t>: Dynamic quadrupole moment</a:t>
              </a:r>
            </a:p>
          </p:txBody>
        </p:sp>
        <p:sp>
          <p:nvSpPr>
            <p:cNvPr id="14" name="Rectangle 34"/>
            <p:cNvSpPr>
              <a:spLocks noChangeArrowheads="1"/>
            </p:cNvSpPr>
            <p:nvPr/>
          </p:nvSpPr>
          <p:spPr bwMode="auto">
            <a:xfrm>
              <a:off x="1606575" y="2622997"/>
              <a:ext cx="2376488"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kumimoji="0" lang="en-US" altLang="ja-JP" sz="1600" b="1" dirty="0">
                  <a:solidFill>
                    <a:srgbClr val="DDDDDD"/>
                  </a:solidFill>
                  <a:latin typeface="Tahoma" pitchFamily="34" charset="0"/>
                  <a:ea typeface="HGP創英角ｺﾞｼｯｸUB" pitchFamily="50" charset="-128"/>
                </a:rPr>
                <a:t>: Moment of Inertia</a:t>
              </a:r>
            </a:p>
          </p:txBody>
        </p:sp>
        <p:pic>
          <p:nvPicPr>
            <p:cNvPr id="15" name="Picture 35" descr="txp_fig"/>
            <p:cNvPicPr>
              <a:picLocks noChangeAspect="1" noChangeArrowheads="1"/>
            </p:cNvPicPr>
            <p:nvPr>
              <p:custDataLst>
                <p:tags r:id="rId4"/>
              </p:custDataLst>
            </p:nvPr>
          </p:nvPicPr>
          <p:blipFill>
            <a:blip r:embed="rId8" cstate="print">
              <a:clrChange>
                <a:clrFrom>
                  <a:srgbClr val="FFFFFF"/>
                </a:clrFrom>
                <a:clrTo>
                  <a:srgbClr val="FFFFFF">
                    <a:alpha val="0"/>
                  </a:srgbClr>
                </a:clrTo>
              </a:clrChange>
              <a:lum bright="100000"/>
            </a:blip>
            <a:srcRect/>
            <a:stretch>
              <a:fillRect/>
            </a:stretch>
          </p:blipFill>
          <p:spPr bwMode="auto">
            <a:xfrm>
              <a:off x="1412900" y="2749997"/>
              <a:ext cx="98425" cy="139700"/>
            </a:xfrm>
            <a:prstGeom prst="rect">
              <a:avLst/>
            </a:prstGeom>
            <a:noFill/>
            <a:ln w="15875">
              <a:noFill/>
              <a:miter lim="800000"/>
              <a:headEnd/>
              <a:tailEnd/>
            </a:ln>
            <a:effectLst/>
          </p:spPr>
        </p:pic>
      </p:grpSp>
      <p:pic>
        <p:nvPicPr>
          <p:cNvPr id="16" name="Picture 36" descr="txp_fig"/>
          <p:cNvPicPr>
            <a:picLocks noChangeAspect="1" noChangeArrowheads="1"/>
          </p:cNvPicPr>
          <p:nvPr>
            <p:custDataLst>
              <p:tags r:id="rId1"/>
            </p:custDataLst>
          </p:nvPr>
        </p:nvPicPr>
        <p:blipFill>
          <a:blip r:embed="rId9" cstate="print">
            <a:clrChange>
              <a:clrFrom>
                <a:srgbClr val="FFFFFF"/>
              </a:clrFrom>
              <a:clrTo>
                <a:srgbClr val="FFFFFF">
                  <a:alpha val="0"/>
                </a:srgbClr>
              </a:clrTo>
            </a:clrChange>
            <a:lum bright="100000"/>
          </a:blip>
          <a:srcRect/>
          <a:stretch>
            <a:fillRect/>
          </a:stretch>
        </p:blipFill>
        <p:spPr bwMode="auto">
          <a:xfrm>
            <a:off x="943000" y="1825472"/>
            <a:ext cx="3722688" cy="608013"/>
          </a:xfrm>
          <a:prstGeom prst="rect">
            <a:avLst/>
          </a:prstGeom>
          <a:noFill/>
          <a:ln w="15875">
            <a:noFill/>
            <a:miter lim="800000"/>
            <a:headEnd/>
            <a:tailEnd/>
          </a:ln>
          <a:effectLst/>
        </p:spPr>
      </p:pic>
      <p:sp>
        <p:nvSpPr>
          <p:cNvPr id="17" name="AutoShape 38"/>
          <p:cNvSpPr>
            <a:spLocks noChangeArrowheads="1"/>
          </p:cNvSpPr>
          <p:nvPr/>
        </p:nvSpPr>
        <p:spPr bwMode="auto">
          <a:xfrm>
            <a:off x="1466825" y="2826624"/>
            <a:ext cx="296863" cy="357188"/>
          </a:xfrm>
          <a:custGeom>
            <a:avLst/>
            <a:gdLst>
              <a:gd name="G0" fmla="+- 11475 0 0"/>
              <a:gd name="G1" fmla="+- 4469 0 0"/>
              <a:gd name="G2" fmla="+- 21600 0 4469"/>
              <a:gd name="G3" fmla="+- 10800 0 4469"/>
              <a:gd name="G4" fmla="+- 21600 0 11475"/>
              <a:gd name="G5" fmla="*/ G4 G3 10800"/>
              <a:gd name="G6" fmla="+- 21600 0 G5"/>
              <a:gd name="T0" fmla="*/ 11475 w 21600"/>
              <a:gd name="T1" fmla="*/ 0 h 21600"/>
              <a:gd name="T2" fmla="*/ 0 w 21600"/>
              <a:gd name="T3" fmla="*/ 10800 h 21600"/>
              <a:gd name="T4" fmla="*/ 1147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475" y="0"/>
                </a:moveTo>
                <a:lnTo>
                  <a:pt x="11475" y="4469"/>
                </a:lnTo>
                <a:lnTo>
                  <a:pt x="3375" y="4469"/>
                </a:lnTo>
                <a:lnTo>
                  <a:pt x="3375" y="17131"/>
                </a:lnTo>
                <a:lnTo>
                  <a:pt x="11475" y="17131"/>
                </a:lnTo>
                <a:lnTo>
                  <a:pt x="11475" y="21600"/>
                </a:lnTo>
                <a:lnTo>
                  <a:pt x="21600" y="10800"/>
                </a:lnTo>
                <a:close/>
              </a:path>
              <a:path w="21600" h="21600">
                <a:moveTo>
                  <a:pt x="1350" y="4469"/>
                </a:moveTo>
                <a:lnTo>
                  <a:pt x="1350" y="17131"/>
                </a:lnTo>
                <a:lnTo>
                  <a:pt x="2700" y="17131"/>
                </a:lnTo>
                <a:lnTo>
                  <a:pt x="2700" y="4469"/>
                </a:lnTo>
                <a:close/>
              </a:path>
              <a:path w="21600" h="21600">
                <a:moveTo>
                  <a:pt x="0" y="4469"/>
                </a:moveTo>
                <a:lnTo>
                  <a:pt x="0" y="17131"/>
                </a:lnTo>
                <a:lnTo>
                  <a:pt x="675" y="17131"/>
                </a:lnTo>
                <a:lnTo>
                  <a:pt x="675" y="4469"/>
                </a:lnTo>
                <a:close/>
              </a:path>
            </a:pathLst>
          </a:custGeom>
          <a:solidFill>
            <a:srgbClr val="99CCFF">
              <a:alpha val="20000"/>
            </a:srgbClr>
          </a:solidFill>
          <a:ln w="3175">
            <a:solidFill>
              <a:srgbClr val="CCECFF"/>
            </a:solidFill>
            <a:miter lim="800000"/>
            <a:headEnd/>
            <a:tailEnd/>
          </a:ln>
          <a:effectLst/>
        </p:spPr>
        <p:txBody>
          <a:bodyPr anchor="ctr">
            <a:spAutoFit/>
          </a:bodyPr>
          <a:lstStyle/>
          <a:p>
            <a:endParaRPr lang="ja-JP" altLang="en-US"/>
          </a:p>
        </p:txBody>
      </p:sp>
      <p:pic>
        <p:nvPicPr>
          <p:cNvPr id="21" name="図 20" descr="txp_fig.bmp"/>
          <p:cNvPicPr>
            <a:picLocks noChangeAspect="1"/>
          </p:cNvPicPr>
          <p:nvPr>
            <p:custDataLst>
              <p:tags r:id="rId2"/>
            </p:custDataLst>
          </p:nvPr>
        </p:nvPicPr>
        <p:blipFill>
          <a:blip r:embed="rId10" cstate="print">
            <a:clrChange>
              <a:clrFrom>
                <a:srgbClr val="FFFFFF"/>
              </a:clrFrom>
              <a:clrTo>
                <a:srgbClr val="FFFFFF">
                  <a:alpha val="0"/>
                </a:srgbClr>
              </a:clrTo>
            </a:clrChange>
            <a:lum bright="100000"/>
          </a:blip>
          <a:stretch>
            <a:fillRect/>
          </a:stretch>
        </p:blipFill>
        <p:spPr>
          <a:xfrm>
            <a:off x="2123728" y="2682608"/>
            <a:ext cx="6192688" cy="693604"/>
          </a:xfrm>
          <a:prstGeom prst="rect">
            <a:avLst/>
          </a:prstGeom>
          <a:noFill/>
        </p:spPr>
      </p:pic>
      <p:sp>
        <p:nvSpPr>
          <p:cNvPr id="26" name="Rectangle 32"/>
          <p:cNvSpPr>
            <a:spLocks noChangeArrowheads="1"/>
          </p:cNvSpPr>
          <p:nvPr/>
        </p:nvSpPr>
        <p:spPr bwMode="auto">
          <a:xfrm>
            <a:off x="683444" y="2708920"/>
            <a:ext cx="936228" cy="584775"/>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600" b="1" dirty="0" smtClean="0">
                <a:solidFill>
                  <a:srgbClr val="CCECFF"/>
                </a:solidFill>
                <a:latin typeface="Tahoma" pitchFamily="34" charset="0"/>
              </a:rPr>
              <a:t>全体を</a:t>
            </a:r>
            <a:endParaRPr lang="en-US" altLang="ja-JP" sz="1600" b="1" dirty="0" smtClean="0">
              <a:solidFill>
                <a:srgbClr val="CCECFF"/>
              </a:solidFill>
              <a:latin typeface="Tahoma" pitchFamily="34" charset="0"/>
            </a:endParaRPr>
          </a:p>
          <a:p>
            <a:pPr algn="l">
              <a:buClr>
                <a:schemeClr val="accent2"/>
              </a:buClr>
              <a:buSzPct val="70000"/>
              <a:buFont typeface="Wingdings" pitchFamily="2" charset="2"/>
              <a:buNone/>
            </a:pPr>
            <a:r>
              <a:rPr lang="en-US" altLang="ja-JP" sz="1600" b="1" dirty="0" smtClean="0">
                <a:solidFill>
                  <a:srgbClr val="CCECFF"/>
                </a:solidFill>
                <a:latin typeface="Tahoma" pitchFamily="34" charset="0"/>
              </a:rPr>
              <a:t>  </a:t>
            </a:r>
            <a:r>
              <a:rPr lang="ja-JP" altLang="en-US" sz="1600" b="1" dirty="0" smtClean="0">
                <a:solidFill>
                  <a:srgbClr val="CCECFF"/>
                </a:solidFill>
                <a:latin typeface="Tahoma" pitchFamily="34" charset="0"/>
              </a:rPr>
              <a:t>回転</a:t>
            </a:r>
            <a:endParaRPr kumimoji="0" lang="en-US" altLang="ja-JP" sz="1600" b="1" dirty="0">
              <a:solidFill>
                <a:srgbClr val="CCECFF"/>
              </a:solidFill>
              <a:latin typeface="Tahoma" pitchFamily="34" charset="0"/>
              <a:ea typeface="HGP創英角ｺﾞｼｯｸUB" pitchFamily="50" charset="-128"/>
            </a:endParaRPr>
          </a:p>
        </p:txBody>
      </p:sp>
      <p:sp>
        <p:nvSpPr>
          <p:cNvPr id="27" name="Rectangle 32"/>
          <p:cNvSpPr>
            <a:spLocks noChangeArrowheads="1"/>
          </p:cNvSpPr>
          <p:nvPr/>
        </p:nvSpPr>
        <p:spPr bwMode="auto">
          <a:xfrm>
            <a:off x="1979712" y="3678123"/>
            <a:ext cx="6696744" cy="830997"/>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FFFFF"/>
                </a:solidFill>
                <a:latin typeface="Tahoma" pitchFamily="34" charset="0"/>
              </a:rPr>
              <a:t>超低周波数 </a:t>
            </a:r>
            <a:r>
              <a:rPr lang="en-US" altLang="ja-JP" sz="2000" b="1" dirty="0" smtClean="0">
                <a:solidFill>
                  <a:srgbClr val="FFFFFF"/>
                </a:solidFill>
                <a:latin typeface="Tahoma" pitchFamily="34" charset="0"/>
              </a:rPr>
              <a:t>(</a:t>
            </a:r>
            <a:r>
              <a:rPr lang="en-US" altLang="ja-JP" sz="2000" b="1" dirty="0" err="1" smtClean="0">
                <a:solidFill>
                  <a:srgbClr val="FFFFFF"/>
                </a:solidFill>
                <a:latin typeface="Symbol" pitchFamily="18" charset="2"/>
              </a:rPr>
              <a:t>w</a:t>
            </a:r>
            <a:r>
              <a:rPr lang="en-US" altLang="ja-JP" sz="2000" b="1" baseline="-25000" dirty="0" err="1" smtClean="0">
                <a:solidFill>
                  <a:srgbClr val="FFFFFF"/>
                </a:solidFill>
                <a:latin typeface="Tahoma" pitchFamily="34" charset="0"/>
              </a:rPr>
              <a:t>g</a:t>
            </a:r>
            <a:r>
              <a:rPr lang="en-US" altLang="ja-JP" sz="2000" b="1" dirty="0" smtClean="0">
                <a:solidFill>
                  <a:srgbClr val="FFFFFF"/>
                </a:solidFill>
                <a:latin typeface="Tahoma" pitchFamily="34" charset="0"/>
              </a:rPr>
              <a:t>)</a:t>
            </a:r>
            <a:r>
              <a:rPr lang="ja-JP" altLang="en-US" sz="2000" b="1" dirty="0" smtClean="0">
                <a:solidFill>
                  <a:srgbClr val="FFFFFF"/>
                </a:solidFill>
                <a:latin typeface="Tahoma" pitchFamily="34" charset="0"/>
              </a:rPr>
              <a:t>の重力波が</a:t>
            </a:r>
            <a:endParaRPr lang="en-US" altLang="ja-JP" sz="2000" b="1"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ja-JP" altLang="en-US" sz="2000" b="1" dirty="0" smtClean="0">
                <a:solidFill>
                  <a:srgbClr val="FFFFFF"/>
                </a:solidFill>
                <a:latin typeface="Tahoma" pitchFamily="34" charset="0"/>
              </a:rPr>
              <a:t>    高い周波数 </a:t>
            </a:r>
            <a:r>
              <a:rPr lang="en-US" altLang="ja-JP" sz="2000" b="1" dirty="0" smtClean="0">
                <a:solidFill>
                  <a:srgbClr val="FFFFFF"/>
                </a:solidFill>
                <a:latin typeface="Tahoma" pitchFamily="34" charset="0"/>
              </a:rPr>
              <a:t>(2</a:t>
            </a:r>
            <a:r>
              <a:rPr lang="en-US" altLang="ja-JP" sz="2000" b="1" dirty="0" smtClean="0">
                <a:solidFill>
                  <a:srgbClr val="FFFFFF"/>
                </a:solidFill>
                <a:latin typeface="Symbol" pitchFamily="18" charset="2"/>
              </a:rPr>
              <a:t>w</a:t>
            </a:r>
            <a:r>
              <a:rPr lang="en-US" altLang="ja-JP" sz="2000" b="1" baseline="-25000" dirty="0" smtClean="0">
                <a:solidFill>
                  <a:srgbClr val="FFFFFF"/>
                </a:solidFill>
                <a:latin typeface="Tahoma" pitchFamily="34" charset="0"/>
              </a:rPr>
              <a:t>rot</a:t>
            </a:r>
            <a:r>
              <a:rPr lang="en-US" altLang="ja-JP" sz="2000" b="1" dirty="0" smtClean="0">
                <a:solidFill>
                  <a:srgbClr val="FFFFFF"/>
                </a:solidFill>
                <a:latin typeface="Tahoma" pitchFamily="34" charset="0"/>
              </a:rPr>
              <a:t>)</a:t>
            </a:r>
            <a:r>
              <a:rPr lang="ja-JP" altLang="en-US" sz="2000" b="1" dirty="0" smtClean="0">
                <a:solidFill>
                  <a:srgbClr val="FFFFFF"/>
                </a:solidFill>
                <a:latin typeface="Tahoma" pitchFamily="34" charset="0"/>
              </a:rPr>
              <a:t>帯の信号にアップコンバートされる</a:t>
            </a:r>
            <a:r>
              <a:rPr lang="en-US" altLang="ja-JP" sz="2000" b="1" dirty="0" smtClean="0">
                <a:solidFill>
                  <a:srgbClr val="FFFFFF"/>
                </a:solidFill>
                <a:latin typeface="Tahoma" pitchFamily="34" charset="0"/>
              </a:rPr>
              <a:t>.</a:t>
            </a:r>
            <a:endParaRPr kumimoji="0" lang="en-US" altLang="ja-JP" sz="2000" b="1" dirty="0">
              <a:solidFill>
                <a:srgbClr val="FFFFFF"/>
              </a:solidFill>
              <a:latin typeface="Tahoma" pitchFamily="34" charset="0"/>
              <a:ea typeface="HGP創英角ｺﾞｼｯｸUB" pitchFamily="50" charset="-128"/>
            </a:endParaRPr>
          </a:p>
        </p:txBody>
      </p:sp>
      <p:sp>
        <p:nvSpPr>
          <p:cNvPr id="32" name="Rectangle 32"/>
          <p:cNvSpPr>
            <a:spLocks noChangeArrowheads="1"/>
          </p:cNvSpPr>
          <p:nvPr/>
        </p:nvSpPr>
        <p:spPr bwMode="auto">
          <a:xfrm>
            <a:off x="1115616" y="4653136"/>
            <a:ext cx="7416824" cy="156966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b="1" dirty="0" smtClean="0">
                <a:solidFill>
                  <a:srgbClr val="FFFFFF"/>
                </a:solidFill>
                <a:latin typeface="Tahoma" pitchFamily="34" charset="0"/>
              </a:rPr>
              <a:t>利点</a:t>
            </a:r>
            <a:r>
              <a:rPr lang="en-US" altLang="ja-JP" sz="2000" b="1"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en-US" altLang="ja-JP" sz="2000" b="1" dirty="0" smtClean="0">
                <a:solidFill>
                  <a:srgbClr val="FFFFFF"/>
                </a:solidFill>
                <a:latin typeface="Tahoma" pitchFamily="34" charset="0"/>
              </a:rPr>
              <a:t>    </a:t>
            </a:r>
            <a:r>
              <a:rPr lang="ja-JP" altLang="en-US" sz="2000" b="1" dirty="0" smtClean="0">
                <a:solidFill>
                  <a:srgbClr val="FFFFFF"/>
                </a:solidFill>
                <a:latin typeface="Tahoma" pitchFamily="34" charset="0"/>
              </a:rPr>
              <a:t>・</a:t>
            </a:r>
            <a:r>
              <a:rPr lang="en-US" altLang="ja-JP" sz="2000" b="1" dirty="0" smtClean="0">
                <a:solidFill>
                  <a:srgbClr val="FFFFFF"/>
                </a:solidFill>
                <a:latin typeface="Tahoma" pitchFamily="34" charset="0"/>
              </a:rPr>
              <a:t>2</a:t>
            </a:r>
            <a:r>
              <a:rPr lang="ja-JP" altLang="en-US" sz="2000" b="1" dirty="0" err="1" smtClean="0">
                <a:solidFill>
                  <a:srgbClr val="FFFFFF"/>
                </a:solidFill>
                <a:latin typeface="Tahoma" pitchFamily="34" charset="0"/>
              </a:rPr>
              <a:t>つの偏</a:t>
            </a:r>
            <a:r>
              <a:rPr lang="ja-JP" altLang="en-US" sz="2000" b="1" dirty="0" smtClean="0">
                <a:solidFill>
                  <a:srgbClr val="FFFFFF"/>
                </a:solidFill>
                <a:latin typeface="Tahoma" pitchFamily="34" charset="0"/>
              </a:rPr>
              <a:t>波成分が分離できる</a:t>
            </a:r>
            <a:r>
              <a:rPr lang="en-US" altLang="ja-JP" sz="2000" b="1"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ja-JP" altLang="en-US" sz="2000" b="1" dirty="0" smtClean="0">
                <a:solidFill>
                  <a:srgbClr val="FFFFFF"/>
                </a:solidFill>
                <a:latin typeface="Tahoma" pitchFamily="34" charset="0"/>
              </a:rPr>
              <a:t>    ・高い周波数で観測可能    </a:t>
            </a:r>
            <a:r>
              <a:rPr lang="en-US" altLang="ja-JP" sz="2000" b="1" dirty="0" smtClean="0">
                <a:solidFill>
                  <a:srgbClr val="FFFFFF"/>
                </a:solidFill>
                <a:latin typeface="Tahoma" pitchFamily="34" charset="0"/>
                <a:sym typeface="Wingdings" pitchFamily="2" charset="2"/>
              </a:rPr>
              <a:t> </a:t>
            </a:r>
            <a:r>
              <a:rPr lang="ja-JP" altLang="en-US" sz="2000" b="1" dirty="0" smtClean="0">
                <a:solidFill>
                  <a:srgbClr val="FFFFFF"/>
                </a:solidFill>
                <a:latin typeface="Tahoma" pitchFamily="34" charset="0"/>
                <a:sym typeface="Wingdings" pitchFamily="2" charset="2"/>
              </a:rPr>
              <a:t>雑音・ドリフトの影響を避けやすい</a:t>
            </a:r>
            <a:r>
              <a:rPr lang="en-US" altLang="ja-JP" sz="2000" b="1"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kumimoji="0" lang="en-US" altLang="ja-JP" sz="2000" b="1" dirty="0" smtClean="0">
                <a:solidFill>
                  <a:srgbClr val="FFFFFF"/>
                </a:solidFill>
                <a:latin typeface="Tahoma" pitchFamily="34" charset="0"/>
                <a:ea typeface="HGP創英角ｺﾞｼｯｸUB" pitchFamily="50" charset="-128"/>
                <a:sym typeface="Wingdings" pitchFamily="2" charset="2"/>
              </a:rPr>
              <a:t>    </a:t>
            </a:r>
            <a:r>
              <a:rPr kumimoji="0" lang="ja-JP" altLang="en-US" sz="2000" b="1" dirty="0" smtClean="0">
                <a:solidFill>
                  <a:srgbClr val="FFFFFF"/>
                </a:solidFill>
                <a:latin typeface="Tahoma" pitchFamily="34" charset="0"/>
                <a:ea typeface="HGP創英角ｺﾞｼｯｸUB" pitchFamily="50" charset="-128"/>
                <a:sym typeface="Wingdings" pitchFamily="2" charset="2"/>
              </a:rPr>
              <a:t>・連続的な観測でなくても良い</a:t>
            </a:r>
            <a:r>
              <a:rPr kumimoji="0" lang="en-US" altLang="ja-JP" sz="2000" b="1" dirty="0" smtClean="0">
                <a:solidFill>
                  <a:srgbClr val="FFFFFF"/>
                </a:solidFill>
                <a:latin typeface="Tahoma" pitchFamily="34" charset="0"/>
                <a:sym typeface="Wingdings" pitchFamily="2" charset="2"/>
              </a:rPr>
              <a:t>.</a:t>
            </a:r>
            <a:endParaRPr kumimoji="0" lang="en-US" altLang="ja-JP" sz="2000" b="1" dirty="0">
              <a:solidFill>
                <a:srgbClr val="FFFFFF"/>
              </a:solidFill>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bwMode="auto">
          <a:xfrm>
            <a:off x="5214942" y="1428736"/>
            <a:ext cx="3500430" cy="4429156"/>
          </a:xfrm>
          <a:prstGeom prst="roundRect">
            <a:avLst>
              <a:gd name="adj" fmla="val 2073"/>
            </a:avLst>
          </a:prstGeom>
          <a:solidFill>
            <a:srgbClr val="F8F8F8">
              <a:alpha val="9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547844" name="Rectangle 4"/>
          <p:cNvSpPr>
            <a:spLocks noGrp="1" noChangeArrowheads="1"/>
          </p:cNvSpPr>
          <p:nvPr>
            <p:ph type="title"/>
          </p:nvPr>
        </p:nvSpPr>
        <p:spPr/>
        <p:txBody>
          <a:bodyPr/>
          <a:lstStyle/>
          <a:p>
            <a:r>
              <a:rPr lang="ja-JP" altLang="en-US" dirty="0" smtClean="0"/>
              <a:t>重力逆二乗則の検証</a:t>
            </a:r>
            <a:endParaRPr lang="ja-JP" altLang="en-US" dirty="0"/>
          </a:p>
        </p:txBody>
      </p:sp>
      <p:sp>
        <p:nvSpPr>
          <p:cNvPr id="17"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570283" name="AutoShape 939"/>
          <p:cNvSpPr>
            <a:spLocks noChangeArrowheads="1"/>
          </p:cNvSpPr>
          <p:nvPr/>
        </p:nvSpPr>
        <p:spPr bwMode="auto">
          <a:xfrm>
            <a:off x="854051" y="3326287"/>
            <a:ext cx="3860793" cy="1714512"/>
          </a:xfrm>
          <a:prstGeom prst="roundRect">
            <a:avLst>
              <a:gd name="adj" fmla="val 8616"/>
            </a:avLst>
          </a:prstGeom>
          <a:solidFill>
            <a:srgbClr val="99CCFF">
              <a:alpha val="10000"/>
            </a:srgbClr>
          </a:solidFill>
          <a:ln w="12700">
            <a:noFill/>
            <a:round/>
            <a:headEnd/>
            <a:tailEnd/>
          </a:ln>
          <a:effectLst/>
        </p:spPr>
        <p:txBody>
          <a:bodyPr wrap="square" anchor="ctr">
            <a:noAutofit/>
          </a:bodyPr>
          <a:lstStyle/>
          <a:p>
            <a:endParaRPr lang="ja-JP" altLang="en-US"/>
          </a:p>
        </p:txBody>
      </p:sp>
      <p:sp>
        <p:nvSpPr>
          <p:cNvPr id="547847" name="Rectangle 7"/>
          <p:cNvSpPr>
            <a:spLocks noChangeArrowheads="1"/>
          </p:cNvSpPr>
          <p:nvPr/>
        </p:nvSpPr>
        <p:spPr bwMode="auto">
          <a:xfrm>
            <a:off x="857224" y="3432737"/>
            <a:ext cx="4572000" cy="1107996"/>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2000" b="1" dirty="0">
                <a:solidFill>
                  <a:srgbClr val="CCECFF"/>
                </a:solidFill>
              </a:rPr>
              <a:t>階層性問題 </a:t>
            </a:r>
            <a:endParaRPr lang="en-US" altLang="ja-JP" sz="2000" b="1" dirty="0" smtClean="0">
              <a:solidFill>
                <a:srgbClr val="CCECFF"/>
              </a:solidFill>
            </a:endParaRPr>
          </a:p>
          <a:p>
            <a:pPr algn="l">
              <a:lnSpc>
                <a:spcPct val="110000"/>
              </a:lnSpc>
              <a:buClr>
                <a:schemeClr val="accent2"/>
              </a:buClr>
              <a:buSzPct val="70000"/>
              <a:buFont typeface="Wingdings" pitchFamily="2" charset="2"/>
              <a:buNone/>
            </a:pPr>
            <a:r>
              <a:rPr lang="en-US" altLang="ja-JP" sz="2000" b="1" dirty="0" smtClean="0">
                <a:solidFill>
                  <a:srgbClr val="CCECFF"/>
                </a:solidFill>
              </a:rPr>
              <a:t>   </a:t>
            </a:r>
            <a:r>
              <a:rPr lang="en-US" altLang="ja-JP" sz="1600" b="1" dirty="0" smtClean="0">
                <a:solidFill>
                  <a:srgbClr val="EAEAEA"/>
                </a:solidFill>
              </a:rPr>
              <a:t>(</a:t>
            </a:r>
            <a:r>
              <a:rPr lang="en-US" altLang="ja-JP" sz="1600" b="1" dirty="0">
                <a:solidFill>
                  <a:srgbClr val="EAEAEA"/>
                </a:solidFill>
              </a:rPr>
              <a:t>Hierarchy Problem)</a:t>
            </a:r>
          </a:p>
          <a:p>
            <a:pPr algn="l">
              <a:lnSpc>
                <a:spcPct val="110000"/>
              </a:lnSpc>
              <a:buClr>
                <a:schemeClr val="accent2"/>
              </a:buClr>
              <a:buSzPct val="70000"/>
              <a:buFont typeface="Wingdings" pitchFamily="2" charset="2"/>
              <a:buNone/>
            </a:pPr>
            <a:r>
              <a:rPr lang="en-US" altLang="ja-JP" sz="2000" b="1" dirty="0">
                <a:solidFill>
                  <a:srgbClr val="F8F8F8"/>
                </a:solidFill>
              </a:rPr>
              <a:t>      </a:t>
            </a:r>
            <a:endParaRPr lang="ja-JP" altLang="en-US" b="1" dirty="0">
              <a:solidFill>
                <a:srgbClr val="F8F8F8"/>
              </a:solidFill>
              <a:sym typeface="Wingdings" pitchFamily="2" charset="2"/>
            </a:endParaRPr>
          </a:p>
        </p:txBody>
      </p:sp>
      <p:sp>
        <p:nvSpPr>
          <p:cNvPr id="547852" name="Rectangle 12"/>
          <p:cNvSpPr>
            <a:spLocks noChangeArrowheads="1"/>
          </p:cNvSpPr>
          <p:nvPr/>
        </p:nvSpPr>
        <p:spPr bwMode="auto">
          <a:xfrm>
            <a:off x="820743" y="4233464"/>
            <a:ext cx="4572000" cy="769441"/>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2000" b="1" dirty="0">
                <a:solidFill>
                  <a:srgbClr val="CCECFF"/>
                </a:solidFill>
              </a:rPr>
              <a:t>宇宙項</a:t>
            </a:r>
            <a:r>
              <a:rPr lang="ja-JP" altLang="en-US" sz="2000" b="1" dirty="0">
                <a:solidFill>
                  <a:srgbClr val="CCECFF"/>
                </a:solidFill>
              </a:rPr>
              <a:t>問題 </a:t>
            </a:r>
          </a:p>
          <a:p>
            <a:pPr algn="l">
              <a:lnSpc>
                <a:spcPct val="110000"/>
              </a:lnSpc>
              <a:buClr>
                <a:schemeClr val="accent2"/>
              </a:buClr>
              <a:buSzPct val="70000"/>
              <a:buFont typeface="Wingdings" pitchFamily="2" charset="2"/>
              <a:buNone/>
            </a:pPr>
            <a:r>
              <a:rPr lang="ja-JP" altLang="en-US" sz="2000" b="1" dirty="0">
                <a:solidFill>
                  <a:srgbClr val="F8F8F8"/>
                </a:solidFill>
              </a:rPr>
              <a:t>　</a:t>
            </a:r>
            <a:r>
              <a:rPr lang="ja-JP" altLang="en-US" sz="2000" b="1" dirty="0" smtClean="0">
                <a:solidFill>
                  <a:srgbClr val="F8F8F8"/>
                </a:solidFill>
              </a:rPr>
              <a:t> </a:t>
            </a:r>
            <a:r>
              <a:rPr lang="en-US" altLang="ja-JP" sz="1600" b="1" dirty="0" smtClean="0">
                <a:solidFill>
                  <a:srgbClr val="EAEAEA"/>
                </a:solidFill>
              </a:rPr>
              <a:t>(Cosmological </a:t>
            </a:r>
            <a:r>
              <a:rPr lang="en-US" altLang="ja-JP" sz="1600" b="1" dirty="0">
                <a:solidFill>
                  <a:srgbClr val="EAEAEA"/>
                </a:solidFill>
              </a:rPr>
              <a:t>Constant Problem</a:t>
            </a:r>
            <a:r>
              <a:rPr lang="en-US" altLang="ja-JP" sz="1600" b="1" dirty="0" smtClean="0">
                <a:solidFill>
                  <a:srgbClr val="EAEAEA"/>
                </a:solidFill>
              </a:rPr>
              <a:t>)</a:t>
            </a:r>
            <a:endParaRPr lang="en-US" altLang="ja-JP" sz="1600" b="1" dirty="0">
              <a:solidFill>
                <a:srgbClr val="EAEAEA"/>
              </a:solidFill>
            </a:endParaRPr>
          </a:p>
        </p:txBody>
      </p:sp>
      <p:sp>
        <p:nvSpPr>
          <p:cNvPr id="570276" name="Rectangle 932"/>
          <p:cNvSpPr>
            <a:spLocks noChangeArrowheads="1"/>
          </p:cNvSpPr>
          <p:nvPr/>
        </p:nvSpPr>
        <p:spPr bwMode="auto">
          <a:xfrm>
            <a:off x="500034" y="2786058"/>
            <a:ext cx="4572000" cy="39735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2000" b="1" dirty="0">
                <a:solidFill>
                  <a:srgbClr val="F8F8F8"/>
                </a:solidFill>
              </a:rPr>
              <a:t>物理学の根本に関わる</a:t>
            </a:r>
            <a:r>
              <a:rPr kumimoji="0" lang="ja-JP" altLang="en-US" sz="2000" b="1" dirty="0" smtClean="0">
                <a:solidFill>
                  <a:srgbClr val="F8F8F8"/>
                </a:solidFill>
              </a:rPr>
              <a:t>問題への知見</a:t>
            </a:r>
            <a:endParaRPr lang="en-US" altLang="ja-JP" sz="2000" b="1" dirty="0">
              <a:solidFill>
                <a:srgbClr val="F8F8F8"/>
              </a:solidFill>
              <a:sym typeface="Wingdings" pitchFamily="2" charset="2"/>
            </a:endParaRPr>
          </a:p>
        </p:txBody>
      </p:sp>
      <p:pic>
        <p:nvPicPr>
          <p:cNvPr id="570280" name="Picture 93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286380" y="1500174"/>
            <a:ext cx="3463886" cy="4292625"/>
          </a:xfrm>
          <a:prstGeom prst="rect">
            <a:avLst/>
          </a:prstGeom>
          <a:noFill/>
        </p:spPr>
      </p:pic>
      <p:sp>
        <p:nvSpPr>
          <p:cNvPr id="570281" name="Rectangle 937"/>
          <p:cNvSpPr>
            <a:spLocks noChangeArrowheads="1"/>
          </p:cNvSpPr>
          <p:nvPr/>
        </p:nvSpPr>
        <p:spPr bwMode="auto">
          <a:xfrm>
            <a:off x="6300754" y="3057536"/>
            <a:ext cx="2162175" cy="36036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600" b="1">
                <a:solidFill>
                  <a:srgbClr val="333333"/>
                </a:solidFill>
              </a:rPr>
              <a:t>補正項に対する上限値</a:t>
            </a:r>
            <a:endParaRPr lang="ja-JP" altLang="en-US" sz="1200" b="1">
              <a:solidFill>
                <a:srgbClr val="333333"/>
              </a:solidFill>
              <a:sym typeface="Wingdings" pitchFamily="2" charset="2"/>
            </a:endParaRPr>
          </a:p>
        </p:txBody>
      </p:sp>
      <p:sp>
        <p:nvSpPr>
          <p:cNvPr id="14" name="Rectangle 932"/>
          <p:cNvSpPr>
            <a:spLocks noChangeArrowheads="1"/>
          </p:cNvSpPr>
          <p:nvPr/>
        </p:nvSpPr>
        <p:spPr bwMode="auto">
          <a:xfrm>
            <a:off x="580996" y="1454995"/>
            <a:ext cx="4705384" cy="830997"/>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kumimoji="0" lang="ja-JP" altLang="en-US" sz="2000" b="1" dirty="0" smtClean="0">
                <a:solidFill>
                  <a:srgbClr val="F8F8F8"/>
                </a:solidFill>
              </a:rPr>
              <a:t>物理学・宇宙物理学の基本原理</a:t>
            </a:r>
            <a:endParaRPr kumimoji="0" lang="en-US" altLang="ja-JP" sz="2000" b="1" dirty="0" smtClean="0">
              <a:solidFill>
                <a:srgbClr val="F8F8F8"/>
              </a:solidFill>
            </a:endParaRPr>
          </a:p>
          <a:p>
            <a:pPr algn="l">
              <a:lnSpc>
                <a:spcPct val="120000"/>
              </a:lnSpc>
              <a:buClr>
                <a:schemeClr val="accent2"/>
              </a:buClr>
              <a:buSzPct val="70000"/>
              <a:buFont typeface="Wingdings" pitchFamily="2" charset="2"/>
              <a:buNone/>
            </a:pPr>
            <a:r>
              <a:rPr kumimoji="0" lang="en-US" altLang="ja-JP" sz="2000" b="1" dirty="0" smtClean="0">
                <a:solidFill>
                  <a:srgbClr val="F8F8F8"/>
                </a:solidFill>
                <a:sym typeface="Wingdings" pitchFamily="2" charset="2"/>
              </a:rPr>
              <a:t>     </a:t>
            </a:r>
            <a:r>
              <a:rPr kumimoji="0" lang="ja-JP" altLang="en-US" sz="2000" b="1" dirty="0" smtClean="0">
                <a:solidFill>
                  <a:srgbClr val="F8F8F8"/>
                </a:solidFill>
                <a:sym typeface="Wingdings" pitchFamily="2" charset="2"/>
              </a:rPr>
              <a:t>最高の精度で検証されているべき</a:t>
            </a:r>
            <a:endParaRPr lang="en-US" altLang="ja-JP" sz="2000" b="1" dirty="0">
              <a:solidFill>
                <a:srgbClr val="F8F8F8"/>
              </a:solidFill>
              <a:sym typeface="Wingdings" pitchFamily="2" charset="2"/>
            </a:endParaRPr>
          </a:p>
        </p:txBody>
      </p:sp>
      <p:sp>
        <p:nvSpPr>
          <p:cNvPr id="12" name="Rectangle 11"/>
          <p:cNvSpPr>
            <a:spLocks noChangeArrowheads="1"/>
          </p:cNvSpPr>
          <p:nvPr/>
        </p:nvSpPr>
        <p:spPr bwMode="auto">
          <a:xfrm>
            <a:off x="1285852" y="5381644"/>
            <a:ext cx="2857520"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a:solidFill>
                  <a:srgbClr val="F8F8F8"/>
                </a:solidFill>
                <a:sym typeface="Wingdings" pitchFamily="2" charset="2"/>
              </a:rPr>
              <a:t> </a:t>
            </a:r>
            <a:r>
              <a:rPr lang="ja-JP" altLang="en-US" sz="2000" b="1" dirty="0" smtClean="0">
                <a:solidFill>
                  <a:srgbClr val="F8F8F8"/>
                </a:solidFill>
                <a:sym typeface="Wingdings" pitchFamily="2" charset="2"/>
              </a:rPr>
              <a:t>新しい物理？</a:t>
            </a:r>
            <a:endParaRPr lang="ja-JP" altLang="en-US" sz="2000" b="1" dirty="0">
              <a:solidFill>
                <a:srgbClr val="F8F8F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p:txBody>
          <a:bodyPr/>
          <a:lstStyle/>
          <a:p>
            <a:r>
              <a:rPr lang="ja-JP" altLang="en-US"/>
              <a:t>高感度化の価値</a:t>
            </a:r>
          </a:p>
        </p:txBody>
      </p:sp>
      <p:sp>
        <p:nvSpPr>
          <p:cNvPr id="23"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494041" name="AutoShape 25"/>
          <p:cNvSpPr>
            <a:spLocks noChangeArrowheads="1"/>
          </p:cNvSpPr>
          <p:nvPr/>
        </p:nvSpPr>
        <p:spPr bwMode="auto">
          <a:xfrm>
            <a:off x="1185863" y="3716338"/>
            <a:ext cx="3816350" cy="1008062"/>
          </a:xfrm>
          <a:prstGeom prst="roundRect">
            <a:avLst>
              <a:gd name="adj" fmla="val 11023"/>
            </a:avLst>
          </a:prstGeom>
          <a:solidFill>
            <a:srgbClr val="FF99CC">
              <a:alpha val="20000"/>
            </a:srgbClr>
          </a:solidFill>
          <a:ln w="15875">
            <a:noFill/>
            <a:round/>
            <a:headEnd/>
            <a:tailEnd/>
          </a:ln>
          <a:effectLst/>
        </p:spPr>
        <p:txBody>
          <a:bodyPr wrap="none" anchor="ctr">
            <a:spAutoFit/>
          </a:bodyPr>
          <a:lstStyle/>
          <a:p>
            <a:endParaRPr lang="ja-JP" altLang="en-US"/>
          </a:p>
        </p:txBody>
      </p:sp>
      <p:grpSp>
        <p:nvGrpSpPr>
          <p:cNvPr id="2" name="Group 5"/>
          <p:cNvGrpSpPr>
            <a:grpSpLocks/>
          </p:cNvGrpSpPr>
          <p:nvPr/>
        </p:nvGrpSpPr>
        <p:grpSpPr bwMode="auto">
          <a:xfrm>
            <a:off x="5364163" y="1935163"/>
            <a:ext cx="3560762" cy="3346450"/>
            <a:chOff x="2304" y="864"/>
            <a:chExt cx="3456" cy="2939"/>
          </a:xfrm>
        </p:grpSpPr>
        <p:pic>
          <p:nvPicPr>
            <p:cNvPr id="1494022" name="Picture 6" descr="LIGO volume"/>
            <p:cNvPicPr>
              <a:picLocks noChangeAspect="1" noChangeArrowheads="1"/>
            </p:cNvPicPr>
            <p:nvPr/>
          </p:nvPicPr>
          <p:blipFill>
            <a:blip r:embed="rId3" cstate="print"/>
            <a:srcRect/>
            <a:stretch>
              <a:fillRect/>
            </a:stretch>
          </p:blipFill>
          <p:spPr bwMode="auto">
            <a:xfrm>
              <a:off x="2304" y="864"/>
              <a:ext cx="3456" cy="2939"/>
            </a:xfrm>
            <a:prstGeom prst="rect">
              <a:avLst/>
            </a:prstGeom>
            <a:noFill/>
          </p:spPr>
        </p:pic>
        <p:sp>
          <p:nvSpPr>
            <p:cNvPr id="1494023" name="Text Box 7"/>
            <p:cNvSpPr txBox="1">
              <a:spLocks noChangeArrowheads="1"/>
            </p:cNvSpPr>
            <p:nvPr/>
          </p:nvSpPr>
          <p:spPr bwMode="auto">
            <a:xfrm>
              <a:off x="4637" y="3623"/>
              <a:ext cx="1123" cy="120"/>
            </a:xfrm>
            <a:prstGeom prst="rect">
              <a:avLst/>
            </a:prstGeom>
            <a:noFill/>
            <a:ln w="12700">
              <a:noFill/>
              <a:miter lim="800000"/>
              <a:headEnd type="none" w="sm" len="sm"/>
              <a:tailEnd type="none" w="sm" len="sm"/>
            </a:ln>
            <a:effectLst/>
          </p:spPr>
          <p:txBody>
            <a:bodyPr lIns="0" tIns="0" rIns="0" bIns="0" anchor="ctr">
              <a:spAutoFit/>
            </a:bodyPr>
            <a:lstStyle/>
            <a:p>
              <a:pPr eaLnBrk="0" hangingPunct="0">
                <a:buFontTx/>
                <a:buNone/>
              </a:pPr>
              <a:endParaRPr kumimoji="0" lang="ja-JP" altLang="ja-JP" sz="900">
                <a:solidFill>
                  <a:schemeClr val="bg1"/>
                </a:solidFill>
              </a:endParaRPr>
            </a:p>
          </p:txBody>
        </p:sp>
      </p:grpSp>
      <p:sp>
        <p:nvSpPr>
          <p:cNvPr id="1494024" name="Rectangle 8"/>
          <p:cNvSpPr>
            <a:spLocks noChangeArrowheads="1"/>
          </p:cNvSpPr>
          <p:nvPr/>
        </p:nvSpPr>
        <p:spPr bwMode="auto">
          <a:xfrm>
            <a:off x="7907338" y="2706688"/>
            <a:ext cx="833437" cy="365125"/>
          </a:xfrm>
          <a:prstGeom prst="rect">
            <a:avLst/>
          </a:prstGeom>
          <a:noFill/>
          <a:ln w="12700">
            <a:noFill/>
            <a:miter lim="800000"/>
            <a:headEnd type="none" w="sm" len="sm"/>
            <a:tailEnd type="none" w="sm" len="sm"/>
          </a:ln>
          <a:effectLst/>
        </p:spPr>
        <p:txBody>
          <a:bodyPr>
            <a:spAutoFit/>
          </a:bodyPr>
          <a:lstStyle/>
          <a:p>
            <a:pPr algn="l" eaLnBrk="0" hangingPunct="0">
              <a:spcBef>
                <a:spcPct val="50000"/>
              </a:spcBef>
              <a:buFontTx/>
              <a:buNone/>
            </a:pPr>
            <a:r>
              <a:rPr kumimoji="0" lang="en-US" altLang="ja-JP" sz="900">
                <a:solidFill>
                  <a:schemeClr val="bg1"/>
                </a:solidFill>
              </a:rPr>
              <a:t>100 million light years</a:t>
            </a:r>
          </a:p>
        </p:txBody>
      </p:sp>
      <p:sp>
        <p:nvSpPr>
          <p:cNvPr id="1494025" name="Rectangle 9"/>
          <p:cNvSpPr>
            <a:spLocks noChangeArrowheads="1"/>
          </p:cNvSpPr>
          <p:nvPr/>
        </p:nvSpPr>
        <p:spPr bwMode="auto">
          <a:xfrm>
            <a:off x="7953375" y="1916113"/>
            <a:ext cx="947738" cy="274637"/>
          </a:xfrm>
          <a:prstGeom prst="rect">
            <a:avLst/>
          </a:prstGeom>
          <a:noFill/>
          <a:ln w="12700">
            <a:noFill/>
            <a:miter lim="800000"/>
            <a:headEnd type="none" w="sm" len="sm"/>
            <a:tailEnd type="none" w="sm" len="sm"/>
          </a:ln>
          <a:effectLst/>
        </p:spPr>
        <p:txBody>
          <a:bodyPr wrap="none">
            <a:spAutoFit/>
          </a:bodyPr>
          <a:lstStyle/>
          <a:p>
            <a:pPr algn="l" eaLnBrk="0" hangingPunct="0">
              <a:spcBef>
                <a:spcPct val="50000"/>
              </a:spcBef>
              <a:buFontTx/>
              <a:buNone/>
            </a:pPr>
            <a:r>
              <a:rPr kumimoji="0" lang="en-US" altLang="ja-JP" sz="1200">
                <a:solidFill>
                  <a:schemeClr val="bg1"/>
                </a:solidFill>
              </a:rPr>
              <a:t>LIGO today</a:t>
            </a:r>
            <a:endParaRPr kumimoji="0" lang="en-US" altLang="ja-JP" sz="1000">
              <a:solidFill>
                <a:schemeClr val="bg1"/>
              </a:solidFill>
            </a:endParaRPr>
          </a:p>
        </p:txBody>
      </p:sp>
      <p:sp>
        <p:nvSpPr>
          <p:cNvPr id="1494026" name="Rectangle 10"/>
          <p:cNvSpPr>
            <a:spLocks noChangeArrowheads="1"/>
          </p:cNvSpPr>
          <p:nvPr/>
        </p:nvSpPr>
        <p:spPr bwMode="auto">
          <a:xfrm>
            <a:off x="5384800" y="4835525"/>
            <a:ext cx="1268413" cy="403225"/>
          </a:xfrm>
          <a:prstGeom prst="rect">
            <a:avLst/>
          </a:prstGeom>
          <a:noFill/>
          <a:ln w="12700">
            <a:noFill/>
            <a:miter lim="800000"/>
            <a:headEnd type="none" w="sm" len="sm"/>
            <a:tailEnd type="none" w="sm" len="sm"/>
          </a:ln>
          <a:effectLst/>
        </p:spPr>
        <p:txBody>
          <a:bodyPr>
            <a:spAutoFit/>
          </a:bodyPr>
          <a:lstStyle/>
          <a:p>
            <a:pPr algn="l" eaLnBrk="0" hangingPunct="0">
              <a:spcBef>
                <a:spcPct val="50000"/>
              </a:spcBef>
              <a:buFontTx/>
              <a:buNone/>
            </a:pPr>
            <a:r>
              <a:rPr kumimoji="0" lang="en-US" altLang="ja-JP" sz="1200">
                <a:solidFill>
                  <a:schemeClr val="bg1"/>
                </a:solidFill>
              </a:rPr>
              <a:t>Advanced LIGO</a:t>
            </a:r>
          </a:p>
          <a:p>
            <a:pPr algn="l" eaLnBrk="0" hangingPunct="0">
              <a:lnSpc>
                <a:spcPct val="20000"/>
              </a:lnSpc>
              <a:spcBef>
                <a:spcPct val="50000"/>
              </a:spcBef>
              <a:buFontTx/>
              <a:buNone/>
            </a:pPr>
            <a:r>
              <a:rPr kumimoji="0" lang="en-US" altLang="ja-JP" sz="1200">
                <a:solidFill>
                  <a:schemeClr val="bg1"/>
                </a:solidFill>
              </a:rPr>
              <a:t>       </a:t>
            </a:r>
            <a:r>
              <a:rPr kumimoji="0" lang="en-US" altLang="ja-JP" sz="1000">
                <a:solidFill>
                  <a:schemeClr val="bg1"/>
                </a:solidFill>
              </a:rPr>
              <a:t>~2014</a:t>
            </a:r>
          </a:p>
        </p:txBody>
      </p:sp>
      <p:sp>
        <p:nvSpPr>
          <p:cNvPr id="1494027" name="Line 11"/>
          <p:cNvSpPr>
            <a:spLocks noChangeShapeType="1"/>
          </p:cNvSpPr>
          <p:nvPr/>
        </p:nvSpPr>
        <p:spPr bwMode="auto">
          <a:xfrm>
            <a:off x="5918200" y="2343150"/>
            <a:ext cx="1635125" cy="1338263"/>
          </a:xfrm>
          <a:prstGeom prst="line">
            <a:avLst/>
          </a:prstGeom>
          <a:noFill/>
          <a:ln w="12700">
            <a:solidFill>
              <a:srgbClr val="FFFFFF"/>
            </a:solidFill>
            <a:round/>
            <a:headEnd type="none" w="sm" len="sm"/>
            <a:tailEnd type="triangle" w="sm" len="sm"/>
          </a:ln>
          <a:effectLst/>
        </p:spPr>
        <p:txBody>
          <a:bodyPr wrap="none" anchor="ctr"/>
          <a:lstStyle/>
          <a:p>
            <a:endParaRPr lang="ja-JP" altLang="en-US"/>
          </a:p>
        </p:txBody>
      </p:sp>
      <p:sp>
        <p:nvSpPr>
          <p:cNvPr id="1494028" name="Line 12"/>
          <p:cNvSpPr>
            <a:spLocks noChangeShapeType="1"/>
          </p:cNvSpPr>
          <p:nvPr/>
        </p:nvSpPr>
        <p:spPr bwMode="auto">
          <a:xfrm>
            <a:off x="5905500" y="2366963"/>
            <a:ext cx="857250" cy="1298575"/>
          </a:xfrm>
          <a:prstGeom prst="line">
            <a:avLst/>
          </a:prstGeom>
          <a:noFill/>
          <a:ln w="12700">
            <a:solidFill>
              <a:srgbClr val="FFFFFF"/>
            </a:solidFill>
            <a:round/>
            <a:headEnd type="none" w="sm" len="sm"/>
            <a:tailEnd type="triangle" w="sm" len="sm"/>
          </a:ln>
          <a:effectLst/>
        </p:spPr>
        <p:txBody>
          <a:bodyPr wrap="none" anchor="ctr"/>
          <a:lstStyle/>
          <a:p>
            <a:endParaRPr lang="ja-JP" altLang="en-US"/>
          </a:p>
        </p:txBody>
      </p:sp>
      <p:sp>
        <p:nvSpPr>
          <p:cNvPr id="1494029" name="Line 13"/>
          <p:cNvSpPr>
            <a:spLocks noChangeShapeType="1"/>
          </p:cNvSpPr>
          <p:nvPr/>
        </p:nvSpPr>
        <p:spPr bwMode="auto">
          <a:xfrm flipV="1">
            <a:off x="6048375" y="3594100"/>
            <a:ext cx="2692400" cy="1204913"/>
          </a:xfrm>
          <a:prstGeom prst="line">
            <a:avLst/>
          </a:prstGeom>
          <a:noFill/>
          <a:ln w="12700">
            <a:solidFill>
              <a:srgbClr val="FFFFFF"/>
            </a:solidFill>
            <a:round/>
            <a:headEnd type="none" w="sm" len="sm"/>
            <a:tailEnd type="triangle" w="sm" len="sm"/>
          </a:ln>
          <a:effectLst/>
        </p:spPr>
        <p:txBody>
          <a:bodyPr wrap="none" anchor="ctr"/>
          <a:lstStyle/>
          <a:p>
            <a:endParaRPr lang="ja-JP" altLang="en-US"/>
          </a:p>
        </p:txBody>
      </p:sp>
      <p:sp>
        <p:nvSpPr>
          <p:cNvPr id="1494030" name="Text Box 14"/>
          <p:cNvSpPr txBox="1">
            <a:spLocks noChangeArrowheads="1"/>
          </p:cNvSpPr>
          <p:nvPr/>
        </p:nvSpPr>
        <p:spPr bwMode="auto">
          <a:xfrm>
            <a:off x="5365750" y="1954213"/>
            <a:ext cx="1231900" cy="427037"/>
          </a:xfrm>
          <a:prstGeom prst="rect">
            <a:avLst/>
          </a:prstGeom>
          <a:noFill/>
          <a:ln w="12700">
            <a:noFill/>
            <a:miter lim="800000"/>
            <a:headEnd type="none" w="sm" len="sm"/>
            <a:tailEnd type="none" w="sm" len="sm"/>
          </a:ln>
          <a:effectLst/>
        </p:spPr>
        <p:txBody>
          <a:bodyPr wrap="none">
            <a:spAutoFit/>
          </a:bodyPr>
          <a:lstStyle/>
          <a:p>
            <a:pPr algn="l" eaLnBrk="0" hangingPunct="0">
              <a:buFontTx/>
              <a:buNone/>
            </a:pPr>
            <a:r>
              <a:rPr kumimoji="0" lang="en-US" altLang="ja-JP" sz="1200">
                <a:solidFill>
                  <a:schemeClr val="bg1"/>
                </a:solidFill>
              </a:rPr>
              <a:t>Enhanced LIGO</a:t>
            </a:r>
          </a:p>
          <a:p>
            <a:pPr algn="l" eaLnBrk="0" hangingPunct="0">
              <a:buFontTx/>
              <a:buNone/>
            </a:pPr>
            <a:r>
              <a:rPr kumimoji="0" lang="en-US" altLang="ja-JP" sz="1000">
                <a:solidFill>
                  <a:schemeClr val="bg1"/>
                </a:solidFill>
              </a:rPr>
              <a:t>         ~2009</a:t>
            </a:r>
            <a:endParaRPr kumimoji="0" lang="en-US" altLang="ja-JP" sz="1200">
              <a:solidFill>
                <a:schemeClr val="bg1"/>
              </a:solidFill>
            </a:endParaRPr>
          </a:p>
        </p:txBody>
      </p:sp>
      <p:sp>
        <p:nvSpPr>
          <p:cNvPr id="1494031" name="Oval 15"/>
          <p:cNvSpPr>
            <a:spLocks noChangeArrowheads="1"/>
          </p:cNvSpPr>
          <p:nvPr/>
        </p:nvSpPr>
        <p:spPr bwMode="auto">
          <a:xfrm>
            <a:off x="6777038" y="3282950"/>
            <a:ext cx="762000" cy="685800"/>
          </a:xfrm>
          <a:prstGeom prst="ellipse">
            <a:avLst/>
          </a:prstGeom>
          <a:solidFill>
            <a:srgbClr val="CC3300">
              <a:alpha val="25999"/>
            </a:srgbClr>
          </a:solidFill>
          <a:ln w="12700">
            <a:solidFill>
              <a:srgbClr val="FF99CC"/>
            </a:solidFill>
            <a:round/>
            <a:headEnd type="none" w="sm" len="sm"/>
            <a:tailEnd type="none" w="sm" len="sm"/>
          </a:ln>
          <a:effectLst/>
        </p:spPr>
        <p:txBody>
          <a:bodyPr wrap="none" anchor="ctr"/>
          <a:lstStyle/>
          <a:p>
            <a:endParaRPr lang="ja-JP" altLang="en-US"/>
          </a:p>
        </p:txBody>
      </p:sp>
      <p:sp>
        <p:nvSpPr>
          <p:cNvPr id="1494032" name="Line 16"/>
          <p:cNvSpPr>
            <a:spLocks noChangeShapeType="1"/>
          </p:cNvSpPr>
          <p:nvPr/>
        </p:nvSpPr>
        <p:spPr bwMode="auto">
          <a:xfrm flipH="1" flipV="1">
            <a:off x="5522913" y="3652838"/>
            <a:ext cx="527050" cy="1146175"/>
          </a:xfrm>
          <a:prstGeom prst="line">
            <a:avLst/>
          </a:prstGeom>
          <a:noFill/>
          <a:ln w="12700">
            <a:solidFill>
              <a:srgbClr val="FFFFFF"/>
            </a:solidFill>
            <a:round/>
            <a:headEnd type="none" w="sm" len="sm"/>
            <a:tailEnd type="triangle" w="sm" len="sm"/>
          </a:ln>
          <a:effectLst/>
        </p:spPr>
        <p:txBody>
          <a:bodyPr wrap="none" anchor="ctr"/>
          <a:lstStyle/>
          <a:p>
            <a:endParaRPr lang="ja-JP" altLang="en-US"/>
          </a:p>
        </p:txBody>
      </p:sp>
      <p:sp>
        <p:nvSpPr>
          <p:cNvPr id="1494033" name="Line 17"/>
          <p:cNvSpPr>
            <a:spLocks noChangeShapeType="1"/>
          </p:cNvSpPr>
          <p:nvPr/>
        </p:nvSpPr>
        <p:spPr bwMode="auto">
          <a:xfrm flipH="1">
            <a:off x="7185025" y="2233613"/>
            <a:ext cx="1192213" cy="1225550"/>
          </a:xfrm>
          <a:prstGeom prst="line">
            <a:avLst/>
          </a:prstGeom>
          <a:noFill/>
          <a:ln w="12700">
            <a:solidFill>
              <a:srgbClr val="FFFFFF"/>
            </a:solidFill>
            <a:round/>
            <a:headEnd type="none" w="sm" len="sm"/>
            <a:tailEnd type="triangle" w="sm" len="sm"/>
          </a:ln>
          <a:effectLst/>
        </p:spPr>
        <p:txBody>
          <a:bodyPr wrap="none" anchor="ctr"/>
          <a:lstStyle/>
          <a:p>
            <a:endParaRPr lang="ja-JP" altLang="en-US"/>
          </a:p>
        </p:txBody>
      </p:sp>
      <p:sp>
        <p:nvSpPr>
          <p:cNvPr id="1494034" name="Line 18"/>
          <p:cNvSpPr>
            <a:spLocks noChangeShapeType="1"/>
          </p:cNvSpPr>
          <p:nvPr/>
        </p:nvSpPr>
        <p:spPr bwMode="auto">
          <a:xfrm flipH="1">
            <a:off x="7172325" y="2233613"/>
            <a:ext cx="1219200" cy="1543050"/>
          </a:xfrm>
          <a:prstGeom prst="line">
            <a:avLst/>
          </a:prstGeom>
          <a:noFill/>
          <a:ln w="12700">
            <a:solidFill>
              <a:srgbClr val="FFFFFF"/>
            </a:solidFill>
            <a:round/>
            <a:headEnd type="none" w="sm" len="sm"/>
            <a:tailEnd type="triangle" w="sm" len="sm"/>
          </a:ln>
          <a:effectLst/>
        </p:spPr>
        <p:txBody>
          <a:bodyPr wrap="none" anchor="ctr"/>
          <a:lstStyle/>
          <a:p>
            <a:endParaRPr lang="ja-JP" altLang="en-US"/>
          </a:p>
        </p:txBody>
      </p:sp>
      <p:sp>
        <p:nvSpPr>
          <p:cNvPr id="1494035" name="Line 19"/>
          <p:cNvSpPr>
            <a:spLocks noChangeShapeType="1"/>
          </p:cNvSpPr>
          <p:nvPr/>
        </p:nvSpPr>
        <p:spPr bwMode="auto">
          <a:xfrm>
            <a:off x="8162925" y="3071813"/>
            <a:ext cx="338138" cy="0"/>
          </a:xfrm>
          <a:prstGeom prst="line">
            <a:avLst/>
          </a:prstGeom>
          <a:noFill/>
          <a:ln w="6350">
            <a:solidFill>
              <a:srgbClr val="FFFFFF"/>
            </a:solidFill>
            <a:round/>
            <a:headEnd type="triangle" w="sm" len="sm"/>
            <a:tailEnd type="triangle" w="sm" len="sm"/>
          </a:ln>
        </p:spPr>
        <p:txBody>
          <a:bodyPr wrap="none" anchor="ctr"/>
          <a:lstStyle/>
          <a:p>
            <a:endParaRPr lang="ja-JP" altLang="en-US"/>
          </a:p>
        </p:txBody>
      </p:sp>
      <p:sp>
        <p:nvSpPr>
          <p:cNvPr id="1494036" name="Rectangle 20"/>
          <p:cNvSpPr>
            <a:spLocks noChangeArrowheads="1"/>
          </p:cNvSpPr>
          <p:nvPr/>
        </p:nvSpPr>
        <p:spPr bwMode="auto">
          <a:xfrm>
            <a:off x="1244600" y="3644900"/>
            <a:ext cx="4191000" cy="1082675"/>
          </a:xfrm>
          <a:prstGeom prst="rect">
            <a:avLst/>
          </a:prstGeom>
          <a:noFill/>
          <a:ln w="9525">
            <a:noFill/>
            <a:miter lim="800000"/>
            <a:headEnd/>
            <a:tailEnd/>
          </a:ln>
          <a:effectLst/>
        </p:spPr>
        <p:txBody>
          <a:bodyPr>
            <a:spAutoFit/>
          </a:bodyPr>
          <a:lstStyle/>
          <a:p>
            <a:pPr algn="l" eaLnBrk="0" hangingPunct="0">
              <a:lnSpc>
                <a:spcPct val="120000"/>
              </a:lnSpc>
              <a:buFontTx/>
              <a:buNone/>
            </a:pPr>
            <a:r>
              <a:rPr kumimoji="0" lang="ja-JP" altLang="en-US" sz="1800" b="1">
                <a:solidFill>
                  <a:srgbClr val="F8F8F8"/>
                </a:solidFill>
              </a:rPr>
              <a:t>得られるサイエンス</a:t>
            </a:r>
          </a:p>
          <a:p>
            <a:pPr algn="l" eaLnBrk="0" hangingPunct="0">
              <a:lnSpc>
                <a:spcPct val="120000"/>
              </a:lnSpc>
              <a:buFontTx/>
              <a:buNone/>
            </a:pPr>
            <a:r>
              <a:rPr kumimoji="0" lang="ja-JP" altLang="en-US" sz="1800" b="1">
                <a:solidFill>
                  <a:srgbClr val="FFCCCC"/>
                </a:solidFill>
              </a:rPr>
              <a:t>       </a:t>
            </a:r>
            <a:r>
              <a:rPr kumimoji="0" lang="en-US" altLang="ja-JP" sz="1800" b="1">
                <a:solidFill>
                  <a:srgbClr val="FFCCCC"/>
                </a:solidFill>
              </a:rPr>
              <a:t>Initial LIGO 1</a:t>
            </a:r>
            <a:r>
              <a:rPr kumimoji="0" lang="ja-JP" altLang="en-US" sz="1800" b="1">
                <a:solidFill>
                  <a:srgbClr val="FFCCCC"/>
                </a:solidFill>
              </a:rPr>
              <a:t>年間の観測</a:t>
            </a:r>
          </a:p>
          <a:p>
            <a:pPr algn="l" eaLnBrk="0" hangingPunct="0">
              <a:lnSpc>
                <a:spcPct val="120000"/>
              </a:lnSpc>
              <a:buFontTx/>
              <a:buNone/>
            </a:pPr>
            <a:r>
              <a:rPr kumimoji="0" lang="ja-JP" altLang="en-US" sz="1800" b="1">
                <a:solidFill>
                  <a:srgbClr val="FFCCCC"/>
                </a:solidFill>
              </a:rPr>
              <a:t>   </a:t>
            </a:r>
            <a:r>
              <a:rPr kumimoji="0" lang="en-US" altLang="ja-JP" sz="1800" b="1">
                <a:solidFill>
                  <a:srgbClr val="FFCCCC"/>
                </a:solidFill>
              </a:rPr>
              <a:t>~ Advanced LIGO 3</a:t>
            </a:r>
            <a:r>
              <a:rPr kumimoji="0" lang="ja-JP" altLang="en-US" sz="1800" b="1">
                <a:solidFill>
                  <a:srgbClr val="FFCCCC"/>
                </a:solidFill>
              </a:rPr>
              <a:t>時間の観測</a:t>
            </a:r>
          </a:p>
        </p:txBody>
      </p:sp>
      <p:sp>
        <p:nvSpPr>
          <p:cNvPr id="1494037" name="Rectangle 21"/>
          <p:cNvSpPr>
            <a:spLocks noChangeArrowheads="1"/>
          </p:cNvSpPr>
          <p:nvPr/>
        </p:nvSpPr>
        <p:spPr bwMode="auto">
          <a:xfrm>
            <a:off x="827088" y="2924175"/>
            <a:ext cx="3962400" cy="752475"/>
          </a:xfrm>
          <a:prstGeom prst="rect">
            <a:avLst/>
          </a:prstGeom>
          <a:noFill/>
          <a:ln w="57150" cmpd="thinThick">
            <a:noFill/>
            <a:miter lim="800000"/>
            <a:headEnd type="none" w="sm" len="sm"/>
            <a:tailEnd type="none" w="sm" len="sm"/>
          </a:ln>
          <a:effectLst/>
        </p:spPr>
        <p:txBody>
          <a:bodyPr>
            <a:spAutoFit/>
          </a:bodyPr>
          <a:lstStyle/>
          <a:p>
            <a:pPr algn="l" eaLnBrk="0" hangingPunct="0">
              <a:lnSpc>
                <a:spcPct val="120000"/>
              </a:lnSpc>
              <a:buClr>
                <a:schemeClr val="tx1"/>
              </a:buClr>
              <a:buSzPct val="75000"/>
              <a:buFont typeface="HGP創英角ｺﾞｼｯｸUB" pitchFamily="50" charset="-128"/>
              <a:buNone/>
            </a:pPr>
            <a:r>
              <a:rPr lang="ja-JP" altLang="en-US" sz="1800" b="1">
                <a:solidFill>
                  <a:srgbClr val="F8F8F8"/>
                </a:solidFill>
              </a:rPr>
              <a:t>感度が </a:t>
            </a:r>
            <a:r>
              <a:rPr lang="en-US" altLang="ja-JP" sz="1800" b="1">
                <a:solidFill>
                  <a:srgbClr val="F8F8F8"/>
                </a:solidFill>
              </a:rPr>
              <a:t>10</a:t>
            </a:r>
            <a:r>
              <a:rPr lang="ja-JP" altLang="en-US" sz="1800" b="1">
                <a:solidFill>
                  <a:srgbClr val="F8F8F8"/>
                </a:solidFill>
              </a:rPr>
              <a:t>倍向上</a:t>
            </a:r>
          </a:p>
          <a:p>
            <a:pPr algn="l" eaLnBrk="0" hangingPunct="0">
              <a:lnSpc>
                <a:spcPct val="120000"/>
              </a:lnSpc>
              <a:buClr>
                <a:schemeClr val="tx1"/>
              </a:buClr>
              <a:buSzPct val="75000"/>
              <a:buFont typeface="HGP創英角ｺﾞｼｯｸUB" pitchFamily="50" charset="-128"/>
              <a:buNone/>
            </a:pPr>
            <a:r>
              <a:rPr lang="ja-JP" altLang="en-US" sz="1800" b="1">
                <a:solidFill>
                  <a:srgbClr val="F8F8F8"/>
                </a:solidFill>
              </a:rPr>
              <a:t>   </a:t>
            </a:r>
            <a:r>
              <a:rPr lang="ja-JP" altLang="en-US" sz="1800" b="1">
                <a:solidFill>
                  <a:srgbClr val="F8F8F8"/>
                </a:solidFill>
                <a:sym typeface="Wingdings" pitchFamily="2" charset="2"/>
              </a:rPr>
              <a:t> イベントレートは </a:t>
            </a:r>
            <a:r>
              <a:rPr lang="en-US" altLang="ja-JP" sz="1800" b="1">
                <a:solidFill>
                  <a:srgbClr val="F8F8F8"/>
                </a:solidFill>
                <a:sym typeface="Wingdings" pitchFamily="2" charset="2"/>
              </a:rPr>
              <a:t>1000</a:t>
            </a:r>
            <a:r>
              <a:rPr lang="ja-JP" altLang="en-US" sz="1800" b="1">
                <a:solidFill>
                  <a:srgbClr val="F8F8F8"/>
                </a:solidFill>
                <a:sym typeface="Wingdings" pitchFamily="2" charset="2"/>
              </a:rPr>
              <a:t>倍</a:t>
            </a:r>
            <a:endParaRPr lang="ja-JP" altLang="en-US" sz="1800" b="1">
              <a:solidFill>
                <a:srgbClr val="F8F8F8"/>
              </a:solidFill>
            </a:endParaRPr>
          </a:p>
        </p:txBody>
      </p:sp>
      <p:sp>
        <p:nvSpPr>
          <p:cNvPr id="1494038" name="Rectangle 22"/>
          <p:cNvSpPr>
            <a:spLocks noChangeArrowheads="1"/>
          </p:cNvSpPr>
          <p:nvPr/>
        </p:nvSpPr>
        <p:spPr bwMode="auto">
          <a:xfrm>
            <a:off x="684213" y="2060575"/>
            <a:ext cx="3455987" cy="366713"/>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800" b="1">
                <a:solidFill>
                  <a:srgbClr val="F8F8F8"/>
                </a:solidFill>
              </a:rPr>
              <a:t>重力波の振幅 </a:t>
            </a:r>
            <a:r>
              <a:rPr lang="en-US" altLang="ja-JP" sz="1800" b="1">
                <a:solidFill>
                  <a:srgbClr val="F8F8F8"/>
                </a:solidFill>
              </a:rPr>
              <a:t>--- </a:t>
            </a:r>
            <a:r>
              <a:rPr lang="ja-JP" altLang="en-US" sz="1800" b="1">
                <a:solidFill>
                  <a:srgbClr val="F8F8F8"/>
                </a:solidFill>
              </a:rPr>
              <a:t>距離に反比例</a:t>
            </a:r>
          </a:p>
        </p:txBody>
      </p:sp>
      <p:sp>
        <p:nvSpPr>
          <p:cNvPr id="1494039" name="AutoShape 23"/>
          <p:cNvSpPr>
            <a:spLocks noChangeArrowheads="1"/>
          </p:cNvSpPr>
          <p:nvPr/>
        </p:nvSpPr>
        <p:spPr bwMode="auto">
          <a:xfrm>
            <a:off x="1954213" y="2547938"/>
            <a:ext cx="457200" cy="304800"/>
          </a:xfrm>
          <a:prstGeom prst="downArrow">
            <a:avLst>
              <a:gd name="adj1" fmla="val 50000"/>
              <a:gd name="adj2" fmla="val 43750"/>
            </a:avLst>
          </a:prstGeom>
          <a:solidFill>
            <a:srgbClr val="FF99CC">
              <a:alpha val="20000"/>
            </a:srgbClr>
          </a:solidFill>
          <a:ln w="12700">
            <a:solidFill>
              <a:srgbClr val="FF99CC"/>
            </a:solidFill>
            <a:miter lim="800000"/>
            <a:headEnd/>
            <a:tailEnd/>
          </a:ln>
          <a:effectLst/>
        </p:spPr>
        <p:txBody>
          <a:bodyPr anchor="ctr">
            <a:spAutoFit/>
          </a:bodyPr>
          <a:lstStyle/>
          <a:p>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40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40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260" name="Rectangle 4"/>
          <p:cNvSpPr>
            <a:spLocks noGrp="1" noChangeArrowheads="1"/>
          </p:cNvSpPr>
          <p:nvPr>
            <p:ph type="title"/>
          </p:nvPr>
        </p:nvSpPr>
        <p:spPr/>
        <p:txBody>
          <a:bodyPr/>
          <a:lstStyle/>
          <a:p>
            <a:r>
              <a:rPr lang="ja-JP" altLang="en-US" dirty="0" smtClean="0"/>
              <a:t>国際協力</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grpSp>
        <p:nvGrpSpPr>
          <p:cNvPr id="27" name="グループ化 26"/>
          <p:cNvGrpSpPr/>
          <p:nvPr/>
        </p:nvGrpSpPr>
        <p:grpSpPr>
          <a:xfrm>
            <a:off x="714348" y="4276090"/>
            <a:ext cx="6429420" cy="1938992"/>
            <a:chOff x="714348" y="4276090"/>
            <a:chExt cx="6429420" cy="1938992"/>
          </a:xfrm>
        </p:grpSpPr>
        <p:sp>
          <p:nvSpPr>
            <p:cNvPr id="24" name="Rectangle 69"/>
            <p:cNvSpPr>
              <a:spLocks noChangeArrowheads="1"/>
            </p:cNvSpPr>
            <p:nvPr/>
          </p:nvSpPr>
          <p:spPr bwMode="auto">
            <a:xfrm>
              <a:off x="714348" y="4276090"/>
              <a:ext cx="6429420" cy="1938992"/>
            </a:xfrm>
            <a:prstGeom prst="rect">
              <a:avLst/>
            </a:prstGeom>
            <a:noFill/>
            <a:ln w="15875">
              <a:noFill/>
              <a:miter lim="800000"/>
              <a:headEnd/>
              <a:tailEnd/>
            </a:ln>
            <a:effectLst/>
          </p:spPr>
          <p:txBody>
            <a:bodyPr wrap="square">
              <a:spAutoFit/>
            </a:bodyPr>
            <a:lstStyle/>
            <a:p>
              <a:pPr algn="l">
                <a:lnSpc>
                  <a:spcPct val="120000"/>
                </a:lnSpc>
                <a:buFontTx/>
                <a:buNone/>
              </a:pPr>
              <a:r>
                <a:rPr lang="ja-JP" altLang="en-US" sz="2000" dirty="0" smtClean="0">
                  <a:solidFill>
                    <a:srgbClr val="FFFFFF"/>
                  </a:solidFill>
                  <a:sym typeface="Wingdings" pitchFamily="2" charset="2"/>
                </a:rPr>
                <a:t>実際上の意義</a:t>
              </a:r>
              <a:endParaRPr lang="en-US" altLang="ja-JP" sz="2000" dirty="0" smtClean="0">
                <a:solidFill>
                  <a:srgbClr val="FFFFFF"/>
                </a:solidFill>
                <a:sym typeface="Wingdings" pitchFamily="2" charset="2"/>
              </a:endParaRPr>
            </a:p>
            <a:p>
              <a:pPr algn="l">
                <a:lnSpc>
                  <a:spcPct val="120000"/>
                </a:lnSpc>
                <a:buFontTx/>
                <a:buNone/>
              </a:pPr>
              <a:r>
                <a:rPr lang="ja-JP" altLang="en-US" sz="2000" dirty="0" smtClean="0">
                  <a:solidFill>
                    <a:srgbClr val="FFFFFF"/>
                  </a:solidFill>
                  <a:sym typeface="Wingdings" pitchFamily="2" charset="2"/>
                </a:rPr>
                <a:t>   </a:t>
              </a:r>
              <a:endParaRPr lang="en-US" altLang="ja-JP" sz="2000" dirty="0" smtClean="0">
                <a:solidFill>
                  <a:srgbClr val="FFFFFF"/>
                </a:solidFill>
                <a:sym typeface="Wingdings" pitchFamily="2" charset="2"/>
              </a:endParaRPr>
            </a:p>
            <a:p>
              <a:pPr algn="l">
                <a:lnSpc>
                  <a:spcPct val="120000"/>
                </a:lnSpc>
                <a:buFontTx/>
                <a:buNone/>
              </a:pPr>
              <a:endParaRPr lang="en-US" altLang="ja-JP" sz="2000" dirty="0" smtClean="0">
                <a:solidFill>
                  <a:srgbClr val="FFFFFF"/>
                </a:solidFill>
                <a:sym typeface="Wingdings" pitchFamily="2" charset="2"/>
              </a:endParaRPr>
            </a:p>
            <a:p>
              <a:pPr algn="l">
                <a:lnSpc>
                  <a:spcPct val="120000"/>
                </a:lnSpc>
                <a:buFontTx/>
                <a:buNone/>
              </a:pPr>
              <a:r>
                <a:rPr lang="en-US" altLang="ja-JP" sz="2000" dirty="0" smtClean="0">
                  <a:solidFill>
                    <a:srgbClr val="FFFFFF"/>
                  </a:solidFill>
                  <a:sym typeface="Wingdings" pitchFamily="2" charset="2"/>
                </a:rPr>
                <a:t>   </a:t>
              </a:r>
              <a:r>
                <a:rPr lang="ja-JP" altLang="en-US" sz="2000" dirty="0" smtClean="0">
                  <a:solidFill>
                    <a:srgbClr val="FFFFFF"/>
                  </a:solidFill>
                  <a:sym typeface="Wingdings" pitchFamily="2" charset="2"/>
                </a:rPr>
                <a:t> 複数台での同時検出</a:t>
              </a:r>
              <a:endParaRPr lang="en-US" altLang="ja-JP" sz="2000" dirty="0" smtClean="0">
                <a:solidFill>
                  <a:srgbClr val="FFFFFF"/>
                </a:solidFill>
                <a:sym typeface="Wingdings" pitchFamily="2" charset="2"/>
              </a:endParaRPr>
            </a:p>
            <a:p>
              <a:pPr algn="l">
                <a:lnSpc>
                  <a:spcPct val="120000"/>
                </a:lnSpc>
                <a:buNone/>
              </a:pPr>
              <a:r>
                <a:rPr lang="en-US" altLang="ja-JP" sz="2000" dirty="0" smtClean="0">
                  <a:solidFill>
                    <a:srgbClr val="FFFFFF"/>
                  </a:solidFill>
                  <a:sym typeface="Wingdings" pitchFamily="2" charset="2"/>
                </a:rPr>
                <a:t>         </a:t>
              </a:r>
              <a:r>
                <a:rPr lang="ja-JP" altLang="en-US" sz="2000" dirty="0" smtClean="0">
                  <a:solidFill>
                    <a:srgbClr val="FFFFFF"/>
                  </a:solidFill>
                  <a:sym typeface="Wingdings" pitchFamily="2" charset="2"/>
                </a:rPr>
                <a:t>検出の信頼度の向上</a:t>
              </a:r>
              <a:r>
                <a:rPr lang="en-US" altLang="ja-JP" sz="2000" dirty="0" smtClean="0">
                  <a:solidFill>
                    <a:srgbClr val="FFFFFF"/>
                  </a:solidFill>
                  <a:sym typeface="Wingdings" pitchFamily="2" charset="2"/>
                </a:rPr>
                <a:t>, </a:t>
              </a:r>
              <a:r>
                <a:rPr lang="ja-JP" altLang="en-US" sz="2000" dirty="0" smtClean="0">
                  <a:solidFill>
                    <a:srgbClr val="FFFFFF"/>
                  </a:solidFill>
                  <a:sym typeface="Wingdings" pitchFamily="2" charset="2"/>
                </a:rPr>
                <a:t>偽イベントの除去</a:t>
              </a:r>
              <a:endParaRPr lang="en-US" altLang="ja-JP" sz="2000" dirty="0" smtClean="0">
                <a:solidFill>
                  <a:srgbClr val="FFFFFF"/>
                </a:solidFill>
                <a:sym typeface="Wingdings" pitchFamily="2" charset="2"/>
              </a:endParaRPr>
            </a:p>
          </p:txBody>
        </p:sp>
        <p:sp>
          <p:nvSpPr>
            <p:cNvPr id="31" name="Rectangle 69"/>
            <p:cNvSpPr>
              <a:spLocks noChangeArrowheads="1"/>
            </p:cNvSpPr>
            <p:nvPr/>
          </p:nvSpPr>
          <p:spPr bwMode="auto">
            <a:xfrm>
              <a:off x="1071538" y="4672134"/>
              <a:ext cx="4643470" cy="757130"/>
            </a:xfrm>
            <a:prstGeom prst="rect">
              <a:avLst/>
            </a:prstGeom>
            <a:noFill/>
            <a:ln w="15875">
              <a:noFill/>
              <a:miter lim="800000"/>
              <a:headEnd/>
              <a:tailEnd/>
            </a:ln>
            <a:effectLst/>
          </p:spPr>
          <p:txBody>
            <a:bodyPr wrap="square">
              <a:spAutoFit/>
            </a:bodyPr>
            <a:lstStyle/>
            <a:p>
              <a:pPr algn="l">
                <a:lnSpc>
                  <a:spcPct val="120000"/>
                </a:lnSpc>
                <a:buFontTx/>
                <a:buNone/>
              </a:pPr>
              <a:r>
                <a:rPr lang="ja-JP" altLang="en-US" dirty="0" smtClean="0">
                  <a:solidFill>
                    <a:srgbClr val="CCFFCC"/>
                  </a:solidFill>
                  <a:sym typeface="Wingdings" pitchFamily="2" charset="2"/>
                </a:rPr>
                <a:t>重力波信号は微弱　</a:t>
              </a:r>
              <a:endParaRPr lang="en-US" altLang="ja-JP" dirty="0" smtClean="0">
                <a:solidFill>
                  <a:srgbClr val="CCFFCC"/>
                </a:solidFill>
                <a:sym typeface="Wingdings" pitchFamily="2" charset="2"/>
              </a:endParaRPr>
            </a:p>
            <a:p>
              <a:pPr algn="l">
                <a:lnSpc>
                  <a:spcPct val="120000"/>
                </a:lnSpc>
                <a:buFontTx/>
                <a:buNone/>
              </a:pPr>
              <a:r>
                <a:rPr lang="en-US" altLang="ja-JP" dirty="0" smtClean="0">
                  <a:solidFill>
                    <a:srgbClr val="CCFFCC"/>
                  </a:solidFill>
                  <a:sym typeface="Wingdings" pitchFamily="2" charset="2"/>
                </a:rPr>
                <a:t>   </a:t>
              </a:r>
              <a:r>
                <a:rPr lang="ja-JP" altLang="en-US" dirty="0" smtClean="0">
                  <a:solidFill>
                    <a:srgbClr val="CCFFCC"/>
                  </a:solidFill>
                  <a:sym typeface="Wingdings" pitchFamily="2" charset="2"/>
                </a:rPr>
                <a:t>多くの </a:t>
              </a:r>
              <a:r>
                <a:rPr lang="en-US" altLang="ja-JP" dirty="0" smtClean="0">
                  <a:solidFill>
                    <a:srgbClr val="CCFFCC"/>
                  </a:solidFill>
                  <a:sym typeface="Wingdings" pitchFamily="2" charset="2"/>
                </a:rPr>
                <a:t>Fake event </a:t>
              </a:r>
              <a:r>
                <a:rPr lang="ja-JP" altLang="en-US" dirty="0" smtClean="0">
                  <a:solidFill>
                    <a:srgbClr val="CCFFCC"/>
                  </a:solidFill>
                  <a:sym typeface="Wingdings" pitchFamily="2" charset="2"/>
                </a:rPr>
                <a:t>が現れる</a:t>
              </a:r>
              <a:endParaRPr lang="en-US" altLang="ja-JP" dirty="0" smtClean="0">
                <a:solidFill>
                  <a:srgbClr val="CCFFCC"/>
                </a:solidFill>
                <a:sym typeface="Wingdings" pitchFamily="2" charset="2"/>
              </a:endParaRPr>
            </a:p>
          </p:txBody>
        </p:sp>
      </p:grpSp>
      <p:grpSp>
        <p:nvGrpSpPr>
          <p:cNvPr id="26" name="グループ化 25"/>
          <p:cNvGrpSpPr/>
          <p:nvPr/>
        </p:nvGrpSpPr>
        <p:grpSpPr>
          <a:xfrm>
            <a:off x="642910" y="1500174"/>
            <a:ext cx="7929618" cy="4749876"/>
            <a:chOff x="642910" y="1500174"/>
            <a:chExt cx="7929618" cy="4749876"/>
          </a:xfrm>
        </p:grpSpPr>
        <p:sp>
          <p:nvSpPr>
            <p:cNvPr id="10" name="Rectangle 69"/>
            <p:cNvSpPr>
              <a:spLocks noChangeArrowheads="1"/>
            </p:cNvSpPr>
            <p:nvPr/>
          </p:nvSpPr>
          <p:spPr bwMode="auto">
            <a:xfrm>
              <a:off x="642910" y="2214554"/>
              <a:ext cx="7215238" cy="1938992"/>
            </a:xfrm>
            <a:prstGeom prst="rect">
              <a:avLst/>
            </a:prstGeom>
            <a:noFill/>
            <a:ln w="15875">
              <a:noFill/>
              <a:miter lim="800000"/>
              <a:headEnd/>
              <a:tailEnd/>
            </a:ln>
            <a:effectLst/>
          </p:spPr>
          <p:txBody>
            <a:bodyPr wrap="square">
              <a:spAutoFit/>
            </a:bodyPr>
            <a:lstStyle/>
            <a:p>
              <a:pPr algn="l">
                <a:lnSpc>
                  <a:spcPct val="120000"/>
                </a:lnSpc>
                <a:buFontTx/>
                <a:buNone/>
              </a:pPr>
              <a:r>
                <a:rPr lang="ja-JP" altLang="en-US" sz="2000" dirty="0" smtClean="0">
                  <a:solidFill>
                    <a:srgbClr val="FFFFFF"/>
                  </a:solidFill>
                  <a:sym typeface="Wingdings" pitchFamily="2" charset="2"/>
                </a:rPr>
                <a:t>天文的な意義</a:t>
              </a:r>
              <a:endParaRPr lang="en-US" altLang="ja-JP" sz="2000" dirty="0" smtClean="0">
                <a:solidFill>
                  <a:srgbClr val="FFFFFF"/>
                </a:solidFill>
                <a:sym typeface="Wingdings" pitchFamily="2" charset="2"/>
              </a:endParaRPr>
            </a:p>
            <a:p>
              <a:pPr algn="l">
                <a:lnSpc>
                  <a:spcPct val="120000"/>
                </a:lnSpc>
                <a:buFontTx/>
                <a:buNone/>
              </a:pPr>
              <a:r>
                <a:rPr lang="en-US" altLang="ja-JP" sz="2000" dirty="0" smtClean="0">
                  <a:solidFill>
                    <a:srgbClr val="FFFFFF"/>
                  </a:solidFill>
                  <a:sym typeface="Wingdings" pitchFamily="2" charset="2"/>
                </a:rPr>
                <a:t>      </a:t>
              </a:r>
              <a:r>
                <a:rPr lang="ja-JP" altLang="en-US" sz="2000" dirty="0" smtClean="0">
                  <a:solidFill>
                    <a:srgbClr val="FFFFFF"/>
                  </a:solidFill>
                  <a:sym typeface="Wingdings" pitchFamily="2" charset="2"/>
                </a:rPr>
                <a:t>天球のカバー   </a:t>
              </a:r>
              <a:r>
                <a:rPr lang="en-US" altLang="ja-JP" sz="2000" dirty="0" smtClean="0">
                  <a:solidFill>
                    <a:srgbClr val="FFFFFF"/>
                  </a:solidFill>
                  <a:sym typeface="Wingdings" pitchFamily="2" charset="2"/>
                </a:rPr>
                <a:t>  </a:t>
              </a:r>
              <a:r>
                <a:rPr lang="ja-JP" altLang="en-US" sz="2000" dirty="0" smtClean="0">
                  <a:solidFill>
                    <a:srgbClr val="FFFFFF"/>
                  </a:solidFill>
                  <a:sym typeface="Wingdings" pitchFamily="2" charset="2"/>
                </a:rPr>
                <a:t>干渉計は 弱い指向性を持つ</a:t>
              </a:r>
              <a:endParaRPr lang="en-US" altLang="ja-JP" sz="2000" dirty="0" smtClean="0">
                <a:solidFill>
                  <a:srgbClr val="FFFFFF"/>
                </a:solidFill>
                <a:sym typeface="Wingdings" pitchFamily="2" charset="2"/>
              </a:endParaRPr>
            </a:p>
            <a:p>
              <a:pPr algn="l">
                <a:lnSpc>
                  <a:spcPct val="120000"/>
                </a:lnSpc>
                <a:buFontTx/>
                <a:buNone/>
              </a:pPr>
              <a:r>
                <a:rPr lang="ja-JP" altLang="en-US" sz="2000" dirty="0" smtClean="0">
                  <a:solidFill>
                    <a:srgbClr val="FFFFFF"/>
                  </a:solidFill>
                  <a:sym typeface="Wingdings" pitchFamily="2" charset="2"/>
                </a:rPr>
                <a:t>      検出された場合  </a:t>
              </a:r>
              <a:r>
                <a:rPr lang="en-US" altLang="ja-JP" sz="2000" dirty="0" smtClean="0">
                  <a:solidFill>
                    <a:srgbClr val="FFFFFF"/>
                  </a:solidFill>
                  <a:sym typeface="Wingdings" pitchFamily="2" charset="2"/>
                </a:rPr>
                <a:t>--- </a:t>
              </a:r>
              <a:r>
                <a:rPr lang="ja-JP" altLang="en-US" sz="2000" dirty="0" smtClean="0">
                  <a:solidFill>
                    <a:srgbClr val="FFFFFF"/>
                  </a:solidFill>
                  <a:sym typeface="Wingdings" pitchFamily="2" charset="2"/>
                </a:rPr>
                <a:t>天文的情報の取得</a:t>
              </a:r>
              <a:endParaRPr lang="en-US" altLang="ja-JP" sz="2000" dirty="0" smtClean="0">
                <a:solidFill>
                  <a:srgbClr val="FFFFFF"/>
                </a:solidFill>
                <a:sym typeface="Wingdings" pitchFamily="2" charset="2"/>
              </a:endParaRPr>
            </a:p>
            <a:p>
              <a:pPr algn="l">
                <a:lnSpc>
                  <a:spcPct val="120000"/>
                </a:lnSpc>
                <a:buFontTx/>
                <a:buNone/>
              </a:pPr>
              <a:r>
                <a:rPr lang="ja-JP" altLang="en-US" sz="2000" dirty="0" smtClean="0">
                  <a:solidFill>
                    <a:srgbClr val="FFFFFF"/>
                  </a:solidFill>
                  <a:sym typeface="Wingdings" pitchFamily="2" charset="2"/>
                </a:rPr>
                <a:t>　　   　波源の位置</a:t>
              </a:r>
              <a:r>
                <a:rPr lang="en-US" altLang="ja-JP" sz="2000" dirty="0" smtClean="0">
                  <a:solidFill>
                    <a:srgbClr val="FFFFFF"/>
                  </a:solidFill>
                  <a:sym typeface="Wingdings" pitchFamily="2" charset="2"/>
                </a:rPr>
                <a:t>, </a:t>
              </a:r>
              <a:r>
                <a:rPr lang="ja-JP" altLang="en-US" sz="2000" dirty="0" smtClean="0">
                  <a:solidFill>
                    <a:srgbClr val="FFFFFF"/>
                  </a:solidFill>
                  <a:sym typeface="Wingdings" pitchFamily="2" charset="2"/>
                </a:rPr>
                <a:t>偏波　の情報の取得  </a:t>
              </a:r>
              <a:endParaRPr lang="en-US" altLang="ja-JP" sz="2000" dirty="0" smtClean="0">
                <a:solidFill>
                  <a:srgbClr val="FFFFFF"/>
                </a:solidFill>
                <a:sym typeface="Wingdings" pitchFamily="2" charset="2"/>
              </a:endParaRPr>
            </a:p>
            <a:p>
              <a:pPr algn="l">
                <a:lnSpc>
                  <a:spcPct val="120000"/>
                </a:lnSpc>
                <a:buFontTx/>
                <a:buNone/>
              </a:pPr>
              <a:r>
                <a:rPr lang="en-US" altLang="ja-JP" sz="2000" dirty="0" smtClean="0">
                  <a:solidFill>
                    <a:srgbClr val="FFFFFF"/>
                  </a:solidFill>
                  <a:sym typeface="Wingdings" pitchFamily="2" charset="2"/>
                </a:rPr>
                <a:t>              </a:t>
              </a:r>
              <a:r>
                <a:rPr lang="ja-JP" altLang="en-US" sz="2000" dirty="0" smtClean="0">
                  <a:solidFill>
                    <a:srgbClr val="FFFFFF"/>
                  </a:solidFill>
                  <a:sym typeface="Wingdings" pitchFamily="2" charset="2"/>
                </a:rPr>
                <a:t>最低</a:t>
              </a:r>
              <a:r>
                <a:rPr lang="en-US" altLang="ja-JP" sz="2000" dirty="0" smtClean="0">
                  <a:solidFill>
                    <a:srgbClr val="FFFFFF"/>
                  </a:solidFill>
                  <a:sym typeface="Wingdings" pitchFamily="2" charset="2"/>
                </a:rPr>
                <a:t>3</a:t>
              </a:r>
              <a:r>
                <a:rPr lang="ja-JP" altLang="en-US" sz="2000" dirty="0" smtClean="0">
                  <a:solidFill>
                    <a:srgbClr val="FFFFFF"/>
                  </a:solidFill>
                  <a:sym typeface="Wingdings" pitchFamily="2" charset="2"/>
                </a:rPr>
                <a:t>台</a:t>
              </a:r>
              <a:r>
                <a:rPr lang="en-US" altLang="ja-JP" sz="2000" dirty="0" smtClean="0">
                  <a:solidFill>
                    <a:srgbClr val="FFFFFF"/>
                  </a:solidFill>
                  <a:sym typeface="Wingdings" pitchFamily="2" charset="2"/>
                </a:rPr>
                <a:t>, </a:t>
              </a:r>
              <a:r>
                <a:rPr lang="ja-JP" altLang="en-US" sz="2000" dirty="0" smtClean="0">
                  <a:solidFill>
                    <a:srgbClr val="FFFFFF"/>
                  </a:solidFill>
                  <a:sym typeface="Wingdings" pitchFamily="2" charset="2"/>
                </a:rPr>
                <a:t>指向性を考慮するとさらに必要 </a:t>
              </a:r>
              <a:endParaRPr lang="en-US" altLang="ja-JP" sz="2000" dirty="0" smtClean="0">
                <a:solidFill>
                  <a:srgbClr val="FFFFFF"/>
                </a:solidFill>
                <a:sym typeface="Wingdings" pitchFamily="2" charset="2"/>
              </a:endParaRPr>
            </a:p>
          </p:txBody>
        </p:sp>
        <p:grpSp>
          <p:nvGrpSpPr>
            <p:cNvPr id="25" name="グループ化 24"/>
            <p:cNvGrpSpPr/>
            <p:nvPr/>
          </p:nvGrpSpPr>
          <p:grpSpPr>
            <a:xfrm>
              <a:off x="7058296" y="1500174"/>
              <a:ext cx="1514232" cy="4749876"/>
              <a:chOff x="7058296" y="1500174"/>
              <a:chExt cx="1514232" cy="4749876"/>
            </a:xfrm>
          </p:grpSpPr>
          <p:grpSp>
            <p:nvGrpSpPr>
              <p:cNvPr id="2" name="Group 16"/>
              <p:cNvGrpSpPr>
                <a:grpSpLocks noChangeAspect="1"/>
              </p:cNvGrpSpPr>
              <p:nvPr/>
            </p:nvGrpSpPr>
            <p:grpSpPr bwMode="auto">
              <a:xfrm>
                <a:off x="7058296" y="1500174"/>
                <a:ext cx="1479296" cy="1484630"/>
                <a:chOff x="0" y="0"/>
                <a:chExt cx="1664" cy="1670"/>
              </a:xfrm>
            </p:grpSpPr>
            <p:pic>
              <p:nvPicPr>
                <p:cNvPr id="13" name="Picture 17"/>
                <p:cNvPicPr>
                  <a:picLocks noChangeAspect="1" noChangeArrowheads="1"/>
                </p:cNvPicPr>
                <p:nvPr/>
              </p:nvPicPr>
              <p:blipFill>
                <a:blip r:embed="rId3" cstate="print"/>
                <a:srcRect/>
                <a:stretch>
                  <a:fillRect/>
                </a:stretch>
              </p:blipFill>
              <p:spPr bwMode="auto">
                <a:xfrm>
                  <a:off x="0" y="0"/>
                  <a:ext cx="1664" cy="1664"/>
                </a:xfrm>
                <a:prstGeom prst="rect">
                  <a:avLst/>
                </a:prstGeom>
                <a:noFill/>
                <a:ln w="12700">
                  <a:noFill/>
                  <a:miter lim="800000"/>
                  <a:headEnd/>
                  <a:tailEnd/>
                </a:ln>
              </p:spPr>
            </p:pic>
            <p:sp>
              <p:nvSpPr>
                <p:cNvPr id="14" name="Rectangle 18"/>
                <p:cNvSpPr>
                  <a:spLocks/>
                </p:cNvSpPr>
                <p:nvPr/>
              </p:nvSpPr>
              <p:spPr bwMode="auto">
                <a:xfrm>
                  <a:off x="860" y="1480"/>
                  <a:ext cx="705" cy="190"/>
                </a:xfrm>
                <a:prstGeom prst="rect">
                  <a:avLst/>
                </a:prstGeom>
                <a:noFill/>
                <a:ln w="12700">
                  <a:noFill/>
                  <a:miter lim="800000"/>
                  <a:headEnd/>
                  <a:tailEnd/>
                </a:ln>
              </p:spPr>
              <p:txBody>
                <a:bodyPr wrap="none" lIns="0" tIns="0" rIns="0" bIns="0" anchor="ctr">
                  <a:spAutoFit/>
                </a:bodyPr>
                <a:lstStyle/>
                <a:p>
                  <a:pPr>
                    <a:buNone/>
                  </a:pPr>
                  <a:r>
                    <a:rPr lang="en-US" altLang="ja-JP" sz="1100" dirty="0">
                      <a:solidFill>
                        <a:srgbClr val="080808"/>
                      </a:solidFill>
                    </a:rPr>
                    <a:t>L/H+L/L</a:t>
                  </a:r>
                </a:p>
              </p:txBody>
            </p:sp>
          </p:grpSp>
          <p:grpSp>
            <p:nvGrpSpPr>
              <p:cNvPr id="3" name="Group 19"/>
              <p:cNvGrpSpPr>
                <a:grpSpLocks noChangeAspect="1"/>
              </p:cNvGrpSpPr>
              <p:nvPr/>
            </p:nvGrpSpPr>
            <p:grpSpPr bwMode="auto">
              <a:xfrm>
                <a:off x="7066564" y="3127680"/>
                <a:ext cx="1479296" cy="1479296"/>
                <a:chOff x="0" y="0"/>
                <a:chExt cx="1664" cy="1664"/>
              </a:xfrm>
            </p:grpSpPr>
            <p:pic>
              <p:nvPicPr>
                <p:cNvPr id="16" name="Picture 20"/>
                <p:cNvPicPr>
                  <a:picLocks noChangeAspect="1" noChangeArrowheads="1"/>
                </p:cNvPicPr>
                <p:nvPr/>
              </p:nvPicPr>
              <p:blipFill>
                <a:blip r:embed="rId4" cstate="print"/>
                <a:srcRect/>
                <a:stretch>
                  <a:fillRect/>
                </a:stretch>
              </p:blipFill>
              <p:spPr bwMode="auto">
                <a:xfrm>
                  <a:off x="0" y="0"/>
                  <a:ext cx="1664" cy="1664"/>
                </a:xfrm>
                <a:prstGeom prst="rect">
                  <a:avLst/>
                </a:prstGeom>
                <a:noFill/>
                <a:ln w="12700">
                  <a:noFill/>
                  <a:miter lim="800000"/>
                  <a:headEnd/>
                  <a:tailEnd/>
                </a:ln>
              </p:spPr>
            </p:pic>
            <p:sp>
              <p:nvSpPr>
                <p:cNvPr id="17" name="Rectangle 21"/>
                <p:cNvSpPr>
                  <a:spLocks/>
                </p:cNvSpPr>
                <p:nvPr/>
              </p:nvSpPr>
              <p:spPr bwMode="auto">
                <a:xfrm>
                  <a:off x="622" y="1472"/>
                  <a:ext cx="941" cy="190"/>
                </a:xfrm>
                <a:prstGeom prst="rect">
                  <a:avLst/>
                </a:prstGeom>
                <a:noFill/>
                <a:ln w="12700">
                  <a:noFill/>
                  <a:miter lim="800000"/>
                  <a:headEnd/>
                  <a:tailEnd/>
                </a:ln>
              </p:spPr>
              <p:txBody>
                <a:bodyPr wrap="none" lIns="0" tIns="0" rIns="0" bIns="0" anchor="ctr">
                  <a:spAutoFit/>
                </a:bodyPr>
                <a:lstStyle/>
                <a:p>
                  <a:pPr>
                    <a:buNone/>
                  </a:pPr>
                  <a:r>
                    <a:rPr lang="en-US" altLang="ja-JP" sz="1100">
                      <a:solidFill>
                        <a:srgbClr val="080808"/>
                      </a:solidFill>
                    </a:rPr>
                    <a:t>L/H+L/L+V</a:t>
                  </a:r>
                </a:p>
              </p:txBody>
            </p:sp>
          </p:grpSp>
          <p:grpSp>
            <p:nvGrpSpPr>
              <p:cNvPr id="4" name="Group 22"/>
              <p:cNvGrpSpPr>
                <a:grpSpLocks noChangeAspect="1"/>
              </p:cNvGrpSpPr>
              <p:nvPr/>
            </p:nvGrpSpPr>
            <p:grpSpPr bwMode="auto">
              <a:xfrm>
                <a:off x="7093232" y="4770754"/>
                <a:ext cx="1479296" cy="1479296"/>
                <a:chOff x="0" y="0"/>
                <a:chExt cx="1664" cy="1664"/>
              </a:xfrm>
            </p:grpSpPr>
            <p:pic>
              <p:nvPicPr>
                <p:cNvPr id="19" name="Picture 23"/>
                <p:cNvPicPr>
                  <a:picLocks noChangeAspect="1" noChangeArrowheads="1"/>
                </p:cNvPicPr>
                <p:nvPr/>
              </p:nvPicPr>
              <p:blipFill>
                <a:blip r:embed="rId5" cstate="print"/>
                <a:srcRect/>
                <a:stretch>
                  <a:fillRect/>
                </a:stretch>
              </p:blipFill>
              <p:spPr bwMode="auto">
                <a:xfrm>
                  <a:off x="0" y="0"/>
                  <a:ext cx="1664" cy="1664"/>
                </a:xfrm>
                <a:prstGeom prst="rect">
                  <a:avLst/>
                </a:prstGeom>
                <a:noFill/>
                <a:ln w="12700">
                  <a:noFill/>
                  <a:miter lim="800000"/>
                  <a:headEnd/>
                  <a:tailEnd/>
                </a:ln>
              </p:spPr>
            </p:pic>
            <p:sp>
              <p:nvSpPr>
                <p:cNvPr id="20" name="Rectangle 24"/>
                <p:cNvSpPr>
                  <a:spLocks/>
                </p:cNvSpPr>
                <p:nvPr/>
              </p:nvSpPr>
              <p:spPr bwMode="auto">
                <a:xfrm>
                  <a:off x="6" y="1472"/>
                  <a:ext cx="1484" cy="190"/>
                </a:xfrm>
                <a:prstGeom prst="rect">
                  <a:avLst/>
                </a:prstGeom>
                <a:noFill/>
                <a:ln w="12700">
                  <a:noFill/>
                  <a:miter lim="800000"/>
                  <a:headEnd/>
                  <a:tailEnd/>
                </a:ln>
              </p:spPr>
              <p:txBody>
                <a:bodyPr wrap="none" lIns="0" tIns="0" rIns="0" bIns="0" anchor="ctr">
                  <a:spAutoFit/>
                </a:bodyPr>
                <a:lstStyle/>
                <a:p>
                  <a:pPr>
                    <a:buNone/>
                  </a:pPr>
                  <a:r>
                    <a:rPr lang="en-US" altLang="ja-JP" sz="1100">
                      <a:solidFill>
                        <a:srgbClr val="080808"/>
                      </a:solidFill>
                    </a:rPr>
                    <a:t>L/H+L/L+V+LCGT</a:t>
                  </a:r>
                </a:p>
              </p:txBody>
            </p:sp>
          </p:grpSp>
        </p:grpSp>
      </p:grpSp>
      <p:sp>
        <p:nvSpPr>
          <p:cNvPr id="18" name="Rectangle 69"/>
          <p:cNvSpPr>
            <a:spLocks noChangeArrowheads="1"/>
          </p:cNvSpPr>
          <p:nvPr/>
        </p:nvSpPr>
        <p:spPr bwMode="auto">
          <a:xfrm>
            <a:off x="571472" y="1102609"/>
            <a:ext cx="7215238" cy="486030"/>
          </a:xfrm>
          <a:prstGeom prst="rect">
            <a:avLst/>
          </a:prstGeom>
          <a:noFill/>
          <a:ln w="15875">
            <a:noFill/>
            <a:miter lim="800000"/>
            <a:headEnd/>
            <a:tailEnd/>
          </a:ln>
          <a:effectLst/>
        </p:spPr>
        <p:txBody>
          <a:bodyPr wrap="square">
            <a:spAutoFit/>
          </a:bodyPr>
          <a:lstStyle/>
          <a:p>
            <a:pPr algn="l">
              <a:lnSpc>
                <a:spcPct val="120000"/>
              </a:lnSpc>
              <a:buFontTx/>
              <a:buNone/>
            </a:pPr>
            <a:r>
              <a:rPr lang="ja-JP" altLang="en-US" sz="2400" dirty="0" smtClean="0">
                <a:solidFill>
                  <a:srgbClr val="FFFFFF"/>
                </a:solidFill>
                <a:sym typeface="Wingdings" pitchFamily="2" charset="2"/>
              </a:rPr>
              <a:t>複数台での同時観測の意義</a:t>
            </a:r>
            <a:endParaRPr lang="en-US" altLang="ja-JP" sz="2400" dirty="0" smtClean="0">
              <a:solidFill>
                <a:srgbClr val="FFFFFF"/>
              </a:solidFill>
              <a:sym typeface="Wingdings" pitchFamily="2" charset="2"/>
            </a:endParaRPr>
          </a:p>
        </p:txBody>
      </p:sp>
      <p:sp>
        <p:nvSpPr>
          <p:cNvPr id="21" name="Rectangle 69"/>
          <p:cNvSpPr>
            <a:spLocks noChangeArrowheads="1"/>
          </p:cNvSpPr>
          <p:nvPr/>
        </p:nvSpPr>
        <p:spPr bwMode="auto">
          <a:xfrm>
            <a:off x="1081062" y="1571612"/>
            <a:ext cx="5062574" cy="420436"/>
          </a:xfrm>
          <a:prstGeom prst="rect">
            <a:avLst/>
          </a:prstGeom>
          <a:noFill/>
          <a:ln w="15875">
            <a:noFill/>
            <a:miter lim="800000"/>
            <a:headEnd/>
            <a:tailEnd/>
          </a:ln>
          <a:effectLst/>
        </p:spPr>
        <p:txBody>
          <a:bodyPr wrap="square">
            <a:spAutoFit/>
          </a:bodyPr>
          <a:lstStyle/>
          <a:p>
            <a:pPr algn="l">
              <a:lnSpc>
                <a:spcPct val="120000"/>
              </a:lnSpc>
              <a:buFontTx/>
              <a:buNone/>
            </a:pPr>
            <a:r>
              <a:rPr lang="en-US" altLang="ja-JP" sz="2000" dirty="0" smtClean="0">
                <a:solidFill>
                  <a:srgbClr val="B2B2B2"/>
                </a:solidFill>
                <a:sym typeface="Wingdings" pitchFamily="2" charset="2"/>
              </a:rPr>
              <a:t>(</a:t>
            </a:r>
            <a:r>
              <a:rPr lang="en-US" altLang="ja-JP" sz="2000" b="1" dirty="0" smtClean="0">
                <a:solidFill>
                  <a:srgbClr val="B2B2B2"/>
                </a:solidFill>
                <a:sym typeface="Wingdings" pitchFamily="2" charset="2"/>
              </a:rPr>
              <a:t>Ad. LIGO, Ad. VIRGO</a:t>
            </a:r>
            <a:r>
              <a:rPr lang="ja-JP" altLang="en-US" sz="2000" dirty="0" smtClean="0">
                <a:solidFill>
                  <a:srgbClr val="B2B2B2"/>
                </a:solidFill>
                <a:sym typeface="Wingdings" pitchFamily="2" charset="2"/>
              </a:rPr>
              <a:t>との同時観測</a:t>
            </a:r>
            <a:r>
              <a:rPr lang="en-US" altLang="ja-JP" sz="2000" dirty="0" smtClean="0">
                <a:solidFill>
                  <a:srgbClr val="B2B2B2"/>
                </a:solidFill>
                <a:sym typeface="Wingdings"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lum bright="-60000" contrast="-60000"/>
          </a:blip>
          <a:srcRect/>
          <a:stretch>
            <a:fillRect/>
          </a:stretch>
        </p:blipFill>
        <p:spPr bwMode="auto">
          <a:xfrm>
            <a:off x="4643438" y="755258"/>
            <a:ext cx="4214842" cy="5676460"/>
          </a:xfrm>
          <a:prstGeom prst="rect">
            <a:avLst/>
          </a:prstGeom>
          <a:noFill/>
          <a:ln w="9525">
            <a:noFill/>
            <a:miter lim="800000"/>
            <a:headEnd/>
            <a:tailEnd/>
          </a:ln>
          <a:effectLst/>
        </p:spPr>
      </p:pic>
      <p:sp>
        <p:nvSpPr>
          <p:cNvPr id="8" name="タイトル 7"/>
          <p:cNvSpPr>
            <a:spLocks noGrp="1"/>
          </p:cNvSpPr>
          <p:nvPr>
            <p:ph type="title"/>
          </p:nvPr>
        </p:nvSpPr>
        <p:spPr/>
        <p:txBody>
          <a:bodyPr/>
          <a:lstStyle/>
          <a:p>
            <a:r>
              <a:rPr kumimoji="1" lang="ja-JP" altLang="en-US" dirty="0" smtClean="0"/>
              <a:t>目次</a:t>
            </a:r>
            <a:endParaRPr kumimoji="1" lang="ja-JP" altLang="en-US" dirty="0"/>
          </a:p>
        </p:txBody>
      </p:sp>
      <p:sp>
        <p:nvSpPr>
          <p:cNvPr id="7"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118213" name="Rectangle 5"/>
          <p:cNvSpPr>
            <a:spLocks noGrp="1" noChangeArrowheads="1"/>
          </p:cNvSpPr>
          <p:nvPr>
            <p:ph type="body" idx="4294967295"/>
          </p:nvPr>
        </p:nvSpPr>
        <p:spPr>
          <a:xfrm>
            <a:off x="757238" y="765175"/>
            <a:ext cx="8386762" cy="5711825"/>
          </a:xfrm>
        </p:spPr>
        <p:txBody>
          <a:bodyPr/>
          <a:lstStyle/>
          <a:p>
            <a:pPr>
              <a:buFont typeface="Wingdings" pitchFamily="2" charset="2"/>
              <a:buNone/>
            </a:pPr>
            <a:r>
              <a:rPr lang="en-US" altLang="ja-JP" dirty="0"/>
              <a:t> </a:t>
            </a:r>
          </a:p>
        </p:txBody>
      </p:sp>
      <p:sp>
        <p:nvSpPr>
          <p:cNvPr id="1118212" name="Rectangle 4"/>
          <p:cNvSpPr>
            <a:spLocks noChangeArrowheads="1"/>
          </p:cNvSpPr>
          <p:nvPr/>
        </p:nvSpPr>
        <p:spPr bwMode="auto">
          <a:xfrm>
            <a:off x="1571604" y="1944319"/>
            <a:ext cx="5429288" cy="2751522"/>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3600" b="1" dirty="0" smtClean="0">
                <a:solidFill>
                  <a:srgbClr val="F8F8F8"/>
                </a:solidFill>
                <a:effectLst>
                  <a:outerShdw blurRad="38100" dist="38100" dir="2700000" algn="tl">
                    <a:srgbClr val="C0C0C0"/>
                  </a:outerShdw>
                </a:effectLst>
              </a:rPr>
              <a:t>1. </a:t>
            </a:r>
            <a:r>
              <a:rPr lang="ja-JP" altLang="en-US" sz="3600" b="1" dirty="0" smtClean="0">
                <a:solidFill>
                  <a:srgbClr val="F8F8F8"/>
                </a:solidFill>
                <a:effectLst>
                  <a:outerShdw blurRad="38100" dist="38100" dir="2700000" algn="tl">
                    <a:srgbClr val="C0C0C0"/>
                  </a:outerShdw>
                </a:effectLst>
              </a:rPr>
              <a:t>イントロダクション</a:t>
            </a:r>
            <a:endParaRPr lang="en-US" altLang="ja-JP" sz="3600" b="1" dirty="0" smtClean="0">
              <a:solidFill>
                <a:srgbClr val="F8F8F8"/>
              </a:solidFill>
              <a:effectLst>
                <a:outerShdw blurRad="38100" dist="38100" dir="2700000" algn="tl">
                  <a:srgbClr val="C0C0C0"/>
                </a:outerShdw>
              </a:effectLst>
            </a:endParaRPr>
          </a:p>
          <a:p>
            <a:pPr algn="l">
              <a:lnSpc>
                <a:spcPct val="120000"/>
              </a:lnSpc>
              <a:buClr>
                <a:schemeClr val="accent2"/>
              </a:buClr>
              <a:buSzPct val="70000"/>
              <a:buFont typeface="Wingdings" pitchFamily="2" charset="2"/>
              <a:buNone/>
            </a:pPr>
            <a:r>
              <a:rPr lang="en-US" altLang="ja-JP" sz="3600" b="1" dirty="0" smtClean="0">
                <a:solidFill>
                  <a:srgbClr val="F8F8F8"/>
                </a:solidFill>
                <a:effectLst>
                  <a:outerShdw blurRad="38100" dist="38100" dir="2700000" algn="tl">
                    <a:srgbClr val="C0C0C0"/>
                  </a:outerShdw>
                </a:effectLst>
              </a:rPr>
              <a:t>2. </a:t>
            </a:r>
            <a:r>
              <a:rPr lang="ja-JP" altLang="en-US" sz="3600" b="1" dirty="0" smtClean="0">
                <a:solidFill>
                  <a:srgbClr val="F8F8F8"/>
                </a:solidFill>
                <a:effectLst>
                  <a:outerShdw blurRad="38100" dist="38100" dir="2700000" algn="tl">
                    <a:srgbClr val="C0C0C0"/>
                  </a:outerShdw>
                </a:effectLst>
              </a:rPr>
              <a:t>重力波</a:t>
            </a:r>
            <a:endParaRPr lang="en-US" altLang="ja-JP" sz="3600" b="1" dirty="0" smtClean="0">
              <a:solidFill>
                <a:srgbClr val="F8F8F8"/>
              </a:solidFill>
              <a:effectLst>
                <a:outerShdw blurRad="38100" dist="38100" dir="2700000" algn="tl">
                  <a:srgbClr val="C0C0C0"/>
                </a:outerShdw>
              </a:effectLst>
            </a:endParaRPr>
          </a:p>
          <a:p>
            <a:pPr algn="l">
              <a:lnSpc>
                <a:spcPct val="120000"/>
              </a:lnSpc>
              <a:buClr>
                <a:schemeClr val="accent2"/>
              </a:buClr>
              <a:buSzPct val="70000"/>
              <a:buFont typeface="Wingdings" pitchFamily="2" charset="2"/>
              <a:buNone/>
            </a:pPr>
            <a:r>
              <a:rPr lang="en-US" altLang="ja-JP" sz="3600" b="1" dirty="0" smtClean="0">
                <a:solidFill>
                  <a:srgbClr val="F8F8F8"/>
                </a:solidFill>
                <a:effectLst>
                  <a:outerShdw blurRad="38100" dist="38100" dir="2700000" algn="tl">
                    <a:srgbClr val="C0C0C0"/>
                  </a:outerShdw>
                </a:effectLst>
              </a:rPr>
              <a:t>3. </a:t>
            </a:r>
            <a:r>
              <a:rPr lang="ja-JP" altLang="en-US" sz="3600" b="1" dirty="0" smtClean="0">
                <a:solidFill>
                  <a:srgbClr val="F8F8F8"/>
                </a:solidFill>
                <a:effectLst>
                  <a:outerShdw blurRad="38100" dist="38100" dir="2700000" algn="tl">
                    <a:srgbClr val="C0C0C0"/>
                  </a:outerShdw>
                </a:effectLst>
              </a:rPr>
              <a:t>微小距離重力</a:t>
            </a:r>
            <a:endParaRPr lang="en-US" altLang="ja-JP" sz="3600" b="1" dirty="0" smtClean="0">
              <a:solidFill>
                <a:srgbClr val="F8F8F8"/>
              </a:solidFill>
              <a:effectLst>
                <a:outerShdw blurRad="38100" dist="38100" dir="2700000" algn="tl">
                  <a:srgbClr val="C0C0C0"/>
                </a:outerShdw>
              </a:effectLst>
            </a:endParaRPr>
          </a:p>
          <a:p>
            <a:pPr algn="l">
              <a:lnSpc>
                <a:spcPct val="120000"/>
              </a:lnSpc>
              <a:buClr>
                <a:schemeClr val="accent2"/>
              </a:buClr>
              <a:buSzPct val="70000"/>
              <a:buFont typeface="Wingdings" pitchFamily="2" charset="2"/>
              <a:buNone/>
            </a:pPr>
            <a:r>
              <a:rPr lang="en-US" altLang="ja-JP" sz="3600" b="1" dirty="0" smtClean="0">
                <a:solidFill>
                  <a:srgbClr val="F8F8F8"/>
                </a:solidFill>
                <a:effectLst>
                  <a:outerShdw blurRad="38100" dist="38100" dir="2700000" algn="tl">
                    <a:srgbClr val="C0C0C0"/>
                  </a:outerShdw>
                </a:effectLst>
              </a:rPr>
              <a:t>4. </a:t>
            </a:r>
            <a:r>
              <a:rPr lang="ja-JP" altLang="en-US" sz="3600" b="1" dirty="0" smtClean="0">
                <a:solidFill>
                  <a:srgbClr val="F8F8F8"/>
                </a:solidFill>
                <a:effectLst>
                  <a:outerShdw blurRad="38100" dist="38100" dir="2700000" algn="tl">
                    <a:srgbClr val="C0C0C0"/>
                  </a:outerShdw>
                </a:effectLst>
              </a:rPr>
              <a:t>まとめ</a:t>
            </a:r>
            <a:endParaRPr lang="en-US" altLang="ja-JP" sz="3600" b="1" dirty="0" smtClean="0">
              <a:solidFill>
                <a:srgbClr val="F8F8F8"/>
              </a:solidFill>
              <a:effectLst>
                <a:outerShdw blurRad="38100" dist="38100" dir="2700000" algn="tl">
                  <a:srgbClr val="C0C0C0"/>
                </a:outerShdw>
              </a:effectLst>
            </a:endParaRPr>
          </a:p>
        </p:txBody>
      </p:sp>
    </p:spTree>
  </p:cSld>
  <p:clrMapOvr>
    <a:masterClrMapping/>
  </p:clrMapOvr>
  <p:transition advTm="52992"/>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7" name="Rectangle 3"/>
          <p:cNvSpPr>
            <a:spLocks noGrp="1" noChangeArrowheads="1"/>
          </p:cNvSpPr>
          <p:nvPr>
            <p:ph type="title"/>
          </p:nvPr>
        </p:nvSpPr>
        <p:spPr/>
        <p:txBody>
          <a:bodyPr/>
          <a:lstStyle/>
          <a:p>
            <a:pPr eaLnBrk="1" hangingPunct="1">
              <a:defRPr/>
            </a:pPr>
            <a:r>
              <a:rPr lang="ja-JP" altLang="en-US" dirty="0" smtClean="0">
                <a:solidFill>
                  <a:srgbClr val="F8F8F8"/>
                </a:solidFill>
              </a:rPr>
              <a:t>第</a:t>
            </a:r>
            <a:r>
              <a:rPr lang="en-US" altLang="ja-JP" dirty="0" smtClean="0">
                <a:solidFill>
                  <a:srgbClr val="F8F8F8"/>
                </a:solidFill>
              </a:rPr>
              <a:t>3</a:t>
            </a:r>
            <a:r>
              <a:rPr lang="ja-JP" altLang="en-US" dirty="0" smtClean="0">
                <a:solidFill>
                  <a:srgbClr val="F8F8F8"/>
                </a:solidFill>
              </a:rPr>
              <a:t>世代　重力波望遠鏡</a:t>
            </a:r>
            <a:endParaRPr lang="en-US" altLang="ja-JP" dirty="0" smtClean="0">
              <a:solidFill>
                <a:srgbClr val="F8F8F8"/>
              </a:solidFill>
            </a:endParaRPr>
          </a:p>
        </p:txBody>
      </p:sp>
      <p:sp>
        <p:nvSpPr>
          <p:cNvPr id="45058" name="フッター プレースホルダ 3"/>
          <p:cNvSpPr>
            <a:spLocks noGrp="1"/>
          </p:cNvSpPr>
          <p:nvPr>
            <p:ph type="ftr" sz="quarter" idx="10"/>
          </p:nvPr>
        </p:nvSpPr>
        <p:spPr>
          <a:noFill/>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45061" name="Rectangle 4"/>
          <p:cNvSpPr>
            <a:spLocks noGrp="1" noChangeArrowheads="1"/>
          </p:cNvSpPr>
          <p:nvPr>
            <p:ph type="body" idx="4294967295"/>
          </p:nvPr>
        </p:nvSpPr>
        <p:spPr>
          <a:xfrm>
            <a:off x="757238" y="788988"/>
            <a:ext cx="8386762" cy="5711825"/>
          </a:xfrm>
          <a:prstGeom prst="rect">
            <a:avLst/>
          </a:prstGeom>
        </p:spPr>
        <p:txBody>
          <a:bodyPr/>
          <a:lstStyle/>
          <a:p>
            <a:pPr eaLnBrk="1" hangingPunct="1">
              <a:buFont typeface="Wingdings" pitchFamily="2" charset="2"/>
              <a:buNone/>
            </a:pPr>
            <a:r>
              <a:rPr lang="en-US" altLang="ja-JP" sz="2400" b="1" dirty="0" smtClean="0">
                <a:solidFill>
                  <a:srgbClr val="F8F8F8"/>
                </a:solidFill>
              </a:rPr>
              <a:t>ET</a:t>
            </a:r>
          </a:p>
        </p:txBody>
      </p:sp>
      <p:pic>
        <p:nvPicPr>
          <p:cNvPr id="45059" name="Picture 11" descr="ET-fp7"/>
          <p:cNvPicPr>
            <a:picLocks noChangeAspect="1" noChangeArrowheads="1"/>
          </p:cNvPicPr>
          <p:nvPr/>
        </p:nvPicPr>
        <p:blipFill>
          <a:blip r:embed="rId3" cstate="print"/>
          <a:srcRect/>
          <a:stretch>
            <a:fillRect/>
          </a:stretch>
        </p:blipFill>
        <p:spPr bwMode="auto">
          <a:xfrm>
            <a:off x="180975" y="2636838"/>
            <a:ext cx="5254625" cy="3713162"/>
          </a:xfrm>
          <a:prstGeom prst="rect">
            <a:avLst/>
          </a:prstGeom>
          <a:noFill/>
          <a:ln w="9525">
            <a:noFill/>
            <a:miter lim="800000"/>
            <a:headEnd/>
            <a:tailEnd/>
          </a:ln>
        </p:spPr>
      </p:pic>
      <p:sp>
        <p:nvSpPr>
          <p:cNvPr id="45062" name="Rectangle 5"/>
          <p:cNvSpPr>
            <a:spLocks noChangeArrowheads="1"/>
          </p:cNvSpPr>
          <p:nvPr/>
        </p:nvSpPr>
        <p:spPr bwMode="auto">
          <a:xfrm>
            <a:off x="1258894" y="857232"/>
            <a:ext cx="4313238" cy="336550"/>
          </a:xfrm>
          <a:prstGeom prst="rect">
            <a:avLst/>
          </a:prstGeom>
          <a:noFill/>
          <a:ln w="15875">
            <a:noFill/>
            <a:miter lim="800000"/>
            <a:headEnd/>
            <a:tailEnd/>
          </a:ln>
        </p:spPr>
        <p:txBody>
          <a:bodyPr wrap="none">
            <a:spAutoFit/>
          </a:bodyPr>
          <a:lstStyle/>
          <a:p>
            <a:pPr algn="l">
              <a:buFontTx/>
              <a:buNone/>
            </a:pPr>
            <a:r>
              <a:rPr lang="en-US" altLang="ja-JP" sz="1600" b="1" dirty="0">
                <a:solidFill>
                  <a:srgbClr val="F8F8F8"/>
                </a:solidFill>
              </a:rPr>
              <a:t>(Einstein Gravitational-Wave Telescope)</a:t>
            </a:r>
          </a:p>
        </p:txBody>
      </p:sp>
      <p:sp>
        <p:nvSpPr>
          <p:cNvPr id="45063" name="Rectangle 8"/>
          <p:cNvSpPr>
            <a:spLocks noChangeArrowheads="1"/>
          </p:cNvSpPr>
          <p:nvPr/>
        </p:nvSpPr>
        <p:spPr bwMode="auto">
          <a:xfrm>
            <a:off x="827088" y="1285860"/>
            <a:ext cx="4754763" cy="923330"/>
          </a:xfrm>
          <a:prstGeom prst="rect">
            <a:avLst/>
          </a:prstGeom>
          <a:noFill/>
          <a:ln w="15875">
            <a:noFill/>
            <a:miter lim="800000"/>
            <a:headEnd/>
            <a:tailEnd/>
          </a:ln>
        </p:spPr>
        <p:txBody>
          <a:bodyPr wrap="none">
            <a:spAutoFit/>
          </a:bodyPr>
          <a:lstStyle/>
          <a:p>
            <a:pPr algn="l">
              <a:buFontTx/>
              <a:buNone/>
            </a:pPr>
            <a:r>
              <a:rPr lang="ja-JP" altLang="en-US" sz="1800" dirty="0">
                <a:solidFill>
                  <a:srgbClr val="F8F8F8"/>
                </a:solidFill>
                <a:sym typeface="Wingdings" pitchFamily="2" charset="2"/>
              </a:rPr>
              <a:t>ヨーロッパの計画</a:t>
            </a:r>
          </a:p>
          <a:p>
            <a:pPr algn="l">
              <a:buFontTx/>
              <a:buNone/>
            </a:pPr>
            <a:r>
              <a:rPr kumimoji="0" lang="ja-JP" altLang="en-US" sz="1800" dirty="0">
                <a:solidFill>
                  <a:srgbClr val="CCFFCC"/>
                </a:solidFill>
                <a:sym typeface="Wingdings" pitchFamily="2" charset="2"/>
              </a:rPr>
              <a:t>基線長</a:t>
            </a:r>
            <a:r>
              <a:rPr kumimoji="0" lang="en-US" altLang="ja-JP" sz="1800" dirty="0">
                <a:solidFill>
                  <a:srgbClr val="CCFFCC"/>
                </a:solidFill>
                <a:sym typeface="Wingdings" pitchFamily="2" charset="2"/>
              </a:rPr>
              <a:t>10-30km</a:t>
            </a:r>
            <a:r>
              <a:rPr kumimoji="0" lang="ja-JP" altLang="en-US" sz="1800" dirty="0">
                <a:solidFill>
                  <a:srgbClr val="CCFFCC"/>
                </a:solidFill>
                <a:sym typeface="Wingdings" pitchFamily="2" charset="2"/>
              </a:rPr>
              <a:t>の低温・地下干渉計</a:t>
            </a:r>
          </a:p>
          <a:p>
            <a:pPr algn="l">
              <a:buFontTx/>
              <a:buNone/>
            </a:pPr>
            <a:r>
              <a:rPr kumimoji="0" lang="en-US" altLang="ja-JP" sz="1800" dirty="0">
                <a:solidFill>
                  <a:srgbClr val="F8F8F8"/>
                </a:solidFill>
                <a:sym typeface="Wingdings" pitchFamily="2" charset="2"/>
              </a:rPr>
              <a:t>Advanced LIGO/ LCGT </a:t>
            </a:r>
            <a:r>
              <a:rPr kumimoji="0" lang="ja-JP" altLang="en-US" sz="1800" dirty="0">
                <a:solidFill>
                  <a:srgbClr val="F8F8F8"/>
                </a:solidFill>
                <a:sym typeface="Wingdings" pitchFamily="2" charset="2"/>
              </a:rPr>
              <a:t>の</a:t>
            </a:r>
            <a:r>
              <a:rPr kumimoji="0" lang="en-US" altLang="ja-JP" sz="1800" dirty="0">
                <a:solidFill>
                  <a:srgbClr val="F8F8F8"/>
                </a:solidFill>
                <a:sym typeface="Wingdings" pitchFamily="2" charset="2"/>
              </a:rPr>
              <a:t>10</a:t>
            </a:r>
            <a:r>
              <a:rPr kumimoji="0" lang="ja-JP" altLang="en-US" sz="1800" dirty="0">
                <a:solidFill>
                  <a:srgbClr val="F8F8F8"/>
                </a:solidFill>
                <a:sym typeface="Wingdings" pitchFamily="2" charset="2"/>
              </a:rPr>
              <a:t>倍の感度を目指す</a:t>
            </a:r>
          </a:p>
        </p:txBody>
      </p:sp>
      <p:sp>
        <p:nvSpPr>
          <p:cNvPr id="45064" name="Rectangle 9"/>
          <p:cNvSpPr>
            <a:spLocks noChangeArrowheads="1"/>
          </p:cNvSpPr>
          <p:nvPr/>
        </p:nvSpPr>
        <p:spPr bwMode="auto">
          <a:xfrm>
            <a:off x="857224" y="2143116"/>
            <a:ext cx="2026517" cy="369332"/>
          </a:xfrm>
          <a:prstGeom prst="rect">
            <a:avLst/>
          </a:prstGeom>
          <a:noFill/>
          <a:ln w="15875">
            <a:noFill/>
            <a:miter lim="800000"/>
            <a:headEnd/>
            <a:tailEnd/>
          </a:ln>
        </p:spPr>
        <p:txBody>
          <a:bodyPr wrap="none">
            <a:spAutoFit/>
          </a:bodyPr>
          <a:lstStyle/>
          <a:p>
            <a:pPr>
              <a:buFontTx/>
              <a:buNone/>
            </a:pPr>
            <a:r>
              <a:rPr lang="en-US" altLang="ja-JP" sz="1800" dirty="0">
                <a:solidFill>
                  <a:srgbClr val="B2B2B2"/>
                </a:solidFill>
                <a:sym typeface="Wingdings" pitchFamily="2" charset="2"/>
              </a:rPr>
              <a:t>2021</a:t>
            </a:r>
            <a:r>
              <a:rPr lang="ja-JP" altLang="en-US" sz="1800" dirty="0">
                <a:solidFill>
                  <a:srgbClr val="B2B2B2"/>
                </a:solidFill>
                <a:sym typeface="Wingdings" pitchFamily="2" charset="2"/>
              </a:rPr>
              <a:t>年 観測開始</a:t>
            </a:r>
            <a:r>
              <a:rPr lang="en-US" altLang="ja-JP" sz="1800" dirty="0">
                <a:solidFill>
                  <a:srgbClr val="B2B2B2"/>
                </a:solidFill>
                <a:sym typeface="Wingdings" pitchFamily="2" charset="2"/>
              </a:rPr>
              <a:t>?</a:t>
            </a:r>
          </a:p>
        </p:txBody>
      </p:sp>
      <p:sp>
        <p:nvSpPr>
          <p:cNvPr id="45065" name="Text Box 12"/>
          <p:cNvSpPr txBox="1">
            <a:spLocks noChangeArrowheads="1"/>
          </p:cNvSpPr>
          <p:nvPr/>
        </p:nvSpPr>
        <p:spPr bwMode="auto">
          <a:xfrm rot="-5400000">
            <a:off x="-1320800" y="4814888"/>
            <a:ext cx="3143250" cy="228600"/>
          </a:xfrm>
          <a:prstGeom prst="rect">
            <a:avLst/>
          </a:prstGeom>
          <a:noFill/>
          <a:ln w="9525">
            <a:noFill/>
            <a:miter lim="800000"/>
            <a:headEnd/>
            <a:tailEnd/>
          </a:ln>
        </p:spPr>
        <p:txBody>
          <a:bodyPr>
            <a:spAutoFit/>
          </a:bodyPr>
          <a:lstStyle/>
          <a:p>
            <a:pPr algn="l">
              <a:spcBef>
                <a:spcPct val="50000"/>
              </a:spcBef>
              <a:buFontTx/>
              <a:buNone/>
            </a:pPr>
            <a:r>
              <a:rPr kumimoji="0" lang="en-US" altLang="ja-JP" sz="900" b="1">
                <a:solidFill>
                  <a:schemeClr val="bg2"/>
                </a:solidFill>
                <a:ea typeface="ＭＳ Ｐゴシック" pitchFamily="50" charset="-128"/>
              </a:rPr>
              <a:t>Image: J. van den Brand / K. Huyser / NIKHEF</a:t>
            </a:r>
          </a:p>
        </p:txBody>
      </p:sp>
      <p:pic>
        <p:nvPicPr>
          <p:cNvPr id="45066" name="Picture 13"/>
          <p:cNvPicPr>
            <a:picLocks noChangeAspect="1" noChangeArrowheads="1"/>
          </p:cNvPicPr>
          <p:nvPr/>
        </p:nvPicPr>
        <p:blipFill>
          <a:blip r:embed="rId4" cstate="print"/>
          <a:srcRect/>
          <a:stretch>
            <a:fillRect/>
          </a:stretch>
        </p:blipFill>
        <p:spPr bwMode="auto">
          <a:xfrm>
            <a:off x="5472113" y="3141663"/>
            <a:ext cx="3563937" cy="2297112"/>
          </a:xfrm>
          <a:prstGeom prst="rect">
            <a:avLst/>
          </a:prstGeom>
          <a:noFill/>
          <a:ln w="9525">
            <a:noFill/>
            <a:miter lim="800000"/>
            <a:headEnd/>
            <a:tailEnd/>
          </a:ln>
        </p:spPr>
      </p:pic>
      <p:sp>
        <p:nvSpPr>
          <p:cNvPr id="45067" name="Text Box 14"/>
          <p:cNvSpPr txBox="1">
            <a:spLocks noChangeArrowheads="1"/>
          </p:cNvSpPr>
          <p:nvPr/>
        </p:nvSpPr>
        <p:spPr bwMode="auto">
          <a:xfrm>
            <a:off x="6551613" y="3208338"/>
            <a:ext cx="2376487" cy="574675"/>
          </a:xfrm>
          <a:prstGeom prst="rect">
            <a:avLst/>
          </a:prstGeom>
          <a:solidFill>
            <a:srgbClr val="FFFFFF"/>
          </a:solidFill>
          <a:ln w="3175">
            <a:solidFill>
              <a:srgbClr val="000066"/>
            </a:solidFill>
            <a:miter lim="800000"/>
            <a:headEnd/>
            <a:tailEnd/>
          </a:ln>
        </p:spPr>
        <p:txBody>
          <a:bodyPr lIns="45720" tIns="27432" bIns="27432">
            <a:spAutoFit/>
          </a:bodyPr>
          <a:lstStyle/>
          <a:p>
            <a:pPr algn="l">
              <a:spcBef>
                <a:spcPct val="20000"/>
              </a:spcBef>
              <a:buFontTx/>
              <a:buNone/>
            </a:pPr>
            <a:r>
              <a:rPr kumimoji="0" lang="en-US" altLang="ja-JP" sz="1000" b="1">
                <a:solidFill>
                  <a:srgbClr val="FF0000"/>
                </a:solidFill>
                <a:ea typeface="ＭＳ Ｐゴシック" pitchFamily="50" charset="-128"/>
              </a:rPr>
              <a:t>Initial LIGO / Virgo</a:t>
            </a:r>
          </a:p>
          <a:p>
            <a:pPr algn="l">
              <a:spcBef>
                <a:spcPct val="20000"/>
              </a:spcBef>
              <a:buFontTx/>
              <a:buNone/>
            </a:pPr>
            <a:r>
              <a:rPr kumimoji="0" lang="en-US" altLang="ja-JP" sz="1000" b="1">
                <a:solidFill>
                  <a:srgbClr val="00CC00"/>
                </a:solidFill>
                <a:ea typeface="ＭＳ Ｐゴシック" pitchFamily="50" charset="-128"/>
              </a:rPr>
              <a:t>AdvLIGO / AdVirgo / LCGT / AIGO</a:t>
            </a:r>
          </a:p>
          <a:p>
            <a:pPr algn="l">
              <a:spcBef>
                <a:spcPct val="20000"/>
              </a:spcBef>
              <a:buFontTx/>
              <a:buNone/>
            </a:pPr>
            <a:r>
              <a:rPr kumimoji="0" lang="en-US" altLang="ja-JP" sz="1000" b="1">
                <a:solidFill>
                  <a:srgbClr val="0066FF"/>
                </a:solidFill>
                <a:ea typeface="ＭＳ Ｐゴシック" pitchFamily="50" charset="-128"/>
              </a:rPr>
              <a:t>Einstein Telescope</a:t>
            </a:r>
          </a:p>
        </p:txBody>
      </p:sp>
      <p:sp>
        <p:nvSpPr>
          <p:cNvPr id="45068" name="Text Box 15"/>
          <p:cNvSpPr txBox="1">
            <a:spLocks noChangeArrowheads="1"/>
          </p:cNvSpPr>
          <p:nvPr/>
        </p:nvSpPr>
        <p:spPr bwMode="auto">
          <a:xfrm>
            <a:off x="6911975" y="5438775"/>
            <a:ext cx="2016125" cy="369332"/>
          </a:xfrm>
          <a:prstGeom prst="rect">
            <a:avLst/>
          </a:prstGeom>
          <a:noFill/>
          <a:ln w="9525">
            <a:noFill/>
            <a:miter lim="800000"/>
            <a:headEnd/>
            <a:tailEnd/>
          </a:ln>
        </p:spPr>
        <p:txBody>
          <a:bodyPr>
            <a:spAutoFit/>
          </a:bodyPr>
          <a:lstStyle/>
          <a:p>
            <a:pPr algn="l">
              <a:spcBef>
                <a:spcPct val="50000"/>
              </a:spcBef>
              <a:buFontTx/>
              <a:buNone/>
            </a:pPr>
            <a:r>
              <a:rPr kumimoji="0" lang="en-US" altLang="ja-JP" sz="900" b="1">
                <a:solidFill>
                  <a:srgbClr val="F8F8F8"/>
                </a:solidFill>
                <a:ea typeface="ＭＳ Ｐゴシック" pitchFamily="50" charset="-128"/>
              </a:rPr>
              <a:t>M. Punturo, GW Advanced</a:t>
            </a:r>
            <a:br>
              <a:rPr kumimoji="0" lang="en-US" altLang="ja-JP" sz="900" b="1">
                <a:solidFill>
                  <a:srgbClr val="F8F8F8"/>
                </a:solidFill>
                <a:ea typeface="ＭＳ Ｐゴシック" pitchFamily="50" charset="-128"/>
              </a:rPr>
            </a:br>
            <a:r>
              <a:rPr kumimoji="0" lang="en-US" altLang="ja-JP" sz="900" b="1">
                <a:solidFill>
                  <a:srgbClr val="F8F8F8"/>
                </a:solidFill>
                <a:ea typeface="ＭＳ Ｐゴシック" pitchFamily="50" charset="-128"/>
              </a:rPr>
              <a:t>Detector Worksohp, May 2008</a:t>
            </a:r>
          </a:p>
        </p:txBody>
      </p:sp>
      <p:grpSp>
        <p:nvGrpSpPr>
          <p:cNvPr id="15" name="グループ化 14"/>
          <p:cNvGrpSpPr/>
          <p:nvPr/>
        </p:nvGrpSpPr>
        <p:grpSpPr>
          <a:xfrm>
            <a:off x="5643570" y="1428736"/>
            <a:ext cx="2902174" cy="646331"/>
            <a:chOff x="5643570" y="1428736"/>
            <a:chExt cx="2902174" cy="646331"/>
          </a:xfrm>
        </p:grpSpPr>
        <p:sp>
          <p:nvSpPr>
            <p:cNvPr id="13" name="右矢印 12"/>
            <p:cNvSpPr/>
            <p:nvPr/>
          </p:nvSpPr>
          <p:spPr bwMode="auto">
            <a:xfrm flipH="1">
              <a:off x="5643570" y="1571612"/>
              <a:ext cx="214314" cy="285746"/>
            </a:xfrm>
            <a:prstGeom prst="rightArrow">
              <a:avLst/>
            </a:prstGeom>
            <a:solidFill>
              <a:srgbClr val="CCFFCC">
                <a:alpha val="10000"/>
              </a:srgbClr>
            </a:solidFill>
            <a:ln w="15875" cap="flat" cmpd="sng" algn="ctr">
              <a:solidFill>
                <a:srgbClr val="CCFF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dirty="0" smtClean="0">
                <a:ln>
                  <a:noFill/>
                </a:ln>
                <a:solidFill>
                  <a:schemeClr val="tx1"/>
                </a:solidFill>
                <a:effectLst/>
              </a:endParaRPr>
            </a:p>
          </p:txBody>
        </p:sp>
        <p:sp>
          <p:nvSpPr>
            <p:cNvPr id="14" name="Rectangle 9"/>
            <p:cNvSpPr>
              <a:spLocks noChangeArrowheads="1"/>
            </p:cNvSpPr>
            <p:nvPr/>
          </p:nvSpPr>
          <p:spPr bwMode="auto">
            <a:xfrm>
              <a:off x="5929322" y="1428736"/>
              <a:ext cx="2616422" cy="646331"/>
            </a:xfrm>
            <a:prstGeom prst="rect">
              <a:avLst/>
            </a:prstGeom>
            <a:noFill/>
            <a:ln w="15875">
              <a:noFill/>
              <a:miter lim="800000"/>
              <a:headEnd/>
              <a:tailEnd/>
            </a:ln>
          </p:spPr>
          <p:txBody>
            <a:bodyPr wrap="none">
              <a:spAutoFit/>
            </a:bodyPr>
            <a:lstStyle/>
            <a:p>
              <a:pPr algn="l">
                <a:buFontTx/>
                <a:buNone/>
              </a:pPr>
              <a:r>
                <a:rPr lang="en-US" altLang="ja-JP" sz="1800" dirty="0" smtClean="0">
                  <a:solidFill>
                    <a:srgbClr val="FFFFFF"/>
                  </a:solidFill>
                  <a:sym typeface="Wingdings" pitchFamily="2" charset="2"/>
                </a:rPr>
                <a:t>LCGT</a:t>
              </a:r>
              <a:r>
                <a:rPr lang="ja-JP" altLang="en-US" sz="1800" dirty="0" smtClean="0">
                  <a:solidFill>
                    <a:srgbClr val="FFFFFF"/>
                  </a:solidFill>
                  <a:sym typeface="Wingdings" pitchFamily="2" charset="2"/>
                </a:rPr>
                <a:t>は、第</a:t>
              </a:r>
              <a:r>
                <a:rPr lang="en-US" altLang="ja-JP" sz="1800" dirty="0" smtClean="0">
                  <a:solidFill>
                    <a:srgbClr val="FFFFFF"/>
                  </a:solidFill>
                  <a:sym typeface="Wingdings" pitchFamily="2" charset="2"/>
                </a:rPr>
                <a:t>2.5</a:t>
              </a:r>
              <a:r>
                <a:rPr lang="ja-JP" altLang="en-US" sz="1800" dirty="0" smtClean="0">
                  <a:solidFill>
                    <a:srgbClr val="FFFFFF"/>
                  </a:solidFill>
                  <a:sym typeface="Wingdings" pitchFamily="2" charset="2"/>
                </a:rPr>
                <a:t>世代の</a:t>
              </a:r>
              <a:endParaRPr lang="en-US" altLang="ja-JP" sz="1800" dirty="0" smtClean="0">
                <a:solidFill>
                  <a:srgbClr val="FFFFFF"/>
                </a:solidFill>
                <a:sym typeface="Wingdings" pitchFamily="2" charset="2"/>
              </a:endParaRPr>
            </a:p>
            <a:p>
              <a:pPr algn="l">
                <a:buFontTx/>
                <a:buNone/>
              </a:pPr>
              <a:r>
                <a:rPr lang="ja-JP" altLang="en-US" dirty="0" smtClean="0">
                  <a:solidFill>
                    <a:srgbClr val="FFFFFF"/>
                  </a:solidFill>
                  <a:sym typeface="Wingdings" pitchFamily="2" charset="2"/>
                </a:rPr>
                <a:t>            望遠鏡と言える</a:t>
              </a:r>
              <a:r>
                <a:rPr lang="en-US" altLang="ja-JP" dirty="0" smtClean="0">
                  <a:solidFill>
                    <a:srgbClr val="FFFFFF"/>
                  </a:solidFill>
                  <a:sym typeface="Wingdings" pitchFamily="2" charset="2"/>
                </a:rPr>
                <a:t>.</a:t>
              </a:r>
              <a:endParaRPr lang="en-US" altLang="ja-JP" sz="1800" dirty="0">
                <a:solidFill>
                  <a:srgbClr val="FFFFFF"/>
                </a:solidFill>
                <a:sym typeface="Wingdings" pitchFamily="2" charset="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lum bright="-60000" contrast="-60000"/>
          </a:blip>
          <a:srcRect/>
          <a:stretch>
            <a:fillRect/>
          </a:stretch>
        </p:blipFill>
        <p:spPr bwMode="auto">
          <a:xfrm>
            <a:off x="4643438" y="755258"/>
            <a:ext cx="4214842" cy="5676460"/>
          </a:xfrm>
          <a:prstGeom prst="rect">
            <a:avLst/>
          </a:prstGeom>
          <a:noFill/>
          <a:ln w="9525">
            <a:noFill/>
            <a:miter lim="800000"/>
            <a:headEnd/>
            <a:tailEnd/>
          </a:ln>
          <a:effectLst/>
        </p:spPr>
      </p:pic>
      <p:sp>
        <p:nvSpPr>
          <p:cNvPr id="7"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118213" name="Rectangle 5"/>
          <p:cNvSpPr>
            <a:spLocks noGrp="1" noChangeArrowheads="1"/>
          </p:cNvSpPr>
          <p:nvPr>
            <p:ph type="body" idx="4294967295"/>
          </p:nvPr>
        </p:nvSpPr>
        <p:spPr>
          <a:xfrm>
            <a:off x="757238" y="765175"/>
            <a:ext cx="8386762" cy="5711825"/>
          </a:xfrm>
        </p:spPr>
        <p:txBody>
          <a:bodyPr/>
          <a:lstStyle/>
          <a:p>
            <a:pPr>
              <a:buFont typeface="Wingdings" pitchFamily="2" charset="2"/>
              <a:buNone/>
            </a:pPr>
            <a:r>
              <a:rPr lang="en-US" altLang="ja-JP" dirty="0"/>
              <a:t> </a:t>
            </a:r>
          </a:p>
        </p:txBody>
      </p:sp>
      <p:sp>
        <p:nvSpPr>
          <p:cNvPr id="1118212" name="Rectangle 4"/>
          <p:cNvSpPr>
            <a:spLocks noChangeArrowheads="1"/>
          </p:cNvSpPr>
          <p:nvPr/>
        </p:nvSpPr>
        <p:spPr bwMode="auto">
          <a:xfrm>
            <a:off x="1571604" y="1944319"/>
            <a:ext cx="5429288" cy="68287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3600" b="1" dirty="0" smtClean="0">
                <a:solidFill>
                  <a:srgbClr val="F8F8F8"/>
                </a:solidFill>
                <a:effectLst>
                  <a:outerShdw blurRad="38100" dist="38100" dir="2700000" algn="tl">
                    <a:srgbClr val="C0C0C0"/>
                  </a:outerShdw>
                </a:effectLst>
              </a:rPr>
              <a:t>2. </a:t>
            </a:r>
            <a:r>
              <a:rPr lang="ja-JP" altLang="en-US" sz="3600" b="1" dirty="0" smtClean="0">
                <a:solidFill>
                  <a:srgbClr val="F8F8F8"/>
                </a:solidFill>
                <a:effectLst>
                  <a:outerShdw blurRad="38100" dist="38100" dir="2700000" algn="tl">
                    <a:srgbClr val="C0C0C0"/>
                  </a:outerShdw>
                </a:effectLst>
              </a:rPr>
              <a:t>重力波</a:t>
            </a:r>
            <a:endParaRPr lang="en-US" altLang="ja-JP" sz="3600" b="1" dirty="0" smtClean="0">
              <a:solidFill>
                <a:srgbClr val="F8F8F8"/>
              </a:solidFill>
              <a:effectLst>
                <a:outerShdw blurRad="38100" dist="38100" dir="2700000" algn="tl">
                  <a:srgbClr val="C0C0C0"/>
                </a:outerShdw>
              </a:effectLst>
            </a:endParaRPr>
          </a:p>
        </p:txBody>
      </p:sp>
      <p:sp>
        <p:nvSpPr>
          <p:cNvPr id="6" name="Rectangle 4"/>
          <p:cNvSpPr>
            <a:spLocks noChangeArrowheads="1"/>
          </p:cNvSpPr>
          <p:nvPr/>
        </p:nvSpPr>
        <p:spPr bwMode="auto">
          <a:xfrm>
            <a:off x="2100576" y="3026029"/>
            <a:ext cx="6429420" cy="2456057"/>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3200" b="1" dirty="0" smtClean="0">
                <a:solidFill>
                  <a:srgbClr val="FFFFFF"/>
                </a:solidFill>
                <a:effectLst>
                  <a:outerShdw blurRad="38100" dist="38100" dir="2700000" algn="tl">
                    <a:srgbClr val="C0C0C0"/>
                  </a:outerShdw>
                </a:effectLst>
              </a:rPr>
              <a:t>重力波天文学</a:t>
            </a:r>
            <a:endParaRPr lang="en-US" altLang="ja-JP" sz="3200" b="1" dirty="0" smtClean="0">
              <a:solidFill>
                <a:srgbClr val="FFFFFF"/>
              </a:solidFill>
              <a:effectLst>
                <a:outerShdw blurRad="38100" dist="38100" dir="2700000" algn="tl">
                  <a:srgbClr val="C0C0C0"/>
                </a:outerShdw>
              </a:effectLst>
            </a:endParaRPr>
          </a:p>
          <a:p>
            <a:pPr algn="l">
              <a:lnSpc>
                <a:spcPct val="120000"/>
              </a:lnSpc>
              <a:buClr>
                <a:schemeClr val="accent2"/>
              </a:buClr>
              <a:buSzPct val="70000"/>
              <a:buFont typeface="Wingdings" pitchFamily="2" charset="2"/>
              <a:buNone/>
            </a:pPr>
            <a:r>
              <a:rPr lang="en-US" altLang="ja-JP" sz="3200" b="1" dirty="0" smtClean="0">
                <a:solidFill>
                  <a:srgbClr val="FFFFFF"/>
                </a:solidFill>
                <a:effectLst>
                  <a:outerShdw blurRad="38100" dist="38100" dir="2700000" algn="tl">
                    <a:srgbClr val="C0C0C0"/>
                  </a:outerShdw>
                </a:effectLst>
              </a:rPr>
              <a:t>LCGT</a:t>
            </a:r>
          </a:p>
          <a:p>
            <a:pPr algn="l">
              <a:lnSpc>
                <a:spcPct val="120000"/>
              </a:lnSpc>
              <a:buClr>
                <a:schemeClr val="accent2"/>
              </a:buClr>
              <a:buSzPct val="70000"/>
              <a:buFont typeface="Wingdings" pitchFamily="2" charset="2"/>
              <a:buNone/>
            </a:pPr>
            <a:r>
              <a:rPr lang="en-US" altLang="ja-JP" sz="3200" b="1" dirty="0" smtClean="0">
                <a:solidFill>
                  <a:srgbClr val="FFCCCC"/>
                </a:solidFill>
                <a:effectLst>
                  <a:outerShdw blurRad="38100" dist="38100" dir="2700000" algn="tl">
                    <a:srgbClr val="C0C0C0"/>
                  </a:outerShdw>
                </a:effectLst>
              </a:rPr>
              <a:t>DECIGO</a:t>
            </a:r>
            <a:r>
              <a:rPr lang="ja-JP" altLang="en-US" sz="3200" b="1" dirty="0" smtClean="0">
                <a:solidFill>
                  <a:srgbClr val="FFCCCC"/>
                </a:solidFill>
                <a:effectLst>
                  <a:outerShdw blurRad="38100" dist="38100" dir="2700000" algn="tl">
                    <a:srgbClr val="C0C0C0"/>
                  </a:outerShdw>
                </a:effectLst>
              </a:rPr>
              <a:t>と前哨</a:t>
            </a:r>
            <a:r>
              <a:rPr lang="ja-JP" altLang="en-US" sz="2800" b="1" dirty="0" smtClean="0">
                <a:solidFill>
                  <a:srgbClr val="FFCCCC"/>
                </a:solidFill>
                <a:effectLst>
                  <a:outerShdw blurRad="38100" dist="38100" dir="2700000" algn="tl">
                    <a:srgbClr val="C0C0C0"/>
                  </a:outerShdw>
                </a:effectLst>
              </a:rPr>
              <a:t>衛星 </a:t>
            </a:r>
            <a:r>
              <a:rPr lang="en-US" altLang="ja-JP" sz="2800" b="1" dirty="0" smtClean="0">
                <a:solidFill>
                  <a:srgbClr val="FFCCCC"/>
                </a:solidFill>
                <a:effectLst>
                  <a:outerShdw blurRad="38100" dist="38100" dir="2700000" algn="tl">
                    <a:srgbClr val="C0C0C0"/>
                  </a:outerShdw>
                </a:effectLst>
              </a:rPr>
              <a:t>(DPF, SWIM)</a:t>
            </a:r>
          </a:p>
          <a:p>
            <a:pPr algn="l">
              <a:lnSpc>
                <a:spcPct val="120000"/>
              </a:lnSpc>
              <a:buClr>
                <a:schemeClr val="accent2"/>
              </a:buClr>
              <a:buSzPct val="70000"/>
              <a:buFont typeface="Wingdings" pitchFamily="2" charset="2"/>
              <a:buNone/>
            </a:pPr>
            <a:r>
              <a:rPr lang="ja-JP" altLang="en-US" sz="3200" b="1" dirty="0" smtClean="0">
                <a:solidFill>
                  <a:srgbClr val="FFFFFF"/>
                </a:solidFill>
                <a:effectLst>
                  <a:outerShdw blurRad="38100" dist="38100" dir="2700000" algn="tl">
                    <a:srgbClr val="C0C0C0"/>
                  </a:outerShdw>
                </a:effectLst>
              </a:rPr>
              <a:t>捩じれ型重力波検出器</a:t>
            </a:r>
            <a:endParaRPr lang="en-US" altLang="ja-JP" sz="3200" b="1" dirty="0" smtClean="0">
              <a:solidFill>
                <a:srgbClr val="FFFFFF"/>
              </a:solidFill>
              <a:effectLst>
                <a:outerShdw blurRad="38100" dist="38100" dir="2700000" algn="tl">
                  <a:srgbClr val="C0C0C0"/>
                </a:outerShdw>
              </a:effectLst>
            </a:endParaRPr>
          </a:p>
        </p:txBody>
      </p:sp>
      <p:sp>
        <p:nvSpPr>
          <p:cNvPr id="8" name="右矢印 7"/>
          <p:cNvSpPr/>
          <p:nvPr/>
        </p:nvSpPr>
        <p:spPr bwMode="auto">
          <a:xfrm>
            <a:off x="1785918" y="4400226"/>
            <a:ext cx="285752" cy="285752"/>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p:cNvSpPr>
            <a:spLocks noGrp="1" noChangeArrowheads="1"/>
          </p:cNvSpPr>
          <p:nvPr>
            <p:ph type="title"/>
          </p:nvPr>
        </p:nvSpPr>
        <p:spPr/>
        <p:txBody>
          <a:bodyPr/>
          <a:lstStyle/>
          <a:p>
            <a:r>
              <a:rPr lang="en-US" altLang="ja-JP" dirty="0" smtClean="0"/>
              <a:t>DECIGO</a:t>
            </a:r>
            <a:endParaRPr lang="ja-JP" altLang="en-US" dirty="0"/>
          </a:p>
        </p:txBody>
      </p:sp>
      <p:sp>
        <p:nvSpPr>
          <p:cNvPr id="30"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36" name="Rectangle 39"/>
          <p:cNvSpPr>
            <a:spLocks noGrp="1" noChangeArrowheads="1"/>
          </p:cNvSpPr>
          <p:nvPr>
            <p:ph idx="4294967295"/>
          </p:nvPr>
        </p:nvSpPr>
        <p:spPr>
          <a:xfrm>
            <a:off x="928678" y="1000125"/>
            <a:ext cx="2286000" cy="530225"/>
          </a:xfrm>
          <a:prstGeom prst="rect">
            <a:avLst/>
          </a:prstGeom>
          <a:noFill/>
          <a:ln/>
        </p:spPr>
        <p:txBody>
          <a:bodyPr/>
          <a:lstStyle/>
          <a:p>
            <a:pPr>
              <a:lnSpc>
                <a:spcPct val="90000"/>
              </a:lnSpc>
              <a:buFont typeface="Wingdings" pitchFamily="2" charset="2"/>
              <a:buNone/>
            </a:pPr>
            <a:r>
              <a:rPr lang="en-US" altLang="ja-JP" b="1" dirty="0">
                <a:solidFill>
                  <a:srgbClr val="FFCCFF"/>
                </a:solidFill>
              </a:rPr>
              <a:t>DECIGO</a:t>
            </a:r>
            <a:r>
              <a:rPr lang="ja-JP" altLang="en-US" b="1" dirty="0">
                <a:solidFill>
                  <a:srgbClr val="FFCCFF"/>
                </a:solidFill>
              </a:rPr>
              <a:t>　</a:t>
            </a:r>
          </a:p>
        </p:txBody>
      </p:sp>
      <p:sp>
        <p:nvSpPr>
          <p:cNvPr id="1144864" name="Rectangle 32"/>
          <p:cNvSpPr>
            <a:spLocks noChangeArrowheads="1"/>
          </p:cNvSpPr>
          <p:nvPr/>
        </p:nvSpPr>
        <p:spPr bwMode="auto">
          <a:xfrm>
            <a:off x="1009649" y="1500174"/>
            <a:ext cx="4276731" cy="671594"/>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dirty="0" smtClean="0">
                <a:solidFill>
                  <a:srgbClr val="F8F8F8"/>
                </a:solidFill>
              </a:rPr>
              <a:t>宇宙重力波望遠鏡</a:t>
            </a:r>
            <a:r>
              <a:rPr lang="en-US" altLang="ja-JP" sz="1800" dirty="0" smtClean="0">
                <a:solidFill>
                  <a:srgbClr val="F8F8F8"/>
                </a:solidFill>
              </a:rPr>
              <a:t>  (~2027)</a:t>
            </a:r>
          </a:p>
          <a:p>
            <a:pPr algn="l">
              <a:lnSpc>
                <a:spcPct val="110000"/>
              </a:lnSpc>
              <a:buClr>
                <a:schemeClr val="accent2"/>
              </a:buClr>
              <a:buSzPct val="70000"/>
              <a:buFont typeface="Wingdings" pitchFamily="2" charset="2"/>
              <a:buNone/>
            </a:pPr>
            <a:r>
              <a:rPr lang="ja-JP" altLang="en-US" dirty="0" smtClean="0">
                <a:solidFill>
                  <a:srgbClr val="F8F8F8"/>
                </a:solidFill>
              </a:rPr>
              <a:t>観測周波数帯</a:t>
            </a:r>
            <a:r>
              <a:rPr lang="en-US" altLang="ja-JP" sz="1800" dirty="0" smtClean="0">
                <a:solidFill>
                  <a:srgbClr val="F8F8F8"/>
                </a:solidFill>
                <a:latin typeface="Tahoma" pitchFamily="34" charset="0"/>
                <a:ea typeface="HGP創英角ｺﾞｼｯｸUB" pitchFamily="50" charset="-128"/>
              </a:rPr>
              <a:t>  ~0.1 Hz </a:t>
            </a:r>
            <a:endParaRPr lang="ja-JP" altLang="en-US" sz="1800" dirty="0">
              <a:solidFill>
                <a:srgbClr val="F8F8F8"/>
              </a:solidFill>
              <a:latin typeface="Tahoma" pitchFamily="34" charset="0"/>
              <a:ea typeface="HGP創英角ｺﾞｼｯｸUB" pitchFamily="50" charset="-128"/>
            </a:endParaRPr>
          </a:p>
        </p:txBody>
      </p:sp>
      <p:sp>
        <p:nvSpPr>
          <p:cNvPr id="1144835" name="AutoShape 3"/>
          <p:cNvSpPr>
            <a:spLocks noChangeAspect="1" noChangeArrowheads="1"/>
          </p:cNvSpPr>
          <p:nvPr/>
        </p:nvSpPr>
        <p:spPr bwMode="auto">
          <a:xfrm>
            <a:off x="900113" y="2309221"/>
            <a:ext cx="7632700" cy="4119190"/>
          </a:xfrm>
          <a:prstGeom prst="roundRect">
            <a:avLst>
              <a:gd name="adj" fmla="val 1917"/>
            </a:avLst>
          </a:prstGeom>
          <a:solidFill>
            <a:srgbClr val="FFFFFF">
              <a:alpha val="10001"/>
            </a:srgbClr>
          </a:solidFill>
          <a:ln w="9525">
            <a:noFill/>
            <a:round/>
            <a:headEnd/>
            <a:tailEnd/>
          </a:ln>
          <a:effectLst/>
        </p:spPr>
        <p:txBody>
          <a:bodyPr anchor="ctr">
            <a:spAutoFit/>
          </a:bodyPr>
          <a:lstStyle/>
          <a:p>
            <a:endParaRPr lang="ja-JP" altLang="en-US" dirty="0"/>
          </a:p>
        </p:txBody>
      </p:sp>
      <p:sp>
        <p:nvSpPr>
          <p:cNvPr id="35" name="フリーフォーム 34"/>
          <p:cNvSpPr/>
          <p:nvPr/>
        </p:nvSpPr>
        <p:spPr bwMode="auto">
          <a:xfrm>
            <a:off x="4421875" y="2527984"/>
            <a:ext cx="1719618" cy="2263221"/>
          </a:xfrm>
          <a:custGeom>
            <a:avLst/>
            <a:gdLst>
              <a:gd name="connsiteX0" fmla="*/ 0 w 1719618"/>
              <a:gd name="connsiteY0" fmla="*/ 0 h 2320120"/>
              <a:gd name="connsiteX1" fmla="*/ 0 w 1719618"/>
              <a:gd name="connsiteY1" fmla="*/ 1760562 h 2320120"/>
              <a:gd name="connsiteX2" fmla="*/ 40943 w 1719618"/>
              <a:gd name="connsiteY2" fmla="*/ 1828800 h 2320120"/>
              <a:gd name="connsiteX3" fmla="*/ 504967 w 1719618"/>
              <a:gd name="connsiteY3" fmla="*/ 2265529 h 2320120"/>
              <a:gd name="connsiteX4" fmla="*/ 723331 w 1719618"/>
              <a:gd name="connsiteY4" fmla="*/ 2306472 h 2320120"/>
              <a:gd name="connsiteX5" fmla="*/ 1160059 w 1719618"/>
              <a:gd name="connsiteY5" fmla="*/ 2320120 h 2320120"/>
              <a:gd name="connsiteX6" fmla="*/ 1460310 w 1719618"/>
              <a:gd name="connsiteY6" fmla="*/ 2306472 h 2320120"/>
              <a:gd name="connsiteX7" fmla="*/ 1719618 w 1719618"/>
              <a:gd name="connsiteY7" fmla="*/ 2238233 h 2320120"/>
              <a:gd name="connsiteX8" fmla="*/ 1678674 w 1719618"/>
              <a:gd name="connsiteY8" fmla="*/ 0 h 2320120"/>
              <a:gd name="connsiteX9" fmla="*/ 0 w 1719618"/>
              <a:gd name="connsiteY9" fmla="*/ 0 h 232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9618" h="2320120">
                <a:moveTo>
                  <a:pt x="0" y="0"/>
                </a:moveTo>
                <a:lnTo>
                  <a:pt x="0" y="1760562"/>
                </a:lnTo>
                <a:lnTo>
                  <a:pt x="40943" y="1828800"/>
                </a:lnTo>
                <a:lnTo>
                  <a:pt x="504967" y="2265529"/>
                </a:lnTo>
                <a:lnTo>
                  <a:pt x="723331" y="2306472"/>
                </a:lnTo>
                <a:lnTo>
                  <a:pt x="1160059" y="2320120"/>
                </a:lnTo>
                <a:lnTo>
                  <a:pt x="1460310" y="2306472"/>
                </a:lnTo>
                <a:lnTo>
                  <a:pt x="1719618" y="2238233"/>
                </a:lnTo>
                <a:lnTo>
                  <a:pt x="1678674" y="0"/>
                </a:lnTo>
                <a:lnTo>
                  <a:pt x="0" y="0"/>
                </a:lnTo>
                <a:close/>
              </a:path>
            </a:pathLst>
          </a:custGeom>
          <a:solidFill>
            <a:srgbClr val="FFCCFF">
              <a:alpha val="14902"/>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4" name="フリーフォーム 33"/>
          <p:cNvSpPr/>
          <p:nvPr/>
        </p:nvSpPr>
        <p:spPr bwMode="auto">
          <a:xfrm>
            <a:off x="2374710" y="2514672"/>
            <a:ext cx="2456597" cy="1224801"/>
          </a:xfrm>
          <a:custGeom>
            <a:avLst/>
            <a:gdLst>
              <a:gd name="connsiteX0" fmla="*/ 0 w 2456597"/>
              <a:gd name="connsiteY0" fmla="*/ 0 h 1255594"/>
              <a:gd name="connsiteX1" fmla="*/ 68239 w 2456597"/>
              <a:gd name="connsiteY1" fmla="*/ 163773 h 1255594"/>
              <a:gd name="connsiteX2" fmla="*/ 1201003 w 2456597"/>
              <a:gd name="connsiteY2" fmla="*/ 1201003 h 1255594"/>
              <a:gd name="connsiteX3" fmla="*/ 1405720 w 2456597"/>
              <a:gd name="connsiteY3" fmla="*/ 1241946 h 1255594"/>
              <a:gd name="connsiteX4" fmla="*/ 1705971 w 2456597"/>
              <a:gd name="connsiteY4" fmla="*/ 1255594 h 1255594"/>
              <a:gd name="connsiteX5" fmla="*/ 1856096 w 2456597"/>
              <a:gd name="connsiteY5" fmla="*/ 1214650 h 1255594"/>
              <a:gd name="connsiteX6" fmla="*/ 2060812 w 2456597"/>
              <a:gd name="connsiteY6" fmla="*/ 1064525 h 1255594"/>
              <a:gd name="connsiteX7" fmla="*/ 2088108 w 2456597"/>
              <a:gd name="connsiteY7" fmla="*/ 1037230 h 1255594"/>
              <a:gd name="connsiteX8" fmla="*/ 2197290 w 2456597"/>
              <a:gd name="connsiteY8" fmla="*/ 1091821 h 1255594"/>
              <a:gd name="connsiteX9" fmla="*/ 2265529 w 2456597"/>
              <a:gd name="connsiteY9" fmla="*/ 1050877 h 1255594"/>
              <a:gd name="connsiteX10" fmla="*/ 2306472 w 2456597"/>
              <a:gd name="connsiteY10" fmla="*/ 982639 h 1255594"/>
              <a:gd name="connsiteX11" fmla="*/ 2374711 w 2456597"/>
              <a:gd name="connsiteY11" fmla="*/ 1037230 h 1255594"/>
              <a:gd name="connsiteX12" fmla="*/ 2442950 w 2456597"/>
              <a:gd name="connsiteY12" fmla="*/ 955343 h 1255594"/>
              <a:gd name="connsiteX13" fmla="*/ 2456597 w 2456597"/>
              <a:gd name="connsiteY13" fmla="*/ 13647 h 1255594"/>
              <a:gd name="connsiteX14" fmla="*/ 0 w 2456597"/>
              <a:gd name="connsiteY14" fmla="*/ 0 h 12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6597" h="1255594">
                <a:moveTo>
                  <a:pt x="0" y="0"/>
                </a:moveTo>
                <a:lnTo>
                  <a:pt x="68239" y="163773"/>
                </a:lnTo>
                <a:lnTo>
                  <a:pt x="1201003" y="1201003"/>
                </a:lnTo>
                <a:lnTo>
                  <a:pt x="1405720" y="1241946"/>
                </a:lnTo>
                <a:lnTo>
                  <a:pt x="1705971" y="1255594"/>
                </a:lnTo>
                <a:lnTo>
                  <a:pt x="1856096" y="1214650"/>
                </a:lnTo>
                <a:lnTo>
                  <a:pt x="2060812" y="1064525"/>
                </a:lnTo>
                <a:lnTo>
                  <a:pt x="2088108" y="1037230"/>
                </a:lnTo>
                <a:lnTo>
                  <a:pt x="2197290" y="1091821"/>
                </a:lnTo>
                <a:lnTo>
                  <a:pt x="2265529" y="1050877"/>
                </a:lnTo>
                <a:lnTo>
                  <a:pt x="2306472" y="982639"/>
                </a:lnTo>
                <a:lnTo>
                  <a:pt x="2374711" y="1037230"/>
                </a:lnTo>
                <a:lnTo>
                  <a:pt x="2442950" y="955343"/>
                </a:lnTo>
                <a:lnTo>
                  <a:pt x="2456597" y="13647"/>
                </a:lnTo>
                <a:lnTo>
                  <a:pt x="0" y="0"/>
                </a:lnTo>
                <a:close/>
              </a:path>
            </a:pathLst>
          </a:custGeom>
          <a:solidFill>
            <a:srgbClr val="CCECFF">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3" name="フリーフォーム 32"/>
          <p:cNvSpPr/>
          <p:nvPr/>
        </p:nvSpPr>
        <p:spPr bwMode="auto">
          <a:xfrm>
            <a:off x="5704764" y="2514672"/>
            <a:ext cx="2361063" cy="2223281"/>
          </a:xfrm>
          <a:custGeom>
            <a:avLst/>
            <a:gdLst>
              <a:gd name="connsiteX0" fmla="*/ 13648 w 2361063"/>
              <a:gd name="connsiteY0" fmla="*/ 0 h 2279176"/>
              <a:gd name="connsiteX1" fmla="*/ 0 w 2361063"/>
              <a:gd name="connsiteY1" fmla="*/ 1050877 h 2279176"/>
              <a:gd name="connsiteX2" fmla="*/ 81887 w 2361063"/>
              <a:gd name="connsiteY2" fmla="*/ 1460310 h 2279176"/>
              <a:gd name="connsiteX3" fmla="*/ 163773 w 2361063"/>
              <a:gd name="connsiteY3" fmla="*/ 1569492 h 2279176"/>
              <a:gd name="connsiteX4" fmla="*/ 873457 w 2361063"/>
              <a:gd name="connsiteY4" fmla="*/ 2210937 h 2279176"/>
              <a:gd name="connsiteX5" fmla="*/ 968991 w 2361063"/>
              <a:gd name="connsiteY5" fmla="*/ 2279176 h 2279176"/>
              <a:gd name="connsiteX6" fmla="*/ 1105469 w 2361063"/>
              <a:gd name="connsiteY6" fmla="*/ 2279176 h 2279176"/>
              <a:gd name="connsiteX7" fmla="*/ 1269242 w 2361063"/>
              <a:gd name="connsiteY7" fmla="*/ 2279176 h 2279176"/>
              <a:gd name="connsiteX8" fmla="*/ 1419367 w 2361063"/>
              <a:gd name="connsiteY8" fmla="*/ 2238233 h 2279176"/>
              <a:gd name="connsiteX9" fmla="*/ 2006221 w 2361063"/>
              <a:gd name="connsiteY9" fmla="*/ 1992573 h 2279176"/>
              <a:gd name="connsiteX10" fmla="*/ 2279176 w 2361063"/>
              <a:gd name="connsiteY10" fmla="*/ 1856095 h 2279176"/>
              <a:gd name="connsiteX11" fmla="*/ 2361063 w 2361063"/>
              <a:gd name="connsiteY11" fmla="*/ 1828800 h 2279176"/>
              <a:gd name="connsiteX12" fmla="*/ 2361063 w 2361063"/>
              <a:gd name="connsiteY12" fmla="*/ 0 h 2279176"/>
              <a:gd name="connsiteX13" fmla="*/ 13648 w 2361063"/>
              <a:gd name="connsiteY13" fmla="*/ 0 h 227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1063" h="2279176">
                <a:moveTo>
                  <a:pt x="13648" y="0"/>
                </a:moveTo>
                <a:lnTo>
                  <a:pt x="0" y="1050877"/>
                </a:lnTo>
                <a:lnTo>
                  <a:pt x="81887" y="1460310"/>
                </a:lnTo>
                <a:lnTo>
                  <a:pt x="163773" y="1569492"/>
                </a:lnTo>
                <a:lnTo>
                  <a:pt x="873457" y="2210937"/>
                </a:lnTo>
                <a:lnTo>
                  <a:pt x="968991" y="2279176"/>
                </a:lnTo>
                <a:lnTo>
                  <a:pt x="1105469" y="2279176"/>
                </a:lnTo>
                <a:lnTo>
                  <a:pt x="1269242" y="2279176"/>
                </a:lnTo>
                <a:lnTo>
                  <a:pt x="1419367" y="2238233"/>
                </a:lnTo>
                <a:lnTo>
                  <a:pt x="2006221" y="1992573"/>
                </a:lnTo>
                <a:lnTo>
                  <a:pt x="2279176" y="1856095"/>
                </a:lnTo>
                <a:lnTo>
                  <a:pt x="2361063" y="1828800"/>
                </a:lnTo>
                <a:lnTo>
                  <a:pt x="2361063" y="0"/>
                </a:lnTo>
                <a:lnTo>
                  <a:pt x="13648" y="0"/>
                </a:lnTo>
                <a:close/>
              </a:path>
            </a:pathLst>
          </a:custGeom>
          <a:solidFill>
            <a:srgbClr val="FFCC99">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pic>
        <p:nvPicPr>
          <p:cNvPr id="1144836" name="Picture 4"/>
          <p:cNvPicPr>
            <a:picLocks noChangeAspect="1" noChangeArrowheads="1"/>
          </p:cNvPicPr>
          <p:nvPr/>
        </p:nvPicPr>
        <p:blipFill>
          <a:blip r:embed="rId3" cstate="print"/>
          <a:srcRect/>
          <a:stretch>
            <a:fillRect/>
          </a:stretch>
        </p:blipFill>
        <p:spPr bwMode="auto">
          <a:xfrm>
            <a:off x="993775" y="2285992"/>
            <a:ext cx="7343775" cy="4167196"/>
          </a:xfrm>
          <a:prstGeom prst="rect">
            <a:avLst/>
          </a:prstGeom>
          <a:noFill/>
          <a:ln w="15875">
            <a:noFill/>
            <a:miter lim="800000"/>
            <a:headEnd/>
            <a:tailEnd/>
          </a:ln>
          <a:effectLst/>
        </p:spPr>
      </p:pic>
      <p:sp>
        <p:nvSpPr>
          <p:cNvPr id="1144844" name="Rectangle 12"/>
          <p:cNvSpPr>
            <a:spLocks noChangeAspect="1" noChangeArrowheads="1"/>
          </p:cNvSpPr>
          <p:nvPr/>
        </p:nvSpPr>
        <p:spPr bwMode="auto">
          <a:xfrm>
            <a:off x="5429256" y="2670571"/>
            <a:ext cx="2643206" cy="615553"/>
          </a:xfrm>
          <a:prstGeom prst="rect">
            <a:avLst/>
          </a:prstGeom>
          <a:noFill/>
          <a:ln w="9525">
            <a:noFill/>
            <a:miter lim="800000"/>
            <a:headEnd/>
            <a:tailEnd/>
          </a:ln>
          <a:effectLst/>
        </p:spPr>
        <p:txBody>
          <a:bodyPr wrap="square">
            <a:spAutoFit/>
          </a:bodyPr>
          <a:lstStyle/>
          <a:p>
            <a:pPr algn="l">
              <a:buFontTx/>
              <a:buNone/>
            </a:pPr>
            <a:r>
              <a:rPr lang="en-US" altLang="ja-JP" sz="1800" b="1" dirty="0" smtClean="0">
                <a:solidFill>
                  <a:srgbClr val="FFCC99"/>
                </a:solidFill>
              </a:rPr>
              <a:t>Terrestrial Detectors  </a:t>
            </a:r>
          </a:p>
          <a:p>
            <a:pPr algn="l">
              <a:buFontTx/>
              <a:buNone/>
            </a:pPr>
            <a:r>
              <a:rPr lang="en-US" altLang="ja-JP" sz="1600" b="1" dirty="0" smtClean="0">
                <a:solidFill>
                  <a:srgbClr val="FFCC99"/>
                </a:solidFill>
              </a:rPr>
              <a:t>    </a:t>
            </a:r>
            <a:r>
              <a:rPr lang="en-US" altLang="ja-JP" sz="1400" b="1" dirty="0" smtClean="0">
                <a:solidFill>
                  <a:srgbClr val="FFCC99"/>
                </a:solidFill>
              </a:rPr>
              <a:t>(Ad. LIGO,  LCGT, etc)</a:t>
            </a:r>
            <a:endParaRPr lang="en-US" altLang="ja-JP" sz="1400" b="1" dirty="0">
              <a:solidFill>
                <a:srgbClr val="FFCC99"/>
              </a:solidFill>
            </a:endParaRPr>
          </a:p>
        </p:txBody>
      </p:sp>
      <p:sp>
        <p:nvSpPr>
          <p:cNvPr id="1144838" name="Rectangle 6"/>
          <p:cNvSpPr>
            <a:spLocks noChangeAspect="1" noChangeArrowheads="1"/>
          </p:cNvSpPr>
          <p:nvPr/>
        </p:nvSpPr>
        <p:spPr bwMode="auto">
          <a:xfrm>
            <a:off x="4429124" y="4896887"/>
            <a:ext cx="1696298" cy="738562"/>
          </a:xfrm>
          <a:prstGeom prst="rect">
            <a:avLst/>
          </a:prstGeom>
          <a:noFill/>
          <a:ln w="9525">
            <a:noFill/>
            <a:miter lim="800000"/>
            <a:headEnd/>
            <a:tailEnd/>
          </a:ln>
          <a:effectLst/>
        </p:spPr>
        <p:txBody>
          <a:bodyPr wrap="none">
            <a:spAutoFit/>
          </a:bodyPr>
          <a:lstStyle/>
          <a:p>
            <a:pPr algn="l">
              <a:lnSpc>
                <a:spcPct val="90000"/>
              </a:lnSpc>
              <a:buFontTx/>
              <a:buNone/>
            </a:pPr>
            <a:r>
              <a:rPr lang="en-US" altLang="ja-JP" b="1" dirty="0">
                <a:solidFill>
                  <a:srgbClr val="CC99FF"/>
                </a:solidFill>
              </a:rPr>
              <a:t>  DECIGO </a:t>
            </a:r>
          </a:p>
          <a:p>
            <a:pPr algn="l">
              <a:lnSpc>
                <a:spcPct val="90000"/>
              </a:lnSpc>
              <a:buFontTx/>
              <a:buNone/>
            </a:pPr>
            <a:endParaRPr lang="en-US" altLang="ja-JP" b="1" dirty="0">
              <a:solidFill>
                <a:srgbClr val="CC99FF"/>
              </a:solidFill>
            </a:endParaRPr>
          </a:p>
        </p:txBody>
      </p:sp>
      <p:sp>
        <p:nvSpPr>
          <p:cNvPr id="1144856" name="Rectangle 24"/>
          <p:cNvSpPr>
            <a:spLocks noChangeAspect="1" noChangeArrowheads="1"/>
          </p:cNvSpPr>
          <p:nvPr/>
        </p:nvSpPr>
        <p:spPr bwMode="auto">
          <a:xfrm>
            <a:off x="2778127" y="3712224"/>
            <a:ext cx="1936749" cy="450343"/>
          </a:xfrm>
          <a:prstGeom prst="rect">
            <a:avLst/>
          </a:prstGeom>
          <a:noFill/>
          <a:ln w="9525">
            <a:noFill/>
            <a:miter lim="800000"/>
            <a:headEnd/>
            <a:tailEnd/>
          </a:ln>
          <a:effectLst/>
        </p:spPr>
        <p:txBody>
          <a:bodyPr wrap="square">
            <a:spAutoFit/>
          </a:bodyPr>
          <a:lstStyle/>
          <a:p>
            <a:pPr algn="l">
              <a:buFontTx/>
              <a:buNone/>
            </a:pPr>
            <a:r>
              <a:rPr lang="en-US" altLang="ja-JP" b="1" dirty="0" smtClean="0">
                <a:solidFill>
                  <a:srgbClr val="99CCFF"/>
                </a:solidFill>
              </a:rPr>
              <a:t>LISA</a:t>
            </a:r>
            <a:endParaRPr lang="en-US" altLang="ja-JP" b="1" dirty="0">
              <a:solidFill>
                <a:srgbClr val="99CCFF"/>
              </a:solidFill>
            </a:endParaRPr>
          </a:p>
        </p:txBody>
      </p:sp>
      <p:sp>
        <p:nvSpPr>
          <p:cNvPr id="37" name="Rectangle 35"/>
          <p:cNvSpPr>
            <a:spLocks noChangeArrowheads="1"/>
          </p:cNvSpPr>
          <p:nvPr/>
        </p:nvSpPr>
        <p:spPr bwMode="auto">
          <a:xfrm>
            <a:off x="2206561" y="1000108"/>
            <a:ext cx="6477000" cy="338554"/>
          </a:xfrm>
          <a:prstGeom prst="rect">
            <a:avLst/>
          </a:prstGeom>
          <a:noFill/>
          <a:ln w="15875">
            <a:noFill/>
            <a:miter lim="800000"/>
            <a:headEnd/>
            <a:tailEnd/>
          </a:ln>
          <a:effectLst/>
        </p:spPr>
        <p:txBody>
          <a:bodyPr>
            <a:spAutoFit/>
          </a:bodyPr>
          <a:lstStyle/>
          <a:p>
            <a:pPr algn="l">
              <a:buClr>
                <a:schemeClr val="tx1"/>
              </a:buClr>
              <a:buSzPct val="70000"/>
              <a:buFont typeface="Wingdings" pitchFamily="2" charset="2"/>
              <a:buNone/>
            </a:pPr>
            <a:r>
              <a:rPr lang="en-US" altLang="ja-JP" sz="1600" b="1" dirty="0">
                <a:solidFill>
                  <a:srgbClr val="FFCCFF"/>
                </a:solidFill>
                <a:latin typeface="Tahoma" pitchFamily="34" charset="0"/>
                <a:ea typeface="HGP創英角ｺﾞｼｯｸUB" pitchFamily="50" charset="-128"/>
              </a:rPr>
              <a:t>(</a:t>
            </a:r>
            <a:r>
              <a:rPr lang="en-US" altLang="ja-JP" sz="1600" b="1" u="sng" dirty="0" smtClean="0">
                <a:solidFill>
                  <a:srgbClr val="FFCCFF"/>
                </a:solidFill>
                <a:latin typeface="Tahoma" pitchFamily="34" charset="0"/>
                <a:ea typeface="HGP創英角ｺﾞｼｯｸUB" pitchFamily="50" charset="-128"/>
              </a:rPr>
              <a:t>Deci</a:t>
            </a:r>
            <a:r>
              <a:rPr lang="en-US" altLang="ja-JP" sz="1600" b="1" dirty="0" smtClean="0">
                <a:solidFill>
                  <a:srgbClr val="FFCCFF"/>
                </a:solidFill>
                <a:latin typeface="Tahoma" pitchFamily="34" charset="0"/>
                <a:ea typeface="HGP創英角ｺﾞｼｯｸUB" pitchFamily="50" charset="-128"/>
              </a:rPr>
              <a:t>-hertz </a:t>
            </a:r>
            <a:r>
              <a:rPr lang="en-US" altLang="ja-JP" sz="1600" b="1" dirty="0">
                <a:solidFill>
                  <a:srgbClr val="FFCCFF"/>
                </a:solidFill>
                <a:latin typeface="Tahoma" pitchFamily="34" charset="0"/>
                <a:ea typeface="HGP創英角ｺﾞｼｯｸUB" pitchFamily="50" charset="-128"/>
              </a:rPr>
              <a:t>interferometer </a:t>
            </a:r>
            <a:r>
              <a:rPr lang="en-US" altLang="ja-JP" sz="1600" b="1" u="sng" dirty="0">
                <a:solidFill>
                  <a:srgbClr val="FFCCFF"/>
                </a:solidFill>
                <a:latin typeface="Tahoma" pitchFamily="34" charset="0"/>
                <a:ea typeface="HGP創英角ｺﾞｼｯｸUB" pitchFamily="50" charset="-128"/>
              </a:rPr>
              <a:t>G</a:t>
            </a:r>
            <a:r>
              <a:rPr lang="en-US" altLang="ja-JP" sz="1600" b="1" dirty="0">
                <a:solidFill>
                  <a:srgbClr val="FFCCFF"/>
                </a:solidFill>
                <a:latin typeface="Tahoma" pitchFamily="34" charset="0"/>
                <a:ea typeface="HGP創英角ｺﾞｼｯｸUB" pitchFamily="50" charset="-128"/>
              </a:rPr>
              <a:t>ravitational wave </a:t>
            </a:r>
            <a:r>
              <a:rPr lang="en-US" altLang="ja-JP" sz="1600" b="1" u="sng" dirty="0">
                <a:solidFill>
                  <a:srgbClr val="FFCCFF"/>
                </a:solidFill>
                <a:latin typeface="Tahoma" pitchFamily="34" charset="0"/>
                <a:ea typeface="HGP創英角ｺﾞｼｯｸUB" pitchFamily="50" charset="-128"/>
              </a:rPr>
              <a:t>O</a:t>
            </a:r>
            <a:r>
              <a:rPr lang="en-US" altLang="ja-JP" sz="1600" b="1" dirty="0">
                <a:solidFill>
                  <a:srgbClr val="FFCCFF"/>
                </a:solidFill>
                <a:latin typeface="Tahoma" pitchFamily="34" charset="0"/>
                <a:ea typeface="HGP創英角ｺﾞｼｯｸUB" pitchFamily="50" charset="-128"/>
              </a:rPr>
              <a:t>bservatory)</a:t>
            </a:r>
          </a:p>
        </p:txBody>
      </p:sp>
      <p:sp>
        <p:nvSpPr>
          <p:cNvPr id="39" name="Rectangle 32"/>
          <p:cNvSpPr>
            <a:spLocks noChangeArrowheads="1"/>
          </p:cNvSpPr>
          <p:nvPr/>
        </p:nvSpPr>
        <p:spPr bwMode="auto">
          <a:xfrm>
            <a:off x="4714908" y="1516551"/>
            <a:ext cx="3786182" cy="73590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dirty="0" smtClean="0">
                <a:solidFill>
                  <a:srgbClr val="F8F8F8"/>
                </a:solidFill>
                <a:latin typeface="Tahoma" pitchFamily="34" charset="0"/>
                <a:ea typeface="HGP創英角ｺﾞｼｯｸUB" pitchFamily="50" charset="-128"/>
              </a:rPr>
              <a:t> </a:t>
            </a:r>
            <a:r>
              <a:rPr lang="en-US" altLang="ja-JP" sz="2000" dirty="0" smtClean="0">
                <a:solidFill>
                  <a:srgbClr val="CCECFF"/>
                </a:solidFill>
                <a:latin typeface="Tahoma" pitchFamily="34" charset="0"/>
                <a:ea typeface="HGP創英角ｺﾞｼｯｸUB" pitchFamily="50" charset="-128"/>
              </a:rPr>
              <a:t>LISA</a:t>
            </a:r>
            <a:r>
              <a:rPr lang="en-US" altLang="ja-JP" sz="2000" dirty="0" smtClean="0">
                <a:solidFill>
                  <a:srgbClr val="F8F8F8"/>
                </a:solidFill>
                <a:latin typeface="Tahoma" pitchFamily="34" charset="0"/>
                <a:ea typeface="HGP創英角ｺﾞｼｯｸUB" pitchFamily="50" charset="-128"/>
              </a:rPr>
              <a:t> </a:t>
            </a:r>
            <a:r>
              <a:rPr lang="ja-JP" altLang="en-US" sz="2000" dirty="0" smtClean="0">
                <a:solidFill>
                  <a:srgbClr val="F8F8F8"/>
                </a:solidFill>
              </a:rPr>
              <a:t>と</a:t>
            </a:r>
            <a:r>
              <a:rPr lang="en-US" altLang="ja-JP" sz="2000" dirty="0" smtClean="0">
                <a:solidFill>
                  <a:srgbClr val="F8F8F8"/>
                </a:solidFill>
                <a:latin typeface="Tahoma" pitchFamily="34" charset="0"/>
                <a:ea typeface="HGP創英角ｺﾞｼｯｸUB" pitchFamily="50" charset="-128"/>
              </a:rPr>
              <a:t> </a:t>
            </a:r>
            <a:r>
              <a:rPr lang="ja-JP" altLang="en-US" sz="2000" dirty="0" smtClean="0">
                <a:solidFill>
                  <a:srgbClr val="FFCC99"/>
                </a:solidFill>
                <a:latin typeface="Tahoma" pitchFamily="34" charset="0"/>
                <a:ea typeface="HGP創英角ｺﾞｼｯｸUB" pitchFamily="50" charset="-128"/>
              </a:rPr>
              <a:t>地上重力波望遠鏡</a:t>
            </a:r>
            <a:endParaRPr lang="en-US" altLang="ja-JP" sz="2000" dirty="0" smtClean="0">
              <a:solidFill>
                <a:srgbClr val="FFCC99"/>
              </a:solidFill>
              <a:latin typeface="Tahoma" pitchFamily="34" charset="0"/>
              <a:ea typeface="HGP創英角ｺﾞｼｯｸUB" pitchFamily="50" charset="-128"/>
            </a:endParaRPr>
          </a:p>
          <a:p>
            <a:pPr algn="l">
              <a:lnSpc>
                <a:spcPct val="110000"/>
              </a:lnSpc>
              <a:buClr>
                <a:schemeClr val="accent2"/>
              </a:buClr>
              <a:buSzPct val="70000"/>
              <a:buFont typeface="Wingdings" pitchFamily="2" charset="2"/>
              <a:buNone/>
            </a:pPr>
            <a:r>
              <a:rPr lang="en-US" altLang="ja-JP" sz="2000" dirty="0" smtClean="0">
                <a:solidFill>
                  <a:srgbClr val="F8F8F8"/>
                </a:solidFill>
              </a:rPr>
              <a:t>               </a:t>
            </a:r>
            <a:r>
              <a:rPr lang="ja-JP" altLang="en-US" sz="2000" dirty="0" smtClean="0">
                <a:solidFill>
                  <a:srgbClr val="F8F8F8"/>
                </a:solidFill>
                <a:latin typeface="Tahoma" pitchFamily="34" charset="0"/>
                <a:ea typeface="HGP創英角ｺﾞｼｯｸUB" pitchFamily="50" charset="-128"/>
              </a:rPr>
              <a:t>の間の周波数を狙う</a:t>
            </a:r>
            <a:endParaRPr lang="en-US" altLang="ja-JP" sz="2000" dirty="0" smtClean="0">
              <a:solidFill>
                <a:srgbClr val="F8F8F8"/>
              </a:solidFill>
              <a:latin typeface="Tahoma" pitchFamily="34" charset="0"/>
              <a:ea typeface="HGP創英角ｺﾞｼｯｸUB" pitchFamily="50" charset="-128"/>
            </a:endParaRPr>
          </a:p>
        </p:txBody>
      </p:sp>
      <p:sp>
        <p:nvSpPr>
          <p:cNvPr id="41" name="下矢印 40"/>
          <p:cNvSpPr/>
          <p:nvPr/>
        </p:nvSpPr>
        <p:spPr bwMode="auto">
          <a:xfrm rot="5400000" flipV="1">
            <a:off x="4214810" y="1714488"/>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p:txBody>
          <a:bodyPr/>
          <a:lstStyle/>
          <a:p>
            <a:r>
              <a:rPr lang="en-US" altLang="ja-JP" dirty="0" smtClean="0"/>
              <a:t>DECIGO</a:t>
            </a:r>
            <a:r>
              <a:rPr lang="ja-JP" altLang="en-US" dirty="0" smtClean="0"/>
              <a:t>の概要</a:t>
            </a:r>
            <a:endParaRPr lang="en-US" altLang="ja-JP" dirty="0"/>
          </a:p>
        </p:txBody>
      </p:sp>
      <p:sp>
        <p:nvSpPr>
          <p:cNvPr id="16" name="フッター プレースホルダ 3"/>
          <p:cNvSpPr>
            <a:spLocks noGrp="1"/>
          </p:cNvSpPr>
          <p:nvPr>
            <p:ph type="ftr" sz="quarter" idx="10"/>
          </p:nvPr>
        </p:nvSpPr>
        <p:spPr/>
        <p:txBody>
          <a:bodyPr/>
          <a:lstStyle/>
          <a:p>
            <a:r>
              <a:rPr lang="zh-TW" altLang="en-US" smtClean="0"/>
              <a:t>特別講義　</a:t>
            </a:r>
            <a:r>
              <a:rPr lang="en-US" altLang="zh-TW" smtClean="0"/>
              <a:t>(2009</a:t>
            </a:r>
            <a:r>
              <a:rPr lang="zh-TW" altLang="en-US" smtClean="0"/>
              <a:t>年</a:t>
            </a:r>
            <a:r>
              <a:rPr lang="en-US" altLang="zh-TW" smtClean="0"/>
              <a:t>9</a:t>
            </a:r>
            <a:r>
              <a:rPr lang="zh-TW" altLang="en-US" smtClean="0"/>
              <a:t>月</a:t>
            </a:r>
            <a:r>
              <a:rPr lang="en-US" altLang="zh-TW" smtClean="0"/>
              <a:t>29</a:t>
            </a:r>
            <a:r>
              <a:rPr lang="zh-TW" altLang="en-US" smtClean="0"/>
              <a:t>日</a:t>
            </a:r>
            <a:r>
              <a:rPr lang="en-US" altLang="zh-TW" smtClean="0"/>
              <a:t>, </a:t>
            </a:r>
            <a:r>
              <a:rPr lang="zh-TW" altLang="en-US" smtClean="0"/>
              <a:t>京都大学</a:t>
            </a:r>
            <a:r>
              <a:rPr lang="en-US" altLang="zh-TW" smtClean="0"/>
              <a:t>)</a:t>
            </a:r>
            <a:endParaRPr lang="en-US" altLang="ja-JP"/>
          </a:p>
        </p:txBody>
      </p:sp>
      <p:sp>
        <p:nvSpPr>
          <p:cNvPr id="1131554" name="Text Box 34"/>
          <p:cNvSpPr txBox="1">
            <a:spLocks noChangeArrowheads="1"/>
          </p:cNvSpPr>
          <p:nvPr/>
        </p:nvSpPr>
        <p:spPr bwMode="auto">
          <a:xfrm>
            <a:off x="6912007" y="1214422"/>
            <a:ext cx="2160587" cy="1015663"/>
          </a:xfrm>
          <a:prstGeom prst="rect">
            <a:avLst/>
          </a:prstGeom>
          <a:noFill/>
          <a:ln w="9525">
            <a:noFill/>
            <a:miter lim="800000"/>
            <a:headEnd/>
            <a:tailEnd/>
          </a:ln>
          <a:effectLst/>
        </p:spPr>
        <p:txBody>
          <a:bodyPr>
            <a:spAutoFit/>
          </a:bodyPr>
          <a:lstStyle/>
          <a:p>
            <a:pPr algn="l">
              <a:buSzPct val="70000"/>
              <a:buFont typeface="Wingdings" pitchFamily="2" charset="2"/>
              <a:buNone/>
            </a:pPr>
            <a:r>
              <a:rPr lang="en-US" altLang="ja-JP" sz="1200" b="1" dirty="0">
                <a:solidFill>
                  <a:srgbClr val="CCFFCC"/>
                </a:solidFill>
              </a:rPr>
              <a:t> </a:t>
            </a:r>
            <a:r>
              <a:rPr lang="ja-JP" altLang="en-US" sz="1200" b="1" dirty="0">
                <a:solidFill>
                  <a:srgbClr val="CCFFCC"/>
                </a:solidFill>
              </a:rPr>
              <a:t>光共振型マイケルソン干渉計</a:t>
            </a:r>
          </a:p>
          <a:p>
            <a:pPr algn="l">
              <a:buSzPct val="70000"/>
              <a:buFont typeface="Wingdings" pitchFamily="2" charset="2"/>
              <a:buNone/>
            </a:pPr>
            <a:r>
              <a:rPr lang="ja-JP" altLang="en-US" sz="1200" b="1" dirty="0">
                <a:solidFill>
                  <a:srgbClr val="CCFFCC"/>
                </a:solidFill>
              </a:rPr>
              <a:t> 　　　アーム長： </a:t>
            </a:r>
            <a:r>
              <a:rPr lang="en-US" altLang="ja-JP" sz="1200" b="1" dirty="0">
                <a:solidFill>
                  <a:srgbClr val="CCFFCC"/>
                </a:solidFill>
              </a:rPr>
              <a:t>1000 km</a:t>
            </a:r>
          </a:p>
          <a:p>
            <a:pPr algn="l">
              <a:buSzPct val="70000"/>
              <a:buFont typeface="Wingdings" pitchFamily="2" charset="2"/>
              <a:buNone/>
            </a:pPr>
            <a:r>
              <a:rPr lang="en-US" altLang="ja-JP" sz="1200" b="1" dirty="0">
                <a:solidFill>
                  <a:srgbClr val="CCFFCC"/>
                </a:solidFill>
              </a:rPr>
              <a:t> </a:t>
            </a:r>
            <a:r>
              <a:rPr lang="ja-JP" altLang="en-US" sz="1200" b="1" dirty="0">
                <a:solidFill>
                  <a:srgbClr val="CCFFCC"/>
                </a:solidFill>
              </a:rPr>
              <a:t>　　　レーザーパワー： </a:t>
            </a:r>
            <a:r>
              <a:rPr lang="en-US" altLang="ja-JP" sz="1200" b="1" dirty="0">
                <a:solidFill>
                  <a:srgbClr val="CCFFCC"/>
                </a:solidFill>
              </a:rPr>
              <a:t>10 W, </a:t>
            </a:r>
          </a:p>
          <a:p>
            <a:pPr algn="l">
              <a:buSzPct val="70000"/>
              <a:buFont typeface="Wingdings" pitchFamily="2" charset="2"/>
              <a:buNone/>
            </a:pPr>
            <a:r>
              <a:rPr lang="en-US" altLang="ja-JP" sz="1200" b="1" dirty="0">
                <a:solidFill>
                  <a:srgbClr val="CCFFCC"/>
                </a:solidFill>
              </a:rPr>
              <a:t>        </a:t>
            </a:r>
            <a:r>
              <a:rPr lang="ja-JP" altLang="en-US" sz="1200" b="1" dirty="0">
                <a:solidFill>
                  <a:srgbClr val="CCFFCC"/>
                </a:solidFill>
              </a:rPr>
              <a:t>レーザー波長： </a:t>
            </a:r>
            <a:r>
              <a:rPr lang="en-US" altLang="ja-JP" sz="1200" b="1" dirty="0">
                <a:solidFill>
                  <a:srgbClr val="CCFFCC"/>
                </a:solidFill>
              </a:rPr>
              <a:t>532 nm</a:t>
            </a:r>
          </a:p>
          <a:p>
            <a:pPr algn="l">
              <a:buSzPct val="70000"/>
              <a:buFont typeface="Wingdings" pitchFamily="2" charset="2"/>
              <a:buNone/>
            </a:pPr>
            <a:r>
              <a:rPr lang="en-US" altLang="ja-JP" sz="1200" b="1" dirty="0">
                <a:solidFill>
                  <a:srgbClr val="CCFFCC"/>
                </a:solidFill>
              </a:rPr>
              <a:t> </a:t>
            </a:r>
            <a:r>
              <a:rPr lang="ja-JP" altLang="en-US" sz="1200" b="1" dirty="0">
                <a:solidFill>
                  <a:srgbClr val="CCFFCC"/>
                </a:solidFill>
              </a:rPr>
              <a:t>　　　ミラー直径： </a:t>
            </a:r>
            <a:r>
              <a:rPr lang="en-US" altLang="ja-JP" sz="1200" b="1" dirty="0">
                <a:solidFill>
                  <a:srgbClr val="CCFFCC"/>
                </a:solidFill>
              </a:rPr>
              <a:t>1 m</a:t>
            </a:r>
          </a:p>
        </p:txBody>
      </p:sp>
      <p:grpSp>
        <p:nvGrpSpPr>
          <p:cNvPr id="2" name="Group 45"/>
          <p:cNvGrpSpPr>
            <a:grpSpLocks/>
          </p:cNvGrpSpPr>
          <p:nvPr/>
        </p:nvGrpSpPr>
        <p:grpSpPr bwMode="auto">
          <a:xfrm>
            <a:off x="887412" y="1785926"/>
            <a:ext cx="3613150" cy="1828800"/>
            <a:chOff x="364" y="1738"/>
            <a:chExt cx="2276" cy="1152"/>
          </a:xfrm>
        </p:grpSpPr>
        <p:sp>
          <p:nvSpPr>
            <p:cNvPr id="1131558" name="Rectangle 38"/>
            <p:cNvSpPr>
              <a:spLocks noChangeArrowheads="1"/>
            </p:cNvSpPr>
            <p:nvPr/>
          </p:nvSpPr>
          <p:spPr bwMode="auto">
            <a:xfrm>
              <a:off x="364" y="1738"/>
              <a:ext cx="2276" cy="628"/>
            </a:xfrm>
            <a:prstGeom prst="rect">
              <a:avLst/>
            </a:prstGeom>
            <a:noFill/>
            <a:ln w="15875">
              <a:noFill/>
              <a:miter lim="800000"/>
              <a:headEnd/>
              <a:tailEnd/>
            </a:ln>
            <a:effectLst/>
          </p:spPr>
          <p:txBody>
            <a:bodyPr>
              <a:noAutofit/>
            </a:bodyPr>
            <a:lstStyle/>
            <a:p>
              <a:pPr algn="l">
                <a:lnSpc>
                  <a:spcPct val="110000"/>
                </a:lnSpc>
                <a:buClr>
                  <a:srgbClr val="003366"/>
                </a:buClr>
                <a:buSzPct val="70000"/>
                <a:buFont typeface="Wingdings" pitchFamily="2" charset="2"/>
                <a:buNone/>
              </a:pPr>
              <a:r>
                <a:rPr lang="ja-JP" altLang="en-US" dirty="0">
                  <a:solidFill>
                    <a:srgbClr val="DDDDDD"/>
                  </a:solidFill>
                </a:rPr>
                <a:t>互いに</a:t>
              </a:r>
              <a:r>
                <a:rPr lang="en-US" altLang="ja-JP" dirty="0">
                  <a:solidFill>
                    <a:srgbClr val="FFCCCC"/>
                  </a:solidFill>
                </a:rPr>
                <a:t>1000km</a:t>
              </a:r>
              <a:r>
                <a:rPr lang="ja-JP" altLang="en-US" dirty="0">
                  <a:solidFill>
                    <a:srgbClr val="DDDDDD"/>
                  </a:solidFill>
                </a:rPr>
                <a:t>離れた</a:t>
              </a:r>
              <a:r>
                <a:rPr lang="en-US" altLang="ja-JP" dirty="0">
                  <a:solidFill>
                    <a:srgbClr val="DDDDDD"/>
                  </a:solidFill>
                </a:rPr>
                <a:t>3</a:t>
              </a:r>
              <a:r>
                <a:rPr lang="ja-JP" altLang="en-US" dirty="0">
                  <a:solidFill>
                    <a:srgbClr val="DDDDDD"/>
                  </a:solidFill>
                </a:rPr>
                <a:t>機の</a:t>
              </a:r>
              <a:r>
                <a:rPr lang="en-US" altLang="ja-JP" dirty="0">
                  <a:solidFill>
                    <a:srgbClr val="DDDDDD"/>
                  </a:solidFill>
                </a:rPr>
                <a:t>S/C</a:t>
              </a:r>
            </a:p>
            <a:p>
              <a:pPr algn="l">
                <a:lnSpc>
                  <a:spcPct val="110000"/>
                </a:lnSpc>
                <a:buClr>
                  <a:srgbClr val="003366"/>
                </a:buClr>
                <a:buSzPct val="70000"/>
                <a:buFont typeface="Wingdings" pitchFamily="2" charset="2"/>
                <a:buNone/>
              </a:pPr>
              <a:r>
                <a:rPr lang="ja-JP" altLang="en-US" dirty="0">
                  <a:solidFill>
                    <a:srgbClr val="DDDDDD"/>
                  </a:solidFill>
                </a:rPr>
                <a:t>非接触保持された鏡間距離を</a:t>
              </a:r>
            </a:p>
            <a:p>
              <a:pPr algn="l">
                <a:lnSpc>
                  <a:spcPct val="110000"/>
                </a:lnSpc>
                <a:buClr>
                  <a:srgbClr val="003366"/>
                </a:buClr>
                <a:buSzPct val="70000"/>
                <a:buFont typeface="Wingdings" pitchFamily="2" charset="2"/>
                <a:buNone/>
              </a:pPr>
              <a:r>
                <a:rPr lang="ja-JP" altLang="en-US" dirty="0">
                  <a:solidFill>
                    <a:srgbClr val="FFCCCC"/>
                  </a:solidFill>
                </a:rPr>
                <a:t>　レーザー干渉計</a:t>
              </a:r>
              <a:r>
                <a:rPr lang="ja-JP" altLang="en-US" dirty="0">
                  <a:solidFill>
                    <a:srgbClr val="DDDDDD"/>
                  </a:solidFill>
                </a:rPr>
                <a:t>によって精密測距</a:t>
              </a:r>
            </a:p>
          </p:txBody>
        </p:sp>
        <p:sp>
          <p:nvSpPr>
            <p:cNvPr id="1131560" name="Rectangle 40"/>
            <p:cNvSpPr>
              <a:spLocks noChangeArrowheads="1"/>
            </p:cNvSpPr>
            <p:nvPr/>
          </p:nvSpPr>
          <p:spPr bwMode="auto">
            <a:xfrm>
              <a:off x="412" y="2410"/>
              <a:ext cx="2132" cy="248"/>
            </a:xfrm>
            <a:prstGeom prst="rect">
              <a:avLst/>
            </a:prstGeom>
            <a:noFill/>
            <a:ln w="15875">
              <a:noFill/>
              <a:miter lim="800000"/>
              <a:headEnd/>
              <a:tailEnd/>
            </a:ln>
            <a:effectLst/>
          </p:spPr>
          <p:txBody>
            <a:bodyPr>
              <a:noAutofit/>
            </a:bodyPr>
            <a:lstStyle/>
            <a:p>
              <a:pPr algn="l">
                <a:lnSpc>
                  <a:spcPct val="110000"/>
                </a:lnSpc>
                <a:buClr>
                  <a:srgbClr val="003366"/>
                </a:buClr>
                <a:buSzPct val="70000"/>
                <a:buFont typeface="Wingdings" pitchFamily="2" charset="2"/>
                <a:buNone/>
              </a:pPr>
              <a:r>
                <a:rPr lang="ja-JP" altLang="en-US" dirty="0">
                  <a:solidFill>
                    <a:srgbClr val="DDDDDD"/>
                  </a:solidFill>
                </a:rPr>
                <a:t>太陽公転軌道</a:t>
              </a:r>
            </a:p>
          </p:txBody>
        </p:sp>
        <p:sp>
          <p:nvSpPr>
            <p:cNvPr id="1131561" name="Rectangle 41"/>
            <p:cNvSpPr>
              <a:spLocks noChangeArrowheads="1"/>
            </p:cNvSpPr>
            <p:nvPr/>
          </p:nvSpPr>
          <p:spPr bwMode="auto">
            <a:xfrm>
              <a:off x="440" y="2642"/>
              <a:ext cx="2132" cy="248"/>
            </a:xfrm>
            <a:prstGeom prst="rect">
              <a:avLst/>
            </a:prstGeom>
            <a:noFill/>
            <a:ln w="15875">
              <a:noFill/>
              <a:miter lim="800000"/>
              <a:headEnd/>
              <a:tailEnd/>
            </a:ln>
            <a:effectLst/>
          </p:spPr>
          <p:txBody>
            <a:bodyPr>
              <a:noAutofit/>
            </a:bodyPr>
            <a:lstStyle/>
            <a:p>
              <a:pPr algn="l">
                <a:lnSpc>
                  <a:spcPct val="110000"/>
                </a:lnSpc>
                <a:buClr>
                  <a:srgbClr val="003366"/>
                </a:buClr>
                <a:buSzPct val="70000"/>
                <a:buFont typeface="Wingdings" pitchFamily="2" charset="2"/>
                <a:buNone/>
              </a:pPr>
              <a:r>
                <a:rPr lang="ja-JP" altLang="en-US" dirty="0">
                  <a:solidFill>
                    <a:srgbClr val="DDDDDD"/>
                  </a:solidFill>
                </a:rPr>
                <a:t>最大４ユニットで相関をとる</a:t>
              </a:r>
            </a:p>
          </p:txBody>
        </p:sp>
      </p:grpSp>
      <p:grpSp>
        <p:nvGrpSpPr>
          <p:cNvPr id="3" name="Group 44"/>
          <p:cNvGrpSpPr>
            <a:grpSpLocks/>
          </p:cNvGrpSpPr>
          <p:nvPr/>
        </p:nvGrpSpPr>
        <p:grpSpPr bwMode="auto">
          <a:xfrm>
            <a:off x="642910" y="3690950"/>
            <a:ext cx="4014790" cy="1524000"/>
            <a:chOff x="336" y="2928"/>
            <a:chExt cx="2226" cy="960"/>
          </a:xfrm>
        </p:grpSpPr>
        <p:sp>
          <p:nvSpPr>
            <p:cNvPr id="1131562" name="Rectangle 42"/>
            <p:cNvSpPr>
              <a:spLocks noChangeArrowheads="1"/>
            </p:cNvSpPr>
            <p:nvPr/>
          </p:nvSpPr>
          <p:spPr bwMode="auto">
            <a:xfrm>
              <a:off x="336" y="3197"/>
              <a:ext cx="2226" cy="691"/>
            </a:xfrm>
            <a:prstGeom prst="rect">
              <a:avLst/>
            </a:prstGeom>
            <a:noFill/>
            <a:ln w="15875">
              <a:noFill/>
              <a:miter lim="800000"/>
              <a:headEnd/>
              <a:tailEnd/>
            </a:ln>
            <a:effectLst/>
          </p:spPr>
          <p:txBody>
            <a:bodyPr>
              <a:noAutofit/>
            </a:bodyPr>
            <a:lstStyle/>
            <a:p>
              <a:pPr algn="l">
                <a:lnSpc>
                  <a:spcPct val="110000"/>
                </a:lnSpc>
                <a:buFontTx/>
                <a:buNone/>
              </a:pPr>
              <a:r>
                <a:rPr lang="ja-JP" altLang="en-US" sz="2000" dirty="0">
                  <a:solidFill>
                    <a:srgbClr val="CCECFF"/>
                  </a:solidFill>
                  <a:sym typeface="Wingdings" pitchFamily="2" charset="2"/>
                </a:rPr>
                <a:t>初期宇宙からの重力波</a:t>
              </a:r>
              <a:r>
                <a:rPr lang="en-US" altLang="ja-JP" sz="2000" dirty="0">
                  <a:solidFill>
                    <a:srgbClr val="CCECFF"/>
                  </a:solidFill>
                  <a:sym typeface="Wingdings" pitchFamily="2" charset="2"/>
                </a:rPr>
                <a:t>, </a:t>
              </a:r>
            </a:p>
            <a:p>
              <a:pPr algn="l">
                <a:lnSpc>
                  <a:spcPct val="110000"/>
                </a:lnSpc>
                <a:buFontTx/>
                <a:buNone/>
              </a:pPr>
              <a:r>
                <a:rPr lang="ja-JP" altLang="en-US" sz="2000" dirty="0">
                  <a:solidFill>
                    <a:srgbClr val="CCECFF"/>
                  </a:solidFill>
                  <a:sym typeface="Wingdings" pitchFamily="2" charset="2"/>
                </a:rPr>
                <a:t>連星からの重力波 の</a:t>
              </a:r>
              <a:r>
                <a:rPr lang="ja-JP" altLang="en-US" sz="2000" dirty="0" smtClean="0">
                  <a:solidFill>
                    <a:srgbClr val="CCECFF"/>
                  </a:solidFill>
                  <a:sym typeface="Wingdings" pitchFamily="2" charset="2"/>
                </a:rPr>
                <a:t>観測</a:t>
              </a:r>
              <a:endParaRPr lang="ja-JP" altLang="en-US" sz="2000" dirty="0">
                <a:solidFill>
                  <a:srgbClr val="F8F8F8"/>
                </a:solidFill>
                <a:sym typeface="Wingdings" pitchFamily="2" charset="2"/>
              </a:endParaRPr>
            </a:p>
            <a:p>
              <a:pPr algn="l">
                <a:lnSpc>
                  <a:spcPct val="110000"/>
                </a:lnSpc>
                <a:buFontTx/>
                <a:buNone/>
              </a:pPr>
              <a:r>
                <a:rPr lang="ja-JP" altLang="en-US" sz="2000" dirty="0" smtClean="0">
                  <a:solidFill>
                    <a:srgbClr val="FFCCCC"/>
                  </a:solidFill>
                  <a:sym typeface="Wingdings" pitchFamily="2" charset="2"/>
                </a:rPr>
                <a:t>   </a:t>
              </a:r>
              <a:r>
                <a:rPr lang="en-US" altLang="ja-JP" sz="2000" dirty="0" smtClean="0">
                  <a:solidFill>
                    <a:srgbClr val="FFFFFF"/>
                  </a:solidFill>
                  <a:sym typeface="Wingdings" pitchFamily="2" charset="2"/>
                </a:rPr>
                <a:t></a:t>
              </a:r>
              <a:r>
                <a:rPr lang="ja-JP" altLang="en-US" sz="2000" dirty="0" smtClean="0">
                  <a:solidFill>
                    <a:srgbClr val="FFCCCC"/>
                  </a:solidFill>
                  <a:sym typeface="Wingdings" pitchFamily="2" charset="2"/>
                </a:rPr>
                <a:t>宇宙</a:t>
              </a:r>
              <a:r>
                <a:rPr lang="ja-JP" altLang="en-US" sz="2000" dirty="0">
                  <a:solidFill>
                    <a:srgbClr val="FFCCCC"/>
                  </a:solidFill>
                  <a:sym typeface="Wingdings" pitchFamily="2" charset="2"/>
                </a:rPr>
                <a:t>の成り立ち</a:t>
              </a:r>
              <a:r>
                <a:rPr lang="ja-JP" altLang="en-US" sz="2000" dirty="0">
                  <a:solidFill>
                    <a:srgbClr val="F8F8F8"/>
                  </a:solidFill>
                  <a:sym typeface="Wingdings" pitchFamily="2" charset="2"/>
                </a:rPr>
                <a:t>に関する知見</a:t>
              </a:r>
            </a:p>
          </p:txBody>
        </p:sp>
        <p:sp>
          <p:nvSpPr>
            <p:cNvPr id="1131563" name="AutoShape 43"/>
            <p:cNvSpPr>
              <a:spLocks noChangeArrowheads="1"/>
            </p:cNvSpPr>
            <p:nvPr/>
          </p:nvSpPr>
          <p:spPr bwMode="auto">
            <a:xfrm rot="5400000">
              <a:off x="1126" y="2911"/>
              <a:ext cx="182" cy="215"/>
            </a:xfrm>
            <a:custGeom>
              <a:avLst/>
              <a:gdLst>
                <a:gd name="G0" fmla="+- 10482 0 0"/>
                <a:gd name="G1" fmla="+- 3741 0 0"/>
                <a:gd name="G2" fmla="+- 21600 0 3741"/>
                <a:gd name="G3" fmla="+- 10800 0 3741"/>
                <a:gd name="G4" fmla="+- 21600 0 10482"/>
                <a:gd name="G5" fmla="*/ G4 G3 10800"/>
                <a:gd name="G6" fmla="+- 21600 0 G5"/>
                <a:gd name="T0" fmla="*/ 10482 w 21600"/>
                <a:gd name="T1" fmla="*/ 0 h 21600"/>
                <a:gd name="T2" fmla="*/ 0 w 21600"/>
                <a:gd name="T3" fmla="*/ 10800 h 21600"/>
                <a:gd name="T4" fmla="*/ 10482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0482" y="0"/>
                  </a:moveTo>
                  <a:lnTo>
                    <a:pt x="10482" y="3741"/>
                  </a:lnTo>
                  <a:lnTo>
                    <a:pt x="3375" y="3741"/>
                  </a:lnTo>
                  <a:lnTo>
                    <a:pt x="3375" y="17859"/>
                  </a:lnTo>
                  <a:lnTo>
                    <a:pt x="10482" y="17859"/>
                  </a:lnTo>
                  <a:lnTo>
                    <a:pt x="10482" y="21600"/>
                  </a:lnTo>
                  <a:lnTo>
                    <a:pt x="21600" y="10800"/>
                  </a:lnTo>
                  <a:close/>
                </a:path>
                <a:path w="21600" h="21600">
                  <a:moveTo>
                    <a:pt x="1350" y="3741"/>
                  </a:moveTo>
                  <a:lnTo>
                    <a:pt x="1350" y="17859"/>
                  </a:lnTo>
                  <a:lnTo>
                    <a:pt x="2700" y="17859"/>
                  </a:lnTo>
                  <a:lnTo>
                    <a:pt x="2700" y="3741"/>
                  </a:lnTo>
                  <a:close/>
                </a:path>
                <a:path w="21600" h="21600">
                  <a:moveTo>
                    <a:pt x="0" y="3741"/>
                  </a:moveTo>
                  <a:lnTo>
                    <a:pt x="0" y="17859"/>
                  </a:lnTo>
                  <a:lnTo>
                    <a:pt x="675" y="17859"/>
                  </a:lnTo>
                  <a:lnTo>
                    <a:pt x="675" y="3741"/>
                  </a:lnTo>
                  <a:close/>
                </a:path>
              </a:pathLst>
            </a:custGeom>
            <a:solidFill>
              <a:srgbClr val="3366FF">
                <a:alpha val="20000"/>
              </a:srgbClr>
            </a:solidFill>
            <a:ln w="3175">
              <a:solidFill>
                <a:srgbClr val="99CCFF"/>
              </a:solidFill>
              <a:miter lim="800000"/>
              <a:headEnd/>
              <a:tailEnd/>
            </a:ln>
            <a:effectLst/>
          </p:spPr>
          <p:txBody>
            <a:bodyPr anchor="ctr">
              <a:noAutofit/>
            </a:bodyPr>
            <a:lstStyle/>
            <a:p>
              <a:endParaRPr lang="ja-JP" altLang="en-US" sz="2400">
                <a:solidFill>
                  <a:srgbClr val="003366"/>
                </a:solidFill>
              </a:endParaRPr>
            </a:p>
          </p:txBody>
        </p:sp>
      </p:grpSp>
      <p:grpSp>
        <p:nvGrpSpPr>
          <p:cNvPr id="4" name="グループ化 235"/>
          <p:cNvGrpSpPr/>
          <p:nvPr/>
        </p:nvGrpSpPr>
        <p:grpSpPr>
          <a:xfrm>
            <a:off x="4357686" y="1857364"/>
            <a:ext cx="4572032" cy="4572032"/>
            <a:chOff x="3590954" y="1196960"/>
            <a:chExt cx="5338763" cy="5018112"/>
          </a:xfrm>
        </p:grpSpPr>
        <p:sp>
          <p:nvSpPr>
            <p:cNvPr id="19" name="Oval 137"/>
            <p:cNvSpPr>
              <a:spLocks noChangeArrowheads="1"/>
            </p:cNvSpPr>
            <p:nvPr/>
          </p:nvSpPr>
          <p:spPr bwMode="auto">
            <a:xfrm>
              <a:off x="3590954" y="4259243"/>
              <a:ext cx="1804988" cy="1801810"/>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0" name="Oval 209"/>
            <p:cNvSpPr>
              <a:spLocks noChangeArrowheads="1"/>
            </p:cNvSpPr>
            <p:nvPr/>
          </p:nvSpPr>
          <p:spPr bwMode="auto">
            <a:xfrm>
              <a:off x="5354667" y="1196960"/>
              <a:ext cx="1804988" cy="1801810"/>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1" name="Oval 210"/>
            <p:cNvSpPr>
              <a:spLocks noChangeArrowheads="1"/>
            </p:cNvSpPr>
            <p:nvPr/>
          </p:nvSpPr>
          <p:spPr bwMode="auto">
            <a:xfrm>
              <a:off x="7124729" y="4259242"/>
              <a:ext cx="1804988" cy="1801810"/>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2" name="Freeform 5"/>
            <p:cNvSpPr>
              <a:spLocks/>
            </p:cNvSpPr>
            <p:nvPr/>
          </p:nvSpPr>
          <p:spPr bwMode="auto">
            <a:xfrm rot="14397729">
              <a:off x="6053169" y="3727430"/>
              <a:ext cx="2165346"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3" name="Freeform 6"/>
            <p:cNvSpPr>
              <a:spLocks/>
            </p:cNvSpPr>
            <p:nvPr/>
          </p:nvSpPr>
          <p:spPr bwMode="auto">
            <a:xfrm rot="14397729" flipV="1">
              <a:off x="6184931" y="3654406"/>
              <a:ext cx="2165346"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4" name="Freeform 7"/>
            <p:cNvSpPr>
              <a:spLocks/>
            </p:cNvSpPr>
            <p:nvPr/>
          </p:nvSpPr>
          <p:spPr bwMode="auto">
            <a:xfrm rot="14397729">
              <a:off x="6137306" y="3506768"/>
              <a:ext cx="2006596"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FontTx/>
                <a:buNone/>
              </a:pPr>
              <a:endParaRPr lang="ja-JP" altLang="en-US" sz="2400" dirty="0">
                <a:solidFill>
                  <a:srgbClr val="CCFFCC">
                    <a:lumMod val="50000"/>
                  </a:srgbClr>
                </a:solidFill>
                <a:latin typeface="Arial" charset="0"/>
                <a:ea typeface="ＭＳ Ｐゴシック" pitchFamily="50" charset="-128"/>
              </a:endParaRPr>
            </a:p>
          </p:txBody>
        </p:sp>
        <p:sp>
          <p:nvSpPr>
            <p:cNvPr id="25" name="Rectangle 8"/>
            <p:cNvSpPr>
              <a:spLocks noChangeArrowheads="1"/>
            </p:cNvSpPr>
            <p:nvPr/>
          </p:nvSpPr>
          <p:spPr bwMode="auto">
            <a:xfrm rot="11744560">
              <a:off x="6373842" y="2201846"/>
              <a:ext cx="38100" cy="177799"/>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6" name="Rectangle 9"/>
            <p:cNvSpPr>
              <a:spLocks noChangeArrowheads="1"/>
            </p:cNvSpPr>
            <p:nvPr/>
          </p:nvSpPr>
          <p:spPr bwMode="auto">
            <a:xfrm rot="9888311">
              <a:off x="6130954" y="2193909"/>
              <a:ext cx="39688" cy="177799"/>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7" name="Rectangle 10"/>
            <p:cNvSpPr>
              <a:spLocks noChangeArrowheads="1"/>
            </p:cNvSpPr>
            <p:nvPr/>
          </p:nvSpPr>
          <p:spPr bwMode="auto">
            <a:xfrm rot="10780961">
              <a:off x="6227792" y="1901809"/>
              <a:ext cx="41275" cy="350837"/>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8" name="Line 11"/>
            <p:cNvSpPr>
              <a:spLocks noChangeShapeType="1"/>
            </p:cNvSpPr>
            <p:nvPr/>
          </p:nvSpPr>
          <p:spPr bwMode="auto">
            <a:xfrm rot="7209001" flipV="1">
              <a:off x="5557868" y="2105008"/>
              <a:ext cx="1396998" cy="1588"/>
            </a:xfrm>
            <a:prstGeom prst="line">
              <a:avLst/>
            </a:prstGeom>
            <a:noFill/>
            <a:ln w="57150">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9" name="Rectangle 12"/>
            <p:cNvSpPr>
              <a:spLocks noChangeArrowheads="1"/>
            </p:cNvSpPr>
            <p:nvPr/>
          </p:nvSpPr>
          <p:spPr bwMode="auto">
            <a:xfrm rot="7209001">
              <a:off x="6364317" y="1533509"/>
              <a:ext cx="350837" cy="184150"/>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30" name="Freeform 13"/>
            <p:cNvSpPr>
              <a:spLocks/>
            </p:cNvSpPr>
            <p:nvPr/>
          </p:nvSpPr>
          <p:spPr bwMode="auto">
            <a:xfrm rot="7209001">
              <a:off x="6024592" y="2368532"/>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31" name="Line 14"/>
            <p:cNvSpPr>
              <a:spLocks noChangeShapeType="1"/>
            </p:cNvSpPr>
            <p:nvPr/>
          </p:nvSpPr>
          <p:spPr bwMode="auto">
            <a:xfrm rot="7209001">
              <a:off x="6083329" y="2471720"/>
              <a:ext cx="69850" cy="0"/>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32" name="Line 15"/>
            <p:cNvSpPr>
              <a:spLocks noChangeShapeType="1"/>
            </p:cNvSpPr>
            <p:nvPr/>
          </p:nvSpPr>
          <p:spPr bwMode="auto">
            <a:xfrm rot="7209001">
              <a:off x="5970617" y="2411395"/>
              <a:ext cx="68263" cy="0"/>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nvGrpSpPr>
            <p:cNvPr id="5" name="Group 16"/>
            <p:cNvGrpSpPr>
              <a:grpSpLocks/>
            </p:cNvGrpSpPr>
            <p:nvPr/>
          </p:nvGrpSpPr>
          <p:grpSpPr bwMode="auto">
            <a:xfrm rot="7209001">
              <a:off x="5538794" y="2690827"/>
              <a:ext cx="600080" cy="495300"/>
              <a:chOff x="4785" y="11039"/>
              <a:chExt cx="829" cy="688"/>
            </a:xfrm>
          </p:grpSpPr>
          <p:sp>
            <p:nvSpPr>
              <p:cNvPr id="226"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27"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28"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29"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30"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sp>
          <p:nvSpPr>
            <p:cNvPr id="34" name="Freeform 22"/>
            <p:cNvSpPr>
              <a:spLocks/>
            </p:cNvSpPr>
            <p:nvPr/>
          </p:nvSpPr>
          <p:spPr bwMode="auto">
            <a:xfrm rot="9872463">
              <a:off x="5869017" y="2471720"/>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35" name="Freeform 23"/>
            <p:cNvSpPr>
              <a:spLocks/>
            </p:cNvSpPr>
            <p:nvPr/>
          </p:nvSpPr>
          <p:spPr bwMode="auto">
            <a:xfrm rot="7209001">
              <a:off x="5748367" y="2481244"/>
              <a:ext cx="450849"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36" name="Arc 24"/>
            <p:cNvSpPr>
              <a:spLocks/>
            </p:cNvSpPr>
            <p:nvPr/>
          </p:nvSpPr>
          <p:spPr bwMode="auto">
            <a:xfrm rot="14146499">
              <a:off x="6054754" y="2360594"/>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37" name="Arc 25"/>
            <p:cNvSpPr>
              <a:spLocks/>
            </p:cNvSpPr>
            <p:nvPr/>
          </p:nvSpPr>
          <p:spPr bwMode="auto">
            <a:xfrm rot="271502" flipV="1">
              <a:off x="5770591" y="2198670"/>
              <a:ext cx="292100" cy="33496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nvGrpSpPr>
            <p:cNvPr id="6" name="Group 26"/>
            <p:cNvGrpSpPr>
              <a:grpSpLocks/>
            </p:cNvGrpSpPr>
            <p:nvPr/>
          </p:nvGrpSpPr>
          <p:grpSpPr bwMode="auto">
            <a:xfrm rot="7209001">
              <a:off x="5492757" y="2660664"/>
              <a:ext cx="600080" cy="500063"/>
              <a:chOff x="4785" y="11039"/>
              <a:chExt cx="829" cy="688"/>
            </a:xfrm>
          </p:grpSpPr>
          <p:sp>
            <p:nvSpPr>
              <p:cNvPr id="221"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22"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23"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24"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25"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sp>
          <p:nvSpPr>
            <p:cNvPr id="39" name="Arc 32"/>
            <p:cNvSpPr>
              <a:spLocks/>
            </p:cNvSpPr>
            <p:nvPr/>
          </p:nvSpPr>
          <p:spPr bwMode="auto">
            <a:xfrm rot="9872463" flipH="1" flipV="1">
              <a:off x="5767416" y="2468545"/>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40" name="Arc 33"/>
            <p:cNvSpPr>
              <a:spLocks/>
            </p:cNvSpPr>
            <p:nvPr/>
          </p:nvSpPr>
          <p:spPr bwMode="auto">
            <a:xfrm rot="9872463">
              <a:off x="5840442" y="2330432"/>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41" name="Arc 34"/>
            <p:cNvSpPr>
              <a:spLocks/>
            </p:cNvSpPr>
            <p:nvPr/>
          </p:nvSpPr>
          <p:spPr bwMode="auto">
            <a:xfrm rot="9872463">
              <a:off x="6024592" y="2311382"/>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42" name="Arc 35"/>
            <p:cNvSpPr>
              <a:spLocks/>
            </p:cNvSpPr>
            <p:nvPr/>
          </p:nvSpPr>
          <p:spPr bwMode="auto">
            <a:xfrm rot="9872463" flipH="1" flipV="1">
              <a:off x="5957917" y="2428857"/>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43" name="Line 36"/>
            <p:cNvSpPr>
              <a:spLocks noChangeShapeType="1"/>
            </p:cNvSpPr>
            <p:nvPr/>
          </p:nvSpPr>
          <p:spPr bwMode="auto">
            <a:xfrm rot="9016332" flipV="1">
              <a:off x="6453217" y="2035158"/>
              <a:ext cx="0" cy="733424"/>
            </a:xfrm>
            <a:prstGeom prst="line">
              <a:avLst/>
            </a:prstGeom>
            <a:noFill/>
            <a:ln w="57150">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44" name="Freeform 37"/>
            <p:cNvSpPr>
              <a:spLocks/>
            </p:cNvSpPr>
            <p:nvPr/>
          </p:nvSpPr>
          <p:spPr bwMode="auto">
            <a:xfrm rot="3616332">
              <a:off x="6429404" y="2368532"/>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45" name="Line 38"/>
            <p:cNvSpPr>
              <a:spLocks noChangeShapeType="1"/>
            </p:cNvSpPr>
            <p:nvPr/>
          </p:nvSpPr>
          <p:spPr bwMode="auto">
            <a:xfrm rot="3616332">
              <a:off x="6491317" y="2408220"/>
              <a:ext cx="69850" cy="0"/>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46" name="Line 39"/>
            <p:cNvSpPr>
              <a:spLocks noChangeShapeType="1"/>
            </p:cNvSpPr>
            <p:nvPr/>
          </p:nvSpPr>
          <p:spPr bwMode="auto">
            <a:xfrm rot="3616332">
              <a:off x="6380192" y="2476482"/>
              <a:ext cx="69850" cy="1588"/>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47" name="Freeform 40"/>
            <p:cNvSpPr>
              <a:spLocks/>
            </p:cNvSpPr>
            <p:nvPr/>
          </p:nvSpPr>
          <p:spPr bwMode="auto">
            <a:xfrm rot="3616332">
              <a:off x="6553229" y="2549507"/>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48" name="Line 41"/>
            <p:cNvSpPr>
              <a:spLocks noChangeShapeType="1"/>
            </p:cNvSpPr>
            <p:nvPr/>
          </p:nvSpPr>
          <p:spPr bwMode="auto">
            <a:xfrm rot="3616332">
              <a:off x="6594504" y="2462194"/>
              <a:ext cx="0" cy="398463"/>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49" name="Line 42"/>
            <p:cNvSpPr>
              <a:spLocks noChangeShapeType="1"/>
            </p:cNvSpPr>
            <p:nvPr/>
          </p:nvSpPr>
          <p:spPr bwMode="auto">
            <a:xfrm rot="3616332">
              <a:off x="6707217" y="2638407"/>
              <a:ext cx="180975" cy="1588"/>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50" name="Line 43"/>
            <p:cNvSpPr>
              <a:spLocks noChangeShapeType="1"/>
            </p:cNvSpPr>
            <p:nvPr/>
          </p:nvSpPr>
          <p:spPr bwMode="auto">
            <a:xfrm rot="3616332">
              <a:off x="6380192" y="2825731"/>
              <a:ext cx="187325" cy="1588"/>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51" name="Arc 44"/>
            <p:cNvSpPr>
              <a:spLocks/>
            </p:cNvSpPr>
            <p:nvPr/>
          </p:nvSpPr>
          <p:spPr bwMode="auto">
            <a:xfrm rot="17144832">
              <a:off x="6511954" y="2695557"/>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52" name="Freeform 45"/>
            <p:cNvSpPr>
              <a:spLocks/>
            </p:cNvSpPr>
            <p:nvPr/>
          </p:nvSpPr>
          <p:spPr bwMode="auto">
            <a:xfrm rot="6279794">
              <a:off x="6440517" y="2478069"/>
              <a:ext cx="217487"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53" name="Freeform 46"/>
            <p:cNvSpPr>
              <a:spLocks/>
            </p:cNvSpPr>
            <p:nvPr/>
          </p:nvSpPr>
          <p:spPr bwMode="auto">
            <a:xfrm rot="3616332">
              <a:off x="6332567" y="2482832"/>
              <a:ext cx="452437"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54" name="Arc 47"/>
            <p:cNvSpPr>
              <a:spLocks/>
            </p:cNvSpPr>
            <p:nvPr/>
          </p:nvSpPr>
          <p:spPr bwMode="auto">
            <a:xfrm rot="10553830">
              <a:off x="6470679" y="2198670"/>
              <a:ext cx="290513" cy="336549"/>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55" name="Arc 48"/>
            <p:cNvSpPr>
              <a:spLocks/>
            </p:cNvSpPr>
            <p:nvPr/>
          </p:nvSpPr>
          <p:spPr bwMode="auto">
            <a:xfrm rot="18278834" flipV="1">
              <a:off x="6186518" y="2365357"/>
              <a:ext cx="293687"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nvGrpSpPr>
            <p:cNvPr id="7" name="Group 49"/>
            <p:cNvGrpSpPr>
              <a:grpSpLocks/>
            </p:cNvGrpSpPr>
            <p:nvPr/>
          </p:nvGrpSpPr>
          <p:grpSpPr bwMode="auto">
            <a:xfrm rot="3616332">
              <a:off x="6419895" y="2673364"/>
              <a:ext cx="600080" cy="503238"/>
              <a:chOff x="4785" y="11039"/>
              <a:chExt cx="829" cy="688"/>
            </a:xfrm>
          </p:grpSpPr>
          <p:sp>
            <p:nvSpPr>
              <p:cNvPr id="216"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17"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18"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19"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20"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sp>
          <p:nvSpPr>
            <p:cNvPr id="57" name="Arc 55"/>
            <p:cNvSpPr>
              <a:spLocks/>
            </p:cNvSpPr>
            <p:nvPr/>
          </p:nvSpPr>
          <p:spPr bwMode="auto">
            <a:xfrm rot="6279794" flipH="1" flipV="1">
              <a:off x="6413530" y="2471718"/>
              <a:ext cx="350837"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58" name="Arc 56"/>
            <p:cNvSpPr>
              <a:spLocks/>
            </p:cNvSpPr>
            <p:nvPr/>
          </p:nvSpPr>
          <p:spPr bwMode="auto">
            <a:xfrm rot="6279794">
              <a:off x="6330979" y="2339957"/>
              <a:ext cx="349249"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59" name="Arc 57"/>
            <p:cNvSpPr>
              <a:spLocks/>
            </p:cNvSpPr>
            <p:nvPr/>
          </p:nvSpPr>
          <p:spPr bwMode="auto">
            <a:xfrm rot="6279794">
              <a:off x="6369079" y="2314557"/>
              <a:ext cx="139699"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60" name="Arc 58"/>
            <p:cNvSpPr>
              <a:spLocks/>
            </p:cNvSpPr>
            <p:nvPr/>
          </p:nvSpPr>
          <p:spPr bwMode="auto">
            <a:xfrm rot="6279794" flipH="1" flipV="1">
              <a:off x="6434167" y="2428858"/>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61" name="Line 59"/>
            <p:cNvSpPr>
              <a:spLocks noChangeShapeType="1"/>
            </p:cNvSpPr>
            <p:nvPr/>
          </p:nvSpPr>
          <p:spPr bwMode="auto">
            <a:xfrm rot="7209001">
              <a:off x="5934104" y="1924033"/>
              <a:ext cx="1588" cy="520700"/>
            </a:xfrm>
            <a:prstGeom prst="line">
              <a:avLst/>
            </a:prstGeom>
            <a:noFill/>
            <a:ln w="57150">
              <a:solidFill>
                <a:srgbClr val="C0C0C0"/>
              </a:solidFill>
              <a:round/>
              <a:headEnd/>
              <a:tailEnd/>
            </a:ln>
            <a:effectLst/>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62" name="Line 60"/>
            <p:cNvSpPr>
              <a:spLocks noChangeShapeType="1"/>
            </p:cNvSpPr>
            <p:nvPr/>
          </p:nvSpPr>
          <p:spPr bwMode="auto">
            <a:xfrm rot="14429284">
              <a:off x="6605617" y="1931970"/>
              <a:ext cx="0" cy="519113"/>
            </a:xfrm>
            <a:prstGeom prst="line">
              <a:avLst/>
            </a:prstGeom>
            <a:noFill/>
            <a:ln w="57150">
              <a:solidFill>
                <a:srgbClr val="C0C0C0"/>
              </a:solidFill>
              <a:round/>
              <a:headEnd/>
              <a:tailEnd/>
            </a:ln>
            <a:effectLst/>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nvGrpSpPr>
            <p:cNvPr id="8" name="Group 61"/>
            <p:cNvGrpSpPr>
              <a:grpSpLocks/>
            </p:cNvGrpSpPr>
            <p:nvPr/>
          </p:nvGrpSpPr>
          <p:grpSpPr bwMode="auto">
            <a:xfrm rot="14462297">
              <a:off x="6792952" y="1941512"/>
              <a:ext cx="223837" cy="180975"/>
              <a:chOff x="5504" y="8144"/>
              <a:chExt cx="291" cy="236"/>
            </a:xfrm>
          </p:grpSpPr>
          <p:sp>
            <p:nvSpPr>
              <p:cNvPr id="214"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15"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grpSp>
          <p:nvGrpSpPr>
            <p:cNvPr id="9" name="Group 64"/>
            <p:cNvGrpSpPr>
              <a:grpSpLocks/>
            </p:cNvGrpSpPr>
            <p:nvPr/>
          </p:nvGrpSpPr>
          <p:grpSpPr bwMode="auto">
            <a:xfrm rot="7209001">
              <a:off x="5526106" y="1951037"/>
              <a:ext cx="227013" cy="180975"/>
              <a:chOff x="5504" y="8144"/>
              <a:chExt cx="291" cy="236"/>
            </a:xfrm>
          </p:grpSpPr>
          <p:sp>
            <p:nvSpPr>
              <p:cNvPr id="212"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13"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sp>
          <p:nvSpPr>
            <p:cNvPr id="65" name="Rectangle 67"/>
            <p:cNvSpPr>
              <a:spLocks noChangeArrowheads="1"/>
            </p:cNvSpPr>
            <p:nvPr/>
          </p:nvSpPr>
          <p:spPr bwMode="auto">
            <a:xfrm rot="10780961">
              <a:off x="6224617" y="1900221"/>
              <a:ext cx="42863" cy="350837"/>
            </a:xfrm>
            <a:prstGeom prst="rect">
              <a:avLst/>
            </a:prstGeom>
            <a:no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66" name="Rectangle 68"/>
            <p:cNvSpPr>
              <a:spLocks noChangeArrowheads="1"/>
            </p:cNvSpPr>
            <p:nvPr/>
          </p:nvSpPr>
          <p:spPr bwMode="auto">
            <a:xfrm rot="9888311">
              <a:off x="6130954" y="2193907"/>
              <a:ext cx="39688" cy="177799"/>
            </a:xfrm>
            <a:prstGeom prst="rect">
              <a:avLst/>
            </a:prstGeom>
            <a:no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67" name="Rectangle 69"/>
            <p:cNvSpPr>
              <a:spLocks noChangeArrowheads="1"/>
            </p:cNvSpPr>
            <p:nvPr/>
          </p:nvSpPr>
          <p:spPr bwMode="auto">
            <a:xfrm rot="11744560">
              <a:off x="6373842" y="2201845"/>
              <a:ext cx="38100" cy="177799"/>
            </a:xfrm>
            <a:prstGeom prst="rect">
              <a:avLst/>
            </a:prstGeom>
            <a:no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68" name="Rectangle 70"/>
            <p:cNvSpPr>
              <a:spLocks noChangeArrowheads="1"/>
            </p:cNvSpPr>
            <p:nvPr/>
          </p:nvSpPr>
          <p:spPr bwMode="auto">
            <a:xfrm rot="17064441" flipH="1">
              <a:off x="7912128" y="4856139"/>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69" name="Rectangle 71"/>
            <p:cNvSpPr>
              <a:spLocks noChangeArrowheads="1"/>
            </p:cNvSpPr>
            <p:nvPr/>
          </p:nvSpPr>
          <p:spPr bwMode="auto">
            <a:xfrm rot="18920690" flipH="1">
              <a:off x="7797829" y="5068865"/>
              <a:ext cx="39688" cy="177799"/>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70" name="Rectangle 72"/>
            <p:cNvSpPr>
              <a:spLocks noChangeArrowheads="1"/>
            </p:cNvSpPr>
            <p:nvPr/>
          </p:nvSpPr>
          <p:spPr bwMode="auto">
            <a:xfrm rot="18028040" flipH="1">
              <a:off x="8023254" y="5000602"/>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71" name="Line 73"/>
            <p:cNvSpPr>
              <a:spLocks noChangeShapeType="1"/>
            </p:cNvSpPr>
            <p:nvPr/>
          </p:nvSpPr>
          <p:spPr bwMode="auto">
            <a:xfrm flipH="1" flipV="1">
              <a:off x="7323167" y="5154589"/>
              <a:ext cx="1397000" cy="1588"/>
            </a:xfrm>
            <a:prstGeom prst="line">
              <a:avLst/>
            </a:prstGeom>
            <a:noFill/>
            <a:ln w="57150">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72" name="Rectangle 74"/>
            <p:cNvSpPr>
              <a:spLocks noChangeArrowheads="1"/>
            </p:cNvSpPr>
            <p:nvPr/>
          </p:nvSpPr>
          <p:spPr bwMode="auto">
            <a:xfrm flipH="1">
              <a:off x="8405842" y="5059340"/>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73" name="Freeform 75"/>
            <p:cNvSpPr>
              <a:spLocks/>
            </p:cNvSpPr>
            <p:nvPr/>
          </p:nvSpPr>
          <p:spPr bwMode="auto">
            <a:xfrm flipH="1">
              <a:off x="7597804" y="5083152"/>
              <a:ext cx="79374"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74" name="Line 76"/>
            <p:cNvSpPr>
              <a:spLocks noChangeShapeType="1"/>
            </p:cNvSpPr>
            <p:nvPr/>
          </p:nvSpPr>
          <p:spPr bwMode="auto">
            <a:xfrm flipH="1">
              <a:off x="7600979" y="5091090"/>
              <a:ext cx="69849" cy="0"/>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75" name="Line 77"/>
            <p:cNvSpPr>
              <a:spLocks noChangeShapeType="1"/>
            </p:cNvSpPr>
            <p:nvPr/>
          </p:nvSpPr>
          <p:spPr bwMode="auto">
            <a:xfrm flipH="1">
              <a:off x="7599392" y="5219676"/>
              <a:ext cx="68263" cy="0"/>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nvGrpSpPr>
            <p:cNvPr id="10" name="Group 78"/>
            <p:cNvGrpSpPr>
              <a:grpSpLocks/>
            </p:cNvGrpSpPr>
            <p:nvPr/>
          </p:nvGrpSpPr>
          <p:grpSpPr bwMode="auto">
            <a:xfrm flipH="1">
              <a:off x="6792903" y="4854552"/>
              <a:ext cx="600081" cy="495299"/>
              <a:chOff x="4785" y="11039"/>
              <a:chExt cx="829" cy="688"/>
            </a:xfrm>
          </p:grpSpPr>
          <p:sp>
            <p:nvSpPr>
              <p:cNvPr id="207"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08"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09"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10"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11"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sp>
          <p:nvSpPr>
            <p:cNvPr id="77" name="Freeform 84"/>
            <p:cNvSpPr>
              <a:spLocks/>
            </p:cNvSpPr>
            <p:nvPr/>
          </p:nvSpPr>
          <p:spPr bwMode="auto">
            <a:xfrm rot="18936538" flipH="1">
              <a:off x="7364442" y="5049815"/>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78" name="Freeform 85"/>
            <p:cNvSpPr>
              <a:spLocks/>
            </p:cNvSpPr>
            <p:nvPr/>
          </p:nvSpPr>
          <p:spPr bwMode="auto">
            <a:xfrm flipH="1">
              <a:off x="7231091" y="5040290"/>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79" name="Arc 86"/>
            <p:cNvSpPr>
              <a:spLocks/>
            </p:cNvSpPr>
            <p:nvPr/>
          </p:nvSpPr>
          <p:spPr bwMode="auto">
            <a:xfrm rot="14662502" flipH="1">
              <a:off x="7483504" y="4824389"/>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80" name="Arc 87"/>
            <p:cNvSpPr>
              <a:spLocks/>
            </p:cNvSpPr>
            <p:nvPr/>
          </p:nvSpPr>
          <p:spPr bwMode="auto">
            <a:xfrm rot="6937498" flipH="1" flipV="1">
              <a:off x="7481917" y="5149826"/>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nvGrpSpPr>
            <p:cNvPr id="11" name="Group 88"/>
            <p:cNvGrpSpPr>
              <a:grpSpLocks/>
            </p:cNvGrpSpPr>
            <p:nvPr/>
          </p:nvGrpSpPr>
          <p:grpSpPr bwMode="auto">
            <a:xfrm flipH="1">
              <a:off x="6792903" y="4899002"/>
              <a:ext cx="600081" cy="500063"/>
              <a:chOff x="4785" y="11039"/>
              <a:chExt cx="829" cy="688"/>
            </a:xfrm>
          </p:grpSpPr>
          <p:sp>
            <p:nvSpPr>
              <p:cNvPr id="202"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03"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04"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05"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06"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sp>
          <p:nvSpPr>
            <p:cNvPr id="82" name="Arc 94"/>
            <p:cNvSpPr>
              <a:spLocks/>
            </p:cNvSpPr>
            <p:nvPr/>
          </p:nvSpPr>
          <p:spPr bwMode="auto">
            <a:xfrm rot="18936538" flipV="1">
              <a:off x="7221566" y="4976790"/>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83" name="Arc 95"/>
            <p:cNvSpPr>
              <a:spLocks/>
            </p:cNvSpPr>
            <p:nvPr/>
          </p:nvSpPr>
          <p:spPr bwMode="auto">
            <a:xfrm rot="18936538" flipH="1">
              <a:off x="7378728" y="4984727"/>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84" name="Arc 96"/>
            <p:cNvSpPr>
              <a:spLocks/>
            </p:cNvSpPr>
            <p:nvPr/>
          </p:nvSpPr>
          <p:spPr bwMode="auto">
            <a:xfrm rot="18936538" flipH="1">
              <a:off x="7631142" y="5084740"/>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85" name="Arc 97"/>
            <p:cNvSpPr>
              <a:spLocks/>
            </p:cNvSpPr>
            <p:nvPr/>
          </p:nvSpPr>
          <p:spPr bwMode="auto">
            <a:xfrm rot="18936538" flipV="1">
              <a:off x="7497792" y="5083152"/>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86" name="Line 98"/>
            <p:cNvSpPr>
              <a:spLocks noChangeShapeType="1"/>
            </p:cNvSpPr>
            <p:nvPr/>
          </p:nvSpPr>
          <p:spPr bwMode="auto">
            <a:xfrm rot="19792668" flipH="1" flipV="1">
              <a:off x="7864503" y="4470378"/>
              <a:ext cx="0" cy="733424"/>
            </a:xfrm>
            <a:prstGeom prst="line">
              <a:avLst/>
            </a:prstGeom>
            <a:noFill/>
            <a:ln w="57150">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87" name="Freeform 99"/>
            <p:cNvSpPr>
              <a:spLocks/>
            </p:cNvSpPr>
            <p:nvPr/>
          </p:nvSpPr>
          <p:spPr bwMode="auto">
            <a:xfrm rot="3592668" flipH="1">
              <a:off x="7802592" y="4732314"/>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88" name="Line 100"/>
            <p:cNvSpPr>
              <a:spLocks noChangeShapeType="1"/>
            </p:cNvSpPr>
            <p:nvPr/>
          </p:nvSpPr>
          <p:spPr bwMode="auto">
            <a:xfrm rot="3592668" flipH="1">
              <a:off x="7861329" y="4770416"/>
              <a:ext cx="69850" cy="0"/>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89" name="Line 101"/>
            <p:cNvSpPr>
              <a:spLocks noChangeShapeType="1"/>
            </p:cNvSpPr>
            <p:nvPr/>
          </p:nvSpPr>
          <p:spPr bwMode="auto">
            <a:xfrm rot="3592668" flipH="1">
              <a:off x="7747029" y="4830740"/>
              <a:ext cx="69850" cy="1588"/>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90" name="Freeform 102"/>
            <p:cNvSpPr>
              <a:spLocks/>
            </p:cNvSpPr>
            <p:nvPr/>
          </p:nvSpPr>
          <p:spPr bwMode="auto">
            <a:xfrm rot="3592668" flipH="1">
              <a:off x="7585104" y="4322740"/>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91" name="Line 103"/>
            <p:cNvSpPr>
              <a:spLocks noChangeShapeType="1"/>
            </p:cNvSpPr>
            <p:nvPr/>
          </p:nvSpPr>
          <p:spPr bwMode="auto">
            <a:xfrm rot="3592668" flipH="1">
              <a:off x="7712104" y="4383065"/>
              <a:ext cx="0" cy="398463"/>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92" name="Line 104"/>
            <p:cNvSpPr>
              <a:spLocks noChangeShapeType="1"/>
            </p:cNvSpPr>
            <p:nvPr/>
          </p:nvSpPr>
          <p:spPr bwMode="auto">
            <a:xfrm rot="3592668" flipH="1">
              <a:off x="7742267" y="4416403"/>
              <a:ext cx="180975" cy="1588"/>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93" name="Line 105"/>
            <p:cNvSpPr>
              <a:spLocks noChangeShapeType="1"/>
            </p:cNvSpPr>
            <p:nvPr/>
          </p:nvSpPr>
          <p:spPr bwMode="auto">
            <a:xfrm rot="3592668" flipH="1">
              <a:off x="7413654" y="4602139"/>
              <a:ext cx="187325" cy="1588"/>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94" name="Arc 106"/>
            <p:cNvSpPr>
              <a:spLocks/>
            </p:cNvSpPr>
            <p:nvPr/>
          </p:nvSpPr>
          <p:spPr bwMode="auto">
            <a:xfrm rot="11664170" flipH="1">
              <a:off x="7294592" y="4035403"/>
              <a:ext cx="500063" cy="511174"/>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95" name="Freeform 107"/>
            <p:cNvSpPr>
              <a:spLocks/>
            </p:cNvSpPr>
            <p:nvPr/>
          </p:nvSpPr>
          <p:spPr bwMode="auto">
            <a:xfrm rot="929206" flipH="1">
              <a:off x="7647017" y="4552928"/>
              <a:ext cx="217488" cy="215899"/>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96" name="Freeform 108"/>
            <p:cNvSpPr>
              <a:spLocks/>
            </p:cNvSpPr>
            <p:nvPr/>
          </p:nvSpPr>
          <p:spPr bwMode="auto">
            <a:xfrm rot="3592668" flipH="1">
              <a:off x="7523193" y="4532290"/>
              <a:ext cx="452437"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97" name="Arc 109"/>
            <p:cNvSpPr>
              <a:spLocks/>
            </p:cNvSpPr>
            <p:nvPr/>
          </p:nvSpPr>
          <p:spPr bwMode="auto">
            <a:xfrm rot="18255170" flipH="1">
              <a:off x="7831167" y="454498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98" name="Arc 110"/>
            <p:cNvSpPr>
              <a:spLocks/>
            </p:cNvSpPr>
            <p:nvPr/>
          </p:nvSpPr>
          <p:spPr bwMode="auto">
            <a:xfrm rot="10530167" flipH="1" flipV="1">
              <a:off x="7547004" y="4708503"/>
              <a:ext cx="293688" cy="333374"/>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nvGrpSpPr>
            <p:cNvPr id="12" name="Group 111"/>
            <p:cNvGrpSpPr>
              <a:grpSpLocks/>
            </p:cNvGrpSpPr>
            <p:nvPr/>
          </p:nvGrpSpPr>
          <p:grpSpPr bwMode="auto">
            <a:xfrm rot="3592668" flipH="1">
              <a:off x="7243771" y="4094108"/>
              <a:ext cx="600079" cy="503238"/>
              <a:chOff x="4785" y="11039"/>
              <a:chExt cx="829" cy="688"/>
            </a:xfrm>
          </p:grpSpPr>
          <p:sp>
            <p:nvSpPr>
              <p:cNvPr id="197"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98"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99"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00"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201"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sp>
          <p:nvSpPr>
            <p:cNvPr id="100" name="Arc 117"/>
            <p:cNvSpPr>
              <a:spLocks/>
            </p:cNvSpPr>
            <p:nvPr/>
          </p:nvSpPr>
          <p:spPr bwMode="auto">
            <a:xfrm rot="929206" flipV="1">
              <a:off x="7545416" y="4416403"/>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01" name="Arc 118"/>
            <p:cNvSpPr>
              <a:spLocks/>
            </p:cNvSpPr>
            <p:nvPr/>
          </p:nvSpPr>
          <p:spPr bwMode="auto">
            <a:xfrm rot="929206" flipH="1">
              <a:off x="7616854" y="4556103"/>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02" name="Arc 119"/>
            <p:cNvSpPr>
              <a:spLocks/>
            </p:cNvSpPr>
            <p:nvPr/>
          </p:nvSpPr>
          <p:spPr bwMode="auto">
            <a:xfrm rot="929206" flipH="1">
              <a:off x="7801004" y="478629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03" name="Arc 120"/>
            <p:cNvSpPr>
              <a:spLocks/>
            </p:cNvSpPr>
            <p:nvPr/>
          </p:nvSpPr>
          <p:spPr bwMode="auto">
            <a:xfrm rot="929206" flipV="1">
              <a:off x="7735917" y="4670402"/>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04" name="Line 121"/>
            <p:cNvSpPr>
              <a:spLocks noChangeShapeType="1"/>
            </p:cNvSpPr>
            <p:nvPr/>
          </p:nvSpPr>
          <p:spPr bwMode="auto">
            <a:xfrm flipH="1">
              <a:off x="7793067" y="5133952"/>
              <a:ext cx="1588" cy="520699"/>
            </a:xfrm>
            <a:prstGeom prst="line">
              <a:avLst/>
            </a:prstGeom>
            <a:noFill/>
            <a:ln w="57150">
              <a:solidFill>
                <a:srgbClr val="C0C0C0"/>
              </a:solidFill>
              <a:round/>
              <a:headEnd/>
              <a:tailEnd/>
            </a:ln>
            <a:effectLst/>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05" name="Line 122"/>
            <p:cNvSpPr>
              <a:spLocks noChangeShapeType="1"/>
            </p:cNvSpPr>
            <p:nvPr/>
          </p:nvSpPr>
          <p:spPr bwMode="auto">
            <a:xfrm rot="14379716" flipH="1">
              <a:off x="8124854" y="4549753"/>
              <a:ext cx="0" cy="519113"/>
            </a:xfrm>
            <a:prstGeom prst="line">
              <a:avLst/>
            </a:prstGeom>
            <a:noFill/>
            <a:ln w="57150">
              <a:solidFill>
                <a:srgbClr val="C0C0C0"/>
              </a:solidFill>
              <a:round/>
              <a:headEnd/>
              <a:tailEnd/>
            </a:ln>
            <a:effectLst/>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nvGrpSpPr>
            <p:cNvPr id="13" name="Group 123"/>
            <p:cNvGrpSpPr>
              <a:grpSpLocks/>
            </p:cNvGrpSpPr>
            <p:nvPr/>
          </p:nvGrpSpPr>
          <p:grpSpPr bwMode="auto">
            <a:xfrm rot="14346703" flipH="1">
              <a:off x="8299469" y="4541797"/>
              <a:ext cx="223837" cy="180975"/>
              <a:chOff x="5504" y="8144"/>
              <a:chExt cx="291" cy="236"/>
            </a:xfrm>
          </p:grpSpPr>
          <p:sp>
            <p:nvSpPr>
              <p:cNvPr id="195"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96"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grpSp>
          <p:nvGrpSpPr>
            <p:cNvPr id="14" name="Group 126"/>
            <p:cNvGrpSpPr>
              <a:grpSpLocks/>
            </p:cNvGrpSpPr>
            <p:nvPr/>
          </p:nvGrpSpPr>
          <p:grpSpPr bwMode="auto">
            <a:xfrm flipH="1">
              <a:off x="7654935" y="5632426"/>
              <a:ext cx="227014" cy="180975"/>
              <a:chOff x="5504" y="8144"/>
              <a:chExt cx="291" cy="236"/>
            </a:xfrm>
          </p:grpSpPr>
          <p:sp>
            <p:nvSpPr>
              <p:cNvPr id="193"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94"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sp>
          <p:nvSpPr>
            <p:cNvPr id="108" name="Rectangle 129"/>
            <p:cNvSpPr>
              <a:spLocks noChangeArrowheads="1"/>
            </p:cNvSpPr>
            <p:nvPr/>
          </p:nvSpPr>
          <p:spPr bwMode="auto">
            <a:xfrm rot="18028040" flipH="1">
              <a:off x="8021668" y="5002189"/>
              <a:ext cx="42863" cy="350838"/>
            </a:xfrm>
            <a:prstGeom prst="rect">
              <a:avLst/>
            </a:prstGeom>
            <a:no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09" name="Rectangle 130"/>
            <p:cNvSpPr>
              <a:spLocks noChangeArrowheads="1"/>
            </p:cNvSpPr>
            <p:nvPr/>
          </p:nvSpPr>
          <p:spPr bwMode="auto">
            <a:xfrm rot="18920690" flipH="1">
              <a:off x="7797829" y="5068865"/>
              <a:ext cx="39688" cy="177799"/>
            </a:xfrm>
            <a:prstGeom prst="rect">
              <a:avLst/>
            </a:prstGeom>
            <a:no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10" name="Rectangle 131"/>
            <p:cNvSpPr>
              <a:spLocks noChangeArrowheads="1"/>
            </p:cNvSpPr>
            <p:nvPr/>
          </p:nvSpPr>
          <p:spPr bwMode="auto">
            <a:xfrm rot="17064441" flipH="1">
              <a:off x="7912129" y="4856139"/>
              <a:ext cx="38100" cy="177800"/>
            </a:xfrm>
            <a:prstGeom prst="rect">
              <a:avLst/>
            </a:prstGeom>
            <a:noFill/>
            <a:ln w="28575">
              <a:solidFill>
                <a:srgbClr val="C0C0C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11" name="Rectangle 132"/>
            <p:cNvSpPr>
              <a:spLocks noChangeArrowheads="1"/>
            </p:cNvSpPr>
            <p:nvPr/>
          </p:nvSpPr>
          <p:spPr bwMode="auto">
            <a:xfrm rot="4535559">
              <a:off x="4584730" y="4862489"/>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12" name="Rectangle 133"/>
            <p:cNvSpPr>
              <a:spLocks noChangeArrowheads="1"/>
            </p:cNvSpPr>
            <p:nvPr/>
          </p:nvSpPr>
          <p:spPr bwMode="auto">
            <a:xfrm rot="2679310">
              <a:off x="4697442" y="5073627"/>
              <a:ext cx="39688" cy="177799"/>
            </a:xfrm>
            <a:prstGeom prst="rect">
              <a:avLst/>
            </a:prstGeom>
            <a:solidFill>
              <a:srgbClr val="00CCFF"/>
            </a:solidFill>
            <a:ln w="28575">
              <a:solidFill>
                <a:srgbClr val="00000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13" name="Rectangle 134"/>
            <p:cNvSpPr>
              <a:spLocks noChangeArrowheads="1"/>
            </p:cNvSpPr>
            <p:nvPr/>
          </p:nvSpPr>
          <p:spPr bwMode="auto">
            <a:xfrm rot="3571960">
              <a:off x="4472017" y="5006952"/>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14" name="Line 135"/>
            <p:cNvSpPr>
              <a:spLocks noChangeShapeType="1"/>
            </p:cNvSpPr>
            <p:nvPr/>
          </p:nvSpPr>
          <p:spPr bwMode="auto">
            <a:xfrm flipV="1">
              <a:off x="3871268" y="5153681"/>
              <a:ext cx="1500198" cy="45719"/>
            </a:xfrm>
            <a:prstGeom prst="line">
              <a:avLst/>
            </a:prstGeom>
            <a:noFill/>
            <a:ln w="57150">
              <a:solidFill>
                <a:srgbClr val="00FF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15" name="Rectangle 136"/>
            <p:cNvSpPr>
              <a:spLocks noChangeArrowheads="1"/>
            </p:cNvSpPr>
            <p:nvPr/>
          </p:nvSpPr>
          <p:spPr bwMode="auto">
            <a:xfrm>
              <a:off x="3778279" y="5106633"/>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16" name="Freeform 138"/>
            <p:cNvSpPr>
              <a:spLocks/>
            </p:cNvSpPr>
            <p:nvPr/>
          </p:nvSpPr>
          <p:spPr bwMode="auto">
            <a:xfrm>
              <a:off x="4857779" y="5089502"/>
              <a:ext cx="79374"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17" name="Line 139"/>
            <p:cNvSpPr>
              <a:spLocks noChangeShapeType="1"/>
            </p:cNvSpPr>
            <p:nvPr/>
          </p:nvSpPr>
          <p:spPr bwMode="auto">
            <a:xfrm>
              <a:off x="4864129" y="5095852"/>
              <a:ext cx="68263" cy="1588"/>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18" name="Line 140"/>
            <p:cNvSpPr>
              <a:spLocks noChangeShapeType="1"/>
            </p:cNvSpPr>
            <p:nvPr/>
          </p:nvSpPr>
          <p:spPr bwMode="auto">
            <a:xfrm>
              <a:off x="4867304" y="5226027"/>
              <a:ext cx="68263" cy="1588"/>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nvGrpSpPr>
            <p:cNvPr id="15" name="Group 141"/>
            <p:cNvGrpSpPr>
              <a:grpSpLocks/>
            </p:cNvGrpSpPr>
            <p:nvPr/>
          </p:nvGrpSpPr>
          <p:grpSpPr bwMode="auto">
            <a:xfrm>
              <a:off x="5141977" y="4906940"/>
              <a:ext cx="600081" cy="500063"/>
              <a:chOff x="4785" y="11039"/>
              <a:chExt cx="829" cy="688"/>
            </a:xfrm>
          </p:grpSpPr>
          <p:sp>
            <p:nvSpPr>
              <p:cNvPr id="188"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89"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90"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91"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92"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sp>
          <p:nvSpPr>
            <p:cNvPr id="120" name="Freeform 147"/>
            <p:cNvSpPr>
              <a:spLocks/>
            </p:cNvSpPr>
            <p:nvPr/>
          </p:nvSpPr>
          <p:spPr bwMode="auto">
            <a:xfrm>
              <a:off x="5059392" y="5065690"/>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21" name="Freeform 148"/>
            <p:cNvSpPr>
              <a:spLocks/>
            </p:cNvSpPr>
            <p:nvPr/>
          </p:nvSpPr>
          <p:spPr bwMode="auto">
            <a:xfrm flipV="1">
              <a:off x="5057804" y="5219676"/>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22" name="Freeform 149"/>
            <p:cNvSpPr>
              <a:spLocks/>
            </p:cNvSpPr>
            <p:nvPr/>
          </p:nvSpPr>
          <p:spPr bwMode="auto">
            <a:xfrm rot="2663462">
              <a:off x="4953029" y="5056165"/>
              <a:ext cx="217488" cy="215899"/>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23" name="Freeform 150"/>
            <p:cNvSpPr>
              <a:spLocks/>
            </p:cNvSpPr>
            <p:nvPr/>
          </p:nvSpPr>
          <p:spPr bwMode="auto">
            <a:xfrm>
              <a:off x="5251479" y="5065690"/>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24" name="Freeform 151"/>
            <p:cNvSpPr>
              <a:spLocks/>
            </p:cNvSpPr>
            <p:nvPr/>
          </p:nvSpPr>
          <p:spPr bwMode="auto">
            <a:xfrm>
              <a:off x="4853017" y="5046640"/>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25" name="Arc 152"/>
            <p:cNvSpPr>
              <a:spLocks/>
            </p:cNvSpPr>
            <p:nvPr/>
          </p:nvSpPr>
          <p:spPr bwMode="auto">
            <a:xfrm rot="6937498">
              <a:off x="4760943" y="483073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26" name="Arc 153"/>
            <p:cNvSpPr>
              <a:spLocks/>
            </p:cNvSpPr>
            <p:nvPr/>
          </p:nvSpPr>
          <p:spPr bwMode="auto">
            <a:xfrm rot="14662502" flipV="1">
              <a:off x="4760943" y="5156177"/>
              <a:ext cx="293687"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27" name="Freeform 154"/>
            <p:cNvSpPr>
              <a:spLocks/>
            </p:cNvSpPr>
            <p:nvPr/>
          </p:nvSpPr>
          <p:spPr bwMode="auto">
            <a:xfrm flipH="1">
              <a:off x="7213629" y="4970440"/>
              <a:ext cx="168275" cy="37147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28" name="Line 155"/>
            <p:cNvSpPr>
              <a:spLocks noChangeShapeType="1"/>
            </p:cNvSpPr>
            <p:nvPr/>
          </p:nvSpPr>
          <p:spPr bwMode="auto">
            <a:xfrm flipH="1">
              <a:off x="7383492" y="4956153"/>
              <a:ext cx="0" cy="398462"/>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29" name="Line 156"/>
            <p:cNvSpPr>
              <a:spLocks noChangeShapeType="1"/>
            </p:cNvSpPr>
            <p:nvPr/>
          </p:nvSpPr>
          <p:spPr bwMode="auto">
            <a:xfrm flipH="1">
              <a:off x="7210454" y="4967265"/>
              <a:ext cx="180975" cy="1588"/>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30" name="Line 157"/>
            <p:cNvSpPr>
              <a:spLocks noChangeShapeType="1"/>
            </p:cNvSpPr>
            <p:nvPr/>
          </p:nvSpPr>
          <p:spPr bwMode="auto">
            <a:xfrm flipH="1">
              <a:off x="7205693" y="5341915"/>
              <a:ext cx="187325" cy="1588"/>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31" name="Arc 158"/>
            <p:cNvSpPr>
              <a:spLocks/>
            </p:cNvSpPr>
            <p:nvPr/>
          </p:nvSpPr>
          <p:spPr bwMode="auto">
            <a:xfrm rot="8071501" flipH="1">
              <a:off x="6797705" y="4897414"/>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32" name="Freeform 159"/>
            <p:cNvSpPr>
              <a:spLocks/>
            </p:cNvSpPr>
            <p:nvPr/>
          </p:nvSpPr>
          <p:spPr bwMode="auto">
            <a:xfrm>
              <a:off x="5153055" y="4976790"/>
              <a:ext cx="168275" cy="371474"/>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33" name="Line 160"/>
            <p:cNvSpPr>
              <a:spLocks noChangeShapeType="1"/>
            </p:cNvSpPr>
            <p:nvPr/>
          </p:nvSpPr>
          <p:spPr bwMode="auto">
            <a:xfrm>
              <a:off x="5151468" y="4962502"/>
              <a:ext cx="0" cy="398462"/>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34" name="Line 161"/>
            <p:cNvSpPr>
              <a:spLocks noChangeShapeType="1"/>
            </p:cNvSpPr>
            <p:nvPr/>
          </p:nvSpPr>
          <p:spPr bwMode="auto">
            <a:xfrm>
              <a:off x="5141943" y="5348264"/>
              <a:ext cx="187325" cy="1588"/>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35" name="Arc 162"/>
            <p:cNvSpPr>
              <a:spLocks/>
            </p:cNvSpPr>
            <p:nvPr/>
          </p:nvSpPr>
          <p:spPr bwMode="auto">
            <a:xfrm rot="13528499">
              <a:off x="5235604" y="490376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36" name="Arc 163"/>
            <p:cNvSpPr>
              <a:spLocks/>
            </p:cNvSpPr>
            <p:nvPr/>
          </p:nvSpPr>
          <p:spPr bwMode="auto">
            <a:xfrm rot="2663462" flipH="1" flipV="1">
              <a:off x="4960967" y="4981552"/>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37" name="Arc 164"/>
            <p:cNvSpPr>
              <a:spLocks/>
            </p:cNvSpPr>
            <p:nvPr/>
          </p:nvSpPr>
          <p:spPr bwMode="auto">
            <a:xfrm rot="2663462">
              <a:off x="4805392" y="4991077"/>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38" name="Arc 165"/>
            <p:cNvSpPr>
              <a:spLocks/>
            </p:cNvSpPr>
            <p:nvPr/>
          </p:nvSpPr>
          <p:spPr bwMode="auto">
            <a:xfrm rot="2663462">
              <a:off x="4764117" y="5091090"/>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39" name="Arc 166"/>
            <p:cNvSpPr>
              <a:spLocks/>
            </p:cNvSpPr>
            <p:nvPr/>
          </p:nvSpPr>
          <p:spPr bwMode="auto">
            <a:xfrm rot="2663462" flipH="1" flipV="1">
              <a:off x="4895879" y="5089502"/>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40" name="Line 167"/>
            <p:cNvSpPr>
              <a:spLocks noChangeShapeType="1"/>
            </p:cNvSpPr>
            <p:nvPr/>
          </p:nvSpPr>
          <p:spPr bwMode="auto">
            <a:xfrm rot="1807332" flipH="1" flipV="1">
              <a:off x="4623135" y="4709461"/>
              <a:ext cx="45720" cy="480410"/>
            </a:xfrm>
            <a:prstGeom prst="line">
              <a:avLst/>
            </a:prstGeom>
            <a:noFill/>
            <a:ln w="57150">
              <a:solidFill>
                <a:srgbClr val="00FF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41" name="Freeform 168"/>
            <p:cNvSpPr>
              <a:spLocks/>
            </p:cNvSpPr>
            <p:nvPr/>
          </p:nvSpPr>
          <p:spPr bwMode="auto">
            <a:xfrm rot="18007332">
              <a:off x="4654580" y="4737077"/>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42" name="Line 169"/>
            <p:cNvSpPr>
              <a:spLocks noChangeShapeType="1"/>
            </p:cNvSpPr>
            <p:nvPr/>
          </p:nvSpPr>
          <p:spPr bwMode="auto">
            <a:xfrm rot="18007332">
              <a:off x="4605368" y="4773589"/>
              <a:ext cx="68263" cy="1588"/>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43" name="Line 170"/>
            <p:cNvSpPr>
              <a:spLocks noChangeShapeType="1"/>
            </p:cNvSpPr>
            <p:nvPr/>
          </p:nvSpPr>
          <p:spPr bwMode="auto">
            <a:xfrm rot="18007332">
              <a:off x="4719667" y="4835502"/>
              <a:ext cx="68263" cy="1588"/>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nvGrpSpPr>
            <p:cNvPr id="17" name="Group 171"/>
            <p:cNvGrpSpPr>
              <a:grpSpLocks/>
            </p:cNvGrpSpPr>
            <p:nvPr/>
          </p:nvGrpSpPr>
          <p:grpSpPr bwMode="auto">
            <a:xfrm rot="18007332">
              <a:off x="4667295" y="4086170"/>
              <a:ext cx="600079" cy="500063"/>
              <a:chOff x="4785" y="11039"/>
              <a:chExt cx="829" cy="688"/>
            </a:xfrm>
          </p:grpSpPr>
          <p:sp>
            <p:nvSpPr>
              <p:cNvPr id="183"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84"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85"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86"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87"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sp>
          <p:nvSpPr>
            <p:cNvPr id="145" name="Freeform 177"/>
            <p:cNvSpPr>
              <a:spLocks/>
            </p:cNvSpPr>
            <p:nvPr/>
          </p:nvSpPr>
          <p:spPr bwMode="auto">
            <a:xfrm rot="18007332">
              <a:off x="4171981" y="3673454"/>
              <a:ext cx="2165346"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46" name="Freeform 178"/>
            <p:cNvSpPr>
              <a:spLocks/>
            </p:cNvSpPr>
            <p:nvPr/>
          </p:nvSpPr>
          <p:spPr bwMode="auto">
            <a:xfrm rot="18007332" flipV="1">
              <a:off x="4302157" y="3751241"/>
              <a:ext cx="2166935"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47" name="Freeform 179"/>
            <p:cNvSpPr>
              <a:spLocks/>
            </p:cNvSpPr>
            <p:nvPr/>
          </p:nvSpPr>
          <p:spPr bwMode="auto">
            <a:xfrm rot="20670794">
              <a:off x="4670455" y="4559278"/>
              <a:ext cx="217488" cy="215899"/>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48" name="Freeform 180"/>
            <p:cNvSpPr>
              <a:spLocks/>
            </p:cNvSpPr>
            <p:nvPr/>
          </p:nvSpPr>
          <p:spPr bwMode="auto">
            <a:xfrm rot="18007332">
              <a:off x="4379944" y="3519466"/>
              <a:ext cx="2006596"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49" name="Freeform 181"/>
            <p:cNvSpPr>
              <a:spLocks/>
            </p:cNvSpPr>
            <p:nvPr/>
          </p:nvSpPr>
          <p:spPr bwMode="auto">
            <a:xfrm rot="18007332">
              <a:off x="4559330" y="4537053"/>
              <a:ext cx="450849"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50" name="Arc 182"/>
            <p:cNvSpPr>
              <a:spLocks/>
            </p:cNvSpPr>
            <p:nvPr/>
          </p:nvSpPr>
          <p:spPr bwMode="auto">
            <a:xfrm rot="3344830">
              <a:off x="4413280" y="4549752"/>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51" name="Arc 183"/>
            <p:cNvSpPr>
              <a:spLocks/>
            </p:cNvSpPr>
            <p:nvPr/>
          </p:nvSpPr>
          <p:spPr bwMode="auto">
            <a:xfrm rot="11069833" flipV="1">
              <a:off x="4694268" y="4711677"/>
              <a:ext cx="293688" cy="33496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52" name="Freeform 184"/>
            <p:cNvSpPr>
              <a:spLocks/>
            </p:cNvSpPr>
            <p:nvPr/>
          </p:nvSpPr>
          <p:spPr bwMode="auto">
            <a:xfrm rot="18007332" flipH="1">
              <a:off x="5810280" y="25447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53" name="Line 185"/>
            <p:cNvSpPr>
              <a:spLocks noChangeShapeType="1"/>
            </p:cNvSpPr>
            <p:nvPr/>
          </p:nvSpPr>
          <p:spPr bwMode="auto">
            <a:xfrm rot="18007332" flipH="1">
              <a:off x="5937280" y="2455843"/>
              <a:ext cx="0" cy="398463"/>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54" name="Line 186"/>
            <p:cNvSpPr>
              <a:spLocks noChangeShapeType="1"/>
            </p:cNvSpPr>
            <p:nvPr/>
          </p:nvSpPr>
          <p:spPr bwMode="auto">
            <a:xfrm rot="18007332" flipH="1">
              <a:off x="5643592" y="2632056"/>
              <a:ext cx="180975" cy="1588"/>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55" name="Line 187"/>
            <p:cNvSpPr>
              <a:spLocks noChangeShapeType="1"/>
            </p:cNvSpPr>
            <p:nvPr/>
          </p:nvSpPr>
          <p:spPr bwMode="auto">
            <a:xfrm rot="18007332" flipH="1">
              <a:off x="5964267" y="2820969"/>
              <a:ext cx="187325" cy="1588"/>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56" name="Arc 188"/>
            <p:cNvSpPr>
              <a:spLocks/>
            </p:cNvSpPr>
            <p:nvPr/>
          </p:nvSpPr>
          <p:spPr bwMode="auto">
            <a:xfrm rot="4478833" flipH="1">
              <a:off x="5515005" y="26892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57" name="Freeform 189"/>
            <p:cNvSpPr>
              <a:spLocks/>
            </p:cNvSpPr>
            <p:nvPr/>
          </p:nvSpPr>
          <p:spPr bwMode="auto">
            <a:xfrm rot="18007332">
              <a:off x="4781579" y="432750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58" name="Line 190"/>
            <p:cNvSpPr>
              <a:spLocks noChangeShapeType="1"/>
            </p:cNvSpPr>
            <p:nvPr/>
          </p:nvSpPr>
          <p:spPr bwMode="auto">
            <a:xfrm rot="18007332">
              <a:off x="4822855" y="4387828"/>
              <a:ext cx="0" cy="398463"/>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59" name="Line 191"/>
            <p:cNvSpPr>
              <a:spLocks noChangeShapeType="1"/>
            </p:cNvSpPr>
            <p:nvPr/>
          </p:nvSpPr>
          <p:spPr bwMode="auto">
            <a:xfrm rot="18007332">
              <a:off x="4540279" y="4635415"/>
              <a:ext cx="180975" cy="1588"/>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60" name="Line 192"/>
            <p:cNvSpPr>
              <a:spLocks noChangeShapeType="1"/>
            </p:cNvSpPr>
            <p:nvPr/>
          </p:nvSpPr>
          <p:spPr bwMode="auto">
            <a:xfrm rot="18007332">
              <a:off x="4933979" y="4606904"/>
              <a:ext cx="187325" cy="1588"/>
            </a:xfrm>
            <a:prstGeom prst="line">
              <a:avLst/>
            </a:pr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61" name="Arc 193"/>
            <p:cNvSpPr>
              <a:spLocks/>
            </p:cNvSpPr>
            <p:nvPr/>
          </p:nvSpPr>
          <p:spPr bwMode="auto">
            <a:xfrm rot="9935830">
              <a:off x="4738717" y="4040168"/>
              <a:ext cx="500063" cy="511174"/>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62" name="Arc 194"/>
            <p:cNvSpPr>
              <a:spLocks/>
            </p:cNvSpPr>
            <p:nvPr/>
          </p:nvSpPr>
          <p:spPr bwMode="auto">
            <a:xfrm rot="20670794" flipH="1" flipV="1">
              <a:off x="4638704" y="4421167"/>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63" name="Arc 195"/>
            <p:cNvSpPr>
              <a:spLocks/>
            </p:cNvSpPr>
            <p:nvPr/>
          </p:nvSpPr>
          <p:spPr bwMode="auto">
            <a:xfrm rot="20670794">
              <a:off x="4567267" y="4560867"/>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64" name="Arc 196"/>
            <p:cNvSpPr>
              <a:spLocks/>
            </p:cNvSpPr>
            <p:nvPr/>
          </p:nvSpPr>
          <p:spPr bwMode="auto">
            <a:xfrm rot="20670794">
              <a:off x="4594254" y="479264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65" name="Arc 197"/>
            <p:cNvSpPr>
              <a:spLocks/>
            </p:cNvSpPr>
            <p:nvPr/>
          </p:nvSpPr>
          <p:spPr bwMode="auto">
            <a:xfrm rot="20670794" flipH="1" flipV="1">
              <a:off x="4657755" y="4676753"/>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66" name="Line 198"/>
            <p:cNvSpPr>
              <a:spLocks noChangeShapeType="1"/>
            </p:cNvSpPr>
            <p:nvPr/>
          </p:nvSpPr>
          <p:spPr bwMode="auto">
            <a:xfrm>
              <a:off x="4740304" y="5140302"/>
              <a:ext cx="1588" cy="520699"/>
            </a:xfrm>
            <a:prstGeom prst="line">
              <a:avLst/>
            </a:prstGeom>
            <a:noFill/>
            <a:ln w="57150">
              <a:solidFill>
                <a:srgbClr val="00FF00"/>
              </a:solidFill>
              <a:round/>
              <a:headEnd/>
              <a:tailEnd/>
            </a:ln>
            <a:effectLst/>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67" name="Line 199"/>
            <p:cNvSpPr>
              <a:spLocks noChangeShapeType="1"/>
            </p:cNvSpPr>
            <p:nvPr/>
          </p:nvSpPr>
          <p:spPr bwMode="auto">
            <a:xfrm rot="7220284">
              <a:off x="4411692" y="4556104"/>
              <a:ext cx="0" cy="520700"/>
            </a:xfrm>
            <a:prstGeom prst="line">
              <a:avLst/>
            </a:prstGeom>
            <a:noFill/>
            <a:ln w="57150">
              <a:solidFill>
                <a:srgbClr val="00FF00"/>
              </a:solidFill>
              <a:round/>
              <a:headEnd/>
              <a:tailEnd/>
            </a:ln>
            <a:effectLst/>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nvGrpSpPr>
            <p:cNvPr id="18" name="Group 200"/>
            <p:cNvGrpSpPr>
              <a:grpSpLocks/>
            </p:cNvGrpSpPr>
            <p:nvPr/>
          </p:nvGrpSpPr>
          <p:grpSpPr bwMode="auto">
            <a:xfrm rot="7253297">
              <a:off x="3994168" y="4571994"/>
              <a:ext cx="227013" cy="180975"/>
              <a:chOff x="5504" y="8144"/>
              <a:chExt cx="291" cy="236"/>
            </a:xfrm>
          </p:grpSpPr>
          <p:sp>
            <p:nvSpPr>
              <p:cNvPr id="181"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82"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grpSp>
          <p:nvGrpSpPr>
            <p:cNvPr id="231" name="Group 203"/>
            <p:cNvGrpSpPr>
              <a:grpSpLocks/>
            </p:cNvGrpSpPr>
            <p:nvPr/>
          </p:nvGrpSpPr>
          <p:grpSpPr bwMode="auto">
            <a:xfrm>
              <a:off x="4624398" y="5638777"/>
              <a:ext cx="223837" cy="180975"/>
              <a:chOff x="5504" y="8144"/>
              <a:chExt cx="291" cy="236"/>
            </a:xfrm>
          </p:grpSpPr>
          <p:sp>
            <p:nvSpPr>
              <p:cNvPr id="179"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80"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grpSp>
        <p:sp>
          <p:nvSpPr>
            <p:cNvPr id="170" name="Rectangle 206"/>
            <p:cNvSpPr>
              <a:spLocks noChangeArrowheads="1"/>
            </p:cNvSpPr>
            <p:nvPr/>
          </p:nvSpPr>
          <p:spPr bwMode="auto">
            <a:xfrm rot="3571960">
              <a:off x="4470430" y="5006953"/>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71" name="Rectangle 207"/>
            <p:cNvSpPr>
              <a:spLocks noChangeArrowheads="1"/>
            </p:cNvSpPr>
            <p:nvPr/>
          </p:nvSpPr>
          <p:spPr bwMode="auto">
            <a:xfrm rot="2679310">
              <a:off x="4697443" y="5073628"/>
              <a:ext cx="39688" cy="177799"/>
            </a:xfrm>
            <a:prstGeom prst="rect">
              <a:avLst/>
            </a:prstGeom>
            <a:solidFill>
              <a:srgbClr val="00FFFF"/>
            </a:solidFill>
            <a:ln w="28575">
              <a:solidFill>
                <a:srgbClr val="00000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72" name="Rectangle 208"/>
            <p:cNvSpPr>
              <a:spLocks noChangeArrowheads="1"/>
            </p:cNvSpPr>
            <p:nvPr/>
          </p:nvSpPr>
          <p:spPr bwMode="auto">
            <a:xfrm rot="4535559">
              <a:off x="4584730" y="4860904"/>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FontTx/>
                <a:buNone/>
              </a:pPr>
              <a:endParaRPr lang="ja-JP" altLang="en-US" sz="2400" dirty="0">
                <a:latin typeface="Arial" charset="0"/>
                <a:ea typeface="ＭＳ Ｐゴシック" pitchFamily="50" charset="-128"/>
              </a:endParaRPr>
            </a:p>
          </p:txBody>
        </p:sp>
        <p:sp>
          <p:nvSpPr>
            <p:cNvPr id="173" name="Text Box 211"/>
            <p:cNvSpPr txBox="1">
              <a:spLocks noChangeArrowheads="1"/>
            </p:cNvSpPr>
            <p:nvPr/>
          </p:nvSpPr>
          <p:spPr bwMode="auto">
            <a:xfrm>
              <a:off x="3636993" y="5264128"/>
              <a:ext cx="957262" cy="285749"/>
            </a:xfrm>
            <a:prstGeom prst="rect">
              <a:avLst/>
            </a:prstGeom>
            <a:noFill/>
            <a:ln w="9525">
              <a:noFill/>
              <a:miter lim="800000"/>
              <a:headEnd/>
              <a:tailEnd/>
            </a:ln>
          </p:spPr>
          <p:txBody>
            <a:bodyPr lIns="74295" tIns="8890" rIns="74295" bIns="8890"/>
            <a:lstStyle/>
            <a:p>
              <a:pPr algn="just">
                <a:buFontTx/>
                <a:buNone/>
              </a:pPr>
              <a:r>
                <a:rPr lang="en-US" altLang="ja-JP" sz="1200" b="1" dirty="0">
                  <a:solidFill>
                    <a:srgbClr val="FFFFFF"/>
                  </a:solidFill>
                  <a:latin typeface="Arial" charset="0"/>
                  <a:ea typeface="ＭＳ Ｐゴシック" pitchFamily="50" charset="-128"/>
                </a:rPr>
                <a:t>Laser</a:t>
              </a:r>
            </a:p>
          </p:txBody>
        </p:sp>
        <p:sp>
          <p:nvSpPr>
            <p:cNvPr id="174" name="Text Box 212"/>
            <p:cNvSpPr txBox="1">
              <a:spLocks noChangeArrowheads="1"/>
            </p:cNvSpPr>
            <p:nvPr/>
          </p:nvSpPr>
          <p:spPr bwMode="auto">
            <a:xfrm>
              <a:off x="3929093" y="5489553"/>
              <a:ext cx="800100" cy="423862"/>
            </a:xfrm>
            <a:prstGeom prst="rect">
              <a:avLst/>
            </a:prstGeom>
            <a:noFill/>
            <a:ln w="9525">
              <a:noFill/>
              <a:miter lim="800000"/>
              <a:headEnd/>
              <a:tailEnd/>
            </a:ln>
          </p:spPr>
          <p:txBody>
            <a:bodyPr/>
            <a:lstStyle/>
            <a:p>
              <a:pPr algn="just">
                <a:buFontTx/>
                <a:buNone/>
              </a:pPr>
              <a:r>
                <a:rPr lang="en-US" altLang="ja-JP" sz="1000" b="1" dirty="0">
                  <a:solidFill>
                    <a:srgbClr val="FFFFFF"/>
                  </a:solidFill>
                  <a:latin typeface="Arial" charset="0"/>
                  <a:ea typeface="ＭＳ Ｐゴシック" pitchFamily="50" charset="-128"/>
                </a:rPr>
                <a:t>Photo-</a:t>
              </a:r>
            </a:p>
            <a:p>
              <a:pPr algn="just">
                <a:buFontTx/>
                <a:buNone/>
              </a:pPr>
              <a:r>
                <a:rPr lang="en-US" altLang="ja-JP" sz="1000" b="1" dirty="0">
                  <a:solidFill>
                    <a:srgbClr val="FFFFFF"/>
                  </a:solidFill>
                  <a:latin typeface="Arial" charset="0"/>
                  <a:ea typeface="ＭＳ Ｐゴシック" pitchFamily="50" charset="-128"/>
                </a:rPr>
                <a:t>detector</a:t>
              </a:r>
            </a:p>
          </p:txBody>
        </p:sp>
        <p:sp>
          <p:nvSpPr>
            <p:cNvPr id="175" name="Text Box 214"/>
            <p:cNvSpPr txBox="1">
              <a:spLocks noChangeArrowheads="1"/>
            </p:cNvSpPr>
            <p:nvPr/>
          </p:nvSpPr>
          <p:spPr bwMode="auto">
            <a:xfrm>
              <a:off x="5632469" y="4740280"/>
              <a:ext cx="1582739" cy="368300"/>
            </a:xfrm>
            <a:prstGeom prst="rect">
              <a:avLst/>
            </a:prstGeom>
            <a:noFill/>
            <a:ln w="9525">
              <a:noFill/>
              <a:miter lim="800000"/>
              <a:headEnd/>
              <a:tailEnd/>
            </a:ln>
          </p:spPr>
          <p:txBody>
            <a:bodyPr lIns="74295" tIns="8890" rIns="74295" bIns="8890"/>
            <a:lstStyle/>
            <a:p>
              <a:pPr algn="just">
                <a:buFontTx/>
                <a:buNone/>
              </a:pPr>
              <a:r>
                <a:rPr lang="en-US" altLang="ja-JP" sz="1600" b="1" dirty="0">
                  <a:solidFill>
                    <a:srgbClr val="CCFFCC"/>
                  </a:solidFill>
                  <a:latin typeface="Tahoma"/>
                  <a:ea typeface="ＭＳ Ｐゴシック" pitchFamily="50" charset="-128"/>
                </a:rPr>
                <a:t>Arm cavity</a:t>
              </a:r>
            </a:p>
          </p:txBody>
        </p:sp>
        <p:sp>
          <p:nvSpPr>
            <p:cNvPr id="176" name="Text Box 215"/>
            <p:cNvSpPr txBox="1">
              <a:spLocks noChangeArrowheads="1"/>
            </p:cNvSpPr>
            <p:nvPr/>
          </p:nvSpPr>
          <p:spPr bwMode="auto">
            <a:xfrm>
              <a:off x="5200671" y="5811848"/>
              <a:ext cx="1943101" cy="403224"/>
            </a:xfrm>
            <a:prstGeom prst="rect">
              <a:avLst/>
            </a:prstGeom>
            <a:noFill/>
            <a:ln w="9525">
              <a:noFill/>
              <a:miter lim="800000"/>
              <a:headEnd/>
              <a:tailEnd/>
            </a:ln>
          </p:spPr>
          <p:txBody>
            <a:bodyPr/>
            <a:lstStyle/>
            <a:p>
              <a:pPr algn="just">
                <a:buFontTx/>
                <a:buNone/>
              </a:pPr>
              <a:r>
                <a:rPr lang="en-US" altLang="ja-JP" sz="1600" b="1" dirty="0">
                  <a:solidFill>
                    <a:srgbClr val="FFCCFF"/>
                  </a:solidFill>
                  <a:latin typeface="Tahoma"/>
                  <a:ea typeface="ＭＳ Ｐゴシック" pitchFamily="50" charset="-128"/>
                </a:rPr>
                <a:t>Drag-free S/C</a:t>
              </a:r>
            </a:p>
          </p:txBody>
        </p:sp>
        <p:sp>
          <p:nvSpPr>
            <p:cNvPr id="177" name="Text Box 216"/>
            <p:cNvSpPr txBox="1">
              <a:spLocks noChangeArrowheads="1"/>
            </p:cNvSpPr>
            <p:nvPr/>
          </p:nvSpPr>
          <p:spPr bwMode="auto">
            <a:xfrm rot="17950394">
              <a:off x="4408789" y="3176415"/>
              <a:ext cx="1543048" cy="368300"/>
            </a:xfrm>
            <a:prstGeom prst="rect">
              <a:avLst/>
            </a:prstGeom>
            <a:noFill/>
            <a:ln w="9525">
              <a:noFill/>
              <a:miter lim="800000"/>
              <a:headEnd/>
              <a:tailEnd/>
            </a:ln>
          </p:spPr>
          <p:txBody>
            <a:bodyPr lIns="74295" tIns="8890" rIns="74295" bIns="8890"/>
            <a:lstStyle/>
            <a:p>
              <a:pPr algn="just">
                <a:buFontTx/>
                <a:buNone/>
              </a:pPr>
              <a:r>
                <a:rPr lang="en-US" altLang="ja-JP" sz="1600" b="1" dirty="0">
                  <a:solidFill>
                    <a:srgbClr val="CCFFCC"/>
                  </a:solidFill>
                  <a:latin typeface="Tahoma"/>
                  <a:ea typeface="ＭＳ Ｐゴシック" pitchFamily="50" charset="-128"/>
                </a:rPr>
                <a:t>Arm cavity</a:t>
              </a:r>
            </a:p>
          </p:txBody>
        </p:sp>
        <p:sp>
          <p:nvSpPr>
            <p:cNvPr id="178" name="Text Box 218"/>
            <p:cNvSpPr txBox="1">
              <a:spLocks noChangeArrowheads="1"/>
            </p:cNvSpPr>
            <p:nvPr/>
          </p:nvSpPr>
          <p:spPr bwMode="auto">
            <a:xfrm>
              <a:off x="4760943" y="5314936"/>
              <a:ext cx="722313" cy="319087"/>
            </a:xfrm>
            <a:prstGeom prst="rect">
              <a:avLst/>
            </a:prstGeom>
            <a:noFill/>
            <a:ln w="9525">
              <a:noFill/>
              <a:miter lim="800000"/>
              <a:headEnd/>
              <a:tailEnd/>
            </a:ln>
          </p:spPr>
          <p:txBody>
            <a:bodyPr/>
            <a:lstStyle/>
            <a:p>
              <a:pPr algn="just">
                <a:buFontTx/>
                <a:buNone/>
              </a:pPr>
              <a:r>
                <a:rPr lang="en-US" altLang="ja-JP" sz="1000" b="1" dirty="0">
                  <a:solidFill>
                    <a:srgbClr val="FFFFFF"/>
                  </a:solidFill>
                  <a:latin typeface="Arial" charset="0"/>
                  <a:ea typeface="ＭＳ Ｐゴシック" pitchFamily="50" charset="-128"/>
                </a:rPr>
                <a:t>Mirror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p:cNvSpPr>
            <a:spLocks noGrp="1" noChangeArrowheads="1"/>
          </p:cNvSpPr>
          <p:nvPr>
            <p:ph type="title"/>
          </p:nvPr>
        </p:nvSpPr>
        <p:spPr/>
        <p:txBody>
          <a:bodyPr/>
          <a:lstStyle/>
          <a:p>
            <a:r>
              <a:rPr lang="en-US" altLang="ja-JP" dirty="0" smtClean="0"/>
              <a:t>DECIGO</a:t>
            </a:r>
            <a:r>
              <a:rPr lang="ja-JP" altLang="en-US" dirty="0" smtClean="0"/>
              <a:t>の観測対象</a:t>
            </a:r>
            <a:endParaRPr lang="ja-JP" altLang="en-US" dirty="0"/>
          </a:p>
        </p:txBody>
      </p:sp>
      <p:sp>
        <p:nvSpPr>
          <p:cNvPr id="30"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1144835" name="AutoShape 3"/>
          <p:cNvSpPr>
            <a:spLocks noChangeAspect="1" noChangeArrowheads="1"/>
          </p:cNvSpPr>
          <p:nvPr/>
        </p:nvSpPr>
        <p:spPr bwMode="auto">
          <a:xfrm>
            <a:off x="868390" y="1991016"/>
            <a:ext cx="7632700" cy="4222750"/>
          </a:xfrm>
          <a:prstGeom prst="roundRect">
            <a:avLst>
              <a:gd name="adj" fmla="val 1917"/>
            </a:avLst>
          </a:prstGeom>
          <a:solidFill>
            <a:srgbClr val="FFFFFF">
              <a:alpha val="10001"/>
            </a:srgbClr>
          </a:solidFill>
          <a:ln w="9525">
            <a:noFill/>
            <a:round/>
            <a:headEnd/>
            <a:tailEnd/>
          </a:ln>
          <a:effectLst/>
        </p:spPr>
        <p:txBody>
          <a:bodyPr anchor="ctr">
            <a:spAutoFit/>
          </a:bodyPr>
          <a:lstStyle/>
          <a:p>
            <a:endParaRPr lang="ja-JP" altLang="en-US" dirty="0"/>
          </a:p>
        </p:txBody>
      </p:sp>
      <p:pic>
        <p:nvPicPr>
          <p:cNvPr id="1144836" name="Picture 4"/>
          <p:cNvPicPr>
            <a:picLocks noChangeAspect="1" noChangeArrowheads="1"/>
          </p:cNvPicPr>
          <p:nvPr/>
        </p:nvPicPr>
        <p:blipFill>
          <a:blip r:embed="rId3" cstate="print">
            <a:lum bright="-60000" contrast="-100000"/>
          </a:blip>
          <a:srcRect/>
          <a:stretch>
            <a:fillRect/>
          </a:stretch>
        </p:blipFill>
        <p:spPr bwMode="auto">
          <a:xfrm>
            <a:off x="962052" y="1967203"/>
            <a:ext cx="7343775" cy="4271963"/>
          </a:xfrm>
          <a:prstGeom prst="rect">
            <a:avLst/>
          </a:prstGeom>
          <a:noFill/>
          <a:ln w="15875">
            <a:noFill/>
            <a:miter lim="800000"/>
            <a:headEnd/>
            <a:tailEnd/>
          </a:ln>
          <a:effectLst/>
        </p:spPr>
      </p:pic>
      <p:sp>
        <p:nvSpPr>
          <p:cNvPr id="1144838" name="Rectangle 6"/>
          <p:cNvSpPr>
            <a:spLocks noChangeAspect="1" noChangeArrowheads="1"/>
          </p:cNvSpPr>
          <p:nvPr/>
        </p:nvSpPr>
        <p:spPr bwMode="auto">
          <a:xfrm>
            <a:off x="6572264" y="3538839"/>
            <a:ext cx="1087157" cy="480131"/>
          </a:xfrm>
          <a:prstGeom prst="rect">
            <a:avLst/>
          </a:prstGeom>
          <a:noFill/>
          <a:ln w="9525">
            <a:noFill/>
            <a:miter lim="800000"/>
            <a:headEnd/>
            <a:tailEnd/>
          </a:ln>
          <a:effectLst/>
        </p:spPr>
        <p:txBody>
          <a:bodyPr wrap="none">
            <a:spAutoFit/>
          </a:bodyPr>
          <a:lstStyle/>
          <a:p>
            <a:pPr algn="l">
              <a:lnSpc>
                <a:spcPct val="90000"/>
              </a:lnSpc>
              <a:buFontTx/>
              <a:buNone/>
            </a:pPr>
            <a:r>
              <a:rPr lang="en-US" altLang="ja-JP" sz="1400" b="1" dirty="0">
                <a:solidFill>
                  <a:srgbClr val="CC99FF"/>
                </a:solidFill>
              </a:rPr>
              <a:t>  DECIGO </a:t>
            </a:r>
          </a:p>
          <a:p>
            <a:pPr algn="l">
              <a:lnSpc>
                <a:spcPct val="90000"/>
              </a:lnSpc>
              <a:buFontTx/>
              <a:buNone/>
            </a:pPr>
            <a:r>
              <a:rPr lang="en-US" altLang="ja-JP" sz="1400" b="1" dirty="0">
                <a:solidFill>
                  <a:srgbClr val="CC99FF"/>
                </a:solidFill>
              </a:rPr>
              <a:t>  </a:t>
            </a:r>
            <a:r>
              <a:rPr lang="en-US" altLang="ja-JP" sz="1400" b="1" dirty="0" smtClean="0">
                <a:solidFill>
                  <a:srgbClr val="CC99FF"/>
                </a:solidFill>
              </a:rPr>
              <a:t>  (1 unit)</a:t>
            </a:r>
            <a:endParaRPr lang="en-US" altLang="ja-JP" sz="1400" b="1" dirty="0">
              <a:solidFill>
                <a:srgbClr val="CC99FF"/>
              </a:solidFill>
            </a:endParaRPr>
          </a:p>
        </p:txBody>
      </p:sp>
      <p:grpSp>
        <p:nvGrpSpPr>
          <p:cNvPr id="2" name="グループ化 43"/>
          <p:cNvGrpSpPr/>
          <p:nvPr/>
        </p:nvGrpSpPr>
        <p:grpSpPr>
          <a:xfrm>
            <a:off x="3435584" y="2662547"/>
            <a:ext cx="3422432" cy="1266811"/>
            <a:chOff x="3435584" y="2662547"/>
            <a:chExt cx="3422432" cy="1266811"/>
          </a:xfrm>
        </p:grpSpPr>
        <p:sp>
          <p:nvSpPr>
            <p:cNvPr id="35" name="爆発 2 34"/>
            <p:cNvSpPr/>
            <p:nvPr/>
          </p:nvSpPr>
          <p:spPr bwMode="auto">
            <a:xfrm>
              <a:off x="5254657" y="3357854"/>
              <a:ext cx="642942" cy="571504"/>
            </a:xfrm>
            <a:prstGeom prst="irregularSeal2">
              <a:avLst/>
            </a:prstGeom>
            <a:solidFill>
              <a:srgbClr val="FFCC99">
                <a:alpha val="50000"/>
              </a:srgbClr>
            </a:solidFill>
            <a:ln w="15875" cap="flat" cmpd="sng" algn="ctr">
              <a:solidFill>
                <a:srgbClr val="FFCC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cxnSp>
          <p:nvCxnSpPr>
            <p:cNvPr id="34" name="直線矢印コネクタ 33"/>
            <p:cNvCxnSpPr/>
            <p:nvPr/>
          </p:nvCxnSpPr>
          <p:spPr bwMode="auto">
            <a:xfrm>
              <a:off x="3468707" y="3000664"/>
              <a:ext cx="2071702" cy="642942"/>
            </a:xfrm>
            <a:prstGeom prst="straightConnector1">
              <a:avLst/>
            </a:prstGeom>
            <a:solidFill>
              <a:srgbClr val="FAFFC9">
                <a:alpha val="50000"/>
              </a:srgbClr>
            </a:solidFill>
            <a:ln w="127000" cap="flat" cmpd="sng" algn="ctr">
              <a:solidFill>
                <a:srgbClr val="FFC000"/>
              </a:solidFill>
              <a:prstDash val="solid"/>
              <a:round/>
              <a:headEnd type="none" w="med" len="med"/>
              <a:tailEnd type="stealth"/>
            </a:ln>
            <a:effectLst/>
          </p:spPr>
        </p:cxnSp>
        <p:sp>
          <p:nvSpPr>
            <p:cNvPr id="37" name="Rectangle 32"/>
            <p:cNvSpPr>
              <a:spLocks noChangeArrowheads="1"/>
            </p:cNvSpPr>
            <p:nvPr/>
          </p:nvSpPr>
          <p:spPr bwMode="auto">
            <a:xfrm rot="1080139">
              <a:off x="3435584" y="2662547"/>
              <a:ext cx="2619645" cy="430887"/>
            </a:xfrm>
            <a:prstGeom prst="rect">
              <a:avLst/>
            </a:prstGeom>
            <a:solidFill>
              <a:srgbClr val="FFCC99">
                <a:alpha val="10000"/>
              </a:srgbClr>
            </a:solid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FFCC99"/>
                  </a:solidFill>
                  <a:latin typeface="Tahoma" pitchFamily="34" charset="0"/>
                  <a:ea typeface="HGP創英角ｺﾞｼｯｸUB" pitchFamily="50" charset="-128"/>
                </a:rPr>
                <a:t>IMBH</a:t>
              </a:r>
              <a:r>
                <a:rPr lang="en-US" altLang="ja-JP" sz="2000" b="1" dirty="0" smtClean="0">
                  <a:solidFill>
                    <a:srgbClr val="FFCC99"/>
                  </a:solidFill>
                </a:rPr>
                <a:t> </a:t>
              </a:r>
              <a:r>
                <a:rPr lang="en-US" altLang="ja-JP" sz="2000" b="1" dirty="0" smtClean="0">
                  <a:solidFill>
                    <a:srgbClr val="FFCC99"/>
                  </a:solidFill>
                  <a:latin typeface="Tahoma" pitchFamily="34" charset="0"/>
                  <a:ea typeface="HGP創英角ｺﾞｼｯｸUB" pitchFamily="50" charset="-128"/>
                </a:rPr>
                <a:t>inspiral </a:t>
              </a:r>
              <a:r>
                <a:rPr lang="en-US" altLang="ja-JP" sz="1600" b="1" dirty="0" smtClean="0">
                  <a:solidFill>
                    <a:srgbClr val="FFCC99"/>
                  </a:solidFill>
                  <a:latin typeface="Tahoma" pitchFamily="34" charset="0"/>
                  <a:ea typeface="HGP創英角ｺﾞｼｯｸUB" pitchFamily="50" charset="-128"/>
                </a:rPr>
                <a:t>(z~1)</a:t>
              </a:r>
              <a:endParaRPr lang="ja-JP" altLang="en-US" sz="1600" b="1" dirty="0">
                <a:solidFill>
                  <a:srgbClr val="FFCC99"/>
                </a:solidFill>
                <a:latin typeface="Tahoma" pitchFamily="34" charset="0"/>
                <a:ea typeface="HGP創英角ｺﾞｼｯｸUB" pitchFamily="50" charset="-128"/>
              </a:endParaRPr>
            </a:p>
          </p:txBody>
        </p:sp>
        <p:sp>
          <p:nvSpPr>
            <p:cNvPr id="51" name="Rectangle 32"/>
            <p:cNvSpPr>
              <a:spLocks noChangeArrowheads="1"/>
            </p:cNvSpPr>
            <p:nvPr/>
          </p:nvSpPr>
          <p:spPr bwMode="auto">
            <a:xfrm>
              <a:off x="5772587" y="3538839"/>
              <a:ext cx="1085429"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8F8F8"/>
                  </a:solidFill>
                  <a:latin typeface="Tahoma" pitchFamily="34" charset="0"/>
                  <a:ea typeface="HGP創英角ｺﾞｼｯｸUB" pitchFamily="50" charset="-128"/>
                </a:rPr>
                <a:t>Merger</a:t>
              </a:r>
              <a:endParaRPr lang="ja-JP" altLang="en-US" sz="1400" b="1" dirty="0">
                <a:solidFill>
                  <a:srgbClr val="F8F8F8"/>
                </a:solidFill>
                <a:latin typeface="Tahoma" pitchFamily="34" charset="0"/>
                <a:ea typeface="HGP創英角ｺﾞｼｯｸUB" pitchFamily="50" charset="-128"/>
              </a:endParaRPr>
            </a:p>
          </p:txBody>
        </p:sp>
      </p:grpSp>
      <p:sp>
        <p:nvSpPr>
          <p:cNvPr id="52" name="Text Box 3"/>
          <p:cNvSpPr txBox="1">
            <a:spLocks noChangeArrowheads="1"/>
          </p:cNvSpPr>
          <p:nvPr/>
        </p:nvSpPr>
        <p:spPr bwMode="auto">
          <a:xfrm>
            <a:off x="4041440" y="5824855"/>
            <a:ext cx="2714644"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rPr>
              <a:t>Frequency   [Hz]</a:t>
            </a:r>
            <a:endParaRPr kumimoji="1" lang="en-US" altLang="ja-JP" sz="2000" b="1" kern="1200" dirty="0">
              <a:solidFill>
                <a:srgbClr val="FFFFFF"/>
              </a:solidFill>
              <a:cs typeface="+mn-cs"/>
            </a:endParaRPr>
          </a:p>
        </p:txBody>
      </p:sp>
      <p:sp>
        <p:nvSpPr>
          <p:cNvPr id="53" name="Text Box 3"/>
          <p:cNvSpPr txBox="1">
            <a:spLocks noChangeArrowheads="1"/>
          </p:cNvSpPr>
          <p:nvPr/>
        </p:nvSpPr>
        <p:spPr bwMode="auto">
          <a:xfrm rot="-5400000">
            <a:off x="-447860" y="3629478"/>
            <a:ext cx="3357587"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rPr>
              <a:t>GW amplitude   [Hz</a:t>
            </a:r>
            <a:r>
              <a:rPr lang="en-US" altLang="ja-JP" sz="2000" b="1" baseline="30000" dirty="0" smtClean="0">
                <a:solidFill>
                  <a:srgbClr val="FFFFFF"/>
                </a:solidFill>
              </a:rPr>
              <a:t>-1/2</a:t>
            </a:r>
            <a:r>
              <a:rPr lang="en-US" altLang="ja-JP" sz="2000" b="1" dirty="0" smtClean="0">
                <a:solidFill>
                  <a:srgbClr val="FFFFFF"/>
                </a:solidFill>
              </a:rPr>
              <a:t>]</a:t>
            </a:r>
            <a:endParaRPr kumimoji="1" lang="en-US" altLang="ja-JP" sz="2000" b="1" kern="1200" dirty="0">
              <a:solidFill>
                <a:srgbClr val="FFFFFF"/>
              </a:solidFill>
              <a:cs typeface="+mn-cs"/>
            </a:endParaRPr>
          </a:p>
        </p:txBody>
      </p:sp>
      <p:sp>
        <p:nvSpPr>
          <p:cNvPr id="54" name="正方形/長方形 53"/>
          <p:cNvSpPr/>
          <p:nvPr/>
        </p:nvSpPr>
        <p:spPr bwMode="auto">
          <a:xfrm>
            <a:off x="2214546" y="2181517"/>
            <a:ext cx="5786478" cy="3357586"/>
          </a:xfrm>
          <a:prstGeom prst="rect">
            <a:avLst/>
          </a:prstGeom>
          <a:noFill/>
          <a:ln w="31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55" name="Text Box 3"/>
          <p:cNvSpPr txBox="1">
            <a:spLocks noChangeArrowheads="1"/>
          </p:cNvSpPr>
          <p:nvPr/>
        </p:nvSpPr>
        <p:spPr bwMode="auto">
          <a:xfrm>
            <a:off x="2571736" y="5539103"/>
            <a:ext cx="785818"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rPr>
              <a:t>10</a:t>
            </a:r>
            <a:r>
              <a:rPr lang="en-US" altLang="ja-JP" sz="2000" b="1" baseline="30000" dirty="0" smtClean="0">
                <a:solidFill>
                  <a:srgbClr val="FFFFFF"/>
                </a:solidFill>
              </a:rPr>
              <a:t>-4</a:t>
            </a:r>
            <a:endParaRPr kumimoji="1" lang="en-US" altLang="ja-JP" sz="2000" b="1" kern="1200" baseline="30000" dirty="0">
              <a:solidFill>
                <a:srgbClr val="FFFFFF"/>
              </a:solidFill>
              <a:cs typeface="+mn-cs"/>
            </a:endParaRPr>
          </a:p>
        </p:txBody>
      </p:sp>
      <p:sp>
        <p:nvSpPr>
          <p:cNvPr id="56" name="Text Box 3"/>
          <p:cNvSpPr txBox="1">
            <a:spLocks noChangeArrowheads="1"/>
          </p:cNvSpPr>
          <p:nvPr/>
        </p:nvSpPr>
        <p:spPr bwMode="auto">
          <a:xfrm>
            <a:off x="3857620" y="5539103"/>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rPr>
              <a:t>10</a:t>
            </a:r>
            <a:r>
              <a:rPr lang="en-US" altLang="ja-JP" sz="2000" b="1" baseline="30000" dirty="0" smtClean="0">
                <a:solidFill>
                  <a:srgbClr val="FFFFFF"/>
                </a:solidFill>
              </a:rPr>
              <a:t>-2</a:t>
            </a:r>
            <a:endParaRPr kumimoji="1" lang="en-US" altLang="ja-JP" sz="2000" b="1" kern="1200" baseline="30000" dirty="0">
              <a:solidFill>
                <a:srgbClr val="FFFFFF"/>
              </a:solidFill>
              <a:cs typeface="+mn-cs"/>
            </a:endParaRPr>
          </a:p>
        </p:txBody>
      </p:sp>
      <p:sp>
        <p:nvSpPr>
          <p:cNvPr id="57" name="Text Box 3"/>
          <p:cNvSpPr txBox="1">
            <a:spLocks noChangeArrowheads="1"/>
          </p:cNvSpPr>
          <p:nvPr/>
        </p:nvSpPr>
        <p:spPr bwMode="auto">
          <a:xfrm>
            <a:off x="5143504" y="5539103"/>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rPr>
              <a:t>10</a:t>
            </a:r>
            <a:r>
              <a:rPr lang="en-US" altLang="ja-JP" sz="2000" b="1" baseline="30000" dirty="0" smtClean="0">
                <a:solidFill>
                  <a:srgbClr val="FFFFFF"/>
                </a:solidFill>
              </a:rPr>
              <a:t>0</a:t>
            </a:r>
            <a:endParaRPr kumimoji="1" lang="en-US" altLang="ja-JP" sz="2000" b="1" kern="1200" baseline="30000" dirty="0">
              <a:solidFill>
                <a:srgbClr val="FFFFFF"/>
              </a:solidFill>
              <a:cs typeface="+mn-cs"/>
            </a:endParaRPr>
          </a:p>
        </p:txBody>
      </p:sp>
      <p:sp>
        <p:nvSpPr>
          <p:cNvPr id="58" name="Text Box 3"/>
          <p:cNvSpPr txBox="1">
            <a:spLocks noChangeArrowheads="1"/>
          </p:cNvSpPr>
          <p:nvPr/>
        </p:nvSpPr>
        <p:spPr bwMode="auto">
          <a:xfrm>
            <a:off x="6500826" y="5539103"/>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rPr>
              <a:t>10</a:t>
            </a:r>
            <a:r>
              <a:rPr lang="en-US" altLang="ja-JP" sz="2000" b="1" baseline="30000" dirty="0" smtClean="0">
                <a:solidFill>
                  <a:srgbClr val="FFFFFF"/>
                </a:solidFill>
              </a:rPr>
              <a:t>2</a:t>
            </a:r>
            <a:endParaRPr kumimoji="1" lang="en-US" altLang="ja-JP" sz="2000" b="1" kern="1200" baseline="30000" dirty="0">
              <a:solidFill>
                <a:srgbClr val="FFFFFF"/>
              </a:solidFill>
              <a:cs typeface="+mn-cs"/>
            </a:endParaRPr>
          </a:p>
        </p:txBody>
      </p:sp>
      <p:sp>
        <p:nvSpPr>
          <p:cNvPr id="59" name="Text Box 3"/>
          <p:cNvSpPr txBox="1">
            <a:spLocks noChangeArrowheads="1"/>
          </p:cNvSpPr>
          <p:nvPr/>
        </p:nvSpPr>
        <p:spPr bwMode="auto">
          <a:xfrm>
            <a:off x="7715272" y="5539103"/>
            <a:ext cx="785818"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rPr>
              <a:t>10</a:t>
            </a:r>
            <a:r>
              <a:rPr lang="en-US" altLang="ja-JP" sz="2000" b="1" baseline="30000" dirty="0" smtClean="0">
                <a:solidFill>
                  <a:srgbClr val="FFFFFF"/>
                </a:solidFill>
              </a:rPr>
              <a:t>4</a:t>
            </a:r>
            <a:endParaRPr kumimoji="1" lang="en-US" altLang="ja-JP" sz="2000" b="1" kern="1200" baseline="30000" dirty="0">
              <a:solidFill>
                <a:srgbClr val="FFFFFF"/>
              </a:solidFill>
              <a:cs typeface="+mn-cs"/>
            </a:endParaRPr>
          </a:p>
        </p:txBody>
      </p:sp>
      <p:sp>
        <p:nvSpPr>
          <p:cNvPr id="60" name="Text Box 3"/>
          <p:cNvSpPr txBox="1">
            <a:spLocks noChangeArrowheads="1"/>
          </p:cNvSpPr>
          <p:nvPr/>
        </p:nvSpPr>
        <p:spPr bwMode="auto">
          <a:xfrm>
            <a:off x="1428728" y="4434496"/>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rPr>
              <a:t>10</a:t>
            </a:r>
            <a:r>
              <a:rPr lang="en-US" altLang="ja-JP" sz="2000" b="1" baseline="30000" dirty="0" smtClean="0">
                <a:solidFill>
                  <a:srgbClr val="FFFFFF"/>
                </a:solidFill>
              </a:rPr>
              <a:t>-24</a:t>
            </a:r>
            <a:endParaRPr kumimoji="1" lang="en-US" altLang="ja-JP" sz="2000" b="1" kern="1200" baseline="30000" dirty="0">
              <a:solidFill>
                <a:srgbClr val="FFFFFF"/>
              </a:solidFill>
              <a:cs typeface="+mn-cs"/>
            </a:endParaRPr>
          </a:p>
        </p:txBody>
      </p:sp>
      <p:sp>
        <p:nvSpPr>
          <p:cNvPr id="61" name="Text Box 3"/>
          <p:cNvSpPr txBox="1">
            <a:spLocks noChangeArrowheads="1"/>
          </p:cNvSpPr>
          <p:nvPr/>
        </p:nvSpPr>
        <p:spPr bwMode="auto">
          <a:xfrm>
            <a:off x="1428728" y="3824591"/>
            <a:ext cx="1000132"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rPr>
              <a:t>10</a:t>
            </a:r>
            <a:r>
              <a:rPr lang="en-US" altLang="ja-JP" sz="2000" b="1" baseline="30000" dirty="0" smtClean="0">
                <a:solidFill>
                  <a:srgbClr val="FFFFFF"/>
                </a:solidFill>
              </a:rPr>
              <a:t>-22</a:t>
            </a:r>
            <a:endParaRPr kumimoji="1" lang="en-US" altLang="ja-JP" sz="2000" b="1" kern="1200" baseline="30000" dirty="0">
              <a:solidFill>
                <a:srgbClr val="FFFFFF"/>
              </a:solidFill>
              <a:cs typeface="+mn-cs"/>
            </a:endParaRPr>
          </a:p>
        </p:txBody>
      </p:sp>
      <p:sp>
        <p:nvSpPr>
          <p:cNvPr id="62" name="Text Box 3"/>
          <p:cNvSpPr txBox="1">
            <a:spLocks noChangeArrowheads="1"/>
          </p:cNvSpPr>
          <p:nvPr/>
        </p:nvSpPr>
        <p:spPr bwMode="auto">
          <a:xfrm>
            <a:off x="1428728" y="3181649"/>
            <a:ext cx="1000132"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rPr>
              <a:t>10</a:t>
            </a:r>
            <a:r>
              <a:rPr lang="en-US" altLang="ja-JP" sz="2000" b="1" baseline="30000" dirty="0" smtClean="0">
                <a:solidFill>
                  <a:srgbClr val="FFFFFF"/>
                </a:solidFill>
              </a:rPr>
              <a:t>-20</a:t>
            </a:r>
            <a:endParaRPr kumimoji="1" lang="en-US" altLang="ja-JP" sz="2000" b="1" kern="1200" baseline="30000" dirty="0">
              <a:solidFill>
                <a:srgbClr val="FFFFFF"/>
              </a:solidFill>
              <a:cs typeface="+mn-cs"/>
            </a:endParaRPr>
          </a:p>
        </p:txBody>
      </p:sp>
      <p:sp>
        <p:nvSpPr>
          <p:cNvPr id="63" name="Text Box 3"/>
          <p:cNvSpPr txBox="1">
            <a:spLocks noChangeArrowheads="1"/>
          </p:cNvSpPr>
          <p:nvPr/>
        </p:nvSpPr>
        <p:spPr bwMode="auto">
          <a:xfrm>
            <a:off x="1428728" y="2577108"/>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rPr>
              <a:t>10</a:t>
            </a:r>
            <a:r>
              <a:rPr lang="en-US" altLang="ja-JP" sz="2000" b="1" baseline="30000" dirty="0" smtClean="0">
                <a:solidFill>
                  <a:srgbClr val="FFFFFF"/>
                </a:solidFill>
              </a:rPr>
              <a:t>-18</a:t>
            </a:r>
            <a:endParaRPr kumimoji="1" lang="en-US" altLang="ja-JP" sz="2000" b="1" kern="1200" baseline="30000" dirty="0">
              <a:solidFill>
                <a:srgbClr val="FFFFFF"/>
              </a:solidFill>
              <a:cs typeface="+mn-cs"/>
            </a:endParaRPr>
          </a:p>
        </p:txBody>
      </p:sp>
      <p:sp>
        <p:nvSpPr>
          <p:cNvPr id="64" name="Text Box 3"/>
          <p:cNvSpPr txBox="1">
            <a:spLocks noChangeArrowheads="1"/>
          </p:cNvSpPr>
          <p:nvPr/>
        </p:nvSpPr>
        <p:spPr bwMode="auto">
          <a:xfrm>
            <a:off x="1428728" y="2005604"/>
            <a:ext cx="928694"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rPr>
              <a:t>10</a:t>
            </a:r>
            <a:r>
              <a:rPr lang="en-US" altLang="ja-JP" sz="2000" b="1" baseline="30000" dirty="0" smtClean="0">
                <a:solidFill>
                  <a:srgbClr val="FFFFFF"/>
                </a:solidFill>
              </a:rPr>
              <a:t>-16</a:t>
            </a:r>
            <a:endParaRPr kumimoji="1" lang="en-US" altLang="ja-JP" sz="2000" b="1" kern="1200" baseline="30000" dirty="0">
              <a:solidFill>
                <a:srgbClr val="FFFFFF"/>
              </a:solidFill>
              <a:cs typeface="+mn-cs"/>
            </a:endParaRPr>
          </a:p>
        </p:txBody>
      </p:sp>
      <p:sp>
        <p:nvSpPr>
          <p:cNvPr id="65" name="Text Box 3"/>
          <p:cNvSpPr txBox="1">
            <a:spLocks noChangeArrowheads="1"/>
          </p:cNvSpPr>
          <p:nvPr/>
        </p:nvSpPr>
        <p:spPr bwMode="auto">
          <a:xfrm>
            <a:off x="1428728" y="5039037"/>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rPr>
              <a:t>10</a:t>
            </a:r>
            <a:r>
              <a:rPr lang="en-US" altLang="ja-JP" sz="2000" b="1" baseline="30000" dirty="0" smtClean="0">
                <a:solidFill>
                  <a:srgbClr val="FFFFFF"/>
                </a:solidFill>
              </a:rPr>
              <a:t>-26</a:t>
            </a:r>
            <a:endParaRPr kumimoji="1" lang="en-US" altLang="ja-JP" sz="2000" b="1" kern="1200" baseline="30000" dirty="0">
              <a:solidFill>
                <a:srgbClr val="FFFFFF"/>
              </a:solidFill>
              <a:cs typeface="+mn-cs"/>
            </a:endParaRPr>
          </a:p>
        </p:txBody>
      </p:sp>
      <p:grpSp>
        <p:nvGrpSpPr>
          <p:cNvPr id="3" name="グループ化 47"/>
          <p:cNvGrpSpPr/>
          <p:nvPr/>
        </p:nvGrpSpPr>
        <p:grpSpPr>
          <a:xfrm>
            <a:off x="2030956" y="2428868"/>
            <a:ext cx="5081089" cy="2928958"/>
            <a:chOff x="2030956" y="2428868"/>
            <a:chExt cx="5081089" cy="2928958"/>
          </a:xfrm>
        </p:grpSpPr>
        <p:sp>
          <p:nvSpPr>
            <p:cNvPr id="47" name="Rectangle 6"/>
            <p:cNvSpPr>
              <a:spLocks noChangeAspect="1" noChangeArrowheads="1"/>
            </p:cNvSpPr>
            <p:nvPr/>
          </p:nvSpPr>
          <p:spPr bwMode="auto">
            <a:xfrm>
              <a:off x="4929190" y="4572008"/>
              <a:ext cx="1414170" cy="480131"/>
            </a:xfrm>
            <a:prstGeom prst="rect">
              <a:avLst/>
            </a:prstGeom>
            <a:noFill/>
            <a:ln w="9525">
              <a:noFill/>
              <a:miter lim="800000"/>
              <a:headEnd/>
              <a:tailEnd/>
            </a:ln>
            <a:effectLst/>
          </p:spPr>
          <p:txBody>
            <a:bodyPr wrap="none">
              <a:spAutoFit/>
            </a:bodyPr>
            <a:lstStyle/>
            <a:p>
              <a:pPr algn="l">
                <a:lnSpc>
                  <a:spcPct val="90000"/>
                </a:lnSpc>
                <a:buFontTx/>
                <a:buNone/>
              </a:pPr>
              <a:r>
                <a:rPr lang="en-US" altLang="ja-JP" sz="1400" b="1" dirty="0">
                  <a:solidFill>
                    <a:srgbClr val="CCECFF"/>
                  </a:solidFill>
                </a:rPr>
                <a:t>  DECIGO </a:t>
              </a:r>
            </a:p>
            <a:p>
              <a:pPr algn="l">
                <a:lnSpc>
                  <a:spcPct val="90000"/>
                </a:lnSpc>
                <a:buFontTx/>
                <a:buNone/>
              </a:pPr>
              <a:r>
                <a:rPr lang="en-US" altLang="ja-JP" sz="1400" b="1" dirty="0">
                  <a:solidFill>
                    <a:srgbClr val="CCECFF"/>
                  </a:solidFill>
                </a:rPr>
                <a:t> </a:t>
              </a:r>
              <a:r>
                <a:rPr lang="en-US" altLang="ja-JP" sz="1400" b="1" dirty="0" smtClean="0">
                  <a:solidFill>
                    <a:srgbClr val="CCECFF"/>
                  </a:solidFill>
                </a:rPr>
                <a:t>(Correlation)</a:t>
              </a:r>
              <a:endParaRPr lang="en-US" altLang="ja-JP" sz="1400" b="1" dirty="0">
                <a:solidFill>
                  <a:srgbClr val="CCECFF"/>
                </a:solidFill>
              </a:endParaRPr>
            </a:p>
          </p:txBody>
        </p:sp>
        <p:sp>
          <p:nvSpPr>
            <p:cNvPr id="66" name="Rectangle 32"/>
            <p:cNvSpPr>
              <a:spLocks noChangeArrowheads="1"/>
            </p:cNvSpPr>
            <p:nvPr/>
          </p:nvSpPr>
          <p:spPr bwMode="auto">
            <a:xfrm rot="2610760">
              <a:off x="2030956" y="3593240"/>
              <a:ext cx="2307637" cy="701731"/>
            </a:xfrm>
            <a:prstGeom prst="rect">
              <a:avLst/>
            </a:prstGeom>
            <a:solidFill>
              <a:srgbClr val="CCFFCC">
                <a:alpha val="10000"/>
              </a:srgbClr>
            </a:solid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FFCC"/>
                  </a:solidFill>
                </a:rPr>
                <a:t>Background GW</a:t>
              </a:r>
              <a:r>
                <a:rPr lang="en-US" altLang="ja-JP" sz="1600" b="1" dirty="0" smtClean="0">
                  <a:solidFill>
                    <a:srgbClr val="CCFFCC"/>
                  </a:solidFill>
                </a:rPr>
                <a:t> </a:t>
              </a:r>
            </a:p>
            <a:p>
              <a:pPr algn="l">
                <a:lnSpc>
                  <a:spcPct val="110000"/>
                </a:lnSpc>
                <a:buClr>
                  <a:schemeClr val="accent2"/>
                </a:buClr>
                <a:buSzPct val="70000"/>
                <a:buFont typeface="Wingdings" pitchFamily="2" charset="2"/>
                <a:buNone/>
              </a:pPr>
              <a:r>
                <a:rPr lang="en-US" altLang="ja-JP" sz="1600" b="1" dirty="0" smtClean="0">
                  <a:solidFill>
                    <a:srgbClr val="CCFFCC"/>
                  </a:solidFill>
                </a:rPr>
                <a:t>   </a:t>
              </a:r>
              <a:r>
                <a:rPr lang="en-US" altLang="ja-JP" sz="1600" b="1" dirty="0" smtClean="0">
                  <a:solidFill>
                    <a:srgbClr val="CCFFCC"/>
                  </a:solidFill>
                  <a:latin typeface="Tahoma" pitchFamily="34" charset="0"/>
                  <a:ea typeface="HGP創英角ｺﾞｼｯｸUB" pitchFamily="50" charset="-128"/>
                </a:rPr>
                <a:t>(Ωgw ~ 2 x 10</a:t>
              </a:r>
              <a:r>
                <a:rPr lang="en-US" altLang="ja-JP" sz="1600" b="1" baseline="30000" dirty="0" smtClean="0">
                  <a:solidFill>
                    <a:srgbClr val="CCFFCC"/>
                  </a:solidFill>
                  <a:latin typeface="Tahoma" pitchFamily="34" charset="0"/>
                  <a:ea typeface="HGP創英角ｺﾞｼｯｸUB" pitchFamily="50" charset="-128"/>
                </a:rPr>
                <a:t>-16</a:t>
              </a:r>
              <a:r>
                <a:rPr lang="en-US" altLang="ja-JP" sz="1600" b="1" dirty="0" smtClean="0">
                  <a:solidFill>
                    <a:srgbClr val="CCFFCC"/>
                  </a:solidFill>
                  <a:latin typeface="Tahoma" pitchFamily="34" charset="0"/>
                  <a:ea typeface="HGP創英角ｺﾞｼｯｸUB" pitchFamily="50" charset="-128"/>
                </a:rPr>
                <a:t>)</a:t>
              </a:r>
              <a:endParaRPr lang="ja-JP" altLang="en-US" sz="1600" b="1" dirty="0">
                <a:solidFill>
                  <a:srgbClr val="CCFFCC"/>
                </a:solidFill>
                <a:latin typeface="Tahoma" pitchFamily="34" charset="0"/>
                <a:ea typeface="HGP創英角ｺﾞｼｯｸUB" pitchFamily="50" charset="-128"/>
              </a:endParaRPr>
            </a:p>
          </p:txBody>
        </p:sp>
        <p:cxnSp>
          <p:nvCxnSpPr>
            <p:cNvPr id="42" name="直線コネクタ 41"/>
            <p:cNvCxnSpPr/>
            <p:nvPr/>
          </p:nvCxnSpPr>
          <p:spPr bwMode="auto">
            <a:xfrm rot="10800000">
              <a:off x="2214546" y="2428868"/>
              <a:ext cx="3214710" cy="2928958"/>
            </a:xfrm>
            <a:prstGeom prst="line">
              <a:avLst/>
            </a:prstGeom>
            <a:solidFill>
              <a:srgbClr val="FAFFC9">
                <a:alpha val="50000"/>
              </a:srgbClr>
            </a:solidFill>
            <a:ln w="88900" cap="flat" cmpd="sng" algn="ctr">
              <a:solidFill>
                <a:srgbClr val="CCFFCC">
                  <a:alpha val="74000"/>
                </a:srgbClr>
              </a:solidFill>
              <a:prstDash val="solid"/>
              <a:round/>
              <a:headEnd type="none" w="med" len="med"/>
              <a:tailEnd type="none" w="med" len="med"/>
            </a:ln>
            <a:effectLst/>
          </p:spPr>
        </p:cxnSp>
        <p:sp>
          <p:nvSpPr>
            <p:cNvPr id="46" name="フリーフォーム 45"/>
            <p:cNvSpPr/>
            <p:nvPr/>
          </p:nvSpPr>
          <p:spPr bwMode="auto">
            <a:xfrm>
              <a:off x="4314254" y="4429132"/>
              <a:ext cx="2797791" cy="641444"/>
            </a:xfrm>
            <a:custGeom>
              <a:avLst/>
              <a:gdLst>
                <a:gd name="connsiteX0" fmla="*/ 0 w 2797791"/>
                <a:gd name="connsiteY0" fmla="*/ 0 h 641444"/>
                <a:gd name="connsiteX1" fmla="*/ 477672 w 2797791"/>
                <a:gd name="connsiteY1" fmla="*/ 409432 h 641444"/>
                <a:gd name="connsiteX2" fmla="*/ 627797 w 2797791"/>
                <a:gd name="connsiteY2" fmla="*/ 573206 h 641444"/>
                <a:gd name="connsiteX3" fmla="*/ 791570 w 2797791"/>
                <a:gd name="connsiteY3" fmla="*/ 627797 h 641444"/>
                <a:gd name="connsiteX4" fmla="*/ 1064526 w 2797791"/>
                <a:gd name="connsiteY4" fmla="*/ 641444 h 641444"/>
                <a:gd name="connsiteX5" fmla="*/ 1473958 w 2797791"/>
                <a:gd name="connsiteY5" fmla="*/ 627797 h 641444"/>
                <a:gd name="connsiteX6" fmla="*/ 1842448 w 2797791"/>
                <a:gd name="connsiteY6" fmla="*/ 559558 h 641444"/>
                <a:gd name="connsiteX7" fmla="*/ 2797791 w 2797791"/>
                <a:gd name="connsiteY7" fmla="*/ 150125 h 64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7791" h="641444">
                  <a:moveTo>
                    <a:pt x="0" y="0"/>
                  </a:moveTo>
                  <a:lnTo>
                    <a:pt x="477672" y="409432"/>
                  </a:lnTo>
                  <a:lnTo>
                    <a:pt x="627797" y="573206"/>
                  </a:lnTo>
                  <a:lnTo>
                    <a:pt x="791570" y="627797"/>
                  </a:lnTo>
                  <a:lnTo>
                    <a:pt x="1064526" y="641444"/>
                  </a:lnTo>
                  <a:lnTo>
                    <a:pt x="1473958" y="627797"/>
                  </a:lnTo>
                  <a:lnTo>
                    <a:pt x="1842448" y="559558"/>
                  </a:lnTo>
                  <a:lnTo>
                    <a:pt x="2797791" y="150125"/>
                  </a:lnTo>
                </a:path>
              </a:pathLst>
            </a:custGeom>
            <a:noFill/>
            <a:ln w="50800" cap="flat" cmpd="sng" algn="ctr">
              <a:solidFill>
                <a:srgbClr val="CCE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grpSp>
      <p:sp>
        <p:nvSpPr>
          <p:cNvPr id="45" name="フリーフォーム 44"/>
          <p:cNvSpPr/>
          <p:nvPr/>
        </p:nvSpPr>
        <p:spPr bwMode="auto">
          <a:xfrm>
            <a:off x="4240026" y="3857920"/>
            <a:ext cx="2797791" cy="641444"/>
          </a:xfrm>
          <a:custGeom>
            <a:avLst/>
            <a:gdLst>
              <a:gd name="connsiteX0" fmla="*/ 0 w 2797791"/>
              <a:gd name="connsiteY0" fmla="*/ 0 h 641444"/>
              <a:gd name="connsiteX1" fmla="*/ 477672 w 2797791"/>
              <a:gd name="connsiteY1" fmla="*/ 409432 h 641444"/>
              <a:gd name="connsiteX2" fmla="*/ 627797 w 2797791"/>
              <a:gd name="connsiteY2" fmla="*/ 573206 h 641444"/>
              <a:gd name="connsiteX3" fmla="*/ 791570 w 2797791"/>
              <a:gd name="connsiteY3" fmla="*/ 627797 h 641444"/>
              <a:gd name="connsiteX4" fmla="*/ 1064526 w 2797791"/>
              <a:gd name="connsiteY4" fmla="*/ 641444 h 641444"/>
              <a:gd name="connsiteX5" fmla="*/ 1473958 w 2797791"/>
              <a:gd name="connsiteY5" fmla="*/ 627797 h 641444"/>
              <a:gd name="connsiteX6" fmla="*/ 1842448 w 2797791"/>
              <a:gd name="connsiteY6" fmla="*/ 559558 h 641444"/>
              <a:gd name="connsiteX7" fmla="*/ 2797791 w 2797791"/>
              <a:gd name="connsiteY7" fmla="*/ 150125 h 64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7791" h="641444">
                <a:moveTo>
                  <a:pt x="0" y="0"/>
                </a:moveTo>
                <a:lnTo>
                  <a:pt x="477672" y="409432"/>
                </a:lnTo>
                <a:lnTo>
                  <a:pt x="627797" y="573206"/>
                </a:lnTo>
                <a:lnTo>
                  <a:pt x="791570" y="627797"/>
                </a:lnTo>
                <a:lnTo>
                  <a:pt x="1064526" y="641444"/>
                </a:lnTo>
                <a:lnTo>
                  <a:pt x="1473958" y="627797"/>
                </a:lnTo>
                <a:lnTo>
                  <a:pt x="1842448" y="559558"/>
                </a:lnTo>
                <a:lnTo>
                  <a:pt x="2797791" y="150125"/>
                </a:lnTo>
              </a:path>
            </a:pathLst>
          </a:custGeom>
          <a:noFill/>
          <a:ln w="50800" cap="flat" cmpd="sng" algn="ctr">
            <a:solidFill>
              <a:srgbClr val="CC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grpSp>
        <p:nvGrpSpPr>
          <p:cNvPr id="4" name="グループ化 72"/>
          <p:cNvGrpSpPr/>
          <p:nvPr/>
        </p:nvGrpSpPr>
        <p:grpSpPr>
          <a:xfrm>
            <a:off x="4254525" y="3780373"/>
            <a:ext cx="4032251" cy="1727134"/>
            <a:chOff x="4254525" y="3780373"/>
            <a:chExt cx="4032251" cy="1727134"/>
          </a:xfrm>
        </p:grpSpPr>
        <p:sp>
          <p:nvSpPr>
            <p:cNvPr id="40" name="爆発 2 39"/>
            <p:cNvSpPr/>
            <p:nvPr/>
          </p:nvSpPr>
          <p:spPr bwMode="auto">
            <a:xfrm>
              <a:off x="6969169" y="4572300"/>
              <a:ext cx="642942" cy="571504"/>
            </a:xfrm>
            <a:prstGeom prst="irregularSeal2">
              <a:avLst/>
            </a:prstGeom>
            <a:solidFill>
              <a:srgbClr val="FFFFCC">
                <a:alpha val="50000"/>
              </a:srgbClr>
            </a:solidFill>
            <a:ln w="15875" cap="flat" cmpd="sng" algn="ctr">
              <a:solidFill>
                <a:srgbClr val="FFFF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cxnSp>
          <p:nvCxnSpPr>
            <p:cNvPr id="38" name="直線矢印コネクタ 37"/>
            <p:cNvCxnSpPr/>
            <p:nvPr/>
          </p:nvCxnSpPr>
          <p:spPr bwMode="auto">
            <a:xfrm>
              <a:off x="4254525" y="3929358"/>
              <a:ext cx="3000396" cy="928694"/>
            </a:xfrm>
            <a:prstGeom prst="straightConnector1">
              <a:avLst/>
            </a:prstGeom>
            <a:solidFill>
              <a:srgbClr val="FAFFC9">
                <a:alpha val="50000"/>
              </a:srgbClr>
            </a:solidFill>
            <a:ln w="127000" cap="flat" cmpd="sng" algn="ctr">
              <a:solidFill>
                <a:srgbClr val="FFFF00"/>
              </a:solidFill>
              <a:prstDash val="solid"/>
              <a:round/>
              <a:headEnd type="none" w="med" len="med"/>
              <a:tailEnd type="stealth"/>
            </a:ln>
            <a:effectLst/>
          </p:spPr>
        </p:cxnSp>
        <p:sp>
          <p:nvSpPr>
            <p:cNvPr id="49" name="Rectangle 32"/>
            <p:cNvSpPr>
              <a:spLocks noChangeArrowheads="1"/>
            </p:cNvSpPr>
            <p:nvPr/>
          </p:nvSpPr>
          <p:spPr bwMode="auto">
            <a:xfrm>
              <a:off x="5786446" y="5110475"/>
              <a:ext cx="2143139" cy="397032"/>
            </a:xfrm>
            <a:prstGeom prst="rect">
              <a:avLst/>
            </a:prstGeom>
            <a:solidFill>
              <a:srgbClr val="FFFFCC">
                <a:alpha val="10000"/>
              </a:srgbClr>
            </a:solid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FFFFCC"/>
                  </a:solidFill>
                  <a:latin typeface="Tahoma" pitchFamily="34" charset="0"/>
                  <a:ea typeface="HGP創英角ｺﾞｼｯｸUB" pitchFamily="50" charset="-128"/>
                </a:rPr>
                <a:t>NS</a:t>
              </a:r>
              <a:r>
                <a:rPr lang="en-US" altLang="ja-JP" sz="1800" b="1" dirty="0" smtClean="0">
                  <a:solidFill>
                    <a:srgbClr val="FFFFCC"/>
                  </a:solidFill>
                </a:rPr>
                <a:t> </a:t>
              </a:r>
              <a:r>
                <a:rPr lang="en-US" altLang="ja-JP" sz="1800" b="1" dirty="0" smtClean="0">
                  <a:solidFill>
                    <a:srgbClr val="FFFFCC"/>
                  </a:solidFill>
                  <a:latin typeface="Tahoma" pitchFamily="34" charset="0"/>
                  <a:ea typeface="HGP創英角ｺﾞｼｯｸUB" pitchFamily="50" charset="-128"/>
                </a:rPr>
                <a:t>inspiral </a:t>
              </a:r>
              <a:r>
                <a:rPr lang="en-US" altLang="ja-JP" sz="1600" b="1" dirty="0" smtClean="0">
                  <a:solidFill>
                    <a:srgbClr val="FFFFCC"/>
                  </a:solidFill>
                  <a:latin typeface="Tahoma" pitchFamily="34" charset="0"/>
                  <a:ea typeface="HGP創英角ｺﾞｼｯｸUB" pitchFamily="50" charset="-128"/>
                </a:rPr>
                <a:t>(z~1)</a:t>
              </a:r>
              <a:endParaRPr lang="ja-JP" altLang="en-US" sz="1600" b="1" dirty="0">
                <a:solidFill>
                  <a:srgbClr val="FFFFCC"/>
                </a:solidFill>
                <a:latin typeface="Tahoma" pitchFamily="34" charset="0"/>
                <a:ea typeface="HGP創英角ｺﾞｼｯｸUB" pitchFamily="50" charset="-128"/>
              </a:endParaRPr>
            </a:p>
          </p:txBody>
        </p:sp>
        <p:sp>
          <p:nvSpPr>
            <p:cNvPr id="50" name="Rectangle 32"/>
            <p:cNvSpPr>
              <a:spLocks noChangeArrowheads="1"/>
            </p:cNvSpPr>
            <p:nvPr/>
          </p:nvSpPr>
          <p:spPr bwMode="auto">
            <a:xfrm>
              <a:off x="7201347" y="4352526"/>
              <a:ext cx="1085429"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8F8F8"/>
                  </a:solidFill>
                  <a:latin typeface="Tahoma" pitchFamily="34" charset="0"/>
                  <a:ea typeface="HGP創英角ｺﾞｼｯｸUB" pitchFamily="50" charset="-128"/>
                </a:rPr>
                <a:t>Merger</a:t>
              </a:r>
              <a:endParaRPr lang="ja-JP" altLang="en-US" sz="1400" b="1" dirty="0">
                <a:solidFill>
                  <a:srgbClr val="F8F8F8"/>
                </a:solidFill>
                <a:latin typeface="Tahoma" pitchFamily="34" charset="0"/>
                <a:ea typeface="HGP創英角ｺﾞｼｯｸUB" pitchFamily="50" charset="-128"/>
              </a:endParaRPr>
            </a:p>
          </p:txBody>
        </p:sp>
        <p:sp>
          <p:nvSpPr>
            <p:cNvPr id="67" name="二等辺三角形 66"/>
            <p:cNvSpPr/>
            <p:nvPr/>
          </p:nvSpPr>
          <p:spPr bwMode="auto">
            <a:xfrm>
              <a:off x="4929190" y="4038905"/>
              <a:ext cx="45719" cy="71438"/>
            </a:xfrm>
            <a:prstGeom prst="triangle">
              <a:avLst/>
            </a:prstGeom>
            <a:solidFill>
              <a:srgbClr val="FAFFC9">
                <a:alpha val="50000"/>
              </a:srgbClr>
            </a:solidFill>
            <a:ln w="50800" cap="flat" cmpd="sng" algn="ctr">
              <a:solidFill>
                <a:srgbClr val="FFFF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8" name="Rectangle 6"/>
            <p:cNvSpPr>
              <a:spLocks noChangeAspect="1" noChangeArrowheads="1"/>
            </p:cNvSpPr>
            <p:nvPr/>
          </p:nvSpPr>
          <p:spPr bwMode="auto">
            <a:xfrm>
              <a:off x="4502191" y="3780373"/>
              <a:ext cx="784189" cy="258532"/>
            </a:xfrm>
            <a:prstGeom prst="rect">
              <a:avLst/>
            </a:prstGeom>
            <a:noFill/>
            <a:ln w="9525">
              <a:noFill/>
              <a:miter lim="800000"/>
              <a:headEnd/>
              <a:tailEnd/>
            </a:ln>
            <a:effectLst/>
          </p:spPr>
          <p:txBody>
            <a:bodyPr wrap="none">
              <a:spAutoFit/>
            </a:bodyPr>
            <a:lstStyle/>
            <a:p>
              <a:pPr algn="l">
                <a:lnSpc>
                  <a:spcPct val="90000"/>
                </a:lnSpc>
                <a:buFontTx/>
                <a:buNone/>
              </a:pPr>
              <a:r>
                <a:rPr lang="en-US" altLang="ja-JP" sz="1200" b="1" dirty="0" smtClean="0">
                  <a:solidFill>
                    <a:srgbClr val="FFFFCC"/>
                  </a:solidFill>
                </a:rPr>
                <a:t>3month</a:t>
              </a:r>
              <a:endParaRPr lang="en-US" altLang="ja-JP" sz="1200" b="1" dirty="0">
                <a:solidFill>
                  <a:srgbClr val="FFFFCC"/>
                </a:solidFill>
              </a:endParaRPr>
            </a:p>
          </p:txBody>
        </p:sp>
      </p:grpSp>
      <p:sp>
        <p:nvSpPr>
          <p:cNvPr id="70" name="下矢印 69"/>
          <p:cNvSpPr/>
          <p:nvPr/>
        </p:nvSpPr>
        <p:spPr bwMode="auto">
          <a:xfrm rot="5400000" flipV="1">
            <a:off x="4143372" y="1285860"/>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dirty="0" smtClean="0">
              <a:ln>
                <a:noFill/>
              </a:ln>
              <a:solidFill>
                <a:schemeClr val="tx1"/>
              </a:solidFill>
              <a:effectLst/>
            </a:endParaRPr>
          </a:p>
        </p:txBody>
      </p:sp>
      <p:sp>
        <p:nvSpPr>
          <p:cNvPr id="71" name="Text Box 3"/>
          <p:cNvSpPr txBox="1">
            <a:spLocks noChangeArrowheads="1"/>
          </p:cNvSpPr>
          <p:nvPr/>
        </p:nvSpPr>
        <p:spPr bwMode="auto">
          <a:xfrm>
            <a:off x="4786314" y="857232"/>
            <a:ext cx="4071966" cy="116339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rPr>
              <a:t>Galaxy formation </a:t>
            </a:r>
            <a:r>
              <a:rPr lang="en-US" altLang="ja-JP" sz="1800" b="1" dirty="0" smtClean="0">
                <a:solidFill>
                  <a:srgbClr val="DDDDDD"/>
                </a:solidFill>
              </a:rPr>
              <a:t>(Massive BH)</a:t>
            </a:r>
            <a:endParaRPr kumimoji="1" lang="en-US" altLang="ja-JP" sz="1800" b="1" kern="1200" dirty="0" smtClean="0">
              <a:solidFill>
                <a:srgbClr val="DDDDDD"/>
              </a:solidFill>
              <a:cs typeface="+mn-cs"/>
            </a:endParaRPr>
          </a:p>
          <a:p>
            <a:pPr algn="l" rtl="0" fontAlgn="base">
              <a:lnSpc>
                <a:spcPct val="120000"/>
              </a:lnSpc>
              <a:spcBef>
                <a:spcPct val="0"/>
              </a:spcBef>
              <a:spcAft>
                <a:spcPct val="0"/>
              </a:spcAft>
              <a:buNone/>
            </a:pPr>
            <a:r>
              <a:rPr lang="en-US" altLang="ja-JP" sz="2000" b="1" dirty="0" smtClean="0">
                <a:solidFill>
                  <a:srgbClr val="FFFFFF"/>
                </a:solidFill>
              </a:rPr>
              <a:t>Cosmology</a:t>
            </a:r>
          </a:p>
          <a:p>
            <a:pPr algn="l" rtl="0" fontAlgn="base">
              <a:lnSpc>
                <a:spcPct val="120000"/>
              </a:lnSpc>
              <a:spcBef>
                <a:spcPct val="0"/>
              </a:spcBef>
              <a:spcAft>
                <a:spcPct val="0"/>
              </a:spcAft>
              <a:buNone/>
            </a:pPr>
            <a:r>
              <a:rPr lang="en-US" altLang="ja-JP" sz="1800" b="1" dirty="0" smtClean="0">
                <a:solidFill>
                  <a:srgbClr val="DDDDDD"/>
                </a:solidFill>
              </a:rPr>
              <a:t>    (Inflation, Dark energy)</a:t>
            </a:r>
          </a:p>
        </p:txBody>
      </p:sp>
      <p:sp>
        <p:nvSpPr>
          <p:cNvPr id="43" name="Text Box 3"/>
          <p:cNvSpPr txBox="1">
            <a:spLocks noChangeArrowheads="1"/>
          </p:cNvSpPr>
          <p:nvPr/>
        </p:nvSpPr>
        <p:spPr bwMode="auto">
          <a:xfrm>
            <a:off x="1000100" y="785794"/>
            <a:ext cx="4848225" cy="1200329"/>
          </a:xfrm>
          <a:prstGeom prst="rect">
            <a:avLst/>
          </a:prstGeom>
          <a:noFill/>
          <a:ln w="9525">
            <a:noFill/>
            <a:miter lim="800000"/>
            <a:headEnd/>
            <a:tailEnd/>
          </a:ln>
          <a:effectLst/>
        </p:spPr>
        <p:txBody>
          <a:bodyPr>
            <a:spAutoFit/>
          </a:bodyPr>
          <a:lstStyle/>
          <a:p>
            <a:pPr algn="l" rtl="0" fontAlgn="base">
              <a:lnSpc>
                <a:spcPct val="120000"/>
              </a:lnSpc>
              <a:spcBef>
                <a:spcPct val="0"/>
              </a:spcBef>
              <a:spcAft>
                <a:spcPct val="0"/>
              </a:spcAft>
              <a:buNone/>
            </a:pPr>
            <a:r>
              <a:rPr lang="en-US" altLang="ja-JP" sz="2000" b="1" dirty="0" smtClean="0">
                <a:solidFill>
                  <a:srgbClr val="FFCC99"/>
                </a:solidFill>
              </a:rPr>
              <a:t>IMBH </a:t>
            </a:r>
            <a:r>
              <a:rPr lang="en-US" altLang="ja-JP" sz="2000" b="1" dirty="0" smtClean="0">
                <a:solidFill>
                  <a:srgbClr val="FFFFFF"/>
                </a:solidFill>
              </a:rPr>
              <a:t>binary inspiral</a:t>
            </a:r>
          </a:p>
          <a:p>
            <a:pPr algn="l" rtl="0" fontAlgn="base">
              <a:lnSpc>
                <a:spcPct val="120000"/>
              </a:lnSpc>
              <a:spcBef>
                <a:spcPct val="0"/>
              </a:spcBef>
              <a:spcAft>
                <a:spcPct val="0"/>
              </a:spcAft>
              <a:buNone/>
            </a:pPr>
            <a:r>
              <a:rPr kumimoji="1" lang="en-US" altLang="ja-JP" sz="2000" b="1" kern="1200" dirty="0" smtClean="0">
                <a:solidFill>
                  <a:srgbClr val="FFFFCC"/>
                </a:solidFill>
                <a:cs typeface="+mn-cs"/>
              </a:rPr>
              <a:t>NS</a:t>
            </a:r>
            <a:r>
              <a:rPr kumimoji="1" lang="en-US" altLang="ja-JP" sz="2000" b="1" kern="1200" dirty="0" smtClean="0">
                <a:solidFill>
                  <a:srgbClr val="FFFFFF"/>
                </a:solidFill>
                <a:cs typeface="+mn-cs"/>
              </a:rPr>
              <a:t> binary inspiral</a:t>
            </a:r>
          </a:p>
          <a:p>
            <a:pPr algn="l" rtl="0" fontAlgn="base">
              <a:lnSpc>
                <a:spcPct val="120000"/>
              </a:lnSpc>
              <a:spcBef>
                <a:spcPct val="0"/>
              </a:spcBef>
              <a:spcAft>
                <a:spcPct val="0"/>
              </a:spcAft>
              <a:buNone/>
            </a:pPr>
            <a:r>
              <a:rPr kumimoji="1" lang="en-US" altLang="ja-JP" sz="2000" b="1" kern="1200" dirty="0" smtClean="0">
                <a:solidFill>
                  <a:srgbClr val="CCFFCC"/>
                </a:solidFill>
                <a:cs typeface="+mn-cs"/>
              </a:rPr>
              <a:t>Stoch</a:t>
            </a:r>
            <a:r>
              <a:rPr kumimoji="1" lang="en-US" altLang="ja-JP" sz="2000" b="1" kern="1200" dirty="0" smtClean="0">
                <a:solidFill>
                  <a:srgbClr val="FFFFFF"/>
                </a:solidFill>
                <a:cs typeface="+mn-cs"/>
              </a:rPr>
              <a:t>astic background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p:txBody>
          <a:bodyPr/>
          <a:lstStyle/>
          <a:p>
            <a:r>
              <a:rPr lang="ja-JP" altLang="en-US" dirty="0" smtClean="0">
                <a:solidFill>
                  <a:srgbClr val="FFFFFF"/>
                </a:solidFill>
              </a:rPr>
              <a:t>ダークエネルギーに対する知見</a:t>
            </a:r>
            <a:endParaRPr lang="en-US" altLang="ja-JP" dirty="0" smtClean="0">
              <a:solidFill>
                <a:srgbClr val="FFFFFF"/>
              </a:solidFill>
            </a:endParaRPr>
          </a:p>
        </p:txBody>
      </p:sp>
      <p:sp>
        <p:nvSpPr>
          <p:cNvPr id="47"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DDDDDD"/>
                </a:solidFill>
                <a:latin typeface="Tahoma"/>
                <a:ea typeface="HGP創英角ｺﾞｼｯｸUB"/>
                <a:cs typeface="+mn-cs"/>
              </a:rPr>
              <a:t>The 20th workshop on General Relativity and Gravitation  (JGRG20, Sept. 23, 2010, YITP, Kyoto)</a:t>
            </a:r>
            <a:endParaRPr lang="en-US" altLang="ja-JP" sz="1200" b="1" kern="1200" dirty="0">
              <a:solidFill>
                <a:srgbClr val="DDDDDD"/>
              </a:solidFill>
              <a:latin typeface="Tahoma"/>
              <a:ea typeface="HGP創英角ｺﾞｼｯｸUB"/>
              <a:cs typeface="+mn-cs"/>
            </a:endParaRPr>
          </a:p>
        </p:txBody>
      </p:sp>
      <p:sp>
        <p:nvSpPr>
          <p:cNvPr id="51" name="スライド番号プレースホルダ 50"/>
          <p:cNvSpPr>
            <a:spLocks noGrp="1"/>
          </p:cNvSpPr>
          <p:nvPr>
            <p:ph type="sldNum" sz="quarter" idx="11"/>
          </p:nvPr>
        </p:nvSpPr>
        <p:spPr/>
        <p:txBody>
          <a:bodyPr/>
          <a:lstStyle/>
          <a:p>
            <a:pPr>
              <a:defRPr/>
            </a:pPr>
            <a:fld id="{7AF75637-E8AC-4181-927C-9D85E9A3AAC1}" type="slidenum">
              <a:rPr lang="en-US" altLang="ja-JP" smtClean="0"/>
              <a:pPr>
                <a:defRPr/>
              </a:pPr>
              <a:t>25</a:t>
            </a:fld>
            <a:endParaRPr lang="en-US" altLang="ja-JP" dirty="0"/>
          </a:p>
        </p:txBody>
      </p:sp>
      <p:sp>
        <p:nvSpPr>
          <p:cNvPr id="49" name="Text Box 4"/>
          <p:cNvSpPr txBox="1">
            <a:spLocks noChangeArrowheads="1"/>
          </p:cNvSpPr>
          <p:nvPr/>
        </p:nvSpPr>
        <p:spPr bwMode="auto">
          <a:xfrm>
            <a:off x="652434" y="831907"/>
            <a:ext cx="4491070" cy="769441"/>
          </a:xfrm>
          <a:prstGeom prst="rect">
            <a:avLst/>
          </a:prstGeom>
          <a:noFill/>
          <a:ln w="9525">
            <a:noFill/>
            <a:miter lim="800000"/>
            <a:headEnd/>
            <a:tailEnd/>
          </a:ln>
          <a:effectLst/>
        </p:spPr>
        <p:txBody>
          <a:bodyPr wrap="square">
            <a:spAutoFit/>
          </a:bodyPr>
          <a:lstStyle/>
          <a:p>
            <a:pPr algn="l">
              <a:lnSpc>
                <a:spcPct val="110000"/>
              </a:lnSpc>
              <a:buNone/>
            </a:pPr>
            <a:r>
              <a:rPr lang="en-US" altLang="ja-JP" sz="2000" b="1" dirty="0" smtClean="0">
                <a:solidFill>
                  <a:srgbClr val="FFFFFF"/>
                </a:solidFill>
              </a:rPr>
              <a:t>DECIGO will observe</a:t>
            </a:r>
          </a:p>
          <a:p>
            <a:pPr algn="l">
              <a:lnSpc>
                <a:spcPct val="110000"/>
              </a:lnSpc>
              <a:buNone/>
            </a:pPr>
            <a:r>
              <a:rPr lang="en-US" altLang="ja-JP" sz="2000" b="1" dirty="0" smtClean="0">
                <a:solidFill>
                  <a:srgbClr val="FFFFFF"/>
                </a:solidFill>
              </a:rPr>
              <a:t>        10</a:t>
            </a:r>
            <a:r>
              <a:rPr lang="en-US" altLang="ja-JP" sz="2000" b="1" baseline="30000" dirty="0" smtClean="0">
                <a:solidFill>
                  <a:srgbClr val="FFFFFF"/>
                </a:solidFill>
              </a:rPr>
              <a:t>4-5</a:t>
            </a:r>
            <a:r>
              <a:rPr lang="en-US" altLang="ja-JP" sz="2000" b="1" dirty="0" smtClean="0">
                <a:solidFill>
                  <a:srgbClr val="FFFFFF"/>
                </a:solidFill>
              </a:rPr>
              <a:t>  NS</a:t>
            </a:r>
            <a:r>
              <a:rPr kumimoji="1" lang="en-US" altLang="ja-JP" sz="2000" b="1" kern="1200" dirty="0" smtClean="0">
                <a:solidFill>
                  <a:srgbClr val="FFFFFF"/>
                </a:solidFill>
                <a:latin typeface="Tahoma" pitchFamily="34" charset="0"/>
                <a:ea typeface="HGP創英角ｺﾞｼｯｸUB" pitchFamily="50" charset="-128"/>
                <a:cs typeface="+mn-cs"/>
              </a:rPr>
              <a:t> binaries at z~1</a:t>
            </a:r>
          </a:p>
        </p:txBody>
      </p:sp>
      <p:cxnSp>
        <p:nvCxnSpPr>
          <p:cNvPr id="52" name="直線コネクタ 51"/>
          <p:cNvCxnSpPr/>
          <p:nvPr/>
        </p:nvCxnSpPr>
        <p:spPr bwMode="auto">
          <a:xfrm>
            <a:off x="2143108" y="1529910"/>
            <a:ext cx="2357454" cy="1588"/>
          </a:xfrm>
          <a:prstGeom prst="line">
            <a:avLst/>
          </a:prstGeom>
          <a:solidFill>
            <a:srgbClr val="FAFFC9">
              <a:alpha val="50000"/>
            </a:srgbClr>
          </a:solidFill>
          <a:ln w="38100" cap="flat" cmpd="sng" algn="ctr">
            <a:solidFill>
              <a:srgbClr val="FFCC99"/>
            </a:solidFill>
            <a:prstDash val="solid"/>
            <a:round/>
            <a:headEnd type="none" w="med" len="med"/>
            <a:tailEnd type="none" w="med" len="med"/>
          </a:ln>
          <a:effectLst/>
        </p:spPr>
      </p:cxnSp>
      <p:sp>
        <p:nvSpPr>
          <p:cNvPr id="54" name="曲折矢印 53"/>
          <p:cNvSpPr/>
          <p:nvPr/>
        </p:nvSpPr>
        <p:spPr bwMode="auto">
          <a:xfrm flipV="1">
            <a:off x="2428860" y="1672786"/>
            <a:ext cx="385188" cy="318788"/>
          </a:xfrm>
          <a:prstGeom prst="bentArrow">
            <a:avLst>
              <a:gd name="adj1" fmla="val 35629"/>
              <a:gd name="adj2" fmla="val 46259"/>
              <a:gd name="adj3" fmla="val 39173"/>
              <a:gd name="adj4" fmla="val 29578"/>
            </a:avLst>
          </a:prstGeom>
          <a:solidFill>
            <a:srgbClr val="FFFFFF">
              <a:alpha val="10000"/>
            </a:srgbClr>
          </a:solidFill>
          <a:ln w="3175"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56" name="Text Box 4"/>
          <p:cNvSpPr txBox="1">
            <a:spLocks noChangeArrowheads="1"/>
          </p:cNvSpPr>
          <p:nvPr/>
        </p:nvSpPr>
        <p:spPr bwMode="auto">
          <a:xfrm>
            <a:off x="2838474" y="1672786"/>
            <a:ext cx="5876930" cy="398892"/>
          </a:xfrm>
          <a:prstGeom prst="rect">
            <a:avLst/>
          </a:prstGeom>
          <a:noFill/>
          <a:ln w="9525">
            <a:noFill/>
            <a:miter lim="800000"/>
            <a:headEnd/>
            <a:tailEnd/>
          </a:ln>
          <a:effectLst/>
        </p:spPr>
        <p:txBody>
          <a:bodyPr wrap="square">
            <a:spAutoFit/>
          </a:bodyPr>
          <a:lstStyle/>
          <a:p>
            <a:pPr algn="l" rtl="0" fontAlgn="base">
              <a:lnSpc>
                <a:spcPct val="110000"/>
              </a:lnSpc>
              <a:spcBef>
                <a:spcPct val="0"/>
              </a:spcBef>
              <a:spcAft>
                <a:spcPct val="0"/>
              </a:spcAft>
              <a:buNone/>
            </a:pPr>
            <a:r>
              <a:rPr kumimoji="1" lang="en-US" altLang="ja-JP" sz="2000" b="1" kern="1200" dirty="0" smtClean="0">
                <a:solidFill>
                  <a:srgbClr val="FFFFFF"/>
                </a:solidFill>
                <a:latin typeface="Tahoma" pitchFamily="34" charset="0"/>
                <a:ea typeface="HGP創英角ｺﾞｼｯｸUB" pitchFamily="50" charset="-128"/>
                <a:cs typeface="+mn-cs"/>
              </a:rPr>
              <a:t>Precise ‘clock’ at cosmological distance </a:t>
            </a:r>
            <a:endParaRPr kumimoji="1" lang="en-US" altLang="ja-JP" sz="2000" b="1" kern="1200" dirty="0">
              <a:solidFill>
                <a:srgbClr val="FFFFFF"/>
              </a:solidFill>
              <a:latin typeface="Tahoma" pitchFamily="34" charset="0"/>
              <a:ea typeface="HGP創英角ｺﾞｼｯｸUB" pitchFamily="50" charset="-128"/>
              <a:cs typeface="+mn-cs"/>
            </a:endParaRPr>
          </a:p>
        </p:txBody>
      </p:sp>
      <p:sp>
        <p:nvSpPr>
          <p:cNvPr id="897072" name="Text Box 48"/>
          <p:cNvSpPr txBox="1">
            <a:spLocks noChangeArrowheads="1"/>
          </p:cNvSpPr>
          <p:nvPr/>
        </p:nvSpPr>
        <p:spPr bwMode="auto">
          <a:xfrm>
            <a:off x="6215074" y="5295141"/>
            <a:ext cx="2686954" cy="646331"/>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200" b="1" kern="1200" dirty="0">
                <a:solidFill>
                  <a:srgbClr val="DDDDDD"/>
                </a:solidFill>
                <a:latin typeface="Tahoma" pitchFamily="34" charset="0"/>
                <a:ea typeface="HGP創英角ｺﾞｼｯｸUB" pitchFamily="50" charset="-128"/>
                <a:cs typeface="+mn-cs"/>
              </a:rPr>
              <a:t>Angular resolution</a:t>
            </a:r>
            <a:r>
              <a:rPr kumimoji="1" lang="ja-JP" altLang="en-US" sz="1200" b="1" kern="1200" dirty="0">
                <a:solidFill>
                  <a:srgbClr val="DDDDDD"/>
                </a:solidFill>
                <a:latin typeface="Tahoma" pitchFamily="34" charset="0"/>
                <a:ea typeface="HGP創英角ｺﾞｼｯｸUB" pitchFamily="50" charset="-128"/>
                <a:cs typeface="+mn-cs"/>
              </a:rPr>
              <a:t>　</a:t>
            </a:r>
            <a:endParaRPr kumimoji="1" lang="en-US" altLang="ja-JP" sz="1200" b="1" kern="1200" dirty="0" smtClean="0">
              <a:solidFill>
                <a:srgbClr val="DDDDDD"/>
              </a:solidFill>
              <a:latin typeface="Tahoma" pitchFamily="34" charset="0"/>
              <a:ea typeface="HGP創英角ｺﾞｼｯｸUB" pitchFamily="50" charset="-128"/>
              <a:cs typeface="+mn-cs"/>
            </a:endParaRPr>
          </a:p>
          <a:p>
            <a:pPr algn="l" rtl="0" fontAlgn="base">
              <a:spcBef>
                <a:spcPct val="0"/>
              </a:spcBef>
              <a:spcAft>
                <a:spcPct val="0"/>
              </a:spcAft>
              <a:buNone/>
            </a:pPr>
            <a:r>
              <a:rPr lang="en-US" altLang="ja-JP" sz="1200" b="1" dirty="0" smtClean="0">
                <a:solidFill>
                  <a:srgbClr val="DDDDDD"/>
                </a:solidFill>
              </a:rPr>
              <a:t>          </a:t>
            </a:r>
            <a:r>
              <a:rPr kumimoji="1" lang="ja-JP" altLang="en-US" sz="1200" b="1" kern="1200" dirty="0" smtClean="0">
                <a:solidFill>
                  <a:srgbClr val="DDDDDD"/>
                </a:solidFill>
                <a:latin typeface="Tahoma" pitchFamily="34" charset="0"/>
                <a:ea typeface="HGP創英角ｺﾞｼｯｸUB" pitchFamily="50" charset="-128"/>
                <a:cs typeface="+mn-cs"/>
              </a:rPr>
              <a:t>～</a:t>
            </a:r>
            <a:r>
              <a:rPr kumimoji="1" lang="en-US" altLang="ja-JP" sz="1200" b="1" kern="1200" dirty="0">
                <a:solidFill>
                  <a:srgbClr val="DDDDDD"/>
                </a:solidFill>
                <a:latin typeface="Tahoma" pitchFamily="34" charset="0"/>
                <a:ea typeface="HGP創英角ｺﾞｼｯｸUB" pitchFamily="50" charset="-128"/>
                <a:cs typeface="+mn-cs"/>
              </a:rPr>
              <a:t>10arcmin    </a:t>
            </a:r>
            <a:r>
              <a:rPr kumimoji="1" lang="ja-JP" altLang="en-US" sz="1200" b="1" kern="1200" dirty="0">
                <a:solidFill>
                  <a:srgbClr val="DDDDDD"/>
                </a:solidFill>
                <a:latin typeface="Tahoma" pitchFamily="34" charset="0"/>
                <a:ea typeface="HGP創英角ｺﾞｼｯｸUB" pitchFamily="50" charset="-128"/>
                <a:cs typeface="+mn-cs"/>
              </a:rPr>
              <a:t>（</a:t>
            </a:r>
            <a:r>
              <a:rPr kumimoji="1" lang="en-US" altLang="ja-JP" sz="1200" b="1" kern="1200" dirty="0">
                <a:solidFill>
                  <a:srgbClr val="DDDDDD"/>
                </a:solidFill>
                <a:latin typeface="Tahoma" pitchFamily="34" charset="0"/>
                <a:ea typeface="HGP創英角ｺﾞｼｯｸUB" pitchFamily="50" charset="-128"/>
                <a:cs typeface="+mn-cs"/>
              </a:rPr>
              <a:t>1 detector</a:t>
            </a:r>
            <a:r>
              <a:rPr kumimoji="1" lang="ja-JP" altLang="en-US" sz="1200" b="1" kern="1200" dirty="0">
                <a:solidFill>
                  <a:srgbClr val="DDDDDD"/>
                </a:solidFill>
                <a:latin typeface="Tahoma" pitchFamily="34" charset="0"/>
                <a:ea typeface="HGP創英角ｺﾞｼｯｸUB" pitchFamily="50" charset="-128"/>
                <a:cs typeface="+mn-cs"/>
              </a:rPr>
              <a:t>）</a:t>
            </a:r>
          </a:p>
          <a:p>
            <a:pPr algn="l" rtl="0" fontAlgn="base">
              <a:spcBef>
                <a:spcPct val="0"/>
              </a:spcBef>
              <a:spcAft>
                <a:spcPct val="0"/>
              </a:spcAft>
              <a:buNone/>
            </a:pPr>
            <a:r>
              <a:rPr kumimoji="1" lang="ja-JP" altLang="en-US" sz="1200" b="1" kern="1200" dirty="0">
                <a:solidFill>
                  <a:srgbClr val="DDDDDD"/>
                </a:solidFill>
                <a:latin typeface="Tahoma" pitchFamily="34" charset="0"/>
                <a:ea typeface="HGP創英角ｺﾞｼｯｸUB" pitchFamily="50" charset="-128"/>
                <a:cs typeface="+mn-cs"/>
              </a:rPr>
              <a:t>　　　　</a:t>
            </a:r>
            <a:r>
              <a:rPr lang="ja-JP" altLang="en-US" sz="1200" b="1" dirty="0">
                <a:solidFill>
                  <a:srgbClr val="DDDDDD"/>
                </a:solidFill>
              </a:rPr>
              <a:t> </a:t>
            </a:r>
            <a:r>
              <a:rPr kumimoji="1" lang="ja-JP" altLang="en-US" sz="1200" b="1" kern="1200" dirty="0" smtClean="0">
                <a:solidFill>
                  <a:srgbClr val="DDDDDD"/>
                </a:solidFill>
                <a:latin typeface="Tahoma" pitchFamily="34" charset="0"/>
                <a:ea typeface="HGP創英角ｺﾞｼｯｸUB" pitchFamily="50" charset="-128"/>
                <a:cs typeface="+mn-cs"/>
              </a:rPr>
              <a:t>～</a:t>
            </a:r>
            <a:r>
              <a:rPr kumimoji="1" lang="en-US" altLang="ja-JP" sz="1200" b="1" kern="1200" dirty="0">
                <a:solidFill>
                  <a:srgbClr val="DDDDDD"/>
                </a:solidFill>
                <a:latin typeface="Tahoma" pitchFamily="34" charset="0"/>
                <a:ea typeface="HGP創英角ｺﾞｼｯｸUB" pitchFamily="50" charset="-128"/>
                <a:cs typeface="+mn-cs"/>
              </a:rPr>
              <a:t>10arcsec    </a:t>
            </a:r>
            <a:r>
              <a:rPr kumimoji="1" lang="ja-JP" altLang="en-US" sz="1200" b="1" kern="1200" dirty="0">
                <a:solidFill>
                  <a:srgbClr val="DDDDDD"/>
                </a:solidFill>
                <a:latin typeface="Tahoma" pitchFamily="34" charset="0"/>
                <a:ea typeface="HGP創英角ｺﾞｼｯｸUB" pitchFamily="50" charset="-128"/>
                <a:cs typeface="+mn-cs"/>
              </a:rPr>
              <a:t>（</a:t>
            </a:r>
            <a:r>
              <a:rPr kumimoji="1" lang="en-US" altLang="ja-JP" sz="1200" b="1" kern="1200" dirty="0">
                <a:solidFill>
                  <a:srgbClr val="DDDDDD"/>
                </a:solidFill>
                <a:latin typeface="Tahoma" pitchFamily="34" charset="0"/>
                <a:ea typeface="HGP創英角ｺﾞｼｯｸUB" pitchFamily="50" charset="-128"/>
                <a:cs typeface="+mn-cs"/>
              </a:rPr>
              <a:t>3 detectors</a:t>
            </a:r>
            <a:r>
              <a:rPr kumimoji="1" lang="ja-JP" altLang="en-US" sz="1200" b="1" kern="1200" dirty="0">
                <a:solidFill>
                  <a:srgbClr val="DDDDDD"/>
                </a:solidFill>
                <a:latin typeface="Tahoma" pitchFamily="34" charset="0"/>
                <a:ea typeface="HGP創英角ｺﾞｼｯｸUB" pitchFamily="50" charset="-128"/>
                <a:cs typeface="+mn-cs"/>
              </a:rPr>
              <a:t>）</a:t>
            </a:r>
          </a:p>
        </p:txBody>
      </p:sp>
      <p:sp>
        <p:nvSpPr>
          <p:cNvPr id="897073" name="Text Box 49"/>
          <p:cNvSpPr txBox="1">
            <a:spLocks noChangeArrowheads="1"/>
          </p:cNvSpPr>
          <p:nvPr/>
        </p:nvSpPr>
        <p:spPr bwMode="auto">
          <a:xfrm>
            <a:off x="8143900" y="5938083"/>
            <a:ext cx="689612" cy="276999"/>
          </a:xfrm>
          <a:prstGeom prst="rect">
            <a:avLst/>
          </a:prstGeom>
          <a:noFill/>
          <a:ln w="9525">
            <a:noFill/>
            <a:miter lim="800000"/>
            <a:headEnd/>
            <a:tailEnd/>
          </a:ln>
          <a:effectLst/>
        </p:spPr>
        <p:txBody>
          <a:bodyPr wrap="none">
            <a:spAutoFit/>
          </a:bodyPr>
          <a:lstStyle/>
          <a:p>
            <a:pPr algn="l" rtl="0" fontAlgn="base">
              <a:spcBef>
                <a:spcPct val="0"/>
              </a:spcBef>
              <a:spcAft>
                <a:spcPct val="0"/>
              </a:spcAft>
              <a:buNone/>
            </a:pPr>
            <a:r>
              <a:rPr kumimoji="1" lang="en-US" altLang="ja-JP" sz="1200" b="1" kern="1200" dirty="0">
                <a:solidFill>
                  <a:srgbClr val="DDDDDD"/>
                </a:solidFill>
                <a:latin typeface="Tahoma" pitchFamily="34" charset="0"/>
                <a:ea typeface="HGP創英角ｺﾞｼｯｸUB" pitchFamily="50" charset="-128"/>
                <a:cs typeface="+mn-cs"/>
              </a:rPr>
              <a:t>at z=1</a:t>
            </a:r>
          </a:p>
        </p:txBody>
      </p:sp>
      <p:sp>
        <p:nvSpPr>
          <p:cNvPr id="897100" name="Text Box 76"/>
          <p:cNvSpPr txBox="1">
            <a:spLocks noChangeArrowheads="1"/>
          </p:cNvSpPr>
          <p:nvPr/>
        </p:nvSpPr>
        <p:spPr bwMode="auto">
          <a:xfrm>
            <a:off x="819152" y="5286388"/>
            <a:ext cx="4967294" cy="368306"/>
          </a:xfrm>
          <a:prstGeom prst="rect">
            <a:avLst/>
          </a:prstGeom>
          <a:noFill/>
          <a:ln w="9525">
            <a:noFill/>
            <a:miter lim="800000"/>
            <a:headEnd/>
            <a:tailEnd/>
          </a:ln>
          <a:effectLst/>
        </p:spPr>
        <p:txBody>
          <a:bodyPr>
            <a:spAutoFit/>
          </a:bodyPr>
          <a:lstStyle/>
          <a:p>
            <a:pPr algn="l" rtl="0" fontAlgn="base">
              <a:lnSpc>
                <a:spcPct val="110000"/>
              </a:lnSpc>
              <a:spcBef>
                <a:spcPct val="0"/>
              </a:spcBef>
              <a:spcAft>
                <a:spcPct val="0"/>
              </a:spcAft>
              <a:buNone/>
            </a:pPr>
            <a:r>
              <a:rPr kumimoji="1" lang="en-US" altLang="ja-JP" sz="1800" b="1" kern="1200" dirty="0">
                <a:solidFill>
                  <a:srgbClr val="DDDDDD"/>
                </a:solidFill>
                <a:latin typeface="Tahoma" pitchFamily="34" charset="0"/>
                <a:ea typeface="HGP創英角ｺﾞｼｯｸUB" pitchFamily="50" charset="-128"/>
                <a:cs typeface="+mn-cs"/>
              </a:rPr>
              <a:t>Determine cosmological parameters</a:t>
            </a:r>
          </a:p>
        </p:txBody>
      </p:sp>
      <p:sp>
        <p:nvSpPr>
          <p:cNvPr id="897101" name="Text Box 77"/>
          <p:cNvSpPr txBox="1">
            <a:spLocks noChangeArrowheads="1"/>
          </p:cNvSpPr>
          <p:nvPr/>
        </p:nvSpPr>
        <p:spPr bwMode="auto">
          <a:xfrm>
            <a:off x="857224" y="5715016"/>
            <a:ext cx="5715000" cy="397032"/>
          </a:xfrm>
          <a:prstGeom prst="rect">
            <a:avLst/>
          </a:prstGeom>
          <a:noFill/>
          <a:ln w="9525">
            <a:noFill/>
            <a:miter lim="800000"/>
            <a:headEnd/>
            <a:tailEnd/>
          </a:ln>
          <a:effectLst/>
        </p:spPr>
        <p:txBody>
          <a:bodyPr>
            <a:spAutoFit/>
          </a:bodyPr>
          <a:lstStyle/>
          <a:p>
            <a:pPr algn="l" rtl="0" fontAlgn="base">
              <a:lnSpc>
                <a:spcPct val="110000"/>
              </a:lnSpc>
              <a:spcBef>
                <a:spcPct val="0"/>
              </a:spcBef>
              <a:spcAft>
                <a:spcPct val="0"/>
              </a:spcAft>
              <a:buNone/>
            </a:pPr>
            <a:r>
              <a:rPr kumimoji="1" lang="en-US" altLang="ja-JP" sz="1800" b="1" kern="1200" dirty="0">
                <a:solidFill>
                  <a:srgbClr val="FFCC99"/>
                </a:solidFill>
                <a:latin typeface="Tahoma" pitchFamily="34" charset="0"/>
                <a:ea typeface="HGP創英角ｺﾞｼｯｸUB" pitchFamily="50" charset="-128"/>
                <a:cs typeface="+mn-cs"/>
              </a:rPr>
              <a:t>Absolute and independent </a:t>
            </a:r>
            <a:r>
              <a:rPr kumimoji="1" lang="en-US" altLang="ja-JP" sz="1800" b="1" kern="1200" dirty="0">
                <a:solidFill>
                  <a:srgbClr val="FFFFFF"/>
                </a:solidFill>
                <a:latin typeface="Tahoma" pitchFamily="34" charset="0"/>
                <a:ea typeface="HGP創英角ｺﾞｼｯｸUB" pitchFamily="50" charset="-128"/>
                <a:cs typeface="+mn-cs"/>
              </a:rPr>
              <a:t>measurement</a:t>
            </a:r>
          </a:p>
        </p:txBody>
      </p:sp>
      <p:sp>
        <p:nvSpPr>
          <p:cNvPr id="60" name="AutoShape 3"/>
          <p:cNvSpPr>
            <a:spLocks noChangeAspect="1" noChangeArrowheads="1"/>
          </p:cNvSpPr>
          <p:nvPr/>
        </p:nvSpPr>
        <p:spPr bwMode="auto">
          <a:xfrm>
            <a:off x="571472" y="2214554"/>
            <a:ext cx="8286808" cy="2786082"/>
          </a:xfrm>
          <a:prstGeom prst="roundRect">
            <a:avLst>
              <a:gd name="adj" fmla="val 1917"/>
            </a:avLst>
          </a:prstGeom>
          <a:solidFill>
            <a:srgbClr val="FFCC99">
              <a:alpha val="15000"/>
            </a:srgbClr>
          </a:solidFill>
          <a:ln w="9525">
            <a:noFill/>
            <a:round/>
            <a:headEnd/>
            <a:tailEnd/>
          </a:ln>
          <a:effectLst/>
        </p:spPr>
        <p:txBody>
          <a:bodyPr wrap="square" anchor="ctr">
            <a:noAutofit/>
          </a:bodyPr>
          <a:lstStyle/>
          <a:p>
            <a:endParaRPr lang="ja-JP" altLang="en-US" dirty="0"/>
          </a:p>
        </p:txBody>
      </p:sp>
      <p:sp>
        <p:nvSpPr>
          <p:cNvPr id="897028" name="Text Box 4"/>
          <p:cNvSpPr txBox="1">
            <a:spLocks noChangeArrowheads="1"/>
          </p:cNvSpPr>
          <p:nvPr/>
        </p:nvSpPr>
        <p:spPr bwMode="auto">
          <a:xfrm>
            <a:off x="785786" y="4214818"/>
            <a:ext cx="3857684" cy="701731"/>
          </a:xfrm>
          <a:prstGeom prst="rect">
            <a:avLst/>
          </a:prstGeom>
          <a:noFill/>
          <a:ln w="9525">
            <a:noFill/>
            <a:miter lim="800000"/>
            <a:headEnd/>
            <a:tailEnd/>
          </a:ln>
          <a:effectLst/>
        </p:spPr>
        <p:txBody>
          <a:bodyPr wrap="square">
            <a:spAutoFit/>
          </a:bodyPr>
          <a:lstStyle/>
          <a:p>
            <a:pPr algn="l" rtl="0" fontAlgn="base">
              <a:lnSpc>
                <a:spcPct val="110000"/>
              </a:lnSpc>
              <a:spcBef>
                <a:spcPct val="0"/>
              </a:spcBef>
              <a:spcAft>
                <a:spcPct val="0"/>
              </a:spcAft>
              <a:buNone/>
            </a:pPr>
            <a:r>
              <a:rPr lang="en-US" altLang="ja-JP" sz="1800" b="1" dirty="0" smtClean="0">
                <a:solidFill>
                  <a:srgbClr val="FFFFFF"/>
                </a:solidFill>
                <a:sym typeface="Wingdings" pitchFamily="2" charset="2"/>
              </a:rPr>
              <a:t></a:t>
            </a:r>
            <a:r>
              <a:rPr kumimoji="1" lang="en-US" altLang="ja-JP" sz="1800" b="1" kern="1200" dirty="0" smtClean="0">
                <a:solidFill>
                  <a:srgbClr val="FFFFFF"/>
                </a:solidFill>
                <a:latin typeface="Tahoma" pitchFamily="34" charset="0"/>
                <a:ea typeface="HGP創英角ｺﾞｼｯｸUB" pitchFamily="50" charset="-128"/>
                <a:cs typeface="+mn-cs"/>
              </a:rPr>
              <a:t> </a:t>
            </a:r>
            <a:r>
              <a:rPr kumimoji="1" lang="en-US" altLang="ja-JP" sz="1800" b="1" kern="1200" dirty="0">
                <a:solidFill>
                  <a:srgbClr val="FFFFFF"/>
                </a:solidFill>
                <a:latin typeface="Tahoma" pitchFamily="34" charset="0"/>
                <a:ea typeface="HGP創英角ｺﾞｼｯｸUB" pitchFamily="50" charset="-128"/>
                <a:cs typeface="+mn-cs"/>
              </a:rPr>
              <a:t>Information on </a:t>
            </a:r>
            <a:r>
              <a:rPr kumimoji="1" lang="en-US" altLang="ja-JP" sz="1800" b="1" kern="1200" dirty="0">
                <a:solidFill>
                  <a:srgbClr val="FFCC99"/>
                </a:solidFill>
                <a:latin typeface="Tahoma" pitchFamily="34" charset="0"/>
                <a:ea typeface="HGP創英角ｺﾞｼｯｸUB" pitchFamily="50" charset="-128"/>
                <a:cs typeface="+mn-cs"/>
              </a:rPr>
              <a:t>acceleration </a:t>
            </a:r>
          </a:p>
          <a:p>
            <a:pPr algn="l" rtl="0" fontAlgn="base">
              <a:lnSpc>
                <a:spcPct val="110000"/>
              </a:lnSpc>
              <a:spcBef>
                <a:spcPct val="0"/>
              </a:spcBef>
              <a:spcAft>
                <a:spcPct val="0"/>
              </a:spcAft>
              <a:buNone/>
            </a:pPr>
            <a:r>
              <a:rPr kumimoji="1" lang="en-US" altLang="ja-JP" sz="1800" b="1" kern="1200" dirty="0">
                <a:solidFill>
                  <a:srgbClr val="FFCC99"/>
                </a:solidFill>
                <a:latin typeface="Tahoma" pitchFamily="34" charset="0"/>
                <a:ea typeface="HGP創英角ｺﾞｼｯｸUB" pitchFamily="50" charset="-128"/>
                <a:cs typeface="+mn-cs"/>
              </a:rPr>
              <a:t>   </a:t>
            </a:r>
            <a:r>
              <a:rPr kumimoji="1" lang="en-US" altLang="ja-JP" sz="1800" b="1" kern="1200" dirty="0" smtClean="0">
                <a:solidFill>
                  <a:srgbClr val="FFCC99"/>
                </a:solidFill>
                <a:latin typeface="Tahoma" pitchFamily="34" charset="0"/>
                <a:ea typeface="HGP創英角ｺﾞｼｯｸUB" pitchFamily="50" charset="-128"/>
                <a:cs typeface="+mn-cs"/>
              </a:rPr>
              <a:t> of </a:t>
            </a:r>
            <a:r>
              <a:rPr kumimoji="1" lang="en-US" altLang="ja-JP" sz="1800" b="1" kern="1200" dirty="0">
                <a:solidFill>
                  <a:srgbClr val="FFCC99"/>
                </a:solidFill>
                <a:latin typeface="Tahoma" pitchFamily="34" charset="0"/>
                <a:ea typeface="HGP創英角ｺﾞｼｯｸUB" pitchFamily="50" charset="-128"/>
                <a:cs typeface="+mn-cs"/>
              </a:rPr>
              <a:t>expansion of the universe</a:t>
            </a:r>
          </a:p>
        </p:txBody>
      </p:sp>
      <p:sp>
        <p:nvSpPr>
          <p:cNvPr id="897029" name="Text Box 5"/>
          <p:cNvSpPr txBox="1">
            <a:spLocks noChangeArrowheads="1"/>
          </p:cNvSpPr>
          <p:nvPr/>
        </p:nvSpPr>
        <p:spPr bwMode="auto">
          <a:xfrm>
            <a:off x="2187250" y="3434462"/>
            <a:ext cx="2098998" cy="338554"/>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en-US" altLang="ja-JP" sz="1600" b="1" kern="1200" dirty="0" smtClean="0">
                <a:solidFill>
                  <a:srgbClr val="DDDDDD"/>
                </a:solidFill>
                <a:latin typeface="Tahoma" pitchFamily="34" charset="0"/>
                <a:ea typeface="HGP創英角ｺﾞｼｯｸUB" pitchFamily="50" charset="-128"/>
                <a:cs typeface="+mn-cs"/>
              </a:rPr>
              <a:t>chirp </a:t>
            </a:r>
            <a:r>
              <a:rPr kumimoji="1" lang="en-US" altLang="ja-JP" sz="1600" b="1" kern="1200" dirty="0">
                <a:solidFill>
                  <a:srgbClr val="DDDDDD"/>
                </a:solidFill>
                <a:latin typeface="Tahoma" pitchFamily="34" charset="0"/>
                <a:ea typeface="HGP創英角ｺﾞｼｯｸUB" pitchFamily="50" charset="-128"/>
                <a:cs typeface="+mn-cs"/>
              </a:rPr>
              <a:t>waveform</a:t>
            </a:r>
          </a:p>
        </p:txBody>
      </p:sp>
      <p:sp>
        <p:nvSpPr>
          <p:cNvPr id="897031" name="Text Box 7"/>
          <p:cNvSpPr txBox="1">
            <a:spLocks noChangeArrowheads="1"/>
          </p:cNvSpPr>
          <p:nvPr/>
        </p:nvSpPr>
        <p:spPr bwMode="auto">
          <a:xfrm>
            <a:off x="1142976" y="3429000"/>
            <a:ext cx="1655763" cy="338554"/>
          </a:xfrm>
          <a:prstGeom prst="rect">
            <a:avLst/>
          </a:prstGeom>
          <a:noFill/>
          <a:ln w="9525">
            <a:noFill/>
            <a:miter lim="800000"/>
            <a:headEnd/>
            <a:tailEnd/>
          </a:ln>
          <a:effectLst/>
        </p:spPr>
        <p:txBody>
          <a:bodyPr>
            <a:spAutoFit/>
          </a:bodyPr>
          <a:lstStyle/>
          <a:p>
            <a:pPr algn="l" rtl="0" fontAlgn="base">
              <a:spcBef>
                <a:spcPct val="0"/>
              </a:spcBef>
              <a:spcAft>
                <a:spcPct val="0"/>
              </a:spcAft>
              <a:buNone/>
            </a:pPr>
            <a:r>
              <a:rPr kumimoji="1" lang="en-US" altLang="ja-JP" sz="1600" b="1" kern="1200" dirty="0">
                <a:solidFill>
                  <a:srgbClr val="DDDDDD"/>
                </a:solidFill>
                <a:latin typeface="Tahoma" pitchFamily="34" charset="0"/>
                <a:ea typeface="HGP創英角ｺﾞｼｯｸUB" pitchFamily="50" charset="-128"/>
                <a:cs typeface="+mn-cs"/>
              </a:rPr>
              <a:t>Distance:</a:t>
            </a:r>
          </a:p>
        </p:txBody>
      </p:sp>
      <p:sp>
        <p:nvSpPr>
          <p:cNvPr id="897032" name="Text Box 8"/>
          <p:cNvSpPr txBox="1">
            <a:spLocks noChangeArrowheads="1"/>
          </p:cNvSpPr>
          <p:nvPr/>
        </p:nvSpPr>
        <p:spPr bwMode="auto">
          <a:xfrm>
            <a:off x="1142976" y="3767554"/>
            <a:ext cx="1571636" cy="338554"/>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en-US" altLang="ja-JP" sz="1600" b="1" kern="1200" dirty="0">
                <a:solidFill>
                  <a:srgbClr val="DDDDDD"/>
                </a:solidFill>
                <a:latin typeface="Tahoma" pitchFamily="34" charset="0"/>
                <a:ea typeface="HGP創英角ｺﾞｼｯｸUB" pitchFamily="50" charset="-128"/>
                <a:cs typeface="+mn-cs"/>
              </a:rPr>
              <a:t>Redshift: </a:t>
            </a:r>
          </a:p>
        </p:txBody>
      </p:sp>
      <p:sp>
        <p:nvSpPr>
          <p:cNvPr id="897033" name="Text Box 9"/>
          <p:cNvSpPr txBox="1">
            <a:spLocks noChangeArrowheads="1"/>
          </p:cNvSpPr>
          <p:nvPr/>
        </p:nvSpPr>
        <p:spPr bwMode="auto">
          <a:xfrm>
            <a:off x="2191304" y="3777530"/>
            <a:ext cx="2428892" cy="338554"/>
          </a:xfrm>
          <a:prstGeom prst="rect">
            <a:avLst/>
          </a:prstGeom>
          <a:noFill/>
          <a:ln w="9525">
            <a:noFill/>
            <a:miter lim="800000"/>
            <a:headEnd/>
            <a:tailEnd/>
          </a:ln>
          <a:effectLst/>
        </p:spPr>
        <p:txBody>
          <a:bodyPr wrap="square">
            <a:spAutoFit/>
          </a:bodyPr>
          <a:lstStyle/>
          <a:p>
            <a:pPr algn="l" rtl="0" fontAlgn="base">
              <a:spcBef>
                <a:spcPct val="0"/>
              </a:spcBef>
              <a:spcAft>
                <a:spcPct val="0"/>
              </a:spcAft>
              <a:buNone/>
            </a:pPr>
            <a:r>
              <a:rPr kumimoji="1" lang="en-US" altLang="ja-JP" sz="1600" b="1" kern="1200" dirty="0" smtClean="0">
                <a:solidFill>
                  <a:srgbClr val="DDDDDD"/>
                </a:solidFill>
                <a:latin typeface="Tahoma" pitchFamily="34" charset="0"/>
                <a:ea typeface="HGP創英角ｺﾞｼｯｸUB" pitchFamily="50" charset="-128"/>
                <a:cs typeface="+mn-cs"/>
              </a:rPr>
              <a:t> </a:t>
            </a:r>
            <a:r>
              <a:rPr kumimoji="1" lang="en-US" altLang="ja-JP" sz="1600" b="1" kern="1200" dirty="0">
                <a:solidFill>
                  <a:srgbClr val="DDDDDD"/>
                </a:solidFill>
                <a:latin typeface="Tahoma" pitchFamily="34" charset="0"/>
                <a:ea typeface="HGP創英角ｺﾞｼｯｸUB" pitchFamily="50" charset="-128"/>
                <a:cs typeface="+mn-cs"/>
              </a:rPr>
              <a:t>host galaxy</a:t>
            </a:r>
          </a:p>
        </p:txBody>
      </p:sp>
      <p:sp>
        <p:nvSpPr>
          <p:cNvPr id="57" name="Text Box 4"/>
          <p:cNvSpPr txBox="1">
            <a:spLocks noChangeArrowheads="1"/>
          </p:cNvSpPr>
          <p:nvPr/>
        </p:nvSpPr>
        <p:spPr bwMode="auto">
          <a:xfrm>
            <a:off x="571472" y="2280530"/>
            <a:ext cx="3000396" cy="430887"/>
          </a:xfrm>
          <a:prstGeom prst="rect">
            <a:avLst/>
          </a:prstGeom>
          <a:noFill/>
          <a:ln w="9525">
            <a:noFill/>
            <a:miter lim="800000"/>
            <a:headEnd/>
            <a:tailEnd/>
          </a:ln>
          <a:effectLst/>
        </p:spPr>
        <p:txBody>
          <a:bodyPr wrap="square">
            <a:spAutoFit/>
          </a:bodyPr>
          <a:lstStyle/>
          <a:p>
            <a:pPr algn="l">
              <a:lnSpc>
                <a:spcPct val="110000"/>
              </a:lnSpc>
              <a:buNone/>
            </a:pPr>
            <a:r>
              <a:rPr lang="en-US" altLang="ja-JP" sz="2000" b="1" dirty="0" smtClean="0">
                <a:solidFill>
                  <a:srgbClr val="FFCC99"/>
                </a:solidFill>
                <a:sym typeface="Wingdings" pitchFamily="2" charset="2"/>
              </a:rPr>
              <a:t> ‘</a:t>
            </a:r>
            <a:r>
              <a:rPr lang="en-US" altLang="ja-JP" sz="2000" b="1" dirty="0" smtClean="0">
                <a:solidFill>
                  <a:srgbClr val="FFCC99"/>
                </a:solidFill>
              </a:rPr>
              <a:t>Standard Siren’</a:t>
            </a:r>
            <a:r>
              <a:rPr kumimoji="1" lang="en-US" altLang="ja-JP" sz="2000" b="1" kern="1200" dirty="0" smtClean="0">
                <a:solidFill>
                  <a:srgbClr val="FFCC99"/>
                </a:solidFill>
                <a:latin typeface="Tahoma" pitchFamily="34" charset="0"/>
                <a:ea typeface="HGP創英角ｺﾞｼｯｸUB" pitchFamily="50" charset="-128"/>
                <a:cs typeface="+mn-cs"/>
              </a:rPr>
              <a:t> </a:t>
            </a:r>
            <a:endParaRPr kumimoji="1" lang="en-US" altLang="ja-JP" sz="2000" b="1" kern="1200" dirty="0">
              <a:solidFill>
                <a:srgbClr val="FFCC99"/>
              </a:solidFill>
              <a:latin typeface="Tahoma" pitchFamily="34" charset="0"/>
              <a:ea typeface="HGP創英角ｺﾞｼｯｸUB" pitchFamily="50" charset="-128"/>
              <a:cs typeface="+mn-cs"/>
            </a:endParaRPr>
          </a:p>
        </p:txBody>
      </p:sp>
      <p:sp>
        <p:nvSpPr>
          <p:cNvPr id="59" name="Text Box 4"/>
          <p:cNvSpPr txBox="1">
            <a:spLocks noChangeArrowheads="1"/>
          </p:cNvSpPr>
          <p:nvPr/>
        </p:nvSpPr>
        <p:spPr bwMode="auto">
          <a:xfrm>
            <a:off x="928630" y="2727269"/>
            <a:ext cx="3286180" cy="701731"/>
          </a:xfrm>
          <a:prstGeom prst="rect">
            <a:avLst/>
          </a:prstGeom>
          <a:noFill/>
          <a:ln w="9525">
            <a:noFill/>
            <a:miter lim="800000"/>
            <a:headEnd/>
            <a:tailEnd/>
          </a:ln>
          <a:effectLst/>
        </p:spPr>
        <p:txBody>
          <a:bodyPr wrap="square">
            <a:spAutoFit/>
          </a:bodyPr>
          <a:lstStyle/>
          <a:p>
            <a:pPr algn="l" rtl="0" fontAlgn="base">
              <a:lnSpc>
                <a:spcPct val="110000"/>
              </a:lnSpc>
              <a:spcBef>
                <a:spcPct val="0"/>
              </a:spcBef>
              <a:spcAft>
                <a:spcPct val="0"/>
              </a:spcAft>
              <a:buNone/>
            </a:pPr>
            <a:r>
              <a:rPr lang="en-US" altLang="ja-JP" sz="1800" b="1" dirty="0" smtClean="0">
                <a:solidFill>
                  <a:srgbClr val="FFFFFF"/>
                </a:solidFill>
              </a:rPr>
              <a:t>R</a:t>
            </a:r>
            <a:r>
              <a:rPr kumimoji="1" lang="en-US" altLang="ja-JP" sz="1800" b="1" kern="1200" dirty="0" smtClean="0">
                <a:solidFill>
                  <a:srgbClr val="FFFFFF"/>
                </a:solidFill>
                <a:latin typeface="Tahoma" pitchFamily="34" charset="0"/>
                <a:ea typeface="HGP創英角ｺﾞｼｯｸUB" pitchFamily="50" charset="-128"/>
                <a:cs typeface="+mn-cs"/>
              </a:rPr>
              <a:t>elationship </a:t>
            </a:r>
            <a:r>
              <a:rPr kumimoji="1" lang="en-US" altLang="ja-JP" sz="1800" b="1" kern="1200" dirty="0">
                <a:solidFill>
                  <a:srgbClr val="FFFFFF"/>
                </a:solidFill>
                <a:latin typeface="Tahoma" pitchFamily="34" charset="0"/>
                <a:ea typeface="HGP創英角ｺﾞｼｯｸUB" pitchFamily="50" charset="-128"/>
                <a:cs typeface="+mn-cs"/>
              </a:rPr>
              <a:t>between </a:t>
            </a:r>
          </a:p>
          <a:p>
            <a:pPr algn="l" rtl="0" fontAlgn="base">
              <a:lnSpc>
                <a:spcPct val="110000"/>
              </a:lnSpc>
              <a:spcBef>
                <a:spcPct val="0"/>
              </a:spcBef>
              <a:spcAft>
                <a:spcPct val="0"/>
              </a:spcAft>
              <a:buNone/>
            </a:pPr>
            <a:r>
              <a:rPr kumimoji="1" lang="en-US" altLang="ja-JP" sz="1800" b="1" kern="1200" dirty="0">
                <a:solidFill>
                  <a:srgbClr val="FFFFFF"/>
                </a:solidFill>
                <a:latin typeface="Tahoma" pitchFamily="34" charset="0"/>
                <a:ea typeface="HGP創英角ｺﾞｼｯｸUB" pitchFamily="50" charset="-128"/>
                <a:cs typeface="+mn-cs"/>
              </a:rPr>
              <a:t>      distance and redshift </a:t>
            </a:r>
          </a:p>
        </p:txBody>
      </p:sp>
      <p:sp>
        <p:nvSpPr>
          <p:cNvPr id="62" name="Oval 93"/>
          <p:cNvSpPr>
            <a:spLocks noChangeArrowheads="1"/>
          </p:cNvSpPr>
          <p:nvPr/>
        </p:nvSpPr>
        <p:spPr bwMode="auto">
          <a:xfrm rot="20307080">
            <a:off x="5302394" y="3546480"/>
            <a:ext cx="329911" cy="161925"/>
          </a:xfrm>
          <a:prstGeom prst="ellipse">
            <a:avLst/>
          </a:prstGeom>
          <a:noFill/>
          <a:ln w="28575">
            <a:solidFill>
              <a:srgbClr val="FFFFFF"/>
            </a:solidFill>
            <a:round/>
            <a:headEnd/>
            <a:tailEnd/>
          </a:ln>
        </p:spPr>
        <p:txBody>
          <a:bodyPr wrap="none" anchor="ctr"/>
          <a:lstStyle/>
          <a:p>
            <a:endParaRPr lang="ja-JP" altLang="en-US" dirty="0"/>
          </a:p>
        </p:txBody>
      </p:sp>
      <p:sp>
        <p:nvSpPr>
          <p:cNvPr id="63" name="Oval 94"/>
          <p:cNvSpPr>
            <a:spLocks noChangeArrowheads="1"/>
          </p:cNvSpPr>
          <p:nvPr/>
        </p:nvSpPr>
        <p:spPr bwMode="auto">
          <a:xfrm rot="20307080">
            <a:off x="5584119" y="3526374"/>
            <a:ext cx="73314" cy="80963"/>
          </a:xfrm>
          <a:prstGeom prst="ellipse">
            <a:avLst/>
          </a:prstGeom>
          <a:noFill/>
          <a:ln w="9525">
            <a:solidFill>
              <a:srgbClr val="FFFFFF"/>
            </a:solidFill>
            <a:round/>
            <a:headEnd/>
            <a:tailEnd/>
          </a:ln>
        </p:spPr>
        <p:txBody>
          <a:bodyPr wrap="none" anchor="ctr"/>
          <a:lstStyle/>
          <a:p>
            <a:endParaRPr lang="ja-JP" altLang="en-US" dirty="0"/>
          </a:p>
        </p:txBody>
      </p:sp>
      <p:sp>
        <p:nvSpPr>
          <p:cNvPr id="64" name="Oval 95"/>
          <p:cNvSpPr>
            <a:spLocks noChangeArrowheads="1"/>
          </p:cNvSpPr>
          <p:nvPr/>
        </p:nvSpPr>
        <p:spPr bwMode="auto">
          <a:xfrm rot="20307080">
            <a:off x="5277266" y="3647548"/>
            <a:ext cx="73314" cy="80963"/>
          </a:xfrm>
          <a:prstGeom prst="ellipse">
            <a:avLst/>
          </a:prstGeom>
          <a:noFill/>
          <a:ln w="9525">
            <a:solidFill>
              <a:srgbClr val="FFFFFF"/>
            </a:solidFill>
            <a:round/>
            <a:headEnd/>
            <a:tailEnd/>
          </a:ln>
        </p:spPr>
        <p:txBody>
          <a:bodyPr wrap="none" anchor="ctr"/>
          <a:lstStyle/>
          <a:p>
            <a:endParaRPr lang="ja-JP" altLang="en-US" dirty="0"/>
          </a:p>
        </p:txBody>
      </p:sp>
      <p:sp>
        <p:nvSpPr>
          <p:cNvPr id="65" name="Line 96"/>
          <p:cNvSpPr>
            <a:spLocks noChangeShapeType="1"/>
          </p:cNvSpPr>
          <p:nvPr/>
        </p:nvSpPr>
        <p:spPr bwMode="auto">
          <a:xfrm rot="20307080">
            <a:off x="5478758" y="3702746"/>
            <a:ext cx="36657" cy="0"/>
          </a:xfrm>
          <a:prstGeom prst="line">
            <a:avLst/>
          </a:prstGeom>
          <a:noFill/>
          <a:ln w="9525">
            <a:solidFill>
              <a:srgbClr val="FFFFFF"/>
            </a:solidFill>
            <a:round/>
            <a:headEnd/>
            <a:tailEnd type="triangle" w="med" len="med"/>
          </a:ln>
        </p:spPr>
        <p:txBody>
          <a:bodyPr/>
          <a:lstStyle/>
          <a:p>
            <a:endParaRPr lang="ja-JP" altLang="en-US" dirty="0"/>
          </a:p>
        </p:txBody>
      </p:sp>
      <p:sp>
        <p:nvSpPr>
          <p:cNvPr id="66" name="Line 97"/>
          <p:cNvSpPr>
            <a:spLocks noChangeShapeType="1"/>
          </p:cNvSpPr>
          <p:nvPr/>
        </p:nvSpPr>
        <p:spPr bwMode="auto">
          <a:xfrm rot="20307080" flipH="1">
            <a:off x="5419284" y="3552139"/>
            <a:ext cx="36657" cy="0"/>
          </a:xfrm>
          <a:prstGeom prst="line">
            <a:avLst/>
          </a:prstGeom>
          <a:noFill/>
          <a:ln w="9525">
            <a:solidFill>
              <a:srgbClr val="FFFFFF"/>
            </a:solidFill>
            <a:round/>
            <a:headEnd/>
            <a:tailEnd type="triangle" w="med" len="med"/>
          </a:ln>
        </p:spPr>
        <p:txBody>
          <a:bodyPr/>
          <a:lstStyle/>
          <a:p>
            <a:endParaRPr lang="ja-JP" altLang="en-US" dirty="0"/>
          </a:p>
        </p:txBody>
      </p:sp>
      <p:grpSp>
        <p:nvGrpSpPr>
          <p:cNvPr id="2" name="Group 99"/>
          <p:cNvGrpSpPr>
            <a:grpSpLocks/>
          </p:cNvGrpSpPr>
          <p:nvPr/>
        </p:nvGrpSpPr>
        <p:grpSpPr bwMode="auto">
          <a:xfrm>
            <a:off x="8121848" y="3505885"/>
            <a:ext cx="220266" cy="201839"/>
            <a:chOff x="4176" y="1776"/>
            <a:chExt cx="288" cy="240"/>
          </a:xfrm>
        </p:grpSpPr>
        <p:sp>
          <p:nvSpPr>
            <p:cNvPr id="72" name="Line 100"/>
            <p:cNvSpPr>
              <a:spLocks noChangeShapeType="1"/>
            </p:cNvSpPr>
            <p:nvPr/>
          </p:nvSpPr>
          <p:spPr bwMode="auto">
            <a:xfrm flipH="1">
              <a:off x="4176" y="1776"/>
              <a:ext cx="144" cy="240"/>
            </a:xfrm>
            <a:prstGeom prst="line">
              <a:avLst/>
            </a:prstGeom>
            <a:noFill/>
            <a:ln w="38100">
              <a:solidFill>
                <a:srgbClr val="FF9900"/>
              </a:solidFill>
              <a:round/>
              <a:headEnd/>
              <a:tailEnd/>
            </a:ln>
          </p:spPr>
          <p:txBody>
            <a:bodyPr/>
            <a:lstStyle/>
            <a:p>
              <a:endParaRPr lang="ja-JP" altLang="en-US" dirty="0"/>
            </a:p>
          </p:txBody>
        </p:sp>
        <p:sp>
          <p:nvSpPr>
            <p:cNvPr id="73" name="Line 101"/>
            <p:cNvSpPr>
              <a:spLocks noChangeShapeType="1"/>
            </p:cNvSpPr>
            <p:nvPr/>
          </p:nvSpPr>
          <p:spPr bwMode="auto">
            <a:xfrm>
              <a:off x="4320" y="1776"/>
              <a:ext cx="144" cy="240"/>
            </a:xfrm>
            <a:prstGeom prst="line">
              <a:avLst/>
            </a:prstGeom>
            <a:noFill/>
            <a:ln w="38100">
              <a:solidFill>
                <a:srgbClr val="FF9900"/>
              </a:solidFill>
              <a:round/>
              <a:headEnd/>
              <a:tailEnd/>
            </a:ln>
          </p:spPr>
          <p:txBody>
            <a:bodyPr/>
            <a:lstStyle/>
            <a:p>
              <a:endParaRPr lang="ja-JP" altLang="en-US" dirty="0"/>
            </a:p>
          </p:txBody>
        </p:sp>
        <p:sp>
          <p:nvSpPr>
            <p:cNvPr id="74" name="Line 102"/>
            <p:cNvSpPr>
              <a:spLocks noChangeShapeType="1"/>
            </p:cNvSpPr>
            <p:nvPr/>
          </p:nvSpPr>
          <p:spPr bwMode="auto">
            <a:xfrm>
              <a:off x="4176" y="2016"/>
              <a:ext cx="288" cy="0"/>
            </a:xfrm>
            <a:prstGeom prst="line">
              <a:avLst/>
            </a:prstGeom>
            <a:noFill/>
            <a:ln w="38100">
              <a:solidFill>
                <a:srgbClr val="FF9900"/>
              </a:solidFill>
              <a:round/>
              <a:headEnd/>
              <a:tailEnd/>
            </a:ln>
          </p:spPr>
          <p:txBody>
            <a:bodyPr/>
            <a:lstStyle/>
            <a:p>
              <a:endParaRPr lang="ja-JP" altLang="en-US" dirty="0"/>
            </a:p>
          </p:txBody>
        </p:sp>
      </p:grpSp>
      <p:sp>
        <p:nvSpPr>
          <p:cNvPr id="69" name="Oval 103"/>
          <p:cNvSpPr>
            <a:spLocks noChangeArrowheads="1"/>
          </p:cNvSpPr>
          <p:nvPr/>
        </p:nvSpPr>
        <p:spPr bwMode="auto">
          <a:xfrm>
            <a:off x="8195270" y="3465517"/>
            <a:ext cx="73422" cy="80736"/>
          </a:xfrm>
          <a:prstGeom prst="ellipse">
            <a:avLst/>
          </a:prstGeom>
          <a:solidFill>
            <a:srgbClr val="00FF00"/>
          </a:solidFill>
          <a:ln w="9525">
            <a:solidFill>
              <a:srgbClr val="00FF00"/>
            </a:solidFill>
            <a:round/>
            <a:headEnd/>
            <a:tailEnd/>
          </a:ln>
        </p:spPr>
        <p:txBody>
          <a:bodyPr wrap="none" anchor="ctr"/>
          <a:lstStyle/>
          <a:p>
            <a:endParaRPr lang="ja-JP" altLang="en-US" dirty="0"/>
          </a:p>
        </p:txBody>
      </p:sp>
      <p:sp>
        <p:nvSpPr>
          <p:cNvPr id="70" name="Oval 104"/>
          <p:cNvSpPr>
            <a:spLocks noChangeArrowheads="1"/>
          </p:cNvSpPr>
          <p:nvPr/>
        </p:nvSpPr>
        <p:spPr bwMode="auto">
          <a:xfrm>
            <a:off x="8085137" y="3667356"/>
            <a:ext cx="73422" cy="80736"/>
          </a:xfrm>
          <a:prstGeom prst="ellipse">
            <a:avLst/>
          </a:prstGeom>
          <a:solidFill>
            <a:srgbClr val="00FF00"/>
          </a:solidFill>
          <a:ln w="9525">
            <a:solidFill>
              <a:srgbClr val="00FF00"/>
            </a:solidFill>
            <a:round/>
            <a:headEnd/>
            <a:tailEnd/>
          </a:ln>
        </p:spPr>
        <p:txBody>
          <a:bodyPr wrap="none" anchor="ctr"/>
          <a:lstStyle/>
          <a:p>
            <a:endParaRPr lang="ja-JP" altLang="en-US" dirty="0"/>
          </a:p>
        </p:txBody>
      </p:sp>
      <p:sp>
        <p:nvSpPr>
          <p:cNvPr id="71" name="Oval 105"/>
          <p:cNvSpPr>
            <a:spLocks noChangeArrowheads="1"/>
          </p:cNvSpPr>
          <p:nvPr/>
        </p:nvSpPr>
        <p:spPr bwMode="auto">
          <a:xfrm>
            <a:off x="8305403" y="3667356"/>
            <a:ext cx="73422" cy="80736"/>
          </a:xfrm>
          <a:prstGeom prst="ellipse">
            <a:avLst/>
          </a:prstGeom>
          <a:solidFill>
            <a:srgbClr val="00FF00"/>
          </a:solidFill>
          <a:ln w="9525">
            <a:solidFill>
              <a:srgbClr val="00FF00"/>
            </a:solidFill>
            <a:round/>
            <a:headEnd/>
            <a:tailEnd/>
          </a:ln>
        </p:spPr>
        <p:txBody>
          <a:bodyPr wrap="none" anchor="ctr"/>
          <a:lstStyle/>
          <a:p>
            <a:endParaRPr lang="ja-JP" altLang="en-US" dirty="0"/>
          </a:p>
        </p:txBody>
      </p:sp>
      <p:sp>
        <p:nvSpPr>
          <p:cNvPr id="78" name="Line 109"/>
          <p:cNvSpPr>
            <a:spLocks noChangeShapeType="1"/>
          </p:cNvSpPr>
          <p:nvPr/>
        </p:nvSpPr>
        <p:spPr bwMode="auto">
          <a:xfrm>
            <a:off x="8232775" y="3748092"/>
            <a:ext cx="0" cy="323850"/>
          </a:xfrm>
          <a:prstGeom prst="line">
            <a:avLst/>
          </a:prstGeom>
          <a:noFill/>
          <a:ln w="28575">
            <a:solidFill>
              <a:srgbClr val="DDDDDD"/>
            </a:solidFill>
            <a:round/>
            <a:headEnd/>
            <a:tailEnd type="triangle" w="med" len="med"/>
          </a:ln>
        </p:spPr>
        <p:txBody>
          <a:bodyPr/>
          <a:lstStyle/>
          <a:p>
            <a:endParaRPr lang="ja-JP" altLang="en-US" dirty="0"/>
          </a:p>
        </p:txBody>
      </p:sp>
      <p:sp>
        <p:nvSpPr>
          <p:cNvPr id="79" name="Freeform 110"/>
          <p:cNvSpPr>
            <a:spLocks/>
          </p:cNvSpPr>
          <p:nvPr/>
        </p:nvSpPr>
        <p:spPr bwMode="auto">
          <a:xfrm>
            <a:off x="5668962" y="3546480"/>
            <a:ext cx="2343150" cy="120650"/>
          </a:xfrm>
          <a:custGeom>
            <a:avLst/>
            <a:gdLst>
              <a:gd name="T0" fmla="*/ 0 w 768"/>
              <a:gd name="T1" fmla="*/ 48 h 48"/>
              <a:gd name="T2" fmla="*/ 48 w 768"/>
              <a:gd name="T3" fmla="*/ 0 h 48"/>
              <a:gd name="T4" fmla="*/ 96 w 768"/>
              <a:gd name="T5" fmla="*/ 48 h 48"/>
              <a:gd name="T6" fmla="*/ 144 w 768"/>
              <a:gd name="T7" fmla="*/ 0 h 48"/>
              <a:gd name="T8" fmla="*/ 192 w 768"/>
              <a:gd name="T9" fmla="*/ 48 h 48"/>
              <a:gd name="T10" fmla="*/ 240 w 768"/>
              <a:gd name="T11" fmla="*/ 0 h 48"/>
              <a:gd name="T12" fmla="*/ 288 w 768"/>
              <a:gd name="T13" fmla="*/ 48 h 48"/>
              <a:gd name="T14" fmla="*/ 336 w 768"/>
              <a:gd name="T15" fmla="*/ 0 h 48"/>
              <a:gd name="T16" fmla="*/ 384 w 768"/>
              <a:gd name="T17" fmla="*/ 48 h 48"/>
              <a:gd name="T18" fmla="*/ 432 w 768"/>
              <a:gd name="T19" fmla="*/ 0 h 48"/>
              <a:gd name="T20" fmla="*/ 480 w 768"/>
              <a:gd name="T21" fmla="*/ 48 h 48"/>
              <a:gd name="T22" fmla="*/ 528 w 768"/>
              <a:gd name="T23" fmla="*/ 0 h 48"/>
              <a:gd name="T24" fmla="*/ 576 w 768"/>
              <a:gd name="T25" fmla="*/ 48 h 48"/>
              <a:gd name="T26" fmla="*/ 624 w 768"/>
              <a:gd name="T27" fmla="*/ 0 h 48"/>
              <a:gd name="T28" fmla="*/ 672 w 768"/>
              <a:gd name="T29" fmla="*/ 48 h 48"/>
              <a:gd name="T30" fmla="*/ 720 w 768"/>
              <a:gd name="T31" fmla="*/ 0 h 48"/>
              <a:gd name="T32" fmla="*/ 768 w 768"/>
              <a:gd name="T33" fmla="*/ 48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8"/>
              <a:gd name="T52" fmla="*/ 0 h 48"/>
              <a:gd name="T53" fmla="*/ 768 w 768"/>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8"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0" y="48"/>
                  <a:pt x="576" y="48"/>
                </a:cubicBezTo>
                <a:cubicBezTo>
                  <a:pt x="592" y="48"/>
                  <a:pt x="608" y="0"/>
                  <a:pt x="624" y="0"/>
                </a:cubicBezTo>
                <a:cubicBezTo>
                  <a:pt x="640" y="0"/>
                  <a:pt x="656" y="48"/>
                  <a:pt x="672" y="48"/>
                </a:cubicBezTo>
                <a:cubicBezTo>
                  <a:pt x="688" y="48"/>
                  <a:pt x="704" y="0"/>
                  <a:pt x="720" y="0"/>
                </a:cubicBezTo>
                <a:cubicBezTo>
                  <a:pt x="736" y="0"/>
                  <a:pt x="752" y="24"/>
                  <a:pt x="768" y="48"/>
                </a:cubicBezTo>
              </a:path>
            </a:pathLst>
          </a:custGeom>
          <a:noFill/>
          <a:ln w="9525">
            <a:solidFill>
              <a:srgbClr val="DDDDDD"/>
            </a:solidFill>
            <a:round/>
            <a:headEnd/>
            <a:tailEnd type="triangle" w="med" len="med"/>
          </a:ln>
        </p:spPr>
        <p:txBody>
          <a:bodyPr/>
          <a:lstStyle/>
          <a:p>
            <a:endParaRPr lang="ja-JP" altLang="en-US" dirty="0"/>
          </a:p>
        </p:txBody>
      </p:sp>
      <p:sp>
        <p:nvSpPr>
          <p:cNvPr id="80" name="Text Box 111"/>
          <p:cNvSpPr txBox="1">
            <a:spLocks noChangeArrowheads="1"/>
          </p:cNvSpPr>
          <p:nvPr/>
        </p:nvSpPr>
        <p:spPr bwMode="auto">
          <a:xfrm>
            <a:off x="5046662" y="3789367"/>
            <a:ext cx="1109663"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NS-NS (z</a:t>
            </a:r>
            <a:r>
              <a:rPr lang="ja-JP" altLang="en-US" sz="1000" b="1" dirty="0">
                <a:solidFill>
                  <a:srgbClr val="F8F8F8"/>
                </a:solidFill>
                <a:latin typeface="HGP創英角ｺﾞｼｯｸUB" pitchFamily="50" charset="-128"/>
              </a:rPr>
              <a:t>～</a:t>
            </a:r>
            <a:r>
              <a:rPr lang="en-US" altLang="ja-JP" sz="1000" b="1" dirty="0">
                <a:solidFill>
                  <a:srgbClr val="F8F8F8"/>
                </a:solidFill>
                <a:latin typeface="HGP創英角ｺﾞｼｯｸUB" pitchFamily="50" charset="-128"/>
              </a:rPr>
              <a:t>1)</a:t>
            </a:r>
          </a:p>
        </p:txBody>
      </p:sp>
      <p:sp>
        <p:nvSpPr>
          <p:cNvPr id="81" name="Text Box 112"/>
          <p:cNvSpPr txBox="1">
            <a:spLocks noChangeArrowheads="1"/>
          </p:cNvSpPr>
          <p:nvPr/>
        </p:nvSpPr>
        <p:spPr bwMode="auto">
          <a:xfrm>
            <a:off x="6548437" y="3627442"/>
            <a:ext cx="617538"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DDDDDD"/>
                </a:solidFill>
                <a:latin typeface="HGP創英角ｺﾞｼｯｸUB" pitchFamily="50" charset="-128"/>
              </a:rPr>
              <a:t>GW</a:t>
            </a:r>
          </a:p>
        </p:txBody>
      </p:sp>
      <p:sp>
        <p:nvSpPr>
          <p:cNvPr id="82" name="Text Box 113"/>
          <p:cNvSpPr txBox="1">
            <a:spLocks noChangeArrowheads="1"/>
          </p:cNvSpPr>
          <p:nvPr/>
        </p:nvSpPr>
        <p:spPr bwMode="auto">
          <a:xfrm>
            <a:off x="7939087" y="3189292"/>
            <a:ext cx="739775"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F9900"/>
                </a:solidFill>
                <a:latin typeface="HGP創英角ｺﾞｼｯｸUB" pitchFamily="50" charset="-128"/>
              </a:rPr>
              <a:t>DECIGO</a:t>
            </a:r>
          </a:p>
        </p:txBody>
      </p:sp>
      <p:sp>
        <p:nvSpPr>
          <p:cNvPr id="83" name="Text Box 114"/>
          <p:cNvSpPr txBox="1">
            <a:spLocks noChangeArrowheads="1"/>
          </p:cNvSpPr>
          <p:nvPr/>
        </p:nvSpPr>
        <p:spPr bwMode="auto">
          <a:xfrm>
            <a:off x="8215338" y="3781416"/>
            <a:ext cx="584200"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F8F8F8"/>
                </a:solidFill>
                <a:latin typeface="HGP創英角ｺﾞｼｯｸUB" pitchFamily="50" charset="-128"/>
              </a:rPr>
              <a:t>Output</a:t>
            </a:r>
          </a:p>
        </p:txBody>
      </p:sp>
      <p:sp>
        <p:nvSpPr>
          <p:cNvPr id="84" name="AutoShape 115"/>
          <p:cNvSpPr>
            <a:spLocks noChangeArrowheads="1"/>
          </p:cNvSpPr>
          <p:nvPr/>
        </p:nvSpPr>
        <p:spPr bwMode="auto">
          <a:xfrm flipH="1">
            <a:off x="4752975" y="3586167"/>
            <a:ext cx="476250" cy="80963"/>
          </a:xfrm>
          <a:custGeom>
            <a:avLst/>
            <a:gdLst>
              <a:gd name="T0" fmla="*/ 357187 w 21600"/>
              <a:gd name="T1" fmla="*/ 0 h 21600"/>
              <a:gd name="T2" fmla="*/ 0 w 21600"/>
              <a:gd name="T3" fmla="*/ 40482 h 21600"/>
              <a:gd name="T4" fmla="*/ 357187 w 21600"/>
              <a:gd name="T5" fmla="*/ 80963 h 21600"/>
              <a:gd name="T6" fmla="*/ 476250 w 21600"/>
              <a:gd name="T7" fmla="*/ 404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99"/>
          </a:solidFill>
          <a:ln w="9525">
            <a:solidFill>
              <a:srgbClr val="FFCC99"/>
            </a:solidFill>
            <a:miter lim="800000"/>
            <a:headEnd/>
            <a:tailEnd/>
          </a:ln>
        </p:spPr>
        <p:txBody>
          <a:bodyPr wrap="none" anchor="ctr"/>
          <a:lstStyle/>
          <a:p>
            <a:endParaRPr lang="ja-JP" altLang="en-US" dirty="0"/>
          </a:p>
        </p:txBody>
      </p:sp>
      <p:sp>
        <p:nvSpPr>
          <p:cNvPr id="85" name="Text Box 116"/>
          <p:cNvSpPr txBox="1">
            <a:spLocks noChangeArrowheads="1"/>
          </p:cNvSpPr>
          <p:nvPr/>
        </p:nvSpPr>
        <p:spPr bwMode="auto">
          <a:xfrm>
            <a:off x="4679950" y="3189292"/>
            <a:ext cx="2197100" cy="244475"/>
          </a:xfrm>
          <a:prstGeom prst="rect">
            <a:avLst/>
          </a:prstGeom>
          <a:noFill/>
          <a:ln w="9525">
            <a:noFill/>
            <a:miter lim="800000"/>
            <a:headEnd/>
            <a:tailEnd/>
          </a:ln>
        </p:spPr>
        <p:txBody>
          <a:bodyPr>
            <a:spAutoFit/>
          </a:bodyPr>
          <a:lstStyle/>
          <a:p>
            <a:pPr algn="l">
              <a:spcBef>
                <a:spcPct val="50000"/>
              </a:spcBef>
              <a:buFontTx/>
              <a:buNone/>
            </a:pPr>
            <a:r>
              <a:rPr lang="en-US" altLang="ja-JP" sz="1000" b="1" dirty="0">
                <a:solidFill>
                  <a:srgbClr val="CCFFCC"/>
                </a:solidFill>
                <a:latin typeface="HGP創英角ｺﾞｼｯｸUB" pitchFamily="50" charset="-128"/>
              </a:rPr>
              <a:t>Expansion </a:t>
            </a:r>
            <a:r>
              <a:rPr lang="ja-JP" altLang="en-US" sz="1000" b="1" dirty="0">
                <a:solidFill>
                  <a:srgbClr val="FFFFFF"/>
                </a:solidFill>
                <a:latin typeface="HGP創英角ｺﾞｼｯｸUB" pitchFamily="50" charset="-128"/>
              </a:rPr>
              <a:t>＋</a:t>
            </a:r>
            <a:r>
              <a:rPr lang="en-US" altLang="ja-JP" sz="1000" b="1" dirty="0">
                <a:solidFill>
                  <a:srgbClr val="FFCC99"/>
                </a:solidFill>
                <a:latin typeface="HGP創英角ｺﾞｼｯｸUB" pitchFamily="50" charset="-128"/>
              </a:rPr>
              <a:t>Acceleration?</a:t>
            </a:r>
          </a:p>
        </p:txBody>
      </p:sp>
      <p:sp>
        <p:nvSpPr>
          <p:cNvPr id="91" name="Text Box 122"/>
          <p:cNvSpPr txBox="1">
            <a:spLocks noChangeArrowheads="1"/>
          </p:cNvSpPr>
          <p:nvPr/>
        </p:nvSpPr>
        <p:spPr bwMode="auto">
          <a:xfrm>
            <a:off x="6858016" y="4429132"/>
            <a:ext cx="1835150" cy="288925"/>
          </a:xfrm>
          <a:prstGeom prst="rect">
            <a:avLst/>
          </a:prstGeom>
          <a:noFill/>
          <a:ln w="9525">
            <a:noFill/>
            <a:miter lim="800000"/>
            <a:headEnd/>
            <a:tailEnd/>
          </a:ln>
        </p:spPr>
        <p:txBody>
          <a:bodyPr>
            <a:spAutoFit/>
          </a:bodyPr>
          <a:lstStyle/>
          <a:p>
            <a:pPr algn="l">
              <a:lnSpc>
                <a:spcPct val="80000"/>
              </a:lnSpc>
              <a:buFontTx/>
              <a:buNone/>
            </a:pPr>
            <a:r>
              <a:rPr lang="en-US" altLang="ja-JP" sz="800" b="1" dirty="0">
                <a:solidFill>
                  <a:srgbClr val="B2B2B2"/>
                </a:solidFill>
              </a:rPr>
              <a:t>Seto, Kawamura, Nakamura, </a:t>
            </a:r>
          </a:p>
          <a:p>
            <a:pPr algn="l">
              <a:lnSpc>
                <a:spcPct val="80000"/>
              </a:lnSpc>
              <a:buFontTx/>
              <a:buNone/>
            </a:pPr>
            <a:r>
              <a:rPr lang="en-US" altLang="ja-JP" sz="800" b="1" dirty="0">
                <a:solidFill>
                  <a:srgbClr val="B2B2B2"/>
                </a:solidFill>
              </a:rPr>
              <a:t>            PRL 87, 221103 (2001)</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1" name="Rectangle 3"/>
          <p:cNvSpPr>
            <a:spLocks noGrp="1" noChangeArrowheads="1"/>
          </p:cNvSpPr>
          <p:nvPr>
            <p:ph type="title"/>
          </p:nvPr>
        </p:nvSpPr>
        <p:spPr/>
        <p:txBody>
          <a:bodyPr/>
          <a:lstStyle/>
          <a:p>
            <a:r>
              <a:rPr lang="ja-JP" altLang="en-US" dirty="0" smtClean="0"/>
              <a:t>初期宇宙の観測</a:t>
            </a:r>
            <a:endParaRPr lang="ja-JP" altLang="en-US" dirty="0"/>
          </a:p>
        </p:txBody>
      </p:sp>
      <p:sp>
        <p:nvSpPr>
          <p:cNvPr id="16"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21" name="図 20" descr="universe_mod_cut_crop.jpg"/>
          <p:cNvPicPr>
            <a:picLocks noChangeAspect="1"/>
          </p:cNvPicPr>
          <p:nvPr/>
        </p:nvPicPr>
        <p:blipFill>
          <a:blip r:embed="rId3" cstate="print">
            <a:clrChange>
              <a:clrFrom>
                <a:srgbClr val="000000"/>
              </a:clrFrom>
              <a:clrTo>
                <a:srgbClr val="000000">
                  <a:alpha val="0"/>
                </a:srgbClr>
              </a:clrTo>
            </a:clrChange>
          </a:blip>
          <a:stretch>
            <a:fillRect/>
          </a:stretch>
        </p:blipFill>
        <p:spPr>
          <a:xfrm>
            <a:off x="822275" y="785794"/>
            <a:ext cx="7965869" cy="5804736"/>
          </a:xfrm>
          <a:prstGeom prst="rect">
            <a:avLst/>
          </a:prstGeom>
        </p:spPr>
      </p:pic>
    </p:spTree>
  </p:cSld>
  <p:clrMapOvr>
    <a:masterClrMapping/>
  </p:clrMapOvr>
  <p:transition advTm="52992"/>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890" name="Picture 2"/>
          <p:cNvPicPr>
            <a:picLocks noChangeAspect="1" noChangeArrowheads="1"/>
          </p:cNvPicPr>
          <p:nvPr/>
        </p:nvPicPr>
        <p:blipFill>
          <a:blip r:embed="rId3" cstate="print"/>
          <a:srcRect/>
          <a:stretch>
            <a:fillRect/>
          </a:stretch>
        </p:blipFill>
        <p:spPr bwMode="auto">
          <a:xfrm>
            <a:off x="2500298" y="2143116"/>
            <a:ext cx="1305302" cy="1316037"/>
          </a:xfrm>
          <a:prstGeom prst="rect">
            <a:avLst/>
          </a:prstGeom>
          <a:noFill/>
          <a:ln w="9525">
            <a:noFill/>
            <a:miter lim="800000"/>
            <a:headEnd/>
            <a:tailEnd/>
          </a:ln>
        </p:spPr>
      </p:pic>
      <p:graphicFrame>
        <p:nvGraphicFramePr>
          <p:cNvPr id="1076229" name="Group 5"/>
          <p:cNvGraphicFramePr>
            <a:graphicFrameLocks noGrp="1"/>
          </p:cNvGraphicFramePr>
          <p:nvPr/>
        </p:nvGraphicFramePr>
        <p:xfrm>
          <a:off x="611188" y="1142984"/>
          <a:ext cx="8280400" cy="5214974"/>
        </p:xfrm>
        <a:graphic>
          <a:graphicData uri="http://schemas.openxmlformats.org/drawingml/2006/table">
            <a:tbl>
              <a:tblPr/>
              <a:tblGrid>
                <a:gridCol w="395287"/>
                <a:gridCol w="393700"/>
                <a:gridCol w="393700"/>
                <a:gridCol w="393700"/>
                <a:gridCol w="395288"/>
                <a:gridCol w="395287"/>
                <a:gridCol w="393700"/>
                <a:gridCol w="395288"/>
                <a:gridCol w="120650"/>
                <a:gridCol w="273050"/>
                <a:gridCol w="393700"/>
                <a:gridCol w="395287"/>
                <a:gridCol w="392113"/>
                <a:gridCol w="395287"/>
                <a:gridCol w="395288"/>
                <a:gridCol w="392112"/>
                <a:gridCol w="395288"/>
                <a:gridCol w="395287"/>
                <a:gridCol w="393700"/>
                <a:gridCol w="395288"/>
                <a:gridCol w="392112"/>
                <a:gridCol w="395288"/>
              </a:tblGrid>
              <a:tr h="427822">
                <a:tc>
                  <a:txBody>
                    <a:bodyPr/>
                    <a:lstStyle/>
                    <a:p>
                      <a:pPr marL="0" marR="0" lvl="0" indent="0" algn="l"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9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2010</a:t>
                      </a:r>
                    </a:p>
                  </a:txBody>
                  <a:tcPr marL="0" marR="0" marT="0" marB="0" anchor="ctr" anchorCtr="1" horzOverflow="overflow">
                    <a:lnL w="3175" cap="flat" cmpd="sng" algn="ctr">
                      <a:solidFill>
                        <a:srgbClr val="B2B2B2"/>
                      </a:solidFill>
                      <a:prstDash val="solid"/>
                      <a:round/>
                      <a:headEnd type="none" w="med" len="med"/>
                      <a:tailEnd type="none" w="med" len="med"/>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29</a:t>
                      </a:r>
                    </a:p>
                  </a:txBody>
                  <a:tcPr marL="0" marR="0" marT="0" marB="0" anchor="ctr" anchorCtr="1" horzOverflow="overflow">
                    <a:lnL>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r h="2900561">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Mission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1">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18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030949">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Objective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Space test of key tech.</a:t>
                      </a: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observation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Detect GW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with min. spec</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FP between S/C</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astronomy</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855642">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Design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Tx/>
                        <a:buSzPct val="70000"/>
                        <a:buFontTx/>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Single small satellite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Tx/>
                        <a:buSzPct val="70000"/>
                        <a:buFontTx/>
                        <a:buNone/>
                        <a:tabLst/>
                      </a:pPr>
                      <a:r>
                        <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0"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Short FP interferometer</a:t>
                      </a:r>
                      <a:endPar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1 interferometer unit</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x 3-4 units</a:t>
                      </a: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1076227" name="Rectangle 3"/>
          <p:cNvSpPr>
            <a:spLocks noGrp="1" noChangeArrowheads="1"/>
          </p:cNvSpPr>
          <p:nvPr>
            <p:ph type="title"/>
          </p:nvPr>
        </p:nvSpPr>
        <p:spPr/>
        <p:txBody>
          <a:bodyPr/>
          <a:lstStyle/>
          <a:p>
            <a:r>
              <a:rPr lang="en-US" altLang="ja-JP" dirty="0" smtClean="0">
                <a:solidFill>
                  <a:srgbClr val="DDDDDD"/>
                </a:solidFill>
              </a:rPr>
              <a:t>DECIGO</a:t>
            </a:r>
            <a:r>
              <a:rPr lang="ja-JP" altLang="en-US" dirty="0" smtClean="0">
                <a:solidFill>
                  <a:srgbClr val="DDDDDD"/>
                </a:solidFill>
              </a:rPr>
              <a:t>計画のロードマップ</a:t>
            </a:r>
            <a:endParaRPr lang="ja-JP" altLang="en-US" dirty="0">
              <a:solidFill>
                <a:srgbClr val="DDDDDD"/>
              </a:solidFill>
            </a:endParaRPr>
          </a:p>
        </p:txBody>
      </p:sp>
      <p:sp>
        <p:nvSpPr>
          <p:cNvPr id="358"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1076228" name="Text Box 4"/>
          <p:cNvSpPr txBox="1">
            <a:spLocks noChangeArrowheads="1"/>
          </p:cNvSpPr>
          <p:nvPr/>
        </p:nvSpPr>
        <p:spPr bwMode="auto">
          <a:xfrm>
            <a:off x="6805613" y="850900"/>
            <a:ext cx="2303462" cy="274638"/>
          </a:xfrm>
          <a:prstGeom prst="rect">
            <a:avLst/>
          </a:prstGeom>
          <a:noFill/>
          <a:ln w="15875">
            <a:noFill/>
            <a:miter lim="800000"/>
            <a:headEnd/>
            <a:tailEnd/>
          </a:ln>
          <a:effectLst/>
        </p:spPr>
        <p:txBody>
          <a:bodyPr>
            <a:spAutoFit/>
          </a:bodyPr>
          <a:lstStyle/>
          <a:p>
            <a:pPr>
              <a:buFontTx/>
              <a:buNone/>
            </a:pPr>
            <a:r>
              <a:rPr lang="en-US" altLang="ja-JP" sz="1200" b="1" dirty="0">
                <a:solidFill>
                  <a:srgbClr val="DDDDDD"/>
                </a:solidFill>
                <a:latin typeface="Tahoma" pitchFamily="34" charset="0"/>
                <a:ea typeface="HGP創英角ｺﾞｼｯｸUB" pitchFamily="50" charset="-128"/>
              </a:rPr>
              <a:t>Figure: S.Kawamura</a:t>
            </a:r>
          </a:p>
        </p:txBody>
      </p:sp>
      <p:grpSp>
        <p:nvGrpSpPr>
          <p:cNvPr id="2" name="Group 47"/>
          <p:cNvGrpSpPr>
            <a:grpSpLocks/>
          </p:cNvGrpSpPr>
          <p:nvPr/>
        </p:nvGrpSpPr>
        <p:grpSpPr bwMode="auto">
          <a:xfrm>
            <a:off x="5029200" y="2473311"/>
            <a:ext cx="1044575" cy="957262"/>
            <a:chOff x="741" y="473"/>
            <a:chExt cx="3836" cy="3504"/>
          </a:xfrm>
        </p:grpSpPr>
        <p:sp>
          <p:nvSpPr>
            <p:cNvPr id="1076272" name="Oval 48"/>
            <p:cNvSpPr>
              <a:spLocks noChangeArrowheads="1"/>
            </p:cNvSpPr>
            <p:nvPr/>
          </p:nvSpPr>
          <p:spPr bwMode="auto">
            <a:xfrm>
              <a:off x="74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3" name="Oval 49"/>
            <p:cNvSpPr>
              <a:spLocks noChangeArrowheads="1"/>
            </p:cNvSpPr>
            <p:nvPr/>
          </p:nvSpPr>
          <p:spPr bwMode="auto">
            <a:xfrm>
              <a:off x="328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4" name="Oval 50"/>
            <p:cNvSpPr>
              <a:spLocks noChangeArrowheads="1"/>
            </p:cNvSpPr>
            <p:nvPr/>
          </p:nvSpPr>
          <p:spPr bwMode="auto">
            <a:xfrm>
              <a:off x="2008" y="473"/>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3" name="Group 51"/>
            <p:cNvGrpSpPr>
              <a:grpSpLocks/>
            </p:cNvGrpSpPr>
            <p:nvPr/>
          </p:nvGrpSpPr>
          <p:grpSpPr bwMode="auto">
            <a:xfrm rot="7209001">
              <a:off x="2107" y="1529"/>
              <a:ext cx="432" cy="358"/>
              <a:chOff x="4785" y="11039"/>
              <a:chExt cx="829" cy="688"/>
            </a:xfrm>
          </p:grpSpPr>
          <p:sp>
            <p:nvSpPr>
              <p:cNvPr id="1076276" name="Freeform 5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7" name="Line 53"/>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8" name="Line 54"/>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9" name="Line 55"/>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0" name="Arc 5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4" name="Group 57"/>
            <p:cNvGrpSpPr>
              <a:grpSpLocks/>
            </p:cNvGrpSpPr>
            <p:nvPr/>
          </p:nvGrpSpPr>
          <p:grpSpPr bwMode="auto">
            <a:xfrm rot="7209001">
              <a:off x="2107" y="1529"/>
              <a:ext cx="432" cy="358"/>
              <a:chOff x="4785" y="11039"/>
              <a:chExt cx="829" cy="688"/>
            </a:xfrm>
          </p:grpSpPr>
          <p:sp>
            <p:nvSpPr>
              <p:cNvPr id="1076282" name="Freeform 5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3" name="Line 59"/>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4" name="Line 60"/>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5" name="Line 61"/>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6" name="Arc 6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5" name="Group 63"/>
            <p:cNvGrpSpPr>
              <a:grpSpLocks/>
            </p:cNvGrpSpPr>
            <p:nvPr/>
          </p:nvGrpSpPr>
          <p:grpSpPr bwMode="auto">
            <a:xfrm flipH="1">
              <a:off x="3041" y="3145"/>
              <a:ext cx="432" cy="358"/>
              <a:chOff x="4785" y="11039"/>
              <a:chExt cx="829" cy="688"/>
            </a:xfrm>
          </p:grpSpPr>
          <p:sp>
            <p:nvSpPr>
              <p:cNvPr id="1076288" name="Freeform 6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9" name="Line 65"/>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0" name="Line 66"/>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1" name="Line 67"/>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2" name="Arc 6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6" name="Group 69"/>
            <p:cNvGrpSpPr>
              <a:grpSpLocks/>
            </p:cNvGrpSpPr>
            <p:nvPr/>
          </p:nvGrpSpPr>
          <p:grpSpPr bwMode="auto">
            <a:xfrm flipH="1">
              <a:off x="3041" y="3142"/>
              <a:ext cx="432" cy="361"/>
              <a:chOff x="4785" y="11039"/>
              <a:chExt cx="829" cy="688"/>
            </a:xfrm>
          </p:grpSpPr>
          <p:sp>
            <p:nvSpPr>
              <p:cNvPr id="1076294" name="Freeform 7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5" name="Line 71"/>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6" name="Line 72"/>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7" name="Line 73"/>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8" name="Arc 7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299" name="Rectangle 75"/>
            <p:cNvSpPr>
              <a:spLocks noChangeArrowheads="1"/>
            </p:cNvSpPr>
            <p:nvPr/>
          </p:nvSpPr>
          <p:spPr bwMode="auto">
            <a:xfrm rot="-17064441">
              <a:off x="1453" y="3113"/>
              <a:ext cx="30"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0" name="Rectangle 76"/>
            <p:cNvSpPr>
              <a:spLocks noChangeArrowheads="1"/>
            </p:cNvSpPr>
            <p:nvPr/>
          </p:nvSpPr>
          <p:spPr bwMode="auto">
            <a:xfrm rot="2679310">
              <a:off x="1537" y="3266"/>
              <a:ext cx="27"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1" name="Rectangle 77"/>
            <p:cNvSpPr>
              <a:spLocks noChangeArrowheads="1"/>
            </p:cNvSpPr>
            <p:nvPr/>
          </p:nvSpPr>
          <p:spPr bwMode="auto">
            <a:xfrm rot="3571960">
              <a:off x="1371" y="3219"/>
              <a:ext cx="33" cy="252"/>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2" name="Line 78"/>
            <p:cNvSpPr>
              <a:spLocks noChangeShapeType="1"/>
            </p:cNvSpPr>
            <p:nvPr/>
          </p:nvSpPr>
          <p:spPr bwMode="auto">
            <a:xfrm flipV="1">
              <a:off x="901" y="3328"/>
              <a:ext cx="2362"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03" name="Rectangle 79"/>
            <p:cNvSpPr>
              <a:spLocks noChangeArrowheads="1"/>
            </p:cNvSpPr>
            <p:nvPr/>
          </p:nvSpPr>
          <p:spPr bwMode="auto">
            <a:xfrm>
              <a:off x="874" y="3260"/>
              <a:ext cx="255" cy="13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4" name="Freeform 80"/>
            <p:cNvSpPr>
              <a:spLocks/>
            </p:cNvSpPr>
            <p:nvPr/>
          </p:nvSpPr>
          <p:spPr bwMode="auto">
            <a:xfrm>
              <a:off x="1653" y="3278"/>
              <a:ext cx="56" cy="101"/>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5" name="Line 81"/>
            <p:cNvSpPr>
              <a:spLocks noChangeShapeType="1"/>
            </p:cNvSpPr>
            <p:nvPr/>
          </p:nvSpPr>
          <p:spPr bwMode="auto">
            <a:xfrm>
              <a:off x="1656" y="3281"/>
              <a:ext cx="5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6" name="Line 82"/>
            <p:cNvSpPr>
              <a:spLocks noChangeShapeType="1"/>
            </p:cNvSpPr>
            <p:nvPr/>
          </p:nvSpPr>
          <p:spPr bwMode="auto">
            <a:xfrm>
              <a:off x="1659" y="3376"/>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7" name="Group 83"/>
            <p:cNvGrpSpPr>
              <a:grpSpLocks/>
            </p:cNvGrpSpPr>
            <p:nvPr/>
          </p:nvGrpSpPr>
          <p:grpSpPr bwMode="auto">
            <a:xfrm>
              <a:off x="1857" y="3148"/>
              <a:ext cx="429" cy="361"/>
              <a:chOff x="4785" y="11039"/>
              <a:chExt cx="829" cy="688"/>
            </a:xfrm>
          </p:grpSpPr>
          <p:sp>
            <p:nvSpPr>
              <p:cNvPr id="1076308" name="Freeform 8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9" name="Line 8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0" name="Line 8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1" name="Line 8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2" name="Arc 8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13" name="Freeform 89"/>
            <p:cNvSpPr>
              <a:spLocks/>
            </p:cNvSpPr>
            <p:nvPr/>
          </p:nvSpPr>
          <p:spPr bwMode="auto">
            <a:xfrm>
              <a:off x="1795" y="3260"/>
              <a:ext cx="1557" cy="3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4" name="Freeform 90"/>
            <p:cNvSpPr>
              <a:spLocks/>
            </p:cNvSpPr>
            <p:nvPr/>
          </p:nvSpPr>
          <p:spPr bwMode="auto">
            <a:xfrm flipV="1">
              <a:off x="1795" y="3370"/>
              <a:ext cx="1557" cy="2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5" name="Freeform 91"/>
            <p:cNvSpPr>
              <a:spLocks/>
            </p:cNvSpPr>
            <p:nvPr/>
          </p:nvSpPr>
          <p:spPr bwMode="auto">
            <a:xfrm rot="2663462">
              <a:off x="1721" y="3254"/>
              <a:ext cx="154"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6" name="Freeform 92"/>
            <p:cNvSpPr>
              <a:spLocks/>
            </p:cNvSpPr>
            <p:nvPr/>
          </p:nvSpPr>
          <p:spPr bwMode="auto">
            <a:xfrm>
              <a:off x="1934" y="3260"/>
              <a:ext cx="1444"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7" name="Freeform 93"/>
            <p:cNvSpPr>
              <a:spLocks/>
            </p:cNvSpPr>
            <p:nvPr/>
          </p:nvSpPr>
          <p:spPr bwMode="auto">
            <a:xfrm>
              <a:off x="1647" y="3245"/>
              <a:ext cx="325"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8" name="Arc 94"/>
            <p:cNvSpPr>
              <a:spLocks/>
            </p:cNvSpPr>
            <p:nvPr/>
          </p:nvSpPr>
          <p:spPr bwMode="auto">
            <a:xfrm rot="6937498">
              <a:off x="1582" y="3091"/>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9" name="Arc 95"/>
            <p:cNvSpPr>
              <a:spLocks/>
            </p:cNvSpPr>
            <p:nvPr/>
          </p:nvSpPr>
          <p:spPr bwMode="auto">
            <a:xfrm rot="14662502" flipV="1">
              <a:off x="1582" y="332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20" name="Freeform 96"/>
            <p:cNvSpPr>
              <a:spLocks/>
            </p:cNvSpPr>
            <p:nvPr/>
          </p:nvSpPr>
          <p:spPr bwMode="auto">
            <a:xfrm flipH="1">
              <a:off x="3343" y="3192"/>
              <a:ext cx="121"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1" name="Line 97"/>
            <p:cNvSpPr>
              <a:spLocks noChangeShapeType="1"/>
            </p:cNvSpPr>
            <p:nvPr/>
          </p:nvSpPr>
          <p:spPr bwMode="auto">
            <a:xfrm flipH="1">
              <a:off x="3343" y="3189"/>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2" name="Line 98"/>
            <p:cNvSpPr>
              <a:spLocks noChangeShapeType="1"/>
            </p:cNvSpPr>
            <p:nvPr/>
          </p:nvSpPr>
          <p:spPr bwMode="auto">
            <a:xfrm flipH="1">
              <a:off x="3337" y="3459"/>
              <a:ext cx="136"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3" name="Arc 99"/>
            <p:cNvSpPr>
              <a:spLocks/>
            </p:cNvSpPr>
            <p:nvPr/>
          </p:nvSpPr>
          <p:spPr bwMode="auto">
            <a:xfrm rot="8071501" flipH="1">
              <a:off x="3044" y="3139"/>
              <a:ext cx="361"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4" name="Freeform 100"/>
            <p:cNvSpPr>
              <a:spLocks/>
            </p:cNvSpPr>
            <p:nvPr/>
          </p:nvSpPr>
          <p:spPr bwMode="auto">
            <a:xfrm>
              <a:off x="1863" y="3195"/>
              <a:ext cx="121"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5" name="Line 101"/>
            <p:cNvSpPr>
              <a:spLocks noChangeShapeType="1"/>
            </p:cNvSpPr>
            <p:nvPr/>
          </p:nvSpPr>
          <p:spPr bwMode="auto">
            <a:xfrm>
              <a:off x="1863" y="3186"/>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6" name="Line 102"/>
            <p:cNvSpPr>
              <a:spLocks noChangeShapeType="1"/>
            </p:cNvSpPr>
            <p:nvPr/>
          </p:nvSpPr>
          <p:spPr bwMode="auto">
            <a:xfrm>
              <a:off x="1857" y="3465"/>
              <a:ext cx="13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7" name="Arc 103"/>
            <p:cNvSpPr>
              <a:spLocks/>
            </p:cNvSpPr>
            <p:nvPr/>
          </p:nvSpPr>
          <p:spPr bwMode="auto">
            <a:xfrm rot="35128499">
              <a:off x="1924" y="3143"/>
              <a:ext cx="358"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8" name="Arc 104"/>
            <p:cNvSpPr>
              <a:spLocks/>
            </p:cNvSpPr>
            <p:nvPr/>
          </p:nvSpPr>
          <p:spPr bwMode="auto">
            <a:xfrm rot="2663462" flipH="1" flipV="1">
              <a:off x="1727" y="3198"/>
              <a:ext cx="251"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9" name="Arc 105"/>
            <p:cNvSpPr>
              <a:spLocks/>
            </p:cNvSpPr>
            <p:nvPr/>
          </p:nvSpPr>
          <p:spPr bwMode="auto">
            <a:xfrm rot="2663462">
              <a:off x="1614" y="3207"/>
              <a:ext cx="252" cy="25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0" name="Arc 106"/>
            <p:cNvSpPr>
              <a:spLocks/>
            </p:cNvSpPr>
            <p:nvPr/>
          </p:nvSpPr>
          <p:spPr bwMode="auto">
            <a:xfrm rot="2663462">
              <a:off x="1585" y="3278"/>
              <a:ext cx="100" cy="10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1" name="Arc 107"/>
            <p:cNvSpPr>
              <a:spLocks/>
            </p:cNvSpPr>
            <p:nvPr/>
          </p:nvSpPr>
          <p:spPr bwMode="auto">
            <a:xfrm rot="2663462" flipH="1" flipV="1">
              <a:off x="1679" y="3278"/>
              <a:ext cx="101" cy="10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2" name="Line 108"/>
            <p:cNvSpPr>
              <a:spLocks noChangeShapeType="1"/>
            </p:cNvSpPr>
            <p:nvPr/>
          </p:nvSpPr>
          <p:spPr bwMode="auto">
            <a:xfrm rot="1807332" flipV="1">
              <a:off x="1576" y="2609"/>
              <a:ext cx="3" cy="77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33" name="Freeform 109"/>
            <p:cNvSpPr>
              <a:spLocks/>
            </p:cNvSpPr>
            <p:nvPr/>
          </p:nvSpPr>
          <p:spPr bwMode="auto">
            <a:xfrm rot="-3592668">
              <a:off x="1505" y="3023"/>
              <a:ext cx="56" cy="104"/>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4" name="Line 110"/>
            <p:cNvSpPr>
              <a:spLocks noChangeShapeType="1"/>
            </p:cNvSpPr>
            <p:nvPr/>
          </p:nvSpPr>
          <p:spPr bwMode="auto">
            <a:xfrm rot="-3592668">
              <a:off x="1471" y="3048"/>
              <a:ext cx="48"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5" name="Line 111"/>
            <p:cNvSpPr>
              <a:spLocks noChangeShapeType="1"/>
            </p:cNvSpPr>
            <p:nvPr/>
          </p:nvSpPr>
          <p:spPr bwMode="auto">
            <a:xfrm rot="-3592668">
              <a:off x="1552" y="3095"/>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8" name="Group 112"/>
            <p:cNvGrpSpPr>
              <a:grpSpLocks/>
            </p:cNvGrpSpPr>
            <p:nvPr/>
          </p:nvGrpSpPr>
          <p:grpSpPr bwMode="auto">
            <a:xfrm rot="-3592668">
              <a:off x="1514" y="2555"/>
              <a:ext cx="432" cy="361"/>
              <a:chOff x="4785" y="11039"/>
              <a:chExt cx="829" cy="688"/>
            </a:xfrm>
          </p:grpSpPr>
          <p:sp>
            <p:nvSpPr>
              <p:cNvPr id="1076337" name="Freeform 11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8" name="Line 11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9" name="Line 11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0" name="Line 11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1" name="Arc 11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42" name="Freeform 118"/>
            <p:cNvSpPr>
              <a:spLocks/>
            </p:cNvSpPr>
            <p:nvPr/>
          </p:nvSpPr>
          <p:spPr bwMode="auto">
            <a:xfrm rot="-3592668">
              <a:off x="1155" y="2259"/>
              <a:ext cx="1561" cy="2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3" name="Freeform 119"/>
            <p:cNvSpPr>
              <a:spLocks/>
            </p:cNvSpPr>
            <p:nvPr/>
          </p:nvSpPr>
          <p:spPr bwMode="auto">
            <a:xfrm rot="18007332" flipV="1">
              <a:off x="1249" y="2316"/>
              <a:ext cx="1561" cy="26"/>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4" name="Freeform 120"/>
            <p:cNvSpPr>
              <a:spLocks/>
            </p:cNvSpPr>
            <p:nvPr/>
          </p:nvSpPr>
          <p:spPr bwMode="auto">
            <a:xfrm rot="-929206">
              <a:off x="1516" y="2896"/>
              <a:ext cx="157"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5" name="Freeform 121"/>
            <p:cNvSpPr>
              <a:spLocks/>
            </p:cNvSpPr>
            <p:nvPr/>
          </p:nvSpPr>
          <p:spPr bwMode="auto">
            <a:xfrm rot="-3592668">
              <a:off x="1306" y="2147"/>
              <a:ext cx="1445"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6" name="Freeform 122"/>
            <p:cNvSpPr>
              <a:spLocks/>
            </p:cNvSpPr>
            <p:nvPr/>
          </p:nvSpPr>
          <p:spPr bwMode="auto">
            <a:xfrm rot="-3592668">
              <a:off x="1435" y="2879"/>
              <a:ext cx="326"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7" name="Arc 123"/>
            <p:cNvSpPr>
              <a:spLocks/>
            </p:cNvSpPr>
            <p:nvPr/>
          </p:nvSpPr>
          <p:spPr bwMode="auto">
            <a:xfrm rot="3344830">
              <a:off x="1333" y="2887"/>
              <a:ext cx="207" cy="24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8" name="Arc 124"/>
            <p:cNvSpPr>
              <a:spLocks/>
            </p:cNvSpPr>
            <p:nvPr/>
          </p:nvSpPr>
          <p:spPr bwMode="auto">
            <a:xfrm rot="11069833" flipV="1">
              <a:off x="1534" y="300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9" name="Freeform 125"/>
            <p:cNvSpPr>
              <a:spLocks/>
            </p:cNvSpPr>
            <p:nvPr/>
          </p:nvSpPr>
          <p:spPr bwMode="auto">
            <a:xfrm rot="18007332" flipH="1">
              <a:off x="2337" y="1444"/>
              <a:ext cx="118"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0" name="Line 126"/>
            <p:cNvSpPr>
              <a:spLocks noChangeShapeType="1"/>
            </p:cNvSpPr>
            <p:nvPr/>
          </p:nvSpPr>
          <p:spPr bwMode="auto">
            <a:xfrm rot="18007332" flipH="1">
              <a:off x="2427" y="1380"/>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1" name="Line 127"/>
            <p:cNvSpPr>
              <a:spLocks noChangeShapeType="1"/>
            </p:cNvSpPr>
            <p:nvPr/>
          </p:nvSpPr>
          <p:spPr bwMode="auto">
            <a:xfrm rot="18007332" flipH="1">
              <a:off x="2215" y="1507"/>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2" name="Line 128"/>
            <p:cNvSpPr>
              <a:spLocks noChangeShapeType="1"/>
            </p:cNvSpPr>
            <p:nvPr/>
          </p:nvSpPr>
          <p:spPr bwMode="auto">
            <a:xfrm rot="18007332" flipH="1">
              <a:off x="2446" y="1643"/>
              <a:ext cx="133"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3" name="Arc 129"/>
            <p:cNvSpPr>
              <a:spLocks/>
            </p:cNvSpPr>
            <p:nvPr/>
          </p:nvSpPr>
          <p:spPr bwMode="auto">
            <a:xfrm rot="4478833" flipH="1">
              <a:off x="2123" y="1548"/>
              <a:ext cx="362"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4" name="Freeform 130"/>
            <p:cNvSpPr>
              <a:spLocks/>
            </p:cNvSpPr>
            <p:nvPr/>
          </p:nvSpPr>
          <p:spPr bwMode="auto">
            <a:xfrm rot="-3592668">
              <a:off x="1596" y="2727"/>
              <a:ext cx="122"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5" name="Line 131"/>
            <p:cNvSpPr>
              <a:spLocks noChangeShapeType="1"/>
            </p:cNvSpPr>
            <p:nvPr/>
          </p:nvSpPr>
          <p:spPr bwMode="auto">
            <a:xfrm rot="-3592668">
              <a:off x="1625" y="2773"/>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6" name="Line 132"/>
            <p:cNvSpPr>
              <a:spLocks noChangeShapeType="1"/>
            </p:cNvSpPr>
            <p:nvPr/>
          </p:nvSpPr>
          <p:spPr bwMode="auto">
            <a:xfrm rot="-3592668">
              <a:off x="1474" y="2796"/>
              <a:ext cx="13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7" name="Line 133"/>
            <p:cNvSpPr>
              <a:spLocks noChangeShapeType="1"/>
            </p:cNvSpPr>
            <p:nvPr/>
          </p:nvSpPr>
          <p:spPr bwMode="auto">
            <a:xfrm rot="-3592668">
              <a:off x="1704" y="2930"/>
              <a:ext cx="137"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8" name="Arc 134"/>
            <p:cNvSpPr>
              <a:spLocks/>
            </p:cNvSpPr>
            <p:nvPr/>
          </p:nvSpPr>
          <p:spPr bwMode="auto">
            <a:xfrm rot="31535830">
              <a:off x="1567" y="2520"/>
              <a:ext cx="358" cy="370"/>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9" name="Arc 135"/>
            <p:cNvSpPr>
              <a:spLocks/>
            </p:cNvSpPr>
            <p:nvPr/>
          </p:nvSpPr>
          <p:spPr bwMode="auto">
            <a:xfrm rot="-929206" flipH="1" flipV="1">
              <a:off x="1493" y="2795"/>
              <a:ext cx="254"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0" name="Arc 136"/>
            <p:cNvSpPr>
              <a:spLocks/>
            </p:cNvSpPr>
            <p:nvPr/>
          </p:nvSpPr>
          <p:spPr bwMode="auto">
            <a:xfrm rot="-929206">
              <a:off x="1442" y="2896"/>
              <a:ext cx="252"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1" name="Arc 137"/>
            <p:cNvSpPr>
              <a:spLocks/>
            </p:cNvSpPr>
            <p:nvPr/>
          </p:nvSpPr>
          <p:spPr bwMode="auto">
            <a:xfrm rot="-929206">
              <a:off x="1463" y="3065"/>
              <a:ext cx="98" cy="1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2" name="Arc 138"/>
            <p:cNvSpPr>
              <a:spLocks/>
            </p:cNvSpPr>
            <p:nvPr/>
          </p:nvSpPr>
          <p:spPr bwMode="auto">
            <a:xfrm rot="-929206" flipH="1" flipV="1">
              <a:off x="1508" y="2979"/>
              <a:ext cx="100" cy="10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3" name="Line 139"/>
            <p:cNvSpPr>
              <a:spLocks noChangeShapeType="1"/>
            </p:cNvSpPr>
            <p:nvPr/>
          </p:nvSpPr>
          <p:spPr bwMode="auto">
            <a:xfrm>
              <a:off x="1567" y="3314"/>
              <a:ext cx="0" cy="376"/>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364" name="Line 140"/>
            <p:cNvSpPr>
              <a:spLocks noChangeShapeType="1"/>
            </p:cNvSpPr>
            <p:nvPr/>
          </p:nvSpPr>
          <p:spPr bwMode="auto">
            <a:xfrm rot="7220284">
              <a:off x="1330" y="2894"/>
              <a:ext cx="0" cy="37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9" name="Group 141"/>
            <p:cNvGrpSpPr>
              <a:grpSpLocks/>
            </p:cNvGrpSpPr>
            <p:nvPr/>
          </p:nvGrpSpPr>
          <p:grpSpPr bwMode="auto">
            <a:xfrm rot="7253297">
              <a:off x="1041" y="2886"/>
              <a:ext cx="163" cy="130"/>
              <a:chOff x="5504" y="8144"/>
              <a:chExt cx="291" cy="236"/>
            </a:xfrm>
          </p:grpSpPr>
          <p:sp>
            <p:nvSpPr>
              <p:cNvPr id="1076366" name="Rectangle 14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67" name="Rectangle 14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0" name="Group 144"/>
            <p:cNvGrpSpPr>
              <a:grpSpLocks/>
            </p:cNvGrpSpPr>
            <p:nvPr/>
          </p:nvGrpSpPr>
          <p:grpSpPr bwMode="auto">
            <a:xfrm>
              <a:off x="1484" y="3672"/>
              <a:ext cx="160" cy="130"/>
              <a:chOff x="5504" y="8144"/>
              <a:chExt cx="291" cy="236"/>
            </a:xfrm>
          </p:grpSpPr>
          <p:sp>
            <p:nvSpPr>
              <p:cNvPr id="1076369" name="Rectangle 14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0" name="Rectangle 14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371" name="Rectangle 147"/>
            <p:cNvSpPr>
              <a:spLocks noChangeArrowheads="1"/>
            </p:cNvSpPr>
            <p:nvPr/>
          </p:nvSpPr>
          <p:spPr bwMode="auto">
            <a:xfrm rot="3571960">
              <a:off x="1371" y="3219"/>
              <a:ext cx="33" cy="252"/>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2" name="Rectangle 148"/>
            <p:cNvSpPr>
              <a:spLocks noChangeArrowheads="1"/>
            </p:cNvSpPr>
            <p:nvPr/>
          </p:nvSpPr>
          <p:spPr bwMode="auto">
            <a:xfrm rot="2679310">
              <a:off x="1537" y="3266"/>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3" name="Rectangle 149"/>
            <p:cNvSpPr>
              <a:spLocks noChangeArrowheads="1"/>
            </p:cNvSpPr>
            <p:nvPr/>
          </p:nvSpPr>
          <p:spPr bwMode="auto">
            <a:xfrm rot="-17064441">
              <a:off x="1454" y="3112"/>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1" name="Group 150"/>
          <p:cNvGrpSpPr>
            <a:grpSpLocks/>
          </p:cNvGrpSpPr>
          <p:nvPr/>
        </p:nvGrpSpPr>
        <p:grpSpPr bwMode="auto">
          <a:xfrm>
            <a:off x="7183438" y="2292336"/>
            <a:ext cx="1531937" cy="1401762"/>
            <a:chOff x="335" y="1710"/>
            <a:chExt cx="2393" cy="2190"/>
          </a:xfrm>
        </p:grpSpPr>
        <p:sp>
          <p:nvSpPr>
            <p:cNvPr id="1076375" name="Oval 151"/>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6" name="Oval 152"/>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7" name="Oval 153"/>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8" name="Rectangle 154"/>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9" name="Rectangle 155"/>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0" name="Rectangle 156"/>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1" name="Line 157"/>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82" name="Rectangle 158"/>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3" name="Freeform 159"/>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4" name="Line 160"/>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5" name="Line 161"/>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2" name="Group 162"/>
            <p:cNvGrpSpPr>
              <a:grpSpLocks/>
            </p:cNvGrpSpPr>
            <p:nvPr/>
          </p:nvGrpSpPr>
          <p:grpSpPr bwMode="auto">
            <a:xfrm>
              <a:off x="1032" y="3383"/>
              <a:ext cx="267" cy="224"/>
              <a:chOff x="4785" y="11039"/>
              <a:chExt cx="829" cy="688"/>
            </a:xfrm>
          </p:grpSpPr>
          <p:sp>
            <p:nvSpPr>
              <p:cNvPr id="1076387" name="Freeform 16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8" name="Line 16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9" name="Line 16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0" name="Line 16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1" name="Arc 16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92" name="Freeform 168"/>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3" name="Freeform 169"/>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4" name="Freeform 170"/>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5" name="Freeform 171"/>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6" name="Freeform 172"/>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7" name="Arc 173"/>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8" name="Arc 174"/>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9" name="Freeform 175"/>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0" name="Line 176"/>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1" name="Line 177"/>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2" name="Arc 178"/>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3" name="Arc 179"/>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4" name="Arc 180"/>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5" name="Arc 181"/>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6" name="Arc 182"/>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7" name="Line 183"/>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08" name="Freeform 184"/>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9" name="Line 185"/>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0" name="Line 186"/>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3" name="Group 187"/>
            <p:cNvGrpSpPr>
              <a:grpSpLocks/>
            </p:cNvGrpSpPr>
            <p:nvPr/>
          </p:nvGrpSpPr>
          <p:grpSpPr bwMode="auto">
            <a:xfrm rot="-3592668">
              <a:off x="817" y="3012"/>
              <a:ext cx="270" cy="226"/>
              <a:chOff x="4785" y="11039"/>
              <a:chExt cx="829" cy="688"/>
            </a:xfrm>
          </p:grpSpPr>
          <p:sp>
            <p:nvSpPr>
              <p:cNvPr id="1076412" name="Freeform 18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3" name="Line 189"/>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4" name="Line 190"/>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5" name="Line 191"/>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6" name="Arc 19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17" name="Freeform 193"/>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8" name="Freeform 194"/>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9" name="Freeform 195"/>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0" name="Freeform 196"/>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21" name="Freeform 197"/>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2" name="Arc 198"/>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3" name="Arc 199"/>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4" name="Freeform 200"/>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5" name="Line 201"/>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6" name="Line 202"/>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7" name="Line 203"/>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8" name="Arc 204"/>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9" name="Arc 205"/>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0" name="Arc 206"/>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1" name="Arc 207"/>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2" name="Arc 208"/>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3" name="Line 209"/>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34" name="Line 210"/>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4" name="Group 211"/>
            <p:cNvGrpSpPr>
              <a:grpSpLocks/>
            </p:cNvGrpSpPr>
            <p:nvPr/>
          </p:nvGrpSpPr>
          <p:grpSpPr bwMode="auto">
            <a:xfrm rot="7253297">
              <a:off x="523" y="3218"/>
              <a:ext cx="102" cy="81"/>
              <a:chOff x="5504" y="8144"/>
              <a:chExt cx="291" cy="236"/>
            </a:xfrm>
          </p:grpSpPr>
          <p:sp>
            <p:nvSpPr>
              <p:cNvPr id="1076436" name="Rectangle 21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37" name="Rectangle 21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5" name="Group 214"/>
            <p:cNvGrpSpPr>
              <a:grpSpLocks/>
            </p:cNvGrpSpPr>
            <p:nvPr/>
          </p:nvGrpSpPr>
          <p:grpSpPr bwMode="auto">
            <a:xfrm>
              <a:off x="799" y="3710"/>
              <a:ext cx="99" cy="80"/>
              <a:chOff x="5504" y="8144"/>
              <a:chExt cx="291" cy="236"/>
            </a:xfrm>
          </p:grpSpPr>
          <p:sp>
            <p:nvSpPr>
              <p:cNvPr id="1076439" name="Rectangle 21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0" name="Rectangle 21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441" name="Rectangle 217"/>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2" name="Rectangle 218"/>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3" name="Rectangle 219"/>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4" name="Freeform 220"/>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5" name="Freeform 221"/>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6" name="Freeform 222"/>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7" name="Rectangle 223"/>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8" name="Rectangle 224"/>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9" name="Rectangle 225"/>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0" name="Line 226"/>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51" name="Rectangle 227"/>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2" name="Freeform 228"/>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3" name="Line 229"/>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4" name="Line 230"/>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6" name="Group 231"/>
            <p:cNvGrpSpPr>
              <a:grpSpLocks/>
            </p:cNvGrpSpPr>
            <p:nvPr/>
          </p:nvGrpSpPr>
          <p:grpSpPr bwMode="auto">
            <a:xfrm rot="7200911">
              <a:off x="1184" y="2372"/>
              <a:ext cx="267" cy="224"/>
              <a:chOff x="4785" y="11039"/>
              <a:chExt cx="829" cy="688"/>
            </a:xfrm>
          </p:grpSpPr>
          <p:sp>
            <p:nvSpPr>
              <p:cNvPr id="1076456" name="Freeform 23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7" name="Line 23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8" name="Line 23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9" name="Line 23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0" name="Arc 23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61" name="Freeform 237"/>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2" name="Freeform 238"/>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3" name="Arc 239"/>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4" name="Arc 240"/>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5" name="Freeform 241"/>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6" name="Line 242"/>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7" name="Line 243"/>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8" name="Arc 244"/>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9" name="Arc 245"/>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0" name="Arc 246"/>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1" name="Arc 247"/>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2" name="Arc 248"/>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3" name="Line 249"/>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74" name="Freeform 250"/>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5" name="Line 251"/>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6" name="Line 252"/>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7" name="Group 253"/>
            <p:cNvGrpSpPr>
              <a:grpSpLocks/>
            </p:cNvGrpSpPr>
            <p:nvPr/>
          </p:nvGrpSpPr>
          <p:grpSpPr bwMode="auto">
            <a:xfrm rot="3608242">
              <a:off x="1610" y="2371"/>
              <a:ext cx="270" cy="226"/>
              <a:chOff x="4785" y="11039"/>
              <a:chExt cx="829" cy="688"/>
            </a:xfrm>
          </p:grpSpPr>
          <p:sp>
            <p:nvSpPr>
              <p:cNvPr id="1076478" name="Freeform 25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9" name="Line 25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0" name="Line 25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1" name="Line 25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2" name="Arc 25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83" name="Freeform 259"/>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4" name="Freeform 260"/>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5" name="Arc 261"/>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6" name="Arc 262"/>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7" name="Freeform 263"/>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8" name="Line 264"/>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9" name="Line 265"/>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0" name="Line 266"/>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1" name="Arc 267"/>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2" name="Arc 268"/>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3" name="Arc 269"/>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4" name="Arc 270"/>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5" name="Arc 271"/>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6" name="Line 272"/>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97" name="Line 273"/>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8" name="Group 274"/>
            <p:cNvGrpSpPr>
              <a:grpSpLocks/>
            </p:cNvGrpSpPr>
            <p:nvPr/>
          </p:nvGrpSpPr>
          <p:grpSpPr bwMode="auto">
            <a:xfrm rot="14454207">
              <a:off x="1767" y="2049"/>
              <a:ext cx="102" cy="81"/>
              <a:chOff x="5504" y="8144"/>
              <a:chExt cx="291" cy="236"/>
            </a:xfrm>
          </p:grpSpPr>
          <p:sp>
            <p:nvSpPr>
              <p:cNvPr id="1076499" name="Rectangle 27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0" name="Rectangle 27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9" name="Group 277"/>
            <p:cNvGrpSpPr>
              <a:grpSpLocks/>
            </p:cNvGrpSpPr>
            <p:nvPr/>
          </p:nvGrpSpPr>
          <p:grpSpPr bwMode="auto">
            <a:xfrm rot="7200911">
              <a:off x="1205" y="2042"/>
              <a:ext cx="99" cy="80"/>
              <a:chOff x="5504" y="8144"/>
              <a:chExt cx="291" cy="236"/>
            </a:xfrm>
          </p:grpSpPr>
          <p:sp>
            <p:nvSpPr>
              <p:cNvPr id="1076502" name="Rectangle 27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3" name="Rectangle 27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04" name="Rectangle 280"/>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5" name="Rectangle 281"/>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6" name="Rectangle 282"/>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7" name="Rectangle 283"/>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8" name="Rectangle 284"/>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9" name="Rectangle 285"/>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0" name="Line 286"/>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11" name="Rectangle 287"/>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2" name="Freeform 288"/>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3" name="Line 289"/>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4" name="Line 290"/>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0" name="Group 291"/>
            <p:cNvGrpSpPr>
              <a:grpSpLocks/>
            </p:cNvGrpSpPr>
            <p:nvPr/>
          </p:nvGrpSpPr>
          <p:grpSpPr bwMode="auto">
            <a:xfrm rot="-28819849">
              <a:off x="1973" y="3013"/>
              <a:ext cx="267" cy="224"/>
              <a:chOff x="4785" y="11039"/>
              <a:chExt cx="829" cy="688"/>
            </a:xfrm>
          </p:grpSpPr>
          <p:sp>
            <p:nvSpPr>
              <p:cNvPr id="1076516" name="Freeform 29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7" name="Line 29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8" name="Line 29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9" name="Line 29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0" name="Arc 29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21" name="Freeform 297"/>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2" name="Freeform 298"/>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3" name="Arc 299"/>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4" name="Arc 300"/>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5" name="Freeform 301"/>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6" name="Line 302"/>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7" name="Line 303"/>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8" name="Arc 304"/>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9" name="Arc 305"/>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0" name="Arc 306"/>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1" name="Arc 307"/>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2" name="Arc 308"/>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3" name="Line 309"/>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34" name="Freeform 310"/>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5" name="Line 311"/>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6" name="Line 312"/>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1" name="Group 313"/>
            <p:cNvGrpSpPr>
              <a:grpSpLocks/>
            </p:cNvGrpSpPr>
            <p:nvPr/>
          </p:nvGrpSpPr>
          <p:grpSpPr bwMode="auto">
            <a:xfrm rot="-32412517">
              <a:off x="1761" y="3384"/>
              <a:ext cx="270" cy="226"/>
              <a:chOff x="4785" y="11039"/>
              <a:chExt cx="829" cy="688"/>
            </a:xfrm>
          </p:grpSpPr>
          <p:sp>
            <p:nvSpPr>
              <p:cNvPr id="1076538" name="Freeform 31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9" name="Line 31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0" name="Line 31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1" name="Line 31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2" name="Arc 31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43" name="Freeform 319"/>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4" name="Freeform 320"/>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5" name="Arc 321"/>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6" name="Arc 322"/>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7" name="Freeform 323"/>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8" name="Line 324"/>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9" name="Line 325"/>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0" name="Line 326"/>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1" name="Arc 327"/>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2" name="Arc 328"/>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3" name="Arc 329"/>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4" name="Arc 330"/>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5" name="Arc 331"/>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6" name="Line 332"/>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557" name="Line 333"/>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22" name="Group 334"/>
            <p:cNvGrpSpPr>
              <a:grpSpLocks/>
            </p:cNvGrpSpPr>
            <p:nvPr/>
          </p:nvGrpSpPr>
          <p:grpSpPr bwMode="auto">
            <a:xfrm rot="-21566552">
              <a:off x="2152" y="3714"/>
              <a:ext cx="102" cy="81"/>
              <a:chOff x="5504" y="8144"/>
              <a:chExt cx="291" cy="236"/>
            </a:xfrm>
          </p:grpSpPr>
          <p:sp>
            <p:nvSpPr>
              <p:cNvPr id="1076559" name="Rectangle 33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0" name="Rectangle 33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23" name="Group 337"/>
            <p:cNvGrpSpPr>
              <a:grpSpLocks/>
            </p:cNvGrpSpPr>
            <p:nvPr/>
          </p:nvGrpSpPr>
          <p:grpSpPr bwMode="auto">
            <a:xfrm rot="-28819849">
              <a:off x="2438" y="3230"/>
              <a:ext cx="99" cy="80"/>
              <a:chOff x="5504" y="8144"/>
              <a:chExt cx="291" cy="236"/>
            </a:xfrm>
          </p:grpSpPr>
          <p:sp>
            <p:nvSpPr>
              <p:cNvPr id="1076562" name="Rectangle 33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3" name="Rectangle 33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4" name="Rectangle 340"/>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5" name="Rectangle 341"/>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6" name="Rectangle 342"/>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7" name="Text Box 343"/>
          <p:cNvSpPr txBox="1">
            <a:spLocks noChangeArrowheads="1"/>
          </p:cNvSpPr>
          <p:nvPr/>
        </p:nvSpPr>
        <p:spPr bwMode="auto">
          <a:xfrm>
            <a:off x="2932113" y="3379773"/>
            <a:ext cx="1495425" cy="825500"/>
          </a:xfrm>
          <a:prstGeom prst="rect">
            <a:avLst/>
          </a:prstGeom>
          <a:noFill/>
          <a:ln w="9525">
            <a:noFill/>
            <a:miter lim="800000"/>
            <a:headEnd/>
            <a:tailEnd/>
          </a:ln>
          <a:effectLst/>
        </p:spPr>
        <p:txBody>
          <a:bodyPr>
            <a:spAutoFit/>
          </a:bodyPr>
          <a:lstStyle/>
          <a:p>
            <a:pPr algn="l">
              <a:buFontTx/>
              <a:buNone/>
            </a:pPr>
            <a:r>
              <a:rPr lang="en-US" altLang="ja-JP" sz="1600" b="1" dirty="0">
                <a:solidFill>
                  <a:srgbClr val="CCFFCC"/>
                </a:solidFill>
                <a:latin typeface="Tahoma" pitchFamily="34" charset="0"/>
                <a:ea typeface="HGP創英角ｺﾞｼｯｸUB" pitchFamily="50" charset="-128"/>
              </a:rPr>
              <a:t>DECIGO </a:t>
            </a:r>
          </a:p>
          <a:p>
            <a:pPr algn="l">
              <a:buFontTx/>
              <a:buNone/>
            </a:pPr>
            <a:r>
              <a:rPr lang="en-US" altLang="ja-JP" sz="1600" b="1" dirty="0">
                <a:solidFill>
                  <a:srgbClr val="CCFFCC"/>
                </a:solidFill>
                <a:latin typeface="Tahoma" pitchFamily="34" charset="0"/>
                <a:ea typeface="HGP創英角ｺﾞｼｯｸUB" pitchFamily="50" charset="-128"/>
              </a:rPr>
              <a:t>Pathfinder</a:t>
            </a:r>
          </a:p>
          <a:p>
            <a:pPr algn="l">
              <a:buFontTx/>
              <a:buNone/>
            </a:pPr>
            <a:r>
              <a:rPr lang="en-US" altLang="ja-JP" sz="1600" b="1" dirty="0">
                <a:solidFill>
                  <a:srgbClr val="CCFFCC"/>
                </a:solidFill>
                <a:latin typeface="Tahoma" pitchFamily="34" charset="0"/>
                <a:ea typeface="HGP創英角ｺﾞｼｯｸUB" pitchFamily="50" charset="-128"/>
              </a:rPr>
              <a:t>  (DPF)</a:t>
            </a:r>
          </a:p>
        </p:txBody>
      </p:sp>
      <p:sp>
        <p:nvSpPr>
          <p:cNvPr id="1076568" name="Text Box 344"/>
          <p:cNvSpPr txBox="1">
            <a:spLocks noChangeArrowheads="1"/>
          </p:cNvSpPr>
          <p:nvPr/>
        </p:nvSpPr>
        <p:spPr bwMode="auto">
          <a:xfrm>
            <a:off x="4859338" y="3660761"/>
            <a:ext cx="1857375"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CCFF"/>
                </a:solidFill>
                <a:latin typeface="Tahoma" pitchFamily="34" charset="0"/>
                <a:ea typeface="HGP創英角ｺﾞｼｯｸUB" pitchFamily="50" charset="-128"/>
              </a:rPr>
              <a:t>Pre-DECIGO</a:t>
            </a:r>
          </a:p>
        </p:txBody>
      </p:sp>
      <p:sp>
        <p:nvSpPr>
          <p:cNvPr id="1076569" name="Text Box 345"/>
          <p:cNvSpPr txBox="1">
            <a:spLocks noChangeArrowheads="1"/>
          </p:cNvSpPr>
          <p:nvPr/>
        </p:nvSpPr>
        <p:spPr bwMode="auto">
          <a:xfrm>
            <a:off x="7575550" y="3735373"/>
            <a:ext cx="1244600"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9999"/>
                </a:solidFill>
                <a:latin typeface="Tahoma" pitchFamily="34" charset="0"/>
                <a:ea typeface="HGP創英角ｺﾞｼｯｸUB" pitchFamily="50" charset="-128"/>
              </a:rPr>
              <a:t>DECIGO</a:t>
            </a:r>
          </a:p>
        </p:txBody>
      </p:sp>
      <p:sp>
        <p:nvSpPr>
          <p:cNvPr id="1076570" name="AutoShape 346"/>
          <p:cNvSpPr>
            <a:spLocks noChangeArrowheads="1"/>
          </p:cNvSpPr>
          <p:nvPr/>
        </p:nvSpPr>
        <p:spPr bwMode="auto">
          <a:xfrm>
            <a:off x="103663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1" name="Text Box 347"/>
          <p:cNvSpPr txBox="1">
            <a:spLocks noChangeArrowheads="1"/>
          </p:cNvSpPr>
          <p:nvPr/>
        </p:nvSpPr>
        <p:spPr bwMode="auto">
          <a:xfrm>
            <a:off x="9175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2" name="Text Box 348"/>
          <p:cNvSpPr txBox="1">
            <a:spLocks noChangeArrowheads="1"/>
          </p:cNvSpPr>
          <p:nvPr/>
        </p:nvSpPr>
        <p:spPr bwMode="auto">
          <a:xfrm>
            <a:off x="3708400"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3" name="Text Box 349"/>
          <p:cNvSpPr txBox="1">
            <a:spLocks noChangeArrowheads="1"/>
          </p:cNvSpPr>
          <p:nvPr/>
        </p:nvSpPr>
        <p:spPr bwMode="auto">
          <a:xfrm>
            <a:off x="60483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4" name="AutoShape 350"/>
          <p:cNvSpPr>
            <a:spLocks noChangeArrowheads="1"/>
          </p:cNvSpPr>
          <p:nvPr/>
        </p:nvSpPr>
        <p:spPr bwMode="auto">
          <a:xfrm>
            <a:off x="3016250" y="1752586"/>
            <a:ext cx="360363" cy="360362"/>
          </a:xfrm>
          <a:prstGeom prst="triangle">
            <a:avLst>
              <a:gd name="adj" fmla="val 50000"/>
            </a:avLst>
          </a:prstGeom>
          <a:solidFill>
            <a:srgbClr val="00FF00"/>
          </a:solidFill>
          <a:ln w="9525">
            <a:solidFill>
              <a:srgbClr val="00FF00"/>
            </a:solidFill>
            <a:miter lim="800000"/>
            <a:headEnd/>
            <a:tailEnd/>
          </a:ln>
          <a:effectLst/>
        </p:spPr>
        <p:txBody>
          <a:bodyPr wrap="none" anchor="ctr"/>
          <a:lstStyle/>
          <a:p>
            <a:endParaRPr lang="ja-JP" altLang="en-US" dirty="0">
              <a:ea typeface="HGP創英角ｺﾞｼｯｸUB" pitchFamily="50" charset="-128"/>
            </a:endParaRPr>
          </a:p>
        </p:txBody>
      </p:sp>
      <p:sp>
        <p:nvSpPr>
          <p:cNvPr id="1076575" name="AutoShape 351"/>
          <p:cNvSpPr>
            <a:spLocks noChangeArrowheads="1"/>
          </p:cNvSpPr>
          <p:nvPr/>
        </p:nvSpPr>
        <p:spPr bwMode="auto">
          <a:xfrm>
            <a:off x="7754938" y="1752586"/>
            <a:ext cx="360362" cy="360362"/>
          </a:xfrm>
          <a:prstGeom prst="triangle">
            <a:avLst>
              <a:gd name="adj" fmla="val 50000"/>
            </a:avLst>
          </a:prstGeom>
          <a:solidFill>
            <a:srgbClr val="FF0000"/>
          </a:solidFill>
          <a:ln w="9525">
            <a:solidFill>
              <a:srgbClr val="FF0000"/>
            </a:solidFill>
            <a:miter lim="800000"/>
            <a:headEnd/>
            <a:tailEnd/>
          </a:ln>
          <a:effectLst/>
        </p:spPr>
        <p:txBody>
          <a:bodyPr wrap="none" anchor="ctr"/>
          <a:lstStyle/>
          <a:p>
            <a:endParaRPr lang="ja-JP" altLang="en-US" dirty="0">
              <a:ea typeface="HGP創英角ｺﾞｼｯｸUB" pitchFamily="50" charset="-128"/>
            </a:endParaRPr>
          </a:p>
        </p:txBody>
      </p:sp>
      <p:sp>
        <p:nvSpPr>
          <p:cNvPr id="1076576" name="AutoShape 352"/>
          <p:cNvSpPr>
            <a:spLocks noChangeArrowheads="1"/>
          </p:cNvSpPr>
          <p:nvPr/>
        </p:nvSpPr>
        <p:spPr bwMode="auto">
          <a:xfrm>
            <a:off x="5386388" y="1752586"/>
            <a:ext cx="360362" cy="360362"/>
          </a:xfrm>
          <a:prstGeom prst="triangle">
            <a:avLst>
              <a:gd name="adj" fmla="val 50000"/>
            </a:avLst>
          </a:prstGeom>
          <a:solidFill>
            <a:srgbClr val="9900CC"/>
          </a:solidFill>
          <a:ln w="9525">
            <a:solidFill>
              <a:srgbClr val="9900CC"/>
            </a:solidFill>
            <a:miter lim="800000"/>
            <a:headEnd/>
            <a:tailEnd/>
          </a:ln>
          <a:effectLst/>
        </p:spPr>
        <p:txBody>
          <a:bodyPr wrap="none" anchor="ctr"/>
          <a:lstStyle/>
          <a:p>
            <a:endParaRPr lang="ja-JP" altLang="en-US" dirty="0">
              <a:ea typeface="HGP創英角ｺﾞｼｯｸUB" pitchFamily="50" charset="-128"/>
            </a:endParaRPr>
          </a:p>
        </p:txBody>
      </p:sp>
      <p:sp>
        <p:nvSpPr>
          <p:cNvPr id="1076577" name="AutoShape 353"/>
          <p:cNvSpPr>
            <a:spLocks noChangeArrowheads="1"/>
          </p:cNvSpPr>
          <p:nvPr/>
        </p:nvSpPr>
        <p:spPr bwMode="auto">
          <a:xfrm>
            <a:off x="388778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8" name="AutoShape 354"/>
          <p:cNvSpPr>
            <a:spLocks noChangeArrowheads="1"/>
          </p:cNvSpPr>
          <p:nvPr/>
        </p:nvSpPr>
        <p:spPr bwMode="auto">
          <a:xfrm>
            <a:off x="6138863"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80" name="Text Box 356"/>
          <p:cNvSpPr txBox="1">
            <a:spLocks noChangeArrowheads="1"/>
          </p:cNvSpPr>
          <p:nvPr/>
        </p:nvSpPr>
        <p:spPr bwMode="auto">
          <a:xfrm>
            <a:off x="989013" y="4071942"/>
            <a:ext cx="2154227" cy="338554"/>
          </a:xfrm>
          <a:prstGeom prst="rect">
            <a:avLst/>
          </a:prstGeom>
          <a:noFill/>
          <a:ln w="9525">
            <a:noFill/>
            <a:miter lim="800000"/>
            <a:headEnd/>
            <a:tailEnd/>
          </a:ln>
          <a:effectLst/>
        </p:spPr>
        <p:txBody>
          <a:bodyPr wrap="square">
            <a:spAutoFit/>
          </a:bodyPr>
          <a:lstStyle/>
          <a:p>
            <a:pPr algn="l">
              <a:buFontTx/>
              <a:buNone/>
            </a:pPr>
            <a:r>
              <a:rPr lang="en-US" altLang="ja-JP" sz="1600" b="1" dirty="0">
                <a:solidFill>
                  <a:schemeClr val="tx1">
                    <a:lumMod val="20000"/>
                    <a:lumOff val="80000"/>
                  </a:schemeClr>
                </a:solidFill>
                <a:latin typeface="Tahoma" pitchFamily="34" charset="0"/>
                <a:ea typeface="HGP創英角ｺﾞｼｯｸUB" pitchFamily="50" charset="-128"/>
              </a:rPr>
              <a:t>SDS-1/SWIM</a:t>
            </a:r>
          </a:p>
        </p:txBody>
      </p:sp>
      <p:sp>
        <p:nvSpPr>
          <p:cNvPr id="319" name="AutoShape 357"/>
          <p:cNvSpPr>
            <a:spLocks noChangeArrowheads="1"/>
          </p:cNvSpPr>
          <p:nvPr/>
        </p:nvSpPr>
        <p:spPr bwMode="auto">
          <a:xfrm>
            <a:off x="1000100" y="2143116"/>
            <a:ext cx="3190900" cy="2286016"/>
          </a:xfrm>
          <a:prstGeom prst="roundRect">
            <a:avLst>
              <a:gd name="adj" fmla="val 10097"/>
            </a:avLst>
          </a:prstGeom>
          <a:noFill/>
          <a:ln w="50800">
            <a:solidFill>
              <a:srgbClr val="CCFFCC"/>
            </a:solidFill>
            <a:round/>
            <a:headEnd/>
            <a:tailEnd/>
          </a:ln>
          <a:effectLst/>
        </p:spPr>
        <p:txBody>
          <a:bodyPr anchor="ctr">
            <a:noAutofit/>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318" name="図 16" descr="photo_sat_3_01L.jpg"/>
          <p:cNvPicPr>
            <a:picLocks noChangeAspect="1"/>
          </p:cNvPicPr>
          <p:nvPr/>
        </p:nvPicPr>
        <p:blipFill>
          <a:blip r:embed="rId4" cstate="print"/>
          <a:srcRect/>
          <a:stretch>
            <a:fillRect/>
          </a:stretch>
        </p:blipFill>
        <p:spPr bwMode="auto">
          <a:xfrm>
            <a:off x="1160615" y="3071810"/>
            <a:ext cx="1339683" cy="107157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spect="1" noChangeArrowheads="1"/>
          </p:cNvPicPr>
          <p:nvPr/>
        </p:nvPicPr>
        <p:blipFill>
          <a:blip r:embed="rId3" cstate="print"/>
          <a:srcRect/>
          <a:stretch>
            <a:fillRect/>
          </a:stretch>
        </p:blipFill>
        <p:spPr bwMode="auto">
          <a:xfrm>
            <a:off x="111608" y="1142984"/>
            <a:ext cx="8889548" cy="5205844"/>
          </a:xfrm>
          <a:prstGeom prst="rect">
            <a:avLst/>
          </a:prstGeom>
          <a:noFill/>
          <a:ln w="9525">
            <a:noFill/>
            <a:miter lim="800000"/>
            <a:headEnd/>
            <a:tailEnd/>
          </a:ln>
        </p:spPr>
      </p:pic>
      <p:sp>
        <p:nvSpPr>
          <p:cNvPr id="1108994" name="Rectangle 2"/>
          <p:cNvSpPr>
            <a:spLocks noGrp="1" noChangeArrowheads="1"/>
          </p:cNvSpPr>
          <p:nvPr>
            <p:ph type="title"/>
          </p:nvPr>
        </p:nvSpPr>
        <p:spPr/>
        <p:txBody>
          <a:bodyPr/>
          <a:lstStyle/>
          <a:p>
            <a:r>
              <a:rPr lang="en-US" altLang="ja-JP" dirty="0" smtClean="0"/>
              <a:t>DECIGO</a:t>
            </a:r>
            <a:r>
              <a:rPr lang="ja-JP" altLang="en-US" dirty="0" smtClean="0"/>
              <a:t>パスファインダー</a:t>
            </a:r>
            <a:endParaRPr lang="en-US" altLang="ja-JP" dirty="0"/>
          </a:p>
        </p:txBody>
      </p:sp>
      <p:sp>
        <p:nvSpPr>
          <p:cNvPr id="50"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a:ea typeface="HGP創英角ｺﾞｼｯｸUB" pitchFamily="50" charset="-128"/>
                <a:cs typeface="+mn-cs"/>
              </a:rPr>
              <a:t>東京大学・物理学教室セミナー　</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a:t>
            </a:r>
            <a:r>
              <a:rPr lang="en-US" altLang="ja-JP" sz="1200" b="1" kern="1200" smtClean="0">
                <a:solidFill>
                  <a:srgbClr val="EAEAEA"/>
                </a:solidFill>
                <a:latin typeface="Tahoma"/>
                <a:ea typeface="HGP創英角ｺﾞｼｯｸUB" pitchFamily="50" charset="-128"/>
                <a:cs typeface="+mn-cs"/>
              </a:rPr>
              <a:t>10</a:t>
            </a:r>
            <a:r>
              <a:rPr lang="ja-JP" altLang="en-US" sz="1200" b="1" kern="1200" smtClean="0">
                <a:solidFill>
                  <a:srgbClr val="EAEAEA"/>
                </a:solidFill>
                <a:latin typeface="Tahoma"/>
                <a:ea typeface="HGP創英角ｺﾞｼｯｸUB" pitchFamily="50" charset="-128"/>
                <a:cs typeface="+mn-cs"/>
              </a:rPr>
              <a:t>月</a:t>
            </a:r>
            <a:r>
              <a:rPr lang="en-US" altLang="ja-JP" sz="1200" b="1" kern="1200" smtClean="0">
                <a:solidFill>
                  <a:srgbClr val="EAEAEA"/>
                </a:solidFill>
                <a:latin typeface="Tahoma"/>
                <a:ea typeface="HGP創英角ｺﾞｼｯｸUB" pitchFamily="50" charset="-128"/>
                <a:cs typeface="+mn-cs"/>
              </a:rPr>
              <a:t>1</a:t>
            </a:r>
            <a:r>
              <a:rPr lang="ja-JP" altLang="en-US" sz="1200" b="1" kern="1200" smtClean="0">
                <a:solidFill>
                  <a:srgbClr val="EAEAEA"/>
                </a:solidFill>
                <a:latin typeface="Tahoma"/>
                <a:ea typeface="HGP創英角ｺﾞｼｯｸUB" pitchFamily="50" charset="-128"/>
                <a:cs typeface="+mn-cs"/>
              </a:rPr>
              <a:t>日</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東京大学</a:t>
            </a:r>
            <a:r>
              <a:rPr lang="en-US" altLang="ja-JP" sz="1200" b="1" kern="1200" smtClean="0">
                <a:solidFill>
                  <a:srgbClr val="EAEAEA"/>
                </a:solidFill>
                <a:latin typeface="Tahoma"/>
                <a:ea typeface="HGP創英角ｺﾞｼｯｸUB" pitchFamily="50" charset="-128"/>
                <a:cs typeface="+mn-cs"/>
              </a:rPr>
              <a:t>)</a:t>
            </a:r>
            <a:endParaRPr lang="en-US" altLang="ja-JP" sz="1200" b="1" kern="1200">
              <a:solidFill>
                <a:srgbClr val="EAEAEA"/>
              </a:solidFill>
              <a:latin typeface="Tahoma"/>
              <a:ea typeface="HGP創英角ｺﾞｼｯｸUB" pitchFamily="50" charset="-128"/>
              <a:cs typeface="+mn-cs"/>
            </a:endParaRPr>
          </a:p>
        </p:txBody>
      </p:sp>
      <p:sp>
        <p:nvSpPr>
          <p:cNvPr id="1108995" name="Rectangle 3"/>
          <p:cNvSpPr>
            <a:spLocks noGrp="1" noChangeArrowheads="1"/>
          </p:cNvSpPr>
          <p:nvPr>
            <p:ph idx="4294967295"/>
          </p:nvPr>
        </p:nvSpPr>
        <p:spPr>
          <a:xfrm>
            <a:off x="2614640" y="965187"/>
            <a:ext cx="5886450" cy="606425"/>
          </a:xfrm>
          <a:prstGeom prst="rect">
            <a:avLst/>
          </a:prstGeom>
        </p:spPr>
        <p:txBody>
          <a:bodyPr/>
          <a:lstStyle/>
          <a:p>
            <a:pPr>
              <a:buFont typeface="Wingdings" pitchFamily="2" charset="2"/>
              <a:buNone/>
            </a:pPr>
            <a:r>
              <a:rPr lang="en-US" altLang="ja-JP" sz="2200" b="0" dirty="0"/>
              <a:t>DECIGO</a:t>
            </a:r>
            <a:r>
              <a:rPr lang="ja-JP" altLang="en-US" sz="2200" b="0" dirty="0"/>
              <a:t>パスファインダー </a:t>
            </a:r>
            <a:r>
              <a:rPr lang="en-US" altLang="ja-JP" sz="2200" b="0" dirty="0"/>
              <a:t>(DPF) </a:t>
            </a:r>
          </a:p>
        </p:txBody>
      </p:sp>
      <p:sp>
        <p:nvSpPr>
          <p:cNvPr id="1108996" name="AutoShape 4"/>
          <p:cNvSpPr>
            <a:spLocks noChangeArrowheads="1"/>
          </p:cNvSpPr>
          <p:nvPr/>
        </p:nvSpPr>
        <p:spPr bwMode="auto">
          <a:xfrm>
            <a:off x="3143241" y="2000240"/>
            <a:ext cx="4429156" cy="1500198"/>
          </a:xfrm>
          <a:prstGeom prst="roundRect">
            <a:avLst>
              <a:gd name="adj" fmla="val 3069"/>
            </a:avLst>
          </a:prstGeom>
          <a:solidFill>
            <a:srgbClr val="FFFFFF">
              <a:alpha val="9804"/>
            </a:srgbClr>
          </a:solidFill>
          <a:ln w="15875">
            <a:noFill/>
            <a:round/>
            <a:headEnd/>
            <a:tailEnd/>
          </a:ln>
          <a:effectLst/>
        </p:spPr>
        <p:txBody>
          <a:bodyPr anchor="ctr">
            <a:noAutofit/>
          </a:bodyPr>
          <a:lstStyle/>
          <a:p>
            <a:pPr algn="l" rtl="0" fontAlgn="base">
              <a:spcBef>
                <a:spcPct val="0"/>
              </a:spcBef>
              <a:spcAft>
                <a:spcPct val="0"/>
              </a:spcAft>
            </a:pPr>
            <a:endParaRPr kumimoji="1" lang="ja-JP" altLang="en-US" sz="2400" kern="1200">
              <a:solidFill>
                <a:srgbClr val="003366"/>
              </a:solidFill>
              <a:latin typeface="Tahoma" pitchFamily="34" charset="0"/>
              <a:ea typeface="HGP創英角ｺﾞｼｯｸUB" pitchFamily="50" charset="-128"/>
              <a:cs typeface="+mn-cs"/>
            </a:endParaRPr>
          </a:p>
        </p:txBody>
      </p:sp>
      <p:sp>
        <p:nvSpPr>
          <p:cNvPr id="1108997" name="Rectangle 5"/>
          <p:cNvSpPr>
            <a:spLocks noChangeArrowheads="1"/>
          </p:cNvSpPr>
          <p:nvPr/>
        </p:nvSpPr>
        <p:spPr bwMode="auto">
          <a:xfrm>
            <a:off x="2955953" y="2000240"/>
            <a:ext cx="5688013" cy="1460721"/>
          </a:xfrm>
          <a:prstGeom prst="rect">
            <a:avLst/>
          </a:prstGeom>
          <a:noFill/>
          <a:ln w="15875">
            <a:noFill/>
            <a:miter lim="800000"/>
            <a:headEnd/>
            <a:tailEnd/>
          </a:ln>
          <a:effectLst/>
        </p:spPr>
        <p:txBody>
          <a:bodyPr>
            <a:spAutoFit/>
          </a:bodyPr>
          <a:lstStyle/>
          <a:p>
            <a:pPr algn="l" rtl="0" fontAlgn="base">
              <a:lnSpc>
                <a:spcPct val="114000"/>
              </a:lnSpc>
              <a:spcBef>
                <a:spcPct val="0"/>
              </a:spcBef>
              <a:spcAft>
                <a:spcPct val="0"/>
              </a:spcAft>
              <a:buClr>
                <a:srgbClr val="003366"/>
              </a:buClr>
              <a:buSzPct val="70000"/>
              <a:buFont typeface="Wingdings" pitchFamily="2" charset="2"/>
              <a:buNone/>
            </a:pPr>
            <a:r>
              <a:rPr kumimoji="1" lang="ja-JP" altLang="en-US" sz="2000" kern="1200" dirty="0">
                <a:solidFill>
                  <a:srgbClr val="99FF99"/>
                </a:solidFill>
                <a:latin typeface="Tahoma" pitchFamily="34" charset="0"/>
                <a:ea typeface="HGP創英角ｺﾞｼｯｸUB" pitchFamily="50" charset="-128"/>
                <a:cs typeface="+mn-cs"/>
              </a:rPr>
              <a:t>　　小型衛星 </a:t>
            </a:r>
            <a:r>
              <a:rPr kumimoji="1" lang="en-US" altLang="ja-JP" sz="2000" kern="1200" dirty="0">
                <a:solidFill>
                  <a:srgbClr val="99FF99"/>
                </a:solidFill>
                <a:latin typeface="Tahoma" pitchFamily="34" charset="0"/>
                <a:ea typeface="HGP創英角ｺﾞｼｯｸUB" pitchFamily="50" charset="-128"/>
                <a:cs typeface="+mn-cs"/>
              </a:rPr>
              <a:t>1 </a:t>
            </a:r>
            <a:r>
              <a:rPr kumimoji="1" lang="ja-JP" altLang="en-US" sz="2000" kern="1200" dirty="0">
                <a:solidFill>
                  <a:srgbClr val="99FF99"/>
                </a:solidFill>
                <a:latin typeface="Tahoma" pitchFamily="34" charset="0"/>
                <a:ea typeface="HGP創英角ｺﾞｼｯｸUB" pitchFamily="50" charset="-128"/>
                <a:cs typeface="+mn-cs"/>
              </a:rPr>
              <a:t>機 </a:t>
            </a:r>
            <a:r>
              <a:rPr kumimoji="1" lang="ja-JP" altLang="en-US" sz="2000" kern="1200" dirty="0" smtClean="0">
                <a:solidFill>
                  <a:srgbClr val="99FF99"/>
                </a:solidFill>
                <a:latin typeface="Tahoma" pitchFamily="34" charset="0"/>
                <a:ea typeface="HGP創英角ｺﾞｼｯｸUB" pitchFamily="50" charset="-128"/>
                <a:cs typeface="+mn-cs"/>
              </a:rPr>
              <a:t> </a:t>
            </a:r>
            <a:r>
              <a:rPr kumimoji="1" lang="en-US" altLang="ja-JP" sz="2000" kern="1200" dirty="0" smtClean="0">
                <a:solidFill>
                  <a:srgbClr val="99FF99"/>
                </a:solidFill>
                <a:latin typeface="Tahoma" pitchFamily="34" charset="0"/>
                <a:ea typeface="HGP創英角ｺﾞｼｯｸUB" pitchFamily="50" charset="-128"/>
                <a:cs typeface="+mn-cs"/>
              </a:rPr>
              <a:t>(</a:t>
            </a:r>
            <a:r>
              <a:rPr lang="ja-JP" altLang="en-US" sz="2000" dirty="0" smtClean="0">
                <a:solidFill>
                  <a:srgbClr val="99FF99"/>
                </a:solidFill>
                <a:latin typeface="Tahoma" pitchFamily="34" charset="0"/>
              </a:rPr>
              <a:t>重量  </a:t>
            </a:r>
            <a:r>
              <a:rPr kumimoji="1" lang="en-US" altLang="ja-JP" sz="2000" kern="1200" dirty="0" smtClean="0">
                <a:solidFill>
                  <a:srgbClr val="99FF99"/>
                </a:solidFill>
                <a:latin typeface="Tahoma" pitchFamily="34" charset="0"/>
                <a:ea typeface="HGP創英角ｺﾞｼｯｸUB" pitchFamily="50" charset="-128"/>
                <a:cs typeface="+mn-cs"/>
              </a:rPr>
              <a:t>350kg</a:t>
            </a:r>
            <a:r>
              <a:rPr kumimoji="1" lang="en-US" altLang="ja-JP" sz="2000" kern="1200" dirty="0">
                <a:solidFill>
                  <a:srgbClr val="99FF99"/>
                </a:solidFill>
                <a:latin typeface="Tahoma" pitchFamily="34" charset="0"/>
                <a:ea typeface="HGP創英角ｺﾞｼｯｸUB" pitchFamily="50" charset="-128"/>
                <a:cs typeface="+mn-cs"/>
              </a:rPr>
              <a:t>) </a:t>
            </a:r>
          </a:p>
          <a:p>
            <a:pPr algn="l" rtl="0" fontAlgn="base">
              <a:lnSpc>
                <a:spcPct val="114000"/>
              </a:lnSpc>
              <a:spcBef>
                <a:spcPct val="0"/>
              </a:spcBef>
              <a:spcAft>
                <a:spcPct val="0"/>
              </a:spcAft>
              <a:buClr>
                <a:srgbClr val="003366"/>
              </a:buClr>
              <a:buSzPct val="70000"/>
              <a:buFont typeface="Wingdings" pitchFamily="2" charset="2"/>
              <a:buNone/>
            </a:pPr>
            <a:r>
              <a:rPr kumimoji="1" lang="en-US" altLang="ja-JP" sz="2000" kern="1200" dirty="0">
                <a:solidFill>
                  <a:srgbClr val="99FF99"/>
                </a:solidFill>
                <a:latin typeface="Tahoma" pitchFamily="34" charset="0"/>
                <a:ea typeface="HGP創英角ｺﾞｼｯｸUB" pitchFamily="50" charset="-128"/>
                <a:cs typeface="+mn-cs"/>
              </a:rPr>
              <a:t>     </a:t>
            </a:r>
            <a:r>
              <a:rPr kumimoji="1" lang="ja-JP" altLang="en-US" sz="2000" kern="1200" dirty="0">
                <a:solidFill>
                  <a:srgbClr val="99FF99"/>
                </a:solidFill>
                <a:latin typeface="Tahoma" pitchFamily="34" charset="0"/>
                <a:ea typeface="HGP創英角ｺﾞｼｯｸUB" pitchFamily="50" charset="-128"/>
                <a:cs typeface="+mn-cs"/>
              </a:rPr>
              <a:t>地球周回軌道  </a:t>
            </a:r>
            <a:r>
              <a:rPr kumimoji="1" lang="en-US" altLang="ja-JP" sz="2000" kern="1200" dirty="0">
                <a:solidFill>
                  <a:srgbClr val="99FF99"/>
                </a:solidFill>
                <a:latin typeface="Tahoma" pitchFamily="34" charset="0"/>
                <a:ea typeface="HGP創英角ｺﾞｼｯｸUB" pitchFamily="50" charset="-128"/>
                <a:cs typeface="+mn-cs"/>
              </a:rPr>
              <a:t>(</a:t>
            </a:r>
            <a:r>
              <a:rPr kumimoji="1" lang="ja-JP" altLang="en-US" sz="2000" kern="1200" dirty="0">
                <a:solidFill>
                  <a:srgbClr val="99FF99"/>
                </a:solidFill>
                <a:latin typeface="Tahoma" pitchFamily="34" charset="0"/>
                <a:ea typeface="HGP創英角ｺﾞｼｯｸUB" pitchFamily="50" charset="-128"/>
                <a:cs typeface="+mn-cs"/>
              </a:rPr>
              <a:t>高度 </a:t>
            </a:r>
            <a:r>
              <a:rPr kumimoji="1" lang="ja-JP" altLang="en-US" sz="2000" kern="1200" dirty="0" smtClean="0">
                <a:solidFill>
                  <a:srgbClr val="99FF99"/>
                </a:solidFill>
                <a:latin typeface="Tahoma" pitchFamily="34" charset="0"/>
                <a:ea typeface="HGP創英角ｺﾞｼｯｸUB" pitchFamily="50" charset="-128"/>
                <a:cs typeface="+mn-cs"/>
              </a:rPr>
              <a:t> </a:t>
            </a:r>
            <a:r>
              <a:rPr kumimoji="1" lang="en-US" altLang="ja-JP" sz="2000" kern="1200" dirty="0" smtClean="0">
                <a:solidFill>
                  <a:srgbClr val="99FF99"/>
                </a:solidFill>
                <a:latin typeface="Tahoma" pitchFamily="34" charset="0"/>
                <a:ea typeface="HGP創英角ｺﾞｼｯｸUB" pitchFamily="50" charset="-128"/>
                <a:cs typeface="+mn-cs"/>
              </a:rPr>
              <a:t>500km)</a:t>
            </a:r>
            <a:endParaRPr kumimoji="1" lang="en-US" altLang="ja-JP" sz="2000" kern="1200" dirty="0">
              <a:solidFill>
                <a:srgbClr val="99FF99"/>
              </a:solidFill>
              <a:latin typeface="Tahoma" pitchFamily="34" charset="0"/>
              <a:ea typeface="HGP創英角ｺﾞｼｯｸUB" pitchFamily="50" charset="-128"/>
              <a:cs typeface="+mn-cs"/>
            </a:endParaRPr>
          </a:p>
          <a:p>
            <a:pPr algn="l" rtl="0" fontAlgn="base">
              <a:lnSpc>
                <a:spcPct val="114000"/>
              </a:lnSpc>
              <a:spcBef>
                <a:spcPct val="0"/>
              </a:spcBef>
              <a:spcAft>
                <a:spcPct val="0"/>
              </a:spcAft>
              <a:buClr>
                <a:srgbClr val="003366"/>
              </a:buClr>
              <a:buSzPct val="70000"/>
              <a:buFont typeface="Wingdings" pitchFamily="2" charset="2"/>
              <a:buNone/>
            </a:pPr>
            <a:r>
              <a:rPr kumimoji="1" lang="en-US" altLang="ja-JP" sz="2000" kern="1200" dirty="0">
                <a:solidFill>
                  <a:srgbClr val="808080"/>
                </a:solidFill>
                <a:latin typeface="Tahoma" pitchFamily="34" charset="0"/>
                <a:ea typeface="HGP創英角ｺﾞｼｯｸUB" pitchFamily="50" charset="-128"/>
                <a:cs typeface="+mn-cs"/>
              </a:rPr>
              <a:t>       </a:t>
            </a:r>
            <a:r>
              <a:rPr kumimoji="1" lang="en-US" altLang="ja-JP" sz="2000" kern="1200" dirty="0" smtClean="0">
                <a:solidFill>
                  <a:srgbClr val="808080"/>
                </a:solidFill>
                <a:latin typeface="Tahoma" pitchFamily="34" charset="0"/>
                <a:ea typeface="HGP創英角ｺﾞｼｯｸUB" pitchFamily="50" charset="-128"/>
                <a:cs typeface="+mn-cs"/>
              </a:rPr>
              <a:t>   </a:t>
            </a:r>
            <a:r>
              <a:rPr lang="ja-JP" altLang="en-US" sz="1800" dirty="0" smtClean="0">
                <a:solidFill>
                  <a:srgbClr val="EAEAEA"/>
                </a:solidFill>
                <a:latin typeface="Tahoma" pitchFamily="34" charset="0"/>
              </a:rPr>
              <a:t>非接触保持された試験</a:t>
            </a:r>
            <a:r>
              <a:rPr kumimoji="1" lang="ja-JP" altLang="en-US" sz="1800" kern="1200" dirty="0" smtClean="0">
                <a:solidFill>
                  <a:srgbClr val="EAEAEA"/>
                </a:solidFill>
                <a:latin typeface="Tahoma" pitchFamily="34" charset="0"/>
                <a:ea typeface="HGP創英角ｺﾞｼｯｸUB" pitchFamily="50" charset="-128"/>
                <a:cs typeface="+mn-cs"/>
              </a:rPr>
              <a:t>マスの変動を</a:t>
            </a:r>
            <a:endParaRPr kumimoji="1" lang="en-US" altLang="ja-JP" sz="1800" kern="1200" dirty="0" smtClean="0">
              <a:solidFill>
                <a:srgbClr val="EAEAEA"/>
              </a:solidFill>
              <a:latin typeface="Tahoma" pitchFamily="34" charset="0"/>
              <a:ea typeface="HGP創英角ｺﾞｼｯｸUB" pitchFamily="50" charset="-128"/>
              <a:cs typeface="+mn-cs"/>
            </a:endParaRPr>
          </a:p>
          <a:p>
            <a:pPr algn="l" rtl="0" fontAlgn="base">
              <a:lnSpc>
                <a:spcPct val="114000"/>
              </a:lnSpc>
              <a:spcBef>
                <a:spcPct val="0"/>
              </a:spcBef>
              <a:spcAft>
                <a:spcPct val="0"/>
              </a:spcAft>
              <a:buClr>
                <a:srgbClr val="003366"/>
              </a:buClr>
              <a:buSzPct val="70000"/>
              <a:buFont typeface="Wingdings" pitchFamily="2" charset="2"/>
              <a:buNone/>
            </a:pPr>
            <a:r>
              <a:rPr lang="ja-JP" altLang="en-US" sz="1800" dirty="0" smtClean="0">
                <a:solidFill>
                  <a:srgbClr val="EAEAEA"/>
                </a:solidFill>
                <a:latin typeface="Tahoma" pitchFamily="34" charset="0"/>
              </a:rPr>
              <a:t>　　　　　　レーザー干渉計を用いて精密計測</a:t>
            </a:r>
            <a:endParaRPr kumimoji="1" lang="ja-JP" altLang="en-US" sz="1800" kern="1200" dirty="0">
              <a:solidFill>
                <a:srgbClr val="EAEAEA"/>
              </a:solidFill>
              <a:latin typeface="Tahoma" pitchFamily="34" charset="0"/>
              <a:ea typeface="HGP創英角ｺﾞｼｯｸUB" pitchFamily="50" charset="-128"/>
              <a:cs typeface="+mn-cs"/>
            </a:endParaRPr>
          </a:p>
        </p:txBody>
      </p:sp>
      <p:sp>
        <p:nvSpPr>
          <p:cNvPr id="1109043" name="Rectangle 51"/>
          <p:cNvSpPr>
            <a:spLocks noChangeArrowheads="1"/>
          </p:cNvSpPr>
          <p:nvPr/>
        </p:nvSpPr>
        <p:spPr bwMode="auto">
          <a:xfrm>
            <a:off x="3000364" y="1436928"/>
            <a:ext cx="5688012" cy="461665"/>
          </a:xfrm>
          <a:prstGeom prst="rect">
            <a:avLst/>
          </a:prstGeom>
          <a:noFill/>
          <a:ln w="15875">
            <a:noFill/>
            <a:miter lim="800000"/>
            <a:headEnd/>
            <a:tailEnd/>
          </a:ln>
          <a:effectLst/>
        </p:spPr>
        <p:txBody>
          <a:bodyPr>
            <a:spAutoFit/>
          </a:bodyPr>
          <a:lstStyle/>
          <a:p>
            <a:pPr algn="l" rtl="0" fontAlgn="base">
              <a:lnSpc>
                <a:spcPct val="120000"/>
              </a:lnSpc>
              <a:spcBef>
                <a:spcPct val="0"/>
              </a:spcBef>
              <a:spcAft>
                <a:spcPct val="0"/>
              </a:spcAft>
              <a:buClr>
                <a:srgbClr val="003366"/>
              </a:buClr>
              <a:buSzPct val="70000"/>
              <a:buFont typeface="Wingdings" pitchFamily="2" charset="2"/>
              <a:buNone/>
            </a:pPr>
            <a:r>
              <a:rPr kumimoji="1" lang="ja-JP" altLang="en-US" sz="2000" kern="1200" dirty="0" smtClean="0">
                <a:solidFill>
                  <a:srgbClr val="FFFFFF"/>
                </a:solidFill>
                <a:latin typeface="Tahoma" pitchFamily="34" charset="0"/>
                <a:ea typeface="HGP創英角ｺﾞｼｯｸUB" pitchFamily="50" charset="-128"/>
                <a:cs typeface="+mn-cs"/>
              </a:rPr>
              <a:t>将来の宇宙重力波望遠鏡の</a:t>
            </a:r>
            <a:r>
              <a:rPr kumimoji="1" lang="ja-JP" altLang="en-US" sz="2000" kern="1200" dirty="0">
                <a:solidFill>
                  <a:srgbClr val="FFFFFF"/>
                </a:solidFill>
                <a:latin typeface="Tahoma" pitchFamily="34" charset="0"/>
                <a:ea typeface="HGP創英角ｺﾞｼｯｸUB" pitchFamily="50" charset="-128"/>
                <a:cs typeface="+mn-cs"/>
              </a:rPr>
              <a:t>ため</a:t>
            </a:r>
            <a:r>
              <a:rPr kumimoji="1" lang="ja-JP" altLang="en-US" sz="2000" kern="1200" dirty="0" smtClean="0">
                <a:solidFill>
                  <a:srgbClr val="FFFFFF"/>
                </a:solidFill>
                <a:latin typeface="Tahoma" pitchFamily="34" charset="0"/>
                <a:ea typeface="HGP創英角ｺﾞｼｯｸUB" pitchFamily="50" charset="-128"/>
                <a:cs typeface="+mn-cs"/>
              </a:rPr>
              <a:t>の前哨衛星</a:t>
            </a:r>
            <a:endParaRPr kumimoji="1" lang="en-US" altLang="ja-JP" sz="2000" kern="1200" dirty="0" smtClean="0">
              <a:solidFill>
                <a:srgbClr val="FFFFFF"/>
              </a:solidFill>
              <a:latin typeface="Tahoma" pitchFamily="34" charset="0"/>
              <a:ea typeface="HGP創英角ｺﾞｼｯｸUB" pitchFamily="50" charset="-128"/>
              <a:cs typeface="+mn-cs"/>
            </a:endParaRPr>
          </a:p>
        </p:txBody>
      </p:sp>
      <p:sp>
        <p:nvSpPr>
          <p:cNvPr id="1108998" name="Rectangle 6"/>
          <p:cNvSpPr>
            <a:spLocks noChangeArrowheads="1"/>
          </p:cNvSpPr>
          <p:nvPr/>
        </p:nvSpPr>
        <p:spPr bwMode="auto">
          <a:xfrm>
            <a:off x="3473403" y="4071942"/>
            <a:ext cx="4724400" cy="707886"/>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ja-JP" altLang="en-US" sz="2000" kern="1200" dirty="0">
                <a:solidFill>
                  <a:srgbClr val="CCECFF"/>
                </a:solidFill>
                <a:latin typeface="Tahoma" pitchFamily="34" charset="0"/>
                <a:ea typeface="HGP創英角ｺﾞｼｯｸUB" pitchFamily="50" charset="-128"/>
                <a:cs typeface="+mn-cs"/>
              </a:rPr>
              <a:t>宇宙・地球の</a:t>
            </a:r>
            <a:r>
              <a:rPr kumimoji="1" lang="ja-JP" altLang="en-US" sz="2000" kern="1200" dirty="0" smtClean="0">
                <a:solidFill>
                  <a:srgbClr val="CCECFF"/>
                </a:solidFill>
                <a:latin typeface="Tahoma" pitchFamily="34" charset="0"/>
                <a:ea typeface="HGP創英角ｺﾞｼｯｸUB" pitchFamily="50" charset="-128"/>
                <a:cs typeface="+mn-cs"/>
              </a:rPr>
              <a:t>観測　</a:t>
            </a:r>
            <a:endParaRPr kumimoji="1" lang="en-US" altLang="ja-JP" sz="2000" kern="1200" dirty="0" smtClean="0">
              <a:solidFill>
                <a:srgbClr val="CCECFF"/>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lang="en-US" altLang="ja-JP" sz="2000" dirty="0" smtClean="0">
                <a:solidFill>
                  <a:srgbClr val="CCECFF"/>
                </a:solidFill>
                <a:latin typeface="Tahoma" pitchFamily="34" charset="0"/>
                <a:sym typeface="Wingdings" pitchFamily="2" charset="2"/>
              </a:rPr>
              <a:t>     </a:t>
            </a:r>
            <a:r>
              <a:rPr kumimoji="1" lang="en-US" altLang="ja-JP" sz="2000" kern="1200" dirty="0" smtClean="0">
                <a:solidFill>
                  <a:srgbClr val="FFFFFF"/>
                </a:solidFill>
                <a:latin typeface="Tahoma" pitchFamily="34" charset="0"/>
                <a:ea typeface="HGP創英角ｺﾞｼｯｸUB" pitchFamily="50" charset="-128"/>
                <a:cs typeface="+mn-cs"/>
                <a:sym typeface="Wingdings" pitchFamily="2" charset="2"/>
              </a:rPr>
              <a:t> </a:t>
            </a:r>
            <a:r>
              <a:rPr kumimoji="1" lang="ja-JP" altLang="en-US" sz="2000" kern="1200" dirty="0" smtClean="0">
                <a:solidFill>
                  <a:srgbClr val="FFFFFF"/>
                </a:solidFill>
                <a:latin typeface="Tahoma" pitchFamily="34" charset="0"/>
                <a:ea typeface="HGP創英角ｺﾞｼｯｸUB" pitchFamily="50" charset="-128"/>
                <a:cs typeface="+mn-cs"/>
                <a:sym typeface="Wingdings" pitchFamily="2" charset="2"/>
              </a:rPr>
              <a:t>銀河の成り立ち</a:t>
            </a:r>
            <a:r>
              <a:rPr kumimoji="1" lang="en-US" altLang="ja-JP" sz="2000" kern="1200" dirty="0" smtClean="0">
                <a:solidFill>
                  <a:srgbClr val="FFFFFF"/>
                </a:solidFill>
                <a:latin typeface="Tahoma" pitchFamily="34" charset="0"/>
                <a:ea typeface="HGP創英角ｺﾞｼｯｸUB" pitchFamily="50" charset="-128"/>
                <a:cs typeface="+mn-cs"/>
                <a:sym typeface="Wingdings" pitchFamily="2" charset="2"/>
              </a:rPr>
              <a:t>, </a:t>
            </a:r>
            <a:r>
              <a:rPr kumimoji="1" lang="ja-JP" altLang="en-US" sz="2000" kern="1200" dirty="0" smtClean="0">
                <a:solidFill>
                  <a:srgbClr val="FFFFFF"/>
                </a:solidFill>
                <a:latin typeface="Tahoma" pitchFamily="34" charset="0"/>
                <a:ea typeface="HGP創英角ｺﾞｼｯｸUB" pitchFamily="50" charset="-128"/>
                <a:cs typeface="+mn-cs"/>
                <a:sym typeface="Wingdings" pitchFamily="2" charset="2"/>
              </a:rPr>
              <a:t>地球環境モニタ</a:t>
            </a:r>
            <a:r>
              <a:rPr kumimoji="1" lang="en-US" altLang="ja-JP" sz="2000" kern="1200" dirty="0" smtClean="0">
                <a:solidFill>
                  <a:srgbClr val="FFFFFF"/>
                </a:solidFill>
                <a:latin typeface="Tahoma" pitchFamily="34" charset="0"/>
                <a:ea typeface="HGP創英角ｺﾞｼｯｸUB" pitchFamily="50" charset="-128"/>
                <a:cs typeface="+mn-cs"/>
                <a:sym typeface="Wingdings" pitchFamily="2" charset="2"/>
              </a:rPr>
              <a:t> </a:t>
            </a:r>
            <a:endParaRPr kumimoji="1" lang="ja-JP" altLang="en-US" sz="2000" kern="1200" dirty="0">
              <a:solidFill>
                <a:srgbClr val="FFFFFF"/>
              </a:solidFill>
              <a:latin typeface="Tahoma" pitchFamily="34" charset="0"/>
              <a:ea typeface="HGP創英角ｺﾞｼｯｸUB" pitchFamily="50" charset="-128"/>
              <a:cs typeface="+mn-cs"/>
            </a:endParaRPr>
          </a:p>
        </p:txBody>
      </p:sp>
      <p:sp>
        <p:nvSpPr>
          <p:cNvPr id="1109040" name="Rectangle 48"/>
          <p:cNvSpPr>
            <a:spLocks noChangeArrowheads="1"/>
          </p:cNvSpPr>
          <p:nvPr/>
        </p:nvSpPr>
        <p:spPr bwMode="auto">
          <a:xfrm>
            <a:off x="3500430" y="4786322"/>
            <a:ext cx="5181600" cy="707886"/>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lang="ja-JP" altLang="en-US" sz="2000" dirty="0" smtClean="0">
                <a:solidFill>
                  <a:srgbClr val="99FF99"/>
                </a:solidFill>
                <a:latin typeface="Tahoma" pitchFamily="34" charset="0"/>
              </a:rPr>
              <a:t>先端科</a:t>
            </a:r>
            <a:r>
              <a:rPr kumimoji="1" lang="ja-JP" altLang="en-US" sz="2000" kern="1200" dirty="0" smtClean="0">
                <a:solidFill>
                  <a:srgbClr val="99FF99"/>
                </a:solidFill>
                <a:latin typeface="Tahoma" pitchFamily="34" charset="0"/>
                <a:ea typeface="HGP創英角ｺﾞｼｯｸUB" pitchFamily="50" charset="-128"/>
                <a:cs typeface="+mn-cs"/>
              </a:rPr>
              <a:t>学</a:t>
            </a:r>
            <a:r>
              <a:rPr kumimoji="1" lang="ja-JP" altLang="en-US" sz="2000" kern="1200" dirty="0">
                <a:solidFill>
                  <a:srgbClr val="99FF99"/>
                </a:solidFill>
                <a:latin typeface="Tahoma" pitchFamily="34" charset="0"/>
                <a:ea typeface="HGP創英角ｺﾞｼｯｸUB" pitchFamily="50" charset="-128"/>
                <a:cs typeface="+mn-cs"/>
              </a:rPr>
              <a:t>技術の</a:t>
            </a:r>
            <a:r>
              <a:rPr kumimoji="1" lang="ja-JP" altLang="en-US" sz="2000" kern="1200" dirty="0" smtClean="0">
                <a:solidFill>
                  <a:srgbClr val="99FF99"/>
                </a:solidFill>
                <a:latin typeface="Tahoma" pitchFamily="34" charset="0"/>
                <a:ea typeface="HGP創英角ｺﾞｼｯｸUB" pitchFamily="50" charset="-128"/>
                <a:cs typeface="+mn-cs"/>
              </a:rPr>
              <a:t>確立</a:t>
            </a:r>
            <a:endParaRPr kumimoji="1" lang="en-US" altLang="ja-JP" sz="2000" kern="1200" dirty="0" smtClean="0">
              <a:solidFill>
                <a:srgbClr val="99FF99"/>
              </a:solidFill>
              <a:latin typeface="Tahoma" pitchFamily="34" charset="0"/>
              <a:ea typeface="HGP創英角ｺﾞｼｯｸUB" pitchFamily="50" charset="-128"/>
              <a:cs typeface="+mn-cs"/>
            </a:endParaRPr>
          </a:p>
          <a:p>
            <a:pPr algn="l">
              <a:buClr>
                <a:srgbClr val="003366"/>
              </a:buClr>
              <a:buSzPct val="70000"/>
              <a:buNone/>
            </a:pPr>
            <a:r>
              <a:rPr lang="en-US" altLang="ja-JP" sz="2000" dirty="0" smtClean="0">
                <a:solidFill>
                  <a:srgbClr val="FFFFFF"/>
                </a:solidFill>
                <a:latin typeface="Tahoma" pitchFamily="34" charset="0"/>
                <a:sym typeface="Wingdings" pitchFamily="2" charset="2"/>
              </a:rPr>
              <a:t>     </a:t>
            </a:r>
            <a:r>
              <a:rPr lang="ja-JP" altLang="en-US" sz="2000" dirty="0" smtClean="0">
                <a:solidFill>
                  <a:srgbClr val="FFFFFF"/>
                </a:solidFill>
                <a:latin typeface="Tahoma" pitchFamily="34" charset="0"/>
                <a:sym typeface="Wingdings" pitchFamily="2" charset="2"/>
              </a:rPr>
              <a:t>宇宙・無重力環境利用の新しい可能性</a:t>
            </a:r>
            <a:endParaRPr kumimoji="1" lang="ja-JP" altLang="en-US" sz="2000" kern="1200" dirty="0">
              <a:solidFill>
                <a:srgbClr val="DDDDDD"/>
              </a:solidFill>
              <a:latin typeface="Tahoma" pitchFamily="34" charset="0"/>
              <a:ea typeface="HGP創英角ｺﾞｼｯｸUB" pitchFamily="50" charset="-128"/>
              <a:cs typeface="+mn-cs"/>
            </a:endParaRPr>
          </a:p>
        </p:txBody>
      </p:sp>
      <p:sp>
        <p:nvSpPr>
          <p:cNvPr id="1109041" name="AutoShape 49"/>
          <p:cNvSpPr>
            <a:spLocks noChangeArrowheads="1"/>
          </p:cNvSpPr>
          <p:nvPr/>
        </p:nvSpPr>
        <p:spPr bwMode="auto">
          <a:xfrm rot="5400000">
            <a:off x="5081371" y="3392668"/>
            <a:ext cx="344487" cy="702903"/>
          </a:xfrm>
          <a:custGeom>
            <a:avLst/>
            <a:gdLst>
              <a:gd name="G0" fmla="+- 11249 0 0"/>
              <a:gd name="G1" fmla="+- 5118 0 0"/>
              <a:gd name="G2" fmla="+- 21600 0 5118"/>
              <a:gd name="G3" fmla="+- 10800 0 5118"/>
              <a:gd name="G4" fmla="+- 21600 0 11249"/>
              <a:gd name="G5" fmla="*/ G4 G3 10800"/>
              <a:gd name="G6" fmla="+- 21600 0 G5"/>
              <a:gd name="T0" fmla="*/ 11249 w 21600"/>
              <a:gd name="T1" fmla="*/ 0 h 21600"/>
              <a:gd name="T2" fmla="*/ 0 w 21600"/>
              <a:gd name="T3" fmla="*/ 10800 h 21600"/>
              <a:gd name="T4" fmla="*/ 112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49" y="0"/>
                </a:moveTo>
                <a:lnTo>
                  <a:pt x="11249" y="5118"/>
                </a:lnTo>
                <a:lnTo>
                  <a:pt x="3375" y="5118"/>
                </a:lnTo>
                <a:lnTo>
                  <a:pt x="3375" y="16482"/>
                </a:lnTo>
                <a:lnTo>
                  <a:pt x="11249" y="16482"/>
                </a:lnTo>
                <a:lnTo>
                  <a:pt x="11249" y="21600"/>
                </a:lnTo>
                <a:lnTo>
                  <a:pt x="21600" y="10800"/>
                </a:lnTo>
                <a:close/>
              </a:path>
              <a:path w="21600" h="21600">
                <a:moveTo>
                  <a:pt x="1350" y="5118"/>
                </a:moveTo>
                <a:lnTo>
                  <a:pt x="1350" y="16482"/>
                </a:lnTo>
                <a:lnTo>
                  <a:pt x="2700" y="16482"/>
                </a:lnTo>
                <a:lnTo>
                  <a:pt x="2700" y="5118"/>
                </a:lnTo>
                <a:close/>
              </a:path>
              <a:path w="21600" h="21600">
                <a:moveTo>
                  <a:pt x="0" y="5118"/>
                </a:moveTo>
                <a:lnTo>
                  <a:pt x="0" y="16482"/>
                </a:lnTo>
                <a:lnTo>
                  <a:pt x="675" y="16482"/>
                </a:lnTo>
                <a:lnTo>
                  <a:pt x="675" y="5118"/>
                </a:lnTo>
                <a:close/>
              </a:path>
            </a:pathLst>
          </a:custGeom>
          <a:solidFill>
            <a:srgbClr val="FFFFCC">
              <a:alpha val="20000"/>
            </a:srgbClr>
          </a:solidFill>
          <a:ln w="6350">
            <a:solidFill>
              <a:srgbClr val="FFFFFF"/>
            </a:solidFill>
            <a:miter lim="800000"/>
            <a:headEnd/>
            <a:tailEnd/>
          </a:ln>
          <a:effectLst/>
        </p:spPr>
        <p:txBody>
          <a:bodyPr anchor="ctr">
            <a:noAutofit/>
          </a:bodyPr>
          <a:lstStyle/>
          <a:p>
            <a:pPr algn="l" rtl="0" fontAlgn="base">
              <a:spcBef>
                <a:spcPct val="0"/>
              </a:spcBef>
              <a:spcAft>
                <a:spcPct val="0"/>
              </a:spcAft>
            </a:pPr>
            <a:endParaRPr kumimoji="1" lang="ja-JP" altLang="en-US" sz="2400" kern="1200">
              <a:solidFill>
                <a:srgbClr val="003366"/>
              </a:solidFill>
              <a:latin typeface="Tahoma" pitchFamily="34" charset="0"/>
              <a:ea typeface="HGP創英角ｺﾞｼｯｸUB" pitchFamily="50" charset="-128"/>
              <a:cs typeface="+mn-cs"/>
            </a:endParaRPr>
          </a:p>
        </p:txBody>
      </p:sp>
      <p:sp>
        <p:nvSpPr>
          <p:cNvPr id="51" name="角丸四角形 50"/>
          <p:cNvSpPr/>
          <p:nvPr/>
        </p:nvSpPr>
        <p:spPr bwMode="auto">
          <a:xfrm>
            <a:off x="3473403" y="4000504"/>
            <a:ext cx="5072098" cy="1571636"/>
          </a:xfrm>
          <a:prstGeom prst="roundRect">
            <a:avLst>
              <a:gd name="adj" fmla="val 5874"/>
            </a:avLst>
          </a:prstGeom>
          <a:noFill/>
          <a:ln w="12700">
            <a:solidFill>
              <a:srgbClr val="FFFFFF"/>
            </a:solidFill>
            <a:miter lim="800000"/>
            <a:headEnd/>
            <a:tailEnd/>
          </a:ln>
          <a:effectLst/>
        </p:spPr>
        <p:txBody>
          <a:bodyPr rtlCol="0" anchor="ctr">
            <a:noAutofit/>
          </a:bodyPr>
          <a:lstStyle/>
          <a:p>
            <a:pPr algn="ctr"/>
            <a:endParaRPr kumimoji="1" lang="ja-JP" altLang="en-US">
              <a:latin typeface="Tahoma" pitchFamily="34" charset="0"/>
              <a:ea typeface="HGP創英角ｺﾞｼｯｸUB" pitchFamily="50" charset="-128"/>
            </a:endParaRPr>
          </a:p>
        </p:txBody>
      </p:sp>
      <p:sp>
        <p:nvSpPr>
          <p:cNvPr id="52" name="Rectangle 6"/>
          <p:cNvSpPr>
            <a:spLocks noChangeArrowheads="1"/>
          </p:cNvSpPr>
          <p:nvPr/>
        </p:nvSpPr>
        <p:spPr bwMode="auto">
          <a:xfrm>
            <a:off x="3562376" y="5814972"/>
            <a:ext cx="5224466" cy="400110"/>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2000" kern="1200" dirty="0" smtClean="0">
                <a:solidFill>
                  <a:srgbClr val="FFFFFF"/>
                </a:solidFill>
                <a:latin typeface="Tahoma" pitchFamily="34" charset="0"/>
                <a:ea typeface="HGP創英角ｺﾞｼｯｸUB" pitchFamily="50" charset="-128"/>
                <a:cs typeface="+mn-cs"/>
                <a:sym typeface="Wingdings" pitchFamily="2" charset="2"/>
              </a:rPr>
              <a:t> </a:t>
            </a:r>
            <a:r>
              <a:rPr kumimoji="1" lang="ja-JP" altLang="en-US" sz="2000" kern="1200" dirty="0" smtClean="0">
                <a:solidFill>
                  <a:srgbClr val="FFFFFF"/>
                </a:solidFill>
                <a:latin typeface="Tahoma" pitchFamily="34" charset="0"/>
                <a:ea typeface="HGP創英角ｺﾞｼｯｸUB" pitchFamily="50" charset="-128"/>
                <a:cs typeface="+mn-cs"/>
                <a:sym typeface="Wingdings" pitchFamily="2" charset="2"/>
              </a:rPr>
              <a:t>小型科学衛星</a:t>
            </a:r>
            <a:r>
              <a:rPr kumimoji="1" lang="en-US" altLang="ja-JP" sz="2000" kern="1200" dirty="0" smtClean="0">
                <a:solidFill>
                  <a:srgbClr val="FFFFFF"/>
                </a:solidFill>
                <a:latin typeface="Tahoma" pitchFamily="34" charset="0"/>
                <a:ea typeface="HGP創英角ｺﾞｼｯｸUB" pitchFamily="50" charset="-128"/>
                <a:cs typeface="+mn-cs"/>
                <a:sym typeface="Wingdings" pitchFamily="2" charset="2"/>
              </a:rPr>
              <a:t>3</a:t>
            </a:r>
            <a:r>
              <a:rPr kumimoji="1" lang="ja-JP" altLang="en-US" sz="2000" kern="1200" dirty="0" smtClean="0">
                <a:solidFill>
                  <a:srgbClr val="FFFFFF"/>
                </a:solidFill>
                <a:latin typeface="Tahoma" pitchFamily="34" charset="0"/>
                <a:ea typeface="HGP創英角ｺﾞｼｯｸUB" pitchFamily="50" charset="-128"/>
                <a:cs typeface="+mn-cs"/>
                <a:sym typeface="Wingdings" pitchFamily="2" charset="2"/>
              </a:rPr>
              <a:t>号機 </a:t>
            </a:r>
            <a:r>
              <a:rPr kumimoji="1" lang="en-US" altLang="ja-JP" sz="2000" kern="1200" dirty="0" smtClean="0">
                <a:solidFill>
                  <a:srgbClr val="FFFFFF"/>
                </a:solidFill>
                <a:latin typeface="Tahoma" pitchFamily="34" charset="0"/>
                <a:ea typeface="HGP創英角ｺﾞｼｯｸUB" pitchFamily="50" charset="-128"/>
                <a:cs typeface="+mn-cs"/>
                <a:sym typeface="Wingdings" pitchFamily="2" charset="2"/>
              </a:rPr>
              <a:t>(~2015</a:t>
            </a:r>
            <a:r>
              <a:rPr kumimoji="1" lang="ja-JP" altLang="en-US" sz="2000" kern="1200" dirty="0" smtClean="0">
                <a:solidFill>
                  <a:srgbClr val="FFFFFF"/>
                </a:solidFill>
                <a:latin typeface="Tahoma" pitchFamily="34" charset="0"/>
                <a:ea typeface="HGP創英角ｺﾞｼｯｸUB" pitchFamily="50" charset="-128"/>
                <a:cs typeface="+mn-cs"/>
                <a:sym typeface="Wingdings" pitchFamily="2" charset="2"/>
              </a:rPr>
              <a:t>年</a:t>
            </a:r>
            <a:r>
              <a:rPr kumimoji="1" lang="en-US" altLang="ja-JP" sz="2000" kern="1200" dirty="0" smtClean="0">
                <a:solidFill>
                  <a:srgbClr val="FFFFFF"/>
                </a:solidFill>
                <a:latin typeface="Tahoma" pitchFamily="34" charset="0"/>
                <a:ea typeface="HGP創英角ｺﾞｼｯｸUB" pitchFamily="50" charset="-128"/>
                <a:cs typeface="+mn-cs"/>
                <a:sym typeface="Wingdings" pitchFamily="2" charset="2"/>
              </a:rPr>
              <a:t>)</a:t>
            </a:r>
            <a:r>
              <a:rPr kumimoji="1" lang="ja-JP" altLang="en-US" sz="2000" kern="1200" dirty="0" smtClean="0">
                <a:solidFill>
                  <a:srgbClr val="FFFFFF"/>
                </a:solidFill>
                <a:latin typeface="Tahoma" pitchFamily="34" charset="0"/>
                <a:ea typeface="HGP創英角ｺﾞｼｯｸUB" pitchFamily="50" charset="-128"/>
                <a:cs typeface="+mn-cs"/>
                <a:sym typeface="Wingdings" pitchFamily="2" charset="2"/>
              </a:rPr>
              <a:t>　を目指す</a:t>
            </a:r>
            <a:endParaRPr kumimoji="1" lang="ja-JP" altLang="en-US" sz="2000" kern="1200" dirty="0">
              <a:solidFill>
                <a:srgbClr val="FFFFFF"/>
              </a:solidFill>
              <a:latin typeface="Tahoma" pitchFamily="34" charset="0"/>
              <a:ea typeface="HGP創英角ｺﾞｼｯｸUB" pitchFamily="50" charset="-128"/>
              <a:cs typeface="+mn-cs"/>
            </a:endParaRPr>
          </a:p>
        </p:txBody>
      </p:sp>
      <p:sp>
        <p:nvSpPr>
          <p:cNvPr id="15" name="Rectangle 16"/>
          <p:cNvSpPr>
            <a:spLocks noChangeArrowheads="1"/>
          </p:cNvSpPr>
          <p:nvPr/>
        </p:nvSpPr>
        <p:spPr bwMode="auto">
          <a:xfrm>
            <a:off x="7358082" y="1027977"/>
            <a:ext cx="1571636" cy="32932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1400" b="1" dirty="0" smtClean="0">
                <a:solidFill>
                  <a:srgbClr val="33CC33"/>
                </a:solidFill>
              </a:rPr>
              <a:t>代表： 安東</a:t>
            </a:r>
            <a:endParaRPr kumimoji="1" lang="en-US" altLang="ja-JP" sz="1400" b="1" kern="1200" dirty="0" smtClean="0">
              <a:solidFill>
                <a:srgbClr val="33CC33"/>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Rectangle 2"/>
          <p:cNvSpPr>
            <a:spLocks noGrp="1" noChangeArrowheads="1"/>
          </p:cNvSpPr>
          <p:nvPr>
            <p:ph type="title"/>
          </p:nvPr>
        </p:nvSpPr>
        <p:spPr/>
        <p:txBody>
          <a:bodyPr/>
          <a:lstStyle/>
          <a:p>
            <a:r>
              <a:rPr lang="en-US" altLang="ja-JP" dirty="0" smtClean="0"/>
              <a:t>DPF</a:t>
            </a:r>
            <a:r>
              <a:rPr lang="ja-JP" altLang="en-US" dirty="0" smtClean="0"/>
              <a:t>の観測目標</a:t>
            </a:r>
            <a:endParaRPr lang="en-US" altLang="ja-JP" dirty="0"/>
          </a:p>
        </p:txBody>
      </p:sp>
      <p:sp>
        <p:nvSpPr>
          <p:cNvPr id="50"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a:ea typeface="HGP創英角ｺﾞｼｯｸUB" pitchFamily="50" charset="-128"/>
                <a:cs typeface="+mn-cs"/>
              </a:rPr>
              <a:t>東京大学・物理学教室セミナー　</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a:t>
            </a:r>
            <a:r>
              <a:rPr lang="en-US" altLang="ja-JP" sz="1200" b="1" kern="1200" smtClean="0">
                <a:solidFill>
                  <a:srgbClr val="EAEAEA"/>
                </a:solidFill>
                <a:latin typeface="Tahoma"/>
                <a:ea typeface="HGP創英角ｺﾞｼｯｸUB" pitchFamily="50" charset="-128"/>
                <a:cs typeface="+mn-cs"/>
              </a:rPr>
              <a:t>10</a:t>
            </a:r>
            <a:r>
              <a:rPr lang="ja-JP" altLang="en-US" sz="1200" b="1" kern="1200" smtClean="0">
                <a:solidFill>
                  <a:srgbClr val="EAEAEA"/>
                </a:solidFill>
                <a:latin typeface="Tahoma"/>
                <a:ea typeface="HGP創英角ｺﾞｼｯｸUB" pitchFamily="50" charset="-128"/>
                <a:cs typeface="+mn-cs"/>
              </a:rPr>
              <a:t>月</a:t>
            </a:r>
            <a:r>
              <a:rPr lang="en-US" altLang="ja-JP" sz="1200" b="1" kern="1200" smtClean="0">
                <a:solidFill>
                  <a:srgbClr val="EAEAEA"/>
                </a:solidFill>
                <a:latin typeface="Tahoma"/>
                <a:ea typeface="HGP創英角ｺﾞｼｯｸUB" pitchFamily="50" charset="-128"/>
                <a:cs typeface="+mn-cs"/>
              </a:rPr>
              <a:t>1</a:t>
            </a:r>
            <a:r>
              <a:rPr lang="ja-JP" altLang="en-US" sz="1200" b="1" kern="1200" smtClean="0">
                <a:solidFill>
                  <a:srgbClr val="EAEAEA"/>
                </a:solidFill>
                <a:latin typeface="Tahoma"/>
                <a:ea typeface="HGP創英角ｺﾞｼｯｸUB" pitchFamily="50" charset="-128"/>
                <a:cs typeface="+mn-cs"/>
              </a:rPr>
              <a:t>日</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東京大学</a:t>
            </a:r>
            <a:r>
              <a:rPr lang="en-US" altLang="ja-JP" sz="1200" b="1" kern="1200" smtClean="0">
                <a:solidFill>
                  <a:srgbClr val="EAEAEA"/>
                </a:solidFill>
                <a:latin typeface="Tahoma"/>
                <a:ea typeface="HGP創英角ｺﾞｼｯｸUB" pitchFamily="50" charset="-128"/>
                <a:cs typeface="+mn-cs"/>
              </a:rPr>
              <a:t>)</a:t>
            </a:r>
            <a:endParaRPr lang="en-US" altLang="ja-JP" sz="1200" b="1" kern="1200">
              <a:solidFill>
                <a:srgbClr val="EAEAEA"/>
              </a:solidFill>
              <a:latin typeface="Tahoma"/>
              <a:ea typeface="HGP創英角ｺﾞｼｯｸUB" pitchFamily="50" charset="-128"/>
              <a:cs typeface="+mn-cs"/>
            </a:endParaRPr>
          </a:p>
        </p:txBody>
      </p:sp>
      <p:sp>
        <p:nvSpPr>
          <p:cNvPr id="1108998" name="Rectangle 6"/>
          <p:cNvSpPr>
            <a:spLocks noChangeArrowheads="1"/>
          </p:cNvSpPr>
          <p:nvPr/>
        </p:nvSpPr>
        <p:spPr bwMode="auto">
          <a:xfrm>
            <a:off x="642910" y="1142984"/>
            <a:ext cx="4724400" cy="1163717"/>
          </a:xfrm>
          <a:prstGeom prst="rect">
            <a:avLst/>
          </a:prstGeom>
          <a:noFill/>
          <a:ln w="15875">
            <a:noFill/>
            <a:miter lim="800000"/>
            <a:headEnd/>
            <a:tailEnd/>
          </a:ln>
          <a:effectLst/>
        </p:spPr>
        <p:txBody>
          <a:bodyPr>
            <a:spAutoFit/>
          </a:bodyPr>
          <a:lstStyle/>
          <a:p>
            <a:pPr algn="l" rtl="0" fontAlgn="base">
              <a:lnSpc>
                <a:spcPct val="120000"/>
              </a:lnSpc>
              <a:spcBef>
                <a:spcPct val="0"/>
              </a:spcBef>
              <a:spcAft>
                <a:spcPct val="0"/>
              </a:spcAft>
              <a:buClr>
                <a:srgbClr val="003366"/>
              </a:buClr>
              <a:buSzPct val="70000"/>
              <a:buFont typeface="Wingdings" pitchFamily="2" charset="2"/>
              <a:buNone/>
            </a:pPr>
            <a:r>
              <a:rPr lang="ja-JP" altLang="en-US" sz="2000" dirty="0" smtClean="0">
                <a:solidFill>
                  <a:srgbClr val="CCECFF"/>
                </a:solidFill>
              </a:rPr>
              <a:t>重力波により宇宙を見る</a:t>
            </a:r>
            <a:r>
              <a:rPr kumimoji="1" lang="ja-JP" altLang="en-US" sz="2000" kern="1200" dirty="0" smtClean="0">
                <a:solidFill>
                  <a:srgbClr val="CCECFF"/>
                </a:solidFill>
                <a:latin typeface="Tahoma" pitchFamily="34" charset="0"/>
                <a:ea typeface="HGP創英角ｺﾞｼｯｸUB" pitchFamily="50" charset="-128"/>
                <a:cs typeface="+mn-cs"/>
              </a:rPr>
              <a:t>　</a:t>
            </a:r>
            <a:endParaRPr kumimoji="1" lang="en-US" altLang="ja-JP" sz="2000" kern="1200" dirty="0" smtClean="0">
              <a:solidFill>
                <a:srgbClr val="CCECFF"/>
              </a:solidFill>
              <a:latin typeface="Tahoma" pitchFamily="34" charset="0"/>
              <a:ea typeface="HGP創英角ｺﾞｼｯｸUB" pitchFamily="50" charset="-128"/>
              <a:cs typeface="+mn-cs"/>
            </a:endParaRPr>
          </a:p>
          <a:p>
            <a:pPr algn="l" rtl="0" fontAlgn="base">
              <a:lnSpc>
                <a:spcPct val="120000"/>
              </a:lnSpc>
              <a:spcBef>
                <a:spcPct val="0"/>
              </a:spcBef>
              <a:spcAft>
                <a:spcPct val="0"/>
              </a:spcAft>
              <a:buClr>
                <a:srgbClr val="003366"/>
              </a:buClr>
              <a:buSzPct val="70000"/>
              <a:buFont typeface="Wingdings" pitchFamily="2" charset="2"/>
              <a:buNone/>
            </a:pPr>
            <a:r>
              <a:rPr lang="en-US" altLang="ja-JP" sz="2000" dirty="0" smtClean="0">
                <a:solidFill>
                  <a:srgbClr val="CCECFF"/>
                </a:solidFill>
                <a:latin typeface="Tahoma" pitchFamily="34" charset="0"/>
                <a:sym typeface="Wingdings" pitchFamily="2" charset="2"/>
              </a:rPr>
              <a:t>    </a:t>
            </a:r>
            <a:r>
              <a:rPr kumimoji="1" lang="ja-JP" altLang="en-US" sz="2000" kern="1200" dirty="0" smtClean="0">
                <a:solidFill>
                  <a:srgbClr val="FFFFFF"/>
                </a:solidFill>
                <a:latin typeface="Tahoma" pitchFamily="34" charset="0"/>
                <a:ea typeface="HGP創英角ｺﾞｼｯｸUB" pitchFamily="50" charset="-128"/>
                <a:cs typeface="+mn-cs"/>
                <a:sym typeface="Wingdings" pitchFamily="2" charset="2"/>
              </a:rPr>
              <a:t>銀河</a:t>
            </a:r>
            <a:r>
              <a:rPr lang="ja-JP" altLang="en-US" sz="2000" dirty="0" smtClean="0">
                <a:solidFill>
                  <a:srgbClr val="FFFFFF"/>
                </a:solidFill>
                <a:sym typeface="Wingdings" pitchFamily="2" charset="2"/>
              </a:rPr>
              <a:t>系内の</a:t>
            </a:r>
            <a:r>
              <a:rPr lang="en-US" altLang="ja-JP" sz="2000" dirty="0" smtClean="0">
                <a:solidFill>
                  <a:srgbClr val="FFFFFF"/>
                </a:solidFill>
                <a:sym typeface="Wingdings" pitchFamily="2" charset="2"/>
              </a:rPr>
              <a:t>BH</a:t>
            </a:r>
            <a:r>
              <a:rPr lang="ja-JP" altLang="en-US" sz="2000" dirty="0" smtClean="0">
                <a:solidFill>
                  <a:srgbClr val="FFFFFF"/>
                </a:solidFill>
                <a:sym typeface="Wingdings" pitchFamily="2" charset="2"/>
              </a:rPr>
              <a:t>連星合体</a:t>
            </a:r>
            <a:endParaRPr lang="en-US" altLang="ja-JP" sz="2000" dirty="0" smtClean="0">
              <a:solidFill>
                <a:srgbClr val="FFFFFF"/>
              </a:solidFill>
              <a:sym typeface="Wingdings" pitchFamily="2" charset="2"/>
            </a:endParaRPr>
          </a:p>
          <a:p>
            <a:pPr algn="l" rtl="0" fontAlgn="base">
              <a:lnSpc>
                <a:spcPct val="120000"/>
              </a:lnSpc>
              <a:spcBef>
                <a:spcPct val="0"/>
              </a:spcBef>
              <a:spcAft>
                <a:spcPct val="0"/>
              </a:spcAft>
              <a:buClr>
                <a:srgbClr val="003366"/>
              </a:buClr>
              <a:buSzPct val="70000"/>
              <a:buFont typeface="Wingdings" pitchFamily="2" charset="2"/>
              <a:buNone/>
            </a:pPr>
            <a:r>
              <a:rPr kumimoji="1" lang="en-US" altLang="ja-JP" sz="2000" kern="1200" dirty="0" smtClean="0">
                <a:solidFill>
                  <a:srgbClr val="FFFFFF"/>
                </a:solidFill>
                <a:latin typeface="Tahoma" pitchFamily="34" charset="0"/>
                <a:ea typeface="HGP創英角ｺﾞｼｯｸUB" pitchFamily="50" charset="-128"/>
                <a:cs typeface="+mn-cs"/>
                <a:sym typeface="Wingdings" pitchFamily="2" charset="2"/>
              </a:rPr>
              <a:t>       </a:t>
            </a:r>
            <a:r>
              <a:rPr kumimoji="1" lang="ja-JP" altLang="en-US" sz="2000" kern="1200" dirty="0" smtClean="0">
                <a:solidFill>
                  <a:srgbClr val="FFFFFF"/>
                </a:solidFill>
                <a:latin typeface="Tahoma" pitchFamily="34" charset="0"/>
                <a:ea typeface="HGP創英角ｺﾞｼｯｸUB" pitchFamily="50" charset="-128"/>
                <a:cs typeface="+mn-cs"/>
                <a:sym typeface="Wingdings" pitchFamily="2" charset="2"/>
              </a:rPr>
              <a:t>巨大</a:t>
            </a:r>
            <a:r>
              <a:rPr kumimoji="1" lang="en-US" altLang="ja-JP" sz="2000" kern="1200" dirty="0" smtClean="0">
                <a:solidFill>
                  <a:srgbClr val="FFFFFF"/>
                </a:solidFill>
                <a:latin typeface="Tahoma" pitchFamily="34" charset="0"/>
                <a:ea typeface="HGP創英角ｺﾞｼｯｸUB" pitchFamily="50" charset="-128"/>
                <a:cs typeface="+mn-cs"/>
                <a:sym typeface="Wingdings" pitchFamily="2" charset="2"/>
              </a:rPr>
              <a:t>BH</a:t>
            </a:r>
            <a:r>
              <a:rPr kumimoji="1" lang="ja-JP" altLang="en-US" sz="2000" kern="1200" dirty="0" smtClean="0">
                <a:solidFill>
                  <a:srgbClr val="FFFFFF"/>
                </a:solidFill>
                <a:latin typeface="Tahoma" pitchFamily="34" charset="0"/>
                <a:ea typeface="HGP創英角ｺﾞｼｯｸUB" pitchFamily="50" charset="-128"/>
                <a:cs typeface="+mn-cs"/>
                <a:sym typeface="Wingdings" pitchFamily="2" charset="2"/>
              </a:rPr>
              <a:t>形成への知見</a:t>
            </a:r>
            <a:r>
              <a:rPr kumimoji="1" lang="en-US" altLang="ja-JP" sz="2000" kern="1200" dirty="0" smtClean="0">
                <a:solidFill>
                  <a:srgbClr val="FFFFFF"/>
                </a:solidFill>
                <a:latin typeface="Tahoma" pitchFamily="34" charset="0"/>
                <a:ea typeface="HGP創英角ｺﾞｼｯｸUB" pitchFamily="50" charset="-128"/>
                <a:cs typeface="+mn-cs"/>
                <a:sym typeface="Wingdings" pitchFamily="2" charset="2"/>
              </a:rPr>
              <a:t>.</a:t>
            </a:r>
            <a:endParaRPr kumimoji="1" lang="ja-JP" altLang="en-US" sz="2000" kern="1200" dirty="0">
              <a:solidFill>
                <a:srgbClr val="FFFFFF"/>
              </a:solidFill>
              <a:latin typeface="Tahoma" pitchFamily="34" charset="0"/>
              <a:ea typeface="HGP創英角ｺﾞｼｯｸUB" pitchFamily="50" charset="-128"/>
              <a:cs typeface="+mn-cs"/>
            </a:endParaRPr>
          </a:p>
        </p:txBody>
      </p:sp>
      <p:sp>
        <p:nvSpPr>
          <p:cNvPr id="15" name="Rectangle 6"/>
          <p:cNvSpPr>
            <a:spLocks noChangeArrowheads="1"/>
          </p:cNvSpPr>
          <p:nvPr/>
        </p:nvSpPr>
        <p:spPr bwMode="auto">
          <a:xfrm>
            <a:off x="642910" y="3714752"/>
            <a:ext cx="3000396" cy="141301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kern="1200" dirty="0" smtClean="0">
                <a:solidFill>
                  <a:srgbClr val="CCFFCC"/>
                </a:solidFill>
                <a:latin typeface="Tahoma" pitchFamily="34" charset="0"/>
                <a:ea typeface="HGP創英角ｺﾞｼｯｸUB" pitchFamily="50" charset="-128"/>
                <a:cs typeface="+mn-cs"/>
              </a:rPr>
              <a:t>重力で地球を見る</a:t>
            </a:r>
            <a:r>
              <a:rPr kumimoji="1" lang="ja-JP" altLang="en-US" sz="2000" kern="1200" dirty="0" smtClean="0">
                <a:solidFill>
                  <a:srgbClr val="CCECFF"/>
                </a:solidFill>
                <a:latin typeface="Tahoma" pitchFamily="34" charset="0"/>
                <a:ea typeface="HGP創英角ｺﾞｼｯｸUB" pitchFamily="50" charset="-128"/>
                <a:cs typeface="+mn-cs"/>
              </a:rPr>
              <a:t>　</a:t>
            </a:r>
            <a:endParaRPr kumimoji="1" lang="en-US" altLang="ja-JP" sz="2000" kern="1200" dirty="0" smtClean="0">
              <a:solidFill>
                <a:srgbClr val="CCEC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lang="en-US" altLang="ja-JP" sz="2000" dirty="0" smtClean="0">
                <a:solidFill>
                  <a:srgbClr val="CCECFF"/>
                </a:solidFill>
                <a:latin typeface="Tahoma" pitchFamily="34" charset="0"/>
                <a:sym typeface="Wingdings" pitchFamily="2" charset="2"/>
              </a:rPr>
              <a:t>    </a:t>
            </a:r>
            <a:r>
              <a:rPr lang="ja-JP" altLang="en-US" sz="2000" dirty="0" smtClean="0">
                <a:solidFill>
                  <a:srgbClr val="FFFFFF"/>
                </a:solidFill>
                <a:sym typeface="Wingdings" pitchFamily="2" charset="2"/>
              </a:rPr>
              <a:t>地球重力場の観測</a:t>
            </a:r>
            <a:endParaRPr lang="en-US" altLang="ja-JP" sz="2000" dirty="0" smtClean="0">
              <a:solidFill>
                <a:srgbClr val="FFFFFF"/>
              </a:solidFill>
              <a:sym typeface="Wingdings" pitchFamily="2" charset="2"/>
            </a:endParaRPr>
          </a:p>
          <a:p>
            <a:pPr algn="l">
              <a:lnSpc>
                <a:spcPct val="110000"/>
              </a:lnSpc>
              <a:buClr>
                <a:srgbClr val="003366"/>
              </a:buClr>
              <a:buSzPct val="70000"/>
              <a:buNone/>
            </a:pPr>
            <a:r>
              <a:rPr lang="ja-JP" altLang="en-US" sz="2000" dirty="0" smtClean="0">
                <a:solidFill>
                  <a:srgbClr val="FFFFFF"/>
                </a:solidFill>
                <a:sym typeface="Wingdings" pitchFamily="2" charset="2"/>
              </a:rPr>
              <a:t>　　　　地球</a:t>
            </a:r>
            <a:r>
              <a:rPr kumimoji="1" lang="ja-JP" altLang="en-US" sz="2000" kern="1200" dirty="0" smtClean="0">
                <a:solidFill>
                  <a:srgbClr val="FFFFFF"/>
                </a:solidFill>
                <a:latin typeface="Tahoma" pitchFamily="34" charset="0"/>
                <a:ea typeface="HGP創英角ｺﾞｼｯｸUB" pitchFamily="50" charset="-128"/>
                <a:cs typeface="+mn-cs"/>
                <a:sym typeface="Wingdings" pitchFamily="2" charset="2"/>
              </a:rPr>
              <a:t>形状の計測</a:t>
            </a:r>
            <a:endParaRPr kumimoji="1" lang="en-US" altLang="ja-JP" sz="2000" kern="1200" dirty="0" smtClean="0">
              <a:solidFill>
                <a:srgbClr val="FFFFFF"/>
              </a:solidFill>
              <a:latin typeface="Tahoma" pitchFamily="34" charset="0"/>
              <a:ea typeface="HGP創英角ｺﾞｼｯｸUB" pitchFamily="50" charset="-128"/>
              <a:cs typeface="+mn-cs"/>
              <a:sym typeface="Wingdings" pitchFamily="2" charset="2"/>
            </a:endParaRPr>
          </a:p>
          <a:p>
            <a:pPr algn="l" rtl="0" fontAlgn="base">
              <a:lnSpc>
                <a:spcPct val="110000"/>
              </a:lnSpc>
              <a:spcBef>
                <a:spcPct val="0"/>
              </a:spcBef>
              <a:spcAft>
                <a:spcPct val="0"/>
              </a:spcAft>
              <a:buClr>
                <a:srgbClr val="003366"/>
              </a:buClr>
              <a:buSzPct val="70000"/>
              <a:buFont typeface="Wingdings" pitchFamily="2" charset="2"/>
              <a:buNone/>
            </a:pPr>
            <a:r>
              <a:rPr lang="ja-JP" altLang="en-US" sz="2000" dirty="0" smtClean="0">
                <a:solidFill>
                  <a:srgbClr val="FFFFFF"/>
                </a:solidFill>
                <a:sym typeface="Wingdings" pitchFamily="2" charset="2"/>
              </a:rPr>
              <a:t>　　 　 </a:t>
            </a:r>
            <a:r>
              <a:rPr kumimoji="1" lang="ja-JP" altLang="en-US" sz="2000" kern="1200" dirty="0" smtClean="0">
                <a:solidFill>
                  <a:srgbClr val="FFFFFF"/>
                </a:solidFill>
                <a:latin typeface="Tahoma" pitchFamily="34" charset="0"/>
                <a:ea typeface="HGP創英角ｺﾞｼｯｸUB" pitchFamily="50" charset="-128"/>
                <a:cs typeface="+mn-cs"/>
                <a:sym typeface="Wingdings" pitchFamily="2" charset="2"/>
              </a:rPr>
              <a:t>地球環境モニタ</a:t>
            </a:r>
            <a:r>
              <a:rPr kumimoji="1" lang="en-US" altLang="ja-JP" sz="2000" kern="1200" dirty="0" smtClean="0">
                <a:solidFill>
                  <a:srgbClr val="FFFFFF"/>
                </a:solidFill>
                <a:latin typeface="Tahoma" pitchFamily="34" charset="0"/>
                <a:ea typeface="HGP創英角ｺﾞｼｯｸUB" pitchFamily="50" charset="-128"/>
                <a:cs typeface="+mn-cs"/>
                <a:sym typeface="Wingdings" pitchFamily="2" charset="2"/>
              </a:rPr>
              <a:t> </a:t>
            </a:r>
            <a:endParaRPr kumimoji="1" lang="ja-JP" altLang="en-US" sz="2000" kern="1200" dirty="0">
              <a:solidFill>
                <a:srgbClr val="FFFFFF"/>
              </a:solidFill>
              <a:latin typeface="Tahoma" pitchFamily="34" charset="0"/>
              <a:ea typeface="HGP創英角ｺﾞｼｯｸUB" pitchFamily="50" charset="-128"/>
              <a:cs typeface="+mn-cs"/>
            </a:endParaRPr>
          </a:p>
        </p:txBody>
      </p:sp>
      <p:sp>
        <p:nvSpPr>
          <p:cNvPr id="21" name="Rectangle 10"/>
          <p:cNvSpPr>
            <a:spLocks noChangeArrowheads="1"/>
          </p:cNvSpPr>
          <p:nvPr/>
        </p:nvSpPr>
        <p:spPr bwMode="auto">
          <a:xfrm>
            <a:off x="857224" y="2512955"/>
            <a:ext cx="4071966" cy="70173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dirty="0" smtClean="0">
                <a:solidFill>
                  <a:srgbClr val="FFFFFF"/>
                </a:solidFill>
                <a:latin typeface="Tahoma" pitchFamily="34" charset="0"/>
              </a:rPr>
              <a:t>DPF</a:t>
            </a:r>
            <a:r>
              <a:rPr lang="ja-JP" altLang="en-US" dirty="0" smtClean="0">
                <a:solidFill>
                  <a:srgbClr val="FFFFFF"/>
                </a:solidFill>
                <a:latin typeface="Tahoma" pitchFamily="34" charset="0"/>
              </a:rPr>
              <a:t>の感度では</a:t>
            </a:r>
            <a:endParaRPr lang="en-US" altLang="ja-JP" dirty="0" smtClean="0">
              <a:solidFill>
                <a:srgbClr val="FFFFFF"/>
              </a:solidFill>
              <a:latin typeface="Tahoma" pitchFamily="34" charset="0"/>
            </a:endParaRPr>
          </a:p>
          <a:p>
            <a:pPr algn="l">
              <a:lnSpc>
                <a:spcPct val="110000"/>
              </a:lnSpc>
              <a:buClr>
                <a:schemeClr val="accent2"/>
              </a:buClr>
              <a:buSzPct val="70000"/>
              <a:buFont typeface="Wingdings" pitchFamily="2" charset="2"/>
              <a:buNone/>
            </a:pPr>
            <a:r>
              <a:rPr lang="en-US" altLang="ja-JP" dirty="0" smtClean="0">
                <a:solidFill>
                  <a:srgbClr val="FFFFFF"/>
                </a:solidFill>
              </a:rPr>
              <a:t>  </a:t>
            </a:r>
            <a:r>
              <a:rPr lang="en-US" altLang="ja-JP" dirty="0" smtClean="0">
                <a:solidFill>
                  <a:srgbClr val="FFFFFF"/>
                </a:solidFill>
                <a:latin typeface="Tahoma" pitchFamily="34" charset="0"/>
              </a:rPr>
              <a:t>~30</a:t>
            </a:r>
            <a:r>
              <a:rPr lang="ja-JP" altLang="en-US" dirty="0" smtClean="0">
                <a:solidFill>
                  <a:srgbClr val="FFFFFF"/>
                </a:solidFill>
                <a:latin typeface="Tahoma" pitchFamily="34" charset="0"/>
              </a:rPr>
              <a:t>個の球状星団</a:t>
            </a:r>
            <a:r>
              <a:rPr lang="ja-JP" altLang="en-US" dirty="0" smtClean="0">
                <a:solidFill>
                  <a:srgbClr val="FFFFFF"/>
                </a:solidFill>
              </a:rPr>
              <a:t>を</a:t>
            </a:r>
            <a:r>
              <a:rPr lang="ja-JP" altLang="en-US" dirty="0" smtClean="0">
                <a:solidFill>
                  <a:srgbClr val="FFFFFF"/>
                </a:solidFill>
                <a:latin typeface="Tahoma" pitchFamily="34" charset="0"/>
              </a:rPr>
              <a:t>観測</a:t>
            </a:r>
            <a:r>
              <a:rPr lang="ja-JP" altLang="en-US" dirty="0" smtClean="0">
                <a:solidFill>
                  <a:srgbClr val="FFFFFF"/>
                </a:solidFill>
              </a:rPr>
              <a:t>可能</a:t>
            </a:r>
            <a:endParaRPr lang="en-US" altLang="ja-JP" dirty="0" smtClean="0">
              <a:solidFill>
                <a:srgbClr val="FFFFFF"/>
              </a:solidFill>
              <a:latin typeface="Tahoma" pitchFamily="34" charset="0"/>
            </a:endParaRPr>
          </a:p>
        </p:txBody>
      </p:sp>
      <p:grpSp>
        <p:nvGrpSpPr>
          <p:cNvPr id="32" name="グループ化 31"/>
          <p:cNvGrpSpPr>
            <a:grpSpLocks noChangeAspect="1"/>
          </p:cNvGrpSpPr>
          <p:nvPr/>
        </p:nvGrpSpPr>
        <p:grpSpPr>
          <a:xfrm>
            <a:off x="4714876" y="1071546"/>
            <a:ext cx="4071966" cy="2664743"/>
            <a:chOff x="3618423" y="3000372"/>
            <a:chExt cx="5239857" cy="3429024"/>
          </a:xfrm>
        </p:grpSpPr>
        <p:pic>
          <p:nvPicPr>
            <p:cNvPr id="16" name="Picture 1"/>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618423" y="3000372"/>
              <a:ext cx="5239857" cy="3429024"/>
            </a:xfrm>
            <a:prstGeom prst="rect">
              <a:avLst/>
            </a:prstGeom>
            <a:noFill/>
            <a:ln w="9525">
              <a:noFill/>
              <a:miter lim="800000"/>
              <a:headEnd/>
              <a:tailEnd/>
            </a:ln>
            <a:effectLst/>
          </p:spPr>
        </p:pic>
        <p:sp>
          <p:nvSpPr>
            <p:cNvPr id="22" name="Rectangle 10"/>
            <p:cNvSpPr>
              <a:spLocks noChangeArrowheads="1"/>
            </p:cNvSpPr>
            <p:nvPr/>
          </p:nvSpPr>
          <p:spPr bwMode="auto">
            <a:xfrm>
              <a:off x="6072198" y="4171249"/>
              <a:ext cx="1357322" cy="26161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smtClean="0">
                  <a:solidFill>
                    <a:srgbClr val="FFFFFF"/>
                  </a:solidFill>
                  <a:latin typeface="Tahoma" pitchFamily="34" charset="0"/>
                </a:rPr>
                <a:t>NGC6441</a:t>
              </a:r>
            </a:p>
          </p:txBody>
        </p:sp>
        <p:sp>
          <p:nvSpPr>
            <p:cNvPr id="23" name="Rectangle 10"/>
            <p:cNvSpPr>
              <a:spLocks noChangeArrowheads="1"/>
            </p:cNvSpPr>
            <p:nvPr/>
          </p:nvSpPr>
          <p:spPr bwMode="auto">
            <a:xfrm>
              <a:off x="5429256" y="4622254"/>
              <a:ext cx="1357322" cy="26161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smtClean="0">
                  <a:solidFill>
                    <a:srgbClr val="FFFFFF"/>
                  </a:solidFill>
                  <a:latin typeface="Tahoma" pitchFamily="34" charset="0"/>
                </a:rPr>
                <a:t>NGC6256</a:t>
              </a:r>
            </a:p>
          </p:txBody>
        </p:sp>
        <p:sp>
          <p:nvSpPr>
            <p:cNvPr id="24" name="Rectangle 10"/>
            <p:cNvSpPr>
              <a:spLocks noChangeArrowheads="1"/>
            </p:cNvSpPr>
            <p:nvPr/>
          </p:nvSpPr>
          <p:spPr bwMode="auto">
            <a:xfrm>
              <a:off x="5500694" y="3143248"/>
              <a:ext cx="1357322" cy="26161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smtClean="0">
                  <a:solidFill>
                    <a:srgbClr val="FFFFFF"/>
                  </a:solidFill>
                  <a:latin typeface="Tahoma" pitchFamily="34" charset="0"/>
                </a:rPr>
                <a:t>NGC7078</a:t>
              </a:r>
            </a:p>
          </p:txBody>
        </p:sp>
        <p:sp>
          <p:nvSpPr>
            <p:cNvPr id="25" name="Rectangle 10"/>
            <p:cNvSpPr>
              <a:spLocks noChangeArrowheads="1"/>
            </p:cNvSpPr>
            <p:nvPr/>
          </p:nvSpPr>
          <p:spPr bwMode="auto">
            <a:xfrm>
              <a:off x="4500562" y="3286124"/>
              <a:ext cx="1357322" cy="26161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smtClean="0">
                  <a:solidFill>
                    <a:srgbClr val="FFFFFF"/>
                  </a:solidFill>
                  <a:latin typeface="Tahoma" pitchFamily="34" charset="0"/>
                </a:rPr>
                <a:t>NGC7093</a:t>
              </a:r>
            </a:p>
          </p:txBody>
        </p:sp>
        <p:sp>
          <p:nvSpPr>
            <p:cNvPr id="26" name="Rectangle 10"/>
            <p:cNvSpPr>
              <a:spLocks noChangeArrowheads="1"/>
            </p:cNvSpPr>
            <p:nvPr/>
          </p:nvSpPr>
          <p:spPr bwMode="auto">
            <a:xfrm>
              <a:off x="4643438" y="4429132"/>
              <a:ext cx="1357322" cy="26161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smtClean="0">
                  <a:solidFill>
                    <a:srgbClr val="FFFFFF"/>
                  </a:solidFill>
                  <a:latin typeface="Tahoma" pitchFamily="34" charset="0"/>
                </a:rPr>
                <a:t>NGC104</a:t>
              </a:r>
            </a:p>
          </p:txBody>
        </p:sp>
        <p:cxnSp>
          <p:nvCxnSpPr>
            <p:cNvPr id="27" name="直線コネクタ 26"/>
            <p:cNvCxnSpPr/>
            <p:nvPr/>
          </p:nvCxnSpPr>
          <p:spPr bwMode="auto">
            <a:xfrm>
              <a:off x="6072198" y="4071942"/>
              <a:ext cx="214314" cy="142876"/>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cxnSp>
          <p:nvCxnSpPr>
            <p:cNvPr id="28" name="直線コネクタ 27"/>
            <p:cNvCxnSpPr/>
            <p:nvPr/>
          </p:nvCxnSpPr>
          <p:spPr bwMode="auto">
            <a:xfrm rot="16200000" flipH="1">
              <a:off x="5464975" y="4321975"/>
              <a:ext cx="357190" cy="285752"/>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cxnSp>
          <p:nvCxnSpPr>
            <p:cNvPr id="29" name="直線コネクタ 28"/>
            <p:cNvCxnSpPr>
              <a:endCxn id="25" idx="3"/>
            </p:cNvCxnSpPr>
            <p:nvPr/>
          </p:nvCxnSpPr>
          <p:spPr bwMode="auto">
            <a:xfrm rot="5400000" flipH="1" flipV="1">
              <a:off x="5351782" y="3494404"/>
              <a:ext cx="583576" cy="428627"/>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cxnSp>
          <p:nvCxnSpPr>
            <p:cNvPr id="30" name="直線コネクタ 29"/>
            <p:cNvCxnSpPr/>
            <p:nvPr/>
          </p:nvCxnSpPr>
          <p:spPr bwMode="auto">
            <a:xfrm rot="16200000" flipV="1">
              <a:off x="4929190" y="3643314"/>
              <a:ext cx="428628" cy="285752"/>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cxnSp>
          <p:nvCxnSpPr>
            <p:cNvPr id="31" name="直線コネクタ 30"/>
            <p:cNvCxnSpPr/>
            <p:nvPr/>
          </p:nvCxnSpPr>
          <p:spPr bwMode="auto">
            <a:xfrm>
              <a:off x="4500562" y="4500570"/>
              <a:ext cx="214314" cy="71438"/>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grpSp>
      <p:sp>
        <p:nvSpPr>
          <p:cNvPr id="33" name="Rectangle 10"/>
          <p:cNvSpPr>
            <a:spLocks noChangeArrowheads="1"/>
          </p:cNvSpPr>
          <p:nvPr/>
        </p:nvSpPr>
        <p:spPr bwMode="auto">
          <a:xfrm>
            <a:off x="785786" y="5230481"/>
            <a:ext cx="3929090" cy="1006429"/>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dirty="0" smtClean="0">
                <a:solidFill>
                  <a:srgbClr val="FFFFFF"/>
                </a:solidFill>
                <a:latin typeface="Tahoma" pitchFamily="34" charset="0"/>
              </a:rPr>
              <a:t>他の</a:t>
            </a:r>
            <a:r>
              <a:rPr lang="ja-JP" altLang="en-US" dirty="0" smtClean="0">
                <a:solidFill>
                  <a:srgbClr val="FFFFFF"/>
                </a:solidFill>
              </a:rPr>
              <a:t>海外</a:t>
            </a:r>
            <a:r>
              <a:rPr lang="ja-JP" altLang="en-US" dirty="0" smtClean="0">
                <a:solidFill>
                  <a:srgbClr val="FFFFFF"/>
                </a:solidFill>
                <a:latin typeface="Tahoma" pitchFamily="34" charset="0"/>
              </a:rPr>
              <a:t>ミッションに匹敵する感度</a:t>
            </a:r>
            <a:endParaRPr lang="en-US" altLang="ja-JP" dirty="0" smtClean="0">
              <a:solidFill>
                <a:srgbClr val="FFFFFF"/>
              </a:solidFill>
              <a:latin typeface="Tahoma" pitchFamily="34" charset="0"/>
            </a:endParaRPr>
          </a:p>
          <a:p>
            <a:pPr algn="l">
              <a:lnSpc>
                <a:spcPct val="110000"/>
              </a:lnSpc>
              <a:buClr>
                <a:schemeClr val="accent2"/>
              </a:buClr>
              <a:buSzPct val="70000"/>
              <a:buFont typeface="Wingdings" pitchFamily="2" charset="2"/>
              <a:buNone/>
            </a:pPr>
            <a:r>
              <a:rPr lang="ja-JP" altLang="en-US" dirty="0" smtClean="0">
                <a:solidFill>
                  <a:srgbClr val="FFFFFF"/>
                </a:solidFill>
              </a:rPr>
              <a:t>国際観測網への貢献</a:t>
            </a:r>
            <a:r>
              <a:rPr lang="en-US" altLang="ja-JP" dirty="0" smtClean="0">
                <a:solidFill>
                  <a:srgbClr val="FFFFFF"/>
                </a:solidFill>
              </a:rPr>
              <a:t>, </a:t>
            </a:r>
            <a:r>
              <a:rPr lang="ja-JP" altLang="en-US" dirty="0" smtClean="0">
                <a:solidFill>
                  <a:srgbClr val="FFFFFF"/>
                </a:solidFill>
              </a:rPr>
              <a:t>独自の観測</a:t>
            </a:r>
            <a:endParaRPr lang="en-US" altLang="ja-JP" dirty="0" smtClean="0">
              <a:solidFill>
                <a:srgbClr val="FFFFFF"/>
              </a:solidFill>
            </a:endParaRPr>
          </a:p>
          <a:p>
            <a:pPr algn="l">
              <a:lnSpc>
                <a:spcPct val="110000"/>
              </a:lnSpc>
              <a:buClr>
                <a:schemeClr val="accent2"/>
              </a:buClr>
              <a:buSzPct val="70000"/>
              <a:buFont typeface="Wingdings" pitchFamily="2" charset="2"/>
              <a:buNone/>
            </a:pPr>
            <a:r>
              <a:rPr lang="en-US" altLang="ja-JP" dirty="0" smtClean="0">
                <a:solidFill>
                  <a:srgbClr val="FFFFFF"/>
                </a:solidFill>
                <a:latin typeface="Tahoma" pitchFamily="34" charset="0"/>
              </a:rPr>
              <a:t>  (2012-2016</a:t>
            </a:r>
            <a:r>
              <a:rPr lang="ja-JP" altLang="en-US" dirty="0" smtClean="0">
                <a:solidFill>
                  <a:srgbClr val="FFFFFF"/>
                </a:solidFill>
                <a:latin typeface="Tahoma" pitchFamily="34" charset="0"/>
              </a:rPr>
              <a:t>に国際観測網にギャップ</a:t>
            </a:r>
            <a:r>
              <a:rPr lang="en-US" altLang="ja-JP" dirty="0" smtClean="0">
                <a:solidFill>
                  <a:srgbClr val="FFFFFF"/>
                </a:solidFill>
                <a:latin typeface="Tahoma" pitchFamily="34" charset="0"/>
              </a:rPr>
              <a:t>)</a:t>
            </a:r>
          </a:p>
        </p:txBody>
      </p:sp>
      <p:pic>
        <p:nvPicPr>
          <p:cNvPr id="35" name="Picture 4"/>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674834" y="3839043"/>
            <a:ext cx="4260975" cy="2554401"/>
          </a:xfrm>
          <a:prstGeom prst="rect">
            <a:avLst/>
          </a:prstGeom>
          <a:noFill/>
          <a:ln w="9525">
            <a:noFill/>
            <a:miter lim="800000"/>
            <a:headEnd/>
            <a:tailEnd/>
          </a:ln>
          <a:effectLst/>
        </p:spPr>
      </p:pic>
      <p:sp>
        <p:nvSpPr>
          <p:cNvPr id="37" name="Rectangle 5"/>
          <p:cNvSpPr>
            <a:spLocks noChangeArrowheads="1"/>
          </p:cNvSpPr>
          <p:nvPr/>
        </p:nvSpPr>
        <p:spPr bwMode="auto">
          <a:xfrm rot="16200000">
            <a:off x="8180565" y="5341823"/>
            <a:ext cx="796733"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000" b="1" dirty="0" smtClean="0">
                <a:solidFill>
                  <a:srgbClr val="FFCCFF"/>
                </a:solidFill>
                <a:latin typeface="Tahoma" pitchFamily="34" charset="0"/>
              </a:rPr>
              <a:t>空間</a:t>
            </a:r>
            <a:endParaRPr lang="en-US" altLang="ja-JP" sz="1000" b="1" dirty="0" smtClean="0">
              <a:solidFill>
                <a:srgbClr val="FFCCFF"/>
              </a:solidFill>
              <a:latin typeface="Tahoma" pitchFamily="34" charset="0"/>
            </a:endParaRPr>
          </a:p>
          <a:p>
            <a:pPr algn="l">
              <a:buClr>
                <a:schemeClr val="accent2"/>
              </a:buClr>
              <a:buSzPct val="70000"/>
              <a:buFont typeface="Wingdings" pitchFamily="2" charset="2"/>
              <a:buNone/>
            </a:pPr>
            <a:r>
              <a:rPr lang="ja-JP" altLang="en-US" sz="1000" b="1" dirty="0" smtClean="0">
                <a:solidFill>
                  <a:srgbClr val="FFCCFF"/>
                </a:solidFill>
                <a:latin typeface="Tahoma" pitchFamily="34" charset="0"/>
              </a:rPr>
              <a:t>スケール</a:t>
            </a:r>
            <a:endParaRPr lang="ja-JP" altLang="en-US" sz="1000" b="1" dirty="0">
              <a:solidFill>
                <a:srgbClr val="FFCCFF"/>
              </a:solidFill>
              <a:latin typeface="Tahoma" pitchFamily="34" charset="0"/>
              <a:ea typeface="HGP創英角ｺﾞｼｯｸUB" pitchFamily="50" charset="-128"/>
            </a:endParaRPr>
          </a:p>
        </p:txBody>
      </p:sp>
      <p:sp>
        <p:nvSpPr>
          <p:cNvPr id="38" name="Rectangle 5"/>
          <p:cNvSpPr>
            <a:spLocks noChangeArrowheads="1"/>
          </p:cNvSpPr>
          <p:nvPr/>
        </p:nvSpPr>
        <p:spPr bwMode="auto">
          <a:xfrm rot="16200000">
            <a:off x="7870959" y="5413195"/>
            <a:ext cx="576801" cy="477298"/>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000" b="1" dirty="0" smtClean="0">
                <a:solidFill>
                  <a:srgbClr val="FFCCFF"/>
                </a:solidFill>
                <a:latin typeface="Tahoma" pitchFamily="34" charset="0"/>
              </a:rPr>
              <a:t>8</a:t>
            </a:r>
            <a:r>
              <a:rPr lang="en-US" altLang="ja-JP" sz="1000" b="1" dirty="0" smtClean="0">
                <a:solidFill>
                  <a:srgbClr val="FFCCFF"/>
                </a:solidFill>
                <a:latin typeface="Tahoma" pitchFamily="34" charset="0"/>
                <a:ea typeface="HGP創英角ｺﾞｼｯｸUB" pitchFamily="50" charset="-128"/>
              </a:rPr>
              <a:t>0km</a:t>
            </a:r>
            <a:endParaRPr lang="ja-JP" altLang="en-US" sz="1000" b="1" dirty="0">
              <a:solidFill>
                <a:srgbClr val="FFCCFF"/>
              </a:solidFill>
              <a:latin typeface="Tahoma" pitchFamily="34" charset="0"/>
              <a:ea typeface="HGP創英角ｺﾞｼｯｸUB" pitchFamily="50" charset="-128"/>
            </a:endParaRPr>
          </a:p>
        </p:txBody>
      </p:sp>
      <p:sp>
        <p:nvSpPr>
          <p:cNvPr id="39" name="Rectangle 5"/>
          <p:cNvSpPr>
            <a:spLocks noChangeArrowheads="1"/>
          </p:cNvSpPr>
          <p:nvPr/>
        </p:nvSpPr>
        <p:spPr bwMode="auto">
          <a:xfrm rot="16200000">
            <a:off x="7208132" y="5471150"/>
            <a:ext cx="758623" cy="246221"/>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000" b="1" dirty="0" smtClean="0">
                <a:solidFill>
                  <a:srgbClr val="FFCCFF"/>
                </a:solidFill>
                <a:latin typeface="Tahoma" pitchFamily="34" charset="0"/>
              </a:rPr>
              <a:t>1</a:t>
            </a:r>
            <a:r>
              <a:rPr lang="en-US" altLang="ja-JP" sz="1000" b="1" dirty="0" smtClean="0">
                <a:solidFill>
                  <a:srgbClr val="FFCCFF"/>
                </a:solidFill>
                <a:latin typeface="Tahoma" pitchFamily="34" charset="0"/>
                <a:ea typeface="HGP創英角ｺﾞｼｯｸUB" pitchFamily="50" charset="-128"/>
              </a:rPr>
              <a:t>00km</a:t>
            </a:r>
            <a:endParaRPr lang="ja-JP" altLang="en-US" sz="1000" b="1" dirty="0">
              <a:solidFill>
                <a:srgbClr val="FFCCFF"/>
              </a:solidFill>
              <a:latin typeface="Tahoma" pitchFamily="34" charset="0"/>
              <a:ea typeface="HGP創英角ｺﾞｼｯｸUB" pitchFamily="50" charset="-128"/>
            </a:endParaRPr>
          </a:p>
        </p:txBody>
      </p:sp>
      <p:pic>
        <p:nvPicPr>
          <p:cNvPr id="42" name="Picture 7" descr="champ"/>
          <p:cNvPicPr>
            <a:picLocks noChangeAspect="1" noChangeArrowheads="1"/>
          </p:cNvPicPr>
          <p:nvPr/>
        </p:nvPicPr>
        <p:blipFill>
          <a:blip r:embed="rId5" cstate="print"/>
          <a:srcRect/>
          <a:stretch>
            <a:fillRect/>
          </a:stretch>
        </p:blipFill>
        <p:spPr bwMode="auto">
          <a:xfrm>
            <a:off x="5409824" y="4273161"/>
            <a:ext cx="435983" cy="307482"/>
          </a:xfrm>
          <a:prstGeom prst="rect">
            <a:avLst/>
          </a:prstGeom>
          <a:noFill/>
        </p:spPr>
      </p:pic>
      <p:pic>
        <p:nvPicPr>
          <p:cNvPr id="43" name="Picture 9" descr="GOCE Satellite"/>
          <p:cNvPicPr>
            <a:picLocks noChangeAspect="1" noChangeArrowheads="1"/>
          </p:cNvPicPr>
          <p:nvPr/>
        </p:nvPicPr>
        <p:blipFill>
          <a:blip r:embed="rId6" cstate="print"/>
          <a:srcRect/>
          <a:stretch>
            <a:fillRect/>
          </a:stretch>
        </p:blipFill>
        <p:spPr bwMode="auto">
          <a:xfrm>
            <a:off x="8292888" y="4351765"/>
            <a:ext cx="395720" cy="270079"/>
          </a:xfrm>
          <a:prstGeom prst="rect">
            <a:avLst/>
          </a:prstGeom>
          <a:noFill/>
        </p:spPr>
      </p:pic>
      <p:pic>
        <p:nvPicPr>
          <p:cNvPr id="44" name="Picture 3"/>
          <p:cNvPicPr>
            <a:picLocks noChangeAspect="1" noChangeArrowheads="1"/>
          </p:cNvPicPr>
          <p:nvPr/>
        </p:nvPicPr>
        <p:blipFill>
          <a:blip r:embed="rId7" cstate="print"/>
          <a:srcRect/>
          <a:stretch>
            <a:fillRect/>
          </a:stretch>
        </p:blipFill>
        <p:spPr bwMode="auto">
          <a:xfrm>
            <a:off x="6812882" y="4127443"/>
            <a:ext cx="351325" cy="282087"/>
          </a:xfrm>
          <a:prstGeom prst="rect">
            <a:avLst/>
          </a:prstGeom>
          <a:noFill/>
          <a:ln w="9525">
            <a:noFill/>
            <a:miter lim="800000"/>
            <a:headEnd/>
            <a:tailEnd/>
          </a:ln>
        </p:spPr>
      </p:pic>
      <p:pic>
        <p:nvPicPr>
          <p:cNvPr id="45" name="Picture 1"/>
          <p:cNvPicPr>
            <a:picLocks noChangeAspect="1" noChangeArrowheads="1"/>
          </p:cNvPicPr>
          <p:nvPr/>
        </p:nvPicPr>
        <p:blipFill>
          <a:blip r:embed="rId8" cstate="print"/>
          <a:srcRect t="13895" r="68272" b="29528"/>
          <a:stretch>
            <a:fillRect/>
          </a:stretch>
        </p:blipFill>
        <p:spPr bwMode="auto">
          <a:xfrm>
            <a:off x="7535008" y="4126983"/>
            <a:ext cx="370800" cy="3712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lum bright="-60000" contrast="-60000"/>
          </a:blip>
          <a:srcRect/>
          <a:stretch>
            <a:fillRect/>
          </a:stretch>
        </p:blipFill>
        <p:spPr bwMode="auto">
          <a:xfrm>
            <a:off x="4643438" y="755258"/>
            <a:ext cx="4214842" cy="5676460"/>
          </a:xfrm>
          <a:prstGeom prst="rect">
            <a:avLst/>
          </a:prstGeom>
          <a:noFill/>
          <a:ln w="9525">
            <a:noFill/>
            <a:miter lim="800000"/>
            <a:headEnd/>
            <a:tailEnd/>
          </a:ln>
          <a:effectLst/>
        </p:spPr>
      </p:pic>
      <p:sp>
        <p:nvSpPr>
          <p:cNvPr id="7"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118213" name="Rectangle 5"/>
          <p:cNvSpPr>
            <a:spLocks noGrp="1" noChangeArrowheads="1"/>
          </p:cNvSpPr>
          <p:nvPr>
            <p:ph type="body" idx="4294967295"/>
          </p:nvPr>
        </p:nvSpPr>
        <p:spPr>
          <a:xfrm>
            <a:off x="757238" y="765175"/>
            <a:ext cx="8386762" cy="5711825"/>
          </a:xfrm>
        </p:spPr>
        <p:txBody>
          <a:bodyPr/>
          <a:lstStyle/>
          <a:p>
            <a:pPr>
              <a:buFont typeface="Wingdings" pitchFamily="2" charset="2"/>
              <a:buNone/>
            </a:pPr>
            <a:r>
              <a:rPr lang="en-US" altLang="ja-JP" dirty="0"/>
              <a:t> </a:t>
            </a:r>
          </a:p>
        </p:txBody>
      </p:sp>
      <p:sp>
        <p:nvSpPr>
          <p:cNvPr id="1118212" name="Rectangle 4"/>
          <p:cNvSpPr>
            <a:spLocks noChangeArrowheads="1"/>
          </p:cNvSpPr>
          <p:nvPr/>
        </p:nvSpPr>
        <p:spPr bwMode="auto">
          <a:xfrm>
            <a:off x="1571604" y="1944319"/>
            <a:ext cx="5429288" cy="68287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3600" b="1" dirty="0" smtClean="0">
                <a:solidFill>
                  <a:srgbClr val="F8F8F8"/>
                </a:solidFill>
                <a:effectLst>
                  <a:outerShdw blurRad="38100" dist="38100" dir="2700000" algn="tl">
                    <a:srgbClr val="C0C0C0"/>
                  </a:outerShdw>
                </a:effectLst>
              </a:rPr>
              <a:t>1. </a:t>
            </a:r>
            <a:r>
              <a:rPr lang="ja-JP" altLang="en-US" sz="3600" b="1" dirty="0" smtClean="0">
                <a:solidFill>
                  <a:srgbClr val="F8F8F8"/>
                </a:solidFill>
                <a:effectLst>
                  <a:outerShdw blurRad="38100" dist="38100" dir="2700000" algn="tl">
                    <a:srgbClr val="C0C0C0"/>
                  </a:outerShdw>
                </a:effectLst>
              </a:rPr>
              <a:t>イントロダクション</a:t>
            </a:r>
            <a:endParaRPr lang="en-US" altLang="ja-JP" sz="3600" b="1" dirty="0" smtClean="0">
              <a:solidFill>
                <a:srgbClr val="F8F8F8"/>
              </a:solidFill>
              <a:effectLst>
                <a:outerShdw blurRad="38100" dist="38100" dir="2700000" algn="tl">
                  <a:srgbClr val="C0C0C0"/>
                </a:outerShdw>
              </a:effectLst>
            </a:endParaRPr>
          </a:p>
        </p:txBody>
      </p:sp>
      <p:sp>
        <p:nvSpPr>
          <p:cNvPr id="6" name="Rectangle 4"/>
          <p:cNvSpPr>
            <a:spLocks noChangeArrowheads="1"/>
          </p:cNvSpPr>
          <p:nvPr/>
        </p:nvSpPr>
        <p:spPr bwMode="auto">
          <a:xfrm>
            <a:off x="2071670" y="3026029"/>
            <a:ext cx="5429288" cy="61728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3200" b="1" dirty="0" smtClean="0">
                <a:solidFill>
                  <a:srgbClr val="FFCCCC"/>
                </a:solidFill>
                <a:effectLst>
                  <a:outerShdw blurRad="38100" dist="38100" dir="2700000" algn="tl">
                    <a:srgbClr val="C0C0C0"/>
                  </a:outerShdw>
                </a:effectLst>
              </a:rPr>
              <a:t>重力・重力波物理学</a:t>
            </a:r>
            <a:endParaRPr lang="en-US" altLang="ja-JP" sz="3200" b="1" dirty="0" smtClean="0">
              <a:solidFill>
                <a:srgbClr val="FFCCCC"/>
              </a:solidFill>
              <a:effectLst>
                <a:outerShdw blurRad="38100" dist="38100" dir="2700000" algn="tl">
                  <a:srgbClr val="C0C0C0"/>
                </a:outerShdw>
              </a:effectLst>
            </a:endParaRPr>
          </a:p>
        </p:txBody>
      </p:sp>
      <p:sp>
        <p:nvSpPr>
          <p:cNvPr id="8" name="右矢印 7"/>
          <p:cNvSpPr/>
          <p:nvPr/>
        </p:nvSpPr>
        <p:spPr bwMode="auto">
          <a:xfrm>
            <a:off x="1785918" y="3264858"/>
            <a:ext cx="285752" cy="285752"/>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1" name="Rectangle 3"/>
          <p:cNvSpPr>
            <a:spLocks noGrp="1" noChangeArrowheads="1"/>
          </p:cNvSpPr>
          <p:nvPr>
            <p:ph type="title"/>
          </p:nvPr>
        </p:nvSpPr>
        <p:spPr/>
        <p:txBody>
          <a:bodyPr/>
          <a:lstStyle/>
          <a:p>
            <a:r>
              <a:rPr lang="ja-JP" altLang="en-US" dirty="0" smtClean="0"/>
              <a:t>小型科学衛星シリーズ</a:t>
            </a:r>
            <a:endParaRPr lang="ja-JP" altLang="en-US" dirty="0"/>
          </a:p>
        </p:txBody>
      </p:sp>
      <p:sp>
        <p:nvSpPr>
          <p:cNvPr id="16"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826384" name="Rectangle 16"/>
          <p:cNvSpPr>
            <a:spLocks noChangeArrowheads="1"/>
          </p:cNvSpPr>
          <p:nvPr/>
        </p:nvSpPr>
        <p:spPr bwMode="auto">
          <a:xfrm>
            <a:off x="390529" y="1142984"/>
            <a:ext cx="4824413" cy="40011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2000" dirty="0">
                <a:solidFill>
                  <a:srgbClr val="DDDDDD"/>
                </a:solidFill>
                <a:latin typeface="Tahoma" pitchFamily="34" charset="0"/>
                <a:ea typeface="HGP創英角ｺﾞｼｯｸUB" pitchFamily="50" charset="-128"/>
              </a:rPr>
              <a:t>JAXA</a:t>
            </a:r>
            <a:r>
              <a:rPr lang="ja-JP" altLang="en-US" sz="2000" dirty="0">
                <a:solidFill>
                  <a:srgbClr val="DDDDDD"/>
                </a:solidFill>
                <a:latin typeface="Tahoma" pitchFamily="34" charset="0"/>
                <a:ea typeface="HGP創英角ｺﾞｼｯｸUB" pitchFamily="50" charset="-128"/>
              </a:rPr>
              <a:t>の</a:t>
            </a:r>
            <a:r>
              <a:rPr lang="ja-JP" altLang="en-US" sz="2000" dirty="0">
                <a:solidFill>
                  <a:srgbClr val="99FF99"/>
                </a:solidFill>
                <a:latin typeface="Tahoma" pitchFamily="34" charset="0"/>
                <a:ea typeface="HGP創英角ｺﾞｼｯｸUB" pitchFamily="50" charset="-128"/>
              </a:rPr>
              <a:t>小型科学衛星シリーズ</a:t>
            </a:r>
            <a:r>
              <a:rPr lang="ja-JP" altLang="en-US" sz="2000" dirty="0">
                <a:solidFill>
                  <a:srgbClr val="DDDDDD"/>
                </a:solidFill>
                <a:latin typeface="Tahoma" pitchFamily="34" charset="0"/>
                <a:ea typeface="HGP創英角ｺﾞｼｯｸUB" pitchFamily="50" charset="-128"/>
              </a:rPr>
              <a:t>の</a:t>
            </a:r>
            <a:r>
              <a:rPr lang="ja-JP" altLang="en-US" sz="2000" dirty="0" smtClean="0">
                <a:solidFill>
                  <a:srgbClr val="DDDDDD"/>
                </a:solidFill>
                <a:latin typeface="Tahoma" pitchFamily="34" charset="0"/>
                <a:ea typeface="HGP創英角ｺﾞｼｯｸUB" pitchFamily="50" charset="-128"/>
              </a:rPr>
              <a:t>候補</a:t>
            </a:r>
            <a:endParaRPr lang="ja-JP" altLang="en-US" sz="2000" dirty="0">
              <a:solidFill>
                <a:srgbClr val="DDDDDD"/>
              </a:solidFill>
              <a:latin typeface="Tahoma" pitchFamily="34" charset="0"/>
              <a:ea typeface="HGP創英角ｺﾞｼｯｸUB" pitchFamily="50" charset="-128"/>
            </a:endParaRPr>
          </a:p>
        </p:txBody>
      </p:sp>
      <p:sp>
        <p:nvSpPr>
          <p:cNvPr id="826391" name="Rectangle 23"/>
          <p:cNvSpPr>
            <a:spLocks noChangeArrowheads="1"/>
          </p:cNvSpPr>
          <p:nvPr/>
        </p:nvSpPr>
        <p:spPr bwMode="auto">
          <a:xfrm>
            <a:off x="785786" y="1643050"/>
            <a:ext cx="4786346" cy="72006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1800" dirty="0">
                <a:solidFill>
                  <a:schemeClr val="bg1"/>
                </a:solidFill>
                <a:latin typeface="Tahoma" pitchFamily="34" charset="0"/>
                <a:ea typeface="HGP創英角ｺﾞｼｯｸUB" pitchFamily="50" charset="-128"/>
              </a:rPr>
              <a:t>標準衛星バス </a:t>
            </a:r>
            <a:r>
              <a:rPr lang="en-US" altLang="ja-JP" sz="1800" dirty="0">
                <a:solidFill>
                  <a:srgbClr val="DDDDDD"/>
                </a:solidFill>
                <a:latin typeface="Tahoma" pitchFamily="34" charset="0"/>
                <a:ea typeface="HGP創英角ｺﾞｼｯｸUB" pitchFamily="50" charset="-128"/>
              </a:rPr>
              <a:t>+ </a:t>
            </a:r>
            <a:r>
              <a:rPr lang="ja-JP" altLang="en-US" sz="1800" dirty="0">
                <a:solidFill>
                  <a:srgbClr val="DDDDDD"/>
                </a:solidFill>
                <a:latin typeface="Tahoma" pitchFamily="34" charset="0"/>
                <a:ea typeface="HGP創英角ｺﾞｼｯｸUB" pitchFamily="50" charset="-128"/>
              </a:rPr>
              <a:t>次期固体ロケットを利用して</a:t>
            </a:r>
            <a:r>
              <a:rPr lang="ja-JP" altLang="en-US" sz="1800" dirty="0">
                <a:solidFill>
                  <a:srgbClr val="000000"/>
                </a:solidFill>
                <a:latin typeface="Tahoma" pitchFamily="34" charset="0"/>
                <a:ea typeface="HGP創英角ｺﾞｼｯｸUB" pitchFamily="50" charset="-128"/>
              </a:rPr>
              <a:t>、</a:t>
            </a:r>
          </a:p>
          <a:p>
            <a:pPr algn="l">
              <a:lnSpc>
                <a:spcPct val="120000"/>
              </a:lnSpc>
              <a:buClr>
                <a:schemeClr val="accent2"/>
              </a:buClr>
              <a:buSzPct val="70000"/>
              <a:buFont typeface="Wingdings" pitchFamily="2" charset="2"/>
              <a:buNone/>
            </a:pPr>
            <a:r>
              <a:rPr lang="ja-JP" altLang="en-US" sz="1800" dirty="0">
                <a:solidFill>
                  <a:srgbClr val="DDDDDD"/>
                </a:solidFill>
                <a:latin typeface="Tahoma" pitchFamily="34" charset="0"/>
                <a:ea typeface="HGP創英角ｺﾞｼｯｸUB" pitchFamily="50" charset="-128"/>
              </a:rPr>
              <a:t> 最低 </a:t>
            </a:r>
            <a:r>
              <a:rPr lang="en-US" altLang="ja-JP" sz="1800" dirty="0">
                <a:solidFill>
                  <a:srgbClr val="99FF99"/>
                </a:solidFill>
                <a:latin typeface="Tahoma" pitchFamily="34" charset="0"/>
                <a:ea typeface="HGP創英角ｺﾞｼｯｸUB" pitchFamily="50" charset="-128"/>
              </a:rPr>
              <a:t>3</a:t>
            </a:r>
            <a:r>
              <a:rPr lang="ja-JP" altLang="en-US" sz="1800" dirty="0">
                <a:solidFill>
                  <a:srgbClr val="99FF99"/>
                </a:solidFill>
                <a:latin typeface="Tahoma" pitchFamily="34" charset="0"/>
                <a:ea typeface="HGP創英角ｺﾞｼｯｸUB" pitchFamily="50" charset="-128"/>
              </a:rPr>
              <a:t>機の小型科学衛星 </a:t>
            </a:r>
            <a:r>
              <a:rPr lang="ja-JP" altLang="en-US" sz="1800" dirty="0">
                <a:solidFill>
                  <a:srgbClr val="DDDDDD"/>
                </a:solidFill>
                <a:latin typeface="Tahoma" pitchFamily="34" charset="0"/>
                <a:ea typeface="HGP創英角ｺﾞｼｯｸUB" pitchFamily="50" charset="-128"/>
              </a:rPr>
              <a:t>を打ち上げる計画 </a:t>
            </a:r>
          </a:p>
        </p:txBody>
      </p:sp>
      <p:sp>
        <p:nvSpPr>
          <p:cNvPr id="826394" name="Line 26"/>
          <p:cNvSpPr>
            <a:spLocks noChangeShapeType="1"/>
          </p:cNvSpPr>
          <p:nvPr/>
        </p:nvSpPr>
        <p:spPr bwMode="auto">
          <a:xfrm>
            <a:off x="1500166" y="1555751"/>
            <a:ext cx="2232025" cy="0"/>
          </a:xfrm>
          <a:prstGeom prst="line">
            <a:avLst/>
          </a:prstGeom>
          <a:noFill/>
          <a:ln w="38100">
            <a:solidFill>
              <a:srgbClr val="99FF99"/>
            </a:solidFill>
            <a:round/>
            <a:headEnd/>
            <a:tailEnd/>
          </a:ln>
          <a:effectLst/>
        </p:spPr>
        <p:txBody>
          <a:bodyPr wrap="none" anchor="ctr">
            <a:spAutoFit/>
          </a:bodyPr>
          <a:lstStyle/>
          <a:p>
            <a:endParaRPr lang="ja-JP" altLang="en-US"/>
          </a:p>
        </p:txBody>
      </p:sp>
      <p:sp>
        <p:nvSpPr>
          <p:cNvPr id="826392" name="Rectangle 24"/>
          <p:cNvSpPr>
            <a:spLocks noChangeArrowheads="1"/>
          </p:cNvSpPr>
          <p:nvPr/>
        </p:nvSpPr>
        <p:spPr bwMode="auto">
          <a:xfrm>
            <a:off x="676281" y="2696661"/>
            <a:ext cx="4824413" cy="1421928"/>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en-US" altLang="ja-JP" sz="1800" dirty="0" smtClean="0">
                <a:solidFill>
                  <a:srgbClr val="DDDDDD"/>
                </a:solidFill>
                <a:latin typeface="Tahoma" pitchFamily="34" charset="0"/>
                <a:ea typeface="HGP創英角ｺﾞｼｯｸUB" pitchFamily="50" charset="-128"/>
              </a:rPr>
              <a:t>1</a:t>
            </a:r>
            <a:r>
              <a:rPr lang="ja-JP" altLang="en-US" sz="1800" dirty="0" smtClean="0">
                <a:solidFill>
                  <a:srgbClr val="DDDDDD"/>
                </a:solidFill>
                <a:latin typeface="Tahoma" pitchFamily="34" charset="0"/>
                <a:ea typeface="HGP創英角ｺﾞｼｯｸUB" pitchFamily="50" charset="-128"/>
              </a:rPr>
              <a:t>号機</a:t>
            </a:r>
            <a:r>
              <a:rPr lang="en-US" altLang="ja-JP" sz="1800" dirty="0" smtClean="0">
                <a:solidFill>
                  <a:srgbClr val="DDDDDD"/>
                </a:solidFill>
              </a:rPr>
              <a:t>   </a:t>
            </a:r>
            <a:r>
              <a:rPr lang="en-US" altLang="ja-JP" sz="1800" dirty="0" smtClean="0">
                <a:solidFill>
                  <a:srgbClr val="DDDDDD"/>
                </a:solidFill>
                <a:latin typeface="Tahoma" pitchFamily="34" charset="0"/>
                <a:ea typeface="HGP創英角ｺﾞｼｯｸUB" pitchFamily="50" charset="-128"/>
              </a:rPr>
              <a:t> SPRINT-A/EXCEED (~2012</a:t>
            </a:r>
            <a:r>
              <a:rPr lang="ja-JP" altLang="en-US" sz="1800" dirty="0" smtClean="0">
                <a:solidFill>
                  <a:srgbClr val="DDDDDD"/>
                </a:solidFill>
                <a:latin typeface="Tahoma" pitchFamily="34" charset="0"/>
                <a:ea typeface="HGP創英角ｺﾞｼｯｸUB" pitchFamily="50" charset="-128"/>
              </a:rPr>
              <a:t>年</a:t>
            </a:r>
            <a:r>
              <a:rPr lang="en-US" altLang="ja-JP" sz="1800" dirty="0" smtClean="0">
                <a:solidFill>
                  <a:srgbClr val="DDDDDD"/>
                </a:solidFill>
                <a:latin typeface="Tahoma" pitchFamily="34" charset="0"/>
                <a:ea typeface="HGP創英角ｺﾞｼｯｸUB" pitchFamily="50" charset="-128"/>
              </a:rPr>
              <a:t>)</a:t>
            </a:r>
          </a:p>
          <a:p>
            <a:pPr algn="l">
              <a:lnSpc>
                <a:spcPct val="120000"/>
              </a:lnSpc>
              <a:buClr>
                <a:schemeClr val="accent2"/>
              </a:buClr>
              <a:buSzPct val="70000"/>
              <a:buFont typeface="Wingdings" pitchFamily="2" charset="2"/>
              <a:buNone/>
            </a:pPr>
            <a:r>
              <a:rPr lang="en-US" altLang="ja-JP" sz="1800" dirty="0" smtClean="0">
                <a:solidFill>
                  <a:srgbClr val="DDDDDD"/>
                </a:solidFill>
                <a:latin typeface="Tahoma" pitchFamily="34" charset="0"/>
                <a:ea typeface="HGP創英角ｺﾞｼｯｸUB" pitchFamily="50" charset="-128"/>
              </a:rPr>
              <a:t>              UV</a:t>
            </a:r>
            <a:r>
              <a:rPr lang="ja-JP" altLang="en-US" sz="1800" dirty="0" smtClean="0">
                <a:solidFill>
                  <a:srgbClr val="DDDDDD"/>
                </a:solidFill>
                <a:latin typeface="Tahoma" pitchFamily="34" charset="0"/>
                <a:ea typeface="HGP創英角ｺﾞｼｯｸUB" pitchFamily="50" charset="-128"/>
              </a:rPr>
              <a:t>望遠鏡による惑星観測</a:t>
            </a:r>
            <a:endParaRPr lang="en-US" altLang="ja-JP" sz="1800" dirty="0">
              <a:solidFill>
                <a:srgbClr val="DDDDDD"/>
              </a:solidFill>
              <a:latin typeface="Tahoma" pitchFamily="34" charset="0"/>
              <a:ea typeface="HGP創英角ｺﾞｼｯｸUB" pitchFamily="50" charset="-128"/>
            </a:endParaRPr>
          </a:p>
          <a:p>
            <a:pPr algn="l">
              <a:lnSpc>
                <a:spcPct val="120000"/>
              </a:lnSpc>
              <a:buClr>
                <a:schemeClr val="accent2"/>
              </a:buClr>
              <a:buSzPct val="70000"/>
              <a:buFont typeface="Wingdings" pitchFamily="2" charset="2"/>
              <a:buNone/>
            </a:pPr>
            <a:r>
              <a:rPr lang="en-US" altLang="ja-JP" sz="1800" dirty="0" smtClean="0">
                <a:solidFill>
                  <a:srgbClr val="DDDDDD"/>
                </a:solidFill>
                <a:latin typeface="Tahoma" pitchFamily="34" charset="0"/>
                <a:ea typeface="HGP創英角ｺﾞｼｯｸUB" pitchFamily="50" charset="-128"/>
              </a:rPr>
              <a:t>2</a:t>
            </a:r>
            <a:r>
              <a:rPr lang="ja-JP" altLang="en-US" sz="1800" dirty="0" smtClean="0">
                <a:solidFill>
                  <a:srgbClr val="DDDDDD"/>
                </a:solidFill>
                <a:latin typeface="Tahoma" pitchFamily="34" charset="0"/>
                <a:ea typeface="HGP創英角ｺﾞｼｯｸUB" pitchFamily="50" charset="-128"/>
              </a:rPr>
              <a:t>号機    </a:t>
            </a:r>
            <a:r>
              <a:rPr lang="en-US" altLang="ja-JP" sz="1800" dirty="0" smtClean="0">
                <a:solidFill>
                  <a:srgbClr val="DDDDDD"/>
                </a:solidFill>
                <a:latin typeface="Tahoma" pitchFamily="34" charset="0"/>
                <a:ea typeface="HGP創英角ｺﾞｼｯｸUB" pitchFamily="50" charset="-128"/>
              </a:rPr>
              <a:t>ERG   (~2013</a:t>
            </a:r>
            <a:r>
              <a:rPr lang="ja-JP" altLang="en-US" sz="1800" dirty="0" smtClean="0">
                <a:solidFill>
                  <a:srgbClr val="DDDDDD"/>
                </a:solidFill>
                <a:latin typeface="Tahoma" pitchFamily="34" charset="0"/>
                <a:ea typeface="HGP創英角ｺﾞｼｯｸUB" pitchFamily="50" charset="-128"/>
              </a:rPr>
              <a:t>年</a:t>
            </a:r>
            <a:r>
              <a:rPr lang="en-US" altLang="ja-JP" sz="1800" dirty="0" smtClean="0">
                <a:solidFill>
                  <a:srgbClr val="DDDDDD"/>
                </a:solidFill>
                <a:latin typeface="Tahoma" pitchFamily="34" charset="0"/>
                <a:ea typeface="HGP創英角ｺﾞｼｯｸUB" pitchFamily="50" charset="-128"/>
              </a:rPr>
              <a:t>)</a:t>
            </a:r>
          </a:p>
          <a:p>
            <a:pPr algn="l">
              <a:lnSpc>
                <a:spcPct val="120000"/>
              </a:lnSpc>
              <a:buClr>
                <a:schemeClr val="accent2"/>
              </a:buClr>
              <a:buSzPct val="70000"/>
              <a:buFont typeface="Wingdings" pitchFamily="2" charset="2"/>
              <a:buNone/>
            </a:pPr>
            <a:r>
              <a:rPr lang="en-US" altLang="ja-JP" sz="1800" dirty="0" smtClean="0">
                <a:solidFill>
                  <a:srgbClr val="DDDDDD"/>
                </a:solidFill>
                <a:latin typeface="Tahoma" pitchFamily="34" charset="0"/>
                <a:ea typeface="HGP創英角ｺﾞｼｯｸUB" pitchFamily="50" charset="-128"/>
              </a:rPr>
              <a:t>               </a:t>
            </a:r>
            <a:r>
              <a:rPr lang="ja-JP" altLang="en-US" sz="1800" dirty="0" smtClean="0">
                <a:solidFill>
                  <a:srgbClr val="DDDDDD"/>
                </a:solidFill>
                <a:latin typeface="Tahoma" pitchFamily="34" charset="0"/>
                <a:ea typeface="HGP創英角ｺﾞｼｯｸUB" pitchFamily="50" charset="-128"/>
              </a:rPr>
              <a:t>地球周辺の磁気圏観測</a:t>
            </a:r>
            <a:r>
              <a:rPr lang="ja-JP" altLang="en-US" sz="1800" dirty="0">
                <a:solidFill>
                  <a:srgbClr val="DDDDDD"/>
                </a:solidFill>
                <a:latin typeface="Tahoma" pitchFamily="34" charset="0"/>
                <a:ea typeface="HGP創英角ｺﾞｼｯｸUB" pitchFamily="50" charset="-128"/>
              </a:rPr>
              <a:t>　</a:t>
            </a:r>
          </a:p>
        </p:txBody>
      </p:sp>
      <p:sp>
        <p:nvSpPr>
          <p:cNvPr id="826395" name="Text Box 27"/>
          <p:cNvSpPr txBox="1">
            <a:spLocks noChangeArrowheads="1"/>
          </p:cNvSpPr>
          <p:nvPr/>
        </p:nvSpPr>
        <p:spPr bwMode="auto">
          <a:xfrm>
            <a:off x="5865816" y="3366315"/>
            <a:ext cx="3206778" cy="276999"/>
          </a:xfrm>
          <a:prstGeom prst="rect">
            <a:avLst/>
          </a:prstGeom>
          <a:noFill/>
          <a:ln w="15875">
            <a:noFill/>
            <a:miter lim="800000"/>
            <a:headEnd/>
            <a:tailEnd/>
          </a:ln>
          <a:effectLst/>
        </p:spPr>
        <p:txBody>
          <a:bodyPr wrap="square">
            <a:spAutoFit/>
          </a:bodyPr>
          <a:lstStyle/>
          <a:p>
            <a:pPr algn="l">
              <a:buFontTx/>
              <a:buNone/>
            </a:pPr>
            <a:r>
              <a:rPr lang="ja-JP" altLang="en-US" sz="1200" b="1" dirty="0" smtClean="0">
                <a:solidFill>
                  <a:srgbClr val="C0C0C0"/>
                </a:solidFill>
                <a:latin typeface="Tahoma" pitchFamily="34" charset="0"/>
                <a:ea typeface="HGP創英角ｺﾞｼｯｸUB" pitchFamily="50" charset="-128"/>
                <a:sym typeface="Wingdings" pitchFamily="2" charset="2"/>
              </a:rPr>
              <a:t>小型科学衛星</a:t>
            </a:r>
            <a:r>
              <a:rPr lang="en-US" altLang="ja-JP" sz="1200" b="1" dirty="0" smtClean="0">
                <a:solidFill>
                  <a:srgbClr val="C0C0C0"/>
                </a:solidFill>
                <a:latin typeface="Tahoma" pitchFamily="34" charset="0"/>
                <a:ea typeface="HGP創英角ｺﾞｼｯｸUB" pitchFamily="50" charset="-128"/>
                <a:sym typeface="Wingdings" pitchFamily="2" charset="2"/>
              </a:rPr>
              <a:t>1</a:t>
            </a:r>
            <a:r>
              <a:rPr lang="ja-JP" altLang="en-US" sz="1200" b="1" dirty="0" smtClean="0">
                <a:solidFill>
                  <a:srgbClr val="C0C0C0"/>
                </a:solidFill>
                <a:latin typeface="Tahoma" pitchFamily="34" charset="0"/>
                <a:ea typeface="HGP創英角ｺﾞｼｯｸUB" pitchFamily="50" charset="-128"/>
                <a:sym typeface="Wingdings" pitchFamily="2" charset="2"/>
              </a:rPr>
              <a:t>号機 </a:t>
            </a:r>
            <a:r>
              <a:rPr lang="en-US" altLang="ja-JP" sz="1200" b="1" dirty="0" smtClean="0">
                <a:solidFill>
                  <a:srgbClr val="C0C0C0"/>
                </a:solidFill>
                <a:latin typeface="Tahoma" pitchFamily="34" charset="0"/>
                <a:ea typeface="HGP創英角ｺﾞｼｯｸUB" pitchFamily="50" charset="-128"/>
                <a:sym typeface="Wingdings" pitchFamily="2" charset="2"/>
              </a:rPr>
              <a:t>SPRINT-A/EXCEED </a:t>
            </a:r>
            <a:endParaRPr lang="en-US" altLang="ja-JP" sz="1200" b="1" dirty="0">
              <a:solidFill>
                <a:srgbClr val="C0C0C0"/>
              </a:solidFill>
              <a:latin typeface="Tahoma" pitchFamily="34" charset="0"/>
              <a:ea typeface="HGP創英角ｺﾞｼｯｸUB" pitchFamily="50" charset="-128"/>
            </a:endParaRPr>
          </a:p>
        </p:txBody>
      </p:sp>
      <p:pic>
        <p:nvPicPr>
          <p:cNvPr id="21" name="Picture 44" descr="新小型固体ロケット（イメージ）">
            <a:hlinkClick r:id="rId3"/>
          </p:cNvPr>
          <p:cNvPicPr>
            <a:picLocks noChangeAspect="1" noChangeArrowheads="1"/>
          </p:cNvPicPr>
          <p:nvPr/>
        </p:nvPicPr>
        <p:blipFill>
          <a:blip r:embed="rId4" cstate="print"/>
          <a:srcRect/>
          <a:stretch>
            <a:fillRect/>
          </a:stretch>
        </p:blipFill>
        <p:spPr bwMode="auto">
          <a:xfrm>
            <a:off x="5816051" y="3786190"/>
            <a:ext cx="3042229" cy="2071702"/>
          </a:xfrm>
          <a:prstGeom prst="rect">
            <a:avLst/>
          </a:prstGeom>
          <a:noFill/>
        </p:spPr>
      </p:pic>
      <p:sp>
        <p:nvSpPr>
          <p:cNvPr id="24" name="Text Box 27"/>
          <p:cNvSpPr txBox="1">
            <a:spLocks noChangeArrowheads="1"/>
          </p:cNvSpPr>
          <p:nvPr/>
        </p:nvSpPr>
        <p:spPr bwMode="auto">
          <a:xfrm>
            <a:off x="6286512" y="5854503"/>
            <a:ext cx="2492398" cy="646331"/>
          </a:xfrm>
          <a:prstGeom prst="rect">
            <a:avLst/>
          </a:prstGeom>
          <a:noFill/>
          <a:ln w="15875">
            <a:noFill/>
            <a:miter lim="800000"/>
            <a:headEnd/>
            <a:tailEnd/>
          </a:ln>
          <a:effectLst/>
        </p:spPr>
        <p:txBody>
          <a:bodyPr wrap="square">
            <a:spAutoFit/>
          </a:bodyPr>
          <a:lstStyle/>
          <a:p>
            <a:pPr algn="l">
              <a:buFontTx/>
              <a:buNone/>
            </a:pPr>
            <a:r>
              <a:rPr lang="en-US" altLang="ja-JP" sz="1200" b="1" dirty="0" smtClean="0">
                <a:solidFill>
                  <a:srgbClr val="C0C0C0"/>
                </a:solidFill>
                <a:latin typeface="+mn-lt"/>
                <a:ea typeface="HGP創英角ｺﾞｼｯｸUB" pitchFamily="50" charset="-128"/>
                <a:sym typeface="Wingdings" pitchFamily="2" charset="2"/>
              </a:rPr>
              <a:t>Next-generation</a:t>
            </a:r>
          </a:p>
          <a:p>
            <a:pPr algn="l">
              <a:buFontTx/>
              <a:buNone/>
            </a:pPr>
            <a:r>
              <a:rPr lang="en-US" altLang="ja-JP" sz="1200" b="1" dirty="0" smtClean="0">
                <a:solidFill>
                  <a:srgbClr val="C0C0C0"/>
                </a:solidFill>
                <a:latin typeface="+mn-lt"/>
                <a:sym typeface="Wingdings" pitchFamily="2" charset="2"/>
              </a:rPr>
              <a:t>Solid rocket booster (M-V FO)</a:t>
            </a:r>
          </a:p>
          <a:p>
            <a:pPr algn="l">
              <a:buFontTx/>
              <a:buNone/>
            </a:pPr>
            <a:r>
              <a:rPr lang="en-US" altLang="ja-JP" sz="1200" b="1" dirty="0" smtClean="0">
                <a:solidFill>
                  <a:srgbClr val="C0C0C0"/>
                </a:solidFill>
                <a:latin typeface="+mn-lt"/>
                <a:ea typeface="HGP創英角ｺﾞｼｯｸUB" pitchFamily="50" charset="-128"/>
                <a:sym typeface="Wingdings" pitchFamily="2" charset="2"/>
              </a:rPr>
              <a:t>                            Fig. by JAXA</a:t>
            </a:r>
            <a:endParaRPr lang="en-US" altLang="ja-JP" sz="1200" b="1" dirty="0">
              <a:solidFill>
                <a:srgbClr val="C0C0C0"/>
              </a:solidFill>
              <a:latin typeface="+mn-lt"/>
              <a:ea typeface="HGP創英角ｺﾞｼｯｸUB" pitchFamily="50" charset="-128"/>
            </a:endParaRPr>
          </a:p>
        </p:txBody>
      </p:sp>
      <p:pic>
        <p:nvPicPr>
          <p:cNvPr id="22" name="図 21" descr="kogata_xxs_1.jpg"/>
          <p:cNvPicPr>
            <a:picLocks noChangeAspect="1"/>
          </p:cNvPicPr>
          <p:nvPr/>
        </p:nvPicPr>
        <p:blipFill>
          <a:blip r:embed="rId5" cstate="print"/>
          <a:stretch>
            <a:fillRect/>
          </a:stretch>
        </p:blipFill>
        <p:spPr>
          <a:xfrm>
            <a:off x="5857884" y="1143004"/>
            <a:ext cx="2952744" cy="2214558"/>
          </a:xfrm>
          <a:prstGeom prst="rect">
            <a:avLst/>
          </a:prstGeom>
        </p:spPr>
      </p:pic>
      <p:grpSp>
        <p:nvGrpSpPr>
          <p:cNvPr id="2" name="グループ化 22"/>
          <p:cNvGrpSpPr/>
          <p:nvPr/>
        </p:nvGrpSpPr>
        <p:grpSpPr>
          <a:xfrm>
            <a:off x="857224" y="4286256"/>
            <a:ext cx="5143536" cy="2000264"/>
            <a:chOff x="857224" y="4357694"/>
            <a:chExt cx="5143536" cy="2000264"/>
          </a:xfrm>
        </p:grpSpPr>
        <p:sp>
          <p:nvSpPr>
            <p:cNvPr id="18" name="Rectangle 41"/>
            <p:cNvSpPr>
              <a:spLocks noChangeArrowheads="1"/>
            </p:cNvSpPr>
            <p:nvPr/>
          </p:nvSpPr>
          <p:spPr bwMode="auto">
            <a:xfrm>
              <a:off x="1428728" y="5162042"/>
              <a:ext cx="4572032" cy="720069"/>
            </a:xfrm>
            <a:prstGeom prst="rect">
              <a:avLst/>
            </a:prstGeom>
            <a:noFill/>
            <a:ln w="15875" cap="flat" cmpd="sng">
              <a:noFill/>
              <a:prstDash val="solid"/>
              <a:miter lim="800000"/>
              <a:headEnd/>
              <a:tailEnd/>
            </a:ln>
            <a:effectLst/>
          </p:spPr>
          <p:txBody>
            <a:bodyPr vert="horz" wrap="square" lIns="91440" tIns="45720" rIns="91440" bIns="45720" numCol="1" anchor="ctr" anchorCtr="0" compatLnSpc="1">
              <a:prstTxWarp prst="textNoShape">
                <a:avLst/>
              </a:prstTxWarp>
              <a:spAutoFit/>
            </a:bodyPr>
            <a:lstStyle/>
            <a:p>
              <a:pPr algn="l">
                <a:lnSpc>
                  <a:spcPct val="120000"/>
                </a:lnSpc>
                <a:buNone/>
              </a:pPr>
              <a:r>
                <a:rPr lang="ja-JP" altLang="en-US" sz="1800" dirty="0" smtClean="0">
                  <a:solidFill>
                    <a:srgbClr val="F8F8F8"/>
                  </a:solidFill>
                  <a:latin typeface="Tahoma" pitchFamily="34" charset="0"/>
                  <a:ea typeface="HGP創英角ｺﾞｼｯｸUB" pitchFamily="50" charset="-128"/>
                  <a:cs typeface="ＭＳ 明朝" pitchFamily="17" charset="-128"/>
                </a:rPr>
                <a:t>宇宙分野における新しいサイエンスの</a:t>
              </a:r>
              <a:endParaRPr lang="en-US" altLang="ja-JP" sz="1800" dirty="0" smtClean="0">
                <a:solidFill>
                  <a:srgbClr val="F8F8F8"/>
                </a:solidFill>
                <a:latin typeface="Tahoma" pitchFamily="34" charset="0"/>
                <a:ea typeface="HGP創英角ｺﾞｼｯｸUB" pitchFamily="50" charset="-128"/>
                <a:cs typeface="ＭＳ 明朝" pitchFamily="17" charset="-128"/>
              </a:endParaRPr>
            </a:p>
            <a:p>
              <a:pPr algn="l">
                <a:lnSpc>
                  <a:spcPct val="120000"/>
                </a:lnSpc>
                <a:buNone/>
              </a:pPr>
              <a:r>
                <a:rPr lang="ja-JP" altLang="en-US" sz="1800" dirty="0" smtClean="0">
                  <a:solidFill>
                    <a:srgbClr val="F8F8F8"/>
                  </a:solidFill>
                  <a:latin typeface="Tahoma" pitchFamily="34" charset="0"/>
                  <a:ea typeface="HGP創英角ｺﾞｼｯｸUB" pitchFamily="50" charset="-128"/>
                  <a:cs typeface="ＭＳ 明朝" pitchFamily="17" charset="-128"/>
                </a:rPr>
                <a:t>可能性として評価を受けている</a:t>
              </a:r>
              <a:endParaRPr lang="en-US" altLang="ja-JP" sz="1800" dirty="0" smtClean="0">
                <a:solidFill>
                  <a:srgbClr val="F8F8F8"/>
                </a:solidFill>
                <a:latin typeface="Tahoma" pitchFamily="34" charset="0"/>
                <a:ea typeface="HGP創英角ｺﾞｼｯｸUB" pitchFamily="50" charset="-128"/>
                <a:cs typeface="ＭＳ 明朝" pitchFamily="17" charset="-128"/>
              </a:endParaRPr>
            </a:p>
          </p:txBody>
        </p:sp>
        <p:grpSp>
          <p:nvGrpSpPr>
            <p:cNvPr id="3" name="グループ化 16"/>
            <p:cNvGrpSpPr/>
            <p:nvPr/>
          </p:nvGrpSpPr>
          <p:grpSpPr>
            <a:xfrm>
              <a:off x="857224" y="4357694"/>
              <a:ext cx="4714908" cy="2000264"/>
              <a:chOff x="857224" y="4357694"/>
              <a:chExt cx="4714908" cy="2000264"/>
            </a:xfrm>
          </p:grpSpPr>
          <p:sp>
            <p:nvSpPr>
              <p:cNvPr id="20" name="角丸四角形 19"/>
              <p:cNvSpPr/>
              <p:nvPr/>
            </p:nvSpPr>
            <p:spPr bwMode="auto">
              <a:xfrm>
                <a:off x="857224" y="4786322"/>
                <a:ext cx="4500594" cy="1571636"/>
              </a:xfrm>
              <a:prstGeom prst="roundRect">
                <a:avLst>
                  <a:gd name="adj" fmla="val 12514"/>
                </a:avLst>
              </a:prstGeom>
              <a:solidFill>
                <a:srgbClr val="CCECFF">
                  <a:alpha val="10000"/>
                </a:srgbClr>
              </a:solidFill>
              <a:ln w="6350">
                <a:no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kern="1200" dirty="0">
                  <a:solidFill>
                    <a:srgbClr val="FFFFFF"/>
                  </a:solidFill>
                  <a:latin typeface="Tahoma" pitchFamily="34" charset="0"/>
                  <a:ea typeface="HGP創英角ｺﾞｼｯｸUB" pitchFamily="50" charset="-128"/>
                  <a:cs typeface="+mn-cs"/>
                </a:endParaRPr>
              </a:p>
            </p:txBody>
          </p:sp>
          <p:sp>
            <p:nvSpPr>
              <p:cNvPr id="14" name="Rectangle 41"/>
              <p:cNvSpPr>
                <a:spLocks noChangeArrowheads="1"/>
              </p:cNvSpPr>
              <p:nvPr/>
            </p:nvSpPr>
            <p:spPr bwMode="auto">
              <a:xfrm>
                <a:off x="928662" y="4786322"/>
                <a:ext cx="4214842" cy="420436"/>
              </a:xfrm>
              <a:prstGeom prst="rect">
                <a:avLst/>
              </a:prstGeom>
              <a:noFill/>
              <a:ln w="15875" cap="flat" cmpd="sng">
                <a:noFill/>
                <a:prstDash val="solid"/>
                <a:miter lim="800000"/>
                <a:headEnd/>
                <a:tailEnd/>
              </a:ln>
              <a:effectLst/>
            </p:spPr>
            <p:txBody>
              <a:bodyPr vert="horz" wrap="square" lIns="91440" tIns="45720" rIns="91440" bIns="45720" numCol="1" anchor="ctr" anchorCtr="0" compatLnSpc="1">
                <a:prstTxWarp prst="textNoShape">
                  <a:avLst/>
                </a:prstTxWarp>
                <a:spAutoFit/>
              </a:bodyPr>
              <a:lstStyle/>
              <a:p>
                <a:pPr algn="l">
                  <a:lnSpc>
                    <a:spcPct val="120000"/>
                  </a:lnSpc>
                  <a:buNone/>
                </a:pPr>
                <a:r>
                  <a:rPr lang="en-US" altLang="ja-JP" sz="2000" dirty="0" smtClean="0">
                    <a:solidFill>
                      <a:srgbClr val="CCECFF"/>
                    </a:solidFill>
                    <a:latin typeface="Tahoma" pitchFamily="34" charset="0"/>
                    <a:ea typeface="HGP創英角ｺﾞｼｯｸUB" pitchFamily="50" charset="-128"/>
                    <a:cs typeface="ＭＳ 明朝" pitchFamily="17" charset="-128"/>
                  </a:rPr>
                  <a:t>DPF: </a:t>
                </a:r>
                <a:r>
                  <a:rPr lang="en-US" altLang="ja-JP" sz="2000" dirty="0" smtClean="0">
                    <a:solidFill>
                      <a:srgbClr val="CCECFF"/>
                    </a:solidFill>
                    <a:latin typeface="Tahoma" pitchFamily="34" charset="0"/>
                    <a:cs typeface="ＭＳ 明朝" pitchFamily="17" charset="-128"/>
                  </a:rPr>
                  <a:t> </a:t>
                </a:r>
                <a:r>
                  <a:rPr lang="ja-JP" altLang="en-US" sz="2000" dirty="0" smtClean="0">
                    <a:solidFill>
                      <a:srgbClr val="CCECFF"/>
                    </a:solidFill>
                    <a:latin typeface="Tahoma" pitchFamily="34" charset="0"/>
                    <a:ea typeface="HGP創英角ｺﾞｼｯｸUB" pitchFamily="50" charset="-128"/>
                    <a:cs typeface="ＭＳ 明朝" pitchFamily="17" charset="-128"/>
                  </a:rPr>
                  <a:t>小型科学衛星</a:t>
                </a:r>
                <a:r>
                  <a:rPr lang="en-US" altLang="ja-JP" sz="2000" dirty="0" smtClean="0">
                    <a:solidFill>
                      <a:srgbClr val="CCECFF"/>
                    </a:solidFill>
                    <a:latin typeface="Tahoma" pitchFamily="34" charset="0"/>
                    <a:ea typeface="HGP創英角ｺﾞｼｯｸUB" pitchFamily="50" charset="-128"/>
                    <a:cs typeface="ＭＳ 明朝" pitchFamily="17" charset="-128"/>
                  </a:rPr>
                  <a:t>3</a:t>
                </a:r>
                <a:r>
                  <a:rPr lang="ja-JP" altLang="en-US" sz="2000" dirty="0" smtClean="0">
                    <a:solidFill>
                      <a:srgbClr val="CCECFF"/>
                    </a:solidFill>
                    <a:latin typeface="Tahoma" pitchFamily="34" charset="0"/>
                    <a:ea typeface="HGP創英角ｺﾞｼｯｸUB" pitchFamily="50" charset="-128"/>
                    <a:cs typeface="ＭＳ 明朝" pitchFamily="17" charset="-128"/>
                  </a:rPr>
                  <a:t>号機 を目指</a:t>
                </a:r>
                <a:r>
                  <a:rPr lang="ja-JP" altLang="en-US" sz="2000" dirty="0" smtClean="0">
                    <a:solidFill>
                      <a:srgbClr val="CCECFF"/>
                    </a:solidFill>
                    <a:latin typeface="Tahoma" pitchFamily="34" charset="0"/>
                    <a:cs typeface="ＭＳ 明朝" pitchFamily="17" charset="-128"/>
                  </a:rPr>
                  <a:t>す</a:t>
                </a:r>
                <a:endParaRPr lang="en-US" altLang="ja-JP" sz="2000" dirty="0" smtClean="0">
                  <a:solidFill>
                    <a:srgbClr val="CCECFF"/>
                  </a:solidFill>
                  <a:latin typeface="Tahoma" pitchFamily="34" charset="0"/>
                  <a:ea typeface="HGP創英角ｺﾞｼｯｸUB" pitchFamily="50" charset="-128"/>
                  <a:cs typeface="ＭＳ 明朝" pitchFamily="17" charset="-128"/>
                </a:endParaRPr>
              </a:p>
            </p:txBody>
          </p:sp>
          <p:sp>
            <p:nvSpPr>
              <p:cNvPr id="15" name="AutoShape 33"/>
              <p:cNvSpPr>
                <a:spLocks noChangeArrowheads="1"/>
              </p:cNvSpPr>
              <p:nvPr/>
            </p:nvSpPr>
            <p:spPr bwMode="auto">
              <a:xfrm rot="5400000">
                <a:off x="2205813" y="4152113"/>
                <a:ext cx="344488" cy="755650"/>
              </a:xfrm>
              <a:custGeom>
                <a:avLst/>
                <a:gdLst>
                  <a:gd name="G0" fmla="+- 11249 0 0"/>
                  <a:gd name="G1" fmla="+- 5118 0 0"/>
                  <a:gd name="G2" fmla="+- 21600 0 5118"/>
                  <a:gd name="G3" fmla="+- 10800 0 5118"/>
                  <a:gd name="G4" fmla="+- 21600 0 11249"/>
                  <a:gd name="G5" fmla="*/ G4 G3 10800"/>
                  <a:gd name="G6" fmla="+- 21600 0 G5"/>
                  <a:gd name="T0" fmla="*/ 11249 w 21600"/>
                  <a:gd name="T1" fmla="*/ 0 h 21600"/>
                  <a:gd name="T2" fmla="*/ 0 w 21600"/>
                  <a:gd name="T3" fmla="*/ 10800 h 21600"/>
                  <a:gd name="T4" fmla="*/ 112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49" y="0"/>
                    </a:moveTo>
                    <a:lnTo>
                      <a:pt x="11249" y="5118"/>
                    </a:lnTo>
                    <a:lnTo>
                      <a:pt x="3375" y="5118"/>
                    </a:lnTo>
                    <a:lnTo>
                      <a:pt x="3375" y="16482"/>
                    </a:lnTo>
                    <a:lnTo>
                      <a:pt x="11249" y="16482"/>
                    </a:lnTo>
                    <a:lnTo>
                      <a:pt x="11249" y="21600"/>
                    </a:lnTo>
                    <a:lnTo>
                      <a:pt x="21600" y="10800"/>
                    </a:lnTo>
                    <a:close/>
                  </a:path>
                  <a:path w="21600" h="21600">
                    <a:moveTo>
                      <a:pt x="1350" y="5118"/>
                    </a:moveTo>
                    <a:lnTo>
                      <a:pt x="1350" y="16482"/>
                    </a:lnTo>
                    <a:lnTo>
                      <a:pt x="2700" y="16482"/>
                    </a:lnTo>
                    <a:lnTo>
                      <a:pt x="2700" y="5118"/>
                    </a:lnTo>
                    <a:close/>
                  </a:path>
                  <a:path w="21600" h="21600">
                    <a:moveTo>
                      <a:pt x="0" y="5118"/>
                    </a:moveTo>
                    <a:lnTo>
                      <a:pt x="0" y="16482"/>
                    </a:lnTo>
                    <a:lnTo>
                      <a:pt x="675" y="16482"/>
                    </a:lnTo>
                    <a:lnTo>
                      <a:pt x="675" y="5118"/>
                    </a:lnTo>
                    <a:close/>
                  </a:path>
                </a:pathLst>
              </a:custGeom>
              <a:solidFill>
                <a:srgbClr val="FFFFFF">
                  <a:alpha val="9804"/>
                </a:srgbClr>
              </a:solidFill>
              <a:ln w="6350">
                <a:solidFill>
                  <a:srgbClr val="FFFFFF"/>
                </a:solidFill>
                <a:miter lim="800000"/>
                <a:headEnd/>
                <a:tailEnd/>
              </a:ln>
              <a:effectLst/>
            </p:spPr>
            <p:txBody>
              <a:bodyPr anchor="ctr">
                <a:spAutoFit/>
              </a:bodyPr>
              <a:lstStyle/>
              <a:p>
                <a:pPr algn="ctr" rtl="0" fontAlgn="base">
                  <a:spcBef>
                    <a:spcPct val="0"/>
                  </a:spcBef>
                  <a:spcAft>
                    <a:spcPct val="0"/>
                  </a:spcAft>
                  <a:buFontTx/>
                  <a:buChar char="•"/>
                </a:pPr>
                <a:endParaRPr kumimoji="1" lang="ja-JP" altLang="en-US" sz="2000" kern="1200">
                  <a:solidFill>
                    <a:srgbClr val="003366"/>
                  </a:solidFill>
                  <a:latin typeface="Times New Roman" pitchFamily="18" charset="0"/>
                  <a:ea typeface="HGP創英角ｺﾞｼｯｸUB" pitchFamily="50" charset="-128"/>
                  <a:cs typeface="+mn-cs"/>
                </a:endParaRPr>
              </a:p>
            </p:txBody>
          </p:sp>
          <p:sp>
            <p:nvSpPr>
              <p:cNvPr id="19" name="Rectangle 41"/>
              <p:cNvSpPr>
                <a:spLocks noChangeArrowheads="1"/>
              </p:cNvSpPr>
              <p:nvPr/>
            </p:nvSpPr>
            <p:spPr bwMode="auto">
              <a:xfrm>
                <a:off x="2143108" y="5916907"/>
                <a:ext cx="3429024" cy="420436"/>
              </a:xfrm>
              <a:prstGeom prst="rect">
                <a:avLst/>
              </a:prstGeom>
              <a:noFill/>
              <a:ln w="15875" cap="flat" cmpd="sng">
                <a:noFill/>
                <a:prstDash val="solid"/>
                <a:miter lim="800000"/>
                <a:headEnd/>
                <a:tailEnd/>
              </a:ln>
              <a:effectLst/>
            </p:spPr>
            <p:txBody>
              <a:bodyPr vert="horz" wrap="square" lIns="91440" tIns="45720" rIns="91440" bIns="45720" numCol="1" anchor="ctr" anchorCtr="0" compatLnSpc="1">
                <a:prstTxWarp prst="textNoShape">
                  <a:avLst/>
                </a:prstTxWarp>
                <a:spAutoFit/>
              </a:bodyPr>
              <a:lstStyle/>
              <a:p>
                <a:pPr algn="l">
                  <a:lnSpc>
                    <a:spcPct val="120000"/>
                  </a:lnSpc>
                  <a:buNone/>
                </a:pPr>
                <a:r>
                  <a:rPr lang="ja-JP" altLang="en-US" sz="2000" dirty="0" smtClean="0">
                    <a:solidFill>
                      <a:srgbClr val="CCECFF"/>
                    </a:solidFill>
                    <a:latin typeface="Tahoma" pitchFamily="34" charset="0"/>
                    <a:ea typeface="HGP創英角ｺﾞｼｯｸUB" pitchFamily="50" charset="-128"/>
                    <a:cs typeface="ＭＳ 明朝" pitchFamily="17" charset="-128"/>
                  </a:rPr>
                  <a:t>打ち上げ目標 </a:t>
                </a:r>
                <a:r>
                  <a:rPr lang="en-US" altLang="ja-JP" sz="2000" dirty="0" smtClean="0">
                    <a:solidFill>
                      <a:srgbClr val="CCECFF"/>
                    </a:solidFill>
                    <a:latin typeface="Tahoma" pitchFamily="34" charset="0"/>
                    <a:ea typeface="HGP創英角ｺﾞｼｯｸUB" pitchFamily="50" charset="-128"/>
                    <a:cs typeface="ＭＳ 明朝" pitchFamily="17" charset="-128"/>
                  </a:rPr>
                  <a:t>:  2015</a:t>
                </a:r>
                <a:r>
                  <a:rPr lang="ja-JP" altLang="en-US" sz="2000" dirty="0" smtClean="0">
                    <a:solidFill>
                      <a:srgbClr val="CCECFF"/>
                    </a:solidFill>
                    <a:latin typeface="Tahoma" pitchFamily="34" charset="0"/>
                    <a:ea typeface="HGP創英角ｺﾞｼｯｸUB" pitchFamily="50" charset="-128"/>
                    <a:cs typeface="ＭＳ 明朝" pitchFamily="17" charset="-128"/>
                  </a:rPr>
                  <a:t>年</a:t>
                </a:r>
                <a:r>
                  <a:rPr lang="ja-JP" altLang="en-US" sz="2000" dirty="0" smtClean="0">
                    <a:solidFill>
                      <a:srgbClr val="CCECFF"/>
                    </a:solidFill>
                    <a:latin typeface="Tahoma" pitchFamily="34" charset="0"/>
                    <a:cs typeface="ＭＳ 明朝" pitchFamily="17" charset="-128"/>
                  </a:rPr>
                  <a:t>度</a:t>
                </a:r>
                <a:endParaRPr lang="en-US" altLang="ja-JP" sz="2000" dirty="0" smtClean="0">
                  <a:solidFill>
                    <a:srgbClr val="CCECFF"/>
                  </a:solidFill>
                  <a:latin typeface="Tahoma" pitchFamily="34" charset="0"/>
                  <a:ea typeface="HGP創英角ｺﾞｼｯｸUB" pitchFamily="50" charset="-128"/>
                  <a:cs typeface="ＭＳ 明朝" pitchFamily="17" charset="-128"/>
                </a:endParaRPr>
              </a:p>
            </p:txBody>
          </p:sp>
        </p:grpSp>
      </p:gr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890" name="Picture 2"/>
          <p:cNvPicPr>
            <a:picLocks noChangeAspect="1" noChangeArrowheads="1"/>
          </p:cNvPicPr>
          <p:nvPr/>
        </p:nvPicPr>
        <p:blipFill>
          <a:blip r:embed="rId3" cstate="print"/>
          <a:srcRect/>
          <a:stretch>
            <a:fillRect/>
          </a:stretch>
        </p:blipFill>
        <p:spPr bwMode="auto">
          <a:xfrm>
            <a:off x="2500298" y="2143116"/>
            <a:ext cx="1305302" cy="1316037"/>
          </a:xfrm>
          <a:prstGeom prst="rect">
            <a:avLst/>
          </a:prstGeom>
          <a:noFill/>
          <a:ln w="9525">
            <a:noFill/>
            <a:miter lim="800000"/>
            <a:headEnd/>
            <a:tailEnd/>
          </a:ln>
        </p:spPr>
      </p:pic>
      <p:graphicFrame>
        <p:nvGraphicFramePr>
          <p:cNvPr id="1076229" name="Group 5"/>
          <p:cNvGraphicFramePr>
            <a:graphicFrameLocks noGrp="1"/>
          </p:cNvGraphicFramePr>
          <p:nvPr/>
        </p:nvGraphicFramePr>
        <p:xfrm>
          <a:off x="611188" y="1142984"/>
          <a:ext cx="8280400" cy="5214974"/>
        </p:xfrm>
        <a:graphic>
          <a:graphicData uri="http://schemas.openxmlformats.org/drawingml/2006/table">
            <a:tbl>
              <a:tblPr/>
              <a:tblGrid>
                <a:gridCol w="395287"/>
                <a:gridCol w="393700"/>
                <a:gridCol w="393700"/>
                <a:gridCol w="393700"/>
                <a:gridCol w="395288"/>
                <a:gridCol w="395287"/>
                <a:gridCol w="393700"/>
                <a:gridCol w="395288"/>
                <a:gridCol w="120650"/>
                <a:gridCol w="273050"/>
                <a:gridCol w="393700"/>
                <a:gridCol w="395287"/>
                <a:gridCol w="392113"/>
                <a:gridCol w="395287"/>
                <a:gridCol w="395288"/>
                <a:gridCol w="392112"/>
                <a:gridCol w="395288"/>
                <a:gridCol w="395287"/>
                <a:gridCol w="393700"/>
                <a:gridCol w="395288"/>
                <a:gridCol w="392112"/>
                <a:gridCol w="395288"/>
              </a:tblGrid>
              <a:tr h="427822">
                <a:tc>
                  <a:txBody>
                    <a:bodyPr/>
                    <a:lstStyle/>
                    <a:p>
                      <a:pPr marL="0" marR="0" lvl="0" indent="0" algn="l"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9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2010</a:t>
                      </a:r>
                    </a:p>
                  </a:txBody>
                  <a:tcPr marL="0" marR="0" marT="0" marB="0" anchor="ctr" anchorCtr="1" horzOverflow="overflow">
                    <a:lnL w="3175" cap="flat" cmpd="sng" algn="ctr">
                      <a:solidFill>
                        <a:srgbClr val="B2B2B2"/>
                      </a:solidFill>
                      <a:prstDash val="solid"/>
                      <a:round/>
                      <a:headEnd type="none" w="med" len="med"/>
                      <a:tailEnd type="none" w="med" len="med"/>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29</a:t>
                      </a:r>
                    </a:p>
                  </a:txBody>
                  <a:tcPr marL="0" marR="0" marT="0" marB="0" anchor="ctr" anchorCtr="1" horzOverflow="overflow">
                    <a:lnL>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r h="2900561">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Mission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1">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18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030949">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Objective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Space test of key tech.</a:t>
                      </a: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observation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Detect GW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with min. spec</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FP between S/C</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astronomy</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855642">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Design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Tx/>
                        <a:buSzPct val="70000"/>
                        <a:buFontTx/>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Single small satellite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Tx/>
                        <a:buSzPct val="70000"/>
                        <a:buFontTx/>
                        <a:buNone/>
                        <a:tabLst/>
                      </a:pPr>
                      <a:r>
                        <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0"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Short FP interferometer</a:t>
                      </a:r>
                      <a:endPar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1 interferometer unit</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x 3-4 units</a:t>
                      </a: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1076227" name="Rectangle 3"/>
          <p:cNvSpPr>
            <a:spLocks noGrp="1" noChangeArrowheads="1"/>
          </p:cNvSpPr>
          <p:nvPr>
            <p:ph type="title"/>
          </p:nvPr>
        </p:nvSpPr>
        <p:spPr/>
        <p:txBody>
          <a:bodyPr/>
          <a:lstStyle/>
          <a:p>
            <a:r>
              <a:rPr lang="en-US" altLang="ja-JP" dirty="0" smtClean="0">
                <a:solidFill>
                  <a:srgbClr val="DDDDDD"/>
                </a:solidFill>
              </a:rPr>
              <a:t>DECIGO</a:t>
            </a:r>
            <a:r>
              <a:rPr lang="ja-JP" altLang="en-US" dirty="0" smtClean="0">
                <a:solidFill>
                  <a:srgbClr val="DDDDDD"/>
                </a:solidFill>
              </a:rPr>
              <a:t>計画のロードマップ</a:t>
            </a:r>
            <a:endParaRPr lang="ja-JP" altLang="en-US" dirty="0">
              <a:solidFill>
                <a:srgbClr val="DDDDDD"/>
              </a:solidFill>
            </a:endParaRPr>
          </a:p>
        </p:txBody>
      </p:sp>
      <p:sp>
        <p:nvSpPr>
          <p:cNvPr id="358"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1076228" name="Text Box 4"/>
          <p:cNvSpPr txBox="1">
            <a:spLocks noChangeArrowheads="1"/>
          </p:cNvSpPr>
          <p:nvPr/>
        </p:nvSpPr>
        <p:spPr bwMode="auto">
          <a:xfrm>
            <a:off x="6805613" y="850900"/>
            <a:ext cx="2303462" cy="274638"/>
          </a:xfrm>
          <a:prstGeom prst="rect">
            <a:avLst/>
          </a:prstGeom>
          <a:noFill/>
          <a:ln w="15875">
            <a:noFill/>
            <a:miter lim="800000"/>
            <a:headEnd/>
            <a:tailEnd/>
          </a:ln>
          <a:effectLst/>
        </p:spPr>
        <p:txBody>
          <a:bodyPr>
            <a:spAutoFit/>
          </a:bodyPr>
          <a:lstStyle/>
          <a:p>
            <a:pPr>
              <a:buFontTx/>
              <a:buNone/>
            </a:pPr>
            <a:r>
              <a:rPr lang="en-US" altLang="ja-JP" sz="1200" b="1" dirty="0">
                <a:solidFill>
                  <a:srgbClr val="DDDDDD"/>
                </a:solidFill>
                <a:latin typeface="Tahoma" pitchFamily="34" charset="0"/>
                <a:ea typeface="HGP創英角ｺﾞｼｯｸUB" pitchFamily="50" charset="-128"/>
              </a:rPr>
              <a:t>Figure: S.Kawamura</a:t>
            </a:r>
          </a:p>
        </p:txBody>
      </p:sp>
      <p:grpSp>
        <p:nvGrpSpPr>
          <p:cNvPr id="2" name="Group 47"/>
          <p:cNvGrpSpPr>
            <a:grpSpLocks/>
          </p:cNvGrpSpPr>
          <p:nvPr/>
        </p:nvGrpSpPr>
        <p:grpSpPr bwMode="auto">
          <a:xfrm>
            <a:off x="5029200" y="2473311"/>
            <a:ext cx="1044575" cy="957262"/>
            <a:chOff x="741" y="473"/>
            <a:chExt cx="3836" cy="3504"/>
          </a:xfrm>
        </p:grpSpPr>
        <p:sp>
          <p:nvSpPr>
            <p:cNvPr id="1076272" name="Oval 48"/>
            <p:cNvSpPr>
              <a:spLocks noChangeArrowheads="1"/>
            </p:cNvSpPr>
            <p:nvPr/>
          </p:nvSpPr>
          <p:spPr bwMode="auto">
            <a:xfrm>
              <a:off x="74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3" name="Oval 49"/>
            <p:cNvSpPr>
              <a:spLocks noChangeArrowheads="1"/>
            </p:cNvSpPr>
            <p:nvPr/>
          </p:nvSpPr>
          <p:spPr bwMode="auto">
            <a:xfrm>
              <a:off x="328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4" name="Oval 50"/>
            <p:cNvSpPr>
              <a:spLocks noChangeArrowheads="1"/>
            </p:cNvSpPr>
            <p:nvPr/>
          </p:nvSpPr>
          <p:spPr bwMode="auto">
            <a:xfrm>
              <a:off x="2008" y="473"/>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3" name="Group 51"/>
            <p:cNvGrpSpPr>
              <a:grpSpLocks/>
            </p:cNvGrpSpPr>
            <p:nvPr/>
          </p:nvGrpSpPr>
          <p:grpSpPr bwMode="auto">
            <a:xfrm rot="7209001">
              <a:off x="2107" y="1529"/>
              <a:ext cx="432" cy="358"/>
              <a:chOff x="4785" y="11039"/>
              <a:chExt cx="829" cy="688"/>
            </a:xfrm>
          </p:grpSpPr>
          <p:sp>
            <p:nvSpPr>
              <p:cNvPr id="1076276" name="Freeform 5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7" name="Line 53"/>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8" name="Line 54"/>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9" name="Line 55"/>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0" name="Arc 5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4" name="Group 57"/>
            <p:cNvGrpSpPr>
              <a:grpSpLocks/>
            </p:cNvGrpSpPr>
            <p:nvPr/>
          </p:nvGrpSpPr>
          <p:grpSpPr bwMode="auto">
            <a:xfrm rot="7209001">
              <a:off x="2107" y="1529"/>
              <a:ext cx="432" cy="358"/>
              <a:chOff x="4785" y="11039"/>
              <a:chExt cx="829" cy="688"/>
            </a:xfrm>
          </p:grpSpPr>
          <p:sp>
            <p:nvSpPr>
              <p:cNvPr id="1076282" name="Freeform 5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3" name="Line 59"/>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4" name="Line 60"/>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5" name="Line 61"/>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6" name="Arc 6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5" name="Group 63"/>
            <p:cNvGrpSpPr>
              <a:grpSpLocks/>
            </p:cNvGrpSpPr>
            <p:nvPr/>
          </p:nvGrpSpPr>
          <p:grpSpPr bwMode="auto">
            <a:xfrm flipH="1">
              <a:off x="3041" y="3145"/>
              <a:ext cx="432" cy="358"/>
              <a:chOff x="4785" y="11039"/>
              <a:chExt cx="829" cy="688"/>
            </a:xfrm>
          </p:grpSpPr>
          <p:sp>
            <p:nvSpPr>
              <p:cNvPr id="1076288" name="Freeform 6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9" name="Line 65"/>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0" name="Line 66"/>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1" name="Line 67"/>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2" name="Arc 6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6" name="Group 69"/>
            <p:cNvGrpSpPr>
              <a:grpSpLocks/>
            </p:cNvGrpSpPr>
            <p:nvPr/>
          </p:nvGrpSpPr>
          <p:grpSpPr bwMode="auto">
            <a:xfrm flipH="1">
              <a:off x="3041" y="3142"/>
              <a:ext cx="432" cy="361"/>
              <a:chOff x="4785" y="11039"/>
              <a:chExt cx="829" cy="688"/>
            </a:xfrm>
          </p:grpSpPr>
          <p:sp>
            <p:nvSpPr>
              <p:cNvPr id="1076294" name="Freeform 7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5" name="Line 71"/>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6" name="Line 72"/>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7" name="Line 73"/>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8" name="Arc 7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299" name="Rectangle 75"/>
            <p:cNvSpPr>
              <a:spLocks noChangeArrowheads="1"/>
            </p:cNvSpPr>
            <p:nvPr/>
          </p:nvSpPr>
          <p:spPr bwMode="auto">
            <a:xfrm rot="-17064441">
              <a:off x="1453" y="3113"/>
              <a:ext cx="30"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0" name="Rectangle 76"/>
            <p:cNvSpPr>
              <a:spLocks noChangeArrowheads="1"/>
            </p:cNvSpPr>
            <p:nvPr/>
          </p:nvSpPr>
          <p:spPr bwMode="auto">
            <a:xfrm rot="2679310">
              <a:off x="1537" y="3266"/>
              <a:ext cx="27"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1" name="Rectangle 77"/>
            <p:cNvSpPr>
              <a:spLocks noChangeArrowheads="1"/>
            </p:cNvSpPr>
            <p:nvPr/>
          </p:nvSpPr>
          <p:spPr bwMode="auto">
            <a:xfrm rot="3571960">
              <a:off x="1371" y="3219"/>
              <a:ext cx="33" cy="252"/>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2" name="Line 78"/>
            <p:cNvSpPr>
              <a:spLocks noChangeShapeType="1"/>
            </p:cNvSpPr>
            <p:nvPr/>
          </p:nvSpPr>
          <p:spPr bwMode="auto">
            <a:xfrm flipV="1">
              <a:off x="901" y="3328"/>
              <a:ext cx="2362"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03" name="Rectangle 79"/>
            <p:cNvSpPr>
              <a:spLocks noChangeArrowheads="1"/>
            </p:cNvSpPr>
            <p:nvPr/>
          </p:nvSpPr>
          <p:spPr bwMode="auto">
            <a:xfrm>
              <a:off x="874" y="3260"/>
              <a:ext cx="255" cy="13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4" name="Freeform 80"/>
            <p:cNvSpPr>
              <a:spLocks/>
            </p:cNvSpPr>
            <p:nvPr/>
          </p:nvSpPr>
          <p:spPr bwMode="auto">
            <a:xfrm>
              <a:off x="1653" y="3278"/>
              <a:ext cx="56" cy="101"/>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5" name="Line 81"/>
            <p:cNvSpPr>
              <a:spLocks noChangeShapeType="1"/>
            </p:cNvSpPr>
            <p:nvPr/>
          </p:nvSpPr>
          <p:spPr bwMode="auto">
            <a:xfrm>
              <a:off x="1656" y="3281"/>
              <a:ext cx="5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6" name="Line 82"/>
            <p:cNvSpPr>
              <a:spLocks noChangeShapeType="1"/>
            </p:cNvSpPr>
            <p:nvPr/>
          </p:nvSpPr>
          <p:spPr bwMode="auto">
            <a:xfrm>
              <a:off x="1659" y="3376"/>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7" name="Group 83"/>
            <p:cNvGrpSpPr>
              <a:grpSpLocks/>
            </p:cNvGrpSpPr>
            <p:nvPr/>
          </p:nvGrpSpPr>
          <p:grpSpPr bwMode="auto">
            <a:xfrm>
              <a:off x="1857" y="3148"/>
              <a:ext cx="429" cy="361"/>
              <a:chOff x="4785" y="11039"/>
              <a:chExt cx="829" cy="688"/>
            </a:xfrm>
          </p:grpSpPr>
          <p:sp>
            <p:nvSpPr>
              <p:cNvPr id="1076308" name="Freeform 8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9" name="Line 8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0" name="Line 8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1" name="Line 8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2" name="Arc 8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13" name="Freeform 89"/>
            <p:cNvSpPr>
              <a:spLocks/>
            </p:cNvSpPr>
            <p:nvPr/>
          </p:nvSpPr>
          <p:spPr bwMode="auto">
            <a:xfrm>
              <a:off x="1795" y="3260"/>
              <a:ext cx="1557" cy="3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4" name="Freeform 90"/>
            <p:cNvSpPr>
              <a:spLocks/>
            </p:cNvSpPr>
            <p:nvPr/>
          </p:nvSpPr>
          <p:spPr bwMode="auto">
            <a:xfrm flipV="1">
              <a:off x="1795" y="3370"/>
              <a:ext cx="1557" cy="2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5" name="Freeform 91"/>
            <p:cNvSpPr>
              <a:spLocks/>
            </p:cNvSpPr>
            <p:nvPr/>
          </p:nvSpPr>
          <p:spPr bwMode="auto">
            <a:xfrm rot="2663462">
              <a:off x="1721" y="3254"/>
              <a:ext cx="154"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6" name="Freeform 92"/>
            <p:cNvSpPr>
              <a:spLocks/>
            </p:cNvSpPr>
            <p:nvPr/>
          </p:nvSpPr>
          <p:spPr bwMode="auto">
            <a:xfrm>
              <a:off x="1934" y="3260"/>
              <a:ext cx="1444"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7" name="Freeform 93"/>
            <p:cNvSpPr>
              <a:spLocks/>
            </p:cNvSpPr>
            <p:nvPr/>
          </p:nvSpPr>
          <p:spPr bwMode="auto">
            <a:xfrm>
              <a:off x="1647" y="3245"/>
              <a:ext cx="325"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8" name="Arc 94"/>
            <p:cNvSpPr>
              <a:spLocks/>
            </p:cNvSpPr>
            <p:nvPr/>
          </p:nvSpPr>
          <p:spPr bwMode="auto">
            <a:xfrm rot="6937498">
              <a:off x="1582" y="3091"/>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9" name="Arc 95"/>
            <p:cNvSpPr>
              <a:spLocks/>
            </p:cNvSpPr>
            <p:nvPr/>
          </p:nvSpPr>
          <p:spPr bwMode="auto">
            <a:xfrm rot="14662502" flipV="1">
              <a:off x="1582" y="332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20" name="Freeform 96"/>
            <p:cNvSpPr>
              <a:spLocks/>
            </p:cNvSpPr>
            <p:nvPr/>
          </p:nvSpPr>
          <p:spPr bwMode="auto">
            <a:xfrm flipH="1">
              <a:off x="3343" y="3192"/>
              <a:ext cx="121"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1" name="Line 97"/>
            <p:cNvSpPr>
              <a:spLocks noChangeShapeType="1"/>
            </p:cNvSpPr>
            <p:nvPr/>
          </p:nvSpPr>
          <p:spPr bwMode="auto">
            <a:xfrm flipH="1">
              <a:off x="3343" y="3189"/>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2" name="Line 98"/>
            <p:cNvSpPr>
              <a:spLocks noChangeShapeType="1"/>
            </p:cNvSpPr>
            <p:nvPr/>
          </p:nvSpPr>
          <p:spPr bwMode="auto">
            <a:xfrm flipH="1">
              <a:off x="3337" y="3459"/>
              <a:ext cx="136"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3" name="Arc 99"/>
            <p:cNvSpPr>
              <a:spLocks/>
            </p:cNvSpPr>
            <p:nvPr/>
          </p:nvSpPr>
          <p:spPr bwMode="auto">
            <a:xfrm rot="8071501" flipH="1">
              <a:off x="3044" y="3139"/>
              <a:ext cx="361"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4" name="Freeform 100"/>
            <p:cNvSpPr>
              <a:spLocks/>
            </p:cNvSpPr>
            <p:nvPr/>
          </p:nvSpPr>
          <p:spPr bwMode="auto">
            <a:xfrm>
              <a:off x="1863" y="3195"/>
              <a:ext cx="121"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5" name="Line 101"/>
            <p:cNvSpPr>
              <a:spLocks noChangeShapeType="1"/>
            </p:cNvSpPr>
            <p:nvPr/>
          </p:nvSpPr>
          <p:spPr bwMode="auto">
            <a:xfrm>
              <a:off x="1863" y="3186"/>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6" name="Line 102"/>
            <p:cNvSpPr>
              <a:spLocks noChangeShapeType="1"/>
            </p:cNvSpPr>
            <p:nvPr/>
          </p:nvSpPr>
          <p:spPr bwMode="auto">
            <a:xfrm>
              <a:off x="1857" y="3465"/>
              <a:ext cx="13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7" name="Arc 103"/>
            <p:cNvSpPr>
              <a:spLocks/>
            </p:cNvSpPr>
            <p:nvPr/>
          </p:nvSpPr>
          <p:spPr bwMode="auto">
            <a:xfrm rot="35128499">
              <a:off x="1924" y="3143"/>
              <a:ext cx="358"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8" name="Arc 104"/>
            <p:cNvSpPr>
              <a:spLocks/>
            </p:cNvSpPr>
            <p:nvPr/>
          </p:nvSpPr>
          <p:spPr bwMode="auto">
            <a:xfrm rot="2663462" flipH="1" flipV="1">
              <a:off x="1727" y="3198"/>
              <a:ext cx="251"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9" name="Arc 105"/>
            <p:cNvSpPr>
              <a:spLocks/>
            </p:cNvSpPr>
            <p:nvPr/>
          </p:nvSpPr>
          <p:spPr bwMode="auto">
            <a:xfrm rot="2663462">
              <a:off x="1614" y="3207"/>
              <a:ext cx="252" cy="25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0" name="Arc 106"/>
            <p:cNvSpPr>
              <a:spLocks/>
            </p:cNvSpPr>
            <p:nvPr/>
          </p:nvSpPr>
          <p:spPr bwMode="auto">
            <a:xfrm rot="2663462">
              <a:off x="1585" y="3278"/>
              <a:ext cx="100" cy="10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1" name="Arc 107"/>
            <p:cNvSpPr>
              <a:spLocks/>
            </p:cNvSpPr>
            <p:nvPr/>
          </p:nvSpPr>
          <p:spPr bwMode="auto">
            <a:xfrm rot="2663462" flipH="1" flipV="1">
              <a:off x="1679" y="3278"/>
              <a:ext cx="101" cy="10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2" name="Line 108"/>
            <p:cNvSpPr>
              <a:spLocks noChangeShapeType="1"/>
            </p:cNvSpPr>
            <p:nvPr/>
          </p:nvSpPr>
          <p:spPr bwMode="auto">
            <a:xfrm rot="1807332" flipV="1">
              <a:off x="1576" y="2609"/>
              <a:ext cx="3" cy="77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33" name="Freeform 109"/>
            <p:cNvSpPr>
              <a:spLocks/>
            </p:cNvSpPr>
            <p:nvPr/>
          </p:nvSpPr>
          <p:spPr bwMode="auto">
            <a:xfrm rot="-3592668">
              <a:off x="1505" y="3023"/>
              <a:ext cx="56" cy="104"/>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4" name="Line 110"/>
            <p:cNvSpPr>
              <a:spLocks noChangeShapeType="1"/>
            </p:cNvSpPr>
            <p:nvPr/>
          </p:nvSpPr>
          <p:spPr bwMode="auto">
            <a:xfrm rot="-3592668">
              <a:off x="1471" y="3048"/>
              <a:ext cx="48"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5" name="Line 111"/>
            <p:cNvSpPr>
              <a:spLocks noChangeShapeType="1"/>
            </p:cNvSpPr>
            <p:nvPr/>
          </p:nvSpPr>
          <p:spPr bwMode="auto">
            <a:xfrm rot="-3592668">
              <a:off x="1552" y="3095"/>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8" name="Group 112"/>
            <p:cNvGrpSpPr>
              <a:grpSpLocks/>
            </p:cNvGrpSpPr>
            <p:nvPr/>
          </p:nvGrpSpPr>
          <p:grpSpPr bwMode="auto">
            <a:xfrm rot="-3592668">
              <a:off x="1514" y="2555"/>
              <a:ext cx="432" cy="361"/>
              <a:chOff x="4785" y="11039"/>
              <a:chExt cx="829" cy="688"/>
            </a:xfrm>
          </p:grpSpPr>
          <p:sp>
            <p:nvSpPr>
              <p:cNvPr id="1076337" name="Freeform 11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8" name="Line 11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9" name="Line 11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0" name="Line 11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1" name="Arc 11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42" name="Freeform 118"/>
            <p:cNvSpPr>
              <a:spLocks/>
            </p:cNvSpPr>
            <p:nvPr/>
          </p:nvSpPr>
          <p:spPr bwMode="auto">
            <a:xfrm rot="-3592668">
              <a:off x="1155" y="2259"/>
              <a:ext cx="1561" cy="2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3" name="Freeform 119"/>
            <p:cNvSpPr>
              <a:spLocks/>
            </p:cNvSpPr>
            <p:nvPr/>
          </p:nvSpPr>
          <p:spPr bwMode="auto">
            <a:xfrm rot="18007332" flipV="1">
              <a:off x="1249" y="2316"/>
              <a:ext cx="1561" cy="26"/>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4" name="Freeform 120"/>
            <p:cNvSpPr>
              <a:spLocks/>
            </p:cNvSpPr>
            <p:nvPr/>
          </p:nvSpPr>
          <p:spPr bwMode="auto">
            <a:xfrm rot="-929206">
              <a:off x="1516" y="2896"/>
              <a:ext cx="157"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5" name="Freeform 121"/>
            <p:cNvSpPr>
              <a:spLocks/>
            </p:cNvSpPr>
            <p:nvPr/>
          </p:nvSpPr>
          <p:spPr bwMode="auto">
            <a:xfrm rot="-3592668">
              <a:off x="1306" y="2147"/>
              <a:ext cx="1445"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6" name="Freeform 122"/>
            <p:cNvSpPr>
              <a:spLocks/>
            </p:cNvSpPr>
            <p:nvPr/>
          </p:nvSpPr>
          <p:spPr bwMode="auto">
            <a:xfrm rot="-3592668">
              <a:off x="1435" y="2879"/>
              <a:ext cx="326"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7" name="Arc 123"/>
            <p:cNvSpPr>
              <a:spLocks/>
            </p:cNvSpPr>
            <p:nvPr/>
          </p:nvSpPr>
          <p:spPr bwMode="auto">
            <a:xfrm rot="3344830">
              <a:off x="1333" y="2887"/>
              <a:ext cx="207" cy="24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8" name="Arc 124"/>
            <p:cNvSpPr>
              <a:spLocks/>
            </p:cNvSpPr>
            <p:nvPr/>
          </p:nvSpPr>
          <p:spPr bwMode="auto">
            <a:xfrm rot="11069833" flipV="1">
              <a:off x="1534" y="300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9" name="Freeform 125"/>
            <p:cNvSpPr>
              <a:spLocks/>
            </p:cNvSpPr>
            <p:nvPr/>
          </p:nvSpPr>
          <p:spPr bwMode="auto">
            <a:xfrm rot="18007332" flipH="1">
              <a:off x="2337" y="1444"/>
              <a:ext cx="118"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0" name="Line 126"/>
            <p:cNvSpPr>
              <a:spLocks noChangeShapeType="1"/>
            </p:cNvSpPr>
            <p:nvPr/>
          </p:nvSpPr>
          <p:spPr bwMode="auto">
            <a:xfrm rot="18007332" flipH="1">
              <a:off x="2427" y="1380"/>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1" name="Line 127"/>
            <p:cNvSpPr>
              <a:spLocks noChangeShapeType="1"/>
            </p:cNvSpPr>
            <p:nvPr/>
          </p:nvSpPr>
          <p:spPr bwMode="auto">
            <a:xfrm rot="18007332" flipH="1">
              <a:off x="2215" y="1507"/>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2" name="Line 128"/>
            <p:cNvSpPr>
              <a:spLocks noChangeShapeType="1"/>
            </p:cNvSpPr>
            <p:nvPr/>
          </p:nvSpPr>
          <p:spPr bwMode="auto">
            <a:xfrm rot="18007332" flipH="1">
              <a:off x="2446" y="1643"/>
              <a:ext cx="133"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3" name="Arc 129"/>
            <p:cNvSpPr>
              <a:spLocks/>
            </p:cNvSpPr>
            <p:nvPr/>
          </p:nvSpPr>
          <p:spPr bwMode="auto">
            <a:xfrm rot="4478833" flipH="1">
              <a:off x="2123" y="1548"/>
              <a:ext cx="362"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4" name="Freeform 130"/>
            <p:cNvSpPr>
              <a:spLocks/>
            </p:cNvSpPr>
            <p:nvPr/>
          </p:nvSpPr>
          <p:spPr bwMode="auto">
            <a:xfrm rot="-3592668">
              <a:off x="1596" y="2727"/>
              <a:ext cx="122"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5" name="Line 131"/>
            <p:cNvSpPr>
              <a:spLocks noChangeShapeType="1"/>
            </p:cNvSpPr>
            <p:nvPr/>
          </p:nvSpPr>
          <p:spPr bwMode="auto">
            <a:xfrm rot="-3592668">
              <a:off x="1625" y="2773"/>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6" name="Line 132"/>
            <p:cNvSpPr>
              <a:spLocks noChangeShapeType="1"/>
            </p:cNvSpPr>
            <p:nvPr/>
          </p:nvSpPr>
          <p:spPr bwMode="auto">
            <a:xfrm rot="-3592668">
              <a:off x="1474" y="2796"/>
              <a:ext cx="13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7" name="Line 133"/>
            <p:cNvSpPr>
              <a:spLocks noChangeShapeType="1"/>
            </p:cNvSpPr>
            <p:nvPr/>
          </p:nvSpPr>
          <p:spPr bwMode="auto">
            <a:xfrm rot="-3592668">
              <a:off x="1704" y="2930"/>
              <a:ext cx="137"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8" name="Arc 134"/>
            <p:cNvSpPr>
              <a:spLocks/>
            </p:cNvSpPr>
            <p:nvPr/>
          </p:nvSpPr>
          <p:spPr bwMode="auto">
            <a:xfrm rot="31535830">
              <a:off x="1567" y="2520"/>
              <a:ext cx="358" cy="370"/>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9" name="Arc 135"/>
            <p:cNvSpPr>
              <a:spLocks/>
            </p:cNvSpPr>
            <p:nvPr/>
          </p:nvSpPr>
          <p:spPr bwMode="auto">
            <a:xfrm rot="-929206" flipH="1" flipV="1">
              <a:off x="1493" y="2795"/>
              <a:ext cx="254"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0" name="Arc 136"/>
            <p:cNvSpPr>
              <a:spLocks/>
            </p:cNvSpPr>
            <p:nvPr/>
          </p:nvSpPr>
          <p:spPr bwMode="auto">
            <a:xfrm rot="-929206">
              <a:off x="1442" y="2896"/>
              <a:ext cx="252"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1" name="Arc 137"/>
            <p:cNvSpPr>
              <a:spLocks/>
            </p:cNvSpPr>
            <p:nvPr/>
          </p:nvSpPr>
          <p:spPr bwMode="auto">
            <a:xfrm rot="-929206">
              <a:off x="1463" y="3065"/>
              <a:ext cx="98" cy="1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2" name="Arc 138"/>
            <p:cNvSpPr>
              <a:spLocks/>
            </p:cNvSpPr>
            <p:nvPr/>
          </p:nvSpPr>
          <p:spPr bwMode="auto">
            <a:xfrm rot="-929206" flipH="1" flipV="1">
              <a:off x="1508" y="2979"/>
              <a:ext cx="100" cy="10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3" name="Line 139"/>
            <p:cNvSpPr>
              <a:spLocks noChangeShapeType="1"/>
            </p:cNvSpPr>
            <p:nvPr/>
          </p:nvSpPr>
          <p:spPr bwMode="auto">
            <a:xfrm>
              <a:off x="1567" y="3314"/>
              <a:ext cx="0" cy="376"/>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364" name="Line 140"/>
            <p:cNvSpPr>
              <a:spLocks noChangeShapeType="1"/>
            </p:cNvSpPr>
            <p:nvPr/>
          </p:nvSpPr>
          <p:spPr bwMode="auto">
            <a:xfrm rot="7220284">
              <a:off x="1330" y="2894"/>
              <a:ext cx="0" cy="37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9" name="Group 141"/>
            <p:cNvGrpSpPr>
              <a:grpSpLocks/>
            </p:cNvGrpSpPr>
            <p:nvPr/>
          </p:nvGrpSpPr>
          <p:grpSpPr bwMode="auto">
            <a:xfrm rot="7253297">
              <a:off x="1041" y="2886"/>
              <a:ext cx="163" cy="130"/>
              <a:chOff x="5504" y="8144"/>
              <a:chExt cx="291" cy="236"/>
            </a:xfrm>
          </p:grpSpPr>
          <p:sp>
            <p:nvSpPr>
              <p:cNvPr id="1076366" name="Rectangle 14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67" name="Rectangle 14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0" name="Group 144"/>
            <p:cNvGrpSpPr>
              <a:grpSpLocks/>
            </p:cNvGrpSpPr>
            <p:nvPr/>
          </p:nvGrpSpPr>
          <p:grpSpPr bwMode="auto">
            <a:xfrm>
              <a:off x="1484" y="3672"/>
              <a:ext cx="160" cy="130"/>
              <a:chOff x="5504" y="8144"/>
              <a:chExt cx="291" cy="236"/>
            </a:xfrm>
          </p:grpSpPr>
          <p:sp>
            <p:nvSpPr>
              <p:cNvPr id="1076369" name="Rectangle 14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0" name="Rectangle 14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371" name="Rectangle 147"/>
            <p:cNvSpPr>
              <a:spLocks noChangeArrowheads="1"/>
            </p:cNvSpPr>
            <p:nvPr/>
          </p:nvSpPr>
          <p:spPr bwMode="auto">
            <a:xfrm rot="3571960">
              <a:off x="1371" y="3219"/>
              <a:ext cx="33" cy="252"/>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2" name="Rectangle 148"/>
            <p:cNvSpPr>
              <a:spLocks noChangeArrowheads="1"/>
            </p:cNvSpPr>
            <p:nvPr/>
          </p:nvSpPr>
          <p:spPr bwMode="auto">
            <a:xfrm rot="2679310">
              <a:off x="1537" y="3266"/>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3" name="Rectangle 149"/>
            <p:cNvSpPr>
              <a:spLocks noChangeArrowheads="1"/>
            </p:cNvSpPr>
            <p:nvPr/>
          </p:nvSpPr>
          <p:spPr bwMode="auto">
            <a:xfrm rot="-17064441">
              <a:off x="1454" y="3112"/>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1" name="Group 150"/>
          <p:cNvGrpSpPr>
            <a:grpSpLocks/>
          </p:cNvGrpSpPr>
          <p:nvPr/>
        </p:nvGrpSpPr>
        <p:grpSpPr bwMode="auto">
          <a:xfrm>
            <a:off x="7183438" y="2292336"/>
            <a:ext cx="1531937" cy="1401762"/>
            <a:chOff x="335" y="1710"/>
            <a:chExt cx="2393" cy="2190"/>
          </a:xfrm>
        </p:grpSpPr>
        <p:sp>
          <p:nvSpPr>
            <p:cNvPr id="1076375" name="Oval 151"/>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6" name="Oval 152"/>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7" name="Oval 153"/>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8" name="Rectangle 154"/>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9" name="Rectangle 155"/>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0" name="Rectangle 156"/>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1" name="Line 157"/>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82" name="Rectangle 158"/>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3" name="Freeform 159"/>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4" name="Line 160"/>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5" name="Line 161"/>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2" name="Group 162"/>
            <p:cNvGrpSpPr>
              <a:grpSpLocks/>
            </p:cNvGrpSpPr>
            <p:nvPr/>
          </p:nvGrpSpPr>
          <p:grpSpPr bwMode="auto">
            <a:xfrm>
              <a:off x="1032" y="3383"/>
              <a:ext cx="267" cy="224"/>
              <a:chOff x="4785" y="11039"/>
              <a:chExt cx="829" cy="688"/>
            </a:xfrm>
          </p:grpSpPr>
          <p:sp>
            <p:nvSpPr>
              <p:cNvPr id="1076387" name="Freeform 16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8" name="Line 16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9" name="Line 16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0" name="Line 16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1" name="Arc 16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92" name="Freeform 168"/>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3" name="Freeform 169"/>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4" name="Freeform 170"/>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5" name="Freeform 171"/>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6" name="Freeform 172"/>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7" name="Arc 173"/>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8" name="Arc 174"/>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9" name="Freeform 175"/>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0" name="Line 176"/>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1" name="Line 177"/>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2" name="Arc 178"/>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3" name="Arc 179"/>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4" name="Arc 180"/>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5" name="Arc 181"/>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6" name="Arc 182"/>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7" name="Line 183"/>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08" name="Freeform 184"/>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9" name="Line 185"/>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0" name="Line 186"/>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3" name="Group 187"/>
            <p:cNvGrpSpPr>
              <a:grpSpLocks/>
            </p:cNvGrpSpPr>
            <p:nvPr/>
          </p:nvGrpSpPr>
          <p:grpSpPr bwMode="auto">
            <a:xfrm rot="-3592668">
              <a:off x="817" y="3012"/>
              <a:ext cx="270" cy="226"/>
              <a:chOff x="4785" y="11039"/>
              <a:chExt cx="829" cy="688"/>
            </a:xfrm>
          </p:grpSpPr>
          <p:sp>
            <p:nvSpPr>
              <p:cNvPr id="1076412" name="Freeform 18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3" name="Line 189"/>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4" name="Line 190"/>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5" name="Line 191"/>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6" name="Arc 19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17" name="Freeform 193"/>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8" name="Freeform 194"/>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9" name="Freeform 195"/>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0" name="Freeform 196"/>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21" name="Freeform 197"/>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2" name="Arc 198"/>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3" name="Arc 199"/>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4" name="Freeform 200"/>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5" name="Line 201"/>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6" name="Line 202"/>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7" name="Line 203"/>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8" name="Arc 204"/>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9" name="Arc 205"/>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0" name="Arc 206"/>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1" name="Arc 207"/>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2" name="Arc 208"/>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3" name="Line 209"/>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34" name="Line 210"/>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4" name="Group 211"/>
            <p:cNvGrpSpPr>
              <a:grpSpLocks/>
            </p:cNvGrpSpPr>
            <p:nvPr/>
          </p:nvGrpSpPr>
          <p:grpSpPr bwMode="auto">
            <a:xfrm rot="7253297">
              <a:off x="523" y="3218"/>
              <a:ext cx="102" cy="81"/>
              <a:chOff x="5504" y="8144"/>
              <a:chExt cx="291" cy="236"/>
            </a:xfrm>
          </p:grpSpPr>
          <p:sp>
            <p:nvSpPr>
              <p:cNvPr id="1076436" name="Rectangle 21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37" name="Rectangle 21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5" name="Group 214"/>
            <p:cNvGrpSpPr>
              <a:grpSpLocks/>
            </p:cNvGrpSpPr>
            <p:nvPr/>
          </p:nvGrpSpPr>
          <p:grpSpPr bwMode="auto">
            <a:xfrm>
              <a:off x="799" y="3710"/>
              <a:ext cx="99" cy="80"/>
              <a:chOff x="5504" y="8144"/>
              <a:chExt cx="291" cy="236"/>
            </a:xfrm>
          </p:grpSpPr>
          <p:sp>
            <p:nvSpPr>
              <p:cNvPr id="1076439" name="Rectangle 21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0" name="Rectangle 21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441" name="Rectangle 217"/>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2" name="Rectangle 218"/>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3" name="Rectangle 219"/>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4" name="Freeform 220"/>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5" name="Freeform 221"/>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6" name="Freeform 222"/>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7" name="Rectangle 223"/>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8" name="Rectangle 224"/>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9" name="Rectangle 225"/>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0" name="Line 226"/>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51" name="Rectangle 227"/>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2" name="Freeform 228"/>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3" name="Line 229"/>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4" name="Line 230"/>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6" name="Group 231"/>
            <p:cNvGrpSpPr>
              <a:grpSpLocks/>
            </p:cNvGrpSpPr>
            <p:nvPr/>
          </p:nvGrpSpPr>
          <p:grpSpPr bwMode="auto">
            <a:xfrm rot="7200911">
              <a:off x="1184" y="2372"/>
              <a:ext cx="267" cy="224"/>
              <a:chOff x="4785" y="11039"/>
              <a:chExt cx="829" cy="688"/>
            </a:xfrm>
          </p:grpSpPr>
          <p:sp>
            <p:nvSpPr>
              <p:cNvPr id="1076456" name="Freeform 23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7" name="Line 23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8" name="Line 23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9" name="Line 23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0" name="Arc 23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61" name="Freeform 237"/>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2" name="Freeform 238"/>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3" name="Arc 239"/>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4" name="Arc 240"/>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5" name="Freeform 241"/>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6" name="Line 242"/>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7" name="Line 243"/>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8" name="Arc 244"/>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9" name="Arc 245"/>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0" name="Arc 246"/>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1" name="Arc 247"/>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2" name="Arc 248"/>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3" name="Line 249"/>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74" name="Freeform 250"/>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5" name="Line 251"/>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6" name="Line 252"/>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7" name="Group 253"/>
            <p:cNvGrpSpPr>
              <a:grpSpLocks/>
            </p:cNvGrpSpPr>
            <p:nvPr/>
          </p:nvGrpSpPr>
          <p:grpSpPr bwMode="auto">
            <a:xfrm rot="3608242">
              <a:off x="1610" y="2371"/>
              <a:ext cx="270" cy="226"/>
              <a:chOff x="4785" y="11039"/>
              <a:chExt cx="829" cy="688"/>
            </a:xfrm>
          </p:grpSpPr>
          <p:sp>
            <p:nvSpPr>
              <p:cNvPr id="1076478" name="Freeform 25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9" name="Line 25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0" name="Line 25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1" name="Line 25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2" name="Arc 25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83" name="Freeform 259"/>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4" name="Freeform 260"/>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5" name="Arc 261"/>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6" name="Arc 262"/>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7" name="Freeform 263"/>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8" name="Line 264"/>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9" name="Line 265"/>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0" name="Line 266"/>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1" name="Arc 267"/>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2" name="Arc 268"/>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3" name="Arc 269"/>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4" name="Arc 270"/>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5" name="Arc 271"/>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6" name="Line 272"/>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97" name="Line 273"/>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8" name="Group 274"/>
            <p:cNvGrpSpPr>
              <a:grpSpLocks/>
            </p:cNvGrpSpPr>
            <p:nvPr/>
          </p:nvGrpSpPr>
          <p:grpSpPr bwMode="auto">
            <a:xfrm rot="14454207">
              <a:off x="1767" y="2049"/>
              <a:ext cx="102" cy="81"/>
              <a:chOff x="5504" y="8144"/>
              <a:chExt cx="291" cy="236"/>
            </a:xfrm>
          </p:grpSpPr>
          <p:sp>
            <p:nvSpPr>
              <p:cNvPr id="1076499" name="Rectangle 27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0" name="Rectangle 27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9" name="Group 277"/>
            <p:cNvGrpSpPr>
              <a:grpSpLocks/>
            </p:cNvGrpSpPr>
            <p:nvPr/>
          </p:nvGrpSpPr>
          <p:grpSpPr bwMode="auto">
            <a:xfrm rot="7200911">
              <a:off x="1205" y="2042"/>
              <a:ext cx="99" cy="80"/>
              <a:chOff x="5504" y="8144"/>
              <a:chExt cx="291" cy="236"/>
            </a:xfrm>
          </p:grpSpPr>
          <p:sp>
            <p:nvSpPr>
              <p:cNvPr id="1076502" name="Rectangle 27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3" name="Rectangle 27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04" name="Rectangle 280"/>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5" name="Rectangle 281"/>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6" name="Rectangle 282"/>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7" name="Rectangle 283"/>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8" name="Rectangle 284"/>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9" name="Rectangle 285"/>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0" name="Line 286"/>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11" name="Rectangle 287"/>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2" name="Freeform 288"/>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3" name="Line 289"/>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4" name="Line 290"/>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0" name="Group 291"/>
            <p:cNvGrpSpPr>
              <a:grpSpLocks/>
            </p:cNvGrpSpPr>
            <p:nvPr/>
          </p:nvGrpSpPr>
          <p:grpSpPr bwMode="auto">
            <a:xfrm rot="-28819849">
              <a:off x="1973" y="3013"/>
              <a:ext cx="267" cy="224"/>
              <a:chOff x="4785" y="11039"/>
              <a:chExt cx="829" cy="688"/>
            </a:xfrm>
          </p:grpSpPr>
          <p:sp>
            <p:nvSpPr>
              <p:cNvPr id="1076516" name="Freeform 29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7" name="Line 29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8" name="Line 29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9" name="Line 29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0" name="Arc 29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21" name="Freeform 297"/>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2" name="Freeform 298"/>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3" name="Arc 299"/>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4" name="Arc 300"/>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5" name="Freeform 301"/>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6" name="Line 302"/>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7" name="Line 303"/>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8" name="Arc 304"/>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9" name="Arc 305"/>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0" name="Arc 306"/>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1" name="Arc 307"/>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2" name="Arc 308"/>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3" name="Line 309"/>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34" name="Freeform 310"/>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5" name="Line 311"/>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6" name="Line 312"/>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1" name="Group 313"/>
            <p:cNvGrpSpPr>
              <a:grpSpLocks/>
            </p:cNvGrpSpPr>
            <p:nvPr/>
          </p:nvGrpSpPr>
          <p:grpSpPr bwMode="auto">
            <a:xfrm rot="-32412517">
              <a:off x="1761" y="3384"/>
              <a:ext cx="270" cy="226"/>
              <a:chOff x="4785" y="11039"/>
              <a:chExt cx="829" cy="688"/>
            </a:xfrm>
          </p:grpSpPr>
          <p:sp>
            <p:nvSpPr>
              <p:cNvPr id="1076538" name="Freeform 31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9" name="Line 31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0" name="Line 31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1" name="Line 31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2" name="Arc 31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43" name="Freeform 319"/>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4" name="Freeform 320"/>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5" name="Arc 321"/>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6" name="Arc 322"/>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7" name="Freeform 323"/>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8" name="Line 324"/>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9" name="Line 325"/>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0" name="Line 326"/>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1" name="Arc 327"/>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2" name="Arc 328"/>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3" name="Arc 329"/>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4" name="Arc 330"/>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5" name="Arc 331"/>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6" name="Line 332"/>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557" name="Line 333"/>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22" name="Group 334"/>
            <p:cNvGrpSpPr>
              <a:grpSpLocks/>
            </p:cNvGrpSpPr>
            <p:nvPr/>
          </p:nvGrpSpPr>
          <p:grpSpPr bwMode="auto">
            <a:xfrm rot="-21566552">
              <a:off x="2152" y="3714"/>
              <a:ext cx="102" cy="81"/>
              <a:chOff x="5504" y="8144"/>
              <a:chExt cx="291" cy="236"/>
            </a:xfrm>
          </p:grpSpPr>
          <p:sp>
            <p:nvSpPr>
              <p:cNvPr id="1076559" name="Rectangle 33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0" name="Rectangle 33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23" name="Group 337"/>
            <p:cNvGrpSpPr>
              <a:grpSpLocks/>
            </p:cNvGrpSpPr>
            <p:nvPr/>
          </p:nvGrpSpPr>
          <p:grpSpPr bwMode="auto">
            <a:xfrm rot="-28819849">
              <a:off x="2438" y="3230"/>
              <a:ext cx="99" cy="80"/>
              <a:chOff x="5504" y="8144"/>
              <a:chExt cx="291" cy="236"/>
            </a:xfrm>
          </p:grpSpPr>
          <p:sp>
            <p:nvSpPr>
              <p:cNvPr id="1076562" name="Rectangle 33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3" name="Rectangle 33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4" name="Rectangle 340"/>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5" name="Rectangle 341"/>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6" name="Rectangle 342"/>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7" name="Text Box 343"/>
          <p:cNvSpPr txBox="1">
            <a:spLocks noChangeArrowheads="1"/>
          </p:cNvSpPr>
          <p:nvPr/>
        </p:nvSpPr>
        <p:spPr bwMode="auto">
          <a:xfrm>
            <a:off x="2932113" y="3379773"/>
            <a:ext cx="1495425" cy="825500"/>
          </a:xfrm>
          <a:prstGeom prst="rect">
            <a:avLst/>
          </a:prstGeom>
          <a:noFill/>
          <a:ln w="9525">
            <a:noFill/>
            <a:miter lim="800000"/>
            <a:headEnd/>
            <a:tailEnd/>
          </a:ln>
          <a:effectLst/>
        </p:spPr>
        <p:txBody>
          <a:bodyPr>
            <a:spAutoFit/>
          </a:bodyPr>
          <a:lstStyle/>
          <a:p>
            <a:pPr algn="l">
              <a:buFontTx/>
              <a:buNone/>
            </a:pPr>
            <a:r>
              <a:rPr lang="en-US" altLang="ja-JP" sz="1600" b="1" dirty="0">
                <a:solidFill>
                  <a:srgbClr val="CCFFCC"/>
                </a:solidFill>
                <a:latin typeface="Tahoma" pitchFamily="34" charset="0"/>
                <a:ea typeface="HGP創英角ｺﾞｼｯｸUB" pitchFamily="50" charset="-128"/>
              </a:rPr>
              <a:t>DECIGO </a:t>
            </a:r>
          </a:p>
          <a:p>
            <a:pPr algn="l">
              <a:buFontTx/>
              <a:buNone/>
            </a:pPr>
            <a:r>
              <a:rPr lang="en-US" altLang="ja-JP" sz="1600" b="1" dirty="0">
                <a:solidFill>
                  <a:srgbClr val="CCFFCC"/>
                </a:solidFill>
                <a:latin typeface="Tahoma" pitchFamily="34" charset="0"/>
                <a:ea typeface="HGP創英角ｺﾞｼｯｸUB" pitchFamily="50" charset="-128"/>
              </a:rPr>
              <a:t>Pathfinder</a:t>
            </a:r>
          </a:p>
          <a:p>
            <a:pPr algn="l">
              <a:buFontTx/>
              <a:buNone/>
            </a:pPr>
            <a:r>
              <a:rPr lang="en-US" altLang="ja-JP" sz="1600" b="1" dirty="0">
                <a:solidFill>
                  <a:srgbClr val="CCFFCC"/>
                </a:solidFill>
                <a:latin typeface="Tahoma" pitchFamily="34" charset="0"/>
                <a:ea typeface="HGP創英角ｺﾞｼｯｸUB" pitchFamily="50" charset="-128"/>
              </a:rPr>
              <a:t>  (DPF)</a:t>
            </a:r>
          </a:p>
        </p:txBody>
      </p:sp>
      <p:sp>
        <p:nvSpPr>
          <p:cNvPr id="1076568" name="Text Box 344"/>
          <p:cNvSpPr txBox="1">
            <a:spLocks noChangeArrowheads="1"/>
          </p:cNvSpPr>
          <p:nvPr/>
        </p:nvSpPr>
        <p:spPr bwMode="auto">
          <a:xfrm>
            <a:off x="4859338" y="3660761"/>
            <a:ext cx="1857375"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CCFF"/>
                </a:solidFill>
                <a:latin typeface="Tahoma" pitchFamily="34" charset="0"/>
                <a:ea typeface="HGP創英角ｺﾞｼｯｸUB" pitchFamily="50" charset="-128"/>
              </a:rPr>
              <a:t>Pre-DECIGO</a:t>
            </a:r>
          </a:p>
        </p:txBody>
      </p:sp>
      <p:sp>
        <p:nvSpPr>
          <p:cNvPr id="1076569" name="Text Box 345"/>
          <p:cNvSpPr txBox="1">
            <a:spLocks noChangeArrowheads="1"/>
          </p:cNvSpPr>
          <p:nvPr/>
        </p:nvSpPr>
        <p:spPr bwMode="auto">
          <a:xfrm>
            <a:off x="7575550" y="3735373"/>
            <a:ext cx="1244600"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9999"/>
                </a:solidFill>
                <a:latin typeface="Tahoma" pitchFamily="34" charset="0"/>
                <a:ea typeface="HGP創英角ｺﾞｼｯｸUB" pitchFamily="50" charset="-128"/>
              </a:rPr>
              <a:t>DECIGO</a:t>
            </a:r>
          </a:p>
        </p:txBody>
      </p:sp>
      <p:sp>
        <p:nvSpPr>
          <p:cNvPr id="1076570" name="AutoShape 346"/>
          <p:cNvSpPr>
            <a:spLocks noChangeArrowheads="1"/>
          </p:cNvSpPr>
          <p:nvPr/>
        </p:nvSpPr>
        <p:spPr bwMode="auto">
          <a:xfrm>
            <a:off x="103663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1" name="Text Box 347"/>
          <p:cNvSpPr txBox="1">
            <a:spLocks noChangeArrowheads="1"/>
          </p:cNvSpPr>
          <p:nvPr/>
        </p:nvSpPr>
        <p:spPr bwMode="auto">
          <a:xfrm>
            <a:off x="9175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2" name="Text Box 348"/>
          <p:cNvSpPr txBox="1">
            <a:spLocks noChangeArrowheads="1"/>
          </p:cNvSpPr>
          <p:nvPr/>
        </p:nvSpPr>
        <p:spPr bwMode="auto">
          <a:xfrm>
            <a:off x="3708400"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3" name="Text Box 349"/>
          <p:cNvSpPr txBox="1">
            <a:spLocks noChangeArrowheads="1"/>
          </p:cNvSpPr>
          <p:nvPr/>
        </p:nvSpPr>
        <p:spPr bwMode="auto">
          <a:xfrm>
            <a:off x="60483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4" name="AutoShape 350"/>
          <p:cNvSpPr>
            <a:spLocks noChangeArrowheads="1"/>
          </p:cNvSpPr>
          <p:nvPr/>
        </p:nvSpPr>
        <p:spPr bwMode="auto">
          <a:xfrm>
            <a:off x="3016250" y="1752586"/>
            <a:ext cx="360363" cy="360362"/>
          </a:xfrm>
          <a:prstGeom prst="triangle">
            <a:avLst>
              <a:gd name="adj" fmla="val 50000"/>
            </a:avLst>
          </a:prstGeom>
          <a:solidFill>
            <a:srgbClr val="00FF00"/>
          </a:solidFill>
          <a:ln w="9525">
            <a:solidFill>
              <a:srgbClr val="00FF00"/>
            </a:solidFill>
            <a:miter lim="800000"/>
            <a:headEnd/>
            <a:tailEnd/>
          </a:ln>
          <a:effectLst/>
        </p:spPr>
        <p:txBody>
          <a:bodyPr wrap="none" anchor="ctr"/>
          <a:lstStyle/>
          <a:p>
            <a:endParaRPr lang="ja-JP" altLang="en-US" dirty="0">
              <a:ea typeface="HGP創英角ｺﾞｼｯｸUB" pitchFamily="50" charset="-128"/>
            </a:endParaRPr>
          </a:p>
        </p:txBody>
      </p:sp>
      <p:sp>
        <p:nvSpPr>
          <p:cNvPr id="1076575" name="AutoShape 351"/>
          <p:cNvSpPr>
            <a:spLocks noChangeArrowheads="1"/>
          </p:cNvSpPr>
          <p:nvPr/>
        </p:nvSpPr>
        <p:spPr bwMode="auto">
          <a:xfrm>
            <a:off x="7754938" y="1752586"/>
            <a:ext cx="360362" cy="360362"/>
          </a:xfrm>
          <a:prstGeom prst="triangle">
            <a:avLst>
              <a:gd name="adj" fmla="val 50000"/>
            </a:avLst>
          </a:prstGeom>
          <a:solidFill>
            <a:srgbClr val="FF0000"/>
          </a:solidFill>
          <a:ln w="9525">
            <a:solidFill>
              <a:srgbClr val="FF0000"/>
            </a:solidFill>
            <a:miter lim="800000"/>
            <a:headEnd/>
            <a:tailEnd/>
          </a:ln>
          <a:effectLst/>
        </p:spPr>
        <p:txBody>
          <a:bodyPr wrap="none" anchor="ctr"/>
          <a:lstStyle/>
          <a:p>
            <a:endParaRPr lang="ja-JP" altLang="en-US" dirty="0">
              <a:ea typeface="HGP創英角ｺﾞｼｯｸUB" pitchFamily="50" charset="-128"/>
            </a:endParaRPr>
          </a:p>
        </p:txBody>
      </p:sp>
      <p:sp>
        <p:nvSpPr>
          <p:cNvPr id="1076576" name="AutoShape 352"/>
          <p:cNvSpPr>
            <a:spLocks noChangeArrowheads="1"/>
          </p:cNvSpPr>
          <p:nvPr/>
        </p:nvSpPr>
        <p:spPr bwMode="auto">
          <a:xfrm>
            <a:off x="5386388" y="1752586"/>
            <a:ext cx="360362" cy="360362"/>
          </a:xfrm>
          <a:prstGeom prst="triangle">
            <a:avLst>
              <a:gd name="adj" fmla="val 50000"/>
            </a:avLst>
          </a:prstGeom>
          <a:solidFill>
            <a:srgbClr val="9900CC"/>
          </a:solidFill>
          <a:ln w="9525">
            <a:solidFill>
              <a:srgbClr val="9900CC"/>
            </a:solidFill>
            <a:miter lim="800000"/>
            <a:headEnd/>
            <a:tailEnd/>
          </a:ln>
          <a:effectLst/>
        </p:spPr>
        <p:txBody>
          <a:bodyPr wrap="none" anchor="ctr"/>
          <a:lstStyle/>
          <a:p>
            <a:endParaRPr lang="ja-JP" altLang="en-US" dirty="0">
              <a:ea typeface="HGP創英角ｺﾞｼｯｸUB" pitchFamily="50" charset="-128"/>
            </a:endParaRPr>
          </a:p>
        </p:txBody>
      </p:sp>
      <p:sp>
        <p:nvSpPr>
          <p:cNvPr id="1076577" name="AutoShape 353"/>
          <p:cNvSpPr>
            <a:spLocks noChangeArrowheads="1"/>
          </p:cNvSpPr>
          <p:nvPr/>
        </p:nvSpPr>
        <p:spPr bwMode="auto">
          <a:xfrm>
            <a:off x="388778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8" name="AutoShape 354"/>
          <p:cNvSpPr>
            <a:spLocks noChangeArrowheads="1"/>
          </p:cNvSpPr>
          <p:nvPr/>
        </p:nvSpPr>
        <p:spPr bwMode="auto">
          <a:xfrm>
            <a:off x="6138863"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80" name="Text Box 356"/>
          <p:cNvSpPr txBox="1">
            <a:spLocks noChangeArrowheads="1"/>
          </p:cNvSpPr>
          <p:nvPr/>
        </p:nvSpPr>
        <p:spPr bwMode="auto">
          <a:xfrm>
            <a:off x="989013" y="4071942"/>
            <a:ext cx="2154227" cy="338554"/>
          </a:xfrm>
          <a:prstGeom prst="rect">
            <a:avLst/>
          </a:prstGeom>
          <a:noFill/>
          <a:ln w="9525">
            <a:noFill/>
            <a:miter lim="800000"/>
            <a:headEnd/>
            <a:tailEnd/>
          </a:ln>
          <a:effectLst/>
        </p:spPr>
        <p:txBody>
          <a:bodyPr wrap="square">
            <a:spAutoFit/>
          </a:bodyPr>
          <a:lstStyle/>
          <a:p>
            <a:pPr algn="l">
              <a:buFontTx/>
              <a:buNone/>
            </a:pPr>
            <a:r>
              <a:rPr lang="en-US" altLang="ja-JP" sz="1600" b="1" dirty="0">
                <a:solidFill>
                  <a:schemeClr val="tx1">
                    <a:lumMod val="20000"/>
                    <a:lumOff val="80000"/>
                  </a:schemeClr>
                </a:solidFill>
                <a:latin typeface="Tahoma" pitchFamily="34" charset="0"/>
                <a:ea typeface="HGP創英角ｺﾞｼｯｸUB" pitchFamily="50" charset="-128"/>
              </a:rPr>
              <a:t>SDS-1/SWIM</a:t>
            </a:r>
          </a:p>
        </p:txBody>
      </p:sp>
      <p:sp>
        <p:nvSpPr>
          <p:cNvPr id="319" name="AutoShape 357"/>
          <p:cNvSpPr>
            <a:spLocks noChangeArrowheads="1"/>
          </p:cNvSpPr>
          <p:nvPr/>
        </p:nvSpPr>
        <p:spPr bwMode="auto">
          <a:xfrm>
            <a:off x="1000100" y="3000372"/>
            <a:ext cx="1571636" cy="1428760"/>
          </a:xfrm>
          <a:prstGeom prst="roundRect">
            <a:avLst>
              <a:gd name="adj" fmla="val 10097"/>
            </a:avLst>
          </a:prstGeom>
          <a:noFill/>
          <a:ln w="50800">
            <a:solidFill>
              <a:srgbClr val="CCFFCC"/>
            </a:solidFill>
            <a:round/>
            <a:headEnd/>
            <a:tailEnd/>
          </a:ln>
          <a:effectLst/>
        </p:spPr>
        <p:txBody>
          <a:bodyPr anchor="ctr">
            <a:noAutofit/>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318" name="図 16" descr="photo_sat_3_01L.jpg"/>
          <p:cNvPicPr>
            <a:picLocks noChangeAspect="1"/>
          </p:cNvPicPr>
          <p:nvPr/>
        </p:nvPicPr>
        <p:blipFill>
          <a:blip r:embed="rId4" cstate="print"/>
          <a:srcRect/>
          <a:stretch>
            <a:fillRect/>
          </a:stretch>
        </p:blipFill>
        <p:spPr bwMode="auto">
          <a:xfrm>
            <a:off x="1160615" y="3071810"/>
            <a:ext cx="1339683" cy="107157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p:txBody>
          <a:bodyPr/>
          <a:lstStyle/>
          <a:p>
            <a:r>
              <a:rPr lang="en-US" altLang="ja-JP" dirty="0" smtClean="0"/>
              <a:t>SWIM</a:t>
            </a:r>
            <a:r>
              <a:rPr lang="en-US" altLang="ja-JP" dirty="0" smtClean="0">
                <a:latin typeface="Symbol" pitchFamily="18" charset="2"/>
              </a:rPr>
              <a:t>mn</a:t>
            </a:r>
            <a:endParaRPr lang="ja-JP" altLang="en-US" dirty="0">
              <a:latin typeface="Symbol" pitchFamily="18" charset="2"/>
            </a:endParaRPr>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a:ea typeface="HGP創英角ｺﾞｼｯｸUB" pitchFamily="50" charset="-128"/>
                <a:cs typeface="+mn-cs"/>
              </a:rPr>
              <a:t>東京大学・物理学教室セミナー　</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a:t>
            </a:r>
            <a:r>
              <a:rPr lang="en-US" altLang="ja-JP" sz="1200" b="1" kern="1200" smtClean="0">
                <a:solidFill>
                  <a:srgbClr val="EAEAEA"/>
                </a:solidFill>
                <a:latin typeface="Tahoma"/>
                <a:ea typeface="HGP創英角ｺﾞｼｯｸUB" pitchFamily="50" charset="-128"/>
                <a:cs typeface="+mn-cs"/>
              </a:rPr>
              <a:t>10</a:t>
            </a:r>
            <a:r>
              <a:rPr lang="ja-JP" altLang="en-US" sz="1200" b="1" kern="1200" smtClean="0">
                <a:solidFill>
                  <a:srgbClr val="EAEAEA"/>
                </a:solidFill>
                <a:latin typeface="Tahoma"/>
                <a:ea typeface="HGP創英角ｺﾞｼｯｸUB" pitchFamily="50" charset="-128"/>
                <a:cs typeface="+mn-cs"/>
              </a:rPr>
              <a:t>月</a:t>
            </a:r>
            <a:r>
              <a:rPr lang="en-US" altLang="ja-JP" sz="1200" b="1" kern="1200" smtClean="0">
                <a:solidFill>
                  <a:srgbClr val="EAEAEA"/>
                </a:solidFill>
                <a:latin typeface="Tahoma"/>
                <a:ea typeface="HGP創英角ｺﾞｼｯｸUB" pitchFamily="50" charset="-128"/>
                <a:cs typeface="+mn-cs"/>
              </a:rPr>
              <a:t>1</a:t>
            </a:r>
            <a:r>
              <a:rPr lang="ja-JP" altLang="en-US" sz="1200" b="1" kern="1200" smtClean="0">
                <a:solidFill>
                  <a:srgbClr val="EAEAEA"/>
                </a:solidFill>
                <a:latin typeface="Tahoma"/>
                <a:ea typeface="HGP創英角ｺﾞｼｯｸUB" pitchFamily="50" charset="-128"/>
                <a:cs typeface="+mn-cs"/>
              </a:rPr>
              <a:t>日</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東京大学</a:t>
            </a:r>
            <a:r>
              <a:rPr lang="en-US" altLang="ja-JP" sz="1200" b="1" kern="1200" smtClean="0">
                <a:solidFill>
                  <a:srgbClr val="EAEAEA"/>
                </a:solidFill>
                <a:latin typeface="Tahoma"/>
                <a:ea typeface="HGP創英角ｺﾞｼｯｸUB" pitchFamily="50" charset="-128"/>
                <a:cs typeface="+mn-cs"/>
              </a:rPr>
              <a:t>)</a:t>
            </a:r>
            <a:endParaRPr lang="en-US" altLang="ja-JP" sz="1200" b="1" kern="1200" dirty="0">
              <a:solidFill>
                <a:srgbClr val="EAEAEA"/>
              </a:solidFill>
              <a:latin typeface="Tahoma"/>
              <a:ea typeface="HGP創英角ｺﾞｼｯｸUB" pitchFamily="50" charset="-128"/>
              <a:cs typeface="+mn-cs"/>
            </a:endParaRPr>
          </a:p>
        </p:txBody>
      </p:sp>
      <p:sp>
        <p:nvSpPr>
          <p:cNvPr id="20" name="Rectangle 16"/>
          <p:cNvSpPr>
            <a:spLocks noChangeArrowheads="1"/>
          </p:cNvSpPr>
          <p:nvPr/>
        </p:nvSpPr>
        <p:spPr bwMode="auto">
          <a:xfrm>
            <a:off x="357158" y="714356"/>
            <a:ext cx="5000660" cy="397353"/>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kern="1200" dirty="0" smtClean="0">
                <a:solidFill>
                  <a:srgbClr val="F8F8F8"/>
                </a:solidFill>
                <a:latin typeface="Tahoma" pitchFamily="34" charset="0"/>
                <a:ea typeface="HGP創英角ｺﾞｼｯｸUB" pitchFamily="50" charset="-128"/>
                <a:cs typeface="+mn-cs"/>
              </a:rPr>
              <a:t>超小型宇宙重力波検出器</a:t>
            </a:r>
            <a:endParaRPr kumimoji="1" lang="en-US" altLang="ja-JP" sz="2000" kern="1200" dirty="0" smtClean="0">
              <a:solidFill>
                <a:srgbClr val="DDDDDD"/>
              </a:solidFill>
              <a:latin typeface="Tahoma" pitchFamily="34" charset="0"/>
              <a:ea typeface="HGP創英角ｺﾞｼｯｸUB" pitchFamily="50" charset="-128"/>
              <a:cs typeface="+mn-cs"/>
            </a:endParaRPr>
          </a:p>
        </p:txBody>
      </p:sp>
      <p:sp>
        <p:nvSpPr>
          <p:cNvPr id="50" name="AutoShape 2"/>
          <p:cNvSpPr>
            <a:spLocks noChangeArrowheads="1"/>
          </p:cNvSpPr>
          <p:nvPr/>
        </p:nvSpPr>
        <p:spPr bwMode="auto">
          <a:xfrm>
            <a:off x="250825" y="1916112"/>
            <a:ext cx="8607455" cy="4513284"/>
          </a:xfrm>
          <a:prstGeom prst="roundRect">
            <a:avLst>
              <a:gd name="adj" fmla="val 3069"/>
            </a:avLst>
          </a:prstGeom>
          <a:solidFill>
            <a:srgbClr val="C0C0C0">
              <a:alpha val="30000"/>
            </a:srgbClr>
          </a:solidFill>
          <a:ln w="15875">
            <a:noFill/>
            <a:round/>
            <a:headEnd/>
            <a:tailEnd/>
          </a:ln>
        </p:spPr>
        <p:txBody>
          <a:bodyPr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51" name="Picture 6" descr="0082_2007_3_19"/>
          <p:cNvPicPr>
            <a:picLocks noChangeAspect="1" noChangeArrowheads="1"/>
          </p:cNvPicPr>
          <p:nvPr/>
        </p:nvPicPr>
        <p:blipFill>
          <a:blip r:embed="rId3" cstate="print">
            <a:clrChange>
              <a:clrFrom>
                <a:srgbClr val="BFBDA6"/>
              </a:clrFrom>
              <a:clrTo>
                <a:srgbClr val="BFBDA6">
                  <a:alpha val="0"/>
                </a:srgbClr>
              </a:clrTo>
            </a:clrChange>
          </a:blip>
          <a:srcRect/>
          <a:stretch>
            <a:fillRect/>
          </a:stretch>
        </p:blipFill>
        <p:spPr bwMode="auto">
          <a:xfrm>
            <a:off x="2627313" y="2344738"/>
            <a:ext cx="3455987" cy="3216275"/>
          </a:xfrm>
          <a:prstGeom prst="roundRect">
            <a:avLst/>
          </a:prstGeom>
          <a:noFill/>
        </p:spPr>
      </p:pic>
      <p:sp>
        <p:nvSpPr>
          <p:cNvPr id="52" name="Rectangle 7"/>
          <p:cNvSpPr>
            <a:spLocks noChangeAspect="1" noChangeArrowheads="1"/>
          </p:cNvSpPr>
          <p:nvPr/>
        </p:nvSpPr>
        <p:spPr bwMode="auto">
          <a:xfrm>
            <a:off x="285720" y="2285992"/>
            <a:ext cx="1938321" cy="369332"/>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Test mass</a:t>
            </a:r>
          </a:p>
        </p:txBody>
      </p:sp>
      <p:sp>
        <p:nvSpPr>
          <p:cNvPr id="53" name="Rectangle 8"/>
          <p:cNvSpPr>
            <a:spLocks noChangeAspect="1" noChangeArrowheads="1"/>
          </p:cNvSpPr>
          <p:nvPr/>
        </p:nvSpPr>
        <p:spPr bwMode="auto">
          <a:xfrm>
            <a:off x="1908175" y="4988494"/>
            <a:ext cx="2306635" cy="369332"/>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Photo sensor</a:t>
            </a:r>
          </a:p>
        </p:txBody>
      </p:sp>
      <p:sp>
        <p:nvSpPr>
          <p:cNvPr id="54" name="Rectangle 9"/>
          <p:cNvSpPr>
            <a:spLocks noChangeAspect="1" noChangeArrowheads="1"/>
          </p:cNvSpPr>
          <p:nvPr/>
        </p:nvSpPr>
        <p:spPr bwMode="auto">
          <a:xfrm>
            <a:off x="5143504" y="4357694"/>
            <a:ext cx="1296988" cy="369332"/>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Coil</a:t>
            </a:r>
          </a:p>
        </p:txBody>
      </p:sp>
      <p:sp>
        <p:nvSpPr>
          <p:cNvPr id="55" name="Line 10"/>
          <p:cNvSpPr>
            <a:spLocks noChangeShapeType="1"/>
          </p:cNvSpPr>
          <p:nvPr/>
        </p:nvSpPr>
        <p:spPr bwMode="auto">
          <a:xfrm flipH="1" flipV="1">
            <a:off x="4500563" y="4221163"/>
            <a:ext cx="642941" cy="279407"/>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56" name="Line 11"/>
          <p:cNvSpPr>
            <a:spLocks noChangeShapeType="1"/>
          </p:cNvSpPr>
          <p:nvPr/>
        </p:nvSpPr>
        <p:spPr bwMode="auto">
          <a:xfrm flipV="1">
            <a:off x="2643173" y="4005262"/>
            <a:ext cx="776301" cy="1066811"/>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57" name="Line 12"/>
          <p:cNvSpPr>
            <a:spLocks noChangeShapeType="1"/>
          </p:cNvSpPr>
          <p:nvPr/>
        </p:nvSpPr>
        <p:spPr bwMode="auto">
          <a:xfrm>
            <a:off x="3000364" y="3000372"/>
            <a:ext cx="779474" cy="500066"/>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58" name="Picture 16" descr="IMG_0261"/>
          <p:cNvPicPr>
            <a:picLocks noChangeAspect="1" noChangeArrowheads="1"/>
          </p:cNvPicPr>
          <p:nvPr/>
        </p:nvPicPr>
        <p:blipFill>
          <a:blip r:embed="rId4" cstate="print"/>
          <a:srcRect/>
          <a:stretch>
            <a:fillRect/>
          </a:stretch>
        </p:blipFill>
        <p:spPr bwMode="auto">
          <a:xfrm>
            <a:off x="4643438" y="5276850"/>
            <a:ext cx="1812925" cy="1104900"/>
          </a:xfrm>
          <a:prstGeom prst="rect">
            <a:avLst/>
          </a:prstGeom>
          <a:noFill/>
          <a:ln w="9525">
            <a:noFill/>
            <a:miter lim="800000"/>
            <a:headEnd/>
            <a:tailEnd/>
          </a:ln>
        </p:spPr>
      </p:pic>
      <p:pic>
        <p:nvPicPr>
          <p:cNvPr id="59" name="Picture 17"/>
          <p:cNvPicPr>
            <a:picLocks noChangeAspect="1" noChangeArrowheads="1"/>
          </p:cNvPicPr>
          <p:nvPr/>
        </p:nvPicPr>
        <p:blipFill>
          <a:blip r:embed="rId5" cstate="print"/>
          <a:srcRect/>
          <a:stretch>
            <a:fillRect/>
          </a:stretch>
        </p:blipFill>
        <p:spPr bwMode="auto">
          <a:xfrm>
            <a:off x="611188" y="3141663"/>
            <a:ext cx="1511300" cy="1417637"/>
          </a:xfrm>
          <a:prstGeom prst="rect">
            <a:avLst/>
          </a:prstGeom>
          <a:noFill/>
          <a:ln w="15875">
            <a:noFill/>
            <a:miter lim="800000"/>
            <a:headEnd/>
            <a:tailEnd/>
          </a:ln>
        </p:spPr>
      </p:pic>
      <p:pic>
        <p:nvPicPr>
          <p:cNvPr id="60" name="Picture 18"/>
          <p:cNvPicPr>
            <a:picLocks noChangeAspect="1" noChangeArrowheads="1"/>
          </p:cNvPicPr>
          <p:nvPr/>
        </p:nvPicPr>
        <p:blipFill>
          <a:blip r:embed="rId6" cstate="print"/>
          <a:srcRect/>
          <a:stretch>
            <a:fillRect/>
          </a:stretch>
        </p:blipFill>
        <p:spPr bwMode="auto">
          <a:xfrm>
            <a:off x="379413" y="4797425"/>
            <a:ext cx="1493837" cy="1511300"/>
          </a:xfrm>
          <a:prstGeom prst="rect">
            <a:avLst/>
          </a:prstGeom>
          <a:noFill/>
          <a:ln w="15875">
            <a:noFill/>
            <a:miter lim="800000"/>
            <a:headEnd/>
            <a:tailEnd/>
          </a:ln>
        </p:spPr>
      </p:pic>
      <p:sp>
        <p:nvSpPr>
          <p:cNvPr id="61" name="Rectangle 19"/>
          <p:cNvSpPr>
            <a:spLocks noChangeArrowheads="1"/>
          </p:cNvSpPr>
          <p:nvPr/>
        </p:nvSpPr>
        <p:spPr bwMode="auto">
          <a:xfrm>
            <a:off x="285720" y="1916113"/>
            <a:ext cx="5689600" cy="523220"/>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F8F8F8"/>
                </a:solidFill>
                <a:latin typeface="Tahoma" pitchFamily="34" charset="0"/>
                <a:ea typeface="HGP創英角ｺﾞｼｯｸUB" pitchFamily="50" charset="-128"/>
                <a:cs typeface="+mn-cs"/>
              </a:rPr>
              <a:t>TAM: Torsion Antenna Module with free-falling test mass        </a:t>
            </a:r>
          </a:p>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CCECFF"/>
                </a:solidFill>
                <a:latin typeface="Tahoma" pitchFamily="34" charset="0"/>
                <a:ea typeface="HGP創英角ｺﾞｼｯｸUB" pitchFamily="50" charset="-128"/>
                <a:cs typeface="+mn-cs"/>
              </a:rPr>
              <a:t>                                  (Size : 80mm cube, Weight : ~500g)</a:t>
            </a:r>
          </a:p>
        </p:txBody>
      </p:sp>
      <p:sp>
        <p:nvSpPr>
          <p:cNvPr id="62" name="Rectangle 20"/>
          <p:cNvSpPr>
            <a:spLocks noChangeAspect="1" noChangeArrowheads="1"/>
          </p:cNvSpPr>
          <p:nvPr/>
        </p:nvSpPr>
        <p:spPr bwMode="auto">
          <a:xfrm>
            <a:off x="1928794" y="5342295"/>
            <a:ext cx="2663825" cy="1015663"/>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Reflective-type  optical </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displacement sensor</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Separation to mass ~1mm</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Sensitivity ~ 10</a:t>
            </a:r>
            <a:r>
              <a:rPr kumimoji="1" lang="en-US" altLang="ja-JP" sz="1200" b="1" kern="1200" baseline="30000" dirty="0">
                <a:solidFill>
                  <a:srgbClr val="CCECFF"/>
                </a:solidFill>
                <a:latin typeface="Tahoma" pitchFamily="34" charset="0"/>
                <a:ea typeface="HGP創英角ｺﾞｼｯｸUB" pitchFamily="50" charset="-128"/>
                <a:cs typeface="+mn-cs"/>
              </a:rPr>
              <a:t>-9</a:t>
            </a:r>
            <a:r>
              <a:rPr kumimoji="1" lang="en-US" altLang="ja-JP" sz="1200" b="1" kern="1200" dirty="0">
                <a:solidFill>
                  <a:srgbClr val="CCECFF"/>
                </a:solidFill>
                <a:latin typeface="Tahoma" pitchFamily="34" charset="0"/>
                <a:ea typeface="HGP創英角ｺﾞｼｯｸUB" pitchFamily="50" charset="-128"/>
                <a:cs typeface="+mn-cs"/>
              </a:rPr>
              <a:t> m/Hz</a:t>
            </a:r>
            <a:r>
              <a:rPr kumimoji="1" lang="en-US" altLang="ja-JP" sz="1200" b="1" kern="1200" baseline="30000" dirty="0">
                <a:solidFill>
                  <a:srgbClr val="CCECFF"/>
                </a:solidFill>
                <a:latin typeface="Tahoma" pitchFamily="34" charset="0"/>
                <a:ea typeface="HGP創英角ｺﾞｼｯｸUB" pitchFamily="50" charset="-128"/>
                <a:cs typeface="+mn-cs"/>
              </a:rPr>
              <a:t>1/2</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6 PSs to monitor mass motion</a:t>
            </a:r>
          </a:p>
        </p:txBody>
      </p:sp>
      <p:sp>
        <p:nvSpPr>
          <p:cNvPr id="63" name="Rectangle 21"/>
          <p:cNvSpPr>
            <a:spLocks noChangeAspect="1" noChangeArrowheads="1"/>
          </p:cNvSpPr>
          <p:nvPr/>
        </p:nvSpPr>
        <p:spPr bwMode="auto">
          <a:xfrm>
            <a:off x="263515" y="2610145"/>
            <a:ext cx="2879725" cy="461665"/>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~47g Aluminum, Surface polished</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Small magnets for position control</a:t>
            </a:r>
          </a:p>
        </p:txBody>
      </p:sp>
      <p:sp>
        <p:nvSpPr>
          <p:cNvPr id="64" name="Line 23"/>
          <p:cNvSpPr>
            <a:spLocks noChangeShapeType="1"/>
          </p:cNvSpPr>
          <p:nvPr/>
        </p:nvSpPr>
        <p:spPr bwMode="auto">
          <a:xfrm flipH="1" flipV="1">
            <a:off x="4716462" y="3933825"/>
            <a:ext cx="498479" cy="495307"/>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25" name="図 16" descr="photo_sat_3_01L.jpg"/>
          <p:cNvPicPr>
            <a:picLocks noChangeAspect="1"/>
          </p:cNvPicPr>
          <p:nvPr/>
        </p:nvPicPr>
        <p:blipFill>
          <a:blip r:embed="rId7" cstate="print"/>
          <a:srcRect/>
          <a:stretch>
            <a:fillRect/>
          </a:stretch>
        </p:blipFill>
        <p:spPr bwMode="auto">
          <a:xfrm>
            <a:off x="5789568" y="1214422"/>
            <a:ext cx="2947303" cy="2357454"/>
          </a:xfrm>
          <a:prstGeom prst="rect">
            <a:avLst/>
          </a:prstGeom>
          <a:noFill/>
          <a:ln w="9525">
            <a:noFill/>
            <a:miter lim="800000"/>
            <a:headEnd/>
            <a:tailEnd/>
          </a:ln>
        </p:spPr>
      </p:pic>
      <p:sp>
        <p:nvSpPr>
          <p:cNvPr id="1125401" name="Rectangle 25"/>
          <p:cNvSpPr>
            <a:spLocks noChangeArrowheads="1"/>
          </p:cNvSpPr>
          <p:nvPr/>
        </p:nvSpPr>
        <p:spPr bwMode="auto">
          <a:xfrm>
            <a:off x="8289957" y="1477020"/>
            <a:ext cx="925513" cy="5232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F8F8F8"/>
                </a:solidFill>
              </a:rPr>
              <a:t>Photo</a:t>
            </a:r>
            <a:r>
              <a:rPr kumimoji="1" lang="ja-JP" altLang="en-US" sz="1400" b="1" kern="1200" dirty="0" smtClean="0">
                <a:solidFill>
                  <a:srgbClr val="F8F8F8"/>
                </a:solidFill>
                <a:latin typeface="Tahoma" pitchFamily="34" charset="0"/>
                <a:ea typeface="HGP創英角ｺﾞｼｯｸUB" pitchFamily="50" charset="-128"/>
                <a:cs typeface="+mn-cs"/>
              </a:rPr>
              <a:t>：   </a:t>
            </a:r>
            <a:endParaRPr kumimoji="1" lang="en-US" altLang="ja-JP" sz="1400" b="1" kern="1200" dirty="0" smtClean="0">
              <a:solidFill>
                <a:srgbClr val="F8F8F8"/>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lang="en-US" altLang="ja-JP" sz="1400" b="1" dirty="0" smtClean="0">
                <a:solidFill>
                  <a:srgbClr val="F8F8F8"/>
                </a:solidFill>
              </a:rPr>
              <a:t>   </a:t>
            </a:r>
            <a:r>
              <a:rPr kumimoji="1" lang="en-US" altLang="ja-JP" sz="1400" b="1" kern="1200" dirty="0" smtClean="0">
                <a:solidFill>
                  <a:srgbClr val="F8F8F8"/>
                </a:solidFill>
                <a:latin typeface="Tahoma" pitchFamily="34" charset="0"/>
                <a:ea typeface="HGP創英角ｺﾞｼｯｸUB" pitchFamily="50" charset="-128"/>
                <a:cs typeface="+mn-cs"/>
              </a:rPr>
              <a:t>JAXA</a:t>
            </a:r>
            <a:endParaRPr kumimoji="1" lang="en-US" altLang="ja-JP" sz="1400" b="1" kern="1200" dirty="0">
              <a:solidFill>
                <a:srgbClr val="F8F8F8"/>
              </a:solidFill>
              <a:latin typeface="Tahoma" pitchFamily="34" charset="0"/>
              <a:ea typeface="HGP創英角ｺﾞｼｯｸUB" pitchFamily="50" charset="-128"/>
              <a:cs typeface="+mn-cs"/>
            </a:endParaRPr>
          </a:p>
        </p:txBody>
      </p:sp>
      <p:sp>
        <p:nvSpPr>
          <p:cNvPr id="21" name="円/楕円 20"/>
          <p:cNvSpPr/>
          <p:nvPr/>
        </p:nvSpPr>
        <p:spPr bwMode="auto">
          <a:xfrm>
            <a:off x="6718321" y="3000372"/>
            <a:ext cx="357190" cy="357190"/>
          </a:xfrm>
          <a:prstGeom prst="ellipse">
            <a:avLst/>
          </a:prstGeom>
          <a:noFill/>
          <a:ln w="63500" cap="flat" cmpd="sng" algn="ctr">
            <a:solidFill>
              <a:srgbClr val="99CC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5" name="Line 12"/>
          <p:cNvSpPr>
            <a:spLocks noChangeShapeType="1"/>
          </p:cNvSpPr>
          <p:nvPr/>
        </p:nvSpPr>
        <p:spPr bwMode="auto">
          <a:xfrm flipH="1">
            <a:off x="5643570" y="3185780"/>
            <a:ext cx="1074751" cy="71438"/>
          </a:xfrm>
          <a:prstGeom prst="line">
            <a:avLst/>
          </a:prstGeom>
          <a:noFill/>
          <a:ln w="127000">
            <a:solidFill>
              <a:srgbClr val="99CC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66" name="下矢印 65"/>
          <p:cNvSpPr/>
          <p:nvPr/>
        </p:nvSpPr>
        <p:spPr bwMode="auto">
          <a:xfrm rot="5400000" flipV="1">
            <a:off x="1178695" y="1570397"/>
            <a:ext cx="285752" cy="214314"/>
          </a:xfrm>
          <a:prstGeom prst="downArrow">
            <a:avLst/>
          </a:prstGeom>
          <a:solidFill>
            <a:srgbClr val="99CCFF">
              <a:alpha val="10000"/>
            </a:srgbClr>
          </a:solidFill>
          <a:ln w="15875" cap="flat" cmpd="sng" algn="ctr">
            <a:solidFill>
              <a:srgbClr val="99C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7" name="Rectangle 16"/>
          <p:cNvSpPr>
            <a:spLocks noChangeArrowheads="1"/>
          </p:cNvSpPr>
          <p:nvPr/>
        </p:nvSpPr>
        <p:spPr bwMode="auto">
          <a:xfrm>
            <a:off x="857224" y="1137646"/>
            <a:ext cx="4786346" cy="366895"/>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dirty="0" smtClean="0">
                <a:solidFill>
                  <a:srgbClr val="B2B2B2"/>
                </a:solidFill>
              </a:rPr>
              <a:t>2009</a:t>
            </a:r>
            <a:r>
              <a:rPr lang="ja-JP" altLang="en-US" dirty="0" smtClean="0">
                <a:solidFill>
                  <a:srgbClr val="B2B2B2"/>
                </a:solidFill>
              </a:rPr>
              <a:t>年</a:t>
            </a:r>
            <a:r>
              <a:rPr lang="en-US" altLang="ja-JP" dirty="0" smtClean="0">
                <a:solidFill>
                  <a:srgbClr val="B2B2B2"/>
                </a:solidFill>
              </a:rPr>
              <a:t>1</a:t>
            </a:r>
            <a:r>
              <a:rPr lang="ja-JP" altLang="en-US" dirty="0" smtClean="0">
                <a:solidFill>
                  <a:srgbClr val="B2B2B2"/>
                </a:solidFill>
              </a:rPr>
              <a:t>月打ち上げ</a:t>
            </a:r>
            <a:r>
              <a:rPr lang="en-US" altLang="ja-JP" dirty="0" smtClean="0">
                <a:solidFill>
                  <a:srgbClr val="B2B2B2"/>
                </a:solidFill>
              </a:rPr>
              <a:t>,  2010</a:t>
            </a:r>
            <a:r>
              <a:rPr lang="ja-JP" altLang="en-US" dirty="0" smtClean="0">
                <a:solidFill>
                  <a:srgbClr val="B2B2B2"/>
                </a:solidFill>
              </a:rPr>
              <a:t>年</a:t>
            </a:r>
            <a:r>
              <a:rPr lang="en-US" altLang="ja-JP" dirty="0" smtClean="0">
                <a:solidFill>
                  <a:srgbClr val="B2B2B2"/>
                </a:solidFill>
              </a:rPr>
              <a:t>9</a:t>
            </a:r>
            <a:r>
              <a:rPr lang="ja-JP" altLang="en-US" dirty="0" smtClean="0">
                <a:solidFill>
                  <a:srgbClr val="B2B2B2"/>
                </a:solidFill>
              </a:rPr>
              <a:t>月運用停止</a:t>
            </a:r>
            <a:endParaRPr kumimoji="1" lang="en-US" altLang="ja-JP" kern="1200" dirty="0" smtClean="0">
              <a:solidFill>
                <a:srgbClr val="B2B2B2"/>
              </a:solidFill>
              <a:latin typeface="Tahoma" pitchFamily="34" charset="0"/>
              <a:ea typeface="HGP創英角ｺﾞｼｯｸUB" pitchFamily="50" charset="-128"/>
              <a:cs typeface="+mn-cs"/>
            </a:endParaRPr>
          </a:p>
        </p:txBody>
      </p:sp>
      <p:pic>
        <p:nvPicPr>
          <p:cNvPr id="26" name="Picture 15"/>
          <p:cNvPicPr>
            <a:picLocks noChangeAspect="1" noChangeArrowheads="1"/>
          </p:cNvPicPr>
          <p:nvPr/>
        </p:nvPicPr>
        <p:blipFill>
          <a:blip r:embed="rId8" cstate="print"/>
          <a:srcRect/>
          <a:stretch>
            <a:fillRect/>
          </a:stretch>
        </p:blipFill>
        <p:spPr bwMode="auto">
          <a:xfrm>
            <a:off x="6572264" y="4205308"/>
            <a:ext cx="2160588" cy="2152650"/>
          </a:xfrm>
          <a:prstGeom prst="rect">
            <a:avLst/>
          </a:prstGeom>
          <a:noFill/>
          <a:ln w="15875">
            <a:noFill/>
            <a:miter lim="800000"/>
            <a:headEnd/>
            <a:tailEnd/>
          </a:ln>
          <a:effectLst/>
        </p:spPr>
      </p:pic>
      <p:sp>
        <p:nvSpPr>
          <p:cNvPr id="27" name="Rectangle 16"/>
          <p:cNvSpPr>
            <a:spLocks noChangeArrowheads="1"/>
          </p:cNvSpPr>
          <p:nvPr/>
        </p:nvSpPr>
        <p:spPr bwMode="auto">
          <a:xfrm>
            <a:off x="1428728" y="1494836"/>
            <a:ext cx="4857784" cy="366895"/>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dirty="0" smtClean="0">
                <a:solidFill>
                  <a:srgbClr val="99CCFF"/>
                </a:solidFill>
              </a:rPr>
              <a:t>世界で最初の　</a:t>
            </a:r>
            <a:r>
              <a:rPr lang="ja-JP" altLang="en-US" dirty="0" smtClean="0">
                <a:solidFill>
                  <a:srgbClr val="FFFFFF"/>
                </a:solidFill>
              </a:rPr>
              <a:t>宇宙重力波検出器</a:t>
            </a:r>
            <a:endParaRPr kumimoji="1" lang="en-US" altLang="ja-JP" kern="1200" dirty="0" smtClean="0">
              <a:solidFill>
                <a:srgbClr val="FFFFFF"/>
              </a:solidFill>
              <a:latin typeface="Tahoma" pitchFamily="34" charset="0"/>
              <a:ea typeface="HGP創英角ｺﾞｼｯｸUB" pitchFamily="50" charset="-128"/>
              <a:cs typeface="+mn-cs"/>
            </a:endParaRPr>
          </a:p>
        </p:txBody>
      </p:sp>
      <p:sp>
        <p:nvSpPr>
          <p:cNvPr id="28" name="Rectangle 16"/>
          <p:cNvSpPr>
            <a:spLocks noChangeArrowheads="1"/>
          </p:cNvSpPr>
          <p:nvPr/>
        </p:nvSpPr>
        <p:spPr bwMode="auto">
          <a:xfrm>
            <a:off x="6786578" y="76609"/>
            <a:ext cx="2143140" cy="56630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ja-JP" altLang="en-US" sz="1400" b="1" kern="1200" dirty="0" smtClean="0">
                <a:solidFill>
                  <a:srgbClr val="6699FF"/>
                </a:solidFill>
                <a:latin typeface="Tahoma" pitchFamily="34" charset="0"/>
                <a:ea typeface="HGP創英角ｺﾞｼｯｸUB" pitchFamily="50" charset="-128"/>
                <a:cs typeface="+mn-cs"/>
              </a:rPr>
              <a:t>物理学会誌 </a:t>
            </a:r>
            <a:r>
              <a:rPr lang="ja-JP" altLang="en-US" sz="1400" b="1" dirty="0" smtClean="0">
                <a:solidFill>
                  <a:srgbClr val="6699FF"/>
                </a:solidFill>
              </a:rPr>
              <a:t>「話題」 欄</a:t>
            </a:r>
            <a:endParaRPr lang="en-US" altLang="ja-JP" sz="1400" b="1" dirty="0" smtClean="0">
              <a:solidFill>
                <a:srgbClr val="6699FF"/>
              </a:solidFill>
            </a:endParaRPr>
          </a:p>
          <a:p>
            <a:pPr algn="l">
              <a:lnSpc>
                <a:spcPct val="110000"/>
              </a:lnSpc>
              <a:buClr>
                <a:srgbClr val="003366"/>
              </a:buClr>
              <a:buSzPct val="70000"/>
              <a:buNone/>
            </a:pPr>
            <a:r>
              <a:rPr lang="en-US" altLang="ja-JP" sz="1400" b="1" dirty="0" smtClean="0">
                <a:solidFill>
                  <a:srgbClr val="6699FF"/>
                </a:solidFill>
              </a:rPr>
              <a:t>        </a:t>
            </a:r>
            <a:r>
              <a:rPr lang="ja-JP" altLang="en-US" sz="1400" b="1" dirty="0" smtClean="0">
                <a:solidFill>
                  <a:srgbClr val="6699FF"/>
                </a:solidFill>
              </a:rPr>
              <a:t>に記事掲載予定</a:t>
            </a:r>
            <a:endParaRPr kumimoji="1" lang="en-US" altLang="ja-JP" sz="1400" b="1" kern="1200" dirty="0" smtClean="0">
              <a:solidFill>
                <a:srgbClr val="6699FF"/>
              </a:solidFill>
              <a:latin typeface="Tahoma" pitchFamily="34" charset="0"/>
              <a:ea typeface="HGP創英角ｺﾞｼｯｸUB" pitchFamily="50" charset="-128"/>
              <a:cs typeface="+mn-cs"/>
            </a:endParaRPr>
          </a:p>
        </p:txBody>
      </p:sp>
      <p:sp>
        <p:nvSpPr>
          <p:cNvPr id="29" name="Rectangle 16"/>
          <p:cNvSpPr>
            <a:spLocks noChangeArrowheads="1"/>
          </p:cNvSpPr>
          <p:nvPr/>
        </p:nvSpPr>
        <p:spPr bwMode="auto">
          <a:xfrm>
            <a:off x="3500430" y="785794"/>
            <a:ext cx="2500330" cy="307264"/>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400" b="1" dirty="0" smtClean="0">
                <a:solidFill>
                  <a:srgbClr val="6699FF"/>
                </a:solidFill>
              </a:rPr>
              <a:t>SWIM</a:t>
            </a:r>
            <a:r>
              <a:rPr lang="en-US" altLang="ja-JP" sz="1400" b="1" dirty="0" smtClean="0">
                <a:solidFill>
                  <a:srgbClr val="6699FF"/>
                </a:solidFill>
                <a:latin typeface="Symbol" pitchFamily="18" charset="2"/>
              </a:rPr>
              <a:t>mn</a:t>
            </a:r>
            <a:r>
              <a:rPr lang="ja-JP" altLang="en-US" sz="1400" b="1" dirty="0" smtClean="0">
                <a:solidFill>
                  <a:srgbClr val="6699FF"/>
                </a:solidFill>
              </a:rPr>
              <a:t>代表： 安東</a:t>
            </a:r>
            <a:endParaRPr kumimoji="1" lang="en-US" altLang="ja-JP" sz="1400" b="1" kern="1200" dirty="0" smtClean="0">
              <a:solidFill>
                <a:srgbClr val="6699FF"/>
              </a:solidFill>
              <a:latin typeface="Tahoma" pitchFamily="34" charset="0"/>
              <a:ea typeface="HGP創英角ｺﾞｼｯｸUB" pitchFamily="50" charset="-128"/>
              <a:cs typeface="+mn-cs"/>
            </a:endParaRPr>
          </a:p>
        </p:txBody>
      </p:sp>
    </p:spTree>
  </p:cSld>
  <p:clrMapOvr>
    <a:masterClrMapping/>
  </p:clrMapOvr>
  <p:transition advTm="52992"/>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p:txBody>
          <a:bodyPr/>
          <a:lstStyle/>
          <a:p>
            <a:r>
              <a:rPr lang="en-US" altLang="ja-JP" dirty="0" smtClean="0"/>
              <a:t>SWIM </a:t>
            </a:r>
            <a:r>
              <a:rPr lang="ja-JP" altLang="en-US" dirty="0" smtClean="0"/>
              <a:t>による観測運転</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a:ea typeface="HGP創英角ｺﾞｼｯｸUB" pitchFamily="50" charset="-128"/>
                <a:cs typeface="+mn-cs"/>
              </a:rPr>
              <a:t>東京大学・物理学教室セミナー　</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a:t>
            </a:r>
            <a:r>
              <a:rPr lang="en-US" altLang="ja-JP" sz="1200" b="1" kern="1200" smtClean="0">
                <a:solidFill>
                  <a:srgbClr val="EAEAEA"/>
                </a:solidFill>
                <a:latin typeface="Tahoma"/>
                <a:ea typeface="HGP創英角ｺﾞｼｯｸUB" pitchFamily="50" charset="-128"/>
                <a:cs typeface="+mn-cs"/>
              </a:rPr>
              <a:t>10</a:t>
            </a:r>
            <a:r>
              <a:rPr lang="ja-JP" altLang="en-US" sz="1200" b="1" kern="1200" smtClean="0">
                <a:solidFill>
                  <a:srgbClr val="EAEAEA"/>
                </a:solidFill>
                <a:latin typeface="Tahoma"/>
                <a:ea typeface="HGP創英角ｺﾞｼｯｸUB" pitchFamily="50" charset="-128"/>
                <a:cs typeface="+mn-cs"/>
              </a:rPr>
              <a:t>月</a:t>
            </a:r>
            <a:r>
              <a:rPr lang="en-US" altLang="ja-JP" sz="1200" b="1" kern="1200" smtClean="0">
                <a:solidFill>
                  <a:srgbClr val="EAEAEA"/>
                </a:solidFill>
                <a:latin typeface="Tahoma"/>
                <a:ea typeface="HGP創英角ｺﾞｼｯｸUB" pitchFamily="50" charset="-128"/>
                <a:cs typeface="+mn-cs"/>
              </a:rPr>
              <a:t>1</a:t>
            </a:r>
            <a:r>
              <a:rPr lang="ja-JP" altLang="en-US" sz="1200" b="1" kern="1200" smtClean="0">
                <a:solidFill>
                  <a:srgbClr val="EAEAEA"/>
                </a:solidFill>
                <a:latin typeface="Tahoma"/>
                <a:ea typeface="HGP創英角ｺﾞｼｯｸUB" pitchFamily="50" charset="-128"/>
                <a:cs typeface="+mn-cs"/>
              </a:rPr>
              <a:t>日</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東京大学</a:t>
            </a:r>
            <a:r>
              <a:rPr lang="en-US" altLang="ja-JP" sz="1200" b="1" kern="1200" smtClean="0">
                <a:solidFill>
                  <a:srgbClr val="EAEAEA"/>
                </a:solidFill>
                <a:latin typeface="Tahoma"/>
                <a:ea typeface="HGP創英角ｺﾞｼｯｸUB" pitchFamily="50" charset="-128"/>
                <a:cs typeface="+mn-cs"/>
              </a:rPr>
              <a:t>)</a:t>
            </a:r>
            <a:endParaRPr lang="en-US" altLang="ja-JP" sz="1200" b="1" kern="1200" dirty="0">
              <a:solidFill>
                <a:srgbClr val="EAEAEA"/>
              </a:solidFill>
              <a:latin typeface="Tahoma"/>
              <a:ea typeface="HGP創英角ｺﾞｼｯｸUB" pitchFamily="50" charset="-128"/>
              <a:cs typeface="+mn-cs"/>
            </a:endParaRPr>
          </a:p>
        </p:txBody>
      </p:sp>
      <p:sp>
        <p:nvSpPr>
          <p:cNvPr id="20" name="Rectangle 16"/>
          <p:cNvSpPr>
            <a:spLocks noChangeArrowheads="1"/>
          </p:cNvSpPr>
          <p:nvPr/>
        </p:nvSpPr>
        <p:spPr bwMode="auto">
          <a:xfrm>
            <a:off x="928662" y="1245697"/>
            <a:ext cx="5000660" cy="39889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kern="1200" dirty="0" smtClean="0">
                <a:solidFill>
                  <a:srgbClr val="99CCFF"/>
                </a:solidFill>
                <a:latin typeface="Tahoma" pitchFamily="34" charset="0"/>
                <a:ea typeface="HGP創英角ｺﾞｼｯｸUB" pitchFamily="50" charset="-128"/>
                <a:cs typeface="+mn-cs"/>
              </a:rPr>
              <a:t>長時間データ取得</a:t>
            </a:r>
            <a:endParaRPr kumimoji="1" lang="ja-JP" altLang="en-US" sz="2000" kern="1200" dirty="0">
              <a:solidFill>
                <a:srgbClr val="99CCFF"/>
              </a:solidFill>
              <a:latin typeface="Tahoma" pitchFamily="34" charset="0"/>
              <a:ea typeface="HGP創英角ｺﾞｼｯｸUB" pitchFamily="50" charset="-128"/>
              <a:cs typeface="+mn-cs"/>
            </a:endParaRPr>
          </a:p>
        </p:txBody>
      </p:sp>
      <p:sp>
        <p:nvSpPr>
          <p:cNvPr id="27" name="角丸四角形 26"/>
          <p:cNvSpPr/>
          <p:nvPr/>
        </p:nvSpPr>
        <p:spPr bwMode="auto">
          <a:xfrm>
            <a:off x="857250" y="3643334"/>
            <a:ext cx="8001030" cy="2643186"/>
          </a:xfrm>
          <a:prstGeom prst="roundRect">
            <a:avLst>
              <a:gd name="adj" fmla="val 4239"/>
            </a:avLst>
          </a:prstGeom>
          <a:solidFill>
            <a:srgbClr val="FFFFFF">
              <a:alpha val="90000"/>
            </a:srgbClr>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a:ea typeface="ＭＳ Ｐゴシック" pitchFamily="50" charset="-128"/>
            </a:endParaRPr>
          </a:p>
        </p:txBody>
      </p:sp>
      <p:pic>
        <p:nvPicPr>
          <p:cNvPr id="29" name="Picture 2"/>
          <p:cNvPicPr>
            <a:picLocks noChangeAspect="1" noChangeArrowheads="1"/>
          </p:cNvPicPr>
          <p:nvPr/>
        </p:nvPicPr>
        <p:blipFill>
          <a:blip r:embed="rId3" cstate="print"/>
          <a:srcRect/>
          <a:stretch>
            <a:fillRect/>
          </a:stretch>
        </p:blipFill>
        <p:spPr bwMode="auto">
          <a:xfrm>
            <a:off x="987493" y="3857648"/>
            <a:ext cx="7442159" cy="2342902"/>
          </a:xfrm>
          <a:prstGeom prst="rect">
            <a:avLst/>
          </a:prstGeom>
          <a:noFill/>
          <a:ln w="9525">
            <a:noFill/>
            <a:miter lim="800000"/>
            <a:headEnd/>
            <a:tailEnd/>
          </a:ln>
          <a:effectLst/>
        </p:spPr>
      </p:pic>
      <p:cxnSp>
        <p:nvCxnSpPr>
          <p:cNvPr id="31" name="直線矢印コネクタ 30"/>
          <p:cNvCxnSpPr/>
          <p:nvPr/>
        </p:nvCxnSpPr>
        <p:spPr bwMode="auto">
          <a:xfrm>
            <a:off x="2749694" y="4143400"/>
            <a:ext cx="4952972" cy="1588"/>
          </a:xfrm>
          <a:prstGeom prst="straightConnector1">
            <a:avLst/>
          </a:prstGeom>
          <a:solidFill>
            <a:schemeClr val="accent1"/>
          </a:solidFill>
          <a:ln w="38100" cap="flat" cmpd="sng" algn="ctr">
            <a:solidFill>
              <a:srgbClr val="C00000"/>
            </a:solidFill>
            <a:prstDash val="solid"/>
            <a:round/>
            <a:headEnd type="arrow" w="med" len="med"/>
            <a:tailEnd type="arrow"/>
          </a:ln>
          <a:effectLst/>
        </p:spPr>
      </p:cxnSp>
      <p:sp>
        <p:nvSpPr>
          <p:cNvPr id="32" name="Rectangle 7" descr="Rectangle: Click to edit Master text styles&#10;Second level&#10;Third level&#10;Fourth level&#10;Fifth level"/>
          <p:cNvSpPr txBox="1">
            <a:spLocks noChangeArrowheads="1"/>
          </p:cNvSpPr>
          <p:nvPr/>
        </p:nvSpPr>
        <p:spPr bwMode="auto">
          <a:xfrm>
            <a:off x="5775452" y="4163261"/>
            <a:ext cx="1784338" cy="428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5000"/>
              </a:spcBef>
              <a:spcAft>
                <a:spcPct val="0"/>
              </a:spcAft>
              <a:buClr>
                <a:schemeClr val="hlink"/>
              </a:buClr>
              <a:buSzPct val="80000"/>
              <a:buNone/>
              <a:tabLst/>
              <a:defRPr/>
            </a:pPr>
            <a:r>
              <a:rPr kumimoji="1" lang="en-US" altLang="ja-JP" sz="1600" b="1" i="0" u="none" strike="noStrike" kern="0" cap="none" spc="0" normalizeH="0" baseline="0" noProof="0" dirty="0" smtClean="0">
                <a:ln>
                  <a:noFill/>
                </a:ln>
                <a:solidFill>
                  <a:srgbClr val="A50021"/>
                </a:solidFill>
                <a:effectLst/>
                <a:uLnTx/>
                <a:uFillTx/>
                <a:latin typeface="+mn-lt"/>
                <a:ea typeface="+mn-ea"/>
              </a:rPr>
              <a:t>Orbital Period</a:t>
            </a: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None/>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None/>
              <a:tabLst/>
              <a:defRPr/>
            </a:pPr>
            <a:endParaRPr kumimoji="1" lang="ja-JP" altLang="ja-JP" sz="1600" b="1" i="0" u="none" strike="noStrike" kern="0" cap="none" spc="0" normalizeH="0" baseline="0" noProof="0" dirty="0" smtClean="0">
              <a:ln>
                <a:noFill/>
              </a:ln>
              <a:solidFill>
                <a:srgbClr val="A50021"/>
              </a:solidFill>
              <a:effectLst/>
              <a:uLnTx/>
              <a:uFillTx/>
              <a:latin typeface="+mn-lt"/>
              <a:ea typeface="+mn-ea"/>
              <a:cs typeface="+mn-cs"/>
            </a:endParaRPr>
          </a:p>
        </p:txBody>
      </p:sp>
      <p:sp>
        <p:nvSpPr>
          <p:cNvPr id="33" name="Rectangle 7" descr="Rectangle: Click to edit Master text styles&#10;Second level&#10;Third level&#10;Fourth level&#10;Fifth level"/>
          <p:cNvSpPr txBox="1">
            <a:spLocks noChangeArrowheads="1"/>
          </p:cNvSpPr>
          <p:nvPr/>
        </p:nvSpPr>
        <p:spPr bwMode="auto">
          <a:xfrm>
            <a:off x="6275518" y="5350206"/>
            <a:ext cx="2141528" cy="428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5000"/>
              </a:spcBef>
              <a:spcAft>
                <a:spcPct val="0"/>
              </a:spcAft>
              <a:buClr>
                <a:schemeClr val="hlink"/>
              </a:buClr>
              <a:buSzPct val="80000"/>
              <a:buNone/>
              <a:tabLst/>
              <a:defRPr/>
            </a:pPr>
            <a:r>
              <a:rPr kumimoji="1" lang="en-US" altLang="ja-JP" sz="1600" b="1" i="0" u="none" strike="noStrike" kern="0" cap="none" spc="0" normalizeH="0" baseline="0" noProof="0" dirty="0" smtClean="0">
                <a:ln>
                  <a:noFill/>
                </a:ln>
                <a:solidFill>
                  <a:srgbClr val="008000"/>
                </a:solidFill>
                <a:effectLst/>
                <a:uLnTx/>
                <a:uFillTx/>
                <a:latin typeface="+mn-lt"/>
                <a:ea typeface="+mn-ea"/>
              </a:rPr>
              <a:t>10mHz LPF</a:t>
            </a: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None/>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None/>
              <a:tabLst/>
              <a:defRPr/>
            </a:pPr>
            <a:endParaRPr kumimoji="1" lang="ja-JP" altLang="ja-JP" sz="1600" b="1" i="0" u="none" strike="noStrike" kern="0" cap="none" spc="0" normalizeH="0" baseline="0" noProof="0" dirty="0" smtClean="0">
              <a:ln>
                <a:noFill/>
              </a:ln>
              <a:solidFill>
                <a:srgbClr val="008000"/>
              </a:solidFill>
              <a:effectLst/>
              <a:uLnTx/>
              <a:uFillTx/>
              <a:latin typeface="+mn-lt"/>
              <a:ea typeface="+mn-ea"/>
              <a:cs typeface="+mn-cs"/>
            </a:endParaRPr>
          </a:p>
        </p:txBody>
      </p:sp>
      <p:cxnSp>
        <p:nvCxnSpPr>
          <p:cNvPr id="34" name="直線矢印コネクタ 33"/>
          <p:cNvCxnSpPr/>
          <p:nvPr/>
        </p:nvCxnSpPr>
        <p:spPr bwMode="auto">
          <a:xfrm rot="16200000" flipH="1">
            <a:off x="6204080" y="5207330"/>
            <a:ext cx="285752" cy="142876"/>
          </a:xfrm>
          <a:prstGeom prst="straightConnector1">
            <a:avLst/>
          </a:prstGeom>
          <a:solidFill>
            <a:schemeClr val="accent1"/>
          </a:solidFill>
          <a:ln w="38100" cap="flat" cmpd="sng" algn="ctr">
            <a:solidFill>
              <a:srgbClr val="008000"/>
            </a:solidFill>
            <a:prstDash val="solid"/>
            <a:round/>
            <a:headEnd type="arrow" w="med" len="med"/>
            <a:tailEnd type="none"/>
          </a:ln>
          <a:effectLst/>
        </p:spPr>
      </p:cxnSp>
      <p:sp>
        <p:nvSpPr>
          <p:cNvPr id="35" name="Rectangle 16"/>
          <p:cNvSpPr>
            <a:spLocks noChangeArrowheads="1"/>
          </p:cNvSpPr>
          <p:nvPr/>
        </p:nvSpPr>
        <p:spPr bwMode="auto">
          <a:xfrm>
            <a:off x="1142976" y="1704061"/>
            <a:ext cx="5357850" cy="73744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kern="1200" dirty="0" smtClean="0">
                <a:solidFill>
                  <a:srgbClr val="F8F8F8"/>
                </a:solidFill>
                <a:latin typeface="Tahoma" pitchFamily="34" charset="0"/>
                <a:ea typeface="HGP創英角ｺﾞｼｯｸUB" pitchFamily="50" charset="-128"/>
                <a:cs typeface="+mn-cs"/>
              </a:rPr>
              <a:t>Jun 17, 2010   ~120 min.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dirty="0" smtClean="0">
                <a:solidFill>
                  <a:srgbClr val="F8F8F8"/>
                </a:solidFill>
              </a:rPr>
              <a:t>July 15, 2010  ~240 min. </a:t>
            </a:r>
            <a:endParaRPr kumimoji="1" lang="ja-JP" altLang="en-US" sz="2000" kern="1200" dirty="0">
              <a:solidFill>
                <a:srgbClr val="F8F8F8"/>
              </a:solidFill>
              <a:latin typeface="Tahoma" pitchFamily="34" charset="0"/>
              <a:ea typeface="HGP創英角ｺﾞｼｯｸUB" pitchFamily="50" charset="-128"/>
              <a:cs typeface="+mn-cs"/>
            </a:endParaRPr>
          </a:p>
        </p:txBody>
      </p:sp>
      <p:pic>
        <p:nvPicPr>
          <p:cNvPr id="959490" name="Picture 2"/>
          <p:cNvPicPr>
            <a:picLocks noChangeAspect="1" noChangeArrowheads="1"/>
          </p:cNvPicPr>
          <p:nvPr/>
        </p:nvPicPr>
        <p:blipFill>
          <a:blip r:embed="rId4" cstate="print"/>
          <a:srcRect/>
          <a:stretch>
            <a:fillRect/>
          </a:stretch>
        </p:blipFill>
        <p:spPr bwMode="auto">
          <a:xfrm>
            <a:off x="5500694" y="714356"/>
            <a:ext cx="3293114" cy="2676531"/>
          </a:xfrm>
          <a:prstGeom prst="rect">
            <a:avLst/>
          </a:prstGeom>
          <a:noFill/>
          <a:ln w="9525">
            <a:noFill/>
            <a:miter lim="800000"/>
            <a:headEnd/>
            <a:tailEnd/>
          </a:ln>
        </p:spPr>
      </p:pic>
      <p:sp>
        <p:nvSpPr>
          <p:cNvPr id="37" name="正方形/長方形 36"/>
          <p:cNvSpPr/>
          <p:nvPr/>
        </p:nvSpPr>
        <p:spPr bwMode="auto">
          <a:xfrm>
            <a:off x="6143636" y="1714488"/>
            <a:ext cx="714380" cy="357190"/>
          </a:xfrm>
          <a:prstGeom prst="rect">
            <a:avLst/>
          </a:prstGeom>
          <a:solidFill>
            <a:srgbClr val="000000"/>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sp>
        <p:nvSpPr>
          <p:cNvPr id="38" name="Rectangle 16"/>
          <p:cNvSpPr>
            <a:spLocks noChangeArrowheads="1"/>
          </p:cNvSpPr>
          <p:nvPr/>
        </p:nvSpPr>
        <p:spPr bwMode="auto">
          <a:xfrm>
            <a:off x="6143636" y="1714488"/>
            <a:ext cx="857256" cy="566309"/>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400" b="1" dirty="0" smtClean="0">
                <a:solidFill>
                  <a:srgbClr val="FFFFFF"/>
                </a:solidFill>
              </a:rPr>
              <a:t>Tokyo</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FFFFFF"/>
                </a:solidFill>
                <a:latin typeface="Tahoma" pitchFamily="34" charset="0"/>
                <a:ea typeface="HGP創英角ｺﾞｼｯｸUB" pitchFamily="50" charset="-128"/>
                <a:cs typeface="+mn-cs"/>
              </a:rPr>
              <a:t>Kyoto</a:t>
            </a:r>
          </a:p>
        </p:txBody>
      </p:sp>
      <p:sp>
        <p:nvSpPr>
          <p:cNvPr id="67" name="Rectangle 16"/>
          <p:cNvSpPr>
            <a:spLocks noChangeArrowheads="1"/>
          </p:cNvSpPr>
          <p:nvPr/>
        </p:nvSpPr>
        <p:spPr bwMode="auto">
          <a:xfrm>
            <a:off x="5929322" y="3000372"/>
            <a:ext cx="1785950" cy="498598"/>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200" b="1" dirty="0" smtClean="0">
                <a:solidFill>
                  <a:srgbClr val="FFFFFF"/>
                </a:solidFill>
              </a:rPr>
              <a:t>Orbital period </a:t>
            </a:r>
          </a:p>
          <a:p>
            <a:pPr algn="l" rtl="0" fontAlgn="base">
              <a:lnSpc>
                <a:spcPct val="110000"/>
              </a:lnSpc>
              <a:spcBef>
                <a:spcPct val="0"/>
              </a:spcBef>
              <a:spcAft>
                <a:spcPct val="0"/>
              </a:spcAft>
              <a:buClr>
                <a:srgbClr val="003366"/>
              </a:buClr>
              <a:buSzPct val="70000"/>
              <a:buFont typeface="Wingdings" pitchFamily="2" charset="2"/>
              <a:buNone/>
            </a:pPr>
            <a:r>
              <a:rPr lang="en-US" altLang="ja-JP" sz="1200" b="1" dirty="0" smtClean="0">
                <a:solidFill>
                  <a:srgbClr val="FFFFFF"/>
                </a:solidFill>
              </a:rPr>
              <a:t>         ~100min.</a:t>
            </a:r>
            <a:endParaRPr kumimoji="1" lang="en-US" altLang="ja-JP" sz="1200" b="1" kern="1200" dirty="0" smtClean="0">
              <a:solidFill>
                <a:srgbClr val="FFFFFF"/>
              </a:solidFill>
              <a:latin typeface="Tahoma" pitchFamily="34" charset="0"/>
              <a:ea typeface="HGP創英角ｺﾞｼｯｸUB" pitchFamily="50" charset="-128"/>
              <a:cs typeface="+mn-cs"/>
            </a:endParaRPr>
          </a:p>
        </p:txBody>
      </p:sp>
      <p:sp>
        <p:nvSpPr>
          <p:cNvPr id="39" name="Rectangle 16"/>
          <p:cNvSpPr>
            <a:spLocks noChangeArrowheads="1"/>
          </p:cNvSpPr>
          <p:nvPr/>
        </p:nvSpPr>
        <p:spPr bwMode="auto">
          <a:xfrm>
            <a:off x="1214414" y="2460143"/>
            <a:ext cx="5072098" cy="397353"/>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2000" dirty="0" smtClean="0">
                <a:solidFill>
                  <a:srgbClr val="B2B2B2"/>
                </a:solidFill>
              </a:rPr>
              <a:t>地上重力波検出器との同時観測運転</a:t>
            </a:r>
            <a:endParaRPr kumimoji="1" lang="en-US" altLang="ja-JP" sz="2000" kern="1200" dirty="0" smtClean="0">
              <a:solidFill>
                <a:srgbClr val="B2B2B2"/>
              </a:solidFill>
              <a:latin typeface="Tahoma" pitchFamily="34" charset="0"/>
              <a:ea typeface="HGP創英角ｺﾞｼｯｸUB" pitchFamily="50" charset="-128"/>
              <a:cs typeface="+mn-cs"/>
            </a:endParaRPr>
          </a:p>
        </p:txBody>
      </p:sp>
      <p:sp>
        <p:nvSpPr>
          <p:cNvPr id="40" name="下矢印 39"/>
          <p:cNvSpPr/>
          <p:nvPr/>
        </p:nvSpPr>
        <p:spPr bwMode="auto">
          <a:xfrm rot="5400000" flipV="1">
            <a:off x="1464447" y="3093395"/>
            <a:ext cx="285752" cy="214314"/>
          </a:xfrm>
          <a:prstGeom prst="downArrow">
            <a:avLst/>
          </a:prstGeom>
          <a:solidFill>
            <a:srgbClr val="99CCFF">
              <a:alpha val="10000"/>
            </a:srgbClr>
          </a:solidFill>
          <a:ln w="15875" cap="flat" cmpd="sng" algn="ctr">
            <a:solidFill>
              <a:srgbClr val="99C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1" name="Rectangle 16"/>
          <p:cNvSpPr>
            <a:spLocks noChangeArrowheads="1"/>
          </p:cNvSpPr>
          <p:nvPr/>
        </p:nvSpPr>
        <p:spPr bwMode="auto">
          <a:xfrm>
            <a:off x="1785918" y="2998113"/>
            <a:ext cx="3643338" cy="397353"/>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kern="1200" dirty="0" smtClean="0">
                <a:solidFill>
                  <a:srgbClr val="99CCFF"/>
                </a:solidFill>
                <a:latin typeface="Tahoma" pitchFamily="34" charset="0"/>
                <a:ea typeface="HGP創英角ｺﾞｼｯｸUB" pitchFamily="50" charset="-128"/>
                <a:cs typeface="+mn-cs"/>
              </a:rPr>
              <a:t>データ解析進行中</a:t>
            </a:r>
            <a:endParaRPr kumimoji="1" lang="ja-JP" altLang="en-US" sz="2000" kern="1200" dirty="0">
              <a:solidFill>
                <a:srgbClr val="99CCFF"/>
              </a:solidFill>
              <a:latin typeface="Tahoma" pitchFamily="34" charset="0"/>
              <a:ea typeface="HGP創英角ｺﾞｼｯｸUB" pitchFamily="50" charset="-128"/>
              <a:cs typeface="+mn-cs"/>
            </a:endParaRPr>
          </a:p>
        </p:txBody>
      </p:sp>
      <p:pic>
        <p:nvPicPr>
          <p:cNvPr id="19" name="図 15" descr="IMG_9175.jpg"/>
          <p:cNvPicPr>
            <a:picLocks noChangeAspect="1"/>
          </p:cNvPicPr>
          <p:nvPr/>
        </p:nvPicPr>
        <p:blipFill>
          <a:blip r:embed="rId5" cstate="print"/>
          <a:srcRect/>
          <a:stretch>
            <a:fillRect/>
          </a:stretch>
        </p:blipFill>
        <p:spPr bwMode="auto">
          <a:xfrm>
            <a:off x="5572133" y="1071545"/>
            <a:ext cx="3143272" cy="2357761"/>
          </a:xfrm>
          <a:prstGeom prst="rect">
            <a:avLst/>
          </a:prstGeom>
          <a:noFill/>
          <a:ln w="9525">
            <a:noFill/>
            <a:miter lim="800000"/>
            <a:headEnd/>
            <a:tailEnd/>
          </a:ln>
        </p:spPr>
      </p:pic>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lum bright="-60000" contrast="-60000"/>
          </a:blip>
          <a:srcRect/>
          <a:stretch>
            <a:fillRect/>
          </a:stretch>
        </p:blipFill>
        <p:spPr bwMode="auto">
          <a:xfrm>
            <a:off x="4643438" y="755258"/>
            <a:ext cx="4214842" cy="5676460"/>
          </a:xfrm>
          <a:prstGeom prst="rect">
            <a:avLst/>
          </a:prstGeom>
          <a:noFill/>
          <a:ln w="9525">
            <a:noFill/>
            <a:miter lim="800000"/>
            <a:headEnd/>
            <a:tailEnd/>
          </a:ln>
          <a:effectLst/>
        </p:spPr>
      </p:pic>
      <p:sp>
        <p:nvSpPr>
          <p:cNvPr id="7"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118213" name="Rectangle 5"/>
          <p:cNvSpPr>
            <a:spLocks noGrp="1" noChangeArrowheads="1"/>
          </p:cNvSpPr>
          <p:nvPr>
            <p:ph type="body" idx="4294967295"/>
          </p:nvPr>
        </p:nvSpPr>
        <p:spPr>
          <a:xfrm>
            <a:off x="757238" y="765175"/>
            <a:ext cx="8386762" cy="5711825"/>
          </a:xfrm>
        </p:spPr>
        <p:txBody>
          <a:bodyPr/>
          <a:lstStyle/>
          <a:p>
            <a:pPr>
              <a:buFont typeface="Wingdings" pitchFamily="2" charset="2"/>
              <a:buNone/>
            </a:pPr>
            <a:r>
              <a:rPr lang="en-US" altLang="ja-JP" dirty="0"/>
              <a:t> </a:t>
            </a:r>
          </a:p>
        </p:txBody>
      </p:sp>
      <p:sp>
        <p:nvSpPr>
          <p:cNvPr id="1118212" name="Rectangle 4"/>
          <p:cNvSpPr>
            <a:spLocks noChangeArrowheads="1"/>
          </p:cNvSpPr>
          <p:nvPr/>
        </p:nvSpPr>
        <p:spPr bwMode="auto">
          <a:xfrm>
            <a:off x="1571604" y="1944319"/>
            <a:ext cx="5429288" cy="68287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3600" b="1" dirty="0" smtClean="0">
                <a:solidFill>
                  <a:srgbClr val="F8F8F8"/>
                </a:solidFill>
                <a:effectLst>
                  <a:outerShdw blurRad="38100" dist="38100" dir="2700000" algn="tl">
                    <a:srgbClr val="C0C0C0"/>
                  </a:outerShdw>
                </a:effectLst>
              </a:rPr>
              <a:t>2. </a:t>
            </a:r>
            <a:r>
              <a:rPr lang="ja-JP" altLang="en-US" sz="3600" b="1" dirty="0" smtClean="0">
                <a:solidFill>
                  <a:srgbClr val="F8F8F8"/>
                </a:solidFill>
                <a:effectLst>
                  <a:outerShdw blurRad="38100" dist="38100" dir="2700000" algn="tl">
                    <a:srgbClr val="C0C0C0"/>
                  </a:outerShdw>
                </a:effectLst>
              </a:rPr>
              <a:t>重力波</a:t>
            </a:r>
            <a:endParaRPr lang="en-US" altLang="ja-JP" sz="3600" b="1" dirty="0" smtClean="0">
              <a:solidFill>
                <a:srgbClr val="F8F8F8"/>
              </a:solidFill>
              <a:effectLst>
                <a:outerShdw blurRad="38100" dist="38100" dir="2700000" algn="tl">
                  <a:srgbClr val="C0C0C0"/>
                </a:outerShdw>
              </a:effectLst>
            </a:endParaRPr>
          </a:p>
        </p:txBody>
      </p:sp>
      <p:sp>
        <p:nvSpPr>
          <p:cNvPr id="6" name="Rectangle 4"/>
          <p:cNvSpPr>
            <a:spLocks noChangeArrowheads="1"/>
          </p:cNvSpPr>
          <p:nvPr/>
        </p:nvSpPr>
        <p:spPr bwMode="auto">
          <a:xfrm>
            <a:off x="2100576" y="3026029"/>
            <a:ext cx="5429288" cy="2456057"/>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3200" b="1" dirty="0" smtClean="0">
                <a:solidFill>
                  <a:srgbClr val="FFFFFF"/>
                </a:solidFill>
                <a:effectLst>
                  <a:outerShdw blurRad="38100" dist="38100" dir="2700000" algn="tl">
                    <a:srgbClr val="C0C0C0"/>
                  </a:outerShdw>
                </a:effectLst>
              </a:rPr>
              <a:t>重力波天文学</a:t>
            </a:r>
            <a:endParaRPr lang="en-US" altLang="ja-JP" sz="3200" b="1" dirty="0" smtClean="0">
              <a:solidFill>
                <a:srgbClr val="FFFFFF"/>
              </a:solidFill>
              <a:effectLst>
                <a:outerShdw blurRad="38100" dist="38100" dir="2700000" algn="tl">
                  <a:srgbClr val="C0C0C0"/>
                </a:outerShdw>
              </a:effectLst>
            </a:endParaRPr>
          </a:p>
          <a:p>
            <a:pPr algn="l">
              <a:lnSpc>
                <a:spcPct val="120000"/>
              </a:lnSpc>
              <a:buClr>
                <a:schemeClr val="accent2"/>
              </a:buClr>
              <a:buSzPct val="70000"/>
              <a:buFont typeface="Wingdings" pitchFamily="2" charset="2"/>
              <a:buNone/>
            </a:pPr>
            <a:r>
              <a:rPr lang="en-US" altLang="ja-JP" sz="3200" b="1" dirty="0" smtClean="0">
                <a:solidFill>
                  <a:srgbClr val="FFFFFF"/>
                </a:solidFill>
                <a:effectLst>
                  <a:outerShdw blurRad="38100" dist="38100" dir="2700000" algn="tl">
                    <a:srgbClr val="C0C0C0"/>
                  </a:outerShdw>
                </a:effectLst>
              </a:rPr>
              <a:t>LCGT</a:t>
            </a:r>
          </a:p>
          <a:p>
            <a:pPr algn="l">
              <a:lnSpc>
                <a:spcPct val="120000"/>
              </a:lnSpc>
              <a:buClr>
                <a:schemeClr val="accent2"/>
              </a:buClr>
              <a:buSzPct val="70000"/>
              <a:buFont typeface="Wingdings" pitchFamily="2" charset="2"/>
              <a:buNone/>
            </a:pPr>
            <a:r>
              <a:rPr lang="en-US" altLang="ja-JP" sz="3200" b="1" dirty="0" smtClean="0">
                <a:solidFill>
                  <a:srgbClr val="FFFFFF"/>
                </a:solidFill>
                <a:effectLst>
                  <a:outerShdw blurRad="38100" dist="38100" dir="2700000" algn="tl">
                    <a:srgbClr val="C0C0C0"/>
                  </a:outerShdw>
                </a:effectLst>
              </a:rPr>
              <a:t>DECIGO</a:t>
            </a:r>
            <a:r>
              <a:rPr lang="ja-JP" altLang="en-US" sz="3200" b="1" dirty="0" smtClean="0">
                <a:solidFill>
                  <a:srgbClr val="FFFFFF"/>
                </a:solidFill>
                <a:effectLst>
                  <a:outerShdw blurRad="38100" dist="38100" dir="2700000" algn="tl">
                    <a:srgbClr val="C0C0C0"/>
                  </a:outerShdw>
                </a:effectLst>
              </a:rPr>
              <a:t>と前哨衛星</a:t>
            </a:r>
            <a:endParaRPr lang="en-US" altLang="ja-JP" sz="3200" b="1" dirty="0" smtClean="0">
              <a:solidFill>
                <a:srgbClr val="FFFFFF"/>
              </a:solidFill>
              <a:effectLst>
                <a:outerShdw blurRad="38100" dist="38100" dir="2700000" algn="tl">
                  <a:srgbClr val="C0C0C0"/>
                </a:outerShdw>
              </a:effectLst>
            </a:endParaRPr>
          </a:p>
          <a:p>
            <a:pPr algn="l">
              <a:lnSpc>
                <a:spcPct val="120000"/>
              </a:lnSpc>
              <a:buClr>
                <a:schemeClr val="accent2"/>
              </a:buClr>
              <a:buSzPct val="70000"/>
              <a:buFont typeface="Wingdings" pitchFamily="2" charset="2"/>
              <a:buNone/>
            </a:pPr>
            <a:r>
              <a:rPr lang="ja-JP" altLang="en-US" sz="3200" b="1" dirty="0" smtClean="0">
                <a:solidFill>
                  <a:srgbClr val="FFCCCC"/>
                </a:solidFill>
                <a:effectLst>
                  <a:outerShdw blurRad="38100" dist="38100" dir="2700000" algn="tl">
                    <a:srgbClr val="C0C0C0"/>
                  </a:outerShdw>
                </a:effectLst>
              </a:rPr>
              <a:t>捩じれ型重力波検出器</a:t>
            </a:r>
            <a:endParaRPr lang="en-US" altLang="ja-JP" sz="3200" b="1" dirty="0" smtClean="0">
              <a:solidFill>
                <a:srgbClr val="FFCCCC"/>
              </a:solidFill>
              <a:effectLst>
                <a:outerShdw blurRad="38100" dist="38100" dir="2700000" algn="tl">
                  <a:srgbClr val="C0C0C0"/>
                </a:outerShdw>
              </a:effectLst>
            </a:endParaRPr>
          </a:p>
        </p:txBody>
      </p:sp>
      <p:sp>
        <p:nvSpPr>
          <p:cNvPr id="8" name="右矢印 7"/>
          <p:cNvSpPr/>
          <p:nvPr/>
        </p:nvSpPr>
        <p:spPr bwMode="auto">
          <a:xfrm>
            <a:off x="1785918" y="5000636"/>
            <a:ext cx="285752" cy="285752"/>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0" name="Rectangle 16"/>
          <p:cNvSpPr>
            <a:spLocks noChangeArrowheads="1"/>
          </p:cNvSpPr>
          <p:nvPr/>
        </p:nvSpPr>
        <p:spPr bwMode="auto">
          <a:xfrm>
            <a:off x="6429388" y="4714884"/>
            <a:ext cx="2000264" cy="80329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1400" b="1" kern="1200" dirty="0" smtClean="0">
                <a:solidFill>
                  <a:srgbClr val="FF6699"/>
                </a:solidFill>
                <a:latin typeface="Tahoma" pitchFamily="34" charset="0"/>
                <a:ea typeface="HGP創英角ｺﾞｼｯｸUB" pitchFamily="50" charset="-128"/>
                <a:cs typeface="+mn-cs"/>
              </a:rPr>
              <a:t>M.Ando, et. al,</a:t>
            </a:r>
            <a:r>
              <a:rPr lang="en-US" altLang="ja-JP" sz="1400" b="1" dirty="0" smtClean="0">
                <a:solidFill>
                  <a:srgbClr val="FF6699"/>
                </a:solidFill>
              </a:rPr>
              <a:t> </a:t>
            </a:r>
          </a:p>
          <a:p>
            <a:pPr algn="l">
              <a:lnSpc>
                <a:spcPct val="110000"/>
              </a:lnSpc>
              <a:buClr>
                <a:srgbClr val="003366"/>
              </a:buClr>
              <a:buSzPct val="70000"/>
              <a:buNone/>
            </a:pPr>
            <a:r>
              <a:rPr kumimoji="1" lang="en-US" altLang="ja-JP" sz="1400" b="1" kern="1200" dirty="0" smtClean="0">
                <a:solidFill>
                  <a:srgbClr val="FF6699"/>
                </a:solidFill>
                <a:latin typeface="Tahoma" pitchFamily="34" charset="0"/>
                <a:ea typeface="HGP創英角ｺﾞｼｯｸUB" pitchFamily="50" charset="-128"/>
                <a:cs typeface="+mn-cs"/>
              </a:rPr>
              <a:t>  PRL  (in press)</a:t>
            </a:r>
          </a:p>
          <a:p>
            <a:pPr algn="l">
              <a:lnSpc>
                <a:spcPct val="110000"/>
              </a:lnSpc>
              <a:buClr>
                <a:srgbClr val="003366"/>
              </a:buClr>
              <a:buSzPct val="70000"/>
              <a:buNone/>
            </a:pPr>
            <a:r>
              <a:rPr kumimoji="1" lang="en-US" altLang="ja-JP" sz="1400" b="1" kern="1200" dirty="0" smtClean="0">
                <a:solidFill>
                  <a:srgbClr val="FF6699"/>
                </a:solidFill>
                <a:latin typeface="Tahoma" pitchFamily="34" charset="0"/>
                <a:ea typeface="HGP創英角ｺﾞｼｯｸUB" pitchFamily="50" charset="-128"/>
                <a:cs typeface="+mn-cs"/>
              </a:rPr>
              <a:t>  online Oct. 2010</a:t>
            </a:r>
          </a:p>
        </p:txBody>
      </p:sp>
    </p:spTree>
  </p:cSld>
  <p:clrMapOvr>
    <a:masterClrMapping/>
  </p:clrMapOvr>
  <p:transition advTm="52992"/>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6"/>
          <p:cNvSpPr>
            <a:spLocks noChangeArrowheads="1"/>
          </p:cNvSpPr>
          <p:nvPr/>
        </p:nvSpPr>
        <p:spPr bwMode="auto">
          <a:xfrm>
            <a:off x="4787205" y="1651600"/>
            <a:ext cx="4105275" cy="4600550"/>
          </a:xfrm>
          <a:prstGeom prst="roundRect">
            <a:avLst>
              <a:gd name="adj" fmla="val 6731"/>
            </a:avLst>
          </a:prstGeom>
          <a:solidFill>
            <a:srgbClr val="99CCFF">
              <a:alpha val="10000"/>
            </a:srgbClr>
          </a:solidFill>
          <a:ln w="15875">
            <a:noFill/>
            <a:round/>
            <a:headEnd/>
            <a:tailEnd/>
          </a:ln>
          <a:effectLst/>
        </p:spPr>
        <p:txBody>
          <a:bodyPr wrap="square" anchor="ctr">
            <a:noAutofit/>
          </a:bodyPr>
          <a:lstStyle/>
          <a:p>
            <a:endParaRPr lang="ja-JP" altLang="en-US"/>
          </a:p>
        </p:txBody>
      </p:sp>
      <p:sp>
        <p:nvSpPr>
          <p:cNvPr id="32" name="AutoShape 58"/>
          <p:cNvSpPr>
            <a:spLocks noChangeArrowheads="1"/>
          </p:cNvSpPr>
          <p:nvPr/>
        </p:nvSpPr>
        <p:spPr bwMode="auto">
          <a:xfrm>
            <a:off x="322709" y="1643638"/>
            <a:ext cx="4105275" cy="4600550"/>
          </a:xfrm>
          <a:prstGeom prst="roundRect">
            <a:avLst>
              <a:gd name="adj" fmla="val 6731"/>
            </a:avLst>
          </a:prstGeom>
          <a:solidFill>
            <a:srgbClr val="CCFFCC">
              <a:alpha val="10000"/>
            </a:srgbClr>
          </a:solidFill>
          <a:ln w="15875">
            <a:noFill/>
            <a:round/>
            <a:headEnd/>
            <a:tailEnd/>
          </a:ln>
          <a:effectLst/>
        </p:spPr>
        <p:txBody>
          <a:bodyPr anchor="ctr">
            <a:noAutofit/>
          </a:bodyPr>
          <a:lstStyle/>
          <a:p>
            <a:endParaRPr lang="ja-JP" altLang="en-US"/>
          </a:p>
        </p:txBody>
      </p:sp>
      <p:sp>
        <p:nvSpPr>
          <p:cNvPr id="771077" name="Rectangle 5"/>
          <p:cNvSpPr>
            <a:spLocks noGrp="1" noChangeArrowheads="1"/>
          </p:cNvSpPr>
          <p:nvPr>
            <p:ph type="title"/>
          </p:nvPr>
        </p:nvSpPr>
        <p:spPr/>
        <p:txBody>
          <a:bodyPr/>
          <a:lstStyle/>
          <a:p>
            <a:r>
              <a:rPr lang="ja-JP" altLang="en-US" dirty="0" smtClean="0"/>
              <a:t>歪み観測と捩じれ観測</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grpSp>
        <p:nvGrpSpPr>
          <p:cNvPr id="2" name="Group 2"/>
          <p:cNvGrpSpPr>
            <a:grpSpLocks noChangeAspect="1"/>
          </p:cNvGrpSpPr>
          <p:nvPr/>
        </p:nvGrpSpPr>
        <p:grpSpPr bwMode="auto">
          <a:xfrm>
            <a:off x="1003300" y="2381285"/>
            <a:ext cx="3227388" cy="2936875"/>
            <a:chOff x="3016" y="1344"/>
            <a:chExt cx="2541" cy="2313"/>
          </a:xfrm>
        </p:grpSpPr>
        <p:sp>
          <p:nvSpPr>
            <p:cNvPr id="7" name="Line 3"/>
            <p:cNvSpPr>
              <a:spLocks noChangeAspect="1" noChangeShapeType="1"/>
            </p:cNvSpPr>
            <p:nvPr/>
          </p:nvSpPr>
          <p:spPr bwMode="auto">
            <a:xfrm flipH="1">
              <a:off x="4195" y="1389"/>
              <a:ext cx="22" cy="2268"/>
            </a:xfrm>
            <a:prstGeom prst="line">
              <a:avLst/>
            </a:prstGeom>
            <a:noFill/>
            <a:ln w="38100">
              <a:solidFill>
                <a:srgbClr val="008000"/>
              </a:solidFill>
              <a:round/>
              <a:headEnd type="stealth" w="med" len="med"/>
              <a:tailEnd/>
            </a:ln>
            <a:effectLst/>
          </p:spPr>
          <p:txBody>
            <a:bodyPr anchor="ctr">
              <a:spAutoFit/>
            </a:bodyPr>
            <a:lstStyle/>
            <a:p>
              <a:endParaRPr lang="ja-JP" altLang="en-US"/>
            </a:p>
          </p:txBody>
        </p:sp>
        <p:sp>
          <p:nvSpPr>
            <p:cNvPr id="8" name="Line 4"/>
            <p:cNvSpPr>
              <a:spLocks noChangeAspect="1" noChangeShapeType="1"/>
            </p:cNvSpPr>
            <p:nvPr/>
          </p:nvSpPr>
          <p:spPr bwMode="auto">
            <a:xfrm flipH="1" flipV="1">
              <a:off x="3016" y="2432"/>
              <a:ext cx="2404" cy="726"/>
            </a:xfrm>
            <a:prstGeom prst="line">
              <a:avLst/>
            </a:prstGeom>
            <a:noFill/>
            <a:ln w="38100">
              <a:solidFill>
                <a:srgbClr val="008000"/>
              </a:solidFill>
              <a:round/>
              <a:headEnd type="stealth" w="med" len="med"/>
              <a:tailEnd/>
            </a:ln>
            <a:effectLst/>
          </p:spPr>
          <p:txBody>
            <a:bodyPr anchor="ctr">
              <a:spAutoFit/>
            </a:bodyPr>
            <a:lstStyle/>
            <a:p>
              <a:endParaRPr lang="ja-JP" altLang="en-US"/>
            </a:p>
          </p:txBody>
        </p:sp>
        <p:sp>
          <p:nvSpPr>
            <p:cNvPr id="9" name="Line 5"/>
            <p:cNvSpPr>
              <a:spLocks noChangeAspect="1" noChangeShapeType="1"/>
            </p:cNvSpPr>
            <p:nvPr/>
          </p:nvSpPr>
          <p:spPr bwMode="auto">
            <a:xfrm flipH="1">
              <a:off x="3469" y="2160"/>
              <a:ext cx="1361" cy="1361"/>
            </a:xfrm>
            <a:prstGeom prst="line">
              <a:avLst/>
            </a:prstGeom>
            <a:noFill/>
            <a:ln w="38100">
              <a:solidFill>
                <a:srgbClr val="008000"/>
              </a:solidFill>
              <a:round/>
              <a:headEnd type="stealth" w="med" len="med"/>
              <a:tailEnd/>
            </a:ln>
            <a:effectLst/>
          </p:spPr>
          <p:txBody>
            <a:bodyPr anchor="ctr">
              <a:spAutoFit/>
            </a:bodyPr>
            <a:lstStyle/>
            <a:p>
              <a:endParaRPr lang="ja-JP" altLang="en-US"/>
            </a:p>
          </p:txBody>
        </p:sp>
        <p:sp>
          <p:nvSpPr>
            <p:cNvPr id="10" name="Rectangle 6"/>
            <p:cNvSpPr>
              <a:spLocks noChangeAspect="1" noChangeArrowheads="1"/>
            </p:cNvSpPr>
            <p:nvPr/>
          </p:nvSpPr>
          <p:spPr bwMode="auto">
            <a:xfrm>
              <a:off x="5375" y="3063"/>
              <a:ext cx="182" cy="289"/>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800" b="1" i="1">
                  <a:solidFill>
                    <a:srgbClr val="008000"/>
                  </a:solidFill>
                  <a:latin typeface="Tahoma" pitchFamily="34" charset="0"/>
                  <a:ea typeface="HGP創英角ｺﾞｼｯｸUB" pitchFamily="50" charset="-128"/>
                </a:rPr>
                <a:t>x</a:t>
              </a:r>
            </a:p>
          </p:txBody>
        </p:sp>
        <p:sp>
          <p:nvSpPr>
            <p:cNvPr id="11" name="Rectangle 7"/>
            <p:cNvSpPr>
              <a:spLocks noChangeAspect="1" noChangeArrowheads="1"/>
            </p:cNvSpPr>
            <p:nvPr/>
          </p:nvSpPr>
          <p:spPr bwMode="auto">
            <a:xfrm>
              <a:off x="4830" y="1979"/>
              <a:ext cx="182" cy="289"/>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800" b="1" i="1">
                  <a:solidFill>
                    <a:srgbClr val="008000"/>
                  </a:solidFill>
                  <a:latin typeface="Tahoma" pitchFamily="34" charset="0"/>
                  <a:ea typeface="HGP創英角ｺﾞｼｯｸUB" pitchFamily="50" charset="-128"/>
                </a:rPr>
                <a:t>y</a:t>
              </a:r>
            </a:p>
          </p:txBody>
        </p:sp>
        <p:sp>
          <p:nvSpPr>
            <p:cNvPr id="12" name="Rectangle 8"/>
            <p:cNvSpPr>
              <a:spLocks noChangeAspect="1" noChangeArrowheads="1"/>
            </p:cNvSpPr>
            <p:nvPr/>
          </p:nvSpPr>
          <p:spPr bwMode="auto">
            <a:xfrm>
              <a:off x="3968" y="1344"/>
              <a:ext cx="183" cy="289"/>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800" b="1" i="1">
                  <a:solidFill>
                    <a:srgbClr val="008000"/>
                  </a:solidFill>
                  <a:latin typeface="Tahoma" pitchFamily="34" charset="0"/>
                  <a:ea typeface="HGP創英角ｺﾞｼｯｸUB" pitchFamily="50" charset="-128"/>
                </a:rPr>
                <a:t>z</a:t>
              </a:r>
            </a:p>
          </p:txBody>
        </p:sp>
      </p:grpSp>
      <p:sp>
        <p:nvSpPr>
          <p:cNvPr id="13" name="Rectangle 11"/>
          <p:cNvSpPr>
            <a:spLocks noChangeArrowheads="1"/>
          </p:cNvSpPr>
          <p:nvPr/>
        </p:nvSpPr>
        <p:spPr bwMode="auto">
          <a:xfrm>
            <a:off x="928662" y="1000108"/>
            <a:ext cx="7143800"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b="1" dirty="0" smtClean="0">
                <a:solidFill>
                  <a:srgbClr val="FFFFFF"/>
                </a:solidFill>
                <a:latin typeface="Tahoma" pitchFamily="34" charset="0"/>
              </a:rPr>
              <a:t>自由質点をレファレンスに、重力波による潮汐力変動を観測</a:t>
            </a:r>
            <a:endParaRPr lang="en-US" altLang="ja-JP" sz="2000" b="1" dirty="0">
              <a:solidFill>
                <a:srgbClr val="FFFFFF"/>
              </a:solidFill>
              <a:latin typeface="Tahoma" pitchFamily="34" charset="0"/>
              <a:ea typeface="HGP創英角ｺﾞｼｯｸUB" pitchFamily="50" charset="-128"/>
            </a:endParaRPr>
          </a:p>
        </p:txBody>
      </p:sp>
      <p:pic>
        <p:nvPicPr>
          <p:cNvPr id="14" name="Picture 16" descr="particles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379538" y="3616360"/>
            <a:ext cx="2316162" cy="1295400"/>
          </a:xfrm>
          <a:prstGeom prst="rect">
            <a:avLst/>
          </a:prstGeom>
          <a:noFill/>
        </p:spPr>
      </p:pic>
      <p:pic>
        <p:nvPicPr>
          <p:cNvPr id="15" name="Picture 20" descr="particles2"/>
          <p:cNvPicPr preferRelativeResize="0">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23875" y="3073435"/>
            <a:ext cx="3832225" cy="2209800"/>
          </a:xfrm>
          <a:prstGeom prst="rect">
            <a:avLst/>
          </a:prstGeom>
          <a:noFill/>
        </p:spPr>
      </p:pic>
      <p:pic>
        <p:nvPicPr>
          <p:cNvPr id="16" name="Picture 21"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3367088" y="4451385"/>
            <a:ext cx="222250" cy="222250"/>
          </a:xfrm>
          <a:prstGeom prst="rect">
            <a:avLst/>
          </a:prstGeom>
          <a:noFill/>
        </p:spPr>
      </p:pic>
      <p:pic>
        <p:nvPicPr>
          <p:cNvPr id="17" name="Picture 22"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1470025" y="3875123"/>
            <a:ext cx="222250" cy="222250"/>
          </a:xfrm>
          <a:prstGeom prst="rect">
            <a:avLst/>
          </a:prstGeom>
          <a:noFill/>
        </p:spPr>
      </p:pic>
      <p:pic>
        <p:nvPicPr>
          <p:cNvPr id="18" name="Picture 23"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2925763" y="3651285"/>
            <a:ext cx="222250" cy="222250"/>
          </a:xfrm>
          <a:prstGeom prst="rect">
            <a:avLst/>
          </a:prstGeom>
          <a:noFill/>
        </p:spPr>
      </p:pic>
      <p:pic>
        <p:nvPicPr>
          <p:cNvPr id="19" name="Picture 24"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1917700" y="4635535"/>
            <a:ext cx="222250" cy="222250"/>
          </a:xfrm>
          <a:prstGeom prst="rect">
            <a:avLst/>
          </a:prstGeom>
          <a:noFill/>
        </p:spPr>
      </p:pic>
      <p:pic>
        <p:nvPicPr>
          <p:cNvPr id="20" name="Picture 25"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2138363" y="3617948"/>
            <a:ext cx="222250" cy="222250"/>
          </a:xfrm>
          <a:prstGeom prst="rect">
            <a:avLst/>
          </a:prstGeom>
          <a:noFill/>
        </p:spPr>
      </p:pic>
      <p:pic>
        <p:nvPicPr>
          <p:cNvPr id="21" name="Picture 26"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1374775" y="4337085"/>
            <a:ext cx="222250" cy="222250"/>
          </a:xfrm>
          <a:prstGeom prst="rect">
            <a:avLst/>
          </a:prstGeom>
          <a:noFill/>
        </p:spPr>
      </p:pic>
      <p:pic>
        <p:nvPicPr>
          <p:cNvPr id="23" name="Picture 27"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2705100" y="4697448"/>
            <a:ext cx="222250" cy="222250"/>
          </a:xfrm>
          <a:prstGeom prst="rect">
            <a:avLst/>
          </a:prstGeom>
          <a:noFill/>
        </p:spPr>
      </p:pic>
      <p:pic>
        <p:nvPicPr>
          <p:cNvPr id="24" name="Picture 28"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3486150" y="3957673"/>
            <a:ext cx="222250" cy="222250"/>
          </a:xfrm>
          <a:prstGeom prst="rect">
            <a:avLst/>
          </a:prstGeom>
          <a:noFill/>
        </p:spPr>
      </p:pic>
      <p:sp>
        <p:nvSpPr>
          <p:cNvPr id="25" name="Rectangle 52"/>
          <p:cNvSpPr>
            <a:spLocks noChangeArrowheads="1"/>
          </p:cNvSpPr>
          <p:nvPr/>
        </p:nvSpPr>
        <p:spPr bwMode="auto">
          <a:xfrm>
            <a:off x="611188" y="1628800"/>
            <a:ext cx="2808287"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smtClean="0">
                <a:solidFill>
                  <a:srgbClr val="CCFFCC"/>
                </a:solidFill>
                <a:latin typeface="Tahoma" pitchFamily="34" charset="0"/>
                <a:ea typeface="HGP創英角ｺﾞｼｯｸUB" pitchFamily="50" charset="-128"/>
              </a:rPr>
              <a:t>Traditional IFO detector</a:t>
            </a:r>
            <a:endParaRPr lang="en-US" altLang="ja-JP" sz="1600" b="1" dirty="0">
              <a:solidFill>
                <a:srgbClr val="CCFFCC"/>
              </a:solidFill>
              <a:latin typeface="Tahoma" pitchFamily="34" charset="0"/>
              <a:ea typeface="HGP創英角ｺﾞｼｯｸUB" pitchFamily="50" charset="-128"/>
            </a:endParaRPr>
          </a:p>
        </p:txBody>
      </p:sp>
      <p:sp>
        <p:nvSpPr>
          <p:cNvPr id="26" name="Line 53"/>
          <p:cNvSpPr>
            <a:spLocks noChangeShapeType="1"/>
          </p:cNvSpPr>
          <p:nvPr/>
        </p:nvSpPr>
        <p:spPr bwMode="auto">
          <a:xfrm>
            <a:off x="1763713" y="4137060"/>
            <a:ext cx="1439862" cy="433388"/>
          </a:xfrm>
          <a:prstGeom prst="line">
            <a:avLst/>
          </a:prstGeom>
          <a:noFill/>
          <a:ln w="63500">
            <a:solidFill>
              <a:srgbClr val="66FF66"/>
            </a:solidFill>
            <a:round/>
            <a:headEnd type="stealth" w="med" len="med"/>
            <a:tailEnd type="stealth" w="med" len="med"/>
          </a:ln>
          <a:effectLst/>
        </p:spPr>
        <p:txBody>
          <a:bodyPr wrap="none" anchor="ctr">
            <a:spAutoFit/>
          </a:bodyPr>
          <a:lstStyle/>
          <a:p>
            <a:endParaRPr lang="ja-JP" altLang="en-US"/>
          </a:p>
        </p:txBody>
      </p:sp>
      <p:sp>
        <p:nvSpPr>
          <p:cNvPr id="27" name="Line 54"/>
          <p:cNvSpPr>
            <a:spLocks noChangeShapeType="1"/>
          </p:cNvSpPr>
          <p:nvPr/>
        </p:nvSpPr>
        <p:spPr bwMode="auto">
          <a:xfrm flipV="1">
            <a:off x="2195513" y="3921160"/>
            <a:ext cx="792162" cy="720725"/>
          </a:xfrm>
          <a:prstGeom prst="line">
            <a:avLst/>
          </a:prstGeom>
          <a:noFill/>
          <a:ln w="63500">
            <a:solidFill>
              <a:srgbClr val="66FF66"/>
            </a:solidFill>
            <a:round/>
            <a:headEnd type="stealth" w="med" len="med"/>
            <a:tailEnd type="stealth" w="med" len="med"/>
          </a:ln>
          <a:effectLst/>
        </p:spPr>
        <p:txBody>
          <a:bodyPr anchor="ctr">
            <a:spAutoFit/>
          </a:bodyPr>
          <a:lstStyle/>
          <a:p>
            <a:endParaRPr lang="ja-JP" altLang="en-US"/>
          </a:p>
        </p:txBody>
      </p:sp>
      <p:sp>
        <p:nvSpPr>
          <p:cNvPr id="28" name="Rectangle 55"/>
          <p:cNvSpPr>
            <a:spLocks noChangeArrowheads="1"/>
          </p:cNvSpPr>
          <p:nvPr/>
        </p:nvSpPr>
        <p:spPr bwMode="auto">
          <a:xfrm>
            <a:off x="755650" y="1916138"/>
            <a:ext cx="3673475"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CCFFCC"/>
                </a:solidFill>
                <a:latin typeface="Tahoma" pitchFamily="34" charset="0"/>
                <a:ea typeface="HGP創英角ｺﾞｼｯｸUB" pitchFamily="50" charset="-128"/>
              </a:rPr>
              <a:t>Detect differential length change</a:t>
            </a:r>
          </a:p>
        </p:txBody>
      </p:sp>
      <p:grpSp>
        <p:nvGrpSpPr>
          <p:cNvPr id="3" name="Group 51"/>
          <p:cNvGrpSpPr>
            <a:grpSpLocks/>
          </p:cNvGrpSpPr>
          <p:nvPr/>
        </p:nvGrpSpPr>
        <p:grpSpPr bwMode="auto">
          <a:xfrm>
            <a:off x="2771775" y="2308260"/>
            <a:ext cx="971550" cy="1125538"/>
            <a:chOff x="1837" y="1797"/>
            <a:chExt cx="612" cy="709"/>
          </a:xfrm>
        </p:grpSpPr>
        <p:pic>
          <p:nvPicPr>
            <p:cNvPr id="30" name="Picture 18" descr="waves"/>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837" y="2024"/>
              <a:ext cx="318" cy="482"/>
            </a:xfrm>
            <a:prstGeom prst="rect">
              <a:avLst/>
            </a:prstGeom>
            <a:noFill/>
          </p:spPr>
        </p:pic>
        <p:sp>
          <p:nvSpPr>
            <p:cNvPr id="31" name="Text Box 19"/>
            <p:cNvSpPr txBox="1">
              <a:spLocks noChangeAspect="1" noChangeArrowheads="1"/>
            </p:cNvSpPr>
            <p:nvPr/>
          </p:nvSpPr>
          <p:spPr bwMode="auto">
            <a:xfrm>
              <a:off x="1882" y="1797"/>
              <a:ext cx="567" cy="231"/>
            </a:xfrm>
            <a:prstGeom prst="rect">
              <a:avLst/>
            </a:prstGeom>
            <a:noFill/>
            <a:ln w="9525">
              <a:noFill/>
              <a:miter lim="800000"/>
              <a:headEnd/>
              <a:tailEnd/>
            </a:ln>
            <a:effectLst/>
          </p:spPr>
          <p:txBody>
            <a:bodyPr>
              <a:spAutoFit/>
            </a:bodyPr>
            <a:lstStyle/>
            <a:p>
              <a:pPr>
                <a:buFontTx/>
                <a:buNone/>
              </a:pPr>
              <a:r>
                <a:rPr lang="en-US" altLang="ja-JP" sz="1800" b="1">
                  <a:solidFill>
                    <a:srgbClr val="C80000"/>
                  </a:solidFill>
                  <a:latin typeface="Tahoma" pitchFamily="34" charset="0"/>
                  <a:ea typeface="HGS創英角ﾎﾟｯﾌﾟ体" pitchFamily="50" charset="-128"/>
                </a:rPr>
                <a:t>GWs</a:t>
              </a:r>
            </a:p>
          </p:txBody>
        </p:sp>
      </p:grpSp>
      <p:grpSp>
        <p:nvGrpSpPr>
          <p:cNvPr id="4" name="Group 59"/>
          <p:cNvGrpSpPr>
            <a:grpSpLocks noChangeAspect="1"/>
          </p:cNvGrpSpPr>
          <p:nvPr/>
        </p:nvGrpSpPr>
        <p:grpSpPr bwMode="auto">
          <a:xfrm>
            <a:off x="5395913" y="2381285"/>
            <a:ext cx="3227387" cy="2936875"/>
            <a:chOff x="3016" y="1344"/>
            <a:chExt cx="2541" cy="2313"/>
          </a:xfrm>
        </p:grpSpPr>
        <p:sp>
          <p:nvSpPr>
            <p:cNvPr id="34" name="Line 60"/>
            <p:cNvSpPr>
              <a:spLocks noChangeAspect="1" noChangeShapeType="1"/>
            </p:cNvSpPr>
            <p:nvPr/>
          </p:nvSpPr>
          <p:spPr bwMode="auto">
            <a:xfrm flipH="1">
              <a:off x="4195" y="1389"/>
              <a:ext cx="22" cy="2268"/>
            </a:xfrm>
            <a:prstGeom prst="line">
              <a:avLst/>
            </a:prstGeom>
            <a:noFill/>
            <a:ln w="38100">
              <a:solidFill>
                <a:srgbClr val="008000"/>
              </a:solidFill>
              <a:round/>
              <a:headEnd type="stealth" w="med" len="med"/>
              <a:tailEnd/>
            </a:ln>
            <a:effectLst/>
          </p:spPr>
          <p:txBody>
            <a:bodyPr anchor="ctr">
              <a:spAutoFit/>
            </a:bodyPr>
            <a:lstStyle/>
            <a:p>
              <a:endParaRPr lang="ja-JP" altLang="en-US"/>
            </a:p>
          </p:txBody>
        </p:sp>
        <p:sp>
          <p:nvSpPr>
            <p:cNvPr id="35" name="Line 61"/>
            <p:cNvSpPr>
              <a:spLocks noChangeAspect="1" noChangeShapeType="1"/>
            </p:cNvSpPr>
            <p:nvPr/>
          </p:nvSpPr>
          <p:spPr bwMode="auto">
            <a:xfrm flipH="1" flipV="1">
              <a:off x="3016" y="2432"/>
              <a:ext cx="2404" cy="726"/>
            </a:xfrm>
            <a:prstGeom prst="line">
              <a:avLst/>
            </a:prstGeom>
            <a:noFill/>
            <a:ln w="38100">
              <a:solidFill>
                <a:srgbClr val="008000"/>
              </a:solidFill>
              <a:round/>
              <a:headEnd type="stealth" w="med" len="med"/>
              <a:tailEnd/>
            </a:ln>
            <a:effectLst/>
          </p:spPr>
          <p:txBody>
            <a:bodyPr anchor="ctr">
              <a:spAutoFit/>
            </a:bodyPr>
            <a:lstStyle/>
            <a:p>
              <a:endParaRPr lang="ja-JP" altLang="en-US"/>
            </a:p>
          </p:txBody>
        </p:sp>
        <p:sp>
          <p:nvSpPr>
            <p:cNvPr id="36" name="Line 62"/>
            <p:cNvSpPr>
              <a:spLocks noChangeAspect="1" noChangeShapeType="1"/>
            </p:cNvSpPr>
            <p:nvPr/>
          </p:nvSpPr>
          <p:spPr bwMode="auto">
            <a:xfrm flipH="1">
              <a:off x="3469" y="2160"/>
              <a:ext cx="1361" cy="1361"/>
            </a:xfrm>
            <a:prstGeom prst="line">
              <a:avLst/>
            </a:prstGeom>
            <a:noFill/>
            <a:ln w="38100">
              <a:solidFill>
                <a:srgbClr val="008000"/>
              </a:solidFill>
              <a:round/>
              <a:headEnd type="stealth" w="med" len="med"/>
              <a:tailEnd/>
            </a:ln>
            <a:effectLst/>
          </p:spPr>
          <p:txBody>
            <a:bodyPr anchor="ctr">
              <a:spAutoFit/>
            </a:bodyPr>
            <a:lstStyle/>
            <a:p>
              <a:endParaRPr lang="ja-JP" altLang="en-US"/>
            </a:p>
          </p:txBody>
        </p:sp>
        <p:sp>
          <p:nvSpPr>
            <p:cNvPr id="37" name="Rectangle 63"/>
            <p:cNvSpPr>
              <a:spLocks noChangeAspect="1" noChangeArrowheads="1"/>
            </p:cNvSpPr>
            <p:nvPr/>
          </p:nvSpPr>
          <p:spPr bwMode="auto">
            <a:xfrm>
              <a:off x="5375" y="3063"/>
              <a:ext cx="182" cy="289"/>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800" b="1" i="1">
                  <a:solidFill>
                    <a:srgbClr val="008000"/>
                  </a:solidFill>
                  <a:latin typeface="Tahoma" pitchFamily="34" charset="0"/>
                  <a:ea typeface="HGP創英角ｺﾞｼｯｸUB" pitchFamily="50" charset="-128"/>
                </a:rPr>
                <a:t>x</a:t>
              </a:r>
            </a:p>
          </p:txBody>
        </p:sp>
        <p:sp>
          <p:nvSpPr>
            <p:cNvPr id="38" name="Rectangle 64"/>
            <p:cNvSpPr>
              <a:spLocks noChangeAspect="1" noChangeArrowheads="1"/>
            </p:cNvSpPr>
            <p:nvPr/>
          </p:nvSpPr>
          <p:spPr bwMode="auto">
            <a:xfrm>
              <a:off x="4830" y="1979"/>
              <a:ext cx="182" cy="289"/>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800" b="1" i="1">
                  <a:solidFill>
                    <a:srgbClr val="008000"/>
                  </a:solidFill>
                  <a:latin typeface="Tahoma" pitchFamily="34" charset="0"/>
                  <a:ea typeface="HGP創英角ｺﾞｼｯｸUB" pitchFamily="50" charset="-128"/>
                </a:rPr>
                <a:t>y</a:t>
              </a:r>
            </a:p>
          </p:txBody>
        </p:sp>
        <p:sp>
          <p:nvSpPr>
            <p:cNvPr id="39" name="Rectangle 65"/>
            <p:cNvSpPr>
              <a:spLocks noChangeAspect="1" noChangeArrowheads="1"/>
            </p:cNvSpPr>
            <p:nvPr/>
          </p:nvSpPr>
          <p:spPr bwMode="auto">
            <a:xfrm>
              <a:off x="3968" y="1344"/>
              <a:ext cx="183" cy="289"/>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800" b="1" i="1">
                  <a:solidFill>
                    <a:srgbClr val="008000"/>
                  </a:solidFill>
                  <a:latin typeface="Tahoma" pitchFamily="34" charset="0"/>
                  <a:ea typeface="HGP創英角ｺﾞｼｯｸUB" pitchFamily="50" charset="-128"/>
                </a:rPr>
                <a:t>z</a:t>
              </a:r>
            </a:p>
          </p:txBody>
        </p:sp>
      </p:grpSp>
      <p:pic>
        <p:nvPicPr>
          <p:cNvPr id="40" name="Picture 66" descr="particles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772150" y="3616360"/>
            <a:ext cx="2316163" cy="1295400"/>
          </a:xfrm>
          <a:prstGeom prst="rect">
            <a:avLst/>
          </a:prstGeom>
          <a:noFill/>
        </p:spPr>
      </p:pic>
      <p:pic>
        <p:nvPicPr>
          <p:cNvPr id="41" name="Picture 67" descr="particles2"/>
          <p:cNvPicPr preferRelativeResize="0">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916488" y="3073435"/>
            <a:ext cx="3832225" cy="2209800"/>
          </a:xfrm>
          <a:prstGeom prst="rect">
            <a:avLst/>
          </a:prstGeom>
          <a:noFill/>
        </p:spPr>
      </p:pic>
      <p:pic>
        <p:nvPicPr>
          <p:cNvPr id="42" name="Picture 68"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7759700" y="4451385"/>
            <a:ext cx="222250" cy="222250"/>
          </a:xfrm>
          <a:prstGeom prst="rect">
            <a:avLst/>
          </a:prstGeom>
          <a:noFill/>
        </p:spPr>
      </p:pic>
      <p:pic>
        <p:nvPicPr>
          <p:cNvPr id="43" name="Picture 69"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5862638" y="3875123"/>
            <a:ext cx="222250" cy="222250"/>
          </a:xfrm>
          <a:prstGeom prst="rect">
            <a:avLst/>
          </a:prstGeom>
          <a:noFill/>
        </p:spPr>
      </p:pic>
      <p:pic>
        <p:nvPicPr>
          <p:cNvPr id="44" name="Picture 70"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7318375" y="3651285"/>
            <a:ext cx="222250" cy="222250"/>
          </a:xfrm>
          <a:prstGeom prst="rect">
            <a:avLst/>
          </a:prstGeom>
          <a:noFill/>
        </p:spPr>
      </p:pic>
      <p:pic>
        <p:nvPicPr>
          <p:cNvPr id="45" name="Picture 71"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6310313" y="4635535"/>
            <a:ext cx="222250" cy="222250"/>
          </a:xfrm>
          <a:prstGeom prst="rect">
            <a:avLst/>
          </a:prstGeom>
          <a:noFill/>
        </p:spPr>
      </p:pic>
      <p:sp>
        <p:nvSpPr>
          <p:cNvPr id="46" name="Rectangle 76"/>
          <p:cNvSpPr>
            <a:spLocks noChangeArrowheads="1"/>
          </p:cNvSpPr>
          <p:nvPr/>
        </p:nvSpPr>
        <p:spPr bwMode="auto">
          <a:xfrm>
            <a:off x="5003800" y="1628800"/>
            <a:ext cx="2808288"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CCECFF"/>
                </a:solidFill>
                <a:latin typeface="Tahoma" pitchFamily="34" charset="0"/>
                <a:ea typeface="HGP創英角ｺﾞｼｯｸUB" pitchFamily="50" charset="-128"/>
              </a:rPr>
              <a:t>Torsion Detector</a:t>
            </a:r>
          </a:p>
        </p:txBody>
      </p:sp>
      <p:sp>
        <p:nvSpPr>
          <p:cNvPr id="47" name="Line 84"/>
          <p:cNvSpPr>
            <a:spLocks noChangeShapeType="1"/>
          </p:cNvSpPr>
          <p:nvPr/>
        </p:nvSpPr>
        <p:spPr bwMode="auto">
          <a:xfrm flipV="1">
            <a:off x="5895975" y="3994185"/>
            <a:ext cx="2089150" cy="539750"/>
          </a:xfrm>
          <a:prstGeom prst="line">
            <a:avLst/>
          </a:prstGeom>
          <a:noFill/>
          <a:ln w="63500">
            <a:solidFill>
              <a:srgbClr val="6699FF"/>
            </a:solidFill>
            <a:round/>
            <a:headEnd/>
            <a:tailEnd/>
          </a:ln>
          <a:effectLst/>
        </p:spPr>
        <p:txBody>
          <a:bodyPr anchor="ctr">
            <a:spAutoFit/>
          </a:bodyPr>
          <a:lstStyle/>
          <a:p>
            <a:endParaRPr lang="ja-JP" altLang="en-US"/>
          </a:p>
        </p:txBody>
      </p:sp>
      <p:sp>
        <p:nvSpPr>
          <p:cNvPr id="48" name="Line 85"/>
          <p:cNvSpPr>
            <a:spLocks noChangeShapeType="1"/>
          </p:cNvSpPr>
          <p:nvPr/>
        </p:nvSpPr>
        <p:spPr bwMode="auto">
          <a:xfrm>
            <a:off x="6694488" y="3686210"/>
            <a:ext cx="427037" cy="1162050"/>
          </a:xfrm>
          <a:prstGeom prst="line">
            <a:avLst/>
          </a:prstGeom>
          <a:noFill/>
          <a:ln w="63500">
            <a:solidFill>
              <a:srgbClr val="6699FF"/>
            </a:solidFill>
            <a:round/>
            <a:headEnd/>
            <a:tailEnd/>
          </a:ln>
          <a:effectLst/>
        </p:spPr>
        <p:txBody>
          <a:bodyPr anchor="ctr">
            <a:spAutoFit/>
          </a:bodyPr>
          <a:lstStyle/>
          <a:p>
            <a:endParaRPr lang="ja-JP" altLang="en-US"/>
          </a:p>
        </p:txBody>
      </p:sp>
      <p:pic>
        <p:nvPicPr>
          <p:cNvPr id="49" name="Picture 73"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5767388" y="4337085"/>
            <a:ext cx="222250" cy="222250"/>
          </a:xfrm>
          <a:prstGeom prst="rect">
            <a:avLst/>
          </a:prstGeom>
          <a:noFill/>
        </p:spPr>
      </p:pic>
      <p:pic>
        <p:nvPicPr>
          <p:cNvPr id="50" name="Picture 75"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7878763" y="3957673"/>
            <a:ext cx="222250" cy="222250"/>
          </a:xfrm>
          <a:prstGeom prst="rect">
            <a:avLst/>
          </a:prstGeom>
          <a:noFill/>
        </p:spPr>
      </p:pic>
      <p:pic>
        <p:nvPicPr>
          <p:cNvPr id="51" name="Picture 72"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6530975" y="3617948"/>
            <a:ext cx="222250" cy="222250"/>
          </a:xfrm>
          <a:prstGeom prst="rect">
            <a:avLst/>
          </a:prstGeom>
          <a:noFill/>
        </p:spPr>
      </p:pic>
      <p:pic>
        <p:nvPicPr>
          <p:cNvPr id="52" name="Picture 74"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7097713" y="4697448"/>
            <a:ext cx="222250" cy="222250"/>
          </a:xfrm>
          <a:prstGeom prst="rect">
            <a:avLst/>
          </a:prstGeom>
          <a:noFill/>
        </p:spPr>
      </p:pic>
      <p:grpSp>
        <p:nvGrpSpPr>
          <p:cNvPr id="6" name="Group 81"/>
          <p:cNvGrpSpPr>
            <a:grpSpLocks/>
          </p:cNvGrpSpPr>
          <p:nvPr/>
        </p:nvGrpSpPr>
        <p:grpSpPr bwMode="auto">
          <a:xfrm>
            <a:off x="7164388" y="2308260"/>
            <a:ext cx="971550" cy="1125538"/>
            <a:chOff x="1837" y="1797"/>
            <a:chExt cx="612" cy="709"/>
          </a:xfrm>
        </p:grpSpPr>
        <p:pic>
          <p:nvPicPr>
            <p:cNvPr id="54" name="Picture 82" descr="waves"/>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837" y="2024"/>
              <a:ext cx="318" cy="482"/>
            </a:xfrm>
            <a:prstGeom prst="rect">
              <a:avLst/>
            </a:prstGeom>
            <a:noFill/>
          </p:spPr>
        </p:pic>
        <p:sp>
          <p:nvSpPr>
            <p:cNvPr id="55" name="Text Box 83"/>
            <p:cNvSpPr txBox="1">
              <a:spLocks noChangeAspect="1" noChangeArrowheads="1"/>
            </p:cNvSpPr>
            <p:nvPr/>
          </p:nvSpPr>
          <p:spPr bwMode="auto">
            <a:xfrm>
              <a:off x="1882" y="1797"/>
              <a:ext cx="567" cy="231"/>
            </a:xfrm>
            <a:prstGeom prst="rect">
              <a:avLst/>
            </a:prstGeom>
            <a:noFill/>
            <a:ln w="9525">
              <a:noFill/>
              <a:miter lim="800000"/>
              <a:headEnd/>
              <a:tailEnd/>
            </a:ln>
            <a:effectLst/>
          </p:spPr>
          <p:txBody>
            <a:bodyPr>
              <a:spAutoFit/>
            </a:bodyPr>
            <a:lstStyle/>
            <a:p>
              <a:pPr>
                <a:buFontTx/>
                <a:buNone/>
              </a:pPr>
              <a:r>
                <a:rPr lang="en-US" altLang="ja-JP" sz="1800" b="1">
                  <a:solidFill>
                    <a:srgbClr val="C80000"/>
                  </a:solidFill>
                  <a:latin typeface="Tahoma" pitchFamily="34" charset="0"/>
                  <a:ea typeface="HGS創英角ﾎﾟｯﾌﾟ体" pitchFamily="50" charset="-128"/>
                </a:rPr>
                <a:t>GWs</a:t>
              </a:r>
            </a:p>
          </p:txBody>
        </p:sp>
      </p:grpSp>
      <p:sp>
        <p:nvSpPr>
          <p:cNvPr id="56" name="Rectangle 86"/>
          <p:cNvSpPr>
            <a:spLocks noChangeArrowheads="1"/>
          </p:cNvSpPr>
          <p:nvPr/>
        </p:nvSpPr>
        <p:spPr bwMode="auto">
          <a:xfrm>
            <a:off x="5508625" y="1916138"/>
            <a:ext cx="3240088"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a:solidFill>
                  <a:srgbClr val="CCECFF"/>
                </a:solidFill>
                <a:latin typeface="Tahoma" pitchFamily="34" charset="0"/>
                <a:ea typeface="HGP創英角ｺﾞｼｯｸUB" pitchFamily="50" charset="-128"/>
              </a:rPr>
              <a:t>Detect differential rotation</a:t>
            </a:r>
          </a:p>
        </p:txBody>
      </p:sp>
      <p:pic>
        <p:nvPicPr>
          <p:cNvPr id="63" name="図 62" descr="txp_fig.bmp"/>
          <p:cNvPicPr>
            <a:picLocks noChangeAspect="1"/>
          </p:cNvPicPr>
          <p:nvPr>
            <p:custDataLst>
              <p:tags r:id="rId1"/>
            </p:custDataLst>
          </p:nvPr>
        </p:nvPicPr>
        <p:blipFill>
          <a:blip r:embed="rId9" cstate="print">
            <a:clrChange>
              <a:clrFrom>
                <a:srgbClr val="FFFFFF"/>
              </a:clrFrom>
              <a:clrTo>
                <a:srgbClr val="FFFFFF">
                  <a:alpha val="0"/>
                </a:srgbClr>
              </a:clrTo>
            </a:clrChange>
            <a:lum bright="100000"/>
          </a:blip>
          <a:stretch>
            <a:fillRect/>
          </a:stretch>
        </p:blipFill>
        <p:spPr>
          <a:xfrm>
            <a:off x="3071801" y="5657846"/>
            <a:ext cx="928695" cy="417552"/>
          </a:xfrm>
          <a:prstGeom prst="rect">
            <a:avLst/>
          </a:prstGeom>
          <a:noFill/>
        </p:spPr>
      </p:pic>
      <p:sp>
        <p:nvSpPr>
          <p:cNvPr id="64" name="Rectangle 11"/>
          <p:cNvSpPr>
            <a:spLocks noChangeArrowheads="1"/>
          </p:cNvSpPr>
          <p:nvPr/>
        </p:nvSpPr>
        <p:spPr bwMode="auto">
          <a:xfrm>
            <a:off x="1000068" y="5657846"/>
            <a:ext cx="1857420"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b="1" dirty="0" smtClean="0">
                <a:solidFill>
                  <a:srgbClr val="FFFFFF"/>
                </a:solidFill>
                <a:latin typeface="Tahoma" pitchFamily="34" charset="0"/>
                <a:ea typeface="HGP創英角ｺﾞｼｯｸUB" pitchFamily="50" charset="-128"/>
              </a:rPr>
              <a:t>差動歪み変動</a:t>
            </a:r>
            <a:endParaRPr lang="en-US" altLang="ja-JP" sz="2000" b="1" dirty="0">
              <a:solidFill>
                <a:srgbClr val="FFFFFF"/>
              </a:solidFill>
              <a:latin typeface="Tahoma" pitchFamily="34" charset="0"/>
              <a:ea typeface="HGP創英角ｺﾞｼｯｸUB" pitchFamily="50" charset="-128"/>
            </a:endParaRPr>
          </a:p>
        </p:txBody>
      </p:sp>
      <p:sp>
        <p:nvSpPr>
          <p:cNvPr id="65" name="Rectangle 11"/>
          <p:cNvSpPr>
            <a:spLocks noChangeArrowheads="1"/>
          </p:cNvSpPr>
          <p:nvPr/>
        </p:nvSpPr>
        <p:spPr bwMode="auto">
          <a:xfrm>
            <a:off x="4790579" y="5657846"/>
            <a:ext cx="2000264"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b="1" dirty="0" smtClean="0">
                <a:solidFill>
                  <a:srgbClr val="FFFFFF"/>
                </a:solidFill>
                <a:latin typeface="Tahoma" pitchFamily="34" charset="0"/>
              </a:rPr>
              <a:t>差動捩じれ</a:t>
            </a:r>
            <a:r>
              <a:rPr lang="ja-JP" altLang="en-US" sz="2000" b="1" dirty="0" smtClean="0">
                <a:solidFill>
                  <a:srgbClr val="FFFFFF"/>
                </a:solidFill>
                <a:latin typeface="Tahoma" pitchFamily="34" charset="0"/>
                <a:ea typeface="HGP創英角ｺﾞｼｯｸUB" pitchFamily="50" charset="-128"/>
              </a:rPr>
              <a:t>変動</a:t>
            </a:r>
            <a:endParaRPr lang="en-US" altLang="ja-JP" sz="2000" b="1" dirty="0">
              <a:solidFill>
                <a:srgbClr val="FFFFFF"/>
              </a:solidFill>
              <a:latin typeface="Tahoma" pitchFamily="34" charset="0"/>
              <a:ea typeface="HGP創英角ｺﾞｼｯｸUB" pitchFamily="50" charset="-128"/>
            </a:endParaRPr>
          </a:p>
        </p:txBody>
      </p:sp>
      <p:pic>
        <p:nvPicPr>
          <p:cNvPr id="67" name="図 66" descr="txp_fig.bmp"/>
          <p:cNvPicPr>
            <a:picLocks noChangeAspect="1"/>
          </p:cNvPicPr>
          <p:nvPr>
            <p:custDataLst>
              <p:tags r:id="rId2"/>
            </p:custDataLst>
          </p:nvPr>
        </p:nvPicPr>
        <p:blipFill>
          <a:blip r:embed="rId10" cstate="print">
            <a:clrChange>
              <a:clrFrom>
                <a:srgbClr val="FFFFFF"/>
              </a:clrFrom>
              <a:clrTo>
                <a:srgbClr val="FFFFFF">
                  <a:alpha val="0"/>
                </a:srgbClr>
              </a:clrTo>
            </a:clrChange>
            <a:lum bright="100000"/>
          </a:blip>
          <a:stretch>
            <a:fillRect/>
          </a:stretch>
        </p:blipFill>
        <p:spPr>
          <a:xfrm>
            <a:off x="7001462" y="5644002"/>
            <a:ext cx="1747002" cy="442472"/>
          </a:xfrm>
          <a:prstGeom prst="rect">
            <a:avLst/>
          </a:prstGeom>
          <a:noFill/>
        </p:spPr>
      </p:pic>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0" presetClass="path" presetSubtype="0" repeatCount="indefinite" accel="50000" decel="50000" autoRev="1" fill="hold" nodeType="withEffect">
                                  <p:stCondLst>
                                    <p:cond delay="0"/>
                                  </p:stCondLst>
                                  <p:endCondLst>
                                    <p:cond evt="onNext" delay="0">
                                      <p:tgtEl>
                                        <p:sldTgt/>
                                      </p:tgtEl>
                                    </p:cond>
                                  </p:endCondLst>
                                  <p:childTnLst>
                                    <p:animMotion origin="layout" path="M -0.02066 -0.00902 L 0.02344 0.00996 " pathEditMode="relative" rAng="0" ptsTypes="AA">
                                      <p:cBhvr>
                                        <p:cTn id="9" dur="2000" fill="hold"/>
                                        <p:tgtEl>
                                          <p:spTgt spid="16"/>
                                        </p:tgtEl>
                                        <p:attrNameLst>
                                          <p:attrName>ppt_x</p:attrName>
                                          <p:attrName>ppt_y</p:attrName>
                                        </p:attrNameLst>
                                      </p:cBhvr>
                                      <p:rCtr x="22" y="9"/>
                                    </p:animMotion>
                                  </p:childTnLst>
                                </p:cTn>
                              </p:par>
                              <p:par>
                                <p:cTn id="10" presetID="0" presetClass="path" presetSubtype="0" repeatCount="indefinite" accel="50000" decel="50000" autoRev="1" fill="hold" nodeType="withEffect">
                                  <p:stCondLst>
                                    <p:cond delay="0"/>
                                  </p:stCondLst>
                                  <p:endCondLst>
                                    <p:cond evt="onNext" delay="0">
                                      <p:tgtEl>
                                        <p:sldTgt/>
                                      </p:tgtEl>
                                    </p:cond>
                                  </p:endCondLst>
                                  <p:childTnLst>
                                    <p:animMotion origin="layout" path="M 0.02205 0.00694 L -0.02326 -0.01366 " pathEditMode="relative" rAng="0" ptsTypes="AA">
                                      <p:cBhvr>
                                        <p:cTn id="11" dur="2000" fill="hold"/>
                                        <p:tgtEl>
                                          <p:spTgt spid="17"/>
                                        </p:tgtEl>
                                        <p:attrNameLst>
                                          <p:attrName>ppt_x</p:attrName>
                                          <p:attrName>ppt_y</p:attrName>
                                        </p:attrNameLst>
                                      </p:cBhvr>
                                      <p:rCtr x="-23" y="-10"/>
                                    </p:animMotion>
                                  </p:childTnLst>
                                </p:cTn>
                              </p:par>
                              <p:par>
                                <p:cTn id="12" presetID="0" presetClass="path" presetSubtype="0" repeatCount="indefinite" accel="50000" decel="50000" autoRev="1" fill="hold" nodeType="withEffect">
                                  <p:stCondLst>
                                    <p:cond delay="0"/>
                                  </p:stCondLst>
                                  <p:endCondLst>
                                    <p:cond evt="onNext" delay="0">
                                      <p:tgtEl>
                                        <p:sldTgt/>
                                      </p:tgtEl>
                                    </p:cond>
                                  </p:endCondLst>
                                  <p:childTnLst>
                                    <p:animMotion origin="layout" path="M 0.01024 -0.01621 L -0.01667 0.01597 " pathEditMode="relative" rAng="0" ptsTypes="AA">
                                      <p:cBhvr>
                                        <p:cTn id="13" dur="2000" fill="hold"/>
                                        <p:tgtEl>
                                          <p:spTgt spid="18"/>
                                        </p:tgtEl>
                                        <p:attrNameLst>
                                          <p:attrName>ppt_x</p:attrName>
                                          <p:attrName>ppt_y</p:attrName>
                                        </p:attrNameLst>
                                      </p:cBhvr>
                                      <p:rCtr x="-14" y="16"/>
                                    </p:animMotion>
                                  </p:childTnLst>
                                </p:cTn>
                              </p:par>
                              <p:par>
                                <p:cTn id="14" presetID="0" presetClass="path" presetSubtype="0" repeatCount="indefinite" accel="50000" decel="50000" autoRev="1" fill="hold" nodeType="withEffect">
                                  <p:stCondLst>
                                    <p:cond delay="0"/>
                                  </p:stCondLst>
                                  <p:endCondLst>
                                    <p:cond evt="onNext" delay="0">
                                      <p:tgtEl>
                                        <p:sldTgt/>
                                      </p:tgtEl>
                                    </p:cond>
                                  </p:endCondLst>
                                  <p:childTnLst>
                                    <p:animMotion origin="layout" path="M -0.0125 0.01805 L 0.01216 -0.01829 " pathEditMode="relative" rAng="0" ptsTypes="AA">
                                      <p:cBhvr>
                                        <p:cTn id="15" dur="2000" fill="hold"/>
                                        <p:tgtEl>
                                          <p:spTgt spid="19"/>
                                        </p:tgtEl>
                                        <p:attrNameLst>
                                          <p:attrName>ppt_x</p:attrName>
                                          <p:attrName>ppt_y</p:attrName>
                                        </p:attrNameLst>
                                      </p:cBhvr>
                                      <p:rCtr x="12" y="-18"/>
                                    </p:animMotion>
                                  </p:childTnLst>
                                </p:cTn>
                              </p:par>
                              <p:par>
                                <p:cTn id="16" presetID="0" presetClass="path" presetSubtype="0" repeatCount="indefinite" accel="50000" decel="50000" autoRev="1" fill="hold" nodeType="withEffect">
                                  <p:stCondLst>
                                    <p:cond delay="0"/>
                                  </p:stCondLst>
                                  <p:endCondLst>
                                    <p:cond evt="onNext" delay="0">
                                      <p:tgtEl>
                                        <p:sldTgt/>
                                      </p:tgtEl>
                                    </p:cond>
                                  </p:endCondLst>
                                  <p:childTnLst>
                                    <p:animMotion origin="layout" path="M 0.01615 -0.00139 L -0.01909 0.00416 " pathEditMode="relative" rAng="0" ptsTypes="AA">
                                      <p:cBhvr>
                                        <p:cTn id="17" dur="2000" fill="hold"/>
                                        <p:tgtEl>
                                          <p:spTgt spid="20"/>
                                        </p:tgtEl>
                                        <p:attrNameLst>
                                          <p:attrName>ppt_x</p:attrName>
                                          <p:attrName>ppt_y</p:attrName>
                                        </p:attrNameLst>
                                      </p:cBhvr>
                                      <p:rCtr x="-18" y="3"/>
                                    </p:animMotion>
                                  </p:childTnLst>
                                </p:cTn>
                              </p:par>
                              <p:par>
                                <p:cTn id="18" presetID="0" presetClass="path" presetSubtype="0" repeatCount="indefinite" accel="50000" decel="50000" autoRev="1" fill="hold" nodeType="withEffect">
                                  <p:stCondLst>
                                    <p:cond delay="0"/>
                                  </p:stCondLst>
                                  <p:endCondLst>
                                    <p:cond evt="onNext" delay="0">
                                      <p:tgtEl>
                                        <p:sldTgt/>
                                      </p:tgtEl>
                                    </p:cond>
                                  </p:endCondLst>
                                  <p:childTnLst>
                                    <p:animMotion origin="layout" path="M 0.00972 0.01597 L -0.01007 -0.01551 " pathEditMode="relative" rAng="0" ptsTypes="AA">
                                      <p:cBhvr>
                                        <p:cTn id="19" dur="2000" fill="hold"/>
                                        <p:tgtEl>
                                          <p:spTgt spid="21"/>
                                        </p:tgtEl>
                                        <p:attrNameLst>
                                          <p:attrName>ppt_x</p:attrName>
                                          <p:attrName>ppt_y</p:attrName>
                                        </p:attrNameLst>
                                      </p:cBhvr>
                                      <p:rCtr x="-10" y="-16"/>
                                    </p:animMotion>
                                  </p:childTnLst>
                                </p:cTn>
                              </p:par>
                              <p:par>
                                <p:cTn id="20" presetID="0" presetClass="path" presetSubtype="0" repeatCount="indefinite" accel="50000" decel="50000" autoRev="1" fill="hold" nodeType="withEffect">
                                  <p:stCondLst>
                                    <p:cond delay="0"/>
                                  </p:stCondLst>
                                  <p:endCondLst>
                                    <p:cond evt="onNext" delay="0">
                                      <p:tgtEl>
                                        <p:sldTgt/>
                                      </p:tgtEl>
                                    </p:cond>
                                  </p:endCondLst>
                                  <p:childTnLst>
                                    <p:animMotion origin="layout" path="M -0.01857 0.0007 L 0.01806 -0.00416 " pathEditMode="relative" rAng="0" ptsTypes="AA">
                                      <p:cBhvr>
                                        <p:cTn id="21" dur="2000" fill="hold"/>
                                        <p:tgtEl>
                                          <p:spTgt spid="23"/>
                                        </p:tgtEl>
                                        <p:attrNameLst>
                                          <p:attrName>ppt_x</p:attrName>
                                          <p:attrName>ppt_y</p:attrName>
                                        </p:attrNameLst>
                                      </p:cBhvr>
                                      <p:rCtr x="18" y="-3"/>
                                    </p:animMotion>
                                  </p:childTnLst>
                                </p:cTn>
                              </p:par>
                              <p:par>
                                <p:cTn id="22" presetID="0" presetClass="path" presetSubtype="0" repeatCount="indefinite" accel="50000" decel="50000" autoRev="1" fill="hold" nodeType="withEffect">
                                  <p:stCondLst>
                                    <p:cond delay="0"/>
                                  </p:stCondLst>
                                  <p:endCondLst>
                                    <p:cond evt="onNext" delay="0">
                                      <p:tgtEl>
                                        <p:sldTgt/>
                                      </p:tgtEl>
                                    </p:cond>
                                  </p:endCondLst>
                                  <p:childTnLst>
                                    <p:animMotion origin="layout" path="M -0.00573 -0.0206 L 0.00677 0.02176 " pathEditMode="relative" rAng="0" ptsTypes="AA">
                                      <p:cBhvr>
                                        <p:cTn id="23" dur="2000" fill="hold"/>
                                        <p:tgtEl>
                                          <p:spTgt spid="24"/>
                                        </p:tgtEl>
                                        <p:attrNameLst>
                                          <p:attrName>ppt_x</p:attrName>
                                          <p:attrName>ppt_y</p:attrName>
                                        </p:attrNameLst>
                                      </p:cBhvr>
                                      <p:rCtr x="6" y="21"/>
                                    </p:animMotion>
                                  </p:childTnLst>
                                </p:cTn>
                              </p:par>
                              <p:par>
                                <p:cTn id="24" presetID="0" presetClass="path" presetSubtype="0" repeatCount="indefinite" accel="50000" decel="50000" fill="hold" nodeType="withEffect">
                                  <p:stCondLst>
                                    <p:cond delay="0"/>
                                  </p:stCondLst>
                                  <p:endCondLst>
                                    <p:cond evt="onNext" delay="0">
                                      <p:tgtEl>
                                        <p:sldTgt/>
                                      </p:tgtEl>
                                    </p:cond>
                                  </p:endCondLst>
                                  <p:childTnLst>
                                    <p:animMotion origin="layout" path="M -0.0217 4.81481E-6 L -0.05122 0.07986 " pathEditMode="relative" rAng="0" ptsTypes="AA">
                                      <p:cBhvr>
                                        <p:cTn id="25" dur="2000" fill="hold"/>
                                        <p:tgtEl>
                                          <p:spTgt spid="3"/>
                                        </p:tgtEl>
                                        <p:attrNameLst>
                                          <p:attrName>ppt_x</p:attrName>
                                          <p:attrName>ppt_y</p:attrName>
                                        </p:attrNameLst>
                                      </p:cBhvr>
                                      <p:rCtr x="-15" y="40"/>
                                    </p:animMotion>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dissolve">
                                      <p:cBhvr>
                                        <p:cTn id="30" dur="500"/>
                                        <p:tgtEl>
                                          <p:spTgt spid="41"/>
                                        </p:tgtEl>
                                      </p:cBhvr>
                                    </p:animEffect>
                                  </p:childTnLst>
                                </p:cTn>
                              </p:par>
                              <p:par>
                                <p:cTn id="31" presetID="0" presetClass="path" presetSubtype="0" repeatCount="indefinite" accel="50000" decel="50000" autoRev="1" fill="hold" nodeType="withEffect">
                                  <p:stCondLst>
                                    <p:cond delay="0"/>
                                  </p:stCondLst>
                                  <p:endCondLst>
                                    <p:cond evt="onNext" delay="0">
                                      <p:tgtEl>
                                        <p:sldTgt/>
                                      </p:tgtEl>
                                    </p:cond>
                                  </p:endCondLst>
                                  <p:childTnLst>
                                    <p:animMotion origin="layout" path="M -0.02066 -0.00902 L 0.02344 0.00996 " pathEditMode="relative" rAng="0" ptsTypes="AA">
                                      <p:cBhvr>
                                        <p:cTn id="32" dur="2000" fill="hold"/>
                                        <p:tgtEl>
                                          <p:spTgt spid="42"/>
                                        </p:tgtEl>
                                        <p:attrNameLst>
                                          <p:attrName>ppt_x</p:attrName>
                                          <p:attrName>ppt_y</p:attrName>
                                        </p:attrNameLst>
                                      </p:cBhvr>
                                      <p:rCtr x="22" y="9"/>
                                    </p:animMotion>
                                  </p:childTnLst>
                                </p:cTn>
                              </p:par>
                              <p:par>
                                <p:cTn id="33" presetID="0" presetClass="path" presetSubtype="0" repeatCount="indefinite" accel="50000" decel="50000" autoRev="1" fill="hold" nodeType="withEffect">
                                  <p:stCondLst>
                                    <p:cond delay="0"/>
                                  </p:stCondLst>
                                  <p:endCondLst>
                                    <p:cond evt="onNext" delay="0">
                                      <p:tgtEl>
                                        <p:sldTgt/>
                                      </p:tgtEl>
                                    </p:cond>
                                  </p:endCondLst>
                                  <p:childTnLst>
                                    <p:animMotion origin="layout" path="M 0.02205 0.00694 L -0.02326 -0.01366 " pathEditMode="relative" rAng="0" ptsTypes="AA">
                                      <p:cBhvr>
                                        <p:cTn id="34" dur="2000" fill="hold"/>
                                        <p:tgtEl>
                                          <p:spTgt spid="43"/>
                                        </p:tgtEl>
                                        <p:attrNameLst>
                                          <p:attrName>ppt_x</p:attrName>
                                          <p:attrName>ppt_y</p:attrName>
                                        </p:attrNameLst>
                                      </p:cBhvr>
                                      <p:rCtr x="-23" y="-10"/>
                                    </p:animMotion>
                                  </p:childTnLst>
                                </p:cTn>
                              </p:par>
                              <p:par>
                                <p:cTn id="35" presetID="0" presetClass="path" presetSubtype="0" repeatCount="indefinite" accel="50000" decel="50000" autoRev="1" fill="hold" nodeType="withEffect">
                                  <p:stCondLst>
                                    <p:cond delay="0"/>
                                  </p:stCondLst>
                                  <p:endCondLst>
                                    <p:cond evt="onNext" delay="0">
                                      <p:tgtEl>
                                        <p:sldTgt/>
                                      </p:tgtEl>
                                    </p:cond>
                                  </p:endCondLst>
                                  <p:childTnLst>
                                    <p:animMotion origin="layout" path="M 0.01024 -0.01621 L -0.01667 0.01597 " pathEditMode="relative" rAng="0" ptsTypes="AA">
                                      <p:cBhvr>
                                        <p:cTn id="36" dur="2000" fill="hold"/>
                                        <p:tgtEl>
                                          <p:spTgt spid="44"/>
                                        </p:tgtEl>
                                        <p:attrNameLst>
                                          <p:attrName>ppt_x</p:attrName>
                                          <p:attrName>ppt_y</p:attrName>
                                        </p:attrNameLst>
                                      </p:cBhvr>
                                      <p:rCtr x="-14" y="16"/>
                                    </p:animMotion>
                                  </p:childTnLst>
                                </p:cTn>
                              </p:par>
                              <p:par>
                                <p:cTn id="37" presetID="0" presetClass="path" presetSubtype="0" repeatCount="indefinite" accel="50000" decel="50000" autoRev="1" fill="hold" nodeType="withEffect">
                                  <p:stCondLst>
                                    <p:cond delay="0"/>
                                  </p:stCondLst>
                                  <p:endCondLst>
                                    <p:cond evt="onNext" delay="0">
                                      <p:tgtEl>
                                        <p:sldTgt/>
                                      </p:tgtEl>
                                    </p:cond>
                                  </p:endCondLst>
                                  <p:childTnLst>
                                    <p:animMotion origin="layout" path="M -0.0125 0.01805 L 0.01216 -0.01829 " pathEditMode="relative" rAng="0" ptsTypes="AA">
                                      <p:cBhvr>
                                        <p:cTn id="38" dur="2000" fill="hold"/>
                                        <p:tgtEl>
                                          <p:spTgt spid="45"/>
                                        </p:tgtEl>
                                        <p:attrNameLst>
                                          <p:attrName>ppt_x</p:attrName>
                                          <p:attrName>ppt_y</p:attrName>
                                        </p:attrNameLst>
                                      </p:cBhvr>
                                      <p:rCtr x="12" y="-18"/>
                                    </p:animMotion>
                                  </p:childTnLst>
                                </p:cTn>
                              </p:par>
                              <p:par>
                                <p:cTn id="39" presetID="0" presetClass="path" presetSubtype="0" repeatCount="indefinite" accel="50000" decel="50000" autoRev="1" fill="hold" nodeType="withEffect">
                                  <p:stCondLst>
                                    <p:cond delay="0"/>
                                  </p:stCondLst>
                                  <p:endCondLst>
                                    <p:cond evt="onNext" delay="0">
                                      <p:tgtEl>
                                        <p:sldTgt/>
                                      </p:tgtEl>
                                    </p:cond>
                                  </p:endCondLst>
                                  <p:childTnLst>
                                    <p:animMotion origin="layout" path="M 0.01615 -0.00139 L -0.01909 0.00416 " pathEditMode="relative" rAng="0" ptsTypes="AA">
                                      <p:cBhvr>
                                        <p:cTn id="40" dur="2000" fill="hold"/>
                                        <p:tgtEl>
                                          <p:spTgt spid="51"/>
                                        </p:tgtEl>
                                        <p:attrNameLst>
                                          <p:attrName>ppt_x</p:attrName>
                                          <p:attrName>ppt_y</p:attrName>
                                        </p:attrNameLst>
                                      </p:cBhvr>
                                      <p:rCtr x="-18" y="3"/>
                                    </p:animMotion>
                                  </p:childTnLst>
                                </p:cTn>
                              </p:par>
                              <p:par>
                                <p:cTn id="41" presetID="0" presetClass="path" presetSubtype="0" repeatCount="indefinite" accel="50000" decel="50000" autoRev="1" fill="hold" nodeType="withEffect">
                                  <p:stCondLst>
                                    <p:cond delay="0"/>
                                  </p:stCondLst>
                                  <p:endCondLst>
                                    <p:cond evt="onNext" delay="0">
                                      <p:tgtEl>
                                        <p:sldTgt/>
                                      </p:tgtEl>
                                    </p:cond>
                                  </p:endCondLst>
                                  <p:childTnLst>
                                    <p:animMotion origin="layout" path="M 0.00972 0.01597 L -0.01007 -0.01551 " pathEditMode="relative" rAng="0" ptsTypes="AA">
                                      <p:cBhvr>
                                        <p:cTn id="42" dur="2000" fill="hold"/>
                                        <p:tgtEl>
                                          <p:spTgt spid="49"/>
                                        </p:tgtEl>
                                        <p:attrNameLst>
                                          <p:attrName>ppt_x</p:attrName>
                                          <p:attrName>ppt_y</p:attrName>
                                        </p:attrNameLst>
                                      </p:cBhvr>
                                      <p:rCtr x="-10" y="-16"/>
                                    </p:animMotion>
                                  </p:childTnLst>
                                </p:cTn>
                              </p:par>
                              <p:par>
                                <p:cTn id="43" presetID="0" presetClass="path" presetSubtype="0" repeatCount="indefinite" accel="50000" decel="50000" autoRev="1" fill="hold" nodeType="withEffect">
                                  <p:stCondLst>
                                    <p:cond delay="0"/>
                                  </p:stCondLst>
                                  <p:endCondLst>
                                    <p:cond evt="onNext" delay="0">
                                      <p:tgtEl>
                                        <p:sldTgt/>
                                      </p:tgtEl>
                                    </p:cond>
                                  </p:endCondLst>
                                  <p:childTnLst>
                                    <p:animMotion origin="layout" path="M -0.01857 0.0007 L 0.01806 -0.00416 " pathEditMode="relative" rAng="0" ptsTypes="AA">
                                      <p:cBhvr>
                                        <p:cTn id="44" dur="2000" fill="hold"/>
                                        <p:tgtEl>
                                          <p:spTgt spid="52"/>
                                        </p:tgtEl>
                                        <p:attrNameLst>
                                          <p:attrName>ppt_x</p:attrName>
                                          <p:attrName>ppt_y</p:attrName>
                                        </p:attrNameLst>
                                      </p:cBhvr>
                                      <p:rCtr x="18" y="-3"/>
                                    </p:animMotion>
                                  </p:childTnLst>
                                </p:cTn>
                              </p:par>
                              <p:par>
                                <p:cTn id="45" presetID="0" presetClass="path" presetSubtype="0" repeatCount="indefinite" accel="50000" decel="50000" autoRev="1" fill="hold" nodeType="withEffect">
                                  <p:stCondLst>
                                    <p:cond delay="0"/>
                                  </p:stCondLst>
                                  <p:endCondLst>
                                    <p:cond evt="onNext" delay="0">
                                      <p:tgtEl>
                                        <p:sldTgt/>
                                      </p:tgtEl>
                                    </p:cond>
                                  </p:endCondLst>
                                  <p:childTnLst>
                                    <p:animMotion origin="layout" path="M -0.00573 -0.0206 L 0.00677 0.02176 " pathEditMode="relative" rAng="0" ptsTypes="AA">
                                      <p:cBhvr>
                                        <p:cTn id="46" dur="2000" fill="hold"/>
                                        <p:tgtEl>
                                          <p:spTgt spid="50"/>
                                        </p:tgtEl>
                                        <p:attrNameLst>
                                          <p:attrName>ppt_x</p:attrName>
                                          <p:attrName>ppt_y</p:attrName>
                                        </p:attrNameLst>
                                      </p:cBhvr>
                                      <p:rCtr x="6" y="21"/>
                                    </p:animMotion>
                                  </p:childTnLst>
                                </p:cTn>
                              </p:par>
                              <p:par>
                                <p:cTn id="47" presetID="0" presetClass="path" presetSubtype="0" repeatCount="indefinite" accel="50000" decel="50000" fill="hold" nodeType="withEffect">
                                  <p:stCondLst>
                                    <p:cond delay="0"/>
                                  </p:stCondLst>
                                  <p:endCondLst>
                                    <p:cond evt="onNext" delay="0">
                                      <p:tgtEl>
                                        <p:sldTgt/>
                                      </p:tgtEl>
                                    </p:cond>
                                  </p:endCondLst>
                                  <p:childTnLst>
                                    <p:animMotion origin="layout" path="M -0.0217 0.00625 L -0.05121 0.07546 " pathEditMode="relative" rAng="0" ptsTypes="AA">
                                      <p:cBhvr>
                                        <p:cTn id="48" dur="2000" fill="hold"/>
                                        <p:tgtEl>
                                          <p:spTgt spid="6"/>
                                        </p:tgtEl>
                                        <p:attrNameLst>
                                          <p:attrName>ppt_x</p:attrName>
                                          <p:attrName>ppt_y</p:attrName>
                                        </p:attrNameLst>
                                      </p:cBhvr>
                                      <p:rCtr x="-15" y="34"/>
                                    </p:animMotion>
                                  </p:childTnLst>
                                </p:cTn>
                              </p:par>
                              <p:par>
                                <p:cTn id="49" presetID="8" presetClass="emph" presetSubtype="0" repeatCount="indefinite" accel="50000" autoRev="1" fill="hold" grpId="0" nodeType="withEffect">
                                  <p:stCondLst>
                                    <p:cond delay="0"/>
                                  </p:stCondLst>
                                  <p:endCondLst>
                                    <p:cond evt="onNext" delay="0">
                                      <p:tgtEl>
                                        <p:sldTgt/>
                                      </p:tgtEl>
                                    </p:cond>
                                  </p:endCondLst>
                                  <p:childTnLst>
                                    <p:animRot by="600000">
                                      <p:cBhvr>
                                        <p:cTn id="50" dur="2000" fill="hold"/>
                                        <p:tgtEl>
                                          <p:spTgt spid="47"/>
                                        </p:tgtEl>
                                        <p:attrNameLst>
                                          <p:attrName>r</p:attrName>
                                        </p:attrNameLst>
                                      </p:cBhvr>
                                    </p:animRot>
                                  </p:childTnLst>
                                </p:cTn>
                              </p:par>
                              <p:par>
                                <p:cTn id="51" presetID="8" presetClass="emph" presetSubtype="0" repeatCount="indefinite" accel="50000" autoRev="1" fill="hold" grpId="0" nodeType="withEffect">
                                  <p:stCondLst>
                                    <p:cond delay="0"/>
                                  </p:stCondLst>
                                  <p:endCondLst>
                                    <p:cond evt="onNext" delay="0">
                                      <p:tgtEl>
                                        <p:sldTgt/>
                                      </p:tgtEl>
                                    </p:cond>
                                  </p:endCondLst>
                                  <p:childTnLst>
                                    <p:animRot by="-1200000">
                                      <p:cBhvr>
                                        <p:cTn id="52" dur="2000" fill="hold"/>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56"/>
          <p:cNvSpPr>
            <a:spLocks noChangeArrowheads="1"/>
          </p:cNvSpPr>
          <p:nvPr/>
        </p:nvSpPr>
        <p:spPr bwMode="auto">
          <a:xfrm>
            <a:off x="4787205" y="1484784"/>
            <a:ext cx="3889251" cy="4888582"/>
          </a:xfrm>
          <a:prstGeom prst="roundRect">
            <a:avLst>
              <a:gd name="adj" fmla="val 6731"/>
            </a:avLst>
          </a:prstGeom>
          <a:solidFill>
            <a:srgbClr val="99CCFF">
              <a:alpha val="10000"/>
            </a:srgbClr>
          </a:solidFill>
          <a:ln w="15875">
            <a:noFill/>
            <a:round/>
            <a:headEnd/>
            <a:tailEnd/>
          </a:ln>
          <a:effectLst/>
        </p:spPr>
        <p:txBody>
          <a:bodyPr wrap="square" anchor="ctr">
            <a:noAutofit/>
          </a:bodyPr>
          <a:lstStyle/>
          <a:p>
            <a:endParaRPr lang="ja-JP" altLang="en-US"/>
          </a:p>
        </p:txBody>
      </p:sp>
      <p:sp>
        <p:nvSpPr>
          <p:cNvPr id="17" name="AutoShape 58"/>
          <p:cNvSpPr>
            <a:spLocks noChangeArrowheads="1"/>
          </p:cNvSpPr>
          <p:nvPr/>
        </p:nvSpPr>
        <p:spPr bwMode="auto">
          <a:xfrm>
            <a:off x="538733" y="1484784"/>
            <a:ext cx="3961259" cy="4888582"/>
          </a:xfrm>
          <a:prstGeom prst="roundRect">
            <a:avLst>
              <a:gd name="adj" fmla="val 6731"/>
            </a:avLst>
          </a:prstGeom>
          <a:solidFill>
            <a:srgbClr val="CCFFCC">
              <a:alpha val="10000"/>
            </a:srgbClr>
          </a:solidFill>
          <a:ln w="15875">
            <a:noFill/>
            <a:round/>
            <a:headEnd/>
            <a:tailEnd/>
          </a:ln>
          <a:effectLst/>
        </p:spPr>
        <p:txBody>
          <a:bodyPr anchor="ctr">
            <a:noAutofit/>
          </a:bodyPr>
          <a:lstStyle/>
          <a:p>
            <a:endParaRPr lang="ja-JP" altLang="en-US"/>
          </a:p>
        </p:txBody>
      </p:sp>
      <p:sp>
        <p:nvSpPr>
          <p:cNvPr id="771077" name="Rectangle 5"/>
          <p:cNvSpPr>
            <a:spLocks noGrp="1" noChangeArrowheads="1"/>
          </p:cNvSpPr>
          <p:nvPr>
            <p:ph type="title"/>
          </p:nvPr>
        </p:nvSpPr>
        <p:spPr/>
        <p:txBody>
          <a:bodyPr/>
          <a:lstStyle/>
          <a:p>
            <a:r>
              <a:rPr lang="ja-JP" altLang="en-US" dirty="0" smtClean="0"/>
              <a:t>方式の比較</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4" name="Picture 9"/>
          <p:cNvPicPr>
            <a:picLocks noChangeAspect="1" noChangeArrowheads="1"/>
          </p:cNvPicPr>
          <p:nvPr/>
        </p:nvPicPr>
        <p:blipFill>
          <a:blip r:embed="rId4" cstate="print"/>
          <a:srcRect/>
          <a:stretch>
            <a:fillRect/>
          </a:stretch>
        </p:blipFill>
        <p:spPr bwMode="auto">
          <a:xfrm>
            <a:off x="854406" y="2204864"/>
            <a:ext cx="3343305" cy="2664295"/>
          </a:xfrm>
          <a:prstGeom prst="rect">
            <a:avLst/>
          </a:prstGeom>
          <a:noFill/>
          <a:ln w="15875">
            <a:noFill/>
            <a:miter lim="800000"/>
            <a:headEnd/>
            <a:tailEnd/>
          </a:ln>
          <a:effectLst/>
        </p:spPr>
      </p:pic>
      <p:sp>
        <p:nvSpPr>
          <p:cNvPr id="5" name="Rectangle 11"/>
          <p:cNvSpPr>
            <a:spLocks noChangeArrowheads="1"/>
          </p:cNvSpPr>
          <p:nvPr/>
        </p:nvSpPr>
        <p:spPr bwMode="auto">
          <a:xfrm>
            <a:off x="643480" y="980728"/>
            <a:ext cx="4072536"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latin typeface="Tahoma" pitchFamily="34" charset="0"/>
              </a:rPr>
              <a:t>歪み観測 </a:t>
            </a:r>
            <a:r>
              <a:rPr lang="en-US" altLang="ja-JP" sz="2000" dirty="0" smtClean="0">
                <a:solidFill>
                  <a:srgbClr val="FFFFFF"/>
                </a:solidFill>
                <a:latin typeface="Tahoma" pitchFamily="34" charset="0"/>
              </a:rPr>
              <a:t>(</a:t>
            </a:r>
            <a:r>
              <a:rPr lang="ja-JP" altLang="en-US" sz="2000" dirty="0" smtClean="0">
                <a:solidFill>
                  <a:srgbClr val="FFFFFF"/>
                </a:solidFill>
                <a:latin typeface="Tahoma" pitchFamily="34" charset="0"/>
              </a:rPr>
              <a:t>通常のレーザー干渉計</a:t>
            </a:r>
            <a:r>
              <a:rPr lang="en-US" altLang="ja-JP" sz="2000" dirty="0" smtClean="0">
                <a:solidFill>
                  <a:srgbClr val="FFFFFF"/>
                </a:solidFill>
                <a:latin typeface="Tahoma" pitchFamily="34" charset="0"/>
              </a:rPr>
              <a:t>)</a:t>
            </a:r>
            <a:endParaRPr lang="en-US" altLang="ja-JP" sz="2000" dirty="0">
              <a:solidFill>
                <a:srgbClr val="FFFFFF"/>
              </a:solidFill>
              <a:latin typeface="Tahoma" pitchFamily="34" charset="0"/>
              <a:ea typeface="HGP創英角ｺﾞｼｯｸUB" pitchFamily="50" charset="-128"/>
            </a:endParaRPr>
          </a:p>
        </p:txBody>
      </p:sp>
      <p:sp>
        <p:nvSpPr>
          <p:cNvPr id="6" name="Rectangle 11"/>
          <p:cNvSpPr>
            <a:spLocks noChangeArrowheads="1"/>
          </p:cNvSpPr>
          <p:nvPr/>
        </p:nvSpPr>
        <p:spPr bwMode="auto">
          <a:xfrm>
            <a:off x="4961078" y="980728"/>
            <a:ext cx="3643370"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latin typeface="Tahoma" pitchFamily="34" charset="0"/>
              </a:rPr>
              <a:t>捩じれ観測　</a:t>
            </a:r>
            <a:r>
              <a:rPr lang="en-US" altLang="ja-JP" sz="2000" dirty="0" smtClean="0">
                <a:solidFill>
                  <a:srgbClr val="FFFFFF"/>
                </a:solidFill>
                <a:latin typeface="Tahoma" pitchFamily="34" charset="0"/>
              </a:rPr>
              <a:t>(TOBA)</a:t>
            </a:r>
            <a:endParaRPr lang="en-US" altLang="ja-JP" sz="2000" dirty="0">
              <a:solidFill>
                <a:srgbClr val="FFFFFF"/>
              </a:solidFill>
              <a:latin typeface="Tahoma" pitchFamily="34" charset="0"/>
              <a:ea typeface="HGP創英角ｺﾞｼｯｸUB" pitchFamily="50" charset="-128"/>
            </a:endParaRPr>
          </a:p>
        </p:txBody>
      </p:sp>
      <p:pic>
        <p:nvPicPr>
          <p:cNvPr id="7" name="図 6" descr="setup_kyoto100214.JPG"/>
          <p:cNvPicPr>
            <a:picLocks noChangeAspect="1"/>
          </p:cNvPicPr>
          <p:nvPr/>
        </p:nvPicPr>
        <p:blipFill>
          <a:blip r:embed="rId5" cstate="print"/>
          <a:stretch>
            <a:fillRect/>
          </a:stretch>
        </p:blipFill>
        <p:spPr>
          <a:xfrm>
            <a:off x="5102878" y="2278986"/>
            <a:ext cx="3357554" cy="2518166"/>
          </a:xfrm>
          <a:prstGeom prst="rect">
            <a:avLst/>
          </a:prstGeom>
        </p:spPr>
      </p:pic>
      <p:sp>
        <p:nvSpPr>
          <p:cNvPr id="8" name="Rectangle 11"/>
          <p:cNvSpPr>
            <a:spLocks noChangeArrowheads="1"/>
          </p:cNvSpPr>
          <p:nvPr/>
        </p:nvSpPr>
        <p:spPr bwMode="auto">
          <a:xfrm>
            <a:off x="899592" y="1484784"/>
            <a:ext cx="3600400"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EAEAEA"/>
                </a:solidFill>
                <a:latin typeface="Tahoma" pitchFamily="34" charset="0"/>
              </a:rPr>
              <a:t>試験マス間の </a:t>
            </a:r>
            <a:r>
              <a:rPr lang="ja-JP" altLang="en-US" sz="2000" dirty="0" smtClean="0">
                <a:solidFill>
                  <a:srgbClr val="EAEAEA"/>
                </a:solidFill>
                <a:latin typeface="Tahoma" pitchFamily="34" charset="0"/>
                <a:ea typeface="HGP創英角ｺﾞｼｯｸUB" pitchFamily="50" charset="-128"/>
              </a:rPr>
              <a:t>基線長変動</a:t>
            </a:r>
            <a:endParaRPr lang="en-US" altLang="ja-JP" sz="2000" dirty="0">
              <a:solidFill>
                <a:srgbClr val="EAEAEA"/>
              </a:solidFill>
              <a:latin typeface="Tahoma" pitchFamily="34" charset="0"/>
              <a:ea typeface="HGP創英角ｺﾞｼｯｸUB" pitchFamily="50" charset="-128"/>
            </a:endParaRPr>
          </a:p>
        </p:txBody>
      </p:sp>
      <p:sp>
        <p:nvSpPr>
          <p:cNvPr id="9" name="Rectangle 11"/>
          <p:cNvSpPr>
            <a:spLocks noChangeArrowheads="1"/>
          </p:cNvSpPr>
          <p:nvPr/>
        </p:nvSpPr>
        <p:spPr bwMode="auto">
          <a:xfrm>
            <a:off x="5292080" y="1484784"/>
            <a:ext cx="3214742"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latin typeface="Tahoma" pitchFamily="34" charset="0"/>
              </a:rPr>
              <a:t>試験マスの捩じれ</a:t>
            </a:r>
            <a:r>
              <a:rPr lang="ja-JP" altLang="en-US" sz="2000" dirty="0" smtClean="0">
                <a:solidFill>
                  <a:srgbClr val="FFFFFF"/>
                </a:solidFill>
                <a:latin typeface="Tahoma" pitchFamily="34" charset="0"/>
                <a:ea typeface="HGP創英角ｺﾞｼｯｸUB" pitchFamily="50" charset="-128"/>
              </a:rPr>
              <a:t>変動</a:t>
            </a:r>
            <a:endParaRPr lang="en-US" altLang="ja-JP" sz="2000" dirty="0" smtClean="0">
              <a:solidFill>
                <a:srgbClr val="FFFFFF"/>
              </a:solidFill>
              <a:latin typeface="Tahoma" pitchFamily="34" charset="0"/>
              <a:ea typeface="HGP創英角ｺﾞｼｯｸUB" pitchFamily="50" charset="-128"/>
            </a:endParaRPr>
          </a:p>
        </p:txBody>
      </p:sp>
      <p:sp>
        <p:nvSpPr>
          <p:cNvPr id="10" name="Rectangle 11"/>
          <p:cNvSpPr>
            <a:spLocks noChangeArrowheads="1"/>
          </p:cNvSpPr>
          <p:nvPr/>
        </p:nvSpPr>
        <p:spPr bwMode="auto">
          <a:xfrm>
            <a:off x="899592" y="4941168"/>
            <a:ext cx="3854802" cy="646331"/>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800" dirty="0" smtClean="0">
                <a:solidFill>
                  <a:srgbClr val="EAEAEA"/>
                </a:solidFill>
                <a:latin typeface="Tahoma" pitchFamily="34" charset="0"/>
              </a:rPr>
              <a:t>試験マス</a:t>
            </a:r>
            <a:r>
              <a:rPr lang="en-US" altLang="ja-JP" sz="1800" dirty="0" smtClean="0">
                <a:solidFill>
                  <a:srgbClr val="EAEAEA"/>
                </a:solidFill>
                <a:latin typeface="Tahoma" pitchFamily="34" charset="0"/>
              </a:rPr>
              <a:t>:  </a:t>
            </a:r>
            <a:r>
              <a:rPr lang="ja-JP" altLang="en-US" sz="1800" dirty="0" smtClean="0">
                <a:solidFill>
                  <a:srgbClr val="EAEAEA"/>
                </a:solidFill>
                <a:latin typeface="Tahoma" pitchFamily="34" charset="0"/>
              </a:rPr>
              <a:t>振子で懸架</a:t>
            </a:r>
            <a:r>
              <a:rPr lang="en-US" altLang="ja-JP" sz="1800" dirty="0" smtClean="0">
                <a:solidFill>
                  <a:srgbClr val="EAEAEA"/>
                </a:solidFill>
                <a:latin typeface="Tahoma" pitchFamily="34" charset="0"/>
              </a:rPr>
              <a:t> </a:t>
            </a:r>
          </a:p>
          <a:p>
            <a:pPr algn="l">
              <a:buClr>
                <a:schemeClr val="accent2"/>
              </a:buClr>
              <a:buSzPct val="70000"/>
              <a:buFont typeface="Wingdings" pitchFamily="2" charset="2"/>
              <a:buNone/>
            </a:pPr>
            <a:r>
              <a:rPr lang="en-US" altLang="ja-JP" sz="1800" dirty="0" smtClean="0">
                <a:solidFill>
                  <a:srgbClr val="EAEAEA"/>
                </a:solidFill>
                <a:latin typeface="Tahoma" pitchFamily="34" charset="0"/>
              </a:rPr>
              <a:t>             </a:t>
            </a:r>
            <a:r>
              <a:rPr lang="en-US" altLang="ja-JP" sz="1800" dirty="0" smtClean="0">
                <a:solidFill>
                  <a:srgbClr val="CCFFCC"/>
                </a:solidFill>
                <a:latin typeface="Tahoma" pitchFamily="34" charset="0"/>
              </a:rPr>
              <a:t>(</a:t>
            </a:r>
            <a:r>
              <a:rPr lang="ja-JP" altLang="en-US" sz="1800" dirty="0" smtClean="0">
                <a:solidFill>
                  <a:srgbClr val="CCFFCC"/>
                </a:solidFill>
                <a:latin typeface="Tahoma" pitchFamily="34" charset="0"/>
                <a:ea typeface="HGP創英角ｺﾞｼｯｸUB" pitchFamily="50" charset="-128"/>
                <a:sym typeface="Wingdings" pitchFamily="2" charset="2"/>
              </a:rPr>
              <a:t>共振周波数　</a:t>
            </a:r>
            <a:r>
              <a:rPr lang="en-US" altLang="ja-JP" sz="1800" dirty="0" smtClean="0">
                <a:solidFill>
                  <a:srgbClr val="CCFFCC"/>
                </a:solidFill>
                <a:latin typeface="Tahoma" pitchFamily="34" charset="0"/>
                <a:ea typeface="HGP創英角ｺﾞｼｯｸUB" pitchFamily="50" charset="-128"/>
                <a:sym typeface="Wingdings" pitchFamily="2" charset="2"/>
              </a:rPr>
              <a:t>~</a:t>
            </a:r>
            <a:r>
              <a:rPr lang="en-US" altLang="ja-JP" sz="1800" dirty="0" smtClean="0">
                <a:solidFill>
                  <a:srgbClr val="CCFFCC"/>
                </a:solidFill>
                <a:latin typeface="Tahoma" pitchFamily="34" charset="0"/>
                <a:sym typeface="Wingdings" pitchFamily="2" charset="2"/>
              </a:rPr>
              <a:t>1Hz</a:t>
            </a:r>
            <a:r>
              <a:rPr lang="en-US" altLang="ja-JP" sz="1800" dirty="0" smtClean="0">
                <a:solidFill>
                  <a:srgbClr val="CCFFCC"/>
                </a:solidFill>
                <a:latin typeface="Tahoma" pitchFamily="34" charset="0"/>
                <a:ea typeface="HGP創英角ｺﾞｼｯｸUB" pitchFamily="50" charset="-128"/>
                <a:sym typeface="Wingdings" pitchFamily="2" charset="2"/>
              </a:rPr>
              <a:t>)</a:t>
            </a:r>
            <a:endParaRPr lang="en-US" altLang="ja-JP" sz="1800" dirty="0">
              <a:solidFill>
                <a:srgbClr val="CCFFCC"/>
              </a:solidFill>
              <a:latin typeface="Tahoma" pitchFamily="34" charset="0"/>
              <a:ea typeface="HGP創英角ｺﾞｼｯｸUB" pitchFamily="50" charset="-128"/>
            </a:endParaRPr>
          </a:p>
        </p:txBody>
      </p:sp>
      <p:sp>
        <p:nvSpPr>
          <p:cNvPr id="11" name="Rectangle 11"/>
          <p:cNvSpPr>
            <a:spLocks noChangeArrowheads="1"/>
          </p:cNvSpPr>
          <p:nvPr/>
        </p:nvSpPr>
        <p:spPr bwMode="auto">
          <a:xfrm>
            <a:off x="5037678" y="4942909"/>
            <a:ext cx="3854802" cy="646331"/>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800" dirty="0" smtClean="0">
                <a:solidFill>
                  <a:srgbClr val="EAEAEA"/>
                </a:solidFill>
                <a:latin typeface="Tahoma" pitchFamily="34" charset="0"/>
              </a:rPr>
              <a:t>試験マス</a:t>
            </a:r>
            <a:r>
              <a:rPr lang="en-US" altLang="ja-JP" sz="1800" dirty="0" smtClean="0">
                <a:solidFill>
                  <a:srgbClr val="EAEAEA"/>
                </a:solidFill>
                <a:latin typeface="Tahoma" pitchFamily="34" charset="0"/>
              </a:rPr>
              <a:t>:  </a:t>
            </a:r>
            <a:r>
              <a:rPr lang="ja-JP" altLang="en-US" sz="1800" dirty="0" smtClean="0">
                <a:solidFill>
                  <a:srgbClr val="EAEAEA"/>
                </a:solidFill>
                <a:latin typeface="Tahoma" pitchFamily="34" charset="0"/>
              </a:rPr>
              <a:t>捩じれ振子で懸架</a:t>
            </a:r>
            <a:r>
              <a:rPr lang="en-US" altLang="ja-JP" sz="1800" dirty="0" smtClean="0">
                <a:solidFill>
                  <a:srgbClr val="EAEAEA"/>
                </a:solidFill>
                <a:latin typeface="Tahoma" pitchFamily="34" charset="0"/>
              </a:rPr>
              <a:t> </a:t>
            </a:r>
          </a:p>
          <a:p>
            <a:pPr algn="l">
              <a:buClr>
                <a:schemeClr val="accent2"/>
              </a:buClr>
              <a:buSzPct val="70000"/>
              <a:buFont typeface="Wingdings" pitchFamily="2" charset="2"/>
              <a:buNone/>
            </a:pPr>
            <a:r>
              <a:rPr lang="en-US" altLang="ja-JP" sz="1800" dirty="0" smtClean="0">
                <a:solidFill>
                  <a:srgbClr val="CCECFF"/>
                </a:solidFill>
                <a:latin typeface="Tahoma" pitchFamily="34" charset="0"/>
              </a:rPr>
              <a:t>              (</a:t>
            </a:r>
            <a:r>
              <a:rPr lang="ja-JP" altLang="en-US" sz="1800" dirty="0" smtClean="0">
                <a:solidFill>
                  <a:srgbClr val="CCECFF"/>
                </a:solidFill>
                <a:latin typeface="Tahoma" pitchFamily="34" charset="0"/>
                <a:ea typeface="HGP創英角ｺﾞｼｯｸUB" pitchFamily="50" charset="-128"/>
                <a:sym typeface="Wingdings" pitchFamily="2" charset="2"/>
              </a:rPr>
              <a:t>共振周波数　</a:t>
            </a:r>
            <a:r>
              <a:rPr lang="en-US" altLang="ja-JP" sz="1800" dirty="0" smtClean="0">
                <a:solidFill>
                  <a:srgbClr val="CCECFF"/>
                </a:solidFill>
                <a:latin typeface="Tahoma" pitchFamily="34" charset="0"/>
                <a:ea typeface="HGP創英角ｺﾞｼｯｸUB" pitchFamily="50" charset="-128"/>
                <a:sym typeface="Wingdings" pitchFamily="2" charset="2"/>
              </a:rPr>
              <a:t>~</a:t>
            </a:r>
            <a:r>
              <a:rPr lang="en-US" altLang="ja-JP" sz="1800" dirty="0" smtClean="0">
                <a:solidFill>
                  <a:srgbClr val="CCECFF"/>
                </a:solidFill>
                <a:latin typeface="Tahoma" pitchFamily="34" charset="0"/>
                <a:sym typeface="Wingdings" pitchFamily="2" charset="2"/>
              </a:rPr>
              <a:t>1mHz</a:t>
            </a:r>
            <a:r>
              <a:rPr lang="en-US" altLang="ja-JP" sz="1800" dirty="0" smtClean="0">
                <a:solidFill>
                  <a:srgbClr val="CCECFF"/>
                </a:solidFill>
                <a:latin typeface="Tahoma" pitchFamily="34" charset="0"/>
                <a:ea typeface="HGP創英角ｺﾞｼｯｸUB" pitchFamily="50" charset="-128"/>
                <a:sym typeface="Wingdings" pitchFamily="2" charset="2"/>
              </a:rPr>
              <a:t>)</a:t>
            </a:r>
            <a:endParaRPr lang="en-US" altLang="ja-JP" sz="1800" dirty="0">
              <a:solidFill>
                <a:srgbClr val="CCECFF"/>
              </a:solidFill>
              <a:latin typeface="Tahoma" pitchFamily="34" charset="0"/>
              <a:ea typeface="HGP創英角ｺﾞｼｯｸUB" pitchFamily="50" charset="-128"/>
            </a:endParaRPr>
          </a:p>
        </p:txBody>
      </p:sp>
      <p:sp>
        <p:nvSpPr>
          <p:cNvPr id="12" name="Rectangle 11"/>
          <p:cNvSpPr>
            <a:spLocks noChangeArrowheads="1"/>
          </p:cNvSpPr>
          <p:nvPr/>
        </p:nvSpPr>
        <p:spPr bwMode="auto">
          <a:xfrm>
            <a:off x="971600" y="5662989"/>
            <a:ext cx="3854802" cy="646331"/>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800" dirty="0" smtClean="0">
                <a:solidFill>
                  <a:srgbClr val="EAEAEA"/>
                </a:solidFill>
                <a:latin typeface="Tahoma" pitchFamily="34" charset="0"/>
              </a:rPr>
              <a:t>長い基線長が取れる </a:t>
            </a:r>
            <a:endParaRPr lang="en-US" altLang="ja-JP" sz="1800" dirty="0" smtClean="0">
              <a:solidFill>
                <a:srgbClr val="EAEAEA"/>
              </a:solidFill>
              <a:latin typeface="Tahoma" pitchFamily="34" charset="0"/>
            </a:endParaRPr>
          </a:p>
          <a:p>
            <a:pPr algn="l">
              <a:buClr>
                <a:schemeClr val="accent2"/>
              </a:buClr>
              <a:buSzPct val="70000"/>
              <a:buFont typeface="Wingdings" pitchFamily="2" charset="2"/>
              <a:buNone/>
            </a:pPr>
            <a:r>
              <a:rPr lang="en-US" altLang="ja-JP" sz="1800" dirty="0" smtClean="0">
                <a:solidFill>
                  <a:srgbClr val="EAEAEA"/>
                </a:solidFill>
                <a:latin typeface="Tahoma" pitchFamily="34" charset="0"/>
                <a:sym typeface="Wingdings" pitchFamily="2" charset="2"/>
              </a:rPr>
              <a:t>   </a:t>
            </a:r>
            <a:r>
              <a:rPr lang="ja-JP" altLang="en-US" sz="1800" dirty="0" smtClean="0">
                <a:solidFill>
                  <a:srgbClr val="EAEAEA"/>
                </a:solidFill>
                <a:latin typeface="Tahoma" pitchFamily="34" charset="0"/>
                <a:sym typeface="Wingdings" pitchFamily="2" charset="2"/>
              </a:rPr>
              <a:t>信号の増大</a:t>
            </a:r>
            <a:r>
              <a:rPr lang="en-US" altLang="ja-JP" sz="1800" dirty="0" smtClean="0">
                <a:solidFill>
                  <a:srgbClr val="EAEAEA"/>
                </a:solidFill>
                <a:latin typeface="Tahoma" pitchFamily="34" charset="0"/>
                <a:sym typeface="Wingdings" pitchFamily="2" charset="2"/>
              </a:rPr>
              <a:t>, </a:t>
            </a:r>
            <a:r>
              <a:rPr lang="ja-JP" altLang="en-US" sz="1800" dirty="0" smtClean="0">
                <a:solidFill>
                  <a:srgbClr val="CCFFCC"/>
                </a:solidFill>
                <a:latin typeface="Tahoma" pitchFamily="34" charset="0"/>
                <a:sym typeface="Wingdings" pitchFamily="2" charset="2"/>
              </a:rPr>
              <a:t>高い感度</a:t>
            </a:r>
            <a:endParaRPr lang="en-US" altLang="ja-JP" sz="1800" dirty="0" smtClean="0">
              <a:solidFill>
                <a:srgbClr val="CCFFCC"/>
              </a:solidFill>
              <a:latin typeface="Tahoma" pitchFamily="34" charset="0"/>
            </a:endParaRPr>
          </a:p>
        </p:txBody>
      </p:sp>
      <p:sp>
        <p:nvSpPr>
          <p:cNvPr id="13" name="Rectangle 11"/>
          <p:cNvSpPr>
            <a:spLocks noChangeArrowheads="1"/>
          </p:cNvSpPr>
          <p:nvPr/>
        </p:nvSpPr>
        <p:spPr bwMode="auto">
          <a:xfrm>
            <a:off x="5143316" y="5661248"/>
            <a:ext cx="3710786" cy="646331"/>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800" dirty="0" smtClean="0">
                <a:solidFill>
                  <a:srgbClr val="EAEAEA"/>
                </a:solidFill>
                <a:latin typeface="Tahoma" pitchFamily="34" charset="0"/>
              </a:rPr>
              <a:t>長基線は必要ない </a:t>
            </a:r>
            <a:endParaRPr lang="en-US" altLang="ja-JP" sz="1800" dirty="0" smtClean="0">
              <a:solidFill>
                <a:srgbClr val="EAEAEA"/>
              </a:solidFill>
              <a:latin typeface="Tahoma" pitchFamily="34" charset="0"/>
            </a:endParaRPr>
          </a:p>
          <a:p>
            <a:pPr algn="l">
              <a:buClr>
                <a:schemeClr val="accent2"/>
              </a:buClr>
              <a:buSzPct val="70000"/>
              <a:buFont typeface="Wingdings" pitchFamily="2" charset="2"/>
              <a:buNone/>
            </a:pPr>
            <a:r>
              <a:rPr lang="en-US" altLang="ja-JP" sz="1800" dirty="0" smtClean="0">
                <a:solidFill>
                  <a:srgbClr val="EAEAEA"/>
                </a:solidFill>
                <a:latin typeface="Tahoma" pitchFamily="34" charset="0"/>
                <a:sym typeface="Wingdings" pitchFamily="2" charset="2"/>
              </a:rPr>
              <a:t>     </a:t>
            </a:r>
            <a:r>
              <a:rPr lang="ja-JP" altLang="en-US" sz="1800" dirty="0" smtClean="0">
                <a:solidFill>
                  <a:srgbClr val="EAEAEA"/>
                </a:solidFill>
                <a:latin typeface="Tahoma" pitchFamily="34" charset="0"/>
                <a:sym typeface="Wingdings" pitchFamily="2" charset="2"/>
              </a:rPr>
              <a:t>シンプルな構成</a:t>
            </a:r>
            <a:r>
              <a:rPr lang="en-US" altLang="ja-JP" sz="1800" dirty="0" smtClean="0">
                <a:solidFill>
                  <a:srgbClr val="EAEAEA"/>
                </a:solidFill>
                <a:latin typeface="Tahoma" pitchFamily="34" charset="0"/>
                <a:sym typeface="Wingdings" pitchFamily="2" charset="2"/>
              </a:rPr>
              <a:t>, </a:t>
            </a:r>
            <a:r>
              <a:rPr lang="ja-JP" altLang="en-US" sz="1800" dirty="0" smtClean="0">
                <a:solidFill>
                  <a:srgbClr val="CCECFF"/>
                </a:solidFill>
                <a:latin typeface="Tahoma" pitchFamily="34" charset="0"/>
                <a:sym typeface="Wingdings" pitchFamily="2" charset="2"/>
              </a:rPr>
              <a:t>外乱除去</a:t>
            </a:r>
            <a:endParaRPr lang="en-US" altLang="ja-JP" sz="1800" dirty="0" smtClean="0">
              <a:solidFill>
                <a:srgbClr val="CCECFF"/>
              </a:solidFill>
              <a:latin typeface="Tahoma" pitchFamily="34" charset="0"/>
            </a:endParaRPr>
          </a:p>
        </p:txBody>
      </p:sp>
      <p:sp>
        <p:nvSpPr>
          <p:cNvPr id="14" name="Rectangle 11"/>
          <p:cNvSpPr>
            <a:spLocks noChangeArrowheads="1"/>
          </p:cNvSpPr>
          <p:nvPr/>
        </p:nvSpPr>
        <p:spPr bwMode="auto">
          <a:xfrm>
            <a:off x="1115616" y="1835532"/>
            <a:ext cx="3854802" cy="369332"/>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800" dirty="0" smtClean="0">
                <a:solidFill>
                  <a:srgbClr val="CCFFCC"/>
                </a:solidFill>
                <a:latin typeface="Tahoma" pitchFamily="34" charset="0"/>
                <a:sym typeface="Wingdings" pitchFamily="2" charset="2"/>
              </a:rPr>
              <a:t>観測</a:t>
            </a:r>
            <a:r>
              <a:rPr lang="ja-JP" altLang="en-US" sz="1800" dirty="0" smtClean="0">
                <a:solidFill>
                  <a:srgbClr val="CCFFCC"/>
                </a:solidFill>
                <a:latin typeface="Tahoma" pitchFamily="34" charset="0"/>
                <a:ea typeface="HGP創英角ｺﾞｼｯｸUB" pitchFamily="50" charset="-128"/>
                <a:sym typeface="Wingdings" pitchFamily="2" charset="2"/>
              </a:rPr>
              <a:t>周波数　</a:t>
            </a:r>
            <a:r>
              <a:rPr lang="en-US" altLang="ja-JP" sz="1800" dirty="0" smtClean="0">
                <a:solidFill>
                  <a:srgbClr val="CCFFCC"/>
                </a:solidFill>
                <a:latin typeface="Tahoma" pitchFamily="34" charset="0"/>
                <a:sym typeface="Wingdings" pitchFamily="2" charset="2"/>
              </a:rPr>
              <a:t>10Hz-1kHz</a:t>
            </a:r>
            <a:endParaRPr lang="en-US" altLang="ja-JP" sz="1800" dirty="0">
              <a:solidFill>
                <a:srgbClr val="CCFFCC"/>
              </a:solidFill>
              <a:latin typeface="Tahoma" pitchFamily="34" charset="0"/>
              <a:ea typeface="HGP創英角ｺﾞｼｯｸUB" pitchFamily="50" charset="-128"/>
            </a:endParaRPr>
          </a:p>
        </p:txBody>
      </p:sp>
      <p:sp>
        <p:nvSpPr>
          <p:cNvPr id="15" name="Rectangle 11"/>
          <p:cNvSpPr>
            <a:spLocks noChangeArrowheads="1"/>
          </p:cNvSpPr>
          <p:nvPr/>
        </p:nvSpPr>
        <p:spPr bwMode="auto">
          <a:xfrm>
            <a:off x="5289198" y="1835532"/>
            <a:ext cx="3027218" cy="369332"/>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800" dirty="0" smtClean="0">
                <a:solidFill>
                  <a:srgbClr val="CCECFF"/>
                </a:solidFill>
                <a:latin typeface="Tahoma" pitchFamily="34" charset="0"/>
                <a:sym typeface="Wingdings" pitchFamily="2" charset="2"/>
              </a:rPr>
              <a:t>観測</a:t>
            </a:r>
            <a:r>
              <a:rPr lang="ja-JP" altLang="en-US" sz="1800" dirty="0" smtClean="0">
                <a:solidFill>
                  <a:srgbClr val="CCECFF"/>
                </a:solidFill>
                <a:latin typeface="Tahoma" pitchFamily="34" charset="0"/>
                <a:ea typeface="HGP創英角ｺﾞｼｯｸUB" pitchFamily="50" charset="-128"/>
                <a:sym typeface="Wingdings" pitchFamily="2" charset="2"/>
              </a:rPr>
              <a:t>周波数　</a:t>
            </a:r>
            <a:r>
              <a:rPr lang="en-US" altLang="ja-JP" sz="1800" dirty="0" smtClean="0">
                <a:solidFill>
                  <a:srgbClr val="CCECFF"/>
                </a:solidFill>
                <a:latin typeface="Tahoma" pitchFamily="34" charset="0"/>
                <a:sym typeface="Wingdings" pitchFamily="2" charset="2"/>
              </a:rPr>
              <a:t>10mHz-1Hz</a:t>
            </a:r>
            <a:endParaRPr lang="en-US" altLang="ja-JP" sz="1800" dirty="0">
              <a:solidFill>
                <a:srgbClr val="CCECFF"/>
              </a:solidFill>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58"/>
          <p:cNvSpPr>
            <a:spLocks noChangeArrowheads="1"/>
          </p:cNvSpPr>
          <p:nvPr/>
        </p:nvSpPr>
        <p:spPr bwMode="auto">
          <a:xfrm>
            <a:off x="1928794" y="2812464"/>
            <a:ext cx="5904749" cy="3467562"/>
          </a:xfrm>
          <a:prstGeom prst="roundRect">
            <a:avLst>
              <a:gd name="adj" fmla="val 6731"/>
            </a:avLst>
          </a:prstGeom>
          <a:solidFill>
            <a:srgbClr val="FFFFFF">
              <a:alpha val="90000"/>
            </a:srgbClr>
          </a:solidFill>
          <a:ln w="15875">
            <a:noFill/>
            <a:round/>
            <a:headEnd/>
            <a:tailEnd/>
          </a:ln>
          <a:effectLst/>
        </p:spPr>
        <p:txBody>
          <a:bodyPr anchor="ctr">
            <a:noAutofit/>
          </a:bodyPr>
          <a:lstStyle/>
          <a:p>
            <a:endParaRPr lang="ja-JP" altLang="en-US"/>
          </a:p>
        </p:txBody>
      </p:sp>
      <p:sp>
        <p:nvSpPr>
          <p:cNvPr id="771077" name="Rectangle 5"/>
          <p:cNvSpPr>
            <a:spLocks noGrp="1" noChangeArrowheads="1"/>
          </p:cNvSpPr>
          <p:nvPr>
            <p:ph type="title"/>
          </p:nvPr>
        </p:nvSpPr>
        <p:spPr/>
        <p:txBody>
          <a:bodyPr/>
          <a:lstStyle/>
          <a:p>
            <a:r>
              <a:rPr lang="ja-JP" altLang="en-US" dirty="0" smtClean="0"/>
              <a:t>捩じれ型アンテナ</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140493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00232" y="2922440"/>
            <a:ext cx="5820576" cy="3219453"/>
          </a:xfrm>
          <a:prstGeom prst="rect">
            <a:avLst/>
          </a:prstGeom>
          <a:noFill/>
          <a:ln w="9525">
            <a:noFill/>
            <a:miter lim="800000"/>
            <a:headEnd/>
            <a:tailEnd/>
          </a:ln>
        </p:spPr>
      </p:pic>
      <p:sp>
        <p:nvSpPr>
          <p:cNvPr id="7" name="Rectangle 11"/>
          <p:cNvSpPr>
            <a:spLocks noChangeArrowheads="1"/>
          </p:cNvSpPr>
          <p:nvPr/>
        </p:nvSpPr>
        <p:spPr bwMode="auto">
          <a:xfrm>
            <a:off x="714348" y="1500174"/>
            <a:ext cx="5072098"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dirty="0" smtClean="0">
                <a:solidFill>
                  <a:srgbClr val="FFFFFF"/>
                </a:solidFill>
                <a:latin typeface="Tahoma" pitchFamily="34" charset="0"/>
              </a:rPr>
              <a:t>2</a:t>
            </a:r>
            <a:r>
              <a:rPr lang="ja-JP" altLang="en-US" sz="2000" dirty="0" err="1" smtClean="0">
                <a:solidFill>
                  <a:srgbClr val="FFFFFF"/>
                </a:solidFill>
                <a:latin typeface="Tahoma" pitchFamily="34" charset="0"/>
              </a:rPr>
              <a:t>つの</a:t>
            </a:r>
            <a:r>
              <a:rPr lang="ja-JP" altLang="en-US" sz="2000" dirty="0" smtClean="0">
                <a:solidFill>
                  <a:srgbClr val="FFFFFF"/>
                </a:solidFill>
                <a:latin typeface="Tahoma" pitchFamily="34" charset="0"/>
              </a:rPr>
              <a:t>棒状試験マスを配置</a:t>
            </a:r>
            <a:endParaRPr lang="en-US" altLang="ja-JP" sz="2000" dirty="0">
              <a:solidFill>
                <a:srgbClr val="FFFFFF"/>
              </a:solidFill>
              <a:latin typeface="Tahoma" pitchFamily="34" charset="0"/>
              <a:ea typeface="HGP創英角ｺﾞｼｯｸUB" pitchFamily="50" charset="-128"/>
            </a:endParaRPr>
          </a:p>
        </p:txBody>
      </p:sp>
      <p:sp>
        <p:nvSpPr>
          <p:cNvPr id="8" name="AutoShape 38"/>
          <p:cNvSpPr>
            <a:spLocks noChangeArrowheads="1"/>
          </p:cNvSpPr>
          <p:nvPr/>
        </p:nvSpPr>
        <p:spPr bwMode="auto">
          <a:xfrm>
            <a:off x="4143372" y="1716213"/>
            <a:ext cx="296863" cy="626507"/>
          </a:xfrm>
          <a:custGeom>
            <a:avLst/>
            <a:gdLst>
              <a:gd name="G0" fmla="+- 11475 0 0"/>
              <a:gd name="G1" fmla="+- 4469 0 0"/>
              <a:gd name="G2" fmla="+- 21600 0 4469"/>
              <a:gd name="G3" fmla="+- 10800 0 4469"/>
              <a:gd name="G4" fmla="+- 21600 0 11475"/>
              <a:gd name="G5" fmla="*/ G4 G3 10800"/>
              <a:gd name="G6" fmla="+- 21600 0 G5"/>
              <a:gd name="T0" fmla="*/ 11475 w 21600"/>
              <a:gd name="T1" fmla="*/ 0 h 21600"/>
              <a:gd name="T2" fmla="*/ 0 w 21600"/>
              <a:gd name="T3" fmla="*/ 10800 h 21600"/>
              <a:gd name="T4" fmla="*/ 1147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475" y="0"/>
                </a:moveTo>
                <a:lnTo>
                  <a:pt x="11475" y="4469"/>
                </a:lnTo>
                <a:lnTo>
                  <a:pt x="3375" y="4469"/>
                </a:lnTo>
                <a:lnTo>
                  <a:pt x="3375" y="17131"/>
                </a:lnTo>
                <a:lnTo>
                  <a:pt x="11475" y="17131"/>
                </a:lnTo>
                <a:lnTo>
                  <a:pt x="11475" y="21600"/>
                </a:lnTo>
                <a:lnTo>
                  <a:pt x="21600" y="10800"/>
                </a:lnTo>
                <a:close/>
              </a:path>
              <a:path w="21600" h="21600">
                <a:moveTo>
                  <a:pt x="1350" y="4469"/>
                </a:moveTo>
                <a:lnTo>
                  <a:pt x="1350" y="17131"/>
                </a:lnTo>
                <a:lnTo>
                  <a:pt x="2700" y="17131"/>
                </a:lnTo>
                <a:lnTo>
                  <a:pt x="2700" y="4469"/>
                </a:lnTo>
                <a:close/>
              </a:path>
              <a:path w="21600" h="21600">
                <a:moveTo>
                  <a:pt x="0" y="4469"/>
                </a:moveTo>
                <a:lnTo>
                  <a:pt x="0" y="17131"/>
                </a:lnTo>
                <a:lnTo>
                  <a:pt x="675" y="17131"/>
                </a:lnTo>
                <a:lnTo>
                  <a:pt x="675" y="4469"/>
                </a:lnTo>
                <a:close/>
              </a:path>
            </a:pathLst>
          </a:custGeom>
          <a:solidFill>
            <a:srgbClr val="FFFFFF">
              <a:alpha val="20000"/>
            </a:srgbClr>
          </a:solidFill>
          <a:ln w="3175">
            <a:solidFill>
              <a:srgbClr val="FFFFFF"/>
            </a:solidFill>
            <a:miter lim="800000"/>
            <a:headEnd/>
            <a:tailEnd/>
          </a:ln>
          <a:effectLst/>
        </p:spPr>
        <p:txBody>
          <a:bodyPr anchor="ctr">
            <a:spAutoFit/>
          </a:bodyPr>
          <a:lstStyle/>
          <a:p>
            <a:endParaRPr lang="ja-JP" altLang="en-US"/>
          </a:p>
        </p:txBody>
      </p:sp>
      <p:sp>
        <p:nvSpPr>
          <p:cNvPr id="9" name="Rectangle 11"/>
          <p:cNvSpPr>
            <a:spLocks noChangeArrowheads="1"/>
          </p:cNvSpPr>
          <p:nvPr/>
        </p:nvSpPr>
        <p:spPr bwMode="auto">
          <a:xfrm>
            <a:off x="785786" y="1928802"/>
            <a:ext cx="3929090" cy="707886"/>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rPr>
              <a:t>レーザー干渉計よよって</a:t>
            </a:r>
            <a:endParaRPr lang="en-US" altLang="ja-JP" sz="2000" dirty="0" smtClean="0">
              <a:solidFill>
                <a:srgbClr val="FFFFFF"/>
              </a:solidFill>
            </a:endParaRPr>
          </a:p>
          <a:p>
            <a:pPr algn="l">
              <a:buClr>
                <a:schemeClr val="accent2"/>
              </a:buClr>
              <a:buSzPct val="70000"/>
              <a:buFont typeface="Wingdings" pitchFamily="2" charset="2"/>
              <a:buNone/>
            </a:pPr>
            <a:r>
              <a:rPr lang="ja-JP" altLang="en-US" sz="2000" dirty="0" smtClean="0">
                <a:solidFill>
                  <a:srgbClr val="FFFFFF"/>
                </a:solidFill>
                <a:latin typeface="Tahoma" pitchFamily="34" charset="0"/>
              </a:rPr>
              <a:t>　　　　　差動回転変動を検出</a:t>
            </a:r>
            <a:endParaRPr lang="en-US" altLang="ja-JP" sz="2000" dirty="0">
              <a:solidFill>
                <a:srgbClr val="FFFFFF"/>
              </a:solidFill>
              <a:latin typeface="Tahoma" pitchFamily="34" charset="0"/>
              <a:ea typeface="HGP創英角ｺﾞｼｯｸUB" pitchFamily="50" charset="-128"/>
            </a:endParaRPr>
          </a:p>
        </p:txBody>
      </p:sp>
      <p:sp>
        <p:nvSpPr>
          <p:cNvPr id="11" name="Rectangle 11"/>
          <p:cNvSpPr>
            <a:spLocks noChangeArrowheads="1"/>
          </p:cNvSpPr>
          <p:nvPr/>
        </p:nvSpPr>
        <p:spPr bwMode="auto">
          <a:xfrm>
            <a:off x="4643438" y="1500174"/>
            <a:ext cx="4286280" cy="120032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ea typeface="HGP創英角ｺﾞｼｯｸUB" pitchFamily="50" charset="-128"/>
              </a:rPr>
              <a:t>地上でも低周波数重力波を観測可能</a:t>
            </a:r>
            <a:r>
              <a:rPr lang="en-US" altLang="ja-JP" sz="2000" dirty="0" smtClean="0">
                <a:solidFill>
                  <a:srgbClr val="FFFFFF"/>
                </a:solidFill>
                <a:latin typeface="Tahoma" pitchFamily="34" charset="0"/>
                <a:ea typeface="HGP創英角ｺﾞｼｯｸUB" pitchFamily="50" charset="-128"/>
              </a:rPr>
              <a:t>.</a:t>
            </a:r>
          </a:p>
          <a:p>
            <a:pPr algn="l">
              <a:lnSpc>
                <a:spcPct val="120000"/>
              </a:lnSpc>
              <a:buClr>
                <a:schemeClr val="accent2"/>
              </a:buClr>
              <a:buSzPct val="70000"/>
              <a:buFont typeface="Wingdings" pitchFamily="2" charset="2"/>
              <a:buNone/>
            </a:pPr>
            <a:r>
              <a:rPr lang="ja-JP" altLang="en-US" sz="2000" dirty="0" smtClean="0">
                <a:solidFill>
                  <a:srgbClr val="FFFFFF"/>
                </a:solidFill>
              </a:rPr>
              <a:t>宇宙では、さらなる</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感度の向上が期待できる</a:t>
            </a:r>
            <a:r>
              <a:rPr lang="en-US" altLang="ja-JP" sz="2000" dirty="0" smtClean="0">
                <a:solidFill>
                  <a:srgbClr val="FFFFFF"/>
                </a:solidFill>
              </a:rPr>
              <a:t>.</a:t>
            </a:r>
            <a:endParaRPr lang="en-US" altLang="ja-JP" sz="2000" dirty="0">
              <a:solidFill>
                <a:srgbClr val="FFFFFF"/>
              </a:solidFill>
              <a:latin typeface="Tahoma" pitchFamily="34" charset="0"/>
              <a:ea typeface="HGP創英角ｺﾞｼｯｸUB" pitchFamily="50" charset="-128"/>
            </a:endParaRPr>
          </a:p>
        </p:txBody>
      </p:sp>
      <p:sp>
        <p:nvSpPr>
          <p:cNvPr id="12" name="Rectangle 11"/>
          <p:cNvSpPr>
            <a:spLocks noChangeArrowheads="1"/>
          </p:cNvSpPr>
          <p:nvPr/>
        </p:nvSpPr>
        <p:spPr bwMode="auto">
          <a:xfrm>
            <a:off x="571472" y="928670"/>
            <a:ext cx="7072362"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rPr>
              <a:t>捩じれ型重力波望遠鏡   </a:t>
            </a:r>
            <a:r>
              <a:rPr lang="en-US" altLang="ja-JP" sz="2000" b="1" dirty="0" smtClean="0">
                <a:solidFill>
                  <a:srgbClr val="FFFFFF"/>
                </a:solidFill>
              </a:rPr>
              <a:t>(TOBA: </a:t>
            </a:r>
            <a:r>
              <a:rPr lang="en-US" altLang="ja-JP" sz="2000" b="1" u="sng" dirty="0" smtClean="0">
                <a:solidFill>
                  <a:srgbClr val="99CCFF"/>
                </a:solidFill>
              </a:rPr>
              <a:t>To</a:t>
            </a:r>
            <a:r>
              <a:rPr lang="en-US" altLang="ja-JP" sz="2000" b="1" dirty="0" smtClean="0">
                <a:solidFill>
                  <a:srgbClr val="FFFFFF"/>
                </a:solidFill>
              </a:rPr>
              <a:t>rsion-</a:t>
            </a:r>
            <a:r>
              <a:rPr lang="en-US" altLang="ja-JP" sz="2000" b="1" u="sng" dirty="0" smtClean="0">
                <a:solidFill>
                  <a:srgbClr val="99CCFF"/>
                </a:solidFill>
              </a:rPr>
              <a:t>B</a:t>
            </a:r>
            <a:r>
              <a:rPr lang="en-US" altLang="ja-JP" sz="2000" b="1" dirty="0" smtClean="0">
                <a:solidFill>
                  <a:srgbClr val="FFFFFF"/>
                </a:solidFill>
              </a:rPr>
              <a:t>ar </a:t>
            </a:r>
            <a:r>
              <a:rPr lang="en-US" altLang="ja-JP" sz="2000" b="1" u="sng" dirty="0" smtClean="0">
                <a:solidFill>
                  <a:srgbClr val="99CCFF"/>
                </a:solidFill>
              </a:rPr>
              <a:t>A</a:t>
            </a:r>
            <a:r>
              <a:rPr lang="en-US" altLang="ja-JP" sz="2000" b="1" dirty="0" smtClean="0">
                <a:solidFill>
                  <a:srgbClr val="FFFFFF"/>
                </a:solidFill>
              </a:rPr>
              <a:t>ntenna)</a:t>
            </a:r>
            <a:endParaRPr lang="en-US" altLang="ja-JP" sz="2000" b="1" dirty="0">
              <a:solidFill>
                <a:srgbClr val="FFFFFF"/>
              </a:solidFill>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56"/>
          <p:cNvSpPr>
            <a:spLocks noChangeArrowheads="1"/>
          </p:cNvSpPr>
          <p:nvPr/>
        </p:nvSpPr>
        <p:spPr bwMode="auto">
          <a:xfrm>
            <a:off x="4572000" y="3786190"/>
            <a:ext cx="857256" cy="357190"/>
          </a:xfrm>
          <a:prstGeom prst="roundRect">
            <a:avLst>
              <a:gd name="adj" fmla="val 6731"/>
            </a:avLst>
          </a:prstGeom>
          <a:solidFill>
            <a:srgbClr val="000000">
              <a:alpha val="80000"/>
            </a:srgbClr>
          </a:solidFill>
          <a:ln w="3175">
            <a:noFill/>
            <a:round/>
            <a:headEnd/>
            <a:tailEnd/>
          </a:ln>
          <a:effectLst/>
        </p:spPr>
        <p:txBody>
          <a:bodyPr wrap="square" anchor="ctr">
            <a:noAutofit/>
          </a:bodyPr>
          <a:lstStyle/>
          <a:p>
            <a:endParaRPr lang="ja-JP" altLang="en-US"/>
          </a:p>
        </p:txBody>
      </p:sp>
      <p:sp>
        <p:nvSpPr>
          <p:cNvPr id="5" name="AutoShape 56"/>
          <p:cNvSpPr>
            <a:spLocks noChangeArrowheads="1"/>
          </p:cNvSpPr>
          <p:nvPr/>
        </p:nvSpPr>
        <p:spPr bwMode="auto">
          <a:xfrm>
            <a:off x="683568" y="2395808"/>
            <a:ext cx="7920880" cy="3962150"/>
          </a:xfrm>
          <a:prstGeom prst="roundRect">
            <a:avLst>
              <a:gd name="adj" fmla="val 6731"/>
            </a:avLst>
          </a:prstGeom>
          <a:solidFill>
            <a:srgbClr val="000000">
              <a:alpha val="20000"/>
            </a:srgbClr>
          </a:solidFill>
          <a:ln w="3175">
            <a:solidFill>
              <a:srgbClr val="5F5F5F"/>
            </a:solidFill>
            <a:round/>
            <a:headEnd/>
            <a:tailEnd/>
          </a:ln>
          <a:effectLst/>
        </p:spPr>
        <p:txBody>
          <a:bodyPr wrap="square" anchor="ctr">
            <a:noAutofit/>
          </a:bodyPr>
          <a:lstStyle/>
          <a:p>
            <a:endParaRPr lang="ja-JP" altLang="en-US"/>
          </a:p>
        </p:txBody>
      </p:sp>
      <p:pic>
        <p:nvPicPr>
          <p:cNvPr id="1409028"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071538" y="2430920"/>
            <a:ext cx="7342178" cy="4141352"/>
          </a:xfrm>
          <a:prstGeom prst="rect">
            <a:avLst/>
          </a:prstGeom>
          <a:noFill/>
          <a:ln w="9525">
            <a:noFill/>
            <a:miter lim="800000"/>
            <a:headEnd/>
            <a:tailEnd/>
          </a:ln>
          <a:effectLst/>
        </p:spPr>
      </p:pic>
      <p:sp>
        <p:nvSpPr>
          <p:cNvPr id="11" name="AutoShape 56"/>
          <p:cNvSpPr>
            <a:spLocks noChangeArrowheads="1"/>
          </p:cNvSpPr>
          <p:nvPr/>
        </p:nvSpPr>
        <p:spPr bwMode="auto">
          <a:xfrm>
            <a:off x="2285984" y="4071942"/>
            <a:ext cx="1571636" cy="500066"/>
          </a:xfrm>
          <a:prstGeom prst="roundRect">
            <a:avLst>
              <a:gd name="adj" fmla="val 6731"/>
            </a:avLst>
          </a:prstGeom>
          <a:solidFill>
            <a:srgbClr val="000000">
              <a:alpha val="80000"/>
            </a:srgbClr>
          </a:solidFill>
          <a:ln w="3175">
            <a:noFill/>
            <a:round/>
            <a:headEnd/>
            <a:tailEnd/>
          </a:ln>
          <a:effectLst/>
        </p:spPr>
        <p:txBody>
          <a:bodyPr wrap="square" anchor="ctr">
            <a:noAutofit/>
          </a:bodyPr>
          <a:lstStyle/>
          <a:p>
            <a:endParaRPr lang="ja-JP" altLang="en-US"/>
          </a:p>
        </p:txBody>
      </p:sp>
      <p:sp>
        <p:nvSpPr>
          <p:cNvPr id="771077" name="Rectangle 5"/>
          <p:cNvSpPr>
            <a:spLocks noGrp="1" noChangeArrowheads="1"/>
          </p:cNvSpPr>
          <p:nvPr>
            <p:ph type="title"/>
          </p:nvPr>
        </p:nvSpPr>
        <p:spPr/>
        <p:txBody>
          <a:bodyPr/>
          <a:lstStyle/>
          <a:p>
            <a:r>
              <a:rPr lang="en-US" altLang="ja-JP" dirty="0" smtClean="0"/>
              <a:t>TOBA</a:t>
            </a:r>
            <a:r>
              <a:rPr lang="ja-JP" altLang="en-US" dirty="0" smtClean="0"/>
              <a:t>の感度</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7" name="Rectangle 11"/>
          <p:cNvSpPr>
            <a:spLocks noChangeArrowheads="1"/>
          </p:cNvSpPr>
          <p:nvPr/>
        </p:nvSpPr>
        <p:spPr bwMode="auto">
          <a:xfrm>
            <a:off x="2286016" y="4048788"/>
            <a:ext cx="2500298" cy="52322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400" b="1" dirty="0" smtClean="0">
                <a:solidFill>
                  <a:srgbClr val="FFCCCC"/>
                </a:solidFill>
                <a:latin typeface="Tahoma" pitchFamily="34" charset="0"/>
              </a:rPr>
              <a:t>回転周波数</a:t>
            </a:r>
            <a:r>
              <a:rPr lang="en-US" altLang="ja-JP" sz="1400" b="1" dirty="0" smtClean="0">
                <a:solidFill>
                  <a:srgbClr val="FFCCCC"/>
                </a:solidFill>
                <a:latin typeface="Tahoma" pitchFamily="34" charset="0"/>
              </a:rPr>
              <a:t>  </a:t>
            </a:r>
          </a:p>
          <a:p>
            <a:pPr algn="l">
              <a:buClr>
                <a:schemeClr val="accent2"/>
              </a:buClr>
              <a:buSzPct val="70000"/>
              <a:buFont typeface="Wingdings" pitchFamily="2" charset="2"/>
              <a:buNone/>
            </a:pPr>
            <a:r>
              <a:rPr lang="en-US" altLang="ja-JP" sz="1400" b="1" dirty="0" smtClean="0">
                <a:solidFill>
                  <a:srgbClr val="FFCCCC"/>
                </a:solidFill>
                <a:latin typeface="Tahoma" pitchFamily="34" charset="0"/>
                <a:ea typeface="HGP創英角ｺﾞｼｯｸUB" pitchFamily="50" charset="-128"/>
              </a:rPr>
              <a:t>5x10</a:t>
            </a:r>
            <a:r>
              <a:rPr lang="en-US" altLang="ja-JP" sz="1400" b="1" baseline="30000" dirty="0" smtClean="0">
                <a:solidFill>
                  <a:srgbClr val="FFCCCC"/>
                </a:solidFill>
                <a:latin typeface="Tahoma" pitchFamily="34" charset="0"/>
                <a:ea typeface="HGP創英角ｺﾞｼｯｸUB" pitchFamily="50" charset="-128"/>
              </a:rPr>
              <a:t>-5</a:t>
            </a:r>
            <a:r>
              <a:rPr lang="en-US" altLang="ja-JP" sz="1400" b="1" dirty="0" smtClean="0">
                <a:solidFill>
                  <a:srgbClr val="FFCCCC"/>
                </a:solidFill>
                <a:latin typeface="Tahoma" pitchFamily="34" charset="0"/>
                <a:ea typeface="HGP創英角ｺﾞｼｯｸUB" pitchFamily="50" charset="-128"/>
              </a:rPr>
              <a:t> Hz </a:t>
            </a:r>
            <a:r>
              <a:rPr lang="ja-JP" altLang="en-US" sz="1400" b="1" dirty="0" smtClean="0">
                <a:solidFill>
                  <a:srgbClr val="FFCCCC"/>
                </a:solidFill>
                <a:latin typeface="Tahoma" pitchFamily="34" charset="0"/>
                <a:ea typeface="HGP創英角ｺﾞｼｯｸUB" pitchFamily="50" charset="-128"/>
              </a:rPr>
              <a:t>の場合</a:t>
            </a:r>
            <a:endParaRPr lang="en-US" altLang="ja-JP" sz="1400" b="1" dirty="0">
              <a:solidFill>
                <a:srgbClr val="FFCCCC"/>
              </a:solidFill>
              <a:latin typeface="Tahoma" pitchFamily="34" charset="0"/>
              <a:ea typeface="HGP創英角ｺﾞｼｯｸUB" pitchFamily="50" charset="-128"/>
            </a:endParaRPr>
          </a:p>
        </p:txBody>
      </p:sp>
      <p:cxnSp>
        <p:nvCxnSpPr>
          <p:cNvPr id="9" name="直線コネクタ 8"/>
          <p:cNvCxnSpPr/>
          <p:nvPr/>
        </p:nvCxnSpPr>
        <p:spPr bwMode="auto">
          <a:xfrm flipV="1">
            <a:off x="3779912" y="4051992"/>
            <a:ext cx="576064" cy="72008"/>
          </a:xfrm>
          <a:prstGeom prst="line">
            <a:avLst/>
          </a:prstGeom>
          <a:solidFill>
            <a:srgbClr val="FAFFC9">
              <a:alpha val="50000"/>
            </a:srgbClr>
          </a:solidFill>
          <a:ln w="76200" cap="flat" cmpd="sng" algn="ctr">
            <a:solidFill>
              <a:srgbClr val="FF9999"/>
            </a:solidFill>
            <a:prstDash val="solid"/>
            <a:round/>
            <a:headEnd type="none" w="med" len="med"/>
            <a:tailEnd type="none" w="med" len="med"/>
          </a:ln>
          <a:effectLst/>
        </p:spPr>
      </p:cxnSp>
      <p:cxnSp>
        <p:nvCxnSpPr>
          <p:cNvPr id="14" name="直線コネクタ 13"/>
          <p:cNvCxnSpPr/>
          <p:nvPr/>
        </p:nvCxnSpPr>
        <p:spPr bwMode="auto">
          <a:xfrm>
            <a:off x="2555776" y="3043880"/>
            <a:ext cx="1224136" cy="1080120"/>
          </a:xfrm>
          <a:prstGeom prst="line">
            <a:avLst/>
          </a:prstGeom>
          <a:solidFill>
            <a:srgbClr val="FAFFC9">
              <a:alpha val="50000"/>
            </a:srgbClr>
          </a:solidFill>
          <a:ln w="76200" cap="flat" cmpd="sng" algn="ctr">
            <a:solidFill>
              <a:srgbClr val="FF9999"/>
            </a:solidFill>
            <a:prstDash val="solid"/>
            <a:round/>
            <a:headEnd type="none" w="med" len="med"/>
            <a:tailEnd type="none" w="med" len="med"/>
          </a:ln>
          <a:effectLst/>
        </p:spPr>
      </p:cxnSp>
      <p:sp>
        <p:nvSpPr>
          <p:cNvPr id="10" name="Rectangle 6"/>
          <p:cNvSpPr>
            <a:spLocks noChangeArrowheads="1"/>
          </p:cNvSpPr>
          <p:nvPr/>
        </p:nvSpPr>
        <p:spPr bwMode="auto">
          <a:xfrm>
            <a:off x="6072198" y="1341767"/>
            <a:ext cx="3000396" cy="1015663"/>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200" b="1" dirty="0">
                <a:solidFill>
                  <a:srgbClr val="CCECFF"/>
                </a:solidFill>
                <a:latin typeface="Tahoma" pitchFamily="34" charset="0"/>
                <a:ea typeface="HGP創英角ｺﾞｼｯｸUB" pitchFamily="50" charset="-128"/>
              </a:rPr>
              <a:t>Bar length : </a:t>
            </a:r>
            <a:r>
              <a:rPr lang="en-US" altLang="ja-JP" sz="1200" b="1" dirty="0" smtClean="0">
                <a:solidFill>
                  <a:srgbClr val="CCECFF"/>
                </a:solidFill>
                <a:latin typeface="Tahoma" pitchFamily="34" charset="0"/>
                <a:ea typeface="HGP創英角ｺﾞｼｯｸUB" pitchFamily="50" charset="-128"/>
              </a:rPr>
              <a:t>10m</a:t>
            </a:r>
            <a:r>
              <a:rPr lang="en-US" altLang="ja-JP" sz="1200" b="1" dirty="0">
                <a:solidFill>
                  <a:srgbClr val="CCECFF"/>
                </a:solidFill>
                <a:latin typeface="Tahoma" pitchFamily="34" charset="0"/>
                <a:ea typeface="HGP創英角ｺﾞｼｯｸUB" pitchFamily="50" charset="-128"/>
              </a:rPr>
              <a:t>, Mass : </a:t>
            </a:r>
            <a:r>
              <a:rPr lang="en-US" altLang="ja-JP" sz="1200" b="1" dirty="0" smtClean="0">
                <a:solidFill>
                  <a:srgbClr val="CCECFF"/>
                </a:solidFill>
                <a:latin typeface="Tahoma" pitchFamily="34" charset="0"/>
                <a:ea typeface="HGP創英角ｺﾞｼｯｸUB" pitchFamily="50" charset="-128"/>
              </a:rPr>
              <a:t>7600kg</a:t>
            </a:r>
            <a:endParaRPr lang="en-US" altLang="ja-JP" sz="1200" b="1" dirty="0">
              <a:solidFill>
                <a:srgbClr val="CCECFF"/>
              </a:solidFill>
              <a:latin typeface="Tahoma" pitchFamily="34" charset="0"/>
              <a:ea typeface="HGP創英角ｺﾞｼｯｸUB" pitchFamily="50" charset="-128"/>
            </a:endParaRPr>
          </a:p>
          <a:p>
            <a:pPr algn="l">
              <a:buClr>
                <a:schemeClr val="accent2"/>
              </a:buClr>
              <a:buSzPct val="70000"/>
              <a:buFont typeface="Wingdings" pitchFamily="2" charset="2"/>
              <a:buNone/>
            </a:pPr>
            <a:r>
              <a:rPr lang="en-US" altLang="ja-JP" sz="1200" b="1" dirty="0">
                <a:solidFill>
                  <a:srgbClr val="FFFFFF"/>
                </a:solidFill>
                <a:latin typeface="Tahoma" pitchFamily="34" charset="0"/>
                <a:ea typeface="HGP創英角ｺﾞｼｯｸUB" pitchFamily="50" charset="-128"/>
              </a:rPr>
              <a:t>Laser source : 1064nm, </a:t>
            </a:r>
            <a:r>
              <a:rPr lang="en-US" altLang="ja-JP" sz="1200" b="1" dirty="0" smtClean="0">
                <a:solidFill>
                  <a:srgbClr val="FFFFFF"/>
                </a:solidFill>
                <a:latin typeface="Tahoma" pitchFamily="34" charset="0"/>
                <a:ea typeface="HGP創英角ｺﾞｼｯｸUB" pitchFamily="50" charset="-128"/>
              </a:rPr>
              <a:t>10W  </a:t>
            </a:r>
            <a:endParaRPr lang="en-US" altLang="ja-JP" sz="1200" b="1" dirty="0">
              <a:solidFill>
                <a:srgbClr val="FFFFFF"/>
              </a:solidFill>
              <a:latin typeface="Tahoma" pitchFamily="34" charset="0"/>
              <a:ea typeface="HGP創英角ｺﾞｼｯｸUB" pitchFamily="50" charset="-128"/>
            </a:endParaRPr>
          </a:p>
          <a:p>
            <a:pPr algn="l">
              <a:buClr>
                <a:schemeClr val="accent2"/>
              </a:buClr>
              <a:buSzPct val="70000"/>
              <a:buFont typeface="Wingdings" pitchFamily="2" charset="2"/>
              <a:buNone/>
            </a:pPr>
            <a:r>
              <a:rPr lang="en-US" altLang="ja-JP" sz="1200" b="1" dirty="0">
                <a:solidFill>
                  <a:srgbClr val="FFFFFF"/>
                </a:solidFill>
                <a:latin typeface="Tahoma" pitchFamily="34" charset="0"/>
                <a:ea typeface="HGP創英角ｺﾞｼｯｸUB" pitchFamily="50" charset="-128"/>
              </a:rPr>
              <a:t>Cavity length : 1cm,  Finesse : 100 </a:t>
            </a:r>
          </a:p>
          <a:p>
            <a:pPr algn="l">
              <a:buClr>
                <a:schemeClr val="accent2"/>
              </a:buClr>
              <a:buSzPct val="70000"/>
              <a:buFont typeface="Wingdings" pitchFamily="2" charset="2"/>
              <a:buNone/>
            </a:pPr>
            <a:r>
              <a:rPr lang="en-US" altLang="ja-JP" sz="1200" b="1" dirty="0">
                <a:solidFill>
                  <a:srgbClr val="FFFFFF"/>
                </a:solidFill>
                <a:latin typeface="Tahoma" pitchFamily="34" charset="0"/>
                <a:ea typeface="HGP創英角ｺﾞｼｯｸUB" pitchFamily="50" charset="-128"/>
              </a:rPr>
              <a:t>Bar Q-value : 10</a:t>
            </a:r>
            <a:r>
              <a:rPr lang="en-US" altLang="ja-JP" sz="1200" b="1" baseline="30000" dirty="0">
                <a:solidFill>
                  <a:srgbClr val="FFFFFF"/>
                </a:solidFill>
                <a:latin typeface="Tahoma" pitchFamily="34" charset="0"/>
                <a:ea typeface="HGP創英角ｺﾞｼｯｸUB" pitchFamily="50" charset="-128"/>
              </a:rPr>
              <a:t>5</a:t>
            </a:r>
            <a:r>
              <a:rPr lang="en-US" altLang="ja-JP" sz="1200" b="1" dirty="0">
                <a:solidFill>
                  <a:srgbClr val="FFFFFF"/>
                </a:solidFill>
                <a:latin typeface="Tahoma" pitchFamily="34" charset="0"/>
                <a:ea typeface="HGP創英角ｺﾞｼｯｸUB" pitchFamily="50" charset="-128"/>
              </a:rPr>
              <a:t> ,  Temp: 4K</a:t>
            </a:r>
          </a:p>
          <a:p>
            <a:pPr algn="l">
              <a:buClr>
                <a:schemeClr val="accent2"/>
              </a:buClr>
              <a:buSzPct val="70000"/>
              <a:buFont typeface="Wingdings" pitchFamily="2" charset="2"/>
              <a:buNone/>
            </a:pPr>
            <a:r>
              <a:rPr lang="en-US" altLang="ja-JP" sz="1200" b="1" dirty="0">
                <a:solidFill>
                  <a:srgbClr val="FFFFFF"/>
                </a:solidFill>
                <a:latin typeface="Tahoma" pitchFamily="34" charset="0"/>
                <a:ea typeface="HGP創英角ｺﾞｼｯｸUB" pitchFamily="50" charset="-128"/>
              </a:rPr>
              <a:t>Support Loss : 10</a:t>
            </a:r>
            <a:r>
              <a:rPr lang="en-US" altLang="ja-JP" sz="1200" b="1" baseline="30000" dirty="0">
                <a:solidFill>
                  <a:srgbClr val="FFFFFF"/>
                </a:solidFill>
                <a:latin typeface="Tahoma" pitchFamily="34" charset="0"/>
                <a:ea typeface="HGP創英角ｺﾞｼｯｸUB" pitchFamily="50" charset="-128"/>
              </a:rPr>
              <a:t>-10</a:t>
            </a:r>
            <a:r>
              <a:rPr lang="en-US" altLang="ja-JP" sz="1200" b="1" dirty="0">
                <a:solidFill>
                  <a:srgbClr val="FFFFFF"/>
                </a:solidFill>
                <a:latin typeface="Tahoma" pitchFamily="34" charset="0"/>
                <a:ea typeface="HGP創英角ｺﾞｼｯｸUB" pitchFamily="50" charset="-128"/>
              </a:rPr>
              <a:t> </a:t>
            </a:r>
          </a:p>
        </p:txBody>
      </p:sp>
      <p:sp>
        <p:nvSpPr>
          <p:cNvPr id="13" name="Rectangle 11"/>
          <p:cNvSpPr>
            <a:spLocks noChangeArrowheads="1"/>
          </p:cNvSpPr>
          <p:nvPr/>
        </p:nvSpPr>
        <p:spPr bwMode="auto">
          <a:xfrm>
            <a:off x="1000100" y="928670"/>
            <a:ext cx="5072098" cy="141301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2000" dirty="0" smtClean="0">
                <a:solidFill>
                  <a:srgbClr val="FFFFFF"/>
                </a:solidFill>
              </a:rPr>
              <a:t>現実的なパラメータを仮定</a:t>
            </a:r>
            <a:endParaRPr lang="en-US" altLang="ja-JP" sz="2000" dirty="0" smtClean="0">
              <a:solidFill>
                <a:srgbClr val="FFFFFF"/>
              </a:solidFill>
            </a:endParaRPr>
          </a:p>
          <a:p>
            <a:pPr algn="l">
              <a:lnSpc>
                <a:spcPct val="110000"/>
              </a:lnSpc>
              <a:buClr>
                <a:schemeClr val="accent2"/>
              </a:buClr>
              <a:buSzPct val="70000"/>
              <a:buFont typeface="Wingdings" pitchFamily="2" charset="2"/>
              <a:buNone/>
            </a:pPr>
            <a:r>
              <a:rPr lang="en-US" altLang="ja-JP" sz="2000" dirty="0" smtClean="0">
                <a:solidFill>
                  <a:srgbClr val="FFFFFF"/>
                </a:solidFill>
                <a:latin typeface="Tahoma" pitchFamily="34" charset="0"/>
                <a:ea typeface="HGP創英角ｺﾞｼｯｸUB" pitchFamily="50" charset="-128"/>
              </a:rPr>
              <a:t>    </a:t>
            </a:r>
            <a:r>
              <a:rPr lang="ja-JP" altLang="en-US" sz="2000" dirty="0" smtClean="0">
                <a:solidFill>
                  <a:srgbClr val="FFFFFF"/>
                </a:solidFill>
                <a:latin typeface="Tahoma" pitchFamily="34" charset="0"/>
                <a:ea typeface="HGP創英角ｺﾞｼｯｸUB" pitchFamily="50" charset="-128"/>
              </a:rPr>
              <a:t>試験質量       質量 </a:t>
            </a:r>
            <a:r>
              <a:rPr lang="en-US" altLang="ja-JP" sz="2000" dirty="0" smtClean="0">
                <a:solidFill>
                  <a:srgbClr val="FFFFFF"/>
                </a:solidFill>
                <a:latin typeface="Tahoma" pitchFamily="34" charset="0"/>
                <a:ea typeface="HGP創英角ｺﾞｼｯｸUB" pitchFamily="50" charset="-128"/>
              </a:rPr>
              <a:t>7,600kg, </a:t>
            </a:r>
            <a:r>
              <a:rPr lang="ja-JP" altLang="en-US" sz="2000" dirty="0" smtClean="0">
                <a:solidFill>
                  <a:srgbClr val="FFFFFF"/>
                </a:solidFill>
                <a:latin typeface="Tahoma" pitchFamily="34" charset="0"/>
                <a:ea typeface="HGP創英角ｺﾞｼｯｸUB" pitchFamily="50" charset="-128"/>
              </a:rPr>
              <a:t>長さ </a:t>
            </a:r>
            <a:r>
              <a:rPr lang="en-US" altLang="ja-JP" sz="2000" dirty="0" smtClean="0">
                <a:solidFill>
                  <a:srgbClr val="FFFFFF"/>
                </a:solidFill>
                <a:latin typeface="Tahoma" pitchFamily="34" charset="0"/>
                <a:ea typeface="HGP創英角ｺﾞｼｯｸUB" pitchFamily="50" charset="-128"/>
              </a:rPr>
              <a:t>10m</a:t>
            </a:r>
          </a:p>
          <a:p>
            <a:pPr algn="l">
              <a:lnSpc>
                <a:spcPct val="110000"/>
              </a:lnSpc>
              <a:buClr>
                <a:schemeClr val="accent2"/>
              </a:buClr>
              <a:buSzPct val="70000"/>
              <a:buFont typeface="Wingdings" pitchFamily="2" charset="2"/>
              <a:buNone/>
            </a:pPr>
            <a:r>
              <a:rPr lang="en-US" altLang="ja-JP" sz="2000" dirty="0" smtClean="0">
                <a:solidFill>
                  <a:srgbClr val="FFFFFF"/>
                </a:solidFill>
              </a:rPr>
              <a:t>    </a:t>
            </a:r>
            <a:r>
              <a:rPr lang="ja-JP" altLang="en-US" sz="2000" dirty="0" smtClean="0">
                <a:solidFill>
                  <a:srgbClr val="FFFFFF"/>
                </a:solidFill>
              </a:rPr>
              <a:t>レーザー光源  </a:t>
            </a:r>
            <a:r>
              <a:rPr lang="en-US" altLang="ja-JP" sz="2000" dirty="0" smtClean="0">
                <a:solidFill>
                  <a:srgbClr val="FFFFFF"/>
                </a:solidFill>
              </a:rPr>
              <a:t>10W</a:t>
            </a:r>
          </a:p>
          <a:p>
            <a:pPr algn="l">
              <a:lnSpc>
                <a:spcPct val="110000"/>
              </a:lnSpc>
              <a:buClr>
                <a:schemeClr val="accent2"/>
              </a:buClr>
              <a:buSzPct val="70000"/>
              <a:buFont typeface="Wingdings" pitchFamily="2" charset="2"/>
              <a:buNone/>
            </a:pPr>
            <a:r>
              <a:rPr lang="en-US" altLang="ja-JP" sz="2000" dirty="0" smtClean="0">
                <a:solidFill>
                  <a:srgbClr val="FFFFFF"/>
                </a:solidFill>
                <a:latin typeface="Tahoma" pitchFamily="34" charset="0"/>
                <a:ea typeface="HGP創英角ｺﾞｼｯｸUB" pitchFamily="50" charset="-128"/>
              </a:rPr>
              <a:t>    </a:t>
            </a:r>
            <a:r>
              <a:rPr lang="ja-JP" altLang="en-US" sz="2000" dirty="0" smtClean="0">
                <a:solidFill>
                  <a:srgbClr val="FFFFFF"/>
                </a:solidFill>
                <a:latin typeface="Tahoma" pitchFamily="34" charset="0"/>
                <a:ea typeface="HGP創英角ｺﾞｼｯｸUB" pitchFamily="50" charset="-128"/>
              </a:rPr>
              <a:t>低温動作        </a:t>
            </a:r>
            <a:r>
              <a:rPr lang="en-US" altLang="ja-JP" sz="2000" dirty="0" smtClean="0">
                <a:solidFill>
                  <a:srgbClr val="FFFFFF"/>
                </a:solidFill>
                <a:latin typeface="Tahoma" pitchFamily="34" charset="0"/>
                <a:ea typeface="HGP創英角ｺﾞｼｯｸUB" pitchFamily="50" charset="-128"/>
              </a:rPr>
              <a:t>4K</a:t>
            </a:r>
            <a:endParaRPr lang="en-US" altLang="ja-JP" sz="2000" dirty="0">
              <a:solidFill>
                <a:srgbClr val="FFFFFF"/>
              </a:solidFill>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6"/>
          <p:cNvSpPr>
            <a:spLocks noChangeArrowheads="1"/>
          </p:cNvSpPr>
          <p:nvPr/>
        </p:nvSpPr>
        <p:spPr bwMode="auto">
          <a:xfrm>
            <a:off x="683568" y="2650560"/>
            <a:ext cx="7920880" cy="3168352"/>
          </a:xfrm>
          <a:prstGeom prst="roundRect">
            <a:avLst>
              <a:gd name="adj" fmla="val 6731"/>
            </a:avLst>
          </a:prstGeom>
          <a:solidFill>
            <a:srgbClr val="000000">
              <a:alpha val="20000"/>
            </a:srgbClr>
          </a:solidFill>
          <a:ln w="3175">
            <a:solidFill>
              <a:srgbClr val="5F5F5F"/>
            </a:solidFill>
            <a:round/>
            <a:headEnd/>
            <a:tailEnd/>
          </a:ln>
          <a:effectLst/>
        </p:spPr>
        <p:txBody>
          <a:bodyPr wrap="square" anchor="ctr">
            <a:noAutofit/>
          </a:bodyPr>
          <a:lstStyle/>
          <a:p>
            <a:endParaRPr lang="ja-JP" altLang="en-US" dirty="0"/>
          </a:p>
        </p:txBody>
      </p:sp>
      <p:sp>
        <p:nvSpPr>
          <p:cNvPr id="771077" name="Rectangle 5"/>
          <p:cNvSpPr>
            <a:spLocks noGrp="1" noChangeArrowheads="1"/>
          </p:cNvSpPr>
          <p:nvPr>
            <p:ph type="title"/>
          </p:nvPr>
        </p:nvSpPr>
        <p:spPr/>
        <p:txBody>
          <a:bodyPr/>
          <a:lstStyle/>
          <a:p>
            <a:r>
              <a:rPr lang="ja-JP" altLang="en-US" dirty="0" smtClean="0"/>
              <a:t>観測可能距離</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6" name="Rectangle 11"/>
          <p:cNvSpPr>
            <a:spLocks noChangeArrowheads="1"/>
          </p:cNvSpPr>
          <p:nvPr/>
        </p:nvSpPr>
        <p:spPr bwMode="auto">
          <a:xfrm>
            <a:off x="971600" y="1412776"/>
            <a:ext cx="6552728"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latin typeface="Tahoma" pitchFamily="34" charset="0"/>
              </a:rPr>
              <a:t>ブラックホール連星の合体現象からの重力波</a:t>
            </a:r>
            <a:endParaRPr lang="en-US" altLang="ja-JP" sz="2000" dirty="0">
              <a:solidFill>
                <a:srgbClr val="FFFFFF"/>
              </a:solidFill>
              <a:latin typeface="Tahoma" pitchFamily="34" charset="0"/>
              <a:ea typeface="HGP創英角ｺﾞｼｯｸUB" pitchFamily="50" charset="-128"/>
            </a:endParaRPr>
          </a:p>
        </p:txBody>
      </p:sp>
      <p:sp>
        <p:nvSpPr>
          <p:cNvPr id="7" name="Rectangle 11"/>
          <p:cNvSpPr>
            <a:spLocks noChangeArrowheads="1"/>
          </p:cNvSpPr>
          <p:nvPr/>
        </p:nvSpPr>
        <p:spPr bwMode="auto">
          <a:xfrm>
            <a:off x="2007008" y="1890410"/>
            <a:ext cx="5733344"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dirty="0" smtClean="0">
                <a:solidFill>
                  <a:srgbClr val="FFFFFF"/>
                </a:solidFill>
                <a:latin typeface="Tahoma" pitchFamily="34" charset="0"/>
              </a:rPr>
              <a:t>10Gpc</a:t>
            </a:r>
            <a:r>
              <a:rPr lang="ja-JP" altLang="en-US" sz="2000" dirty="0" err="1" smtClean="0">
                <a:solidFill>
                  <a:srgbClr val="FFFFFF"/>
                </a:solidFill>
                <a:latin typeface="Tahoma" pitchFamily="34" charset="0"/>
              </a:rPr>
              <a:t>まで</a:t>
            </a:r>
            <a:r>
              <a:rPr lang="ja-JP" altLang="en-US" sz="2000" dirty="0" smtClean="0">
                <a:solidFill>
                  <a:srgbClr val="FFFFFF"/>
                </a:solidFill>
                <a:latin typeface="Tahoma" pitchFamily="34" charset="0"/>
              </a:rPr>
              <a:t>観測可能   </a:t>
            </a:r>
            <a:r>
              <a:rPr lang="en-US" altLang="ja-JP" sz="2000" dirty="0" smtClean="0">
                <a:solidFill>
                  <a:srgbClr val="FFFFFF"/>
                </a:solidFill>
                <a:latin typeface="Tahoma" pitchFamily="34" charset="0"/>
              </a:rPr>
              <a:t>(                                  )</a:t>
            </a:r>
            <a:endParaRPr lang="en-US" altLang="ja-JP" sz="2000" dirty="0">
              <a:solidFill>
                <a:srgbClr val="FFFFFF"/>
              </a:solidFill>
              <a:latin typeface="Tahoma" pitchFamily="34" charset="0"/>
              <a:ea typeface="HGP創英角ｺﾞｼｯｸUB" pitchFamily="50" charset="-128"/>
            </a:endParaRPr>
          </a:p>
        </p:txBody>
      </p:sp>
      <p:sp>
        <p:nvSpPr>
          <p:cNvPr id="8" name="AutoShape 38"/>
          <p:cNvSpPr>
            <a:spLocks noChangeArrowheads="1"/>
          </p:cNvSpPr>
          <p:nvPr/>
        </p:nvSpPr>
        <p:spPr bwMode="auto">
          <a:xfrm>
            <a:off x="1682849" y="1906036"/>
            <a:ext cx="296863" cy="357188"/>
          </a:xfrm>
          <a:custGeom>
            <a:avLst/>
            <a:gdLst>
              <a:gd name="G0" fmla="+- 11475 0 0"/>
              <a:gd name="G1" fmla="+- 4469 0 0"/>
              <a:gd name="G2" fmla="+- 21600 0 4469"/>
              <a:gd name="G3" fmla="+- 10800 0 4469"/>
              <a:gd name="G4" fmla="+- 21600 0 11475"/>
              <a:gd name="G5" fmla="*/ G4 G3 10800"/>
              <a:gd name="G6" fmla="+- 21600 0 G5"/>
              <a:gd name="T0" fmla="*/ 11475 w 21600"/>
              <a:gd name="T1" fmla="*/ 0 h 21600"/>
              <a:gd name="T2" fmla="*/ 0 w 21600"/>
              <a:gd name="T3" fmla="*/ 10800 h 21600"/>
              <a:gd name="T4" fmla="*/ 1147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475" y="0"/>
                </a:moveTo>
                <a:lnTo>
                  <a:pt x="11475" y="4469"/>
                </a:lnTo>
                <a:lnTo>
                  <a:pt x="3375" y="4469"/>
                </a:lnTo>
                <a:lnTo>
                  <a:pt x="3375" y="17131"/>
                </a:lnTo>
                <a:lnTo>
                  <a:pt x="11475" y="17131"/>
                </a:lnTo>
                <a:lnTo>
                  <a:pt x="11475" y="21600"/>
                </a:lnTo>
                <a:lnTo>
                  <a:pt x="21600" y="10800"/>
                </a:lnTo>
                <a:close/>
              </a:path>
              <a:path w="21600" h="21600">
                <a:moveTo>
                  <a:pt x="1350" y="4469"/>
                </a:moveTo>
                <a:lnTo>
                  <a:pt x="1350" y="17131"/>
                </a:lnTo>
                <a:lnTo>
                  <a:pt x="2700" y="17131"/>
                </a:lnTo>
                <a:lnTo>
                  <a:pt x="2700" y="4469"/>
                </a:lnTo>
                <a:close/>
              </a:path>
              <a:path w="21600" h="21600">
                <a:moveTo>
                  <a:pt x="0" y="4469"/>
                </a:moveTo>
                <a:lnTo>
                  <a:pt x="0" y="17131"/>
                </a:lnTo>
                <a:lnTo>
                  <a:pt x="675" y="17131"/>
                </a:lnTo>
                <a:lnTo>
                  <a:pt x="675" y="4469"/>
                </a:lnTo>
                <a:close/>
              </a:path>
            </a:pathLst>
          </a:custGeom>
          <a:solidFill>
            <a:srgbClr val="FFFFFF">
              <a:alpha val="20000"/>
            </a:srgbClr>
          </a:solidFill>
          <a:ln w="3175">
            <a:solidFill>
              <a:srgbClr val="FFFFFF"/>
            </a:solidFill>
            <a:miter lim="800000"/>
            <a:headEnd/>
            <a:tailEnd/>
          </a:ln>
          <a:effectLst/>
        </p:spPr>
        <p:txBody>
          <a:bodyPr anchor="ctr">
            <a:spAutoFit/>
          </a:bodyPr>
          <a:lstStyle/>
          <a:p>
            <a:endParaRPr lang="ja-JP" altLang="en-US"/>
          </a:p>
        </p:txBody>
      </p:sp>
      <p:pic>
        <p:nvPicPr>
          <p:cNvPr id="14" name="図 13" descr="txp_fig.bmp"/>
          <p:cNvPicPr>
            <a:picLocks noChangeAspect="1"/>
          </p:cNvPicPr>
          <p:nvPr>
            <p:custDataLst>
              <p:tags r:id="rId1"/>
            </p:custDataLst>
          </p:nvPr>
        </p:nvPicPr>
        <p:blipFill>
          <a:blip r:embed="rId4" cstate="print">
            <a:clrChange>
              <a:clrFrom>
                <a:srgbClr val="FFFFFF"/>
              </a:clrFrom>
              <a:clrTo>
                <a:srgbClr val="FFFFFF">
                  <a:alpha val="0"/>
                </a:srgbClr>
              </a:clrTo>
            </a:clrChange>
            <a:lum bright="100000"/>
          </a:blip>
          <a:stretch>
            <a:fillRect/>
          </a:stretch>
        </p:blipFill>
        <p:spPr>
          <a:xfrm>
            <a:off x="4643438" y="1959007"/>
            <a:ext cx="2512945" cy="328968"/>
          </a:xfrm>
          <a:prstGeom prst="rect">
            <a:avLst/>
          </a:prstGeom>
          <a:noFill/>
        </p:spPr>
      </p:pic>
      <p:pic>
        <p:nvPicPr>
          <p:cNvPr id="1408004" name="Picture 4"/>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868528" y="2761716"/>
            <a:ext cx="7632848" cy="2989406"/>
          </a:xfrm>
          <a:prstGeom prst="rect">
            <a:avLst/>
          </a:prstGeom>
          <a:noFill/>
          <a:ln w="9525">
            <a:noFill/>
            <a:miter lim="800000"/>
            <a:headEnd/>
            <a:tailEnd/>
          </a:ln>
          <a:effectLst/>
        </p:spPr>
      </p:pic>
      <p:sp>
        <p:nvSpPr>
          <p:cNvPr id="16" name="Rectangle 11"/>
          <p:cNvSpPr>
            <a:spLocks noChangeArrowheads="1"/>
          </p:cNvSpPr>
          <p:nvPr/>
        </p:nvSpPr>
        <p:spPr bwMode="auto">
          <a:xfrm>
            <a:off x="6228184" y="5826750"/>
            <a:ext cx="2448272" cy="338554"/>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600" b="1" dirty="0" smtClean="0">
                <a:solidFill>
                  <a:srgbClr val="B2B2B2"/>
                </a:solidFill>
                <a:latin typeface="Tahoma" pitchFamily="34" charset="0"/>
              </a:rPr>
              <a:t>Calculation by </a:t>
            </a:r>
            <a:r>
              <a:rPr lang="en-US" altLang="ja-JP" sz="1600" b="1" dirty="0" err="1" smtClean="0">
                <a:solidFill>
                  <a:srgbClr val="B2B2B2"/>
                </a:solidFill>
                <a:latin typeface="Tahoma" pitchFamily="34" charset="0"/>
              </a:rPr>
              <a:t>K.Yagi</a:t>
            </a:r>
            <a:endParaRPr lang="en-US" altLang="ja-JP" sz="1600" b="1" dirty="0">
              <a:solidFill>
                <a:srgbClr val="B2B2B2"/>
              </a:solidFill>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104" name="Rectangle 16"/>
          <p:cNvSpPr>
            <a:spLocks noGrp="1" noChangeArrowheads="1"/>
          </p:cNvSpPr>
          <p:nvPr>
            <p:ph type="title"/>
          </p:nvPr>
        </p:nvSpPr>
        <p:spPr>
          <a:noFill/>
          <a:ln/>
        </p:spPr>
        <p:txBody>
          <a:bodyPr/>
          <a:lstStyle/>
          <a:p>
            <a:r>
              <a:rPr lang="ja-JP" altLang="en-US" dirty="0" smtClean="0"/>
              <a:t>研究目標</a:t>
            </a:r>
            <a:endParaRPr lang="ja-JP" altLang="en-US" dirty="0"/>
          </a:p>
        </p:txBody>
      </p:sp>
      <p:sp>
        <p:nvSpPr>
          <p:cNvPr id="16"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857093" name="Rectangle 5"/>
          <p:cNvSpPr>
            <a:spLocks noGrp="1" noChangeArrowheads="1"/>
          </p:cNvSpPr>
          <p:nvPr>
            <p:ph type="body" idx="4294967295"/>
          </p:nvPr>
        </p:nvSpPr>
        <p:spPr>
          <a:xfrm>
            <a:off x="757238" y="765175"/>
            <a:ext cx="8386762" cy="5711825"/>
          </a:xfrm>
        </p:spPr>
        <p:txBody>
          <a:bodyPr/>
          <a:lstStyle/>
          <a:p>
            <a:pPr>
              <a:buFont typeface="Wingdings" pitchFamily="2" charset="2"/>
              <a:buNone/>
            </a:pPr>
            <a:r>
              <a:rPr lang="en-US" altLang="ja-JP"/>
              <a:t> </a:t>
            </a:r>
          </a:p>
        </p:txBody>
      </p:sp>
      <p:sp>
        <p:nvSpPr>
          <p:cNvPr id="857100" name="Rectangle 12"/>
          <p:cNvSpPr>
            <a:spLocks noChangeArrowheads="1"/>
          </p:cNvSpPr>
          <p:nvPr/>
        </p:nvSpPr>
        <p:spPr bwMode="auto">
          <a:xfrm>
            <a:off x="714348" y="3182269"/>
            <a:ext cx="4143404" cy="1961243"/>
          </a:xfrm>
          <a:prstGeom prst="rect">
            <a:avLst/>
          </a:prstGeom>
          <a:noFill/>
          <a:ln w="12700">
            <a:noFill/>
            <a:miter lim="800000"/>
            <a:headEnd/>
            <a:tailEnd/>
          </a:ln>
          <a:effectLst/>
        </p:spPr>
        <p:txBody>
          <a:bodyPr wrap="square">
            <a:spAutoFit/>
          </a:bodyPr>
          <a:lstStyle/>
          <a:p>
            <a:pPr algn="l">
              <a:lnSpc>
                <a:spcPct val="130000"/>
              </a:lnSpc>
              <a:buFontTx/>
              <a:buNone/>
            </a:pPr>
            <a:r>
              <a:rPr lang="ja-JP" altLang="en-US" sz="2400" dirty="0">
                <a:solidFill>
                  <a:srgbClr val="CCECFF"/>
                </a:solidFill>
                <a:latin typeface="Times New Roman" pitchFamily="18" charset="0"/>
              </a:rPr>
              <a:t>重力</a:t>
            </a:r>
            <a:r>
              <a:rPr lang="ja-JP" altLang="en-US" sz="2400" dirty="0">
                <a:solidFill>
                  <a:srgbClr val="FFFFFF"/>
                </a:solidFill>
                <a:latin typeface="Times New Roman" pitchFamily="18" charset="0"/>
              </a:rPr>
              <a:t>という普遍的な対象を，</a:t>
            </a:r>
          </a:p>
          <a:p>
            <a:pPr algn="l">
              <a:lnSpc>
                <a:spcPct val="130000"/>
              </a:lnSpc>
              <a:buFontTx/>
              <a:buNone/>
            </a:pPr>
            <a:r>
              <a:rPr lang="ja-JP" altLang="en-US" sz="2400" dirty="0">
                <a:solidFill>
                  <a:srgbClr val="FFFFFF"/>
                </a:solidFill>
                <a:latin typeface="Times New Roman" pitchFamily="18" charset="0"/>
              </a:rPr>
              <a:t>　</a:t>
            </a:r>
            <a:r>
              <a:rPr lang="ja-JP" altLang="en-US" sz="2400" dirty="0" smtClean="0">
                <a:solidFill>
                  <a:srgbClr val="FFFFFF"/>
                </a:solidFill>
                <a:latin typeface="Times New Roman" pitchFamily="18" charset="0"/>
              </a:rPr>
              <a:t>  先進的</a:t>
            </a:r>
            <a:r>
              <a:rPr lang="ja-JP" altLang="en-US" sz="2400" dirty="0">
                <a:solidFill>
                  <a:srgbClr val="FFFFFF"/>
                </a:solidFill>
                <a:latin typeface="Times New Roman" pitchFamily="18" charset="0"/>
              </a:rPr>
              <a:t>な</a:t>
            </a:r>
            <a:r>
              <a:rPr lang="ja-JP" altLang="en-US" sz="2400" dirty="0">
                <a:solidFill>
                  <a:srgbClr val="CCECFF"/>
                </a:solidFill>
                <a:latin typeface="Times New Roman" pitchFamily="18" charset="0"/>
              </a:rPr>
              <a:t>実験手法</a:t>
            </a:r>
            <a:r>
              <a:rPr lang="ja-JP" altLang="en-US" sz="2400" dirty="0">
                <a:solidFill>
                  <a:srgbClr val="FFFFFF"/>
                </a:solidFill>
                <a:latin typeface="Times New Roman" pitchFamily="18" charset="0"/>
              </a:rPr>
              <a:t>で研究 </a:t>
            </a:r>
          </a:p>
          <a:p>
            <a:pPr algn="l">
              <a:lnSpc>
                <a:spcPct val="130000"/>
              </a:lnSpc>
              <a:buFontTx/>
              <a:buNone/>
            </a:pPr>
            <a:r>
              <a:rPr lang="ja-JP" altLang="en-US" sz="2400" dirty="0">
                <a:solidFill>
                  <a:srgbClr val="FFFFFF"/>
                </a:solidFill>
                <a:latin typeface="Times New Roman" pitchFamily="18" charset="0"/>
              </a:rPr>
              <a:t>   </a:t>
            </a:r>
            <a:r>
              <a:rPr lang="ja-JP" altLang="en-US" sz="2400" dirty="0">
                <a:solidFill>
                  <a:srgbClr val="FFFFFF"/>
                </a:solidFill>
                <a:latin typeface="Times New Roman" pitchFamily="18" charset="0"/>
                <a:sym typeface="Wingdings" pitchFamily="2" charset="2"/>
              </a:rPr>
              <a:t> </a:t>
            </a:r>
            <a:r>
              <a:rPr lang="ja-JP" altLang="en-US" sz="2400" dirty="0" smtClean="0">
                <a:solidFill>
                  <a:srgbClr val="99CCFF"/>
                </a:solidFill>
                <a:latin typeface="Times New Roman" pitchFamily="18" charset="0"/>
              </a:rPr>
              <a:t>宇宙の成り立ちと進化</a:t>
            </a:r>
            <a:endParaRPr lang="ja-JP" altLang="en-US" sz="2400" dirty="0">
              <a:solidFill>
                <a:srgbClr val="99CCFF"/>
              </a:solidFill>
              <a:latin typeface="Times New Roman" pitchFamily="18" charset="0"/>
            </a:endParaRPr>
          </a:p>
          <a:p>
            <a:pPr algn="l">
              <a:lnSpc>
                <a:spcPct val="130000"/>
              </a:lnSpc>
              <a:buFontTx/>
              <a:buNone/>
            </a:pPr>
            <a:r>
              <a:rPr lang="ja-JP" altLang="en-US" sz="2400" dirty="0">
                <a:solidFill>
                  <a:srgbClr val="FFFFFF"/>
                </a:solidFill>
                <a:latin typeface="Times New Roman" pitchFamily="18" charset="0"/>
              </a:rPr>
              <a:t>　</a:t>
            </a:r>
            <a:r>
              <a:rPr lang="ja-JP" altLang="en-US" sz="2400" dirty="0" smtClean="0">
                <a:solidFill>
                  <a:srgbClr val="FFFFFF"/>
                </a:solidFill>
                <a:latin typeface="Times New Roman" pitchFamily="18" charset="0"/>
              </a:rPr>
              <a:t>       </a:t>
            </a:r>
            <a:r>
              <a:rPr lang="ja-JP" altLang="en-US" sz="2400" dirty="0">
                <a:solidFill>
                  <a:srgbClr val="FFFFFF"/>
                </a:solidFill>
                <a:latin typeface="Times New Roman" pitchFamily="18" charset="0"/>
              </a:rPr>
              <a:t>　　　</a:t>
            </a:r>
            <a:r>
              <a:rPr lang="ja-JP" altLang="en-US" sz="2400" dirty="0" smtClean="0">
                <a:solidFill>
                  <a:srgbClr val="FFFFFF"/>
                </a:solidFill>
                <a:latin typeface="Times New Roman" pitchFamily="18" charset="0"/>
              </a:rPr>
              <a:t>対する</a:t>
            </a:r>
            <a:r>
              <a:rPr lang="ja-JP" altLang="en-US" sz="2400" dirty="0">
                <a:solidFill>
                  <a:srgbClr val="FFFFFF"/>
                </a:solidFill>
                <a:latin typeface="Times New Roman" pitchFamily="18" charset="0"/>
              </a:rPr>
              <a:t>新しい</a:t>
            </a:r>
            <a:r>
              <a:rPr lang="ja-JP" altLang="en-US" sz="2400" dirty="0" smtClean="0">
                <a:solidFill>
                  <a:srgbClr val="FFFFFF"/>
                </a:solidFill>
                <a:latin typeface="Times New Roman" pitchFamily="18" charset="0"/>
              </a:rPr>
              <a:t>知見</a:t>
            </a:r>
            <a:r>
              <a:rPr lang="en-US" altLang="ja-JP" sz="2400" dirty="0" smtClean="0">
                <a:solidFill>
                  <a:srgbClr val="FFFFFF"/>
                </a:solidFill>
                <a:latin typeface="Times New Roman" pitchFamily="18" charset="0"/>
              </a:rPr>
              <a:t>.</a:t>
            </a:r>
            <a:endParaRPr lang="ja-JP" altLang="en-US" sz="2400" dirty="0">
              <a:solidFill>
                <a:srgbClr val="FFFFFF"/>
              </a:solidFill>
              <a:latin typeface="Times New Roman" pitchFamily="18" charset="0"/>
            </a:endParaRPr>
          </a:p>
        </p:txBody>
      </p:sp>
      <p:sp>
        <p:nvSpPr>
          <p:cNvPr id="857103" name="Rectangle 15"/>
          <p:cNvSpPr>
            <a:spLocks noChangeArrowheads="1"/>
          </p:cNvSpPr>
          <p:nvPr/>
        </p:nvSpPr>
        <p:spPr bwMode="auto">
          <a:xfrm>
            <a:off x="714348" y="2083285"/>
            <a:ext cx="3240087" cy="559897"/>
          </a:xfrm>
          <a:prstGeom prst="rect">
            <a:avLst/>
          </a:prstGeom>
          <a:noFill/>
          <a:ln w="12700">
            <a:noFill/>
            <a:miter lim="800000"/>
            <a:headEnd/>
            <a:tailEnd/>
          </a:ln>
          <a:effectLst/>
        </p:spPr>
        <p:txBody>
          <a:bodyPr>
            <a:spAutoFit/>
          </a:bodyPr>
          <a:lstStyle/>
          <a:p>
            <a:pPr algn="l">
              <a:lnSpc>
                <a:spcPct val="120000"/>
              </a:lnSpc>
              <a:buFontTx/>
              <a:buNone/>
            </a:pPr>
            <a:r>
              <a:rPr lang="ja-JP" altLang="en-US" sz="2800" b="1" dirty="0">
                <a:solidFill>
                  <a:srgbClr val="99CCFF"/>
                </a:solidFill>
                <a:latin typeface="Times New Roman" pitchFamily="18" charset="0"/>
              </a:rPr>
              <a:t>重力・重力波物理学</a:t>
            </a:r>
          </a:p>
        </p:txBody>
      </p:sp>
      <p:pic>
        <p:nvPicPr>
          <p:cNvPr id="17" name="Picture 5"/>
          <p:cNvPicPr>
            <a:picLocks noChangeAspect="1" noChangeArrowheads="1"/>
          </p:cNvPicPr>
          <p:nvPr/>
        </p:nvPicPr>
        <p:blipFill>
          <a:blip r:embed="rId3" cstate="print"/>
          <a:srcRect l="5661" r="7548" b="2255"/>
          <a:stretch>
            <a:fillRect/>
          </a:stretch>
        </p:blipFill>
        <p:spPr bwMode="auto">
          <a:xfrm>
            <a:off x="4714876" y="1928802"/>
            <a:ext cx="4077258" cy="3513382"/>
          </a:xfrm>
          <a:prstGeom prst="rect">
            <a:avLst/>
          </a:prstGeom>
          <a:ln>
            <a:noFill/>
          </a:ln>
          <a:effectLst>
            <a:outerShdw blurRad="292100" dist="139700" dir="2700000" algn="tl" rotWithShape="0">
              <a:srgbClr val="333333">
                <a:alpha val="65000"/>
              </a:srgbClr>
            </a:outerShdw>
          </a:effectLst>
        </p:spPr>
      </p:pic>
      <p:sp>
        <p:nvSpPr>
          <p:cNvPr id="20" name="テキスト ボックス 19"/>
          <p:cNvSpPr txBox="1"/>
          <p:nvPr/>
        </p:nvSpPr>
        <p:spPr>
          <a:xfrm>
            <a:off x="7072330" y="5500702"/>
            <a:ext cx="1728774" cy="261610"/>
          </a:xfrm>
          <a:prstGeom prst="rect">
            <a:avLst/>
          </a:prstGeom>
          <a:noFill/>
        </p:spPr>
        <p:txBody>
          <a:bodyPr wrap="square" rtlCol="0">
            <a:spAutoFit/>
          </a:bodyPr>
          <a:lstStyle/>
          <a:p>
            <a:pPr algn="l">
              <a:buNone/>
            </a:pPr>
            <a:r>
              <a:rPr lang="ja-JP" altLang="en-US" sz="1100" dirty="0" smtClean="0">
                <a:solidFill>
                  <a:srgbClr val="FFFFFF"/>
                </a:solidFill>
                <a:ea typeface="+mn-ea"/>
              </a:rPr>
              <a:t>イラスト　</a:t>
            </a:r>
            <a:r>
              <a:rPr kumimoji="1" lang="en-US" altLang="ja-JP" sz="1100" dirty="0" smtClean="0">
                <a:solidFill>
                  <a:srgbClr val="FFFFFF"/>
                </a:solidFill>
                <a:ea typeface="+mn-ea"/>
              </a:rPr>
              <a:t>Tom Haruyama</a:t>
            </a:r>
            <a:endParaRPr kumimoji="1" lang="ja-JP" altLang="en-US" sz="1100" dirty="0">
              <a:solidFill>
                <a:srgbClr val="FFFFFF"/>
              </a:solidFill>
              <a:ea typeface="+mn-ea"/>
            </a:endParaRPr>
          </a:p>
        </p:txBody>
      </p:sp>
    </p:spTree>
  </p:cSld>
  <p:clrMapOvr>
    <a:masterClrMapping/>
  </p:clrMapOvr>
  <p:transition advTm="52992"/>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線コネクタ 15"/>
          <p:cNvCxnSpPr/>
          <p:nvPr/>
        </p:nvCxnSpPr>
        <p:spPr bwMode="auto">
          <a:xfrm>
            <a:off x="7380312" y="3140968"/>
            <a:ext cx="288032" cy="0"/>
          </a:xfrm>
          <a:prstGeom prst="line">
            <a:avLst/>
          </a:prstGeom>
          <a:solidFill>
            <a:srgbClr val="FAFFC9">
              <a:alpha val="50000"/>
            </a:srgbClr>
          </a:solidFill>
          <a:ln w="57150" cap="flat" cmpd="sng" algn="ctr">
            <a:solidFill>
              <a:srgbClr val="FFFFFF"/>
            </a:solidFill>
            <a:prstDash val="solid"/>
            <a:round/>
            <a:headEnd type="none" w="med" len="med"/>
            <a:tailEnd type="none" w="med" len="med"/>
          </a:ln>
          <a:effectLst/>
        </p:spPr>
      </p:cxnSp>
      <p:sp>
        <p:nvSpPr>
          <p:cNvPr id="14" name="AutoShape 42"/>
          <p:cNvSpPr>
            <a:spLocks noChangeArrowheads="1"/>
          </p:cNvSpPr>
          <p:nvPr/>
        </p:nvSpPr>
        <p:spPr bwMode="auto">
          <a:xfrm>
            <a:off x="539553" y="1660737"/>
            <a:ext cx="3168352" cy="1728192"/>
          </a:xfrm>
          <a:prstGeom prst="roundRect">
            <a:avLst>
              <a:gd name="adj" fmla="val 3560"/>
            </a:avLst>
          </a:prstGeom>
          <a:solidFill>
            <a:srgbClr val="99CCFF">
              <a:alpha val="10000"/>
            </a:srgbClr>
          </a:solidFill>
          <a:ln w="15875">
            <a:noFill/>
            <a:round/>
            <a:headEnd/>
            <a:tailEnd/>
          </a:ln>
          <a:effectLst/>
        </p:spPr>
        <p:txBody>
          <a:bodyPr wrap="square" anchor="ctr">
            <a:noAutofit/>
          </a:bodyPr>
          <a:lstStyle/>
          <a:p>
            <a:endParaRPr lang="ja-JP" altLang="en-US"/>
          </a:p>
        </p:txBody>
      </p:sp>
      <p:sp>
        <p:nvSpPr>
          <p:cNvPr id="6" name="AutoShape 56"/>
          <p:cNvSpPr>
            <a:spLocks noChangeArrowheads="1"/>
          </p:cNvSpPr>
          <p:nvPr/>
        </p:nvSpPr>
        <p:spPr bwMode="auto">
          <a:xfrm>
            <a:off x="4067943" y="1916832"/>
            <a:ext cx="4752528" cy="3816425"/>
          </a:xfrm>
          <a:prstGeom prst="roundRect">
            <a:avLst>
              <a:gd name="adj" fmla="val 6731"/>
            </a:avLst>
          </a:prstGeom>
          <a:solidFill>
            <a:srgbClr val="000000">
              <a:alpha val="20000"/>
            </a:srgbClr>
          </a:solidFill>
          <a:ln w="3175">
            <a:solidFill>
              <a:srgbClr val="5F5F5F"/>
            </a:solidFill>
            <a:round/>
            <a:headEnd/>
            <a:tailEnd/>
          </a:ln>
          <a:effectLst/>
        </p:spPr>
        <p:txBody>
          <a:bodyPr wrap="square" anchor="ctr">
            <a:noAutofit/>
          </a:bodyPr>
          <a:lstStyle/>
          <a:p>
            <a:endParaRPr lang="ja-JP" altLang="en-US" dirty="0"/>
          </a:p>
        </p:txBody>
      </p:sp>
      <p:sp>
        <p:nvSpPr>
          <p:cNvPr id="771077" name="Rectangle 5"/>
          <p:cNvSpPr>
            <a:spLocks noGrp="1" noChangeArrowheads="1"/>
          </p:cNvSpPr>
          <p:nvPr>
            <p:ph type="title"/>
          </p:nvPr>
        </p:nvSpPr>
        <p:spPr/>
        <p:txBody>
          <a:bodyPr/>
          <a:lstStyle/>
          <a:p>
            <a:r>
              <a:rPr lang="ja-JP" altLang="en-US" dirty="0" smtClean="0"/>
              <a:t>背景重力波</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1410051"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109125" y="1985024"/>
            <a:ext cx="4639338" cy="3676225"/>
          </a:xfrm>
          <a:prstGeom prst="rect">
            <a:avLst/>
          </a:prstGeom>
          <a:noFill/>
          <a:ln w="9525">
            <a:noFill/>
            <a:miter lim="800000"/>
            <a:headEnd/>
            <a:tailEnd/>
          </a:ln>
        </p:spPr>
      </p:pic>
      <p:sp>
        <p:nvSpPr>
          <p:cNvPr id="5" name="Rectangle 11"/>
          <p:cNvSpPr>
            <a:spLocks noChangeArrowheads="1"/>
          </p:cNvSpPr>
          <p:nvPr/>
        </p:nvSpPr>
        <p:spPr bwMode="auto">
          <a:xfrm>
            <a:off x="1475656" y="5157192"/>
            <a:ext cx="2520280" cy="52322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400" dirty="0" err="1" smtClean="0">
                <a:solidFill>
                  <a:srgbClr val="DDDDDD"/>
                </a:solidFill>
                <a:latin typeface="Tahoma" pitchFamily="34" charset="0"/>
              </a:rPr>
              <a:t>R.Saito</a:t>
            </a:r>
            <a:r>
              <a:rPr lang="en-US" altLang="ja-JP" sz="1400" dirty="0" smtClean="0">
                <a:solidFill>
                  <a:srgbClr val="DDDDDD"/>
                </a:solidFill>
                <a:latin typeface="Tahoma" pitchFamily="34" charset="0"/>
              </a:rPr>
              <a:t> and </a:t>
            </a:r>
            <a:r>
              <a:rPr lang="en-US" altLang="ja-JP" sz="1400" dirty="0" err="1" smtClean="0">
                <a:solidFill>
                  <a:srgbClr val="DDDDDD"/>
                </a:solidFill>
                <a:latin typeface="Tahoma" pitchFamily="34" charset="0"/>
              </a:rPr>
              <a:t>J.Yokoyama</a:t>
            </a:r>
            <a:r>
              <a:rPr lang="en-US" altLang="ja-JP" sz="1400" dirty="0" smtClean="0">
                <a:solidFill>
                  <a:srgbClr val="DDDDDD"/>
                </a:solidFill>
                <a:latin typeface="Tahoma" pitchFamily="34" charset="0"/>
              </a:rPr>
              <a:t>,</a:t>
            </a:r>
          </a:p>
          <a:p>
            <a:pPr algn="l">
              <a:buClr>
                <a:schemeClr val="accent2"/>
              </a:buClr>
              <a:buSzPct val="70000"/>
              <a:buFont typeface="Wingdings" pitchFamily="2" charset="2"/>
              <a:buNone/>
            </a:pPr>
            <a:r>
              <a:rPr lang="en-US" altLang="ja-JP" sz="1400" dirty="0" smtClean="0">
                <a:solidFill>
                  <a:srgbClr val="DDDDDD"/>
                </a:solidFill>
                <a:latin typeface="Tahoma" pitchFamily="34" charset="0"/>
              </a:rPr>
              <a:t>  PRL 102, 161101 (2009)</a:t>
            </a:r>
            <a:endParaRPr lang="en-US" altLang="ja-JP" sz="1400" dirty="0">
              <a:solidFill>
                <a:srgbClr val="DDDDDD"/>
              </a:solidFill>
              <a:latin typeface="Tahoma" pitchFamily="34" charset="0"/>
              <a:ea typeface="HGP創英角ｺﾞｼｯｸUB" pitchFamily="50" charset="-128"/>
            </a:endParaRPr>
          </a:p>
        </p:txBody>
      </p:sp>
      <p:sp>
        <p:nvSpPr>
          <p:cNvPr id="7" name="Rectangle 11"/>
          <p:cNvSpPr>
            <a:spLocks noChangeArrowheads="1"/>
          </p:cNvSpPr>
          <p:nvPr/>
        </p:nvSpPr>
        <p:spPr bwMode="auto">
          <a:xfrm>
            <a:off x="683567" y="3964994"/>
            <a:ext cx="3096344"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dirty="0" smtClean="0">
                <a:solidFill>
                  <a:srgbClr val="FFFFFF"/>
                </a:solidFill>
                <a:latin typeface="Tahoma" pitchFamily="34" charset="0"/>
              </a:rPr>
              <a:t>BBN </a:t>
            </a:r>
            <a:r>
              <a:rPr lang="ja-JP" altLang="en-US" sz="2000" dirty="0" smtClean="0">
                <a:solidFill>
                  <a:srgbClr val="FFFFFF"/>
                </a:solidFill>
                <a:latin typeface="Tahoma" pitchFamily="34" charset="0"/>
              </a:rPr>
              <a:t>上限値を超える</a:t>
            </a:r>
            <a:endParaRPr lang="en-US" altLang="ja-JP" sz="2000" dirty="0">
              <a:solidFill>
                <a:srgbClr val="FFFFFF"/>
              </a:solidFill>
              <a:latin typeface="Tahoma" pitchFamily="34" charset="0"/>
              <a:ea typeface="HGP創英角ｺﾞｼｯｸUB" pitchFamily="50" charset="-128"/>
            </a:endParaRPr>
          </a:p>
        </p:txBody>
      </p:sp>
      <p:pic>
        <p:nvPicPr>
          <p:cNvPr id="10" name="図 9" descr="txp_fig.bmp"/>
          <p:cNvPicPr>
            <a:picLocks noChangeAspect="1"/>
          </p:cNvPicPr>
          <p:nvPr>
            <p:custDataLst>
              <p:tags r:id="rId1"/>
            </p:custDataLst>
          </p:nvPr>
        </p:nvPicPr>
        <p:blipFill>
          <a:blip r:embed="rId5" cstate="print">
            <a:clrChange>
              <a:clrFrom>
                <a:srgbClr val="FFFFFF"/>
              </a:clrFrom>
              <a:clrTo>
                <a:srgbClr val="FFFFFF">
                  <a:alpha val="0"/>
                </a:srgbClr>
              </a:clrTo>
            </a:clrChange>
            <a:lum bright="100000"/>
          </a:blip>
          <a:stretch>
            <a:fillRect/>
          </a:stretch>
        </p:blipFill>
        <p:spPr>
          <a:xfrm>
            <a:off x="1475656" y="2459691"/>
            <a:ext cx="2007344" cy="425182"/>
          </a:xfrm>
          <a:prstGeom prst="rect">
            <a:avLst/>
          </a:prstGeom>
          <a:noFill/>
        </p:spPr>
      </p:pic>
      <p:sp>
        <p:nvSpPr>
          <p:cNvPr id="11" name="Rectangle 11"/>
          <p:cNvSpPr>
            <a:spLocks noChangeArrowheads="1"/>
          </p:cNvSpPr>
          <p:nvPr/>
        </p:nvSpPr>
        <p:spPr bwMode="auto">
          <a:xfrm>
            <a:off x="611560" y="1744939"/>
            <a:ext cx="3384376" cy="707886"/>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latin typeface="Tahoma" pitchFamily="34" charset="0"/>
              </a:rPr>
              <a:t>観測可能な</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背景重力波の</a:t>
            </a:r>
            <a:endParaRPr lang="en-US" altLang="ja-JP" sz="2000" dirty="0" smtClean="0">
              <a:solidFill>
                <a:srgbClr val="FFFFFF"/>
              </a:solidFill>
              <a:latin typeface="Tahoma" pitchFamily="34" charset="0"/>
            </a:endParaRPr>
          </a:p>
          <a:p>
            <a:pPr algn="l">
              <a:buClr>
                <a:schemeClr val="accent2"/>
              </a:buClr>
              <a:buSzPct val="70000"/>
              <a:buFont typeface="Wingdings" pitchFamily="2" charset="2"/>
              <a:buNone/>
            </a:pP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エネルギー密度比</a:t>
            </a:r>
            <a:endParaRPr lang="en-US" altLang="ja-JP" sz="2000" dirty="0">
              <a:solidFill>
                <a:srgbClr val="FFFFFF"/>
              </a:solidFill>
              <a:latin typeface="Tahoma" pitchFamily="34" charset="0"/>
              <a:ea typeface="HGP創英角ｺﾞｼｯｸUB" pitchFamily="50" charset="-128"/>
            </a:endParaRPr>
          </a:p>
        </p:txBody>
      </p:sp>
      <p:sp>
        <p:nvSpPr>
          <p:cNvPr id="12" name="Rectangle 11"/>
          <p:cNvSpPr>
            <a:spLocks noChangeArrowheads="1"/>
          </p:cNvSpPr>
          <p:nvPr/>
        </p:nvSpPr>
        <p:spPr bwMode="auto">
          <a:xfrm>
            <a:off x="683567" y="4449306"/>
            <a:ext cx="3096344" cy="707886"/>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latin typeface="Tahoma" pitchFamily="34" charset="0"/>
              </a:rPr>
              <a:t>初期宇宙のテンソル</a:t>
            </a:r>
            <a:endParaRPr lang="en-US" altLang="ja-JP" sz="2000" dirty="0" smtClean="0">
              <a:solidFill>
                <a:srgbClr val="FFFFFF"/>
              </a:solidFill>
              <a:latin typeface="Tahoma" pitchFamily="34" charset="0"/>
            </a:endParaRPr>
          </a:p>
          <a:p>
            <a:pPr algn="l">
              <a:buClr>
                <a:schemeClr val="accent2"/>
              </a:buClr>
              <a:buSzPct val="70000"/>
              <a:buFont typeface="Wingdings" pitchFamily="2" charset="2"/>
              <a:buNone/>
            </a:pPr>
            <a:r>
              <a:rPr lang="ja-JP" altLang="en-US" sz="2000" dirty="0" smtClean="0">
                <a:solidFill>
                  <a:srgbClr val="FFFFFF"/>
                </a:solidFill>
                <a:latin typeface="Tahoma" pitchFamily="34" charset="0"/>
              </a:rPr>
              <a:t>　    　揺らぎ起因の重力波　　</a:t>
            </a:r>
            <a:endParaRPr lang="en-US" altLang="ja-JP" sz="2000" dirty="0" smtClean="0">
              <a:solidFill>
                <a:srgbClr val="FFFFFF"/>
              </a:solidFill>
              <a:latin typeface="Tahoma" pitchFamily="34" charset="0"/>
            </a:endParaRPr>
          </a:p>
        </p:txBody>
      </p:sp>
      <p:sp>
        <p:nvSpPr>
          <p:cNvPr id="13" name="AutoShape 38"/>
          <p:cNvSpPr>
            <a:spLocks noChangeArrowheads="1"/>
          </p:cNvSpPr>
          <p:nvPr/>
        </p:nvSpPr>
        <p:spPr bwMode="auto">
          <a:xfrm rot="5400000">
            <a:off x="1868709" y="3359293"/>
            <a:ext cx="296863" cy="626507"/>
          </a:xfrm>
          <a:custGeom>
            <a:avLst/>
            <a:gdLst>
              <a:gd name="G0" fmla="+- 11475 0 0"/>
              <a:gd name="G1" fmla="+- 4469 0 0"/>
              <a:gd name="G2" fmla="+- 21600 0 4469"/>
              <a:gd name="G3" fmla="+- 10800 0 4469"/>
              <a:gd name="G4" fmla="+- 21600 0 11475"/>
              <a:gd name="G5" fmla="*/ G4 G3 10800"/>
              <a:gd name="G6" fmla="+- 21600 0 G5"/>
              <a:gd name="T0" fmla="*/ 11475 w 21600"/>
              <a:gd name="T1" fmla="*/ 0 h 21600"/>
              <a:gd name="T2" fmla="*/ 0 w 21600"/>
              <a:gd name="T3" fmla="*/ 10800 h 21600"/>
              <a:gd name="T4" fmla="*/ 1147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475" y="0"/>
                </a:moveTo>
                <a:lnTo>
                  <a:pt x="11475" y="4469"/>
                </a:lnTo>
                <a:lnTo>
                  <a:pt x="3375" y="4469"/>
                </a:lnTo>
                <a:lnTo>
                  <a:pt x="3375" y="17131"/>
                </a:lnTo>
                <a:lnTo>
                  <a:pt x="11475" y="17131"/>
                </a:lnTo>
                <a:lnTo>
                  <a:pt x="11475" y="21600"/>
                </a:lnTo>
                <a:lnTo>
                  <a:pt x="21600" y="10800"/>
                </a:lnTo>
                <a:close/>
              </a:path>
              <a:path w="21600" h="21600">
                <a:moveTo>
                  <a:pt x="1350" y="4469"/>
                </a:moveTo>
                <a:lnTo>
                  <a:pt x="1350" y="17131"/>
                </a:lnTo>
                <a:lnTo>
                  <a:pt x="2700" y="17131"/>
                </a:lnTo>
                <a:lnTo>
                  <a:pt x="2700" y="4469"/>
                </a:lnTo>
                <a:close/>
              </a:path>
              <a:path w="21600" h="21600">
                <a:moveTo>
                  <a:pt x="0" y="4469"/>
                </a:moveTo>
                <a:lnTo>
                  <a:pt x="0" y="17131"/>
                </a:lnTo>
                <a:lnTo>
                  <a:pt x="675" y="17131"/>
                </a:lnTo>
                <a:lnTo>
                  <a:pt x="675" y="4469"/>
                </a:lnTo>
                <a:close/>
              </a:path>
            </a:pathLst>
          </a:custGeom>
          <a:solidFill>
            <a:srgbClr val="FFFFFF">
              <a:alpha val="20000"/>
            </a:srgbClr>
          </a:solidFill>
          <a:ln w="3175">
            <a:solidFill>
              <a:srgbClr val="FFFFFF"/>
            </a:solidFill>
            <a:miter lim="800000"/>
            <a:headEnd/>
            <a:tailEnd/>
          </a:ln>
          <a:effectLst/>
        </p:spPr>
        <p:txBody>
          <a:bodyPr anchor="ctr">
            <a:spAutoFit/>
          </a:bodyPr>
          <a:lstStyle/>
          <a:p>
            <a:endParaRPr lang="ja-JP" altLang="en-US"/>
          </a:p>
        </p:txBody>
      </p:sp>
      <p:sp>
        <p:nvSpPr>
          <p:cNvPr id="18" name="Rectangle 11"/>
          <p:cNvSpPr>
            <a:spLocks noChangeArrowheads="1"/>
          </p:cNvSpPr>
          <p:nvPr/>
        </p:nvSpPr>
        <p:spPr bwMode="auto">
          <a:xfrm>
            <a:off x="1988096" y="2947589"/>
            <a:ext cx="1791817" cy="369332"/>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800" dirty="0" smtClean="0">
                <a:solidFill>
                  <a:srgbClr val="969696"/>
                </a:solidFill>
                <a:latin typeface="Tahoma" pitchFamily="34" charset="0"/>
              </a:rPr>
              <a:t>(1</a:t>
            </a:r>
            <a:r>
              <a:rPr lang="ja-JP" altLang="en-US" sz="1800" dirty="0" smtClean="0">
                <a:solidFill>
                  <a:srgbClr val="969696"/>
                </a:solidFill>
                <a:latin typeface="Tahoma" pitchFamily="34" charset="0"/>
              </a:rPr>
              <a:t>年間の観測</a:t>
            </a:r>
            <a:r>
              <a:rPr lang="en-US" altLang="ja-JP" sz="1800" dirty="0" smtClean="0">
                <a:solidFill>
                  <a:srgbClr val="969696"/>
                </a:solidFill>
                <a:latin typeface="Tahoma" pitchFamily="34" charset="0"/>
              </a:rPr>
              <a:t>)</a:t>
            </a:r>
            <a:endParaRPr lang="en-US" altLang="ja-JP" sz="1800" dirty="0">
              <a:solidFill>
                <a:srgbClr val="969696"/>
              </a:solidFill>
              <a:latin typeface="Tahoma" pitchFamily="34" charset="0"/>
              <a:ea typeface="HGP創英角ｺﾞｼｯｸUB" pitchFamily="50" charset="-128"/>
            </a:endParaRPr>
          </a:p>
        </p:txBody>
      </p:sp>
      <p:sp>
        <p:nvSpPr>
          <p:cNvPr id="19" name="Rectangle 11"/>
          <p:cNvSpPr>
            <a:spLocks noChangeArrowheads="1"/>
          </p:cNvSpPr>
          <p:nvPr/>
        </p:nvSpPr>
        <p:spPr bwMode="auto">
          <a:xfrm>
            <a:off x="7020272" y="2833191"/>
            <a:ext cx="936104" cy="307777"/>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400" b="1" dirty="0" smtClean="0">
                <a:solidFill>
                  <a:srgbClr val="DDDDDD"/>
                </a:solidFill>
                <a:latin typeface="Tahoma" pitchFamily="34" charset="0"/>
              </a:rPr>
              <a:t>TOBA</a:t>
            </a:r>
            <a:endParaRPr lang="en-US" altLang="ja-JP" sz="1400" b="1" dirty="0">
              <a:solidFill>
                <a:srgbClr val="DDDDDD"/>
              </a:solidFill>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プロトタイプ</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6" name="角丸四角形 15"/>
          <p:cNvSpPr>
            <a:spLocks noChangeArrowheads="1"/>
          </p:cNvSpPr>
          <p:nvPr/>
        </p:nvSpPr>
        <p:spPr bwMode="auto">
          <a:xfrm>
            <a:off x="3743325" y="2132856"/>
            <a:ext cx="2500313" cy="3857625"/>
          </a:xfrm>
          <a:prstGeom prst="roundRect">
            <a:avLst>
              <a:gd name="adj" fmla="val 7523"/>
            </a:avLst>
          </a:prstGeom>
          <a:solidFill>
            <a:srgbClr val="CCFFCC">
              <a:alpha val="10000"/>
            </a:srgbClr>
          </a:solidFill>
          <a:ln w="9525" algn="ctr">
            <a:solidFill>
              <a:srgbClr val="CCFFCC"/>
            </a:solidFill>
            <a:round/>
            <a:headEnd/>
            <a:tailEnd/>
          </a:ln>
        </p:spPr>
        <p:txBody>
          <a:bodyPr wrap="none"/>
          <a:lstStyle/>
          <a:p>
            <a:pPr>
              <a:buNone/>
            </a:pPr>
            <a:endParaRPr lang="ja-JP" altLang="en-US">
              <a:latin typeface="Tahoma" pitchFamily="34" charset="0"/>
            </a:endParaRPr>
          </a:p>
        </p:txBody>
      </p:sp>
      <p:sp>
        <p:nvSpPr>
          <p:cNvPr id="7" name="角丸四角形 16"/>
          <p:cNvSpPr>
            <a:spLocks noChangeArrowheads="1"/>
          </p:cNvSpPr>
          <p:nvPr/>
        </p:nvSpPr>
        <p:spPr bwMode="auto">
          <a:xfrm>
            <a:off x="6315075" y="2132856"/>
            <a:ext cx="2500313" cy="3857625"/>
          </a:xfrm>
          <a:prstGeom prst="roundRect">
            <a:avLst>
              <a:gd name="adj" fmla="val 7523"/>
            </a:avLst>
          </a:prstGeom>
          <a:solidFill>
            <a:srgbClr val="FFCCCC">
              <a:alpha val="10000"/>
            </a:srgbClr>
          </a:solidFill>
          <a:ln w="9525" algn="ctr">
            <a:solidFill>
              <a:srgbClr val="FFCCCC"/>
            </a:solidFill>
            <a:round/>
            <a:headEnd/>
            <a:tailEnd/>
          </a:ln>
        </p:spPr>
        <p:txBody>
          <a:bodyPr wrap="none"/>
          <a:lstStyle/>
          <a:p>
            <a:pPr>
              <a:buNone/>
            </a:pPr>
            <a:endParaRPr lang="ja-JP" altLang="en-US">
              <a:latin typeface="Tahoma" pitchFamily="34" charset="0"/>
            </a:endParaRPr>
          </a:p>
        </p:txBody>
      </p:sp>
      <p:sp>
        <p:nvSpPr>
          <p:cNvPr id="8" name="角丸四角形 14"/>
          <p:cNvSpPr>
            <a:spLocks noChangeArrowheads="1"/>
          </p:cNvSpPr>
          <p:nvPr/>
        </p:nvSpPr>
        <p:spPr bwMode="auto">
          <a:xfrm>
            <a:off x="1187450" y="2132856"/>
            <a:ext cx="2500313" cy="3857625"/>
          </a:xfrm>
          <a:prstGeom prst="roundRect">
            <a:avLst>
              <a:gd name="adj" fmla="val 7523"/>
            </a:avLst>
          </a:prstGeom>
          <a:solidFill>
            <a:srgbClr val="CCECFF">
              <a:alpha val="10000"/>
            </a:srgbClr>
          </a:solidFill>
          <a:ln w="9525" algn="ctr">
            <a:solidFill>
              <a:srgbClr val="99CCFF"/>
            </a:solidFill>
            <a:round/>
            <a:headEnd/>
            <a:tailEnd/>
          </a:ln>
        </p:spPr>
        <p:txBody>
          <a:bodyPr wrap="none"/>
          <a:lstStyle/>
          <a:p>
            <a:pPr>
              <a:buNone/>
            </a:pPr>
            <a:endParaRPr lang="ja-JP" altLang="en-US">
              <a:latin typeface="Tahoma" pitchFamily="34" charset="0"/>
            </a:endParaRPr>
          </a:p>
        </p:txBody>
      </p:sp>
      <p:sp>
        <p:nvSpPr>
          <p:cNvPr id="9" name="正方形/長方形 13"/>
          <p:cNvSpPr>
            <a:spLocks noChangeArrowheads="1"/>
          </p:cNvSpPr>
          <p:nvPr/>
        </p:nvSpPr>
        <p:spPr bwMode="auto">
          <a:xfrm>
            <a:off x="1295400" y="2847231"/>
            <a:ext cx="2286000" cy="1714500"/>
          </a:xfrm>
          <a:prstGeom prst="rect">
            <a:avLst/>
          </a:prstGeom>
          <a:solidFill>
            <a:srgbClr val="000000"/>
          </a:solidFill>
          <a:ln w="9525" algn="ctr">
            <a:noFill/>
            <a:round/>
            <a:headEnd/>
            <a:tailEnd/>
          </a:ln>
        </p:spPr>
        <p:txBody>
          <a:bodyPr wrap="none"/>
          <a:lstStyle/>
          <a:p>
            <a:pPr>
              <a:buNone/>
            </a:pPr>
            <a:endParaRPr lang="ja-JP" altLang="en-US">
              <a:latin typeface="Tahoma" pitchFamily="34" charset="0"/>
            </a:endParaRPr>
          </a:p>
        </p:txBody>
      </p:sp>
      <p:pic>
        <p:nvPicPr>
          <p:cNvPr id="10" name="Picture 4"/>
          <p:cNvPicPr>
            <a:picLocks noChangeAspect="1" noChangeArrowheads="1"/>
          </p:cNvPicPr>
          <p:nvPr/>
        </p:nvPicPr>
        <p:blipFill>
          <a:blip r:embed="rId4" cstate="print"/>
          <a:srcRect/>
          <a:stretch>
            <a:fillRect/>
          </a:stretch>
        </p:blipFill>
        <p:spPr bwMode="auto">
          <a:xfrm>
            <a:off x="3857625" y="2871043"/>
            <a:ext cx="2286000" cy="1714500"/>
          </a:xfrm>
          <a:prstGeom prst="rect">
            <a:avLst/>
          </a:prstGeom>
          <a:noFill/>
          <a:ln w="12700">
            <a:noFill/>
            <a:miter lim="800000"/>
            <a:headEnd/>
            <a:tailEnd/>
          </a:ln>
        </p:spPr>
      </p:pic>
      <p:sp>
        <p:nvSpPr>
          <p:cNvPr id="11" name="Text Box 8"/>
          <p:cNvSpPr txBox="1">
            <a:spLocks noChangeArrowheads="1"/>
          </p:cNvSpPr>
          <p:nvPr/>
        </p:nvSpPr>
        <p:spPr bwMode="auto">
          <a:xfrm>
            <a:off x="4351517" y="2518618"/>
            <a:ext cx="1899879" cy="307777"/>
          </a:xfrm>
          <a:prstGeom prst="rect">
            <a:avLst/>
          </a:prstGeom>
          <a:noFill/>
          <a:ln w="9525">
            <a:noFill/>
            <a:miter lim="800000"/>
            <a:headEnd/>
            <a:tailEnd/>
          </a:ln>
        </p:spPr>
        <p:txBody>
          <a:bodyPr wrap="none">
            <a:spAutoFit/>
          </a:bodyPr>
          <a:lstStyle/>
          <a:p>
            <a:pPr>
              <a:buNone/>
            </a:pPr>
            <a:r>
              <a:rPr lang="en-US" altLang="ja-JP" sz="1400">
                <a:solidFill>
                  <a:srgbClr val="B2B2B2"/>
                </a:solidFill>
                <a:latin typeface="Tahoma" pitchFamily="34" charset="0"/>
                <a:ea typeface="HGP創英角ｺﾞｼｯｸUB" pitchFamily="50" charset="-128"/>
              </a:rPr>
              <a:t>  (</a:t>
            </a:r>
            <a:r>
              <a:rPr lang="ja-JP" altLang="en-US" sz="1400">
                <a:solidFill>
                  <a:srgbClr val="B2B2B2"/>
                </a:solidFill>
                <a:latin typeface="Tahoma" pitchFamily="34" charset="0"/>
                <a:ea typeface="HGP創英角ｺﾞｼｯｸUB" pitchFamily="50" charset="-128"/>
              </a:rPr>
              <a:t>東京大学</a:t>
            </a:r>
            <a:r>
              <a:rPr lang="en-US" altLang="ja-JP" sz="1400">
                <a:solidFill>
                  <a:srgbClr val="B2B2B2"/>
                </a:solidFill>
                <a:latin typeface="Tahoma" pitchFamily="34" charset="0"/>
                <a:ea typeface="HGP創英角ｺﾞｼｯｸUB" pitchFamily="50" charset="-128"/>
              </a:rPr>
              <a:t>,</a:t>
            </a:r>
            <a:r>
              <a:rPr lang="ja-JP" altLang="en-US" sz="1400">
                <a:solidFill>
                  <a:srgbClr val="B2B2B2"/>
                </a:solidFill>
                <a:latin typeface="Tahoma" pitchFamily="34" charset="0"/>
                <a:ea typeface="HGP創英角ｺﾞｼｯｸUB" pitchFamily="50" charset="-128"/>
              </a:rPr>
              <a:t> </a:t>
            </a:r>
            <a:r>
              <a:rPr lang="en-US" altLang="ja-JP" sz="1400">
                <a:solidFill>
                  <a:srgbClr val="B2B2B2"/>
                </a:solidFill>
                <a:latin typeface="Tahoma" pitchFamily="34" charset="0"/>
                <a:ea typeface="HGP創英角ｺﾞｼｯｸUB" pitchFamily="50" charset="-128"/>
              </a:rPr>
              <a:t>2008</a:t>
            </a:r>
            <a:r>
              <a:rPr lang="ja-JP" altLang="en-US" sz="1400">
                <a:solidFill>
                  <a:srgbClr val="B2B2B2"/>
                </a:solidFill>
                <a:latin typeface="Tahoma" pitchFamily="34" charset="0"/>
                <a:ea typeface="HGP創英角ｺﾞｼｯｸUB" pitchFamily="50" charset="-128"/>
              </a:rPr>
              <a:t>年</a:t>
            </a:r>
            <a:r>
              <a:rPr lang="en-US" altLang="ja-JP" sz="1400">
                <a:solidFill>
                  <a:srgbClr val="B2B2B2"/>
                </a:solidFill>
                <a:latin typeface="Tahoma" pitchFamily="34" charset="0"/>
                <a:ea typeface="HGP創英角ｺﾞｼｯｸUB" pitchFamily="50" charset="-128"/>
              </a:rPr>
              <a:t>-)</a:t>
            </a:r>
            <a:endParaRPr lang="ja-JP" altLang="en-US" sz="1400">
              <a:solidFill>
                <a:srgbClr val="B2B2B2"/>
              </a:solidFill>
              <a:latin typeface="Tahoma" pitchFamily="34" charset="0"/>
              <a:ea typeface="HGP創英角ｺﾞｼｯｸUB" pitchFamily="50" charset="-128"/>
            </a:endParaRPr>
          </a:p>
        </p:txBody>
      </p:sp>
      <p:sp>
        <p:nvSpPr>
          <p:cNvPr id="12" name="Text Box 9"/>
          <p:cNvSpPr txBox="1">
            <a:spLocks noChangeArrowheads="1"/>
          </p:cNvSpPr>
          <p:nvPr/>
        </p:nvSpPr>
        <p:spPr bwMode="auto">
          <a:xfrm>
            <a:off x="6812664" y="2518618"/>
            <a:ext cx="1955985" cy="307777"/>
          </a:xfrm>
          <a:prstGeom prst="rect">
            <a:avLst/>
          </a:prstGeom>
          <a:noFill/>
          <a:ln w="9525">
            <a:noFill/>
            <a:miter lim="800000"/>
            <a:headEnd/>
            <a:tailEnd/>
          </a:ln>
        </p:spPr>
        <p:txBody>
          <a:bodyPr wrap="none">
            <a:spAutoFit/>
          </a:bodyPr>
          <a:lstStyle/>
          <a:p>
            <a:pPr>
              <a:buNone/>
            </a:pPr>
            <a:r>
              <a:rPr lang="en-US" altLang="ja-JP" sz="1400">
                <a:solidFill>
                  <a:srgbClr val="B2B2B2"/>
                </a:solidFill>
                <a:latin typeface="Tahoma" pitchFamily="34" charset="0"/>
                <a:ea typeface="HGP創英角ｺﾞｼｯｸUB" pitchFamily="50" charset="-128"/>
              </a:rPr>
              <a:t>   (</a:t>
            </a:r>
            <a:r>
              <a:rPr lang="ja-JP" altLang="en-US" sz="1400">
                <a:solidFill>
                  <a:srgbClr val="B2B2B2"/>
                </a:solidFill>
                <a:latin typeface="Tahoma" pitchFamily="34" charset="0"/>
                <a:ea typeface="HGP創英角ｺﾞｼｯｸUB" pitchFamily="50" charset="-128"/>
              </a:rPr>
              <a:t>京都大学</a:t>
            </a:r>
            <a:r>
              <a:rPr lang="en-US" altLang="ja-JP" sz="1400">
                <a:solidFill>
                  <a:srgbClr val="B2B2B2"/>
                </a:solidFill>
                <a:latin typeface="Tahoma" pitchFamily="34" charset="0"/>
                <a:ea typeface="HGP創英角ｺﾞｼｯｸUB" pitchFamily="50" charset="-128"/>
              </a:rPr>
              <a:t>, 2010</a:t>
            </a:r>
            <a:r>
              <a:rPr lang="ja-JP" altLang="en-US" sz="1400">
                <a:solidFill>
                  <a:srgbClr val="B2B2B2"/>
                </a:solidFill>
                <a:latin typeface="Tahoma" pitchFamily="34" charset="0"/>
                <a:ea typeface="HGP創英角ｺﾞｼｯｸUB" pitchFamily="50" charset="-128"/>
              </a:rPr>
              <a:t>年</a:t>
            </a:r>
            <a:r>
              <a:rPr lang="en-US" altLang="ja-JP" sz="1400">
                <a:solidFill>
                  <a:srgbClr val="B2B2B2"/>
                </a:solidFill>
                <a:latin typeface="Tahoma" pitchFamily="34" charset="0"/>
                <a:ea typeface="HGP創英角ｺﾞｼｯｸUB" pitchFamily="50" charset="-128"/>
              </a:rPr>
              <a:t>-)</a:t>
            </a:r>
            <a:endParaRPr lang="ja-JP" altLang="en-US" sz="1400">
              <a:solidFill>
                <a:srgbClr val="B2B2B2"/>
              </a:solidFill>
              <a:latin typeface="Tahoma" pitchFamily="34" charset="0"/>
              <a:ea typeface="HGP創英角ｺﾞｼｯｸUB" pitchFamily="50" charset="-128"/>
            </a:endParaRPr>
          </a:p>
        </p:txBody>
      </p:sp>
      <p:pic>
        <p:nvPicPr>
          <p:cNvPr id="13" name="図 10" descr="setup_kyoto100214.JPG"/>
          <p:cNvPicPr>
            <a:picLocks noChangeAspect="1"/>
          </p:cNvPicPr>
          <p:nvPr/>
        </p:nvPicPr>
        <p:blipFill>
          <a:blip r:embed="rId5" cstate="print"/>
          <a:srcRect/>
          <a:stretch>
            <a:fillRect/>
          </a:stretch>
        </p:blipFill>
        <p:spPr bwMode="auto">
          <a:xfrm>
            <a:off x="6457950" y="2901206"/>
            <a:ext cx="2214563" cy="1660525"/>
          </a:xfrm>
          <a:prstGeom prst="rect">
            <a:avLst/>
          </a:prstGeom>
          <a:noFill/>
          <a:ln w="9525">
            <a:noFill/>
            <a:miter lim="800000"/>
            <a:headEnd/>
            <a:tailEnd/>
          </a:ln>
        </p:spPr>
      </p:pic>
      <p:sp>
        <p:nvSpPr>
          <p:cNvPr id="14" name="Text Box 8"/>
          <p:cNvSpPr txBox="1">
            <a:spLocks noChangeArrowheads="1"/>
          </p:cNvSpPr>
          <p:nvPr/>
        </p:nvSpPr>
        <p:spPr bwMode="auto">
          <a:xfrm>
            <a:off x="1428750" y="2502743"/>
            <a:ext cx="2214563" cy="339725"/>
          </a:xfrm>
          <a:prstGeom prst="rect">
            <a:avLst/>
          </a:prstGeom>
          <a:noFill/>
          <a:ln w="9525">
            <a:noFill/>
            <a:miter lim="800000"/>
            <a:headEnd/>
            <a:tailEnd/>
          </a:ln>
        </p:spPr>
        <p:txBody>
          <a:bodyPr>
            <a:spAutoFit/>
          </a:bodyPr>
          <a:lstStyle/>
          <a:p>
            <a:pPr>
              <a:buNone/>
            </a:pPr>
            <a:r>
              <a:rPr lang="en-US" altLang="ja-JP" sz="1600" dirty="0">
                <a:solidFill>
                  <a:srgbClr val="B2B2B2"/>
                </a:solidFill>
                <a:latin typeface="Tahoma" pitchFamily="34" charset="0"/>
                <a:ea typeface="HGP創英角ｺﾞｼｯｸUB" pitchFamily="50" charset="-128"/>
              </a:rPr>
              <a:t> </a:t>
            </a:r>
            <a:r>
              <a:rPr lang="en-US" altLang="ja-JP" sz="1400" dirty="0">
                <a:solidFill>
                  <a:srgbClr val="B2B2B2"/>
                </a:solidFill>
                <a:latin typeface="Tahoma" pitchFamily="34" charset="0"/>
                <a:ea typeface="HGP創英角ｺﾞｼｯｸUB" pitchFamily="50" charset="-128"/>
              </a:rPr>
              <a:t>(</a:t>
            </a:r>
            <a:r>
              <a:rPr lang="ja-JP" altLang="en-US" sz="1400" dirty="0">
                <a:solidFill>
                  <a:srgbClr val="B2B2B2"/>
                </a:solidFill>
                <a:latin typeface="Tahoma" pitchFamily="34" charset="0"/>
                <a:ea typeface="HGP創英角ｺﾞｼｯｸUB" pitchFamily="50" charset="-128"/>
              </a:rPr>
              <a:t>地球周回軌道</a:t>
            </a:r>
            <a:r>
              <a:rPr lang="en-US" altLang="ja-JP" sz="1400" dirty="0">
                <a:solidFill>
                  <a:srgbClr val="B2B2B2"/>
                </a:solidFill>
                <a:latin typeface="Tahoma" pitchFamily="34" charset="0"/>
                <a:ea typeface="HGP創英角ｺﾞｼｯｸUB" pitchFamily="50" charset="-128"/>
              </a:rPr>
              <a:t>, 2009</a:t>
            </a:r>
            <a:r>
              <a:rPr lang="ja-JP" altLang="en-US" sz="1400" dirty="0">
                <a:solidFill>
                  <a:srgbClr val="B2B2B2"/>
                </a:solidFill>
                <a:latin typeface="Tahoma" pitchFamily="34" charset="0"/>
                <a:ea typeface="HGP創英角ｺﾞｼｯｸUB" pitchFamily="50" charset="-128"/>
              </a:rPr>
              <a:t>年</a:t>
            </a:r>
            <a:r>
              <a:rPr lang="en-US" altLang="ja-JP" sz="1400" dirty="0">
                <a:solidFill>
                  <a:srgbClr val="B2B2B2"/>
                </a:solidFill>
                <a:latin typeface="Tahoma" pitchFamily="34" charset="0"/>
                <a:ea typeface="HGP創英角ｺﾞｼｯｸUB" pitchFamily="50" charset="-128"/>
              </a:rPr>
              <a:t>-)</a:t>
            </a:r>
            <a:endParaRPr lang="ja-JP" altLang="en-US" sz="1400" dirty="0">
              <a:solidFill>
                <a:srgbClr val="B2B2B2"/>
              </a:solidFill>
              <a:latin typeface="Tahoma" pitchFamily="34" charset="0"/>
              <a:ea typeface="HGP創英角ｺﾞｼｯｸUB" pitchFamily="50" charset="-128"/>
            </a:endParaRPr>
          </a:p>
        </p:txBody>
      </p:sp>
      <p:pic>
        <p:nvPicPr>
          <p:cNvPr id="15" name="Picture 95"/>
          <p:cNvPicPr>
            <a:picLocks noChangeAspect="1" noChangeArrowheads="1"/>
          </p:cNvPicPr>
          <p:nvPr/>
        </p:nvPicPr>
        <p:blipFill>
          <a:blip r:embed="rId6" cstate="print"/>
          <a:srcRect/>
          <a:stretch>
            <a:fillRect/>
          </a:stretch>
        </p:blipFill>
        <p:spPr bwMode="auto">
          <a:xfrm rot="20700000">
            <a:off x="1422400" y="3069481"/>
            <a:ext cx="1876425" cy="1233487"/>
          </a:xfrm>
          <a:prstGeom prst="rect">
            <a:avLst/>
          </a:prstGeom>
          <a:noFill/>
          <a:ln w="9525">
            <a:noFill/>
            <a:miter lim="800000"/>
            <a:headEnd/>
            <a:tailEnd/>
          </a:ln>
        </p:spPr>
      </p:pic>
      <p:sp>
        <p:nvSpPr>
          <p:cNvPr id="16" name="Text Box 8"/>
          <p:cNvSpPr txBox="1">
            <a:spLocks noChangeArrowheads="1"/>
          </p:cNvSpPr>
          <p:nvPr/>
        </p:nvSpPr>
        <p:spPr bwMode="auto">
          <a:xfrm>
            <a:off x="1157394" y="2132856"/>
            <a:ext cx="2571538" cy="369332"/>
          </a:xfrm>
          <a:prstGeom prst="rect">
            <a:avLst/>
          </a:prstGeom>
          <a:noFill/>
          <a:ln w="9525">
            <a:noFill/>
            <a:miter lim="800000"/>
            <a:headEnd/>
            <a:tailEnd/>
          </a:ln>
        </p:spPr>
        <p:txBody>
          <a:bodyPr wrap="none">
            <a:spAutoFit/>
          </a:bodyPr>
          <a:lstStyle/>
          <a:p>
            <a:pPr>
              <a:buNone/>
            </a:pPr>
            <a:r>
              <a:rPr lang="ja-JP" altLang="en-US" sz="1800" dirty="0">
                <a:solidFill>
                  <a:srgbClr val="99CCFF"/>
                </a:solidFill>
                <a:latin typeface="Tahoma" pitchFamily="34" charset="0"/>
                <a:ea typeface="HGP創英角ｺﾞｼｯｸUB" pitchFamily="50" charset="-128"/>
              </a:rPr>
              <a:t>ねじれ型重力波検出器</a:t>
            </a:r>
            <a:r>
              <a:rPr lang="en-US" altLang="ja-JP" sz="1800" dirty="0">
                <a:solidFill>
                  <a:srgbClr val="99CCFF"/>
                </a:solidFill>
                <a:latin typeface="Tahoma" pitchFamily="34" charset="0"/>
                <a:ea typeface="HGP創英角ｺﾞｼｯｸUB" pitchFamily="50" charset="-128"/>
              </a:rPr>
              <a:t>A</a:t>
            </a:r>
            <a:endParaRPr lang="ja-JP" altLang="en-US" sz="1800" dirty="0">
              <a:solidFill>
                <a:srgbClr val="99CCFF"/>
              </a:solidFill>
              <a:latin typeface="Tahoma" pitchFamily="34" charset="0"/>
              <a:ea typeface="HGP創英角ｺﾞｼｯｸUB" pitchFamily="50" charset="-128"/>
            </a:endParaRPr>
          </a:p>
        </p:txBody>
      </p:sp>
      <p:sp>
        <p:nvSpPr>
          <p:cNvPr id="17" name="Text Box 8"/>
          <p:cNvSpPr txBox="1">
            <a:spLocks noChangeArrowheads="1"/>
          </p:cNvSpPr>
          <p:nvPr/>
        </p:nvSpPr>
        <p:spPr bwMode="auto">
          <a:xfrm>
            <a:off x="3713163" y="2132856"/>
            <a:ext cx="2541587" cy="369887"/>
          </a:xfrm>
          <a:prstGeom prst="rect">
            <a:avLst/>
          </a:prstGeom>
          <a:noFill/>
          <a:ln w="9525">
            <a:noFill/>
            <a:miter lim="800000"/>
            <a:headEnd/>
            <a:tailEnd/>
          </a:ln>
        </p:spPr>
        <p:txBody>
          <a:bodyPr wrap="none">
            <a:spAutoFit/>
          </a:bodyPr>
          <a:lstStyle/>
          <a:p>
            <a:pPr>
              <a:buNone/>
            </a:pPr>
            <a:r>
              <a:rPr lang="ja-JP" altLang="en-US" sz="1800" dirty="0">
                <a:solidFill>
                  <a:srgbClr val="99FF99"/>
                </a:solidFill>
                <a:latin typeface="Tahoma" pitchFamily="34" charset="0"/>
                <a:ea typeface="HGP創英角ｺﾞｼｯｸUB" pitchFamily="50" charset="-128"/>
              </a:rPr>
              <a:t>ねじれ型重力波検出器</a:t>
            </a:r>
            <a:r>
              <a:rPr lang="en-US" altLang="ja-JP" sz="1800" dirty="0">
                <a:solidFill>
                  <a:srgbClr val="99FF99"/>
                </a:solidFill>
                <a:latin typeface="Tahoma" pitchFamily="34" charset="0"/>
                <a:ea typeface="HGP創英角ｺﾞｼｯｸUB" pitchFamily="50" charset="-128"/>
              </a:rPr>
              <a:t>B</a:t>
            </a:r>
            <a:endParaRPr lang="ja-JP" altLang="en-US" sz="1800" dirty="0">
              <a:solidFill>
                <a:srgbClr val="99FF99"/>
              </a:solidFill>
              <a:latin typeface="Tahoma" pitchFamily="34" charset="0"/>
              <a:ea typeface="HGP創英角ｺﾞｼｯｸUB" pitchFamily="50" charset="-128"/>
            </a:endParaRPr>
          </a:p>
        </p:txBody>
      </p:sp>
      <p:sp>
        <p:nvSpPr>
          <p:cNvPr id="18" name="Text Box 8"/>
          <p:cNvSpPr txBox="1">
            <a:spLocks noChangeArrowheads="1"/>
          </p:cNvSpPr>
          <p:nvPr/>
        </p:nvSpPr>
        <p:spPr bwMode="auto">
          <a:xfrm>
            <a:off x="6286500" y="2132856"/>
            <a:ext cx="2543175" cy="369887"/>
          </a:xfrm>
          <a:prstGeom prst="rect">
            <a:avLst/>
          </a:prstGeom>
          <a:noFill/>
          <a:ln w="9525">
            <a:noFill/>
            <a:miter lim="800000"/>
            <a:headEnd/>
            <a:tailEnd/>
          </a:ln>
        </p:spPr>
        <p:txBody>
          <a:bodyPr wrap="none">
            <a:spAutoFit/>
          </a:bodyPr>
          <a:lstStyle/>
          <a:p>
            <a:pPr>
              <a:buNone/>
            </a:pPr>
            <a:r>
              <a:rPr lang="ja-JP" altLang="en-US" sz="1800" dirty="0">
                <a:solidFill>
                  <a:srgbClr val="FF9999"/>
                </a:solidFill>
                <a:latin typeface="Tahoma" pitchFamily="34" charset="0"/>
                <a:ea typeface="HGP創英角ｺﾞｼｯｸUB" pitchFamily="50" charset="-128"/>
              </a:rPr>
              <a:t>ねじれ型重力波検出器</a:t>
            </a:r>
            <a:r>
              <a:rPr lang="en-US" altLang="ja-JP" sz="1800" dirty="0">
                <a:solidFill>
                  <a:srgbClr val="FF9999"/>
                </a:solidFill>
                <a:latin typeface="Tahoma" pitchFamily="34" charset="0"/>
                <a:ea typeface="HGP創英角ｺﾞｼｯｸUB" pitchFamily="50" charset="-128"/>
              </a:rPr>
              <a:t>C</a:t>
            </a:r>
            <a:endParaRPr lang="ja-JP" altLang="en-US" sz="1800" dirty="0">
              <a:solidFill>
                <a:srgbClr val="FF9999"/>
              </a:solidFill>
              <a:latin typeface="Tahoma" pitchFamily="34" charset="0"/>
              <a:ea typeface="HGP創英角ｺﾞｼｯｸUB" pitchFamily="50" charset="-128"/>
            </a:endParaRPr>
          </a:p>
        </p:txBody>
      </p:sp>
      <p:sp>
        <p:nvSpPr>
          <p:cNvPr id="19" name="Text Box 8"/>
          <p:cNvSpPr txBox="1">
            <a:spLocks noChangeArrowheads="1"/>
          </p:cNvSpPr>
          <p:nvPr/>
        </p:nvSpPr>
        <p:spPr bwMode="auto">
          <a:xfrm>
            <a:off x="282575" y="4753818"/>
            <a:ext cx="855663" cy="307975"/>
          </a:xfrm>
          <a:prstGeom prst="rect">
            <a:avLst/>
          </a:prstGeom>
          <a:noFill/>
          <a:ln w="9525">
            <a:noFill/>
            <a:miter lim="800000"/>
            <a:headEnd/>
            <a:tailEnd/>
          </a:ln>
          <a:effectLst/>
        </p:spPr>
        <p:txBody>
          <a:bodyPr wrap="none">
            <a:spAutoFit/>
          </a:bodyPr>
          <a:lstStyle/>
          <a:p>
            <a:pPr>
              <a:buNone/>
              <a:defRPr/>
            </a:pPr>
            <a:r>
              <a:rPr lang="ja-JP" altLang="en-US" sz="1400" dirty="0">
                <a:solidFill>
                  <a:srgbClr val="969696"/>
                </a:solidFill>
                <a:latin typeface="Tahoma" pitchFamily="34" charset="0"/>
                <a:ea typeface="HGP創英角ｺﾞｼｯｸUB" pitchFamily="50" charset="-128"/>
              </a:rPr>
              <a:t>試験マス</a:t>
            </a:r>
          </a:p>
        </p:txBody>
      </p:sp>
      <p:sp>
        <p:nvSpPr>
          <p:cNvPr id="20" name="Text Box 8"/>
          <p:cNvSpPr txBox="1">
            <a:spLocks noChangeArrowheads="1"/>
          </p:cNvSpPr>
          <p:nvPr/>
        </p:nvSpPr>
        <p:spPr bwMode="auto">
          <a:xfrm>
            <a:off x="1454128" y="4642693"/>
            <a:ext cx="1941558" cy="338554"/>
          </a:xfrm>
          <a:prstGeom prst="rect">
            <a:avLst/>
          </a:prstGeom>
          <a:noFill/>
          <a:ln w="9525">
            <a:noFill/>
            <a:miter lim="800000"/>
            <a:headEnd/>
            <a:tailEnd/>
          </a:ln>
        </p:spPr>
        <p:txBody>
          <a:bodyPr wrap="none">
            <a:spAutoFit/>
          </a:bodyPr>
          <a:lstStyle/>
          <a:p>
            <a:pPr>
              <a:buNone/>
            </a:pPr>
            <a:r>
              <a:rPr lang="ja-JP" altLang="en-US" sz="1600" dirty="0">
                <a:solidFill>
                  <a:srgbClr val="CCECFF"/>
                </a:solidFill>
                <a:latin typeface="Tahoma" pitchFamily="34" charset="0"/>
                <a:ea typeface="HGP創英角ｺﾞｼｯｸUB" pitchFamily="50" charset="-128"/>
              </a:rPr>
              <a:t>質量 </a:t>
            </a:r>
            <a:r>
              <a:rPr lang="en-US" altLang="ja-JP" sz="1600" dirty="0">
                <a:solidFill>
                  <a:srgbClr val="CCECFF"/>
                </a:solidFill>
                <a:latin typeface="Tahoma" pitchFamily="34" charset="0"/>
                <a:ea typeface="HGP創英角ｺﾞｼｯｸUB" pitchFamily="50" charset="-128"/>
              </a:rPr>
              <a:t>50g, </a:t>
            </a:r>
            <a:r>
              <a:rPr lang="ja-JP" altLang="en-US" sz="1600" dirty="0">
                <a:solidFill>
                  <a:srgbClr val="CCECFF"/>
                </a:solidFill>
                <a:latin typeface="Tahoma" pitchFamily="34" charset="0"/>
                <a:ea typeface="HGP創英角ｺﾞｼｯｸUB" pitchFamily="50" charset="-128"/>
              </a:rPr>
              <a:t>長さ </a:t>
            </a:r>
            <a:r>
              <a:rPr lang="en-US" altLang="ja-JP" sz="1600" dirty="0">
                <a:solidFill>
                  <a:srgbClr val="CCECFF"/>
                </a:solidFill>
                <a:latin typeface="Tahoma" pitchFamily="34" charset="0"/>
                <a:ea typeface="HGP創英角ｺﾞｼｯｸUB" pitchFamily="50" charset="-128"/>
              </a:rPr>
              <a:t>5cm</a:t>
            </a:r>
            <a:endParaRPr lang="ja-JP" altLang="en-US" sz="1400" dirty="0">
              <a:solidFill>
                <a:srgbClr val="CCECFF"/>
              </a:solidFill>
              <a:latin typeface="Tahoma" pitchFamily="34" charset="0"/>
              <a:ea typeface="HGP創英角ｺﾞｼｯｸUB" pitchFamily="50" charset="-128"/>
            </a:endParaRPr>
          </a:p>
        </p:txBody>
      </p:sp>
      <p:sp>
        <p:nvSpPr>
          <p:cNvPr id="21" name="Text Box 8"/>
          <p:cNvSpPr txBox="1">
            <a:spLocks noChangeArrowheads="1"/>
          </p:cNvSpPr>
          <p:nvPr/>
        </p:nvSpPr>
        <p:spPr bwMode="auto">
          <a:xfrm>
            <a:off x="1485604" y="4969718"/>
            <a:ext cx="1834156" cy="338554"/>
          </a:xfrm>
          <a:prstGeom prst="rect">
            <a:avLst/>
          </a:prstGeom>
          <a:noFill/>
          <a:ln w="9525">
            <a:noFill/>
            <a:miter lim="800000"/>
            <a:headEnd/>
            <a:tailEnd/>
          </a:ln>
        </p:spPr>
        <p:txBody>
          <a:bodyPr wrap="none">
            <a:spAutoFit/>
          </a:bodyPr>
          <a:lstStyle/>
          <a:p>
            <a:pPr>
              <a:buNone/>
            </a:pPr>
            <a:r>
              <a:rPr lang="ja-JP" altLang="en-US" sz="1600">
                <a:solidFill>
                  <a:srgbClr val="FFFFFF"/>
                </a:solidFill>
                <a:latin typeface="Tahoma" pitchFamily="34" charset="0"/>
                <a:ea typeface="HGP創英角ｺﾞｼｯｸUB" pitchFamily="50" charset="-128"/>
              </a:rPr>
              <a:t>無重力浮上 </a:t>
            </a:r>
            <a:r>
              <a:rPr lang="en-US" altLang="ja-JP" sz="1600">
                <a:solidFill>
                  <a:srgbClr val="FFFFFF"/>
                </a:solidFill>
                <a:latin typeface="Tahoma" pitchFamily="34" charset="0"/>
                <a:ea typeface="HGP創英角ｺﾞｼｯｸUB" pitchFamily="50" charset="-128"/>
              </a:rPr>
              <a:t>+</a:t>
            </a:r>
            <a:r>
              <a:rPr lang="ja-JP" altLang="en-US" sz="1600">
                <a:solidFill>
                  <a:srgbClr val="FFFFFF"/>
                </a:solidFill>
                <a:latin typeface="Tahoma" pitchFamily="34" charset="0"/>
                <a:ea typeface="HGP創英角ｺﾞｼｯｸUB" pitchFamily="50" charset="-128"/>
              </a:rPr>
              <a:t>制御</a:t>
            </a:r>
          </a:p>
        </p:txBody>
      </p:sp>
      <p:sp>
        <p:nvSpPr>
          <p:cNvPr id="23" name="Text Box 8"/>
          <p:cNvSpPr txBox="1">
            <a:spLocks noChangeArrowheads="1"/>
          </p:cNvSpPr>
          <p:nvPr/>
        </p:nvSpPr>
        <p:spPr bwMode="auto">
          <a:xfrm>
            <a:off x="1428750" y="5285631"/>
            <a:ext cx="1768475" cy="338137"/>
          </a:xfrm>
          <a:prstGeom prst="rect">
            <a:avLst/>
          </a:prstGeom>
          <a:noFill/>
          <a:ln w="9525">
            <a:noFill/>
            <a:miter lim="800000"/>
            <a:headEnd/>
            <a:tailEnd/>
          </a:ln>
        </p:spPr>
        <p:txBody>
          <a:bodyPr wrap="none">
            <a:spAutoFit/>
          </a:bodyPr>
          <a:lstStyle/>
          <a:p>
            <a:pPr>
              <a:buNone/>
            </a:pPr>
            <a:r>
              <a:rPr lang="ja-JP" altLang="en-US" sz="1600">
                <a:solidFill>
                  <a:srgbClr val="FFFFFF"/>
                </a:solidFill>
                <a:latin typeface="Tahoma" pitchFamily="34" charset="0"/>
                <a:ea typeface="HGP創英角ｺﾞｼｯｸUB" pitchFamily="50" charset="-128"/>
              </a:rPr>
              <a:t>反射型フォトセンサ</a:t>
            </a:r>
          </a:p>
        </p:txBody>
      </p:sp>
      <p:sp>
        <p:nvSpPr>
          <p:cNvPr id="24" name="Text Box 8"/>
          <p:cNvSpPr txBox="1">
            <a:spLocks noChangeArrowheads="1"/>
          </p:cNvSpPr>
          <p:nvPr/>
        </p:nvSpPr>
        <p:spPr bwMode="auto">
          <a:xfrm>
            <a:off x="1438912" y="5606306"/>
            <a:ext cx="1805302" cy="338554"/>
          </a:xfrm>
          <a:prstGeom prst="rect">
            <a:avLst/>
          </a:prstGeom>
          <a:noFill/>
          <a:ln w="9525">
            <a:noFill/>
            <a:miter lim="800000"/>
            <a:headEnd/>
            <a:tailEnd/>
          </a:ln>
        </p:spPr>
        <p:txBody>
          <a:bodyPr wrap="none">
            <a:spAutoFit/>
          </a:bodyPr>
          <a:lstStyle/>
          <a:p>
            <a:pPr>
              <a:buNone/>
            </a:pPr>
            <a:r>
              <a:rPr lang="ja-JP" altLang="en-US" sz="1600">
                <a:solidFill>
                  <a:srgbClr val="FFFFFF"/>
                </a:solidFill>
                <a:latin typeface="Tahoma" pitchFamily="34" charset="0"/>
                <a:ea typeface="HGP創英角ｺﾞｼｯｸUB" pitchFamily="50" charset="-128"/>
              </a:rPr>
              <a:t>スピン </a:t>
            </a:r>
            <a:r>
              <a:rPr lang="en-US" altLang="ja-JP" sz="1600">
                <a:solidFill>
                  <a:srgbClr val="FFFFFF"/>
                </a:solidFill>
                <a:latin typeface="Tahoma" pitchFamily="34" charset="0"/>
                <a:ea typeface="HGP創英角ｺﾞｼｯｸUB" pitchFamily="50" charset="-128"/>
              </a:rPr>
              <a:t>+ </a:t>
            </a:r>
            <a:r>
              <a:rPr lang="ja-JP" altLang="en-US" sz="1600">
                <a:solidFill>
                  <a:srgbClr val="FFFFFF"/>
                </a:solidFill>
                <a:latin typeface="Tahoma" pitchFamily="34" charset="0"/>
                <a:ea typeface="HGP創英角ｺﾞｼｯｸUB" pitchFamily="50" charset="-128"/>
              </a:rPr>
              <a:t>軌道運動</a:t>
            </a:r>
          </a:p>
        </p:txBody>
      </p:sp>
      <p:sp>
        <p:nvSpPr>
          <p:cNvPr id="25" name="Text Box 8"/>
          <p:cNvSpPr txBox="1">
            <a:spLocks noChangeArrowheads="1"/>
          </p:cNvSpPr>
          <p:nvPr/>
        </p:nvSpPr>
        <p:spPr bwMode="auto">
          <a:xfrm>
            <a:off x="3886679" y="4642693"/>
            <a:ext cx="2165979" cy="338554"/>
          </a:xfrm>
          <a:prstGeom prst="rect">
            <a:avLst/>
          </a:prstGeom>
          <a:noFill/>
          <a:ln w="9525">
            <a:noFill/>
            <a:miter lim="800000"/>
            <a:headEnd/>
            <a:tailEnd/>
          </a:ln>
        </p:spPr>
        <p:txBody>
          <a:bodyPr wrap="none">
            <a:spAutoFit/>
          </a:bodyPr>
          <a:lstStyle/>
          <a:p>
            <a:pPr>
              <a:buNone/>
            </a:pPr>
            <a:r>
              <a:rPr lang="ja-JP" altLang="en-US" sz="1600" dirty="0">
                <a:solidFill>
                  <a:srgbClr val="CCFFCC"/>
                </a:solidFill>
                <a:latin typeface="Tahoma" pitchFamily="34" charset="0"/>
                <a:ea typeface="HGP創英角ｺﾞｼｯｸUB" pitchFamily="50" charset="-128"/>
              </a:rPr>
              <a:t>質量 </a:t>
            </a:r>
            <a:r>
              <a:rPr lang="en-US" altLang="ja-JP" sz="1600" dirty="0">
                <a:solidFill>
                  <a:srgbClr val="CCFFCC"/>
                </a:solidFill>
                <a:latin typeface="Tahoma" pitchFamily="34" charset="0"/>
                <a:ea typeface="HGP創英角ｺﾞｼｯｸUB" pitchFamily="50" charset="-128"/>
              </a:rPr>
              <a:t>150g, </a:t>
            </a:r>
            <a:r>
              <a:rPr lang="ja-JP" altLang="en-US" sz="1600" dirty="0">
                <a:solidFill>
                  <a:srgbClr val="CCFFCC"/>
                </a:solidFill>
                <a:latin typeface="Tahoma" pitchFamily="34" charset="0"/>
                <a:ea typeface="HGP創英角ｺﾞｼｯｸUB" pitchFamily="50" charset="-128"/>
              </a:rPr>
              <a:t>長さ </a:t>
            </a:r>
            <a:r>
              <a:rPr lang="en-US" altLang="ja-JP" sz="1600" dirty="0">
                <a:solidFill>
                  <a:srgbClr val="CCFFCC"/>
                </a:solidFill>
                <a:latin typeface="Tahoma" pitchFamily="34" charset="0"/>
                <a:ea typeface="HGP創英角ｺﾞｼｯｸUB" pitchFamily="50" charset="-128"/>
              </a:rPr>
              <a:t>20cm</a:t>
            </a:r>
            <a:endParaRPr lang="ja-JP" altLang="en-US" sz="1400" dirty="0">
              <a:solidFill>
                <a:srgbClr val="CCFFCC"/>
              </a:solidFill>
              <a:latin typeface="Tahoma" pitchFamily="34" charset="0"/>
              <a:ea typeface="HGP創英角ｺﾞｼｯｸUB" pitchFamily="50" charset="-128"/>
            </a:endParaRPr>
          </a:p>
        </p:txBody>
      </p:sp>
      <p:sp>
        <p:nvSpPr>
          <p:cNvPr id="26" name="Text Box 8"/>
          <p:cNvSpPr txBox="1">
            <a:spLocks noChangeArrowheads="1"/>
          </p:cNvSpPr>
          <p:nvPr/>
        </p:nvSpPr>
        <p:spPr bwMode="auto">
          <a:xfrm>
            <a:off x="3918050" y="4969718"/>
            <a:ext cx="2244525" cy="338554"/>
          </a:xfrm>
          <a:prstGeom prst="rect">
            <a:avLst/>
          </a:prstGeom>
          <a:noFill/>
          <a:ln w="9525">
            <a:noFill/>
            <a:miter lim="800000"/>
            <a:headEnd/>
            <a:tailEnd/>
          </a:ln>
        </p:spPr>
        <p:txBody>
          <a:bodyPr wrap="none">
            <a:spAutoFit/>
          </a:bodyPr>
          <a:lstStyle/>
          <a:p>
            <a:pPr>
              <a:buNone/>
            </a:pPr>
            <a:r>
              <a:rPr lang="ja-JP" altLang="en-US" sz="1600">
                <a:solidFill>
                  <a:srgbClr val="FFFFFF"/>
                </a:solidFill>
                <a:latin typeface="Tahoma" pitchFamily="34" charset="0"/>
                <a:ea typeface="HGP創英角ｺﾞｼｯｸUB" pitchFamily="50" charset="-128"/>
              </a:rPr>
              <a:t>超電導磁気浮上 </a:t>
            </a:r>
            <a:r>
              <a:rPr lang="en-US" altLang="ja-JP" sz="1600">
                <a:solidFill>
                  <a:srgbClr val="FFFFFF"/>
                </a:solidFill>
                <a:latin typeface="Tahoma" pitchFamily="34" charset="0"/>
                <a:ea typeface="HGP創英角ｺﾞｼｯｸUB" pitchFamily="50" charset="-128"/>
              </a:rPr>
              <a:t>+</a:t>
            </a:r>
            <a:r>
              <a:rPr lang="ja-JP" altLang="en-US" sz="1600">
                <a:solidFill>
                  <a:srgbClr val="FFFFFF"/>
                </a:solidFill>
                <a:latin typeface="Tahoma" pitchFamily="34" charset="0"/>
                <a:ea typeface="HGP創英角ｺﾞｼｯｸUB" pitchFamily="50" charset="-128"/>
              </a:rPr>
              <a:t>制御</a:t>
            </a:r>
          </a:p>
        </p:txBody>
      </p:sp>
      <p:sp>
        <p:nvSpPr>
          <p:cNvPr id="27" name="Text Box 8"/>
          <p:cNvSpPr txBox="1">
            <a:spLocks noChangeArrowheads="1"/>
          </p:cNvSpPr>
          <p:nvPr/>
        </p:nvSpPr>
        <p:spPr bwMode="auto">
          <a:xfrm>
            <a:off x="3886200" y="5285631"/>
            <a:ext cx="1500188" cy="338137"/>
          </a:xfrm>
          <a:prstGeom prst="rect">
            <a:avLst/>
          </a:prstGeom>
          <a:noFill/>
          <a:ln w="9525">
            <a:noFill/>
            <a:miter lim="800000"/>
            <a:headEnd/>
            <a:tailEnd/>
          </a:ln>
        </p:spPr>
        <p:txBody>
          <a:bodyPr wrap="none">
            <a:spAutoFit/>
          </a:bodyPr>
          <a:lstStyle/>
          <a:p>
            <a:pPr>
              <a:buNone/>
            </a:pPr>
            <a:r>
              <a:rPr lang="ja-JP" altLang="en-US" sz="1600">
                <a:solidFill>
                  <a:srgbClr val="FFFFFF"/>
                </a:solidFill>
                <a:latin typeface="Tahoma" pitchFamily="34" charset="0"/>
                <a:ea typeface="HGP創英角ｺﾞｼｯｸUB" pitchFamily="50" charset="-128"/>
              </a:rPr>
              <a:t>レーザー干渉計</a:t>
            </a:r>
          </a:p>
        </p:txBody>
      </p:sp>
      <p:sp>
        <p:nvSpPr>
          <p:cNvPr id="28" name="Text Box 8"/>
          <p:cNvSpPr txBox="1">
            <a:spLocks noChangeArrowheads="1"/>
          </p:cNvSpPr>
          <p:nvPr/>
        </p:nvSpPr>
        <p:spPr bwMode="auto">
          <a:xfrm>
            <a:off x="3898900" y="5606306"/>
            <a:ext cx="1416050" cy="339725"/>
          </a:xfrm>
          <a:prstGeom prst="rect">
            <a:avLst/>
          </a:prstGeom>
          <a:noFill/>
          <a:ln w="9525">
            <a:noFill/>
            <a:miter lim="800000"/>
            <a:headEnd/>
            <a:tailEnd/>
          </a:ln>
        </p:spPr>
        <p:txBody>
          <a:bodyPr wrap="none">
            <a:spAutoFit/>
          </a:bodyPr>
          <a:lstStyle/>
          <a:p>
            <a:pPr>
              <a:buNone/>
            </a:pPr>
            <a:r>
              <a:rPr lang="ja-JP" altLang="en-US" sz="1600">
                <a:solidFill>
                  <a:srgbClr val="FFFFFF"/>
                </a:solidFill>
                <a:latin typeface="Tahoma" pitchFamily="34" charset="0"/>
                <a:ea typeface="HGP創英角ｺﾞｼｯｸUB" pitchFamily="50" charset="-128"/>
              </a:rPr>
              <a:t>地上静置観測</a:t>
            </a:r>
          </a:p>
        </p:txBody>
      </p:sp>
      <p:sp>
        <p:nvSpPr>
          <p:cNvPr id="29" name="Text Box 8"/>
          <p:cNvSpPr txBox="1">
            <a:spLocks noChangeArrowheads="1"/>
          </p:cNvSpPr>
          <p:nvPr/>
        </p:nvSpPr>
        <p:spPr bwMode="auto">
          <a:xfrm>
            <a:off x="6506848" y="4642693"/>
            <a:ext cx="2165979" cy="338554"/>
          </a:xfrm>
          <a:prstGeom prst="rect">
            <a:avLst/>
          </a:prstGeom>
          <a:noFill/>
          <a:ln w="9525">
            <a:noFill/>
            <a:miter lim="800000"/>
            <a:headEnd/>
            <a:tailEnd/>
          </a:ln>
        </p:spPr>
        <p:txBody>
          <a:bodyPr wrap="none">
            <a:spAutoFit/>
          </a:bodyPr>
          <a:lstStyle/>
          <a:p>
            <a:pPr>
              <a:buNone/>
            </a:pPr>
            <a:r>
              <a:rPr lang="ja-JP" altLang="en-US" sz="1600" dirty="0">
                <a:solidFill>
                  <a:srgbClr val="FFCCCC"/>
                </a:solidFill>
                <a:latin typeface="Tahoma" pitchFamily="34" charset="0"/>
                <a:ea typeface="HGP創英角ｺﾞｼｯｸUB" pitchFamily="50" charset="-128"/>
              </a:rPr>
              <a:t>質量 </a:t>
            </a:r>
            <a:r>
              <a:rPr lang="en-US" altLang="ja-JP" sz="1600" dirty="0">
                <a:solidFill>
                  <a:srgbClr val="FFCCCC"/>
                </a:solidFill>
                <a:latin typeface="Tahoma" pitchFamily="34" charset="0"/>
                <a:ea typeface="HGP創英角ｺﾞｼｯｸUB" pitchFamily="50" charset="-128"/>
              </a:rPr>
              <a:t>340g, </a:t>
            </a:r>
            <a:r>
              <a:rPr lang="ja-JP" altLang="en-US" sz="1600" dirty="0">
                <a:solidFill>
                  <a:srgbClr val="FFCCCC"/>
                </a:solidFill>
                <a:latin typeface="Tahoma" pitchFamily="34" charset="0"/>
                <a:ea typeface="HGP創英角ｺﾞｼｯｸUB" pitchFamily="50" charset="-128"/>
              </a:rPr>
              <a:t>長さ </a:t>
            </a:r>
            <a:r>
              <a:rPr lang="en-US" altLang="ja-JP" sz="1600" dirty="0">
                <a:solidFill>
                  <a:srgbClr val="FFCCCC"/>
                </a:solidFill>
                <a:latin typeface="Tahoma" pitchFamily="34" charset="0"/>
                <a:ea typeface="HGP創英角ｺﾞｼｯｸUB" pitchFamily="50" charset="-128"/>
              </a:rPr>
              <a:t>25cm</a:t>
            </a:r>
            <a:endParaRPr lang="ja-JP" altLang="en-US" sz="1400" dirty="0">
              <a:solidFill>
                <a:srgbClr val="FFCCCC"/>
              </a:solidFill>
              <a:latin typeface="Tahoma" pitchFamily="34" charset="0"/>
              <a:ea typeface="HGP創英角ｺﾞｼｯｸUB" pitchFamily="50" charset="-128"/>
            </a:endParaRPr>
          </a:p>
        </p:txBody>
      </p:sp>
      <p:sp>
        <p:nvSpPr>
          <p:cNvPr id="30" name="Text Box 8"/>
          <p:cNvSpPr txBox="1">
            <a:spLocks noChangeArrowheads="1"/>
          </p:cNvSpPr>
          <p:nvPr/>
        </p:nvSpPr>
        <p:spPr bwMode="auto">
          <a:xfrm>
            <a:off x="6492875" y="4969718"/>
            <a:ext cx="2274888" cy="338138"/>
          </a:xfrm>
          <a:prstGeom prst="rect">
            <a:avLst/>
          </a:prstGeom>
          <a:noFill/>
          <a:ln w="9525">
            <a:noFill/>
            <a:miter lim="800000"/>
            <a:headEnd/>
            <a:tailEnd/>
          </a:ln>
        </p:spPr>
        <p:txBody>
          <a:bodyPr wrap="none">
            <a:spAutoFit/>
          </a:bodyPr>
          <a:lstStyle/>
          <a:p>
            <a:pPr>
              <a:buNone/>
            </a:pPr>
            <a:r>
              <a:rPr lang="ja-JP" altLang="en-US" sz="1600" dirty="0">
                <a:solidFill>
                  <a:srgbClr val="FFFFFF"/>
                </a:solidFill>
                <a:latin typeface="Tahoma" pitchFamily="34" charset="0"/>
                <a:ea typeface="HGP創英角ｺﾞｼｯｸUB" pitchFamily="50" charset="-128"/>
              </a:rPr>
              <a:t>超電導磁気浮上 </a:t>
            </a:r>
            <a:r>
              <a:rPr lang="en-US" altLang="ja-JP" sz="1600" dirty="0">
                <a:solidFill>
                  <a:srgbClr val="FFFFFF"/>
                </a:solidFill>
                <a:latin typeface="Tahoma" pitchFamily="34" charset="0"/>
                <a:ea typeface="HGP創英角ｺﾞｼｯｸUB" pitchFamily="50" charset="-128"/>
              </a:rPr>
              <a:t>+</a:t>
            </a:r>
            <a:r>
              <a:rPr lang="ja-JP" altLang="en-US" sz="1600" dirty="0">
                <a:solidFill>
                  <a:srgbClr val="FFFFFF"/>
                </a:solidFill>
                <a:latin typeface="Tahoma" pitchFamily="34" charset="0"/>
                <a:ea typeface="HGP創英角ｺﾞｼｯｸUB" pitchFamily="50" charset="-128"/>
              </a:rPr>
              <a:t>制御</a:t>
            </a:r>
          </a:p>
        </p:txBody>
      </p:sp>
      <p:sp>
        <p:nvSpPr>
          <p:cNvPr id="31" name="Text Box 8"/>
          <p:cNvSpPr txBox="1">
            <a:spLocks noChangeArrowheads="1"/>
          </p:cNvSpPr>
          <p:nvPr/>
        </p:nvSpPr>
        <p:spPr bwMode="auto">
          <a:xfrm>
            <a:off x="6530975" y="5285631"/>
            <a:ext cx="1498600" cy="338137"/>
          </a:xfrm>
          <a:prstGeom prst="rect">
            <a:avLst/>
          </a:prstGeom>
          <a:noFill/>
          <a:ln w="9525">
            <a:noFill/>
            <a:miter lim="800000"/>
            <a:headEnd/>
            <a:tailEnd/>
          </a:ln>
        </p:spPr>
        <p:txBody>
          <a:bodyPr wrap="none">
            <a:spAutoFit/>
          </a:bodyPr>
          <a:lstStyle/>
          <a:p>
            <a:pPr>
              <a:buNone/>
            </a:pPr>
            <a:r>
              <a:rPr lang="ja-JP" altLang="en-US" sz="1600">
                <a:solidFill>
                  <a:srgbClr val="FFFFFF"/>
                </a:solidFill>
                <a:latin typeface="Tahoma" pitchFamily="34" charset="0"/>
                <a:ea typeface="HGP創英角ｺﾞｼｯｸUB" pitchFamily="50" charset="-128"/>
              </a:rPr>
              <a:t>レーザー干渉計</a:t>
            </a:r>
          </a:p>
        </p:txBody>
      </p:sp>
      <p:sp>
        <p:nvSpPr>
          <p:cNvPr id="32" name="Text Box 8"/>
          <p:cNvSpPr txBox="1">
            <a:spLocks noChangeArrowheads="1"/>
          </p:cNvSpPr>
          <p:nvPr/>
        </p:nvSpPr>
        <p:spPr bwMode="auto">
          <a:xfrm>
            <a:off x="6529388" y="5606306"/>
            <a:ext cx="1416050" cy="339725"/>
          </a:xfrm>
          <a:prstGeom prst="rect">
            <a:avLst/>
          </a:prstGeom>
          <a:noFill/>
          <a:ln w="9525">
            <a:noFill/>
            <a:miter lim="800000"/>
            <a:headEnd/>
            <a:tailEnd/>
          </a:ln>
        </p:spPr>
        <p:txBody>
          <a:bodyPr wrap="none">
            <a:spAutoFit/>
          </a:bodyPr>
          <a:lstStyle/>
          <a:p>
            <a:pPr>
              <a:buNone/>
            </a:pPr>
            <a:r>
              <a:rPr lang="ja-JP" altLang="en-US" sz="1600">
                <a:solidFill>
                  <a:srgbClr val="FFFFFF"/>
                </a:solidFill>
                <a:latin typeface="Tahoma" pitchFamily="34" charset="0"/>
                <a:ea typeface="HGP創英角ｺﾞｼｯｸUB" pitchFamily="50" charset="-128"/>
              </a:rPr>
              <a:t>地上静置観測</a:t>
            </a:r>
          </a:p>
        </p:txBody>
      </p:sp>
      <p:sp>
        <p:nvSpPr>
          <p:cNvPr id="33" name="Text Box 8"/>
          <p:cNvSpPr txBox="1">
            <a:spLocks noChangeArrowheads="1"/>
          </p:cNvSpPr>
          <p:nvPr/>
        </p:nvSpPr>
        <p:spPr bwMode="auto">
          <a:xfrm>
            <a:off x="258763" y="5253881"/>
            <a:ext cx="903287" cy="307975"/>
          </a:xfrm>
          <a:prstGeom prst="rect">
            <a:avLst/>
          </a:prstGeom>
          <a:noFill/>
          <a:ln w="9525">
            <a:noFill/>
            <a:miter lim="800000"/>
            <a:headEnd/>
            <a:tailEnd/>
          </a:ln>
          <a:effectLst/>
        </p:spPr>
        <p:txBody>
          <a:bodyPr wrap="none">
            <a:spAutoFit/>
          </a:bodyPr>
          <a:lstStyle/>
          <a:p>
            <a:pPr>
              <a:buNone/>
              <a:defRPr/>
            </a:pPr>
            <a:r>
              <a:rPr lang="ja-JP" altLang="en-US" sz="1400" dirty="0">
                <a:solidFill>
                  <a:srgbClr val="969696"/>
                </a:solidFill>
                <a:latin typeface="Tahoma" pitchFamily="34" charset="0"/>
                <a:ea typeface="HGP創英角ｺﾞｼｯｸUB" pitchFamily="50" charset="-128"/>
              </a:rPr>
              <a:t>変動検出</a:t>
            </a:r>
          </a:p>
        </p:txBody>
      </p:sp>
      <p:sp>
        <p:nvSpPr>
          <p:cNvPr id="34" name="Text Box 8"/>
          <p:cNvSpPr txBox="1">
            <a:spLocks noChangeArrowheads="1"/>
          </p:cNvSpPr>
          <p:nvPr/>
        </p:nvSpPr>
        <p:spPr bwMode="auto">
          <a:xfrm>
            <a:off x="214313" y="5611068"/>
            <a:ext cx="992187" cy="307975"/>
          </a:xfrm>
          <a:prstGeom prst="rect">
            <a:avLst/>
          </a:prstGeom>
          <a:noFill/>
          <a:ln w="9525">
            <a:noFill/>
            <a:miter lim="800000"/>
            <a:headEnd/>
            <a:tailEnd/>
          </a:ln>
          <a:effectLst/>
        </p:spPr>
        <p:txBody>
          <a:bodyPr wrap="none">
            <a:spAutoFit/>
          </a:bodyPr>
          <a:lstStyle/>
          <a:p>
            <a:pPr>
              <a:buNone/>
              <a:defRPr/>
            </a:pPr>
            <a:r>
              <a:rPr lang="ja-JP" altLang="en-US" sz="1400" dirty="0">
                <a:solidFill>
                  <a:srgbClr val="969696"/>
                </a:solidFill>
                <a:latin typeface="Tahoma" pitchFamily="34" charset="0"/>
                <a:ea typeface="HGP創英角ｺﾞｼｯｸUB" pitchFamily="50" charset="-128"/>
              </a:rPr>
              <a:t>位置・姿勢</a:t>
            </a:r>
          </a:p>
        </p:txBody>
      </p:sp>
      <p:sp>
        <p:nvSpPr>
          <p:cNvPr id="35" name="Text Box 8"/>
          <p:cNvSpPr txBox="1">
            <a:spLocks noChangeArrowheads="1"/>
          </p:cNvSpPr>
          <p:nvPr/>
        </p:nvSpPr>
        <p:spPr bwMode="auto">
          <a:xfrm>
            <a:off x="2508250" y="4296618"/>
            <a:ext cx="1143000" cy="277813"/>
          </a:xfrm>
          <a:prstGeom prst="rect">
            <a:avLst/>
          </a:prstGeom>
          <a:noFill/>
          <a:ln w="9525">
            <a:noFill/>
            <a:miter lim="800000"/>
            <a:headEnd/>
            <a:tailEnd/>
          </a:ln>
        </p:spPr>
        <p:txBody>
          <a:bodyPr>
            <a:spAutoFit/>
          </a:bodyPr>
          <a:lstStyle/>
          <a:p>
            <a:pPr>
              <a:buNone/>
            </a:pPr>
            <a:r>
              <a:rPr lang="en-US" altLang="ja-JP" sz="1200">
                <a:solidFill>
                  <a:schemeClr val="bg1"/>
                </a:solidFill>
                <a:latin typeface="Tahoma" pitchFamily="34" charset="0"/>
                <a:ea typeface="HGP創英角ｺﾞｼｯｸUB" pitchFamily="50" charset="-128"/>
              </a:rPr>
              <a:t> SDS-1/SWIM</a:t>
            </a:r>
          </a:p>
        </p:txBody>
      </p:sp>
      <p:sp>
        <p:nvSpPr>
          <p:cNvPr id="36" name="Rectangle 11"/>
          <p:cNvSpPr>
            <a:spLocks noChangeArrowheads="1"/>
          </p:cNvSpPr>
          <p:nvPr/>
        </p:nvSpPr>
        <p:spPr bwMode="auto">
          <a:xfrm>
            <a:off x="1115616" y="1372706"/>
            <a:ext cx="5256584"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dirty="0" smtClean="0">
                <a:solidFill>
                  <a:srgbClr val="FFFFFF"/>
                </a:solidFill>
                <a:latin typeface="Tahoma" pitchFamily="34" charset="0"/>
                <a:ea typeface="HGP創英角ｺﾞｼｯｸUB" pitchFamily="50" charset="-128"/>
              </a:rPr>
              <a:t>2</a:t>
            </a:r>
            <a:r>
              <a:rPr lang="ja-JP" altLang="en-US" sz="2000" dirty="0" err="1" smtClean="0">
                <a:solidFill>
                  <a:srgbClr val="FFFFFF"/>
                </a:solidFill>
                <a:latin typeface="Tahoma" pitchFamily="34" charset="0"/>
                <a:ea typeface="HGP創英角ｺﾞｼｯｸUB" pitchFamily="50" charset="-128"/>
              </a:rPr>
              <a:t>つの</a:t>
            </a:r>
            <a:r>
              <a:rPr lang="ja-JP" altLang="en-US" sz="2000" dirty="0" smtClean="0">
                <a:solidFill>
                  <a:srgbClr val="FFFFFF"/>
                </a:solidFill>
                <a:latin typeface="Tahoma" pitchFamily="34" charset="0"/>
                <a:ea typeface="HGP創英角ｺﾞｼｯｸUB" pitchFamily="50" charset="-128"/>
              </a:rPr>
              <a:t>地上装置</a:t>
            </a:r>
            <a:r>
              <a:rPr lang="en-US" altLang="ja-JP" sz="2000" dirty="0" smtClean="0">
                <a:solidFill>
                  <a:srgbClr val="FFFFFF"/>
                </a:solidFill>
                <a:latin typeface="Tahoma" pitchFamily="34" charset="0"/>
                <a:ea typeface="HGP創英角ｺﾞｼｯｸUB" pitchFamily="50" charset="-128"/>
              </a:rPr>
              <a:t>, 1</a:t>
            </a:r>
            <a:r>
              <a:rPr lang="ja-JP" altLang="en-US" sz="2000" dirty="0" err="1" smtClean="0">
                <a:solidFill>
                  <a:srgbClr val="FFFFFF"/>
                </a:solidFill>
                <a:latin typeface="Tahoma" pitchFamily="34" charset="0"/>
                <a:ea typeface="HGP創英角ｺﾞｼｯｸUB" pitchFamily="50" charset="-128"/>
              </a:rPr>
              <a:t>つの</a:t>
            </a:r>
            <a:r>
              <a:rPr lang="ja-JP" altLang="en-US" sz="2000" dirty="0" smtClean="0">
                <a:solidFill>
                  <a:srgbClr val="FFFFFF"/>
                </a:solidFill>
                <a:latin typeface="Tahoma" pitchFamily="34" charset="0"/>
              </a:rPr>
              <a:t>衛星搭載モジュール</a:t>
            </a:r>
            <a:endParaRPr lang="en-US" altLang="ja-JP" sz="2000" dirty="0">
              <a:solidFill>
                <a:srgbClr val="FFFFFF"/>
              </a:solidFill>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en-US" altLang="ja-JP" dirty="0" smtClean="0"/>
              <a:t>SWIM</a:t>
            </a:r>
            <a:r>
              <a:rPr lang="ja-JP" altLang="en-US" dirty="0" smtClean="0"/>
              <a:t>搭載モジュール</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4" name="図 3"/>
          <p:cNvPicPr>
            <a:picLocks noChangeAspect="1"/>
          </p:cNvPicPr>
          <p:nvPr/>
        </p:nvPicPr>
        <p:blipFill>
          <a:blip r:embed="rId4" cstate="print"/>
          <a:srcRect/>
          <a:stretch>
            <a:fillRect/>
          </a:stretch>
        </p:blipFill>
        <p:spPr bwMode="auto">
          <a:xfrm>
            <a:off x="323528" y="908720"/>
            <a:ext cx="8618183" cy="5486748"/>
          </a:xfrm>
          <a:prstGeom prst="rect">
            <a:avLst/>
          </a:prstGeom>
          <a:noFill/>
          <a:ln w="9525">
            <a:noFill/>
            <a:miter lim="800000"/>
            <a:headEnd/>
            <a:tailEnd/>
          </a:ln>
        </p:spPr>
      </p:pic>
    </p:spTree>
  </p:cSld>
  <p:clrMapOvr>
    <a:masterClrMapping/>
  </p:clrMapOvr>
  <p:transition advTm="52992"/>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同時観測運転</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4" name="角丸四角形 3"/>
          <p:cNvSpPr/>
          <p:nvPr/>
        </p:nvSpPr>
        <p:spPr bwMode="auto">
          <a:xfrm>
            <a:off x="857250" y="1772816"/>
            <a:ext cx="7500938" cy="4513684"/>
          </a:xfrm>
          <a:prstGeom prst="roundRect">
            <a:avLst>
              <a:gd name="adj" fmla="val 4239"/>
            </a:avLst>
          </a:prstGeom>
          <a:solidFill>
            <a:srgbClr val="FFFFFF">
              <a:alpha val="90000"/>
            </a:srgbClr>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a:ea typeface="ＭＳ Ｐゴシック" pitchFamily="50" charset="-128"/>
            </a:endParaRPr>
          </a:p>
        </p:txBody>
      </p:sp>
      <p:pic>
        <p:nvPicPr>
          <p:cNvPr id="6" name="Picture 11"/>
          <p:cNvPicPr>
            <a:picLocks noChangeAspect="1" noChangeArrowheads="1"/>
          </p:cNvPicPr>
          <p:nvPr/>
        </p:nvPicPr>
        <p:blipFill>
          <a:blip r:embed="rId4" cstate="print"/>
          <a:srcRect/>
          <a:stretch>
            <a:fillRect/>
          </a:stretch>
        </p:blipFill>
        <p:spPr bwMode="auto">
          <a:xfrm>
            <a:off x="928688" y="2019300"/>
            <a:ext cx="7358062" cy="4246563"/>
          </a:xfrm>
          <a:prstGeom prst="rect">
            <a:avLst/>
          </a:prstGeom>
          <a:noFill/>
          <a:ln w="9525">
            <a:noFill/>
            <a:miter lim="800000"/>
            <a:headEnd/>
            <a:tailEnd/>
          </a:ln>
        </p:spPr>
      </p:pic>
      <p:sp>
        <p:nvSpPr>
          <p:cNvPr id="7" name="Rectangle 11"/>
          <p:cNvSpPr>
            <a:spLocks noChangeArrowheads="1"/>
          </p:cNvSpPr>
          <p:nvPr/>
        </p:nvSpPr>
        <p:spPr bwMode="auto">
          <a:xfrm>
            <a:off x="1187624" y="980728"/>
            <a:ext cx="6120680" cy="707886"/>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dirty="0" smtClean="0">
                <a:solidFill>
                  <a:srgbClr val="FFFFFF"/>
                </a:solidFill>
                <a:latin typeface="Tahoma" pitchFamily="34" charset="0"/>
                <a:ea typeface="HGP創英角ｺﾞｼｯｸUB" pitchFamily="50" charset="-128"/>
              </a:rPr>
              <a:t>2010</a:t>
            </a:r>
            <a:r>
              <a:rPr lang="ja-JP" altLang="en-US" sz="2000" dirty="0" smtClean="0">
                <a:solidFill>
                  <a:srgbClr val="FFFFFF"/>
                </a:solidFill>
                <a:latin typeface="Tahoma" pitchFamily="34" charset="0"/>
                <a:ea typeface="HGP創英角ｺﾞｼｯｸUB" pitchFamily="50" charset="-128"/>
              </a:rPr>
              <a:t>年 </a:t>
            </a:r>
            <a:r>
              <a:rPr lang="en-US" altLang="ja-JP" sz="2000" dirty="0" smtClean="0">
                <a:solidFill>
                  <a:srgbClr val="FFFFFF"/>
                </a:solidFill>
                <a:latin typeface="Tahoma" pitchFamily="34" charset="0"/>
                <a:ea typeface="HGP創英角ｺﾞｼｯｸUB" pitchFamily="50" charset="-128"/>
              </a:rPr>
              <a:t>6</a:t>
            </a:r>
            <a:r>
              <a:rPr lang="ja-JP" altLang="en-US" sz="2000" dirty="0" smtClean="0">
                <a:solidFill>
                  <a:srgbClr val="FFFFFF"/>
                </a:solidFill>
                <a:latin typeface="Tahoma" pitchFamily="34" charset="0"/>
                <a:ea typeface="HGP創英角ｺﾞｼｯｸUB" pitchFamily="50" charset="-128"/>
              </a:rPr>
              <a:t>月</a:t>
            </a:r>
            <a:r>
              <a:rPr lang="en-US" altLang="ja-JP" sz="2000" dirty="0" smtClean="0">
                <a:solidFill>
                  <a:srgbClr val="FFFFFF"/>
                </a:solidFill>
                <a:latin typeface="Tahoma" pitchFamily="34" charset="0"/>
                <a:ea typeface="HGP創英角ｺﾞｼｯｸUB" pitchFamily="50" charset="-128"/>
              </a:rPr>
              <a:t>17</a:t>
            </a:r>
            <a:r>
              <a:rPr lang="ja-JP" altLang="en-US" sz="2000" dirty="0" smtClean="0">
                <a:solidFill>
                  <a:srgbClr val="FFFFFF"/>
                </a:solidFill>
                <a:latin typeface="Tahoma" pitchFamily="34" charset="0"/>
                <a:ea typeface="HGP創英角ｺﾞｼｯｸUB" pitchFamily="50" charset="-128"/>
              </a:rPr>
              <a:t>日</a:t>
            </a:r>
            <a:r>
              <a:rPr lang="en-US" altLang="ja-JP" sz="2000" dirty="0" smtClean="0">
                <a:solidFill>
                  <a:srgbClr val="FFFFFF"/>
                </a:solidFill>
                <a:latin typeface="Tahoma" pitchFamily="34" charset="0"/>
                <a:ea typeface="HGP創英角ｺﾞｼｯｸUB" pitchFamily="50" charset="-128"/>
              </a:rPr>
              <a:t>, 7</a:t>
            </a:r>
            <a:r>
              <a:rPr lang="ja-JP" altLang="en-US" sz="2000" dirty="0" smtClean="0">
                <a:solidFill>
                  <a:srgbClr val="FFFFFF"/>
                </a:solidFill>
                <a:latin typeface="Tahoma" pitchFamily="34" charset="0"/>
                <a:ea typeface="HGP創英角ｺﾞｼｯｸUB" pitchFamily="50" charset="-128"/>
              </a:rPr>
              <a:t>月</a:t>
            </a:r>
            <a:r>
              <a:rPr lang="en-US" altLang="ja-JP" sz="2000" dirty="0" smtClean="0">
                <a:solidFill>
                  <a:srgbClr val="FFFFFF"/>
                </a:solidFill>
                <a:latin typeface="Tahoma" pitchFamily="34" charset="0"/>
                <a:ea typeface="HGP創英角ｺﾞｼｯｸUB" pitchFamily="50" charset="-128"/>
              </a:rPr>
              <a:t>15</a:t>
            </a:r>
            <a:r>
              <a:rPr lang="ja-JP" altLang="en-US" sz="2000" dirty="0" smtClean="0">
                <a:solidFill>
                  <a:srgbClr val="FFFFFF"/>
                </a:solidFill>
                <a:latin typeface="Tahoma" pitchFamily="34" charset="0"/>
                <a:ea typeface="HGP創英角ｺﾞｼｯｸUB" pitchFamily="50" charset="-128"/>
              </a:rPr>
              <a:t>日 </a:t>
            </a:r>
            <a:endParaRPr lang="en-US" altLang="ja-JP" sz="2000" dirty="0" smtClean="0">
              <a:solidFill>
                <a:srgbClr val="FFFFFF"/>
              </a:solidFill>
              <a:latin typeface="Tahoma" pitchFamily="34" charset="0"/>
              <a:ea typeface="HGP創英角ｺﾞｼｯｸUB" pitchFamily="50" charset="-128"/>
            </a:endParaRPr>
          </a:p>
          <a:p>
            <a:pPr algn="l">
              <a:buClr>
                <a:schemeClr val="accent2"/>
              </a:buClr>
              <a:buSzPct val="70000"/>
              <a:buFont typeface="Wingdings" pitchFamily="2" charset="2"/>
              <a:buNone/>
            </a:pP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衛星搭載の</a:t>
            </a:r>
            <a:r>
              <a:rPr lang="en-US" altLang="ja-JP" sz="2000" dirty="0" smtClean="0">
                <a:solidFill>
                  <a:srgbClr val="FFFFFF"/>
                </a:solidFill>
                <a:latin typeface="Tahoma" pitchFamily="34" charset="0"/>
              </a:rPr>
              <a:t>SWIM</a:t>
            </a:r>
            <a:r>
              <a:rPr lang="ja-JP" altLang="en-US" sz="2000" dirty="0" smtClean="0">
                <a:solidFill>
                  <a:srgbClr val="FFFFFF"/>
                </a:solidFill>
                <a:latin typeface="Tahoma" pitchFamily="34" charset="0"/>
              </a:rPr>
              <a:t>　と  </a:t>
            </a:r>
            <a:r>
              <a:rPr lang="ja-JP" altLang="en-US" sz="2000" dirty="0" smtClean="0">
                <a:solidFill>
                  <a:srgbClr val="FFFFFF"/>
                </a:solidFill>
                <a:latin typeface="Tahoma" pitchFamily="34" charset="0"/>
                <a:ea typeface="HGP創英角ｺﾞｼｯｸUB" pitchFamily="50" charset="-128"/>
              </a:rPr>
              <a:t>地上装置  の同時観測</a:t>
            </a:r>
            <a:endParaRPr lang="en-US" altLang="ja-JP" sz="2000" dirty="0">
              <a:solidFill>
                <a:srgbClr val="FFFFFF"/>
              </a:solidFill>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ChangeArrowheads="1"/>
          </p:cNvSpPr>
          <p:nvPr>
            <p:ph type="title"/>
          </p:nvPr>
        </p:nvSpPr>
        <p:spPr/>
        <p:txBody>
          <a:bodyPr/>
          <a:lstStyle/>
          <a:p>
            <a:r>
              <a:rPr lang="ja-JP" altLang="en-US" dirty="0" smtClean="0"/>
              <a:t>ここまでのまとめ</a:t>
            </a:r>
            <a:endParaRPr lang="ja-JP" altLang="en-US" dirty="0"/>
          </a:p>
        </p:txBody>
      </p:sp>
      <p:sp>
        <p:nvSpPr>
          <p:cNvPr id="14"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grpSp>
        <p:nvGrpSpPr>
          <p:cNvPr id="2" name="グループ化 259"/>
          <p:cNvGrpSpPr/>
          <p:nvPr/>
        </p:nvGrpSpPr>
        <p:grpSpPr>
          <a:xfrm>
            <a:off x="3643306" y="926986"/>
            <a:ext cx="2286016" cy="2216262"/>
            <a:chOff x="3643306" y="926986"/>
            <a:chExt cx="2286016" cy="2216262"/>
          </a:xfrm>
        </p:grpSpPr>
        <p:sp>
          <p:nvSpPr>
            <p:cNvPr id="236" name="AutoShape 56"/>
            <p:cNvSpPr>
              <a:spLocks noChangeArrowheads="1"/>
            </p:cNvSpPr>
            <p:nvPr/>
          </p:nvSpPr>
          <p:spPr bwMode="auto">
            <a:xfrm>
              <a:off x="3643306" y="928670"/>
              <a:ext cx="2214578" cy="2214578"/>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pic>
          <p:nvPicPr>
            <p:cNvPr id="1070089" name="Picture 9"/>
            <p:cNvPicPr>
              <a:picLocks noChangeAspect="1" noChangeArrowheads="1"/>
            </p:cNvPicPr>
            <p:nvPr/>
          </p:nvPicPr>
          <p:blipFill>
            <a:blip r:embed="rId3" cstate="print"/>
            <a:srcRect/>
            <a:stretch>
              <a:fillRect/>
            </a:stretch>
          </p:blipFill>
          <p:spPr bwMode="auto">
            <a:xfrm>
              <a:off x="3857621" y="1643050"/>
              <a:ext cx="1785949" cy="1423230"/>
            </a:xfrm>
            <a:prstGeom prst="rect">
              <a:avLst/>
            </a:prstGeom>
            <a:noFill/>
            <a:ln w="15875">
              <a:noFill/>
              <a:miter lim="800000"/>
              <a:headEnd/>
              <a:tailEnd/>
            </a:ln>
            <a:effectLst/>
          </p:spPr>
        </p:pic>
        <p:sp>
          <p:nvSpPr>
            <p:cNvPr id="1070086" name="Rectangle 6"/>
            <p:cNvSpPr>
              <a:spLocks noChangeArrowheads="1"/>
            </p:cNvSpPr>
            <p:nvPr/>
          </p:nvSpPr>
          <p:spPr bwMode="auto">
            <a:xfrm>
              <a:off x="3643306" y="926986"/>
              <a:ext cx="2286016" cy="904863"/>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99FF99"/>
                  </a:solidFill>
                  <a:latin typeface="Tahoma" pitchFamily="34" charset="0"/>
                </a:rPr>
                <a:t>LCGT</a:t>
              </a:r>
              <a:r>
                <a:rPr lang="en-US" altLang="ja-JP" sz="1600" b="1" dirty="0" smtClean="0">
                  <a:solidFill>
                    <a:srgbClr val="EAEAEA"/>
                  </a:solidFill>
                  <a:latin typeface="Tahoma" pitchFamily="34" charset="0"/>
                </a:rPr>
                <a:t>  (2017~)</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Terrestrial Detector</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     </a:t>
              </a:r>
              <a:r>
                <a:rPr lang="en-US" altLang="ja-JP" sz="1400" b="1" dirty="0" smtClean="0">
                  <a:solidFill>
                    <a:srgbClr val="EAEAEA"/>
                  </a:solidFill>
                  <a:latin typeface="Tahoma" pitchFamily="34" charset="0"/>
                  <a:sym typeface="Wingdings" pitchFamily="2" charset="2"/>
                </a:rPr>
                <a:t> </a:t>
              </a:r>
              <a:r>
                <a:rPr lang="en-US" altLang="ja-JP" sz="1400" b="1" dirty="0" smtClean="0">
                  <a:solidFill>
                    <a:srgbClr val="CCFFCC"/>
                  </a:solidFill>
                  <a:latin typeface="Tahoma" pitchFamily="34" charset="0"/>
                  <a:sym typeface="Wingdings" pitchFamily="2" charset="2"/>
                </a:rPr>
                <a:t>High</a:t>
              </a:r>
              <a:r>
                <a:rPr lang="en-US" altLang="ja-JP" sz="1400" b="1" dirty="0" smtClean="0">
                  <a:solidFill>
                    <a:srgbClr val="EAEAEA"/>
                  </a:solidFill>
                  <a:latin typeface="Tahoma" pitchFamily="34" charset="0"/>
                  <a:sym typeface="Wingdings" pitchFamily="2" charset="2"/>
                </a:rPr>
                <a:t> freq. events</a:t>
              </a:r>
            </a:p>
          </p:txBody>
        </p:sp>
      </p:grpSp>
      <p:sp>
        <p:nvSpPr>
          <p:cNvPr id="243" name="右矢印 242"/>
          <p:cNvSpPr/>
          <p:nvPr/>
        </p:nvSpPr>
        <p:spPr bwMode="auto">
          <a:xfrm>
            <a:off x="5978538" y="1932289"/>
            <a:ext cx="357190" cy="285752"/>
          </a:xfrm>
          <a:prstGeom prst="rightArrow">
            <a:avLst/>
          </a:prstGeom>
          <a:solidFill>
            <a:srgbClr val="CCFFCC">
              <a:alpha val="10000"/>
            </a:srgbClr>
          </a:solidFill>
          <a:ln w="6350">
            <a:solidFill>
              <a:srgbClr val="CCFFCC"/>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grpSp>
        <p:nvGrpSpPr>
          <p:cNvPr id="3" name="グループ化 258"/>
          <p:cNvGrpSpPr/>
          <p:nvPr/>
        </p:nvGrpSpPr>
        <p:grpSpPr>
          <a:xfrm>
            <a:off x="6429388" y="1000108"/>
            <a:ext cx="2652730" cy="2414747"/>
            <a:chOff x="6429388" y="1000108"/>
            <a:chExt cx="2652730" cy="2414747"/>
          </a:xfrm>
        </p:grpSpPr>
        <p:sp>
          <p:nvSpPr>
            <p:cNvPr id="235" name="AutoShape 56"/>
            <p:cNvSpPr>
              <a:spLocks noChangeArrowheads="1"/>
            </p:cNvSpPr>
            <p:nvPr/>
          </p:nvSpPr>
          <p:spPr bwMode="auto">
            <a:xfrm>
              <a:off x="6429388" y="1000108"/>
              <a:ext cx="2428892" cy="2357454"/>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pic>
          <p:nvPicPr>
            <p:cNvPr id="12" name="図 11" descr="universe_mod_cut_crop.jpg"/>
            <p:cNvPicPr>
              <a:picLocks noChangeAspect="1"/>
            </p:cNvPicPr>
            <p:nvPr/>
          </p:nvPicPr>
          <p:blipFill>
            <a:blip r:embed="rId4" cstate="print">
              <a:clrChange>
                <a:clrFrom>
                  <a:srgbClr val="000000"/>
                </a:clrFrom>
                <a:clrTo>
                  <a:srgbClr val="000000">
                    <a:alpha val="0"/>
                  </a:srgbClr>
                </a:clrTo>
              </a:clrChange>
            </a:blip>
            <a:srcRect r="35242"/>
            <a:stretch>
              <a:fillRect/>
            </a:stretch>
          </p:blipFill>
          <p:spPr>
            <a:xfrm>
              <a:off x="6537210" y="2000241"/>
              <a:ext cx="1539981" cy="1414614"/>
            </a:xfrm>
            <a:prstGeom prst="rect">
              <a:avLst/>
            </a:prstGeom>
          </p:spPr>
        </p:pic>
        <p:grpSp>
          <p:nvGrpSpPr>
            <p:cNvPr id="4" name="グループ化 12"/>
            <p:cNvGrpSpPr/>
            <p:nvPr/>
          </p:nvGrpSpPr>
          <p:grpSpPr>
            <a:xfrm rot="15785392">
              <a:off x="7669130" y="1773739"/>
              <a:ext cx="1057362" cy="1058536"/>
              <a:chOff x="9501222" y="714356"/>
              <a:chExt cx="5338763" cy="4864101"/>
            </a:xfrm>
          </p:grpSpPr>
          <p:sp>
            <p:nvSpPr>
              <p:cNvPr id="15"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4"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 name="Group 16"/>
              <p:cNvGrpSpPr>
                <a:grpSpLocks/>
              </p:cNvGrpSpPr>
              <p:nvPr/>
            </p:nvGrpSpPr>
            <p:grpSpPr bwMode="auto">
              <a:xfrm rot="7209001">
                <a:off x="11449039" y="2208261"/>
                <a:ext cx="600087" cy="495300"/>
                <a:chOff x="4785" y="11039"/>
                <a:chExt cx="829" cy="688"/>
              </a:xfrm>
            </p:grpSpPr>
            <p:sp>
              <p:nvSpPr>
                <p:cNvPr id="219"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3"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 name="Group 26"/>
              <p:cNvGrpSpPr>
                <a:grpSpLocks/>
              </p:cNvGrpSpPr>
              <p:nvPr/>
            </p:nvGrpSpPr>
            <p:grpSpPr bwMode="auto">
              <a:xfrm rot="7209001">
                <a:off x="11403003" y="2178095"/>
                <a:ext cx="600087" cy="500063"/>
                <a:chOff x="4785" y="11039"/>
                <a:chExt cx="829" cy="688"/>
              </a:xfrm>
            </p:grpSpPr>
            <p:sp>
              <p:nvSpPr>
                <p:cNvPr id="214"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8"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4"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 name="Group 49"/>
              <p:cNvGrpSpPr>
                <a:grpSpLocks/>
              </p:cNvGrpSpPr>
              <p:nvPr/>
            </p:nvGrpSpPr>
            <p:grpSpPr bwMode="auto">
              <a:xfrm rot="3616332">
                <a:off x="12330179" y="2190798"/>
                <a:ext cx="600087" cy="503238"/>
                <a:chOff x="4785" y="11039"/>
                <a:chExt cx="829" cy="688"/>
              </a:xfrm>
            </p:grpSpPr>
            <p:sp>
              <p:nvSpPr>
                <p:cNvPr id="209"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6"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 name="Group 61"/>
              <p:cNvGrpSpPr>
                <a:grpSpLocks/>
              </p:cNvGrpSpPr>
              <p:nvPr/>
            </p:nvGrpSpPr>
            <p:grpSpPr bwMode="auto">
              <a:xfrm rot="14462297">
                <a:off x="12703220" y="1458910"/>
                <a:ext cx="223837" cy="180975"/>
                <a:chOff x="5504" y="8144"/>
                <a:chExt cx="291" cy="236"/>
              </a:xfrm>
            </p:grpSpPr>
            <p:sp>
              <p:nvSpPr>
                <p:cNvPr id="207"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9" name="Group 64"/>
              <p:cNvGrpSpPr>
                <a:grpSpLocks/>
              </p:cNvGrpSpPr>
              <p:nvPr/>
            </p:nvGrpSpPr>
            <p:grpSpPr bwMode="auto">
              <a:xfrm rot="7209001">
                <a:off x="11436374" y="1468435"/>
                <a:ext cx="227014" cy="180975"/>
                <a:chOff x="5504" y="8144"/>
                <a:chExt cx="291" cy="236"/>
              </a:xfrm>
            </p:grpSpPr>
            <p:sp>
              <p:nvSpPr>
                <p:cNvPr id="205"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4"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 name="Group 78"/>
              <p:cNvGrpSpPr>
                <a:grpSpLocks/>
              </p:cNvGrpSpPr>
              <p:nvPr/>
            </p:nvGrpSpPr>
            <p:grpSpPr bwMode="auto">
              <a:xfrm flipH="1">
                <a:off x="12703129" y="4371956"/>
                <a:ext cx="600087" cy="495300"/>
                <a:chOff x="4785" y="11039"/>
                <a:chExt cx="829" cy="688"/>
              </a:xfrm>
            </p:grpSpPr>
            <p:sp>
              <p:nvSpPr>
                <p:cNvPr id="200"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2"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6"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 name="Group 88"/>
              <p:cNvGrpSpPr>
                <a:grpSpLocks/>
              </p:cNvGrpSpPr>
              <p:nvPr/>
            </p:nvGrpSpPr>
            <p:grpSpPr bwMode="auto">
              <a:xfrm flipH="1">
                <a:off x="12703129" y="4416406"/>
                <a:ext cx="600087" cy="500063"/>
                <a:chOff x="4785" y="11039"/>
                <a:chExt cx="829" cy="688"/>
              </a:xfrm>
            </p:grpSpPr>
            <p:sp>
              <p:nvSpPr>
                <p:cNvPr id="195"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1"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 name="Group 111"/>
              <p:cNvGrpSpPr>
                <a:grpSpLocks/>
              </p:cNvGrpSpPr>
              <p:nvPr/>
            </p:nvGrpSpPr>
            <p:grpSpPr bwMode="auto">
              <a:xfrm rot="3592668" flipH="1">
                <a:off x="13154018" y="3611479"/>
                <a:ext cx="600087" cy="503238"/>
                <a:chOff x="4785" y="11039"/>
                <a:chExt cx="829" cy="688"/>
              </a:xfrm>
            </p:grpSpPr>
            <p:sp>
              <p:nvSpPr>
                <p:cNvPr id="190"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2"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7" name="Group 123"/>
              <p:cNvGrpSpPr>
                <a:grpSpLocks/>
              </p:cNvGrpSpPr>
              <p:nvPr/>
            </p:nvGrpSpPr>
            <p:grpSpPr bwMode="auto">
              <a:xfrm rot="14346703" flipH="1">
                <a:off x="14209737" y="4059201"/>
                <a:ext cx="223837" cy="180975"/>
                <a:chOff x="5504" y="8144"/>
                <a:chExt cx="291" cy="236"/>
              </a:xfrm>
            </p:grpSpPr>
            <p:sp>
              <p:nvSpPr>
                <p:cNvPr id="188"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8" name="Group 126"/>
              <p:cNvGrpSpPr>
                <a:grpSpLocks/>
              </p:cNvGrpSpPr>
              <p:nvPr/>
            </p:nvGrpSpPr>
            <p:grpSpPr bwMode="auto">
              <a:xfrm flipH="1">
                <a:off x="13565203" y="5149831"/>
                <a:ext cx="227014" cy="180975"/>
                <a:chOff x="5504" y="8144"/>
                <a:chExt cx="291" cy="236"/>
              </a:xfrm>
            </p:grpSpPr>
            <p:sp>
              <p:nvSpPr>
                <p:cNvPr id="186"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7"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9" name="Group 141"/>
              <p:cNvGrpSpPr>
                <a:grpSpLocks/>
              </p:cNvGrpSpPr>
              <p:nvPr/>
            </p:nvGrpSpPr>
            <p:grpSpPr bwMode="auto">
              <a:xfrm>
                <a:off x="11052279" y="4424344"/>
                <a:ext cx="600087" cy="500063"/>
                <a:chOff x="4785" y="11039"/>
                <a:chExt cx="829" cy="688"/>
              </a:xfrm>
            </p:grpSpPr>
            <p:sp>
              <p:nvSpPr>
                <p:cNvPr id="181"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2" name="Group 171"/>
              <p:cNvGrpSpPr>
                <a:grpSpLocks/>
              </p:cNvGrpSpPr>
              <p:nvPr/>
            </p:nvGrpSpPr>
            <p:grpSpPr bwMode="auto">
              <a:xfrm rot="18007332">
                <a:off x="10577577" y="3603541"/>
                <a:ext cx="600087" cy="500063"/>
                <a:chOff x="4785" y="11039"/>
                <a:chExt cx="829" cy="688"/>
              </a:xfrm>
            </p:grpSpPr>
            <p:sp>
              <p:nvSpPr>
                <p:cNvPr id="176"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8"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7" name="Group 200"/>
              <p:cNvGrpSpPr>
                <a:grpSpLocks/>
              </p:cNvGrpSpPr>
              <p:nvPr/>
            </p:nvGrpSpPr>
            <p:grpSpPr bwMode="auto">
              <a:xfrm rot="7253297">
                <a:off x="9904436" y="4089397"/>
                <a:ext cx="227014" cy="180975"/>
                <a:chOff x="5504" y="8144"/>
                <a:chExt cx="291" cy="236"/>
              </a:xfrm>
            </p:grpSpPr>
            <p:sp>
              <p:nvSpPr>
                <p:cNvPr id="174"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55" name="Group 203"/>
              <p:cNvGrpSpPr>
                <a:grpSpLocks/>
              </p:cNvGrpSpPr>
              <p:nvPr/>
            </p:nvGrpSpPr>
            <p:grpSpPr bwMode="auto">
              <a:xfrm>
                <a:off x="10534666" y="5156181"/>
                <a:ext cx="223837" cy="180975"/>
                <a:chOff x="5504" y="8144"/>
                <a:chExt cx="291" cy="236"/>
              </a:xfrm>
            </p:grpSpPr>
            <p:sp>
              <p:nvSpPr>
                <p:cNvPr id="172"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50" name="Rectangle 6"/>
            <p:cNvSpPr>
              <a:spLocks noChangeArrowheads="1"/>
            </p:cNvSpPr>
            <p:nvPr/>
          </p:nvSpPr>
          <p:spPr bwMode="auto">
            <a:xfrm>
              <a:off x="6581788" y="1044644"/>
              <a:ext cx="2500330" cy="110799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99CCFF"/>
                  </a:solidFill>
                  <a:latin typeface="Tahoma" pitchFamily="34" charset="0"/>
                </a:rPr>
                <a:t>DECIGO</a:t>
              </a:r>
              <a:r>
                <a:rPr lang="en-US" altLang="ja-JP" sz="1600" b="1" dirty="0" smtClean="0">
                  <a:solidFill>
                    <a:srgbClr val="EAEAEA"/>
                  </a:solidFill>
                  <a:latin typeface="Tahoma" pitchFamily="34" charset="0"/>
                </a:rPr>
                <a:t>  (2027~)</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Space observatory</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     </a:t>
              </a:r>
              <a:r>
                <a:rPr lang="en-US" altLang="ja-JP" sz="1400" b="1" dirty="0" smtClean="0">
                  <a:solidFill>
                    <a:srgbClr val="EAEAEA"/>
                  </a:solidFill>
                  <a:latin typeface="Tahoma" pitchFamily="34" charset="0"/>
                  <a:sym typeface="Wingdings" pitchFamily="2" charset="2"/>
                </a:rPr>
                <a:t> </a:t>
              </a:r>
              <a:r>
                <a:rPr lang="en-US" altLang="ja-JP" sz="1400" b="1" dirty="0" smtClean="0">
                  <a:solidFill>
                    <a:srgbClr val="CCECFF"/>
                  </a:solidFill>
                  <a:latin typeface="Tahoma" pitchFamily="34" charset="0"/>
                  <a:sym typeface="Wingdings" pitchFamily="2" charset="2"/>
                </a:rPr>
                <a:t>Low</a:t>
              </a:r>
              <a:r>
                <a:rPr lang="en-US" altLang="ja-JP" sz="1400" b="1" dirty="0" smtClean="0">
                  <a:solidFill>
                    <a:srgbClr val="EAEAEA"/>
                  </a:solidFill>
                  <a:latin typeface="Tahoma" pitchFamily="34" charset="0"/>
                  <a:sym typeface="Wingdings" pitchFamily="2" charset="2"/>
                </a:rPr>
                <a:t> freq. sources</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sym typeface="Wingdings" pitchFamily="2" charset="2"/>
                </a:rPr>
                <a:t>          Cosmology</a:t>
              </a:r>
              <a:endParaRPr lang="ja-JP" altLang="en-US" sz="1400" b="1" dirty="0">
                <a:solidFill>
                  <a:srgbClr val="EAEAEA"/>
                </a:solidFill>
                <a:latin typeface="Tahoma" pitchFamily="34" charset="0"/>
              </a:endParaRPr>
            </a:p>
          </p:txBody>
        </p:sp>
      </p:grpSp>
      <p:grpSp>
        <p:nvGrpSpPr>
          <p:cNvPr id="62" name="グループ化 264"/>
          <p:cNvGrpSpPr/>
          <p:nvPr/>
        </p:nvGrpSpPr>
        <p:grpSpPr>
          <a:xfrm>
            <a:off x="2214546" y="3146733"/>
            <a:ext cx="6286544" cy="3282663"/>
            <a:chOff x="2214546" y="3146733"/>
            <a:chExt cx="6286544" cy="3282663"/>
          </a:xfrm>
        </p:grpSpPr>
        <p:grpSp>
          <p:nvGrpSpPr>
            <p:cNvPr id="63" name="グループ化 260"/>
            <p:cNvGrpSpPr/>
            <p:nvPr/>
          </p:nvGrpSpPr>
          <p:grpSpPr>
            <a:xfrm>
              <a:off x="2928926" y="3286124"/>
              <a:ext cx="2857520" cy="1359006"/>
              <a:chOff x="2928926" y="3286124"/>
              <a:chExt cx="2857520" cy="1359006"/>
            </a:xfrm>
          </p:grpSpPr>
          <p:sp>
            <p:nvSpPr>
              <p:cNvPr id="237" name="AutoShape 56"/>
              <p:cNvSpPr>
                <a:spLocks noChangeArrowheads="1"/>
              </p:cNvSpPr>
              <p:nvPr/>
            </p:nvSpPr>
            <p:spPr bwMode="auto">
              <a:xfrm>
                <a:off x="2928926" y="3287808"/>
                <a:ext cx="2857520" cy="1357322"/>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pic>
            <p:nvPicPr>
              <p:cNvPr id="227" name="Picture 1"/>
              <p:cNvPicPr>
                <a:picLocks noChangeAspect="1" noChangeArrowheads="1"/>
              </p:cNvPicPr>
              <p:nvPr/>
            </p:nvPicPr>
            <p:blipFill>
              <a:blip r:embed="rId5" cstate="print"/>
              <a:srcRect t="13895" r="68272" b="29528"/>
              <a:stretch>
                <a:fillRect/>
              </a:stretch>
            </p:blipFill>
            <p:spPr bwMode="auto">
              <a:xfrm>
                <a:off x="4502067" y="3359246"/>
                <a:ext cx="1212941" cy="1214446"/>
              </a:xfrm>
              <a:prstGeom prst="rect">
                <a:avLst/>
              </a:prstGeom>
              <a:noFill/>
              <a:ln w="9525">
                <a:noFill/>
                <a:miter lim="800000"/>
                <a:headEnd/>
                <a:tailEnd/>
              </a:ln>
            </p:spPr>
          </p:pic>
          <p:sp>
            <p:nvSpPr>
              <p:cNvPr id="228" name="Rectangle 6"/>
              <p:cNvSpPr>
                <a:spLocks noChangeArrowheads="1"/>
              </p:cNvSpPr>
              <p:nvPr/>
            </p:nvSpPr>
            <p:spPr bwMode="auto">
              <a:xfrm>
                <a:off x="2930431" y="3286124"/>
                <a:ext cx="2071702" cy="110799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FFCCCC"/>
                    </a:solidFill>
                    <a:latin typeface="Tahoma" pitchFamily="34" charset="0"/>
                  </a:rPr>
                  <a:t>DPF </a:t>
                </a:r>
                <a:r>
                  <a:rPr lang="en-US" altLang="ja-JP" sz="1600" b="1" dirty="0" smtClean="0">
                    <a:solidFill>
                      <a:srgbClr val="EAEAEA"/>
                    </a:solidFill>
                    <a:latin typeface="Tahoma" pitchFamily="34" charset="0"/>
                  </a:rPr>
                  <a:t> (2015~)</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Small Satellite</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     Galactic events</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      Earth’s gravity</a:t>
                </a:r>
                <a:endParaRPr lang="ja-JP" altLang="en-US" sz="1400" b="1" dirty="0">
                  <a:solidFill>
                    <a:srgbClr val="EAEAEA"/>
                  </a:solidFill>
                  <a:latin typeface="Tahoma" pitchFamily="34" charset="0"/>
                </a:endParaRPr>
              </a:p>
            </p:txBody>
          </p:sp>
        </p:grpSp>
        <p:grpSp>
          <p:nvGrpSpPr>
            <p:cNvPr id="75" name="グループ化 256"/>
            <p:cNvGrpSpPr/>
            <p:nvPr/>
          </p:nvGrpSpPr>
          <p:grpSpPr>
            <a:xfrm>
              <a:off x="2214546" y="4786322"/>
              <a:ext cx="2286016" cy="1643074"/>
              <a:chOff x="2214546" y="4786322"/>
              <a:chExt cx="2286016" cy="1643074"/>
            </a:xfrm>
          </p:grpSpPr>
          <p:sp>
            <p:nvSpPr>
              <p:cNvPr id="238" name="AutoShape 56"/>
              <p:cNvSpPr>
                <a:spLocks noChangeArrowheads="1"/>
              </p:cNvSpPr>
              <p:nvPr/>
            </p:nvSpPr>
            <p:spPr bwMode="auto">
              <a:xfrm>
                <a:off x="2214546" y="4786322"/>
                <a:ext cx="2071702" cy="1643074"/>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sp>
            <p:nvSpPr>
              <p:cNvPr id="231" name="Rectangle 6"/>
              <p:cNvSpPr>
                <a:spLocks noChangeArrowheads="1"/>
              </p:cNvSpPr>
              <p:nvPr/>
            </p:nvSpPr>
            <p:spPr bwMode="auto">
              <a:xfrm>
                <a:off x="2214546" y="4786322"/>
                <a:ext cx="2286016" cy="63402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FF9999"/>
                    </a:solidFill>
                    <a:latin typeface="Tahoma" pitchFamily="34" charset="0"/>
                  </a:rPr>
                  <a:t>SWIM </a:t>
                </a:r>
                <a:r>
                  <a:rPr lang="en-US" altLang="ja-JP" sz="1600" b="1" dirty="0" smtClean="0">
                    <a:solidFill>
                      <a:srgbClr val="EAEAEA"/>
                    </a:solidFill>
                    <a:latin typeface="Tahoma" pitchFamily="34" charset="0"/>
                  </a:rPr>
                  <a:t> (2009~)</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First module in orbit</a:t>
                </a:r>
              </a:p>
            </p:txBody>
          </p:sp>
          <p:pic>
            <p:nvPicPr>
              <p:cNvPr id="232" name="図 16" descr="photo_sat_3_01L.jpg"/>
              <p:cNvPicPr>
                <a:picLocks noChangeAspect="1"/>
              </p:cNvPicPr>
              <p:nvPr/>
            </p:nvPicPr>
            <p:blipFill>
              <a:blip r:embed="rId6" cstate="print"/>
              <a:srcRect/>
              <a:stretch>
                <a:fillRect/>
              </a:stretch>
            </p:blipFill>
            <p:spPr bwMode="auto">
              <a:xfrm>
                <a:off x="2571736" y="5357826"/>
                <a:ext cx="1339683" cy="1071570"/>
              </a:xfrm>
              <a:prstGeom prst="rect">
                <a:avLst/>
              </a:prstGeom>
              <a:noFill/>
              <a:ln w="9525">
                <a:noFill/>
                <a:miter lim="800000"/>
                <a:headEnd/>
                <a:tailEnd/>
              </a:ln>
            </p:spPr>
          </p:pic>
        </p:grpSp>
        <p:sp>
          <p:nvSpPr>
            <p:cNvPr id="242" name="右矢印 241"/>
            <p:cNvSpPr/>
            <p:nvPr/>
          </p:nvSpPr>
          <p:spPr bwMode="auto">
            <a:xfrm rot="19112456">
              <a:off x="6978669" y="3146733"/>
              <a:ext cx="357190" cy="285752"/>
            </a:xfrm>
            <a:prstGeom prst="rightArrow">
              <a:avLst/>
            </a:prstGeom>
            <a:solidFill>
              <a:srgbClr val="99CCFF">
                <a:alpha val="10000"/>
              </a:srgbClr>
            </a:solidFill>
            <a:ln w="6350">
              <a:solidFill>
                <a:srgbClr val="99CC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grpSp>
          <p:nvGrpSpPr>
            <p:cNvPr id="80" name="グループ化 261"/>
            <p:cNvGrpSpPr/>
            <p:nvPr/>
          </p:nvGrpSpPr>
          <p:grpSpPr>
            <a:xfrm>
              <a:off x="6143636" y="3429000"/>
              <a:ext cx="1571636" cy="634020"/>
              <a:chOff x="6143636" y="3429000"/>
              <a:chExt cx="1571636" cy="634020"/>
            </a:xfrm>
          </p:grpSpPr>
          <p:sp>
            <p:nvSpPr>
              <p:cNvPr id="254" name="AutoShape 56"/>
              <p:cNvSpPr>
                <a:spLocks noChangeArrowheads="1"/>
              </p:cNvSpPr>
              <p:nvPr/>
            </p:nvSpPr>
            <p:spPr bwMode="auto">
              <a:xfrm>
                <a:off x="6143636" y="3442648"/>
                <a:ext cx="1428760" cy="571504"/>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sp>
            <p:nvSpPr>
              <p:cNvPr id="247" name="Rectangle 6"/>
              <p:cNvSpPr>
                <a:spLocks noChangeArrowheads="1"/>
              </p:cNvSpPr>
              <p:nvPr/>
            </p:nvSpPr>
            <p:spPr bwMode="auto">
              <a:xfrm>
                <a:off x="6143636" y="3429000"/>
                <a:ext cx="1571636" cy="63402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FFCCCC"/>
                    </a:solidFill>
                    <a:latin typeface="Tahoma" pitchFamily="34" charset="0"/>
                  </a:rPr>
                  <a:t>Pre-DECIGO </a:t>
                </a:r>
                <a:r>
                  <a:rPr lang="en-US" altLang="ja-JP" sz="1600" b="1" dirty="0" smtClean="0">
                    <a:solidFill>
                      <a:srgbClr val="EAEAEA"/>
                    </a:solidFill>
                    <a:latin typeface="Tahoma" pitchFamily="34" charset="0"/>
                  </a:rPr>
                  <a:t>   </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(2021~)</a:t>
                </a:r>
              </a:p>
            </p:txBody>
          </p:sp>
        </p:grpSp>
        <p:sp>
          <p:nvSpPr>
            <p:cNvPr id="248" name="右矢印 247"/>
            <p:cNvSpPr/>
            <p:nvPr/>
          </p:nvSpPr>
          <p:spPr bwMode="auto">
            <a:xfrm rot="19585848">
              <a:off x="4192589" y="4575494"/>
              <a:ext cx="357190" cy="285752"/>
            </a:xfrm>
            <a:prstGeom prst="rightArrow">
              <a:avLst/>
            </a:prstGeom>
            <a:solidFill>
              <a:srgbClr val="99CCFF">
                <a:alpha val="10000"/>
              </a:srgbClr>
            </a:solidFill>
            <a:ln w="6350">
              <a:solidFill>
                <a:srgbClr val="99CC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249" name="右矢印 248"/>
            <p:cNvSpPr/>
            <p:nvPr/>
          </p:nvSpPr>
          <p:spPr bwMode="auto">
            <a:xfrm rot="1710271">
              <a:off x="5739910" y="4425606"/>
              <a:ext cx="357190" cy="285752"/>
            </a:xfrm>
            <a:prstGeom prst="rightArrow">
              <a:avLst/>
            </a:prstGeom>
            <a:solidFill>
              <a:srgbClr val="99CCFF">
                <a:alpha val="10000"/>
              </a:srgbClr>
            </a:solidFill>
            <a:ln w="6350">
              <a:solidFill>
                <a:srgbClr val="99CC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grpSp>
          <p:nvGrpSpPr>
            <p:cNvPr id="98" name="グループ化 257"/>
            <p:cNvGrpSpPr/>
            <p:nvPr/>
          </p:nvGrpSpPr>
          <p:grpSpPr>
            <a:xfrm>
              <a:off x="6072198" y="4572008"/>
              <a:ext cx="2428892" cy="1758654"/>
              <a:chOff x="6072198" y="4572008"/>
              <a:chExt cx="2428892" cy="1758654"/>
            </a:xfrm>
          </p:grpSpPr>
          <p:sp>
            <p:nvSpPr>
              <p:cNvPr id="251" name="AutoShape 56"/>
              <p:cNvSpPr>
                <a:spLocks noChangeArrowheads="1"/>
              </p:cNvSpPr>
              <p:nvPr/>
            </p:nvSpPr>
            <p:spPr bwMode="auto">
              <a:xfrm>
                <a:off x="6072198" y="4616150"/>
                <a:ext cx="2428892" cy="1714512"/>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sp>
            <p:nvSpPr>
              <p:cNvPr id="224" name="Rectangle 6"/>
              <p:cNvSpPr>
                <a:spLocks noChangeArrowheads="1"/>
              </p:cNvSpPr>
              <p:nvPr/>
            </p:nvSpPr>
            <p:spPr bwMode="auto">
              <a:xfrm>
                <a:off x="6072198" y="4572008"/>
                <a:ext cx="2428892" cy="871008"/>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99CCFF"/>
                    </a:solidFill>
                    <a:latin typeface="Tahoma" pitchFamily="34" charset="0"/>
                  </a:rPr>
                  <a:t>Satellite Gravity</a:t>
                </a:r>
                <a:r>
                  <a:rPr lang="en-US" altLang="ja-JP" sz="1600" b="1" dirty="0" smtClean="0">
                    <a:solidFill>
                      <a:srgbClr val="EAEAEA"/>
                    </a:solidFill>
                    <a:latin typeface="Tahoma" pitchFamily="34" charset="0"/>
                  </a:rPr>
                  <a:t>  (?~)</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Space observatory</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     </a:t>
                </a:r>
                <a:r>
                  <a:rPr lang="en-US" altLang="ja-JP" sz="1400" b="1" dirty="0" smtClean="0">
                    <a:solidFill>
                      <a:srgbClr val="EAEAEA"/>
                    </a:solidFill>
                    <a:latin typeface="Tahoma" pitchFamily="34" charset="0"/>
                    <a:sym typeface="Wingdings" pitchFamily="2" charset="2"/>
                  </a:rPr>
                  <a:t> Earth environment</a:t>
                </a:r>
                <a:endParaRPr lang="ja-JP" altLang="en-US" sz="1400" b="1" dirty="0">
                  <a:solidFill>
                    <a:srgbClr val="EAEAEA"/>
                  </a:solidFill>
                  <a:latin typeface="Tahoma" pitchFamily="34" charset="0"/>
                </a:endParaRPr>
              </a:p>
            </p:txBody>
          </p:sp>
          <p:pic>
            <p:nvPicPr>
              <p:cNvPr id="252" name="Picture 9" descr="GOCE Satellite"/>
              <p:cNvPicPr>
                <a:picLocks noChangeAspect="1" noChangeArrowheads="1"/>
              </p:cNvPicPr>
              <p:nvPr/>
            </p:nvPicPr>
            <p:blipFill>
              <a:blip r:embed="rId7" cstate="print"/>
              <a:srcRect/>
              <a:stretch>
                <a:fillRect/>
              </a:stretch>
            </p:blipFill>
            <p:spPr bwMode="auto">
              <a:xfrm>
                <a:off x="6429388" y="5429264"/>
                <a:ext cx="1282481" cy="875293"/>
              </a:xfrm>
              <a:prstGeom prst="rect">
                <a:avLst/>
              </a:prstGeom>
              <a:noFill/>
            </p:spPr>
          </p:pic>
        </p:grpSp>
        <p:sp>
          <p:nvSpPr>
            <p:cNvPr id="253" name="右矢印 252"/>
            <p:cNvSpPr/>
            <p:nvPr/>
          </p:nvSpPr>
          <p:spPr bwMode="auto">
            <a:xfrm rot="20540828">
              <a:off x="5822966" y="3690745"/>
              <a:ext cx="357190" cy="285752"/>
            </a:xfrm>
            <a:prstGeom prst="rightArrow">
              <a:avLst/>
            </a:prstGeom>
            <a:solidFill>
              <a:srgbClr val="99CCFF">
                <a:alpha val="10000"/>
              </a:srgbClr>
            </a:solidFill>
            <a:ln w="6350">
              <a:solidFill>
                <a:srgbClr val="99CC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grpSp>
      <p:grpSp>
        <p:nvGrpSpPr>
          <p:cNvPr id="105" name="グループ化 263"/>
          <p:cNvGrpSpPr/>
          <p:nvPr/>
        </p:nvGrpSpPr>
        <p:grpSpPr>
          <a:xfrm>
            <a:off x="214282" y="857232"/>
            <a:ext cx="3286148" cy="4687039"/>
            <a:chOff x="214282" y="857232"/>
            <a:chExt cx="3286148" cy="4687039"/>
          </a:xfrm>
        </p:grpSpPr>
        <p:grpSp>
          <p:nvGrpSpPr>
            <p:cNvPr id="106" name="グループ化 259"/>
            <p:cNvGrpSpPr/>
            <p:nvPr/>
          </p:nvGrpSpPr>
          <p:grpSpPr>
            <a:xfrm>
              <a:off x="285720" y="857232"/>
              <a:ext cx="3214710" cy="4687039"/>
              <a:chOff x="285720" y="857232"/>
              <a:chExt cx="3214710" cy="4687039"/>
            </a:xfrm>
          </p:grpSpPr>
          <p:grpSp>
            <p:nvGrpSpPr>
              <p:cNvPr id="118" name="グループ化 265"/>
              <p:cNvGrpSpPr/>
              <p:nvPr/>
            </p:nvGrpSpPr>
            <p:grpSpPr>
              <a:xfrm>
                <a:off x="285720" y="2742140"/>
                <a:ext cx="2571768" cy="2486627"/>
                <a:chOff x="285720" y="2742140"/>
                <a:chExt cx="2571768" cy="2486627"/>
              </a:xfrm>
            </p:grpSpPr>
            <p:grpSp>
              <p:nvGrpSpPr>
                <p:cNvPr id="143" name="グループ化 255"/>
                <p:cNvGrpSpPr/>
                <p:nvPr/>
              </p:nvGrpSpPr>
              <p:grpSpPr>
                <a:xfrm>
                  <a:off x="285720" y="2928934"/>
                  <a:ext cx="2071702" cy="1928826"/>
                  <a:chOff x="285720" y="2928934"/>
                  <a:chExt cx="2071702" cy="1928826"/>
                </a:xfrm>
              </p:grpSpPr>
              <p:sp>
                <p:nvSpPr>
                  <p:cNvPr id="239" name="AutoShape 56"/>
                  <p:cNvSpPr>
                    <a:spLocks noChangeArrowheads="1"/>
                  </p:cNvSpPr>
                  <p:nvPr/>
                </p:nvSpPr>
                <p:spPr bwMode="auto">
                  <a:xfrm>
                    <a:off x="285720" y="2928934"/>
                    <a:ext cx="1857388" cy="1928826"/>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sp>
                <p:nvSpPr>
                  <p:cNvPr id="229" name="Rectangle 6"/>
                  <p:cNvSpPr>
                    <a:spLocks noChangeArrowheads="1"/>
                  </p:cNvSpPr>
                  <p:nvPr/>
                </p:nvSpPr>
                <p:spPr bwMode="auto">
                  <a:xfrm>
                    <a:off x="285720" y="2928934"/>
                    <a:ext cx="2071702" cy="815929"/>
                  </a:xfrm>
                  <a:prstGeom prst="rect">
                    <a:avLst/>
                  </a:prstGeom>
                  <a:noFill/>
                  <a:ln w="15875">
                    <a:noFill/>
                    <a:miter lim="800000"/>
                    <a:headEnd/>
                    <a:tailEnd/>
                  </a:ln>
                  <a:effectLst/>
                </p:spPr>
                <p:txBody>
                  <a:bodyPr wrap="square">
                    <a:spAutoFit/>
                  </a:bodyPr>
                  <a:lstStyle/>
                  <a:p>
                    <a:pPr algn="l">
                      <a:lnSpc>
                        <a:spcPct val="105000"/>
                      </a:lnSpc>
                      <a:buClr>
                        <a:schemeClr val="accent2"/>
                      </a:buClr>
                      <a:buSzPct val="70000"/>
                      <a:buFont typeface="Wingdings" pitchFamily="2" charset="2"/>
                      <a:buNone/>
                    </a:pPr>
                    <a:r>
                      <a:rPr lang="en-US" altLang="ja-JP" sz="1600" b="1" dirty="0" smtClean="0">
                        <a:solidFill>
                          <a:srgbClr val="99CCFF"/>
                        </a:solidFill>
                        <a:latin typeface="Tahoma" pitchFamily="34" charset="0"/>
                      </a:rPr>
                      <a:t>TOBA</a:t>
                    </a:r>
                    <a:r>
                      <a:rPr lang="en-US" altLang="ja-JP" sz="1600" b="1" dirty="0" smtClean="0">
                        <a:solidFill>
                          <a:srgbClr val="EAEAEA"/>
                        </a:solidFill>
                        <a:latin typeface="Tahoma" pitchFamily="34" charset="0"/>
                      </a:rPr>
                      <a:t>  (2005~)</a:t>
                    </a:r>
                  </a:p>
                  <a:p>
                    <a:pPr algn="l">
                      <a:lnSpc>
                        <a:spcPct val="105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Novel Detector </a:t>
                    </a:r>
                  </a:p>
                  <a:p>
                    <a:pPr algn="l">
                      <a:lnSpc>
                        <a:spcPct val="105000"/>
                      </a:lnSpc>
                      <a:buClr>
                        <a:schemeClr val="accent2"/>
                      </a:buClr>
                      <a:buSzPct val="70000"/>
                      <a:buFont typeface="Wingdings" pitchFamily="2" charset="2"/>
                      <a:buNone/>
                    </a:pPr>
                    <a:r>
                      <a:rPr lang="en-US" altLang="ja-JP" sz="1400" b="1" dirty="0" smtClean="0">
                        <a:solidFill>
                          <a:srgbClr val="EAEAEA"/>
                        </a:solidFill>
                        <a:latin typeface="Tahoma" pitchFamily="34" charset="0"/>
                      </a:rPr>
                      <a:t>      configuration</a:t>
                    </a:r>
                  </a:p>
                </p:txBody>
              </p:sp>
              <p:pic>
                <p:nvPicPr>
                  <p:cNvPr id="234" name="Picture 1026"/>
                  <p:cNvPicPr>
                    <a:picLocks noChangeAspect="1" noChangeArrowheads="1"/>
                  </p:cNvPicPr>
                  <p:nvPr/>
                </p:nvPicPr>
                <p:blipFill>
                  <a:blip r:embed="rId8" cstate="print"/>
                  <a:srcRect/>
                  <a:stretch>
                    <a:fillRect/>
                  </a:stretch>
                </p:blipFill>
                <p:spPr bwMode="auto">
                  <a:xfrm>
                    <a:off x="428596" y="3714753"/>
                    <a:ext cx="1571636" cy="1102368"/>
                  </a:xfrm>
                  <a:prstGeom prst="rect">
                    <a:avLst/>
                  </a:prstGeom>
                  <a:noFill/>
                  <a:ln w="15875">
                    <a:noFill/>
                    <a:miter lim="800000"/>
                    <a:headEnd/>
                    <a:tailEnd/>
                  </a:ln>
                  <a:effectLst/>
                </p:spPr>
              </p:pic>
            </p:grpSp>
            <p:sp>
              <p:nvSpPr>
                <p:cNvPr id="244" name="右矢印 243"/>
                <p:cNvSpPr/>
                <p:nvPr/>
              </p:nvSpPr>
              <p:spPr bwMode="auto">
                <a:xfrm rot="17717282">
                  <a:off x="2027112" y="2777859"/>
                  <a:ext cx="357190" cy="285752"/>
                </a:xfrm>
                <a:prstGeom prst="rightArrow">
                  <a:avLst/>
                </a:prstGeom>
                <a:solidFill>
                  <a:srgbClr val="CC99FF">
                    <a:alpha val="10000"/>
                  </a:srgbClr>
                </a:solidFill>
                <a:ln w="6350">
                  <a:solidFill>
                    <a:srgbClr val="CC99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245" name="右矢印 244"/>
                <p:cNvSpPr/>
                <p:nvPr/>
              </p:nvSpPr>
              <p:spPr bwMode="auto">
                <a:xfrm rot="1984297">
                  <a:off x="1826310" y="4943015"/>
                  <a:ext cx="357190" cy="285752"/>
                </a:xfrm>
                <a:prstGeom prst="rightArrow">
                  <a:avLst/>
                </a:prstGeom>
                <a:solidFill>
                  <a:srgbClr val="CC99FF">
                    <a:alpha val="10000"/>
                  </a:srgbClr>
                </a:solidFill>
                <a:ln w="6350">
                  <a:solidFill>
                    <a:srgbClr val="CC99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246" name="右矢印 245"/>
                <p:cNvSpPr/>
                <p:nvPr/>
              </p:nvSpPr>
              <p:spPr bwMode="auto">
                <a:xfrm>
                  <a:off x="2244180" y="3863993"/>
                  <a:ext cx="613308" cy="279387"/>
                </a:xfrm>
                <a:prstGeom prst="rightArrow">
                  <a:avLst/>
                </a:prstGeom>
                <a:solidFill>
                  <a:srgbClr val="CC99FF">
                    <a:alpha val="10000"/>
                  </a:srgbClr>
                </a:solidFill>
                <a:ln w="6350">
                  <a:solidFill>
                    <a:srgbClr val="CC99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grpSp>
          <p:sp>
            <p:nvSpPr>
              <p:cNvPr id="256" name="Rectangle 16"/>
              <p:cNvSpPr>
                <a:spLocks noChangeArrowheads="1"/>
              </p:cNvSpPr>
              <p:nvPr/>
            </p:nvSpPr>
            <p:spPr bwMode="auto">
              <a:xfrm>
                <a:off x="1000100" y="5214950"/>
                <a:ext cx="1214446" cy="32932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smtClean="0">
                    <a:solidFill>
                      <a:srgbClr val="FFFFFF"/>
                    </a:solidFill>
                    <a:latin typeface="Tahoma" pitchFamily="34" charset="0"/>
                    <a:ea typeface="HGP創英角ｺﾞｼｯｸUB" pitchFamily="50" charset="-128"/>
                    <a:cs typeface="+mn-cs"/>
                  </a:rPr>
                  <a:t>回転</a:t>
                </a:r>
                <a:r>
                  <a:rPr kumimoji="1" lang="en-US" altLang="ja-JP" sz="1400" b="1" kern="1200" dirty="0" smtClean="0">
                    <a:solidFill>
                      <a:srgbClr val="FFFFFF"/>
                    </a:solidFill>
                    <a:latin typeface="Tahoma" pitchFamily="34" charset="0"/>
                    <a:ea typeface="HGP創英角ｺﾞｼｯｸUB" pitchFamily="50" charset="-128"/>
                    <a:cs typeface="+mn-cs"/>
                  </a:rPr>
                  <a:t>TOBA</a:t>
                </a:r>
                <a:endParaRPr kumimoji="1" lang="ja-JP" altLang="en-US" sz="1400" b="1" kern="1200" dirty="0">
                  <a:solidFill>
                    <a:srgbClr val="FFFFFF"/>
                  </a:solidFill>
                  <a:latin typeface="Tahoma" pitchFamily="34" charset="0"/>
                  <a:ea typeface="HGP創英角ｺﾞｼｯｸUB" pitchFamily="50" charset="-128"/>
                  <a:cs typeface="+mn-cs"/>
                </a:endParaRPr>
              </a:p>
            </p:txBody>
          </p:sp>
          <p:grpSp>
            <p:nvGrpSpPr>
              <p:cNvPr id="167" name="グループ化 254"/>
              <p:cNvGrpSpPr/>
              <p:nvPr/>
            </p:nvGrpSpPr>
            <p:grpSpPr>
              <a:xfrm>
                <a:off x="1142976" y="857232"/>
                <a:ext cx="2357454" cy="2234679"/>
                <a:chOff x="1142976" y="857232"/>
                <a:chExt cx="2357454" cy="2234679"/>
              </a:xfrm>
            </p:grpSpPr>
            <p:grpSp>
              <p:nvGrpSpPr>
                <p:cNvPr id="168" name="グループ化 254"/>
                <p:cNvGrpSpPr/>
                <p:nvPr/>
              </p:nvGrpSpPr>
              <p:grpSpPr>
                <a:xfrm>
                  <a:off x="1142976" y="857232"/>
                  <a:ext cx="2071702" cy="1785950"/>
                  <a:chOff x="1142976" y="857232"/>
                  <a:chExt cx="2071702" cy="1785950"/>
                </a:xfrm>
              </p:grpSpPr>
              <p:sp>
                <p:nvSpPr>
                  <p:cNvPr id="240" name="AutoShape 56"/>
                  <p:cNvSpPr>
                    <a:spLocks noChangeArrowheads="1"/>
                  </p:cNvSpPr>
                  <p:nvPr/>
                </p:nvSpPr>
                <p:spPr bwMode="auto">
                  <a:xfrm>
                    <a:off x="1142976" y="928670"/>
                    <a:ext cx="2000264" cy="1714512"/>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pic>
                <p:nvPicPr>
                  <p:cNvPr id="230" name="図 229" descr="setup_kyoto100214.JPG"/>
                  <p:cNvPicPr>
                    <a:picLocks noChangeAspect="1"/>
                  </p:cNvPicPr>
                  <p:nvPr/>
                </p:nvPicPr>
                <p:blipFill>
                  <a:blip r:embed="rId9" cstate="print"/>
                  <a:stretch>
                    <a:fillRect/>
                  </a:stretch>
                </p:blipFill>
                <p:spPr>
                  <a:xfrm>
                    <a:off x="1411425" y="1451477"/>
                    <a:ext cx="1517501" cy="1138127"/>
                  </a:xfrm>
                  <a:prstGeom prst="rect">
                    <a:avLst/>
                  </a:prstGeom>
                </p:spPr>
              </p:pic>
              <p:sp>
                <p:nvSpPr>
                  <p:cNvPr id="233" name="Rectangle 6"/>
                  <p:cNvSpPr>
                    <a:spLocks noChangeArrowheads="1"/>
                  </p:cNvSpPr>
                  <p:nvPr/>
                </p:nvSpPr>
                <p:spPr bwMode="auto">
                  <a:xfrm>
                    <a:off x="1142976" y="857232"/>
                    <a:ext cx="2071702" cy="63402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CC99FF"/>
                        </a:solidFill>
                        <a:latin typeface="Tahoma" pitchFamily="34" charset="0"/>
                      </a:rPr>
                      <a:t>Gravity</a:t>
                    </a:r>
                    <a:r>
                      <a:rPr lang="en-US" altLang="ja-JP" sz="1600" b="1" dirty="0" smtClean="0">
                        <a:solidFill>
                          <a:srgbClr val="EAEAEA"/>
                        </a:solidFill>
                        <a:latin typeface="Tahoma" pitchFamily="34" charset="0"/>
                      </a:rPr>
                      <a:t>  (2009~)</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Test of gravity </a:t>
                    </a:r>
                    <a:r>
                      <a:rPr lang="en-US" altLang="ja-JP" sz="1400" b="1" dirty="0" smtClean="0">
                        <a:solidFill>
                          <a:srgbClr val="EAEAEA"/>
                        </a:solidFill>
                        <a:latin typeface="Tahoma" pitchFamily="34" charset="0"/>
                      </a:rPr>
                      <a:t>ISL </a:t>
                    </a:r>
                  </a:p>
                </p:txBody>
              </p:sp>
            </p:grpSp>
            <p:sp>
              <p:nvSpPr>
                <p:cNvPr id="257" name="Rectangle 16"/>
                <p:cNvSpPr>
                  <a:spLocks noChangeArrowheads="1"/>
                </p:cNvSpPr>
                <p:nvPr/>
              </p:nvSpPr>
              <p:spPr bwMode="auto">
                <a:xfrm>
                  <a:off x="2285984" y="2786058"/>
                  <a:ext cx="1214446" cy="305853"/>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400" b="1" dirty="0" smtClean="0">
                      <a:solidFill>
                        <a:srgbClr val="FFFFFF"/>
                      </a:solidFill>
                    </a:rPr>
                    <a:t>捩じれ振子</a:t>
                  </a:r>
                  <a:endParaRPr kumimoji="1" lang="ja-JP" altLang="en-US" sz="1400" b="1" kern="1200" dirty="0">
                    <a:solidFill>
                      <a:srgbClr val="FFFFFF"/>
                    </a:solidFill>
                    <a:latin typeface="Tahoma" pitchFamily="34" charset="0"/>
                    <a:ea typeface="HGP創英角ｺﾞｼｯｸUB" pitchFamily="50" charset="-128"/>
                    <a:cs typeface="+mn-cs"/>
                  </a:endParaRPr>
                </a:p>
              </p:txBody>
            </p:sp>
          </p:grpSp>
          <p:sp>
            <p:nvSpPr>
              <p:cNvPr id="258" name="Rectangle 16"/>
              <p:cNvSpPr>
                <a:spLocks noChangeArrowheads="1"/>
              </p:cNvSpPr>
              <p:nvPr/>
            </p:nvSpPr>
            <p:spPr bwMode="auto">
              <a:xfrm>
                <a:off x="2143108" y="3357562"/>
                <a:ext cx="1214446" cy="566309"/>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smtClean="0">
                    <a:solidFill>
                      <a:srgbClr val="FFFFFF"/>
                    </a:solidFill>
                    <a:latin typeface="Tahoma" pitchFamily="34" charset="0"/>
                    <a:ea typeface="HGP創英角ｺﾞｼｯｸUB" pitchFamily="50" charset="-128"/>
                    <a:cs typeface="+mn-cs"/>
                  </a:rPr>
                  <a:t>低周波</a:t>
                </a:r>
                <a:endParaRPr kumimoji="1" lang="en-US" altLang="ja-JP" sz="1400" b="1" kern="1200" dirty="0" smtClean="0">
                  <a:solidFill>
                    <a:srgbClr val="FFFF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lang="ja-JP" altLang="en-US" sz="1400" b="1" dirty="0" smtClean="0">
                    <a:solidFill>
                      <a:srgbClr val="FFFFFF"/>
                    </a:solidFill>
                  </a:rPr>
                  <a:t>数雑音</a:t>
                </a:r>
                <a:endParaRPr lang="en-US" altLang="ja-JP" sz="1400" b="1" dirty="0" smtClean="0">
                  <a:solidFill>
                    <a:srgbClr val="FFFFFF"/>
                  </a:solidFill>
                </a:endParaRPr>
              </a:p>
            </p:txBody>
          </p:sp>
        </p:grpSp>
        <p:sp>
          <p:nvSpPr>
            <p:cNvPr id="262" name="Rectangle 16"/>
            <p:cNvSpPr>
              <a:spLocks noChangeArrowheads="1"/>
            </p:cNvSpPr>
            <p:nvPr/>
          </p:nvSpPr>
          <p:spPr bwMode="auto">
            <a:xfrm>
              <a:off x="214282" y="1000108"/>
              <a:ext cx="1214446" cy="305853"/>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endParaRPr kumimoji="1" lang="en-US" altLang="ja-JP" sz="1400" b="1" kern="1200" dirty="0" smtClean="0">
                <a:solidFill>
                  <a:srgbClr val="FFFFFF"/>
                </a:solidFill>
                <a:latin typeface="Tahoma" pitchFamily="34" charset="0"/>
                <a:ea typeface="HGP創英角ｺﾞｼｯｸUB" pitchFamily="50" charset="-128"/>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lum bright="-60000" contrast="-60000"/>
          </a:blip>
          <a:srcRect/>
          <a:stretch>
            <a:fillRect/>
          </a:stretch>
        </p:blipFill>
        <p:spPr bwMode="auto">
          <a:xfrm>
            <a:off x="4643438" y="755258"/>
            <a:ext cx="4214842" cy="5676460"/>
          </a:xfrm>
          <a:prstGeom prst="rect">
            <a:avLst/>
          </a:prstGeom>
          <a:noFill/>
          <a:ln w="9525">
            <a:noFill/>
            <a:miter lim="800000"/>
            <a:headEnd/>
            <a:tailEnd/>
          </a:ln>
          <a:effectLst/>
        </p:spPr>
      </p:pic>
      <p:sp>
        <p:nvSpPr>
          <p:cNvPr id="7"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118213" name="Rectangle 5"/>
          <p:cNvSpPr>
            <a:spLocks noGrp="1" noChangeArrowheads="1"/>
          </p:cNvSpPr>
          <p:nvPr>
            <p:ph type="body" idx="4294967295"/>
          </p:nvPr>
        </p:nvSpPr>
        <p:spPr>
          <a:xfrm>
            <a:off x="757238" y="765175"/>
            <a:ext cx="8386762" cy="5711825"/>
          </a:xfrm>
        </p:spPr>
        <p:txBody>
          <a:bodyPr/>
          <a:lstStyle/>
          <a:p>
            <a:pPr>
              <a:buFont typeface="Wingdings" pitchFamily="2" charset="2"/>
              <a:buNone/>
            </a:pPr>
            <a:r>
              <a:rPr lang="en-US" altLang="ja-JP" dirty="0"/>
              <a:t> </a:t>
            </a:r>
          </a:p>
        </p:txBody>
      </p:sp>
      <p:sp>
        <p:nvSpPr>
          <p:cNvPr id="1118212" name="Rectangle 4"/>
          <p:cNvSpPr>
            <a:spLocks noChangeArrowheads="1"/>
          </p:cNvSpPr>
          <p:nvPr/>
        </p:nvSpPr>
        <p:spPr bwMode="auto">
          <a:xfrm>
            <a:off x="1571604" y="1944319"/>
            <a:ext cx="5429288" cy="75713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3600" b="1" dirty="0" smtClean="0">
                <a:solidFill>
                  <a:srgbClr val="F8F8F8"/>
                </a:solidFill>
                <a:effectLst>
                  <a:outerShdw blurRad="38100" dist="38100" dir="2700000" algn="tl">
                    <a:srgbClr val="C0C0C0"/>
                  </a:outerShdw>
                </a:effectLst>
              </a:rPr>
              <a:t>3. </a:t>
            </a:r>
            <a:r>
              <a:rPr lang="ja-JP" altLang="en-US" sz="3600" b="1" dirty="0" smtClean="0">
                <a:solidFill>
                  <a:srgbClr val="F8F8F8"/>
                </a:solidFill>
                <a:effectLst>
                  <a:outerShdw blurRad="38100" dist="38100" dir="2700000" algn="tl">
                    <a:srgbClr val="C0C0C0"/>
                  </a:outerShdw>
                </a:effectLst>
              </a:rPr>
              <a:t>微小距離重力</a:t>
            </a:r>
            <a:endParaRPr lang="en-US" altLang="ja-JP" sz="3600" b="1" dirty="0" smtClean="0">
              <a:solidFill>
                <a:srgbClr val="F8F8F8"/>
              </a:solidFill>
              <a:effectLst>
                <a:outerShdw blurRad="38100" dist="38100" dir="2700000" algn="tl">
                  <a:srgbClr val="C0C0C0"/>
                </a:outerShdw>
              </a:effectLst>
            </a:endParaRPr>
          </a:p>
        </p:txBody>
      </p:sp>
      <p:sp>
        <p:nvSpPr>
          <p:cNvPr id="6" name="Rectangle 4"/>
          <p:cNvSpPr>
            <a:spLocks noChangeArrowheads="1"/>
          </p:cNvSpPr>
          <p:nvPr/>
        </p:nvSpPr>
        <p:spPr bwMode="auto">
          <a:xfrm>
            <a:off x="2100576" y="3026029"/>
            <a:ext cx="5429288" cy="1865126"/>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3200" b="1" dirty="0" smtClean="0">
                <a:solidFill>
                  <a:srgbClr val="FFCCCC"/>
                </a:solidFill>
                <a:effectLst>
                  <a:outerShdw blurRad="38100" dist="38100" dir="2700000" algn="tl">
                    <a:srgbClr val="C0C0C0"/>
                  </a:outerShdw>
                </a:effectLst>
              </a:rPr>
              <a:t>重力の逆二乗則</a:t>
            </a:r>
            <a:endParaRPr lang="en-US" altLang="ja-JP" sz="3200" b="1" dirty="0" smtClean="0">
              <a:solidFill>
                <a:srgbClr val="FFCCCC"/>
              </a:solidFill>
              <a:effectLst>
                <a:outerShdw blurRad="38100" dist="38100" dir="2700000" algn="tl">
                  <a:srgbClr val="C0C0C0"/>
                </a:outerShdw>
              </a:effectLst>
            </a:endParaRPr>
          </a:p>
          <a:p>
            <a:pPr algn="l">
              <a:lnSpc>
                <a:spcPct val="120000"/>
              </a:lnSpc>
              <a:buClr>
                <a:schemeClr val="accent2"/>
              </a:buClr>
              <a:buSzPct val="70000"/>
              <a:buFont typeface="Wingdings" pitchFamily="2" charset="2"/>
              <a:buNone/>
            </a:pPr>
            <a:r>
              <a:rPr lang="ja-JP" altLang="en-US" sz="3200" b="1" dirty="0" smtClean="0">
                <a:solidFill>
                  <a:srgbClr val="FFFFFF"/>
                </a:solidFill>
                <a:effectLst>
                  <a:outerShdw blurRad="38100" dist="38100" dir="2700000" algn="tl">
                    <a:srgbClr val="C0C0C0"/>
                  </a:outerShdw>
                </a:effectLst>
              </a:rPr>
              <a:t>捩じれ振子実験</a:t>
            </a:r>
            <a:endParaRPr lang="en-US" altLang="ja-JP" sz="3200" b="1" dirty="0" smtClean="0">
              <a:solidFill>
                <a:srgbClr val="FFFFFF"/>
              </a:solidFill>
              <a:effectLst>
                <a:outerShdw blurRad="38100" dist="38100" dir="2700000" algn="tl">
                  <a:srgbClr val="C0C0C0"/>
                </a:outerShdw>
              </a:effectLst>
            </a:endParaRPr>
          </a:p>
          <a:p>
            <a:pPr algn="l">
              <a:lnSpc>
                <a:spcPct val="120000"/>
              </a:lnSpc>
              <a:buClr>
                <a:schemeClr val="accent2"/>
              </a:buClr>
              <a:buSzPct val="70000"/>
              <a:buFont typeface="Wingdings" pitchFamily="2" charset="2"/>
              <a:buNone/>
            </a:pPr>
            <a:r>
              <a:rPr lang="ja-JP" altLang="en-US" sz="3200" b="1" dirty="0" smtClean="0">
                <a:solidFill>
                  <a:srgbClr val="FFFFFF"/>
                </a:solidFill>
                <a:effectLst>
                  <a:outerShdw blurRad="38100" dist="38100" dir="2700000" algn="tl">
                    <a:srgbClr val="C0C0C0"/>
                  </a:outerShdw>
                </a:effectLst>
              </a:rPr>
              <a:t>原子分光実験</a:t>
            </a:r>
            <a:endParaRPr lang="en-US" altLang="ja-JP" sz="3200" b="1" dirty="0" smtClean="0">
              <a:solidFill>
                <a:srgbClr val="FFCCCC"/>
              </a:solidFill>
              <a:effectLst>
                <a:outerShdw blurRad="38100" dist="38100" dir="2700000" algn="tl">
                  <a:srgbClr val="C0C0C0"/>
                </a:outerShdw>
              </a:effectLst>
            </a:endParaRPr>
          </a:p>
        </p:txBody>
      </p:sp>
      <p:sp>
        <p:nvSpPr>
          <p:cNvPr id="8" name="右矢印 7"/>
          <p:cNvSpPr/>
          <p:nvPr/>
        </p:nvSpPr>
        <p:spPr bwMode="auto">
          <a:xfrm>
            <a:off x="1785918" y="3214686"/>
            <a:ext cx="285752" cy="285752"/>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円/楕円 304"/>
          <p:cNvSpPr/>
          <p:nvPr/>
        </p:nvSpPr>
        <p:spPr bwMode="auto">
          <a:xfrm>
            <a:off x="2786050" y="1785926"/>
            <a:ext cx="4071966" cy="3786214"/>
          </a:xfrm>
          <a:prstGeom prst="ellipse">
            <a:avLst/>
          </a:prstGeom>
          <a:noFill/>
          <a:ln w="889000" cap="flat" cmpd="sng" algn="ctr">
            <a:solidFill>
              <a:srgbClr val="FFFFFF">
                <a:alpha val="5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pic>
        <p:nvPicPr>
          <p:cNvPr id="225" name="Picture 5"/>
          <p:cNvPicPr>
            <a:picLocks noChangeAspect="1" noChangeArrowheads="1"/>
          </p:cNvPicPr>
          <p:nvPr/>
        </p:nvPicPr>
        <p:blipFill>
          <a:blip r:embed="rId4" cstate="print">
            <a:lum bright="-83000" contrast="-83000"/>
          </a:blip>
          <a:srcRect l="5661" r="7548" b="2255"/>
          <a:stretch>
            <a:fillRect/>
          </a:stretch>
        </p:blipFill>
        <p:spPr bwMode="auto">
          <a:xfrm>
            <a:off x="3714743" y="2571744"/>
            <a:ext cx="2290385" cy="2158376"/>
          </a:xfrm>
          <a:prstGeom prst="roundRect">
            <a:avLst>
              <a:gd name="adj" fmla="val 15139"/>
            </a:avLst>
          </a:prstGeom>
          <a:noFill/>
          <a:ln w="9525">
            <a:noFill/>
            <a:miter lim="800000"/>
            <a:headEnd/>
            <a:tailEnd/>
          </a:ln>
        </p:spPr>
      </p:pic>
      <p:sp>
        <p:nvSpPr>
          <p:cNvPr id="228" name="AutoShape 3"/>
          <p:cNvSpPr>
            <a:spLocks noChangeArrowheads="1"/>
          </p:cNvSpPr>
          <p:nvPr/>
        </p:nvSpPr>
        <p:spPr bwMode="auto">
          <a:xfrm>
            <a:off x="3643306" y="2143116"/>
            <a:ext cx="428628" cy="357190"/>
          </a:xfrm>
          <a:prstGeom prst="roundRect">
            <a:avLst>
              <a:gd name="adj" fmla="val 16667"/>
            </a:avLst>
          </a:prstGeom>
          <a:solidFill>
            <a:schemeClr val="accent4">
              <a:lumMod val="20000"/>
              <a:lumOff val="80000"/>
              <a:alpha val="10000"/>
            </a:schemeClr>
          </a:solidFill>
          <a:ln w="15875">
            <a:noFill/>
            <a:round/>
            <a:headEnd/>
            <a:tailEnd/>
          </a:ln>
          <a:effectLst/>
        </p:spPr>
        <p:txBody>
          <a:bodyPr wrap="square" anchor="ctr">
            <a:noAutofit/>
          </a:bodyPr>
          <a:lstStyle/>
          <a:p>
            <a:endParaRPr lang="ja-JP" altLang="en-US" sz="800">
              <a:solidFill>
                <a:srgbClr val="FFFFFF"/>
              </a:solidFill>
            </a:endParaRPr>
          </a:p>
        </p:txBody>
      </p:sp>
      <p:sp>
        <p:nvSpPr>
          <p:cNvPr id="229" name="AutoShape 3"/>
          <p:cNvSpPr>
            <a:spLocks noChangeArrowheads="1"/>
          </p:cNvSpPr>
          <p:nvPr/>
        </p:nvSpPr>
        <p:spPr bwMode="auto">
          <a:xfrm>
            <a:off x="2285984" y="2143116"/>
            <a:ext cx="500066" cy="357190"/>
          </a:xfrm>
          <a:prstGeom prst="roundRect">
            <a:avLst>
              <a:gd name="adj" fmla="val 16667"/>
            </a:avLst>
          </a:prstGeom>
          <a:solidFill>
            <a:schemeClr val="accent4">
              <a:lumMod val="20000"/>
              <a:lumOff val="80000"/>
              <a:alpha val="10000"/>
            </a:schemeClr>
          </a:solidFill>
          <a:ln w="15875">
            <a:noFill/>
            <a:round/>
            <a:headEnd/>
            <a:tailEnd/>
          </a:ln>
          <a:effectLst/>
        </p:spPr>
        <p:txBody>
          <a:bodyPr wrap="square" anchor="ctr">
            <a:noAutofit/>
          </a:bodyPr>
          <a:lstStyle/>
          <a:p>
            <a:endParaRPr lang="ja-JP" altLang="en-US" sz="800">
              <a:solidFill>
                <a:srgbClr val="FFFFFF"/>
              </a:solidFill>
            </a:endParaRPr>
          </a:p>
        </p:txBody>
      </p:sp>
      <p:sp>
        <p:nvSpPr>
          <p:cNvPr id="227" name="AutoShape 30"/>
          <p:cNvSpPr>
            <a:spLocks noChangeArrowheads="1"/>
          </p:cNvSpPr>
          <p:nvPr/>
        </p:nvSpPr>
        <p:spPr bwMode="auto">
          <a:xfrm>
            <a:off x="571472" y="1071546"/>
            <a:ext cx="3714776" cy="2071702"/>
          </a:xfrm>
          <a:prstGeom prst="roundRect">
            <a:avLst>
              <a:gd name="adj" fmla="val 3972"/>
            </a:avLst>
          </a:prstGeom>
          <a:solidFill>
            <a:schemeClr val="accent4">
              <a:lumMod val="40000"/>
              <a:lumOff val="60000"/>
              <a:alpha val="15000"/>
            </a:schemeClr>
          </a:solidFill>
          <a:ln w="12700">
            <a:noFill/>
            <a:round/>
            <a:headEnd/>
            <a:tailEnd/>
          </a:ln>
          <a:effectLst/>
        </p:spPr>
        <p:txBody>
          <a:bodyPr wrap="square" anchor="ctr">
            <a:noAutofit/>
          </a:bodyPr>
          <a:lstStyle/>
          <a:p>
            <a:endParaRPr lang="ja-JP" altLang="en-US" sz="800">
              <a:solidFill>
                <a:srgbClr val="FFFFFF"/>
              </a:solidFill>
            </a:endParaRPr>
          </a:p>
        </p:txBody>
      </p:sp>
      <p:sp>
        <p:nvSpPr>
          <p:cNvPr id="2" name="タイトル 1"/>
          <p:cNvSpPr>
            <a:spLocks noGrp="1"/>
          </p:cNvSpPr>
          <p:nvPr>
            <p:ph type="title"/>
          </p:nvPr>
        </p:nvSpPr>
        <p:spPr/>
        <p:txBody>
          <a:bodyPr/>
          <a:lstStyle/>
          <a:p>
            <a:r>
              <a:rPr lang="ja-JP" altLang="en-US" dirty="0" smtClean="0"/>
              <a:t>重力と重力波</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238" name="Picture 5" descr="GR1transparent"/>
          <p:cNvPicPr>
            <a:picLocks noChangeAspect="1" noChangeArrowheads="1"/>
          </p:cNvPicPr>
          <p:nvPr/>
        </p:nvPicPr>
        <p:blipFill>
          <a:blip r:embed="rId5" cstate="print"/>
          <a:srcRect/>
          <a:stretch>
            <a:fillRect/>
          </a:stretch>
        </p:blipFill>
        <p:spPr bwMode="auto">
          <a:xfrm>
            <a:off x="500034" y="1500174"/>
            <a:ext cx="1689760" cy="1357322"/>
          </a:xfrm>
          <a:prstGeom prst="rect">
            <a:avLst/>
          </a:prstGeom>
          <a:noFill/>
        </p:spPr>
      </p:pic>
      <p:sp>
        <p:nvSpPr>
          <p:cNvPr id="240" name="Text Box 7"/>
          <p:cNvSpPr txBox="1">
            <a:spLocks noChangeArrowheads="1"/>
          </p:cNvSpPr>
          <p:nvPr/>
        </p:nvSpPr>
        <p:spPr bwMode="auto">
          <a:xfrm>
            <a:off x="1142976" y="2672830"/>
            <a:ext cx="619080" cy="184666"/>
          </a:xfrm>
          <a:prstGeom prst="rect">
            <a:avLst/>
          </a:prstGeom>
          <a:noFill/>
          <a:ln w="15875">
            <a:noFill/>
            <a:miter lim="800000"/>
            <a:headEnd/>
            <a:tailEnd/>
          </a:ln>
          <a:effectLst/>
        </p:spPr>
        <p:txBody>
          <a:bodyPr wrap="none">
            <a:spAutoFit/>
          </a:bodyPr>
          <a:lstStyle/>
          <a:p>
            <a:pPr>
              <a:buFontTx/>
              <a:buNone/>
            </a:pPr>
            <a:r>
              <a:rPr lang="ja-JP" altLang="ja-JP" sz="600" b="1" dirty="0" smtClean="0">
                <a:solidFill>
                  <a:srgbClr val="808080"/>
                </a:solidFill>
              </a:rPr>
              <a:t>L</a:t>
            </a:r>
            <a:r>
              <a:rPr lang="en-US" altLang="ja-JP" sz="600" b="1" dirty="0" smtClean="0">
                <a:solidFill>
                  <a:srgbClr val="808080"/>
                </a:solidFill>
              </a:rPr>
              <a:t>.</a:t>
            </a:r>
            <a:r>
              <a:rPr lang="ja-JP" altLang="ja-JP" sz="600" b="1" dirty="0" smtClean="0">
                <a:solidFill>
                  <a:srgbClr val="808080"/>
                </a:solidFill>
              </a:rPr>
              <a:t> </a:t>
            </a:r>
            <a:r>
              <a:rPr lang="ja-JP" altLang="ja-JP" sz="600" b="1" dirty="0">
                <a:solidFill>
                  <a:srgbClr val="808080"/>
                </a:solidFill>
              </a:rPr>
              <a:t>Cadonati</a:t>
            </a:r>
            <a:endParaRPr lang="en-US" altLang="ja-JP" sz="600" b="1" dirty="0">
              <a:solidFill>
                <a:srgbClr val="808080"/>
              </a:solidFill>
            </a:endParaRPr>
          </a:p>
        </p:txBody>
      </p:sp>
      <p:sp>
        <p:nvSpPr>
          <p:cNvPr id="241" name="Rectangle 8"/>
          <p:cNvSpPr>
            <a:spLocks noChangeArrowheads="1"/>
          </p:cNvSpPr>
          <p:nvPr/>
        </p:nvSpPr>
        <p:spPr bwMode="auto">
          <a:xfrm>
            <a:off x="1022337" y="928670"/>
            <a:ext cx="2049465" cy="400110"/>
          </a:xfrm>
          <a:prstGeom prst="rect">
            <a:avLst/>
          </a:prstGeom>
          <a:noFill/>
          <a:ln w="15875">
            <a:noFill/>
            <a:miter lim="800000"/>
            <a:headEnd/>
            <a:tailEnd/>
          </a:ln>
          <a:effectLst/>
        </p:spPr>
        <p:txBody>
          <a:bodyPr wrap="square">
            <a:spAutoFit/>
          </a:bodyPr>
          <a:lstStyle/>
          <a:p>
            <a:pPr algn="l">
              <a:buFontTx/>
              <a:buNone/>
            </a:pPr>
            <a:r>
              <a:rPr lang="ja-JP" altLang="en-US" sz="2000" b="1" dirty="0">
                <a:solidFill>
                  <a:srgbClr val="CCFFFF"/>
                </a:solidFill>
                <a:latin typeface="HGP創英角ﾎﾟｯﾌﾟ体" pitchFamily="50" charset="-128"/>
                <a:ea typeface="HGP創英角ﾎﾟｯﾌﾟ体" pitchFamily="50" charset="-128"/>
              </a:rPr>
              <a:t>一般相対性理論</a:t>
            </a:r>
            <a:endParaRPr lang="ja-JP" altLang="en-US" sz="2000" b="1" dirty="0">
              <a:solidFill>
                <a:srgbClr val="CCFFFF"/>
              </a:solidFill>
              <a:latin typeface="HGP創英角ﾎﾟｯﾌﾟ体" pitchFamily="50" charset="-128"/>
              <a:ea typeface="HGP創英角ﾎﾟｯﾌﾟ体" pitchFamily="50" charset="-128"/>
              <a:sym typeface="Wingdings" pitchFamily="2" charset="2"/>
            </a:endParaRPr>
          </a:p>
        </p:txBody>
      </p:sp>
      <p:sp>
        <p:nvSpPr>
          <p:cNvPr id="242" name="Rectangle 9"/>
          <p:cNvSpPr>
            <a:spLocks noChangeArrowheads="1"/>
          </p:cNvSpPr>
          <p:nvPr/>
        </p:nvSpPr>
        <p:spPr bwMode="auto">
          <a:xfrm>
            <a:off x="2285984" y="1784796"/>
            <a:ext cx="1357838" cy="215444"/>
          </a:xfrm>
          <a:prstGeom prst="rect">
            <a:avLst/>
          </a:prstGeom>
          <a:noFill/>
          <a:ln w="15875">
            <a:noFill/>
            <a:miter lim="800000"/>
            <a:headEnd/>
            <a:tailEnd/>
          </a:ln>
          <a:effectLst/>
        </p:spPr>
        <p:txBody>
          <a:bodyPr wrap="square">
            <a:spAutoFit/>
          </a:bodyPr>
          <a:lstStyle/>
          <a:p>
            <a:pPr algn="l">
              <a:buFontTx/>
              <a:buNone/>
            </a:pPr>
            <a:r>
              <a:rPr lang="ja-JP" altLang="en-US" sz="800" b="1" dirty="0">
                <a:solidFill>
                  <a:srgbClr val="C0C0C0"/>
                </a:solidFill>
                <a:latin typeface="HGP創英角ﾎﾟｯﾌﾟ体" pitchFamily="50" charset="-128"/>
                <a:ea typeface="HGP創英角ﾎﾟｯﾌﾟ体" pitchFamily="50" charset="-128"/>
              </a:rPr>
              <a:t>アインシュタイン方程式</a:t>
            </a:r>
            <a:endParaRPr lang="ja-JP" altLang="en-US" sz="800" b="1" dirty="0">
              <a:solidFill>
                <a:srgbClr val="C0C0C0"/>
              </a:solidFill>
              <a:latin typeface="HGP創英角ﾎﾟｯﾌﾟ体" pitchFamily="50" charset="-128"/>
              <a:ea typeface="HGP創英角ﾎﾟｯﾌﾟ体" pitchFamily="50" charset="-128"/>
              <a:sym typeface="Wingdings" pitchFamily="2" charset="2"/>
            </a:endParaRPr>
          </a:p>
        </p:txBody>
      </p:sp>
      <p:sp>
        <p:nvSpPr>
          <p:cNvPr id="243" name="Rectangle 11"/>
          <p:cNvSpPr>
            <a:spLocks noChangeArrowheads="1"/>
          </p:cNvSpPr>
          <p:nvPr/>
        </p:nvSpPr>
        <p:spPr bwMode="auto">
          <a:xfrm>
            <a:off x="2000232" y="1357298"/>
            <a:ext cx="2428892" cy="307777"/>
          </a:xfrm>
          <a:prstGeom prst="rect">
            <a:avLst/>
          </a:prstGeom>
          <a:noFill/>
          <a:ln w="15875">
            <a:noFill/>
            <a:miter lim="800000"/>
            <a:headEnd/>
            <a:tailEnd/>
          </a:ln>
          <a:effectLst/>
        </p:spPr>
        <p:txBody>
          <a:bodyPr wrap="square">
            <a:spAutoFit/>
          </a:bodyPr>
          <a:lstStyle/>
          <a:p>
            <a:pPr algn="l">
              <a:buFontTx/>
              <a:buNone/>
            </a:pPr>
            <a:r>
              <a:rPr lang="en-US" altLang="ja-JP" sz="1400" b="1"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b="1" dirty="0">
                <a:solidFill>
                  <a:srgbClr val="FFFFFF"/>
                </a:solidFill>
                <a:latin typeface="HGP創英角ﾎﾟｯﾌﾟ体" pitchFamily="50" charset="-128"/>
                <a:ea typeface="HGP創英角ﾎﾟｯﾌﾟ体" pitchFamily="50" charset="-128"/>
              </a:rPr>
              <a:t>重力を時空の性質と解釈</a:t>
            </a:r>
            <a:endParaRPr lang="ja-JP" altLang="en-US" sz="1400" b="1" dirty="0">
              <a:solidFill>
                <a:srgbClr val="FFFFFF"/>
              </a:solidFill>
              <a:latin typeface="HGP創英角ﾎﾟｯﾌﾟ体" pitchFamily="50" charset="-128"/>
              <a:ea typeface="HGP創英角ﾎﾟｯﾌﾟ体" pitchFamily="50" charset="-128"/>
              <a:sym typeface="Wingdings" pitchFamily="2" charset="2"/>
            </a:endParaRPr>
          </a:p>
        </p:txBody>
      </p:sp>
      <p:sp>
        <p:nvSpPr>
          <p:cNvPr id="244" name="Rectangle 12"/>
          <p:cNvSpPr>
            <a:spLocks noChangeArrowheads="1"/>
          </p:cNvSpPr>
          <p:nvPr/>
        </p:nvSpPr>
        <p:spPr bwMode="auto">
          <a:xfrm>
            <a:off x="1928794" y="2786058"/>
            <a:ext cx="1143008" cy="246221"/>
          </a:xfrm>
          <a:prstGeom prst="rect">
            <a:avLst/>
          </a:prstGeom>
          <a:noFill/>
          <a:ln w="15875">
            <a:noFill/>
            <a:miter lim="800000"/>
            <a:headEnd/>
            <a:tailEnd/>
          </a:ln>
          <a:effectLst/>
        </p:spPr>
        <p:txBody>
          <a:bodyPr wrap="square">
            <a:spAutoFit/>
          </a:bodyPr>
          <a:lstStyle/>
          <a:p>
            <a:pPr algn="l">
              <a:buFontTx/>
              <a:buNone/>
            </a:pPr>
            <a:r>
              <a:rPr lang="ja-JP" altLang="en-US" sz="1000" b="1" dirty="0">
                <a:solidFill>
                  <a:srgbClr val="C0C0C0"/>
                </a:solidFill>
                <a:latin typeface="HGP創英角ﾎﾟｯﾌﾟ体" pitchFamily="50" charset="-128"/>
                <a:ea typeface="HGP創英角ﾎﾟｯﾌﾟ体" pitchFamily="50" charset="-128"/>
              </a:rPr>
              <a:t>時空</a:t>
            </a:r>
            <a:r>
              <a:rPr lang="ja-JP" altLang="en-US" sz="1000" b="1" dirty="0" smtClean="0">
                <a:solidFill>
                  <a:srgbClr val="C0C0C0"/>
                </a:solidFill>
                <a:latin typeface="HGP創英角ﾎﾟｯﾌﾟ体" pitchFamily="50" charset="-128"/>
                <a:ea typeface="HGP創英角ﾎﾟｯﾌﾟ体" pitchFamily="50" charset="-128"/>
              </a:rPr>
              <a:t>の歪み</a:t>
            </a:r>
            <a:endParaRPr lang="ja-JP" altLang="en-US" sz="1000" b="1" dirty="0">
              <a:solidFill>
                <a:srgbClr val="C0C0C0"/>
              </a:solidFill>
              <a:latin typeface="HGP創英角ﾎﾟｯﾌﾟ体" pitchFamily="50" charset="-128"/>
              <a:ea typeface="HGP創英角ﾎﾟｯﾌﾟ体" pitchFamily="50" charset="-128"/>
              <a:sym typeface="Wingdings" pitchFamily="2" charset="2"/>
            </a:endParaRPr>
          </a:p>
        </p:txBody>
      </p:sp>
      <p:sp>
        <p:nvSpPr>
          <p:cNvPr id="245" name="Rectangle 13"/>
          <p:cNvSpPr>
            <a:spLocks noChangeArrowheads="1"/>
          </p:cNvSpPr>
          <p:nvPr/>
        </p:nvSpPr>
        <p:spPr bwMode="auto">
          <a:xfrm>
            <a:off x="2786050" y="2743138"/>
            <a:ext cx="1428760" cy="400110"/>
          </a:xfrm>
          <a:prstGeom prst="rect">
            <a:avLst/>
          </a:prstGeom>
          <a:noFill/>
          <a:ln w="15875">
            <a:noFill/>
            <a:miter lim="800000"/>
            <a:headEnd/>
            <a:tailEnd/>
          </a:ln>
          <a:effectLst/>
        </p:spPr>
        <p:txBody>
          <a:bodyPr wrap="square">
            <a:spAutoFit/>
          </a:bodyPr>
          <a:lstStyle/>
          <a:p>
            <a:pPr algn="l">
              <a:buFontTx/>
              <a:buNone/>
            </a:pPr>
            <a:r>
              <a:rPr lang="en-US" altLang="ja-JP" sz="1000" b="1" dirty="0">
                <a:solidFill>
                  <a:srgbClr val="C0C0C0"/>
                </a:solidFill>
                <a:latin typeface="HGP創英角ﾎﾟｯﾌﾟ体" pitchFamily="50" charset="-128"/>
                <a:ea typeface="HGP創英角ﾎﾟｯﾌﾟ体" pitchFamily="50" charset="-128"/>
                <a:sym typeface="Wingdings" pitchFamily="2" charset="2"/>
              </a:rPr>
              <a:t> </a:t>
            </a:r>
            <a:r>
              <a:rPr lang="en-US" altLang="ja-JP" sz="1000" b="1" dirty="0" smtClean="0">
                <a:solidFill>
                  <a:srgbClr val="C0C0C0"/>
                </a:solidFill>
                <a:latin typeface="HGP創英角ﾎﾟｯﾌﾟ体" pitchFamily="50" charset="-128"/>
                <a:ea typeface="HGP創英角ﾎﾟｯﾌﾟ体" pitchFamily="50" charset="-128"/>
                <a:sym typeface="Wingdings" pitchFamily="2" charset="2"/>
              </a:rPr>
              <a:t> </a:t>
            </a:r>
            <a:r>
              <a:rPr lang="ja-JP" altLang="en-US" sz="1000" b="1" dirty="0">
                <a:solidFill>
                  <a:srgbClr val="C0C0C0"/>
                </a:solidFill>
                <a:latin typeface="HGP創英角ﾎﾟｯﾌﾟ体" pitchFamily="50" charset="-128"/>
                <a:ea typeface="HGP創英角ﾎﾟｯﾌﾟ体" pitchFamily="50" charset="-128"/>
                <a:sym typeface="Wingdings" pitchFamily="2" charset="2"/>
              </a:rPr>
              <a:t>質量</a:t>
            </a:r>
          </a:p>
          <a:p>
            <a:pPr algn="l">
              <a:buFontTx/>
              <a:buNone/>
            </a:pPr>
            <a:r>
              <a:rPr kumimoji="0" lang="en-US" altLang="ja-JP" sz="1000" b="1" dirty="0">
                <a:solidFill>
                  <a:srgbClr val="C0C0C0"/>
                </a:solidFill>
                <a:latin typeface="HGP創英角ﾎﾟｯﾌﾟ体" pitchFamily="50" charset="-128"/>
                <a:ea typeface="HGP創英角ﾎﾟｯﾌﾟ体" pitchFamily="50" charset="-128"/>
                <a:sym typeface="Wingdings" pitchFamily="2" charset="2"/>
              </a:rPr>
              <a:t>(</a:t>
            </a:r>
            <a:r>
              <a:rPr kumimoji="0" lang="ja-JP" altLang="en-US" sz="1000" b="1" dirty="0">
                <a:solidFill>
                  <a:srgbClr val="C0C0C0"/>
                </a:solidFill>
                <a:latin typeface="HGP創英角ﾎﾟｯﾌﾟ体" pitchFamily="50" charset="-128"/>
                <a:ea typeface="HGP創英角ﾎﾟｯﾌﾟ体" pitchFamily="50" charset="-128"/>
                <a:sym typeface="Wingdings" pitchFamily="2" charset="2"/>
              </a:rPr>
              <a:t>エ</a:t>
            </a:r>
            <a:r>
              <a:rPr lang="ja-JP" altLang="en-US" sz="1000" b="1" dirty="0">
                <a:solidFill>
                  <a:srgbClr val="C0C0C0"/>
                </a:solidFill>
                <a:latin typeface="HGP創英角ﾎﾟｯﾌﾟ体" pitchFamily="50" charset="-128"/>
                <a:ea typeface="HGP創英角ﾎﾟｯﾌﾟ体" pitchFamily="50" charset="-128"/>
                <a:sym typeface="Wingdings" pitchFamily="2" charset="2"/>
              </a:rPr>
              <a:t>ネルギー・運動量</a:t>
            </a:r>
            <a:r>
              <a:rPr lang="en-US" altLang="ja-JP" sz="1000" b="1" dirty="0">
                <a:solidFill>
                  <a:srgbClr val="C0C0C0"/>
                </a:solidFill>
                <a:latin typeface="HGP創英角ﾎﾟｯﾌﾟ体" pitchFamily="50" charset="-128"/>
                <a:ea typeface="HGP創英角ﾎﾟｯﾌﾟ体" pitchFamily="50" charset="-128"/>
                <a:sym typeface="Wingdings" pitchFamily="2" charset="2"/>
              </a:rPr>
              <a:t>)</a:t>
            </a:r>
          </a:p>
        </p:txBody>
      </p:sp>
      <p:pic>
        <p:nvPicPr>
          <p:cNvPr id="283" name="図 282" descr="txp_fig.bmp"/>
          <p:cNvPicPr>
            <a:picLocks noChangeAspect="1"/>
          </p:cNvPicPr>
          <p:nvPr>
            <p:custDataLst>
              <p:tags r:id="rId1"/>
            </p:custDataLst>
          </p:nvPr>
        </p:nvPicPr>
        <p:blipFill>
          <a:blip r:embed="rId6" cstate="print">
            <a:clrChange>
              <a:clrFrom>
                <a:srgbClr val="FFFFFF"/>
              </a:clrFrom>
              <a:clrTo>
                <a:srgbClr val="FFFFFF">
                  <a:alpha val="0"/>
                </a:srgbClr>
              </a:clrTo>
            </a:clrChange>
            <a:lum bright="100000" contrast="100000"/>
          </a:blip>
          <a:stretch>
            <a:fillRect/>
          </a:stretch>
        </p:blipFill>
        <p:spPr>
          <a:xfrm>
            <a:off x="2357422" y="2071678"/>
            <a:ext cx="1643074" cy="490184"/>
          </a:xfrm>
          <a:prstGeom prst="rect">
            <a:avLst/>
          </a:prstGeom>
          <a:noFill/>
        </p:spPr>
      </p:pic>
      <p:cxnSp>
        <p:nvCxnSpPr>
          <p:cNvPr id="285" name="直線矢印コネクタ 284"/>
          <p:cNvCxnSpPr/>
          <p:nvPr/>
        </p:nvCxnSpPr>
        <p:spPr bwMode="auto">
          <a:xfrm rot="5400000" flipH="1" flipV="1">
            <a:off x="2321719" y="2536009"/>
            <a:ext cx="285752" cy="214346"/>
          </a:xfrm>
          <a:prstGeom prst="straightConnector1">
            <a:avLst/>
          </a:prstGeom>
          <a:solidFill>
            <a:srgbClr val="99CCFF">
              <a:alpha val="50000"/>
            </a:srgbClr>
          </a:solidFill>
          <a:ln w="31750" cap="flat" cmpd="sng" algn="ctr">
            <a:solidFill>
              <a:srgbClr val="808080"/>
            </a:solidFill>
            <a:prstDash val="solid"/>
            <a:round/>
            <a:headEnd type="none" w="med" len="med"/>
            <a:tailEnd type="arrow"/>
          </a:ln>
          <a:effectLst/>
        </p:spPr>
      </p:cxnSp>
      <p:cxnSp>
        <p:nvCxnSpPr>
          <p:cNvPr id="287" name="直線矢印コネクタ 286"/>
          <p:cNvCxnSpPr/>
          <p:nvPr/>
        </p:nvCxnSpPr>
        <p:spPr bwMode="auto">
          <a:xfrm flipV="1">
            <a:off x="3286116" y="2500306"/>
            <a:ext cx="500098" cy="285752"/>
          </a:xfrm>
          <a:prstGeom prst="straightConnector1">
            <a:avLst/>
          </a:prstGeom>
          <a:solidFill>
            <a:srgbClr val="99CCFF">
              <a:alpha val="50000"/>
            </a:srgbClr>
          </a:solidFill>
          <a:ln w="31750" cap="flat" cmpd="sng" algn="ctr">
            <a:solidFill>
              <a:srgbClr val="808080"/>
            </a:solidFill>
            <a:prstDash val="solid"/>
            <a:round/>
            <a:headEnd type="none" w="med" len="med"/>
            <a:tailEnd type="arrow"/>
          </a:ln>
          <a:effectLst/>
        </p:spPr>
      </p:cxnSp>
      <p:grpSp>
        <p:nvGrpSpPr>
          <p:cNvPr id="4" name="グループ化 320"/>
          <p:cNvGrpSpPr/>
          <p:nvPr/>
        </p:nvGrpSpPr>
        <p:grpSpPr>
          <a:xfrm>
            <a:off x="4390306" y="1247192"/>
            <a:ext cx="4467974" cy="1864308"/>
            <a:chOff x="4390306" y="1247192"/>
            <a:chExt cx="4467974" cy="1864308"/>
          </a:xfrm>
        </p:grpSpPr>
        <p:sp>
          <p:nvSpPr>
            <p:cNvPr id="252" name="Rectangle 9"/>
            <p:cNvSpPr>
              <a:spLocks noChangeArrowheads="1"/>
            </p:cNvSpPr>
            <p:nvPr/>
          </p:nvSpPr>
          <p:spPr bwMode="auto">
            <a:xfrm rot="293275">
              <a:off x="4390306" y="1364742"/>
              <a:ext cx="857256" cy="276999"/>
            </a:xfrm>
            <a:prstGeom prst="rect">
              <a:avLst/>
            </a:prstGeom>
            <a:noFill/>
            <a:ln w="15875">
              <a:noFill/>
              <a:miter lim="800000"/>
              <a:headEnd/>
              <a:tailEnd/>
            </a:ln>
            <a:effectLst/>
          </p:spPr>
          <p:txBody>
            <a:bodyPr wrap="square">
              <a:spAutoFit/>
            </a:bodyPr>
            <a:lstStyle/>
            <a:p>
              <a:pPr algn="l">
                <a:buFontTx/>
                <a:buNone/>
              </a:pPr>
              <a:r>
                <a:rPr lang="ja-JP" altLang="en-US" sz="1200" dirty="0" smtClean="0">
                  <a:solidFill>
                    <a:srgbClr val="B2B2B2"/>
                  </a:solidFill>
                  <a:latin typeface="HGP創英角ﾎﾟｯﾌﾟ体" pitchFamily="50" charset="-128"/>
                  <a:ea typeface="HGP創英角ﾎﾟｯﾌﾟ体" pitchFamily="50" charset="-128"/>
                </a:rPr>
                <a:t>変動成分</a:t>
              </a:r>
              <a:endParaRPr lang="ja-JP" altLang="en-US" sz="1200" dirty="0">
                <a:solidFill>
                  <a:srgbClr val="B2B2B2"/>
                </a:solidFill>
                <a:latin typeface="HGP創英角ﾎﾟｯﾌﾟ体" pitchFamily="50" charset="-128"/>
                <a:ea typeface="HGP創英角ﾎﾟｯﾌﾟ体" pitchFamily="50" charset="-128"/>
                <a:sym typeface="Wingdings" pitchFamily="2" charset="2"/>
              </a:endParaRPr>
            </a:p>
          </p:txBody>
        </p:sp>
        <p:sp>
          <p:nvSpPr>
            <p:cNvPr id="12" name="AutoShape 25"/>
            <p:cNvSpPr>
              <a:spLocks noChangeArrowheads="1"/>
            </p:cNvSpPr>
            <p:nvPr/>
          </p:nvSpPr>
          <p:spPr bwMode="auto">
            <a:xfrm>
              <a:off x="5214942" y="1361550"/>
              <a:ext cx="3643338" cy="1685994"/>
            </a:xfrm>
            <a:prstGeom prst="roundRect">
              <a:avLst>
                <a:gd name="adj" fmla="val 3972"/>
              </a:avLst>
            </a:prstGeom>
            <a:solidFill>
              <a:srgbClr val="99CCFF">
                <a:alpha val="15000"/>
              </a:srgbClr>
            </a:solidFill>
            <a:ln w="12700">
              <a:noFill/>
              <a:round/>
              <a:headEnd/>
              <a:tailEnd/>
            </a:ln>
            <a:effectLst/>
          </p:spPr>
          <p:txBody>
            <a:bodyPr anchor="ctr">
              <a:noAutofit/>
            </a:bodyPr>
            <a:lstStyle/>
            <a:p>
              <a:endParaRPr lang="ja-JP" altLang="en-US" sz="800">
                <a:solidFill>
                  <a:srgbClr val="FFFFFF"/>
                </a:solidFill>
              </a:endParaRPr>
            </a:p>
          </p:txBody>
        </p:sp>
        <p:sp>
          <p:nvSpPr>
            <p:cNvPr id="263" name="Rectangle 8"/>
            <p:cNvSpPr>
              <a:spLocks noChangeArrowheads="1"/>
            </p:cNvSpPr>
            <p:nvPr/>
          </p:nvSpPr>
          <p:spPr bwMode="auto">
            <a:xfrm>
              <a:off x="5571723" y="1247192"/>
              <a:ext cx="1000541" cy="400110"/>
            </a:xfrm>
            <a:prstGeom prst="rect">
              <a:avLst/>
            </a:prstGeom>
            <a:noFill/>
            <a:ln w="15875">
              <a:noFill/>
              <a:miter lim="800000"/>
              <a:headEnd/>
              <a:tailEnd/>
            </a:ln>
            <a:effectLst/>
          </p:spPr>
          <p:txBody>
            <a:bodyPr wrap="square">
              <a:spAutoFit/>
            </a:bodyPr>
            <a:lstStyle/>
            <a:p>
              <a:pPr algn="l">
                <a:buFontTx/>
                <a:buNone/>
              </a:pPr>
              <a:r>
                <a:rPr lang="ja-JP" altLang="en-US" sz="2000" b="1" dirty="0" smtClean="0">
                  <a:solidFill>
                    <a:srgbClr val="99CCFF"/>
                  </a:solidFill>
                  <a:latin typeface="HGP創英角ﾎﾟｯﾌﾟ体" pitchFamily="50" charset="-128"/>
                  <a:ea typeface="HGP創英角ﾎﾟｯﾌﾟ体" pitchFamily="50" charset="-128"/>
                </a:rPr>
                <a:t>重力波</a:t>
              </a:r>
              <a:endParaRPr lang="ja-JP" altLang="en-US" sz="2000" b="1" dirty="0">
                <a:solidFill>
                  <a:srgbClr val="99CCFF"/>
                </a:solidFill>
                <a:latin typeface="HGP創英角ﾎﾟｯﾌﾟ体" pitchFamily="50" charset="-128"/>
                <a:ea typeface="HGP創英角ﾎﾟｯﾌﾟ体" pitchFamily="50" charset="-128"/>
                <a:sym typeface="Wingdings" pitchFamily="2" charset="2"/>
              </a:endParaRPr>
            </a:p>
          </p:txBody>
        </p:sp>
        <p:sp>
          <p:nvSpPr>
            <p:cNvPr id="266" name="Rectangle 11"/>
            <p:cNvSpPr>
              <a:spLocks noChangeArrowheads="1"/>
            </p:cNvSpPr>
            <p:nvPr/>
          </p:nvSpPr>
          <p:spPr bwMode="auto">
            <a:xfrm>
              <a:off x="5253629" y="1618784"/>
              <a:ext cx="2961709" cy="1492716"/>
            </a:xfrm>
            <a:prstGeom prst="rect">
              <a:avLst/>
            </a:prstGeom>
            <a:noFill/>
            <a:ln w="15875">
              <a:noFill/>
              <a:miter lim="800000"/>
              <a:headEnd/>
              <a:tailEnd/>
            </a:ln>
            <a:effectLst/>
          </p:spPr>
          <p:txBody>
            <a:bodyPr wrap="square">
              <a:spAutoFit/>
            </a:bodyPr>
            <a:lstStyle/>
            <a:p>
              <a:pPr algn="l">
                <a:lnSpc>
                  <a:spcPct val="130000"/>
                </a:lnSpc>
                <a:buFontTx/>
                <a:buNone/>
              </a:pPr>
              <a:r>
                <a:rPr lang="ja-JP" altLang="en-US" sz="1400" dirty="0" smtClean="0">
                  <a:solidFill>
                    <a:srgbClr val="CCECFF"/>
                  </a:solidFill>
                  <a:latin typeface="HGP創英角ﾎﾟｯﾌﾟ体" pitchFamily="50" charset="-128"/>
                  <a:ea typeface="HGP創英角ﾎﾟｯﾌﾟ体" pitchFamily="50" charset="-128"/>
                  <a:sym typeface="Wingdings" pitchFamily="2" charset="2"/>
                </a:rPr>
                <a:t>重力波天文学 </a:t>
              </a:r>
              <a:endParaRPr lang="en-US" altLang="ja-JP" sz="1400" dirty="0" smtClean="0">
                <a:solidFill>
                  <a:srgbClr val="CCECFF"/>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FFFFFF"/>
                  </a:solidFill>
                  <a:latin typeface="HGP創英角ﾎﾟｯﾌﾟ体" pitchFamily="50" charset="-128"/>
                  <a:ea typeface="HGP創英角ﾎﾟｯﾌﾟ体" pitchFamily="50" charset="-128"/>
                  <a:sym typeface="Wingdings" pitchFamily="2" charset="2"/>
                </a:rPr>
                <a:t>宇宙を探る新しい目</a:t>
              </a:r>
              <a:endParaRPr lang="en-US" altLang="ja-JP" sz="1400" dirty="0" smtClean="0">
                <a:solidFill>
                  <a:srgbClr val="FFFFFF"/>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激しい天体現象の中心部</a:t>
              </a:r>
              <a:endParaRPr lang="en-US" altLang="ja-JP" sz="1400" dirty="0" smtClean="0">
                <a:solidFill>
                  <a:srgbClr val="C0C0C0"/>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C0C0C0"/>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誕生直後の宇宙の姿</a:t>
              </a:r>
              <a:endParaRPr lang="en-US" altLang="ja-JP" sz="1400" dirty="0" smtClean="0">
                <a:solidFill>
                  <a:srgbClr val="C0C0C0"/>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CCECFF"/>
                  </a:solidFill>
                  <a:latin typeface="HGP創英角ﾎﾟｯﾌﾟ体" pitchFamily="50" charset="-128"/>
                  <a:ea typeface="HGP創英角ﾎﾟｯﾌﾟ体" pitchFamily="50" charset="-128"/>
                  <a:sym typeface="Wingdings" pitchFamily="2" charset="2"/>
                </a:rPr>
                <a:t>一般相対性理論の検証</a:t>
              </a:r>
              <a:endParaRPr lang="en-US" altLang="ja-JP" sz="1400" dirty="0" smtClean="0">
                <a:solidFill>
                  <a:srgbClr val="CCECFF"/>
                </a:solidFill>
                <a:latin typeface="HGP創英角ﾎﾟｯﾌﾟ体" pitchFamily="50" charset="-128"/>
                <a:ea typeface="HGP創英角ﾎﾟｯﾌﾟ体" pitchFamily="50" charset="-128"/>
                <a:sym typeface="Wingdings" pitchFamily="2" charset="2"/>
              </a:endParaRPr>
            </a:p>
          </p:txBody>
        </p:sp>
        <p:pic>
          <p:nvPicPr>
            <p:cNvPr id="1037" name="Picture 13"/>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7604936" y="1443014"/>
              <a:ext cx="1207372" cy="1533092"/>
            </a:xfrm>
            <a:prstGeom prst="rect">
              <a:avLst/>
            </a:prstGeom>
            <a:noFill/>
            <a:ln w="9525">
              <a:noFill/>
              <a:miter lim="800000"/>
              <a:headEnd/>
              <a:tailEnd/>
            </a:ln>
          </p:spPr>
        </p:pic>
        <p:sp>
          <p:nvSpPr>
            <p:cNvPr id="310" name="フリーフォーム 309"/>
            <p:cNvSpPr/>
            <p:nvPr/>
          </p:nvSpPr>
          <p:spPr bwMode="auto">
            <a:xfrm>
              <a:off x="4467349" y="1787525"/>
              <a:ext cx="571500" cy="69850"/>
            </a:xfrm>
            <a:custGeom>
              <a:avLst/>
              <a:gdLst>
                <a:gd name="connsiteX0" fmla="*/ 0 w 571500"/>
                <a:gd name="connsiteY0" fmla="*/ 3175 h 69850"/>
                <a:gd name="connsiteX1" fmla="*/ 257175 w 571500"/>
                <a:gd name="connsiteY1" fmla="*/ 3175 h 69850"/>
                <a:gd name="connsiteX2" fmla="*/ 409575 w 571500"/>
                <a:gd name="connsiteY2" fmla="*/ 22225 h 69850"/>
                <a:gd name="connsiteX3" fmla="*/ 571500 w 571500"/>
                <a:gd name="connsiteY3" fmla="*/ 69850 h 69850"/>
              </a:gdLst>
              <a:ahLst/>
              <a:cxnLst>
                <a:cxn ang="0">
                  <a:pos x="connsiteX0" y="connsiteY0"/>
                </a:cxn>
                <a:cxn ang="0">
                  <a:pos x="connsiteX1" y="connsiteY1"/>
                </a:cxn>
                <a:cxn ang="0">
                  <a:pos x="connsiteX2" y="connsiteY2"/>
                </a:cxn>
                <a:cxn ang="0">
                  <a:pos x="connsiteX3" y="connsiteY3"/>
                </a:cxn>
              </a:cxnLst>
              <a:rect l="l" t="t" r="r" b="b"/>
              <a:pathLst>
                <a:path w="571500" h="69850">
                  <a:moveTo>
                    <a:pt x="0" y="3175"/>
                  </a:moveTo>
                  <a:cubicBezTo>
                    <a:pt x="94456" y="1587"/>
                    <a:pt x="188913" y="0"/>
                    <a:pt x="257175" y="3175"/>
                  </a:cubicBezTo>
                  <a:cubicBezTo>
                    <a:pt x="325437" y="6350"/>
                    <a:pt x="357188" y="11113"/>
                    <a:pt x="409575" y="22225"/>
                  </a:cubicBezTo>
                  <a:cubicBezTo>
                    <a:pt x="461962" y="33337"/>
                    <a:pt x="571500" y="69850"/>
                    <a:pt x="571500" y="69850"/>
                  </a:cubicBezTo>
                </a:path>
              </a:pathLst>
            </a:custGeom>
            <a:noFill/>
            <a:ln w="76200" cap="flat" cmpd="sng" algn="ctr">
              <a:solidFill>
                <a:srgbClr val="FFFFFF">
                  <a:alpha val="90000"/>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grpSp>
      <p:grpSp>
        <p:nvGrpSpPr>
          <p:cNvPr id="5" name="グループ化 321"/>
          <p:cNvGrpSpPr/>
          <p:nvPr/>
        </p:nvGrpSpPr>
        <p:grpSpPr>
          <a:xfrm>
            <a:off x="428596" y="3156336"/>
            <a:ext cx="4071966" cy="2772994"/>
            <a:chOff x="428596" y="3156336"/>
            <a:chExt cx="4071966" cy="2772994"/>
          </a:xfrm>
        </p:grpSpPr>
        <p:sp>
          <p:nvSpPr>
            <p:cNvPr id="9" name="AutoShape 30"/>
            <p:cNvSpPr>
              <a:spLocks noChangeArrowheads="1"/>
            </p:cNvSpPr>
            <p:nvPr/>
          </p:nvSpPr>
          <p:spPr bwMode="auto">
            <a:xfrm>
              <a:off x="428596" y="4143380"/>
              <a:ext cx="4000528" cy="1785950"/>
            </a:xfrm>
            <a:prstGeom prst="roundRect">
              <a:avLst>
                <a:gd name="adj" fmla="val 3972"/>
              </a:avLst>
            </a:prstGeom>
            <a:solidFill>
              <a:srgbClr val="CCFFCC">
                <a:alpha val="15000"/>
              </a:srgbClr>
            </a:solidFill>
            <a:ln w="12700">
              <a:noFill/>
              <a:round/>
              <a:headEnd/>
              <a:tailEnd/>
            </a:ln>
            <a:effectLst/>
          </p:spPr>
          <p:txBody>
            <a:bodyPr anchor="ctr">
              <a:noAutofit/>
            </a:bodyPr>
            <a:lstStyle/>
            <a:p>
              <a:endParaRPr lang="ja-JP" altLang="en-US" sz="800">
                <a:solidFill>
                  <a:srgbClr val="FFFFFF"/>
                </a:solidFill>
              </a:endParaRPr>
            </a:p>
          </p:txBody>
        </p:sp>
        <p:sp>
          <p:nvSpPr>
            <p:cNvPr id="251" name="Rectangle 9"/>
            <p:cNvSpPr>
              <a:spLocks noChangeArrowheads="1"/>
            </p:cNvSpPr>
            <p:nvPr/>
          </p:nvSpPr>
          <p:spPr bwMode="auto">
            <a:xfrm rot="16469517">
              <a:off x="2085243" y="3446464"/>
              <a:ext cx="857256" cy="276999"/>
            </a:xfrm>
            <a:prstGeom prst="rect">
              <a:avLst/>
            </a:prstGeom>
            <a:noFill/>
            <a:ln w="15875">
              <a:noFill/>
              <a:miter lim="800000"/>
              <a:headEnd/>
              <a:tailEnd/>
            </a:ln>
            <a:effectLst/>
          </p:spPr>
          <p:txBody>
            <a:bodyPr wrap="square">
              <a:spAutoFit/>
            </a:bodyPr>
            <a:lstStyle/>
            <a:p>
              <a:pPr algn="l">
                <a:buFontTx/>
                <a:buNone/>
              </a:pPr>
              <a:r>
                <a:rPr lang="ja-JP" altLang="en-US" sz="1200" dirty="0" smtClean="0">
                  <a:solidFill>
                    <a:srgbClr val="B2B2B2"/>
                  </a:solidFill>
                  <a:latin typeface="HGP創英角ﾎﾟｯﾌﾟ体" pitchFamily="50" charset="-128"/>
                  <a:ea typeface="HGP創英角ﾎﾟｯﾌﾟ体" pitchFamily="50" charset="-128"/>
                </a:rPr>
                <a:t>定常成分</a:t>
              </a:r>
              <a:endParaRPr lang="ja-JP" altLang="en-US" sz="1200" dirty="0">
                <a:solidFill>
                  <a:srgbClr val="B2B2B2"/>
                </a:solidFill>
                <a:latin typeface="HGP創英角ﾎﾟｯﾌﾟ体" pitchFamily="50" charset="-128"/>
                <a:ea typeface="HGP創英角ﾎﾟｯﾌﾟ体" pitchFamily="50" charset="-128"/>
                <a:sym typeface="Wingdings" pitchFamily="2" charset="2"/>
              </a:endParaRPr>
            </a:p>
          </p:txBody>
        </p:sp>
        <p:sp>
          <p:nvSpPr>
            <p:cNvPr id="264" name="Rectangle 8"/>
            <p:cNvSpPr>
              <a:spLocks noChangeArrowheads="1"/>
            </p:cNvSpPr>
            <p:nvPr/>
          </p:nvSpPr>
          <p:spPr bwMode="auto">
            <a:xfrm>
              <a:off x="1851681" y="4000504"/>
              <a:ext cx="1434435" cy="400110"/>
            </a:xfrm>
            <a:prstGeom prst="rect">
              <a:avLst/>
            </a:prstGeom>
            <a:noFill/>
            <a:ln w="15875">
              <a:noFill/>
              <a:miter lim="800000"/>
              <a:headEnd/>
              <a:tailEnd/>
            </a:ln>
            <a:effectLst/>
          </p:spPr>
          <p:txBody>
            <a:bodyPr wrap="square">
              <a:spAutoFit/>
            </a:bodyPr>
            <a:lstStyle/>
            <a:p>
              <a:pPr algn="l">
                <a:buFontTx/>
                <a:buNone/>
              </a:pPr>
              <a:r>
                <a:rPr lang="ja-JP" altLang="en-US" sz="2000" b="1" dirty="0" smtClean="0">
                  <a:solidFill>
                    <a:srgbClr val="99FF99"/>
                  </a:solidFill>
                  <a:latin typeface="HGP創英角ﾎﾟｯﾌﾟ体" pitchFamily="50" charset="-128"/>
                  <a:ea typeface="HGP創英角ﾎﾟｯﾌﾟ体" pitchFamily="50" charset="-128"/>
                </a:rPr>
                <a:t>重力</a:t>
              </a:r>
              <a:endParaRPr lang="ja-JP" altLang="en-US" sz="2000" b="1" dirty="0">
                <a:solidFill>
                  <a:srgbClr val="99FF99"/>
                </a:solidFill>
                <a:latin typeface="HGP創英角ﾎﾟｯﾌﾟ体" pitchFamily="50" charset="-128"/>
                <a:ea typeface="HGP創英角ﾎﾟｯﾌﾟ体" pitchFamily="50" charset="-128"/>
                <a:sym typeface="Wingdings" pitchFamily="2" charset="2"/>
              </a:endParaRPr>
            </a:p>
          </p:txBody>
        </p:sp>
        <p:sp>
          <p:nvSpPr>
            <p:cNvPr id="265" name="Rectangle 11"/>
            <p:cNvSpPr>
              <a:spLocks noChangeArrowheads="1"/>
            </p:cNvSpPr>
            <p:nvPr/>
          </p:nvSpPr>
          <p:spPr bwMode="auto">
            <a:xfrm>
              <a:off x="1643042" y="4472897"/>
              <a:ext cx="2857520" cy="1453026"/>
            </a:xfrm>
            <a:prstGeom prst="rect">
              <a:avLst/>
            </a:prstGeom>
            <a:noFill/>
            <a:ln w="15875">
              <a:noFill/>
              <a:miter lim="800000"/>
              <a:headEnd/>
              <a:tailEnd/>
            </a:ln>
            <a:effectLst/>
          </p:spPr>
          <p:txBody>
            <a:bodyPr wrap="square">
              <a:spAutoFit/>
            </a:bodyPr>
            <a:lstStyle/>
            <a:p>
              <a:pPr algn="l">
                <a:lnSpc>
                  <a:spcPct val="130000"/>
                </a:lnSpc>
                <a:buFontTx/>
                <a:buNone/>
              </a:pPr>
              <a:r>
                <a:rPr lang="ja-JP" altLang="en-US" sz="1400" dirty="0" smtClean="0">
                  <a:solidFill>
                    <a:srgbClr val="CCFFCC"/>
                  </a:solidFill>
                  <a:latin typeface="HGP創英角ﾎﾟｯﾌﾟ体" pitchFamily="50" charset="-128"/>
                  <a:ea typeface="HGP創英角ﾎﾟｯﾌﾟ体" pitchFamily="50" charset="-128"/>
                  <a:sym typeface="Wingdings" pitchFamily="2" charset="2"/>
                </a:rPr>
                <a:t>時空の成り立ちを探る</a:t>
              </a:r>
              <a:endParaRPr lang="en-US" altLang="ja-JP" sz="1400" dirty="0" smtClean="0">
                <a:solidFill>
                  <a:srgbClr val="CCFFCC"/>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C0C0C0"/>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現代物理学の諸問題への知見</a:t>
              </a:r>
              <a:endParaRPr lang="en-US" altLang="ja-JP" sz="1400" dirty="0" smtClean="0">
                <a:solidFill>
                  <a:srgbClr val="C0C0C0"/>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　　高次元時空</a:t>
              </a:r>
              <a:r>
                <a:rPr lang="en-US" altLang="ja-JP" sz="1400" dirty="0" smtClean="0">
                  <a:solidFill>
                    <a:srgbClr val="C0C0C0"/>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重力子の振る舞い</a:t>
              </a:r>
              <a:endParaRPr lang="en-US" altLang="ja-JP" sz="1400" dirty="0" smtClean="0">
                <a:solidFill>
                  <a:srgbClr val="C0C0C0"/>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CCFFCC"/>
                  </a:solidFill>
                  <a:latin typeface="HGP創英角ﾎﾟｯﾌﾟ体" pitchFamily="50" charset="-128"/>
                  <a:ea typeface="HGP創英角ﾎﾟｯﾌﾟ体" pitchFamily="50" charset="-128"/>
                  <a:sym typeface="Wingdings" pitchFamily="2" charset="2"/>
                </a:rPr>
                <a:t>基礎物理法則に対する知見</a:t>
              </a:r>
              <a:endParaRPr lang="en-US" altLang="ja-JP" sz="1400" dirty="0" smtClean="0">
                <a:solidFill>
                  <a:srgbClr val="CCFFCC"/>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重力の逆二乗則</a:t>
              </a:r>
              <a:r>
                <a:rPr lang="en-US" altLang="ja-JP" sz="1400" dirty="0" smtClean="0">
                  <a:solidFill>
                    <a:srgbClr val="C0C0C0"/>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等価原理</a:t>
              </a:r>
              <a:endParaRPr lang="en-US" altLang="ja-JP" sz="1400" dirty="0" smtClean="0">
                <a:solidFill>
                  <a:srgbClr val="C0C0C0"/>
                </a:solidFill>
                <a:latin typeface="HGP創英角ﾎﾟｯﾌﾟ体" pitchFamily="50" charset="-128"/>
                <a:ea typeface="HGP創英角ﾎﾟｯﾌﾟ体" pitchFamily="50" charset="-128"/>
                <a:sym typeface="Wingdings" pitchFamily="2" charset="2"/>
              </a:endParaRPr>
            </a:p>
          </p:txBody>
        </p:sp>
        <p:pic>
          <p:nvPicPr>
            <p:cNvPr id="1029" name="Picture 5"/>
            <p:cNvPicPr>
              <a:picLocks noChangeAspect="1" noChangeArrowheads="1"/>
            </p:cNvPicPr>
            <p:nvPr/>
          </p:nvPicPr>
          <p:blipFill>
            <a:blip r:embed="rId8" cstate="print"/>
            <a:srcRect/>
            <a:stretch>
              <a:fillRect/>
            </a:stretch>
          </p:blipFill>
          <p:spPr bwMode="auto">
            <a:xfrm>
              <a:off x="512438" y="4213945"/>
              <a:ext cx="1130604" cy="1643947"/>
            </a:xfrm>
            <a:prstGeom prst="rect">
              <a:avLst/>
            </a:prstGeom>
            <a:noFill/>
            <a:ln w="9525">
              <a:noFill/>
              <a:miter lim="800000"/>
              <a:headEnd/>
              <a:tailEnd/>
            </a:ln>
          </p:spPr>
        </p:pic>
        <p:sp>
          <p:nvSpPr>
            <p:cNvPr id="311" name="フリーフォーム 310"/>
            <p:cNvSpPr/>
            <p:nvPr/>
          </p:nvSpPr>
          <p:spPr bwMode="auto">
            <a:xfrm>
              <a:off x="2786050" y="3214692"/>
              <a:ext cx="77787" cy="857250"/>
            </a:xfrm>
            <a:custGeom>
              <a:avLst/>
              <a:gdLst>
                <a:gd name="connsiteX0" fmla="*/ 77787 w 77787"/>
                <a:gd name="connsiteY0" fmla="*/ 0 h 857250"/>
                <a:gd name="connsiteX1" fmla="*/ 11112 w 77787"/>
                <a:gd name="connsiteY1" fmla="*/ 323850 h 857250"/>
                <a:gd name="connsiteX2" fmla="*/ 11112 w 77787"/>
                <a:gd name="connsiteY2" fmla="*/ 514350 h 857250"/>
                <a:gd name="connsiteX3" fmla="*/ 11112 w 77787"/>
                <a:gd name="connsiteY3" fmla="*/ 857250 h 857250"/>
              </a:gdLst>
              <a:ahLst/>
              <a:cxnLst>
                <a:cxn ang="0">
                  <a:pos x="connsiteX0" y="connsiteY0"/>
                </a:cxn>
                <a:cxn ang="0">
                  <a:pos x="connsiteX1" y="connsiteY1"/>
                </a:cxn>
                <a:cxn ang="0">
                  <a:pos x="connsiteX2" y="connsiteY2"/>
                </a:cxn>
                <a:cxn ang="0">
                  <a:pos x="connsiteX3" y="connsiteY3"/>
                </a:cxn>
              </a:cxnLst>
              <a:rect l="l" t="t" r="r" b="b"/>
              <a:pathLst>
                <a:path w="77787" h="857250">
                  <a:moveTo>
                    <a:pt x="77787" y="0"/>
                  </a:moveTo>
                  <a:cubicBezTo>
                    <a:pt x="50005" y="119062"/>
                    <a:pt x="22224" y="238125"/>
                    <a:pt x="11112" y="323850"/>
                  </a:cubicBezTo>
                  <a:cubicBezTo>
                    <a:pt x="0" y="409575"/>
                    <a:pt x="11112" y="514350"/>
                    <a:pt x="11112" y="514350"/>
                  </a:cubicBezTo>
                  <a:lnTo>
                    <a:pt x="11112" y="857250"/>
                  </a:lnTo>
                </a:path>
              </a:pathLst>
            </a:custGeom>
            <a:noFill/>
            <a:ln w="76200" cap="flat" cmpd="sng" algn="ctr">
              <a:solidFill>
                <a:srgbClr val="FFFFFF">
                  <a:alpha val="90000"/>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000000"/>
                </a:solidFill>
                <a:effectLst/>
                <a:latin typeface="Tahoma" pitchFamily="34" charset="0"/>
                <a:ea typeface="HGP創英角ｺﾞｼｯｸUB" pitchFamily="50" charset="-128"/>
              </a:endParaRPr>
            </a:p>
          </p:txBody>
        </p:sp>
      </p:grpSp>
      <p:grpSp>
        <p:nvGrpSpPr>
          <p:cNvPr id="6" name="グループ化 323"/>
          <p:cNvGrpSpPr/>
          <p:nvPr/>
        </p:nvGrpSpPr>
        <p:grpSpPr>
          <a:xfrm>
            <a:off x="4524375" y="3143249"/>
            <a:ext cx="4119591" cy="2786081"/>
            <a:chOff x="4524375" y="3143249"/>
            <a:chExt cx="4119591" cy="2786081"/>
          </a:xfrm>
        </p:grpSpPr>
        <p:sp>
          <p:nvSpPr>
            <p:cNvPr id="281" name="テキスト ボックス 280"/>
            <p:cNvSpPr txBox="1"/>
            <p:nvPr/>
          </p:nvSpPr>
          <p:spPr>
            <a:xfrm>
              <a:off x="5000628" y="4682619"/>
              <a:ext cx="714380" cy="184666"/>
            </a:xfrm>
            <a:prstGeom prst="rect">
              <a:avLst/>
            </a:prstGeom>
            <a:noFill/>
          </p:spPr>
          <p:txBody>
            <a:bodyPr wrap="square" rtlCol="0">
              <a:spAutoFit/>
            </a:bodyPr>
            <a:lstStyle/>
            <a:p>
              <a:pPr algn="l">
                <a:buNone/>
              </a:pPr>
              <a:r>
                <a:rPr kumimoji="1" lang="en-US" altLang="ja-JP" sz="600" dirty="0" smtClean="0">
                  <a:solidFill>
                    <a:srgbClr val="333333"/>
                  </a:solidFill>
                  <a:latin typeface="Tahoma" pitchFamily="34" charset="0"/>
                  <a:ea typeface="HG丸ｺﾞｼｯｸM-PRO" pitchFamily="50" charset="-128"/>
                </a:rPr>
                <a:t>Tom Haruyama</a:t>
              </a:r>
              <a:endParaRPr kumimoji="1" lang="ja-JP" altLang="en-US" sz="600" dirty="0">
                <a:solidFill>
                  <a:srgbClr val="333333"/>
                </a:solidFill>
                <a:latin typeface="Tahoma" pitchFamily="34" charset="0"/>
                <a:ea typeface="HG丸ｺﾞｼｯｸM-PRO" pitchFamily="50" charset="-128"/>
              </a:endParaRPr>
            </a:p>
          </p:txBody>
        </p:sp>
        <p:sp>
          <p:nvSpPr>
            <p:cNvPr id="226" name="AutoShape 30"/>
            <p:cNvSpPr>
              <a:spLocks noChangeArrowheads="1"/>
            </p:cNvSpPr>
            <p:nvPr/>
          </p:nvSpPr>
          <p:spPr bwMode="auto">
            <a:xfrm>
              <a:off x="5715008" y="3929066"/>
              <a:ext cx="2571768" cy="2000264"/>
            </a:xfrm>
            <a:prstGeom prst="roundRect">
              <a:avLst>
                <a:gd name="adj" fmla="val 3972"/>
              </a:avLst>
            </a:prstGeom>
            <a:solidFill>
              <a:srgbClr val="FFCCCC">
                <a:alpha val="15000"/>
              </a:srgbClr>
            </a:solidFill>
            <a:ln w="12700">
              <a:noFill/>
              <a:round/>
              <a:headEnd/>
              <a:tailEnd/>
            </a:ln>
            <a:effectLst/>
          </p:spPr>
          <p:txBody>
            <a:bodyPr wrap="square" anchor="ctr">
              <a:noAutofit/>
            </a:bodyPr>
            <a:lstStyle/>
            <a:p>
              <a:endParaRPr lang="ja-JP" altLang="en-US" sz="800">
                <a:solidFill>
                  <a:srgbClr val="FFFFFF"/>
                </a:solidFill>
              </a:endParaRPr>
            </a:p>
          </p:txBody>
        </p:sp>
        <p:sp>
          <p:nvSpPr>
            <p:cNvPr id="253" name="Rectangle 8"/>
            <p:cNvSpPr>
              <a:spLocks noChangeArrowheads="1"/>
            </p:cNvSpPr>
            <p:nvPr/>
          </p:nvSpPr>
          <p:spPr bwMode="auto">
            <a:xfrm>
              <a:off x="5737245" y="3786190"/>
              <a:ext cx="2049465" cy="400110"/>
            </a:xfrm>
            <a:prstGeom prst="rect">
              <a:avLst/>
            </a:prstGeom>
            <a:noFill/>
            <a:ln w="15875">
              <a:noFill/>
              <a:miter lim="800000"/>
              <a:headEnd/>
              <a:tailEnd/>
            </a:ln>
            <a:effectLst/>
          </p:spPr>
          <p:txBody>
            <a:bodyPr wrap="square">
              <a:spAutoFit/>
            </a:bodyPr>
            <a:lstStyle/>
            <a:p>
              <a:pPr algn="l">
                <a:buFontTx/>
                <a:buNone/>
              </a:pPr>
              <a:r>
                <a:rPr lang="ja-JP" altLang="en-US" sz="2000" b="1" dirty="0" smtClean="0">
                  <a:solidFill>
                    <a:srgbClr val="FF9999"/>
                  </a:solidFill>
                  <a:latin typeface="HGP創英角ﾎﾟｯﾌﾟ体" pitchFamily="50" charset="-128"/>
                  <a:ea typeface="HGP創英角ﾎﾟｯﾌﾟ体" pitchFamily="50" charset="-128"/>
                </a:rPr>
                <a:t>微小変動測定</a:t>
              </a:r>
              <a:endParaRPr lang="ja-JP" altLang="en-US" sz="2000" b="1" dirty="0">
                <a:solidFill>
                  <a:srgbClr val="FF9999"/>
                </a:solidFill>
                <a:latin typeface="HGP創英角ﾎﾟｯﾌﾟ体" pitchFamily="50" charset="-128"/>
                <a:ea typeface="HGP創英角ﾎﾟｯﾌﾟ体" pitchFamily="50" charset="-128"/>
                <a:sym typeface="Wingdings" pitchFamily="2" charset="2"/>
              </a:endParaRPr>
            </a:p>
          </p:txBody>
        </p:sp>
        <p:sp>
          <p:nvSpPr>
            <p:cNvPr id="259" name="Rectangle 11"/>
            <p:cNvSpPr>
              <a:spLocks noChangeArrowheads="1"/>
            </p:cNvSpPr>
            <p:nvPr/>
          </p:nvSpPr>
          <p:spPr bwMode="auto">
            <a:xfrm>
              <a:off x="5786446" y="4156537"/>
              <a:ext cx="2857520" cy="1772793"/>
            </a:xfrm>
            <a:prstGeom prst="rect">
              <a:avLst/>
            </a:prstGeom>
            <a:noFill/>
            <a:ln w="15875">
              <a:noFill/>
              <a:miter lim="800000"/>
              <a:headEnd/>
              <a:tailEnd/>
            </a:ln>
            <a:effectLst/>
          </p:spPr>
          <p:txBody>
            <a:bodyPr wrap="square">
              <a:spAutoFit/>
            </a:bodyPr>
            <a:lstStyle/>
            <a:p>
              <a:pPr algn="l">
                <a:lnSpc>
                  <a:spcPct val="130000"/>
                </a:lnSpc>
                <a:buFontTx/>
                <a:buNone/>
              </a:pPr>
              <a:r>
                <a:rPr lang="ja-JP" altLang="en-US" sz="1400" dirty="0" smtClean="0">
                  <a:solidFill>
                    <a:srgbClr val="FFFFFF"/>
                  </a:solidFill>
                  <a:latin typeface="HGP創英角ﾎﾟｯﾌﾟ体" pitchFamily="50" charset="-128"/>
                  <a:ea typeface="HGP創英角ﾎﾟｯﾌﾟ体" pitchFamily="50" charset="-128"/>
                  <a:sym typeface="Wingdings" pitchFamily="2" charset="2"/>
                </a:rPr>
                <a:t>マクロな系の微小変動計測</a:t>
              </a:r>
              <a:endParaRPr lang="en-US" altLang="ja-JP" sz="1400" dirty="0" smtClean="0">
                <a:solidFill>
                  <a:srgbClr val="FFFFFF"/>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FFCCCC"/>
                  </a:solidFill>
                  <a:latin typeface="HGP創英角ﾎﾟｯﾌﾟ体" pitchFamily="50" charset="-128"/>
                  <a:ea typeface="HGP創英角ﾎﾟｯﾌﾟ体" pitchFamily="50" charset="-128"/>
                  <a:sym typeface="Wingdings" pitchFamily="2" charset="2"/>
                </a:rPr>
                <a:t>レーザー干渉計</a:t>
              </a:r>
              <a:endParaRPr lang="en-US" altLang="ja-JP" sz="1400" dirty="0" smtClean="0">
                <a:solidFill>
                  <a:srgbClr val="FFCCCC"/>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B2B2B2"/>
                  </a:solidFill>
                  <a:latin typeface="HGP創英角ﾎﾟｯﾌﾟ体" pitchFamily="50" charset="-128"/>
                  <a:ea typeface="HGP創英角ﾎﾟｯﾌﾟ体" pitchFamily="50" charset="-128"/>
                  <a:sym typeface="Wingdings" pitchFamily="2" charset="2"/>
                </a:rPr>
                <a:t>量子光学</a:t>
              </a:r>
              <a:r>
                <a:rPr lang="en-US" altLang="ja-JP" sz="1400" dirty="0" smtClean="0">
                  <a:solidFill>
                    <a:srgbClr val="B2B2B2"/>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B2B2B2"/>
                  </a:solidFill>
                  <a:latin typeface="HGP創英角ﾎﾟｯﾌﾟ体" pitchFamily="50" charset="-128"/>
                  <a:ea typeface="HGP創英角ﾎﾟｯﾌﾟ体" pitchFamily="50" charset="-128"/>
                  <a:sym typeface="Wingdings" pitchFamily="2" charset="2"/>
                </a:rPr>
                <a:t>観測理論</a:t>
              </a:r>
              <a:endParaRPr lang="en-US" altLang="ja-JP" sz="1400" dirty="0" smtClean="0">
                <a:solidFill>
                  <a:srgbClr val="B2B2B2"/>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FFCCCC"/>
                  </a:solidFill>
                  <a:latin typeface="HGP創英角ﾎﾟｯﾌﾟ体" pitchFamily="50" charset="-128"/>
                  <a:ea typeface="HGP創英角ﾎﾟｯﾌﾟ体" pitchFamily="50" charset="-128"/>
                  <a:sym typeface="Wingdings" pitchFamily="2" charset="2"/>
                </a:rPr>
                <a:t>外乱の除去・抑圧</a:t>
              </a:r>
              <a:endParaRPr lang="en-US" altLang="ja-JP" sz="1400" dirty="0" smtClean="0">
                <a:solidFill>
                  <a:srgbClr val="FFCCCC"/>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B2B2B2"/>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B2B2B2"/>
                  </a:solidFill>
                  <a:latin typeface="HGP創英角ﾎﾟｯﾌﾟ体" pitchFamily="50" charset="-128"/>
                  <a:ea typeface="HGP創英角ﾎﾟｯﾌﾟ体" pitchFamily="50" charset="-128"/>
                  <a:sym typeface="Wingdings" pitchFamily="2" charset="2"/>
                </a:rPr>
                <a:t>熱雑音</a:t>
              </a:r>
              <a:r>
                <a:rPr lang="en-US" altLang="ja-JP" sz="1400" dirty="0" smtClean="0">
                  <a:solidFill>
                    <a:srgbClr val="B2B2B2"/>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B2B2B2"/>
                  </a:solidFill>
                  <a:latin typeface="HGP創英角ﾎﾟｯﾌﾟ体" pitchFamily="50" charset="-128"/>
                  <a:ea typeface="HGP創英角ﾎﾟｯﾌﾟ体" pitchFamily="50" charset="-128"/>
                  <a:sym typeface="Wingdings" pitchFamily="2" charset="2"/>
                </a:rPr>
                <a:t>地面振動</a:t>
              </a:r>
              <a:endParaRPr lang="en-US" altLang="ja-JP" sz="1400" dirty="0" smtClean="0">
                <a:solidFill>
                  <a:srgbClr val="B2B2B2"/>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FFCCCC"/>
                  </a:solidFill>
                  <a:latin typeface="HGP創英角ﾎﾟｯﾌﾟ体" pitchFamily="50" charset="-128"/>
                  <a:ea typeface="HGP創英角ﾎﾟｯﾌﾟ体" pitchFamily="50" charset="-128"/>
                  <a:sym typeface="Wingdings" pitchFamily="2" charset="2"/>
                </a:rPr>
                <a:t>信号処理</a:t>
              </a:r>
              <a:endParaRPr lang="ja-JP" altLang="en-US" sz="1400" dirty="0">
                <a:solidFill>
                  <a:srgbClr val="FFCCCC"/>
                </a:solidFill>
                <a:latin typeface="HGP創英角ﾎﾟｯﾌﾟ体" pitchFamily="50" charset="-128"/>
                <a:ea typeface="HGP創英角ﾎﾟｯﾌﾟ体" pitchFamily="50" charset="-128"/>
                <a:sym typeface="Wingdings" pitchFamily="2" charset="2"/>
              </a:endParaRPr>
            </a:p>
          </p:txBody>
        </p:sp>
        <p:sp>
          <p:nvSpPr>
            <p:cNvPr id="314" name="フリーフォーム 313"/>
            <p:cNvSpPr/>
            <p:nvPr/>
          </p:nvSpPr>
          <p:spPr bwMode="auto">
            <a:xfrm>
              <a:off x="4524375" y="5413390"/>
              <a:ext cx="1104900" cy="158750"/>
            </a:xfrm>
            <a:custGeom>
              <a:avLst/>
              <a:gdLst>
                <a:gd name="connsiteX0" fmla="*/ 1104900 w 1104900"/>
                <a:gd name="connsiteY0" fmla="*/ 0 h 158750"/>
                <a:gd name="connsiteX1" fmla="*/ 895350 w 1104900"/>
                <a:gd name="connsiteY1" fmla="*/ 85725 h 158750"/>
                <a:gd name="connsiteX2" fmla="*/ 704850 w 1104900"/>
                <a:gd name="connsiteY2" fmla="*/ 142875 h 158750"/>
                <a:gd name="connsiteX3" fmla="*/ 447675 w 1104900"/>
                <a:gd name="connsiteY3" fmla="*/ 152400 h 158750"/>
                <a:gd name="connsiteX4" fmla="*/ 295275 w 1104900"/>
                <a:gd name="connsiteY4" fmla="*/ 152400 h 158750"/>
                <a:gd name="connsiteX5" fmla="*/ 0 w 1104900"/>
                <a:gd name="connsiteY5" fmla="*/ 11430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4900" h="158750">
                  <a:moveTo>
                    <a:pt x="1104900" y="0"/>
                  </a:moveTo>
                  <a:cubicBezTo>
                    <a:pt x="1033462" y="30956"/>
                    <a:pt x="962025" y="61913"/>
                    <a:pt x="895350" y="85725"/>
                  </a:cubicBezTo>
                  <a:cubicBezTo>
                    <a:pt x="828675" y="109538"/>
                    <a:pt x="779462" y="131763"/>
                    <a:pt x="704850" y="142875"/>
                  </a:cubicBezTo>
                  <a:cubicBezTo>
                    <a:pt x="630238" y="153987"/>
                    <a:pt x="515937" y="150813"/>
                    <a:pt x="447675" y="152400"/>
                  </a:cubicBezTo>
                  <a:cubicBezTo>
                    <a:pt x="379413" y="153987"/>
                    <a:pt x="369887" y="158750"/>
                    <a:pt x="295275" y="152400"/>
                  </a:cubicBezTo>
                  <a:cubicBezTo>
                    <a:pt x="220663" y="146050"/>
                    <a:pt x="110331" y="130175"/>
                    <a:pt x="0" y="114300"/>
                  </a:cubicBezTo>
                </a:path>
              </a:pathLst>
            </a:custGeom>
            <a:noFill/>
            <a:ln w="76200" cap="flat" cmpd="sng" algn="ctr">
              <a:solidFill>
                <a:srgbClr val="FFFFFF">
                  <a:alpha val="90000"/>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316" name="フリーフォーム 315"/>
            <p:cNvSpPr/>
            <p:nvPr/>
          </p:nvSpPr>
          <p:spPr bwMode="auto">
            <a:xfrm>
              <a:off x="6858016" y="3148013"/>
              <a:ext cx="28575" cy="590550"/>
            </a:xfrm>
            <a:custGeom>
              <a:avLst/>
              <a:gdLst>
                <a:gd name="connsiteX0" fmla="*/ 19050 w 28575"/>
                <a:gd name="connsiteY0" fmla="*/ 590550 h 590550"/>
                <a:gd name="connsiteX1" fmla="*/ 28575 w 28575"/>
                <a:gd name="connsiteY1" fmla="*/ 390525 h 590550"/>
                <a:gd name="connsiteX2" fmla="*/ 19050 w 28575"/>
                <a:gd name="connsiteY2" fmla="*/ 209550 h 590550"/>
                <a:gd name="connsiteX3" fmla="*/ 0 w 28575"/>
                <a:gd name="connsiteY3" fmla="*/ 0 h 590550"/>
              </a:gdLst>
              <a:ahLst/>
              <a:cxnLst>
                <a:cxn ang="0">
                  <a:pos x="connsiteX0" y="connsiteY0"/>
                </a:cxn>
                <a:cxn ang="0">
                  <a:pos x="connsiteX1" y="connsiteY1"/>
                </a:cxn>
                <a:cxn ang="0">
                  <a:pos x="connsiteX2" y="connsiteY2"/>
                </a:cxn>
                <a:cxn ang="0">
                  <a:pos x="connsiteX3" y="connsiteY3"/>
                </a:cxn>
              </a:cxnLst>
              <a:rect l="l" t="t" r="r" b="b"/>
              <a:pathLst>
                <a:path w="28575" h="590550">
                  <a:moveTo>
                    <a:pt x="19050" y="590550"/>
                  </a:moveTo>
                  <a:cubicBezTo>
                    <a:pt x="23812" y="522287"/>
                    <a:pt x="28575" y="454025"/>
                    <a:pt x="28575" y="390525"/>
                  </a:cubicBezTo>
                  <a:cubicBezTo>
                    <a:pt x="28575" y="327025"/>
                    <a:pt x="23812" y="274637"/>
                    <a:pt x="19050" y="209550"/>
                  </a:cubicBezTo>
                  <a:cubicBezTo>
                    <a:pt x="14288" y="144463"/>
                    <a:pt x="7144" y="72231"/>
                    <a:pt x="0" y="0"/>
                  </a:cubicBezTo>
                </a:path>
              </a:pathLst>
            </a:custGeom>
            <a:noFill/>
            <a:ln w="76200" cap="flat" cmpd="sng" algn="ctr">
              <a:solidFill>
                <a:srgbClr val="FFFFFF">
                  <a:alpha val="90000"/>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000000"/>
                </a:solidFill>
                <a:effectLst/>
                <a:latin typeface="Tahoma" pitchFamily="34" charset="0"/>
                <a:ea typeface="HGP創英角ｺﾞｼｯｸUB" pitchFamily="50" charset="-128"/>
              </a:endParaRPr>
            </a:p>
          </p:txBody>
        </p:sp>
        <p:sp>
          <p:nvSpPr>
            <p:cNvPr id="318" name="Rectangle 9"/>
            <p:cNvSpPr>
              <a:spLocks noChangeArrowheads="1"/>
            </p:cNvSpPr>
            <p:nvPr/>
          </p:nvSpPr>
          <p:spPr bwMode="auto">
            <a:xfrm rot="5400000">
              <a:off x="6695375" y="3433377"/>
              <a:ext cx="857256" cy="276999"/>
            </a:xfrm>
            <a:prstGeom prst="rect">
              <a:avLst/>
            </a:prstGeom>
            <a:noFill/>
            <a:ln w="15875">
              <a:noFill/>
              <a:miter lim="800000"/>
              <a:headEnd/>
              <a:tailEnd/>
            </a:ln>
            <a:effectLst/>
          </p:spPr>
          <p:txBody>
            <a:bodyPr wrap="square">
              <a:spAutoFit/>
            </a:bodyPr>
            <a:lstStyle/>
            <a:p>
              <a:pPr algn="l">
                <a:buFontTx/>
                <a:buNone/>
              </a:pPr>
              <a:r>
                <a:rPr lang="ja-JP" altLang="en-US" sz="1200" dirty="0" smtClean="0">
                  <a:solidFill>
                    <a:srgbClr val="B2B2B2"/>
                  </a:solidFill>
                  <a:latin typeface="HGP創英角ﾎﾟｯﾌﾟ体" pitchFamily="50" charset="-128"/>
                  <a:ea typeface="HGP創英角ﾎﾟｯﾌﾟ体" pitchFamily="50" charset="-128"/>
                </a:rPr>
                <a:t>観測</a:t>
              </a:r>
              <a:endParaRPr lang="ja-JP" altLang="en-US" sz="1200" dirty="0">
                <a:solidFill>
                  <a:srgbClr val="B2B2B2"/>
                </a:solidFill>
                <a:latin typeface="HGP創英角ﾎﾟｯﾌﾟ体" pitchFamily="50" charset="-128"/>
                <a:ea typeface="HGP創英角ﾎﾟｯﾌﾟ体" pitchFamily="50" charset="-128"/>
                <a:sym typeface="Wingdings" pitchFamily="2" charset="2"/>
              </a:endParaRPr>
            </a:p>
          </p:txBody>
        </p:sp>
        <p:sp>
          <p:nvSpPr>
            <p:cNvPr id="319" name="Rectangle 9"/>
            <p:cNvSpPr>
              <a:spLocks noChangeArrowheads="1"/>
            </p:cNvSpPr>
            <p:nvPr/>
          </p:nvSpPr>
          <p:spPr bwMode="auto">
            <a:xfrm rot="21442720">
              <a:off x="4792200" y="5632872"/>
              <a:ext cx="857256" cy="276999"/>
            </a:xfrm>
            <a:prstGeom prst="rect">
              <a:avLst/>
            </a:prstGeom>
            <a:noFill/>
            <a:ln w="15875">
              <a:noFill/>
              <a:miter lim="800000"/>
              <a:headEnd/>
              <a:tailEnd/>
            </a:ln>
            <a:effectLst/>
          </p:spPr>
          <p:txBody>
            <a:bodyPr wrap="square">
              <a:spAutoFit/>
            </a:bodyPr>
            <a:lstStyle/>
            <a:p>
              <a:pPr algn="l">
                <a:buFontTx/>
                <a:buNone/>
              </a:pPr>
              <a:r>
                <a:rPr lang="ja-JP" altLang="en-US" sz="1200" dirty="0" smtClean="0">
                  <a:solidFill>
                    <a:srgbClr val="B2B2B2"/>
                  </a:solidFill>
                  <a:latin typeface="HGP創英角ﾎﾟｯﾌﾟ体" pitchFamily="50" charset="-128"/>
                  <a:ea typeface="HGP創英角ﾎﾟｯﾌﾟ体" pitchFamily="50" charset="-128"/>
                  <a:sym typeface="Wingdings" pitchFamily="2" charset="2"/>
                </a:rPr>
                <a:t>測定</a:t>
              </a:r>
              <a:endParaRPr lang="ja-JP" altLang="en-US" sz="1200" dirty="0">
                <a:solidFill>
                  <a:srgbClr val="B2B2B2"/>
                </a:solidFill>
                <a:latin typeface="HGP創英角ﾎﾟｯﾌﾟ体" pitchFamily="50" charset="-128"/>
                <a:ea typeface="HGP創英角ﾎﾟｯﾌﾟ体" pitchFamily="50" charset="-128"/>
                <a:sym typeface="Wingdings" pitchFamily="2" charset="2"/>
              </a:endParaRP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角丸四角形 53"/>
          <p:cNvSpPr/>
          <p:nvPr/>
        </p:nvSpPr>
        <p:spPr bwMode="auto">
          <a:xfrm>
            <a:off x="1214414" y="1655699"/>
            <a:ext cx="7215238" cy="4143404"/>
          </a:xfrm>
          <a:prstGeom prst="roundRect">
            <a:avLst>
              <a:gd name="adj" fmla="val 4023"/>
            </a:avLst>
          </a:prstGeom>
          <a:solidFill>
            <a:srgbClr val="000000">
              <a:alpha val="50000"/>
            </a:srgbClr>
          </a:solidFill>
          <a:ln w="76200" cap="flat" cmpd="sng" algn="ctr">
            <a:no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2" name="タイトル 1"/>
          <p:cNvSpPr>
            <a:spLocks noGrp="1"/>
          </p:cNvSpPr>
          <p:nvPr>
            <p:ph type="title"/>
          </p:nvPr>
        </p:nvSpPr>
        <p:spPr/>
        <p:txBody>
          <a:bodyPr/>
          <a:lstStyle/>
          <a:p>
            <a:r>
              <a:rPr lang="ja-JP" altLang="en-US" dirty="0" smtClean="0"/>
              <a:t>力の分岐と実験的検証</a:t>
            </a:r>
            <a:endParaRPr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307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285984" y="1744024"/>
            <a:ext cx="5033989" cy="3983640"/>
          </a:xfrm>
          <a:prstGeom prst="rect">
            <a:avLst/>
          </a:prstGeom>
          <a:noFill/>
          <a:ln w="9525">
            <a:noFill/>
            <a:miter lim="800000"/>
            <a:headEnd/>
            <a:tailEnd/>
          </a:ln>
        </p:spPr>
      </p:pic>
      <p:sp>
        <p:nvSpPr>
          <p:cNvPr id="65" name="正方形/長方形 64"/>
          <p:cNvSpPr/>
          <p:nvPr/>
        </p:nvSpPr>
        <p:spPr>
          <a:xfrm>
            <a:off x="357158" y="5918487"/>
            <a:ext cx="2286016" cy="510909"/>
          </a:xfrm>
          <a:prstGeom prst="rect">
            <a:avLst/>
          </a:prstGeom>
        </p:spPr>
        <p:txBody>
          <a:bodyPr wrap="square">
            <a:spAutoFit/>
          </a:bodyPr>
          <a:lstStyle/>
          <a:p>
            <a:pPr algn="l" eaLnBrk="0" hangingPunct="0">
              <a:spcBef>
                <a:spcPct val="20000"/>
              </a:spcBef>
              <a:buNone/>
              <a:defRPr/>
            </a:pPr>
            <a:r>
              <a:rPr lang="ja-JP" altLang="en-US" sz="800" b="1" kern="0" dirty="0" smtClean="0">
                <a:solidFill>
                  <a:srgbClr val="B2B2B2"/>
                </a:solidFill>
                <a:latin typeface="+mn-lt"/>
                <a:ea typeface="ＭＳ Ｐゴシック"/>
              </a:rPr>
              <a:t>背景画</a:t>
            </a:r>
            <a:r>
              <a:rPr lang="en-US" altLang="ja-JP" sz="800" b="1" kern="0" dirty="0" smtClean="0">
                <a:solidFill>
                  <a:srgbClr val="B2B2B2"/>
                </a:solidFill>
                <a:latin typeface="+mn-lt"/>
                <a:ea typeface="ＭＳ Ｐゴシック"/>
              </a:rPr>
              <a:t>:</a:t>
            </a:r>
          </a:p>
          <a:p>
            <a:pPr algn="l" eaLnBrk="0" hangingPunct="0">
              <a:spcBef>
                <a:spcPct val="20000"/>
              </a:spcBef>
              <a:buNone/>
              <a:defRPr/>
            </a:pPr>
            <a:r>
              <a:rPr lang="ja-JP" altLang="en-US" sz="800" b="1" kern="0" dirty="0" smtClean="0">
                <a:solidFill>
                  <a:srgbClr val="B2B2B2"/>
                </a:solidFill>
                <a:latin typeface="+mn-lt"/>
                <a:ea typeface="ＭＳ Ｐゴシック"/>
              </a:rPr>
              <a:t>  日本評論社 シリーズ現代の天文学</a:t>
            </a:r>
          </a:p>
          <a:p>
            <a:pPr algn="l" eaLnBrk="0" hangingPunct="0">
              <a:spcBef>
                <a:spcPct val="20000"/>
              </a:spcBef>
              <a:buNone/>
              <a:defRPr/>
            </a:pPr>
            <a:r>
              <a:rPr lang="ja-JP" altLang="en-US" sz="800" b="1" kern="0" dirty="0" smtClean="0">
                <a:solidFill>
                  <a:srgbClr val="B2B2B2"/>
                </a:solidFill>
                <a:latin typeface="+mn-lt"/>
                <a:ea typeface="ＭＳ Ｐゴシック"/>
              </a:rPr>
              <a:t>       「宇宙論</a:t>
            </a:r>
            <a:r>
              <a:rPr lang="en-US" altLang="ja-JP" sz="800" b="1" kern="0" dirty="0" smtClean="0">
                <a:solidFill>
                  <a:srgbClr val="B2B2B2"/>
                </a:solidFill>
                <a:latin typeface="+mn-lt"/>
                <a:ea typeface="ＭＳ Ｐゴシック"/>
              </a:rPr>
              <a:t>1– </a:t>
            </a:r>
            <a:r>
              <a:rPr lang="ja-JP" altLang="en-US" sz="800" b="1" kern="0" dirty="0" smtClean="0">
                <a:solidFill>
                  <a:srgbClr val="B2B2B2"/>
                </a:solidFill>
                <a:latin typeface="+mn-lt"/>
                <a:ea typeface="ＭＳ Ｐゴシック"/>
              </a:rPr>
              <a:t>宇宙のはじまり」</a:t>
            </a:r>
          </a:p>
        </p:txBody>
      </p:sp>
      <p:grpSp>
        <p:nvGrpSpPr>
          <p:cNvPr id="5" name="グループ化 73"/>
          <p:cNvGrpSpPr/>
          <p:nvPr/>
        </p:nvGrpSpPr>
        <p:grpSpPr>
          <a:xfrm>
            <a:off x="2428860" y="3757137"/>
            <a:ext cx="6286544" cy="2172193"/>
            <a:chOff x="2428860" y="3757137"/>
            <a:chExt cx="6286544" cy="2172193"/>
          </a:xfrm>
        </p:grpSpPr>
        <p:sp>
          <p:nvSpPr>
            <p:cNvPr id="55" name="右矢印 54"/>
            <p:cNvSpPr/>
            <p:nvPr/>
          </p:nvSpPr>
          <p:spPr bwMode="auto">
            <a:xfrm rot="16200000">
              <a:off x="7108049" y="4477500"/>
              <a:ext cx="1071570" cy="428628"/>
            </a:xfrm>
            <a:prstGeom prst="rightArrow">
              <a:avLst/>
            </a:prstGeom>
            <a:gradFill flip="none" rotWithShape="1">
              <a:gsLst>
                <a:gs pos="0">
                  <a:srgbClr val="FFCCCC"/>
                </a:gs>
                <a:gs pos="53000">
                  <a:srgbClr val="FF9999"/>
                </a:gs>
                <a:gs pos="83000">
                  <a:srgbClr val="FF7C80"/>
                </a:gs>
                <a:gs pos="100000">
                  <a:srgbClr val="FF0000"/>
                </a:gs>
              </a:gsLst>
              <a:lin ang="0" scaled="0"/>
              <a:tileRect/>
            </a:gradFill>
            <a:ln w="6350" cap="flat" cmpd="sng" algn="ctr">
              <a:solidFill>
                <a:srgbClr val="FFFFFF">
                  <a:alpha val="50000"/>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57" name="Rectangle 932"/>
            <p:cNvSpPr>
              <a:spLocks noChangeArrowheads="1"/>
            </p:cNvSpPr>
            <p:nvPr/>
          </p:nvSpPr>
          <p:spPr bwMode="auto">
            <a:xfrm>
              <a:off x="7000892" y="5227599"/>
              <a:ext cx="1714512" cy="70173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FF9999"/>
                  </a:solidFill>
                  <a:sym typeface="Wingdings" pitchFamily="2" charset="2"/>
                </a:rPr>
                <a:t>高エネルギー</a:t>
              </a:r>
              <a:endParaRPr lang="en-US" altLang="ja-JP" b="1" dirty="0" smtClean="0">
                <a:solidFill>
                  <a:srgbClr val="FF9999"/>
                </a:solidFill>
                <a:sym typeface="Wingdings" pitchFamily="2" charset="2"/>
              </a:endParaRPr>
            </a:p>
            <a:p>
              <a:pPr algn="l">
                <a:lnSpc>
                  <a:spcPct val="110000"/>
                </a:lnSpc>
                <a:buClr>
                  <a:schemeClr val="accent2"/>
                </a:buClr>
                <a:buSzPct val="70000"/>
                <a:buFont typeface="Wingdings" pitchFamily="2" charset="2"/>
                <a:buNone/>
              </a:pPr>
              <a:r>
                <a:rPr lang="en-US" altLang="ja-JP" b="1" dirty="0" smtClean="0">
                  <a:solidFill>
                    <a:srgbClr val="FF9999"/>
                  </a:solidFill>
                  <a:sym typeface="Wingdings" pitchFamily="2" charset="2"/>
                </a:rPr>
                <a:t>    </a:t>
              </a:r>
              <a:r>
                <a:rPr lang="ja-JP" altLang="en-US" b="1" dirty="0" smtClean="0">
                  <a:solidFill>
                    <a:srgbClr val="FF9999"/>
                  </a:solidFill>
                  <a:sym typeface="Wingdings" pitchFamily="2" charset="2"/>
                </a:rPr>
                <a:t>加速器</a:t>
              </a:r>
              <a:endParaRPr lang="en-US" altLang="ja-JP" b="1" dirty="0">
                <a:solidFill>
                  <a:srgbClr val="FF9999"/>
                </a:solidFill>
                <a:sym typeface="Wingdings" pitchFamily="2" charset="2"/>
              </a:endParaRPr>
            </a:p>
          </p:txBody>
        </p:sp>
        <p:sp>
          <p:nvSpPr>
            <p:cNvPr id="60" name="Rectangle 932"/>
            <p:cNvSpPr>
              <a:spLocks noChangeArrowheads="1"/>
            </p:cNvSpPr>
            <p:nvPr/>
          </p:nvSpPr>
          <p:spPr bwMode="auto">
            <a:xfrm>
              <a:off x="7072330" y="3757137"/>
              <a:ext cx="1571636" cy="39889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FFCCCC"/>
                  </a:solidFill>
                  <a:sym typeface="Wingdings" pitchFamily="2" charset="2"/>
                </a:rPr>
                <a:t>10</a:t>
              </a:r>
              <a:r>
                <a:rPr lang="en-US" altLang="ja-JP" sz="2000" b="1" baseline="30000" dirty="0" smtClean="0">
                  <a:solidFill>
                    <a:srgbClr val="FFCCCC"/>
                  </a:solidFill>
                  <a:sym typeface="Wingdings" pitchFamily="2" charset="2"/>
                </a:rPr>
                <a:t>4</a:t>
              </a:r>
              <a:r>
                <a:rPr lang="en-US" altLang="ja-JP" sz="2000" b="1" dirty="0" smtClean="0">
                  <a:solidFill>
                    <a:srgbClr val="FFCCCC"/>
                  </a:solidFill>
                  <a:sym typeface="Wingdings" pitchFamily="2" charset="2"/>
                </a:rPr>
                <a:t> </a:t>
              </a:r>
              <a:r>
                <a:rPr lang="en-US" altLang="ja-JP" sz="2000" b="1" dirty="0" err="1" smtClean="0">
                  <a:solidFill>
                    <a:srgbClr val="FFCCCC"/>
                  </a:solidFill>
                  <a:sym typeface="Wingdings" pitchFamily="2" charset="2"/>
                </a:rPr>
                <a:t>GeV</a:t>
              </a:r>
              <a:endParaRPr lang="en-US" altLang="ja-JP" sz="2000" b="1" dirty="0">
                <a:solidFill>
                  <a:srgbClr val="FFCCCC"/>
                </a:solidFill>
                <a:sym typeface="Wingdings" pitchFamily="2" charset="2"/>
              </a:endParaRPr>
            </a:p>
          </p:txBody>
        </p:sp>
        <p:cxnSp>
          <p:nvCxnSpPr>
            <p:cNvPr id="64" name="直線コネクタ 63"/>
            <p:cNvCxnSpPr>
              <a:endCxn id="60" idx="1"/>
            </p:cNvCxnSpPr>
            <p:nvPr/>
          </p:nvCxnSpPr>
          <p:spPr bwMode="auto">
            <a:xfrm>
              <a:off x="2428860" y="3941715"/>
              <a:ext cx="4643470" cy="14868"/>
            </a:xfrm>
            <a:prstGeom prst="line">
              <a:avLst/>
            </a:prstGeom>
            <a:solidFill>
              <a:srgbClr val="99CCFF">
                <a:alpha val="50000"/>
              </a:srgbClr>
            </a:solidFill>
            <a:ln w="98425" cap="flat" cmpd="sng" algn="ctr">
              <a:solidFill>
                <a:srgbClr val="FFCCCC">
                  <a:alpha val="50000"/>
                </a:srgbClr>
              </a:solidFill>
              <a:prstDash val="solid"/>
              <a:round/>
              <a:headEnd type="none" w="med" len="med"/>
              <a:tailEnd type="none" w="med" len="med"/>
            </a:ln>
            <a:effectLst/>
          </p:spPr>
        </p:cxnSp>
      </p:grpSp>
      <p:grpSp>
        <p:nvGrpSpPr>
          <p:cNvPr id="6" name="グループ化 72"/>
          <p:cNvGrpSpPr/>
          <p:nvPr/>
        </p:nvGrpSpPr>
        <p:grpSpPr>
          <a:xfrm>
            <a:off x="642910" y="2370079"/>
            <a:ext cx="6500858" cy="3367291"/>
            <a:chOff x="642910" y="2370079"/>
            <a:chExt cx="6500858" cy="3367291"/>
          </a:xfrm>
        </p:grpSpPr>
        <p:sp>
          <p:nvSpPr>
            <p:cNvPr id="58" name="Rectangle 932"/>
            <p:cNvSpPr>
              <a:spLocks noChangeArrowheads="1"/>
            </p:cNvSpPr>
            <p:nvPr/>
          </p:nvSpPr>
          <p:spPr bwMode="auto">
            <a:xfrm>
              <a:off x="1000100" y="5370475"/>
              <a:ext cx="1714512" cy="366895"/>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b="1" dirty="0" smtClean="0">
                  <a:solidFill>
                    <a:srgbClr val="CCFF99"/>
                  </a:solidFill>
                  <a:sym typeface="Wingdings" pitchFamily="2" charset="2"/>
                </a:rPr>
                <a:t>重力の測定</a:t>
              </a:r>
              <a:endParaRPr lang="en-US" altLang="ja-JP" b="1" dirty="0" smtClean="0">
                <a:solidFill>
                  <a:srgbClr val="CCFF99"/>
                </a:solidFill>
                <a:sym typeface="Wingdings" pitchFamily="2" charset="2"/>
              </a:endParaRPr>
            </a:p>
          </p:txBody>
        </p:sp>
        <p:sp>
          <p:nvSpPr>
            <p:cNvPr id="59" name="右矢印 58"/>
            <p:cNvSpPr/>
            <p:nvPr/>
          </p:nvSpPr>
          <p:spPr bwMode="auto">
            <a:xfrm rot="16200000">
              <a:off x="535754" y="3977434"/>
              <a:ext cx="2214576" cy="428628"/>
            </a:xfrm>
            <a:prstGeom prst="rightArrow">
              <a:avLst/>
            </a:prstGeom>
            <a:gradFill flip="none" rotWithShape="1">
              <a:gsLst>
                <a:gs pos="0">
                  <a:srgbClr val="CCFFCC"/>
                </a:gs>
                <a:gs pos="53000">
                  <a:srgbClr val="99FF99"/>
                </a:gs>
                <a:gs pos="83000">
                  <a:srgbClr val="66FF66"/>
                </a:gs>
                <a:gs pos="100000">
                  <a:srgbClr val="33CC33"/>
                </a:gs>
              </a:gsLst>
              <a:lin ang="0" scaled="0"/>
              <a:tileRect/>
            </a:gradFill>
            <a:ln w="6350" cap="flat" cmpd="sng" algn="ctr">
              <a:solidFill>
                <a:srgbClr val="FFFFFF">
                  <a:alpha val="50000"/>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61" name="Rectangle 932"/>
            <p:cNvSpPr>
              <a:spLocks noChangeArrowheads="1"/>
            </p:cNvSpPr>
            <p:nvPr/>
          </p:nvSpPr>
          <p:spPr bwMode="auto">
            <a:xfrm>
              <a:off x="642910" y="2370079"/>
              <a:ext cx="1857388"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FFCC"/>
                  </a:solidFill>
                  <a:sym typeface="Wingdings" pitchFamily="2" charset="2"/>
                </a:rPr>
                <a:t>10</a:t>
              </a:r>
              <a:r>
                <a:rPr lang="en-US" altLang="ja-JP" sz="2000" b="1" baseline="30000" dirty="0" smtClean="0">
                  <a:solidFill>
                    <a:srgbClr val="CCFFCC"/>
                  </a:solidFill>
                  <a:sym typeface="Wingdings" pitchFamily="2" charset="2"/>
                </a:rPr>
                <a:t>19</a:t>
              </a:r>
              <a:r>
                <a:rPr lang="en-US" altLang="ja-JP" sz="2000" b="1" dirty="0" smtClean="0">
                  <a:solidFill>
                    <a:srgbClr val="CCFFCC"/>
                  </a:solidFill>
                  <a:sym typeface="Wingdings" pitchFamily="2" charset="2"/>
                </a:rPr>
                <a:t> </a:t>
              </a:r>
              <a:r>
                <a:rPr lang="en-US" altLang="ja-JP" sz="2000" b="1" dirty="0" err="1" smtClean="0">
                  <a:solidFill>
                    <a:srgbClr val="CCFFCC"/>
                  </a:solidFill>
                  <a:sym typeface="Wingdings" pitchFamily="2" charset="2"/>
                </a:rPr>
                <a:t>GeV</a:t>
              </a:r>
              <a:r>
                <a:rPr lang="en-US" altLang="ja-JP" sz="2000" b="1" dirty="0" smtClean="0">
                  <a:solidFill>
                    <a:srgbClr val="CCFFCC"/>
                  </a:solidFill>
                  <a:sym typeface="Wingdings" pitchFamily="2" charset="2"/>
                </a:rPr>
                <a:t> ???</a:t>
              </a:r>
              <a:endParaRPr lang="en-US" altLang="ja-JP" sz="2000" b="1" dirty="0">
                <a:solidFill>
                  <a:srgbClr val="CCFFCC"/>
                </a:solidFill>
                <a:sym typeface="Wingdings" pitchFamily="2" charset="2"/>
              </a:endParaRPr>
            </a:p>
          </p:txBody>
        </p:sp>
        <p:cxnSp>
          <p:nvCxnSpPr>
            <p:cNvPr id="63" name="直線コネクタ 62"/>
            <p:cNvCxnSpPr/>
            <p:nvPr/>
          </p:nvCxnSpPr>
          <p:spPr bwMode="auto">
            <a:xfrm>
              <a:off x="2428860" y="2584393"/>
              <a:ext cx="4714908" cy="0"/>
            </a:xfrm>
            <a:prstGeom prst="line">
              <a:avLst/>
            </a:prstGeom>
            <a:solidFill>
              <a:srgbClr val="99CCFF">
                <a:alpha val="50000"/>
              </a:srgbClr>
            </a:solidFill>
            <a:ln w="98425" cap="flat" cmpd="sng" algn="ctr">
              <a:solidFill>
                <a:srgbClr val="CCFFCC">
                  <a:alpha val="50000"/>
                </a:srgbClr>
              </a:solidFill>
              <a:prstDash val="solid"/>
              <a:round/>
              <a:headEnd type="none" w="med" len="med"/>
              <a:tailEnd type="none" w="med" len="med"/>
            </a:ln>
            <a:effectLst/>
          </p:spPr>
        </p:cxnSp>
        <p:sp>
          <p:nvSpPr>
            <p:cNvPr id="68" name="Rectangle 7"/>
            <p:cNvSpPr>
              <a:spLocks noChangeArrowheads="1"/>
            </p:cNvSpPr>
            <p:nvPr/>
          </p:nvSpPr>
          <p:spPr bwMode="auto">
            <a:xfrm>
              <a:off x="1000100" y="2788993"/>
              <a:ext cx="1785950" cy="29546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200" b="1" dirty="0" smtClean="0">
                  <a:solidFill>
                    <a:srgbClr val="808080"/>
                  </a:solidFill>
                  <a:sym typeface="Wingdings" pitchFamily="2" charset="2"/>
                </a:rPr>
                <a:t>(</a:t>
              </a:r>
              <a:r>
                <a:rPr lang="ja-JP" altLang="en-US" sz="1200" b="1" dirty="0" smtClean="0">
                  <a:solidFill>
                    <a:srgbClr val="808080"/>
                  </a:solidFill>
                  <a:sym typeface="Wingdings" pitchFamily="2" charset="2"/>
                </a:rPr>
                <a:t>プランクスケール</a:t>
              </a:r>
              <a:r>
                <a:rPr lang="en-US" altLang="ja-JP" sz="1200" b="1" dirty="0" smtClean="0">
                  <a:solidFill>
                    <a:srgbClr val="808080"/>
                  </a:solidFill>
                  <a:sym typeface="Wingdings" pitchFamily="2" charset="2"/>
                </a:rPr>
                <a:t>)</a:t>
              </a:r>
              <a:endParaRPr lang="ja-JP" altLang="en-US" sz="1200" b="1" dirty="0">
                <a:solidFill>
                  <a:srgbClr val="808080"/>
                </a:solidFill>
                <a:sym typeface="Wingdings" pitchFamily="2" charset="2"/>
              </a:endParaRPr>
            </a:p>
          </p:txBody>
        </p:sp>
      </p:grpSp>
      <p:sp>
        <p:nvSpPr>
          <p:cNvPr id="71" name="Rectangle 932"/>
          <p:cNvSpPr>
            <a:spLocks noChangeArrowheads="1"/>
          </p:cNvSpPr>
          <p:nvPr/>
        </p:nvSpPr>
        <p:spPr bwMode="auto">
          <a:xfrm>
            <a:off x="2071670" y="1140725"/>
            <a:ext cx="1571636"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kumimoji="0" lang="ja-JP" altLang="en-US" sz="2000" b="1" dirty="0" smtClean="0">
                <a:solidFill>
                  <a:srgbClr val="DDDDDD"/>
                </a:solidFill>
              </a:rPr>
              <a:t>力の分岐</a:t>
            </a:r>
            <a:endParaRPr lang="en-US" altLang="ja-JP" sz="2000" b="1" dirty="0">
              <a:solidFill>
                <a:srgbClr val="DDDDDD"/>
              </a:solidFill>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bwMode="auto">
          <a:xfrm>
            <a:off x="4857752" y="1928802"/>
            <a:ext cx="4143404" cy="3000396"/>
          </a:xfrm>
          <a:prstGeom prst="roundRect">
            <a:avLst>
              <a:gd name="adj" fmla="val 2073"/>
            </a:avLst>
          </a:prstGeom>
          <a:solidFill>
            <a:srgbClr val="F8F8F8">
              <a:alpha val="9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547844" name="Rectangle 4"/>
          <p:cNvSpPr>
            <a:spLocks noGrp="1" noChangeArrowheads="1"/>
          </p:cNvSpPr>
          <p:nvPr>
            <p:ph type="title"/>
          </p:nvPr>
        </p:nvSpPr>
        <p:spPr/>
        <p:txBody>
          <a:bodyPr/>
          <a:lstStyle/>
          <a:p>
            <a:r>
              <a:rPr lang="ja-JP" altLang="en-US" dirty="0" smtClean="0"/>
              <a:t>重力の逆二乗則の検証</a:t>
            </a:r>
            <a:endParaRPr lang="ja-JP" altLang="en-US" dirty="0"/>
          </a:p>
        </p:txBody>
      </p:sp>
      <p:sp>
        <p:nvSpPr>
          <p:cNvPr id="17"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570283" name="AutoShape 939"/>
          <p:cNvSpPr>
            <a:spLocks noChangeArrowheads="1"/>
          </p:cNvSpPr>
          <p:nvPr/>
        </p:nvSpPr>
        <p:spPr bwMode="auto">
          <a:xfrm>
            <a:off x="642910" y="2285992"/>
            <a:ext cx="4143404" cy="2611931"/>
          </a:xfrm>
          <a:prstGeom prst="roundRect">
            <a:avLst>
              <a:gd name="adj" fmla="val 7425"/>
            </a:avLst>
          </a:prstGeom>
          <a:solidFill>
            <a:srgbClr val="CCFFCC">
              <a:alpha val="10000"/>
            </a:srgbClr>
          </a:solidFill>
          <a:ln w="12700">
            <a:noFill/>
            <a:round/>
            <a:headEnd/>
            <a:tailEnd/>
          </a:ln>
          <a:effectLst/>
        </p:spPr>
        <p:txBody>
          <a:bodyPr wrap="square" anchor="ctr">
            <a:noAutofit/>
          </a:bodyPr>
          <a:lstStyle/>
          <a:p>
            <a:endParaRPr lang="ja-JP" altLang="en-US"/>
          </a:p>
        </p:txBody>
      </p:sp>
      <p:sp>
        <p:nvSpPr>
          <p:cNvPr id="547847" name="Rectangle 7"/>
          <p:cNvSpPr>
            <a:spLocks noChangeArrowheads="1"/>
          </p:cNvSpPr>
          <p:nvPr/>
        </p:nvSpPr>
        <p:spPr bwMode="auto">
          <a:xfrm>
            <a:off x="714380" y="2291978"/>
            <a:ext cx="4572000" cy="1107996"/>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2000" dirty="0">
                <a:solidFill>
                  <a:srgbClr val="99FF99"/>
                </a:solidFill>
              </a:rPr>
              <a:t>階層性問題 </a:t>
            </a:r>
            <a:endParaRPr lang="en-US" altLang="ja-JP" sz="2000" dirty="0" smtClean="0">
              <a:solidFill>
                <a:srgbClr val="99FF99"/>
              </a:solidFill>
            </a:endParaRPr>
          </a:p>
          <a:p>
            <a:pPr algn="l">
              <a:lnSpc>
                <a:spcPct val="110000"/>
              </a:lnSpc>
              <a:buClr>
                <a:schemeClr val="accent2"/>
              </a:buClr>
              <a:buSzPct val="70000"/>
              <a:buFont typeface="Wingdings" pitchFamily="2" charset="2"/>
              <a:buNone/>
            </a:pPr>
            <a:r>
              <a:rPr lang="en-US" altLang="ja-JP" sz="2000" dirty="0" smtClean="0">
                <a:solidFill>
                  <a:srgbClr val="CCECFF"/>
                </a:solidFill>
              </a:rPr>
              <a:t>    </a:t>
            </a:r>
            <a:r>
              <a:rPr lang="en-US" altLang="ja-JP" sz="1600" dirty="0" smtClean="0">
                <a:solidFill>
                  <a:srgbClr val="EAEAEA"/>
                </a:solidFill>
              </a:rPr>
              <a:t>(</a:t>
            </a:r>
            <a:r>
              <a:rPr lang="en-US" altLang="ja-JP" sz="1600" dirty="0">
                <a:solidFill>
                  <a:srgbClr val="EAEAEA"/>
                </a:solidFill>
              </a:rPr>
              <a:t>Hierarchy Problem)</a:t>
            </a:r>
          </a:p>
          <a:p>
            <a:pPr algn="l">
              <a:lnSpc>
                <a:spcPct val="110000"/>
              </a:lnSpc>
              <a:buClr>
                <a:schemeClr val="accent2"/>
              </a:buClr>
              <a:buSzPct val="70000"/>
              <a:buFont typeface="Wingdings" pitchFamily="2" charset="2"/>
              <a:buNone/>
            </a:pPr>
            <a:r>
              <a:rPr lang="en-US" altLang="ja-JP" sz="2000" dirty="0">
                <a:solidFill>
                  <a:srgbClr val="F8F8F8"/>
                </a:solidFill>
              </a:rPr>
              <a:t>      </a:t>
            </a:r>
            <a:r>
              <a:rPr lang="ja-JP" altLang="en-US" dirty="0">
                <a:solidFill>
                  <a:srgbClr val="F8F8F8"/>
                </a:solidFill>
              </a:rPr>
              <a:t>重力だけが極端に弱い</a:t>
            </a:r>
            <a:endParaRPr lang="ja-JP" altLang="en-US" dirty="0">
              <a:solidFill>
                <a:srgbClr val="F8F8F8"/>
              </a:solidFill>
              <a:sym typeface="Wingdings" pitchFamily="2" charset="2"/>
            </a:endParaRPr>
          </a:p>
        </p:txBody>
      </p:sp>
      <p:sp>
        <p:nvSpPr>
          <p:cNvPr id="547852" name="Rectangle 12"/>
          <p:cNvSpPr>
            <a:spLocks noChangeArrowheads="1"/>
          </p:cNvSpPr>
          <p:nvPr/>
        </p:nvSpPr>
        <p:spPr bwMode="auto">
          <a:xfrm>
            <a:off x="677867" y="3519084"/>
            <a:ext cx="4572000" cy="1378839"/>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2000" dirty="0">
                <a:solidFill>
                  <a:srgbClr val="99FF99"/>
                </a:solidFill>
              </a:rPr>
              <a:t>宇宙項</a:t>
            </a:r>
            <a:r>
              <a:rPr lang="ja-JP" altLang="en-US" sz="2000" dirty="0">
                <a:solidFill>
                  <a:srgbClr val="99FF99"/>
                </a:solidFill>
              </a:rPr>
              <a:t>問題 </a:t>
            </a:r>
          </a:p>
          <a:p>
            <a:pPr algn="l">
              <a:lnSpc>
                <a:spcPct val="110000"/>
              </a:lnSpc>
              <a:buClr>
                <a:schemeClr val="accent2"/>
              </a:buClr>
              <a:buSzPct val="70000"/>
              <a:buFont typeface="Wingdings" pitchFamily="2" charset="2"/>
              <a:buNone/>
            </a:pPr>
            <a:r>
              <a:rPr lang="ja-JP" altLang="en-US" sz="2000" dirty="0">
                <a:solidFill>
                  <a:srgbClr val="F8F8F8"/>
                </a:solidFill>
              </a:rPr>
              <a:t>　</a:t>
            </a:r>
            <a:r>
              <a:rPr lang="ja-JP" altLang="en-US" sz="2000" dirty="0" smtClean="0">
                <a:solidFill>
                  <a:srgbClr val="F8F8F8"/>
                </a:solidFill>
              </a:rPr>
              <a:t>  </a:t>
            </a:r>
            <a:r>
              <a:rPr lang="en-US" altLang="ja-JP" sz="1600" dirty="0" smtClean="0">
                <a:solidFill>
                  <a:srgbClr val="EAEAEA"/>
                </a:solidFill>
              </a:rPr>
              <a:t>(Cosmological </a:t>
            </a:r>
            <a:r>
              <a:rPr lang="en-US" altLang="ja-JP" sz="1600" dirty="0">
                <a:solidFill>
                  <a:srgbClr val="EAEAEA"/>
                </a:solidFill>
              </a:rPr>
              <a:t>Constant Problem)</a:t>
            </a:r>
          </a:p>
          <a:p>
            <a:pPr algn="l">
              <a:lnSpc>
                <a:spcPct val="110000"/>
              </a:lnSpc>
              <a:buClr>
                <a:schemeClr val="accent2"/>
              </a:buClr>
              <a:buSzPct val="70000"/>
              <a:buFont typeface="Wingdings" pitchFamily="2" charset="2"/>
              <a:buNone/>
            </a:pPr>
            <a:r>
              <a:rPr lang="en-US" altLang="ja-JP" dirty="0">
                <a:solidFill>
                  <a:srgbClr val="F8F8F8"/>
                </a:solidFill>
              </a:rPr>
              <a:t>      </a:t>
            </a:r>
            <a:r>
              <a:rPr lang="ja-JP" altLang="en-US" dirty="0">
                <a:solidFill>
                  <a:srgbClr val="F8F8F8"/>
                </a:solidFill>
              </a:rPr>
              <a:t>ダークエネルギー</a:t>
            </a:r>
            <a:r>
              <a:rPr lang="ja-JP" altLang="en-US" dirty="0" smtClean="0">
                <a:solidFill>
                  <a:srgbClr val="F8F8F8"/>
                </a:solidFill>
              </a:rPr>
              <a:t>の大きさ</a:t>
            </a:r>
            <a:r>
              <a:rPr lang="ja-JP" altLang="en-US" dirty="0">
                <a:solidFill>
                  <a:srgbClr val="F8F8F8"/>
                </a:solidFill>
              </a:rPr>
              <a:t>が、真空場</a:t>
            </a:r>
          </a:p>
          <a:p>
            <a:pPr algn="l">
              <a:lnSpc>
                <a:spcPct val="110000"/>
              </a:lnSpc>
              <a:buClr>
                <a:schemeClr val="accent2"/>
              </a:buClr>
              <a:buSzPct val="70000"/>
              <a:buFont typeface="Wingdings" pitchFamily="2" charset="2"/>
              <a:buNone/>
            </a:pPr>
            <a:r>
              <a:rPr lang="ja-JP" altLang="en-US" dirty="0">
                <a:solidFill>
                  <a:srgbClr val="F8F8F8"/>
                </a:solidFill>
              </a:rPr>
              <a:t>　　 揺らぎのエネルギーより極端に小さい</a:t>
            </a:r>
            <a:endParaRPr lang="ja-JP" altLang="en-US" dirty="0">
              <a:solidFill>
                <a:srgbClr val="F8F8F8"/>
              </a:solidFill>
              <a:sym typeface="Wingdings" pitchFamily="2" charset="2"/>
            </a:endParaRPr>
          </a:p>
        </p:txBody>
      </p:sp>
      <p:sp>
        <p:nvSpPr>
          <p:cNvPr id="570276" name="Rectangle 932"/>
          <p:cNvSpPr>
            <a:spLocks noChangeArrowheads="1"/>
          </p:cNvSpPr>
          <p:nvPr/>
        </p:nvSpPr>
        <p:spPr bwMode="auto">
          <a:xfrm>
            <a:off x="609602" y="1857364"/>
            <a:ext cx="4572000" cy="43088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2000" dirty="0" smtClean="0">
                <a:solidFill>
                  <a:srgbClr val="F8F8F8"/>
                </a:solidFill>
              </a:rPr>
              <a:t>・物</a:t>
            </a:r>
            <a:r>
              <a:rPr kumimoji="0" lang="ja-JP" altLang="en-US" sz="2000" dirty="0">
                <a:solidFill>
                  <a:srgbClr val="F8F8F8"/>
                </a:solidFill>
              </a:rPr>
              <a:t>理学の根本に関わる問題</a:t>
            </a:r>
            <a:r>
              <a:rPr kumimoji="0" lang="en-US" altLang="ja-JP" sz="2000" dirty="0">
                <a:solidFill>
                  <a:srgbClr val="F8F8F8"/>
                </a:solidFill>
              </a:rPr>
              <a:t>…</a:t>
            </a:r>
            <a:endParaRPr lang="en-US" altLang="ja-JP" sz="2000" dirty="0">
              <a:solidFill>
                <a:srgbClr val="F8F8F8"/>
              </a:solidFill>
              <a:sym typeface="Wingdings" pitchFamily="2" charset="2"/>
            </a:endParaRPr>
          </a:p>
        </p:txBody>
      </p:sp>
      <p:pic>
        <p:nvPicPr>
          <p:cNvPr id="570280" name="Picture 936"/>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895850" y="1984380"/>
            <a:ext cx="4140200" cy="2879725"/>
          </a:xfrm>
          <a:prstGeom prst="rect">
            <a:avLst/>
          </a:prstGeom>
          <a:noFill/>
        </p:spPr>
      </p:pic>
      <p:sp>
        <p:nvSpPr>
          <p:cNvPr id="570281" name="Rectangle 937"/>
          <p:cNvSpPr>
            <a:spLocks noChangeArrowheads="1"/>
          </p:cNvSpPr>
          <p:nvPr/>
        </p:nvSpPr>
        <p:spPr bwMode="auto">
          <a:xfrm>
            <a:off x="5767411" y="1565626"/>
            <a:ext cx="2876555" cy="36317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1600" b="1" dirty="0" smtClean="0">
                <a:solidFill>
                  <a:srgbClr val="FFFF66"/>
                </a:solidFill>
              </a:rPr>
              <a:t>重力補正</a:t>
            </a:r>
            <a:r>
              <a:rPr lang="ja-JP" altLang="en-US" sz="1600" b="1" dirty="0">
                <a:solidFill>
                  <a:srgbClr val="FFFF66"/>
                </a:solidFill>
              </a:rPr>
              <a:t>項に対する上限値</a:t>
            </a:r>
            <a:endParaRPr lang="ja-JP" altLang="en-US" sz="1200" b="1" dirty="0">
              <a:solidFill>
                <a:srgbClr val="FFFF66"/>
              </a:solidFill>
              <a:sym typeface="Wingdings" pitchFamily="2" charset="2"/>
            </a:endParaRPr>
          </a:p>
        </p:txBody>
      </p:sp>
      <p:grpSp>
        <p:nvGrpSpPr>
          <p:cNvPr id="2" name="グループ化 13"/>
          <p:cNvGrpSpPr/>
          <p:nvPr/>
        </p:nvGrpSpPr>
        <p:grpSpPr>
          <a:xfrm>
            <a:off x="1319222" y="5069815"/>
            <a:ext cx="5324480" cy="1359581"/>
            <a:chOff x="642910" y="4855501"/>
            <a:chExt cx="5324480" cy="1359581"/>
          </a:xfrm>
        </p:grpSpPr>
        <p:sp>
          <p:nvSpPr>
            <p:cNvPr id="547848" name="AutoShape 8"/>
            <p:cNvSpPr>
              <a:spLocks noChangeAspect="1" noChangeArrowheads="1"/>
            </p:cNvSpPr>
            <p:nvPr/>
          </p:nvSpPr>
          <p:spPr bwMode="auto">
            <a:xfrm>
              <a:off x="642910" y="4965704"/>
              <a:ext cx="212754" cy="249246"/>
            </a:xfrm>
            <a:prstGeom prst="rightArrow">
              <a:avLst>
                <a:gd name="adj1" fmla="val 59167"/>
                <a:gd name="adj2" fmla="val 40625"/>
              </a:avLst>
            </a:prstGeom>
            <a:solidFill>
              <a:srgbClr val="CCFFCC">
                <a:alpha val="20000"/>
              </a:srgbClr>
            </a:solidFill>
            <a:ln w="3175">
              <a:solidFill>
                <a:srgbClr val="CCFFCC"/>
              </a:solidFill>
              <a:miter lim="800000"/>
              <a:headEnd/>
              <a:tailEnd/>
            </a:ln>
            <a:effectLst/>
          </p:spPr>
          <p:txBody>
            <a:bodyPr anchor="ctr">
              <a:noAutofit/>
            </a:bodyPr>
            <a:lstStyle/>
            <a:p>
              <a:endParaRPr lang="ja-JP" altLang="en-US" sz="100" dirty="0">
                <a:solidFill>
                  <a:srgbClr val="F8F8F8"/>
                </a:solidFill>
              </a:endParaRPr>
            </a:p>
          </p:txBody>
        </p:sp>
        <p:sp>
          <p:nvSpPr>
            <p:cNvPr id="547849" name="Rectangle 9"/>
            <p:cNvSpPr>
              <a:spLocks noChangeArrowheads="1"/>
            </p:cNvSpPr>
            <p:nvPr/>
          </p:nvSpPr>
          <p:spPr bwMode="auto">
            <a:xfrm>
              <a:off x="895353" y="4855501"/>
              <a:ext cx="4605341" cy="397353"/>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2000" dirty="0">
                  <a:solidFill>
                    <a:srgbClr val="CCFFCC"/>
                  </a:solidFill>
                </a:rPr>
                <a:t>余剰次元</a:t>
              </a:r>
              <a:r>
                <a:rPr lang="ja-JP" altLang="en-US" sz="2000" dirty="0">
                  <a:solidFill>
                    <a:srgbClr val="F8F8F8"/>
                  </a:solidFill>
                </a:rPr>
                <a:t>の</a:t>
              </a:r>
              <a:r>
                <a:rPr lang="ja-JP" altLang="en-US" sz="2000" dirty="0" smtClean="0">
                  <a:solidFill>
                    <a:srgbClr val="F8F8F8"/>
                  </a:solidFill>
                </a:rPr>
                <a:t>存在で</a:t>
              </a:r>
              <a:r>
                <a:rPr lang="ja-JP" altLang="en-US" sz="2000" dirty="0">
                  <a:solidFill>
                    <a:srgbClr val="F8F8F8"/>
                  </a:solidFill>
                </a:rPr>
                <a:t>説明できる可能性</a:t>
              </a:r>
            </a:p>
          </p:txBody>
        </p:sp>
        <p:sp>
          <p:nvSpPr>
            <p:cNvPr id="547851" name="Rectangle 11"/>
            <p:cNvSpPr>
              <a:spLocks noChangeArrowheads="1"/>
            </p:cNvSpPr>
            <p:nvPr/>
          </p:nvSpPr>
          <p:spPr bwMode="auto">
            <a:xfrm>
              <a:off x="1285852" y="5453082"/>
              <a:ext cx="4681538" cy="76200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2000" dirty="0">
                  <a:solidFill>
                    <a:srgbClr val="F8F8F8"/>
                  </a:solidFill>
                  <a:sym typeface="Wingdings" pitchFamily="2" charset="2"/>
                </a:rPr>
                <a:t> </a:t>
              </a:r>
              <a:r>
                <a:rPr lang="ja-JP" altLang="en-US" sz="2000" dirty="0">
                  <a:solidFill>
                    <a:srgbClr val="F8F8F8"/>
                  </a:solidFill>
                  <a:sym typeface="Wingdings" pitchFamily="2" charset="2"/>
                </a:rPr>
                <a:t>微小距離 </a:t>
              </a:r>
              <a:r>
                <a:rPr lang="en-US" altLang="ja-JP" sz="2000" dirty="0">
                  <a:solidFill>
                    <a:srgbClr val="F8F8F8"/>
                  </a:solidFill>
                  <a:sym typeface="Wingdings" pitchFamily="2" charset="2"/>
                </a:rPr>
                <a:t>(0.1mm</a:t>
              </a:r>
              <a:r>
                <a:rPr lang="ja-JP" altLang="en-US" sz="2000" dirty="0">
                  <a:solidFill>
                    <a:srgbClr val="F8F8F8"/>
                  </a:solidFill>
                  <a:sym typeface="Wingdings" pitchFamily="2" charset="2"/>
                </a:rPr>
                <a:t>以下</a:t>
              </a:r>
              <a:r>
                <a:rPr lang="en-US" altLang="ja-JP" sz="2000" dirty="0">
                  <a:solidFill>
                    <a:srgbClr val="F8F8F8"/>
                  </a:solidFill>
                  <a:sym typeface="Wingdings" pitchFamily="2" charset="2"/>
                </a:rPr>
                <a:t>) </a:t>
              </a:r>
              <a:r>
                <a:rPr lang="ja-JP" altLang="en-US" sz="2000" dirty="0">
                  <a:solidFill>
                    <a:srgbClr val="F8F8F8"/>
                  </a:solidFill>
                  <a:sym typeface="Wingdings" pitchFamily="2" charset="2"/>
                </a:rPr>
                <a:t>での</a:t>
              </a:r>
            </a:p>
            <a:p>
              <a:pPr algn="l">
                <a:lnSpc>
                  <a:spcPct val="110000"/>
                </a:lnSpc>
                <a:buClr>
                  <a:schemeClr val="accent2"/>
                </a:buClr>
                <a:buSzPct val="70000"/>
                <a:buFont typeface="Wingdings" pitchFamily="2" charset="2"/>
                <a:buNone/>
              </a:pPr>
              <a:r>
                <a:rPr lang="ja-JP" altLang="en-US" sz="2000" dirty="0">
                  <a:solidFill>
                    <a:srgbClr val="F8F8F8"/>
                  </a:solidFill>
                  <a:sym typeface="Wingdings" pitchFamily="2" charset="2"/>
                </a:rPr>
                <a:t>    </a:t>
              </a:r>
              <a:r>
                <a:rPr lang="ja-JP" altLang="en-US" sz="2000" dirty="0">
                  <a:solidFill>
                    <a:srgbClr val="F8F8F8"/>
                  </a:solidFill>
                </a:rPr>
                <a:t> </a:t>
              </a:r>
              <a:r>
                <a:rPr lang="ja-JP" altLang="en-US" sz="2000" dirty="0">
                  <a:solidFill>
                    <a:srgbClr val="CCFFCC"/>
                  </a:solidFill>
                </a:rPr>
                <a:t>重力の逆二乗則の破れ</a:t>
              </a:r>
              <a:r>
                <a:rPr lang="ja-JP" altLang="en-US" sz="2000" dirty="0">
                  <a:solidFill>
                    <a:srgbClr val="F8F8F8"/>
                  </a:solidFill>
                </a:rPr>
                <a:t>として現れる</a:t>
              </a:r>
            </a:p>
          </p:txBody>
        </p:sp>
      </p:grpSp>
      <p:grpSp>
        <p:nvGrpSpPr>
          <p:cNvPr id="26" name="グループ化 25"/>
          <p:cNvGrpSpPr/>
          <p:nvPr/>
        </p:nvGrpSpPr>
        <p:grpSpPr>
          <a:xfrm>
            <a:off x="6286512" y="2143117"/>
            <a:ext cx="2500330" cy="1071570"/>
            <a:chOff x="3530600" y="1660526"/>
            <a:chExt cx="4786313" cy="1839915"/>
          </a:xfrm>
        </p:grpSpPr>
        <p:sp>
          <p:nvSpPr>
            <p:cNvPr id="16" name="AutoShape 2"/>
            <p:cNvSpPr>
              <a:spLocks noChangeArrowheads="1"/>
            </p:cNvSpPr>
            <p:nvPr/>
          </p:nvSpPr>
          <p:spPr bwMode="auto">
            <a:xfrm>
              <a:off x="3530600" y="1660526"/>
              <a:ext cx="4786313" cy="1839915"/>
            </a:xfrm>
            <a:prstGeom prst="roundRect">
              <a:avLst>
                <a:gd name="adj" fmla="val 8616"/>
              </a:avLst>
            </a:prstGeom>
            <a:solidFill>
              <a:srgbClr val="C0C0C0">
                <a:alpha val="89999"/>
              </a:srgbClr>
            </a:solidFill>
            <a:ln w="12700">
              <a:noFill/>
              <a:round/>
              <a:headEnd/>
              <a:tailEnd/>
            </a:ln>
            <a:effectLst/>
          </p:spPr>
          <p:txBody>
            <a:bodyPr anchor="ctr">
              <a:noAutofit/>
            </a:bodyPr>
            <a:lstStyle/>
            <a:p>
              <a:endParaRPr lang="ja-JP" altLang="en-US" sz="1000"/>
            </a:p>
          </p:txBody>
        </p:sp>
        <p:sp>
          <p:nvSpPr>
            <p:cNvPr id="18" name="AutoShape 3"/>
            <p:cNvSpPr>
              <a:spLocks noChangeArrowheads="1"/>
            </p:cNvSpPr>
            <p:nvPr/>
          </p:nvSpPr>
          <p:spPr bwMode="auto">
            <a:xfrm>
              <a:off x="7164389" y="2165352"/>
              <a:ext cx="936626" cy="574675"/>
            </a:xfrm>
            <a:prstGeom prst="roundRect">
              <a:avLst>
                <a:gd name="adj" fmla="val 16667"/>
              </a:avLst>
            </a:prstGeom>
            <a:solidFill>
              <a:srgbClr val="FFFFFF">
                <a:alpha val="50000"/>
              </a:srgbClr>
            </a:solidFill>
            <a:ln w="12700">
              <a:noFill/>
              <a:round/>
              <a:headEnd/>
              <a:tailEnd/>
            </a:ln>
            <a:effectLst/>
          </p:spPr>
          <p:txBody>
            <a:bodyPr anchor="ctr">
              <a:noAutofit/>
            </a:bodyPr>
            <a:lstStyle/>
            <a:p>
              <a:endParaRPr lang="ja-JP" altLang="en-US" sz="1000"/>
            </a:p>
          </p:txBody>
        </p:sp>
        <p:pic>
          <p:nvPicPr>
            <p:cNvPr id="20" name="Picture 11"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662363" y="2257425"/>
              <a:ext cx="4511675" cy="554038"/>
            </a:xfrm>
            <a:prstGeom prst="rect">
              <a:avLst/>
            </a:prstGeom>
            <a:noFill/>
            <a:ln w="12700">
              <a:noFill/>
              <a:miter lim="800000"/>
              <a:headEnd/>
              <a:tailEnd/>
            </a:ln>
            <a:effectLst/>
          </p:spPr>
        </p:pic>
        <p:sp>
          <p:nvSpPr>
            <p:cNvPr id="21" name="Rectangle 12"/>
            <p:cNvSpPr>
              <a:spLocks noChangeArrowheads="1"/>
            </p:cNvSpPr>
            <p:nvPr/>
          </p:nvSpPr>
          <p:spPr bwMode="auto">
            <a:xfrm>
              <a:off x="3673475" y="1736725"/>
              <a:ext cx="4571999" cy="427038"/>
            </a:xfrm>
            <a:prstGeom prst="rect">
              <a:avLst/>
            </a:prstGeom>
            <a:noFill/>
            <a:ln w="15875">
              <a:noFill/>
              <a:miter lim="800000"/>
              <a:headEnd/>
              <a:tailEnd/>
            </a:ln>
            <a:effectLst/>
          </p:spPr>
          <p:txBody>
            <a:bodyPr>
              <a:noAutofit/>
            </a:bodyPr>
            <a:lstStyle/>
            <a:p>
              <a:pPr algn="l">
                <a:lnSpc>
                  <a:spcPct val="110000"/>
                </a:lnSpc>
                <a:buClr>
                  <a:schemeClr val="accent2"/>
                </a:buClr>
                <a:buSzPct val="70000"/>
                <a:buFont typeface="Wingdings" pitchFamily="2" charset="2"/>
                <a:buNone/>
              </a:pPr>
              <a:r>
                <a:rPr lang="ja-JP" altLang="en-US" sz="1000" b="1">
                  <a:solidFill>
                    <a:srgbClr val="333333"/>
                  </a:solidFill>
                </a:rPr>
                <a:t>重力場に湯川型のポテンシャル補正項</a:t>
              </a:r>
              <a:endParaRPr lang="ja-JP" altLang="en-US" sz="1000" b="1">
                <a:solidFill>
                  <a:srgbClr val="333333"/>
                </a:solidFill>
                <a:sym typeface="Wingdings" pitchFamily="2" charset="2"/>
              </a:endParaRPr>
            </a:p>
          </p:txBody>
        </p:sp>
        <p:sp>
          <p:nvSpPr>
            <p:cNvPr id="22" name="Rectangle 13"/>
            <p:cNvSpPr>
              <a:spLocks noChangeArrowheads="1"/>
            </p:cNvSpPr>
            <p:nvPr/>
          </p:nvSpPr>
          <p:spPr bwMode="auto">
            <a:xfrm>
              <a:off x="7235825" y="2811465"/>
              <a:ext cx="1081088" cy="360362"/>
            </a:xfrm>
            <a:prstGeom prst="rect">
              <a:avLst/>
            </a:prstGeom>
            <a:noFill/>
            <a:ln w="15875">
              <a:noFill/>
              <a:miter lim="800000"/>
              <a:headEnd/>
              <a:tailEnd/>
            </a:ln>
            <a:effectLst/>
          </p:spPr>
          <p:txBody>
            <a:bodyPr>
              <a:noAutofit/>
            </a:bodyPr>
            <a:lstStyle/>
            <a:p>
              <a:pPr algn="l">
                <a:lnSpc>
                  <a:spcPct val="110000"/>
                </a:lnSpc>
                <a:buClr>
                  <a:schemeClr val="accent2"/>
                </a:buClr>
                <a:buSzPct val="70000"/>
                <a:buFont typeface="Wingdings" pitchFamily="2" charset="2"/>
                <a:buNone/>
              </a:pPr>
              <a:r>
                <a:rPr lang="ja-JP" altLang="en-US" sz="1000" b="1">
                  <a:solidFill>
                    <a:srgbClr val="6699FF"/>
                  </a:solidFill>
                </a:rPr>
                <a:t>補正項</a:t>
              </a:r>
              <a:r>
                <a:rPr lang="ja-JP" altLang="en-US" sz="1000" b="1">
                  <a:solidFill>
                    <a:srgbClr val="6699FF"/>
                  </a:solidFill>
                  <a:sym typeface="Wingdings" pitchFamily="2" charset="2"/>
                </a:rPr>
                <a:t> </a:t>
              </a:r>
            </a:p>
          </p:txBody>
        </p:sp>
        <p:sp>
          <p:nvSpPr>
            <p:cNvPr id="23" name="Line 14"/>
            <p:cNvSpPr>
              <a:spLocks noChangeShapeType="1"/>
            </p:cNvSpPr>
            <p:nvPr/>
          </p:nvSpPr>
          <p:spPr bwMode="auto">
            <a:xfrm>
              <a:off x="7223125" y="2811463"/>
              <a:ext cx="863600" cy="0"/>
            </a:xfrm>
            <a:prstGeom prst="line">
              <a:avLst/>
            </a:prstGeom>
            <a:noFill/>
            <a:ln w="38100">
              <a:solidFill>
                <a:srgbClr val="6699FF"/>
              </a:solidFill>
              <a:round/>
              <a:headEnd/>
              <a:tailEnd/>
            </a:ln>
            <a:effectLst/>
          </p:spPr>
          <p:txBody>
            <a:bodyPr wrap="none" anchor="ctr">
              <a:noAutofit/>
            </a:bodyPr>
            <a:lstStyle/>
            <a:p>
              <a:endParaRPr lang="ja-JP" altLang="en-US" sz="1000"/>
            </a:p>
          </p:txBody>
        </p:sp>
        <p:sp>
          <p:nvSpPr>
            <p:cNvPr id="24" name="AutoShape 6033"/>
            <p:cNvSpPr>
              <a:spLocks noChangeAspect="1" noChangeArrowheads="1"/>
            </p:cNvSpPr>
            <p:nvPr/>
          </p:nvSpPr>
          <p:spPr bwMode="auto">
            <a:xfrm>
              <a:off x="4214811" y="3213102"/>
              <a:ext cx="173037" cy="215900"/>
            </a:xfrm>
            <a:prstGeom prst="rightArrow">
              <a:avLst>
                <a:gd name="adj1" fmla="val 59167"/>
                <a:gd name="adj2" fmla="val 40625"/>
              </a:avLst>
            </a:prstGeom>
            <a:solidFill>
              <a:srgbClr val="99CCFF">
                <a:alpha val="50000"/>
              </a:srgbClr>
            </a:solidFill>
            <a:ln w="15875">
              <a:solidFill>
                <a:srgbClr val="3333FF"/>
              </a:solidFill>
              <a:miter lim="800000"/>
              <a:headEnd/>
              <a:tailEnd/>
            </a:ln>
            <a:effectLst/>
          </p:spPr>
          <p:txBody>
            <a:bodyPr anchor="ctr">
              <a:noAutofit/>
            </a:bodyPr>
            <a:lstStyle/>
            <a:p>
              <a:endParaRPr lang="ja-JP" altLang="en-US" sz="1000"/>
            </a:p>
          </p:txBody>
        </p:sp>
        <p:sp>
          <p:nvSpPr>
            <p:cNvPr id="25" name="Rectangle 6034"/>
            <p:cNvSpPr>
              <a:spLocks noChangeArrowheads="1"/>
            </p:cNvSpPr>
            <p:nvPr/>
          </p:nvSpPr>
          <p:spPr bwMode="auto">
            <a:xfrm>
              <a:off x="4427538" y="3068640"/>
              <a:ext cx="3057525" cy="427038"/>
            </a:xfrm>
            <a:prstGeom prst="rect">
              <a:avLst/>
            </a:prstGeom>
            <a:noFill/>
            <a:ln w="15875">
              <a:noFill/>
              <a:miter lim="800000"/>
              <a:headEnd/>
              <a:tailEnd/>
            </a:ln>
            <a:effectLst/>
          </p:spPr>
          <p:txBody>
            <a:bodyPr>
              <a:noAutofit/>
            </a:bodyPr>
            <a:lstStyle/>
            <a:p>
              <a:pPr algn="l">
                <a:lnSpc>
                  <a:spcPct val="110000"/>
                </a:lnSpc>
                <a:buClr>
                  <a:schemeClr val="accent2"/>
                </a:buClr>
                <a:buSzPct val="70000"/>
                <a:buFont typeface="Wingdings" pitchFamily="2" charset="2"/>
                <a:buNone/>
              </a:pPr>
              <a:r>
                <a:rPr kumimoji="0" lang="en-US" altLang="ja-JP" sz="1000" b="1" dirty="0">
                  <a:solidFill>
                    <a:srgbClr val="333333"/>
                  </a:solidFill>
                  <a:latin typeface="Symbol" pitchFamily="18" charset="2"/>
                </a:rPr>
                <a:t>a-l</a:t>
              </a:r>
              <a:r>
                <a:rPr kumimoji="0" lang="en-US" altLang="ja-JP" sz="1000" b="1" dirty="0">
                  <a:solidFill>
                    <a:srgbClr val="333333"/>
                  </a:solidFill>
                </a:rPr>
                <a:t> </a:t>
              </a:r>
              <a:r>
                <a:rPr kumimoji="0" lang="ja-JP" altLang="en-US" sz="1000" b="1" dirty="0">
                  <a:solidFill>
                    <a:srgbClr val="333333"/>
                  </a:solidFill>
                </a:rPr>
                <a:t>図で上限値を与える</a:t>
              </a:r>
              <a:endParaRPr lang="ja-JP" altLang="en-US" sz="1000" b="1" dirty="0">
                <a:solidFill>
                  <a:srgbClr val="333333"/>
                </a:solidFill>
                <a:sym typeface="Wingdings" pitchFamily="2" charset="2"/>
              </a:endParaRPr>
            </a:p>
          </p:txBody>
        </p:sp>
      </p:grpSp>
      <p:sp>
        <p:nvSpPr>
          <p:cNvPr id="27" name="Rectangle 932"/>
          <p:cNvSpPr>
            <a:spLocks noChangeArrowheads="1"/>
          </p:cNvSpPr>
          <p:nvPr/>
        </p:nvSpPr>
        <p:spPr bwMode="auto">
          <a:xfrm>
            <a:off x="642942" y="1000108"/>
            <a:ext cx="4572000" cy="769441"/>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2000" dirty="0" smtClean="0">
                <a:solidFill>
                  <a:srgbClr val="F8F8F8"/>
                </a:solidFill>
              </a:rPr>
              <a:t>・物</a:t>
            </a:r>
            <a:r>
              <a:rPr kumimoji="0" lang="ja-JP" altLang="en-US" sz="2000" dirty="0">
                <a:solidFill>
                  <a:srgbClr val="F8F8F8"/>
                </a:solidFill>
              </a:rPr>
              <a:t>理学</a:t>
            </a:r>
            <a:r>
              <a:rPr kumimoji="0" lang="ja-JP" altLang="en-US" sz="2000" dirty="0" smtClean="0">
                <a:solidFill>
                  <a:srgbClr val="F8F8F8"/>
                </a:solidFill>
              </a:rPr>
              <a:t>の基本法則</a:t>
            </a:r>
            <a:endParaRPr kumimoji="0" lang="en-US" altLang="ja-JP" sz="2000" dirty="0" smtClean="0">
              <a:solidFill>
                <a:srgbClr val="F8F8F8"/>
              </a:solidFill>
            </a:endParaRPr>
          </a:p>
          <a:p>
            <a:pPr algn="l">
              <a:lnSpc>
                <a:spcPct val="110000"/>
              </a:lnSpc>
              <a:buClr>
                <a:schemeClr val="accent2"/>
              </a:buClr>
              <a:buSzPct val="70000"/>
              <a:buFont typeface="Wingdings" pitchFamily="2" charset="2"/>
              <a:buNone/>
            </a:pPr>
            <a:r>
              <a:rPr kumimoji="0" lang="en-US" altLang="ja-JP" sz="2000" dirty="0" smtClean="0">
                <a:solidFill>
                  <a:srgbClr val="F8F8F8"/>
                </a:solidFill>
              </a:rPr>
              <a:t>    </a:t>
            </a:r>
            <a:r>
              <a:rPr kumimoji="0" lang="en-US" altLang="ja-JP" sz="2000" dirty="0" smtClean="0">
                <a:solidFill>
                  <a:srgbClr val="F8F8F8"/>
                </a:solidFill>
                <a:sym typeface="Wingdings" pitchFamily="2" charset="2"/>
              </a:rPr>
              <a:t> </a:t>
            </a:r>
            <a:r>
              <a:rPr kumimoji="0" lang="ja-JP" altLang="en-US" sz="2000" dirty="0" smtClean="0">
                <a:solidFill>
                  <a:srgbClr val="F8F8F8"/>
                </a:solidFill>
                <a:sym typeface="Wingdings" pitchFamily="2" charset="2"/>
              </a:rPr>
              <a:t>可能な最高精度で検証されるべき</a:t>
            </a:r>
            <a:r>
              <a:rPr kumimoji="0" lang="en-US" altLang="ja-JP" sz="2000" dirty="0" smtClean="0">
                <a:solidFill>
                  <a:srgbClr val="F8F8F8"/>
                </a:solidFill>
                <a:sym typeface="Wingdings" pitchFamily="2" charset="2"/>
              </a:rPr>
              <a:t>.</a:t>
            </a:r>
            <a:endParaRPr lang="en-US" altLang="ja-JP" sz="2000" dirty="0">
              <a:solidFill>
                <a:srgbClr val="F8F8F8"/>
              </a:solidFill>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p:txBody>
          <a:bodyPr/>
          <a:lstStyle/>
          <a:p>
            <a:r>
              <a:rPr lang="ja-JP" altLang="en-US" dirty="0"/>
              <a:t>近年の検証実験</a:t>
            </a:r>
          </a:p>
        </p:txBody>
      </p:sp>
      <p:sp>
        <p:nvSpPr>
          <p:cNvPr id="25"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560163" name="Line 35"/>
          <p:cNvSpPr>
            <a:spLocks noChangeShapeType="1"/>
          </p:cNvSpPr>
          <p:nvPr/>
        </p:nvSpPr>
        <p:spPr bwMode="auto">
          <a:xfrm>
            <a:off x="2051050" y="5783267"/>
            <a:ext cx="2160587" cy="0"/>
          </a:xfrm>
          <a:prstGeom prst="line">
            <a:avLst/>
          </a:prstGeom>
          <a:noFill/>
          <a:ln w="254000">
            <a:solidFill>
              <a:srgbClr val="CCFFCC"/>
            </a:solidFill>
            <a:round/>
            <a:headEnd type="triangle" w="sm" len="sm"/>
            <a:tailEnd type="triangle" w="sm" len="sm"/>
          </a:ln>
          <a:effectLst/>
        </p:spPr>
        <p:txBody>
          <a:bodyPr anchor="ctr">
            <a:spAutoFit/>
          </a:bodyPr>
          <a:lstStyle/>
          <a:p>
            <a:endParaRPr lang="ja-JP" altLang="en-US" dirty="0"/>
          </a:p>
        </p:txBody>
      </p:sp>
      <p:pic>
        <p:nvPicPr>
          <p:cNvPr id="560161" name="Picture 3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0575" y="1822455"/>
            <a:ext cx="2222500" cy="4032250"/>
          </a:xfrm>
          <a:prstGeom prst="rect">
            <a:avLst/>
          </a:prstGeom>
          <a:noFill/>
          <a:ln w="12700">
            <a:noFill/>
            <a:miter lim="800000"/>
            <a:headEnd/>
            <a:tailEnd/>
          </a:ln>
          <a:effectLst/>
        </p:spPr>
      </p:pic>
      <p:sp>
        <p:nvSpPr>
          <p:cNvPr id="560140" name="Rectangle 12"/>
          <p:cNvSpPr>
            <a:spLocks noChangeArrowheads="1"/>
          </p:cNvSpPr>
          <p:nvPr/>
        </p:nvSpPr>
        <p:spPr bwMode="auto">
          <a:xfrm>
            <a:off x="500034" y="959945"/>
            <a:ext cx="4572000" cy="39735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2000" dirty="0">
                <a:solidFill>
                  <a:srgbClr val="F8F8F8"/>
                </a:solidFill>
              </a:rPr>
              <a:t>ワシントン大 グループ </a:t>
            </a:r>
            <a:r>
              <a:rPr lang="en-US" altLang="ja-JP" sz="1600" dirty="0">
                <a:solidFill>
                  <a:srgbClr val="F8F8F8"/>
                </a:solidFill>
              </a:rPr>
              <a:t>(</a:t>
            </a:r>
            <a:r>
              <a:rPr lang="en-US" altLang="ja-JP" sz="1600" dirty="0" err="1">
                <a:solidFill>
                  <a:srgbClr val="F8F8F8"/>
                </a:solidFill>
              </a:rPr>
              <a:t>Eot</a:t>
            </a:r>
            <a:r>
              <a:rPr lang="en-US" altLang="ja-JP" sz="1600" dirty="0">
                <a:solidFill>
                  <a:srgbClr val="F8F8F8"/>
                </a:solidFill>
              </a:rPr>
              <a:t>-Wash group)</a:t>
            </a:r>
            <a:endParaRPr lang="en-US" altLang="ja-JP" sz="1600" dirty="0">
              <a:solidFill>
                <a:srgbClr val="F8F8F8"/>
              </a:solidFill>
              <a:sym typeface="Wingdings" pitchFamily="2" charset="2"/>
            </a:endParaRPr>
          </a:p>
        </p:txBody>
      </p:sp>
      <p:sp>
        <p:nvSpPr>
          <p:cNvPr id="560134" name="Rectangle 6"/>
          <p:cNvSpPr>
            <a:spLocks noChangeArrowheads="1"/>
          </p:cNvSpPr>
          <p:nvPr/>
        </p:nvSpPr>
        <p:spPr bwMode="auto">
          <a:xfrm>
            <a:off x="5214942" y="6205368"/>
            <a:ext cx="3429024" cy="29546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200" b="1" dirty="0">
                <a:solidFill>
                  <a:srgbClr val="C0C0C0"/>
                </a:solidFill>
              </a:rPr>
              <a:t>D. J. Kapner et al</a:t>
            </a:r>
            <a:r>
              <a:rPr lang="en-US" altLang="ja-JP" sz="1200" b="1" dirty="0" smtClean="0">
                <a:solidFill>
                  <a:srgbClr val="C0C0C0"/>
                </a:solidFill>
              </a:rPr>
              <a:t>.,</a:t>
            </a:r>
            <a:r>
              <a:rPr lang="ja-JP" altLang="en-US" sz="1200" b="1" dirty="0" smtClean="0">
                <a:solidFill>
                  <a:srgbClr val="C0C0C0"/>
                </a:solidFill>
              </a:rPr>
              <a:t> </a:t>
            </a:r>
            <a:r>
              <a:rPr lang="en-US" altLang="ja-JP" sz="1200" b="1" dirty="0" smtClean="0">
                <a:solidFill>
                  <a:srgbClr val="C0C0C0"/>
                </a:solidFill>
              </a:rPr>
              <a:t>PRL 98 (2007) 021101</a:t>
            </a:r>
            <a:endParaRPr lang="en-US" altLang="ja-JP" sz="1200" b="1" dirty="0">
              <a:solidFill>
                <a:srgbClr val="C0C0C0"/>
              </a:solidFill>
            </a:endParaRPr>
          </a:p>
        </p:txBody>
      </p:sp>
      <p:sp>
        <p:nvSpPr>
          <p:cNvPr id="560144" name="Rectangle 16"/>
          <p:cNvSpPr>
            <a:spLocks noChangeArrowheads="1"/>
          </p:cNvSpPr>
          <p:nvPr/>
        </p:nvSpPr>
        <p:spPr bwMode="auto">
          <a:xfrm>
            <a:off x="949325" y="1954217"/>
            <a:ext cx="1296987" cy="52322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400" dirty="0">
                <a:solidFill>
                  <a:srgbClr val="CCFFCC"/>
                </a:solidFill>
              </a:rPr>
              <a:t>タングステン</a:t>
            </a:r>
          </a:p>
          <a:p>
            <a:pPr algn="l">
              <a:buClr>
                <a:schemeClr val="accent2"/>
              </a:buClr>
              <a:buSzPct val="70000"/>
              <a:buFont typeface="Wingdings" pitchFamily="2" charset="2"/>
              <a:buNone/>
            </a:pPr>
            <a:r>
              <a:rPr lang="ja-JP" altLang="en-US" sz="1400" dirty="0">
                <a:solidFill>
                  <a:srgbClr val="CCFFCC"/>
                </a:solidFill>
              </a:rPr>
              <a:t>  ファイバー</a:t>
            </a:r>
          </a:p>
        </p:txBody>
      </p:sp>
      <p:sp>
        <p:nvSpPr>
          <p:cNvPr id="560145" name="Line 17"/>
          <p:cNvSpPr>
            <a:spLocks noChangeShapeType="1"/>
          </p:cNvSpPr>
          <p:nvPr/>
        </p:nvSpPr>
        <p:spPr bwMode="auto">
          <a:xfrm>
            <a:off x="2014547" y="2241555"/>
            <a:ext cx="1079500" cy="215900"/>
          </a:xfrm>
          <a:prstGeom prst="line">
            <a:avLst/>
          </a:prstGeom>
          <a:noFill/>
          <a:ln w="38100">
            <a:solidFill>
              <a:srgbClr val="CCFFCC"/>
            </a:solidFill>
            <a:round/>
            <a:headEnd/>
            <a:tailEnd type="stealth" w="med" len="med"/>
          </a:ln>
          <a:effectLst/>
        </p:spPr>
        <p:txBody>
          <a:bodyPr anchor="ctr">
            <a:spAutoFit/>
          </a:bodyPr>
          <a:lstStyle/>
          <a:p>
            <a:endParaRPr lang="ja-JP" altLang="en-US"/>
          </a:p>
        </p:txBody>
      </p:sp>
      <p:sp>
        <p:nvSpPr>
          <p:cNvPr id="560146" name="Rectangle 18"/>
          <p:cNvSpPr>
            <a:spLocks noChangeArrowheads="1"/>
          </p:cNvSpPr>
          <p:nvPr/>
        </p:nvSpPr>
        <p:spPr bwMode="auto">
          <a:xfrm>
            <a:off x="755650" y="4486280"/>
            <a:ext cx="1296987" cy="30480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400" dirty="0">
                <a:solidFill>
                  <a:srgbClr val="CCFFCC"/>
                </a:solidFill>
              </a:rPr>
              <a:t>テストマス</a:t>
            </a:r>
          </a:p>
        </p:txBody>
      </p:sp>
      <p:sp>
        <p:nvSpPr>
          <p:cNvPr id="560147" name="Line 19"/>
          <p:cNvSpPr>
            <a:spLocks noChangeShapeType="1"/>
          </p:cNvSpPr>
          <p:nvPr/>
        </p:nvSpPr>
        <p:spPr bwMode="auto">
          <a:xfrm>
            <a:off x="1690687" y="4678367"/>
            <a:ext cx="576263" cy="217488"/>
          </a:xfrm>
          <a:prstGeom prst="line">
            <a:avLst/>
          </a:prstGeom>
          <a:noFill/>
          <a:ln w="38100">
            <a:solidFill>
              <a:srgbClr val="CCFFCC"/>
            </a:solidFill>
            <a:round/>
            <a:headEnd/>
            <a:tailEnd type="stealth" w="med" len="med"/>
          </a:ln>
          <a:effectLst/>
        </p:spPr>
        <p:txBody>
          <a:bodyPr anchor="ctr">
            <a:spAutoFit/>
          </a:bodyPr>
          <a:lstStyle/>
          <a:p>
            <a:endParaRPr lang="ja-JP" altLang="en-US"/>
          </a:p>
        </p:txBody>
      </p:sp>
      <p:sp>
        <p:nvSpPr>
          <p:cNvPr id="560148" name="Rectangle 20"/>
          <p:cNvSpPr>
            <a:spLocks noChangeArrowheads="1"/>
          </p:cNvSpPr>
          <p:nvPr/>
        </p:nvSpPr>
        <p:spPr bwMode="auto">
          <a:xfrm>
            <a:off x="585787" y="5351467"/>
            <a:ext cx="1296988" cy="30480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400">
                <a:solidFill>
                  <a:srgbClr val="CCFFCC"/>
                </a:solidFill>
              </a:rPr>
              <a:t>ソースマス</a:t>
            </a:r>
          </a:p>
        </p:txBody>
      </p:sp>
      <p:sp>
        <p:nvSpPr>
          <p:cNvPr id="560149" name="Line 21"/>
          <p:cNvSpPr>
            <a:spLocks noChangeShapeType="1"/>
          </p:cNvSpPr>
          <p:nvPr/>
        </p:nvSpPr>
        <p:spPr bwMode="auto">
          <a:xfrm flipV="1">
            <a:off x="1547812" y="5435605"/>
            <a:ext cx="503238" cy="69850"/>
          </a:xfrm>
          <a:prstGeom prst="line">
            <a:avLst/>
          </a:prstGeom>
          <a:noFill/>
          <a:ln w="38100">
            <a:solidFill>
              <a:srgbClr val="CCFFCC"/>
            </a:solidFill>
            <a:round/>
            <a:headEnd/>
            <a:tailEnd type="stealth" w="med" len="med"/>
          </a:ln>
          <a:effectLst/>
        </p:spPr>
        <p:txBody>
          <a:bodyPr anchor="ctr">
            <a:spAutoFit/>
          </a:bodyPr>
          <a:lstStyle/>
          <a:p>
            <a:endParaRPr lang="ja-JP" altLang="en-US"/>
          </a:p>
        </p:txBody>
      </p:sp>
      <p:sp>
        <p:nvSpPr>
          <p:cNvPr id="560150" name="Rectangle 22"/>
          <p:cNvSpPr>
            <a:spLocks noChangeArrowheads="1"/>
          </p:cNvSpPr>
          <p:nvPr/>
        </p:nvSpPr>
        <p:spPr bwMode="auto">
          <a:xfrm>
            <a:off x="755650" y="3143255"/>
            <a:ext cx="1296987" cy="30480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1400" dirty="0">
                <a:solidFill>
                  <a:srgbClr val="CCFFCC"/>
                </a:solidFill>
              </a:rPr>
              <a:t>光てこ用 鏡</a:t>
            </a:r>
          </a:p>
        </p:txBody>
      </p:sp>
      <p:sp>
        <p:nvSpPr>
          <p:cNvPr id="560151" name="Line 23"/>
          <p:cNvSpPr>
            <a:spLocks noChangeShapeType="1"/>
          </p:cNvSpPr>
          <p:nvPr/>
        </p:nvSpPr>
        <p:spPr bwMode="auto">
          <a:xfrm>
            <a:off x="1803400" y="3333755"/>
            <a:ext cx="1150937" cy="504825"/>
          </a:xfrm>
          <a:prstGeom prst="line">
            <a:avLst/>
          </a:prstGeom>
          <a:noFill/>
          <a:ln w="38100">
            <a:solidFill>
              <a:srgbClr val="CCFFCC"/>
            </a:solidFill>
            <a:round/>
            <a:headEnd/>
            <a:tailEnd type="stealth" w="med" len="med"/>
          </a:ln>
          <a:effectLst/>
        </p:spPr>
        <p:txBody>
          <a:bodyPr anchor="ctr">
            <a:spAutoFit/>
          </a:bodyPr>
          <a:lstStyle/>
          <a:p>
            <a:endParaRPr lang="ja-JP" altLang="en-US"/>
          </a:p>
        </p:txBody>
      </p:sp>
      <p:sp>
        <p:nvSpPr>
          <p:cNvPr id="560164" name="Rectangle 36"/>
          <p:cNvSpPr>
            <a:spLocks noChangeArrowheads="1"/>
          </p:cNvSpPr>
          <p:nvPr/>
        </p:nvSpPr>
        <p:spPr bwMode="auto">
          <a:xfrm>
            <a:off x="3708400" y="5910282"/>
            <a:ext cx="863600" cy="30480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400" b="1" dirty="0">
                <a:solidFill>
                  <a:srgbClr val="F8F8F8"/>
                </a:solidFill>
              </a:rPr>
              <a:t>~ 5 cm</a:t>
            </a:r>
          </a:p>
        </p:txBody>
      </p:sp>
      <p:pic>
        <p:nvPicPr>
          <p:cNvPr id="20" name="Picture 1"/>
          <p:cNvPicPr>
            <a:picLocks noChangeAspect="1" noChangeArrowheads="1"/>
          </p:cNvPicPr>
          <p:nvPr/>
        </p:nvPicPr>
        <p:blipFill>
          <a:blip r:embed="rId5" cstate="print"/>
          <a:srcRect/>
          <a:stretch>
            <a:fillRect/>
          </a:stretch>
        </p:blipFill>
        <p:spPr bwMode="auto">
          <a:xfrm>
            <a:off x="5000628" y="3059326"/>
            <a:ext cx="3786214" cy="3126626"/>
          </a:xfrm>
          <a:prstGeom prst="rect">
            <a:avLst/>
          </a:prstGeom>
          <a:noFill/>
          <a:ln w="9525">
            <a:noFill/>
            <a:miter lim="800000"/>
            <a:headEnd/>
            <a:tailEnd/>
          </a:ln>
          <a:effectLst/>
        </p:spPr>
      </p:pic>
      <p:sp>
        <p:nvSpPr>
          <p:cNvPr id="21" name="AutoShape 28"/>
          <p:cNvSpPr>
            <a:spLocks noChangeArrowheads="1"/>
          </p:cNvSpPr>
          <p:nvPr/>
        </p:nvSpPr>
        <p:spPr bwMode="auto">
          <a:xfrm>
            <a:off x="5357818" y="1940709"/>
            <a:ext cx="3429024" cy="587218"/>
          </a:xfrm>
          <a:prstGeom prst="roundRect">
            <a:avLst>
              <a:gd name="adj" fmla="val 3264"/>
            </a:avLst>
          </a:prstGeom>
          <a:solidFill>
            <a:srgbClr val="CCECFF">
              <a:alpha val="10000"/>
            </a:srgbClr>
          </a:solidFill>
          <a:ln w="12700">
            <a:noFill/>
            <a:round/>
            <a:headEnd/>
            <a:tailEnd/>
          </a:ln>
          <a:effectLst/>
        </p:spPr>
        <p:txBody>
          <a:bodyPr wrap="square" anchor="ctr">
            <a:noAutofit/>
          </a:bodyPr>
          <a:lstStyle/>
          <a:p>
            <a:endParaRPr lang="ja-JP" altLang="en-US"/>
          </a:p>
        </p:txBody>
      </p:sp>
      <p:sp>
        <p:nvSpPr>
          <p:cNvPr id="22" name="Rectangle 13"/>
          <p:cNvSpPr>
            <a:spLocks noChangeArrowheads="1"/>
          </p:cNvSpPr>
          <p:nvPr/>
        </p:nvSpPr>
        <p:spPr bwMode="auto">
          <a:xfrm>
            <a:off x="5357818" y="1142984"/>
            <a:ext cx="3214710" cy="724173"/>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dirty="0">
                <a:solidFill>
                  <a:srgbClr val="F8F8F8"/>
                </a:solidFill>
              </a:rPr>
              <a:t>0.1mm</a:t>
            </a:r>
            <a:r>
              <a:rPr lang="ja-JP" altLang="en-US" dirty="0">
                <a:solidFill>
                  <a:srgbClr val="F8F8F8"/>
                </a:solidFill>
              </a:rPr>
              <a:t>以下の</a:t>
            </a:r>
            <a:r>
              <a:rPr lang="ja-JP" altLang="en-US" dirty="0" smtClean="0">
                <a:solidFill>
                  <a:srgbClr val="F8F8F8"/>
                </a:solidFill>
              </a:rPr>
              <a:t>スケール</a:t>
            </a:r>
            <a:endParaRPr lang="ja-JP" altLang="en-US" dirty="0">
              <a:solidFill>
                <a:srgbClr val="F8F8F8"/>
              </a:solidFill>
            </a:endParaRPr>
          </a:p>
          <a:p>
            <a:pPr algn="l">
              <a:lnSpc>
                <a:spcPct val="120000"/>
              </a:lnSpc>
              <a:buClr>
                <a:schemeClr val="accent2"/>
              </a:buClr>
              <a:buSzPct val="70000"/>
              <a:buFont typeface="Wingdings" pitchFamily="2" charset="2"/>
              <a:buNone/>
            </a:pPr>
            <a:r>
              <a:rPr lang="ja-JP" altLang="en-US" dirty="0">
                <a:solidFill>
                  <a:srgbClr val="F8F8F8"/>
                </a:solidFill>
              </a:rPr>
              <a:t>   </a:t>
            </a:r>
            <a:r>
              <a:rPr lang="ja-JP" altLang="en-US" dirty="0">
                <a:solidFill>
                  <a:srgbClr val="F8F8F8"/>
                </a:solidFill>
                <a:sym typeface="Wingdings" pitchFamily="2" charset="2"/>
              </a:rPr>
              <a:t> 最も良い上限値</a:t>
            </a:r>
            <a:r>
              <a:rPr lang="ja-JP" altLang="en-US" dirty="0">
                <a:solidFill>
                  <a:srgbClr val="F8F8F8"/>
                </a:solidFill>
              </a:rPr>
              <a:t> </a:t>
            </a:r>
            <a:endParaRPr lang="ja-JP" altLang="en-US" dirty="0">
              <a:solidFill>
                <a:srgbClr val="F8F8F8"/>
              </a:solidFill>
              <a:sym typeface="Wingdings" pitchFamily="2" charset="2"/>
            </a:endParaRPr>
          </a:p>
        </p:txBody>
      </p:sp>
      <p:sp>
        <p:nvSpPr>
          <p:cNvPr id="23" name="Rectangle 14"/>
          <p:cNvSpPr>
            <a:spLocks noChangeArrowheads="1"/>
          </p:cNvSpPr>
          <p:nvPr/>
        </p:nvSpPr>
        <p:spPr bwMode="auto">
          <a:xfrm>
            <a:off x="5907116" y="2527927"/>
            <a:ext cx="2736850" cy="40100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2000" dirty="0">
                <a:solidFill>
                  <a:srgbClr val="CCECFF"/>
                </a:solidFill>
              </a:rPr>
              <a:t>|</a:t>
            </a:r>
            <a:r>
              <a:rPr lang="en-US" altLang="ja-JP" sz="2000" dirty="0">
                <a:solidFill>
                  <a:srgbClr val="CCECFF"/>
                </a:solidFill>
                <a:latin typeface="Symbol" pitchFamily="18" charset="2"/>
              </a:rPr>
              <a:t>a</a:t>
            </a:r>
            <a:r>
              <a:rPr lang="en-US" altLang="ja-JP" sz="2000" dirty="0">
                <a:solidFill>
                  <a:srgbClr val="CCECFF"/>
                </a:solidFill>
              </a:rPr>
              <a:t>|&lt;1 ,  </a:t>
            </a:r>
            <a:r>
              <a:rPr lang="en-US" altLang="ja-JP" sz="2000" dirty="0">
                <a:solidFill>
                  <a:srgbClr val="CCECFF"/>
                </a:solidFill>
                <a:latin typeface="Symbol" pitchFamily="18" charset="2"/>
              </a:rPr>
              <a:t>l</a:t>
            </a:r>
            <a:r>
              <a:rPr lang="en-US" altLang="ja-JP" sz="2000" dirty="0">
                <a:solidFill>
                  <a:srgbClr val="CCECFF"/>
                </a:solidFill>
              </a:rPr>
              <a:t> =56</a:t>
            </a:r>
            <a:r>
              <a:rPr lang="en-US" altLang="ja-JP" sz="2000" dirty="0">
                <a:solidFill>
                  <a:srgbClr val="CCECFF"/>
                </a:solidFill>
                <a:latin typeface="Symbol" pitchFamily="18" charset="2"/>
              </a:rPr>
              <a:t>m</a:t>
            </a:r>
            <a:r>
              <a:rPr lang="en-US" altLang="ja-JP" sz="2000" dirty="0">
                <a:solidFill>
                  <a:srgbClr val="CCECFF"/>
                </a:solidFill>
              </a:rPr>
              <a:t>m </a:t>
            </a:r>
            <a:endParaRPr lang="en-US" altLang="ja-JP" sz="2000" dirty="0">
              <a:solidFill>
                <a:srgbClr val="CCECFF"/>
              </a:solidFill>
              <a:sym typeface="Wingdings" pitchFamily="2" charset="2"/>
            </a:endParaRPr>
          </a:p>
        </p:txBody>
      </p:sp>
      <p:sp>
        <p:nvSpPr>
          <p:cNvPr id="24" name="Oval 34"/>
          <p:cNvSpPr>
            <a:spLocks noChangeArrowheads="1"/>
          </p:cNvSpPr>
          <p:nvPr/>
        </p:nvSpPr>
        <p:spPr bwMode="auto">
          <a:xfrm>
            <a:off x="6786578" y="4786322"/>
            <a:ext cx="288925" cy="288925"/>
          </a:xfrm>
          <a:prstGeom prst="ellipse">
            <a:avLst/>
          </a:prstGeom>
          <a:solidFill>
            <a:srgbClr val="99CCFF">
              <a:alpha val="10000"/>
            </a:srgbClr>
          </a:solidFill>
          <a:ln w="38100">
            <a:solidFill>
              <a:srgbClr val="3333FF"/>
            </a:solidFill>
            <a:round/>
            <a:headEnd/>
            <a:tailEnd/>
          </a:ln>
          <a:effectLst/>
        </p:spPr>
        <p:txBody>
          <a:bodyPr wrap="none" anchor="ctr">
            <a:spAutoFit/>
          </a:bodyPr>
          <a:lstStyle/>
          <a:p>
            <a:endParaRPr lang="ja-JP" altLang="en-US"/>
          </a:p>
        </p:txBody>
      </p:sp>
      <p:pic>
        <p:nvPicPr>
          <p:cNvPr id="26" name="Picture 11" descr="txp_fig"/>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lum bright="90000"/>
          </a:blip>
          <a:srcRect/>
          <a:stretch>
            <a:fillRect/>
          </a:stretch>
        </p:blipFill>
        <p:spPr bwMode="auto">
          <a:xfrm>
            <a:off x="5357818" y="2052947"/>
            <a:ext cx="3286148" cy="403542"/>
          </a:xfrm>
          <a:prstGeom prst="rect">
            <a:avLst/>
          </a:prstGeom>
          <a:noFill/>
          <a:ln w="12700">
            <a:noFill/>
            <a:miter lim="800000"/>
            <a:headEnd/>
            <a:tailEnd/>
          </a:ln>
          <a:effectLst/>
        </p:spPr>
      </p:pic>
      <p:sp>
        <p:nvSpPr>
          <p:cNvPr id="27" name="AutoShape 8"/>
          <p:cNvSpPr>
            <a:spLocks noChangeAspect="1" noChangeArrowheads="1"/>
          </p:cNvSpPr>
          <p:nvPr/>
        </p:nvSpPr>
        <p:spPr bwMode="auto">
          <a:xfrm>
            <a:off x="5716568" y="2608250"/>
            <a:ext cx="212754" cy="249246"/>
          </a:xfrm>
          <a:prstGeom prst="rightArrow">
            <a:avLst>
              <a:gd name="adj1" fmla="val 59167"/>
              <a:gd name="adj2" fmla="val 40625"/>
            </a:avLst>
          </a:prstGeom>
          <a:solidFill>
            <a:srgbClr val="FFFFFF">
              <a:alpha val="20000"/>
            </a:srgbClr>
          </a:solidFill>
          <a:ln w="3175">
            <a:solidFill>
              <a:srgbClr val="CCECFF"/>
            </a:solidFill>
            <a:miter lim="800000"/>
            <a:headEnd/>
            <a:tailEnd/>
          </a:ln>
          <a:effectLst/>
        </p:spPr>
        <p:txBody>
          <a:bodyPr anchor="ctr">
            <a:noAutofit/>
          </a:bodyPr>
          <a:lstStyle/>
          <a:p>
            <a:endParaRPr lang="ja-JP" altLang="en-US" sz="100" dirty="0">
              <a:solidFill>
                <a:srgbClr val="F8F8F8"/>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円/楕円 304"/>
          <p:cNvSpPr/>
          <p:nvPr/>
        </p:nvSpPr>
        <p:spPr bwMode="auto">
          <a:xfrm>
            <a:off x="2786050" y="1785926"/>
            <a:ext cx="4071966" cy="3786214"/>
          </a:xfrm>
          <a:prstGeom prst="ellipse">
            <a:avLst/>
          </a:prstGeom>
          <a:noFill/>
          <a:ln w="889000" cap="flat" cmpd="sng" algn="ctr">
            <a:solidFill>
              <a:srgbClr val="FFFFFF">
                <a:alpha val="5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pic>
        <p:nvPicPr>
          <p:cNvPr id="225" name="Picture 5"/>
          <p:cNvPicPr>
            <a:picLocks noChangeAspect="1" noChangeArrowheads="1"/>
          </p:cNvPicPr>
          <p:nvPr/>
        </p:nvPicPr>
        <p:blipFill>
          <a:blip r:embed="rId4" cstate="print">
            <a:lum bright="-83000" contrast="-83000"/>
          </a:blip>
          <a:srcRect l="5661" r="7548" b="2255"/>
          <a:stretch>
            <a:fillRect/>
          </a:stretch>
        </p:blipFill>
        <p:spPr bwMode="auto">
          <a:xfrm>
            <a:off x="3714743" y="2571744"/>
            <a:ext cx="2290385" cy="2158376"/>
          </a:xfrm>
          <a:prstGeom prst="roundRect">
            <a:avLst>
              <a:gd name="adj" fmla="val 15139"/>
            </a:avLst>
          </a:prstGeom>
          <a:noFill/>
          <a:ln w="9525">
            <a:noFill/>
            <a:miter lim="800000"/>
            <a:headEnd/>
            <a:tailEnd/>
          </a:ln>
        </p:spPr>
      </p:pic>
      <p:sp>
        <p:nvSpPr>
          <p:cNvPr id="228" name="AutoShape 3"/>
          <p:cNvSpPr>
            <a:spLocks noChangeArrowheads="1"/>
          </p:cNvSpPr>
          <p:nvPr/>
        </p:nvSpPr>
        <p:spPr bwMode="auto">
          <a:xfrm>
            <a:off x="3643306" y="2143116"/>
            <a:ext cx="428628" cy="357190"/>
          </a:xfrm>
          <a:prstGeom prst="roundRect">
            <a:avLst>
              <a:gd name="adj" fmla="val 16667"/>
            </a:avLst>
          </a:prstGeom>
          <a:solidFill>
            <a:schemeClr val="accent4">
              <a:lumMod val="20000"/>
              <a:lumOff val="80000"/>
              <a:alpha val="10000"/>
            </a:schemeClr>
          </a:solidFill>
          <a:ln w="15875">
            <a:noFill/>
            <a:round/>
            <a:headEnd/>
            <a:tailEnd/>
          </a:ln>
          <a:effectLst/>
        </p:spPr>
        <p:txBody>
          <a:bodyPr wrap="square" anchor="ctr">
            <a:noAutofit/>
          </a:bodyPr>
          <a:lstStyle/>
          <a:p>
            <a:endParaRPr lang="ja-JP" altLang="en-US" sz="800">
              <a:solidFill>
                <a:srgbClr val="FFFFFF"/>
              </a:solidFill>
            </a:endParaRPr>
          </a:p>
        </p:txBody>
      </p:sp>
      <p:sp>
        <p:nvSpPr>
          <p:cNvPr id="229" name="AutoShape 3"/>
          <p:cNvSpPr>
            <a:spLocks noChangeArrowheads="1"/>
          </p:cNvSpPr>
          <p:nvPr/>
        </p:nvSpPr>
        <p:spPr bwMode="auto">
          <a:xfrm>
            <a:off x="2285984" y="2143116"/>
            <a:ext cx="500066" cy="357190"/>
          </a:xfrm>
          <a:prstGeom prst="roundRect">
            <a:avLst>
              <a:gd name="adj" fmla="val 16667"/>
            </a:avLst>
          </a:prstGeom>
          <a:solidFill>
            <a:schemeClr val="accent4">
              <a:lumMod val="20000"/>
              <a:lumOff val="80000"/>
              <a:alpha val="10000"/>
            </a:schemeClr>
          </a:solidFill>
          <a:ln w="15875">
            <a:noFill/>
            <a:round/>
            <a:headEnd/>
            <a:tailEnd/>
          </a:ln>
          <a:effectLst/>
        </p:spPr>
        <p:txBody>
          <a:bodyPr wrap="square" anchor="ctr">
            <a:noAutofit/>
          </a:bodyPr>
          <a:lstStyle/>
          <a:p>
            <a:endParaRPr lang="ja-JP" altLang="en-US" sz="800">
              <a:solidFill>
                <a:srgbClr val="FFFFFF"/>
              </a:solidFill>
            </a:endParaRPr>
          </a:p>
        </p:txBody>
      </p:sp>
      <p:sp>
        <p:nvSpPr>
          <p:cNvPr id="227" name="AutoShape 30"/>
          <p:cNvSpPr>
            <a:spLocks noChangeArrowheads="1"/>
          </p:cNvSpPr>
          <p:nvPr/>
        </p:nvSpPr>
        <p:spPr bwMode="auto">
          <a:xfrm>
            <a:off x="571472" y="1071546"/>
            <a:ext cx="3714776" cy="2071702"/>
          </a:xfrm>
          <a:prstGeom prst="roundRect">
            <a:avLst>
              <a:gd name="adj" fmla="val 3972"/>
            </a:avLst>
          </a:prstGeom>
          <a:solidFill>
            <a:schemeClr val="accent4">
              <a:lumMod val="40000"/>
              <a:lumOff val="60000"/>
              <a:alpha val="15000"/>
            </a:schemeClr>
          </a:solidFill>
          <a:ln w="12700">
            <a:noFill/>
            <a:round/>
            <a:headEnd/>
            <a:tailEnd/>
          </a:ln>
          <a:effectLst/>
        </p:spPr>
        <p:txBody>
          <a:bodyPr wrap="square" anchor="ctr">
            <a:noAutofit/>
          </a:bodyPr>
          <a:lstStyle/>
          <a:p>
            <a:endParaRPr lang="ja-JP" altLang="en-US" sz="800">
              <a:solidFill>
                <a:srgbClr val="FFFFFF"/>
              </a:solidFill>
            </a:endParaRPr>
          </a:p>
        </p:txBody>
      </p:sp>
      <p:sp>
        <p:nvSpPr>
          <p:cNvPr id="2" name="タイトル 1"/>
          <p:cNvSpPr>
            <a:spLocks noGrp="1"/>
          </p:cNvSpPr>
          <p:nvPr>
            <p:ph type="title"/>
          </p:nvPr>
        </p:nvSpPr>
        <p:spPr/>
        <p:txBody>
          <a:bodyPr/>
          <a:lstStyle/>
          <a:p>
            <a:r>
              <a:rPr lang="ja-JP" altLang="en-US" dirty="0" smtClean="0"/>
              <a:t>重力と重力波</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238" name="Picture 5" descr="GR1transparent"/>
          <p:cNvPicPr>
            <a:picLocks noChangeAspect="1" noChangeArrowheads="1"/>
          </p:cNvPicPr>
          <p:nvPr/>
        </p:nvPicPr>
        <p:blipFill>
          <a:blip r:embed="rId5" cstate="print"/>
          <a:srcRect/>
          <a:stretch>
            <a:fillRect/>
          </a:stretch>
        </p:blipFill>
        <p:spPr bwMode="auto">
          <a:xfrm>
            <a:off x="500034" y="1500174"/>
            <a:ext cx="1689760" cy="1357322"/>
          </a:xfrm>
          <a:prstGeom prst="rect">
            <a:avLst/>
          </a:prstGeom>
          <a:noFill/>
        </p:spPr>
      </p:pic>
      <p:sp>
        <p:nvSpPr>
          <p:cNvPr id="240" name="Text Box 7"/>
          <p:cNvSpPr txBox="1">
            <a:spLocks noChangeArrowheads="1"/>
          </p:cNvSpPr>
          <p:nvPr/>
        </p:nvSpPr>
        <p:spPr bwMode="auto">
          <a:xfrm>
            <a:off x="1142976" y="2672830"/>
            <a:ext cx="619080" cy="184666"/>
          </a:xfrm>
          <a:prstGeom prst="rect">
            <a:avLst/>
          </a:prstGeom>
          <a:noFill/>
          <a:ln w="15875">
            <a:noFill/>
            <a:miter lim="800000"/>
            <a:headEnd/>
            <a:tailEnd/>
          </a:ln>
          <a:effectLst/>
        </p:spPr>
        <p:txBody>
          <a:bodyPr wrap="none">
            <a:spAutoFit/>
          </a:bodyPr>
          <a:lstStyle/>
          <a:p>
            <a:pPr>
              <a:buFontTx/>
              <a:buNone/>
            </a:pPr>
            <a:r>
              <a:rPr lang="ja-JP" altLang="ja-JP" sz="600" b="1" dirty="0" smtClean="0">
                <a:solidFill>
                  <a:srgbClr val="808080"/>
                </a:solidFill>
              </a:rPr>
              <a:t>L</a:t>
            </a:r>
            <a:r>
              <a:rPr lang="en-US" altLang="ja-JP" sz="600" b="1" dirty="0" smtClean="0">
                <a:solidFill>
                  <a:srgbClr val="808080"/>
                </a:solidFill>
              </a:rPr>
              <a:t>.</a:t>
            </a:r>
            <a:r>
              <a:rPr lang="ja-JP" altLang="ja-JP" sz="600" b="1" dirty="0" smtClean="0">
                <a:solidFill>
                  <a:srgbClr val="808080"/>
                </a:solidFill>
              </a:rPr>
              <a:t> </a:t>
            </a:r>
            <a:r>
              <a:rPr lang="ja-JP" altLang="ja-JP" sz="600" b="1" dirty="0">
                <a:solidFill>
                  <a:srgbClr val="808080"/>
                </a:solidFill>
              </a:rPr>
              <a:t>Cadonati</a:t>
            </a:r>
            <a:endParaRPr lang="en-US" altLang="ja-JP" sz="600" b="1" dirty="0">
              <a:solidFill>
                <a:srgbClr val="808080"/>
              </a:solidFill>
            </a:endParaRPr>
          </a:p>
        </p:txBody>
      </p:sp>
      <p:sp>
        <p:nvSpPr>
          <p:cNvPr id="241" name="Rectangle 8"/>
          <p:cNvSpPr>
            <a:spLocks noChangeArrowheads="1"/>
          </p:cNvSpPr>
          <p:nvPr/>
        </p:nvSpPr>
        <p:spPr bwMode="auto">
          <a:xfrm>
            <a:off x="1022337" y="928670"/>
            <a:ext cx="2049465" cy="400110"/>
          </a:xfrm>
          <a:prstGeom prst="rect">
            <a:avLst/>
          </a:prstGeom>
          <a:noFill/>
          <a:ln w="15875">
            <a:noFill/>
            <a:miter lim="800000"/>
            <a:headEnd/>
            <a:tailEnd/>
          </a:ln>
          <a:effectLst/>
        </p:spPr>
        <p:txBody>
          <a:bodyPr wrap="square">
            <a:spAutoFit/>
          </a:bodyPr>
          <a:lstStyle/>
          <a:p>
            <a:pPr algn="l">
              <a:buFontTx/>
              <a:buNone/>
            </a:pPr>
            <a:r>
              <a:rPr lang="ja-JP" altLang="en-US" sz="2000" b="1" dirty="0">
                <a:solidFill>
                  <a:srgbClr val="CCFFFF"/>
                </a:solidFill>
                <a:latin typeface="HGP創英角ﾎﾟｯﾌﾟ体" pitchFamily="50" charset="-128"/>
                <a:ea typeface="HGP創英角ﾎﾟｯﾌﾟ体" pitchFamily="50" charset="-128"/>
              </a:rPr>
              <a:t>一般相対性理論</a:t>
            </a:r>
            <a:endParaRPr lang="ja-JP" altLang="en-US" sz="2000" b="1" dirty="0">
              <a:solidFill>
                <a:srgbClr val="CCFFFF"/>
              </a:solidFill>
              <a:latin typeface="HGP創英角ﾎﾟｯﾌﾟ体" pitchFamily="50" charset="-128"/>
              <a:ea typeface="HGP創英角ﾎﾟｯﾌﾟ体" pitchFamily="50" charset="-128"/>
              <a:sym typeface="Wingdings" pitchFamily="2" charset="2"/>
            </a:endParaRPr>
          </a:p>
        </p:txBody>
      </p:sp>
      <p:sp>
        <p:nvSpPr>
          <p:cNvPr id="242" name="Rectangle 9"/>
          <p:cNvSpPr>
            <a:spLocks noChangeArrowheads="1"/>
          </p:cNvSpPr>
          <p:nvPr/>
        </p:nvSpPr>
        <p:spPr bwMode="auto">
          <a:xfrm>
            <a:off x="2285984" y="1784796"/>
            <a:ext cx="1357838" cy="215444"/>
          </a:xfrm>
          <a:prstGeom prst="rect">
            <a:avLst/>
          </a:prstGeom>
          <a:noFill/>
          <a:ln w="15875">
            <a:noFill/>
            <a:miter lim="800000"/>
            <a:headEnd/>
            <a:tailEnd/>
          </a:ln>
          <a:effectLst/>
        </p:spPr>
        <p:txBody>
          <a:bodyPr wrap="square">
            <a:spAutoFit/>
          </a:bodyPr>
          <a:lstStyle/>
          <a:p>
            <a:pPr algn="l">
              <a:buFontTx/>
              <a:buNone/>
            </a:pPr>
            <a:r>
              <a:rPr lang="ja-JP" altLang="en-US" sz="800" b="1" dirty="0">
                <a:solidFill>
                  <a:srgbClr val="C0C0C0"/>
                </a:solidFill>
                <a:latin typeface="HGP創英角ﾎﾟｯﾌﾟ体" pitchFamily="50" charset="-128"/>
                <a:ea typeface="HGP創英角ﾎﾟｯﾌﾟ体" pitchFamily="50" charset="-128"/>
              </a:rPr>
              <a:t>アインシュタイン方程式</a:t>
            </a:r>
            <a:endParaRPr lang="ja-JP" altLang="en-US" sz="800" b="1" dirty="0">
              <a:solidFill>
                <a:srgbClr val="C0C0C0"/>
              </a:solidFill>
              <a:latin typeface="HGP創英角ﾎﾟｯﾌﾟ体" pitchFamily="50" charset="-128"/>
              <a:ea typeface="HGP創英角ﾎﾟｯﾌﾟ体" pitchFamily="50" charset="-128"/>
              <a:sym typeface="Wingdings" pitchFamily="2" charset="2"/>
            </a:endParaRPr>
          </a:p>
        </p:txBody>
      </p:sp>
      <p:sp>
        <p:nvSpPr>
          <p:cNvPr id="243" name="Rectangle 11"/>
          <p:cNvSpPr>
            <a:spLocks noChangeArrowheads="1"/>
          </p:cNvSpPr>
          <p:nvPr/>
        </p:nvSpPr>
        <p:spPr bwMode="auto">
          <a:xfrm>
            <a:off x="2000232" y="1357298"/>
            <a:ext cx="2428892" cy="307777"/>
          </a:xfrm>
          <a:prstGeom prst="rect">
            <a:avLst/>
          </a:prstGeom>
          <a:noFill/>
          <a:ln w="15875">
            <a:noFill/>
            <a:miter lim="800000"/>
            <a:headEnd/>
            <a:tailEnd/>
          </a:ln>
          <a:effectLst/>
        </p:spPr>
        <p:txBody>
          <a:bodyPr wrap="square">
            <a:spAutoFit/>
          </a:bodyPr>
          <a:lstStyle/>
          <a:p>
            <a:pPr algn="l">
              <a:buFontTx/>
              <a:buNone/>
            </a:pPr>
            <a:r>
              <a:rPr lang="en-US" altLang="ja-JP" sz="1400" b="1"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b="1" dirty="0">
                <a:solidFill>
                  <a:srgbClr val="FFFFFF"/>
                </a:solidFill>
                <a:latin typeface="HGP創英角ﾎﾟｯﾌﾟ体" pitchFamily="50" charset="-128"/>
                <a:ea typeface="HGP創英角ﾎﾟｯﾌﾟ体" pitchFamily="50" charset="-128"/>
              </a:rPr>
              <a:t>重力を時空の性質と解釈</a:t>
            </a:r>
            <a:endParaRPr lang="ja-JP" altLang="en-US" sz="1400" b="1" dirty="0">
              <a:solidFill>
                <a:srgbClr val="FFFFFF"/>
              </a:solidFill>
              <a:latin typeface="HGP創英角ﾎﾟｯﾌﾟ体" pitchFamily="50" charset="-128"/>
              <a:ea typeface="HGP創英角ﾎﾟｯﾌﾟ体" pitchFamily="50" charset="-128"/>
              <a:sym typeface="Wingdings" pitchFamily="2" charset="2"/>
            </a:endParaRPr>
          </a:p>
        </p:txBody>
      </p:sp>
      <p:sp>
        <p:nvSpPr>
          <p:cNvPr id="244" name="Rectangle 12"/>
          <p:cNvSpPr>
            <a:spLocks noChangeArrowheads="1"/>
          </p:cNvSpPr>
          <p:nvPr/>
        </p:nvSpPr>
        <p:spPr bwMode="auto">
          <a:xfrm>
            <a:off x="1928794" y="2786058"/>
            <a:ext cx="1143008" cy="246221"/>
          </a:xfrm>
          <a:prstGeom prst="rect">
            <a:avLst/>
          </a:prstGeom>
          <a:noFill/>
          <a:ln w="15875">
            <a:noFill/>
            <a:miter lim="800000"/>
            <a:headEnd/>
            <a:tailEnd/>
          </a:ln>
          <a:effectLst/>
        </p:spPr>
        <p:txBody>
          <a:bodyPr wrap="square">
            <a:spAutoFit/>
          </a:bodyPr>
          <a:lstStyle/>
          <a:p>
            <a:pPr algn="l">
              <a:buFontTx/>
              <a:buNone/>
            </a:pPr>
            <a:r>
              <a:rPr lang="ja-JP" altLang="en-US" sz="1000" b="1" dirty="0">
                <a:solidFill>
                  <a:srgbClr val="C0C0C0"/>
                </a:solidFill>
                <a:latin typeface="HGP創英角ﾎﾟｯﾌﾟ体" pitchFamily="50" charset="-128"/>
                <a:ea typeface="HGP創英角ﾎﾟｯﾌﾟ体" pitchFamily="50" charset="-128"/>
              </a:rPr>
              <a:t>時空</a:t>
            </a:r>
            <a:r>
              <a:rPr lang="ja-JP" altLang="en-US" sz="1000" b="1" dirty="0" smtClean="0">
                <a:solidFill>
                  <a:srgbClr val="C0C0C0"/>
                </a:solidFill>
                <a:latin typeface="HGP創英角ﾎﾟｯﾌﾟ体" pitchFamily="50" charset="-128"/>
                <a:ea typeface="HGP創英角ﾎﾟｯﾌﾟ体" pitchFamily="50" charset="-128"/>
              </a:rPr>
              <a:t>の歪み</a:t>
            </a:r>
            <a:endParaRPr lang="ja-JP" altLang="en-US" sz="1000" b="1" dirty="0">
              <a:solidFill>
                <a:srgbClr val="C0C0C0"/>
              </a:solidFill>
              <a:latin typeface="HGP創英角ﾎﾟｯﾌﾟ体" pitchFamily="50" charset="-128"/>
              <a:ea typeface="HGP創英角ﾎﾟｯﾌﾟ体" pitchFamily="50" charset="-128"/>
              <a:sym typeface="Wingdings" pitchFamily="2" charset="2"/>
            </a:endParaRPr>
          </a:p>
        </p:txBody>
      </p:sp>
      <p:sp>
        <p:nvSpPr>
          <p:cNvPr id="245" name="Rectangle 13"/>
          <p:cNvSpPr>
            <a:spLocks noChangeArrowheads="1"/>
          </p:cNvSpPr>
          <p:nvPr/>
        </p:nvSpPr>
        <p:spPr bwMode="auto">
          <a:xfrm>
            <a:off x="2786050" y="2743138"/>
            <a:ext cx="1428760" cy="400110"/>
          </a:xfrm>
          <a:prstGeom prst="rect">
            <a:avLst/>
          </a:prstGeom>
          <a:noFill/>
          <a:ln w="15875">
            <a:noFill/>
            <a:miter lim="800000"/>
            <a:headEnd/>
            <a:tailEnd/>
          </a:ln>
          <a:effectLst/>
        </p:spPr>
        <p:txBody>
          <a:bodyPr wrap="square">
            <a:spAutoFit/>
          </a:bodyPr>
          <a:lstStyle/>
          <a:p>
            <a:pPr algn="l">
              <a:buFontTx/>
              <a:buNone/>
            </a:pPr>
            <a:r>
              <a:rPr lang="en-US" altLang="ja-JP" sz="1000" b="1" dirty="0">
                <a:solidFill>
                  <a:srgbClr val="C0C0C0"/>
                </a:solidFill>
                <a:latin typeface="HGP創英角ﾎﾟｯﾌﾟ体" pitchFamily="50" charset="-128"/>
                <a:ea typeface="HGP創英角ﾎﾟｯﾌﾟ体" pitchFamily="50" charset="-128"/>
                <a:sym typeface="Wingdings" pitchFamily="2" charset="2"/>
              </a:rPr>
              <a:t> </a:t>
            </a:r>
            <a:r>
              <a:rPr lang="en-US" altLang="ja-JP" sz="1000" b="1" dirty="0" smtClean="0">
                <a:solidFill>
                  <a:srgbClr val="C0C0C0"/>
                </a:solidFill>
                <a:latin typeface="HGP創英角ﾎﾟｯﾌﾟ体" pitchFamily="50" charset="-128"/>
                <a:ea typeface="HGP創英角ﾎﾟｯﾌﾟ体" pitchFamily="50" charset="-128"/>
                <a:sym typeface="Wingdings" pitchFamily="2" charset="2"/>
              </a:rPr>
              <a:t> </a:t>
            </a:r>
            <a:r>
              <a:rPr lang="ja-JP" altLang="en-US" sz="1000" b="1" dirty="0">
                <a:solidFill>
                  <a:srgbClr val="C0C0C0"/>
                </a:solidFill>
                <a:latin typeface="HGP創英角ﾎﾟｯﾌﾟ体" pitchFamily="50" charset="-128"/>
                <a:ea typeface="HGP創英角ﾎﾟｯﾌﾟ体" pitchFamily="50" charset="-128"/>
                <a:sym typeface="Wingdings" pitchFamily="2" charset="2"/>
              </a:rPr>
              <a:t>質量</a:t>
            </a:r>
          </a:p>
          <a:p>
            <a:pPr algn="l">
              <a:buFontTx/>
              <a:buNone/>
            </a:pPr>
            <a:r>
              <a:rPr kumimoji="0" lang="en-US" altLang="ja-JP" sz="1000" b="1" dirty="0">
                <a:solidFill>
                  <a:srgbClr val="C0C0C0"/>
                </a:solidFill>
                <a:latin typeface="HGP創英角ﾎﾟｯﾌﾟ体" pitchFamily="50" charset="-128"/>
                <a:ea typeface="HGP創英角ﾎﾟｯﾌﾟ体" pitchFamily="50" charset="-128"/>
                <a:sym typeface="Wingdings" pitchFamily="2" charset="2"/>
              </a:rPr>
              <a:t>(</a:t>
            </a:r>
            <a:r>
              <a:rPr kumimoji="0" lang="ja-JP" altLang="en-US" sz="1000" b="1" dirty="0">
                <a:solidFill>
                  <a:srgbClr val="C0C0C0"/>
                </a:solidFill>
                <a:latin typeface="HGP創英角ﾎﾟｯﾌﾟ体" pitchFamily="50" charset="-128"/>
                <a:ea typeface="HGP創英角ﾎﾟｯﾌﾟ体" pitchFamily="50" charset="-128"/>
                <a:sym typeface="Wingdings" pitchFamily="2" charset="2"/>
              </a:rPr>
              <a:t>エ</a:t>
            </a:r>
            <a:r>
              <a:rPr lang="ja-JP" altLang="en-US" sz="1000" b="1" dirty="0">
                <a:solidFill>
                  <a:srgbClr val="C0C0C0"/>
                </a:solidFill>
                <a:latin typeface="HGP創英角ﾎﾟｯﾌﾟ体" pitchFamily="50" charset="-128"/>
                <a:ea typeface="HGP創英角ﾎﾟｯﾌﾟ体" pitchFamily="50" charset="-128"/>
                <a:sym typeface="Wingdings" pitchFamily="2" charset="2"/>
              </a:rPr>
              <a:t>ネルギー・運動量</a:t>
            </a:r>
            <a:r>
              <a:rPr lang="en-US" altLang="ja-JP" sz="1000" b="1" dirty="0">
                <a:solidFill>
                  <a:srgbClr val="C0C0C0"/>
                </a:solidFill>
                <a:latin typeface="HGP創英角ﾎﾟｯﾌﾟ体" pitchFamily="50" charset="-128"/>
                <a:ea typeface="HGP創英角ﾎﾟｯﾌﾟ体" pitchFamily="50" charset="-128"/>
                <a:sym typeface="Wingdings" pitchFamily="2" charset="2"/>
              </a:rPr>
              <a:t>)</a:t>
            </a:r>
          </a:p>
        </p:txBody>
      </p:sp>
      <p:pic>
        <p:nvPicPr>
          <p:cNvPr id="283" name="図 282" descr="txp_fig.bmp"/>
          <p:cNvPicPr>
            <a:picLocks noChangeAspect="1"/>
          </p:cNvPicPr>
          <p:nvPr>
            <p:custDataLst>
              <p:tags r:id="rId1"/>
            </p:custDataLst>
          </p:nvPr>
        </p:nvPicPr>
        <p:blipFill>
          <a:blip r:embed="rId6" cstate="print">
            <a:clrChange>
              <a:clrFrom>
                <a:srgbClr val="FFFFFF"/>
              </a:clrFrom>
              <a:clrTo>
                <a:srgbClr val="FFFFFF">
                  <a:alpha val="0"/>
                </a:srgbClr>
              </a:clrTo>
            </a:clrChange>
            <a:lum bright="100000" contrast="100000"/>
          </a:blip>
          <a:stretch>
            <a:fillRect/>
          </a:stretch>
        </p:blipFill>
        <p:spPr>
          <a:xfrm>
            <a:off x="2357422" y="2071678"/>
            <a:ext cx="1643074" cy="490184"/>
          </a:xfrm>
          <a:prstGeom prst="rect">
            <a:avLst/>
          </a:prstGeom>
          <a:noFill/>
        </p:spPr>
      </p:pic>
      <p:cxnSp>
        <p:nvCxnSpPr>
          <p:cNvPr id="285" name="直線矢印コネクタ 284"/>
          <p:cNvCxnSpPr/>
          <p:nvPr/>
        </p:nvCxnSpPr>
        <p:spPr bwMode="auto">
          <a:xfrm rot="5400000" flipH="1" flipV="1">
            <a:off x="2321719" y="2536009"/>
            <a:ext cx="285752" cy="214346"/>
          </a:xfrm>
          <a:prstGeom prst="straightConnector1">
            <a:avLst/>
          </a:prstGeom>
          <a:solidFill>
            <a:srgbClr val="99CCFF">
              <a:alpha val="50000"/>
            </a:srgbClr>
          </a:solidFill>
          <a:ln w="31750" cap="flat" cmpd="sng" algn="ctr">
            <a:solidFill>
              <a:srgbClr val="808080"/>
            </a:solidFill>
            <a:prstDash val="solid"/>
            <a:round/>
            <a:headEnd type="none" w="med" len="med"/>
            <a:tailEnd type="arrow"/>
          </a:ln>
          <a:effectLst/>
        </p:spPr>
      </p:cxnSp>
      <p:cxnSp>
        <p:nvCxnSpPr>
          <p:cNvPr id="287" name="直線矢印コネクタ 286"/>
          <p:cNvCxnSpPr/>
          <p:nvPr/>
        </p:nvCxnSpPr>
        <p:spPr bwMode="auto">
          <a:xfrm flipV="1">
            <a:off x="3286116" y="2500306"/>
            <a:ext cx="500098" cy="285752"/>
          </a:xfrm>
          <a:prstGeom prst="straightConnector1">
            <a:avLst/>
          </a:prstGeom>
          <a:solidFill>
            <a:srgbClr val="99CCFF">
              <a:alpha val="50000"/>
            </a:srgbClr>
          </a:solidFill>
          <a:ln w="31750" cap="flat" cmpd="sng" algn="ctr">
            <a:solidFill>
              <a:srgbClr val="808080"/>
            </a:solidFill>
            <a:prstDash val="solid"/>
            <a:round/>
            <a:headEnd type="none" w="med" len="med"/>
            <a:tailEnd type="arrow"/>
          </a:ln>
          <a:effectLst/>
        </p:spPr>
      </p:cxnSp>
      <p:grpSp>
        <p:nvGrpSpPr>
          <p:cNvPr id="321" name="グループ化 320"/>
          <p:cNvGrpSpPr/>
          <p:nvPr/>
        </p:nvGrpSpPr>
        <p:grpSpPr>
          <a:xfrm>
            <a:off x="4390306" y="1247192"/>
            <a:ext cx="4467974" cy="1864308"/>
            <a:chOff x="4390306" y="1247192"/>
            <a:chExt cx="4467974" cy="1864308"/>
          </a:xfrm>
        </p:grpSpPr>
        <p:sp>
          <p:nvSpPr>
            <p:cNvPr id="252" name="Rectangle 9"/>
            <p:cNvSpPr>
              <a:spLocks noChangeArrowheads="1"/>
            </p:cNvSpPr>
            <p:nvPr/>
          </p:nvSpPr>
          <p:spPr bwMode="auto">
            <a:xfrm rot="293275">
              <a:off x="4390306" y="1364742"/>
              <a:ext cx="857256" cy="276999"/>
            </a:xfrm>
            <a:prstGeom prst="rect">
              <a:avLst/>
            </a:prstGeom>
            <a:noFill/>
            <a:ln w="15875">
              <a:noFill/>
              <a:miter lim="800000"/>
              <a:headEnd/>
              <a:tailEnd/>
            </a:ln>
            <a:effectLst/>
          </p:spPr>
          <p:txBody>
            <a:bodyPr wrap="square">
              <a:spAutoFit/>
            </a:bodyPr>
            <a:lstStyle/>
            <a:p>
              <a:pPr algn="l">
                <a:buFontTx/>
                <a:buNone/>
              </a:pPr>
              <a:r>
                <a:rPr lang="ja-JP" altLang="en-US" sz="1200" dirty="0" smtClean="0">
                  <a:solidFill>
                    <a:srgbClr val="B2B2B2"/>
                  </a:solidFill>
                  <a:latin typeface="HGP創英角ﾎﾟｯﾌﾟ体" pitchFamily="50" charset="-128"/>
                  <a:ea typeface="HGP創英角ﾎﾟｯﾌﾟ体" pitchFamily="50" charset="-128"/>
                </a:rPr>
                <a:t>変動成分</a:t>
              </a:r>
              <a:endParaRPr lang="ja-JP" altLang="en-US" sz="1200" dirty="0">
                <a:solidFill>
                  <a:srgbClr val="B2B2B2"/>
                </a:solidFill>
                <a:latin typeface="HGP創英角ﾎﾟｯﾌﾟ体" pitchFamily="50" charset="-128"/>
                <a:ea typeface="HGP創英角ﾎﾟｯﾌﾟ体" pitchFamily="50" charset="-128"/>
                <a:sym typeface="Wingdings" pitchFamily="2" charset="2"/>
              </a:endParaRPr>
            </a:p>
          </p:txBody>
        </p:sp>
        <p:sp>
          <p:nvSpPr>
            <p:cNvPr id="12" name="AutoShape 25"/>
            <p:cNvSpPr>
              <a:spLocks noChangeArrowheads="1"/>
            </p:cNvSpPr>
            <p:nvPr/>
          </p:nvSpPr>
          <p:spPr bwMode="auto">
            <a:xfrm>
              <a:off x="5214942" y="1361550"/>
              <a:ext cx="3643338" cy="1685994"/>
            </a:xfrm>
            <a:prstGeom prst="roundRect">
              <a:avLst>
                <a:gd name="adj" fmla="val 3972"/>
              </a:avLst>
            </a:prstGeom>
            <a:solidFill>
              <a:srgbClr val="99CCFF">
                <a:alpha val="15000"/>
              </a:srgbClr>
            </a:solidFill>
            <a:ln w="12700">
              <a:noFill/>
              <a:round/>
              <a:headEnd/>
              <a:tailEnd/>
            </a:ln>
            <a:effectLst/>
          </p:spPr>
          <p:txBody>
            <a:bodyPr anchor="ctr">
              <a:noAutofit/>
            </a:bodyPr>
            <a:lstStyle/>
            <a:p>
              <a:endParaRPr lang="ja-JP" altLang="en-US" sz="800">
                <a:solidFill>
                  <a:srgbClr val="FFFFFF"/>
                </a:solidFill>
              </a:endParaRPr>
            </a:p>
          </p:txBody>
        </p:sp>
        <p:sp>
          <p:nvSpPr>
            <p:cNvPr id="263" name="Rectangle 8"/>
            <p:cNvSpPr>
              <a:spLocks noChangeArrowheads="1"/>
            </p:cNvSpPr>
            <p:nvPr/>
          </p:nvSpPr>
          <p:spPr bwMode="auto">
            <a:xfrm>
              <a:off x="5571723" y="1247192"/>
              <a:ext cx="1000541" cy="400110"/>
            </a:xfrm>
            <a:prstGeom prst="rect">
              <a:avLst/>
            </a:prstGeom>
            <a:noFill/>
            <a:ln w="15875">
              <a:noFill/>
              <a:miter lim="800000"/>
              <a:headEnd/>
              <a:tailEnd/>
            </a:ln>
            <a:effectLst/>
          </p:spPr>
          <p:txBody>
            <a:bodyPr wrap="square">
              <a:spAutoFit/>
            </a:bodyPr>
            <a:lstStyle/>
            <a:p>
              <a:pPr algn="l">
                <a:buFontTx/>
                <a:buNone/>
              </a:pPr>
              <a:r>
                <a:rPr lang="ja-JP" altLang="en-US" sz="2000" b="1" dirty="0" smtClean="0">
                  <a:solidFill>
                    <a:srgbClr val="99CCFF"/>
                  </a:solidFill>
                  <a:latin typeface="HGP創英角ﾎﾟｯﾌﾟ体" pitchFamily="50" charset="-128"/>
                  <a:ea typeface="HGP創英角ﾎﾟｯﾌﾟ体" pitchFamily="50" charset="-128"/>
                </a:rPr>
                <a:t>重力波</a:t>
              </a:r>
              <a:endParaRPr lang="ja-JP" altLang="en-US" sz="2000" b="1" dirty="0">
                <a:solidFill>
                  <a:srgbClr val="99CCFF"/>
                </a:solidFill>
                <a:latin typeface="HGP創英角ﾎﾟｯﾌﾟ体" pitchFamily="50" charset="-128"/>
                <a:ea typeface="HGP創英角ﾎﾟｯﾌﾟ体" pitchFamily="50" charset="-128"/>
                <a:sym typeface="Wingdings" pitchFamily="2" charset="2"/>
              </a:endParaRPr>
            </a:p>
          </p:txBody>
        </p:sp>
        <p:sp>
          <p:nvSpPr>
            <p:cNvPr id="266" name="Rectangle 11"/>
            <p:cNvSpPr>
              <a:spLocks noChangeArrowheads="1"/>
            </p:cNvSpPr>
            <p:nvPr/>
          </p:nvSpPr>
          <p:spPr bwMode="auto">
            <a:xfrm>
              <a:off x="5253629" y="1618784"/>
              <a:ext cx="2961709" cy="1492716"/>
            </a:xfrm>
            <a:prstGeom prst="rect">
              <a:avLst/>
            </a:prstGeom>
            <a:noFill/>
            <a:ln w="15875">
              <a:noFill/>
              <a:miter lim="800000"/>
              <a:headEnd/>
              <a:tailEnd/>
            </a:ln>
            <a:effectLst/>
          </p:spPr>
          <p:txBody>
            <a:bodyPr wrap="square">
              <a:spAutoFit/>
            </a:bodyPr>
            <a:lstStyle/>
            <a:p>
              <a:pPr algn="l">
                <a:lnSpc>
                  <a:spcPct val="130000"/>
                </a:lnSpc>
                <a:buFontTx/>
                <a:buNone/>
              </a:pPr>
              <a:r>
                <a:rPr lang="ja-JP" altLang="en-US" sz="1400" dirty="0" smtClean="0">
                  <a:solidFill>
                    <a:srgbClr val="CCECFF"/>
                  </a:solidFill>
                  <a:latin typeface="HGP創英角ﾎﾟｯﾌﾟ体" pitchFamily="50" charset="-128"/>
                  <a:ea typeface="HGP創英角ﾎﾟｯﾌﾟ体" pitchFamily="50" charset="-128"/>
                  <a:sym typeface="Wingdings" pitchFamily="2" charset="2"/>
                </a:rPr>
                <a:t>重力波天文学 </a:t>
              </a:r>
              <a:endParaRPr lang="en-US" altLang="ja-JP" sz="1400" dirty="0" smtClean="0">
                <a:solidFill>
                  <a:srgbClr val="CCECFF"/>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FFFFFF"/>
                  </a:solidFill>
                  <a:latin typeface="HGP創英角ﾎﾟｯﾌﾟ体" pitchFamily="50" charset="-128"/>
                  <a:ea typeface="HGP創英角ﾎﾟｯﾌﾟ体" pitchFamily="50" charset="-128"/>
                  <a:sym typeface="Wingdings" pitchFamily="2" charset="2"/>
                </a:rPr>
                <a:t>宇宙を探る新しい目</a:t>
              </a:r>
              <a:endParaRPr lang="en-US" altLang="ja-JP" sz="1400" dirty="0" smtClean="0">
                <a:solidFill>
                  <a:srgbClr val="FFFFFF"/>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激しい天体現象の中心部</a:t>
              </a:r>
              <a:endParaRPr lang="en-US" altLang="ja-JP" sz="1400" dirty="0" smtClean="0">
                <a:solidFill>
                  <a:srgbClr val="C0C0C0"/>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C0C0C0"/>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誕生直後の宇宙の姿</a:t>
              </a:r>
              <a:endParaRPr lang="en-US" altLang="ja-JP" sz="1400" dirty="0" smtClean="0">
                <a:solidFill>
                  <a:srgbClr val="C0C0C0"/>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CCECFF"/>
                  </a:solidFill>
                  <a:latin typeface="HGP創英角ﾎﾟｯﾌﾟ体" pitchFamily="50" charset="-128"/>
                  <a:ea typeface="HGP創英角ﾎﾟｯﾌﾟ体" pitchFamily="50" charset="-128"/>
                  <a:sym typeface="Wingdings" pitchFamily="2" charset="2"/>
                </a:rPr>
                <a:t>一般相対性理論の検証</a:t>
              </a:r>
              <a:endParaRPr lang="en-US" altLang="ja-JP" sz="1400" dirty="0" smtClean="0">
                <a:solidFill>
                  <a:srgbClr val="CCECFF"/>
                </a:solidFill>
                <a:latin typeface="HGP創英角ﾎﾟｯﾌﾟ体" pitchFamily="50" charset="-128"/>
                <a:ea typeface="HGP創英角ﾎﾟｯﾌﾟ体" pitchFamily="50" charset="-128"/>
                <a:sym typeface="Wingdings" pitchFamily="2" charset="2"/>
              </a:endParaRPr>
            </a:p>
          </p:txBody>
        </p:sp>
        <p:pic>
          <p:nvPicPr>
            <p:cNvPr id="1037" name="Picture 13"/>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7604936" y="1443014"/>
              <a:ext cx="1207372" cy="1533092"/>
            </a:xfrm>
            <a:prstGeom prst="rect">
              <a:avLst/>
            </a:prstGeom>
            <a:noFill/>
            <a:ln w="9525">
              <a:noFill/>
              <a:miter lim="800000"/>
              <a:headEnd/>
              <a:tailEnd/>
            </a:ln>
          </p:spPr>
        </p:pic>
        <p:sp>
          <p:nvSpPr>
            <p:cNvPr id="310" name="フリーフォーム 309"/>
            <p:cNvSpPr/>
            <p:nvPr/>
          </p:nvSpPr>
          <p:spPr bwMode="auto">
            <a:xfrm>
              <a:off x="4467349" y="1787525"/>
              <a:ext cx="571500" cy="69850"/>
            </a:xfrm>
            <a:custGeom>
              <a:avLst/>
              <a:gdLst>
                <a:gd name="connsiteX0" fmla="*/ 0 w 571500"/>
                <a:gd name="connsiteY0" fmla="*/ 3175 h 69850"/>
                <a:gd name="connsiteX1" fmla="*/ 257175 w 571500"/>
                <a:gd name="connsiteY1" fmla="*/ 3175 h 69850"/>
                <a:gd name="connsiteX2" fmla="*/ 409575 w 571500"/>
                <a:gd name="connsiteY2" fmla="*/ 22225 h 69850"/>
                <a:gd name="connsiteX3" fmla="*/ 571500 w 571500"/>
                <a:gd name="connsiteY3" fmla="*/ 69850 h 69850"/>
              </a:gdLst>
              <a:ahLst/>
              <a:cxnLst>
                <a:cxn ang="0">
                  <a:pos x="connsiteX0" y="connsiteY0"/>
                </a:cxn>
                <a:cxn ang="0">
                  <a:pos x="connsiteX1" y="connsiteY1"/>
                </a:cxn>
                <a:cxn ang="0">
                  <a:pos x="connsiteX2" y="connsiteY2"/>
                </a:cxn>
                <a:cxn ang="0">
                  <a:pos x="connsiteX3" y="connsiteY3"/>
                </a:cxn>
              </a:cxnLst>
              <a:rect l="l" t="t" r="r" b="b"/>
              <a:pathLst>
                <a:path w="571500" h="69850">
                  <a:moveTo>
                    <a:pt x="0" y="3175"/>
                  </a:moveTo>
                  <a:cubicBezTo>
                    <a:pt x="94456" y="1587"/>
                    <a:pt x="188913" y="0"/>
                    <a:pt x="257175" y="3175"/>
                  </a:cubicBezTo>
                  <a:cubicBezTo>
                    <a:pt x="325437" y="6350"/>
                    <a:pt x="357188" y="11113"/>
                    <a:pt x="409575" y="22225"/>
                  </a:cubicBezTo>
                  <a:cubicBezTo>
                    <a:pt x="461962" y="33337"/>
                    <a:pt x="571500" y="69850"/>
                    <a:pt x="571500" y="69850"/>
                  </a:cubicBezTo>
                </a:path>
              </a:pathLst>
            </a:custGeom>
            <a:noFill/>
            <a:ln w="76200" cap="flat" cmpd="sng" algn="ctr">
              <a:solidFill>
                <a:srgbClr val="FFFFFF">
                  <a:alpha val="90000"/>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grpSp>
      <p:grpSp>
        <p:nvGrpSpPr>
          <p:cNvPr id="322" name="グループ化 321"/>
          <p:cNvGrpSpPr/>
          <p:nvPr/>
        </p:nvGrpSpPr>
        <p:grpSpPr>
          <a:xfrm>
            <a:off x="428596" y="3156336"/>
            <a:ext cx="4071966" cy="2772994"/>
            <a:chOff x="428596" y="3156336"/>
            <a:chExt cx="4071966" cy="2772994"/>
          </a:xfrm>
        </p:grpSpPr>
        <p:sp>
          <p:nvSpPr>
            <p:cNvPr id="9" name="AutoShape 30"/>
            <p:cNvSpPr>
              <a:spLocks noChangeArrowheads="1"/>
            </p:cNvSpPr>
            <p:nvPr/>
          </p:nvSpPr>
          <p:spPr bwMode="auto">
            <a:xfrm>
              <a:off x="428596" y="4143380"/>
              <a:ext cx="4000528" cy="1785950"/>
            </a:xfrm>
            <a:prstGeom prst="roundRect">
              <a:avLst>
                <a:gd name="adj" fmla="val 3972"/>
              </a:avLst>
            </a:prstGeom>
            <a:solidFill>
              <a:srgbClr val="CCFFCC">
                <a:alpha val="15000"/>
              </a:srgbClr>
            </a:solidFill>
            <a:ln w="12700">
              <a:noFill/>
              <a:round/>
              <a:headEnd/>
              <a:tailEnd/>
            </a:ln>
            <a:effectLst/>
          </p:spPr>
          <p:txBody>
            <a:bodyPr anchor="ctr">
              <a:noAutofit/>
            </a:bodyPr>
            <a:lstStyle/>
            <a:p>
              <a:endParaRPr lang="ja-JP" altLang="en-US" sz="800">
                <a:solidFill>
                  <a:srgbClr val="FFFFFF"/>
                </a:solidFill>
              </a:endParaRPr>
            </a:p>
          </p:txBody>
        </p:sp>
        <p:sp>
          <p:nvSpPr>
            <p:cNvPr id="251" name="Rectangle 9"/>
            <p:cNvSpPr>
              <a:spLocks noChangeArrowheads="1"/>
            </p:cNvSpPr>
            <p:nvPr/>
          </p:nvSpPr>
          <p:spPr bwMode="auto">
            <a:xfrm rot="16469517">
              <a:off x="2085243" y="3446464"/>
              <a:ext cx="857256" cy="276999"/>
            </a:xfrm>
            <a:prstGeom prst="rect">
              <a:avLst/>
            </a:prstGeom>
            <a:noFill/>
            <a:ln w="15875">
              <a:noFill/>
              <a:miter lim="800000"/>
              <a:headEnd/>
              <a:tailEnd/>
            </a:ln>
            <a:effectLst/>
          </p:spPr>
          <p:txBody>
            <a:bodyPr wrap="square">
              <a:spAutoFit/>
            </a:bodyPr>
            <a:lstStyle/>
            <a:p>
              <a:pPr algn="l">
                <a:buFontTx/>
                <a:buNone/>
              </a:pPr>
              <a:r>
                <a:rPr lang="ja-JP" altLang="en-US" sz="1200" dirty="0" smtClean="0">
                  <a:solidFill>
                    <a:srgbClr val="B2B2B2"/>
                  </a:solidFill>
                  <a:latin typeface="HGP創英角ﾎﾟｯﾌﾟ体" pitchFamily="50" charset="-128"/>
                  <a:ea typeface="HGP創英角ﾎﾟｯﾌﾟ体" pitchFamily="50" charset="-128"/>
                </a:rPr>
                <a:t>定常成分</a:t>
              </a:r>
              <a:endParaRPr lang="ja-JP" altLang="en-US" sz="1200" dirty="0">
                <a:solidFill>
                  <a:srgbClr val="B2B2B2"/>
                </a:solidFill>
                <a:latin typeface="HGP創英角ﾎﾟｯﾌﾟ体" pitchFamily="50" charset="-128"/>
                <a:ea typeface="HGP創英角ﾎﾟｯﾌﾟ体" pitchFamily="50" charset="-128"/>
                <a:sym typeface="Wingdings" pitchFamily="2" charset="2"/>
              </a:endParaRPr>
            </a:p>
          </p:txBody>
        </p:sp>
        <p:sp>
          <p:nvSpPr>
            <p:cNvPr id="264" name="Rectangle 8"/>
            <p:cNvSpPr>
              <a:spLocks noChangeArrowheads="1"/>
            </p:cNvSpPr>
            <p:nvPr/>
          </p:nvSpPr>
          <p:spPr bwMode="auto">
            <a:xfrm>
              <a:off x="1851681" y="4000504"/>
              <a:ext cx="1434435" cy="400110"/>
            </a:xfrm>
            <a:prstGeom prst="rect">
              <a:avLst/>
            </a:prstGeom>
            <a:noFill/>
            <a:ln w="15875">
              <a:noFill/>
              <a:miter lim="800000"/>
              <a:headEnd/>
              <a:tailEnd/>
            </a:ln>
            <a:effectLst/>
          </p:spPr>
          <p:txBody>
            <a:bodyPr wrap="square">
              <a:spAutoFit/>
            </a:bodyPr>
            <a:lstStyle/>
            <a:p>
              <a:pPr algn="l">
                <a:buFontTx/>
                <a:buNone/>
              </a:pPr>
              <a:r>
                <a:rPr lang="ja-JP" altLang="en-US" sz="2000" b="1" dirty="0" smtClean="0">
                  <a:solidFill>
                    <a:srgbClr val="99FF99"/>
                  </a:solidFill>
                  <a:latin typeface="HGP創英角ﾎﾟｯﾌﾟ体" pitchFamily="50" charset="-128"/>
                  <a:ea typeface="HGP創英角ﾎﾟｯﾌﾟ体" pitchFamily="50" charset="-128"/>
                </a:rPr>
                <a:t>重力</a:t>
              </a:r>
              <a:endParaRPr lang="ja-JP" altLang="en-US" sz="2000" b="1" dirty="0">
                <a:solidFill>
                  <a:srgbClr val="99FF99"/>
                </a:solidFill>
                <a:latin typeface="HGP創英角ﾎﾟｯﾌﾟ体" pitchFamily="50" charset="-128"/>
                <a:ea typeface="HGP創英角ﾎﾟｯﾌﾟ体" pitchFamily="50" charset="-128"/>
                <a:sym typeface="Wingdings" pitchFamily="2" charset="2"/>
              </a:endParaRPr>
            </a:p>
          </p:txBody>
        </p:sp>
        <p:sp>
          <p:nvSpPr>
            <p:cNvPr id="265" name="Rectangle 11"/>
            <p:cNvSpPr>
              <a:spLocks noChangeArrowheads="1"/>
            </p:cNvSpPr>
            <p:nvPr/>
          </p:nvSpPr>
          <p:spPr bwMode="auto">
            <a:xfrm>
              <a:off x="1643042" y="4472897"/>
              <a:ext cx="2857520" cy="1453026"/>
            </a:xfrm>
            <a:prstGeom prst="rect">
              <a:avLst/>
            </a:prstGeom>
            <a:noFill/>
            <a:ln w="15875">
              <a:noFill/>
              <a:miter lim="800000"/>
              <a:headEnd/>
              <a:tailEnd/>
            </a:ln>
            <a:effectLst/>
          </p:spPr>
          <p:txBody>
            <a:bodyPr wrap="square">
              <a:spAutoFit/>
            </a:bodyPr>
            <a:lstStyle/>
            <a:p>
              <a:pPr algn="l">
                <a:lnSpc>
                  <a:spcPct val="130000"/>
                </a:lnSpc>
                <a:buFontTx/>
                <a:buNone/>
              </a:pPr>
              <a:r>
                <a:rPr lang="ja-JP" altLang="en-US" sz="1400" dirty="0" smtClean="0">
                  <a:solidFill>
                    <a:srgbClr val="CCFFCC"/>
                  </a:solidFill>
                  <a:latin typeface="HGP創英角ﾎﾟｯﾌﾟ体" pitchFamily="50" charset="-128"/>
                  <a:ea typeface="HGP創英角ﾎﾟｯﾌﾟ体" pitchFamily="50" charset="-128"/>
                  <a:sym typeface="Wingdings" pitchFamily="2" charset="2"/>
                </a:rPr>
                <a:t>時空の成り立ちを探る</a:t>
              </a:r>
              <a:endParaRPr lang="en-US" altLang="ja-JP" sz="1400" dirty="0" smtClean="0">
                <a:solidFill>
                  <a:srgbClr val="CCFFCC"/>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C0C0C0"/>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現代物理学の諸問題への知見</a:t>
              </a:r>
              <a:endParaRPr lang="en-US" altLang="ja-JP" sz="1400" dirty="0" smtClean="0">
                <a:solidFill>
                  <a:srgbClr val="C0C0C0"/>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　　高次元時空</a:t>
              </a:r>
              <a:r>
                <a:rPr lang="en-US" altLang="ja-JP" sz="1400" dirty="0" smtClean="0">
                  <a:solidFill>
                    <a:srgbClr val="C0C0C0"/>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重力子の振る舞い</a:t>
              </a:r>
              <a:endParaRPr lang="en-US" altLang="ja-JP" sz="1400" dirty="0" smtClean="0">
                <a:solidFill>
                  <a:srgbClr val="C0C0C0"/>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CCFFCC"/>
                  </a:solidFill>
                  <a:latin typeface="HGP創英角ﾎﾟｯﾌﾟ体" pitchFamily="50" charset="-128"/>
                  <a:ea typeface="HGP創英角ﾎﾟｯﾌﾟ体" pitchFamily="50" charset="-128"/>
                  <a:sym typeface="Wingdings" pitchFamily="2" charset="2"/>
                </a:rPr>
                <a:t>基礎物理法則に対する知見</a:t>
              </a:r>
              <a:endParaRPr lang="en-US" altLang="ja-JP" sz="1400" dirty="0" smtClean="0">
                <a:solidFill>
                  <a:srgbClr val="CCFFCC"/>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重力の逆二乗則</a:t>
              </a:r>
              <a:r>
                <a:rPr lang="en-US" altLang="ja-JP" sz="1400" dirty="0" smtClean="0">
                  <a:solidFill>
                    <a:srgbClr val="C0C0C0"/>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等価原理</a:t>
              </a:r>
              <a:endParaRPr lang="en-US" altLang="ja-JP" sz="1400" dirty="0" smtClean="0">
                <a:solidFill>
                  <a:srgbClr val="C0C0C0"/>
                </a:solidFill>
                <a:latin typeface="HGP創英角ﾎﾟｯﾌﾟ体" pitchFamily="50" charset="-128"/>
                <a:ea typeface="HGP創英角ﾎﾟｯﾌﾟ体" pitchFamily="50" charset="-128"/>
                <a:sym typeface="Wingdings" pitchFamily="2" charset="2"/>
              </a:endParaRPr>
            </a:p>
          </p:txBody>
        </p:sp>
        <p:pic>
          <p:nvPicPr>
            <p:cNvPr id="1029" name="Picture 5"/>
            <p:cNvPicPr>
              <a:picLocks noChangeAspect="1" noChangeArrowheads="1"/>
            </p:cNvPicPr>
            <p:nvPr/>
          </p:nvPicPr>
          <p:blipFill>
            <a:blip r:embed="rId8" cstate="print"/>
            <a:srcRect/>
            <a:stretch>
              <a:fillRect/>
            </a:stretch>
          </p:blipFill>
          <p:spPr bwMode="auto">
            <a:xfrm>
              <a:off x="512438" y="4213945"/>
              <a:ext cx="1130604" cy="1643947"/>
            </a:xfrm>
            <a:prstGeom prst="rect">
              <a:avLst/>
            </a:prstGeom>
            <a:noFill/>
            <a:ln w="9525">
              <a:noFill/>
              <a:miter lim="800000"/>
              <a:headEnd/>
              <a:tailEnd/>
            </a:ln>
          </p:spPr>
        </p:pic>
        <p:sp>
          <p:nvSpPr>
            <p:cNvPr id="311" name="フリーフォーム 310"/>
            <p:cNvSpPr/>
            <p:nvPr/>
          </p:nvSpPr>
          <p:spPr bwMode="auto">
            <a:xfrm>
              <a:off x="2786050" y="3214692"/>
              <a:ext cx="77787" cy="857250"/>
            </a:xfrm>
            <a:custGeom>
              <a:avLst/>
              <a:gdLst>
                <a:gd name="connsiteX0" fmla="*/ 77787 w 77787"/>
                <a:gd name="connsiteY0" fmla="*/ 0 h 857250"/>
                <a:gd name="connsiteX1" fmla="*/ 11112 w 77787"/>
                <a:gd name="connsiteY1" fmla="*/ 323850 h 857250"/>
                <a:gd name="connsiteX2" fmla="*/ 11112 w 77787"/>
                <a:gd name="connsiteY2" fmla="*/ 514350 h 857250"/>
                <a:gd name="connsiteX3" fmla="*/ 11112 w 77787"/>
                <a:gd name="connsiteY3" fmla="*/ 857250 h 857250"/>
              </a:gdLst>
              <a:ahLst/>
              <a:cxnLst>
                <a:cxn ang="0">
                  <a:pos x="connsiteX0" y="connsiteY0"/>
                </a:cxn>
                <a:cxn ang="0">
                  <a:pos x="connsiteX1" y="connsiteY1"/>
                </a:cxn>
                <a:cxn ang="0">
                  <a:pos x="connsiteX2" y="connsiteY2"/>
                </a:cxn>
                <a:cxn ang="0">
                  <a:pos x="connsiteX3" y="connsiteY3"/>
                </a:cxn>
              </a:cxnLst>
              <a:rect l="l" t="t" r="r" b="b"/>
              <a:pathLst>
                <a:path w="77787" h="857250">
                  <a:moveTo>
                    <a:pt x="77787" y="0"/>
                  </a:moveTo>
                  <a:cubicBezTo>
                    <a:pt x="50005" y="119062"/>
                    <a:pt x="22224" y="238125"/>
                    <a:pt x="11112" y="323850"/>
                  </a:cubicBezTo>
                  <a:cubicBezTo>
                    <a:pt x="0" y="409575"/>
                    <a:pt x="11112" y="514350"/>
                    <a:pt x="11112" y="514350"/>
                  </a:cubicBezTo>
                  <a:lnTo>
                    <a:pt x="11112" y="857250"/>
                  </a:lnTo>
                </a:path>
              </a:pathLst>
            </a:custGeom>
            <a:noFill/>
            <a:ln w="76200" cap="flat" cmpd="sng" algn="ctr">
              <a:solidFill>
                <a:srgbClr val="FFFFFF">
                  <a:alpha val="90000"/>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000000"/>
                </a:solidFill>
                <a:effectLst/>
                <a:latin typeface="Tahoma" pitchFamily="34" charset="0"/>
                <a:ea typeface="HGP創英角ｺﾞｼｯｸUB" pitchFamily="50" charset="-128"/>
              </a:endParaRPr>
            </a:p>
          </p:txBody>
        </p:sp>
      </p:grpSp>
      <p:grpSp>
        <p:nvGrpSpPr>
          <p:cNvPr id="324" name="グループ化 323"/>
          <p:cNvGrpSpPr/>
          <p:nvPr/>
        </p:nvGrpSpPr>
        <p:grpSpPr>
          <a:xfrm>
            <a:off x="4524375" y="3143249"/>
            <a:ext cx="4119591" cy="2786081"/>
            <a:chOff x="4524375" y="3143249"/>
            <a:chExt cx="4119591" cy="2786081"/>
          </a:xfrm>
        </p:grpSpPr>
        <p:sp>
          <p:nvSpPr>
            <p:cNvPr id="281" name="テキスト ボックス 280"/>
            <p:cNvSpPr txBox="1"/>
            <p:nvPr/>
          </p:nvSpPr>
          <p:spPr>
            <a:xfrm>
              <a:off x="5000628" y="4682619"/>
              <a:ext cx="714380" cy="184666"/>
            </a:xfrm>
            <a:prstGeom prst="rect">
              <a:avLst/>
            </a:prstGeom>
            <a:noFill/>
          </p:spPr>
          <p:txBody>
            <a:bodyPr wrap="square" rtlCol="0">
              <a:spAutoFit/>
            </a:bodyPr>
            <a:lstStyle/>
            <a:p>
              <a:pPr algn="l">
                <a:buNone/>
              </a:pPr>
              <a:r>
                <a:rPr kumimoji="1" lang="en-US" altLang="ja-JP" sz="600" dirty="0" smtClean="0">
                  <a:solidFill>
                    <a:srgbClr val="333333"/>
                  </a:solidFill>
                  <a:latin typeface="Tahoma" pitchFamily="34" charset="0"/>
                  <a:ea typeface="HG丸ｺﾞｼｯｸM-PRO" pitchFamily="50" charset="-128"/>
                </a:rPr>
                <a:t>Tom Haruyama</a:t>
              </a:r>
              <a:endParaRPr kumimoji="1" lang="ja-JP" altLang="en-US" sz="600" dirty="0">
                <a:solidFill>
                  <a:srgbClr val="333333"/>
                </a:solidFill>
                <a:latin typeface="Tahoma" pitchFamily="34" charset="0"/>
                <a:ea typeface="HG丸ｺﾞｼｯｸM-PRO" pitchFamily="50" charset="-128"/>
              </a:endParaRPr>
            </a:p>
          </p:txBody>
        </p:sp>
        <p:sp>
          <p:nvSpPr>
            <p:cNvPr id="226" name="AutoShape 30"/>
            <p:cNvSpPr>
              <a:spLocks noChangeArrowheads="1"/>
            </p:cNvSpPr>
            <p:nvPr/>
          </p:nvSpPr>
          <p:spPr bwMode="auto">
            <a:xfrm>
              <a:off x="5715008" y="3929066"/>
              <a:ext cx="2571768" cy="2000264"/>
            </a:xfrm>
            <a:prstGeom prst="roundRect">
              <a:avLst>
                <a:gd name="adj" fmla="val 3972"/>
              </a:avLst>
            </a:prstGeom>
            <a:solidFill>
              <a:srgbClr val="FFCCCC">
                <a:alpha val="15000"/>
              </a:srgbClr>
            </a:solidFill>
            <a:ln w="12700">
              <a:noFill/>
              <a:round/>
              <a:headEnd/>
              <a:tailEnd/>
            </a:ln>
            <a:effectLst/>
          </p:spPr>
          <p:txBody>
            <a:bodyPr wrap="square" anchor="ctr">
              <a:noAutofit/>
            </a:bodyPr>
            <a:lstStyle/>
            <a:p>
              <a:endParaRPr lang="ja-JP" altLang="en-US" sz="800">
                <a:solidFill>
                  <a:srgbClr val="FFFFFF"/>
                </a:solidFill>
              </a:endParaRPr>
            </a:p>
          </p:txBody>
        </p:sp>
        <p:sp>
          <p:nvSpPr>
            <p:cNvPr id="253" name="Rectangle 8"/>
            <p:cNvSpPr>
              <a:spLocks noChangeArrowheads="1"/>
            </p:cNvSpPr>
            <p:nvPr/>
          </p:nvSpPr>
          <p:spPr bwMode="auto">
            <a:xfrm>
              <a:off x="5737245" y="3786190"/>
              <a:ext cx="2049465" cy="400110"/>
            </a:xfrm>
            <a:prstGeom prst="rect">
              <a:avLst/>
            </a:prstGeom>
            <a:noFill/>
            <a:ln w="15875">
              <a:noFill/>
              <a:miter lim="800000"/>
              <a:headEnd/>
              <a:tailEnd/>
            </a:ln>
            <a:effectLst/>
          </p:spPr>
          <p:txBody>
            <a:bodyPr wrap="square">
              <a:spAutoFit/>
            </a:bodyPr>
            <a:lstStyle/>
            <a:p>
              <a:pPr algn="l">
                <a:buFontTx/>
                <a:buNone/>
              </a:pPr>
              <a:r>
                <a:rPr lang="ja-JP" altLang="en-US" sz="2000" b="1" dirty="0" smtClean="0">
                  <a:solidFill>
                    <a:srgbClr val="FF9999"/>
                  </a:solidFill>
                  <a:latin typeface="HGP創英角ﾎﾟｯﾌﾟ体" pitchFamily="50" charset="-128"/>
                  <a:ea typeface="HGP創英角ﾎﾟｯﾌﾟ体" pitchFamily="50" charset="-128"/>
                </a:rPr>
                <a:t>微小変動測定</a:t>
              </a:r>
              <a:endParaRPr lang="ja-JP" altLang="en-US" sz="2000" b="1" dirty="0">
                <a:solidFill>
                  <a:srgbClr val="FF9999"/>
                </a:solidFill>
                <a:latin typeface="HGP創英角ﾎﾟｯﾌﾟ体" pitchFamily="50" charset="-128"/>
                <a:ea typeface="HGP創英角ﾎﾟｯﾌﾟ体" pitchFamily="50" charset="-128"/>
                <a:sym typeface="Wingdings" pitchFamily="2" charset="2"/>
              </a:endParaRPr>
            </a:p>
          </p:txBody>
        </p:sp>
        <p:sp>
          <p:nvSpPr>
            <p:cNvPr id="259" name="Rectangle 11"/>
            <p:cNvSpPr>
              <a:spLocks noChangeArrowheads="1"/>
            </p:cNvSpPr>
            <p:nvPr/>
          </p:nvSpPr>
          <p:spPr bwMode="auto">
            <a:xfrm>
              <a:off x="5786446" y="4156537"/>
              <a:ext cx="2857520" cy="1772793"/>
            </a:xfrm>
            <a:prstGeom prst="rect">
              <a:avLst/>
            </a:prstGeom>
            <a:noFill/>
            <a:ln w="15875">
              <a:noFill/>
              <a:miter lim="800000"/>
              <a:headEnd/>
              <a:tailEnd/>
            </a:ln>
            <a:effectLst/>
          </p:spPr>
          <p:txBody>
            <a:bodyPr wrap="square">
              <a:spAutoFit/>
            </a:bodyPr>
            <a:lstStyle/>
            <a:p>
              <a:pPr algn="l">
                <a:lnSpc>
                  <a:spcPct val="130000"/>
                </a:lnSpc>
                <a:buFontTx/>
                <a:buNone/>
              </a:pPr>
              <a:r>
                <a:rPr lang="ja-JP" altLang="en-US" sz="1400" dirty="0" smtClean="0">
                  <a:solidFill>
                    <a:srgbClr val="FFFFFF"/>
                  </a:solidFill>
                  <a:latin typeface="HGP創英角ﾎﾟｯﾌﾟ体" pitchFamily="50" charset="-128"/>
                  <a:ea typeface="HGP創英角ﾎﾟｯﾌﾟ体" pitchFamily="50" charset="-128"/>
                  <a:sym typeface="Wingdings" pitchFamily="2" charset="2"/>
                </a:rPr>
                <a:t>マクロな系の微小変動計測</a:t>
              </a:r>
              <a:endParaRPr lang="en-US" altLang="ja-JP" sz="1400" dirty="0" smtClean="0">
                <a:solidFill>
                  <a:srgbClr val="FFFFFF"/>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FFCCCC"/>
                  </a:solidFill>
                  <a:latin typeface="HGP創英角ﾎﾟｯﾌﾟ体" pitchFamily="50" charset="-128"/>
                  <a:ea typeface="HGP創英角ﾎﾟｯﾌﾟ体" pitchFamily="50" charset="-128"/>
                  <a:sym typeface="Wingdings" pitchFamily="2" charset="2"/>
                </a:rPr>
                <a:t>レーザー干渉計</a:t>
              </a:r>
              <a:endParaRPr lang="en-US" altLang="ja-JP" sz="1400" dirty="0" smtClean="0">
                <a:solidFill>
                  <a:srgbClr val="FFCCCC"/>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B2B2B2"/>
                  </a:solidFill>
                  <a:latin typeface="HGP創英角ﾎﾟｯﾌﾟ体" pitchFamily="50" charset="-128"/>
                  <a:ea typeface="HGP創英角ﾎﾟｯﾌﾟ体" pitchFamily="50" charset="-128"/>
                  <a:sym typeface="Wingdings" pitchFamily="2" charset="2"/>
                </a:rPr>
                <a:t>量子光学</a:t>
              </a:r>
              <a:r>
                <a:rPr lang="en-US" altLang="ja-JP" sz="1400" dirty="0" smtClean="0">
                  <a:solidFill>
                    <a:srgbClr val="B2B2B2"/>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B2B2B2"/>
                  </a:solidFill>
                  <a:latin typeface="HGP創英角ﾎﾟｯﾌﾟ体" pitchFamily="50" charset="-128"/>
                  <a:ea typeface="HGP創英角ﾎﾟｯﾌﾟ体" pitchFamily="50" charset="-128"/>
                  <a:sym typeface="Wingdings" pitchFamily="2" charset="2"/>
                </a:rPr>
                <a:t>観測理論</a:t>
              </a:r>
              <a:endParaRPr lang="en-US" altLang="ja-JP" sz="1400" dirty="0" smtClean="0">
                <a:solidFill>
                  <a:srgbClr val="B2B2B2"/>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FFCCCC"/>
                  </a:solidFill>
                  <a:latin typeface="HGP創英角ﾎﾟｯﾌﾟ体" pitchFamily="50" charset="-128"/>
                  <a:ea typeface="HGP創英角ﾎﾟｯﾌﾟ体" pitchFamily="50" charset="-128"/>
                  <a:sym typeface="Wingdings" pitchFamily="2" charset="2"/>
                </a:rPr>
                <a:t>外乱の除去・抑圧</a:t>
              </a:r>
              <a:endParaRPr lang="en-US" altLang="ja-JP" sz="1400" dirty="0" smtClean="0">
                <a:solidFill>
                  <a:srgbClr val="FFCCCC"/>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B2B2B2"/>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B2B2B2"/>
                  </a:solidFill>
                  <a:latin typeface="HGP創英角ﾎﾟｯﾌﾟ体" pitchFamily="50" charset="-128"/>
                  <a:ea typeface="HGP創英角ﾎﾟｯﾌﾟ体" pitchFamily="50" charset="-128"/>
                  <a:sym typeface="Wingdings" pitchFamily="2" charset="2"/>
                </a:rPr>
                <a:t>熱雑音</a:t>
              </a:r>
              <a:r>
                <a:rPr lang="en-US" altLang="ja-JP" sz="1400" dirty="0" smtClean="0">
                  <a:solidFill>
                    <a:srgbClr val="B2B2B2"/>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B2B2B2"/>
                  </a:solidFill>
                  <a:latin typeface="HGP創英角ﾎﾟｯﾌﾟ体" pitchFamily="50" charset="-128"/>
                  <a:ea typeface="HGP創英角ﾎﾟｯﾌﾟ体" pitchFamily="50" charset="-128"/>
                  <a:sym typeface="Wingdings" pitchFamily="2" charset="2"/>
                </a:rPr>
                <a:t>地面振動</a:t>
              </a:r>
              <a:endParaRPr lang="en-US" altLang="ja-JP" sz="1400" dirty="0" smtClean="0">
                <a:solidFill>
                  <a:srgbClr val="B2B2B2"/>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FFCCCC"/>
                  </a:solidFill>
                  <a:latin typeface="HGP創英角ﾎﾟｯﾌﾟ体" pitchFamily="50" charset="-128"/>
                  <a:ea typeface="HGP創英角ﾎﾟｯﾌﾟ体" pitchFamily="50" charset="-128"/>
                  <a:sym typeface="Wingdings" pitchFamily="2" charset="2"/>
                </a:rPr>
                <a:t>信号処理</a:t>
              </a:r>
              <a:endParaRPr lang="ja-JP" altLang="en-US" sz="1400" dirty="0">
                <a:solidFill>
                  <a:srgbClr val="FFCCCC"/>
                </a:solidFill>
                <a:latin typeface="HGP創英角ﾎﾟｯﾌﾟ体" pitchFamily="50" charset="-128"/>
                <a:ea typeface="HGP創英角ﾎﾟｯﾌﾟ体" pitchFamily="50" charset="-128"/>
                <a:sym typeface="Wingdings" pitchFamily="2" charset="2"/>
              </a:endParaRPr>
            </a:p>
          </p:txBody>
        </p:sp>
        <p:sp>
          <p:nvSpPr>
            <p:cNvPr id="314" name="フリーフォーム 313"/>
            <p:cNvSpPr/>
            <p:nvPr/>
          </p:nvSpPr>
          <p:spPr bwMode="auto">
            <a:xfrm>
              <a:off x="4524375" y="5413390"/>
              <a:ext cx="1104900" cy="158750"/>
            </a:xfrm>
            <a:custGeom>
              <a:avLst/>
              <a:gdLst>
                <a:gd name="connsiteX0" fmla="*/ 1104900 w 1104900"/>
                <a:gd name="connsiteY0" fmla="*/ 0 h 158750"/>
                <a:gd name="connsiteX1" fmla="*/ 895350 w 1104900"/>
                <a:gd name="connsiteY1" fmla="*/ 85725 h 158750"/>
                <a:gd name="connsiteX2" fmla="*/ 704850 w 1104900"/>
                <a:gd name="connsiteY2" fmla="*/ 142875 h 158750"/>
                <a:gd name="connsiteX3" fmla="*/ 447675 w 1104900"/>
                <a:gd name="connsiteY3" fmla="*/ 152400 h 158750"/>
                <a:gd name="connsiteX4" fmla="*/ 295275 w 1104900"/>
                <a:gd name="connsiteY4" fmla="*/ 152400 h 158750"/>
                <a:gd name="connsiteX5" fmla="*/ 0 w 1104900"/>
                <a:gd name="connsiteY5" fmla="*/ 11430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4900" h="158750">
                  <a:moveTo>
                    <a:pt x="1104900" y="0"/>
                  </a:moveTo>
                  <a:cubicBezTo>
                    <a:pt x="1033462" y="30956"/>
                    <a:pt x="962025" y="61913"/>
                    <a:pt x="895350" y="85725"/>
                  </a:cubicBezTo>
                  <a:cubicBezTo>
                    <a:pt x="828675" y="109538"/>
                    <a:pt x="779462" y="131763"/>
                    <a:pt x="704850" y="142875"/>
                  </a:cubicBezTo>
                  <a:cubicBezTo>
                    <a:pt x="630238" y="153987"/>
                    <a:pt x="515937" y="150813"/>
                    <a:pt x="447675" y="152400"/>
                  </a:cubicBezTo>
                  <a:cubicBezTo>
                    <a:pt x="379413" y="153987"/>
                    <a:pt x="369887" y="158750"/>
                    <a:pt x="295275" y="152400"/>
                  </a:cubicBezTo>
                  <a:cubicBezTo>
                    <a:pt x="220663" y="146050"/>
                    <a:pt x="110331" y="130175"/>
                    <a:pt x="0" y="114300"/>
                  </a:cubicBezTo>
                </a:path>
              </a:pathLst>
            </a:custGeom>
            <a:noFill/>
            <a:ln w="76200" cap="flat" cmpd="sng" algn="ctr">
              <a:solidFill>
                <a:srgbClr val="FFFFFF">
                  <a:alpha val="90000"/>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316" name="フリーフォーム 315"/>
            <p:cNvSpPr/>
            <p:nvPr/>
          </p:nvSpPr>
          <p:spPr bwMode="auto">
            <a:xfrm>
              <a:off x="6858016" y="3148013"/>
              <a:ext cx="28575" cy="590550"/>
            </a:xfrm>
            <a:custGeom>
              <a:avLst/>
              <a:gdLst>
                <a:gd name="connsiteX0" fmla="*/ 19050 w 28575"/>
                <a:gd name="connsiteY0" fmla="*/ 590550 h 590550"/>
                <a:gd name="connsiteX1" fmla="*/ 28575 w 28575"/>
                <a:gd name="connsiteY1" fmla="*/ 390525 h 590550"/>
                <a:gd name="connsiteX2" fmla="*/ 19050 w 28575"/>
                <a:gd name="connsiteY2" fmla="*/ 209550 h 590550"/>
                <a:gd name="connsiteX3" fmla="*/ 0 w 28575"/>
                <a:gd name="connsiteY3" fmla="*/ 0 h 590550"/>
              </a:gdLst>
              <a:ahLst/>
              <a:cxnLst>
                <a:cxn ang="0">
                  <a:pos x="connsiteX0" y="connsiteY0"/>
                </a:cxn>
                <a:cxn ang="0">
                  <a:pos x="connsiteX1" y="connsiteY1"/>
                </a:cxn>
                <a:cxn ang="0">
                  <a:pos x="connsiteX2" y="connsiteY2"/>
                </a:cxn>
                <a:cxn ang="0">
                  <a:pos x="connsiteX3" y="connsiteY3"/>
                </a:cxn>
              </a:cxnLst>
              <a:rect l="l" t="t" r="r" b="b"/>
              <a:pathLst>
                <a:path w="28575" h="590550">
                  <a:moveTo>
                    <a:pt x="19050" y="590550"/>
                  </a:moveTo>
                  <a:cubicBezTo>
                    <a:pt x="23812" y="522287"/>
                    <a:pt x="28575" y="454025"/>
                    <a:pt x="28575" y="390525"/>
                  </a:cubicBezTo>
                  <a:cubicBezTo>
                    <a:pt x="28575" y="327025"/>
                    <a:pt x="23812" y="274637"/>
                    <a:pt x="19050" y="209550"/>
                  </a:cubicBezTo>
                  <a:cubicBezTo>
                    <a:pt x="14288" y="144463"/>
                    <a:pt x="7144" y="72231"/>
                    <a:pt x="0" y="0"/>
                  </a:cubicBezTo>
                </a:path>
              </a:pathLst>
            </a:custGeom>
            <a:noFill/>
            <a:ln w="76200" cap="flat" cmpd="sng" algn="ctr">
              <a:solidFill>
                <a:srgbClr val="FFFFFF">
                  <a:alpha val="90000"/>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000000"/>
                </a:solidFill>
                <a:effectLst/>
                <a:latin typeface="Tahoma" pitchFamily="34" charset="0"/>
                <a:ea typeface="HGP創英角ｺﾞｼｯｸUB" pitchFamily="50" charset="-128"/>
              </a:endParaRPr>
            </a:p>
          </p:txBody>
        </p:sp>
        <p:sp>
          <p:nvSpPr>
            <p:cNvPr id="318" name="Rectangle 9"/>
            <p:cNvSpPr>
              <a:spLocks noChangeArrowheads="1"/>
            </p:cNvSpPr>
            <p:nvPr/>
          </p:nvSpPr>
          <p:spPr bwMode="auto">
            <a:xfrm rot="5400000">
              <a:off x="6695375" y="3433377"/>
              <a:ext cx="857256" cy="276999"/>
            </a:xfrm>
            <a:prstGeom prst="rect">
              <a:avLst/>
            </a:prstGeom>
            <a:noFill/>
            <a:ln w="15875">
              <a:noFill/>
              <a:miter lim="800000"/>
              <a:headEnd/>
              <a:tailEnd/>
            </a:ln>
            <a:effectLst/>
          </p:spPr>
          <p:txBody>
            <a:bodyPr wrap="square">
              <a:spAutoFit/>
            </a:bodyPr>
            <a:lstStyle/>
            <a:p>
              <a:pPr algn="l">
                <a:buFontTx/>
                <a:buNone/>
              </a:pPr>
              <a:r>
                <a:rPr lang="ja-JP" altLang="en-US" sz="1200" dirty="0" smtClean="0">
                  <a:solidFill>
                    <a:srgbClr val="B2B2B2"/>
                  </a:solidFill>
                  <a:latin typeface="HGP創英角ﾎﾟｯﾌﾟ体" pitchFamily="50" charset="-128"/>
                  <a:ea typeface="HGP創英角ﾎﾟｯﾌﾟ体" pitchFamily="50" charset="-128"/>
                </a:rPr>
                <a:t>観測</a:t>
              </a:r>
              <a:endParaRPr lang="ja-JP" altLang="en-US" sz="1200" dirty="0">
                <a:solidFill>
                  <a:srgbClr val="B2B2B2"/>
                </a:solidFill>
                <a:latin typeface="HGP創英角ﾎﾟｯﾌﾟ体" pitchFamily="50" charset="-128"/>
                <a:ea typeface="HGP創英角ﾎﾟｯﾌﾟ体" pitchFamily="50" charset="-128"/>
                <a:sym typeface="Wingdings" pitchFamily="2" charset="2"/>
              </a:endParaRPr>
            </a:p>
          </p:txBody>
        </p:sp>
        <p:sp>
          <p:nvSpPr>
            <p:cNvPr id="319" name="Rectangle 9"/>
            <p:cNvSpPr>
              <a:spLocks noChangeArrowheads="1"/>
            </p:cNvSpPr>
            <p:nvPr/>
          </p:nvSpPr>
          <p:spPr bwMode="auto">
            <a:xfrm rot="21442720">
              <a:off x="4792200" y="5632872"/>
              <a:ext cx="857256" cy="276999"/>
            </a:xfrm>
            <a:prstGeom prst="rect">
              <a:avLst/>
            </a:prstGeom>
            <a:noFill/>
            <a:ln w="15875">
              <a:noFill/>
              <a:miter lim="800000"/>
              <a:headEnd/>
              <a:tailEnd/>
            </a:ln>
            <a:effectLst/>
          </p:spPr>
          <p:txBody>
            <a:bodyPr wrap="square">
              <a:spAutoFit/>
            </a:bodyPr>
            <a:lstStyle/>
            <a:p>
              <a:pPr algn="l">
                <a:buFontTx/>
                <a:buNone/>
              </a:pPr>
              <a:r>
                <a:rPr lang="ja-JP" altLang="en-US" sz="1200" dirty="0" smtClean="0">
                  <a:solidFill>
                    <a:srgbClr val="B2B2B2"/>
                  </a:solidFill>
                  <a:latin typeface="HGP創英角ﾎﾟｯﾌﾟ体" pitchFamily="50" charset="-128"/>
                  <a:ea typeface="HGP創英角ﾎﾟｯﾌﾟ体" pitchFamily="50" charset="-128"/>
                  <a:sym typeface="Wingdings" pitchFamily="2" charset="2"/>
                </a:rPr>
                <a:t>測定</a:t>
              </a:r>
              <a:endParaRPr lang="ja-JP" altLang="en-US" sz="1200" dirty="0">
                <a:solidFill>
                  <a:srgbClr val="B2B2B2"/>
                </a:solidFill>
                <a:latin typeface="HGP創英角ﾎﾟｯﾌﾟ体" pitchFamily="50" charset="-128"/>
                <a:ea typeface="HGP創英角ﾎﾟｯﾌﾟ体" pitchFamily="50" charset="-128"/>
                <a:sym typeface="Wingdings" pitchFamily="2" charset="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utoShape 28"/>
          <p:cNvSpPr>
            <a:spLocks noChangeArrowheads="1"/>
          </p:cNvSpPr>
          <p:nvPr/>
        </p:nvSpPr>
        <p:spPr bwMode="auto">
          <a:xfrm>
            <a:off x="1500166" y="4071942"/>
            <a:ext cx="7143800" cy="1643074"/>
          </a:xfrm>
          <a:prstGeom prst="roundRect">
            <a:avLst>
              <a:gd name="adj" fmla="val 3264"/>
            </a:avLst>
          </a:prstGeom>
          <a:solidFill>
            <a:srgbClr val="FFFFFF">
              <a:alpha val="9804"/>
            </a:srgbClr>
          </a:solidFill>
          <a:ln w="3175">
            <a:noFill/>
            <a:round/>
            <a:headEnd/>
            <a:tailEnd/>
          </a:ln>
          <a:effectLst/>
        </p:spPr>
        <p:txBody>
          <a:bodyPr wrap="square" anchor="ctr">
            <a:noAutofit/>
          </a:bodyPr>
          <a:lstStyle/>
          <a:p>
            <a:endParaRPr lang="ja-JP" altLang="en-US"/>
          </a:p>
        </p:txBody>
      </p:sp>
      <p:sp>
        <p:nvSpPr>
          <p:cNvPr id="2" name="タイトル 1"/>
          <p:cNvSpPr>
            <a:spLocks noGrp="1"/>
          </p:cNvSpPr>
          <p:nvPr>
            <p:ph type="title"/>
          </p:nvPr>
        </p:nvSpPr>
        <p:spPr/>
        <p:txBody>
          <a:bodyPr/>
          <a:lstStyle/>
          <a:p>
            <a:r>
              <a:rPr kumimoji="1" lang="ja-JP" altLang="en-US" dirty="0" smtClean="0"/>
              <a:t>結果の解釈</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36" name="AutoShape 28"/>
          <p:cNvSpPr>
            <a:spLocks noChangeArrowheads="1"/>
          </p:cNvSpPr>
          <p:nvPr/>
        </p:nvSpPr>
        <p:spPr bwMode="auto">
          <a:xfrm>
            <a:off x="500034" y="1785926"/>
            <a:ext cx="8072494" cy="1500198"/>
          </a:xfrm>
          <a:prstGeom prst="roundRect">
            <a:avLst>
              <a:gd name="adj" fmla="val 3264"/>
            </a:avLst>
          </a:prstGeom>
          <a:solidFill>
            <a:srgbClr val="FFFFFF">
              <a:alpha val="10000"/>
            </a:srgbClr>
          </a:solidFill>
          <a:ln w="3175">
            <a:noFill/>
            <a:round/>
            <a:headEnd/>
            <a:tailEnd/>
          </a:ln>
          <a:effectLst/>
        </p:spPr>
        <p:txBody>
          <a:bodyPr wrap="square" anchor="ctr">
            <a:noAutofit/>
          </a:bodyPr>
          <a:lstStyle/>
          <a:p>
            <a:endParaRPr lang="ja-JP" altLang="en-US"/>
          </a:p>
        </p:txBody>
      </p:sp>
      <p:sp>
        <p:nvSpPr>
          <p:cNvPr id="15" name="Rectangle 13"/>
          <p:cNvSpPr>
            <a:spLocks noChangeArrowheads="1"/>
          </p:cNvSpPr>
          <p:nvPr/>
        </p:nvSpPr>
        <p:spPr bwMode="auto">
          <a:xfrm>
            <a:off x="571472" y="1857364"/>
            <a:ext cx="4929222" cy="420436"/>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8F8F8"/>
                </a:solidFill>
                <a:sym typeface="Wingdings" pitchFamily="2" charset="2"/>
              </a:rPr>
              <a:t>大きな余剰次元  </a:t>
            </a:r>
            <a:r>
              <a:rPr lang="en-US" altLang="ja-JP" sz="2000" dirty="0" smtClean="0">
                <a:solidFill>
                  <a:srgbClr val="CCFFCC"/>
                </a:solidFill>
                <a:sym typeface="Wingdings" pitchFamily="2" charset="2"/>
              </a:rPr>
              <a:t>(Large extra dimensions)</a:t>
            </a:r>
            <a:endParaRPr lang="ja-JP" altLang="en-US" sz="2000" dirty="0">
              <a:solidFill>
                <a:srgbClr val="CCFFCC"/>
              </a:solidFill>
              <a:sym typeface="Wingdings" pitchFamily="2" charset="2"/>
            </a:endParaRPr>
          </a:p>
        </p:txBody>
      </p:sp>
      <p:pic>
        <p:nvPicPr>
          <p:cNvPr id="18" name="図 17" descr="txp_fig.bmp"/>
          <p:cNvPicPr>
            <a:picLocks noChangeAspect="1"/>
          </p:cNvPicPr>
          <p:nvPr>
            <p:custDataLst>
              <p:tags r:id="rId1"/>
            </p:custDataLst>
          </p:nvPr>
        </p:nvPicPr>
        <p:blipFill>
          <a:blip r:embed="rId5" cstate="print">
            <a:clrChange>
              <a:clrFrom>
                <a:srgbClr val="FFFFFF"/>
              </a:clrFrom>
              <a:clrTo>
                <a:srgbClr val="FFFFFF">
                  <a:alpha val="0"/>
                </a:srgbClr>
              </a:clrTo>
            </a:clrChange>
            <a:lum bright="90000"/>
          </a:blip>
          <a:stretch>
            <a:fillRect/>
          </a:stretch>
        </p:blipFill>
        <p:spPr>
          <a:xfrm>
            <a:off x="5143505" y="2473658"/>
            <a:ext cx="1357322" cy="240962"/>
          </a:xfrm>
          <a:prstGeom prst="rect">
            <a:avLst/>
          </a:prstGeom>
          <a:noFill/>
        </p:spPr>
      </p:pic>
      <p:sp>
        <p:nvSpPr>
          <p:cNvPr id="19" name="Rectangle 13"/>
          <p:cNvSpPr>
            <a:spLocks noChangeArrowheads="1"/>
          </p:cNvSpPr>
          <p:nvPr/>
        </p:nvSpPr>
        <p:spPr bwMode="auto">
          <a:xfrm>
            <a:off x="857224" y="2320625"/>
            <a:ext cx="4929222" cy="420436"/>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8F8F8"/>
                </a:solidFill>
                <a:sym typeface="Wingdings" pitchFamily="2" charset="2"/>
              </a:rPr>
              <a:t>最も大きな余剰次元のスケール</a:t>
            </a:r>
            <a:endParaRPr lang="ja-JP" altLang="en-US" sz="2000" dirty="0">
              <a:solidFill>
                <a:srgbClr val="F8F8F8"/>
              </a:solidFill>
              <a:sym typeface="Wingdings" pitchFamily="2" charset="2"/>
            </a:endParaRPr>
          </a:p>
        </p:txBody>
      </p:sp>
      <p:sp>
        <p:nvSpPr>
          <p:cNvPr id="20" name="Rectangle 13"/>
          <p:cNvSpPr>
            <a:spLocks noChangeArrowheads="1"/>
          </p:cNvSpPr>
          <p:nvPr/>
        </p:nvSpPr>
        <p:spPr bwMode="auto">
          <a:xfrm>
            <a:off x="7215206" y="2357430"/>
            <a:ext cx="1357322" cy="323102"/>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1400" dirty="0" smtClean="0">
                <a:solidFill>
                  <a:srgbClr val="F8F8F8"/>
                </a:solidFill>
                <a:sym typeface="Wingdings" pitchFamily="2" charset="2"/>
              </a:rPr>
              <a:t>(C.L. 95%)</a:t>
            </a:r>
            <a:endParaRPr lang="ja-JP" altLang="en-US" sz="1400" dirty="0">
              <a:solidFill>
                <a:srgbClr val="F8F8F8"/>
              </a:solidFill>
              <a:sym typeface="Wingdings" pitchFamily="2" charset="2"/>
            </a:endParaRPr>
          </a:p>
        </p:txBody>
      </p:sp>
      <p:sp>
        <p:nvSpPr>
          <p:cNvPr id="22" name="Rectangle 13"/>
          <p:cNvSpPr>
            <a:spLocks noChangeArrowheads="1"/>
          </p:cNvSpPr>
          <p:nvPr/>
        </p:nvSpPr>
        <p:spPr bwMode="auto">
          <a:xfrm>
            <a:off x="928662" y="2820691"/>
            <a:ext cx="4929222" cy="420436"/>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dirty="0" smtClean="0">
                <a:solidFill>
                  <a:srgbClr val="F8F8F8"/>
                </a:solidFill>
                <a:sym typeface="Wingdings" pitchFamily="2" charset="2"/>
              </a:rPr>
              <a:t>n=2</a:t>
            </a:r>
            <a:r>
              <a:rPr lang="ja-JP" altLang="en-US" sz="2000" dirty="0" smtClean="0">
                <a:solidFill>
                  <a:srgbClr val="F8F8F8"/>
                </a:solidFill>
                <a:sym typeface="Wingdings" pitchFamily="2" charset="2"/>
              </a:rPr>
              <a:t>のときのエネルギースケール</a:t>
            </a:r>
            <a:endParaRPr lang="ja-JP" altLang="en-US" sz="2000" dirty="0">
              <a:solidFill>
                <a:srgbClr val="F8F8F8"/>
              </a:solidFill>
              <a:sym typeface="Wingdings" pitchFamily="2" charset="2"/>
            </a:endParaRPr>
          </a:p>
        </p:txBody>
      </p:sp>
      <p:sp>
        <p:nvSpPr>
          <p:cNvPr id="23" name="Rectangle 13"/>
          <p:cNvSpPr>
            <a:spLocks noChangeArrowheads="1"/>
          </p:cNvSpPr>
          <p:nvPr/>
        </p:nvSpPr>
        <p:spPr bwMode="auto">
          <a:xfrm>
            <a:off x="7215206" y="2810470"/>
            <a:ext cx="1357322" cy="323102"/>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1400" dirty="0" smtClean="0">
                <a:solidFill>
                  <a:srgbClr val="F8F8F8"/>
                </a:solidFill>
                <a:sym typeface="Wingdings" pitchFamily="2" charset="2"/>
              </a:rPr>
              <a:t>(C.L. 95%)</a:t>
            </a:r>
            <a:endParaRPr lang="ja-JP" altLang="en-US" sz="1400" dirty="0">
              <a:solidFill>
                <a:srgbClr val="F8F8F8"/>
              </a:solidFill>
              <a:sym typeface="Wingdings" pitchFamily="2" charset="2"/>
            </a:endParaRPr>
          </a:p>
        </p:txBody>
      </p:sp>
      <p:pic>
        <p:nvPicPr>
          <p:cNvPr id="24" name="図 23" descr="txp_fig.bmp"/>
          <p:cNvPicPr>
            <a:picLocks noChangeAspect="1"/>
          </p:cNvPicPr>
          <p:nvPr>
            <p:custDataLst>
              <p:tags r:id="rId2"/>
            </p:custDataLst>
          </p:nvPr>
        </p:nvPicPr>
        <p:blipFill>
          <a:blip r:embed="rId6" cstate="print">
            <a:clrChange>
              <a:clrFrom>
                <a:srgbClr val="FFFFFF"/>
              </a:clrFrom>
              <a:clrTo>
                <a:srgbClr val="FFFFFF">
                  <a:alpha val="0"/>
                </a:srgbClr>
              </a:clrTo>
            </a:clrChange>
            <a:lum bright="90000"/>
          </a:blip>
          <a:stretch>
            <a:fillRect/>
          </a:stretch>
        </p:blipFill>
        <p:spPr>
          <a:xfrm>
            <a:off x="4949901" y="2810471"/>
            <a:ext cx="2193867" cy="332778"/>
          </a:xfrm>
          <a:prstGeom prst="rect">
            <a:avLst/>
          </a:prstGeom>
          <a:noFill/>
        </p:spPr>
      </p:pic>
      <p:sp>
        <p:nvSpPr>
          <p:cNvPr id="34" name="Rectangle 13"/>
          <p:cNvSpPr>
            <a:spLocks noChangeArrowheads="1"/>
          </p:cNvSpPr>
          <p:nvPr/>
        </p:nvSpPr>
        <p:spPr bwMode="auto">
          <a:xfrm>
            <a:off x="1500166" y="4112772"/>
            <a:ext cx="4286280" cy="354841"/>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1600" dirty="0" smtClean="0">
                <a:solidFill>
                  <a:srgbClr val="F8F8F8"/>
                </a:solidFill>
                <a:sym typeface="Wingdings" pitchFamily="2" charset="2"/>
              </a:rPr>
              <a:t>(</a:t>
            </a:r>
            <a:r>
              <a:rPr lang="ja-JP" altLang="en-US" sz="1600" dirty="0" smtClean="0">
                <a:solidFill>
                  <a:srgbClr val="F8F8F8"/>
                </a:solidFill>
                <a:sym typeface="Wingdings" pitchFamily="2" charset="2"/>
              </a:rPr>
              <a:t>参考</a:t>
            </a:r>
            <a:r>
              <a:rPr lang="en-US" altLang="ja-JP" sz="1600" dirty="0" smtClean="0">
                <a:solidFill>
                  <a:srgbClr val="F8F8F8"/>
                </a:solidFill>
                <a:sym typeface="Wingdings" pitchFamily="2" charset="2"/>
              </a:rPr>
              <a:t>)</a:t>
            </a:r>
            <a:r>
              <a:rPr lang="ja-JP" altLang="en-US" sz="1600" dirty="0" smtClean="0">
                <a:solidFill>
                  <a:srgbClr val="F8F8F8"/>
                </a:solidFill>
                <a:sym typeface="Wingdings" pitchFamily="2" charset="2"/>
              </a:rPr>
              <a:t>　</a:t>
            </a:r>
            <a:r>
              <a:rPr lang="en-US" altLang="ja-JP" sz="1600" dirty="0" smtClean="0">
                <a:solidFill>
                  <a:srgbClr val="F8F8F8"/>
                </a:solidFill>
                <a:sym typeface="Wingdings" pitchFamily="2" charset="2"/>
              </a:rPr>
              <a:t>M*</a:t>
            </a:r>
            <a:r>
              <a:rPr lang="ja-JP" altLang="en-US" sz="1600" dirty="0" smtClean="0">
                <a:solidFill>
                  <a:srgbClr val="F8F8F8"/>
                </a:solidFill>
                <a:sym typeface="Wingdings" pitchFamily="2" charset="2"/>
              </a:rPr>
              <a:t>についての他の制限   </a:t>
            </a:r>
            <a:r>
              <a:rPr lang="en-US" altLang="ja-JP" sz="1600" dirty="0" smtClean="0">
                <a:solidFill>
                  <a:srgbClr val="F8F8F8"/>
                </a:solidFill>
                <a:sym typeface="Wingdings" pitchFamily="2" charset="2"/>
              </a:rPr>
              <a:t>(</a:t>
            </a:r>
            <a:r>
              <a:rPr lang="en-US" altLang="ja-JP" sz="1600" dirty="0" err="1" smtClean="0">
                <a:solidFill>
                  <a:srgbClr val="F8F8F8"/>
                </a:solidFill>
                <a:sym typeface="Wingdings" pitchFamily="2" charset="2"/>
              </a:rPr>
              <a:t>TeV</a:t>
            </a:r>
            <a:r>
              <a:rPr lang="en-US" altLang="ja-JP" sz="1600" dirty="0" smtClean="0">
                <a:solidFill>
                  <a:srgbClr val="F8F8F8"/>
                </a:solidFill>
                <a:sym typeface="Wingdings" pitchFamily="2" charset="2"/>
              </a:rPr>
              <a:t>)</a:t>
            </a:r>
            <a:endParaRPr lang="ja-JP" altLang="en-US" sz="1600" dirty="0">
              <a:solidFill>
                <a:srgbClr val="CCFFCC"/>
              </a:solidFill>
              <a:sym typeface="Wingdings" pitchFamily="2" charset="2"/>
            </a:endParaRPr>
          </a:p>
        </p:txBody>
      </p:sp>
      <p:sp>
        <p:nvSpPr>
          <p:cNvPr id="39" name="Rectangle 13"/>
          <p:cNvSpPr>
            <a:spLocks noChangeArrowheads="1"/>
          </p:cNvSpPr>
          <p:nvPr/>
        </p:nvSpPr>
        <p:spPr bwMode="auto">
          <a:xfrm>
            <a:off x="1857356" y="4440821"/>
            <a:ext cx="6643734" cy="127419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1600" dirty="0" smtClean="0">
                <a:solidFill>
                  <a:srgbClr val="F8F8F8"/>
                </a:solidFill>
                <a:sym typeface="Wingdings" pitchFamily="2" charset="2"/>
              </a:rPr>
              <a:t>                                         n=2      n=4     n=6</a:t>
            </a:r>
          </a:p>
          <a:p>
            <a:pPr algn="l">
              <a:lnSpc>
                <a:spcPct val="120000"/>
              </a:lnSpc>
              <a:buClr>
                <a:schemeClr val="accent2"/>
              </a:buClr>
              <a:buSzPct val="70000"/>
              <a:buFont typeface="Wingdings" pitchFamily="2" charset="2"/>
              <a:buNone/>
            </a:pPr>
            <a:r>
              <a:rPr lang="ja-JP" altLang="en-US" sz="1600" dirty="0" smtClean="0">
                <a:solidFill>
                  <a:srgbClr val="F8F8F8"/>
                </a:solidFill>
                <a:sym typeface="Wingdings" pitchFamily="2" charset="2"/>
              </a:rPr>
              <a:t>加速器実験   </a:t>
            </a:r>
            <a:r>
              <a:rPr lang="en-US" altLang="ja-JP" sz="1600" dirty="0" smtClean="0">
                <a:solidFill>
                  <a:srgbClr val="F8F8F8"/>
                </a:solidFill>
                <a:sym typeface="Wingdings" pitchFamily="2" charset="2"/>
              </a:rPr>
              <a:t>LEP                1.2      0.73     0.53</a:t>
            </a:r>
          </a:p>
          <a:p>
            <a:pPr algn="l">
              <a:lnSpc>
                <a:spcPct val="120000"/>
              </a:lnSpc>
              <a:buClr>
                <a:schemeClr val="accent2"/>
              </a:buClr>
              <a:buSzPct val="70000"/>
              <a:buFont typeface="Wingdings" pitchFamily="2" charset="2"/>
              <a:buNone/>
            </a:pPr>
            <a:r>
              <a:rPr lang="en-US" altLang="ja-JP" sz="1600" dirty="0" smtClean="0">
                <a:solidFill>
                  <a:srgbClr val="F8F8F8"/>
                </a:solidFill>
                <a:sym typeface="Wingdings" pitchFamily="2" charset="2"/>
              </a:rPr>
              <a:t>                    </a:t>
            </a:r>
            <a:r>
              <a:rPr lang="en-US" altLang="ja-JP" sz="1600" dirty="0" err="1" smtClean="0">
                <a:solidFill>
                  <a:srgbClr val="F8F8F8"/>
                </a:solidFill>
                <a:sym typeface="Wingdings" pitchFamily="2" charset="2"/>
              </a:rPr>
              <a:t>Tevatron</a:t>
            </a:r>
            <a:r>
              <a:rPr lang="en-US" altLang="ja-JP" sz="1600" dirty="0" smtClean="0">
                <a:solidFill>
                  <a:srgbClr val="F8F8F8"/>
                </a:solidFill>
                <a:sym typeface="Wingdings" pitchFamily="2" charset="2"/>
              </a:rPr>
              <a:t>        1.14    0.86     0.78</a:t>
            </a:r>
          </a:p>
          <a:p>
            <a:pPr algn="l">
              <a:lnSpc>
                <a:spcPct val="120000"/>
              </a:lnSpc>
              <a:buClr>
                <a:schemeClr val="accent2"/>
              </a:buClr>
              <a:buSzPct val="70000"/>
              <a:buFont typeface="Wingdings" pitchFamily="2" charset="2"/>
              <a:buNone/>
            </a:pPr>
            <a:r>
              <a:rPr lang="ja-JP" altLang="en-US" sz="1600" dirty="0" smtClean="0">
                <a:solidFill>
                  <a:srgbClr val="F8F8F8"/>
                </a:solidFill>
                <a:sym typeface="Wingdings" pitchFamily="2" charset="2"/>
              </a:rPr>
              <a:t>超新星爆発   </a:t>
            </a:r>
            <a:r>
              <a:rPr lang="en-US" altLang="ja-JP" sz="1600" dirty="0" smtClean="0">
                <a:solidFill>
                  <a:srgbClr val="F8F8F8"/>
                </a:solidFill>
                <a:sym typeface="Wingdings" pitchFamily="2" charset="2"/>
              </a:rPr>
              <a:t>SN1987A          5  </a:t>
            </a:r>
            <a:r>
              <a:rPr lang="ja-JP" altLang="en-US" sz="1600" dirty="0" smtClean="0">
                <a:solidFill>
                  <a:srgbClr val="F8F8F8"/>
                </a:solidFill>
                <a:sym typeface="Wingdings" pitchFamily="2" charset="2"/>
              </a:rPr>
              <a:t>  </a:t>
            </a:r>
            <a:r>
              <a:rPr lang="en-US" altLang="ja-JP" sz="1600" dirty="0" smtClean="0">
                <a:solidFill>
                  <a:srgbClr val="F8F8F8"/>
                </a:solidFill>
                <a:sym typeface="Wingdings" pitchFamily="2" charset="2"/>
              </a:rPr>
              <a:t>       1        0.1             </a:t>
            </a:r>
            <a:endParaRPr lang="ja-JP" altLang="en-US" sz="1600" dirty="0">
              <a:solidFill>
                <a:srgbClr val="CCFFCC"/>
              </a:solidFill>
              <a:sym typeface="Wingdings" pitchFamily="2" charset="2"/>
            </a:endParaRPr>
          </a:p>
        </p:txBody>
      </p:sp>
      <p:sp>
        <p:nvSpPr>
          <p:cNvPr id="40" name="Rectangle 13"/>
          <p:cNvSpPr>
            <a:spLocks noChangeArrowheads="1"/>
          </p:cNvSpPr>
          <p:nvPr/>
        </p:nvSpPr>
        <p:spPr bwMode="auto">
          <a:xfrm>
            <a:off x="6858016" y="4886448"/>
            <a:ext cx="1785950" cy="75713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1200" dirty="0" smtClean="0">
                <a:solidFill>
                  <a:srgbClr val="808080"/>
                </a:solidFill>
                <a:sym typeface="Wingdings" pitchFamily="2" charset="2"/>
              </a:rPr>
              <a:t>川崎雅裕</a:t>
            </a:r>
            <a:endParaRPr lang="en-US" altLang="ja-JP" sz="1200" dirty="0" smtClean="0">
              <a:solidFill>
                <a:srgbClr val="808080"/>
              </a:solidFill>
              <a:sym typeface="Wingdings" pitchFamily="2" charset="2"/>
            </a:endParaRPr>
          </a:p>
          <a:p>
            <a:pPr algn="l">
              <a:lnSpc>
                <a:spcPct val="120000"/>
              </a:lnSpc>
              <a:buClr>
                <a:schemeClr val="accent2"/>
              </a:buClr>
              <a:buSzPct val="70000"/>
              <a:buFont typeface="Wingdings" pitchFamily="2" charset="2"/>
              <a:buNone/>
            </a:pPr>
            <a:r>
              <a:rPr lang="ja-JP" altLang="en-US" sz="1200" dirty="0" smtClean="0">
                <a:solidFill>
                  <a:srgbClr val="808080"/>
                </a:solidFill>
                <a:sym typeface="Wingdings" pitchFamily="2" charset="2"/>
              </a:rPr>
              <a:t>「</a:t>
            </a:r>
            <a:r>
              <a:rPr lang="en-US" altLang="ja-JP" sz="1200" dirty="0" err="1" smtClean="0">
                <a:solidFill>
                  <a:srgbClr val="808080"/>
                </a:solidFill>
                <a:sym typeface="Wingdings" pitchFamily="2" charset="2"/>
              </a:rPr>
              <a:t>TeV</a:t>
            </a:r>
            <a:r>
              <a:rPr lang="ja-JP" altLang="en-US" sz="1200" dirty="0" smtClean="0">
                <a:solidFill>
                  <a:srgbClr val="808080"/>
                </a:solidFill>
                <a:sym typeface="Wingdings" pitchFamily="2" charset="2"/>
              </a:rPr>
              <a:t>重力理論」</a:t>
            </a:r>
            <a:endParaRPr lang="en-US" altLang="ja-JP" sz="1200" dirty="0" smtClean="0">
              <a:solidFill>
                <a:srgbClr val="808080"/>
              </a:solidFill>
              <a:sym typeface="Wingdings" pitchFamily="2" charset="2"/>
            </a:endParaRPr>
          </a:p>
          <a:p>
            <a:pPr algn="l">
              <a:lnSpc>
                <a:spcPct val="120000"/>
              </a:lnSpc>
              <a:buClr>
                <a:schemeClr val="accent2"/>
              </a:buClr>
              <a:buSzPct val="70000"/>
              <a:buFont typeface="Wingdings" pitchFamily="2" charset="2"/>
              <a:buNone/>
            </a:pPr>
            <a:r>
              <a:rPr lang="ja-JP" altLang="en-US" sz="1200" dirty="0" smtClean="0">
                <a:solidFill>
                  <a:srgbClr val="808080"/>
                </a:solidFill>
                <a:sym typeface="Wingdings" pitchFamily="2" charset="2"/>
              </a:rPr>
              <a:t>別冊・数理科学</a:t>
            </a:r>
            <a:r>
              <a:rPr lang="en-US" altLang="ja-JP" sz="1200" dirty="0" smtClean="0">
                <a:solidFill>
                  <a:srgbClr val="808080"/>
                </a:solidFill>
                <a:sym typeface="Wingdings" pitchFamily="2" charset="2"/>
              </a:rPr>
              <a:t>(2009)</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lum bright="-60000" contrast="-60000"/>
          </a:blip>
          <a:srcRect/>
          <a:stretch>
            <a:fillRect/>
          </a:stretch>
        </p:blipFill>
        <p:spPr bwMode="auto">
          <a:xfrm>
            <a:off x="4643438" y="755258"/>
            <a:ext cx="4214842" cy="5676460"/>
          </a:xfrm>
          <a:prstGeom prst="rect">
            <a:avLst/>
          </a:prstGeom>
          <a:noFill/>
          <a:ln w="9525">
            <a:noFill/>
            <a:miter lim="800000"/>
            <a:headEnd/>
            <a:tailEnd/>
          </a:ln>
          <a:effectLst/>
        </p:spPr>
      </p:pic>
      <p:sp>
        <p:nvSpPr>
          <p:cNvPr id="7"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118213" name="Rectangle 5"/>
          <p:cNvSpPr>
            <a:spLocks noGrp="1" noChangeArrowheads="1"/>
          </p:cNvSpPr>
          <p:nvPr>
            <p:ph type="body" idx="4294967295"/>
          </p:nvPr>
        </p:nvSpPr>
        <p:spPr>
          <a:xfrm>
            <a:off x="757238" y="765175"/>
            <a:ext cx="8386762" cy="5711825"/>
          </a:xfrm>
        </p:spPr>
        <p:txBody>
          <a:bodyPr/>
          <a:lstStyle/>
          <a:p>
            <a:pPr>
              <a:buFont typeface="Wingdings" pitchFamily="2" charset="2"/>
              <a:buNone/>
            </a:pPr>
            <a:r>
              <a:rPr lang="en-US" altLang="ja-JP" dirty="0"/>
              <a:t> </a:t>
            </a:r>
          </a:p>
        </p:txBody>
      </p:sp>
      <p:sp>
        <p:nvSpPr>
          <p:cNvPr id="1118212" name="Rectangle 4"/>
          <p:cNvSpPr>
            <a:spLocks noChangeArrowheads="1"/>
          </p:cNvSpPr>
          <p:nvPr/>
        </p:nvSpPr>
        <p:spPr bwMode="auto">
          <a:xfrm>
            <a:off x="1571604" y="1944319"/>
            <a:ext cx="5429288" cy="75713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3600" b="1" dirty="0" smtClean="0">
                <a:solidFill>
                  <a:srgbClr val="F8F8F8"/>
                </a:solidFill>
                <a:effectLst>
                  <a:outerShdw blurRad="38100" dist="38100" dir="2700000" algn="tl">
                    <a:srgbClr val="C0C0C0"/>
                  </a:outerShdw>
                </a:effectLst>
              </a:rPr>
              <a:t>3. </a:t>
            </a:r>
            <a:r>
              <a:rPr lang="ja-JP" altLang="en-US" sz="3600" b="1" dirty="0" smtClean="0">
                <a:solidFill>
                  <a:srgbClr val="F8F8F8"/>
                </a:solidFill>
                <a:effectLst>
                  <a:outerShdw blurRad="38100" dist="38100" dir="2700000" algn="tl">
                    <a:srgbClr val="C0C0C0"/>
                  </a:outerShdw>
                </a:effectLst>
              </a:rPr>
              <a:t>微小距離重力</a:t>
            </a:r>
            <a:endParaRPr lang="en-US" altLang="ja-JP" sz="3600" b="1" dirty="0" smtClean="0">
              <a:solidFill>
                <a:srgbClr val="F8F8F8"/>
              </a:solidFill>
              <a:effectLst>
                <a:outerShdw blurRad="38100" dist="38100" dir="2700000" algn="tl">
                  <a:srgbClr val="C0C0C0"/>
                </a:outerShdw>
              </a:effectLst>
            </a:endParaRPr>
          </a:p>
        </p:txBody>
      </p:sp>
      <p:sp>
        <p:nvSpPr>
          <p:cNvPr id="6" name="Rectangle 4"/>
          <p:cNvSpPr>
            <a:spLocks noChangeArrowheads="1"/>
          </p:cNvSpPr>
          <p:nvPr/>
        </p:nvSpPr>
        <p:spPr bwMode="auto">
          <a:xfrm>
            <a:off x="2100576" y="3026029"/>
            <a:ext cx="5429288" cy="1865126"/>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3200" b="1" dirty="0" smtClean="0">
                <a:solidFill>
                  <a:srgbClr val="FFFFFF"/>
                </a:solidFill>
                <a:effectLst>
                  <a:outerShdw blurRad="38100" dist="38100" dir="2700000" algn="tl">
                    <a:srgbClr val="C0C0C0"/>
                  </a:outerShdw>
                </a:effectLst>
              </a:rPr>
              <a:t>重力の逆二乗則</a:t>
            </a:r>
            <a:endParaRPr lang="en-US" altLang="ja-JP" sz="3200" b="1" dirty="0" smtClean="0">
              <a:solidFill>
                <a:srgbClr val="FFFFFF"/>
              </a:solidFill>
              <a:effectLst>
                <a:outerShdw blurRad="38100" dist="38100" dir="2700000" algn="tl">
                  <a:srgbClr val="C0C0C0"/>
                </a:outerShdw>
              </a:effectLst>
            </a:endParaRPr>
          </a:p>
          <a:p>
            <a:pPr algn="l">
              <a:lnSpc>
                <a:spcPct val="120000"/>
              </a:lnSpc>
              <a:buClr>
                <a:schemeClr val="accent2"/>
              </a:buClr>
              <a:buSzPct val="70000"/>
              <a:buFont typeface="Wingdings" pitchFamily="2" charset="2"/>
              <a:buNone/>
            </a:pPr>
            <a:r>
              <a:rPr lang="ja-JP" altLang="en-US" sz="3200" b="1" dirty="0" smtClean="0">
                <a:solidFill>
                  <a:srgbClr val="FFCCCC"/>
                </a:solidFill>
                <a:effectLst>
                  <a:outerShdw blurRad="38100" dist="38100" dir="2700000" algn="tl">
                    <a:srgbClr val="C0C0C0"/>
                  </a:outerShdw>
                </a:effectLst>
              </a:rPr>
              <a:t>捩じれ振子実験</a:t>
            </a:r>
            <a:endParaRPr lang="en-US" altLang="ja-JP" sz="3200" b="1" dirty="0" smtClean="0">
              <a:solidFill>
                <a:srgbClr val="FFCCCC"/>
              </a:solidFill>
              <a:effectLst>
                <a:outerShdw blurRad="38100" dist="38100" dir="2700000" algn="tl">
                  <a:srgbClr val="C0C0C0"/>
                </a:outerShdw>
              </a:effectLst>
            </a:endParaRPr>
          </a:p>
          <a:p>
            <a:pPr algn="l">
              <a:lnSpc>
                <a:spcPct val="120000"/>
              </a:lnSpc>
              <a:buClr>
                <a:schemeClr val="accent2"/>
              </a:buClr>
              <a:buSzPct val="70000"/>
              <a:buFont typeface="Wingdings" pitchFamily="2" charset="2"/>
              <a:buNone/>
            </a:pPr>
            <a:r>
              <a:rPr lang="ja-JP" altLang="en-US" sz="3200" b="1" dirty="0" smtClean="0">
                <a:solidFill>
                  <a:srgbClr val="FFFFFF"/>
                </a:solidFill>
                <a:effectLst>
                  <a:outerShdw blurRad="38100" dist="38100" dir="2700000" algn="tl">
                    <a:srgbClr val="C0C0C0"/>
                  </a:outerShdw>
                </a:effectLst>
              </a:rPr>
              <a:t>原子分光実験</a:t>
            </a:r>
            <a:endParaRPr lang="en-US" altLang="ja-JP" sz="3200" b="1" dirty="0" smtClean="0">
              <a:solidFill>
                <a:srgbClr val="FFCCCC"/>
              </a:solidFill>
              <a:effectLst>
                <a:outerShdw blurRad="38100" dist="38100" dir="2700000" algn="tl">
                  <a:srgbClr val="C0C0C0"/>
                </a:outerShdw>
              </a:effectLst>
            </a:endParaRPr>
          </a:p>
        </p:txBody>
      </p:sp>
      <p:sp>
        <p:nvSpPr>
          <p:cNvPr id="8" name="右矢印 7"/>
          <p:cNvSpPr/>
          <p:nvPr/>
        </p:nvSpPr>
        <p:spPr bwMode="auto">
          <a:xfrm>
            <a:off x="1785918" y="3857628"/>
            <a:ext cx="285752" cy="285752"/>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bwMode="auto">
          <a:xfrm>
            <a:off x="4214810" y="1643050"/>
            <a:ext cx="4786346" cy="4500594"/>
          </a:xfrm>
          <a:prstGeom prst="roundRect">
            <a:avLst>
              <a:gd name="adj" fmla="val 2073"/>
            </a:avLst>
          </a:prstGeom>
          <a:solidFill>
            <a:srgbClr val="F8F8F8">
              <a:alpha val="9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572419" name="Rectangle 3"/>
          <p:cNvSpPr>
            <a:spLocks noGrp="1" noChangeArrowheads="1"/>
          </p:cNvSpPr>
          <p:nvPr>
            <p:ph type="title"/>
          </p:nvPr>
        </p:nvSpPr>
        <p:spPr/>
        <p:txBody>
          <a:bodyPr/>
          <a:lstStyle/>
          <a:p>
            <a:r>
              <a:rPr lang="ja-JP" altLang="en-US" dirty="0"/>
              <a:t>研究の目標</a:t>
            </a:r>
          </a:p>
        </p:txBody>
      </p:sp>
      <p:sp>
        <p:nvSpPr>
          <p:cNvPr id="18"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572420"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140200" y="1844675"/>
            <a:ext cx="4826000" cy="4203700"/>
          </a:xfrm>
          <a:prstGeom prst="rect">
            <a:avLst/>
          </a:prstGeom>
          <a:noFill/>
          <a:ln w="12700">
            <a:noFill/>
            <a:miter lim="800000"/>
            <a:headEnd/>
            <a:tailEnd/>
          </a:ln>
          <a:effectLst/>
        </p:spPr>
      </p:pic>
      <p:sp>
        <p:nvSpPr>
          <p:cNvPr id="572421" name="Rectangle 5"/>
          <p:cNvSpPr>
            <a:spLocks noChangeArrowheads="1"/>
          </p:cNvSpPr>
          <p:nvPr/>
        </p:nvSpPr>
        <p:spPr bwMode="auto">
          <a:xfrm>
            <a:off x="285752" y="1106558"/>
            <a:ext cx="4572000" cy="1107996"/>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2000" dirty="0">
                <a:solidFill>
                  <a:srgbClr val="F8F8F8"/>
                </a:solidFill>
              </a:rPr>
              <a:t>実験の目標</a:t>
            </a:r>
            <a:r>
              <a:rPr lang="en-US" altLang="ja-JP" sz="2000" dirty="0">
                <a:solidFill>
                  <a:srgbClr val="F8F8F8"/>
                </a:solidFill>
              </a:rPr>
              <a:t>: </a:t>
            </a:r>
          </a:p>
          <a:p>
            <a:pPr algn="l">
              <a:lnSpc>
                <a:spcPct val="110000"/>
              </a:lnSpc>
              <a:buClr>
                <a:schemeClr val="accent2"/>
              </a:buClr>
              <a:buSzPct val="70000"/>
              <a:buFont typeface="Wingdings" pitchFamily="2" charset="2"/>
              <a:buNone/>
            </a:pPr>
            <a:r>
              <a:rPr lang="ja-JP" altLang="en-US" sz="2000" dirty="0">
                <a:solidFill>
                  <a:srgbClr val="F8F8F8"/>
                </a:solidFill>
              </a:rPr>
              <a:t>　　</a:t>
            </a:r>
            <a:r>
              <a:rPr lang="ja-JP" altLang="en-US" sz="2000" dirty="0" smtClean="0">
                <a:solidFill>
                  <a:srgbClr val="F8F8F8"/>
                </a:solidFill>
              </a:rPr>
              <a:t>補正</a:t>
            </a:r>
            <a:r>
              <a:rPr lang="ja-JP" altLang="en-US" sz="2000" dirty="0">
                <a:solidFill>
                  <a:srgbClr val="F8F8F8"/>
                </a:solidFill>
              </a:rPr>
              <a:t>項に対する</a:t>
            </a:r>
            <a:r>
              <a:rPr lang="ja-JP" altLang="en-US" sz="2000" dirty="0" smtClean="0">
                <a:solidFill>
                  <a:srgbClr val="F8F8F8"/>
                </a:solidFill>
              </a:rPr>
              <a:t>上限値の更新</a:t>
            </a:r>
            <a:endParaRPr lang="ja-JP" altLang="en-US" sz="2000" dirty="0">
              <a:solidFill>
                <a:srgbClr val="F8F8F8"/>
              </a:solidFill>
            </a:endParaRPr>
          </a:p>
          <a:p>
            <a:pPr algn="l">
              <a:lnSpc>
                <a:spcPct val="110000"/>
              </a:lnSpc>
              <a:buClr>
                <a:schemeClr val="accent2"/>
              </a:buClr>
              <a:buSzPct val="70000"/>
              <a:buFont typeface="Wingdings" pitchFamily="2" charset="2"/>
              <a:buNone/>
            </a:pPr>
            <a:r>
              <a:rPr kumimoji="0" lang="ja-JP" altLang="en-US" sz="2000" dirty="0">
                <a:solidFill>
                  <a:srgbClr val="F8F8F8"/>
                </a:solidFill>
              </a:rPr>
              <a:t>     </a:t>
            </a:r>
            <a:r>
              <a:rPr kumimoji="0" lang="ja-JP" altLang="en-US" sz="2000" dirty="0" smtClean="0">
                <a:solidFill>
                  <a:srgbClr val="F8F8F8"/>
                </a:solidFill>
              </a:rPr>
              <a:t>逆</a:t>
            </a:r>
            <a:r>
              <a:rPr kumimoji="0" lang="ja-JP" altLang="en-US" sz="2000" dirty="0">
                <a:solidFill>
                  <a:srgbClr val="F8F8F8"/>
                </a:solidFill>
              </a:rPr>
              <a:t>二乗則の</a:t>
            </a:r>
            <a:r>
              <a:rPr kumimoji="0" lang="ja-JP" altLang="en-US" sz="2000" dirty="0" smtClean="0">
                <a:solidFill>
                  <a:srgbClr val="F8F8F8"/>
                </a:solidFill>
              </a:rPr>
              <a:t>破れ</a:t>
            </a:r>
            <a:r>
              <a:rPr kumimoji="0" lang="ja-JP" altLang="en-US" sz="2000" dirty="0">
                <a:solidFill>
                  <a:srgbClr val="F8F8F8"/>
                </a:solidFill>
              </a:rPr>
              <a:t>の</a:t>
            </a:r>
            <a:r>
              <a:rPr kumimoji="0" lang="ja-JP" altLang="en-US" sz="2000" dirty="0" smtClean="0">
                <a:solidFill>
                  <a:srgbClr val="F8F8F8"/>
                </a:solidFill>
              </a:rPr>
              <a:t>探査</a:t>
            </a:r>
            <a:r>
              <a:rPr lang="ja-JP" altLang="en-US" sz="2000" dirty="0" smtClean="0">
                <a:solidFill>
                  <a:srgbClr val="F8F8F8"/>
                </a:solidFill>
              </a:rPr>
              <a:t> </a:t>
            </a:r>
            <a:endParaRPr lang="ja-JP" altLang="en-US" sz="2000" dirty="0">
              <a:solidFill>
                <a:srgbClr val="F8F8F8"/>
              </a:solidFill>
            </a:endParaRPr>
          </a:p>
        </p:txBody>
      </p:sp>
      <p:grpSp>
        <p:nvGrpSpPr>
          <p:cNvPr id="17" name="グループ化 16"/>
          <p:cNvGrpSpPr/>
          <p:nvPr/>
        </p:nvGrpSpPr>
        <p:grpSpPr>
          <a:xfrm>
            <a:off x="503238" y="4429132"/>
            <a:ext cx="6354779" cy="1333788"/>
            <a:chOff x="503238" y="4429132"/>
            <a:chExt cx="6354779" cy="1333788"/>
          </a:xfrm>
        </p:grpSpPr>
        <p:sp>
          <p:nvSpPr>
            <p:cNvPr id="572436" name="Rectangle 20"/>
            <p:cNvSpPr>
              <a:spLocks noChangeArrowheads="1"/>
            </p:cNvSpPr>
            <p:nvPr/>
          </p:nvSpPr>
          <p:spPr bwMode="auto">
            <a:xfrm>
              <a:off x="503238" y="4429132"/>
              <a:ext cx="4140200" cy="76200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2000" dirty="0">
                  <a:solidFill>
                    <a:srgbClr val="F8F8F8"/>
                  </a:solidFill>
                </a:rPr>
                <a:t>次の段階 </a:t>
              </a:r>
              <a:r>
                <a:rPr kumimoji="0" lang="en-US" altLang="ja-JP" sz="2000" dirty="0">
                  <a:solidFill>
                    <a:srgbClr val="F8F8F8"/>
                  </a:solidFill>
                </a:rPr>
                <a:t>: </a:t>
              </a:r>
            </a:p>
            <a:p>
              <a:pPr algn="l">
                <a:lnSpc>
                  <a:spcPct val="110000"/>
                </a:lnSpc>
                <a:buClr>
                  <a:schemeClr val="accent2"/>
                </a:buClr>
                <a:buSzPct val="70000"/>
                <a:buFont typeface="Wingdings" pitchFamily="2" charset="2"/>
                <a:buNone/>
              </a:pPr>
              <a:r>
                <a:rPr kumimoji="0" lang="ja-JP" altLang="en-US" sz="2000" dirty="0">
                  <a:solidFill>
                    <a:srgbClr val="F8F8F8"/>
                  </a:solidFill>
                </a:rPr>
                <a:t>　</a:t>
              </a:r>
              <a:r>
                <a:rPr kumimoji="0" lang="en-US" altLang="ja-JP" sz="2000" dirty="0">
                  <a:solidFill>
                    <a:srgbClr val="F8F8F8"/>
                  </a:solidFill>
                </a:rPr>
                <a:t>0.1</a:t>
              </a:r>
              <a:r>
                <a:rPr lang="en-US" altLang="ja-JP" sz="2000" dirty="0">
                  <a:solidFill>
                    <a:srgbClr val="F8F8F8"/>
                  </a:solidFill>
                </a:rPr>
                <a:t>mm</a:t>
              </a:r>
              <a:r>
                <a:rPr lang="ja-JP" altLang="en-US" sz="2000" dirty="0">
                  <a:solidFill>
                    <a:srgbClr val="F8F8F8"/>
                  </a:solidFill>
                </a:rPr>
                <a:t>程度のスケールでの測定 </a:t>
              </a:r>
              <a:endParaRPr lang="ja-JP" altLang="en-US" sz="2000" dirty="0">
                <a:solidFill>
                  <a:srgbClr val="F8F8F8"/>
                </a:solidFill>
                <a:sym typeface="Wingdings" pitchFamily="2" charset="2"/>
              </a:endParaRPr>
            </a:p>
          </p:txBody>
        </p:sp>
        <p:sp>
          <p:nvSpPr>
            <p:cNvPr id="572437" name="Rectangle 21"/>
            <p:cNvSpPr>
              <a:spLocks noChangeArrowheads="1"/>
            </p:cNvSpPr>
            <p:nvPr/>
          </p:nvSpPr>
          <p:spPr bwMode="auto">
            <a:xfrm>
              <a:off x="971549" y="5392754"/>
              <a:ext cx="3457575" cy="370166"/>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dirty="0">
                  <a:solidFill>
                    <a:srgbClr val="FFCC99"/>
                  </a:solidFill>
                </a:rPr>
                <a:t>|</a:t>
              </a:r>
              <a:r>
                <a:rPr lang="en-US" altLang="ja-JP" dirty="0">
                  <a:solidFill>
                    <a:srgbClr val="FFCC99"/>
                  </a:solidFill>
                  <a:latin typeface="Symbol" pitchFamily="18" charset="2"/>
                </a:rPr>
                <a:t>a</a:t>
              </a:r>
              <a:r>
                <a:rPr lang="en-US" altLang="ja-JP" dirty="0">
                  <a:solidFill>
                    <a:srgbClr val="FFCC99"/>
                  </a:solidFill>
                </a:rPr>
                <a:t>|&lt;10</a:t>
              </a:r>
              <a:r>
                <a:rPr lang="en-US" altLang="ja-JP" baseline="30000" dirty="0">
                  <a:solidFill>
                    <a:srgbClr val="FFCC99"/>
                  </a:solidFill>
                </a:rPr>
                <a:t>-2</a:t>
              </a:r>
              <a:r>
                <a:rPr lang="en-US" altLang="ja-JP" dirty="0">
                  <a:solidFill>
                    <a:srgbClr val="FFCC99"/>
                  </a:solidFill>
                </a:rPr>
                <a:t> ,  </a:t>
              </a:r>
              <a:r>
                <a:rPr lang="en-US" altLang="ja-JP" dirty="0">
                  <a:solidFill>
                    <a:srgbClr val="FFCC99"/>
                  </a:solidFill>
                  <a:latin typeface="Symbol" pitchFamily="18" charset="2"/>
                </a:rPr>
                <a:t>l</a:t>
              </a:r>
              <a:r>
                <a:rPr lang="en-US" altLang="ja-JP" dirty="0">
                  <a:solidFill>
                    <a:srgbClr val="FFCC99"/>
                  </a:solidFill>
                </a:rPr>
                <a:t> =0.1 mm </a:t>
              </a:r>
              <a:endParaRPr lang="en-US" altLang="ja-JP" sz="1400" dirty="0">
                <a:solidFill>
                  <a:srgbClr val="FFCC99"/>
                </a:solidFill>
                <a:sym typeface="Wingdings" pitchFamily="2" charset="2"/>
              </a:endParaRPr>
            </a:p>
          </p:txBody>
        </p:sp>
        <p:sp>
          <p:nvSpPr>
            <p:cNvPr id="572438" name="Line 22"/>
            <p:cNvSpPr>
              <a:spLocks noChangeShapeType="1"/>
            </p:cNvSpPr>
            <p:nvPr/>
          </p:nvSpPr>
          <p:spPr bwMode="auto">
            <a:xfrm>
              <a:off x="6497654" y="4689475"/>
              <a:ext cx="360363" cy="0"/>
            </a:xfrm>
            <a:prstGeom prst="line">
              <a:avLst/>
            </a:prstGeom>
            <a:noFill/>
            <a:ln w="38100">
              <a:solidFill>
                <a:srgbClr val="FF9933"/>
              </a:solidFill>
              <a:round/>
              <a:headEnd/>
              <a:tailEnd/>
            </a:ln>
            <a:effectLst/>
          </p:spPr>
          <p:txBody>
            <a:bodyPr anchor="ctr">
              <a:spAutoFit/>
            </a:bodyPr>
            <a:lstStyle/>
            <a:p>
              <a:endParaRPr lang="ja-JP" altLang="en-US" dirty="0"/>
            </a:p>
          </p:txBody>
        </p:sp>
        <p:sp>
          <p:nvSpPr>
            <p:cNvPr id="572441" name="Line 25"/>
            <p:cNvSpPr>
              <a:spLocks noChangeShapeType="1"/>
            </p:cNvSpPr>
            <p:nvPr/>
          </p:nvSpPr>
          <p:spPr bwMode="auto">
            <a:xfrm flipV="1">
              <a:off x="3500431" y="4795838"/>
              <a:ext cx="2997224" cy="704864"/>
            </a:xfrm>
            <a:prstGeom prst="line">
              <a:avLst/>
            </a:prstGeom>
            <a:noFill/>
            <a:ln w="38100">
              <a:solidFill>
                <a:srgbClr val="FF9900"/>
              </a:solidFill>
              <a:round/>
              <a:headEnd/>
              <a:tailEnd type="stealth" w="med" len="med"/>
            </a:ln>
            <a:effectLst/>
          </p:spPr>
          <p:txBody>
            <a:bodyPr wrap="square" anchor="ctr">
              <a:spAutoFit/>
            </a:bodyPr>
            <a:lstStyle/>
            <a:p>
              <a:endParaRPr lang="ja-JP" altLang="en-US" dirty="0"/>
            </a:p>
          </p:txBody>
        </p:sp>
      </p:grpSp>
      <p:grpSp>
        <p:nvGrpSpPr>
          <p:cNvPr id="19" name="グループ化 18"/>
          <p:cNvGrpSpPr/>
          <p:nvPr/>
        </p:nvGrpSpPr>
        <p:grpSpPr>
          <a:xfrm>
            <a:off x="471484" y="2560645"/>
            <a:ext cx="7600978" cy="2868606"/>
            <a:chOff x="471484" y="2560645"/>
            <a:chExt cx="7600978" cy="2868606"/>
          </a:xfrm>
        </p:grpSpPr>
        <p:sp>
          <p:nvSpPr>
            <p:cNvPr id="572422" name="Rectangle 6"/>
            <p:cNvSpPr>
              <a:spLocks noChangeArrowheads="1"/>
            </p:cNvSpPr>
            <p:nvPr/>
          </p:nvSpPr>
          <p:spPr bwMode="auto">
            <a:xfrm>
              <a:off x="471484" y="2560645"/>
              <a:ext cx="3600450" cy="76200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2000" dirty="0">
                  <a:solidFill>
                    <a:srgbClr val="F8F8F8"/>
                  </a:solidFill>
                </a:rPr>
                <a:t>初期目標 ：</a:t>
              </a:r>
            </a:p>
            <a:p>
              <a:pPr algn="l">
                <a:lnSpc>
                  <a:spcPct val="110000"/>
                </a:lnSpc>
                <a:buClr>
                  <a:schemeClr val="accent2"/>
                </a:buClr>
                <a:buSzPct val="70000"/>
                <a:buFont typeface="Wingdings" pitchFamily="2" charset="2"/>
                <a:buNone/>
              </a:pPr>
              <a:r>
                <a:rPr kumimoji="0" lang="ja-JP" altLang="en-US" sz="2000" dirty="0">
                  <a:solidFill>
                    <a:srgbClr val="F8F8F8"/>
                  </a:solidFill>
                </a:rPr>
                <a:t>  </a:t>
              </a:r>
              <a:r>
                <a:rPr kumimoji="0" lang="en-US" altLang="ja-JP" sz="2000" dirty="0">
                  <a:solidFill>
                    <a:srgbClr val="F8F8F8"/>
                  </a:solidFill>
                </a:rPr>
                <a:t>1</a:t>
              </a:r>
              <a:r>
                <a:rPr lang="en-US" altLang="ja-JP" sz="2000" dirty="0">
                  <a:solidFill>
                    <a:srgbClr val="F8F8F8"/>
                  </a:solidFill>
                </a:rPr>
                <a:t>mm</a:t>
              </a:r>
              <a:r>
                <a:rPr lang="ja-JP" altLang="en-US" sz="2000" dirty="0">
                  <a:solidFill>
                    <a:srgbClr val="F8F8F8"/>
                  </a:solidFill>
                </a:rPr>
                <a:t>程度のスケールでの測定 </a:t>
              </a:r>
              <a:endParaRPr lang="ja-JP" altLang="en-US" sz="2000" dirty="0">
                <a:solidFill>
                  <a:srgbClr val="F8F8F8"/>
                </a:solidFill>
                <a:sym typeface="Wingdings" pitchFamily="2" charset="2"/>
              </a:endParaRPr>
            </a:p>
          </p:txBody>
        </p:sp>
        <p:sp>
          <p:nvSpPr>
            <p:cNvPr id="572423" name="Rectangle 7"/>
            <p:cNvSpPr>
              <a:spLocks noChangeArrowheads="1"/>
            </p:cNvSpPr>
            <p:nvPr/>
          </p:nvSpPr>
          <p:spPr bwMode="auto">
            <a:xfrm>
              <a:off x="900111" y="3436942"/>
              <a:ext cx="3457575" cy="370166"/>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dirty="0">
                  <a:solidFill>
                    <a:srgbClr val="FFCCCC"/>
                  </a:solidFill>
                </a:rPr>
                <a:t>|</a:t>
              </a:r>
              <a:r>
                <a:rPr lang="en-US" altLang="ja-JP" dirty="0">
                  <a:solidFill>
                    <a:srgbClr val="FFCCCC"/>
                  </a:solidFill>
                  <a:latin typeface="Symbol" pitchFamily="18" charset="2"/>
                </a:rPr>
                <a:t>a</a:t>
              </a:r>
              <a:r>
                <a:rPr lang="en-US" altLang="ja-JP" dirty="0">
                  <a:solidFill>
                    <a:srgbClr val="FFCCCC"/>
                  </a:solidFill>
                </a:rPr>
                <a:t>|&lt;10</a:t>
              </a:r>
              <a:r>
                <a:rPr lang="en-US" altLang="ja-JP" baseline="30000" dirty="0">
                  <a:solidFill>
                    <a:srgbClr val="FFCCCC"/>
                  </a:solidFill>
                </a:rPr>
                <a:t>-4</a:t>
              </a:r>
              <a:r>
                <a:rPr lang="en-US" altLang="ja-JP" dirty="0">
                  <a:solidFill>
                    <a:srgbClr val="FFCCCC"/>
                  </a:solidFill>
                </a:rPr>
                <a:t> ,  </a:t>
              </a:r>
              <a:r>
                <a:rPr lang="en-US" altLang="ja-JP" dirty="0">
                  <a:solidFill>
                    <a:srgbClr val="FFCCCC"/>
                  </a:solidFill>
                  <a:latin typeface="Symbol" pitchFamily="18" charset="2"/>
                </a:rPr>
                <a:t>l</a:t>
              </a:r>
              <a:r>
                <a:rPr lang="en-US" altLang="ja-JP" dirty="0">
                  <a:solidFill>
                    <a:srgbClr val="FFCCCC"/>
                  </a:solidFill>
                </a:rPr>
                <a:t> =1-3 mm </a:t>
              </a:r>
              <a:endParaRPr lang="en-US" altLang="ja-JP" sz="1400" dirty="0">
                <a:solidFill>
                  <a:srgbClr val="FFCCCC"/>
                </a:solidFill>
                <a:sym typeface="Wingdings" pitchFamily="2" charset="2"/>
              </a:endParaRPr>
            </a:p>
          </p:txBody>
        </p:sp>
        <p:sp>
          <p:nvSpPr>
            <p:cNvPr id="572432" name="Rectangle 16"/>
            <p:cNvSpPr>
              <a:spLocks noChangeArrowheads="1"/>
            </p:cNvSpPr>
            <p:nvPr/>
          </p:nvSpPr>
          <p:spPr bwMode="auto">
            <a:xfrm>
              <a:off x="7640662" y="5059363"/>
              <a:ext cx="400050" cy="369888"/>
            </a:xfrm>
            <a:prstGeom prst="rect">
              <a:avLst/>
            </a:prstGeom>
            <a:solidFill>
              <a:srgbClr val="FF99CC">
                <a:alpha val="50000"/>
              </a:srgbClr>
            </a:solidFill>
            <a:ln w="12700">
              <a:noFill/>
              <a:miter lim="800000"/>
              <a:headEnd/>
              <a:tailEnd/>
            </a:ln>
            <a:effectLst/>
          </p:spPr>
          <p:txBody>
            <a:bodyPr anchor="ctr">
              <a:spAutoFit/>
            </a:bodyPr>
            <a:lstStyle/>
            <a:p>
              <a:endParaRPr lang="ja-JP" altLang="en-US" dirty="0">
                <a:solidFill>
                  <a:srgbClr val="F8F8F8"/>
                </a:solidFill>
              </a:endParaRPr>
            </a:p>
          </p:txBody>
        </p:sp>
        <p:sp>
          <p:nvSpPr>
            <p:cNvPr id="572433" name="Line 17"/>
            <p:cNvSpPr>
              <a:spLocks noChangeShapeType="1"/>
            </p:cNvSpPr>
            <p:nvPr/>
          </p:nvSpPr>
          <p:spPr bwMode="auto">
            <a:xfrm>
              <a:off x="7640662" y="5308600"/>
              <a:ext cx="431800" cy="0"/>
            </a:xfrm>
            <a:prstGeom prst="line">
              <a:avLst/>
            </a:prstGeom>
            <a:noFill/>
            <a:ln w="38100">
              <a:solidFill>
                <a:srgbClr val="FF5050"/>
              </a:solidFill>
              <a:round/>
              <a:headEnd/>
              <a:tailEnd/>
            </a:ln>
            <a:effectLst/>
          </p:spPr>
          <p:txBody>
            <a:bodyPr wrap="none" anchor="ctr">
              <a:spAutoFit/>
            </a:bodyPr>
            <a:lstStyle/>
            <a:p>
              <a:endParaRPr lang="ja-JP" altLang="en-US" dirty="0">
                <a:solidFill>
                  <a:srgbClr val="F8F8F8"/>
                </a:solidFill>
              </a:endParaRPr>
            </a:p>
          </p:txBody>
        </p:sp>
        <p:sp>
          <p:nvSpPr>
            <p:cNvPr id="572435" name="Line 19"/>
            <p:cNvSpPr>
              <a:spLocks noChangeShapeType="1"/>
            </p:cNvSpPr>
            <p:nvPr/>
          </p:nvSpPr>
          <p:spPr bwMode="auto">
            <a:xfrm>
              <a:off x="3571868" y="3571876"/>
              <a:ext cx="4095757" cy="1500198"/>
            </a:xfrm>
            <a:prstGeom prst="line">
              <a:avLst/>
            </a:prstGeom>
            <a:noFill/>
            <a:ln w="38100">
              <a:solidFill>
                <a:srgbClr val="FF5050"/>
              </a:solidFill>
              <a:round/>
              <a:headEnd/>
              <a:tailEnd type="stealth" w="med" len="med"/>
            </a:ln>
            <a:effectLst/>
          </p:spPr>
          <p:txBody>
            <a:bodyPr wrap="square" anchor="ctr">
              <a:spAutoFit/>
            </a:bodyPr>
            <a:lstStyle/>
            <a:p>
              <a:endParaRPr lang="ja-JP" altLang="en-US" dirty="0">
                <a:solidFill>
                  <a:srgbClr val="F8F8F8"/>
                </a:solidFill>
              </a:endParaRPr>
            </a:p>
          </p:txBody>
        </p:sp>
        <p:sp>
          <p:nvSpPr>
            <p:cNvPr id="572442" name="Rectangle 26"/>
            <p:cNvSpPr>
              <a:spLocks noChangeArrowheads="1"/>
            </p:cNvSpPr>
            <p:nvPr/>
          </p:nvSpPr>
          <p:spPr bwMode="auto">
            <a:xfrm>
              <a:off x="1050919" y="3806830"/>
              <a:ext cx="2592387" cy="33655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en-US" altLang="ja-JP" sz="1600" dirty="0">
                  <a:solidFill>
                    <a:srgbClr val="F8F8F8"/>
                  </a:solidFill>
                </a:rPr>
                <a:t>(</a:t>
              </a:r>
              <a:r>
                <a:rPr kumimoji="0" lang="ja-JP" altLang="en-US" sz="1600" dirty="0">
                  <a:solidFill>
                    <a:srgbClr val="F8F8F8"/>
                  </a:solidFill>
                </a:rPr>
                <a:t>従来の上限値を</a:t>
              </a:r>
              <a:r>
                <a:rPr kumimoji="0" lang="en-US" altLang="ja-JP" sz="1600" dirty="0">
                  <a:solidFill>
                    <a:srgbClr val="F8F8F8"/>
                  </a:solidFill>
                </a:rPr>
                <a:t>2</a:t>
              </a:r>
              <a:r>
                <a:rPr kumimoji="0" lang="ja-JP" altLang="en-US" sz="1600" dirty="0">
                  <a:solidFill>
                    <a:srgbClr val="F8F8F8"/>
                  </a:solidFill>
                </a:rPr>
                <a:t>桁更新</a:t>
              </a:r>
              <a:r>
                <a:rPr kumimoji="0" lang="en-US" altLang="ja-JP" sz="1600" dirty="0">
                  <a:solidFill>
                    <a:srgbClr val="F8F8F8"/>
                  </a:solidFill>
                </a:rPr>
                <a:t>)</a:t>
              </a:r>
              <a:endParaRPr lang="en-US" altLang="ja-JP" sz="1600" dirty="0">
                <a:solidFill>
                  <a:srgbClr val="F8F8F8"/>
                </a:solidFill>
                <a:sym typeface="Wingdings" pitchFamily="2" charset="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bwMode="auto">
          <a:xfrm>
            <a:off x="4214810" y="1714488"/>
            <a:ext cx="4714908" cy="4143404"/>
          </a:xfrm>
          <a:prstGeom prst="roundRect">
            <a:avLst>
              <a:gd name="adj" fmla="val 2073"/>
            </a:avLst>
          </a:prstGeom>
          <a:solidFill>
            <a:srgbClr val="F8F8F8">
              <a:alpha val="9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574468" name="Rectangle 1028"/>
          <p:cNvSpPr>
            <a:spLocks noGrp="1" noChangeArrowheads="1"/>
          </p:cNvSpPr>
          <p:nvPr>
            <p:ph type="title"/>
          </p:nvPr>
        </p:nvSpPr>
        <p:spPr/>
        <p:txBody>
          <a:bodyPr/>
          <a:lstStyle/>
          <a:p>
            <a:r>
              <a:rPr lang="ja-JP" altLang="en-US" dirty="0" smtClean="0"/>
              <a:t>実験の</a:t>
            </a:r>
            <a:r>
              <a:rPr lang="ja-JP" altLang="en-US" dirty="0"/>
              <a:t>概要</a:t>
            </a:r>
          </a:p>
        </p:txBody>
      </p:sp>
      <p:sp>
        <p:nvSpPr>
          <p:cNvPr id="14"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574474" name="AutoShape 1034"/>
          <p:cNvSpPr>
            <a:spLocks noChangeArrowheads="1"/>
          </p:cNvSpPr>
          <p:nvPr/>
        </p:nvSpPr>
        <p:spPr bwMode="auto">
          <a:xfrm>
            <a:off x="500034" y="2786057"/>
            <a:ext cx="3455988" cy="714381"/>
          </a:xfrm>
          <a:prstGeom prst="roundRect">
            <a:avLst>
              <a:gd name="adj" fmla="val 7528"/>
            </a:avLst>
          </a:prstGeom>
          <a:solidFill>
            <a:srgbClr val="CCFFCC">
              <a:alpha val="10000"/>
            </a:srgbClr>
          </a:solidFill>
          <a:ln w="12700">
            <a:noFill/>
            <a:round/>
            <a:headEnd/>
            <a:tailEnd/>
          </a:ln>
          <a:effectLst/>
        </p:spPr>
        <p:txBody>
          <a:bodyPr wrap="square" anchor="ctr">
            <a:noAutofit/>
          </a:bodyPr>
          <a:lstStyle/>
          <a:p>
            <a:endParaRPr lang="ja-JP" altLang="en-US" dirty="0"/>
          </a:p>
        </p:txBody>
      </p:sp>
      <p:sp>
        <p:nvSpPr>
          <p:cNvPr id="574470" name="Rectangle 1030"/>
          <p:cNvSpPr>
            <a:spLocks noChangeArrowheads="1"/>
          </p:cNvSpPr>
          <p:nvPr/>
        </p:nvSpPr>
        <p:spPr bwMode="auto">
          <a:xfrm>
            <a:off x="642909" y="1843089"/>
            <a:ext cx="3384550" cy="99695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dirty="0">
                <a:solidFill>
                  <a:srgbClr val="F8F8F8"/>
                </a:solidFill>
              </a:rPr>
              <a:t>長さ </a:t>
            </a:r>
            <a:r>
              <a:rPr lang="en-US" altLang="ja-JP" dirty="0" smtClean="0">
                <a:solidFill>
                  <a:srgbClr val="F8F8F8"/>
                </a:solidFill>
              </a:rPr>
              <a:t>20cm</a:t>
            </a:r>
            <a:r>
              <a:rPr lang="ja-JP" altLang="en-US" dirty="0">
                <a:solidFill>
                  <a:srgbClr val="F8F8F8"/>
                </a:solidFill>
              </a:rPr>
              <a:t>程度の棒状ねじれ秤</a:t>
            </a:r>
          </a:p>
          <a:p>
            <a:pPr algn="l">
              <a:lnSpc>
                <a:spcPct val="110000"/>
              </a:lnSpc>
              <a:buClr>
                <a:schemeClr val="accent2"/>
              </a:buClr>
              <a:buSzPct val="70000"/>
              <a:buFont typeface="Wingdings" pitchFamily="2" charset="2"/>
              <a:buNone/>
            </a:pPr>
            <a:r>
              <a:rPr lang="ja-JP" altLang="en-US" dirty="0">
                <a:solidFill>
                  <a:srgbClr val="F8F8F8"/>
                </a:solidFill>
              </a:rPr>
              <a:t>      先端にテストマス</a:t>
            </a:r>
          </a:p>
          <a:p>
            <a:pPr algn="l">
              <a:lnSpc>
                <a:spcPct val="110000"/>
              </a:lnSpc>
              <a:buClr>
                <a:schemeClr val="accent2"/>
              </a:buClr>
              <a:buSzPct val="70000"/>
              <a:buFont typeface="Wingdings" pitchFamily="2" charset="2"/>
              <a:buNone/>
            </a:pPr>
            <a:r>
              <a:rPr lang="ja-JP" altLang="en-US" dirty="0">
                <a:solidFill>
                  <a:srgbClr val="F8F8F8"/>
                </a:solidFill>
              </a:rPr>
              <a:t>       </a:t>
            </a:r>
            <a:r>
              <a:rPr lang="ja-JP" altLang="en-US" dirty="0">
                <a:solidFill>
                  <a:srgbClr val="F8F8F8"/>
                </a:solidFill>
                <a:sym typeface="Wingdings" pitchFamily="2" charset="2"/>
              </a:rPr>
              <a:t>近くにソースマスを設置</a:t>
            </a:r>
          </a:p>
        </p:txBody>
      </p:sp>
      <p:sp>
        <p:nvSpPr>
          <p:cNvPr id="574471" name="AutoShape 1031"/>
          <p:cNvSpPr>
            <a:spLocks noChangeAspect="1" noChangeArrowheads="1"/>
          </p:cNvSpPr>
          <p:nvPr/>
        </p:nvSpPr>
        <p:spPr bwMode="auto">
          <a:xfrm>
            <a:off x="758797" y="2924176"/>
            <a:ext cx="173037" cy="215900"/>
          </a:xfrm>
          <a:prstGeom prst="rightArrow">
            <a:avLst>
              <a:gd name="adj1" fmla="val 59167"/>
              <a:gd name="adj2" fmla="val 40625"/>
            </a:avLst>
          </a:prstGeom>
          <a:solidFill>
            <a:srgbClr val="CCFFCC">
              <a:alpha val="10000"/>
            </a:srgbClr>
          </a:solidFill>
          <a:ln w="3175">
            <a:solidFill>
              <a:srgbClr val="CCFFCC"/>
            </a:solidFill>
            <a:miter lim="800000"/>
            <a:headEnd/>
            <a:tailEnd/>
          </a:ln>
          <a:effectLst/>
        </p:spPr>
        <p:txBody>
          <a:bodyPr anchor="ctr">
            <a:noAutofit/>
          </a:bodyPr>
          <a:lstStyle/>
          <a:p>
            <a:endParaRPr lang="ja-JP" altLang="en-US" dirty="0"/>
          </a:p>
        </p:txBody>
      </p:sp>
      <p:sp>
        <p:nvSpPr>
          <p:cNvPr id="574472" name="Rectangle 1032"/>
          <p:cNvSpPr>
            <a:spLocks noChangeArrowheads="1"/>
          </p:cNvSpPr>
          <p:nvPr/>
        </p:nvSpPr>
        <p:spPr bwMode="auto">
          <a:xfrm>
            <a:off x="931834" y="2847976"/>
            <a:ext cx="2879725" cy="72943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dirty="0">
                <a:solidFill>
                  <a:srgbClr val="F8F8F8"/>
                </a:solidFill>
              </a:rPr>
              <a:t>重力による角度変動を</a:t>
            </a:r>
          </a:p>
          <a:p>
            <a:pPr algn="l">
              <a:lnSpc>
                <a:spcPct val="120000"/>
              </a:lnSpc>
              <a:buClr>
                <a:schemeClr val="accent2"/>
              </a:buClr>
              <a:buSzPct val="70000"/>
              <a:buFont typeface="Wingdings" pitchFamily="2" charset="2"/>
              <a:buNone/>
            </a:pPr>
            <a:r>
              <a:rPr kumimoji="0" lang="ja-JP" altLang="en-US" dirty="0">
                <a:solidFill>
                  <a:srgbClr val="F8F8F8"/>
                </a:solidFill>
              </a:rPr>
              <a:t>　　レーザー干渉計で測定</a:t>
            </a:r>
            <a:endParaRPr lang="ja-JP" altLang="en-US" dirty="0">
              <a:solidFill>
                <a:srgbClr val="F8F8F8"/>
              </a:solidFill>
              <a:sym typeface="Wingdings" pitchFamily="2" charset="2"/>
            </a:endParaRPr>
          </a:p>
        </p:txBody>
      </p:sp>
      <p:sp>
        <p:nvSpPr>
          <p:cNvPr id="574473" name="Rectangle 1033"/>
          <p:cNvSpPr>
            <a:spLocks noChangeArrowheads="1"/>
          </p:cNvSpPr>
          <p:nvPr/>
        </p:nvSpPr>
        <p:spPr bwMode="auto">
          <a:xfrm>
            <a:off x="539750" y="1142984"/>
            <a:ext cx="2232025" cy="461665"/>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ja-JP" altLang="en-US" sz="2000" dirty="0">
                <a:solidFill>
                  <a:srgbClr val="F8F8F8"/>
                </a:solidFill>
              </a:rPr>
              <a:t>測定の概要</a:t>
            </a:r>
            <a:endParaRPr lang="ja-JP" altLang="en-US" sz="2000" dirty="0">
              <a:solidFill>
                <a:srgbClr val="F8F8F8"/>
              </a:solidFill>
              <a:sym typeface="Wingdings" pitchFamily="2" charset="2"/>
            </a:endParaRPr>
          </a:p>
        </p:txBody>
      </p:sp>
      <p:pic>
        <p:nvPicPr>
          <p:cNvPr id="574480" name="Picture 1040" descr="IF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35310" y="1928801"/>
            <a:ext cx="4486427" cy="3794133"/>
          </a:xfrm>
          <a:prstGeom prst="rect">
            <a:avLst/>
          </a:prstGeom>
          <a:noFill/>
        </p:spPr>
      </p:pic>
      <p:grpSp>
        <p:nvGrpSpPr>
          <p:cNvPr id="15" name="グループ化 14"/>
          <p:cNvGrpSpPr/>
          <p:nvPr/>
        </p:nvGrpSpPr>
        <p:grpSpPr>
          <a:xfrm>
            <a:off x="428596" y="4071942"/>
            <a:ext cx="4071966" cy="1706572"/>
            <a:chOff x="428596" y="4071942"/>
            <a:chExt cx="4071966" cy="1706572"/>
          </a:xfrm>
        </p:grpSpPr>
        <p:sp>
          <p:nvSpPr>
            <p:cNvPr id="574475" name="Rectangle 1035"/>
            <p:cNvSpPr>
              <a:spLocks noChangeArrowheads="1"/>
            </p:cNvSpPr>
            <p:nvPr/>
          </p:nvSpPr>
          <p:spPr bwMode="auto">
            <a:xfrm>
              <a:off x="428596" y="4071942"/>
              <a:ext cx="1439863" cy="461665"/>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ja-JP" altLang="en-US" sz="2000" dirty="0">
                  <a:solidFill>
                    <a:srgbClr val="F8F8F8"/>
                  </a:solidFill>
                  <a:sym typeface="Wingdings" pitchFamily="2" charset="2"/>
                </a:rPr>
                <a:t>特徴</a:t>
              </a:r>
            </a:p>
          </p:txBody>
        </p:sp>
        <p:sp>
          <p:nvSpPr>
            <p:cNvPr id="574476" name="Rectangle 1036"/>
            <p:cNvSpPr>
              <a:spLocks noChangeArrowheads="1"/>
            </p:cNvSpPr>
            <p:nvPr/>
          </p:nvSpPr>
          <p:spPr bwMode="auto">
            <a:xfrm>
              <a:off x="468312" y="4564068"/>
              <a:ext cx="4032250" cy="757130"/>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en-US" altLang="ja-JP" dirty="0">
                  <a:solidFill>
                    <a:srgbClr val="F8F8F8"/>
                  </a:solidFill>
                </a:rPr>
                <a:t>(1) </a:t>
              </a:r>
              <a:r>
                <a:rPr lang="ja-JP" altLang="en-US" dirty="0">
                  <a:solidFill>
                    <a:srgbClr val="F8F8F8"/>
                  </a:solidFill>
                </a:rPr>
                <a:t>超伝導体による非接触支持</a:t>
              </a:r>
            </a:p>
            <a:p>
              <a:pPr algn="l">
                <a:lnSpc>
                  <a:spcPct val="120000"/>
                </a:lnSpc>
                <a:buClr>
                  <a:schemeClr val="accent2"/>
                </a:buClr>
                <a:buSzPct val="70000"/>
                <a:buFont typeface="Wingdings" pitchFamily="2" charset="2"/>
                <a:buNone/>
              </a:pPr>
              <a:r>
                <a:rPr lang="en-US" altLang="ja-JP" dirty="0">
                  <a:solidFill>
                    <a:srgbClr val="F8F8F8"/>
                  </a:solidFill>
                </a:rPr>
                <a:t>(2) </a:t>
              </a:r>
              <a:r>
                <a:rPr lang="ja-JP" altLang="en-US" dirty="0">
                  <a:solidFill>
                    <a:srgbClr val="F8F8F8"/>
                  </a:solidFill>
                </a:rPr>
                <a:t>レーザー干渉計による角度計測</a:t>
              </a:r>
              <a:endParaRPr lang="ja-JP" altLang="en-US" dirty="0">
                <a:solidFill>
                  <a:srgbClr val="F8F8F8"/>
                </a:solidFill>
                <a:sym typeface="Wingdings" pitchFamily="2" charset="2"/>
              </a:endParaRPr>
            </a:p>
          </p:txBody>
        </p:sp>
        <p:sp>
          <p:nvSpPr>
            <p:cNvPr id="574481" name="AutoShape 1041"/>
            <p:cNvSpPr>
              <a:spLocks noChangeArrowheads="1"/>
            </p:cNvSpPr>
            <p:nvPr/>
          </p:nvSpPr>
          <p:spPr bwMode="auto">
            <a:xfrm>
              <a:off x="1116013" y="5367649"/>
              <a:ext cx="312715" cy="392125"/>
            </a:xfrm>
            <a:custGeom>
              <a:avLst/>
              <a:gdLst>
                <a:gd name="G0" fmla="+- 13517 0 0"/>
                <a:gd name="G1" fmla="+- 5424 0 0"/>
                <a:gd name="G2" fmla="+- 21600 0 5424"/>
                <a:gd name="G3" fmla="+- 10800 0 5424"/>
                <a:gd name="G4" fmla="+- 21600 0 13517"/>
                <a:gd name="G5" fmla="*/ G4 G3 10800"/>
                <a:gd name="G6" fmla="+- 21600 0 G5"/>
                <a:gd name="T0" fmla="*/ 13517 w 21600"/>
                <a:gd name="T1" fmla="*/ 0 h 21600"/>
                <a:gd name="T2" fmla="*/ 0 w 21600"/>
                <a:gd name="T3" fmla="*/ 10800 h 21600"/>
                <a:gd name="T4" fmla="*/ 1351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517" y="0"/>
                  </a:moveTo>
                  <a:lnTo>
                    <a:pt x="13517" y="5424"/>
                  </a:lnTo>
                  <a:lnTo>
                    <a:pt x="3375" y="5424"/>
                  </a:lnTo>
                  <a:lnTo>
                    <a:pt x="3375" y="16176"/>
                  </a:lnTo>
                  <a:lnTo>
                    <a:pt x="13517" y="16176"/>
                  </a:lnTo>
                  <a:lnTo>
                    <a:pt x="13517" y="21600"/>
                  </a:lnTo>
                  <a:lnTo>
                    <a:pt x="21600" y="10800"/>
                  </a:lnTo>
                  <a:close/>
                </a:path>
                <a:path w="21600" h="21600">
                  <a:moveTo>
                    <a:pt x="1350" y="5424"/>
                  </a:moveTo>
                  <a:lnTo>
                    <a:pt x="1350" y="16176"/>
                  </a:lnTo>
                  <a:lnTo>
                    <a:pt x="2700" y="16176"/>
                  </a:lnTo>
                  <a:lnTo>
                    <a:pt x="2700" y="5424"/>
                  </a:lnTo>
                  <a:close/>
                </a:path>
                <a:path w="21600" h="21600">
                  <a:moveTo>
                    <a:pt x="0" y="5424"/>
                  </a:moveTo>
                  <a:lnTo>
                    <a:pt x="0" y="16176"/>
                  </a:lnTo>
                  <a:lnTo>
                    <a:pt x="675" y="16176"/>
                  </a:lnTo>
                  <a:lnTo>
                    <a:pt x="675" y="5424"/>
                  </a:lnTo>
                  <a:close/>
                </a:path>
              </a:pathLst>
            </a:custGeom>
            <a:solidFill>
              <a:srgbClr val="CCFFCC">
                <a:alpha val="10000"/>
              </a:srgbClr>
            </a:solidFill>
            <a:ln w="3175">
              <a:solidFill>
                <a:srgbClr val="CCFFCC"/>
              </a:solidFill>
              <a:miter lim="800000"/>
              <a:headEnd/>
              <a:tailEnd/>
            </a:ln>
            <a:effectLst/>
          </p:spPr>
          <p:txBody>
            <a:bodyPr anchor="ctr">
              <a:noAutofit/>
            </a:bodyPr>
            <a:lstStyle/>
            <a:p>
              <a:endParaRPr lang="ja-JP" altLang="en-US" dirty="0">
                <a:solidFill>
                  <a:srgbClr val="F8F8F8"/>
                </a:solidFill>
              </a:endParaRPr>
            </a:p>
          </p:txBody>
        </p:sp>
        <p:sp>
          <p:nvSpPr>
            <p:cNvPr id="574482" name="Rectangle 1042"/>
            <p:cNvSpPr>
              <a:spLocks noChangeArrowheads="1"/>
            </p:cNvSpPr>
            <p:nvPr/>
          </p:nvSpPr>
          <p:spPr bwMode="auto">
            <a:xfrm>
              <a:off x="1476375" y="5316849"/>
              <a:ext cx="1727200" cy="461665"/>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kumimoji="0" lang="ja-JP" altLang="en-US" sz="2000" dirty="0">
                  <a:solidFill>
                    <a:srgbClr val="CCFFCC"/>
                  </a:solidFill>
                </a:rPr>
                <a:t>高感度化</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8" name="Rectangle 1028"/>
          <p:cNvSpPr>
            <a:spLocks noGrp="1" noChangeArrowheads="1"/>
          </p:cNvSpPr>
          <p:nvPr>
            <p:ph type="title"/>
          </p:nvPr>
        </p:nvSpPr>
        <p:spPr/>
        <p:txBody>
          <a:bodyPr/>
          <a:lstStyle/>
          <a:p>
            <a:r>
              <a:rPr lang="ja-JP" altLang="en-US" dirty="0" smtClean="0"/>
              <a:t>実験装置</a:t>
            </a:r>
            <a:endParaRPr lang="ja-JP" altLang="en-US" dirty="0"/>
          </a:p>
        </p:txBody>
      </p:sp>
      <p:sp>
        <p:nvSpPr>
          <p:cNvPr id="14"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37" name="Picture 17" descr="C:\Users\ando\Desktop\IMG_0701.JPG"/>
          <p:cNvPicPr>
            <a:picLocks noChangeAspect="1" noChangeArrowheads="1"/>
          </p:cNvPicPr>
          <p:nvPr/>
        </p:nvPicPr>
        <p:blipFill>
          <a:blip r:embed="rId3" cstate="print"/>
          <a:srcRect/>
          <a:stretch>
            <a:fillRect/>
          </a:stretch>
        </p:blipFill>
        <p:spPr bwMode="auto">
          <a:xfrm>
            <a:off x="1112927" y="938046"/>
            <a:ext cx="7225887" cy="5419912"/>
          </a:xfrm>
          <a:prstGeom prst="rect">
            <a:avLst/>
          </a:prstGeom>
          <a:noFill/>
        </p:spPr>
      </p:pic>
      <p:sp>
        <p:nvSpPr>
          <p:cNvPr id="38" name="角丸四角形 37"/>
          <p:cNvSpPr/>
          <p:nvPr/>
        </p:nvSpPr>
        <p:spPr bwMode="auto">
          <a:xfrm>
            <a:off x="1525464" y="1875630"/>
            <a:ext cx="1275114" cy="262524"/>
          </a:xfrm>
          <a:prstGeom prst="roundRect">
            <a:avLst/>
          </a:prstGeom>
          <a:solidFill>
            <a:sysClr val="window" lastClr="FFFFFF">
              <a:lumMod val="95000"/>
              <a:alpha val="50000"/>
            </a:sysClr>
          </a:solidFill>
          <a:ln w="9525">
            <a:noFill/>
            <a:miter lim="800000"/>
            <a:headEnd/>
            <a:tailEnd/>
          </a:ln>
          <a:effectLst/>
        </p:spPr>
        <p:txBody>
          <a:bodyPr vert="horz" wrap="square" lIns="91440" tIns="45720" rIns="91440" bIns="45720" numCol="1" rtlCol="0" anchor="ctr" anchorCtr="0" compatLnSpc="1">
            <a:prstTxWarp prst="textNoShape">
              <a:avLst/>
            </a:prstTxWarp>
            <a:noAutofit/>
          </a:bodyPr>
          <a:lstStyle/>
          <a:p>
            <a:pPr algn="l">
              <a:buNone/>
            </a:pPr>
            <a:endParaRPr kumimoji="1" lang="ja-JP" altLang="en-US" sz="1200" b="1" i="0" u="none" strike="noStrike" kern="0" cap="none" spc="0" normalizeH="0" baseline="0" noProof="0" dirty="0" smtClean="0">
              <a:ln>
                <a:noFill/>
              </a:ln>
              <a:solidFill>
                <a:sysClr val="windowText" lastClr="000000"/>
              </a:solidFill>
              <a:effectLst/>
              <a:uLnTx/>
              <a:uFillTx/>
              <a:latin typeface="Tahoma" pitchFamily="34" charset="0"/>
              <a:ea typeface="ＭＳ Ｐゴシック" pitchFamily="50" charset="-128"/>
              <a:cs typeface="Tahoma" pitchFamily="34" charset="0"/>
            </a:endParaRPr>
          </a:p>
        </p:txBody>
      </p:sp>
      <p:sp>
        <p:nvSpPr>
          <p:cNvPr id="39" name="角丸四角形 38"/>
          <p:cNvSpPr/>
          <p:nvPr/>
        </p:nvSpPr>
        <p:spPr bwMode="auto">
          <a:xfrm>
            <a:off x="7075962" y="1050556"/>
            <a:ext cx="1125101" cy="262524"/>
          </a:xfrm>
          <a:prstGeom prst="roundRect">
            <a:avLst/>
          </a:prstGeom>
          <a:solidFill>
            <a:sysClr val="window" lastClr="FFFFFF">
              <a:lumMod val="95000"/>
              <a:alpha val="50000"/>
            </a:sysClr>
          </a:solidFill>
          <a:ln w="9525">
            <a:noFill/>
            <a:miter lim="800000"/>
            <a:headEnd/>
            <a:tailEnd/>
          </a:ln>
          <a:effectLst/>
        </p:spPr>
        <p:txBody>
          <a:bodyPr vert="horz" wrap="square" lIns="91440" tIns="45720" rIns="91440" bIns="45720" numCol="1" rtlCol="0" anchor="ctr" anchorCtr="0" compatLnSpc="1">
            <a:prstTxWarp prst="textNoShape">
              <a:avLst/>
            </a:prstTxWarp>
            <a:noAutofit/>
          </a:bodyPr>
          <a:lstStyle/>
          <a:p>
            <a:pPr algn="l">
              <a:buNone/>
            </a:pPr>
            <a:endParaRPr kumimoji="1" lang="ja-JP" altLang="en-US" sz="1200" b="1" i="0" u="none" strike="noStrike" kern="0" cap="none" spc="0" normalizeH="0" baseline="0" noProof="0" dirty="0" smtClean="0">
              <a:ln>
                <a:noFill/>
              </a:ln>
              <a:solidFill>
                <a:sysClr val="windowText" lastClr="000000"/>
              </a:solidFill>
              <a:effectLst/>
              <a:uLnTx/>
              <a:uFillTx/>
              <a:latin typeface="Tahoma" pitchFamily="34" charset="0"/>
              <a:ea typeface="ＭＳ Ｐゴシック" pitchFamily="50" charset="-128"/>
              <a:cs typeface="Tahoma" pitchFamily="34" charset="0"/>
            </a:endParaRPr>
          </a:p>
        </p:txBody>
      </p:sp>
      <p:sp>
        <p:nvSpPr>
          <p:cNvPr id="40" name="角丸四角形 39"/>
          <p:cNvSpPr/>
          <p:nvPr/>
        </p:nvSpPr>
        <p:spPr bwMode="auto">
          <a:xfrm>
            <a:off x="5875854" y="2025644"/>
            <a:ext cx="1050094" cy="262524"/>
          </a:xfrm>
          <a:prstGeom prst="roundRect">
            <a:avLst/>
          </a:prstGeom>
          <a:solidFill>
            <a:sysClr val="window" lastClr="FFFFFF">
              <a:lumMod val="95000"/>
              <a:alpha val="50000"/>
            </a:sysClr>
          </a:solidFill>
          <a:ln w="9525">
            <a:noFill/>
            <a:miter lim="800000"/>
            <a:headEnd/>
            <a:tailEnd/>
          </a:ln>
          <a:effectLst/>
        </p:spPr>
        <p:txBody>
          <a:bodyPr vert="horz" wrap="square" lIns="91440" tIns="45720" rIns="91440" bIns="45720" numCol="1" rtlCol="0" anchor="ctr" anchorCtr="0" compatLnSpc="1">
            <a:prstTxWarp prst="textNoShape">
              <a:avLst/>
            </a:prstTxWarp>
            <a:noAutofit/>
          </a:bodyPr>
          <a:lstStyle/>
          <a:p>
            <a:pPr algn="l">
              <a:buNone/>
            </a:pPr>
            <a:endParaRPr kumimoji="1" lang="ja-JP" altLang="en-US" sz="1200" b="1" i="0" u="none" strike="noStrike" kern="0" cap="none" spc="0" normalizeH="0" baseline="0" noProof="0" dirty="0" smtClean="0">
              <a:ln>
                <a:noFill/>
              </a:ln>
              <a:solidFill>
                <a:sysClr val="windowText" lastClr="000000"/>
              </a:solidFill>
              <a:effectLst/>
              <a:uLnTx/>
              <a:uFillTx/>
              <a:latin typeface="Tahoma" pitchFamily="34" charset="0"/>
              <a:ea typeface="ＭＳ Ｐゴシック" pitchFamily="50" charset="-128"/>
              <a:cs typeface="Tahoma" pitchFamily="34" charset="0"/>
            </a:endParaRPr>
          </a:p>
        </p:txBody>
      </p:sp>
      <p:sp>
        <p:nvSpPr>
          <p:cNvPr id="41" name="角丸四角形 40"/>
          <p:cNvSpPr/>
          <p:nvPr/>
        </p:nvSpPr>
        <p:spPr bwMode="auto">
          <a:xfrm>
            <a:off x="6475908" y="2513187"/>
            <a:ext cx="1200108" cy="262524"/>
          </a:xfrm>
          <a:prstGeom prst="roundRect">
            <a:avLst/>
          </a:prstGeom>
          <a:solidFill>
            <a:sysClr val="window" lastClr="FFFFFF">
              <a:lumMod val="95000"/>
              <a:alpha val="50000"/>
            </a:sysClr>
          </a:solidFill>
          <a:ln w="9525">
            <a:noFill/>
            <a:miter lim="800000"/>
            <a:headEnd/>
            <a:tailEnd/>
          </a:ln>
          <a:effectLst/>
        </p:spPr>
        <p:txBody>
          <a:bodyPr vert="horz" wrap="square" lIns="91440" tIns="45720" rIns="91440" bIns="45720" numCol="1" rtlCol="0" anchor="ctr" anchorCtr="0" compatLnSpc="1">
            <a:prstTxWarp prst="textNoShape">
              <a:avLst/>
            </a:prstTxWarp>
            <a:noAutofit/>
          </a:bodyPr>
          <a:lstStyle/>
          <a:p>
            <a:pPr algn="l">
              <a:buNone/>
            </a:pPr>
            <a:endParaRPr kumimoji="1" lang="ja-JP" altLang="en-US" sz="1200" b="1" i="0" u="none" strike="noStrike" kern="0" cap="none" spc="0" normalizeH="0" baseline="0" noProof="0" dirty="0" smtClean="0">
              <a:ln>
                <a:noFill/>
              </a:ln>
              <a:solidFill>
                <a:sysClr val="windowText" lastClr="000000"/>
              </a:solidFill>
              <a:effectLst/>
              <a:uLnTx/>
              <a:uFillTx/>
              <a:latin typeface="Tahoma" pitchFamily="34" charset="0"/>
              <a:ea typeface="ＭＳ Ｐゴシック" pitchFamily="50" charset="-128"/>
              <a:cs typeface="Tahoma" pitchFamily="34" charset="0"/>
            </a:endParaRPr>
          </a:p>
        </p:txBody>
      </p:sp>
      <p:sp>
        <p:nvSpPr>
          <p:cNvPr id="42" name="角丸四角形 41"/>
          <p:cNvSpPr/>
          <p:nvPr/>
        </p:nvSpPr>
        <p:spPr bwMode="auto">
          <a:xfrm>
            <a:off x="5800848" y="2975466"/>
            <a:ext cx="937584" cy="225020"/>
          </a:xfrm>
          <a:prstGeom prst="roundRect">
            <a:avLst/>
          </a:prstGeom>
          <a:solidFill>
            <a:sysClr val="window" lastClr="FFFFFF">
              <a:lumMod val="95000"/>
              <a:alpha val="50000"/>
            </a:sysClr>
          </a:solidFill>
          <a:ln w="9525">
            <a:noFill/>
            <a:miter lim="800000"/>
            <a:headEnd/>
            <a:tailEnd/>
          </a:ln>
          <a:effectLst/>
        </p:spPr>
        <p:txBody>
          <a:bodyPr vert="horz" wrap="square" lIns="91440" tIns="45720" rIns="91440" bIns="45720" numCol="1" rtlCol="0" anchor="ctr" anchorCtr="0" compatLnSpc="1">
            <a:prstTxWarp prst="textNoShape">
              <a:avLst/>
            </a:prstTxWarp>
            <a:noAutofit/>
          </a:bodyPr>
          <a:lstStyle/>
          <a:p>
            <a:pPr algn="l">
              <a:buNone/>
            </a:pPr>
            <a:endParaRPr kumimoji="1" lang="ja-JP" altLang="en-US" sz="1200" b="1" i="0" u="none" strike="noStrike" kern="0" cap="none" spc="0" normalizeH="0" baseline="0" noProof="0" dirty="0" smtClean="0">
              <a:ln>
                <a:noFill/>
              </a:ln>
              <a:solidFill>
                <a:sysClr val="windowText" lastClr="000000"/>
              </a:solidFill>
              <a:effectLst/>
              <a:uLnTx/>
              <a:uFillTx/>
              <a:latin typeface="Tahoma" pitchFamily="34" charset="0"/>
              <a:ea typeface="ＭＳ Ｐゴシック" pitchFamily="50" charset="-128"/>
              <a:cs typeface="Tahoma" pitchFamily="34" charset="0"/>
            </a:endParaRPr>
          </a:p>
        </p:txBody>
      </p:sp>
      <p:sp>
        <p:nvSpPr>
          <p:cNvPr id="43" name="角丸四角形 42"/>
          <p:cNvSpPr/>
          <p:nvPr/>
        </p:nvSpPr>
        <p:spPr bwMode="auto">
          <a:xfrm>
            <a:off x="4375720" y="2625697"/>
            <a:ext cx="900081" cy="412537"/>
          </a:xfrm>
          <a:prstGeom prst="roundRect">
            <a:avLst/>
          </a:prstGeom>
          <a:solidFill>
            <a:sysClr val="window" lastClr="FFFFFF">
              <a:lumMod val="95000"/>
              <a:alpha val="50000"/>
            </a:sysClr>
          </a:solidFill>
          <a:ln w="9525">
            <a:noFill/>
            <a:miter lim="800000"/>
            <a:headEnd/>
            <a:tailEnd/>
          </a:ln>
          <a:effectLst/>
        </p:spPr>
        <p:txBody>
          <a:bodyPr vert="horz" wrap="square" lIns="91440" tIns="45720" rIns="91440" bIns="45720" numCol="1" rtlCol="0" anchor="ctr" anchorCtr="0" compatLnSpc="1">
            <a:prstTxWarp prst="textNoShape">
              <a:avLst/>
            </a:prstTxWarp>
            <a:noAutofit/>
          </a:bodyPr>
          <a:lstStyle/>
          <a:p>
            <a:pPr algn="l">
              <a:buNone/>
            </a:pPr>
            <a:endParaRPr kumimoji="1" lang="ja-JP" altLang="en-US" sz="1200" b="1" i="0" u="none" strike="noStrike" kern="0" cap="none" spc="0" normalizeH="0" baseline="0" noProof="0" dirty="0" smtClean="0">
              <a:ln>
                <a:noFill/>
              </a:ln>
              <a:solidFill>
                <a:sysClr val="windowText" lastClr="000000"/>
              </a:solidFill>
              <a:effectLst/>
              <a:uLnTx/>
              <a:uFillTx/>
              <a:latin typeface="Tahoma" pitchFamily="34" charset="0"/>
              <a:ea typeface="ＭＳ Ｐゴシック" pitchFamily="50" charset="-128"/>
              <a:cs typeface="Tahoma" pitchFamily="34" charset="0"/>
            </a:endParaRPr>
          </a:p>
        </p:txBody>
      </p:sp>
      <p:sp>
        <p:nvSpPr>
          <p:cNvPr id="44" name="角丸四角形 43"/>
          <p:cNvSpPr/>
          <p:nvPr/>
        </p:nvSpPr>
        <p:spPr bwMode="auto">
          <a:xfrm>
            <a:off x="2463048" y="2888221"/>
            <a:ext cx="1462631" cy="412537"/>
          </a:xfrm>
          <a:prstGeom prst="roundRect">
            <a:avLst/>
          </a:prstGeom>
          <a:solidFill>
            <a:sysClr val="window" lastClr="FFFFFF">
              <a:lumMod val="95000"/>
              <a:alpha val="50000"/>
            </a:sysClr>
          </a:solidFill>
          <a:ln w="9525">
            <a:noFill/>
            <a:miter lim="800000"/>
            <a:headEnd/>
            <a:tailEnd/>
          </a:ln>
          <a:effectLst/>
        </p:spPr>
        <p:txBody>
          <a:bodyPr vert="horz" wrap="square" lIns="91440" tIns="45720" rIns="91440" bIns="45720" numCol="1" rtlCol="0" anchor="ctr" anchorCtr="0" compatLnSpc="1">
            <a:prstTxWarp prst="textNoShape">
              <a:avLst/>
            </a:prstTxWarp>
            <a:noAutofit/>
          </a:bodyPr>
          <a:lstStyle/>
          <a:p>
            <a:pPr algn="l">
              <a:buNone/>
            </a:pPr>
            <a:endParaRPr kumimoji="1" lang="ja-JP" altLang="en-US" sz="1200" b="1" i="0" u="none" strike="noStrike" kern="0" cap="none" spc="0" normalizeH="0" baseline="0" noProof="0" dirty="0" smtClean="0">
              <a:ln>
                <a:noFill/>
              </a:ln>
              <a:solidFill>
                <a:sysClr val="windowText" lastClr="000000"/>
              </a:solidFill>
              <a:effectLst/>
              <a:uLnTx/>
              <a:uFillTx/>
              <a:latin typeface="Tahoma" pitchFamily="34" charset="0"/>
              <a:ea typeface="ＭＳ Ｐゴシック" pitchFamily="50" charset="-128"/>
              <a:cs typeface="Tahoma" pitchFamily="34" charset="0"/>
            </a:endParaRPr>
          </a:p>
        </p:txBody>
      </p:sp>
      <p:sp>
        <p:nvSpPr>
          <p:cNvPr id="45" name="角丸四角形 44"/>
          <p:cNvSpPr/>
          <p:nvPr/>
        </p:nvSpPr>
        <p:spPr bwMode="auto">
          <a:xfrm>
            <a:off x="5463317" y="5363443"/>
            <a:ext cx="900081" cy="412537"/>
          </a:xfrm>
          <a:prstGeom prst="roundRect">
            <a:avLst/>
          </a:prstGeom>
          <a:solidFill>
            <a:sysClr val="window" lastClr="FFFFFF">
              <a:lumMod val="95000"/>
              <a:alpha val="50000"/>
            </a:sysClr>
          </a:solidFill>
          <a:ln w="9525">
            <a:noFill/>
            <a:miter lim="800000"/>
            <a:headEnd/>
            <a:tailEnd/>
          </a:ln>
          <a:effectLst/>
        </p:spPr>
        <p:txBody>
          <a:bodyPr vert="horz" wrap="square" lIns="91440" tIns="45720" rIns="91440" bIns="45720" numCol="1" rtlCol="0" anchor="ctr" anchorCtr="0" compatLnSpc="1">
            <a:prstTxWarp prst="textNoShape">
              <a:avLst/>
            </a:prstTxWarp>
            <a:noAutofit/>
          </a:bodyPr>
          <a:lstStyle/>
          <a:p>
            <a:pPr algn="l">
              <a:buNone/>
            </a:pPr>
            <a:endParaRPr kumimoji="1" lang="ja-JP" altLang="en-US" sz="1200" b="1" i="0" u="none" strike="noStrike" kern="0" cap="none" spc="0" normalizeH="0" baseline="0" noProof="0" dirty="0" smtClean="0">
              <a:ln>
                <a:noFill/>
              </a:ln>
              <a:solidFill>
                <a:sysClr val="windowText" lastClr="000000"/>
              </a:solidFill>
              <a:effectLst/>
              <a:uLnTx/>
              <a:uFillTx/>
              <a:latin typeface="Tahoma" pitchFamily="34" charset="0"/>
              <a:ea typeface="ＭＳ Ｐゴシック" pitchFamily="50" charset="-128"/>
              <a:cs typeface="Tahoma" pitchFamily="34" charset="0"/>
            </a:endParaRPr>
          </a:p>
        </p:txBody>
      </p:sp>
      <p:sp>
        <p:nvSpPr>
          <p:cNvPr id="46" name="角丸四角形 45"/>
          <p:cNvSpPr/>
          <p:nvPr/>
        </p:nvSpPr>
        <p:spPr bwMode="auto">
          <a:xfrm>
            <a:off x="5650834" y="3638288"/>
            <a:ext cx="1312618" cy="412537"/>
          </a:xfrm>
          <a:prstGeom prst="roundRect">
            <a:avLst/>
          </a:prstGeom>
          <a:solidFill>
            <a:sysClr val="window" lastClr="FFFFFF">
              <a:lumMod val="95000"/>
              <a:alpha val="50000"/>
            </a:sysClr>
          </a:solidFill>
          <a:ln w="9525">
            <a:noFill/>
            <a:miter lim="800000"/>
            <a:headEnd/>
            <a:tailEnd/>
          </a:ln>
          <a:effectLst/>
        </p:spPr>
        <p:txBody>
          <a:bodyPr vert="horz" wrap="square" lIns="91440" tIns="45720" rIns="91440" bIns="45720" numCol="1" rtlCol="0" anchor="ctr" anchorCtr="0" compatLnSpc="1">
            <a:prstTxWarp prst="textNoShape">
              <a:avLst/>
            </a:prstTxWarp>
            <a:noAutofit/>
          </a:bodyPr>
          <a:lstStyle/>
          <a:p>
            <a:pPr algn="l">
              <a:buNone/>
            </a:pPr>
            <a:endParaRPr kumimoji="1" lang="ja-JP" altLang="en-US" sz="1200" b="1" i="0" u="none" strike="noStrike" kern="0" cap="none" spc="0" normalizeH="0" baseline="0" noProof="0" dirty="0" smtClean="0">
              <a:ln>
                <a:noFill/>
              </a:ln>
              <a:solidFill>
                <a:sysClr val="windowText" lastClr="000000"/>
              </a:solidFill>
              <a:effectLst/>
              <a:uLnTx/>
              <a:uFillTx/>
              <a:latin typeface="Tahoma" pitchFamily="34" charset="0"/>
              <a:ea typeface="ＭＳ Ｐゴシック" pitchFamily="50" charset="-128"/>
              <a:cs typeface="Tahoma" pitchFamily="34" charset="0"/>
            </a:endParaRPr>
          </a:p>
        </p:txBody>
      </p:sp>
      <p:sp>
        <p:nvSpPr>
          <p:cNvPr id="47" name="Rectangle 7"/>
          <p:cNvSpPr>
            <a:spLocks noChangeArrowheads="1"/>
          </p:cNvSpPr>
          <p:nvPr/>
        </p:nvSpPr>
        <p:spPr bwMode="auto">
          <a:xfrm>
            <a:off x="5913358" y="2025644"/>
            <a:ext cx="1650149" cy="276999"/>
          </a:xfrm>
          <a:prstGeom prst="rect">
            <a:avLst/>
          </a:prstGeom>
          <a:noFill/>
          <a:ln w="15875">
            <a:noFill/>
            <a:miter lim="800000"/>
            <a:headEnd/>
            <a:tailEnd/>
          </a:ln>
          <a:effectLst/>
        </p:spPr>
        <p:txBody>
          <a:bodyPr wrap="square">
            <a:spAutoFit/>
          </a:bodyPr>
          <a:lstStyle/>
          <a:p>
            <a:pPr algn="l">
              <a:buClr>
                <a:schemeClr val="accent2"/>
              </a:buClr>
              <a:buSzPct val="70000"/>
              <a:buNone/>
            </a:pPr>
            <a:r>
              <a:rPr lang="en-US" altLang="ja-JP" sz="12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Wingdings" pitchFamily="2" charset="2"/>
              </a:rPr>
              <a:t>Cryocooler</a:t>
            </a:r>
          </a:p>
        </p:txBody>
      </p:sp>
      <p:sp>
        <p:nvSpPr>
          <p:cNvPr id="48" name="Rectangle 7"/>
          <p:cNvSpPr>
            <a:spLocks noChangeArrowheads="1"/>
          </p:cNvSpPr>
          <p:nvPr/>
        </p:nvSpPr>
        <p:spPr bwMode="auto">
          <a:xfrm>
            <a:off x="6475908" y="2513187"/>
            <a:ext cx="1650149" cy="276999"/>
          </a:xfrm>
          <a:prstGeom prst="rect">
            <a:avLst/>
          </a:prstGeom>
          <a:noFill/>
          <a:ln w="15875">
            <a:noFill/>
            <a:miter lim="800000"/>
            <a:headEnd/>
            <a:tailEnd/>
          </a:ln>
          <a:effectLst/>
        </p:spPr>
        <p:txBody>
          <a:bodyPr wrap="square">
            <a:spAutoFit/>
          </a:bodyPr>
          <a:lstStyle/>
          <a:p>
            <a:pPr algn="l">
              <a:buClr>
                <a:schemeClr val="accent2"/>
              </a:buClr>
              <a:buSzPct val="70000"/>
              <a:buNone/>
            </a:pPr>
            <a:r>
              <a:rPr lang="en-US" altLang="ja-JP" sz="12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Wingdings" pitchFamily="2" charset="2"/>
              </a:rPr>
              <a:t>Vacuum Tank</a:t>
            </a:r>
          </a:p>
        </p:txBody>
      </p:sp>
      <p:sp>
        <p:nvSpPr>
          <p:cNvPr id="49" name="Rectangle 7"/>
          <p:cNvSpPr>
            <a:spLocks noChangeArrowheads="1"/>
          </p:cNvSpPr>
          <p:nvPr/>
        </p:nvSpPr>
        <p:spPr bwMode="auto">
          <a:xfrm>
            <a:off x="2463048" y="2850718"/>
            <a:ext cx="1650149" cy="461665"/>
          </a:xfrm>
          <a:prstGeom prst="rect">
            <a:avLst/>
          </a:prstGeom>
          <a:noFill/>
          <a:ln w="15875">
            <a:noFill/>
            <a:miter lim="800000"/>
            <a:headEnd/>
            <a:tailEnd/>
          </a:ln>
          <a:effectLst/>
        </p:spPr>
        <p:txBody>
          <a:bodyPr wrap="square">
            <a:spAutoFit/>
          </a:bodyPr>
          <a:lstStyle/>
          <a:p>
            <a:pPr algn="l">
              <a:buClr>
                <a:schemeClr val="accent2"/>
              </a:buClr>
              <a:buSzPct val="70000"/>
              <a:buNone/>
            </a:pPr>
            <a:r>
              <a:rPr lang="en-US" altLang="ja-JP" sz="12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Wingdings" pitchFamily="2" charset="2"/>
              </a:rPr>
              <a:t>Laser source</a:t>
            </a:r>
          </a:p>
          <a:p>
            <a:pPr algn="l">
              <a:buClr>
                <a:schemeClr val="accent2"/>
              </a:buClr>
              <a:buSzPct val="70000"/>
              <a:buNone/>
            </a:pPr>
            <a:r>
              <a:rPr lang="en-US" altLang="ja-JP" sz="1200" b="1"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Wingdings" pitchFamily="2" charset="2"/>
              </a:rPr>
              <a:t> </a:t>
            </a:r>
            <a:r>
              <a:rPr lang="en-US" altLang="ja-JP" sz="12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Wingdings" pitchFamily="2" charset="2"/>
              </a:rPr>
              <a:t> and input optics</a:t>
            </a:r>
          </a:p>
        </p:txBody>
      </p:sp>
      <p:sp>
        <p:nvSpPr>
          <p:cNvPr id="50" name="Rectangle 7"/>
          <p:cNvSpPr>
            <a:spLocks noChangeArrowheads="1"/>
          </p:cNvSpPr>
          <p:nvPr/>
        </p:nvSpPr>
        <p:spPr bwMode="auto">
          <a:xfrm>
            <a:off x="1487960" y="1875630"/>
            <a:ext cx="1650149" cy="276999"/>
          </a:xfrm>
          <a:prstGeom prst="rect">
            <a:avLst/>
          </a:prstGeom>
          <a:noFill/>
          <a:ln w="15875">
            <a:noFill/>
            <a:miter lim="800000"/>
            <a:headEnd/>
            <a:tailEnd/>
          </a:ln>
          <a:effectLst/>
        </p:spPr>
        <p:txBody>
          <a:bodyPr wrap="square">
            <a:spAutoFit/>
          </a:bodyPr>
          <a:lstStyle/>
          <a:p>
            <a:pPr algn="l">
              <a:buClr>
                <a:schemeClr val="accent2"/>
              </a:buClr>
              <a:buSzPct val="70000"/>
              <a:buNone/>
            </a:pPr>
            <a:r>
              <a:rPr lang="en-US" altLang="ja-JP" sz="12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Wingdings" pitchFamily="2" charset="2"/>
              </a:rPr>
              <a:t>Control circuits</a:t>
            </a:r>
          </a:p>
        </p:txBody>
      </p:sp>
      <p:sp>
        <p:nvSpPr>
          <p:cNvPr id="51" name="Rectangle 7"/>
          <p:cNvSpPr>
            <a:spLocks noChangeArrowheads="1"/>
          </p:cNvSpPr>
          <p:nvPr/>
        </p:nvSpPr>
        <p:spPr bwMode="auto">
          <a:xfrm>
            <a:off x="5650834" y="3600784"/>
            <a:ext cx="1650149" cy="461665"/>
          </a:xfrm>
          <a:prstGeom prst="rect">
            <a:avLst/>
          </a:prstGeom>
          <a:noFill/>
          <a:ln w="15875">
            <a:noFill/>
            <a:miter lim="800000"/>
            <a:headEnd/>
            <a:tailEnd/>
          </a:ln>
          <a:effectLst/>
        </p:spPr>
        <p:txBody>
          <a:bodyPr wrap="square">
            <a:spAutoFit/>
          </a:bodyPr>
          <a:lstStyle/>
          <a:p>
            <a:pPr algn="l">
              <a:buClr>
                <a:schemeClr val="accent2"/>
              </a:buClr>
              <a:buSzPct val="70000"/>
              <a:buNone/>
            </a:pPr>
            <a:r>
              <a:rPr lang="en-US" altLang="ja-JP" sz="12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Wingdings" pitchFamily="2" charset="2"/>
              </a:rPr>
              <a:t>Michelson </a:t>
            </a:r>
          </a:p>
          <a:p>
            <a:pPr algn="l">
              <a:buClr>
                <a:schemeClr val="accent2"/>
              </a:buClr>
              <a:buSzPct val="70000"/>
              <a:buNone/>
            </a:pPr>
            <a:r>
              <a:rPr lang="en-US" altLang="ja-JP" sz="12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Wingdings" pitchFamily="2" charset="2"/>
              </a:rPr>
              <a:t>interferometer</a:t>
            </a:r>
          </a:p>
        </p:txBody>
      </p:sp>
      <p:sp>
        <p:nvSpPr>
          <p:cNvPr id="52" name="Rectangle 7"/>
          <p:cNvSpPr>
            <a:spLocks noChangeArrowheads="1"/>
          </p:cNvSpPr>
          <p:nvPr/>
        </p:nvSpPr>
        <p:spPr bwMode="auto">
          <a:xfrm>
            <a:off x="5800847" y="2963228"/>
            <a:ext cx="1012591" cy="276999"/>
          </a:xfrm>
          <a:prstGeom prst="rect">
            <a:avLst/>
          </a:prstGeom>
          <a:noFill/>
          <a:ln w="15875">
            <a:noFill/>
            <a:miter lim="800000"/>
            <a:headEnd/>
            <a:tailEnd/>
          </a:ln>
          <a:effectLst/>
        </p:spPr>
        <p:txBody>
          <a:bodyPr wrap="square">
            <a:spAutoFit/>
          </a:bodyPr>
          <a:lstStyle/>
          <a:p>
            <a:pPr algn="l">
              <a:buClr>
                <a:schemeClr val="accent2"/>
              </a:buClr>
              <a:buSzPct val="70000"/>
              <a:buNone/>
            </a:pPr>
            <a:r>
              <a:rPr lang="en-US" altLang="ja-JP" sz="12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Wingdings" pitchFamily="2" charset="2"/>
              </a:rPr>
              <a:t>Test mass</a:t>
            </a:r>
          </a:p>
        </p:txBody>
      </p:sp>
      <p:sp>
        <p:nvSpPr>
          <p:cNvPr id="53" name="Rectangle 7"/>
          <p:cNvSpPr>
            <a:spLocks noChangeArrowheads="1"/>
          </p:cNvSpPr>
          <p:nvPr/>
        </p:nvSpPr>
        <p:spPr bwMode="auto">
          <a:xfrm>
            <a:off x="7113465" y="1033212"/>
            <a:ext cx="1162604" cy="276999"/>
          </a:xfrm>
          <a:prstGeom prst="rect">
            <a:avLst/>
          </a:prstGeom>
          <a:noFill/>
          <a:ln w="15875">
            <a:noFill/>
            <a:miter lim="800000"/>
            <a:headEnd/>
            <a:tailEnd/>
          </a:ln>
          <a:effectLst/>
        </p:spPr>
        <p:txBody>
          <a:bodyPr wrap="square">
            <a:spAutoFit/>
          </a:bodyPr>
          <a:lstStyle/>
          <a:p>
            <a:pPr algn="l">
              <a:buClr>
                <a:schemeClr val="accent2"/>
              </a:buClr>
              <a:buSzPct val="70000"/>
              <a:buNone/>
            </a:pPr>
            <a:r>
              <a:rPr lang="en-US" altLang="ja-JP" sz="12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Wingdings" pitchFamily="2" charset="2"/>
              </a:rPr>
              <a:t>Clean booth</a:t>
            </a:r>
          </a:p>
        </p:txBody>
      </p:sp>
      <p:sp>
        <p:nvSpPr>
          <p:cNvPr id="54" name="Rectangle 7"/>
          <p:cNvSpPr>
            <a:spLocks noChangeArrowheads="1"/>
          </p:cNvSpPr>
          <p:nvPr/>
        </p:nvSpPr>
        <p:spPr bwMode="auto">
          <a:xfrm>
            <a:off x="4375720" y="2601980"/>
            <a:ext cx="1012591" cy="461665"/>
          </a:xfrm>
          <a:prstGeom prst="rect">
            <a:avLst/>
          </a:prstGeom>
          <a:noFill/>
          <a:ln w="15875">
            <a:noFill/>
            <a:miter lim="800000"/>
            <a:headEnd/>
            <a:tailEnd/>
          </a:ln>
          <a:effectLst/>
        </p:spPr>
        <p:txBody>
          <a:bodyPr wrap="square">
            <a:spAutoFit/>
          </a:bodyPr>
          <a:lstStyle/>
          <a:p>
            <a:pPr algn="l">
              <a:buClr>
                <a:schemeClr val="accent2"/>
              </a:buClr>
              <a:buSzPct val="70000"/>
              <a:buNone/>
            </a:pPr>
            <a:r>
              <a:rPr lang="en-US" altLang="ja-JP" sz="12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Wingdings" pitchFamily="2" charset="2"/>
              </a:rPr>
              <a:t>Super-</a:t>
            </a:r>
          </a:p>
          <a:p>
            <a:pPr algn="l">
              <a:buClr>
                <a:schemeClr val="accent2"/>
              </a:buClr>
              <a:buSzPct val="70000"/>
              <a:buNone/>
            </a:pPr>
            <a:r>
              <a:rPr lang="en-US" altLang="ja-JP" sz="12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Wingdings" pitchFamily="2" charset="2"/>
              </a:rPr>
              <a:t>conductor</a:t>
            </a:r>
          </a:p>
        </p:txBody>
      </p:sp>
      <p:sp>
        <p:nvSpPr>
          <p:cNvPr id="55" name="Rectangle 7"/>
          <p:cNvSpPr>
            <a:spLocks noChangeArrowheads="1"/>
          </p:cNvSpPr>
          <p:nvPr/>
        </p:nvSpPr>
        <p:spPr bwMode="auto">
          <a:xfrm>
            <a:off x="5425814" y="5339725"/>
            <a:ext cx="1012591" cy="461665"/>
          </a:xfrm>
          <a:prstGeom prst="rect">
            <a:avLst/>
          </a:prstGeom>
          <a:noFill/>
          <a:ln w="15875">
            <a:noFill/>
            <a:miter lim="800000"/>
            <a:headEnd/>
            <a:tailEnd/>
          </a:ln>
          <a:effectLst/>
        </p:spPr>
        <p:txBody>
          <a:bodyPr wrap="square">
            <a:spAutoFit/>
          </a:bodyPr>
          <a:lstStyle/>
          <a:p>
            <a:pPr algn="l">
              <a:buClr>
                <a:schemeClr val="accent2"/>
              </a:buClr>
              <a:buSzPct val="70000"/>
              <a:buNone/>
            </a:pPr>
            <a:r>
              <a:rPr lang="en-US" altLang="ja-JP" sz="12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Wingdings" pitchFamily="2" charset="2"/>
              </a:rPr>
              <a:t>Test mass </a:t>
            </a:r>
          </a:p>
          <a:p>
            <a:pPr algn="l">
              <a:buClr>
                <a:schemeClr val="accent2"/>
              </a:buClr>
              <a:buSzPct val="70000"/>
              <a:buNone/>
            </a:pPr>
            <a:r>
              <a:rPr lang="en-US" altLang="ja-JP" sz="12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Wingdings" pitchFamily="2" charset="2"/>
              </a:rPr>
              <a:t>      driver</a:t>
            </a:r>
          </a:p>
        </p:txBody>
      </p:sp>
      <p:sp>
        <p:nvSpPr>
          <p:cNvPr id="56" name="Rectangle 7"/>
          <p:cNvSpPr>
            <a:spLocks noChangeArrowheads="1"/>
          </p:cNvSpPr>
          <p:nvPr/>
        </p:nvSpPr>
        <p:spPr bwMode="auto">
          <a:xfrm>
            <a:off x="5388311" y="6076007"/>
            <a:ext cx="3112779" cy="276999"/>
          </a:xfrm>
          <a:prstGeom prst="rect">
            <a:avLst/>
          </a:prstGeom>
          <a:noFill/>
          <a:ln w="15875">
            <a:noFill/>
            <a:miter lim="800000"/>
            <a:headEnd/>
            <a:tailEnd/>
          </a:ln>
          <a:effectLst/>
        </p:spPr>
        <p:txBody>
          <a:bodyPr wrap="square">
            <a:spAutoFit/>
          </a:bodyPr>
          <a:lstStyle/>
          <a:p>
            <a:pPr>
              <a:buClr>
                <a:schemeClr val="accent2"/>
              </a:buClr>
              <a:buSzPct val="70000"/>
              <a:buNone/>
            </a:pPr>
            <a:r>
              <a:rPr lang="en-US" altLang="ja-JP" sz="1200" b="1" dirty="0" smtClean="0">
                <a:solidFill>
                  <a:srgbClr val="996600"/>
                </a:solidFill>
                <a:latin typeface="Tahoma" pitchFamily="34" charset="0"/>
                <a:ea typeface="Tahoma" pitchFamily="34" charset="0"/>
                <a:cs typeface="Tahoma" pitchFamily="34" charset="0"/>
                <a:sym typeface="Wingdings" pitchFamily="2" charset="2"/>
              </a:rPr>
              <a:t>February 2010 at Kyoto University</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AutoShape 2"/>
          <p:cNvSpPr>
            <a:spLocks noChangeArrowheads="1"/>
          </p:cNvSpPr>
          <p:nvPr/>
        </p:nvSpPr>
        <p:spPr bwMode="auto">
          <a:xfrm>
            <a:off x="539750" y="1773238"/>
            <a:ext cx="3671888" cy="4392612"/>
          </a:xfrm>
          <a:prstGeom prst="roundRect">
            <a:avLst>
              <a:gd name="adj" fmla="val 3264"/>
            </a:avLst>
          </a:prstGeom>
          <a:solidFill>
            <a:srgbClr val="99CCFF">
              <a:alpha val="10000"/>
            </a:srgbClr>
          </a:solidFill>
          <a:ln w="12700">
            <a:noFill/>
            <a:round/>
            <a:headEnd/>
            <a:tailEnd/>
          </a:ln>
          <a:effectLst/>
        </p:spPr>
        <p:txBody>
          <a:bodyPr anchor="ctr">
            <a:noAutofit/>
          </a:bodyPr>
          <a:lstStyle/>
          <a:p>
            <a:endParaRPr lang="ja-JP" altLang="en-US" dirty="0"/>
          </a:p>
        </p:txBody>
      </p:sp>
      <p:sp>
        <p:nvSpPr>
          <p:cNvPr id="25" name="角丸四角形 24"/>
          <p:cNvSpPr/>
          <p:nvPr/>
        </p:nvSpPr>
        <p:spPr bwMode="auto">
          <a:xfrm>
            <a:off x="4286248" y="3000372"/>
            <a:ext cx="4857752" cy="3143272"/>
          </a:xfrm>
          <a:prstGeom prst="roundRect">
            <a:avLst>
              <a:gd name="adj" fmla="val 2073"/>
            </a:avLst>
          </a:prstGeom>
          <a:solidFill>
            <a:srgbClr val="F8F8F8">
              <a:alpha val="9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570371" name="Rectangle 3"/>
          <p:cNvSpPr>
            <a:spLocks noGrp="1" noChangeArrowheads="1"/>
          </p:cNvSpPr>
          <p:nvPr>
            <p:ph type="title"/>
          </p:nvPr>
        </p:nvSpPr>
        <p:spPr/>
        <p:txBody>
          <a:bodyPr/>
          <a:lstStyle/>
          <a:p>
            <a:r>
              <a:rPr lang="ja-JP" altLang="en-US" dirty="0"/>
              <a:t>ポテンシャル補正項に対する精度</a:t>
            </a:r>
          </a:p>
        </p:txBody>
      </p:sp>
      <p:sp>
        <p:nvSpPr>
          <p:cNvPr id="2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570416" name="Rectangle 48"/>
          <p:cNvSpPr>
            <a:spLocks noChangeArrowheads="1"/>
          </p:cNvSpPr>
          <p:nvPr/>
        </p:nvSpPr>
        <p:spPr bwMode="auto">
          <a:xfrm>
            <a:off x="7524750" y="3141663"/>
            <a:ext cx="719138" cy="2447925"/>
          </a:xfrm>
          <a:prstGeom prst="rect">
            <a:avLst/>
          </a:prstGeom>
          <a:solidFill>
            <a:srgbClr val="CCFFCC">
              <a:alpha val="50000"/>
            </a:srgbClr>
          </a:solidFill>
          <a:ln w="12700">
            <a:noFill/>
            <a:miter lim="800000"/>
            <a:headEnd/>
            <a:tailEnd/>
          </a:ln>
          <a:effectLst/>
        </p:spPr>
        <p:txBody>
          <a:bodyPr anchor="ctr">
            <a:spAutoFit/>
          </a:bodyPr>
          <a:lstStyle/>
          <a:p>
            <a:endParaRPr lang="ja-JP" altLang="en-US" dirty="0"/>
          </a:p>
        </p:txBody>
      </p:sp>
      <p:sp>
        <p:nvSpPr>
          <p:cNvPr id="570373" name="Rectangle 5"/>
          <p:cNvSpPr>
            <a:spLocks noChangeArrowheads="1"/>
          </p:cNvSpPr>
          <p:nvPr/>
        </p:nvSpPr>
        <p:spPr bwMode="auto">
          <a:xfrm>
            <a:off x="395288" y="817069"/>
            <a:ext cx="4572000" cy="397353"/>
          </a:xfrm>
          <a:prstGeom prst="rect">
            <a:avLst/>
          </a:prstGeom>
          <a:noFill/>
          <a:ln w="15875">
            <a:noFill/>
            <a:miter lim="800000"/>
            <a:headEnd/>
            <a:tailEnd/>
          </a:ln>
          <a:effectLst/>
        </p:spPr>
        <p:txBody>
          <a:bodyPr>
            <a:noAutofit/>
          </a:bodyPr>
          <a:lstStyle/>
          <a:p>
            <a:pPr algn="l">
              <a:lnSpc>
                <a:spcPct val="110000"/>
              </a:lnSpc>
              <a:buClr>
                <a:schemeClr val="accent2"/>
              </a:buClr>
              <a:buSzPct val="70000"/>
              <a:buFont typeface="Wingdings" pitchFamily="2" charset="2"/>
              <a:buNone/>
            </a:pPr>
            <a:r>
              <a:rPr lang="ja-JP" altLang="en-US" sz="2000" dirty="0">
                <a:solidFill>
                  <a:srgbClr val="F8F8F8"/>
                </a:solidFill>
              </a:rPr>
              <a:t>ポテンシャル補正項の定量的評価</a:t>
            </a:r>
            <a:endParaRPr lang="ja-JP" altLang="en-US" sz="1600" dirty="0">
              <a:solidFill>
                <a:srgbClr val="F8F8F8"/>
              </a:solidFill>
              <a:sym typeface="Wingdings" pitchFamily="2" charset="2"/>
            </a:endParaRPr>
          </a:p>
        </p:txBody>
      </p:sp>
      <p:sp>
        <p:nvSpPr>
          <p:cNvPr id="570374" name="Rectangle 6"/>
          <p:cNvSpPr>
            <a:spLocks noChangeArrowheads="1"/>
          </p:cNvSpPr>
          <p:nvPr/>
        </p:nvSpPr>
        <p:spPr bwMode="auto">
          <a:xfrm>
            <a:off x="539750" y="1357298"/>
            <a:ext cx="1295400" cy="366895"/>
          </a:xfrm>
          <a:prstGeom prst="rect">
            <a:avLst/>
          </a:prstGeom>
          <a:noFill/>
          <a:ln w="15875">
            <a:noFill/>
            <a:miter lim="800000"/>
            <a:headEnd/>
            <a:tailEnd/>
          </a:ln>
          <a:effectLst/>
        </p:spPr>
        <p:txBody>
          <a:bodyPr>
            <a:noAutofit/>
          </a:bodyPr>
          <a:lstStyle/>
          <a:p>
            <a:pPr algn="l">
              <a:lnSpc>
                <a:spcPct val="110000"/>
              </a:lnSpc>
              <a:buClr>
                <a:schemeClr val="accent2"/>
              </a:buClr>
              <a:buSzPct val="70000"/>
              <a:buFont typeface="Wingdings" pitchFamily="2" charset="2"/>
              <a:buNone/>
            </a:pPr>
            <a:r>
              <a:rPr kumimoji="0" lang="ja-JP" altLang="en-US" dirty="0">
                <a:solidFill>
                  <a:srgbClr val="F8F8F8"/>
                </a:solidFill>
              </a:rPr>
              <a:t>初期目標 </a:t>
            </a:r>
            <a:r>
              <a:rPr lang="en-US" altLang="ja-JP" dirty="0">
                <a:solidFill>
                  <a:srgbClr val="F8F8F8"/>
                </a:solidFill>
              </a:rPr>
              <a:t>:</a:t>
            </a:r>
            <a:endParaRPr lang="en-US" altLang="ja-JP" sz="1400" dirty="0">
              <a:solidFill>
                <a:srgbClr val="F8F8F8"/>
              </a:solidFill>
              <a:sym typeface="Wingdings" pitchFamily="2" charset="2"/>
            </a:endParaRPr>
          </a:p>
        </p:txBody>
      </p:sp>
      <p:sp>
        <p:nvSpPr>
          <p:cNvPr id="570375" name="Rectangle 7"/>
          <p:cNvSpPr>
            <a:spLocks noChangeArrowheads="1"/>
          </p:cNvSpPr>
          <p:nvPr/>
        </p:nvSpPr>
        <p:spPr bwMode="auto">
          <a:xfrm>
            <a:off x="1690688" y="1320788"/>
            <a:ext cx="3457575" cy="39370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b="1" dirty="0">
                <a:solidFill>
                  <a:srgbClr val="FFCCCC"/>
                </a:solidFill>
              </a:rPr>
              <a:t>|</a:t>
            </a:r>
            <a:r>
              <a:rPr lang="en-US" altLang="ja-JP" b="1" dirty="0">
                <a:solidFill>
                  <a:srgbClr val="FFCCCC"/>
                </a:solidFill>
                <a:latin typeface="Symbol" pitchFamily="18" charset="2"/>
              </a:rPr>
              <a:t>a</a:t>
            </a:r>
            <a:r>
              <a:rPr lang="en-US" altLang="ja-JP" b="1" dirty="0">
                <a:solidFill>
                  <a:srgbClr val="FFCCCC"/>
                </a:solidFill>
              </a:rPr>
              <a:t>|&lt;10</a:t>
            </a:r>
            <a:r>
              <a:rPr lang="en-US" altLang="ja-JP" b="1" baseline="30000" dirty="0">
                <a:solidFill>
                  <a:srgbClr val="FFCCCC"/>
                </a:solidFill>
              </a:rPr>
              <a:t>-4</a:t>
            </a:r>
            <a:r>
              <a:rPr lang="en-US" altLang="ja-JP" b="1" dirty="0">
                <a:solidFill>
                  <a:srgbClr val="FFCCCC"/>
                </a:solidFill>
              </a:rPr>
              <a:t> ,  </a:t>
            </a:r>
            <a:r>
              <a:rPr lang="en-US" altLang="ja-JP" b="1" dirty="0">
                <a:solidFill>
                  <a:srgbClr val="FFCCCC"/>
                </a:solidFill>
                <a:latin typeface="Symbol" pitchFamily="18" charset="2"/>
              </a:rPr>
              <a:t>l</a:t>
            </a:r>
            <a:r>
              <a:rPr lang="en-US" altLang="ja-JP" b="1" dirty="0">
                <a:solidFill>
                  <a:srgbClr val="FFCCCC"/>
                </a:solidFill>
              </a:rPr>
              <a:t> =1-3 mm </a:t>
            </a:r>
            <a:endParaRPr lang="en-US" altLang="ja-JP" sz="1400" b="1" dirty="0">
              <a:solidFill>
                <a:srgbClr val="FFCCCC"/>
              </a:solidFill>
              <a:sym typeface="Wingdings" pitchFamily="2" charset="2"/>
            </a:endParaRPr>
          </a:p>
        </p:txBody>
      </p:sp>
      <p:grpSp>
        <p:nvGrpSpPr>
          <p:cNvPr id="30" name="グループ化 29"/>
          <p:cNvGrpSpPr/>
          <p:nvPr/>
        </p:nvGrpSpPr>
        <p:grpSpPr>
          <a:xfrm>
            <a:off x="827088" y="5686444"/>
            <a:ext cx="3316284" cy="385762"/>
            <a:chOff x="827088" y="5686444"/>
            <a:chExt cx="3316284" cy="385762"/>
          </a:xfrm>
        </p:grpSpPr>
        <p:sp>
          <p:nvSpPr>
            <p:cNvPr id="570381" name="Rectangle 13"/>
            <p:cNvSpPr>
              <a:spLocks noChangeArrowheads="1"/>
            </p:cNvSpPr>
            <p:nvPr/>
          </p:nvSpPr>
          <p:spPr bwMode="auto">
            <a:xfrm>
              <a:off x="1004888" y="5702040"/>
              <a:ext cx="1728787" cy="370166"/>
            </a:xfrm>
            <a:prstGeom prst="rect">
              <a:avLst/>
            </a:prstGeom>
            <a:noFill/>
            <a:ln w="15875">
              <a:noFill/>
              <a:miter lim="800000"/>
              <a:headEnd/>
              <a:tailEnd/>
            </a:ln>
            <a:effectLst/>
          </p:spPr>
          <p:txBody>
            <a:bodyPr>
              <a:noAutofit/>
            </a:bodyPr>
            <a:lstStyle/>
            <a:p>
              <a:pPr algn="l">
                <a:lnSpc>
                  <a:spcPct val="110000"/>
                </a:lnSpc>
                <a:buClr>
                  <a:schemeClr val="accent2"/>
                </a:buClr>
                <a:buSzPct val="70000"/>
                <a:buFont typeface="Wingdings" pitchFamily="2" charset="2"/>
                <a:buNone/>
              </a:pPr>
              <a:r>
                <a:rPr lang="en-US" altLang="ja-JP" dirty="0">
                  <a:solidFill>
                    <a:srgbClr val="CCECFF"/>
                  </a:solidFill>
                </a:rPr>
                <a:t>|</a:t>
              </a:r>
              <a:r>
                <a:rPr lang="en-US" altLang="ja-JP" dirty="0">
                  <a:solidFill>
                    <a:srgbClr val="CCECFF"/>
                  </a:solidFill>
                  <a:latin typeface="Symbol" pitchFamily="18" charset="2"/>
                </a:rPr>
                <a:t>a</a:t>
              </a:r>
              <a:r>
                <a:rPr lang="en-US" altLang="ja-JP" dirty="0">
                  <a:solidFill>
                    <a:srgbClr val="CCECFF"/>
                  </a:solidFill>
                </a:rPr>
                <a:t>|~ 1x10</a:t>
              </a:r>
              <a:r>
                <a:rPr lang="en-US" altLang="ja-JP" baseline="30000" dirty="0">
                  <a:solidFill>
                    <a:srgbClr val="CCECFF"/>
                  </a:solidFill>
                </a:rPr>
                <a:t>-6</a:t>
              </a:r>
              <a:r>
                <a:rPr lang="en-US" altLang="ja-JP" dirty="0">
                  <a:solidFill>
                    <a:srgbClr val="CCECFF"/>
                  </a:solidFill>
                </a:rPr>
                <a:t>  </a:t>
              </a:r>
              <a:endParaRPr lang="en-US" altLang="ja-JP" sz="1400" dirty="0">
                <a:solidFill>
                  <a:srgbClr val="CCECFF"/>
                </a:solidFill>
                <a:sym typeface="Wingdings" pitchFamily="2" charset="2"/>
              </a:endParaRPr>
            </a:p>
          </p:txBody>
        </p:sp>
        <p:sp>
          <p:nvSpPr>
            <p:cNvPr id="570382" name="AutoShape 14"/>
            <p:cNvSpPr>
              <a:spLocks noChangeArrowheads="1"/>
            </p:cNvSpPr>
            <p:nvPr/>
          </p:nvSpPr>
          <p:spPr bwMode="auto">
            <a:xfrm>
              <a:off x="827088" y="5759450"/>
              <a:ext cx="215900" cy="287338"/>
            </a:xfrm>
            <a:custGeom>
              <a:avLst/>
              <a:gdLst>
                <a:gd name="G0" fmla="+- 13517 0 0"/>
                <a:gd name="G1" fmla="+- 5424 0 0"/>
                <a:gd name="G2" fmla="+- 21600 0 5424"/>
                <a:gd name="G3" fmla="+- 10800 0 5424"/>
                <a:gd name="G4" fmla="+- 21600 0 13517"/>
                <a:gd name="G5" fmla="*/ G4 G3 10800"/>
                <a:gd name="G6" fmla="+- 21600 0 G5"/>
                <a:gd name="T0" fmla="*/ 13517 w 21600"/>
                <a:gd name="T1" fmla="*/ 0 h 21600"/>
                <a:gd name="T2" fmla="*/ 0 w 21600"/>
                <a:gd name="T3" fmla="*/ 10800 h 21600"/>
                <a:gd name="T4" fmla="*/ 1351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517" y="0"/>
                  </a:moveTo>
                  <a:lnTo>
                    <a:pt x="13517" y="5424"/>
                  </a:lnTo>
                  <a:lnTo>
                    <a:pt x="3375" y="5424"/>
                  </a:lnTo>
                  <a:lnTo>
                    <a:pt x="3375" y="16176"/>
                  </a:lnTo>
                  <a:lnTo>
                    <a:pt x="13517" y="16176"/>
                  </a:lnTo>
                  <a:lnTo>
                    <a:pt x="13517" y="21600"/>
                  </a:lnTo>
                  <a:lnTo>
                    <a:pt x="21600" y="10800"/>
                  </a:lnTo>
                  <a:close/>
                </a:path>
                <a:path w="21600" h="21600">
                  <a:moveTo>
                    <a:pt x="1350" y="5424"/>
                  </a:moveTo>
                  <a:lnTo>
                    <a:pt x="1350" y="16176"/>
                  </a:lnTo>
                  <a:lnTo>
                    <a:pt x="2700" y="16176"/>
                  </a:lnTo>
                  <a:lnTo>
                    <a:pt x="2700" y="5424"/>
                  </a:lnTo>
                  <a:close/>
                </a:path>
                <a:path w="21600" h="21600">
                  <a:moveTo>
                    <a:pt x="0" y="5424"/>
                  </a:moveTo>
                  <a:lnTo>
                    <a:pt x="0" y="16176"/>
                  </a:lnTo>
                  <a:lnTo>
                    <a:pt x="675" y="16176"/>
                  </a:lnTo>
                  <a:lnTo>
                    <a:pt x="675" y="5424"/>
                  </a:lnTo>
                  <a:close/>
                </a:path>
              </a:pathLst>
            </a:custGeom>
            <a:solidFill>
              <a:srgbClr val="99CCFF">
                <a:alpha val="10000"/>
              </a:srgbClr>
            </a:solidFill>
            <a:ln w="3175">
              <a:solidFill>
                <a:srgbClr val="CCECFF"/>
              </a:solidFill>
              <a:miter lim="800000"/>
              <a:headEnd/>
              <a:tailEnd/>
            </a:ln>
            <a:effectLst/>
          </p:spPr>
          <p:txBody>
            <a:bodyPr anchor="ctr">
              <a:noAutofit/>
            </a:bodyPr>
            <a:lstStyle/>
            <a:p>
              <a:endParaRPr lang="ja-JP" altLang="en-US" dirty="0"/>
            </a:p>
          </p:txBody>
        </p:sp>
        <p:sp>
          <p:nvSpPr>
            <p:cNvPr id="570383" name="Rectangle 15"/>
            <p:cNvSpPr>
              <a:spLocks noChangeArrowheads="1"/>
            </p:cNvSpPr>
            <p:nvPr/>
          </p:nvSpPr>
          <p:spPr bwMode="auto">
            <a:xfrm>
              <a:off x="2416172" y="5686444"/>
              <a:ext cx="1727200" cy="385762"/>
            </a:xfrm>
            <a:prstGeom prst="rect">
              <a:avLst/>
            </a:prstGeom>
            <a:noFill/>
            <a:ln w="15875">
              <a:noFill/>
              <a:miter lim="800000"/>
              <a:headEnd/>
              <a:tailEnd/>
            </a:ln>
            <a:effectLst/>
          </p:spPr>
          <p:txBody>
            <a:bodyPr>
              <a:noAutofit/>
            </a:bodyPr>
            <a:lstStyle/>
            <a:p>
              <a:pPr algn="l">
                <a:lnSpc>
                  <a:spcPct val="120000"/>
                </a:lnSpc>
                <a:buClr>
                  <a:schemeClr val="accent2"/>
                </a:buClr>
                <a:buSzPct val="70000"/>
                <a:buFont typeface="Wingdings" pitchFamily="2" charset="2"/>
                <a:buNone/>
              </a:pPr>
              <a:r>
                <a:rPr kumimoji="0" lang="ja-JP" altLang="en-US" sz="1600" dirty="0">
                  <a:solidFill>
                    <a:srgbClr val="F8F8F8"/>
                  </a:solidFill>
                </a:rPr>
                <a:t>の精度に対応</a:t>
              </a:r>
            </a:p>
          </p:txBody>
        </p:sp>
      </p:grpSp>
      <p:sp>
        <p:nvSpPr>
          <p:cNvPr id="570393" name="Rectangle 25"/>
          <p:cNvSpPr>
            <a:spLocks noChangeArrowheads="1"/>
          </p:cNvSpPr>
          <p:nvPr/>
        </p:nvSpPr>
        <p:spPr bwMode="auto">
          <a:xfrm>
            <a:off x="4970491" y="1804981"/>
            <a:ext cx="3744913" cy="69532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dirty="0">
                <a:solidFill>
                  <a:srgbClr val="FFCCCC"/>
                </a:solidFill>
              </a:rPr>
              <a:t>感度には </a:t>
            </a:r>
            <a:r>
              <a:rPr kumimoji="0" lang="en-US" altLang="ja-JP" dirty="0">
                <a:solidFill>
                  <a:srgbClr val="FFCCCC"/>
                </a:solidFill>
              </a:rPr>
              <a:t>2</a:t>
            </a:r>
            <a:r>
              <a:rPr kumimoji="0" lang="ja-JP" altLang="en-US" dirty="0">
                <a:solidFill>
                  <a:srgbClr val="FFCCCC"/>
                </a:solidFill>
              </a:rPr>
              <a:t>桁の余裕</a:t>
            </a:r>
          </a:p>
          <a:p>
            <a:pPr algn="l">
              <a:lnSpc>
                <a:spcPct val="110000"/>
              </a:lnSpc>
              <a:buClr>
                <a:schemeClr val="accent2"/>
              </a:buClr>
              <a:buSzPct val="70000"/>
              <a:buFont typeface="Wingdings" pitchFamily="2" charset="2"/>
              <a:buNone/>
            </a:pPr>
            <a:r>
              <a:rPr kumimoji="0" lang="ja-JP" altLang="en-US" dirty="0">
                <a:solidFill>
                  <a:srgbClr val="FFCCCC"/>
                </a:solidFill>
              </a:rPr>
              <a:t>     </a:t>
            </a:r>
            <a:r>
              <a:rPr kumimoji="0" lang="ja-JP" altLang="en-US" dirty="0">
                <a:solidFill>
                  <a:srgbClr val="FFCCCC"/>
                </a:solidFill>
                <a:sym typeface="Wingdings" pitchFamily="2" charset="2"/>
              </a:rPr>
              <a:t></a:t>
            </a:r>
            <a:r>
              <a:rPr kumimoji="0" lang="ja-JP" altLang="en-US" dirty="0">
                <a:solidFill>
                  <a:srgbClr val="FFCCCC"/>
                </a:solidFill>
              </a:rPr>
              <a:t>目</a:t>
            </a:r>
            <a:r>
              <a:rPr lang="ja-JP" altLang="en-US" dirty="0">
                <a:solidFill>
                  <a:srgbClr val="FFCCCC"/>
                </a:solidFill>
              </a:rPr>
              <a:t>標実現は十分可能</a:t>
            </a:r>
            <a:endParaRPr lang="ja-JP" altLang="en-US" dirty="0">
              <a:solidFill>
                <a:srgbClr val="FFCCCC"/>
              </a:solidFill>
              <a:sym typeface="Wingdings" pitchFamily="2" charset="2"/>
            </a:endParaRPr>
          </a:p>
        </p:txBody>
      </p:sp>
      <p:sp>
        <p:nvSpPr>
          <p:cNvPr id="570406" name="Rectangle 38"/>
          <p:cNvSpPr>
            <a:spLocks noChangeArrowheads="1"/>
          </p:cNvSpPr>
          <p:nvPr/>
        </p:nvSpPr>
        <p:spPr bwMode="auto">
          <a:xfrm>
            <a:off x="576263" y="1857364"/>
            <a:ext cx="3563937" cy="368691"/>
          </a:xfrm>
          <a:prstGeom prst="rect">
            <a:avLst/>
          </a:prstGeom>
          <a:noFill/>
          <a:ln w="15875">
            <a:noFill/>
            <a:miter lim="800000"/>
            <a:headEnd/>
            <a:tailEnd/>
          </a:ln>
          <a:effectLst/>
        </p:spPr>
        <p:txBody>
          <a:bodyPr>
            <a:noAutofit/>
          </a:bodyPr>
          <a:lstStyle/>
          <a:p>
            <a:pPr algn="l">
              <a:lnSpc>
                <a:spcPct val="110000"/>
              </a:lnSpc>
              <a:buClr>
                <a:schemeClr val="accent2"/>
              </a:buClr>
              <a:buSzPct val="70000"/>
              <a:buFont typeface="Wingdings" pitchFamily="2" charset="2"/>
              <a:buNone/>
            </a:pPr>
            <a:r>
              <a:rPr lang="ja-JP" altLang="en-US" dirty="0">
                <a:solidFill>
                  <a:srgbClr val="F8F8F8"/>
                </a:solidFill>
              </a:rPr>
              <a:t>距離 </a:t>
            </a:r>
            <a:r>
              <a:rPr lang="en-US" altLang="ja-JP" i="1" dirty="0">
                <a:solidFill>
                  <a:srgbClr val="F8F8F8"/>
                </a:solidFill>
              </a:rPr>
              <a:t>r </a:t>
            </a:r>
            <a:r>
              <a:rPr lang="en-US" altLang="ja-JP" dirty="0">
                <a:solidFill>
                  <a:srgbClr val="F8F8F8"/>
                </a:solidFill>
              </a:rPr>
              <a:t>=</a:t>
            </a:r>
            <a:r>
              <a:rPr lang="en-US" altLang="ja-JP" dirty="0">
                <a:solidFill>
                  <a:srgbClr val="F8F8F8"/>
                </a:solidFill>
                <a:latin typeface="Symbol" pitchFamily="18" charset="2"/>
              </a:rPr>
              <a:t>l </a:t>
            </a:r>
            <a:r>
              <a:rPr lang="ja-JP" altLang="en-US" dirty="0">
                <a:solidFill>
                  <a:srgbClr val="F8F8F8"/>
                </a:solidFill>
              </a:rPr>
              <a:t>で測定するときの力</a:t>
            </a:r>
            <a:endParaRPr lang="ja-JP" altLang="en-US" sz="1400" dirty="0">
              <a:solidFill>
                <a:srgbClr val="F8F8F8"/>
              </a:solidFill>
              <a:sym typeface="Wingdings" pitchFamily="2" charset="2"/>
            </a:endParaRPr>
          </a:p>
        </p:txBody>
      </p:sp>
      <p:pic>
        <p:nvPicPr>
          <p:cNvPr id="570411" name="Picture 43" descr="txp_fig"/>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lum bright="90000"/>
          </a:blip>
          <a:srcRect/>
          <a:stretch>
            <a:fillRect/>
          </a:stretch>
        </p:blipFill>
        <p:spPr bwMode="auto">
          <a:xfrm>
            <a:off x="919159" y="2227256"/>
            <a:ext cx="3081337" cy="273050"/>
          </a:xfrm>
          <a:prstGeom prst="rect">
            <a:avLst/>
          </a:prstGeom>
          <a:noFill/>
          <a:ln w="12700">
            <a:noFill/>
            <a:miter lim="800000"/>
            <a:headEnd/>
            <a:tailEnd/>
          </a:ln>
          <a:effectLst/>
        </p:spPr>
      </p:pic>
      <p:sp>
        <p:nvSpPr>
          <p:cNvPr id="570413" name="AutoShape 45"/>
          <p:cNvSpPr>
            <a:spLocks noChangeAspect="1" noChangeArrowheads="1"/>
          </p:cNvSpPr>
          <p:nvPr/>
        </p:nvSpPr>
        <p:spPr bwMode="auto">
          <a:xfrm>
            <a:off x="1255691" y="2638425"/>
            <a:ext cx="173037" cy="215900"/>
          </a:xfrm>
          <a:prstGeom prst="rightArrow">
            <a:avLst>
              <a:gd name="adj1" fmla="val 59167"/>
              <a:gd name="adj2" fmla="val 40625"/>
            </a:avLst>
          </a:prstGeom>
          <a:solidFill>
            <a:srgbClr val="99CCFF">
              <a:alpha val="10000"/>
            </a:srgbClr>
          </a:solidFill>
          <a:ln w="3175">
            <a:solidFill>
              <a:srgbClr val="CCECFF"/>
            </a:solidFill>
            <a:miter lim="800000"/>
            <a:headEnd/>
            <a:tailEnd/>
          </a:ln>
          <a:effectLst/>
        </p:spPr>
        <p:txBody>
          <a:bodyPr anchor="ctr">
            <a:noAutofit/>
          </a:bodyPr>
          <a:lstStyle/>
          <a:p>
            <a:endParaRPr lang="ja-JP" altLang="en-US" dirty="0"/>
          </a:p>
        </p:txBody>
      </p:sp>
      <p:pic>
        <p:nvPicPr>
          <p:cNvPr id="570418" name="Picture 50"/>
          <p:cNvPicPr>
            <a:picLocks noChangeAspect="1" noChangeArrowheads="1"/>
          </p:cNvPicPr>
          <p:nvPr/>
        </p:nvPicPr>
        <p:blipFill>
          <a:blip r:embed="rId5" cstate="print"/>
          <a:srcRect/>
          <a:stretch>
            <a:fillRect/>
          </a:stretch>
        </p:blipFill>
        <p:spPr bwMode="auto">
          <a:xfrm>
            <a:off x="4211638" y="2997200"/>
            <a:ext cx="4824412" cy="3095625"/>
          </a:xfrm>
          <a:prstGeom prst="rect">
            <a:avLst/>
          </a:prstGeom>
          <a:noFill/>
          <a:ln w="12700">
            <a:noFill/>
            <a:miter lim="800000"/>
            <a:headEnd/>
            <a:tailEnd/>
          </a:ln>
          <a:effectLst/>
        </p:spPr>
      </p:pic>
      <p:sp>
        <p:nvSpPr>
          <p:cNvPr id="570417" name="Rectangle 49"/>
          <p:cNvSpPr>
            <a:spLocks noChangeArrowheads="1"/>
          </p:cNvSpPr>
          <p:nvPr/>
        </p:nvSpPr>
        <p:spPr bwMode="auto">
          <a:xfrm rot="16200000">
            <a:off x="7454900" y="4433888"/>
            <a:ext cx="1296987" cy="293688"/>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kumimoji="0" lang="ja-JP" altLang="en-US" sz="1200" b="1" dirty="0">
                <a:solidFill>
                  <a:srgbClr val="33CC33"/>
                </a:solidFill>
              </a:rPr>
              <a:t>測定周波数帯</a:t>
            </a:r>
            <a:endParaRPr lang="ja-JP" altLang="en-US" sz="1200" b="1" dirty="0">
              <a:solidFill>
                <a:srgbClr val="33CC33"/>
              </a:solidFill>
              <a:sym typeface="Wingdings" pitchFamily="2" charset="2"/>
            </a:endParaRPr>
          </a:p>
        </p:txBody>
      </p:sp>
      <p:grpSp>
        <p:nvGrpSpPr>
          <p:cNvPr id="29" name="グループ化 28"/>
          <p:cNvGrpSpPr/>
          <p:nvPr/>
        </p:nvGrpSpPr>
        <p:grpSpPr>
          <a:xfrm>
            <a:off x="571472" y="3059118"/>
            <a:ext cx="3673475" cy="1227138"/>
            <a:chOff x="571472" y="3059118"/>
            <a:chExt cx="3673475" cy="1227138"/>
          </a:xfrm>
        </p:grpSpPr>
        <p:sp>
          <p:nvSpPr>
            <p:cNvPr id="570377" name="Rectangle 9"/>
            <p:cNvSpPr>
              <a:spLocks noChangeArrowheads="1"/>
            </p:cNvSpPr>
            <p:nvPr/>
          </p:nvSpPr>
          <p:spPr bwMode="auto">
            <a:xfrm>
              <a:off x="571472" y="3059118"/>
              <a:ext cx="3673475" cy="1227138"/>
            </a:xfrm>
            <a:prstGeom prst="rect">
              <a:avLst/>
            </a:prstGeom>
            <a:noFill/>
            <a:ln w="15875">
              <a:noFill/>
              <a:miter lim="800000"/>
              <a:headEnd/>
              <a:tailEnd/>
            </a:ln>
            <a:effectLst/>
          </p:spPr>
          <p:txBody>
            <a:bodyPr>
              <a:noAutofit/>
            </a:bodyPr>
            <a:lstStyle/>
            <a:p>
              <a:pPr algn="l">
                <a:lnSpc>
                  <a:spcPct val="120000"/>
                </a:lnSpc>
                <a:buClr>
                  <a:schemeClr val="accent2"/>
                </a:buClr>
                <a:buSzPct val="70000"/>
                <a:buFont typeface="Wingdings" pitchFamily="2" charset="2"/>
                <a:buNone/>
              </a:pPr>
              <a:r>
                <a:rPr kumimoji="0" lang="ja-JP" altLang="en-US" dirty="0">
                  <a:solidFill>
                    <a:srgbClr val="F8F8F8"/>
                  </a:solidFill>
                </a:rPr>
                <a:t>ニュートン重力の大きさ</a:t>
              </a:r>
            </a:p>
            <a:p>
              <a:pPr algn="l">
                <a:lnSpc>
                  <a:spcPct val="120000"/>
                </a:lnSpc>
                <a:buClr>
                  <a:schemeClr val="accent2"/>
                </a:buClr>
                <a:buSzPct val="70000"/>
                <a:buFont typeface="Wingdings" pitchFamily="2" charset="2"/>
                <a:buNone/>
              </a:pPr>
              <a:r>
                <a:rPr kumimoji="0" lang="ja-JP" altLang="en-US" sz="1400" dirty="0">
                  <a:solidFill>
                    <a:srgbClr val="5F5F5F"/>
                  </a:solidFill>
                </a:rPr>
                <a:t>     </a:t>
              </a:r>
              <a:r>
                <a:rPr kumimoji="0" lang="ja-JP" altLang="en-US" sz="1400" dirty="0">
                  <a:solidFill>
                    <a:srgbClr val="C0C0C0"/>
                  </a:solidFill>
                </a:rPr>
                <a:t>タングステン板 </a:t>
              </a:r>
              <a:r>
                <a:rPr kumimoji="0" lang="en-US" altLang="ja-JP" sz="1400" dirty="0">
                  <a:solidFill>
                    <a:srgbClr val="C0C0C0"/>
                  </a:solidFill>
                </a:rPr>
                <a:t>2</a:t>
              </a:r>
              <a:r>
                <a:rPr kumimoji="0" lang="ja-JP" altLang="en-US" sz="1400" dirty="0">
                  <a:solidFill>
                    <a:srgbClr val="C0C0C0"/>
                  </a:solidFill>
                </a:rPr>
                <a:t>枚に働く力</a:t>
              </a:r>
            </a:p>
            <a:p>
              <a:pPr algn="l">
                <a:lnSpc>
                  <a:spcPct val="120000"/>
                </a:lnSpc>
                <a:buClr>
                  <a:schemeClr val="accent2"/>
                </a:buClr>
                <a:buSzPct val="70000"/>
                <a:buFont typeface="Wingdings" pitchFamily="2" charset="2"/>
                <a:buNone/>
              </a:pPr>
              <a:r>
                <a:rPr kumimoji="0" lang="ja-JP" altLang="en-US" sz="1400" dirty="0">
                  <a:solidFill>
                    <a:srgbClr val="C0C0C0"/>
                  </a:solidFill>
                </a:rPr>
                <a:t>      </a:t>
              </a:r>
              <a:r>
                <a:rPr kumimoji="0" lang="en-US" altLang="ja-JP" sz="1400" dirty="0">
                  <a:solidFill>
                    <a:srgbClr val="C0C0C0"/>
                  </a:solidFill>
                </a:rPr>
                <a:t>10x10x1mm, </a:t>
              </a:r>
              <a:r>
                <a:rPr kumimoji="0" lang="ja-JP" altLang="en-US" sz="1400" dirty="0" smtClean="0">
                  <a:solidFill>
                    <a:srgbClr val="C0C0C0"/>
                  </a:solidFill>
                </a:rPr>
                <a:t>間隔 </a:t>
              </a:r>
              <a:r>
                <a:rPr kumimoji="0" lang="en-US" altLang="ja-JP" sz="1400" dirty="0">
                  <a:solidFill>
                    <a:srgbClr val="C0C0C0"/>
                  </a:solidFill>
                </a:rPr>
                <a:t>1mm</a:t>
              </a:r>
            </a:p>
            <a:p>
              <a:pPr algn="l">
                <a:lnSpc>
                  <a:spcPct val="120000"/>
                </a:lnSpc>
                <a:buClr>
                  <a:schemeClr val="accent2"/>
                </a:buClr>
                <a:buSzPct val="70000"/>
                <a:buFont typeface="Wingdings" pitchFamily="2" charset="2"/>
                <a:buNone/>
              </a:pPr>
              <a:r>
                <a:rPr kumimoji="0" lang="en-US" altLang="ja-JP" sz="1600" dirty="0"/>
                <a:t>            </a:t>
              </a:r>
              <a:r>
                <a:rPr kumimoji="0" lang="en-US" altLang="ja-JP" sz="1600" dirty="0">
                  <a:solidFill>
                    <a:srgbClr val="CCECFF"/>
                  </a:solidFill>
                </a:rPr>
                <a:t>2.5x10</a:t>
              </a:r>
              <a:r>
                <a:rPr kumimoji="0" lang="en-US" altLang="ja-JP" sz="1600" baseline="30000" dirty="0">
                  <a:solidFill>
                    <a:srgbClr val="CCECFF"/>
                  </a:solidFill>
                </a:rPr>
                <a:t>-10</a:t>
              </a:r>
              <a:r>
                <a:rPr kumimoji="0" lang="en-US" altLang="ja-JP" sz="1600" dirty="0">
                  <a:solidFill>
                    <a:srgbClr val="CCECFF"/>
                  </a:solidFill>
                </a:rPr>
                <a:t> N</a:t>
              </a:r>
            </a:p>
          </p:txBody>
        </p:sp>
        <p:sp>
          <p:nvSpPr>
            <p:cNvPr id="26" name="AutoShape 45"/>
            <p:cNvSpPr>
              <a:spLocks noChangeAspect="1" noChangeArrowheads="1"/>
            </p:cNvSpPr>
            <p:nvPr/>
          </p:nvSpPr>
          <p:spPr bwMode="auto">
            <a:xfrm>
              <a:off x="1117547" y="3979873"/>
              <a:ext cx="173037" cy="215900"/>
            </a:xfrm>
            <a:prstGeom prst="rightArrow">
              <a:avLst>
                <a:gd name="adj1" fmla="val 59167"/>
                <a:gd name="adj2" fmla="val 40625"/>
              </a:avLst>
            </a:prstGeom>
            <a:solidFill>
              <a:srgbClr val="99CCFF">
                <a:alpha val="10000"/>
              </a:srgbClr>
            </a:solidFill>
            <a:ln w="3175">
              <a:solidFill>
                <a:srgbClr val="CCECFF"/>
              </a:solidFill>
              <a:miter lim="800000"/>
              <a:headEnd/>
              <a:tailEnd/>
            </a:ln>
            <a:effectLst/>
          </p:spPr>
          <p:txBody>
            <a:bodyPr anchor="ctr">
              <a:noAutofit/>
            </a:bodyPr>
            <a:lstStyle/>
            <a:p>
              <a:endParaRPr lang="ja-JP" altLang="en-US" dirty="0"/>
            </a:p>
          </p:txBody>
        </p:sp>
      </p:grpSp>
      <p:grpSp>
        <p:nvGrpSpPr>
          <p:cNvPr id="28" name="グループ化 27"/>
          <p:cNvGrpSpPr/>
          <p:nvPr/>
        </p:nvGrpSpPr>
        <p:grpSpPr>
          <a:xfrm>
            <a:off x="611188" y="4294188"/>
            <a:ext cx="3889375" cy="1265237"/>
            <a:chOff x="611188" y="4294188"/>
            <a:chExt cx="3889375" cy="1265237"/>
          </a:xfrm>
        </p:grpSpPr>
        <p:sp>
          <p:nvSpPr>
            <p:cNvPr id="570392" name="Rectangle 24"/>
            <p:cNvSpPr>
              <a:spLocks noChangeArrowheads="1"/>
            </p:cNvSpPr>
            <p:nvPr/>
          </p:nvSpPr>
          <p:spPr bwMode="auto">
            <a:xfrm>
              <a:off x="611188" y="4294188"/>
              <a:ext cx="3889375" cy="1265237"/>
            </a:xfrm>
            <a:prstGeom prst="rect">
              <a:avLst/>
            </a:prstGeom>
            <a:noFill/>
            <a:ln w="15875">
              <a:noFill/>
              <a:miter lim="800000"/>
              <a:headEnd/>
              <a:tailEnd/>
            </a:ln>
            <a:effectLst/>
          </p:spPr>
          <p:txBody>
            <a:bodyPr>
              <a:noAutofit/>
            </a:bodyPr>
            <a:lstStyle/>
            <a:p>
              <a:pPr algn="l">
                <a:lnSpc>
                  <a:spcPct val="120000"/>
                </a:lnSpc>
                <a:buClr>
                  <a:schemeClr val="accent2"/>
                </a:buClr>
                <a:buSzPct val="70000"/>
                <a:buFont typeface="Wingdings" pitchFamily="2" charset="2"/>
                <a:buNone/>
              </a:pPr>
              <a:r>
                <a:rPr kumimoji="0" lang="ja-JP" altLang="en-US" dirty="0">
                  <a:solidFill>
                    <a:srgbClr val="F8F8F8"/>
                  </a:solidFill>
                </a:rPr>
                <a:t>見積もられる精度</a:t>
              </a:r>
            </a:p>
            <a:p>
              <a:pPr algn="l">
                <a:lnSpc>
                  <a:spcPct val="120000"/>
                </a:lnSpc>
                <a:buClr>
                  <a:schemeClr val="accent2"/>
                </a:buClr>
                <a:buSzPct val="70000"/>
                <a:buFont typeface="Wingdings" pitchFamily="2" charset="2"/>
                <a:buNone/>
              </a:pPr>
              <a:r>
                <a:rPr kumimoji="0" lang="ja-JP" altLang="en-US" sz="1600" dirty="0"/>
                <a:t>    </a:t>
              </a:r>
              <a:r>
                <a:rPr kumimoji="0" lang="ja-JP" altLang="en-US" sz="1400" dirty="0">
                  <a:solidFill>
                    <a:srgbClr val="C0C0C0"/>
                  </a:solidFill>
                </a:rPr>
                <a:t>良い帯域での感度</a:t>
              </a:r>
              <a:r>
                <a:rPr kumimoji="0" lang="en-US" altLang="ja-JP" sz="1400" dirty="0">
                  <a:solidFill>
                    <a:srgbClr val="C0C0C0"/>
                  </a:solidFill>
                </a:rPr>
                <a:t>:  5x10</a:t>
              </a:r>
              <a:r>
                <a:rPr kumimoji="0" lang="en-US" altLang="ja-JP" sz="1400" baseline="30000" dirty="0">
                  <a:solidFill>
                    <a:srgbClr val="C0C0C0"/>
                  </a:solidFill>
                </a:rPr>
                <a:t>-15</a:t>
              </a:r>
              <a:r>
                <a:rPr kumimoji="0" lang="en-US" altLang="ja-JP" sz="1400" dirty="0">
                  <a:solidFill>
                    <a:srgbClr val="C0C0C0"/>
                  </a:solidFill>
                </a:rPr>
                <a:t>  N/Hz</a:t>
              </a:r>
              <a:r>
                <a:rPr kumimoji="0" lang="en-US" altLang="ja-JP" sz="1400" baseline="30000" dirty="0">
                  <a:solidFill>
                    <a:srgbClr val="C0C0C0"/>
                  </a:solidFill>
                </a:rPr>
                <a:t>1/2</a:t>
              </a:r>
            </a:p>
            <a:p>
              <a:pPr algn="l">
                <a:lnSpc>
                  <a:spcPct val="120000"/>
                </a:lnSpc>
                <a:buClr>
                  <a:schemeClr val="accent2"/>
                </a:buClr>
                <a:buSzPct val="70000"/>
                <a:buFont typeface="Wingdings" pitchFamily="2" charset="2"/>
                <a:buNone/>
              </a:pPr>
              <a:r>
                <a:rPr kumimoji="0" lang="en-US" altLang="ja-JP" sz="1400" dirty="0">
                  <a:solidFill>
                    <a:srgbClr val="C0C0C0"/>
                  </a:solidFill>
                </a:rPr>
                <a:t>     </a:t>
              </a:r>
              <a:r>
                <a:rPr kumimoji="0" lang="ja-JP" altLang="en-US" sz="1400" dirty="0">
                  <a:solidFill>
                    <a:srgbClr val="C0C0C0"/>
                  </a:solidFill>
                </a:rPr>
                <a:t>測定時間          </a:t>
              </a:r>
              <a:r>
                <a:rPr kumimoji="0" lang="en-US" altLang="ja-JP" sz="1400" dirty="0">
                  <a:solidFill>
                    <a:srgbClr val="C0C0C0"/>
                  </a:solidFill>
                </a:rPr>
                <a:t>: 10</a:t>
              </a:r>
              <a:r>
                <a:rPr kumimoji="0" lang="en-US" altLang="ja-JP" sz="1400" baseline="30000" dirty="0">
                  <a:solidFill>
                    <a:srgbClr val="C0C0C0"/>
                  </a:solidFill>
                </a:rPr>
                <a:t>2</a:t>
              </a:r>
              <a:r>
                <a:rPr kumimoji="0" lang="en-US" altLang="ja-JP" sz="1400" dirty="0">
                  <a:solidFill>
                    <a:srgbClr val="C0C0C0"/>
                  </a:solidFill>
                </a:rPr>
                <a:t> sec</a:t>
              </a:r>
            </a:p>
            <a:p>
              <a:pPr algn="l">
                <a:lnSpc>
                  <a:spcPct val="120000"/>
                </a:lnSpc>
                <a:buClr>
                  <a:schemeClr val="accent2"/>
                </a:buClr>
                <a:buSzPct val="70000"/>
                <a:buFont typeface="Wingdings" pitchFamily="2" charset="2"/>
                <a:buNone/>
              </a:pPr>
              <a:r>
                <a:rPr kumimoji="0" lang="en-US" altLang="ja-JP" sz="1600" dirty="0"/>
                <a:t>           </a:t>
              </a:r>
              <a:r>
                <a:rPr kumimoji="0" lang="en-US" altLang="ja-JP" sz="1600" dirty="0">
                  <a:solidFill>
                    <a:srgbClr val="CCECFF"/>
                  </a:solidFill>
                </a:rPr>
                <a:t>5x10</a:t>
              </a:r>
              <a:r>
                <a:rPr kumimoji="0" lang="en-US" altLang="ja-JP" sz="1600" baseline="30000" dirty="0">
                  <a:solidFill>
                    <a:srgbClr val="CCECFF"/>
                  </a:solidFill>
                </a:rPr>
                <a:t>-16</a:t>
              </a:r>
              <a:r>
                <a:rPr kumimoji="0" lang="en-US" altLang="ja-JP" sz="1600" dirty="0">
                  <a:solidFill>
                    <a:srgbClr val="CCECFF"/>
                  </a:solidFill>
                </a:rPr>
                <a:t> N</a:t>
              </a:r>
            </a:p>
          </p:txBody>
        </p:sp>
        <p:sp>
          <p:nvSpPr>
            <p:cNvPr id="27" name="AutoShape 45"/>
            <p:cNvSpPr>
              <a:spLocks noChangeAspect="1" noChangeArrowheads="1"/>
            </p:cNvSpPr>
            <p:nvPr/>
          </p:nvSpPr>
          <p:spPr bwMode="auto">
            <a:xfrm>
              <a:off x="1112815" y="5286388"/>
              <a:ext cx="173037" cy="215900"/>
            </a:xfrm>
            <a:prstGeom prst="rightArrow">
              <a:avLst>
                <a:gd name="adj1" fmla="val 59167"/>
                <a:gd name="adj2" fmla="val 40625"/>
              </a:avLst>
            </a:prstGeom>
            <a:solidFill>
              <a:srgbClr val="99CCFF">
                <a:alpha val="10000"/>
              </a:srgbClr>
            </a:solidFill>
            <a:ln w="3175">
              <a:solidFill>
                <a:srgbClr val="CCECFF"/>
              </a:solidFill>
              <a:miter lim="800000"/>
              <a:headEnd/>
              <a:tailEnd/>
            </a:ln>
            <a:effectLst/>
          </p:spPr>
          <p:txBody>
            <a:bodyPr anchor="ctr">
              <a:noAutofit/>
            </a:bodyPr>
            <a:lstStyle/>
            <a:p>
              <a:endParaRPr lang="ja-JP" altLang="en-US" dirty="0"/>
            </a:p>
          </p:txBody>
        </p:sp>
      </p:grpSp>
      <p:sp>
        <p:nvSpPr>
          <p:cNvPr id="31" name="Rectangle 7"/>
          <p:cNvSpPr>
            <a:spLocks noChangeArrowheads="1"/>
          </p:cNvSpPr>
          <p:nvPr/>
        </p:nvSpPr>
        <p:spPr bwMode="auto">
          <a:xfrm>
            <a:off x="1428729" y="2571744"/>
            <a:ext cx="2857520" cy="500066"/>
          </a:xfrm>
          <a:prstGeom prst="rect">
            <a:avLst/>
          </a:prstGeom>
          <a:noFill/>
          <a:ln w="15875">
            <a:noFill/>
            <a:miter lim="800000"/>
            <a:headEnd/>
            <a:tailEnd/>
          </a:ln>
          <a:effectLst/>
        </p:spPr>
        <p:txBody>
          <a:bodyPr wrap="square">
            <a:noAutofit/>
          </a:bodyPr>
          <a:lstStyle/>
          <a:p>
            <a:pPr algn="l">
              <a:lnSpc>
                <a:spcPct val="110000"/>
              </a:lnSpc>
              <a:buClr>
                <a:schemeClr val="accent2"/>
              </a:buClr>
              <a:buSzPct val="70000"/>
              <a:buFont typeface="Wingdings" pitchFamily="2" charset="2"/>
              <a:buNone/>
            </a:pPr>
            <a:r>
              <a:rPr lang="en-US" altLang="ja-JP" sz="1600" dirty="0">
                <a:solidFill>
                  <a:srgbClr val="FFFFFF"/>
                </a:solidFill>
              </a:rPr>
              <a:t>|</a:t>
            </a:r>
            <a:r>
              <a:rPr lang="en-US" altLang="ja-JP" sz="1600" dirty="0">
                <a:solidFill>
                  <a:srgbClr val="FFFFFF"/>
                </a:solidFill>
                <a:latin typeface="Symbol" pitchFamily="18" charset="2"/>
              </a:rPr>
              <a:t>a</a:t>
            </a:r>
            <a:r>
              <a:rPr lang="en-US" altLang="ja-JP" sz="1600" dirty="0" smtClean="0">
                <a:solidFill>
                  <a:srgbClr val="FFFFFF"/>
                </a:solidFill>
              </a:rPr>
              <a:t>|</a:t>
            </a:r>
            <a:r>
              <a:rPr lang="ja-JP" altLang="en-US" sz="1600" dirty="0" smtClean="0">
                <a:solidFill>
                  <a:srgbClr val="FFFFFF"/>
                </a:solidFill>
              </a:rPr>
              <a:t>程度の相対精度が必要</a:t>
            </a:r>
            <a:endParaRPr lang="en-US" altLang="ja-JP" sz="1600" dirty="0">
              <a:solidFill>
                <a:srgbClr val="FFFFFF"/>
              </a:solidFill>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0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9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lum bright="-60000" contrast="-60000"/>
          </a:blip>
          <a:srcRect/>
          <a:stretch>
            <a:fillRect/>
          </a:stretch>
        </p:blipFill>
        <p:spPr bwMode="auto">
          <a:xfrm>
            <a:off x="4643438" y="755258"/>
            <a:ext cx="4214842" cy="5676460"/>
          </a:xfrm>
          <a:prstGeom prst="rect">
            <a:avLst/>
          </a:prstGeom>
          <a:noFill/>
          <a:ln w="9525">
            <a:noFill/>
            <a:miter lim="800000"/>
            <a:headEnd/>
            <a:tailEnd/>
          </a:ln>
          <a:effectLst/>
        </p:spPr>
      </p:pic>
      <p:sp>
        <p:nvSpPr>
          <p:cNvPr id="7"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118213" name="Rectangle 5"/>
          <p:cNvSpPr>
            <a:spLocks noGrp="1" noChangeArrowheads="1"/>
          </p:cNvSpPr>
          <p:nvPr>
            <p:ph type="body" idx="4294967295"/>
          </p:nvPr>
        </p:nvSpPr>
        <p:spPr>
          <a:xfrm>
            <a:off x="757238" y="765175"/>
            <a:ext cx="8386762" cy="5711825"/>
          </a:xfrm>
        </p:spPr>
        <p:txBody>
          <a:bodyPr/>
          <a:lstStyle/>
          <a:p>
            <a:pPr>
              <a:buFont typeface="Wingdings" pitchFamily="2" charset="2"/>
              <a:buNone/>
            </a:pPr>
            <a:r>
              <a:rPr lang="en-US" altLang="ja-JP" dirty="0"/>
              <a:t> </a:t>
            </a:r>
          </a:p>
        </p:txBody>
      </p:sp>
      <p:sp>
        <p:nvSpPr>
          <p:cNvPr id="1118212" name="Rectangle 4"/>
          <p:cNvSpPr>
            <a:spLocks noChangeArrowheads="1"/>
          </p:cNvSpPr>
          <p:nvPr/>
        </p:nvSpPr>
        <p:spPr bwMode="auto">
          <a:xfrm>
            <a:off x="1571604" y="1944319"/>
            <a:ext cx="5429288" cy="75713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3600" b="1" dirty="0" smtClean="0">
                <a:solidFill>
                  <a:srgbClr val="F8F8F8"/>
                </a:solidFill>
                <a:effectLst>
                  <a:outerShdw blurRad="38100" dist="38100" dir="2700000" algn="tl">
                    <a:srgbClr val="C0C0C0"/>
                  </a:outerShdw>
                </a:effectLst>
              </a:rPr>
              <a:t>3. </a:t>
            </a:r>
            <a:r>
              <a:rPr lang="ja-JP" altLang="en-US" sz="3600" b="1" dirty="0" smtClean="0">
                <a:solidFill>
                  <a:srgbClr val="F8F8F8"/>
                </a:solidFill>
                <a:effectLst>
                  <a:outerShdw blurRad="38100" dist="38100" dir="2700000" algn="tl">
                    <a:srgbClr val="C0C0C0"/>
                  </a:outerShdw>
                </a:effectLst>
              </a:rPr>
              <a:t>微小距離重力</a:t>
            </a:r>
            <a:endParaRPr lang="en-US" altLang="ja-JP" sz="3600" b="1" dirty="0" smtClean="0">
              <a:solidFill>
                <a:srgbClr val="F8F8F8"/>
              </a:solidFill>
              <a:effectLst>
                <a:outerShdw blurRad="38100" dist="38100" dir="2700000" algn="tl">
                  <a:srgbClr val="C0C0C0"/>
                </a:outerShdw>
              </a:effectLst>
            </a:endParaRPr>
          </a:p>
        </p:txBody>
      </p:sp>
      <p:sp>
        <p:nvSpPr>
          <p:cNvPr id="6" name="Rectangle 4"/>
          <p:cNvSpPr>
            <a:spLocks noChangeArrowheads="1"/>
          </p:cNvSpPr>
          <p:nvPr/>
        </p:nvSpPr>
        <p:spPr bwMode="auto">
          <a:xfrm>
            <a:off x="2100576" y="3026029"/>
            <a:ext cx="5429288" cy="1865126"/>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3200" b="1" dirty="0" smtClean="0">
                <a:solidFill>
                  <a:srgbClr val="FFFFFF"/>
                </a:solidFill>
                <a:effectLst>
                  <a:outerShdw blurRad="38100" dist="38100" dir="2700000" algn="tl">
                    <a:srgbClr val="C0C0C0"/>
                  </a:outerShdw>
                </a:effectLst>
              </a:rPr>
              <a:t>重力の逆二乗則</a:t>
            </a:r>
            <a:endParaRPr lang="en-US" altLang="ja-JP" sz="3200" b="1" dirty="0" smtClean="0">
              <a:solidFill>
                <a:srgbClr val="FFFFFF"/>
              </a:solidFill>
              <a:effectLst>
                <a:outerShdw blurRad="38100" dist="38100" dir="2700000" algn="tl">
                  <a:srgbClr val="C0C0C0"/>
                </a:outerShdw>
              </a:effectLst>
            </a:endParaRPr>
          </a:p>
          <a:p>
            <a:pPr algn="l">
              <a:lnSpc>
                <a:spcPct val="120000"/>
              </a:lnSpc>
              <a:buClr>
                <a:schemeClr val="accent2"/>
              </a:buClr>
              <a:buSzPct val="70000"/>
              <a:buFont typeface="Wingdings" pitchFamily="2" charset="2"/>
              <a:buNone/>
            </a:pPr>
            <a:r>
              <a:rPr lang="ja-JP" altLang="en-US" sz="3200" b="1" dirty="0" smtClean="0">
                <a:solidFill>
                  <a:srgbClr val="FFFFFF"/>
                </a:solidFill>
                <a:effectLst>
                  <a:outerShdw blurRad="38100" dist="38100" dir="2700000" algn="tl">
                    <a:srgbClr val="C0C0C0"/>
                  </a:outerShdw>
                </a:effectLst>
              </a:rPr>
              <a:t>捩じれ振子実験</a:t>
            </a:r>
            <a:endParaRPr lang="en-US" altLang="ja-JP" sz="3200" b="1" dirty="0" smtClean="0">
              <a:solidFill>
                <a:srgbClr val="FFFFFF"/>
              </a:solidFill>
              <a:effectLst>
                <a:outerShdw blurRad="38100" dist="38100" dir="2700000" algn="tl">
                  <a:srgbClr val="C0C0C0"/>
                </a:outerShdw>
              </a:effectLst>
            </a:endParaRPr>
          </a:p>
          <a:p>
            <a:pPr algn="l">
              <a:lnSpc>
                <a:spcPct val="120000"/>
              </a:lnSpc>
              <a:buClr>
                <a:schemeClr val="accent2"/>
              </a:buClr>
              <a:buSzPct val="70000"/>
              <a:buFont typeface="Wingdings" pitchFamily="2" charset="2"/>
              <a:buNone/>
            </a:pPr>
            <a:r>
              <a:rPr lang="ja-JP" altLang="en-US" sz="3200" b="1" dirty="0" smtClean="0">
                <a:solidFill>
                  <a:srgbClr val="FFCCCC"/>
                </a:solidFill>
                <a:effectLst>
                  <a:outerShdw blurRad="38100" dist="38100" dir="2700000" algn="tl">
                    <a:srgbClr val="C0C0C0"/>
                  </a:outerShdw>
                </a:effectLst>
              </a:rPr>
              <a:t>原子分光実験</a:t>
            </a:r>
            <a:endParaRPr lang="en-US" altLang="ja-JP" sz="3200" b="1" dirty="0" smtClean="0">
              <a:solidFill>
                <a:srgbClr val="FFCCCC"/>
              </a:solidFill>
              <a:effectLst>
                <a:outerShdw blurRad="38100" dist="38100" dir="2700000" algn="tl">
                  <a:srgbClr val="C0C0C0"/>
                </a:outerShdw>
              </a:effectLst>
            </a:endParaRPr>
          </a:p>
        </p:txBody>
      </p:sp>
      <p:sp>
        <p:nvSpPr>
          <p:cNvPr id="8" name="右矢印 7"/>
          <p:cNvSpPr/>
          <p:nvPr/>
        </p:nvSpPr>
        <p:spPr bwMode="auto">
          <a:xfrm>
            <a:off x="1785918" y="4429132"/>
            <a:ext cx="285752" cy="285752"/>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3"/>
          <p:cNvPicPr>
            <a:picLocks noChangeAspect="1" noChangeArrowheads="1"/>
          </p:cNvPicPr>
          <p:nvPr/>
        </p:nvPicPr>
        <p:blipFill>
          <a:blip r:embed="rId6" cstate="print"/>
          <a:srcRect/>
          <a:stretch>
            <a:fillRect/>
          </a:stretch>
        </p:blipFill>
        <p:spPr bwMode="auto">
          <a:xfrm>
            <a:off x="4643502" y="1571612"/>
            <a:ext cx="4103082" cy="4781544"/>
          </a:xfrm>
          <a:prstGeom prst="rect">
            <a:avLst/>
          </a:prstGeom>
          <a:noFill/>
          <a:ln w="9525">
            <a:noFill/>
            <a:miter lim="800000"/>
            <a:headEnd/>
            <a:tailEnd/>
          </a:ln>
        </p:spPr>
      </p:pic>
      <p:sp>
        <p:nvSpPr>
          <p:cNvPr id="584708" name="Rectangle 4"/>
          <p:cNvSpPr>
            <a:spLocks noGrp="1" noChangeArrowheads="1"/>
          </p:cNvSpPr>
          <p:nvPr>
            <p:ph type="title"/>
          </p:nvPr>
        </p:nvSpPr>
        <p:spPr/>
        <p:txBody>
          <a:bodyPr/>
          <a:lstStyle/>
          <a:p>
            <a:r>
              <a:rPr lang="ja-JP" altLang="en-US" dirty="0" smtClean="0"/>
              <a:t>分子スケールでの重力法則検証</a:t>
            </a:r>
            <a:endParaRPr lang="ja-JP" altLang="en-US" dirty="0"/>
          </a:p>
        </p:txBody>
      </p:sp>
      <p:sp>
        <p:nvSpPr>
          <p:cNvPr id="18"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584742" name="Rectangle 38"/>
          <p:cNvSpPr>
            <a:spLocks noChangeArrowheads="1"/>
          </p:cNvSpPr>
          <p:nvPr/>
        </p:nvSpPr>
        <p:spPr bwMode="auto">
          <a:xfrm>
            <a:off x="6715204" y="1071546"/>
            <a:ext cx="2071702" cy="464743"/>
          </a:xfrm>
          <a:prstGeom prst="rect">
            <a:avLst/>
          </a:prstGeom>
          <a:noFill/>
          <a:ln w="12700">
            <a:noFill/>
            <a:miter lim="800000"/>
            <a:headEnd/>
            <a:tailEnd/>
          </a:ln>
          <a:effectLst/>
        </p:spPr>
        <p:txBody>
          <a:bodyPr wrap="square">
            <a:spAutoFit/>
          </a:bodyPr>
          <a:lstStyle/>
          <a:p>
            <a:pPr algn="l">
              <a:lnSpc>
                <a:spcPct val="110000"/>
              </a:lnSpc>
              <a:buFontTx/>
              <a:buNone/>
            </a:pPr>
            <a:r>
              <a:rPr lang="en-US" altLang="ja-JP" sz="1100" b="1" dirty="0" err="1" smtClean="0">
                <a:solidFill>
                  <a:srgbClr val="F8F8F8"/>
                </a:solidFill>
                <a:ea typeface="HG創英角ｺﾞｼｯｸUB" pitchFamily="49" charset="-128"/>
              </a:rPr>
              <a:t>Nesvizshevsky</a:t>
            </a:r>
            <a:r>
              <a:rPr lang="en-US" altLang="ja-JP" sz="1100" b="1" dirty="0" smtClean="0">
                <a:solidFill>
                  <a:srgbClr val="F8F8F8"/>
                </a:solidFill>
                <a:ea typeface="HG創英角ｺﾞｼｯｸUB" pitchFamily="49" charset="-128"/>
              </a:rPr>
              <a:t> et. al,</a:t>
            </a:r>
          </a:p>
          <a:p>
            <a:pPr algn="l">
              <a:lnSpc>
                <a:spcPct val="110000"/>
              </a:lnSpc>
              <a:buFontTx/>
              <a:buNone/>
            </a:pPr>
            <a:r>
              <a:rPr lang="en-US" altLang="ja-JP" sz="1100" b="1" dirty="0" smtClean="0">
                <a:solidFill>
                  <a:srgbClr val="F8F8F8"/>
                </a:solidFill>
                <a:ea typeface="HG創英角ｺﾞｼｯｸUB" pitchFamily="49" charset="-128"/>
              </a:rPr>
              <a:t>PRD 77 034020 (2008) </a:t>
            </a:r>
            <a:endParaRPr lang="ja-JP" altLang="en-US" sz="1100" b="1" dirty="0">
              <a:solidFill>
                <a:srgbClr val="F8F8F8"/>
              </a:solidFill>
              <a:ea typeface="HG創英角ｺﾞｼｯｸUB" pitchFamily="49" charset="-128"/>
            </a:endParaRPr>
          </a:p>
        </p:txBody>
      </p:sp>
      <p:sp>
        <p:nvSpPr>
          <p:cNvPr id="584743" name="Rectangle 39"/>
          <p:cNvSpPr>
            <a:spLocks noChangeArrowheads="1"/>
          </p:cNvSpPr>
          <p:nvPr/>
        </p:nvSpPr>
        <p:spPr bwMode="auto">
          <a:xfrm>
            <a:off x="503207" y="1500174"/>
            <a:ext cx="3743325" cy="769441"/>
          </a:xfrm>
          <a:prstGeom prst="rect">
            <a:avLst/>
          </a:prstGeom>
          <a:noFill/>
          <a:ln w="12700">
            <a:noFill/>
            <a:miter lim="800000"/>
            <a:headEnd/>
            <a:tailEnd/>
          </a:ln>
          <a:effectLst/>
        </p:spPr>
        <p:txBody>
          <a:bodyPr>
            <a:spAutoFit/>
          </a:bodyPr>
          <a:lstStyle/>
          <a:p>
            <a:pPr algn="l">
              <a:lnSpc>
                <a:spcPct val="110000"/>
              </a:lnSpc>
              <a:buFontTx/>
              <a:buNone/>
            </a:pPr>
            <a:r>
              <a:rPr lang="ja-JP" altLang="en-US" sz="2000" dirty="0" smtClean="0">
                <a:solidFill>
                  <a:srgbClr val="FFFFFF"/>
                </a:solidFill>
              </a:rPr>
              <a:t>より短距離 </a:t>
            </a:r>
            <a:r>
              <a:rPr lang="en-US" altLang="ja-JP" sz="2000" b="1" dirty="0" smtClean="0">
                <a:solidFill>
                  <a:srgbClr val="FFFFFF"/>
                </a:solidFill>
              </a:rPr>
              <a:t>(&lt; 10</a:t>
            </a:r>
            <a:r>
              <a:rPr lang="en-US" altLang="ja-JP" sz="2000" b="1" baseline="30000" dirty="0" smtClean="0">
                <a:solidFill>
                  <a:srgbClr val="FFFFFF"/>
                </a:solidFill>
              </a:rPr>
              <a:t>-8</a:t>
            </a:r>
            <a:r>
              <a:rPr lang="en-US" altLang="ja-JP" sz="2000" b="1" dirty="0" smtClean="0">
                <a:solidFill>
                  <a:srgbClr val="FFFFFF"/>
                </a:solidFill>
              </a:rPr>
              <a:t> m)</a:t>
            </a:r>
            <a:r>
              <a:rPr lang="ja-JP" altLang="en-US" sz="2000" dirty="0" err="1" smtClean="0">
                <a:solidFill>
                  <a:srgbClr val="FFFFFF"/>
                </a:solidFill>
              </a:rPr>
              <a:t>での</a:t>
            </a:r>
            <a:endParaRPr lang="en-US" altLang="ja-JP" sz="2000" dirty="0" smtClean="0">
              <a:solidFill>
                <a:srgbClr val="FFFFFF"/>
              </a:solidFill>
            </a:endParaRPr>
          </a:p>
          <a:p>
            <a:pPr algn="l">
              <a:lnSpc>
                <a:spcPct val="110000"/>
              </a:lnSpc>
              <a:buFontTx/>
              <a:buNone/>
            </a:pPr>
            <a:r>
              <a:rPr lang="en-US" altLang="ja-JP" sz="2000" dirty="0" smtClean="0">
                <a:solidFill>
                  <a:srgbClr val="FFFFFF"/>
                </a:solidFill>
              </a:rPr>
              <a:t>                     </a:t>
            </a:r>
            <a:r>
              <a:rPr lang="ja-JP" altLang="en-US" sz="2000" dirty="0" smtClean="0">
                <a:solidFill>
                  <a:srgbClr val="FFFFFF"/>
                </a:solidFill>
              </a:rPr>
              <a:t>重力法則の検証</a:t>
            </a:r>
            <a:endParaRPr lang="en-US" altLang="ja-JP" sz="2000" dirty="0">
              <a:solidFill>
                <a:srgbClr val="FFFFFF"/>
              </a:solidFill>
            </a:endParaRPr>
          </a:p>
        </p:txBody>
      </p:sp>
      <p:sp>
        <p:nvSpPr>
          <p:cNvPr id="21" name="Text Box 16"/>
          <p:cNvSpPr txBox="1">
            <a:spLocks noChangeArrowheads="1"/>
          </p:cNvSpPr>
          <p:nvPr/>
        </p:nvSpPr>
        <p:spPr bwMode="auto">
          <a:xfrm>
            <a:off x="571472" y="2307519"/>
            <a:ext cx="3929090" cy="769441"/>
          </a:xfrm>
          <a:prstGeom prst="rect">
            <a:avLst/>
          </a:prstGeom>
          <a:noFill/>
          <a:ln w="9525">
            <a:noFill/>
            <a:miter lim="800000"/>
            <a:headEnd/>
            <a:tailEnd/>
          </a:ln>
        </p:spPr>
        <p:txBody>
          <a:bodyPr wrap="square">
            <a:spAutoFit/>
          </a:bodyPr>
          <a:lstStyle/>
          <a:p>
            <a:pPr algn="l" eaLnBrk="0" hangingPunct="0">
              <a:buFontTx/>
              <a:buNone/>
            </a:pPr>
            <a:r>
              <a:rPr kumimoji="0" lang="ja-JP" altLang="en-US" sz="2000" dirty="0" smtClean="0">
                <a:solidFill>
                  <a:srgbClr val="FFFFFF"/>
                </a:solidFill>
              </a:rPr>
              <a:t>先行研究</a:t>
            </a:r>
            <a:r>
              <a:rPr kumimoji="0" lang="en-US" altLang="ja-JP" sz="2000" dirty="0" smtClean="0">
                <a:solidFill>
                  <a:srgbClr val="FFFFFF"/>
                </a:solidFill>
              </a:rPr>
              <a:t>: </a:t>
            </a:r>
            <a:r>
              <a:rPr kumimoji="0" lang="ja-JP" altLang="en-US" sz="2000" dirty="0" smtClean="0">
                <a:solidFill>
                  <a:srgbClr val="FFFFFF"/>
                </a:solidFill>
              </a:rPr>
              <a:t>中性子散乱実験の解釈</a:t>
            </a:r>
            <a:endParaRPr kumimoji="0" lang="en-US" altLang="ja-JP" sz="2000" dirty="0" smtClean="0">
              <a:solidFill>
                <a:srgbClr val="FFFFFF"/>
              </a:solidFill>
            </a:endParaRPr>
          </a:p>
          <a:p>
            <a:pPr algn="l" eaLnBrk="0" hangingPunct="0">
              <a:lnSpc>
                <a:spcPct val="120000"/>
              </a:lnSpc>
              <a:buFontTx/>
              <a:buNone/>
            </a:pPr>
            <a:r>
              <a:rPr kumimoji="0" lang="en-US" altLang="ja-JP" sz="2000" dirty="0" smtClean="0">
                <a:solidFill>
                  <a:srgbClr val="FFFFFF"/>
                </a:solidFill>
              </a:rPr>
              <a:t>                </a:t>
            </a:r>
            <a:r>
              <a:rPr kumimoji="0" lang="en-US" altLang="ja-JP" sz="2000" dirty="0" smtClean="0">
                <a:solidFill>
                  <a:srgbClr val="FFFFFF"/>
                </a:solidFill>
                <a:latin typeface="Symbol" pitchFamily="18" charset="2"/>
              </a:rPr>
              <a:t>a</a:t>
            </a:r>
            <a:r>
              <a:rPr kumimoji="0" lang="en-US" altLang="ja-JP" sz="2000" dirty="0" smtClean="0">
                <a:solidFill>
                  <a:srgbClr val="FFFFFF"/>
                </a:solidFill>
              </a:rPr>
              <a:t> &lt; 10</a:t>
            </a:r>
            <a:r>
              <a:rPr kumimoji="0" lang="en-US" altLang="ja-JP" sz="2000" baseline="30000" dirty="0" smtClean="0">
                <a:solidFill>
                  <a:srgbClr val="FFFFFF"/>
                </a:solidFill>
              </a:rPr>
              <a:t>23  </a:t>
            </a:r>
            <a:r>
              <a:rPr kumimoji="0" lang="en-US" altLang="ja-JP" sz="2000" dirty="0" smtClean="0">
                <a:solidFill>
                  <a:srgbClr val="FFFFFF"/>
                </a:solidFill>
              </a:rPr>
              <a:t>(λ</a:t>
            </a:r>
            <a:r>
              <a:rPr kumimoji="0" lang="ja-JP" altLang="en-US" sz="2000" dirty="0" smtClean="0">
                <a:solidFill>
                  <a:srgbClr val="FFFFFF"/>
                </a:solidFill>
              </a:rPr>
              <a:t>～ </a:t>
            </a:r>
            <a:r>
              <a:rPr kumimoji="0" lang="en-US" altLang="ja-JP" sz="2000" dirty="0" smtClean="0">
                <a:solidFill>
                  <a:srgbClr val="FFFFFF"/>
                </a:solidFill>
              </a:rPr>
              <a:t>1 nm)</a:t>
            </a:r>
            <a:endParaRPr kumimoji="0" lang="ja-JP" altLang="en-US" sz="2000" dirty="0" smtClean="0">
              <a:solidFill>
                <a:srgbClr val="FFFFFF"/>
              </a:solidFill>
            </a:endParaRPr>
          </a:p>
        </p:txBody>
      </p:sp>
      <p:pic>
        <p:nvPicPr>
          <p:cNvPr id="29" name="Picture 15" descr="figure"/>
          <p:cNvPicPr>
            <a:picLocks noChangeAspect="1" noChangeArrowheads="1"/>
          </p:cNvPicPr>
          <p:nvPr>
            <p:custDataLst>
              <p:tags r:id="rId1"/>
            </p:custDataLst>
          </p:nvPr>
        </p:nvPicPr>
        <p:blipFill>
          <a:blip r:embed="rId7" cstate="print">
            <a:clrChange>
              <a:clrFrom>
                <a:srgbClr val="FFFFFF"/>
              </a:clrFrom>
              <a:clrTo>
                <a:srgbClr val="FFFFFF">
                  <a:alpha val="0"/>
                </a:srgbClr>
              </a:clrTo>
            </a:clrChange>
            <a:lum bright="100000"/>
          </a:blip>
          <a:srcRect/>
          <a:stretch>
            <a:fillRect/>
          </a:stretch>
        </p:blipFill>
        <p:spPr bwMode="auto">
          <a:xfrm>
            <a:off x="5715072" y="5217424"/>
            <a:ext cx="1785950" cy="211840"/>
          </a:xfrm>
          <a:prstGeom prst="rect">
            <a:avLst/>
          </a:prstGeom>
          <a:noFill/>
          <a:ln w="9525">
            <a:noFill/>
            <a:miter lim="800000"/>
            <a:headEnd/>
            <a:tailEnd/>
          </a:ln>
        </p:spPr>
      </p:pic>
      <p:pic>
        <p:nvPicPr>
          <p:cNvPr id="30" name="図 29" descr="figure.bmp"/>
          <p:cNvPicPr>
            <a:picLocks noChangeAspect="1"/>
          </p:cNvPicPr>
          <p:nvPr>
            <p:custDataLst>
              <p:tags r:id="rId2"/>
            </p:custDataLst>
          </p:nvPr>
        </p:nvPicPr>
        <p:blipFill>
          <a:blip r:embed="rId8" cstate="print">
            <a:clrChange>
              <a:clrFrom>
                <a:srgbClr val="FFFFFF"/>
              </a:clrFrom>
              <a:clrTo>
                <a:srgbClr val="FFFFFF">
                  <a:alpha val="0"/>
                </a:srgbClr>
              </a:clrTo>
            </a:clrChange>
            <a:lum bright="100000"/>
          </a:blip>
          <a:stretch>
            <a:fillRect/>
          </a:stretch>
        </p:blipFill>
        <p:spPr>
          <a:xfrm>
            <a:off x="5429320" y="4857760"/>
            <a:ext cx="2000264" cy="262318"/>
          </a:xfrm>
          <a:prstGeom prst="rect">
            <a:avLst/>
          </a:prstGeom>
          <a:noFill/>
        </p:spPr>
      </p:pic>
      <p:pic>
        <p:nvPicPr>
          <p:cNvPr id="34" name="図 33" descr="figure.bmp"/>
          <p:cNvPicPr>
            <a:picLocks noChangeAspect="1"/>
          </p:cNvPicPr>
          <p:nvPr>
            <p:custDataLst>
              <p:tags r:id="rId3"/>
            </p:custDataLst>
          </p:nvPr>
        </p:nvPicPr>
        <p:blipFill>
          <a:blip r:embed="rId9" cstate="print">
            <a:clrChange>
              <a:clrFrom>
                <a:srgbClr val="FFFFFF"/>
              </a:clrFrom>
              <a:clrTo>
                <a:srgbClr val="FFFFFF">
                  <a:alpha val="0"/>
                </a:srgbClr>
              </a:clrTo>
            </a:clrChange>
            <a:lum bright="100000"/>
          </a:blip>
          <a:stretch>
            <a:fillRect/>
          </a:stretch>
        </p:blipFill>
        <p:spPr>
          <a:xfrm>
            <a:off x="8858344" y="1584216"/>
            <a:ext cx="214314" cy="201710"/>
          </a:xfrm>
          <a:prstGeom prst="rect">
            <a:avLst/>
          </a:prstGeom>
          <a:noFill/>
        </p:spPr>
      </p:pic>
      <p:sp>
        <p:nvSpPr>
          <p:cNvPr id="35" name="Rectangle 39"/>
          <p:cNvSpPr>
            <a:spLocks noChangeArrowheads="1"/>
          </p:cNvSpPr>
          <p:nvPr/>
        </p:nvSpPr>
        <p:spPr bwMode="auto">
          <a:xfrm>
            <a:off x="8644030" y="5603736"/>
            <a:ext cx="304777" cy="397032"/>
          </a:xfrm>
          <a:prstGeom prst="rect">
            <a:avLst/>
          </a:prstGeom>
          <a:noFill/>
          <a:ln w="12700">
            <a:noFill/>
            <a:miter lim="800000"/>
            <a:headEnd/>
            <a:tailEnd/>
          </a:ln>
          <a:effectLst/>
        </p:spPr>
        <p:txBody>
          <a:bodyPr wrap="square">
            <a:spAutoFit/>
          </a:bodyPr>
          <a:lstStyle/>
          <a:p>
            <a:pPr algn="l">
              <a:lnSpc>
                <a:spcPct val="110000"/>
              </a:lnSpc>
              <a:buFontTx/>
              <a:buNone/>
            </a:pPr>
            <a:r>
              <a:rPr lang="en-US" altLang="ja-JP" dirty="0" smtClean="0">
                <a:solidFill>
                  <a:srgbClr val="FFFFFF"/>
                </a:solidFill>
              </a:rPr>
              <a:t>1</a:t>
            </a:r>
            <a:endParaRPr lang="en-US" altLang="ja-JP" dirty="0">
              <a:solidFill>
                <a:srgbClr val="FFFFFF"/>
              </a:solidFill>
            </a:endParaRPr>
          </a:p>
        </p:txBody>
      </p:sp>
      <p:sp>
        <p:nvSpPr>
          <p:cNvPr id="36" name="Rectangle 39"/>
          <p:cNvSpPr>
            <a:spLocks noChangeArrowheads="1"/>
          </p:cNvSpPr>
          <p:nvPr/>
        </p:nvSpPr>
        <p:spPr bwMode="auto">
          <a:xfrm>
            <a:off x="8501154" y="4389290"/>
            <a:ext cx="642878" cy="397032"/>
          </a:xfrm>
          <a:prstGeom prst="rect">
            <a:avLst/>
          </a:prstGeom>
          <a:noFill/>
          <a:ln w="12700">
            <a:noFill/>
            <a:miter lim="800000"/>
            <a:headEnd/>
            <a:tailEnd/>
          </a:ln>
          <a:effectLst/>
        </p:spPr>
        <p:txBody>
          <a:bodyPr wrap="square">
            <a:spAutoFit/>
          </a:bodyPr>
          <a:lstStyle/>
          <a:p>
            <a:pPr algn="l">
              <a:lnSpc>
                <a:spcPct val="110000"/>
              </a:lnSpc>
              <a:buFontTx/>
              <a:buNone/>
            </a:pPr>
            <a:r>
              <a:rPr lang="en-US" altLang="ja-JP" dirty="0" smtClean="0">
                <a:solidFill>
                  <a:srgbClr val="FFFFFF"/>
                </a:solidFill>
              </a:rPr>
              <a:t>10</a:t>
            </a:r>
            <a:r>
              <a:rPr lang="en-US" altLang="ja-JP" baseline="30000" dirty="0" smtClean="0">
                <a:solidFill>
                  <a:srgbClr val="FFFFFF"/>
                </a:solidFill>
              </a:rPr>
              <a:t>10</a:t>
            </a:r>
            <a:endParaRPr lang="en-US" altLang="ja-JP" baseline="30000" dirty="0">
              <a:solidFill>
                <a:srgbClr val="FFFFFF"/>
              </a:solidFill>
            </a:endParaRPr>
          </a:p>
        </p:txBody>
      </p:sp>
      <p:sp>
        <p:nvSpPr>
          <p:cNvPr id="37" name="Rectangle 39"/>
          <p:cNvSpPr>
            <a:spLocks noChangeArrowheads="1"/>
          </p:cNvSpPr>
          <p:nvPr/>
        </p:nvSpPr>
        <p:spPr bwMode="auto">
          <a:xfrm>
            <a:off x="8501154" y="3071810"/>
            <a:ext cx="642878" cy="397032"/>
          </a:xfrm>
          <a:prstGeom prst="rect">
            <a:avLst/>
          </a:prstGeom>
          <a:noFill/>
          <a:ln w="12700">
            <a:noFill/>
            <a:miter lim="800000"/>
            <a:headEnd/>
            <a:tailEnd/>
          </a:ln>
          <a:effectLst/>
        </p:spPr>
        <p:txBody>
          <a:bodyPr wrap="square">
            <a:spAutoFit/>
          </a:bodyPr>
          <a:lstStyle/>
          <a:p>
            <a:pPr algn="l">
              <a:lnSpc>
                <a:spcPct val="110000"/>
              </a:lnSpc>
              <a:buFontTx/>
              <a:buNone/>
            </a:pPr>
            <a:r>
              <a:rPr lang="en-US" altLang="ja-JP" dirty="0" smtClean="0">
                <a:solidFill>
                  <a:srgbClr val="FFFFFF"/>
                </a:solidFill>
              </a:rPr>
              <a:t>10</a:t>
            </a:r>
            <a:r>
              <a:rPr lang="en-US" altLang="ja-JP" baseline="30000" dirty="0" smtClean="0">
                <a:solidFill>
                  <a:srgbClr val="FFFFFF"/>
                </a:solidFill>
              </a:rPr>
              <a:t>20</a:t>
            </a:r>
            <a:endParaRPr lang="en-US" altLang="ja-JP" baseline="30000" dirty="0">
              <a:solidFill>
                <a:srgbClr val="FFFFFF"/>
              </a:solidFill>
            </a:endParaRPr>
          </a:p>
        </p:txBody>
      </p:sp>
      <p:sp>
        <p:nvSpPr>
          <p:cNvPr id="38" name="Rectangle 39"/>
          <p:cNvSpPr>
            <a:spLocks noChangeArrowheads="1"/>
          </p:cNvSpPr>
          <p:nvPr/>
        </p:nvSpPr>
        <p:spPr bwMode="auto">
          <a:xfrm>
            <a:off x="8501154" y="1846248"/>
            <a:ext cx="642878" cy="397032"/>
          </a:xfrm>
          <a:prstGeom prst="rect">
            <a:avLst/>
          </a:prstGeom>
          <a:noFill/>
          <a:ln w="12700">
            <a:noFill/>
            <a:miter lim="800000"/>
            <a:headEnd/>
            <a:tailEnd/>
          </a:ln>
          <a:effectLst/>
        </p:spPr>
        <p:txBody>
          <a:bodyPr wrap="square">
            <a:spAutoFit/>
          </a:bodyPr>
          <a:lstStyle/>
          <a:p>
            <a:pPr algn="l">
              <a:lnSpc>
                <a:spcPct val="110000"/>
              </a:lnSpc>
              <a:buFontTx/>
              <a:buNone/>
            </a:pPr>
            <a:r>
              <a:rPr lang="en-US" altLang="ja-JP" dirty="0" smtClean="0">
                <a:solidFill>
                  <a:srgbClr val="FFFFFF"/>
                </a:solidFill>
              </a:rPr>
              <a:t>10</a:t>
            </a:r>
            <a:r>
              <a:rPr lang="en-US" altLang="ja-JP" baseline="30000" dirty="0" smtClean="0">
                <a:solidFill>
                  <a:srgbClr val="FFFFFF"/>
                </a:solidFill>
              </a:rPr>
              <a:t>30</a:t>
            </a:r>
            <a:endParaRPr lang="en-US" altLang="ja-JP" baseline="30000" dirty="0">
              <a:solidFill>
                <a:srgbClr val="FFFFFF"/>
              </a:solidFill>
            </a:endParaRPr>
          </a:p>
        </p:txBody>
      </p:sp>
      <p:grpSp>
        <p:nvGrpSpPr>
          <p:cNvPr id="47" name="グループ化 46"/>
          <p:cNvGrpSpPr/>
          <p:nvPr/>
        </p:nvGrpSpPr>
        <p:grpSpPr>
          <a:xfrm>
            <a:off x="428596" y="2881423"/>
            <a:ext cx="5913733" cy="2916143"/>
            <a:chOff x="428596" y="2881423"/>
            <a:chExt cx="5913733" cy="2916143"/>
          </a:xfrm>
        </p:grpSpPr>
        <p:sp>
          <p:nvSpPr>
            <p:cNvPr id="46" name="AutoShape 2"/>
            <p:cNvSpPr>
              <a:spLocks noChangeArrowheads="1"/>
            </p:cNvSpPr>
            <p:nvPr/>
          </p:nvSpPr>
          <p:spPr bwMode="auto">
            <a:xfrm>
              <a:off x="428596" y="4214818"/>
              <a:ext cx="4103688" cy="1571636"/>
            </a:xfrm>
            <a:prstGeom prst="roundRect">
              <a:avLst>
                <a:gd name="adj" fmla="val 3264"/>
              </a:avLst>
            </a:prstGeom>
            <a:solidFill>
              <a:srgbClr val="FFCCCC">
                <a:alpha val="9804"/>
              </a:srgbClr>
            </a:solidFill>
            <a:ln w="12700">
              <a:noFill/>
              <a:round/>
              <a:headEnd/>
              <a:tailEnd/>
            </a:ln>
            <a:effectLst/>
          </p:spPr>
          <p:txBody>
            <a:bodyPr wrap="square" anchor="ctr">
              <a:noAutofit/>
            </a:bodyPr>
            <a:lstStyle/>
            <a:p>
              <a:endParaRPr lang="ja-JP" altLang="en-US" dirty="0"/>
            </a:p>
          </p:txBody>
        </p:sp>
        <p:sp>
          <p:nvSpPr>
            <p:cNvPr id="40" name="AutoShape 38"/>
            <p:cNvSpPr>
              <a:spLocks noChangeArrowheads="1"/>
            </p:cNvSpPr>
            <p:nvPr/>
          </p:nvSpPr>
          <p:spPr bwMode="auto">
            <a:xfrm rot="5400000">
              <a:off x="1919242" y="3255962"/>
              <a:ext cx="296863" cy="357188"/>
            </a:xfrm>
            <a:custGeom>
              <a:avLst/>
              <a:gdLst>
                <a:gd name="G0" fmla="+- 11475 0 0"/>
                <a:gd name="G1" fmla="+- 4469 0 0"/>
                <a:gd name="G2" fmla="+- 21600 0 4469"/>
                <a:gd name="G3" fmla="+- 10800 0 4469"/>
                <a:gd name="G4" fmla="+- 21600 0 11475"/>
                <a:gd name="G5" fmla="*/ G4 G3 10800"/>
                <a:gd name="G6" fmla="+- 21600 0 G5"/>
                <a:gd name="T0" fmla="*/ 11475 w 21600"/>
                <a:gd name="T1" fmla="*/ 0 h 21600"/>
                <a:gd name="T2" fmla="*/ 0 w 21600"/>
                <a:gd name="T3" fmla="*/ 10800 h 21600"/>
                <a:gd name="T4" fmla="*/ 1147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475" y="0"/>
                  </a:moveTo>
                  <a:lnTo>
                    <a:pt x="11475" y="4469"/>
                  </a:lnTo>
                  <a:lnTo>
                    <a:pt x="3375" y="4469"/>
                  </a:lnTo>
                  <a:lnTo>
                    <a:pt x="3375" y="17131"/>
                  </a:lnTo>
                  <a:lnTo>
                    <a:pt x="11475" y="17131"/>
                  </a:lnTo>
                  <a:lnTo>
                    <a:pt x="11475" y="21600"/>
                  </a:lnTo>
                  <a:lnTo>
                    <a:pt x="21600" y="10800"/>
                  </a:lnTo>
                  <a:close/>
                </a:path>
                <a:path w="21600" h="21600">
                  <a:moveTo>
                    <a:pt x="1350" y="4469"/>
                  </a:moveTo>
                  <a:lnTo>
                    <a:pt x="1350" y="17131"/>
                  </a:lnTo>
                  <a:lnTo>
                    <a:pt x="2700" y="17131"/>
                  </a:lnTo>
                  <a:lnTo>
                    <a:pt x="2700" y="4469"/>
                  </a:lnTo>
                  <a:close/>
                </a:path>
                <a:path w="21600" h="21600">
                  <a:moveTo>
                    <a:pt x="0" y="4469"/>
                  </a:moveTo>
                  <a:lnTo>
                    <a:pt x="0" y="17131"/>
                  </a:lnTo>
                  <a:lnTo>
                    <a:pt x="675" y="17131"/>
                  </a:lnTo>
                  <a:lnTo>
                    <a:pt x="675" y="4469"/>
                  </a:lnTo>
                  <a:close/>
                </a:path>
              </a:pathLst>
            </a:custGeom>
            <a:solidFill>
              <a:srgbClr val="FFFFFF">
                <a:alpha val="20000"/>
              </a:srgbClr>
            </a:solidFill>
            <a:ln w="3175">
              <a:solidFill>
                <a:srgbClr val="FFFFFF"/>
              </a:solidFill>
              <a:miter lim="800000"/>
              <a:headEnd/>
              <a:tailEnd/>
            </a:ln>
            <a:effectLst/>
          </p:spPr>
          <p:txBody>
            <a:bodyPr anchor="ctr">
              <a:spAutoFit/>
            </a:bodyPr>
            <a:lstStyle/>
            <a:p>
              <a:endParaRPr lang="ja-JP" altLang="en-US"/>
            </a:p>
          </p:txBody>
        </p:sp>
        <p:sp>
          <p:nvSpPr>
            <p:cNvPr id="41" name="Rectangle 39"/>
            <p:cNvSpPr>
              <a:spLocks noChangeArrowheads="1"/>
            </p:cNvSpPr>
            <p:nvPr/>
          </p:nvSpPr>
          <p:spPr bwMode="auto">
            <a:xfrm>
              <a:off x="460318" y="3670803"/>
              <a:ext cx="4019553" cy="430887"/>
            </a:xfrm>
            <a:prstGeom prst="rect">
              <a:avLst/>
            </a:prstGeom>
            <a:noFill/>
            <a:ln w="12700">
              <a:noFill/>
              <a:miter lim="800000"/>
              <a:headEnd/>
              <a:tailEnd/>
            </a:ln>
            <a:effectLst/>
          </p:spPr>
          <p:txBody>
            <a:bodyPr wrap="square">
              <a:spAutoFit/>
            </a:bodyPr>
            <a:lstStyle/>
            <a:p>
              <a:pPr algn="l">
                <a:lnSpc>
                  <a:spcPct val="110000"/>
                </a:lnSpc>
                <a:buFontTx/>
                <a:buNone/>
              </a:pPr>
              <a:r>
                <a:rPr lang="ja-JP" altLang="en-US" sz="2000" dirty="0" smtClean="0">
                  <a:solidFill>
                    <a:srgbClr val="FFFFFF"/>
                  </a:solidFill>
                </a:rPr>
                <a:t>より良い制限を与える実験を実施中</a:t>
              </a:r>
              <a:endParaRPr lang="en-US" altLang="ja-JP" sz="2000" dirty="0" smtClean="0">
                <a:solidFill>
                  <a:srgbClr val="FFFFFF"/>
                </a:solidFill>
              </a:endParaRPr>
            </a:p>
          </p:txBody>
        </p:sp>
        <p:sp>
          <p:nvSpPr>
            <p:cNvPr id="42" name="Rectangle 39"/>
            <p:cNvSpPr>
              <a:spLocks noChangeArrowheads="1"/>
            </p:cNvSpPr>
            <p:nvPr/>
          </p:nvSpPr>
          <p:spPr bwMode="auto">
            <a:xfrm>
              <a:off x="655607" y="4223671"/>
              <a:ext cx="4019553" cy="735907"/>
            </a:xfrm>
            <a:prstGeom prst="rect">
              <a:avLst/>
            </a:prstGeom>
            <a:noFill/>
            <a:ln w="12700">
              <a:noFill/>
              <a:miter lim="800000"/>
              <a:headEnd/>
              <a:tailEnd/>
            </a:ln>
            <a:effectLst/>
          </p:spPr>
          <p:txBody>
            <a:bodyPr wrap="square">
              <a:spAutoFit/>
            </a:bodyPr>
            <a:lstStyle/>
            <a:p>
              <a:pPr algn="l">
                <a:lnSpc>
                  <a:spcPct val="110000"/>
                </a:lnSpc>
                <a:buFontTx/>
                <a:buNone/>
              </a:pPr>
              <a:r>
                <a:rPr lang="ja-JP" altLang="en-US" sz="2000" dirty="0" smtClean="0">
                  <a:solidFill>
                    <a:srgbClr val="FF99CC"/>
                  </a:solidFill>
                </a:rPr>
                <a:t>光トラップされた</a:t>
              </a:r>
              <a:endParaRPr lang="en-US" altLang="ja-JP" sz="2000" dirty="0" smtClean="0">
                <a:solidFill>
                  <a:srgbClr val="FF99CC"/>
                </a:solidFill>
              </a:endParaRPr>
            </a:p>
            <a:p>
              <a:pPr algn="l">
                <a:lnSpc>
                  <a:spcPct val="110000"/>
                </a:lnSpc>
                <a:buFontTx/>
                <a:buNone/>
              </a:pPr>
              <a:r>
                <a:rPr lang="ja-JP" altLang="en-US" sz="2000" dirty="0" smtClean="0">
                  <a:solidFill>
                    <a:srgbClr val="FF99CC"/>
                  </a:solidFill>
                </a:rPr>
                <a:t>中性原子・分子の精密レーザー分光</a:t>
              </a:r>
              <a:endParaRPr lang="en-US" altLang="ja-JP" sz="2000" dirty="0" smtClean="0">
                <a:solidFill>
                  <a:srgbClr val="FF99CC"/>
                </a:solidFill>
              </a:endParaRPr>
            </a:p>
          </p:txBody>
        </p:sp>
        <p:sp>
          <p:nvSpPr>
            <p:cNvPr id="43" name="Rectangle 39"/>
            <p:cNvSpPr>
              <a:spLocks noChangeArrowheads="1"/>
            </p:cNvSpPr>
            <p:nvPr/>
          </p:nvSpPr>
          <p:spPr bwMode="auto">
            <a:xfrm>
              <a:off x="1012797" y="5095835"/>
              <a:ext cx="4019553" cy="701731"/>
            </a:xfrm>
            <a:prstGeom prst="rect">
              <a:avLst/>
            </a:prstGeom>
            <a:noFill/>
            <a:ln w="12700">
              <a:noFill/>
              <a:miter lim="800000"/>
              <a:headEnd/>
              <a:tailEnd/>
            </a:ln>
            <a:effectLst/>
          </p:spPr>
          <p:txBody>
            <a:bodyPr wrap="square">
              <a:spAutoFit/>
            </a:bodyPr>
            <a:lstStyle/>
            <a:p>
              <a:pPr algn="l">
                <a:lnSpc>
                  <a:spcPct val="110000"/>
                </a:lnSpc>
                <a:buFontTx/>
                <a:buNone/>
              </a:pPr>
              <a:r>
                <a:rPr lang="en-US" altLang="ja-JP" dirty="0" smtClean="0">
                  <a:solidFill>
                    <a:srgbClr val="B2B2B2"/>
                  </a:solidFill>
                </a:rPr>
                <a:t>(</a:t>
              </a:r>
              <a:r>
                <a:rPr lang="ja-JP" altLang="en-US" dirty="0" smtClean="0">
                  <a:solidFill>
                    <a:srgbClr val="B2B2B2"/>
                  </a:solidFill>
                </a:rPr>
                <a:t>京都大学・量子光学研究室</a:t>
              </a:r>
              <a:endParaRPr lang="en-US" altLang="ja-JP" dirty="0" smtClean="0">
                <a:solidFill>
                  <a:srgbClr val="B2B2B2"/>
                </a:solidFill>
              </a:endParaRPr>
            </a:p>
            <a:p>
              <a:pPr algn="l">
                <a:lnSpc>
                  <a:spcPct val="110000"/>
                </a:lnSpc>
                <a:buFontTx/>
                <a:buNone/>
              </a:pPr>
              <a:r>
                <a:rPr lang="ja-JP" altLang="en-US" dirty="0" smtClean="0">
                  <a:solidFill>
                    <a:srgbClr val="B2B2B2"/>
                  </a:solidFill>
                </a:rPr>
                <a:t>　　　                との共同研究</a:t>
              </a:r>
              <a:r>
                <a:rPr lang="en-US" altLang="ja-JP" dirty="0" smtClean="0">
                  <a:solidFill>
                    <a:srgbClr val="B2B2B2"/>
                  </a:solidFill>
                </a:rPr>
                <a:t>)</a:t>
              </a:r>
            </a:p>
          </p:txBody>
        </p:sp>
        <p:sp>
          <p:nvSpPr>
            <p:cNvPr id="45" name="フリーフォーム 44"/>
            <p:cNvSpPr/>
            <p:nvPr/>
          </p:nvSpPr>
          <p:spPr bwMode="auto">
            <a:xfrm>
              <a:off x="5715008" y="2881423"/>
              <a:ext cx="627321" cy="127591"/>
            </a:xfrm>
            <a:custGeom>
              <a:avLst/>
              <a:gdLst>
                <a:gd name="connsiteX0" fmla="*/ 627321 w 627321"/>
                <a:gd name="connsiteY0" fmla="*/ 127591 h 127591"/>
                <a:gd name="connsiteX1" fmla="*/ 297711 w 627321"/>
                <a:gd name="connsiteY1" fmla="*/ 106326 h 127591"/>
                <a:gd name="connsiteX2" fmla="*/ 159488 w 627321"/>
                <a:gd name="connsiteY2" fmla="*/ 74428 h 127591"/>
                <a:gd name="connsiteX3" fmla="*/ 0 w 627321"/>
                <a:gd name="connsiteY3" fmla="*/ 0 h 127591"/>
              </a:gdLst>
              <a:ahLst/>
              <a:cxnLst>
                <a:cxn ang="0">
                  <a:pos x="connsiteX0" y="connsiteY0"/>
                </a:cxn>
                <a:cxn ang="0">
                  <a:pos x="connsiteX1" y="connsiteY1"/>
                </a:cxn>
                <a:cxn ang="0">
                  <a:pos x="connsiteX2" y="connsiteY2"/>
                </a:cxn>
                <a:cxn ang="0">
                  <a:pos x="connsiteX3" y="connsiteY3"/>
                </a:cxn>
              </a:cxnLst>
              <a:rect l="l" t="t" r="r" b="b"/>
              <a:pathLst>
                <a:path w="627321" h="127591">
                  <a:moveTo>
                    <a:pt x="627321" y="127591"/>
                  </a:moveTo>
                  <a:lnTo>
                    <a:pt x="297711" y="106326"/>
                  </a:lnTo>
                  <a:lnTo>
                    <a:pt x="159488" y="74428"/>
                  </a:lnTo>
                  <a:lnTo>
                    <a:pt x="0" y="0"/>
                  </a:lnTo>
                </a:path>
              </a:pathLst>
            </a:custGeom>
            <a:solidFill>
              <a:srgbClr val="99CCFF">
                <a:alpha val="50000"/>
              </a:srgbClr>
            </a:solidFill>
            <a:ln w="63500" cap="flat" cmpd="sng" algn="ctr">
              <a:solidFill>
                <a:srgbClr val="FF99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4" cstate="print"/>
          <a:srcRect/>
          <a:stretch>
            <a:fillRect/>
          </a:stretch>
        </p:blipFill>
        <p:spPr bwMode="auto">
          <a:xfrm>
            <a:off x="5643570" y="1000109"/>
            <a:ext cx="2857520" cy="2729092"/>
          </a:xfrm>
          <a:prstGeom prst="rect">
            <a:avLst/>
          </a:prstGeom>
          <a:noFill/>
          <a:ln w="9525">
            <a:noFill/>
            <a:miter lim="800000"/>
            <a:headEnd/>
            <a:tailEnd/>
          </a:ln>
        </p:spPr>
      </p:pic>
      <p:sp>
        <p:nvSpPr>
          <p:cNvPr id="584708" name="Rectangle 4"/>
          <p:cNvSpPr>
            <a:spLocks noGrp="1" noChangeArrowheads="1"/>
          </p:cNvSpPr>
          <p:nvPr>
            <p:ph type="title"/>
          </p:nvPr>
        </p:nvSpPr>
        <p:spPr/>
        <p:txBody>
          <a:bodyPr/>
          <a:lstStyle/>
          <a:p>
            <a:r>
              <a:rPr lang="en-US" altLang="ja-JP" dirty="0" smtClean="0"/>
              <a:t>2</a:t>
            </a:r>
            <a:r>
              <a:rPr lang="ja-JP" altLang="en-US" dirty="0" smtClean="0"/>
              <a:t>光子分子会合</a:t>
            </a:r>
            <a:endParaRPr lang="ja-JP" altLang="en-US" dirty="0"/>
          </a:p>
        </p:txBody>
      </p:sp>
      <p:sp>
        <p:nvSpPr>
          <p:cNvPr id="18"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584743" name="Rectangle 39"/>
          <p:cNvSpPr>
            <a:spLocks noChangeArrowheads="1"/>
          </p:cNvSpPr>
          <p:nvPr/>
        </p:nvSpPr>
        <p:spPr bwMode="auto">
          <a:xfrm>
            <a:off x="500034" y="1142984"/>
            <a:ext cx="4425983" cy="1825436"/>
          </a:xfrm>
          <a:prstGeom prst="rect">
            <a:avLst/>
          </a:prstGeom>
          <a:noFill/>
          <a:ln w="12700">
            <a:noFill/>
            <a:miter lim="800000"/>
            <a:headEnd/>
            <a:tailEnd/>
          </a:ln>
          <a:effectLst/>
        </p:spPr>
        <p:txBody>
          <a:bodyPr wrap="square">
            <a:spAutoFit/>
          </a:bodyPr>
          <a:lstStyle/>
          <a:p>
            <a:pPr algn="l">
              <a:lnSpc>
                <a:spcPct val="120000"/>
              </a:lnSpc>
              <a:buFontTx/>
              <a:buNone/>
            </a:pPr>
            <a:r>
              <a:rPr lang="ja-JP" altLang="en-US" sz="2000" dirty="0" smtClean="0">
                <a:solidFill>
                  <a:srgbClr val="FFFFFF"/>
                </a:solidFill>
              </a:rPr>
              <a:t>光トラップされた</a:t>
            </a:r>
            <a:r>
              <a:rPr lang="en-US" altLang="ja-JP" sz="2000" dirty="0" err="1" smtClean="0">
                <a:solidFill>
                  <a:srgbClr val="FFFFFF"/>
                </a:solidFill>
              </a:rPr>
              <a:t>Yb</a:t>
            </a:r>
            <a:r>
              <a:rPr lang="ja-JP" altLang="en-US" sz="2000" dirty="0" smtClean="0">
                <a:solidFill>
                  <a:srgbClr val="FFFFFF"/>
                </a:solidFill>
              </a:rPr>
              <a:t>原子</a:t>
            </a:r>
            <a:endParaRPr lang="en-US" altLang="ja-JP" sz="2000" dirty="0" smtClean="0">
              <a:solidFill>
                <a:srgbClr val="FFFFFF"/>
              </a:solidFill>
            </a:endParaRPr>
          </a:p>
          <a:p>
            <a:pPr algn="l">
              <a:lnSpc>
                <a:spcPct val="120000"/>
              </a:lnSpc>
              <a:buFontTx/>
              <a:buNone/>
            </a:pPr>
            <a:r>
              <a:rPr lang="ja-JP" altLang="en-US" sz="2000" dirty="0" smtClean="0">
                <a:solidFill>
                  <a:srgbClr val="FFFFFF"/>
                </a:solidFill>
              </a:rPr>
              <a:t>　</a:t>
            </a:r>
            <a:r>
              <a:rPr lang="en-US" altLang="ja-JP" dirty="0" smtClean="0">
                <a:solidFill>
                  <a:srgbClr val="FFFFFF"/>
                </a:solidFill>
                <a:sym typeface="Wingdings" pitchFamily="2" charset="2"/>
              </a:rPr>
              <a:t> </a:t>
            </a:r>
            <a:r>
              <a:rPr lang="ja-JP" altLang="en-US" dirty="0" smtClean="0">
                <a:solidFill>
                  <a:srgbClr val="FFFFFF"/>
                </a:solidFill>
              </a:rPr>
              <a:t>光会合により分子結合させる</a:t>
            </a:r>
            <a:r>
              <a:rPr lang="en-US" altLang="ja-JP" dirty="0" smtClean="0">
                <a:solidFill>
                  <a:srgbClr val="FFFFFF"/>
                </a:solidFill>
              </a:rPr>
              <a:t>.</a:t>
            </a:r>
          </a:p>
          <a:p>
            <a:pPr algn="l">
              <a:lnSpc>
                <a:spcPct val="120000"/>
              </a:lnSpc>
              <a:buFontTx/>
              <a:buNone/>
            </a:pPr>
            <a:r>
              <a:rPr lang="en-US" altLang="ja-JP" dirty="0" smtClean="0">
                <a:solidFill>
                  <a:srgbClr val="FFFFFF"/>
                </a:solidFill>
              </a:rPr>
              <a:t>  </a:t>
            </a:r>
            <a:r>
              <a:rPr lang="en-US" altLang="ja-JP" dirty="0" smtClean="0">
                <a:solidFill>
                  <a:srgbClr val="FFFFFF"/>
                </a:solidFill>
                <a:sym typeface="Wingdings" pitchFamily="2" charset="2"/>
              </a:rPr>
              <a:t></a:t>
            </a:r>
            <a:r>
              <a:rPr lang="en-US" altLang="ja-JP" dirty="0" smtClean="0">
                <a:solidFill>
                  <a:srgbClr val="FFFFFF"/>
                </a:solidFill>
              </a:rPr>
              <a:t>  </a:t>
            </a:r>
            <a:r>
              <a:rPr lang="ja-JP" altLang="en-US" dirty="0" smtClean="0">
                <a:solidFill>
                  <a:srgbClr val="FFFFFF"/>
                </a:solidFill>
              </a:rPr>
              <a:t>さらに周波数シフトした光により</a:t>
            </a:r>
            <a:endParaRPr lang="en-US" altLang="ja-JP" dirty="0" smtClean="0">
              <a:solidFill>
                <a:srgbClr val="FFFFFF"/>
              </a:solidFill>
            </a:endParaRPr>
          </a:p>
          <a:p>
            <a:pPr algn="l">
              <a:lnSpc>
                <a:spcPct val="120000"/>
              </a:lnSpc>
              <a:buFontTx/>
              <a:buNone/>
            </a:pPr>
            <a:r>
              <a:rPr lang="ja-JP" altLang="en-US" dirty="0" smtClean="0">
                <a:solidFill>
                  <a:srgbClr val="FFFFFF"/>
                </a:solidFill>
              </a:rPr>
              <a:t>  　　　　  電子基底状態へ遷移させる</a:t>
            </a:r>
            <a:r>
              <a:rPr lang="en-US" altLang="ja-JP" dirty="0" smtClean="0">
                <a:solidFill>
                  <a:srgbClr val="FFFFFF"/>
                </a:solidFill>
              </a:rPr>
              <a:t>.</a:t>
            </a:r>
          </a:p>
          <a:p>
            <a:pPr algn="l">
              <a:lnSpc>
                <a:spcPct val="120000"/>
              </a:lnSpc>
              <a:buFontTx/>
              <a:buNone/>
            </a:pPr>
            <a:r>
              <a:rPr lang="en-US" altLang="ja-JP" sz="2000" dirty="0" smtClean="0">
                <a:solidFill>
                  <a:srgbClr val="FFFFFF"/>
                </a:solidFill>
              </a:rPr>
              <a:t>       </a:t>
            </a:r>
          </a:p>
        </p:txBody>
      </p:sp>
      <p:sp>
        <p:nvSpPr>
          <p:cNvPr id="41" name="Rectangle 39"/>
          <p:cNvSpPr>
            <a:spLocks noChangeArrowheads="1"/>
          </p:cNvSpPr>
          <p:nvPr/>
        </p:nvSpPr>
        <p:spPr bwMode="auto">
          <a:xfrm>
            <a:off x="1338265" y="2659559"/>
            <a:ext cx="4019553" cy="769441"/>
          </a:xfrm>
          <a:prstGeom prst="rect">
            <a:avLst/>
          </a:prstGeom>
          <a:noFill/>
          <a:ln w="12700">
            <a:noFill/>
            <a:miter lim="800000"/>
            <a:headEnd/>
            <a:tailEnd/>
          </a:ln>
          <a:effectLst/>
        </p:spPr>
        <p:txBody>
          <a:bodyPr wrap="square">
            <a:spAutoFit/>
          </a:bodyPr>
          <a:lstStyle/>
          <a:p>
            <a:pPr algn="l">
              <a:lnSpc>
                <a:spcPct val="110000"/>
              </a:lnSpc>
              <a:buFontTx/>
              <a:buNone/>
            </a:pPr>
            <a:r>
              <a:rPr lang="en-US" altLang="ja-JP" sz="2000" dirty="0" smtClean="0">
                <a:solidFill>
                  <a:srgbClr val="FFFFFF"/>
                </a:solidFill>
              </a:rPr>
              <a:t>2</a:t>
            </a:r>
            <a:r>
              <a:rPr lang="ja-JP" altLang="en-US" sz="2000" dirty="0" err="1" smtClean="0">
                <a:solidFill>
                  <a:srgbClr val="FFFFFF"/>
                </a:solidFill>
              </a:rPr>
              <a:t>つの</a:t>
            </a:r>
            <a:r>
              <a:rPr lang="ja-JP" altLang="en-US" sz="2000" dirty="0" smtClean="0">
                <a:solidFill>
                  <a:srgbClr val="FFFFFF"/>
                </a:solidFill>
              </a:rPr>
              <a:t>光の周波数差 </a:t>
            </a:r>
            <a:r>
              <a:rPr lang="en-US" altLang="ja-JP" sz="2000" dirty="0" smtClean="0">
                <a:solidFill>
                  <a:srgbClr val="FFFFFF"/>
                </a:solidFill>
              </a:rPr>
              <a:t> </a:t>
            </a:r>
          </a:p>
          <a:p>
            <a:pPr algn="l">
              <a:lnSpc>
                <a:spcPct val="110000"/>
              </a:lnSpc>
              <a:buFontTx/>
              <a:buNone/>
            </a:pPr>
            <a:r>
              <a:rPr lang="en-US" altLang="ja-JP" sz="2000" dirty="0" smtClean="0">
                <a:solidFill>
                  <a:srgbClr val="FFFFFF"/>
                </a:solidFill>
              </a:rPr>
              <a:t>      </a:t>
            </a:r>
            <a:r>
              <a:rPr lang="en-US" altLang="ja-JP" sz="2000" dirty="0" smtClean="0">
                <a:solidFill>
                  <a:srgbClr val="FFFFFF"/>
                </a:solidFill>
                <a:sym typeface="Wingdings" pitchFamily="2" charset="2"/>
              </a:rPr>
              <a:t></a:t>
            </a:r>
            <a:r>
              <a:rPr lang="en-US" altLang="ja-JP" sz="2000" dirty="0" smtClean="0">
                <a:solidFill>
                  <a:srgbClr val="FFFFFF"/>
                </a:solidFill>
              </a:rPr>
              <a:t> </a:t>
            </a:r>
            <a:r>
              <a:rPr lang="ja-JP" altLang="en-US" sz="2000" dirty="0" smtClean="0">
                <a:solidFill>
                  <a:srgbClr val="FFFFFF"/>
                </a:solidFill>
              </a:rPr>
              <a:t>分子の束縛エネルギー</a:t>
            </a:r>
            <a:endParaRPr lang="en-US" altLang="ja-JP" sz="2000" dirty="0" smtClean="0">
              <a:solidFill>
                <a:srgbClr val="FFFFFF"/>
              </a:solidFill>
            </a:endParaRPr>
          </a:p>
        </p:txBody>
      </p:sp>
      <p:sp>
        <p:nvSpPr>
          <p:cNvPr id="26" name="AutoShape 1041"/>
          <p:cNvSpPr>
            <a:spLocks noChangeArrowheads="1"/>
          </p:cNvSpPr>
          <p:nvPr/>
        </p:nvSpPr>
        <p:spPr bwMode="auto">
          <a:xfrm>
            <a:off x="1071538" y="2698321"/>
            <a:ext cx="214314" cy="320687"/>
          </a:xfrm>
          <a:custGeom>
            <a:avLst/>
            <a:gdLst>
              <a:gd name="G0" fmla="+- 13517 0 0"/>
              <a:gd name="G1" fmla="+- 5424 0 0"/>
              <a:gd name="G2" fmla="+- 21600 0 5424"/>
              <a:gd name="G3" fmla="+- 10800 0 5424"/>
              <a:gd name="G4" fmla="+- 21600 0 13517"/>
              <a:gd name="G5" fmla="*/ G4 G3 10800"/>
              <a:gd name="G6" fmla="+- 21600 0 G5"/>
              <a:gd name="T0" fmla="*/ 13517 w 21600"/>
              <a:gd name="T1" fmla="*/ 0 h 21600"/>
              <a:gd name="T2" fmla="*/ 0 w 21600"/>
              <a:gd name="T3" fmla="*/ 10800 h 21600"/>
              <a:gd name="T4" fmla="*/ 1351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517" y="0"/>
                </a:moveTo>
                <a:lnTo>
                  <a:pt x="13517" y="5424"/>
                </a:lnTo>
                <a:lnTo>
                  <a:pt x="3375" y="5424"/>
                </a:lnTo>
                <a:lnTo>
                  <a:pt x="3375" y="16176"/>
                </a:lnTo>
                <a:lnTo>
                  <a:pt x="13517" y="16176"/>
                </a:lnTo>
                <a:lnTo>
                  <a:pt x="13517" y="21600"/>
                </a:lnTo>
                <a:lnTo>
                  <a:pt x="21600" y="10800"/>
                </a:lnTo>
                <a:close/>
              </a:path>
              <a:path w="21600" h="21600">
                <a:moveTo>
                  <a:pt x="1350" y="5424"/>
                </a:moveTo>
                <a:lnTo>
                  <a:pt x="1350" y="16176"/>
                </a:lnTo>
                <a:lnTo>
                  <a:pt x="2700" y="16176"/>
                </a:lnTo>
                <a:lnTo>
                  <a:pt x="2700" y="5424"/>
                </a:lnTo>
                <a:close/>
              </a:path>
              <a:path w="21600" h="21600">
                <a:moveTo>
                  <a:pt x="0" y="5424"/>
                </a:moveTo>
                <a:lnTo>
                  <a:pt x="0" y="16176"/>
                </a:lnTo>
                <a:lnTo>
                  <a:pt x="675" y="16176"/>
                </a:lnTo>
                <a:lnTo>
                  <a:pt x="675" y="5424"/>
                </a:lnTo>
                <a:close/>
              </a:path>
            </a:pathLst>
          </a:custGeom>
          <a:solidFill>
            <a:srgbClr val="FFFFFF">
              <a:alpha val="9804"/>
            </a:srgbClr>
          </a:solidFill>
          <a:ln w="3175">
            <a:solidFill>
              <a:srgbClr val="FFFFFF"/>
            </a:solidFill>
            <a:miter lim="800000"/>
            <a:headEnd/>
            <a:tailEnd/>
          </a:ln>
          <a:effectLst/>
        </p:spPr>
        <p:txBody>
          <a:bodyPr anchor="ctr">
            <a:noAutofit/>
          </a:bodyPr>
          <a:lstStyle/>
          <a:p>
            <a:endParaRPr lang="ja-JP" altLang="en-US" dirty="0">
              <a:solidFill>
                <a:srgbClr val="F8F8F8"/>
              </a:solidFill>
            </a:endParaRPr>
          </a:p>
        </p:txBody>
      </p:sp>
      <p:sp>
        <p:nvSpPr>
          <p:cNvPr id="31" name="円/楕円 30"/>
          <p:cNvSpPr/>
          <p:nvPr/>
        </p:nvSpPr>
        <p:spPr bwMode="auto">
          <a:xfrm>
            <a:off x="8143900" y="3071810"/>
            <a:ext cx="214314" cy="214314"/>
          </a:xfrm>
          <a:prstGeom prst="ellipse">
            <a:avLst/>
          </a:prstGeom>
          <a:solidFill>
            <a:srgbClr val="B2B2B2"/>
          </a:solidFill>
          <a:ln w="3175" cap="flat" cmpd="sng" algn="ctr">
            <a:solidFill>
              <a:srgbClr val="6699FF"/>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32" name="円/楕円 31"/>
          <p:cNvSpPr/>
          <p:nvPr/>
        </p:nvSpPr>
        <p:spPr bwMode="auto">
          <a:xfrm>
            <a:off x="7786710" y="3071810"/>
            <a:ext cx="214314" cy="214314"/>
          </a:xfrm>
          <a:prstGeom prst="ellipse">
            <a:avLst/>
          </a:prstGeom>
          <a:solidFill>
            <a:srgbClr val="B2B2B2"/>
          </a:solidFill>
          <a:ln w="3175" cap="flat" cmpd="sng" algn="ctr">
            <a:solidFill>
              <a:srgbClr val="6699FF"/>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grpSp>
        <p:nvGrpSpPr>
          <p:cNvPr id="47" name="グループ化 46"/>
          <p:cNvGrpSpPr/>
          <p:nvPr/>
        </p:nvGrpSpPr>
        <p:grpSpPr>
          <a:xfrm>
            <a:off x="6643702" y="1142984"/>
            <a:ext cx="642942" cy="214314"/>
            <a:chOff x="6143636" y="1500174"/>
            <a:chExt cx="642942" cy="214314"/>
          </a:xfrm>
        </p:grpSpPr>
        <p:sp>
          <p:nvSpPr>
            <p:cNvPr id="44" name="フリーフォーム 43"/>
            <p:cNvSpPr/>
            <p:nvPr/>
          </p:nvSpPr>
          <p:spPr bwMode="auto">
            <a:xfrm>
              <a:off x="6337005" y="1547357"/>
              <a:ext cx="265814" cy="95693"/>
            </a:xfrm>
            <a:custGeom>
              <a:avLst/>
              <a:gdLst>
                <a:gd name="connsiteX0" fmla="*/ 0 w 265814"/>
                <a:gd name="connsiteY0" fmla="*/ 85061 h 95693"/>
                <a:gd name="connsiteX1" fmla="*/ 31897 w 265814"/>
                <a:gd name="connsiteY1" fmla="*/ 10633 h 95693"/>
                <a:gd name="connsiteX2" fmla="*/ 95693 w 265814"/>
                <a:gd name="connsiteY2" fmla="*/ 95693 h 95693"/>
                <a:gd name="connsiteX3" fmla="*/ 127590 w 265814"/>
                <a:gd name="connsiteY3" fmla="*/ 21265 h 95693"/>
                <a:gd name="connsiteX4" fmla="*/ 148855 w 265814"/>
                <a:gd name="connsiteY4" fmla="*/ 95693 h 95693"/>
                <a:gd name="connsiteX5" fmla="*/ 180753 w 265814"/>
                <a:gd name="connsiteY5" fmla="*/ 0 h 95693"/>
                <a:gd name="connsiteX6" fmla="*/ 233916 w 265814"/>
                <a:gd name="connsiteY6" fmla="*/ 95693 h 95693"/>
                <a:gd name="connsiteX7" fmla="*/ 265814 w 265814"/>
                <a:gd name="connsiteY7" fmla="*/ 85061 h 9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814" h="95693">
                  <a:moveTo>
                    <a:pt x="0" y="85061"/>
                  </a:moveTo>
                  <a:lnTo>
                    <a:pt x="31897" y="10633"/>
                  </a:lnTo>
                  <a:lnTo>
                    <a:pt x="95693" y="95693"/>
                  </a:lnTo>
                  <a:lnTo>
                    <a:pt x="127590" y="21265"/>
                  </a:lnTo>
                  <a:lnTo>
                    <a:pt x="148855" y="95693"/>
                  </a:lnTo>
                  <a:lnTo>
                    <a:pt x="180753" y="0"/>
                  </a:lnTo>
                  <a:lnTo>
                    <a:pt x="233916" y="95693"/>
                  </a:lnTo>
                  <a:lnTo>
                    <a:pt x="265814" y="85061"/>
                  </a:lnTo>
                </a:path>
              </a:pathLst>
            </a:custGeom>
            <a:noFill/>
            <a:ln w="25400" cap="flat" cmpd="sng" algn="ctr">
              <a:solidFill>
                <a:srgbClr val="66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33" name="円/楕円 32"/>
            <p:cNvSpPr/>
            <p:nvPr/>
          </p:nvSpPr>
          <p:spPr bwMode="auto">
            <a:xfrm>
              <a:off x="6572264" y="1500174"/>
              <a:ext cx="214314" cy="214314"/>
            </a:xfrm>
            <a:prstGeom prst="ellipse">
              <a:avLst/>
            </a:prstGeom>
            <a:solidFill>
              <a:srgbClr val="B2B2B2"/>
            </a:solidFill>
            <a:ln w="3175" cap="flat" cmpd="sng" algn="ctr">
              <a:solidFill>
                <a:srgbClr val="6699FF"/>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39" name="円/楕円 38"/>
            <p:cNvSpPr/>
            <p:nvPr/>
          </p:nvSpPr>
          <p:spPr bwMode="auto">
            <a:xfrm>
              <a:off x="6143636" y="1500174"/>
              <a:ext cx="214314" cy="214314"/>
            </a:xfrm>
            <a:prstGeom prst="ellipse">
              <a:avLst/>
            </a:prstGeom>
            <a:solidFill>
              <a:srgbClr val="B2B2B2"/>
            </a:solidFill>
            <a:ln w="3175" cap="flat" cmpd="sng" algn="ctr">
              <a:solidFill>
                <a:srgbClr val="6699FF"/>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grpSp>
      <p:grpSp>
        <p:nvGrpSpPr>
          <p:cNvPr id="48" name="グループ化 47"/>
          <p:cNvGrpSpPr/>
          <p:nvPr/>
        </p:nvGrpSpPr>
        <p:grpSpPr>
          <a:xfrm>
            <a:off x="5786446" y="3000372"/>
            <a:ext cx="642942" cy="214314"/>
            <a:chOff x="6143636" y="1500174"/>
            <a:chExt cx="642942" cy="214314"/>
          </a:xfrm>
        </p:grpSpPr>
        <p:sp>
          <p:nvSpPr>
            <p:cNvPr id="49" name="フリーフォーム 48"/>
            <p:cNvSpPr/>
            <p:nvPr/>
          </p:nvSpPr>
          <p:spPr bwMode="auto">
            <a:xfrm>
              <a:off x="6337005" y="1547357"/>
              <a:ext cx="265814" cy="95693"/>
            </a:xfrm>
            <a:custGeom>
              <a:avLst/>
              <a:gdLst>
                <a:gd name="connsiteX0" fmla="*/ 0 w 265814"/>
                <a:gd name="connsiteY0" fmla="*/ 85061 h 95693"/>
                <a:gd name="connsiteX1" fmla="*/ 31897 w 265814"/>
                <a:gd name="connsiteY1" fmla="*/ 10633 h 95693"/>
                <a:gd name="connsiteX2" fmla="*/ 95693 w 265814"/>
                <a:gd name="connsiteY2" fmla="*/ 95693 h 95693"/>
                <a:gd name="connsiteX3" fmla="*/ 127590 w 265814"/>
                <a:gd name="connsiteY3" fmla="*/ 21265 h 95693"/>
                <a:gd name="connsiteX4" fmla="*/ 148855 w 265814"/>
                <a:gd name="connsiteY4" fmla="*/ 95693 h 95693"/>
                <a:gd name="connsiteX5" fmla="*/ 180753 w 265814"/>
                <a:gd name="connsiteY5" fmla="*/ 0 h 95693"/>
                <a:gd name="connsiteX6" fmla="*/ 233916 w 265814"/>
                <a:gd name="connsiteY6" fmla="*/ 95693 h 95693"/>
                <a:gd name="connsiteX7" fmla="*/ 265814 w 265814"/>
                <a:gd name="connsiteY7" fmla="*/ 85061 h 9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814" h="95693">
                  <a:moveTo>
                    <a:pt x="0" y="85061"/>
                  </a:moveTo>
                  <a:lnTo>
                    <a:pt x="31897" y="10633"/>
                  </a:lnTo>
                  <a:lnTo>
                    <a:pt x="95693" y="95693"/>
                  </a:lnTo>
                  <a:lnTo>
                    <a:pt x="127590" y="21265"/>
                  </a:lnTo>
                  <a:lnTo>
                    <a:pt x="148855" y="95693"/>
                  </a:lnTo>
                  <a:lnTo>
                    <a:pt x="180753" y="0"/>
                  </a:lnTo>
                  <a:lnTo>
                    <a:pt x="233916" y="95693"/>
                  </a:lnTo>
                  <a:lnTo>
                    <a:pt x="265814" y="85061"/>
                  </a:lnTo>
                </a:path>
              </a:pathLst>
            </a:custGeom>
            <a:noFill/>
            <a:ln w="25400" cap="flat" cmpd="sng" algn="ctr">
              <a:solidFill>
                <a:srgbClr val="66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50" name="円/楕円 49"/>
            <p:cNvSpPr/>
            <p:nvPr/>
          </p:nvSpPr>
          <p:spPr bwMode="auto">
            <a:xfrm>
              <a:off x="6572264" y="1500174"/>
              <a:ext cx="214314" cy="214314"/>
            </a:xfrm>
            <a:prstGeom prst="ellipse">
              <a:avLst/>
            </a:prstGeom>
            <a:solidFill>
              <a:srgbClr val="B2B2B2"/>
            </a:solidFill>
            <a:ln w="3175" cap="flat" cmpd="sng" algn="ctr">
              <a:solidFill>
                <a:srgbClr val="6699FF"/>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51" name="円/楕円 50"/>
            <p:cNvSpPr/>
            <p:nvPr/>
          </p:nvSpPr>
          <p:spPr bwMode="auto">
            <a:xfrm>
              <a:off x="6143636" y="1500174"/>
              <a:ext cx="214314" cy="214314"/>
            </a:xfrm>
            <a:prstGeom prst="ellipse">
              <a:avLst/>
            </a:prstGeom>
            <a:solidFill>
              <a:srgbClr val="B2B2B2"/>
            </a:solidFill>
            <a:ln w="3175" cap="flat" cmpd="sng" algn="ctr">
              <a:solidFill>
                <a:srgbClr val="6699FF"/>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grpSp>
      <p:sp>
        <p:nvSpPr>
          <p:cNvPr id="62" name="Rectangle 39"/>
          <p:cNvSpPr>
            <a:spLocks noChangeArrowheads="1"/>
          </p:cNvSpPr>
          <p:nvPr/>
        </p:nvSpPr>
        <p:spPr bwMode="auto">
          <a:xfrm>
            <a:off x="1285852" y="5445641"/>
            <a:ext cx="3500462" cy="769441"/>
          </a:xfrm>
          <a:prstGeom prst="rect">
            <a:avLst/>
          </a:prstGeom>
          <a:noFill/>
          <a:ln w="12700">
            <a:noFill/>
            <a:miter lim="800000"/>
            <a:headEnd/>
            <a:tailEnd/>
          </a:ln>
          <a:effectLst/>
        </p:spPr>
        <p:txBody>
          <a:bodyPr wrap="square">
            <a:spAutoFit/>
          </a:bodyPr>
          <a:lstStyle/>
          <a:p>
            <a:pPr algn="l">
              <a:lnSpc>
                <a:spcPct val="110000"/>
              </a:lnSpc>
              <a:buFontTx/>
              <a:buNone/>
            </a:pPr>
            <a:r>
              <a:rPr lang="ja-JP" altLang="en-US" sz="2000" dirty="0" smtClean="0">
                <a:solidFill>
                  <a:srgbClr val="FF99CC"/>
                </a:solidFill>
              </a:rPr>
              <a:t>重力補正項に対する</a:t>
            </a:r>
            <a:endParaRPr lang="en-US" altLang="ja-JP" sz="2000" dirty="0" smtClean="0">
              <a:solidFill>
                <a:srgbClr val="FF99CC"/>
              </a:solidFill>
            </a:endParaRPr>
          </a:p>
          <a:p>
            <a:pPr algn="l">
              <a:lnSpc>
                <a:spcPct val="110000"/>
              </a:lnSpc>
              <a:buFontTx/>
              <a:buNone/>
            </a:pPr>
            <a:r>
              <a:rPr lang="en-US" altLang="ja-JP" sz="2000" dirty="0" smtClean="0">
                <a:solidFill>
                  <a:srgbClr val="FF99CC"/>
                </a:solidFill>
              </a:rPr>
              <a:t>      </a:t>
            </a:r>
            <a:r>
              <a:rPr lang="ja-JP" altLang="en-US" sz="2000" dirty="0" smtClean="0">
                <a:solidFill>
                  <a:srgbClr val="FF99CC"/>
                </a:solidFill>
              </a:rPr>
              <a:t>上限値を与えることが可能</a:t>
            </a:r>
            <a:r>
              <a:rPr lang="en-US" altLang="ja-JP" sz="2000" dirty="0" smtClean="0">
                <a:solidFill>
                  <a:srgbClr val="FF99CC"/>
                </a:solidFill>
              </a:rPr>
              <a:t>.</a:t>
            </a:r>
          </a:p>
        </p:txBody>
      </p:sp>
      <p:grpSp>
        <p:nvGrpSpPr>
          <p:cNvPr id="64" name="グループ化 63"/>
          <p:cNvGrpSpPr/>
          <p:nvPr/>
        </p:nvGrpSpPr>
        <p:grpSpPr>
          <a:xfrm>
            <a:off x="500034" y="3571876"/>
            <a:ext cx="8358246" cy="2806183"/>
            <a:chOff x="500034" y="3571876"/>
            <a:chExt cx="8358246" cy="2806183"/>
          </a:xfrm>
        </p:grpSpPr>
        <p:sp>
          <p:nvSpPr>
            <p:cNvPr id="28" name="Rectangle 39"/>
            <p:cNvSpPr>
              <a:spLocks noChangeArrowheads="1"/>
            </p:cNvSpPr>
            <p:nvPr/>
          </p:nvSpPr>
          <p:spPr bwMode="auto">
            <a:xfrm>
              <a:off x="500034" y="3571876"/>
              <a:ext cx="4857784" cy="430887"/>
            </a:xfrm>
            <a:prstGeom prst="rect">
              <a:avLst/>
            </a:prstGeom>
            <a:noFill/>
            <a:ln w="12700">
              <a:noFill/>
              <a:miter lim="800000"/>
              <a:headEnd/>
              <a:tailEnd/>
            </a:ln>
            <a:effectLst/>
          </p:spPr>
          <p:txBody>
            <a:bodyPr wrap="square">
              <a:spAutoFit/>
            </a:bodyPr>
            <a:lstStyle/>
            <a:p>
              <a:pPr algn="l">
                <a:lnSpc>
                  <a:spcPct val="110000"/>
                </a:lnSpc>
                <a:buFontTx/>
                <a:buNone/>
              </a:pPr>
              <a:r>
                <a:rPr lang="en-US" altLang="ja-JP" sz="2000" dirty="0" smtClean="0">
                  <a:solidFill>
                    <a:srgbClr val="FFFFFF"/>
                  </a:solidFill>
                </a:rPr>
                <a:t>Born-Oppenheimer</a:t>
              </a:r>
              <a:r>
                <a:rPr lang="ja-JP" altLang="en-US" sz="2000" dirty="0" smtClean="0">
                  <a:solidFill>
                    <a:srgbClr val="FFFFFF"/>
                  </a:solidFill>
                </a:rPr>
                <a:t>ポテンシャルでモデル化</a:t>
              </a:r>
              <a:endParaRPr lang="en-US" altLang="ja-JP" sz="2000" dirty="0" smtClean="0">
                <a:solidFill>
                  <a:srgbClr val="FFFFFF"/>
                </a:solidFill>
              </a:endParaRPr>
            </a:p>
          </p:txBody>
        </p:sp>
        <p:sp>
          <p:nvSpPr>
            <p:cNvPr id="57" name="AutoShape 1041"/>
            <p:cNvSpPr>
              <a:spLocks noChangeArrowheads="1"/>
            </p:cNvSpPr>
            <p:nvPr/>
          </p:nvSpPr>
          <p:spPr bwMode="auto">
            <a:xfrm>
              <a:off x="1500166" y="4610770"/>
              <a:ext cx="214314" cy="320687"/>
            </a:xfrm>
            <a:custGeom>
              <a:avLst/>
              <a:gdLst>
                <a:gd name="G0" fmla="+- 13517 0 0"/>
                <a:gd name="G1" fmla="+- 5424 0 0"/>
                <a:gd name="G2" fmla="+- 21600 0 5424"/>
                <a:gd name="G3" fmla="+- 10800 0 5424"/>
                <a:gd name="G4" fmla="+- 21600 0 13517"/>
                <a:gd name="G5" fmla="*/ G4 G3 10800"/>
                <a:gd name="G6" fmla="+- 21600 0 G5"/>
                <a:gd name="T0" fmla="*/ 13517 w 21600"/>
                <a:gd name="T1" fmla="*/ 0 h 21600"/>
                <a:gd name="T2" fmla="*/ 0 w 21600"/>
                <a:gd name="T3" fmla="*/ 10800 h 21600"/>
                <a:gd name="T4" fmla="*/ 1351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517" y="0"/>
                  </a:moveTo>
                  <a:lnTo>
                    <a:pt x="13517" y="5424"/>
                  </a:lnTo>
                  <a:lnTo>
                    <a:pt x="3375" y="5424"/>
                  </a:lnTo>
                  <a:lnTo>
                    <a:pt x="3375" y="16176"/>
                  </a:lnTo>
                  <a:lnTo>
                    <a:pt x="13517" y="16176"/>
                  </a:lnTo>
                  <a:lnTo>
                    <a:pt x="13517" y="21600"/>
                  </a:lnTo>
                  <a:lnTo>
                    <a:pt x="21600" y="10800"/>
                  </a:lnTo>
                  <a:close/>
                </a:path>
                <a:path w="21600" h="21600">
                  <a:moveTo>
                    <a:pt x="1350" y="5424"/>
                  </a:moveTo>
                  <a:lnTo>
                    <a:pt x="1350" y="16176"/>
                  </a:lnTo>
                  <a:lnTo>
                    <a:pt x="2700" y="16176"/>
                  </a:lnTo>
                  <a:lnTo>
                    <a:pt x="2700" y="5424"/>
                  </a:lnTo>
                  <a:close/>
                </a:path>
                <a:path w="21600" h="21600">
                  <a:moveTo>
                    <a:pt x="0" y="5424"/>
                  </a:moveTo>
                  <a:lnTo>
                    <a:pt x="0" y="16176"/>
                  </a:lnTo>
                  <a:lnTo>
                    <a:pt x="675" y="16176"/>
                  </a:lnTo>
                  <a:lnTo>
                    <a:pt x="675" y="5424"/>
                  </a:lnTo>
                  <a:close/>
                </a:path>
              </a:pathLst>
            </a:custGeom>
            <a:solidFill>
              <a:srgbClr val="FFFFFF">
                <a:alpha val="9804"/>
              </a:srgbClr>
            </a:solidFill>
            <a:ln w="3175">
              <a:solidFill>
                <a:srgbClr val="FFFFFF"/>
              </a:solidFill>
              <a:miter lim="800000"/>
              <a:headEnd/>
              <a:tailEnd/>
            </a:ln>
            <a:effectLst/>
          </p:spPr>
          <p:txBody>
            <a:bodyPr anchor="ctr">
              <a:noAutofit/>
            </a:bodyPr>
            <a:lstStyle/>
            <a:p>
              <a:endParaRPr lang="ja-JP" altLang="en-US" dirty="0">
                <a:solidFill>
                  <a:srgbClr val="F8F8F8"/>
                </a:solidFill>
              </a:endParaRPr>
            </a:p>
          </p:txBody>
        </p:sp>
        <p:sp>
          <p:nvSpPr>
            <p:cNvPr id="58" name="Rectangle 39"/>
            <p:cNvSpPr>
              <a:spLocks noChangeArrowheads="1"/>
            </p:cNvSpPr>
            <p:nvPr/>
          </p:nvSpPr>
          <p:spPr bwMode="auto">
            <a:xfrm>
              <a:off x="1714480" y="4572008"/>
              <a:ext cx="3500462" cy="430887"/>
            </a:xfrm>
            <a:prstGeom prst="rect">
              <a:avLst/>
            </a:prstGeom>
            <a:noFill/>
            <a:ln w="12700">
              <a:noFill/>
              <a:miter lim="800000"/>
              <a:headEnd/>
              <a:tailEnd/>
            </a:ln>
            <a:effectLst/>
          </p:spPr>
          <p:txBody>
            <a:bodyPr wrap="square">
              <a:spAutoFit/>
            </a:bodyPr>
            <a:lstStyle/>
            <a:p>
              <a:pPr algn="l">
                <a:lnSpc>
                  <a:spcPct val="110000"/>
                </a:lnSpc>
                <a:buFontTx/>
                <a:buNone/>
              </a:pPr>
              <a:r>
                <a:rPr lang="en-US" altLang="ja-JP" sz="2000" dirty="0" smtClean="0">
                  <a:solidFill>
                    <a:srgbClr val="FFFFFF"/>
                  </a:solidFill>
                </a:rPr>
                <a:t>100kHz</a:t>
              </a:r>
              <a:r>
                <a:rPr lang="ja-JP" altLang="en-US" sz="2000" dirty="0" smtClean="0">
                  <a:solidFill>
                    <a:srgbClr val="FFFFFF"/>
                  </a:solidFill>
                </a:rPr>
                <a:t>以下の精度で一致</a:t>
              </a:r>
              <a:endParaRPr lang="en-US" altLang="ja-JP" sz="2000" dirty="0" smtClean="0">
                <a:solidFill>
                  <a:srgbClr val="FFFFFF"/>
                </a:solidFill>
              </a:endParaRPr>
            </a:p>
          </p:txBody>
        </p:sp>
        <p:pic>
          <p:nvPicPr>
            <p:cNvPr id="141315" name="Picture 3"/>
            <p:cNvPicPr>
              <a:picLocks noChangeAspect="1" noChangeArrowheads="1"/>
            </p:cNvPicPr>
            <p:nvPr/>
          </p:nvPicPr>
          <p:blipFill>
            <a:blip r:embed="rId5" cstate="print"/>
            <a:srcRect/>
            <a:stretch>
              <a:fillRect/>
            </a:stretch>
          </p:blipFill>
          <p:spPr bwMode="auto">
            <a:xfrm>
              <a:off x="5592644" y="3929066"/>
              <a:ext cx="3265636" cy="2244337"/>
            </a:xfrm>
            <a:prstGeom prst="rect">
              <a:avLst/>
            </a:prstGeom>
            <a:noFill/>
            <a:ln w="9525">
              <a:noFill/>
              <a:miter lim="800000"/>
              <a:headEnd/>
              <a:tailEnd/>
            </a:ln>
          </p:spPr>
        </p:pic>
        <p:pic>
          <p:nvPicPr>
            <p:cNvPr id="59" name="図 58" descr="txp_fig.bmp"/>
            <p:cNvPicPr>
              <a:picLocks noChangeAspect="1"/>
            </p:cNvPicPr>
            <p:nvPr>
              <p:custDataLst>
                <p:tags r:id="rId1"/>
              </p:custDataLst>
            </p:nvPr>
          </p:nvPicPr>
          <p:blipFill>
            <a:blip r:embed="rId6" cstate="print">
              <a:clrChange>
                <a:clrFrom>
                  <a:srgbClr val="FFFFFF"/>
                </a:clrFrom>
                <a:clrTo>
                  <a:srgbClr val="FFFFFF">
                    <a:alpha val="0"/>
                  </a:srgbClr>
                </a:clrTo>
              </a:clrChange>
              <a:lum bright="100000"/>
            </a:blip>
            <a:stretch>
              <a:fillRect/>
            </a:stretch>
          </p:blipFill>
          <p:spPr>
            <a:xfrm>
              <a:off x="1167483" y="4094054"/>
              <a:ext cx="2904451" cy="408775"/>
            </a:xfrm>
            <a:prstGeom prst="rect">
              <a:avLst/>
            </a:prstGeom>
            <a:noFill/>
          </p:spPr>
        </p:pic>
        <p:sp>
          <p:nvSpPr>
            <p:cNvPr id="60" name="Rectangle 39"/>
            <p:cNvSpPr>
              <a:spLocks noChangeArrowheads="1"/>
            </p:cNvSpPr>
            <p:nvPr/>
          </p:nvSpPr>
          <p:spPr bwMode="auto">
            <a:xfrm>
              <a:off x="6878496" y="6072206"/>
              <a:ext cx="1500230" cy="305853"/>
            </a:xfrm>
            <a:prstGeom prst="rect">
              <a:avLst/>
            </a:prstGeom>
            <a:noFill/>
            <a:ln w="12700">
              <a:noFill/>
              <a:miter lim="800000"/>
              <a:headEnd/>
              <a:tailEnd/>
            </a:ln>
            <a:effectLst/>
          </p:spPr>
          <p:txBody>
            <a:bodyPr wrap="square">
              <a:spAutoFit/>
            </a:bodyPr>
            <a:lstStyle/>
            <a:p>
              <a:pPr algn="l">
                <a:lnSpc>
                  <a:spcPct val="110000"/>
                </a:lnSpc>
                <a:buFontTx/>
                <a:buNone/>
              </a:pPr>
              <a:r>
                <a:rPr lang="ja-JP" altLang="en-US" sz="1400" dirty="0" smtClean="0">
                  <a:solidFill>
                    <a:srgbClr val="FFFFFF"/>
                  </a:solidFill>
                </a:rPr>
                <a:t>原子の質量</a:t>
              </a:r>
              <a:endParaRPr lang="en-US" altLang="ja-JP" sz="1400" dirty="0" smtClean="0">
                <a:solidFill>
                  <a:srgbClr val="FFFFFF"/>
                </a:solidFill>
              </a:endParaRPr>
            </a:p>
          </p:txBody>
        </p:sp>
        <p:sp>
          <p:nvSpPr>
            <p:cNvPr id="61" name="Rectangle 39"/>
            <p:cNvSpPr>
              <a:spLocks noChangeArrowheads="1"/>
            </p:cNvSpPr>
            <p:nvPr/>
          </p:nvSpPr>
          <p:spPr bwMode="auto">
            <a:xfrm rot="16200000">
              <a:off x="4781687" y="4669132"/>
              <a:ext cx="1500230" cy="305853"/>
            </a:xfrm>
            <a:prstGeom prst="rect">
              <a:avLst/>
            </a:prstGeom>
            <a:noFill/>
            <a:ln w="12700">
              <a:noFill/>
              <a:miter lim="800000"/>
              <a:headEnd/>
              <a:tailEnd/>
            </a:ln>
            <a:effectLst/>
          </p:spPr>
          <p:txBody>
            <a:bodyPr wrap="square">
              <a:spAutoFit/>
            </a:bodyPr>
            <a:lstStyle/>
            <a:p>
              <a:pPr algn="l">
                <a:lnSpc>
                  <a:spcPct val="110000"/>
                </a:lnSpc>
                <a:buFontTx/>
                <a:buNone/>
              </a:pPr>
              <a:r>
                <a:rPr lang="ja-JP" altLang="en-US" sz="1400" dirty="0" smtClean="0">
                  <a:solidFill>
                    <a:srgbClr val="FFFFFF"/>
                  </a:solidFill>
                </a:rPr>
                <a:t>束縛エネルギー</a:t>
              </a:r>
              <a:endParaRPr lang="en-US" altLang="ja-JP" sz="1400" dirty="0" smtClean="0">
                <a:solidFill>
                  <a:srgbClr val="FFFFFF"/>
                </a:solidFill>
              </a:endParaRPr>
            </a:p>
          </p:txBody>
        </p:sp>
        <p:sp>
          <p:nvSpPr>
            <p:cNvPr id="63" name="Rectangle 38"/>
            <p:cNvSpPr>
              <a:spLocks noChangeArrowheads="1"/>
            </p:cNvSpPr>
            <p:nvPr/>
          </p:nvSpPr>
          <p:spPr bwMode="auto">
            <a:xfrm>
              <a:off x="1714480" y="5079288"/>
              <a:ext cx="3286148" cy="278538"/>
            </a:xfrm>
            <a:prstGeom prst="rect">
              <a:avLst/>
            </a:prstGeom>
            <a:noFill/>
            <a:ln w="12700">
              <a:noFill/>
              <a:miter lim="800000"/>
              <a:headEnd/>
              <a:tailEnd/>
            </a:ln>
            <a:effectLst/>
          </p:spPr>
          <p:txBody>
            <a:bodyPr wrap="square">
              <a:spAutoFit/>
            </a:bodyPr>
            <a:lstStyle/>
            <a:p>
              <a:pPr algn="l">
                <a:lnSpc>
                  <a:spcPct val="110000"/>
                </a:lnSpc>
                <a:buFontTx/>
                <a:buNone/>
              </a:pPr>
              <a:r>
                <a:rPr lang="en-US" altLang="ja-JP" sz="1100" b="1" dirty="0" smtClean="0">
                  <a:solidFill>
                    <a:srgbClr val="F8F8F8"/>
                  </a:solidFill>
                  <a:ea typeface="HG創英角ｺﾞｼｯｸUB" pitchFamily="49" charset="-128"/>
                </a:rPr>
                <a:t>Kitagawa, et al., PRA 77, 012719 (2008) </a:t>
              </a:r>
              <a:endParaRPr lang="ja-JP" altLang="en-US" sz="1100" b="1" dirty="0">
                <a:solidFill>
                  <a:srgbClr val="F8F8F8"/>
                </a:solidFill>
                <a:ea typeface="HG創英角ｺﾞｼｯｸUB" pitchFamily="49"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8" name="Rectangle 4"/>
          <p:cNvSpPr>
            <a:spLocks noGrp="1" noChangeArrowheads="1"/>
          </p:cNvSpPr>
          <p:nvPr>
            <p:ph type="title"/>
          </p:nvPr>
        </p:nvSpPr>
        <p:spPr/>
        <p:txBody>
          <a:bodyPr/>
          <a:lstStyle/>
          <a:p>
            <a:r>
              <a:rPr lang="ja-JP" altLang="en-US" dirty="0" smtClean="0"/>
              <a:t>実験の現状</a:t>
            </a:r>
            <a:endParaRPr lang="ja-JP" altLang="en-US" dirty="0"/>
          </a:p>
        </p:txBody>
      </p:sp>
      <p:sp>
        <p:nvSpPr>
          <p:cNvPr id="18"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pic>
        <p:nvPicPr>
          <p:cNvPr id="30" name="Picture 4" descr="IMG_2896"/>
          <p:cNvPicPr>
            <a:picLocks noChangeAspect="1" noChangeArrowheads="1"/>
          </p:cNvPicPr>
          <p:nvPr/>
        </p:nvPicPr>
        <p:blipFill>
          <a:blip r:embed="rId3" cstate="print"/>
          <a:srcRect/>
          <a:stretch>
            <a:fillRect/>
          </a:stretch>
        </p:blipFill>
        <p:spPr bwMode="auto">
          <a:xfrm>
            <a:off x="1357290" y="3071810"/>
            <a:ext cx="3619525" cy="2714644"/>
          </a:xfrm>
          <a:prstGeom prst="rect">
            <a:avLst/>
          </a:prstGeom>
          <a:noFill/>
          <a:ln w="9525">
            <a:noFill/>
            <a:miter lim="800000"/>
            <a:headEnd/>
            <a:tailEnd/>
          </a:ln>
        </p:spPr>
      </p:pic>
      <p:pic>
        <p:nvPicPr>
          <p:cNvPr id="35" name="Picture 6" descr="IMG_2900"/>
          <p:cNvPicPr>
            <a:picLocks noChangeAspect="1" noChangeArrowheads="1"/>
          </p:cNvPicPr>
          <p:nvPr/>
        </p:nvPicPr>
        <p:blipFill>
          <a:blip r:embed="rId4" cstate="print"/>
          <a:srcRect/>
          <a:stretch>
            <a:fillRect/>
          </a:stretch>
        </p:blipFill>
        <p:spPr bwMode="auto">
          <a:xfrm>
            <a:off x="5214942" y="1357298"/>
            <a:ext cx="3554041" cy="4738721"/>
          </a:xfrm>
          <a:prstGeom prst="rect">
            <a:avLst/>
          </a:prstGeom>
          <a:noFill/>
          <a:ln w="9525">
            <a:noFill/>
            <a:miter lim="800000"/>
            <a:headEnd/>
            <a:tailEnd/>
          </a:ln>
        </p:spPr>
      </p:pic>
      <p:sp>
        <p:nvSpPr>
          <p:cNvPr id="37" name="Rectangle 39"/>
          <p:cNvSpPr>
            <a:spLocks noChangeArrowheads="1"/>
          </p:cNvSpPr>
          <p:nvPr/>
        </p:nvSpPr>
        <p:spPr bwMode="auto">
          <a:xfrm>
            <a:off x="3428992" y="5786454"/>
            <a:ext cx="3354413" cy="498598"/>
          </a:xfrm>
          <a:prstGeom prst="rect">
            <a:avLst/>
          </a:prstGeom>
          <a:noFill/>
          <a:ln w="12700">
            <a:noFill/>
            <a:miter lim="800000"/>
            <a:headEnd/>
            <a:tailEnd/>
          </a:ln>
          <a:effectLst/>
        </p:spPr>
        <p:txBody>
          <a:bodyPr wrap="square">
            <a:spAutoFit/>
          </a:bodyPr>
          <a:lstStyle/>
          <a:p>
            <a:pPr algn="l">
              <a:lnSpc>
                <a:spcPct val="110000"/>
              </a:lnSpc>
              <a:buFontTx/>
              <a:buNone/>
            </a:pPr>
            <a:r>
              <a:rPr lang="ja-JP" altLang="en-US" sz="1200" dirty="0" smtClean="0">
                <a:solidFill>
                  <a:srgbClr val="B2B2B2"/>
                </a:solidFill>
              </a:rPr>
              <a:t>光トラップおよび</a:t>
            </a:r>
            <a:endParaRPr lang="en-US" altLang="ja-JP" sz="1200" dirty="0" smtClean="0">
              <a:solidFill>
                <a:srgbClr val="B2B2B2"/>
              </a:solidFill>
            </a:endParaRPr>
          </a:p>
          <a:p>
            <a:pPr algn="l">
              <a:lnSpc>
                <a:spcPct val="110000"/>
              </a:lnSpc>
              <a:buFontTx/>
              <a:buNone/>
            </a:pPr>
            <a:r>
              <a:rPr lang="en-US" altLang="ja-JP" sz="1200" dirty="0" smtClean="0">
                <a:solidFill>
                  <a:srgbClr val="B2B2B2"/>
                </a:solidFill>
              </a:rPr>
              <a:t>2</a:t>
            </a:r>
            <a:r>
              <a:rPr lang="ja-JP" altLang="en-US" sz="1200" dirty="0" smtClean="0">
                <a:solidFill>
                  <a:srgbClr val="B2B2B2"/>
                </a:solidFill>
              </a:rPr>
              <a:t>光子光会合測定装置</a:t>
            </a:r>
            <a:endParaRPr lang="en-US" altLang="ja-JP" sz="1200" dirty="0" smtClean="0">
              <a:solidFill>
                <a:srgbClr val="B2B2B2"/>
              </a:solidFill>
            </a:endParaRPr>
          </a:p>
        </p:txBody>
      </p:sp>
      <p:sp>
        <p:nvSpPr>
          <p:cNvPr id="38" name="AutoShape 1041"/>
          <p:cNvSpPr>
            <a:spLocks noChangeArrowheads="1"/>
          </p:cNvSpPr>
          <p:nvPr/>
        </p:nvSpPr>
        <p:spPr bwMode="auto">
          <a:xfrm>
            <a:off x="1428728" y="2605911"/>
            <a:ext cx="214314" cy="320687"/>
          </a:xfrm>
          <a:custGeom>
            <a:avLst/>
            <a:gdLst>
              <a:gd name="G0" fmla="+- 13517 0 0"/>
              <a:gd name="G1" fmla="+- 5424 0 0"/>
              <a:gd name="G2" fmla="+- 21600 0 5424"/>
              <a:gd name="G3" fmla="+- 10800 0 5424"/>
              <a:gd name="G4" fmla="+- 21600 0 13517"/>
              <a:gd name="G5" fmla="*/ G4 G3 10800"/>
              <a:gd name="G6" fmla="+- 21600 0 G5"/>
              <a:gd name="T0" fmla="*/ 13517 w 21600"/>
              <a:gd name="T1" fmla="*/ 0 h 21600"/>
              <a:gd name="T2" fmla="*/ 0 w 21600"/>
              <a:gd name="T3" fmla="*/ 10800 h 21600"/>
              <a:gd name="T4" fmla="*/ 1351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517" y="0"/>
                </a:moveTo>
                <a:lnTo>
                  <a:pt x="13517" y="5424"/>
                </a:lnTo>
                <a:lnTo>
                  <a:pt x="3375" y="5424"/>
                </a:lnTo>
                <a:lnTo>
                  <a:pt x="3375" y="16176"/>
                </a:lnTo>
                <a:lnTo>
                  <a:pt x="13517" y="16176"/>
                </a:lnTo>
                <a:lnTo>
                  <a:pt x="13517" y="21600"/>
                </a:lnTo>
                <a:lnTo>
                  <a:pt x="21600" y="10800"/>
                </a:lnTo>
                <a:close/>
              </a:path>
              <a:path w="21600" h="21600">
                <a:moveTo>
                  <a:pt x="1350" y="5424"/>
                </a:moveTo>
                <a:lnTo>
                  <a:pt x="1350" y="16176"/>
                </a:lnTo>
                <a:lnTo>
                  <a:pt x="2700" y="16176"/>
                </a:lnTo>
                <a:lnTo>
                  <a:pt x="2700" y="5424"/>
                </a:lnTo>
                <a:close/>
              </a:path>
              <a:path w="21600" h="21600">
                <a:moveTo>
                  <a:pt x="0" y="5424"/>
                </a:moveTo>
                <a:lnTo>
                  <a:pt x="0" y="16176"/>
                </a:lnTo>
                <a:lnTo>
                  <a:pt x="675" y="16176"/>
                </a:lnTo>
                <a:lnTo>
                  <a:pt x="675" y="5424"/>
                </a:lnTo>
                <a:close/>
              </a:path>
            </a:pathLst>
          </a:custGeom>
          <a:solidFill>
            <a:srgbClr val="FFFFFF">
              <a:alpha val="9804"/>
            </a:srgbClr>
          </a:solidFill>
          <a:ln w="3175">
            <a:solidFill>
              <a:srgbClr val="FFFFFF"/>
            </a:solidFill>
            <a:miter lim="800000"/>
            <a:headEnd/>
            <a:tailEnd/>
          </a:ln>
          <a:effectLst/>
        </p:spPr>
        <p:txBody>
          <a:bodyPr anchor="ctr">
            <a:noAutofit/>
          </a:bodyPr>
          <a:lstStyle/>
          <a:p>
            <a:endParaRPr lang="ja-JP" altLang="en-US" dirty="0">
              <a:solidFill>
                <a:srgbClr val="F8F8F8"/>
              </a:solidFill>
            </a:endParaRPr>
          </a:p>
        </p:txBody>
      </p:sp>
      <p:sp>
        <p:nvSpPr>
          <p:cNvPr id="40" name="Rectangle 39"/>
          <p:cNvSpPr>
            <a:spLocks noChangeArrowheads="1"/>
          </p:cNvSpPr>
          <p:nvPr/>
        </p:nvSpPr>
        <p:spPr bwMode="auto">
          <a:xfrm>
            <a:off x="1717653" y="2569485"/>
            <a:ext cx="3354413" cy="430887"/>
          </a:xfrm>
          <a:prstGeom prst="rect">
            <a:avLst/>
          </a:prstGeom>
          <a:noFill/>
          <a:ln w="12700">
            <a:noFill/>
            <a:miter lim="800000"/>
            <a:headEnd/>
            <a:tailEnd/>
          </a:ln>
          <a:effectLst/>
        </p:spPr>
        <p:txBody>
          <a:bodyPr wrap="square">
            <a:spAutoFit/>
          </a:bodyPr>
          <a:lstStyle/>
          <a:p>
            <a:pPr algn="l">
              <a:lnSpc>
                <a:spcPct val="110000"/>
              </a:lnSpc>
              <a:buFontTx/>
              <a:buNone/>
            </a:pPr>
            <a:r>
              <a:rPr lang="ja-JP" altLang="en-US" sz="2000" dirty="0" smtClean="0">
                <a:solidFill>
                  <a:srgbClr val="FFFFFF"/>
                </a:solidFill>
              </a:rPr>
              <a:t>今年度中に結果を得る予定</a:t>
            </a:r>
            <a:r>
              <a:rPr lang="en-US" altLang="ja-JP" sz="2000" dirty="0" smtClean="0">
                <a:solidFill>
                  <a:srgbClr val="FFFFFF"/>
                </a:solidFill>
              </a:rPr>
              <a:t>       </a:t>
            </a:r>
          </a:p>
        </p:txBody>
      </p:sp>
      <p:sp>
        <p:nvSpPr>
          <p:cNvPr id="42" name="Rectangle 39"/>
          <p:cNvSpPr>
            <a:spLocks noChangeArrowheads="1"/>
          </p:cNvSpPr>
          <p:nvPr/>
        </p:nvSpPr>
        <p:spPr bwMode="auto">
          <a:xfrm>
            <a:off x="1142976" y="1783667"/>
            <a:ext cx="4000528" cy="735586"/>
          </a:xfrm>
          <a:prstGeom prst="rect">
            <a:avLst/>
          </a:prstGeom>
          <a:noFill/>
          <a:ln w="12700">
            <a:noFill/>
            <a:miter lim="800000"/>
            <a:headEnd/>
            <a:tailEnd/>
          </a:ln>
          <a:effectLst/>
        </p:spPr>
        <p:txBody>
          <a:bodyPr wrap="square">
            <a:spAutoFit/>
          </a:bodyPr>
          <a:lstStyle/>
          <a:p>
            <a:pPr algn="l">
              <a:lnSpc>
                <a:spcPct val="110000"/>
              </a:lnSpc>
              <a:buFontTx/>
              <a:buNone/>
            </a:pPr>
            <a:r>
              <a:rPr lang="ja-JP" altLang="en-US" sz="2000" dirty="0" smtClean="0">
                <a:solidFill>
                  <a:srgbClr val="FFFFFF"/>
                </a:solidFill>
              </a:rPr>
              <a:t>学生</a:t>
            </a:r>
            <a:r>
              <a:rPr lang="en-US" altLang="ja-JP" sz="2000" dirty="0" smtClean="0">
                <a:solidFill>
                  <a:srgbClr val="FFFFFF"/>
                </a:solidFill>
              </a:rPr>
              <a:t>2</a:t>
            </a:r>
            <a:r>
              <a:rPr lang="ja-JP" altLang="en-US" sz="2000" dirty="0" smtClean="0">
                <a:solidFill>
                  <a:srgbClr val="FFFFFF"/>
                </a:solidFill>
              </a:rPr>
              <a:t>名が実験を進めている</a:t>
            </a:r>
            <a:r>
              <a:rPr lang="en-US" altLang="ja-JP" sz="2000" dirty="0" smtClean="0">
                <a:solidFill>
                  <a:srgbClr val="FFFFFF"/>
                </a:solidFill>
              </a:rPr>
              <a:t>.</a:t>
            </a:r>
          </a:p>
          <a:p>
            <a:pPr algn="l">
              <a:lnSpc>
                <a:spcPct val="110000"/>
              </a:lnSpc>
              <a:buFontTx/>
              <a:buNone/>
            </a:pPr>
            <a:r>
              <a:rPr lang="ja-JP" altLang="en-US" dirty="0" smtClean="0">
                <a:solidFill>
                  <a:srgbClr val="FFFFFF"/>
                </a:solidFill>
              </a:rPr>
              <a:t>         </a:t>
            </a:r>
            <a:r>
              <a:rPr lang="en-US" altLang="ja-JP" dirty="0" smtClean="0">
                <a:solidFill>
                  <a:srgbClr val="FFFFFF"/>
                </a:solidFill>
              </a:rPr>
              <a:t>(</a:t>
            </a:r>
            <a:r>
              <a:rPr lang="ja-JP" altLang="en-US" dirty="0" smtClean="0">
                <a:solidFill>
                  <a:srgbClr val="FFFFFF"/>
                </a:solidFill>
              </a:rPr>
              <a:t>京都大 </a:t>
            </a:r>
            <a:r>
              <a:rPr lang="en-US" altLang="ja-JP" dirty="0" smtClean="0">
                <a:solidFill>
                  <a:srgbClr val="FFFFFF"/>
                </a:solidFill>
              </a:rPr>
              <a:t>+ </a:t>
            </a:r>
            <a:r>
              <a:rPr lang="ja-JP" altLang="en-US" dirty="0" smtClean="0">
                <a:solidFill>
                  <a:srgbClr val="FFFFFF"/>
                </a:solidFill>
              </a:rPr>
              <a:t>東京大</a:t>
            </a:r>
            <a:r>
              <a:rPr lang="en-US" altLang="ja-JP" dirty="0" smtClean="0">
                <a:solidFill>
                  <a:srgbClr val="FFFFFF"/>
                </a:solidFill>
              </a:rPr>
              <a:t>)</a:t>
            </a:r>
          </a:p>
        </p:txBody>
      </p:sp>
      <p:sp>
        <p:nvSpPr>
          <p:cNvPr id="43" name="Rectangle 39"/>
          <p:cNvSpPr>
            <a:spLocks noChangeArrowheads="1"/>
          </p:cNvSpPr>
          <p:nvPr/>
        </p:nvSpPr>
        <p:spPr bwMode="auto">
          <a:xfrm>
            <a:off x="642910" y="1016485"/>
            <a:ext cx="4000528" cy="769441"/>
          </a:xfrm>
          <a:prstGeom prst="rect">
            <a:avLst/>
          </a:prstGeom>
          <a:noFill/>
          <a:ln w="12700">
            <a:noFill/>
            <a:miter lim="800000"/>
            <a:headEnd/>
            <a:tailEnd/>
          </a:ln>
          <a:effectLst/>
        </p:spPr>
        <p:txBody>
          <a:bodyPr wrap="square">
            <a:spAutoFit/>
          </a:bodyPr>
          <a:lstStyle/>
          <a:p>
            <a:pPr algn="l">
              <a:lnSpc>
                <a:spcPct val="110000"/>
              </a:lnSpc>
              <a:buFontTx/>
              <a:buNone/>
            </a:pPr>
            <a:r>
              <a:rPr lang="ja-JP" altLang="en-US" sz="2000" dirty="0" smtClean="0">
                <a:solidFill>
                  <a:srgbClr val="FFFFFF"/>
                </a:solidFill>
              </a:rPr>
              <a:t>より精度の高い測定を目指し</a:t>
            </a:r>
            <a:endParaRPr lang="en-US" altLang="ja-JP" sz="2000" dirty="0" smtClean="0">
              <a:solidFill>
                <a:srgbClr val="FFFFFF"/>
              </a:solidFill>
            </a:endParaRPr>
          </a:p>
          <a:p>
            <a:pPr algn="l">
              <a:lnSpc>
                <a:spcPct val="110000"/>
              </a:lnSpc>
              <a:buNone/>
            </a:pPr>
            <a:r>
              <a:rPr lang="ja-JP" altLang="en-US" sz="2000" dirty="0" smtClean="0">
                <a:solidFill>
                  <a:srgbClr val="FFFFFF"/>
                </a:solidFill>
              </a:rPr>
              <a:t>  光格子での分光測定が進行中</a:t>
            </a:r>
            <a:endParaRPr lang="en-US" altLang="ja-JP" sz="2000" dirty="0" smtClean="0">
              <a:solidFill>
                <a:srgbClr val="FFFFF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角丸四角形 43"/>
          <p:cNvSpPr/>
          <p:nvPr/>
        </p:nvSpPr>
        <p:spPr bwMode="auto">
          <a:xfrm>
            <a:off x="1357290" y="928670"/>
            <a:ext cx="6929486" cy="5143535"/>
          </a:xfrm>
          <a:prstGeom prst="roundRect">
            <a:avLst>
              <a:gd name="adj" fmla="val 6322"/>
            </a:avLst>
          </a:prstGeom>
          <a:solidFill>
            <a:srgbClr val="000000">
              <a:alpha val="50000"/>
            </a:srgbClr>
          </a:solidFill>
          <a:ln w="76200" cap="flat" cmpd="sng" algn="ctr">
            <a:no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2" name="タイトル 1"/>
          <p:cNvSpPr>
            <a:spLocks noGrp="1"/>
          </p:cNvSpPr>
          <p:nvPr>
            <p:ph type="title"/>
          </p:nvPr>
        </p:nvSpPr>
        <p:spPr/>
        <p:txBody>
          <a:bodyPr/>
          <a:lstStyle/>
          <a:p>
            <a:r>
              <a:rPr lang="ja-JP" altLang="en-US" dirty="0" smtClean="0"/>
              <a:t>重力・重力波物理学</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2051"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714612" y="1857363"/>
            <a:ext cx="3945399" cy="3624835"/>
          </a:xfrm>
          <a:prstGeom prst="rect">
            <a:avLst/>
          </a:prstGeom>
          <a:noFill/>
          <a:ln w="9525">
            <a:noFill/>
            <a:miter lim="800000"/>
            <a:headEnd/>
            <a:tailEnd/>
          </a:ln>
        </p:spPr>
      </p:pic>
      <p:sp>
        <p:nvSpPr>
          <p:cNvPr id="49" name="円弧 48"/>
          <p:cNvSpPr/>
          <p:nvPr/>
        </p:nvSpPr>
        <p:spPr bwMode="auto">
          <a:xfrm>
            <a:off x="3714776" y="1338795"/>
            <a:ext cx="3643306" cy="3571900"/>
          </a:xfrm>
          <a:prstGeom prst="arc">
            <a:avLst/>
          </a:prstGeom>
          <a:noFill/>
          <a:ln w="190500" cap="flat" cmpd="sng" algn="ctr">
            <a:solidFill>
              <a:srgbClr val="99CCFF"/>
            </a:solidFill>
            <a:prstDash val="solid"/>
            <a:round/>
            <a:headEnd type="stealth"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50" name="円弧 49"/>
          <p:cNvSpPr/>
          <p:nvPr/>
        </p:nvSpPr>
        <p:spPr bwMode="auto">
          <a:xfrm flipH="1">
            <a:off x="1785886" y="1428736"/>
            <a:ext cx="3643370" cy="3571900"/>
          </a:xfrm>
          <a:prstGeom prst="arc">
            <a:avLst/>
          </a:prstGeom>
          <a:noFill/>
          <a:ln w="190500" cap="flat" cmpd="sng" algn="ctr">
            <a:solidFill>
              <a:srgbClr val="99FF99"/>
            </a:solidFill>
            <a:prstDash val="solid"/>
            <a:round/>
            <a:headEnd type="stealth"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54" name="Rectangle 8"/>
          <p:cNvSpPr>
            <a:spLocks noChangeArrowheads="1"/>
          </p:cNvSpPr>
          <p:nvPr/>
        </p:nvSpPr>
        <p:spPr bwMode="auto">
          <a:xfrm>
            <a:off x="6929485" y="3262970"/>
            <a:ext cx="1428729" cy="523220"/>
          </a:xfrm>
          <a:prstGeom prst="rect">
            <a:avLst/>
          </a:prstGeom>
          <a:noFill/>
          <a:ln w="15875">
            <a:noFill/>
            <a:miter lim="800000"/>
            <a:headEnd/>
            <a:tailEnd/>
          </a:ln>
          <a:effectLst/>
        </p:spPr>
        <p:txBody>
          <a:bodyPr wrap="square">
            <a:spAutoFit/>
          </a:bodyPr>
          <a:lstStyle/>
          <a:p>
            <a:pPr algn="l">
              <a:buFontTx/>
              <a:buNone/>
            </a:pPr>
            <a:r>
              <a:rPr lang="ja-JP" altLang="en-US" sz="2800" b="1" dirty="0" smtClean="0">
                <a:solidFill>
                  <a:srgbClr val="99CCFF"/>
                </a:solidFill>
                <a:latin typeface="HGP創英角ﾎﾟｯﾌﾟ体" pitchFamily="50" charset="-128"/>
                <a:ea typeface="HGP創英角ﾎﾟｯﾌﾟ体" pitchFamily="50" charset="-128"/>
              </a:rPr>
              <a:t>重力波</a:t>
            </a:r>
            <a:endParaRPr lang="ja-JP" altLang="en-US" sz="2800" b="1" dirty="0">
              <a:solidFill>
                <a:srgbClr val="99CCFF"/>
              </a:solidFill>
              <a:latin typeface="HGP創英角ﾎﾟｯﾌﾟ体" pitchFamily="50" charset="-128"/>
              <a:ea typeface="HGP創英角ﾎﾟｯﾌﾟ体" pitchFamily="50" charset="-128"/>
              <a:sym typeface="Wingdings" pitchFamily="2" charset="2"/>
            </a:endParaRPr>
          </a:p>
        </p:txBody>
      </p:sp>
      <p:pic>
        <p:nvPicPr>
          <p:cNvPr id="56" name="Picture 1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6786578" y="3821737"/>
            <a:ext cx="1143008" cy="893147"/>
          </a:xfrm>
          <a:prstGeom prst="rect">
            <a:avLst/>
          </a:prstGeom>
          <a:noFill/>
          <a:ln w="9525">
            <a:noFill/>
            <a:miter lim="800000"/>
            <a:headEnd/>
            <a:tailEnd/>
          </a:ln>
        </p:spPr>
      </p:pic>
      <p:sp>
        <p:nvSpPr>
          <p:cNvPr id="61" name="Rectangle 8"/>
          <p:cNvSpPr>
            <a:spLocks noChangeArrowheads="1"/>
          </p:cNvSpPr>
          <p:nvPr/>
        </p:nvSpPr>
        <p:spPr bwMode="auto">
          <a:xfrm>
            <a:off x="1286421" y="3331684"/>
            <a:ext cx="1428191" cy="523220"/>
          </a:xfrm>
          <a:prstGeom prst="rect">
            <a:avLst/>
          </a:prstGeom>
          <a:noFill/>
          <a:ln w="15875">
            <a:noFill/>
            <a:miter lim="800000"/>
            <a:headEnd/>
            <a:tailEnd/>
          </a:ln>
          <a:effectLst/>
        </p:spPr>
        <p:txBody>
          <a:bodyPr wrap="square">
            <a:spAutoFit/>
          </a:bodyPr>
          <a:lstStyle/>
          <a:p>
            <a:pPr algn="l">
              <a:buFontTx/>
              <a:buNone/>
            </a:pPr>
            <a:r>
              <a:rPr lang="ja-JP" altLang="en-US" sz="2800" b="1" dirty="0" smtClean="0">
                <a:solidFill>
                  <a:srgbClr val="99FF99"/>
                </a:solidFill>
                <a:latin typeface="HGP創英角ﾎﾟｯﾌﾟ体" pitchFamily="50" charset="-128"/>
                <a:ea typeface="HGP創英角ﾎﾟｯﾌﾟ体" pitchFamily="50" charset="-128"/>
              </a:rPr>
              <a:t>重力</a:t>
            </a:r>
            <a:endParaRPr lang="ja-JP" altLang="en-US" sz="2800" b="1" dirty="0">
              <a:solidFill>
                <a:srgbClr val="99FF99"/>
              </a:solidFill>
              <a:latin typeface="HGP創英角ﾎﾟｯﾌﾟ体" pitchFamily="50" charset="-128"/>
              <a:ea typeface="HGP創英角ﾎﾟｯﾌﾟ体" pitchFamily="50" charset="-128"/>
              <a:sym typeface="Wingdings" pitchFamily="2" charset="2"/>
            </a:endParaRPr>
          </a:p>
        </p:txBody>
      </p:sp>
      <p:pic>
        <p:nvPicPr>
          <p:cNvPr id="63" name="Picture 5"/>
          <p:cNvPicPr>
            <a:picLocks noChangeAspect="1" noChangeArrowheads="1"/>
          </p:cNvPicPr>
          <p:nvPr/>
        </p:nvPicPr>
        <p:blipFill>
          <a:blip r:embed="rId5" cstate="print"/>
          <a:srcRect/>
          <a:stretch>
            <a:fillRect/>
          </a:stretch>
        </p:blipFill>
        <p:spPr bwMode="auto">
          <a:xfrm>
            <a:off x="1769235" y="3857628"/>
            <a:ext cx="714380" cy="1038739"/>
          </a:xfrm>
          <a:prstGeom prst="rect">
            <a:avLst/>
          </a:prstGeom>
          <a:noFill/>
          <a:ln w="9525">
            <a:noFill/>
            <a:miter lim="800000"/>
            <a:headEnd/>
            <a:tailEnd/>
          </a:ln>
        </p:spPr>
      </p:pic>
      <p:sp>
        <p:nvSpPr>
          <p:cNvPr id="65" name="Rectangle 11"/>
          <p:cNvSpPr>
            <a:spLocks noChangeArrowheads="1"/>
          </p:cNvSpPr>
          <p:nvPr/>
        </p:nvSpPr>
        <p:spPr bwMode="auto">
          <a:xfrm>
            <a:off x="428596" y="1714488"/>
            <a:ext cx="2071702" cy="761427"/>
          </a:xfrm>
          <a:prstGeom prst="rect">
            <a:avLst/>
          </a:prstGeom>
          <a:noFill/>
          <a:ln w="15875">
            <a:noFill/>
            <a:miter lim="800000"/>
            <a:headEnd/>
            <a:tailEnd/>
          </a:ln>
          <a:effectLst/>
        </p:spPr>
        <p:txBody>
          <a:bodyPr wrap="square">
            <a:spAutoFit/>
          </a:bodyPr>
          <a:lstStyle/>
          <a:p>
            <a:pPr algn="l">
              <a:lnSpc>
                <a:spcPct val="130000"/>
              </a:lnSpc>
              <a:buFontTx/>
              <a:buNone/>
            </a:pPr>
            <a:r>
              <a:rPr lang="ja-JP" altLang="en-US" dirty="0" smtClean="0">
                <a:solidFill>
                  <a:srgbClr val="CCFFCC"/>
                </a:solidFill>
                <a:latin typeface="HGP創英角ﾎﾟｯﾌﾟ体" pitchFamily="50" charset="-128"/>
                <a:ea typeface="HGP創英角ﾎﾟｯﾌﾟ体" pitchFamily="50" charset="-128"/>
                <a:sym typeface="Wingdings" pitchFamily="2" charset="2"/>
              </a:rPr>
              <a:t>時空の成り立ち</a:t>
            </a:r>
            <a:endParaRPr lang="en-US" altLang="ja-JP" dirty="0" smtClean="0">
              <a:solidFill>
                <a:srgbClr val="CCFFCC"/>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dirty="0" smtClean="0">
                <a:solidFill>
                  <a:srgbClr val="CCFFCC"/>
                </a:solidFill>
                <a:latin typeface="HGP創英角ﾎﾟｯﾌﾟ体" pitchFamily="50" charset="-128"/>
                <a:ea typeface="HGP創英角ﾎﾟｯﾌﾟ体" pitchFamily="50" charset="-128"/>
                <a:sym typeface="Wingdings" pitchFamily="2" charset="2"/>
              </a:rPr>
              <a:t>        </a:t>
            </a:r>
            <a:r>
              <a:rPr lang="ja-JP" altLang="en-US" dirty="0" smtClean="0">
                <a:solidFill>
                  <a:srgbClr val="CCFFCC"/>
                </a:solidFill>
                <a:latin typeface="HGP創英角ﾎﾟｯﾌﾟ体" pitchFamily="50" charset="-128"/>
                <a:ea typeface="HGP創英角ﾎﾟｯﾌﾟ体" pitchFamily="50" charset="-128"/>
                <a:sym typeface="Wingdings" pitchFamily="2" charset="2"/>
              </a:rPr>
              <a:t>を探る</a:t>
            </a:r>
            <a:endParaRPr lang="en-US" altLang="ja-JP" dirty="0" smtClean="0">
              <a:solidFill>
                <a:srgbClr val="CCFFCC"/>
              </a:solidFill>
              <a:latin typeface="HGP創英角ﾎﾟｯﾌﾟ体" pitchFamily="50" charset="-128"/>
              <a:ea typeface="HGP創英角ﾎﾟｯﾌﾟ体" pitchFamily="50" charset="-128"/>
              <a:sym typeface="Wingdings" pitchFamily="2" charset="2"/>
            </a:endParaRPr>
          </a:p>
        </p:txBody>
      </p:sp>
      <p:sp>
        <p:nvSpPr>
          <p:cNvPr id="70" name="Rectangle 11"/>
          <p:cNvSpPr>
            <a:spLocks noChangeArrowheads="1"/>
          </p:cNvSpPr>
          <p:nvPr/>
        </p:nvSpPr>
        <p:spPr bwMode="auto">
          <a:xfrm>
            <a:off x="7078397" y="1410233"/>
            <a:ext cx="1922759" cy="812530"/>
          </a:xfrm>
          <a:prstGeom prst="rect">
            <a:avLst/>
          </a:prstGeom>
          <a:noFill/>
          <a:ln w="15875">
            <a:noFill/>
            <a:miter lim="800000"/>
            <a:headEnd/>
            <a:tailEnd/>
          </a:ln>
          <a:effectLst/>
        </p:spPr>
        <p:txBody>
          <a:bodyPr wrap="square">
            <a:spAutoFit/>
          </a:bodyPr>
          <a:lstStyle/>
          <a:p>
            <a:pPr algn="l">
              <a:lnSpc>
                <a:spcPct val="130000"/>
              </a:lnSpc>
              <a:buFontTx/>
              <a:buNone/>
            </a:pPr>
            <a:r>
              <a:rPr lang="ja-JP" altLang="en-US" dirty="0" smtClean="0">
                <a:solidFill>
                  <a:srgbClr val="CCECFF"/>
                </a:solidFill>
                <a:latin typeface="HGP創英角ﾎﾟｯﾌﾟ体" pitchFamily="50" charset="-128"/>
                <a:ea typeface="HGP創英角ﾎﾟｯﾌﾟ体" pitchFamily="50" charset="-128"/>
                <a:sym typeface="Wingdings" pitchFamily="2" charset="2"/>
              </a:rPr>
              <a:t>宇宙を</a:t>
            </a:r>
            <a:endParaRPr lang="en-US" altLang="ja-JP" dirty="0" smtClean="0">
              <a:solidFill>
                <a:srgbClr val="CCECFF"/>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dirty="0" smtClean="0">
                <a:solidFill>
                  <a:srgbClr val="CCECFF"/>
                </a:solidFill>
                <a:latin typeface="HGP創英角ﾎﾟｯﾌﾟ体" pitchFamily="50" charset="-128"/>
                <a:ea typeface="HGP創英角ﾎﾟｯﾌﾟ体" pitchFamily="50" charset="-128"/>
                <a:sym typeface="Wingdings" pitchFamily="2" charset="2"/>
              </a:rPr>
              <a:t>  </a:t>
            </a:r>
            <a:r>
              <a:rPr lang="ja-JP" altLang="en-US" dirty="0" smtClean="0">
                <a:solidFill>
                  <a:srgbClr val="CCECFF"/>
                </a:solidFill>
                <a:latin typeface="HGP創英角ﾎﾟｯﾌﾟ体" pitchFamily="50" charset="-128"/>
                <a:ea typeface="HGP創英角ﾎﾟｯﾌﾟ体" pitchFamily="50" charset="-128"/>
                <a:sym typeface="Wingdings" pitchFamily="2" charset="2"/>
              </a:rPr>
              <a:t>探る新しい目</a:t>
            </a:r>
            <a:endParaRPr lang="en-US" altLang="ja-JP" dirty="0" smtClean="0">
              <a:solidFill>
                <a:srgbClr val="CCECFF"/>
              </a:solidFill>
              <a:latin typeface="HGP創英角ﾎﾟｯﾌﾟ体" pitchFamily="50" charset="-128"/>
              <a:ea typeface="HGP創英角ﾎﾟｯﾌﾟ体" pitchFamily="50" charset="-128"/>
              <a:sym typeface="Wingdings" pitchFamily="2" charset="2"/>
            </a:endParaRPr>
          </a:p>
        </p:txBody>
      </p:sp>
      <p:sp>
        <p:nvSpPr>
          <p:cNvPr id="74" name="Rectangle 8"/>
          <p:cNvSpPr>
            <a:spLocks noChangeArrowheads="1"/>
          </p:cNvSpPr>
          <p:nvPr/>
        </p:nvSpPr>
        <p:spPr bwMode="auto">
          <a:xfrm>
            <a:off x="3929058" y="5450714"/>
            <a:ext cx="2072111" cy="835806"/>
          </a:xfrm>
          <a:prstGeom prst="rect">
            <a:avLst/>
          </a:prstGeom>
          <a:noFill/>
          <a:ln w="15875">
            <a:noFill/>
            <a:miter lim="800000"/>
            <a:headEnd/>
            <a:tailEnd/>
          </a:ln>
          <a:effectLst/>
        </p:spPr>
        <p:txBody>
          <a:bodyPr wrap="square">
            <a:spAutoFit/>
          </a:bodyPr>
          <a:lstStyle/>
          <a:p>
            <a:pPr algn="l">
              <a:lnSpc>
                <a:spcPct val="130000"/>
              </a:lnSpc>
              <a:buFontTx/>
              <a:buNone/>
            </a:pPr>
            <a:r>
              <a:rPr lang="ja-JP" altLang="en-US" sz="2000" b="1" dirty="0" smtClean="0">
                <a:solidFill>
                  <a:srgbClr val="FF9999"/>
                </a:solidFill>
                <a:latin typeface="HGP創英角ﾎﾟｯﾌﾟ体" pitchFamily="50" charset="-128"/>
                <a:ea typeface="HGP創英角ﾎﾟｯﾌﾟ体" pitchFamily="50" charset="-128"/>
                <a:sym typeface="Wingdings" pitchFamily="2" charset="2"/>
              </a:rPr>
              <a:t>基礎物理研究</a:t>
            </a:r>
          </a:p>
          <a:p>
            <a:pPr algn="l">
              <a:lnSpc>
                <a:spcPct val="130000"/>
              </a:lnSpc>
              <a:buFontTx/>
              <a:buNone/>
            </a:pPr>
            <a:r>
              <a:rPr lang="ja-JP" altLang="en-US" sz="2000" b="1" dirty="0" smtClean="0">
                <a:solidFill>
                  <a:srgbClr val="FF9999"/>
                </a:solidFill>
                <a:latin typeface="HGP創英角ﾎﾟｯﾌﾟ体" pitchFamily="50" charset="-128"/>
                <a:ea typeface="HGP創英角ﾎﾟｯﾌﾟ体" pitchFamily="50" charset="-128"/>
                <a:sym typeface="Wingdings" pitchFamily="2" charset="2"/>
              </a:rPr>
              <a:t>微小計測技術</a:t>
            </a:r>
            <a:endParaRPr lang="en-US" altLang="ja-JP" sz="2000" b="1" dirty="0" smtClean="0">
              <a:solidFill>
                <a:srgbClr val="FF9999"/>
              </a:solidFill>
              <a:latin typeface="HGP創英角ﾎﾟｯﾌﾟ体" pitchFamily="50" charset="-128"/>
              <a:ea typeface="HGP創英角ﾎﾟｯﾌﾟ体" pitchFamily="50" charset="-128"/>
              <a:sym typeface="Wingdings" pitchFamily="2" charset="2"/>
            </a:endParaRPr>
          </a:p>
        </p:txBody>
      </p:sp>
      <p:sp>
        <p:nvSpPr>
          <p:cNvPr id="75" name="Rectangle 8"/>
          <p:cNvSpPr>
            <a:spLocks noChangeArrowheads="1"/>
          </p:cNvSpPr>
          <p:nvPr/>
        </p:nvSpPr>
        <p:spPr bwMode="auto">
          <a:xfrm>
            <a:off x="3643306" y="1000108"/>
            <a:ext cx="2072111" cy="892552"/>
          </a:xfrm>
          <a:prstGeom prst="rect">
            <a:avLst/>
          </a:prstGeom>
          <a:noFill/>
          <a:ln w="15875">
            <a:noFill/>
            <a:miter lim="800000"/>
            <a:headEnd/>
            <a:tailEnd/>
          </a:ln>
          <a:effectLst/>
        </p:spPr>
        <p:txBody>
          <a:bodyPr wrap="square">
            <a:spAutoFit/>
          </a:bodyPr>
          <a:lstStyle/>
          <a:p>
            <a:pPr algn="l">
              <a:lnSpc>
                <a:spcPct val="130000"/>
              </a:lnSpc>
              <a:buFontTx/>
              <a:buNone/>
            </a:pPr>
            <a:r>
              <a:rPr lang="ja-JP" altLang="en-US" sz="2000" b="1" dirty="0" smtClean="0">
                <a:solidFill>
                  <a:srgbClr val="FFFFFF"/>
                </a:solidFill>
                <a:latin typeface="HGP創英角ﾎﾟｯﾌﾟ体" pitchFamily="50" charset="-128"/>
                <a:ea typeface="HGP創英角ﾎﾟｯﾌﾟ体" pitchFamily="50" charset="-128"/>
                <a:sym typeface="Wingdings" pitchFamily="2" charset="2"/>
              </a:rPr>
              <a:t>宇宙の</a:t>
            </a:r>
            <a:endParaRPr lang="en-US" altLang="ja-JP" sz="2000" b="1" dirty="0" smtClean="0">
              <a:solidFill>
                <a:srgbClr val="FFFFFF"/>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2000" b="1" dirty="0" smtClean="0">
                <a:solidFill>
                  <a:srgbClr val="FFFFFF"/>
                </a:solidFill>
                <a:latin typeface="HGP創英角ﾎﾟｯﾌﾟ体" pitchFamily="50" charset="-128"/>
                <a:ea typeface="HGP創英角ﾎﾟｯﾌﾟ体" pitchFamily="50" charset="-128"/>
                <a:sym typeface="Wingdings" pitchFamily="2" charset="2"/>
              </a:rPr>
              <a:t>成り立ちと進化</a:t>
            </a:r>
            <a:endParaRPr lang="en-US" altLang="ja-JP" sz="2000" b="1" dirty="0" smtClean="0">
              <a:solidFill>
                <a:srgbClr val="FFFFFF"/>
              </a:solidFill>
              <a:latin typeface="HGP創英角ﾎﾟｯﾌﾟ体" pitchFamily="50" charset="-128"/>
              <a:ea typeface="HGP創英角ﾎﾟｯﾌﾟ体" pitchFamily="50" charset="-128"/>
              <a:sym typeface="Wingdings" pitchFamily="2" charset="2"/>
            </a:endParaRPr>
          </a:p>
        </p:txBody>
      </p:sp>
      <p:sp>
        <p:nvSpPr>
          <p:cNvPr id="76" name="角丸四角形 75"/>
          <p:cNvSpPr/>
          <p:nvPr/>
        </p:nvSpPr>
        <p:spPr bwMode="auto">
          <a:xfrm>
            <a:off x="3643306" y="1000108"/>
            <a:ext cx="1857388" cy="857256"/>
          </a:xfrm>
          <a:prstGeom prst="roundRect">
            <a:avLst/>
          </a:prstGeom>
          <a:noFill/>
          <a:ln w="6350" cap="flat" cmpd="sng" algn="ctr">
            <a:solidFill>
              <a:srgbClr val="FFFFFF">
                <a:alpha val="90000"/>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77" name="角丸四角形 76"/>
          <p:cNvSpPr/>
          <p:nvPr/>
        </p:nvSpPr>
        <p:spPr bwMode="auto">
          <a:xfrm>
            <a:off x="6715140" y="3286124"/>
            <a:ext cx="1857388" cy="1571636"/>
          </a:xfrm>
          <a:prstGeom prst="roundRect">
            <a:avLst>
              <a:gd name="adj" fmla="val 10606"/>
            </a:avLst>
          </a:prstGeom>
          <a:noFill/>
          <a:ln w="6350" cap="flat" cmpd="sng" algn="ctr">
            <a:solidFill>
              <a:srgbClr val="99CCFF">
                <a:alpha val="90000"/>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78" name="角丸四角形 77"/>
          <p:cNvSpPr/>
          <p:nvPr/>
        </p:nvSpPr>
        <p:spPr bwMode="auto">
          <a:xfrm>
            <a:off x="911979" y="3357562"/>
            <a:ext cx="1643074" cy="1643074"/>
          </a:xfrm>
          <a:prstGeom prst="roundRect">
            <a:avLst>
              <a:gd name="adj" fmla="val 11667"/>
            </a:avLst>
          </a:prstGeom>
          <a:noFill/>
          <a:ln w="6350" cap="flat" cmpd="sng" algn="ctr">
            <a:solidFill>
              <a:srgbClr val="CCFFCC">
                <a:alpha val="89804"/>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79" name="角丸四角形 78"/>
          <p:cNvSpPr/>
          <p:nvPr/>
        </p:nvSpPr>
        <p:spPr bwMode="auto">
          <a:xfrm>
            <a:off x="3857620" y="5500702"/>
            <a:ext cx="1857388" cy="785818"/>
          </a:xfrm>
          <a:prstGeom prst="roundRect">
            <a:avLst>
              <a:gd name="adj" fmla="val 10606"/>
            </a:avLst>
          </a:prstGeom>
          <a:noFill/>
          <a:ln w="6350" cap="flat" cmpd="sng" algn="ctr">
            <a:solidFill>
              <a:srgbClr val="FFCCCC">
                <a:alpha val="90000"/>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80" name="正方形/長方形 79"/>
          <p:cNvSpPr/>
          <p:nvPr/>
        </p:nvSpPr>
        <p:spPr>
          <a:xfrm>
            <a:off x="285720" y="5918487"/>
            <a:ext cx="2286016" cy="510909"/>
          </a:xfrm>
          <a:prstGeom prst="rect">
            <a:avLst/>
          </a:prstGeom>
        </p:spPr>
        <p:txBody>
          <a:bodyPr wrap="square">
            <a:spAutoFit/>
          </a:bodyPr>
          <a:lstStyle/>
          <a:p>
            <a:pPr algn="l" eaLnBrk="0" hangingPunct="0">
              <a:spcBef>
                <a:spcPct val="20000"/>
              </a:spcBef>
              <a:buNone/>
              <a:defRPr/>
            </a:pPr>
            <a:r>
              <a:rPr lang="ja-JP" altLang="en-US" sz="800" b="1" kern="0" dirty="0" smtClean="0">
                <a:solidFill>
                  <a:srgbClr val="B2B2B2"/>
                </a:solidFill>
                <a:latin typeface="+mn-lt"/>
                <a:ea typeface="ＭＳ Ｐゴシック"/>
              </a:rPr>
              <a:t>背景画</a:t>
            </a:r>
            <a:r>
              <a:rPr lang="en-US" altLang="ja-JP" sz="800" b="1" kern="0" dirty="0" smtClean="0">
                <a:solidFill>
                  <a:srgbClr val="B2B2B2"/>
                </a:solidFill>
                <a:latin typeface="+mn-lt"/>
                <a:ea typeface="ＭＳ Ｐゴシック"/>
              </a:rPr>
              <a:t>:</a:t>
            </a:r>
          </a:p>
          <a:p>
            <a:pPr algn="l" eaLnBrk="0" hangingPunct="0">
              <a:spcBef>
                <a:spcPct val="20000"/>
              </a:spcBef>
              <a:buNone/>
              <a:defRPr/>
            </a:pPr>
            <a:r>
              <a:rPr lang="ja-JP" altLang="en-US" sz="800" b="1" kern="0" dirty="0" smtClean="0">
                <a:solidFill>
                  <a:srgbClr val="B2B2B2"/>
                </a:solidFill>
                <a:latin typeface="+mn-lt"/>
                <a:ea typeface="ＭＳ Ｐゴシック"/>
              </a:rPr>
              <a:t>  佐藤　勝彦</a:t>
            </a:r>
          </a:p>
          <a:p>
            <a:pPr algn="l" eaLnBrk="0" hangingPunct="0">
              <a:spcBef>
                <a:spcPct val="20000"/>
              </a:spcBef>
              <a:buNone/>
              <a:defRPr/>
            </a:pPr>
            <a:r>
              <a:rPr lang="ja-JP" altLang="en-US" sz="800" b="1" kern="0" dirty="0" smtClean="0">
                <a:solidFill>
                  <a:srgbClr val="B2B2B2"/>
                </a:solidFill>
                <a:latin typeface="+mn-lt"/>
                <a:ea typeface="ＭＳ Ｐゴシック"/>
              </a:rPr>
              <a:t>  「相対性理論における時間と宇宙の誕生」</a:t>
            </a:r>
          </a:p>
        </p:txBody>
      </p:sp>
      <p:pic>
        <p:nvPicPr>
          <p:cNvPr id="21" name="Picture 5"/>
          <p:cNvPicPr>
            <a:picLocks noChangeAspect="1" noChangeArrowheads="1"/>
          </p:cNvPicPr>
          <p:nvPr/>
        </p:nvPicPr>
        <p:blipFill>
          <a:blip r:embed="rId6" cstate="print"/>
          <a:srcRect l="47429" r="7548" b="2255"/>
          <a:stretch>
            <a:fillRect/>
          </a:stretch>
        </p:blipFill>
        <p:spPr bwMode="auto">
          <a:xfrm>
            <a:off x="7786710" y="3817877"/>
            <a:ext cx="714380" cy="968445"/>
          </a:xfrm>
          <a:prstGeom prst="roundRect">
            <a:avLst>
              <a:gd name="adj" fmla="val 15139"/>
            </a:avLst>
          </a:prstGeom>
          <a:noFill/>
          <a:ln w="9525">
            <a:noFill/>
            <a:miter lim="800000"/>
            <a:headEnd/>
            <a:tailEnd/>
          </a:ln>
        </p:spPr>
      </p:pic>
      <p:pic>
        <p:nvPicPr>
          <p:cNvPr id="22" name="Picture 2"/>
          <p:cNvPicPr>
            <a:picLocks noChangeAspect="1" noChangeArrowheads="1"/>
          </p:cNvPicPr>
          <p:nvPr/>
        </p:nvPicPr>
        <p:blipFill>
          <a:blip r:embed="rId7" cstate="print"/>
          <a:srcRect/>
          <a:stretch>
            <a:fillRect/>
          </a:stretch>
        </p:blipFill>
        <p:spPr bwMode="auto">
          <a:xfrm>
            <a:off x="997048" y="3857629"/>
            <a:ext cx="714375" cy="10153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lum bright="-60000" contrast="-60000"/>
          </a:blip>
          <a:srcRect/>
          <a:stretch>
            <a:fillRect/>
          </a:stretch>
        </p:blipFill>
        <p:spPr bwMode="auto">
          <a:xfrm>
            <a:off x="4643438" y="755258"/>
            <a:ext cx="4214842" cy="5676460"/>
          </a:xfrm>
          <a:prstGeom prst="rect">
            <a:avLst/>
          </a:prstGeom>
          <a:noFill/>
          <a:ln w="9525">
            <a:noFill/>
            <a:miter lim="800000"/>
            <a:headEnd/>
            <a:tailEnd/>
          </a:ln>
          <a:effectLst/>
        </p:spPr>
      </p:pic>
      <p:sp>
        <p:nvSpPr>
          <p:cNvPr id="7"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118213" name="Rectangle 5"/>
          <p:cNvSpPr>
            <a:spLocks noGrp="1" noChangeArrowheads="1"/>
          </p:cNvSpPr>
          <p:nvPr>
            <p:ph type="body" idx="4294967295"/>
          </p:nvPr>
        </p:nvSpPr>
        <p:spPr>
          <a:xfrm>
            <a:off x="757238" y="765175"/>
            <a:ext cx="8386762" cy="5711825"/>
          </a:xfrm>
        </p:spPr>
        <p:txBody>
          <a:bodyPr/>
          <a:lstStyle/>
          <a:p>
            <a:pPr>
              <a:buFont typeface="Wingdings" pitchFamily="2" charset="2"/>
              <a:buNone/>
            </a:pPr>
            <a:r>
              <a:rPr lang="en-US" altLang="ja-JP" dirty="0"/>
              <a:t> </a:t>
            </a:r>
          </a:p>
        </p:txBody>
      </p:sp>
      <p:sp>
        <p:nvSpPr>
          <p:cNvPr id="1118212" name="Rectangle 4"/>
          <p:cNvSpPr>
            <a:spLocks noChangeArrowheads="1"/>
          </p:cNvSpPr>
          <p:nvPr/>
        </p:nvSpPr>
        <p:spPr bwMode="auto">
          <a:xfrm>
            <a:off x="1571604" y="1944319"/>
            <a:ext cx="5429288" cy="75713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3600" b="1" dirty="0" smtClean="0">
                <a:solidFill>
                  <a:srgbClr val="F8F8F8"/>
                </a:solidFill>
                <a:effectLst>
                  <a:outerShdw blurRad="38100" dist="38100" dir="2700000" algn="tl">
                    <a:srgbClr val="C0C0C0"/>
                  </a:outerShdw>
                </a:effectLst>
              </a:rPr>
              <a:t>4. </a:t>
            </a:r>
            <a:r>
              <a:rPr lang="ja-JP" altLang="en-US" sz="3600" b="1" dirty="0" smtClean="0">
                <a:solidFill>
                  <a:srgbClr val="F8F8F8"/>
                </a:solidFill>
                <a:effectLst>
                  <a:outerShdw blurRad="38100" dist="38100" dir="2700000" algn="tl">
                    <a:srgbClr val="C0C0C0"/>
                  </a:outerShdw>
                </a:effectLst>
              </a:rPr>
              <a:t>まとめ</a:t>
            </a:r>
            <a:endParaRPr lang="en-US" altLang="ja-JP" sz="3600" b="1" dirty="0" smtClean="0">
              <a:solidFill>
                <a:srgbClr val="F8F8F8"/>
              </a:solidFill>
              <a:effectLst>
                <a:outerShdw blurRad="38100" dist="38100" dir="2700000" algn="tl">
                  <a:srgbClr val="C0C0C0"/>
                </a:outerShdw>
              </a:effectLst>
            </a:endParaRPr>
          </a:p>
        </p:txBody>
      </p:sp>
      <p:sp>
        <p:nvSpPr>
          <p:cNvPr id="6" name="Rectangle 4"/>
          <p:cNvSpPr>
            <a:spLocks noChangeArrowheads="1"/>
          </p:cNvSpPr>
          <p:nvPr/>
        </p:nvSpPr>
        <p:spPr bwMode="auto">
          <a:xfrm>
            <a:off x="2100576" y="3026029"/>
            <a:ext cx="5429288" cy="61728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3200" b="1" dirty="0" smtClean="0">
                <a:solidFill>
                  <a:srgbClr val="FFCCCC"/>
                </a:solidFill>
                <a:effectLst>
                  <a:outerShdw blurRad="38100" dist="38100" dir="2700000" algn="tl">
                    <a:srgbClr val="C0C0C0"/>
                  </a:outerShdw>
                </a:effectLst>
              </a:rPr>
              <a:t>まとめ</a:t>
            </a:r>
            <a:endParaRPr lang="en-US" altLang="ja-JP" sz="3200" b="1" dirty="0" smtClean="0">
              <a:solidFill>
                <a:srgbClr val="FFCCCC"/>
              </a:solidFill>
              <a:effectLst>
                <a:outerShdw blurRad="38100" dist="38100" dir="2700000" algn="tl">
                  <a:srgbClr val="C0C0C0"/>
                </a:outerShdw>
              </a:effectLst>
            </a:endParaRPr>
          </a:p>
        </p:txBody>
      </p:sp>
      <p:sp>
        <p:nvSpPr>
          <p:cNvPr id="8" name="右矢印 7"/>
          <p:cNvSpPr/>
          <p:nvPr/>
        </p:nvSpPr>
        <p:spPr bwMode="auto">
          <a:xfrm>
            <a:off x="1785918" y="3286124"/>
            <a:ext cx="285752" cy="285752"/>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円/楕円 304"/>
          <p:cNvSpPr/>
          <p:nvPr/>
        </p:nvSpPr>
        <p:spPr bwMode="auto">
          <a:xfrm>
            <a:off x="2786050" y="1785926"/>
            <a:ext cx="4071966" cy="3786214"/>
          </a:xfrm>
          <a:prstGeom prst="ellipse">
            <a:avLst/>
          </a:prstGeom>
          <a:noFill/>
          <a:ln w="889000" cap="flat" cmpd="sng" algn="ctr">
            <a:solidFill>
              <a:srgbClr val="FFFFFF">
                <a:alpha val="5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pic>
        <p:nvPicPr>
          <p:cNvPr id="225" name="Picture 5"/>
          <p:cNvPicPr>
            <a:picLocks noChangeAspect="1" noChangeArrowheads="1"/>
          </p:cNvPicPr>
          <p:nvPr/>
        </p:nvPicPr>
        <p:blipFill>
          <a:blip r:embed="rId4" cstate="print">
            <a:lum bright="-83000" contrast="-83000"/>
          </a:blip>
          <a:srcRect l="5661" r="7548" b="2255"/>
          <a:stretch>
            <a:fillRect/>
          </a:stretch>
        </p:blipFill>
        <p:spPr bwMode="auto">
          <a:xfrm>
            <a:off x="3714743" y="2571744"/>
            <a:ext cx="2290385" cy="2158376"/>
          </a:xfrm>
          <a:prstGeom prst="roundRect">
            <a:avLst>
              <a:gd name="adj" fmla="val 15139"/>
            </a:avLst>
          </a:prstGeom>
          <a:noFill/>
          <a:ln w="9525">
            <a:noFill/>
            <a:miter lim="800000"/>
            <a:headEnd/>
            <a:tailEnd/>
          </a:ln>
        </p:spPr>
      </p:pic>
      <p:sp>
        <p:nvSpPr>
          <p:cNvPr id="228" name="AutoShape 3"/>
          <p:cNvSpPr>
            <a:spLocks noChangeArrowheads="1"/>
          </p:cNvSpPr>
          <p:nvPr/>
        </p:nvSpPr>
        <p:spPr bwMode="auto">
          <a:xfrm>
            <a:off x="3643306" y="2143116"/>
            <a:ext cx="428628" cy="357190"/>
          </a:xfrm>
          <a:prstGeom prst="roundRect">
            <a:avLst>
              <a:gd name="adj" fmla="val 16667"/>
            </a:avLst>
          </a:prstGeom>
          <a:solidFill>
            <a:schemeClr val="accent4">
              <a:lumMod val="20000"/>
              <a:lumOff val="80000"/>
              <a:alpha val="10000"/>
            </a:schemeClr>
          </a:solidFill>
          <a:ln w="15875">
            <a:noFill/>
            <a:round/>
            <a:headEnd/>
            <a:tailEnd/>
          </a:ln>
          <a:effectLst/>
        </p:spPr>
        <p:txBody>
          <a:bodyPr wrap="square" anchor="ctr">
            <a:noAutofit/>
          </a:bodyPr>
          <a:lstStyle/>
          <a:p>
            <a:endParaRPr lang="ja-JP" altLang="en-US" sz="800">
              <a:solidFill>
                <a:srgbClr val="FFFFFF"/>
              </a:solidFill>
            </a:endParaRPr>
          </a:p>
        </p:txBody>
      </p:sp>
      <p:sp>
        <p:nvSpPr>
          <p:cNvPr id="229" name="AutoShape 3"/>
          <p:cNvSpPr>
            <a:spLocks noChangeArrowheads="1"/>
          </p:cNvSpPr>
          <p:nvPr/>
        </p:nvSpPr>
        <p:spPr bwMode="auto">
          <a:xfrm>
            <a:off x="2285984" y="2143116"/>
            <a:ext cx="500066" cy="357190"/>
          </a:xfrm>
          <a:prstGeom prst="roundRect">
            <a:avLst>
              <a:gd name="adj" fmla="val 16667"/>
            </a:avLst>
          </a:prstGeom>
          <a:solidFill>
            <a:schemeClr val="accent4">
              <a:lumMod val="20000"/>
              <a:lumOff val="80000"/>
              <a:alpha val="10000"/>
            </a:schemeClr>
          </a:solidFill>
          <a:ln w="15875">
            <a:noFill/>
            <a:round/>
            <a:headEnd/>
            <a:tailEnd/>
          </a:ln>
          <a:effectLst/>
        </p:spPr>
        <p:txBody>
          <a:bodyPr wrap="square" anchor="ctr">
            <a:noAutofit/>
          </a:bodyPr>
          <a:lstStyle/>
          <a:p>
            <a:endParaRPr lang="ja-JP" altLang="en-US" sz="800">
              <a:solidFill>
                <a:srgbClr val="FFFFFF"/>
              </a:solidFill>
            </a:endParaRPr>
          </a:p>
        </p:txBody>
      </p:sp>
      <p:sp>
        <p:nvSpPr>
          <p:cNvPr id="227" name="AutoShape 30"/>
          <p:cNvSpPr>
            <a:spLocks noChangeArrowheads="1"/>
          </p:cNvSpPr>
          <p:nvPr/>
        </p:nvSpPr>
        <p:spPr bwMode="auto">
          <a:xfrm>
            <a:off x="571472" y="1071546"/>
            <a:ext cx="3714776" cy="2071702"/>
          </a:xfrm>
          <a:prstGeom prst="roundRect">
            <a:avLst>
              <a:gd name="adj" fmla="val 3972"/>
            </a:avLst>
          </a:prstGeom>
          <a:solidFill>
            <a:schemeClr val="accent4">
              <a:lumMod val="40000"/>
              <a:lumOff val="60000"/>
              <a:alpha val="15000"/>
            </a:schemeClr>
          </a:solidFill>
          <a:ln w="12700">
            <a:noFill/>
            <a:round/>
            <a:headEnd/>
            <a:tailEnd/>
          </a:ln>
          <a:effectLst/>
        </p:spPr>
        <p:txBody>
          <a:bodyPr wrap="square" anchor="ctr">
            <a:noAutofit/>
          </a:bodyPr>
          <a:lstStyle/>
          <a:p>
            <a:endParaRPr lang="ja-JP" altLang="en-US" sz="800">
              <a:solidFill>
                <a:srgbClr val="FFFFFF"/>
              </a:solidFill>
            </a:endParaRPr>
          </a:p>
        </p:txBody>
      </p:sp>
      <p:sp>
        <p:nvSpPr>
          <p:cNvPr id="2" name="タイトル 1"/>
          <p:cNvSpPr>
            <a:spLocks noGrp="1"/>
          </p:cNvSpPr>
          <p:nvPr>
            <p:ph type="title"/>
          </p:nvPr>
        </p:nvSpPr>
        <p:spPr/>
        <p:txBody>
          <a:bodyPr/>
          <a:lstStyle/>
          <a:p>
            <a:r>
              <a:rPr lang="ja-JP" altLang="en-US" dirty="0" smtClean="0"/>
              <a:t>重力と重力波</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238" name="Picture 5" descr="GR1transparent"/>
          <p:cNvPicPr>
            <a:picLocks noChangeAspect="1" noChangeArrowheads="1"/>
          </p:cNvPicPr>
          <p:nvPr/>
        </p:nvPicPr>
        <p:blipFill>
          <a:blip r:embed="rId5" cstate="print"/>
          <a:srcRect/>
          <a:stretch>
            <a:fillRect/>
          </a:stretch>
        </p:blipFill>
        <p:spPr bwMode="auto">
          <a:xfrm>
            <a:off x="500034" y="1500174"/>
            <a:ext cx="1689760" cy="1357322"/>
          </a:xfrm>
          <a:prstGeom prst="rect">
            <a:avLst/>
          </a:prstGeom>
          <a:noFill/>
        </p:spPr>
      </p:pic>
      <p:sp>
        <p:nvSpPr>
          <p:cNvPr id="240" name="Text Box 7"/>
          <p:cNvSpPr txBox="1">
            <a:spLocks noChangeArrowheads="1"/>
          </p:cNvSpPr>
          <p:nvPr/>
        </p:nvSpPr>
        <p:spPr bwMode="auto">
          <a:xfrm>
            <a:off x="1142976" y="2672830"/>
            <a:ext cx="619080" cy="184666"/>
          </a:xfrm>
          <a:prstGeom prst="rect">
            <a:avLst/>
          </a:prstGeom>
          <a:noFill/>
          <a:ln w="15875">
            <a:noFill/>
            <a:miter lim="800000"/>
            <a:headEnd/>
            <a:tailEnd/>
          </a:ln>
          <a:effectLst/>
        </p:spPr>
        <p:txBody>
          <a:bodyPr wrap="none">
            <a:spAutoFit/>
          </a:bodyPr>
          <a:lstStyle/>
          <a:p>
            <a:pPr>
              <a:buFontTx/>
              <a:buNone/>
            </a:pPr>
            <a:r>
              <a:rPr lang="ja-JP" altLang="ja-JP" sz="600" b="1" dirty="0" smtClean="0">
                <a:solidFill>
                  <a:srgbClr val="808080"/>
                </a:solidFill>
              </a:rPr>
              <a:t>L</a:t>
            </a:r>
            <a:r>
              <a:rPr lang="en-US" altLang="ja-JP" sz="600" b="1" dirty="0" smtClean="0">
                <a:solidFill>
                  <a:srgbClr val="808080"/>
                </a:solidFill>
              </a:rPr>
              <a:t>.</a:t>
            </a:r>
            <a:r>
              <a:rPr lang="ja-JP" altLang="ja-JP" sz="600" b="1" dirty="0" smtClean="0">
                <a:solidFill>
                  <a:srgbClr val="808080"/>
                </a:solidFill>
              </a:rPr>
              <a:t> </a:t>
            </a:r>
            <a:r>
              <a:rPr lang="ja-JP" altLang="ja-JP" sz="600" b="1" dirty="0">
                <a:solidFill>
                  <a:srgbClr val="808080"/>
                </a:solidFill>
              </a:rPr>
              <a:t>Cadonati</a:t>
            </a:r>
            <a:endParaRPr lang="en-US" altLang="ja-JP" sz="600" b="1" dirty="0">
              <a:solidFill>
                <a:srgbClr val="808080"/>
              </a:solidFill>
            </a:endParaRPr>
          </a:p>
        </p:txBody>
      </p:sp>
      <p:sp>
        <p:nvSpPr>
          <p:cNvPr id="241" name="Rectangle 8"/>
          <p:cNvSpPr>
            <a:spLocks noChangeArrowheads="1"/>
          </p:cNvSpPr>
          <p:nvPr/>
        </p:nvSpPr>
        <p:spPr bwMode="auto">
          <a:xfrm>
            <a:off x="1022337" y="928670"/>
            <a:ext cx="2049465" cy="400110"/>
          </a:xfrm>
          <a:prstGeom prst="rect">
            <a:avLst/>
          </a:prstGeom>
          <a:noFill/>
          <a:ln w="15875">
            <a:noFill/>
            <a:miter lim="800000"/>
            <a:headEnd/>
            <a:tailEnd/>
          </a:ln>
          <a:effectLst/>
        </p:spPr>
        <p:txBody>
          <a:bodyPr wrap="square">
            <a:spAutoFit/>
          </a:bodyPr>
          <a:lstStyle/>
          <a:p>
            <a:pPr algn="l">
              <a:buFontTx/>
              <a:buNone/>
            </a:pPr>
            <a:r>
              <a:rPr lang="ja-JP" altLang="en-US" sz="2000" b="1" dirty="0">
                <a:solidFill>
                  <a:srgbClr val="CCFFFF"/>
                </a:solidFill>
                <a:latin typeface="HGP創英角ﾎﾟｯﾌﾟ体" pitchFamily="50" charset="-128"/>
                <a:ea typeface="HGP創英角ﾎﾟｯﾌﾟ体" pitchFamily="50" charset="-128"/>
              </a:rPr>
              <a:t>一般相対性理論</a:t>
            </a:r>
            <a:endParaRPr lang="ja-JP" altLang="en-US" sz="2000" b="1" dirty="0">
              <a:solidFill>
                <a:srgbClr val="CCFFFF"/>
              </a:solidFill>
              <a:latin typeface="HGP創英角ﾎﾟｯﾌﾟ体" pitchFamily="50" charset="-128"/>
              <a:ea typeface="HGP創英角ﾎﾟｯﾌﾟ体" pitchFamily="50" charset="-128"/>
              <a:sym typeface="Wingdings" pitchFamily="2" charset="2"/>
            </a:endParaRPr>
          </a:p>
        </p:txBody>
      </p:sp>
      <p:sp>
        <p:nvSpPr>
          <p:cNvPr id="242" name="Rectangle 9"/>
          <p:cNvSpPr>
            <a:spLocks noChangeArrowheads="1"/>
          </p:cNvSpPr>
          <p:nvPr/>
        </p:nvSpPr>
        <p:spPr bwMode="auto">
          <a:xfrm>
            <a:off x="2285984" y="1784796"/>
            <a:ext cx="1357838" cy="215444"/>
          </a:xfrm>
          <a:prstGeom prst="rect">
            <a:avLst/>
          </a:prstGeom>
          <a:noFill/>
          <a:ln w="15875">
            <a:noFill/>
            <a:miter lim="800000"/>
            <a:headEnd/>
            <a:tailEnd/>
          </a:ln>
          <a:effectLst/>
        </p:spPr>
        <p:txBody>
          <a:bodyPr wrap="square">
            <a:spAutoFit/>
          </a:bodyPr>
          <a:lstStyle/>
          <a:p>
            <a:pPr algn="l">
              <a:buFontTx/>
              <a:buNone/>
            </a:pPr>
            <a:r>
              <a:rPr lang="ja-JP" altLang="en-US" sz="800" b="1" dirty="0">
                <a:solidFill>
                  <a:srgbClr val="C0C0C0"/>
                </a:solidFill>
                <a:latin typeface="HGP創英角ﾎﾟｯﾌﾟ体" pitchFamily="50" charset="-128"/>
                <a:ea typeface="HGP創英角ﾎﾟｯﾌﾟ体" pitchFamily="50" charset="-128"/>
              </a:rPr>
              <a:t>アインシュタイン方程式</a:t>
            </a:r>
            <a:endParaRPr lang="ja-JP" altLang="en-US" sz="800" b="1" dirty="0">
              <a:solidFill>
                <a:srgbClr val="C0C0C0"/>
              </a:solidFill>
              <a:latin typeface="HGP創英角ﾎﾟｯﾌﾟ体" pitchFamily="50" charset="-128"/>
              <a:ea typeface="HGP創英角ﾎﾟｯﾌﾟ体" pitchFamily="50" charset="-128"/>
              <a:sym typeface="Wingdings" pitchFamily="2" charset="2"/>
            </a:endParaRPr>
          </a:p>
        </p:txBody>
      </p:sp>
      <p:sp>
        <p:nvSpPr>
          <p:cNvPr id="243" name="Rectangle 11"/>
          <p:cNvSpPr>
            <a:spLocks noChangeArrowheads="1"/>
          </p:cNvSpPr>
          <p:nvPr/>
        </p:nvSpPr>
        <p:spPr bwMode="auto">
          <a:xfrm>
            <a:off x="2000232" y="1357298"/>
            <a:ext cx="2428892" cy="307777"/>
          </a:xfrm>
          <a:prstGeom prst="rect">
            <a:avLst/>
          </a:prstGeom>
          <a:noFill/>
          <a:ln w="15875">
            <a:noFill/>
            <a:miter lim="800000"/>
            <a:headEnd/>
            <a:tailEnd/>
          </a:ln>
          <a:effectLst/>
        </p:spPr>
        <p:txBody>
          <a:bodyPr wrap="square">
            <a:spAutoFit/>
          </a:bodyPr>
          <a:lstStyle/>
          <a:p>
            <a:pPr algn="l">
              <a:buFontTx/>
              <a:buNone/>
            </a:pPr>
            <a:r>
              <a:rPr lang="en-US" altLang="ja-JP" sz="1400" b="1"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b="1" dirty="0">
                <a:solidFill>
                  <a:srgbClr val="FFFFFF"/>
                </a:solidFill>
                <a:latin typeface="HGP創英角ﾎﾟｯﾌﾟ体" pitchFamily="50" charset="-128"/>
                <a:ea typeface="HGP創英角ﾎﾟｯﾌﾟ体" pitchFamily="50" charset="-128"/>
              </a:rPr>
              <a:t>重力を時空の性質と解釈</a:t>
            </a:r>
            <a:endParaRPr lang="ja-JP" altLang="en-US" sz="1400" b="1" dirty="0">
              <a:solidFill>
                <a:srgbClr val="FFFFFF"/>
              </a:solidFill>
              <a:latin typeface="HGP創英角ﾎﾟｯﾌﾟ体" pitchFamily="50" charset="-128"/>
              <a:ea typeface="HGP創英角ﾎﾟｯﾌﾟ体" pitchFamily="50" charset="-128"/>
              <a:sym typeface="Wingdings" pitchFamily="2" charset="2"/>
            </a:endParaRPr>
          </a:p>
        </p:txBody>
      </p:sp>
      <p:sp>
        <p:nvSpPr>
          <p:cNvPr id="244" name="Rectangle 12"/>
          <p:cNvSpPr>
            <a:spLocks noChangeArrowheads="1"/>
          </p:cNvSpPr>
          <p:nvPr/>
        </p:nvSpPr>
        <p:spPr bwMode="auto">
          <a:xfrm>
            <a:off x="1928794" y="2786058"/>
            <a:ext cx="1143008" cy="246221"/>
          </a:xfrm>
          <a:prstGeom prst="rect">
            <a:avLst/>
          </a:prstGeom>
          <a:noFill/>
          <a:ln w="15875">
            <a:noFill/>
            <a:miter lim="800000"/>
            <a:headEnd/>
            <a:tailEnd/>
          </a:ln>
          <a:effectLst/>
        </p:spPr>
        <p:txBody>
          <a:bodyPr wrap="square">
            <a:spAutoFit/>
          </a:bodyPr>
          <a:lstStyle/>
          <a:p>
            <a:pPr algn="l">
              <a:buFontTx/>
              <a:buNone/>
            </a:pPr>
            <a:r>
              <a:rPr lang="ja-JP" altLang="en-US" sz="1000" b="1" dirty="0">
                <a:solidFill>
                  <a:srgbClr val="C0C0C0"/>
                </a:solidFill>
                <a:latin typeface="HGP創英角ﾎﾟｯﾌﾟ体" pitchFamily="50" charset="-128"/>
                <a:ea typeface="HGP創英角ﾎﾟｯﾌﾟ体" pitchFamily="50" charset="-128"/>
              </a:rPr>
              <a:t>時空</a:t>
            </a:r>
            <a:r>
              <a:rPr lang="ja-JP" altLang="en-US" sz="1000" b="1" dirty="0" smtClean="0">
                <a:solidFill>
                  <a:srgbClr val="C0C0C0"/>
                </a:solidFill>
                <a:latin typeface="HGP創英角ﾎﾟｯﾌﾟ体" pitchFamily="50" charset="-128"/>
                <a:ea typeface="HGP創英角ﾎﾟｯﾌﾟ体" pitchFamily="50" charset="-128"/>
              </a:rPr>
              <a:t>の歪み</a:t>
            </a:r>
            <a:endParaRPr lang="ja-JP" altLang="en-US" sz="1000" b="1" dirty="0">
              <a:solidFill>
                <a:srgbClr val="C0C0C0"/>
              </a:solidFill>
              <a:latin typeface="HGP創英角ﾎﾟｯﾌﾟ体" pitchFamily="50" charset="-128"/>
              <a:ea typeface="HGP創英角ﾎﾟｯﾌﾟ体" pitchFamily="50" charset="-128"/>
              <a:sym typeface="Wingdings" pitchFamily="2" charset="2"/>
            </a:endParaRPr>
          </a:p>
        </p:txBody>
      </p:sp>
      <p:sp>
        <p:nvSpPr>
          <p:cNvPr id="245" name="Rectangle 13"/>
          <p:cNvSpPr>
            <a:spLocks noChangeArrowheads="1"/>
          </p:cNvSpPr>
          <p:nvPr/>
        </p:nvSpPr>
        <p:spPr bwMode="auto">
          <a:xfrm>
            <a:off x="2786050" y="2743138"/>
            <a:ext cx="1428760" cy="400110"/>
          </a:xfrm>
          <a:prstGeom prst="rect">
            <a:avLst/>
          </a:prstGeom>
          <a:noFill/>
          <a:ln w="15875">
            <a:noFill/>
            <a:miter lim="800000"/>
            <a:headEnd/>
            <a:tailEnd/>
          </a:ln>
          <a:effectLst/>
        </p:spPr>
        <p:txBody>
          <a:bodyPr wrap="square">
            <a:spAutoFit/>
          </a:bodyPr>
          <a:lstStyle/>
          <a:p>
            <a:pPr algn="l">
              <a:buFontTx/>
              <a:buNone/>
            </a:pPr>
            <a:r>
              <a:rPr lang="en-US" altLang="ja-JP" sz="1000" b="1" dirty="0">
                <a:solidFill>
                  <a:srgbClr val="C0C0C0"/>
                </a:solidFill>
                <a:latin typeface="HGP創英角ﾎﾟｯﾌﾟ体" pitchFamily="50" charset="-128"/>
                <a:ea typeface="HGP創英角ﾎﾟｯﾌﾟ体" pitchFamily="50" charset="-128"/>
                <a:sym typeface="Wingdings" pitchFamily="2" charset="2"/>
              </a:rPr>
              <a:t> </a:t>
            </a:r>
            <a:r>
              <a:rPr lang="en-US" altLang="ja-JP" sz="1000" b="1" dirty="0" smtClean="0">
                <a:solidFill>
                  <a:srgbClr val="C0C0C0"/>
                </a:solidFill>
                <a:latin typeface="HGP創英角ﾎﾟｯﾌﾟ体" pitchFamily="50" charset="-128"/>
                <a:ea typeface="HGP創英角ﾎﾟｯﾌﾟ体" pitchFamily="50" charset="-128"/>
                <a:sym typeface="Wingdings" pitchFamily="2" charset="2"/>
              </a:rPr>
              <a:t> </a:t>
            </a:r>
            <a:r>
              <a:rPr lang="ja-JP" altLang="en-US" sz="1000" b="1" dirty="0">
                <a:solidFill>
                  <a:srgbClr val="C0C0C0"/>
                </a:solidFill>
                <a:latin typeface="HGP創英角ﾎﾟｯﾌﾟ体" pitchFamily="50" charset="-128"/>
                <a:ea typeface="HGP創英角ﾎﾟｯﾌﾟ体" pitchFamily="50" charset="-128"/>
                <a:sym typeface="Wingdings" pitchFamily="2" charset="2"/>
              </a:rPr>
              <a:t>質量</a:t>
            </a:r>
          </a:p>
          <a:p>
            <a:pPr algn="l">
              <a:buFontTx/>
              <a:buNone/>
            </a:pPr>
            <a:r>
              <a:rPr kumimoji="0" lang="en-US" altLang="ja-JP" sz="1000" b="1" dirty="0">
                <a:solidFill>
                  <a:srgbClr val="C0C0C0"/>
                </a:solidFill>
                <a:latin typeface="HGP創英角ﾎﾟｯﾌﾟ体" pitchFamily="50" charset="-128"/>
                <a:ea typeface="HGP創英角ﾎﾟｯﾌﾟ体" pitchFamily="50" charset="-128"/>
                <a:sym typeface="Wingdings" pitchFamily="2" charset="2"/>
              </a:rPr>
              <a:t>(</a:t>
            </a:r>
            <a:r>
              <a:rPr kumimoji="0" lang="ja-JP" altLang="en-US" sz="1000" b="1" dirty="0">
                <a:solidFill>
                  <a:srgbClr val="C0C0C0"/>
                </a:solidFill>
                <a:latin typeface="HGP創英角ﾎﾟｯﾌﾟ体" pitchFamily="50" charset="-128"/>
                <a:ea typeface="HGP創英角ﾎﾟｯﾌﾟ体" pitchFamily="50" charset="-128"/>
                <a:sym typeface="Wingdings" pitchFamily="2" charset="2"/>
              </a:rPr>
              <a:t>エ</a:t>
            </a:r>
            <a:r>
              <a:rPr lang="ja-JP" altLang="en-US" sz="1000" b="1" dirty="0">
                <a:solidFill>
                  <a:srgbClr val="C0C0C0"/>
                </a:solidFill>
                <a:latin typeface="HGP創英角ﾎﾟｯﾌﾟ体" pitchFamily="50" charset="-128"/>
                <a:ea typeface="HGP創英角ﾎﾟｯﾌﾟ体" pitchFamily="50" charset="-128"/>
                <a:sym typeface="Wingdings" pitchFamily="2" charset="2"/>
              </a:rPr>
              <a:t>ネルギー・運動量</a:t>
            </a:r>
            <a:r>
              <a:rPr lang="en-US" altLang="ja-JP" sz="1000" b="1" dirty="0">
                <a:solidFill>
                  <a:srgbClr val="C0C0C0"/>
                </a:solidFill>
                <a:latin typeface="HGP創英角ﾎﾟｯﾌﾟ体" pitchFamily="50" charset="-128"/>
                <a:ea typeface="HGP創英角ﾎﾟｯﾌﾟ体" pitchFamily="50" charset="-128"/>
                <a:sym typeface="Wingdings" pitchFamily="2" charset="2"/>
              </a:rPr>
              <a:t>)</a:t>
            </a:r>
          </a:p>
        </p:txBody>
      </p:sp>
      <p:pic>
        <p:nvPicPr>
          <p:cNvPr id="283" name="図 282" descr="txp_fig.bmp"/>
          <p:cNvPicPr>
            <a:picLocks noChangeAspect="1"/>
          </p:cNvPicPr>
          <p:nvPr>
            <p:custDataLst>
              <p:tags r:id="rId1"/>
            </p:custDataLst>
          </p:nvPr>
        </p:nvPicPr>
        <p:blipFill>
          <a:blip r:embed="rId6" cstate="print">
            <a:clrChange>
              <a:clrFrom>
                <a:srgbClr val="FFFFFF"/>
              </a:clrFrom>
              <a:clrTo>
                <a:srgbClr val="FFFFFF">
                  <a:alpha val="0"/>
                </a:srgbClr>
              </a:clrTo>
            </a:clrChange>
            <a:lum bright="100000" contrast="100000"/>
          </a:blip>
          <a:stretch>
            <a:fillRect/>
          </a:stretch>
        </p:blipFill>
        <p:spPr>
          <a:xfrm>
            <a:off x="2357422" y="2071678"/>
            <a:ext cx="1643074" cy="490184"/>
          </a:xfrm>
          <a:prstGeom prst="rect">
            <a:avLst/>
          </a:prstGeom>
          <a:noFill/>
        </p:spPr>
      </p:pic>
      <p:cxnSp>
        <p:nvCxnSpPr>
          <p:cNvPr id="285" name="直線矢印コネクタ 284"/>
          <p:cNvCxnSpPr/>
          <p:nvPr/>
        </p:nvCxnSpPr>
        <p:spPr bwMode="auto">
          <a:xfrm rot="5400000" flipH="1" flipV="1">
            <a:off x="2321719" y="2536009"/>
            <a:ext cx="285752" cy="214346"/>
          </a:xfrm>
          <a:prstGeom prst="straightConnector1">
            <a:avLst/>
          </a:prstGeom>
          <a:solidFill>
            <a:srgbClr val="99CCFF">
              <a:alpha val="50000"/>
            </a:srgbClr>
          </a:solidFill>
          <a:ln w="31750" cap="flat" cmpd="sng" algn="ctr">
            <a:solidFill>
              <a:srgbClr val="808080"/>
            </a:solidFill>
            <a:prstDash val="solid"/>
            <a:round/>
            <a:headEnd type="none" w="med" len="med"/>
            <a:tailEnd type="arrow"/>
          </a:ln>
          <a:effectLst/>
        </p:spPr>
      </p:cxnSp>
      <p:cxnSp>
        <p:nvCxnSpPr>
          <p:cNvPr id="287" name="直線矢印コネクタ 286"/>
          <p:cNvCxnSpPr/>
          <p:nvPr/>
        </p:nvCxnSpPr>
        <p:spPr bwMode="auto">
          <a:xfrm flipV="1">
            <a:off x="3286116" y="2500306"/>
            <a:ext cx="500098" cy="285752"/>
          </a:xfrm>
          <a:prstGeom prst="straightConnector1">
            <a:avLst/>
          </a:prstGeom>
          <a:solidFill>
            <a:srgbClr val="99CCFF">
              <a:alpha val="50000"/>
            </a:srgbClr>
          </a:solidFill>
          <a:ln w="31750" cap="flat" cmpd="sng" algn="ctr">
            <a:solidFill>
              <a:srgbClr val="808080"/>
            </a:solidFill>
            <a:prstDash val="solid"/>
            <a:round/>
            <a:headEnd type="none" w="med" len="med"/>
            <a:tailEnd type="arrow"/>
          </a:ln>
          <a:effectLst/>
        </p:spPr>
      </p:cxnSp>
      <p:grpSp>
        <p:nvGrpSpPr>
          <p:cNvPr id="4" name="グループ化 320"/>
          <p:cNvGrpSpPr/>
          <p:nvPr/>
        </p:nvGrpSpPr>
        <p:grpSpPr>
          <a:xfrm>
            <a:off x="4390306" y="1247192"/>
            <a:ext cx="4467974" cy="1864308"/>
            <a:chOff x="4390306" y="1247192"/>
            <a:chExt cx="4467974" cy="1864308"/>
          </a:xfrm>
        </p:grpSpPr>
        <p:sp>
          <p:nvSpPr>
            <p:cNvPr id="252" name="Rectangle 9"/>
            <p:cNvSpPr>
              <a:spLocks noChangeArrowheads="1"/>
            </p:cNvSpPr>
            <p:nvPr/>
          </p:nvSpPr>
          <p:spPr bwMode="auto">
            <a:xfrm rot="293275">
              <a:off x="4390306" y="1364742"/>
              <a:ext cx="857256" cy="276999"/>
            </a:xfrm>
            <a:prstGeom prst="rect">
              <a:avLst/>
            </a:prstGeom>
            <a:noFill/>
            <a:ln w="15875">
              <a:noFill/>
              <a:miter lim="800000"/>
              <a:headEnd/>
              <a:tailEnd/>
            </a:ln>
            <a:effectLst/>
          </p:spPr>
          <p:txBody>
            <a:bodyPr wrap="square">
              <a:spAutoFit/>
            </a:bodyPr>
            <a:lstStyle/>
            <a:p>
              <a:pPr algn="l">
                <a:buFontTx/>
                <a:buNone/>
              </a:pPr>
              <a:r>
                <a:rPr lang="ja-JP" altLang="en-US" sz="1200" dirty="0" smtClean="0">
                  <a:solidFill>
                    <a:srgbClr val="B2B2B2"/>
                  </a:solidFill>
                  <a:latin typeface="HGP創英角ﾎﾟｯﾌﾟ体" pitchFamily="50" charset="-128"/>
                  <a:ea typeface="HGP創英角ﾎﾟｯﾌﾟ体" pitchFamily="50" charset="-128"/>
                </a:rPr>
                <a:t>変動成分</a:t>
              </a:r>
              <a:endParaRPr lang="ja-JP" altLang="en-US" sz="1200" dirty="0">
                <a:solidFill>
                  <a:srgbClr val="B2B2B2"/>
                </a:solidFill>
                <a:latin typeface="HGP創英角ﾎﾟｯﾌﾟ体" pitchFamily="50" charset="-128"/>
                <a:ea typeface="HGP創英角ﾎﾟｯﾌﾟ体" pitchFamily="50" charset="-128"/>
                <a:sym typeface="Wingdings" pitchFamily="2" charset="2"/>
              </a:endParaRPr>
            </a:p>
          </p:txBody>
        </p:sp>
        <p:sp>
          <p:nvSpPr>
            <p:cNvPr id="12" name="AutoShape 25"/>
            <p:cNvSpPr>
              <a:spLocks noChangeArrowheads="1"/>
            </p:cNvSpPr>
            <p:nvPr/>
          </p:nvSpPr>
          <p:spPr bwMode="auto">
            <a:xfrm>
              <a:off x="5214942" y="1361550"/>
              <a:ext cx="3643338" cy="1685994"/>
            </a:xfrm>
            <a:prstGeom prst="roundRect">
              <a:avLst>
                <a:gd name="adj" fmla="val 3972"/>
              </a:avLst>
            </a:prstGeom>
            <a:solidFill>
              <a:srgbClr val="99CCFF">
                <a:alpha val="15000"/>
              </a:srgbClr>
            </a:solidFill>
            <a:ln w="12700">
              <a:noFill/>
              <a:round/>
              <a:headEnd/>
              <a:tailEnd/>
            </a:ln>
            <a:effectLst/>
          </p:spPr>
          <p:txBody>
            <a:bodyPr anchor="ctr">
              <a:noAutofit/>
            </a:bodyPr>
            <a:lstStyle/>
            <a:p>
              <a:endParaRPr lang="ja-JP" altLang="en-US" sz="800">
                <a:solidFill>
                  <a:srgbClr val="FFFFFF"/>
                </a:solidFill>
              </a:endParaRPr>
            </a:p>
          </p:txBody>
        </p:sp>
        <p:sp>
          <p:nvSpPr>
            <p:cNvPr id="263" name="Rectangle 8"/>
            <p:cNvSpPr>
              <a:spLocks noChangeArrowheads="1"/>
            </p:cNvSpPr>
            <p:nvPr/>
          </p:nvSpPr>
          <p:spPr bwMode="auto">
            <a:xfrm>
              <a:off x="5571723" y="1247192"/>
              <a:ext cx="1000541" cy="400110"/>
            </a:xfrm>
            <a:prstGeom prst="rect">
              <a:avLst/>
            </a:prstGeom>
            <a:noFill/>
            <a:ln w="15875">
              <a:noFill/>
              <a:miter lim="800000"/>
              <a:headEnd/>
              <a:tailEnd/>
            </a:ln>
            <a:effectLst/>
          </p:spPr>
          <p:txBody>
            <a:bodyPr wrap="square">
              <a:spAutoFit/>
            </a:bodyPr>
            <a:lstStyle/>
            <a:p>
              <a:pPr algn="l">
                <a:buFontTx/>
                <a:buNone/>
              </a:pPr>
              <a:r>
                <a:rPr lang="ja-JP" altLang="en-US" sz="2000" b="1" dirty="0" smtClean="0">
                  <a:solidFill>
                    <a:srgbClr val="99CCFF"/>
                  </a:solidFill>
                  <a:latin typeface="HGP創英角ﾎﾟｯﾌﾟ体" pitchFamily="50" charset="-128"/>
                  <a:ea typeface="HGP創英角ﾎﾟｯﾌﾟ体" pitchFamily="50" charset="-128"/>
                </a:rPr>
                <a:t>重力波</a:t>
              </a:r>
              <a:endParaRPr lang="ja-JP" altLang="en-US" sz="2000" b="1" dirty="0">
                <a:solidFill>
                  <a:srgbClr val="99CCFF"/>
                </a:solidFill>
                <a:latin typeface="HGP創英角ﾎﾟｯﾌﾟ体" pitchFamily="50" charset="-128"/>
                <a:ea typeface="HGP創英角ﾎﾟｯﾌﾟ体" pitchFamily="50" charset="-128"/>
                <a:sym typeface="Wingdings" pitchFamily="2" charset="2"/>
              </a:endParaRPr>
            </a:p>
          </p:txBody>
        </p:sp>
        <p:sp>
          <p:nvSpPr>
            <p:cNvPr id="266" name="Rectangle 11"/>
            <p:cNvSpPr>
              <a:spLocks noChangeArrowheads="1"/>
            </p:cNvSpPr>
            <p:nvPr/>
          </p:nvSpPr>
          <p:spPr bwMode="auto">
            <a:xfrm>
              <a:off x="5253629" y="1618784"/>
              <a:ext cx="2961709" cy="1492716"/>
            </a:xfrm>
            <a:prstGeom prst="rect">
              <a:avLst/>
            </a:prstGeom>
            <a:noFill/>
            <a:ln w="15875">
              <a:noFill/>
              <a:miter lim="800000"/>
              <a:headEnd/>
              <a:tailEnd/>
            </a:ln>
            <a:effectLst/>
          </p:spPr>
          <p:txBody>
            <a:bodyPr wrap="square">
              <a:spAutoFit/>
            </a:bodyPr>
            <a:lstStyle/>
            <a:p>
              <a:pPr algn="l">
                <a:lnSpc>
                  <a:spcPct val="130000"/>
                </a:lnSpc>
                <a:buFontTx/>
                <a:buNone/>
              </a:pPr>
              <a:r>
                <a:rPr lang="ja-JP" altLang="en-US" sz="1400" dirty="0" smtClean="0">
                  <a:solidFill>
                    <a:srgbClr val="CCECFF"/>
                  </a:solidFill>
                  <a:latin typeface="HGP創英角ﾎﾟｯﾌﾟ体" pitchFamily="50" charset="-128"/>
                  <a:ea typeface="HGP創英角ﾎﾟｯﾌﾟ体" pitchFamily="50" charset="-128"/>
                  <a:sym typeface="Wingdings" pitchFamily="2" charset="2"/>
                </a:rPr>
                <a:t>重力波天文学 </a:t>
              </a:r>
              <a:endParaRPr lang="en-US" altLang="ja-JP" sz="1400" dirty="0" smtClean="0">
                <a:solidFill>
                  <a:srgbClr val="CCECFF"/>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FFFFFF"/>
                  </a:solidFill>
                  <a:latin typeface="HGP創英角ﾎﾟｯﾌﾟ体" pitchFamily="50" charset="-128"/>
                  <a:ea typeface="HGP創英角ﾎﾟｯﾌﾟ体" pitchFamily="50" charset="-128"/>
                  <a:sym typeface="Wingdings" pitchFamily="2" charset="2"/>
                </a:rPr>
                <a:t>宇宙を探る新しい目</a:t>
              </a:r>
              <a:endParaRPr lang="en-US" altLang="ja-JP" sz="1400" dirty="0" smtClean="0">
                <a:solidFill>
                  <a:srgbClr val="FFFFFF"/>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激しい天体現象の中心部</a:t>
              </a:r>
              <a:endParaRPr lang="en-US" altLang="ja-JP" sz="1400" dirty="0" smtClean="0">
                <a:solidFill>
                  <a:srgbClr val="C0C0C0"/>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C0C0C0"/>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誕生直後の宇宙の姿</a:t>
              </a:r>
              <a:endParaRPr lang="en-US" altLang="ja-JP" sz="1400" dirty="0" smtClean="0">
                <a:solidFill>
                  <a:srgbClr val="C0C0C0"/>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CCECFF"/>
                  </a:solidFill>
                  <a:latin typeface="HGP創英角ﾎﾟｯﾌﾟ体" pitchFamily="50" charset="-128"/>
                  <a:ea typeface="HGP創英角ﾎﾟｯﾌﾟ体" pitchFamily="50" charset="-128"/>
                  <a:sym typeface="Wingdings" pitchFamily="2" charset="2"/>
                </a:rPr>
                <a:t>一般相対性理論の検証</a:t>
              </a:r>
              <a:endParaRPr lang="en-US" altLang="ja-JP" sz="1400" dirty="0" smtClean="0">
                <a:solidFill>
                  <a:srgbClr val="CCECFF"/>
                </a:solidFill>
                <a:latin typeface="HGP創英角ﾎﾟｯﾌﾟ体" pitchFamily="50" charset="-128"/>
                <a:ea typeface="HGP創英角ﾎﾟｯﾌﾟ体" pitchFamily="50" charset="-128"/>
                <a:sym typeface="Wingdings" pitchFamily="2" charset="2"/>
              </a:endParaRPr>
            </a:p>
          </p:txBody>
        </p:sp>
        <p:pic>
          <p:nvPicPr>
            <p:cNvPr id="1037" name="Picture 13"/>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7604936" y="1443014"/>
              <a:ext cx="1207372" cy="1533092"/>
            </a:xfrm>
            <a:prstGeom prst="rect">
              <a:avLst/>
            </a:prstGeom>
            <a:noFill/>
            <a:ln w="9525">
              <a:noFill/>
              <a:miter lim="800000"/>
              <a:headEnd/>
              <a:tailEnd/>
            </a:ln>
          </p:spPr>
        </p:pic>
        <p:sp>
          <p:nvSpPr>
            <p:cNvPr id="310" name="フリーフォーム 309"/>
            <p:cNvSpPr/>
            <p:nvPr/>
          </p:nvSpPr>
          <p:spPr bwMode="auto">
            <a:xfrm>
              <a:off x="4467349" y="1787525"/>
              <a:ext cx="571500" cy="69850"/>
            </a:xfrm>
            <a:custGeom>
              <a:avLst/>
              <a:gdLst>
                <a:gd name="connsiteX0" fmla="*/ 0 w 571500"/>
                <a:gd name="connsiteY0" fmla="*/ 3175 h 69850"/>
                <a:gd name="connsiteX1" fmla="*/ 257175 w 571500"/>
                <a:gd name="connsiteY1" fmla="*/ 3175 h 69850"/>
                <a:gd name="connsiteX2" fmla="*/ 409575 w 571500"/>
                <a:gd name="connsiteY2" fmla="*/ 22225 h 69850"/>
                <a:gd name="connsiteX3" fmla="*/ 571500 w 571500"/>
                <a:gd name="connsiteY3" fmla="*/ 69850 h 69850"/>
              </a:gdLst>
              <a:ahLst/>
              <a:cxnLst>
                <a:cxn ang="0">
                  <a:pos x="connsiteX0" y="connsiteY0"/>
                </a:cxn>
                <a:cxn ang="0">
                  <a:pos x="connsiteX1" y="connsiteY1"/>
                </a:cxn>
                <a:cxn ang="0">
                  <a:pos x="connsiteX2" y="connsiteY2"/>
                </a:cxn>
                <a:cxn ang="0">
                  <a:pos x="connsiteX3" y="connsiteY3"/>
                </a:cxn>
              </a:cxnLst>
              <a:rect l="l" t="t" r="r" b="b"/>
              <a:pathLst>
                <a:path w="571500" h="69850">
                  <a:moveTo>
                    <a:pt x="0" y="3175"/>
                  </a:moveTo>
                  <a:cubicBezTo>
                    <a:pt x="94456" y="1587"/>
                    <a:pt x="188913" y="0"/>
                    <a:pt x="257175" y="3175"/>
                  </a:cubicBezTo>
                  <a:cubicBezTo>
                    <a:pt x="325437" y="6350"/>
                    <a:pt x="357188" y="11113"/>
                    <a:pt x="409575" y="22225"/>
                  </a:cubicBezTo>
                  <a:cubicBezTo>
                    <a:pt x="461962" y="33337"/>
                    <a:pt x="571500" y="69850"/>
                    <a:pt x="571500" y="69850"/>
                  </a:cubicBezTo>
                </a:path>
              </a:pathLst>
            </a:custGeom>
            <a:noFill/>
            <a:ln w="76200" cap="flat" cmpd="sng" algn="ctr">
              <a:solidFill>
                <a:srgbClr val="FFFFFF">
                  <a:alpha val="90000"/>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grpSp>
      <p:grpSp>
        <p:nvGrpSpPr>
          <p:cNvPr id="5" name="グループ化 321"/>
          <p:cNvGrpSpPr/>
          <p:nvPr/>
        </p:nvGrpSpPr>
        <p:grpSpPr>
          <a:xfrm>
            <a:off x="428596" y="3156336"/>
            <a:ext cx="4071966" cy="2772994"/>
            <a:chOff x="428596" y="3156336"/>
            <a:chExt cx="4071966" cy="2772994"/>
          </a:xfrm>
        </p:grpSpPr>
        <p:sp>
          <p:nvSpPr>
            <p:cNvPr id="9" name="AutoShape 30"/>
            <p:cNvSpPr>
              <a:spLocks noChangeArrowheads="1"/>
            </p:cNvSpPr>
            <p:nvPr/>
          </p:nvSpPr>
          <p:spPr bwMode="auto">
            <a:xfrm>
              <a:off x="428596" y="4143380"/>
              <a:ext cx="4000528" cy="1785950"/>
            </a:xfrm>
            <a:prstGeom prst="roundRect">
              <a:avLst>
                <a:gd name="adj" fmla="val 3972"/>
              </a:avLst>
            </a:prstGeom>
            <a:solidFill>
              <a:srgbClr val="CCFFCC">
                <a:alpha val="15000"/>
              </a:srgbClr>
            </a:solidFill>
            <a:ln w="12700">
              <a:noFill/>
              <a:round/>
              <a:headEnd/>
              <a:tailEnd/>
            </a:ln>
            <a:effectLst/>
          </p:spPr>
          <p:txBody>
            <a:bodyPr anchor="ctr">
              <a:noAutofit/>
            </a:bodyPr>
            <a:lstStyle/>
            <a:p>
              <a:endParaRPr lang="ja-JP" altLang="en-US" sz="800">
                <a:solidFill>
                  <a:srgbClr val="FFFFFF"/>
                </a:solidFill>
              </a:endParaRPr>
            </a:p>
          </p:txBody>
        </p:sp>
        <p:sp>
          <p:nvSpPr>
            <p:cNvPr id="251" name="Rectangle 9"/>
            <p:cNvSpPr>
              <a:spLocks noChangeArrowheads="1"/>
            </p:cNvSpPr>
            <p:nvPr/>
          </p:nvSpPr>
          <p:spPr bwMode="auto">
            <a:xfrm rot="16469517">
              <a:off x="2085243" y="3446464"/>
              <a:ext cx="857256" cy="276999"/>
            </a:xfrm>
            <a:prstGeom prst="rect">
              <a:avLst/>
            </a:prstGeom>
            <a:noFill/>
            <a:ln w="15875">
              <a:noFill/>
              <a:miter lim="800000"/>
              <a:headEnd/>
              <a:tailEnd/>
            </a:ln>
            <a:effectLst/>
          </p:spPr>
          <p:txBody>
            <a:bodyPr wrap="square">
              <a:spAutoFit/>
            </a:bodyPr>
            <a:lstStyle/>
            <a:p>
              <a:pPr algn="l">
                <a:buFontTx/>
                <a:buNone/>
              </a:pPr>
              <a:r>
                <a:rPr lang="ja-JP" altLang="en-US" sz="1200" dirty="0" smtClean="0">
                  <a:solidFill>
                    <a:srgbClr val="B2B2B2"/>
                  </a:solidFill>
                  <a:latin typeface="HGP創英角ﾎﾟｯﾌﾟ体" pitchFamily="50" charset="-128"/>
                  <a:ea typeface="HGP創英角ﾎﾟｯﾌﾟ体" pitchFamily="50" charset="-128"/>
                </a:rPr>
                <a:t>定常成分</a:t>
              </a:r>
              <a:endParaRPr lang="ja-JP" altLang="en-US" sz="1200" dirty="0">
                <a:solidFill>
                  <a:srgbClr val="B2B2B2"/>
                </a:solidFill>
                <a:latin typeface="HGP創英角ﾎﾟｯﾌﾟ体" pitchFamily="50" charset="-128"/>
                <a:ea typeface="HGP創英角ﾎﾟｯﾌﾟ体" pitchFamily="50" charset="-128"/>
                <a:sym typeface="Wingdings" pitchFamily="2" charset="2"/>
              </a:endParaRPr>
            </a:p>
          </p:txBody>
        </p:sp>
        <p:sp>
          <p:nvSpPr>
            <p:cNvPr id="264" name="Rectangle 8"/>
            <p:cNvSpPr>
              <a:spLocks noChangeArrowheads="1"/>
            </p:cNvSpPr>
            <p:nvPr/>
          </p:nvSpPr>
          <p:spPr bwMode="auto">
            <a:xfrm>
              <a:off x="1851681" y="4000504"/>
              <a:ext cx="1434435" cy="400110"/>
            </a:xfrm>
            <a:prstGeom prst="rect">
              <a:avLst/>
            </a:prstGeom>
            <a:noFill/>
            <a:ln w="15875">
              <a:noFill/>
              <a:miter lim="800000"/>
              <a:headEnd/>
              <a:tailEnd/>
            </a:ln>
            <a:effectLst/>
          </p:spPr>
          <p:txBody>
            <a:bodyPr wrap="square">
              <a:spAutoFit/>
            </a:bodyPr>
            <a:lstStyle/>
            <a:p>
              <a:pPr algn="l">
                <a:buFontTx/>
                <a:buNone/>
              </a:pPr>
              <a:r>
                <a:rPr lang="ja-JP" altLang="en-US" sz="2000" b="1" dirty="0" smtClean="0">
                  <a:solidFill>
                    <a:srgbClr val="99FF99"/>
                  </a:solidFill>
                  <a:latin typeface="HGP創英角ﾎﾟｯﾌﾟ体" pitchFamily="50" charset="-128"/>
                  <a:ea typeface="HGP創英角ﾎﾟｯﾌﾟ体" pitchFamily="50" charset="-128"/>
                </a:rPr>
                <a:t>重力</a:t>
              </a:r>
              <a:endParaRPr lang="ja-JP" altLang="en-US" sz="2000" b="1" dirty="0">
                <a:solidFill>
                  <a:srgbClr val="99FF99"/>
                </a:solidFill>
                <a:latin typeface="HGP創英角ﾎﾟｯﾌﾟ体" pitchFamily="50" charset="-128"/>
                <a:ea typeface="HGP創英角ﾎﾟｯﾌﾟ体" pitchFamily="50" charset="-128"/>
                <a:sym typeface="Wingdings" pitchFamily="2" charset="2"/>
              </a:endParaRPr>
            </a:p>
          </p:txBody>
        </p:sp>
        <p:sp>
          <p:nvSpPr>
            <p:cNvPr id="265" name="Rectangle 11"/>
            <p:cNvSpPr>
              <a:spLocks noChangeArrowheads="1"/>
            </p:cNvSpPr>
            <p:nvPr/>
          </p:nvSpPr>
          <p:spPr bwMode="auto">
            <a:xfrm>
              <a:off x="1643042" y="4472897"/>
              <a:ext cx="2857520" cy="1453026"/>
            </a:xfrm>
            <a:prstGeom prst="rect">
              <a:avLst/>
            </a:prstGeom>
            <a:noFill/>
            <a:ln w="15875">
              <a:noFill/>
              <a:miter lim="800000"/>
              <a:headEnd/>
              <a:tailEnd/>
            </a:ln>
            <a:effectLst/>
          </p:spPr>
          <p:txBody>
            <a:bodyPr wrap="square">
              <a:spAutoFit/>
            </a:bodyPr>
            <a:lstStyle/>
            <a:p>
              <a:pPr algn="l">
                <a:lnSpc>
                  <a:spcPct val="130000"/>
                </a:lnSpc>
                <a:buFontTx/>
                <a:buNone/>
              </a:pPr>
              <a:r>
                <a:rPr lang="ja-JP" altLang="en-US" sz="1400" dirty="0" smtClean="0">
                  <a:solidFill>
                    <a:srgbClr val="CCFFCC"/>
                  </a:solidFill>
                  <a:latin typeface="HGP創英角ﾎﾟｯﾌﾟ体" pitchFamily="50" charset="-128"/>
                  <a:ea typeface="HGP創英角ﾎﾟｯﾌﾟ体" pitchFamily="50" charset="-128"/>
                  <a:sym typeface="Wingdings" pitchFamily="2" charset="2"/>
                </a:rPr>
                <a:t>時空の成り立ちを探る</a:t>
              </a:r>
              <a:endParaRPr lang="en-US" altLang="ja-JP" sz="1400" dirty="0" smtClean="0">
                <a:solidFill>
                  <a:srgbClr val="CCFFCC"/>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C0C0C0"/>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現代物理学の諸問題への知見</a:t>
              </a:r>
              <a:endParaRPr lang="en-US" altLang="ja-JP" sz="1400" dirty="0" smtClean="0">
                <a:solidFill>
                  <a:srgbClr val="C0C0C0"/>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　　高次元時空</a:t>
              </a:r>
              <a:r>
                <a:rPr lang="en-US" altLang="ja-JP" sz="1400" dirty="0" smtClean="0">
                  <a:solidFill>
                    <a:srgbClr val="C0C0C0"/>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重力子の振る舞い</a:t>
              </a:r>
              <a:endParaRPr lang="en-US" altLang="ja-JP" sz="1400" dirty="0" smtClean="0">
                <a:solidFill>
                  <a:srgbClr val="C0C0C0"/>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CCFFCC"/>
                  </a:solidFill>
                  <a:latin typeface="HGP創英角ﾎﾟｯﾌﾟ体" pitchFamily="50" charset="-128"/>
                  <a:ea typeface="HGP創英角ﾎﾟｯﾌﾟ体" pitchFamily="50" charset="-128"/>
                  <a:sym typeface="Wingdings" pitchFamily="2" charset="2"/>
                </a:rPr>
                <a:t>基礎物理法則に対する知見</a:t>
              </a:r>
              <a:endParaRPr lang="en-US" altLang="ja-JP" sz="1400" dirty="0" smtClean="0">
                <a:solidFill>
                  <a:srgbClr val="CCFFCC"/>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重力の逆二乗則</a:t>
              </a:r>
              <a:r>
                <a:rPr lang="en-US" altLang="ja-JP" sz="1400" dirty="0" smtClean="0">
                  <a:solidFill>
                    <a:srgbClr val="C0C0C0"/>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C0C0C0"/>
                  </a:solidFill>
                  <a:latin typeface="HGP創英角ﾎﾟｯﾌﾟ体" pitchFamily="50" charset="-128"/>
                  <a:ea typeface="HGP創英角ﾎﾟｯﾌﾟ体" pitchFamily="50" charset="-128"/>
                  <a:sym typeface="Wingdings" pitchFamily="2" charset="2"/>
                </a:rPr>
                <a:t>等価原理</a:t>
              </a:r>
              <a:endParaRPr lang="en-US" altLang="ja-JP" sz="1400" dirty="0" smtClean="0">
                <a:solidFill>
                  <a:srgbClr val="C0C0C0"/>
                </a:solidFill>
                <a:latin typeface="HGP創英角ﾎﾟｯﾌﾟ体" pitchFamily="50" charset="-128"/>
                <a:ea typeface="HGP創英角ﾎﾟｯﾌﾟ体" pitchFamily="50" charset="-128"/>
                <a:sym typeface="Wingdings" pitchFamily="2" charset="2"/>
              </a:endParaRPr>
            </a:p>
          </p:txBody>
        </p:sp>
        <p:pic>
          <p:nvPicPr>
            <p:cNvPr id="1029" name="Picture 5"/>
            <p:cNvPicPr>
              <a:picLocks noChangeAspect="1" noChangeArrowheads="1"/>
            </p:cNvPicPr>
            <p:nvPr/>
          </p:nvPicPr>
          <p:blipFill>
            <a:blip r:embed="rId8" cstate="print"/>
            <a:srcRect/>
            <a:stretch>
              <a:fillRect/>
            </a:stretch>
          </p:blipFill>
          <p:spPr bwMode="auto">
            <a:xfrm>
              <a:off x="512438" y="4213945"/>
              <a:ext cx="1130604" cy="1643947"/>
            </a:xfrm>
            <a:prstGeom prst="rect">
              <a:avLst/>
            </a:prstGeom>
            <a:noFill/>
            <a:ln w="9525">
              <a:noFill/>
              <a:miter lim="800000"/>
              <a:headEnd/>
              <a:tailEnd/>
            </a:ln>
          </p:spPr>
        </p:pic>
        <p:sp>
          <p:nvSpPr>
            <p:cNvPr id="311" name="フリーフォーム 310"/>
            <p:cNvSpPr/>
            <p:nvPr/>
          </p:nvSpPr>
          <p:spPr bwMode="auto">
            <a:xfrm>
              <a:off x="2786050" y="3214692"/>
              <a:ext cx="77787" cy="857250"/>
            </a:xfrm>
            <a:custGeom>
              <a:avLst/>
              <a:gdLst>
                <a:gd name="connsiteX0" fmla="*/ 77787 w 77787"/>
                <a:gd name="connsiteY0" fmla="*/ 0 h 857250"/>
                <a:gd name="connsiteX1" fmla="*/ 11112 w 77787"/>
                <a:gd name="connsiteY1" fmla="*/ 323850 h 857250"/>
                <a:gd name="connsiteX2" fmla="*/ 11112 w 77787"/>
                <a:gd name="connsiteY2" fmla="*/ 514350 h 857250"/>
                <a:gd name="connsiteX3" fmla="*/ 11112 w 77787"/>
                <a:gd name="connsiteY3" fmla="*/ 857250 h 857250"/>
              </a:gdLst>
              <a:ahLst/>
              <a:cxnLst>
                <a:cxn ang="0">
                  <a:pos x="connsiteX0" y="connsiteY0"/>
                </a:cxn>
                <a:cxn ang="0">
                  <a:pos x="connsiteX1" y="connsiteY1"/>
                </a:cxn>
                <a:cxn ang="0">
                  <a:pos x="connsiteX2" y="connsiteY2"/>
                </a:cxn>
                <a:cxn ang="0">
                  <a:pos x="connsiteX3" y="connsiteY3"/>
                </a:cxn>
              </a:cxnLst>
              <a:rect l="l" t="t" r="r" b="b"/>
              <a:pathLst>
                <a:path w="77787" h="857250">
                  <a:moveTo>
                    <a:pt x="77787" y="0"/>
                  </a:moveTo>
                  <a:cubicBezTo>
                    <a:pt x="50005" y="119062"/>
                    <a:pt x="22224" y="238125"/>
                    <a:pt x="11112" y="323850"/>
                  </a:cubicBezTo>
                  <a:cubicBezTo>
                    <a:pt x="0" y="409575"/>
                    <a:pt x="11112" y="514350"/>
                    <a:pt x="11112" y="514350"/>
                  </a:cubicBezTo>
                  <a:lnTo>
                    <a:pt x="11112" y="857250"/>
                  </a:lnTo>
                </a:path>
              </a:pathLst>
            </a:custGeom>
            <a:noFill/>
            <a:ln w="76200" cap="flat" cmpd="sng" algn="ctr">
              <a:solidFill>
                <a:srgbClr val="FFFFFF">
                  <a:alpha val="90000"/>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000000"/>
                </a:solidFill>
                <a:effectLst/>
                <a:latin typeface="Tahoma" pitchFamily="34" charset="0"/>
                <a:ea typeface="HGP創英角ｺﾞｼｯｸUB" pitchFamily="50" charset="-128"/>
              </a:endParaRPr>
            </a:p>
          </p:txBody>
        </p:sp>
      </p:grpSp>
      <p:grpSp>
        <p:nvGrpSpPr>
          <p:cNvPr id="6" name="グループ化 323"/>
          <p:cNvGrpSpPr/>
          <p:nvPr/>
        </p:nvGrpSpPr>
        <p:grpSpPr>
          <a:xfrm>
            <a:off x="4524375" y="3143249"/>
            <a:ext cx="4119591" cy="2786081"/>
            <a:chOff x="4524375" y="3143249"/>
            <a:chExt cx="4119591" cy="2786081"/>
          </a:xfrm>
        </p:grpSpPr>
        <p:sp>
          <p:nvSpPr>
            <p:cNvPr id="281" name="テキスト ボックス 280"/>
            <p:cNvSpPr txBox="1"/>
            <p:nvPr/>
          </p:nvSpPr>
          <p:spPr>
            <a:xfrm>
              <a:off x="5000628" y="4682619"/>
              <a:ext cx="714380" cy="184666"/>
            </a:xfrm>
            <a:prstGeom prst="rect">
              <a:avLst/>
            </a:prstGeom>
            <a:noFill/>
          </p:spPr>
          <p:txBody>
            <a:bodyPr wrap="square" rtlCol="0">
              <a:spAutoFit/>
            </a:bodyPr>
            <a:lstStyle/>
            <a:p>
              <a:pPr algn="l">
                <a:buNone/>
              </a:pPr>
              <a:r>
                <a:rPr kumimoji="1" lang="en-US" altLang="ja-JP" sz="600" dirty="0" smtClean="0">
                  <a:solidFill>
                    <a:srgbClr val="333333"/>
                  </a:solidFill>
                  <a:latin typeface="Tahoma" pitchFamily="34" charset="0"/>
                  <a:ea typeface="HG丸ｺﾞｼｯｸM-PRO" pitchFamily="50" charset="-128"/>
                </a:rPr>
                <a:t>Tom Haruyama</a:t>
              </a:r>
              <a:endParaRPr kumimoji="1" lang="ja-JP" altLang="en-US" sz="600" dirty="0">
                <a:solidFill>
                  <a:srgbClr val="333333"/>
                </a:solidFill>
                <a:latin typeface="Tahoma" pitchFamily="34" charset="0"/>
                <a:ea typeface="HG丸ｺﾞｼｯｸM-PRO" pitchFamily="50" charset="-128"/>
              </a:endParaRPr>
            </a:p>
          </p:txBody>
        </p:sp>
        <p:sp>
          <p:nvSpPr>
            <p:cNvPr id="226" name="AutoShape 30"/>
            <p:cNvSpPr>
              <a:spLocks noChangeArrowheads="1"/>
            </p:cNvSpPr>
            <p:nvPr/>
          </p:nvSpPr>
          <p:spPr bwMode="auto">
            <a:xfrm>
              <a:off x="5715008" y="3929066"/>
              <a:ext cx="2571768" cy="2000264"/>
            </a:xfrm>
            <a:prstGeom prst="roundRect">
              <a:avLst>
                <a:gd name="adj" fmla="val 3972"/>
              </a:avLst>
            </a:prstGeom>
            <a:solidFill>
              <a:srgbClr val="FFCCCC">
                <a:alpha val="15000"/>
              </a:srgbClr>
            </a:solidFill>
            <a:ln w="12700">
              <a:noFill/>
              <a:round/>
              <a:headEnd/>
              <a:tailEnd/>
            </a:ln>
            <a:effectLst/>
          </p:spPr>
          <p:txBody>
            <a:bodyPr wrap="square" anchor="ctr">
              <a:noAutofit/>
            </a:bodyPr>
            <a:lstStyle/>
            <a:p>
              <a:endParaRPr lang="ja-JP" altLang="en-US" sz="800">
                <a:solidFill>
                  <a:srgbClr val="FFFFFF"/>
                </a:solidFill>
              </a:endParaRPr>
            </a:p>
          </p:txBody>
        </p:sp>
        <p:sp>
          <p:nvSpPr>
            <p:cNvPr id="253" name="Rectangle 8"/>
            <p:cNvSpPr>
              <a:spLocks noChangeArrowheads="1"/>
            </p:cNvSpPr>
            <p:nvPr/>
          </p:nvSpPr>
          <p:spPr bwMode="auto">
            <a:xfrm>
              <a:off x="5737245" y="3786190"/>
              <a:ext cx="2049465" cy="400110"/>
            </a:xfrm>
            <a:prstGeom prst="rect">
              <a:avLst/>
            </a:prstGeom>
            <a:noFill/>
            <a:ln w="15875">
              <a:noFill/>
              <a:miter lim="800000"/>
              <a:headEnd/>
              <a:tailEnd/>
            </a:ln>
            <a:effectLst/>
          </p:spPr>
          <p:txBody>
            <a:bodyPr wrap="square">
              <a:spAutoFit/>
            </a:bodyPr>
            <a:lstStyle/>
            <a:p>
              <a:pPr algn="l">
                <a:buFontTx/>
                <a:buNone/>
              </a:pPr>
              <a:r>
                <a:rPr lang="ja-JP" altLang="en-US" sz="2000" b="1" dirty="0" smtClean="0">
                  <a:solidFill>
                    <a:srgbClr val="FF9999"/>
                  </a:solidFill>
                  <a:latin typeface="HGP創英角ﾎﾟｯﾌﾟ体" pitchFamily="50" charset="-128"/>
                  <a:ea typeface="HGP創英角ﾎﾟｯﾌﾟ体" pitchFamily="50" charset="-128"/>
                </a:rPr>
                <a:t>微小変動測定</a:t>
              </a:r>
              <a:endParaRPr lang="ja-JP" altLang="en-US" sz="2000" b="1" dirty="0">
                <a:solidFill>
                  <a:srgbClr val="FF9999"/>
                </a:solidFill>
                <a:latin typeface="HGP創英角ﾎﾟｯﾌﾟ体" pitchFamily="50" charset="-128"/>
                <a:ea typeface="HGP創英角ﾎﾟｯﾌﾟ体" pitchFamily="50" charset="-128"/>
                <a:sym typeface="Wingdings" pitchFamily="2" charset="2"/>
              </a:endParaRPr>
            </a:p>
          </p:txBody>
        </p:sp>
        <p:sp>
          <p:nvSpPr>
            <p:cNvPr id="259" name="Rectangle 11"/>
            <p:cNvSpPr>
              <a:spLocks noChangeArrowheads="1"/>
            </p:cNvSpPr>
            <p:nvPr/>
          </p:nvSpPr>
          <p:spPr bwMode="auto">
            <a:xfrm>
              <a:off x="5786446" y="4156537"/>
              <a:ext cx="2857520" cy="1772793"/>
            </a:xfrm>
            <a:prstGeom prst="rect">
              <a:avLst/>
            </a:prstGeom>
            <a:noFill/>
            <a:ln w="15875">
              <a:noFill/>
              <a:miter lim="800000"/>
              <a:headEnd/>
              <a:tailEnd/>
            </a:ln>
            <a:effectLst/>
          </p:spPr>
          <p:txBody>
            <a:bodyPr wrap="square">
              <a:spAutoFit/>
            </a:bodyPr>
            <a:lstStyle/>
            <a:p>
              <a:pPr algn="l">
                <a:lnSpc>
                  <a:spcPct val="130000"/>
                </a:lnSpc>
                <a:buFontTx/>
                <a:buNone/>
              </a:pPr>
              <a:r>
                <a:rPr lang="ja-JP" altLang="en-US" sz="1400" dirty="0" smtClean="0">
                  <a:solidFill>
                    <a:srgbClr val="FFFFFF"/>
                  </a:solidFill>
                  <a:latin typeface="HGP創英角ﾎﾟｯﾌﾟ体" pitchFamily="50" charset="-128"/>
                  <a:ea typeface="HGP創英角ﾎﾟｯﾌﾟ体" pitchFamily="50" charset="-128"/>
                  <a:sym typeface="Wingdings" pitchFamily="2" charset="2"/>
                </a:rPr>
                <a:t>マクロな系の微小変動計測</a:t>
              </a:r>
              <a:endParaRPr lang="en-US" altLang="ja-JP" sz="1400" dirty="0" smtClean="0">
                <a:solidFill>
                  <a:srgbClr val="FFFFFF"/>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FFCCCC"/>
                  </a:solidFill>
                  <a:latin typeface="HGP創英角ﾎﾟｯﾌﾟ体" pitchFamily="50" charset="-128"/>
                  <a:ea typeface="HGP創英角ﾎﾟｯﾌﾟ体" pitchFamily="50" charset="-128"/>
                  <a:sym typeface="Wingdings" pitchFamily="2" charset="2"/>
                </a:rPr>
                <a:t>レーザー干渉計</a:t>
              </a:r>
              <a:endParaRPr lang="en-US" altLang="ja-JP" sz="1400" dirty="0" smtClean="0">
                <a:solidFill>
                  <a:srgbClr val="FFCCCC"/>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B2B2B2"/>
                  </a:solidFill>
                  <a:latin typeface="HGP創英角ﾎﾟｯﾌﾟ体" pitchFamily="50" charset="-128"/>
                  <a:ea typeface="HGP創英角ﾎﾟｯﾌﾟ体" pitchFamily="50" charset="-128"/>
                  <a:sym typeface="Wingdings" pitchFamily="2" charset="2"/>
                </a:rPr>
                <a:t>量子光学</a:t>
              </a:r>
              <a:r>
                <a:rPr lang="en-US" altLang="ja-JP" sz="1400" dirty="0" smtClean="0">
                  <a:solidFill>
                    <a:srgbClr val="B2B2B2"/>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B2B2B2"/>
                  </a:solidFill>
                  <a:latin typeface="HGP創英角ﾎﾟｯﾌﾟ体" pitchFamily="50" charset="-128"/>
                  <a:ea typeface="HGP創英角ﾎﾟｯﾌﾟ体" pitchFamily="50" charset="-128"/>
                  <a:sym typeface="Wingdings" pitchFamily="2" charset="2"/>
                </a:rPr>
                <a:t>観測理論</a:t>
              </a:r>
              <a:endParaRPr lang="en-US" altLang="ja-JP" sz="1400" dirty="0" smtClean="0">
                <a:solidFill>
                  <a:srgbClr val="B2B2B2"/>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ja-JP" altLang="en-US"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FFCCCC"/>
                  </a:solidFill>
                  <a:latin typeface="HGP創英角ﾎﾟｯﾌﾟ体" pitchFamily="50" charset="-128"/>
                  <a:ea typeface="HGP創英角ﾎﾟｯﾌﾟ体" pitchFamily="50" charset="-128"/>
                  <a:sym typeface="Wingdings" pitchFamily="2" charset="2"/>
                </a:rPr>
                <a:t>外乱の除去・抑圧</a:t>
              </a:r>
              <a:endParaRPr lang="en-US" altLang="ja-JP" sz="1400" dirty="0" smtClean="0">
                <a:solidFill>
                  <a:srgbClr val="FFCCCC"/>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B2B2B2"/>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B2B2B2"/>
                  </a:solidFill>
                  <a:latin typeface="HGP創英角ﾎﾟｯﾌﾟ体" pitchFamily="50" charset="-128"/>
                  <a:ea typeface="HGP創英角ﾎﾟｯﾌﾟ体" pitchFamily="50" charset="-128"/>
                  <a:sym typeface="Wingdings" pitchFamily="2" charset="2"/>
                </a:rPr>
                <a:t>熱雑音</a:t>
              </a:r>
              <a:r>
                <a:rPr lang="en-US" altLang="ja-JP" sz="1400" dirty="0" smtClean="0">
                  <a:solidFill>
                    <a:srgbClr val="B2B2B2"/>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B2B2B2"/>
                  </a:solidFill>
                  <a:latin typeface="HGP創英角ﾎﾟｯﾌﾟ体" pitchFamily="50" charset="-128"/>
                  <a:ea typeface="HGP創英角ﾎﾟｯﾌﾟ体" pitchFamily="50" charset="-128"/>
                  <a:sym typeface="Wingdings" pitchFamily="2" charset="2"/>
                </a:rPr>
                <a:t>地面振動</a:t>
              </a:r>
              <a:endParaRPr lang="en-US" altLang="ja-JP" sz="1400" dirty="0" smtClean="0">
                <a:solidFill>
                  <a:srgbClr val="B2B2B2"/>
                </a:solidFill>
                <a:latin typeface="HGP創英角ﾎﾟｯﾌﾟ体" pitchFamily="50" charset="-128"/>
                <a:ea typeface="HGP創英角ﾎﾟｯﾌﾟ体" pitchFamily="50" charset="-128"/>
                <a:sym typeface="Wingdings" pitchFamily="2" charset="2"/>
              </a:endParaRPr>
            </a:p>
            <a:p>
              <a:pPr algn="l">
                <a:lnSpc>
                  <a:spcPct val="130000"/>
                </a:lnSpc>
                <a:buFontTx/>
                <a:buNone/>
              </a:pPr>
              <a:r>
                <a:rPr lang="en-US" altLang="ja-JP" sz="1400" dirty="0" smtClean="0">
                  <a:solidFill>
                    <a:srgbClr val="FFFFFF"/>
                  </a:solidFill>
                  <a:latin typeface="HGP創英角ﾎﾟｯﾌﾟ体" pitchFamily="50" charset="-128"/>
                  <a:ea typeface="HGP創英角ﾎﾟｯﾌﾟ体" pitchFamily="50" charset="-128"/>
                  <a:sym typeface="Wingdings" pitchFamily="2" charset="2"/>
                </a:rPr>
                <a:t>    </a:t>
              </a:r>
              <a:r>
                <a:rPr lang="ja-JP" altLang="en-US" sz="1400" dirty="0" smtClean="0">
                  <a:solidFill>
                    <a:srgbClr val="FFCCCC"/>
                  </a:solidFill>
                  <a:latin typeface="HGP創英角ﾎﾟｯﾌﾟ体" pitchFamily="50" charset="-128"/>
                  <a:ea typeface="HGP創英角ﾎﾟｯﾌﾟ体" pitchFamily="50" charset="-128"/>
                  <a:sym typeface="Wingdings" pitchFamily="2" charset="2"/>
                </a:rPr>
                <a:t>信号処理</a:t>
              </a:r>
              <a:endParaRPr lang="ja-JP" altLang="en-US" sz="1400" dirty="0">
                <a:solidFill>
                  <a:srgbClr val="FFCCCC"/>
                </a:solidFill>
                <a:latin typeface="HGP創英角ﾎﾟｯﾌﾟ体" pitchFamily="50" charset="-128"/>
                <a:ea typeface="HGP創英角ﾎﾟｯﾌﾟ体" pitchFamily="50" charset="-128"/>
                <a:sym typeface="Wingdings" pitchFamily="2" charset="2"/>
              </a:endParaRPr>
            </a:p>
          </p:txBody>
        </p:sp>
        <p:sp>
          <p:nvSpPr>
            <p:cNvPr id="314" name="フリーフォーム 313"/>
            <p:cNvSpPr/>
            <p:nvPr/>
          </p:nvSpPr>
          <p:spPr bwMode="auto">
            <a:xfrm>
              <a:off x="4524375" y="5413390"/>
              <a:ext cx="1104900" cy="158750"/>
            </a:xfrm>
            <a:custGeom>
              <a:avLst/>
              <a:gdLst>
                <a:gd name="connsiteX0" fmla="*/ 1104900 w 1104900"/>
                <a:gd name="connsiteY0" fmla="*/ 0 h 158750"/>
                <a:gd name="connsiteX1" fmla="*/ 895350 w 1104900"/>
                <a:gd name="connsiteY1" fmla="*/ 85725 h 158750"/>
                <a:gd name="connsiteX2" fmla="*/ 704850 w 1104900"/>
                <a:gd name="connsiteY2" fmla="*/ 142875 h 158750"/>
                <a:gd name="connsiteX3" fmla="*/ 447675 w 1104900"/>
                <a:gd name="connsiteY3" fmla="*/ 152400 h 158750"/>
                <a:gd name="connsiteX4" fmla="*/ 295275 w 1104900"/>
                <a:gd name="connsiteY4" fmla="*/ 152400 h 158750"/>
                <a:gd name="connsiteX5" fmla="*/ 0 w 1104900"/>
                <a:gd name="connsiteY5" fmla="*/ 11430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4900" h="158750">
                  <a:moveTo>
                    <a:pt x="1104900" y="0"/>
                  </a:moveTo>
                  <a:cubicBezTo>
                    <a:pt x="1033462" y="30956"/>
                    <a:pt x="962025" y="61913"/>
                    <a:pt x="895350" y="85725"/>
                  </a:cubicBezTo>
                  <a:cubicBezTo>
                    <a:pt x="828675" y="109538"/>
                    <a:pt x="779462" y="131763"/>
                    <a:pt x="704850" y="142875"/>
                  </a:cubicBezTo>
                  <a:cubicBezTo>
                    <a:pt x="630238" y="153987"/>
                    <a:pt x="515937" y="150813"/>
                    <a:pt x="447675" y="152400"/>
                  </a:cubicBezTo>
                  <a:cubicBezTo>
                    <a:pt x="379413" y="153987"/>
                    <a:pt x="369887" y="158750"/>
                    <a:pt x="295275" y="152400"/>
                  </a:cubicBezTo>
                  <a:cubicBezTo>
                    <a:pt x="220663" y="146050"/>
                    <a:pt x="110331" y="130175"/>
                    <a:pt x="0" y="114300"/>
                  </a:cubicBezTo>
                </a:path>
              </a:pathLst>
            </a:custGeom>
            <a:noFill/>
            <a:ln w="76200" cap="flat" cmpd="sng" algn="ctr">
              <a:solidFill>
                <a:srgbClr val="FFFFFF">
                  <a:alpha val="90000"/>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316" name="フリーフォーム 315"/>
            <p:cNvSpPr/>
            <p:nvPr/>
          </p:nvSpPr>
          <p:spPr bwMode="auto">
            <a:xfrm>
              <a:off x="6858016" y="3148013"/>
              <a:ext cx="28575" cy="590550"/>
            </a:xfrm>
            <a:custGeom>
              <a:avLst/>
              <a:gdLst>
                <a:gd name="connsiteX0" fmla="*/ 19050 w 28575"/>
                <a:gd name="connsiteY0" fmla="*/ 590550 h 590550"/>
                <a:gd name="connsiteX1" fmla="*/ 28575 w 28575"/>
                <a:gd name="connsiteY1" fmla="*/ 390525 h 590550"/>
                <a:gd name="connsiteX2" fmla="*/ 19050 w 28575"/>
                <a:gd name="connsiteY2" fmla="*/ 209550 h 590550"/>
                <a:gd name="connsiteX3" fmla="*/ 0 w 28575"/>
                <a:gd name="connsiteY3" fmla="*/ 0 h 590550"/>
              </a:gdLst>
              <a:ahLst/>
              <a:cxnLst>
                <a:cxn ang="0">
                  <a:pos x="connsiteX0" y="connsiteY0"/>
                </a:cxn>
                <a:cxn ang="0">
                  <a:pos x="connsiteX1" y="connsiteY1"/>
                </a:cxn>
                <a:cxn ang="0">
                  <a:pos x="connsiteX2" y="connsiteY2"/>
                </a:cxn>
                <a:cxn ang="0">
                  <a:pos x="connsiteX3" y="connsiteY3"/>
                </a:cxn>
              </a:cxnLst>
              <a:rect l="l" t="t" r="r" b="b"/>
              <a:pathLst>
                <a:path w="28575" h="590550">
                  <a:moveTo>
                    <a:pt x="19050" y="590550"/>
                  </a:moveTo>
                  <a:cubicBezTo>
                    <a:pt x="23812" y="522287"/>
                    <a:pt x="28575" y="454025"/>
                    <a:pt x="28575" y="390525"/>
                  </a:cubicBezTo>
                  <a:cubicBezTo>
                    <a:pt x="28575" y="327025"/>
                    <a:pt x="23812" y="274637"/>
                    <a:pt x="19050" y="209550"/>
                  </a:cubicBezTo>
                  <a:cubicBezTo>
                    <a:pt x="14288" y="144463"/>
                    <a:pt x="7144" y="72231"/>
                    <a:pt x="0" y="0"/>
                  </a:cubicBezTo>
                </a:path>
              </a:pathLst>
            </a:custGeom>
            <a:noFill/>
            <a:ln w="76200" cap="flat" cmpd="sng" algn="ctr">
              <a:solidFill>
                <a:srgbClr val="FFFFFF">
                  <a:alpha val="90000"/>
                </a:srgbClr>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000000"/>
                </a:solidFill>
                <a:effectLst/>
                <a:latin typeface="Tahoma" pitchFamily="34" charset="0"/>
                <a:ea typeface="HGP創英角ｺﾞｼｯｸUB" pitchFamily="50" charset="-128"/>
              </a:endParaRPr>
            </a:p>
          </p:txBody>
        </p:sp>
        <p:sp>
          <p:nvSpPr>
            <p:cNvPr id="318" name="Rectangle 9"/>
            <p:cNvSpPr>
              <a:spLocks noChangeArrowheads="1"/>
            </p:cNvSpPr>
            <p:nvPr/>
          </p:nvSpPr>
          <p:spPr bwMode="auto">
            <a:xfrm rot="5400000">
              <a:off x="6695375" y="3433377"/>
              <a:ext cx="857256" cy="276999"/>
            </a:xfrm>
            <a:prstGeom prst="rect">
              <a:avLst/>
            </a:prstGeom>
            <a:noFill/>
            <a:ln w="15875">
              <a:noFill/>
              <a:miter lim="800000"/>
              <a:headEnd/>
              <a:tailEnd/>
            </a:ln>
            <a:effectLst/>
          </p:spPr>
          <p:txBody>
            <a:bodyPr wrap="square">
              <a:spAutoFit/>
            </a:bodyPr>
            <a:lstStyle/>
            <a:p>
              <a:pPr algn="l">
                <a:buFontTx/>
                <a:buNone/>
              </a:pPr>
              <a:r>
                <a:rPr lang="ja-JP" altLang="en-US" sz="1200" dirty="0" smtClean="0">
                  <a:solidFill>
                    <a:srgbClr val="B2B2B2"/>
                  </a:solidFill>
                  <a:latin typeface="HGP創英角ﾎﾟｯﾌﾟ体" pitchFamily="50" charset="-128"/>
                  <a:ea typeface="HGP創英角ﾎﾟｯﾌﾟ体" pitchFamily="50" charset="-128"/>
                </a:rPr>
                <a:t>観測</a:t>
              </a:r>
              <a:endParaRPr lang="ja-JP" altLang="en-US" sz="1200" dirty="0">
                <a:solidFill>
                  <a:srgbClr val="B2B2B2"/>
                </a:solidFill>
                <a:latin typeface="HGP創英角ﾎﾟｯﾌﾟ体" pitchFamily="50" charset="-128"/>
                <a:ea typeface="HGP創英角ﾎﾟｯﾌﾟ体" pitchFamily="50" charset="-128"/>
                <a:sym typeface="Wingdings" pitchFamily="2" charset="2"/>
              </a:endParaRPr>
            </a:p>
          </p:txBody>
        </p:sp>
        <p:sp>
          <p:nvSpPr>
            <p:cNvPr id="319" name="Rectangle 9"/>
            <p:cNvSpPr>
              <a:spLocks noChangeArrowheads="1"/>
            </p:cNvSpPr>
            <p:nvPr/>
          </p:nvSpPr>
          <p:spPr bwMode="auto">
            <a:xfrm rot="21442720">
              <a:off x="4792200" y="5632872"/>
              <a:ext cx="857256" cy="276999"/>
            </a:xfrm>
            <a:prstGeom prst="rect">
              <a:avLst/>
            </a:prstGeom>
            <a:noFill/>
            <a:ln w="15875">
              <a:noFill/>
              <a:miter lim="800000"/>
              <a:headEnd/>
              <a:tailEnd/>
            </a:ln>
            <a:effectLst/>
          </p:spPr>
          <p:txBody>
            <a:bodyPr wrap="square">
              <a:spAutoFit/>
            </a:bodyPr>
            <a:lstStyle/>
            <a:p>
              <a:pPr algn="l">
                <a:buFontTx/>
                <a:buNone/>
              </a:pPr>
              <a:r>
                <a:rPr lang="ja-JP" altLang="en-US" sz="1200" dirty="0" smtClean="0">
                  <a:solidFill>
                    <a:srgbClr val="B2B2B2"/>
                  </a:solidFill>
                  <a:latin typeface="HGP創英角ﾎﾟｯﾌﾟ体" pitchFamily="50" charset="-128"/>
                  <a:ea typeface="HGP創英角ﾎﾟｯﾌﾟ体" pitchFamily="50" charset="-128"/>
                  <a:sym typeface="Wingdings" pitchFamily="2" charset="2"/>
                </a:rPr>
                <a:t>測定</a:t>
              </a:r>
              <a:endParaRPr lang="ja-JP" altLang="en-US" sz="1200" dirty="0">
                <a:solidFill>
                  <a:srgbClr val="B2B2B2"/>
                </a:solidFill>
                <a:latin typeface="HGP創英角ﾎﾟｯﾌﾟ体" pitchFamily="50" charset="-128"/>
                <a:ea typeface="HGP創英角ﾎﾟｯﾌﾟ体" pitchFamily="50" charset="-128"/>
                <a:sym typeface="Wingdings" pitchFamily="2" charset="2"/>
              </a:endParaRPr>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まとめ</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4" name="Rectangle 11"/>
          <p:cNvSpPr>
            <a:spLocks noChangeArrowheads="1"/>
          </p:cNvSpPr>
          <p:nvPr/>
        </p:nvSpPr>
        <p:spPr bwMode="auto">
          <a:xfrm>
            <a:off x="1043608" y="857232"/>
            <a:ext cx="7632848" cy="3046988"/>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a:t>
            </a:r>
            <a:r>
              <a:rPr lang="ja-JP" altLang="en-US" sz="2000" dirty="0" smtClean="0">
                <a:solidFill>
                  <a:srgbClr val="99CCFF"/>
                </a:solidFill>
              </a:rPr>
              <a:t>重力波で宇宙を探る</a:t>
            </a:r>
            <a:endParaRPr lang="en-US" altLang="ja-JP" sz="2000" dirty="0" smtClean="0">
              <a:solidFill>
                <a:srgbClr val="99CCFF"/>
              </a:solidFill>
            </a:endParaRP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rPr>
              <a:t>      - LCGT</a:t>
            </a:r>
            <a:r>
              <a:rPr lang="ja-JP" altLang="en-US" sz="2000" dirty="0" smtClean="0">
                <a:solidFill>
                  <a:srgbClr val="FFFFFF"/>
                </a:solidFill>
              </a:rPr>
              <a:t>の建設が開始された</a:t>
            </a:r>
            <a:r>
              <a:rPr lang="en-US" altLang="ja-JP" sz="2000" dirty="0" smtClean="0">
                <a:solidFill>
                  <a:srgbClr val="FFFFFF"/>
                </a:solidFill>
              </a:rPr>
              <a:t>.</a:t>
            </a:r>
            <a:r>
              <a:rPr lang="en-US" altLang="ja-JP" sz="2000" dirty="0" smtClean="0">
                <a:solidFill>
                  <a:srgbClr val="FFFFFF"/>
                </a:solidFill>
                <a:latin typeface="Tahoma" pitchFamily="34" charset="0"/>
              </a:rPr>
              <a:t> </a:t>
            </a:r>
          </a:p>
          <a:p>
            <a:pPr algn="l">
              <a:lnSpc>
                <a:spcPct val="120000"/>
              </a:lnSpc>
              <a:buClr>
                <a:schemeClr val="accent2"/>
              </a:buClr>
              <a:buSzPct val="70000"/>
              <a:buFont typeface="Wingdings" pitchFamily="2" charset="2"/>
              <a:buNone/>
            </a:pPr>
            <a:r>
              <a:rPr lang="en-US" altLang="ja-JP" sz="2000" dirty="0" smtClean="0">
                <a:solidFill>
                  <a:srgbClr val="FFFFFF"/>
                </a:solidFill>
                <a:sym typeface="Wingdings" pitchFamily="2" charset="2"/>
              </a:rPr>
              <a:t>            </a:t>
            </a:r>
            <a:r>
              <a:rPr lang="en-US" altLang="ja-JP" sz="2000" dirty="0" smtClean="0">
                <a:solidFill>
                  <a:srgbClr val="FFFFFF"/>
                </a:solidFill>
                <a:latin typeface="Tahoma" pitchFamily="34" charset="0"/>
                <a:sym typeface="Wingdings" pitchFamily="2" charset="2"/>
              </a:rPr>
              <a:t> 2017</a:t>
            </a:r>
            <a:r>
              <a:rPr lang="ja-JP" altLang="en-US" sz="2000" dirty="0" smtClean="0">
                <a:solidFill>
                  <a:srgbClr val="FFFFFF"/>
                </a:solidFill>
                <a:latin typeface="Tahoma" pitchFamily="34" charset="0"/>
                <a:sym typeface="Wingdings" pitchFamily="2" charset="2"/>
              </a:rPr>
              <a:t>年に本格観測開始を目指す</a:t>
            </a:r>
            <a:r>
              <a:rPr lang="en-US" altLang="ja-JP" sz="2000"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lang="en-US" altLang="ja-JP" sz="2000" dirty="0" smtClean="0">
                <a:solidFill>
                  <a:srgbClr val="FFFFFF"/>
                </a:solidFill>
                <a:sym typeface="Wingdings" pitchFamily="2" charset="2"/>
              </a:rPr>
              <a:t>      - DECIGO</a:t>
            </a:r>
            <a:r>
              <a:rPr lang="ja-JP" altLang="en-US" sz="2000" dirty="0" smtClean="0">
                <a:solidFill>
                  <a:srgbClr val="FFFFFF"/>
                </a:solidFill>
                <a:sym typeface="Wingdings" pitchFamily="2" charset="2"/>
              </a:rPr>
              <a:t>計画が進行中</a:t>
            </a:r>
            <a:endParaRPr lang="en-US" altLang="ja-JP" sz="2000" dirty="0" smtClean="0">
              <a:solidFill>
                <a:srgbClr val="FFFFFF"/>
              </a:solidFill>
              <a:sym typeface="Wingdings" pitchFamily="2" charset="2"/>
            </a:endParaRP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sym typeface="Wingdings" pitchFamily="2" charset="2"/>
              </a:rPr>
              <a:t>             SWIM</a:t>
            </a:r>
            <a:r>
              <a:rPr lang="ja-JP" altLang="en-US" sz="2000" dirty="0" smtClean="0">
                <a:solidFill>
                  <a:srgbClr val="FFFFFF"/>
                </a:solidFill>
                <a:latin typeface="Tahoma" pitchFamily="34" charset="0"/>
                <a:sym typeface="Wingdings" pitchFamily="2" charset="2"/>
              </a:rPr>
              <a:t>による宇宙実証と観測</a:t>
            </a:r>
            <a:r>
              <a:rPr lang="en-US" altLang="ja-JP" sz="2000"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lang="en-US" altLang="ja-JP" sz="2000" dirty="0" smtClean="0">
                <a:solidFill>
                  <a:srgbClr val="FFFFFF"/>
                </a:solidFill>
                <a:sym typeface="Wingdings" pitchFamily="2" charset="2"/>
              </a:rPr>
              <a:t>             JAXA</a:t>
            </a:r>
            <a:r>
              <a:rPr lang="ja-JP" altLang="en-US" sz="2000" dirty="0" smtClean="0">
                <a:solidFill>
                  <a:srgbClr val="FFFFFF"/>
                </a:solidFill>
                <a:sym typeface="Wingdings" pitchFamily="2" charset="2"/>
              </a:rPr>
              <a:t>・小型科学衛星シリーズ</a:t>
            </a:r>
            <a:endParaRPr lang="en-US" altLang="ja-JP" sz="2000" dirty="0" smtClean="0">
              <a:solidFill>
                <a:srgbClr val="FFFFFF"/>
              </a:solidFill>
              <a:sym typeface="Wingdings" pitchFamily="2" charset="2"/>
            </a:endParaRPr>
          </a:p>
          <a:p>
            <a:pPr algn="l">
              <a:lnSpc>
                <a:spcPct val="120000"/>
              </a:lnSpc>
              <a:buClr>
                <a:schemeClr val="accent2"/>
              </a:buClr>
              <a:buSzPct val="70000"/>
              <a:buFont typeface="Wingdings" pitchFamily="2" charset="2"/>
              <a:buNone/>
            </a:pPr>
            <a:r>
              <a:rPr lang="en-US" altLang="ja-JP" sz="2000" dirty="0" smtClean="0">
                <a:solidFill>
                  <a:srgbClr val="FFFFFF"/>
                </a:solidFill>
                <a:sym typeface="Wingdings" pitchFamily="2" charset="2"/>
              </a:rPr>
              <a:t>                      3</a:t>
            </a:r>
            <a:r>
              <a:rPr lang="ja-JP" altLang="en-US" sz="2000" dirty="0" smtClean="0">
                <a:solidFill>
                  <a:srgbClr val="FFFFFF"/>
                </a:solidFill>
                <a:sym typeface="Wingdings" pitchFamily="2" charset="2"/>
              </a:rPr>
              <a:t>号機として</a:t>
            </a:r>
            <a:r>
              <a:rPr lang="en-US" altLang="ja-JP" sz="2000" dirty="0" smtClean="0">
                <a:solidFill>
                  <a:srgbClr val="FFFFFF"/>
                </a:solidFill>
                <a:sym typeface="Wingdings" pitchFamily="2" charset="2"/>
              </a:rPr>
              <a:t>DPF</a:t>
            </a:r>
            <a:r>
              <a:rPr lang="ja-JP" altLang="en-US" sz="2000" dirty="0" smtClean="0">
                <a:solidFill>
                  <a:srgbClr val="FFFFFF"/>
                </a:solidFill>
                <a:sym typeface="Wingdings" pitchFamily="2" charset="2"/>
              </a:rPr>
              <a:t>の実現を目指す</a:t>
            </a:r>
            <a:r>
              <a:rPr lang="en-US" altLang="ja-JP" sz="2000" dirty="0" smtClean="0">
                <a:solidFill>
                  <a:srgbClr val="FFFFFF"/>
                </a:solidFill>
                <a:sym typeface="Wingdings" pitchFamily="2" charset="2"/>
              </a:rPr>
              <a:t>.</a:t>
            </a: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sym typeface="Wingdings" pitchFamily="2" charset="2"/>
              </a:rPr>
              <a:t>      - </a:t>
            </a:r>
            <a:r>
              <a:rPr lang="en-US" altLang="ja-JP" sz="2000" dirty="0" smtClean="0">
                <a:solidFill>
                  <a:srgbClr val="FFFFFF"/>
                </a:solidFill>
                <a:sym typeface="Wingdings" pitchFamily="2" charset="2"/>
              </a:rPr>
              <a:t>TOBA: </a:t>
            </a:r>
            <a:r>
              <a:rPr lang="ja-JP" altLang="en-US" sz="2000" dirty="0" smtClean="0">
                <a:solidFill>
                  <a:srgbClr val="FFFFFF"/>
                </a:solidFill>
                <a:latin typeface="Tahoma" pitchFamily="34" charset="0"/>
                <a:sym typeface="Wingdings" pitchFamily="2" charset="2"/>
              </a:rPr>
              <a:t>新しい</a:t>
            </a:r>
            <a:r>
              <a:rPr lang="ja-JP" altLang="en-US" sz="2000" dirty="0" smtClean="0">
                <a:solidFill>
                  <a:srgbClr val="FFFFFF"/>
                </a:solidFill>
                <a:sym typeface="Wingdings" pitchFamily="2" charset="2"/>
              </a:rPr>
              <a:t>アイデア</a:t>
            </a:r>
            <a:r>
              <a:rPr lang="en-US" altLang="ja-JP" sz="2000" dirty="0" smtClean="0">
                <a:solidFill>
                  <a:srgbClr val="FFFFFF"/>
                </a:solidFill>
                <a:sym typeface="Wingdings" pitchFamily="2" charset="2"/>
              </a:rPr>
              <a:t>. </a:t>
            </a:r>
            <a:r>
              <a:rPr lang="ja-JP" altLang="en-US" sz="2000" dirty="0" smtClean="0">
                <a:solidFill>
                  <a:srgbClr val="FFFFFF"/>
                </a:solidFill>
                <a:sym typeface="Wingdings" pitchFamily="2" charset="2"/>
              </a:rPr>
              <a:t>新たな</a:t>
            </a:r>
            <a:r>
              <a:rPr lang="ja-JP" altLang="en-US" sz="2000" dirty="0" smtClean="0">
                <a:solidFill>
                  <a:srgbClr val="FFFFFF"/>
                </a:solidFill>
                <a:latin typeface="Tahoma" pitchFamily="34" charset="0"/>
                <a:sym typeface="Wingdings" pitchFamily="2" charset="2"/>
              </a:rPr>
              <a:t>展開の可能性</a:t>
            </a:r>
            <a:r>
              <a:rPr lang="en-US" altLang="ja-JP" sz="2000" dirty="0" smtClean="0">
                <a:solidFill>
                  <a:srgbClr val="FFFFFF"/>
                </a:solidFill>
                <a:latin typeface="Tahoma" pitchFamily="34" charset="0"/>
                <a:sym typeface="Wingdings" pitchFamily="2" charset="2"/>
              </a:rPr>
              <a:t>.</a:t>
            </a:r>
            <a:endParaRPr lang="en-US" altLang="ja-JP" sz="2000" dirty="0" smtClean="0">
              <a:solidFill>
                <a:srgbClr val="FFFFFF"/>
              </a:solidFill>
              <a:latin typeface="Tahoma" pitchFamily="34" charset="0"/>
            </a:endParaRPr>
          </a:p>
        </p:txBody>
      </p:sp>
      <p:sp>
        <p:nvSpPr>
          <p:cNvPr id="12" name="Rectangle 11"/>
          <p:cNvSpPr>
            <a:spLocks noChangeArrowheads="1"/>
          </p:cNvSpPr>
          <p:nvPr/>
        </p:nvSpPr>
        <p:spPr bwMode="auto">
          <a:xfrm>
            <a:off x="1011118" y="4049634"/>
            <a:ext cx="7632848" cy="2308324"/>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a:t>
            </a:r>
            <a:r>
              <a:rPr lang="ja-JP" altLang="en-US" sz="2000" dirty="0" smtClean="0">
                <a:solidFill>
                  <a:srgbClr val="99FF99"/>
                </a:solidFill>
              </a:rPr>
              <a:t>重力で時空を探る</a:t>
            </a:r>
            <a:endParaRPr lang="en-US" altLang="ja-JP" sz="2000" dirty="0" smtClean="0">
              <a:solidFill>
                <a:srgbClr val="99FF99"/>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sym typeface="Wingdings" pitchFamily="2" charset="2"/>
              </a:rPr>
              <a:t>      </a:t>
            </a:r>
            <a:r>
              <a:rPr lang="en-US" altLang="ja-JP" sz="2000" dirty="0" smtClean="0">
                <a:solidFill>
                  <a:srgbClr val="FFFFFF"/>
                </a:solidFill>
                <a:sym typeface="Wingdings" pitchFamily="2" charset="2"/>
              </a:rPr>
              <a:t>-</a:t>
            </a:r>
            <a:r>
              <a:rPr lang="ja-JP" altLang="en-US" sz="2000" dirty="0" smtClean="0">
                <a:solidFill>
                  <a:srgbClr val="FFFFFF"/>
                </a:solidFill>
                <a:sym typeface="Wingdings" pitchFamily="2" charset="2"/>
              </a:rPr>
              <a:t> 捩じれ振子による重力法則検証実験</a:t>
            </a:r>
            <a:r>
              <a:rPr lang="en-US" altLang="ja-JP" sz="2000" dirty="0" smtClean="0">
                <a:solidFill>
                  <a:srgbClr val="FFFFFF"/>
                </a:solidFill>
                <a:sym typeface="Wingdings" pitchFamily="2" charset="2"/>
              </a:rPr>
              <a:t>.</a:t>
            </a: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sym typeface="Wingdings" pitchFamily="2" charset="2"/>
              </a:rPr>
              <a:t>             </a:t>
            </a:r>
            <a:r>
              <a:rPr lang="ja-JP" altLang="en-US" sz="2000" dirty="0" smtClean="0">
                <a:solidFill>
                  <a:srgbClr val="FFFFFF"/>
                </a:solidFill>
                <a:latin typeface="Tahoma" pitchFamily="34" charset="0"/>
                <a:sym typeface="Wingdings" pitchFamily="2" charset="2"/>
              </a:rPr>
              <a:t>最高精度の更新を目指す</a:t>
            </a:r>
            <a:r>
              <a:rPr lang="en-US" altLang="ja-JP" sz="2000" dirty="0" smtClean="0">
                <a:solidFill>
                  <a:srgbClr val="FFFFFF"/>
                </a:solidFill>
                <a:sym typeface="Wingdings" pitchFamily="2" charset="2"/>
              </a:rPr>
              <a:t>. </a:t>
            </a: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新しい物理が見える可能性</a:t>
            </a:r>
            <a:r>
              <a:rPr lang="en-US" altLang="ja-JP" sz="2000" dirty="0" smtClean="0">
                <a:solidFill>
                  <a:srgbClr val="FFFFFF"/>
                </a:solidFill>
                <a:latin typeface="Tahoma" pitchFamily="34" charset="0"/>
                <a:sym typeface="Wingdings" pitchFamily="2" charset="2"/>
              </a:rPr>
              <a:t>??</a:t>
            </a:r>
            <a:r>
              <a:rPr lang="en-US" altLang="ja-JP" sz="2000" dirty="0" smtClean="0">
                <a:solidFill>
                  <a:srgbClr val="FFFFFF"/>
                </a:solidFill>
                <a:sym typeface="Wingdings" pitchFamily="2" charset="2"/>
              </a:rPr>
              <a:t>       </a:t>
            </a:r>
          </a:p>
          <a:p>
            <a:pPr algn="l">
              <a:lnSpc>
                <a:spcPct val="120000"/>
              </a:lnSpc>
              <a:buClr>
                <a:schemeClr val="accent2"/>
              </a:buClr>
              <a:buSzPct val="70000"/>
              <a:buFont typeface="Wingdings" pitchFamily="2" charset="2"/>
              <a:buNone/>
            </a:pPr>
            <a:r>
              <a:rPr lang="en-US" altLang="ja-JP" sz="2000" dirty="0" smtClean="0">
                <a:solidFill>
                  <a:srgbClr val="FFFFFF"/>
                </a:solidFill>
                <a:sym typeface="Wingdings" pitchFamily="2" charset="2"/>
              </a:rPr>
              <a:t>      - </a:t>
            </a:r>
            <a:r>
              <a:rPr lang="ja-JP" altLang="en-US" sz="2000" dirty="0" smtClean="0">
                <a:solidFill>
                  <a:srgbClr val="FFFFFF"/>
                </a:solidFill>
                <a:sym typeface="Wingdings" pitchFamily="2" charset="2"/>
              </a:rPr>
              <a:t>原子・分子の精密分光による重力法則検証実験</a:t>
            </a:r>
            <a:r>
              <a:rPr lang="en-US" altLang="ja-JP" sz="2000" dirty="0" smtClean="0">
                <a:solidFill>
                  <a:srgbClr val="FFFFFF"/>
                </a:solidFill>
                <a:sym typeface="Wingdings" pitchFamily="2" charset="2"/>
              </a:rPr>
              <a:t>.</a:t>
            </a: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sym typeface="Wingdings" pitchFamily="2" charset="2"/>
              </a:rPr>
              <a:t>             </a:t>
            </a:r>
            <a:r>
              <a:rPr lang="ja-JP" altLang="en-US" sz="2000" dirty="0" smtClean="0">
                <a:solidFill>
                  <a:srgbClr val="FFFFFF"/>
                </a:solidFill>
                <a:latin typeface="Tahoma" pitchFamily="34" charset="0"/>
                <a:sym typeface="Wingdings" pitchFamily="2" charset="2"/>
              </a:rPr>
              <a:t>分野間融合による新しいアイデア</a:t>
            </a:r>
            <a:r>
              <a:rPr lang="en-US" altLang="ja-JP" sz="2000" dirty="0" smtClean="0">
                <a:solidFill>
                  <a:srgbClr val="FFFFFF"/>
                </a:solidFill>
                <a:sym typeface="Wingdings" pitchFamily="2" charset="2"/>
              </a:rPr>
              <a:t>.</a:t>
            </a:r>
            <a:r>
              <a:rPr lang="en-US" altLang="ja-JP" sz="2000" dirty="0" smtClean="0">
                <a:solidFill>
                  <a:srgbClr val="FFFFFF"/>
                </a:solidFill>
                <a:latin typeface="Tahoma" pitchFamily="34" charset="0"/>
                <a:sym typeface="Wingdings" pitchFamily="2" charset="2"/>
              </a:rPr>
              <a:t> </a:t>
            </a:r>
            <a:endParaRPr lang="en-US" altLang="ja-JP" sz="2000" dirty="0" smtClean="0">
              <a:solidFill>
                <a:srgbClr val="FFFFFF"/>
              </a:solidFill>
              <a:latin typeface="Tahoma" pitchFamily="34" charset="0"/>
            </a:endParaRPr>
          </a:p>
        </p:txBody>
      </p:sp>
    </p:spTree>
  </p:cSld>
  <p:clrMapOvr>
    <a:masterClrMapping/>
  </p:clrMapOvr>
  <p:transition advTm="52992"/>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lum bright="-60000" contrast="-60000"/>
          </a:blip>
          <a:srcRect/>
          <a:stretch>
            <a:fillRect/>
          </a:stretch>
        </p:blipFill>
        <p:spPr bwMode="auto">
          <a:xfrm>
            <a:off x="4643438" y="755258"/>
            <a:ext cx="4214842" cy="5676460"/>
          </a:xfrm>
          <a:prstGeom prst="rect">
            <a:avLst/>
          </a:prstGeom>
          <a:noFill/>
          <a:ln w="9525">
            <a:noFill/>
            <a:miter lim="800000"/>
            <a:headEnd/>
            <a:tailEnd/>
          </a:ln>
          <a:effectLst/>
        </p:spPr>
      </p:pic>
      <p:sp>
        <p:nvSpPr>
          <p:cNvPr id="7"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118213" name="Rectangle 5"/>
          <p:cNvSpPr>
            <a:spLocks noGrp="1" noChangeArrowheads="1"/>
          </p:cNvSpPr>
          <p:nvPr>
            <p:ph type="body" idx="4294967295"/>
          </p:nvPr>
        </p:nvSpPr>
        <p:spPr>
          <a:xfrm>
            <a:off x="757238" y="765175"/>
            <a:ext cx="8386762" cy="5711825"/>
          </a:xfrm>
        </p:spPr>
        <p:txBody>
          <a:bodyPr/>
          <a:lstStyle/>
          <a:p>
            <a:pPr>
              <a:buFont typeface="Wingdings" pitchFamily="2" charset="2"/>
              <a:buNone/>
            </a:pPr>
            <a:r>
              <a:rPr lang="en-US" altLang="ja-JP" dirty="0"/>
              <a:t> </a:t>
            </a:r>
          </a:p>
        </p:txBody>
      </p:sp>
      <p:sp>
        <p:nvSpPr>
          <p:cNvPr id="1118212" name="Rectangle 4"/>
          <p:cNvSpPr>
            <a:spLocks noChangeArrowheads="1"/>
          </p:cNvSpPr>
          <p:nvPr/>
        </p:nvSpPr>
        <p:spPr bwMode="auto">
          <a:xfrm>
            <a:off x="3357554" y="2920086"/>
            <a:ext cx="4175125" cy="82439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4800" b="1" dirty="0" smtClean="0">
                <a:solidFill>
                  <a:srgbClr val="F8F8F8"/>
                </a:solidFill>
                <a:effectLst>
                  <a:outerShdw blurRad="38100" dist="38100" dir="2700000" algn="tl">
                    <a:srgbClr val="C0C0C0"/>
                  </a:outerShdw>
                </a:effectLst>
              </a:rPr>
              <a:t>　　終</a:t>
            </a:r>
            <a:endParaRPr lang="ja-JP" altLang="en-US" sz="4800" b="1" dirty="0">
              <a:solidFill>
                <a:srgbClr val="F8F8F8"/>
              </a:solidFill>
              <a:effectLst>
                <a:outerShdw blurRad="38100" dist="38100" dir="2700000" algn="tl">
                  <a:srgbClr val="C0C0C0"/>
                </a:outerShdw>
              </a:effectLst>
            </a:endParaRPr>
          </a:p>
        </p:txBody>
      </p:sp>
    </p:spTree>
  </p:cSld>
  <p:clrMapOvr>
    <a:masterClrMapping/>
  </p:clrMapOvr>
  <p:transition advTm="52992"/>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ChangeArrowheads="1"/>
          </p:cNvSpPr>
          <p:nvPr>
            <p:ph type="title"/>
          </p:nvPr>
        </p:nvSpPr>
        <p:spPr/>
        <p:txBody>
          <a:bodyPr/>
          <a:lstStyle/>
          <a:p>
            <a:r>
              <a:rPr lang="ja-JP" altLang="en-US" dirty="0" smtClean="0"/>
              <a:t>研究の流れ</a:t>
            </a:r>
            <a:endParaRPr lang="ja-JP" altLang="en-US" dirty="0"/>
          </a:p>
        </p:txBody>
      </p:sp>
      <p:sp>
        <p:nvSpPr>
          <p:cNvPr id="14"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grpSp>
        <p:nvGrpSpPr>
          <p:cNvPr id="2" name="グループ化 259"/>
          <p:cNvGrpSpPr/>
          <p:nvPr/>
        </p:nvGrpSpPr>
        <p:grpSpPr>
          <a:xfrm>
            <a:off x="3643306" y="926986"/>
            <a:ext cx="2286016" cy="2216262"/>
            <a:chOff x="3643306" y="926986"/>
            <a:chExt cx="2286016" cy="2216262"/>
          </a:xfrm>
        </p:grpSpPr>
        <p:sp>
          <p:nvSpPr>
            <p:cNvPr id="236" name="AutoShape 56"/>
            <p:cNvSpPr>
              <a:spLocks noChangeArrowheads="1"/>
            </p:cNvSpPr>
            <p:nvPr/>
          </p:nvSpPr>
          <p:spPr bwMode="auto">
            <a:xfrm>
              <a:off x="3643306" y="928670"/>
              <a:ext cx="2214578" cy="2214578"/>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pic>
          <p:nvPicPr>
            <p:cNvPr id="1070089" name="Picture 9"/>
            <p:cNvPicPr>
              <a:picLocks noChangeAspect="1" noChangeArrowheads="1"/>
            </p:cNvPicPr>
            <p:nvPr/>
          </p:nvPicPr>
          <p:blipFill>
            <a:blip r:embed="rId3" cstate="print"/>
            <a:srcRect/>
            <a:stretch>
              <a:fillRect/>
            </a:stretch>
          </p:blipFill>
          <p:spPr bwMode="auto">
            <a:xfrm>
              <a:off x="3857621" y="1643050"/>
              <a:ext cx="1785949" cy="1423230"/>
            </a:xfrm>
            <a:prstGeom prst="rect">
              <a:avLst/>
            </a:prstGeom>
            <a:noFill/>
            <a:ln w="15875">
              <a:noFill/>
              <a:miter lim="800000"/>
              <a:headEnd/>
              <a:tailEnd/>
            </a:ln>
            <a:effectLst/>
          </p:spPr>
        </p:pic>
        <p:sp>
          <p:nvSpPr>
            <p:cNvPr id="1070086" name="Rectangle 6"/>
            <p:cNvSpPr>
              <a:spLocks noChangeArrowheads="1"/>
            </p:cNvSpPr>
            <p:nvPr/>
          </p:nvSpPr>
          <p:spPr bwMode="auto">
            <a:xfrm>
              <a:off x="3643306" y="926986"/>
              <a:ext cx="2286016" cy="904863"/>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99FF99"/>
                  </a:solidFill>
                  <a:latin typeface="Tahoma" pitchFamily="34" charset="0"/>
                </a:rPr>
                <a:t>LCGT</a:t>
              </a:r>
              <a:r>
                <a:rPr lang="en-US" altLang="ja-JP" sz="1600" b="1" dirty="0" smtClean="0">
                  <a:solidFill>
                    <a:srgbClr val="EAEAEA"/>
                  </a:solidFill>
                  <a:latin typeface="Tahoma" pitchFamily="34" charset="0"/>
                </a:rPr>
                <a:t>  (2017~)</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Terrestrial Detector</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     </a:t>
              </a:r>
              <a:r>
                <a:rPr lang="en-US" altLang="ja-JP" sz="1400" b="1" dirty="0" smtClean="0">
                  <a:solidFill>
                    <a:srgbClr val="EAEAEA"/>
                  </a:solidFill>
                  <a:latin typeface="Tahoma" pitchFamily="34" charset="0"/>
                  <a:sym typeface="Wingdings" pitchFamily="2" charset="2"/>
                </a:rPr>
                <a:t> </a:t>
              </a:r>
              <a:r>
                <a:rPr lang="en-US" altLang="ja-JP" sz="1400" b="1" dirty="0" smtClean="0">
                  <a:solidFill>
                    <a:srgbClr val="CCFFCC"/>
                  </a:solidFill>
                  <a:latin typeface="Tahoma" pitchFamily="34" charset="0"/>
                  <a:sym typeface="Wingdings" pitchFamily="2" charset="2"/>
                </a:rPr>
                <a:t>High</a:t>
              </a:r>
              <a:r>
                <a:rPr lang="en-US" altLang="ja-JP" sz="1400" b="1" dirty="0" smtClean="0">
                  <a:solidFill>
                    <a:srgbClr val="EAEAEA"/>
                  </a:solidFill>
                  <a:latin typeface="Tahoma" pitchFamily="34" charset="0"/>
                  <a:sym typeface="Wingdings" pitchFamily="2" charset="2"/>
                </a:rPr>
                <a:t> freq. events</a:t>
              </a:r>
            </a:p>
          </p:txBody>
        </p:sp>
      </p:grpSp>
      <p:sp>
        <p:nvSpPr>
          <p:cNvPr id="243" name="右矢印 242"/>
          <p:cNvSpPr/>
          <p:nvPr/>
        </p:nvSpPr>
        <p:spPr bwMode="auto">
          <a:xfrm>
            <a:off x="5978538" y="1932289"/>
            <a:ext cx="357190" cy="285752"/>
          </a:xfrm>
          <a:prstGeom prst="rightArrow">
            <a:avLst/>
          </a:prstGeom>
          <a:solidFill>
            <a:srgbClr val="CCFFCC">
              <a:alpha val="10000"/>
            </a:srgbClr>
          </a:solidFill>
          <a:ln w="6350">
            <a:solidFill>
              <a:srgbClr val="CCFFCC"/>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grpSp>
        <p:nvGrpSpPr>
          <p:cNvPr id="3" name="グループ化 258"/>
          <p:cNvGrpSpPr/>
          <p:nvPr/>
        </p:nvGrpSpPr>
        <p:grpSpPr>
          <a:xfrm>
            <a:off x="6429388" y="1000108"/>
            <a:ext cx="2652730" cy="2414747"/>
            <a:chOff x="6429388" y="1000108"/>
            <a:chExt cx="2652730" cy="2414747"/>
          </a:xfrm>
        </p:grpSpPr>
        <p:sp>
          <p:nvSpPr>
            <p:cNvPr id="235" name="AutoShape 56"/>
            <p:cNvSpPr>
              <a:spLocks noChangeArrowheads="1"/>
            </p:cNvSpPr>
            <p:nvPr/>
          </p:nvSpPr>
          <p:spPr bwMode="auto">
            <a:xfrm>
              <a:off x="6429388" y="1000108"/>
              <a:ext cx="2428892" cy="2357454"/>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pic>
          <p:nvPicPr>
            <p:cNvPr id="12" name="図 11" descr="universe_mod_cut_crop.jpg"/>
            <p:cNvPicPr>
              <a:picLocks noChangeAspect="1"/>
            </p:cNvPicPr>
            <p:nvPr/>
          </p:nvPicPr>
          <p:blipFill>
            <a:blip r:embed="rId4" cstate="print">
              <a:clrChange>
                <a:clrFrom>
                  <a:srgbClr val="000000"/>
                </a:clrFrom>
                <a:clrTo>
                  <a:srgbClr val="000000">
                    <a:alpha val="0"/>
                  </a:srgbClr>
                </a:clrTo>
              </a:clrChange>
            </a:blip>
            <a:srcRect r="35242"/>
            <a:stretch>
              <a:fillRect/>
            </a:stretch>
          </p:blipFill>
          <p:spPr>
            <a:xfrm>
              <a:off x="6537210" y="2000241"/>
              <a:ext cx="1539981" cy="1414614"/>
            </a:xfrm>
            <a:prstGeom prst="rect">
              <a:avLst/>
            </a:prstGeom>
          </p:spPr>
        </p:pic>
        <p:grpSp>
          <p:nvGrpSpPr>
            <p:cNvPr id="4" name="グループ化 12"/>
            <p:cNvGrpSpPr/>
            <p:nvPr/>
          </p:nvGrpSpPr>
          <p:grpSpPr>
            <a:xfrm rot="15785392">
              <a:off x="7669130" y="1773739"/>
              <a:ext cx="1057362" cy="1058536"/>
              <a:chOff x="9501222" y="714356"/>
              <a:chExt cx="5338763" cy="4864101"/>
            </a:xfrm>
          </p:grpSpPr>
          <p:sp>
            <p:nvSpPr>
              <p:cNvPr id="15"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4"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 name="Group 16"/>
              <p:cNvGrpSpPr>
                <a:grpSpLocks/>
              </p:cNvGrpSpPr>
              <p:nvPr/>
            </p:nvGrpSpPr>
            <p:grpSpPr bwMode="auto">
              <a:xfrm rot="7209001">
                <a:off x="11449039" y="2208261"/>
                <a:ext cx="600087" cy="495300"/>
                <a:chOff x="4785" y="11039"/>
                <a:chExt cx="829" cy="688"/>
              </a:xfrm>
            </p:grpSpPr>
            <p:sp>
              <p:nvSpPr>
                <p:cNvPr id="219"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3"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 name="Group 26"/>
              <p:cNvGrpSpPr>
                <a:grpSpLocks/>
              </p:cNvGrpSpPr>
              <p:nvPr/>
            </p:nvGrpSpPr>
            <p:grpSpPr bwMode="auto">
              <a:xfrm rot="7209001">
                <a:off x="11403003" y="2178095"/>
                <a:ext cx="600087" cy="500063"/>
                <a:chOff x="4785" y="11039"/>
                <a:chExt cx="829" cy="688"/>
              </a:xfrm>
            </p:grpSpPr>
            <p:sp>
              <p:nvSpPr>
                <p:cNvPr id="214"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8"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4"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 name="Group 49"/>
              <p:cNvGrpSpPr>
                <a:grpSpLocks/>
              </p:cNvGrpSpPr>
              <p:nvPr/>
            </p:nvGrpSpPr>
            <p:grpSpPr bwMode="auto">
              <a:xfrm rot="3616332">
                <a:off x="12330179" y="2190798"/>
                <a:ext cx="600087" cy="503238"/>
                <a:chOff x="4785" y="11039"/>
                <a:chExt cx="829" cy="688"/>
              </a:xfrm>
            </p:grpSpPr>
            <p:sp>
              <p:nvSpPr>
                <p:cNvPr id="209"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6"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 name="Group 61"/>
              <p:cNvGrpSpPr>
                <a:grpSpLocks/>
              </p:cNvGrpSpPr>
              <p:nvPr/>
            </p:nvGrpSpPr>
            <p:grpSpPr bwMode="auto">
              <a:xfrm rot="14462297">
                <a:off x="12703220" y="1458910"/>
                <a:ext cx="223837" cy="180975"/>
                <a:chOff x="5504" y="8144"/>
                <a:chExt cx="291" cy="236"/>
              </a:xfrm>
            </p:grpSpPr>
            <p:sp>
              <p:nvSpPr>
                <p:cNvPr id="207"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9" name="Group 64"/>
              <p:cNvGrpSpPr>
                <a:grpSpLocks/>
              </p:cNvGrpSpPr>
              <p:nvPr/>
            </p:nvGrpSpPr>
            <p:grpSpPr bwMode="auto">
              <a:xfrm rot="7209001">
                <a:off x="11436374" y="1468435"/>
                <a:ext cx="227014" cy="180975"/>
                <a:chOff x="5504" y="8144"/>
                <a:chExt cx="291" cy="236"/>
              </a:xfrm>
            </p:grpSpPr>
            <p:sp>
              <p:nvSpPr>
                <p:cNvPr id="205"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4"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 name="Group 78"/>
              <p:cNvGrpSpPr>
                <a:grpSpLocks/>
              </p:cNvGrpSpPr>
              <p:nvPr/>
            </p:nvGrpSpPr>
            <p:grpSpPr bwMode="auto">
              <a:xfrm flipH="1">
                <a:off x="12703129" y="4371956"/>
                <a:ext cx="600087" cy="495300"/>
                <a:chOff x="4785" y="11039"/>
                <a:chExt cx="829" cy="688"/>
              </a:xfrm>
            </p:grpSpPr>
            <p:sp>
              <p:nvSpPr>
                <p:cNvPr id="200"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2"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6"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 name="Group 88"/>
              <p:cNvGrpSpPr>
                <a:grpSpLocks/>
              </p:cNvGrpSpPr>
              <p:nvPr/>
            </p:nvGrpSpPr>
            <p:grpSpPr bwMode="auto">
              <a:xfrm flipH="1">
                <a:off x="12703129" y="4416406"/>
                <a:ext cx="600087" cy="500063"/>
                <a:chOff x="4785" y="11039"/>
                <a:chExt cx="829" cy="688"/>
              </a:xfrm>
            </p:grpSpPr>
            <p:sp>
              <p:nvSpPr>
                <p:cNvPr id="195"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1"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 name="Group 111"/>
              <p:cNvGrpSpPr>
                <a:grpSpLocks/>
              </p:cNvGrpSpPr>
              <p:nvPr/>
            </p:nvGrpSpPr>
            <p:grpSpPr bwMode="auto">
              <a:xfrm rot="3592668" flipH="1">
                <a:off x="13154018" y="3611479"/>
                <a:ext cx="600087" cy="503238"/>
                <a:chOff x="4785" y="11039"/>
                <a:chExt cx="829" cy="688"/>
              </a:xfrm>
            </p:grpSpPr>
            <p:sp>
              <p:nvSpPr>
                <p:cNvPr id="190"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2"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7" name="Group 123"/>
              <p:cNvGrpSpPr>
                <a:grpSpLocks/>
              </p:cNvGrpSpPr>
              <p:nvPr/>
            </p:nvGrpSpPr>
            <p:grpSpPr bwMode="auto">
              <a:xfrm rot="14346703" flipH="1">
                <a:off x="14209737" y="4059201"/>
                <a:ext cx="223837" cy="180975"/>
                <a:chOff x="5504" y="8144"/>
                <a:chExt cx="291" cy="236"/>
              </a:xfrm>
            </p:grpSpPr>
            <p:sp>
              <p:nvSpPr>
                <p:cNvPr id="188"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8" name="Group 126"/>
              <p:cNvGrpSpPr>
                <a:grpSpLocks/>
              </p:cNvGrpSpPr>
              <p:nvPr/>
            </p:nvGrpSpPr>
            <p:grpSpPr bwMode="auto">
              <a:xfrm flipH="1">
                <a:off x="13565203" y="5149831"/>
                <a:ext cx="227014" cy="180975"/>
                <a:chOff x="5504" y="8144"/>
                <a:chExt cx="291" cy="236"/>
              </a:xfrm>
            </p:grpSpPr>
            <p:sp>
              <p:nvSpPr>
                <p:cNvPr id="186"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7"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9" name="Group 141"/>
              <p:cNvGrpSpPr>
                <a:grpSpLocks/>
              </p:cNvGrpSpPr>
              <p:nvPr/>
            </p:nvGrpSpPr>
            <p:grpSpPr bwMode="auto">
              <a:xfrm>
                <a:off x="11052279" y="4424344"/>
                <a:ext cx="600087" cy="500063"/>
                <a:chOff x="4785" y="11039"/>
                <a:chExt cx="829" cy="688"/>
              </a:xfrm>
            </p:grpSpPr>
            <p:sp>
              <p:nvSpPr>
                <p:cNvPr id="181"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2" name="Group 171"/>
              <p:cNvGrpSpPr>
                <a:grpSpLocks/>
              </p:cNvGrpSpPr>
              <p:nvPr/>
            </p:nvGrpSpPr>
            <p:grpSpPr bwMode="auto">
              <a:xfrm rot="18007332">
                <a:off x="10577577" y="3603541"/>
                <a:ext cx="600087" cy="500063"/>
                <a:chOff x="4785" y="11039"/>
                <a:chExt cx="829" cy="688"/>
              </a:xfrm>
            </p:grpSpPr>
            <p:sp>
              <p:nvSpPr>
                <p:cNvPr id="176"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8"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7" name="Group 200"/>
              <p:cNvGrpSpPr>
                <a:grpSpLocks/>
              </p:cNvGrpSpPr>
              <p:nvPr/>
            </p:nvGrpSpPr>
            <p:grpSpPr bwMode="auto">
              <a:xfrm rot="7253297">
                <a:off x="9904436" y="4089397"/>
                <a:ext cx="227014" cy="180975"/>
                <a:chOff x="5504" y="8144"/>
                <a:chExt cx="291" cy="236"/>
              </a:xfrm>
            </p:grpSpPr>
            <p:sp>
              <p:nvSpPr>
                <p:cNvPr id="174"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55" name="Group 203"/>
              <p:cNvGrpSpPr>
                <a:grpSpLocks/>
              </p:cNvGrpSpPr>
              <p:nvPr/>
            </p:nvGrpSpPr>
            <p:grpSpPr bwMode="auto">
              <a:xfrm>
                <a:off x="10534666" y="5156181"/>
                <a:ext cx="223837" cy="180975"/>
                <a:chOff x="5504" y="8144"/>
                <a:chExt cx="291" cy="236"/>
              </a:xfrm>
            </p:grpSpPr>
            <p:sp>
              <p:nvSpPr>
                <p:cNvPr id="172"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50" name="Rectangle 6"/>
            <p:cNvSpPr>
              <a:spLocks noChangeArrowheads="1"/>
            </p:cNvSpPr>
            <p:nvPr/>
          </p:nvSpPr>
          <p:spPr bwMode="auto">
            <a:xfrm>
              <a:off x="6581788" y="1044644"/>
              <a:ext cx="2500330" cy="110799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99CCFF"/>
                  </a:solidFill>
                  <a:latin typeface="Tahoma" pitchFamily="34" charset="0"/>
                </a:rPr>
                <a:t>DECIGO</a:t>
              </a:r>
              <a:r>
                <a:rPr lang="en-US" altLang="ja-JP" sz="1600" b="1" dirty="0" smtClean="0">
                  <a:solidFill>
                    <a:srgbClr val="EAEAEA"/>
                  </a:solidFill>
                  <a:latin typeface="Tahoma" pitchFamily="34" charset="0"/>
                </a:rPr>
                <a:t>  (2027~)</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Space observatory</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     </a:t>
              </a:r>
              <a:r>
                <a:rPr lang="en-US" altLang="ja-JP" sz="1400" b="1" dirty="0" smtClean="0">
                  <a:solidFill>
                    <a:srgbClr val="EAEAEA"/>
                  </a:solidFill>
                  <a:latin typeface="Tahoma" pitchFamily="34" charset="0"/>
                  <a:sym typeface="Wingdings" pitchFamily="2" charset="2"/>
                </a:rPr>
                <a:t> </a:t>
              </a:r>
              <a:r>
                <a:rPr lang="en-US" altLang="ja-JP" sz="1400" b="1" dirty="0" smtClean="0">
                  <a:solidFill>
                    <a:srgbClr val="CCECFF"/>
                  </a:solidFill>
                  <a:latin typeface="Tahoma" pitchFamily="34" charset="0"/>
                  <a:sym typeface="Wingdings" pitchFamily="2" charset="2"/>
                </a:rPr>
                <a:t>Low</a:t>
              </a:r>
              <a:r>
                <a:rPr lang="en-US" altLang="ja-JP" sz="1400" b="1" dirty="0" smtClean="0">
                  <a:solidFill>
                    <a:srgbClr val="EAEAEA"/>
                  </a:solidFill>
                  <a:latin typeface="Tahoma" pitchFamily="34" charset="0"/>
                  <a:sym typeface="Wingdings" pitchFamily="2" charset="2"/>
                </a:rPr>
                <a:t> freq. sources</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sym typeface="Wingdings" pitchFamily="2" charset="2"/>
                </a:rPr>
                <a:t>          Cosmology</a:t>
              </a:r>
              <a:endParaRPr lang="ja-JP" altLang="en-US" sz="1400" b="1" dirty="0">
                <a:solidFill>
                  <a:srgbClr val="EAEAEA"/>
                </a:solidFill>
                <a:latin typeface="Tahoma" pitchFamily="34" charset="0"/>
              </a:endParaRPr>
            </a:p>
          </p:txBody>
        </p:sp>
      </p:grpSp>
      <p:grpSp>
        <p:nvGrpSpPr>
          <p:cNvPr id="80" name="グループ化 264"/>
          <p:cNvGrpSpPr/>
          <p:nvPr/>
        </p:nvGrpSpPr>
        <p:grpSpPr>
          <a:xfrm>
            <a:off x="2214546" y="3146733"/>
            <a:ext cx="6286544" cy="3282663"/>
            <a:chOff x="2214546" y="3146733"/>
            <a:chExt cx="6286544" cy="3282663"/>
          </a:xfrm>
        </p:grpSpPr>
        <p:grpSp>
          <p:nvGrpSpPr>
            <p:cNvPr id="98" name="グループ化 260"/>
            <p:cNvGrpSpPr/>
            <p:nvPr/>
          </p:nvGrpSpPr>
          <p:grpSpPr>
            <a:xfrm>
              <a:off x="2928926" y="3286124"/>
              <a:ext cx="2857520" cy="1359006"/>
              <a:chOff x="2928926" y="3286124"/>
              <a:chExt cx="2857520" cy="1359006"/>
            </a:xfrm>
          </p:grpSpPr>
          <p:sp>
            <p:nvSpPr>
              <p:cNvPr id="237" name="AutoShape 56"/>
              <p:cNvSpPr>
                <a:spLocks noChangeArrowheads="1"/>
              </p:cNvSpPr>
              <p:nvPr/>
            </p:nvSpPr>
            <p:spPr bwMode="auto">
              <a:xfrm>
                <a:off x="2928926" y="3287808"/>
                <a:ext cx="2857520" cy="1357322"/>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pic>
            <p:nvPicPr>
              <p:cNvPr id="227" name="Picture 1"/>
              <p:cNvPicPr>
                <a:picLocks noChangeAspect="1" noChangeArrowheads="1"/>
              </p:cNvPicPr>
              <p:nvPr/>
            </p:nvPicPr>
            <p:blipFill>
              <a:blip r:embed="rId5" cstate="print"/>
              <a:srcRect t="13895" r="68272" b="29528"/>
              <a:stretch>
                <a:fillRect/>
              </a:stretch>
            </p:blipFill>
            <p:spPr bwMode="auto">
              <a:xfrm>
                <a:off x="4502067" y="3359246"/>
                <a:ext cx="1212941" cy="1214446"/>
              </a:xfrm>
              <a:prstGeom prst="rect">
                <a:avLst/>
              </a:prstGeom>
              <a:noFill/>
              <a:ln w="9525">
                <a:noFill/>
                <a:miter lim="800000"/>
                <a:headEnd/>
                <a:tailEnd/>
              </a:ln>
            </p:spPr>
          </p:pic>
          <p:sp>
            <p:nvSpPr>
              <p:cNvPr id="228" name="Rectangle 6"/>
              <p:cNvSpPr>
                <a:spLocks noChangeArrowheads="1"/>
              </p:cNvSpPr>
              <p:nvPr/>
            </p:nvSpPr>
            <p:spPr bwMode="auto">
              <a:xfrm>
                <a:off x="2930431" y="3286124"/>
                <a:ext cx="2071702" cy="110799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FFCCCC"/>
                    </a:solidFill>
                    <a:latin typeface="Tahoma" pitchFamily="34" charset="0"/>
                  </a:rPr>
                  <a:t>DPF </a:t>
                </a:r>
                <a:r>
                  <a:rPr lang="en-US" altLang="ja-JP" sz="1600" b="1" dirty="0" smtClean="0">
                    <a:solidFill>
                      <a:srgbClr val="EAEAEA"/>
                    </a:solidFill>
                    <a:latin typeface="Tahoma" pitchFamily="34" charset="0"/>
                  </a:rPr>
                  <a:t> (2015~)</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Small Satellite</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     Galactic events</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      Earth’s gravity</a:t>
                </a:r>
                <a:endParaRPr lang="ja-JP" altLang="en-US" sz="1400" b="1" dirty="0">
                  <a:solidFill>
                    <a:srgbClr val="EAEAEA"/>
                  </a:solidFill>
                  <a:latin typeface="Tahoma" pitchFamily="34" charset="0"/>
                </a:endParaRPr>
              </a:p>
            </p:txBody>
          </p:sp>
        </p:grpSp>
        <p:grpSp>
          <p:nvGrpSpPr>
            <p:cNvPr id="105" name="グループ化 256"/>
            <p:cNvGrpSpPr/>
            <p:nvPr/>
          </p:nvGrpSpPr>
          <p:grpSpPr>
            <a:xfrm>
              <a:off x="2214546" y="4786322"/>
              <a:ext cx="2286016" cy="1643074"/>
              <a:chOff x="2214546" y="4786322"/>
              <a:chExt cx="2286016" cy="1643074"/>
            </a:xfrm>
          </p:grpSpPr>
          <p:sp>
            <p:nvSpPr>
              <p:cNvPr id="238" name="AutoShape 56"/>
              <p:cNvSpPr>
                <a:spLocks noChangeArrowheads="1"/>
              </p:cNvSpPr>
              <p:nvPr/>
            </p:nvSpPr>
            <p:spPr bwMode="auto">
              <a:xfrm>
                <a:off x="2214546" y="4786322"/>
                <a:ext cx="2071702" cy="1643074"/>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sp>
            <p:nvSpPr>
              <p:cNvPr id="231" name="Rectangle 6"/>
              <p:cNvSpPr>
                <a:spLocks noChangeArrowheads="1"/>
              </p:cNvSpPr>
              <p:nvPr/>
            </p:nvSpPr>
            <p:spPr bwMode="auto">
              <a:xfrm>
                <a:off x="2214546" y="4786322"/>
                <a:ext cx="2286016" cy="63402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FF9999"/>
                    </a:solidFill>
                    <a:latin typeface="Tahoma" pitchFamily="34" charset="0"/>
                  </a:rPr>
                  <a:t>SWIM </a:t>
                </a:r>
                <a:r>
                  <a:rPr lang="en-US" altLang="ja-JP" sz="1600" b="1" dirty="0" smtClean="0">
                    <a:solidFill>
                      <a:srgbClr val="EAEAEA"/>
                    </a:solidFill>
                    <a:latin typeface="Tahoma" pitchFamily="34" charset="0"/>
                  </a:rPr>
                  <a:t> (2009~)</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First module in orbit</a:t>
                </a:r>
              </a:p>
            </p:txBody>
          </p:sp>
          <p:pic>
            <p:nvPicPr>
              <p:cNvPr id="232" name="図 16" descr="photo_sat_3_01L.jpg"/>
              <p:cNvPicPr>
                <a:picLocks noChangeAspect="1"/>
              </p:cNvPicPr>
              <p:nvPr/>
            </p:nvPicPr>
            <p:blipFill>
              <a:blip r:embed="rId6" cstate="print"/>
              <a:srcRect/>
              <a:stretch>
                <a:fillRect/>
              </a:stretch>
            </p:blipFill>
            <p:spPr bwMode="auto">
              <a:xfrm>
                <a:off x="2571736" y="5357826"/>
                <a:ext cx="1339683" cy="1071570"/>
              </a:xfrm>
              <a:prstGeom prst="rect">
                <a:avLst/>
              </a:prstGeom>
              <a:noFill/>
              <a:ln w="9525">
                <a:noFill/>
                <a:miter lim="800000"/>
                <a:headEnd/>
                <a:tailEnd/>
              </a:ln>
            </p:spPr>
          </p:pic>
        </p:grpSp>
        <p:sp>
          <p:nvSpPr>
            <p:cNvPr id="242" name="右矢印 241"/>
            <p:cNvSpPr/>
            <p:nvPr/>
          </p:nvSpPr>
          <p:spPr bwMode="auto">
            <a:xfrm rot="19112456">
              <a:off x="6978669" y="3146733"/>
              <a:ext cx="357190" cy="285752"/>
            </a:xfrm>
            <a:prstGeom prst="rightArrow">
              <a:avLst/>
            </a:prstGeom>
            <a:solidFill>
              <a:srgbClr val="99CCFF">
                <a:alpha val="10000"/>
              </a:srgbClr>
            </a:solidFill>
            <a:ln w="6350">
              <a:solidFill>
                <a:srgbClr val="99CC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grpSp>
          <p:nvGrpSpPr>
            <p:cNvPr id="106" name="グループ化 261"/>
            <p:cNvGrpSpPr/>
            <p:nvPr/>
          </p:nvGrpSpPr>
          <p:grpSpPr>
            <a:xfrm>
              <a:off x="6143636" y="3429000"/>
              <a:ext cx="1571636" cy="634020"/>
              <a:chOff x="6143636" y="3429000"/>
              <a:chExt cx="1571636" cy="634020"/>
            </a:xfrm>
          </p:grpSpPr>
          <p:sp>
            <p:nvSpPr>
              <p:cNvPr id="254" name="AutoShape 56"/>
              <p:cNvSpPr>
                <a:spLocks noChangeArrowheads="1"/>
              </p:cNvSpPr>
              <p:nvPr/>
            </p:nvSpPr>
            <p:spPr bwMode="auto">
              <a:xfrm>
                <a:off x="6143636" y="3442648"/>
                <a:ext cx="1428760" cy="571504"/>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sp>
            <p:nvSpPr>
              <p:cNvPr id="247" name="Rectangle 6"/>
              <p:cNvSpPr>
                <a:spLocks noChangeArrowheads="1"/>
              </p:cNvSpPr>
              <p:nvPr/>
            </p:nvSpPr>
            <p:spPr bwMode="auto">
              <a:xfrm>
                <a:off x="6143636" y="3429000"/>
                <a:ext cx="1571636" cy="63402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FFCCCC"/>
                    </a:solidFill>
                    <a:latin typeface="Tahoma" pitchFamily="34" charset="0"/>
                  </a:rPr>
                  <a:t>Pre-DECIGO </a:t>
                </a:r>
                <a:r>
                  <a:rPr lang="en-US" altLang="ja-JP" sz="1600" b="1" dirty="0" smtClean="0">
                    <a:solidFill>
                      <a:srgbClr val="EAEAEA"/>
                    </a:solidFill>
                    <a:latin typeface="Tahoma" pitchFamily="34" charset="0"/>
                  </a:rPr>
                  <a:t>   </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(2021~)</a:t>
                </a:r>
              </a:p>
            </p:txBody>
          </p:sp>
        </p:grpSp>
        <p:sp>
          <p:nvSpPr>
            <p:cNvPr id="248" name="右矢印 247"/>
            <p:cNvSpPr/>
            <p:nvPr/>
          </p:nvSpPr>
          <p:spPr bwMode="auto">
            <a:xfrm rot="19585848">
              <a:off x="4192589" y="4575494"/>
              <a:ext cx="357190" cy="285752"/>
            </a:xfrm>
            <a:prstGeom prst="rightArrow">
              <a:avLst/>
            </a:prstGeom>
            <a:solidFill>
              <a:srgbClr val="99CCFF">
                <a:alpha val="10000"/>
              </a:srgbClr>
            </a:solidFill>
            <a:ln w="6350">
              <a:solidFill>
                <a:srgbClr val="99CC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249" name="右矢印 248"/>
            <p:cNvSpPr/>
            <p:nvPr/>
          </p:nvSpPr>
          <p:spPr bwMode="auto">
            <a:xfrm rot="1710271">
              <a:off x="5739910" y="4425606"/>
              <a:ext cx="357190" cy="285752"/>
            </a:xfrm>
            <a:prstGeom prst="rightArrow">
              <a:avLst/>
            </a:prstGeom>
            <a:solidFill>
              <a:srgbClr val="99CCFF">
                <a:alpha val="10000"/>
              </a:srgbClr>
            </a:solidFill>
            <a:ln w="6350">
              <a:solidFill>
                <a:srgbClr val="99CC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grpSp>
          <p:nvGrpSpPr>
            <p:cNvPr id="118" name="グループ化 257"/>
            <p:cNvGrpSpPr/>
            <p:nvPr/>
          </p:nvGrpSpPr>
          <p:grpSpPr>
            <a:xfrm>
              <a:off x="6072198" y="4572008"/>
              <a:ext cx="2428892" cy="1758654"/>
              <a:chOff x="6072198" y="4572008"/>
              <a:chExt cx="2428892" cy="1758654"/>
            </a:xfrm>
          </p:grpSpPr>
          <p:sp>
            <p:nvSpPr>
              <p:cNvPr id="251" name="AutoShape 56"/>
              <p:cNvSpPr>
                <a:spLocks noChangeArrowheads="1"/>
              </p:cNvSpPr>
              <p:nvPr/>
            </p:nvSpPr>
            <p:spPr bwMode="auto">
              <a:xfrm>
                <a:off x="6072198" y="4616150"/>
                <a:ext cx="2428892" cy="1714512"/>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sp>
            <p:nvSpPr>
              <p:cNvPr id="224" name="Rectangle 6"/>
              <p:cNvSpPr>
                <a:spLocks noChangeArrowheads="1"/>
              </p:cNvSpPr>
              <p:nvPr/>
            </p:nvSpPr>
            <p:spPr bwMode="auto">
              <a:xfrm>
                <a:off x="6072198" y="4572008"/>
                <a:ext cx="2428892" cy="871008"/>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99CCFF"/>
                    </a:solidFill>
                    <a:latin typeface="Tahoma" pitchFamily="34" charset="0"/>
                  </a:rPr>
                  <a:t>Satellite Gravity</a:t>
                </a:r>
                <a:r>
                  <a:rPr lang="en-US" altLang="ja-JP" sz="1600" b="1" dirty="0" smtClean="0">
                    <a:solidFill>
                      <a:srgbClr val="EAEAEA"/>
                    </a:solidFill>
                    <a:latin typeface="Tahoma" pitchFamily="34" charset="0"/>
                  </a:rPr>
                  <a:t>  (?~)</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Space observatory</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     </a:t>
                </a:r>
                <a:r>
                  <a:rPr lang="en-US" altLang="ja-JP" sz="1400" b="1" dirty="0" smtClean="0">
                    <a:solidFill>
                      <a:srgbClr val="EAEAEA"/>
                    </a:solidFill>
                    <a:latin typeface="Tahoma" pitchFamily="34" charset="0"/>
                    <a:sym typeface="Wingdings" pitchFamily="2" charset="2"/>
                  </a:rPr>
                  <a:t> Earth environment</a:t>
                </a:r>
                <a:endParaRPr lang="ja-JP" altLang="en-US" sz="1400" b="1" dirty="0">
                  <a:solidFill>
                    <a:srgbClr val="EAEAEA"/>
                  </a:solidFill>
                  <a:latin typeface="Tahoma" pitchFamily="34" charset="0"/>
                </a:endParaRPr>
              </a:p>
            </p:txBody>
          </p:sp>
          <p:pic>
            <p:nvPicPr>
              <p:cNvPr id="252" name="Picture 9" descr="GOCE Satellite"/>
              <p:cNvPicPr>
                <a:picLocks noChangeAspect="1" noChangeArrowheads="1"/>
              </p:cNvPicPr>
              <p:nvPr/>
            </p:nvPicPr>
            <p:blipFill>
              <a:blip r:embed="rId7" cstate="print"/>
              <a:srcRect/>
              <a:stretch>
                <a:fillRect/>
              </a:stretch>
            </p:blipFill>
            <p:spPr bwMode="auto">
              <a:xfrm>
                <a:off x="6429388" y="5429264"/>
                <a:ext cx="1282481" cy="875293"/>
              </a:xfrm>
              <a:prstGeom prst="rect">
                <a:avLst/>
              </a:prstGeom>
              <a:noFill/>
            </p:spPr>
          </p:pic>
        </p:grpSp>
        <p:sp>
          <p:nvSpPr>
            <p:cNvPr id="253" name="右矢印 252"/>
            <p:cNvSpPr/>
            <p:nvPr/>
          </p:nvSpPr>
          <p:spPr bwMode="auto">
            <a:xfrm rot="20540828">
              <a:off x="5822966" y="3690745"/>
              <a:ext cx="357190" cy="285752"/>
            </a:xfrm>
            <a:prstGeom prst="rightArrow">
              <a:avLst/>
            </a:prstGeom>
            <a:solidFill>
              <a:srgbClr val="99CCFF">
                <a:alpha val="10000"/>
              </a:srgbClr>
            </a:solidFill>
            <a:ln w="6350">
              <a:solidFill>
                <a:srgbClr val="99CC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grpSp>
      <p:grpSp>
        <p:nvGrpSpPr>
          <p:cNvPr id="264" name="グループ化 263"/>
          <p:cNvGrpSpPr/>
          <p:nvPr/>
        </p:nvGrpSpPr>
        <p:grpSpPr>
          <a:xfrm>
            <a:off x="214282" y="857232"/>
            <a:ext cx="3286148" cy="4687039"/>
            <a:chOff x="214282" y="857232"/>
            <a:chExt cx="3286148" cy="4687039"/>
          </a:xfrm>
        </p:grpSpPr>
        <p:grpSp>
          <p:nvGrpSpPr>
            <p:cNvPr id="260" name="グループ化 259"/>
            <p:cNvGrpSpPr/>
            <p:nvPr/>
          </p:nvGrpSpPr>
          <p:grpSpPr>
            <a:xfrm>
              <a:off x="285720" y="857232"/>
              <a:ext cx="3214710" cy="4687039"/>
              <a:chOff x="285720" y="857232"/>
              <a:chExt cx="3214710" cy="4687039"/>
            </a:xfrm>
          </p:grpSpPr>
          <p:grpSp>
            <p:nvGrpSpPr>
              <p:cNvPr id="63" name="グループ化 265"/>
              <p:cNvGrpSpPr/>
              <p:nvPr/>
            </p:nvGrpSpPr>
            <p:grpSpPr>
              <a:xfrm>
                <a:off x="285720" y="2742140"/>
                <a:ext cx="2571768" cy="2486627"/>
                <a:chOff x="285720" y="2742140"/>
                <a:chExt cx="2571768" cy="2486627"/>
              </a:xfrm>
            </p:grpSpPr>
            <p:grpSp>
              <p:nvGrpSpPr>
                <p:cNvPr id="75" name="グループ化 255"/>
                <p:cNvGrpSpPr/>
                <p:nvPr/>
              </p:nvGrpSpPr>
              <p:grpSpPr>
                <a:xfrm>
                  <a:off x="285720" y="2928934"/>
                  <a:ext cx="2071702" cy="1928826"/>
                  <a:chOff x="285720" y="2928934"/>
                  <a:chExt cx="2071702" cy="1928826"/>
                </a:xfrm>
              </p:grpSpPr>
              <p:sp>
                <p:nvSpPr>
                  <p:cNvPr id="239" name="AutoShape 56"/>
                  <p:cNvSpPr>
                    <a:spLocks noChangeArrowheads="1"/>
                  </p:cNvSpPr>
                  <p:nvPr/>
                </p:nvSpPr>
                <p:spPr bwMode="auto">
                  <a:xfrm>
                    <a:off x="285720" y="2928934"/>
                    <a:ext cx="1857388" cy="1928826"/>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sp>
                <p:nvSpPr>
                  <p:cNvPr id="229" name="Rectangle 6"/>
                  <p:cNvSpPr>
                    <a:spLocks noChangeArrowheads="1"/>
                  </p:cNvSpPr>
                  <p:nvPr/>
                </p:nvSpPr>
                <p:spPr bwMode="auto">
                  <a:xfrm>
                    <a:off x="285720" y="2928934"/>
                    <a:ext cx="2071702" cy="815929"/>
                  </a:xfrm>
                  <a:prstGeom prst="rect">
                    <a:avLst/>
                  </a:prstGeom>
                  <a:noFill/>
                  <a:ln w="15875">
                    <a:noFill/>
                    <a:miter lim="800000"/>
                    <a:headEnd/>
                    <a:tailEnd/>
                  </a:ln>
                  <a:effectLst/>
                </p:spPr>
                <p:txBody>
                  <a:bodyPr wrap="square">
                    <a:spAutoFit/>
                  </a:bodyPr>
                  <a:lstStyle/>
                  <a:p>
                    <a:pPr algn="l">
                      <a:lnSpc>
                        <a:spcPct val="105000"/>
                      </a:lnSpc>
                      <a:buClr>
                        <a:schemeClr val="accent2"/>
                      </a:buClr>
                      <a:buSzPct val="70000"/>
                      <a:buFont typeface="Wingdings" pitchFamily="2" charset="2"/>
                      <a:buNone/>
                    </a:pPr>
                    <a:r>
                      <a:rPr lang="en-US" altLang="ja-JP" sz="1600" b="1" dirty="0" smtClean="0">
                        <a:solidFill>
                          <a:srgbClr val="99CCFF"/>
                        </a:solidFill>
                        <a:latin typeface="Tahoma" pitchFamily="34" charset="0"/>
                      </a:rPr>
                      <a:t>TOBA</a:t>
                    </a:r>
                    <a:r>
                      <a:rPr lang="en-US" altLang="ja-JP" sz="1600" b="1" dirty="0" smtClean="0">
                        <a:solidFill>
                          <a:srgbClr val="EAEAEA"/>
                        </a:solidFill>
                        <a:latin typeface="Tahoma" pitchFamily="34" charset="0"/>
                      </a:rPr>
                      <a:t>  (2005~)</a:t>
                    </a:r>
                  </a:p>
                  <a:p>
                    <a:pPr algn="l">
                      <a:lnSpc>
                        <a:spcPct val="105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Novel Detector </a:t>
                    </a:r>
                  </a:p>
                  <a:p>
                    <a:pPr algn="l">
                      <a:lnSpc>
                        <a:spcPct val="105000"/>
                      </a:lnSpc>
                      <a:buClr>
                        <a:schemeClr val="accent2"/>
                      </a:buClr>
                      <a:buSzPct val="70000"/>
                      <a:buFont typeface="Wingdings" pitchFamily="2" charset="2"/>
                      <a:buNone/>
                    </a:pPr>
                    <a:r>
                      <a:rPr lang="en-US" altLang="ja-JP" sz="1400" b="1" dirty="0" smtClean="0">
                        <a:solidFill>
                          <a:srgbClr val="EAEAEA"/>
                        </a:solidFill>
                        <a:latin typeface="Tahoma" pitchFamily="34" charset="0"/>
                      </a:rPr>
                      <a:t>      configuration</a:t>
                    </a:r>
                  </a:p>
                </p:txBody>
              </p:sp>
              <p:pic>
                <p:nvPicPr>
                  <p:cNvPr id="234" name="Picture 1026"/>
                  <p:cNvPicPr>
                    <a:picLocks noChangeAspect="1" noChangeArrowheads="1"/>
                  </p:cNvPicPr>
                  <p:nvPr/>
                </p:nvPicPr>
                <p:blipFill>
                  <a:blip r:embed="rId8" cstate="print"/>
                  <a:srcRect/>
                  <a:stretch>
                    <a:fillRect/>
                  </a:stretch>
                </p:blipFill>
                <p:spPr bwMode="auto">
                  <a:xfrm>
                    <a:off x="428596" y="3714753"/>
                    <a:ext cx="1571636" cy="1102368"/>
                  </a:xfrm>
                  <a:prstGeom prst="rect">
                    <a:avLst/>
                  </a:prstGeom>
                  <a:noFill/>
                  <a:ln w="15875">
                    <a:noFill/>
                    <a:miter lim="800000"/>
                    <a:headEnd/>
                    <a:tailEnd/>
                  </a:ln>
                  <a:effectLst/>
                </p:spPr>
              </p:pic>
            </p:grpSp>
            <p:sp>
              <p:nvSpPr>
                <p:cNvPr id="244" name="右矢印 243"/>
                <p:cNvSpPr/>
                <p:nvPr/>
              </p:nvSpPr>
              <p:spPr bwMode="auto">
                <a:xfrm rot="17717282">
                  <a:off x="2027112" y="2777859"/>
                  <a:ext cx="357190" cy="285752"/>
                </a:xfrm>
                <a:prstGeom prst="rightArrow">
                  <a:avLst/>
                </a:prstGeom>
                <a:solidFill>
                  <a:srgbClr val="CC99FF">
                    <a:alpha val="10000"/>
                  </a:srgbClr>
                </a:solidFill>
                <a:ln w="6350">
                  <a:solidFill>
                    <a:srgbClr val="CC99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245" name="右矢印 244"/>
                <p:cNvSpPr/>
                <p:nvPr/>
              </p:nvSpPr>
              <p:spPr bwMode="auto">
                <a:xfrm rot="1984297">
                  <a:off x="1826310" y="4943015"/>
                  <a:ext cx="357190" cy="285752"/>
                </a:xfrm>
                <a:prstGeom prst="rightArrow">
                  <a:avLst/>
                </a:prstGeom>
                <a:solidFill>
                  <a:srgbClr val="CC99FF">
                    <a:alpha val="10000"/>
                  </a:srgbClr>
                </a:solidFill>
                <a:ln w="6350">
                  <a:solidFill>
                    <a:srgbClr val="CC99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246" name="右矢印 245"/>
                <p:cNvSpPr/>
                <p:nvPr/>
              </p:nvSpPr>
              <p:spPr bwMode="auto">
                <a:xfrm>
                  <a:off x="2244180" y="3863993"/>
                  <a:ext cx="613308" cy="279387"/>
                </a:xfrm>
                <a:prstGeom prst="rightArrow">
                  <a:avLst/>
                </a:prstGeom>
                <a:solidFill>
                  <a:srgbClr val="CC99FF">
                    <a:alpha val="10000"/>
                  </a:srgbClr>
                </a:solidFill>
                <a:ln w="6350">
                  <a:solidFill>
                    <a:srgbClr val="CC99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grpSp>
          <p:sp>
            <p:nvSpPr>
              <p:cNvPr id="256" name="Rectangle 16"/>
              <p:cNvSpPr>
                <a:spLocks noChangeArrowheads="1"/>
              </p:cNvSpPr>
              <p:nvPr/>
            </p:nvSpPr>
            <p:spPr bwMode="auto">
              <a:xfrm>
                <a:off x="1000100" y="5214950"/>
                <a:ext cx="1214446" cy="32932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smtClean="0">
                    <a:solidFill>
                      <a:srgbClr val="FFFFFF"/>
                    </a:solidFill>
                    <a:latin typeface="Tahoma" pitchFamily="34" charset="0"/>
                    <a:ea typeface="HGP創英角ｺﾞｼｯｸUB" pitchFamily="50" charset="-128"/>
                    <a:cs typeface="+mn-cs"/>
                  </a:rPr>
                  <a:t>回転</a:t>
                </a:r>
                <a:r>
                  <a:rPr kumimoji="1" lang="en-US" altLang="ja-JP" sz="1400" b="1" kern="1200" dirty="0" smtClean="0">
                    <a:solidFill>
                      <a:srgbClr val="FFFFFF"/>
                    </a:solidFill>
                    <a:latin typeface="Tahoma" pitchFamily="34" charset="0"/>
                    <a:ea typeface="HGP創英角ｺﾞｼｯｸUB" pitchFamily="50" charset="-128"/>
                    <a:cs typeface="+mn-cs"/>
                  </a:rPr>
                  <a:t>TOBA</a:t>
                </a:r>
                <a:endParaRPr kumimoji="1" lang="ja-JP" altLang="en-US" sz="1400" b="1" kern="1200" dirty="0">
                  <a:solidFill>
                    <a:srgbClr val="FFFFFF"/>
                  </a:solidFill>
                  <a:latin typeface="Tahoma" pitchFamily="34" charset="0"/>
                  <a:ea typeface="HGP創英角ｺﾞｼｯｸUB" pitchFamily="50" charset="-128"/>
                  <a:cs typeface="+mn-cs"/>
                </a:endParaRPr>
              </a:p>
            </p:txBody>
          </p:sp>
          <p:grpSp>
            <p:nvGrpSpPr>
              <p:cNvPr id="255" name="グループ化 254"/>
              <p:cNvGrpSpPr/>
              <p:nvPr/>
            </p:nvGrpSpPr>
            <p:grpSpPr>
              <a:xfrm>
                <a:off x="1142976" y="857232"/>
                <a:ext cx="2357454" cy="2234679"/>
                <a:chOff x="1142976" y="857232"/>
                <a:chExt cx="2357454" cy="2234679"/>
              </a:xfrm>
            </p:grpSpPr>
            <p:grpSp>
              <p:nvGrpSpPr>
                <p:cNvPr id="62" name="グループ化 254"/>
                <p:cNvGrpSpPr/>
                <p:nvPr/>
              </p:nvGrpSpPr>
              <p:grpSpPr>
                <a:xfrm>
                  <a:off x="1142976" y="857232"/>
                  <a:ext cx="2071702" cy="1785950"/>
                  <a:chOff x="1142976" y="857232"/>
                  <a:chExt cx="2071702" cy="1785950"/>
                </a:xfrm>
              </p:grpSpPr>
              <p:sp>
                <p:nvSpPr>
                  <p:cNvPr id="240" name="AutoShape 56"/>
                  <p:cNvSpPr>
                    <a:spLocks noChangeArrowheads="1"/>
                  </p:cNvSpPr>
                  <p:nvPr/>
                </p:nvSpPr>
                <p:spPr bwMode="auto">
                  <a:xfrm>
                    <a:off x="1142976" y="928670"/>
                    <a:ext cx="2000264" cy="1714512"/>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pic>
                <p:nvPicPr>
                  <p:cNvPr id="230" name="図 229" descr="setup_kyoto100214.JPG"/>
                  <p:cNvPicPr>
                    <a:picLocks noChangeAspect="1"/>
                  </p:cNvPicPr>
                  <p:nvPr/>
                </p:nvPicPr>
                <p:blipFill>
                  <a:blip r:embed="rId9" cstate="print"/>
                  <a:stretch>
                    <a:fillRect/>
                  </a:stretch>
                </p:blipFill>
                <p:spPr>
                  <a:xfrm>
                    <a:off x="1411425" y="1451477"/>
                    <a:ext cx="1517501" cy="1138127"/>
                  </a:xfrm>
                  <a:prstGeom prst="rect">
                    <a:avLst/>
                  </a:prstGeom>
                </p:spPr>
              </p:pic>
              <p:sp>
                <p:nvSpPr>
                  <p:cNvPr id="233" name="Rectangle 6"/>
                  <p:cNvSpPr>
                    <a:spLocks noChangeArrowheads="1"/>
                  </p:cNvSpPr>
                  <p:nvPr/>
                </p:nvSpPr>
                <p:spPr bwMode="auto">
                  <a:xfrm>
                    <a:off x="1142976" y="857232"/>
                    <a:ext cx="2071702" cy="63402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CC99FF"/>
                        </a:solidFill>
                        <a:latin typeface="Tahoma" pitchFamily="34" charset="0"/>
                      </a:rPr>
                      <a:t>Gravity</a:t>
                    </a:r>
                    <a:r>
                      <a:rPr lang="en-US" altLang="ja-JP" sz="1600" b="1" dirty="0" smtClean="0">
                        <a:solidFill>
                          <a:srgbClr val="EAEAEA"/>
                        </a:solidFill>
                        <a:latin typeface="Tahoma" pitchFamily="34" charset="0"/>
                      </a:rPr>
                      <a:t>  (2009~)</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Test of gravity </a:t>
                    </a:r>
                    <a:r>
                      <a:rPr lang="en-US" altLang="ja-JP" sz="1400" b="1" dirty="0" smtClean="0">
                        <a:solidFill>
                          <a:srgbClr val="EAEAEA"/>
                        </a:solidFill>
                        <a:latin typeface="Tahoma" pitchFamily="34" charset="0"/>
                      </a:rPr>
                      <a:t>ISL </a:t>
                    </a:r>
                  </a:p>
                </p:txBody>
              </p:sp>
            </p:grpSp>
            <p:sp>
              <p:nvSpPr>
                <p:cNvPr id="257" name="Rectangle 16"/>
                <p:cNvSpPr>
                  <a:spLocks noChangeArrowheads="1"/>
                </p:cNvSpPr>
                <p:nvPr/>
              </p:nvSpPr>
              <p:spPr bwMode="auto">
                <a:xfrm>
                  <a:off x="2285984" y="2786058"/>
                  <a:ext cx="1214446" cy="305853"/>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400" b="1" dirty="0" smtClean="0">
                      <a:solidFill>
                        <a:srgbClr val="FFFFFF"/>
                      </a:solidFill>
                    </a:rPr>
                    <a:t>捩じれ振子</a:t>
                  </a:r>
                  <a:endParaRPr kumimoji="1" lang="ja-JP" altLang="en-US" sz="1400" b="1" kern="1200" dirty="0">
                    <a:solidFill>
                      <a:srgbClr val="FFFFFF"/>
                    </a:solidFill>
                    <a:latin typeface="Tahoma" pitchFamily="34" charset="0"/>
                    <a:ea typeface="HGP創英角ｺﾞｼｯｸUB" pitchFamily="50" charset="-128"/>
                    <a:cs typeface="+mn-cs"/>
                  </a:endParaRPr>
                </a:p>
              </p:txBody>
            </p:sp>
          </p:grpSp>
          <p:sp>
            <p:nvSpPr>
              <p:cNvPr id="258" name="Rectangle 16"/>
              <p:cNvSpPr>
                <a:spLocks noChangeArrowheads="1"/>
              </p:cNvSpPr>
              <p:nvPr/>
            </p:nvSpPr>
            <p:spPr bwMode="auto">
              <a:xfrm>
                <a:off x="2143108" y="3357562"/>
                <a:ext cx="1214446" cy="566309"/>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smtClean="0">
                    <a:solidFill>
                      <a:srgbClr val="FFFFFF"/>
                    </a:solidFill>
                    <a:latin typeface="Tahoma" pitchFamily="34" charset="0"/>
                    <a:ea typeface="HGP創英角ｺﾞｼｯｸUB" pitchFamily="50" charset="-128"/>
                    <a:cs typeface="+mn-cs"/>
                  </a:rPr>
                  <a:t>低周波</a:t>
                </a:r>
                <a:endParaRPr kumimoji="1" lang="en-US" altLang="ja-JP" sz="1400" b="1" kern="1200" dirty="0" smtClean="0">
                  <a:solidFill>
                    <a:srgbClr val="FFFF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lang="ja-JP" altLang="en-US" sz="1400" b="1" dirty="0" smtClean="0">
                    <a:solidFill>
                      <a:srgbClr val="FFFFFF"/>
                    </a:solidFill>
                  </a:rPr>
                  <a:t>数雑音</a:t>
                </a:r>
                <a:endParaRPr lang="en-US" altLang="ja-JP" sz="1400" b="1" dirty="0" smtClean="0">
                  <a:solidFill>
                    <a:srgbClr val="FFFFFF"/>
                  </a:solidFill>
                </a:endParaRPr>
              </a:p>
            </p:txBody>
          </p:sp>
        </p:grpSp>
        <p:grpSp>
          <p:nvGrpSpPr>
            <p:cNvPr id="263" name="グループ化 262"/>
            <p:cNvGrpSpPr/>
            <p:nvPr/>
          </p:nvGrpSpPr>
          <p:grpSpPr>
            <a:xfrm>
              <a:off x="214282" y="1000108"/>
              <a:ext cx="1214446" cy="1524011"/>
              <a:chOff x="214282" y="1000108"/>
              <a:chExt cx="1214446" cy="1524011"/>
            </a:xfrm>
          </p:grpSpPr>
          <p:pic>
            <p:nvPicPr>
              <p:cNvPr id="261" name="Picture 6" descr="IMG_2900"/>
              <p:cNvPicPr>
                <a:picLocks noChangeAspect="1" noChangeArrowheads="1"/>
              </p:cNvPicPr>
              <p:nvPr/>
            </p:nvPicPr>
            <p:blipFill>
              <a:blip r:embed="rId10" cstate="print"/>
              <a:srcRect/>
              <a:stretch>
                <a:fillRect/>
              </a:stretch>
            </p:blipFill>
            <p:spPr bwMode="auto">
              <a:xfrm>
                <a:off x="357158" y="1571612"/>
                <a:ext cx="714380" cy="952507"/>
              </a:xfrm>
              <a:prstGeom prst="rect">
                <a:avLst/>
              </a:prstGeom>
              <a:noFill/>
              <a:ln w="9525">
                <a:noFill/>
                <a:miter lim="800000"/>
                <a:headEnd/>
                <a:tailEnd/>
              </a:ln>
            </p:spPr>
          </p:pic>
          <p:sp>
            <p:nvSpPr>
              <p:cNvPr id="262" name="Rectangle 16"/>
              <p:cNvSpPr>
                <a:spLocks noChangeArrowheads="1"/>
              </p:cNvSpPr>
              <p:nvPr/>
            </p:nvSpPr>
            <p:spPr bwMode="auto">
              <a:xfrm>
                <a:off x="214282" y="1000108"/>
                <a:ext cx="1214446" cy="566309"/>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smtClean="0">
                    <a:solidFill>
                      <a:srgbClr val="FFFFFF"/>
                    </a:solidFill>
                    <a:latin typeface="Tahoma" pitchFamily="34" charset="0"/>
                    <a:ea typeface="HGP創英角ｺﾞｼｯｸUB" pitchFamily="50" charset="-128"/>
                    <a:cs typeface="+mn-cs"/>
                  </a:rPr>
                  <a:t>原子の</a:t>
                </a:r>
                <a:endParaRPr kumimoji="1" lang="en-US" altLang="ja-JP" sz="1400" b="1" kern="1200" dirty="0" smtClean="0">
                  <a:solidFill>
                    <a:srgbClr val="FFFF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1400" b="1" kern="1200" dirty="0" smtClean="0">
                    <a:solidFill>
                      <a:srgbClr val="FFFFFF"/>
                    </a:solidFill>
                    <a:latin typeface="Tahoma" pitchFamily="34" charset="0"/>
                    <a:ea typeface="HGP創英角ｺﾞｼｯｸUB" pitchFamily="50" charset="-128"/>
                    <a:cs typeface="+mn-cs"/>
                  </a:rPr>
                  <a:t>精密分光</a:t>
                </a:r>
                <a:endParaRPr kumimoji="1" lang="ja-JP" altLang="en-US" sz="1400" b="1" kern="1200" dirty="0">
                  <a:solidFill>
                    <a:srgbClr val="FFFFFF"/>
                  </a:solidFill>
                  <a:latin typeface="Tahoma" pitchFamily="34" charset="0"/>
                  <a:ea typeface="HGP創英角ｺﾞｼｯｸUB" pitchFamily="50" charset="-128"/>
                  <a:cs typeface="+mn-cs"/>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私がやってきたこと </a:t>
            </a:r>
            <a:r>
              <a:rPr lang="en-US" altLang="ja-JP" dirty="0" smtClean="0"/>
              <a:t>(1)</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4" name="Rectangle 11"/>
          <p:cNvSpPr>
            <a:spLocks noChangeArrowheads="1"/>
          </p:cNvSpPr>
          <p:nvPr/>
        </p:nvSpPr>
        <p:spPr bwMode="auto">
          <a:xfrm>
            <a:off x="714348" y="928670"/>
            <a:ext cx="7632848" cy="116339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1600" dirty="0" smtClean="0">
                <a:solidFill>
                  <a:srgbClr val="FFFFFF"/>
                </a:solidFill>
              </a:rPr>
              <a:t>・</a:t>
            </a:r>
            <a:r>
              <a:rPr lang="ja-JP" altLang="en-US" sz="1600" dirty="0" smtClean="0">
                <a:solidFill>
                  <a:srgbClr val="CCFFCC"/>
                </a:solidFill>
              </a:rPr>
              <a:t>プロトタイプ実験</a:t>
            </a:r>
            <a:r>
              <a:rPr lang="ja-JP" altLang="en-US" sz="1600" dirty="0" smtClean="0">
                <a:solidFill>
                  <a:srgbClr val="FFFFFF"/>
                </a:solidFill>
              </a:rPr>
              <a:t> </a:t>
            </a:r>
            <a:r>
              <a:rPr lang="en-US" altLang="ja-JP" sz="1600" dirty="0" smtClean="0">
                <a:solidFill>
                  <a:srgbClr val="FFFFFF"/>
                </a:solidFill>
              </a:rPr>
              <a:t>(1995-1999)</a:t>
            </a:r>
          </a:p>
          <a:p>
            <a:pPr algn="l">
              <a:lnSpc>
                <a:spcPct val="120000"/>
              </a:lnSpc>
              <a:buClr>
                <a:schemeClr val="accent2"/>
              </a:buClr>
              <a:buSzPct val="70000"/>
              <a:buFont typeface="Wingdings" pitchFamily="2" charset="2"/>
              <a:buNone/>
            </a:pPr>
            <a:r>
              <a:rPr lang="ja-JP" altLang="en-US" sz="1400" dirty="0" smtClean="0">
                <a:solidFill>
                  <a:srgbClr val="FFFFFF"/>
                </a:solidFill>
              </a:rPr>
              <a:t>    東京大学の</a:t>
            </a:r>
            <a:r>
              <a:rPr lang="en-US" altLang="ja-JP" sz="1400" dirty="0" smtClean="0">
                <a:solidFill>
                  <a:srgbClr val="FFFFFF"/>
                </a:solidFill>
              </a:rPr>
              <a:t>3m</a:t>
            </a:r>
            <a:r>
              <a:rPr lang="ja-JP" altLang="en-US" sz="1400" dirty="0" smtClean="0">
                <a:solidFill>
                  <a:srgbClr val="FFFFFF"/>
                </a:solidFill>
              </a:rPr>
              <a:t>プロトタイプ干渉計での実験</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 </a:t>
            </a:r>
            <a:r>
              <a:rPr lang="ja-JP" altLang="en-US" sz="1400" dirty="0" smtClean="0">
                <a:solidFill>
                  <a:srgbClr val="FFFFFF"/>
                </a:solidFill>
              </a:rPr>
              <a:t>世界で初めて「パワーリサイクリング」の実現</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 </a:t>
            </a:r>
            <a:r>
              <a:rPr lang="ja-JP" altLang="en-US" sz="1400" dirty="0" smtClean="0">
                <a:solidFill>
                  <a:srgbClr val="FFFFFF"/>
                </a:solidFill>
              </a:rPr>
              <a:t>そのための新しい干渉計制御方法を考案し、実験的に確認</a:t>
            </a:r>
            <a:r>
              <a:rPr lang="en-US" altLang="ja-JP" sz="1400" dirty="0" smtClean="0">
                <a:solidFill>
                  <a:srgbClr val="FFFFFF"/>
                </a:solidFill>
              </a:rPr>
              <a:t>.</a:t>
            </a:r>
          </a:p>
        </p:txBody>
      </p:sp>
      <p:sp>
        <p:nvSpPr>
          <p:cNvPr id="8" name="Rectangle 11"/>
          <p:cNvSpPr>
            <a:spLocks noChangeArrowheads="1"/>
          </p:cNvSpPr>
          <p:nvPr/>
        </p:nvSpPr>
        <p:spPr bwMode="auto">
          <a:xfrm>
            <a:off x="714348" y="2143116"/>
            <a:ext cx="7632848" cy="1421928"/>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1600" dirty="0" smtClean="0">
                <a:solidFill>
                  <a:srgbClr val="FFFFFF"/>
                </a:solidFill>
              </a:rPr>
              <a:t>・</a:t>
            </a:r>
            <a:r>
              <a:rPr lang="en-US" altLang="ja-JP" sz="1600" dirty="0" smtClean="0">
                <a:solidFill>
                  <a:srgbClr val="CCFFCC"/>
                </a:solidFill>
              </a:rPr>
              <a:t>TAMA300</a:t>
            </a:r>
            <a:r>
              <a:rPr lang="en-US" altLang="ja-JP" sz="1600" dirty="0" smtClean="0">
                <a:solidFill>
                  <a:srgbClr val="FFFFFF"/>
                </a:solidFill>
              </a:rPr>
              <a:t> (1999-2002)</a:t>
            </a:r>
          </a:p>
          <a:p>
            <a:pPr algn="l">
              <a:lnSpc>
                <a:spcPct val="120000"/>
              </a:lnSpc>
              <a:buClr>
                <a:schemeClr val="accent2"/>
              </a:buClr>
              <a:buSzPct val="70000"/>
              <a:buFont typeface="Wingdings" pitchFamily="2" charset="2"/>
              <a:buNone/>
            </a:pPr>
            <a:r>
              <a:rPr lang="ja-JP" altLang="en-US" sz="1400" dirty="0" smtClean="0">
                <a:solidFill>
                  <a:srgbClr val="FFFFFF"/>
                </a:solidFill>
              </a:rPr>
              <a:t>    国立天文台の重力波検出器</a:t>
            </a:r>
            <a:r>
              <a:rPr lang="en-US" altLang="ja-JP" sz="1400" dirty="0" smtClean="0">
                <a:solidFill>
                  <a:srgbClr val="FFFFFF"/>
                </a:solidFill>
              </a:rPr>
              <a:t>TAMA300</a:t>
            </a:r>
            <a:r>
              <a:rPr lang="ja-JP" altLang="en-US" sz="1400" dirty="0" smtClean="0">
                <a:solidFill>
                  <a:srgbClr val="FFFFFF"/>
                </a:solidFill>
              </a:rPr>
              <a:t>に従事</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 </a:t>
            </a:r>
            <a:r>
              <a:rPr lang="ja-JP" altLang="en-US" sz="1400" dirty="0" smtClean="0">
                <a:solidFill>
                  <a:srgbClr val="FFFFFF"/>
                </a:solidFill>
              </a:rPr>
              <a:t>干渉計の設計、インストール、シェイクダウンで中心的な役割</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 </a:t>
            </a:r>
            <a:r>
              <a:rPr lang="ja-JP" altLang="en-US" sz="1400" dirty="0" smtClean="0">
                <a:solidFill>
                  <a:srgbClr val="FFFFFF"/>
                </a:solidFill>
              </a:rPr>
              <a:t>世界に先駆けた観測の開始</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- 2000-2002</a:t>
            </a:r>
            <a:r>
              <a:rPr lang="ja-JP" altLang="en-US" sz="1400" dirty="0" smtClean="0">
                <a:solidFill>
                  <a:srgbClr val="FFFFFF"/>
                </a:solidFill>
              </a:rPr>
              <a:t>年には世界最高感度を達成</a:t>
            </a:r>
            <a:r>
              <a:rPr lang="en-US" altLang="ja-JP" sz="1400" dirty="0" smtClean="0">
                <a:solidFill>
                  <a:srgbClr val="FFFFFF"/>
                </a:solidFill>
              </a:rPr>
              <a:t>.</a:t>
            </a:r>
          </a:p>
        </p:txBody>
      </p:sp>
      <p:sp>
        <p:nvSpPr>
          <p:cNvPr id="9" name="Rectangle 11"/>
          <p:cNvSpPr>
            <a:spLocks noChangeArrowheads="1"/>
          </p:cNvSpPr>
          <p:nvPr/>
        </p:nvSpPr>
        <p:spPr bwMode="auto">
          <a:xfrm>
            <a:off x="785786" y="3643314"/>
            <a:ext cx="7632848" cy="116339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1600" dirty="0" smtClean="0">
                <a:solidFill>
                  <a:srgbClr val="FFFFFF"/>
                </a:solidFill>
              </a:rPr>
              <a:t>・</a:t>
            </a:r>
            <a:r>
              <a:rPr lang="ja-JP" altLang="en-US" sz="1600" dirty="0" smtClean="0">
                <a:solidFill>
                  <a:srgbClr val="CCFFCC"/>
                </a:solidFill>
              </a:rPr>
              <a:t>重力波信号探査解析</a:t>
            </a:r>
            <a:r>
              <a:rPr lang="en-US" altLang="ja-JP" sz="1600" dirty="0" smtClean="0">
                <a:solidFill>
                  <a:srgbClr val="CCFFCC"/>
                </a:solidFill>
              </a:rPr>
              <a:t> </a:t>
            </a:r>
            <a:r>
              <a:rPr lang="en-US" altLang="ja-JP" sz="1600" dirty="0" smtClean="0">
                <a:solidFill>
                  <a:srgbClr val="FFFFFF"/>
                </a:solidFill>
              </a:rPr>
              <a:t>(2002-2005)</a:t>
            </a:r>
          </a:p>
          <a:p>
            <a:pPr algn="l">
              <a:lnSpc>
                <a:spcPct val="120000"/>
              </a:lnSpc>
              <a:buClr>
                <a:schemeClr val="accent2"/>
              </a:buClr>
              <a:buSzPct val="70000"/>
              <a:buFont typeface="Wingdings" pitchFamily="2" charset="2"/>
              <a:buNone/>
            </a:pPr>
            <a:r>
              <a:rPr lang="ja-JP" altLang="en-US" sz="1400" dirty="0" smtClean="0">
                <a:solidFill>
                  <a:srgbClr val="FFFFFF"/>
                </a:solidFill>
              </a:rPr>
              <a:t>    </a:t>
            </a:r>
            <a:r>
              <a:rPr lang="en-US" altLang="ja-JP" sz="1400" dirty="0" smtClean="0">
                <a:solidFill>
                  <a:srgbClr val="FFFFFF"/>
                </a:solidFill>
              </a:rPr>
              <a:t>TAMA300</a:t>
            </a:r>
            <a:r>
              <a:rPr lang="ja-JP" altLang="en-US" sz="1400" dirty="0" smtClean="0">
                <a:solidFill>
                  <a:srgbClr val="FFFFFF"/>
                </a:solidFill>
              </a:rPr>
              <a:t>で取得されたデータの解析</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 </a:t>
            </a:r>
            <a:r>
              <a:rPr lang="ja-JP" altLang="en-US" sz="1400" dirty="0" smtClean="0">
                <a:solidFill>
                  <a:srgbClr val="FFFFFF"/>
                </a:solidFill>
              </a:rPr>
              <a:t>干渉計の状態評価</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 </a:t>
            </a:r>
            <a:r>
              <a:rPr lang="ja-JP" altLang="en-US" sz="1400" dirty="0" smtClean="0">
                <a:solidFill>
                  <a:srgbClr val="FFFFFF"/>
                </a:solidFill>
              </a:rPr>
              <a:t>超新星爆発からの重力波探査</a:t>
            </a:r>
            <a:r>
              <a:rPr lang="en-US" altLang="ja-JP" sz="1400" dirty="0" smtClean="0">
                <a:solidFill>
                  <a:srgbClr val="FFFFFF"/>
                </a:solidFill>
              </a:rPr>
              <a:t>. LIGO</a:t>
            </a:r>
            <a:r>
              <a:rPr lang="ja-JP" altLang="en-US" sz="1400" dirty="0" smtClean="0">
                <a:solidFill>
                  <a:srgbClr val="FFFFFF"/>
                </a:solidFill>
              </a:rPr>
              <a:t>との共同観測・解析</a:t>
            </a:r>
            <a:r>
              <a:rPr lang="en-US" altLang="ja-JP" sz="1400" dirty="0" smtClean="0">
                <a:solidFill>
                  <a:srgbClr val="FFFFFF"/>
                </a:solidFill>
              </a:rPr>
              <a:t>.</a:t>
            </a:r>
          </a:p>
        </p:txBody>
      </p:sp>
      <p:sp>
        <p:nvSpPr>
          <p:cNvPr id="11" name="Rectangle 11"/>
          <p:cNvSpPr>
            <a:spLocks noChangeArrowheads="1"/>
          </p:cNvSpPr>
          <p:nvPr/>
        </p:nvSpPr>
        <p:spPr bwMode="auto">
          <a:xfrm>
            <a:off x="785786" y="4929198"/>
            <a:ext cx="7632848" cy="1421928"/>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1600" dirty="0" smtClean="0">
                <a:solidFill>
                  <a:srgbClr val="FFFFFF"/>
                </a:solidFill>
              </a:rPr>
              <a:t>・</a:t>
            </a:r>
            <a:r>
              <a:rPr lang="en-US" altLang="ja-JP" sz="1600" dirty="0" smtClean="0">
                <a:solidFill>
                  <a:srgbClr val="CCFFCC"/>
                </a:solidFill>
              </a:rPr>
              <a:t>LCGT</a:t>
            </a:r>
            <a:r>
              <a:rPr lang="en-US" altLang="ja-JP" sz="1600" dirty="0" smtClean="0">
                <a:solidFill>
                  <a:srgbClr val="FFFFFF"/>
                </a:solidFill>
              </a:rPr>
              <a:t> (1999-)</a:t>
            </a:r>
          </a:p>
          <a:p>
            <a:pPr algn="l">
              <a:lnSpc>
                <a:spcPct val="120000"/>
              </a:lnSpc>
              <a:buClr>
                <a:schemeClr val="accent2"/>
              </a:buClr>
              <a:buSzPct val="70000"/>
              <a:buFont typeface="Wingdings" pitchFamily="2" charset="2"/>
              <a:buNone/>
            </a:pPr>
            <a:r>
              <a:rPr lang="ja-JP" altLang="en-US" sz="1400" dirty="0" smtClean="0">
                <a:solidFill>
                  <a:srgbClr val="FFFFFF"/>
                </a:solidFill>
              </a:rPr>
              <a:t>    </a:t>
            </a:r>
            <a:r>
              <a:rPr lang="en-US" altLang="ja-JP" sz="1400" dirty="0" smtClean="0">
                <a:solidFill>
                  <a:srgbClr val="FFFFFF"/>
                </a:solidFill>
              </a:rPr>
              <a:t>LCGT</a:t>
            </a:r>
            <a:r>
              <a:rPr lang="ja-JP" altLang="en-US" sz="1400" dirty="0" smtClean="0">
                <a:solidFill>
                  <a:srgbClr val="FFFFFF"/>
                </a:solidFill>
              </a:rPr>
              <a:t>計画の立ち上げ期から設計・開発に従事</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 </a:t>
            </a:r>
            <a:r>
              <a:rPr lang="ja-JP" altLang="en-US" sz="1400" dirty="0" smtClean="0">
                <a:solidFill>
                  <a:srgbClr val="FFFFFF"/>
                </a:solidFill>
              </a:rPr>
              <a:t>干渉計部を中心に基本設計の取りまとめ </a:t>
            </a:r>
            <a:r>
              <a:rPr lang="en-US" altLang="ja-JP" sz="1400" dirty="0" smtClean="0">
                <a:solidFill>
                  <a:srgbClr val="FFFFFF"/>
                </a:solidFill>
              </a:rPr>
              <a:t>(Design Report).</a:t>
            </a:r>
          </a:p>
          <a:p>
            <a:pPr algn="l">
              <a:lnSpc>
                <a:spcPct val="120000"/>
              </a:lnSpc>
              <a:buClr>
                <a:schemeClr val="accent2"/>
              </a:buClr>
              <a:buSzPct val="70000"/>
              <a:buFont typeface="Wingdings" pitchFamily="2" charset="2"/>
              <a:buNone/>
            </a:pPr>
            <a:r>
              <a:rPr lang="en-US" altLang="ja-JP" sz="1400" dirty="0" smtClean="0">
                <a:solidFill>
                  <a:srgbClr val="FFFFFF"/>
                </a:solidFill>
              </a:rPr>
              <a:t>       - </a:t>
            </a:r>
            <a:r>
              <a:rPr lang="ja-JP" altLang="en-US" sz="1400" dirty="0" smtClean="0">
                <a:solidFill>
                  <a:srgbClr val="FFFFFF"/>
                </a:solidFill>
              </a:rPr>
              <a:t>計画全体に関わる重要決定事項を検討する特別作業班の代表など</a:t>
            </a:r>
            <a:endParaRPr lang="en-US" altLang="ja-JP" sz="1400" dirty="0" smtClean="0">
              <a:solidFill>
                <a:srgbClr val="FFFFFF"/>
              </a:solidFill>
            </a:endParaRPr>
          </a:p>
          <a:p>
            <a:pPr algn="l">
              <a:lnSpc>
                <a:spcPct val="120000"/>
              </a:lnSpc>
              <a:buClr>
                <a:schemeClr val="accent2"/>
              </a:buClr>
              <a:buSzPct val="70000"/>
              <a:buFont typeface="Wingdings" pitchFamily="2" charset="2"/>
              <a:buNone/>
            </a:pPr>
            <a:r>
              <a:rPr lang="en-US" altLang="ja-JP" sz="1400" dirty="0" smtClean="0">
                <a:solidFill>
                  <a:srgbClr val="FFFFFF"/>
                </a:solidFill>
              </a:rPr>
              <a:t>       - </a:t>
            </a:r>
            <a:r>
              <a:rPr lang="ja-JP" altLang="en-US" sz="1400" dirty="0" smtClean="0">
                <a:solidFill>
                  <a:srgbClr val="FFFFFF"/>
                </a:solidFill>
              </a:rPr>
              <a:t>技術検討事項のレビューなど</a:t>
            </a:r>
            <a:r>
              <a:rPr lang="en-US" altLang="ja-JP" sz="1400" dirty="0" smtClean="0">
                <a:solidFill>
                  <a:srgbClr val="FFFFFF"/>
                </a:solidFill>
              </a:rPr>
              <a:t>.</a:t>
            </a:r>
          </a:p>
        </p:txBody>
      </p:sp>
    </p:spTree>
  </p:cSld>
  <p:clrMapOvr>
    <a:masterClrMapping/>
  </p:clrMapOvr>
  <p:transition advTm="52992"/>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私がやってきたこと </a:t>
            </a:r>
            <a:r>
              <a:rPr lang="en-US" altLang="ja-JP" dirty="0" smtClean="0"/>
              <a:t>(2)</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1" name="Rectangle 11"/>
          <p:cNvSpPr>
            <a:spLocks noChangeArrowheads="1"/>
          </p:cNvSpPr>
          <p:nvPr/>
        </p:nvSpPr>
        <p:spPr bwMode="auto">
          <a:xfrm>
            <a:off x="785786" y="928670"/>
            <a:ext cx="7632848" cy="1938992"/>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1600" dirty="0" smtClean="0">
                <a:solidFill>
                  <a:srgbClr val="FFFFFF"/>
                </a:solidFill>
              </a:rPr>
              <a:t>・</a:t>
            </a:r>
            <a:r>
              <a:rPr lang="en-US" altLang="ja-JP" sz="1600" dirty="0" smtClean="0">
                <a:solidFill>
                  <a:srgbClr val="CCFFCC"/>
                </a:solidFill>
              </a:rPr>
              <a:t>DECIGO</a:t>
            </a:r>
            <a:r>
              <a:rPr lang="en-US" altLang="ja-JP" sz="1600" dirty="0" smtClean="0">
                <a:solidFill>
                  <a:srgbClr val="FFFFFF"/>
                </a:solidFill>
              </a:rPr>
              <a:t> (2001-)</a:t>
            </a:r>
          </a:p>
          <a:p>
            <a:pPr algn="l">
              <a:lnSpc>
                <a:spcPct val="120000"/>
              </a:lnSpc>
              <a:buClr>
                <a:schemeClr val="accent2"/>
              </a:buClr>
              <a:buSzPct val="70000"/>
              <a:buFont typeface="Wingdings" pitchFamily="2" charset="2"/>
              <a:buNone/>
            </a:pPr>
            <a:r>
              <a:rPr lang="ja-JP" altLang="en-US" sz="1400" dirty="0" smtClean="0">
                <a:solidFill>
                  <a:srgbClr val="FFFFFF"/>
                </a:solidFill>
              </a:rPr>
              <a:t>     </a:t>
            </a:r>
            <a:r>
              <a:rPr lang="en-US" altLang="ja-JP" sz="1400" dirty="0" smtClean="0">
                <a:solidFill>
                  <a:srgbClr val="FFFFFF"/>
                </a:solidFill>
              </a:rPr>
              <a:t>DECIGO</a:t>
            </a:r>
            <a:r>
              <a:rPr lang="ja-JP" altLang="en-US" sz="1400" dirty="0" smtClean="0">
                <a:solidFill>
                  <a:srgbClr val="FFFFFF"/>
                </a:solidFill>
              </a:rPr>
              <a:t>計画の立ち上げ期から設計・開発に従事</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 </a:t>
            </a:r>
            <a:r>
              <a:rPr lang="ja-JP" altLang="en-US" sz="1400" dirty="0" smtClean="0">
                <a:solidFill>
                  <a:srgbClr val="FFFFFF"/>
                </a:solidFill>
              </a:rPr>
              <a:t>干渉計方式として</a:t>
            </a:r>
            <a:r>
              <a:rPr lang="en-US" altLang="ja-JP" sz="1400" dirty="0" smtClean="0">
                <a:solidFill>
                  <a:srgbClr val="FFFFFF"/>
                </a:solidFill>
              </a:rPr>
              <a:t>FP</a:t>
            </a:r>
            <a:r>
              <a:rPr lang="ja-JP" altLang="en-US" sz="1400" dirty="0" smtClean="0">
                <a:solidFill>
                  <a:srgbClr val="FFFFFF"/>
                </a:solidFill>
              </a:rPr>
              <a:t>方式を提案、現在の基本デザインに</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 </a:t>
            </a:r>
            <a:r>
              <a:rPr lang="en-US" altLang="ja-JP" sz="1400" dirty="0" smtClean="0">
                <a:solidFill>
                  <a:srgbClr val="CCFFCC"/>
                </a:solidFill>
              </a:rPr>
              <a:t>DPF</a:t>
            </a:r>
            <a:r>
              <a:rPr lang="ja-JP" altLang="en-US" sz="1400" dirty="0" smtClean="0">
                <a:solidFill>
                  <a:srgbClr val="FFFFFF"/>
                </a:solidFill>
              </a:rPr>
              <a:t>の代表</a:t>
            </a:r>
            <a:r>
              <a:rPr lang="en-US" altLang="ja-JP" sz="1400" dirty="0" smtClean="0">
                <a:solidFill>
                  <a:srgbClr val="FFFFFF"/>
                </a:solidFill>
              </a:rPr>
              <a:t>. </a:t>
            </a:r>
            <a:r>
              <a:rPr lang="ja-JP" altLang="en-US" sz="1400" dirty="0" smtClean="0">
                <a:solidFill>
                  <a:srgbClr val="FFFFFF"/>
                </a:solidFill>
              </a:rPr>
              <a:t>概念設計・詳細設計・技術開発の取りまとめ</a:t>
            </a:r>
            <a:r>
              <a:rPr lang="en-US" altLang="ja-JP" sz="1400" dirty="0" smtClean="0">
                <a:solidFill>
                  <a:srgbClr val="FFFFFF"/>
                </a:solidFill>
              </a:rPr>
              <a:t> (</a:t>
            </a:r>
            <a:r>
              <a:rPr lang="ja-JP" altLang="en-US" sz="1400" dirty="0" smtClean="0">
                <a:solidFill>
                  <a:srgbClr val="FFFFFF"/>
                </a:solidFill>
              </a:rPr>
              <a:t>ミッション提案書</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JAXA</a:t>
            </a:r>
            <a:r>
              <a:rPr lang="ja-JP" altLang="en-US" sz="1400" dirty="0" smtClean="0">
                <a:solidFill>
                  <a:srgbClr val="FFFFFF"/>
                </a:solidFill>
              </a:rPr>
              <a:t> 小型科学衛星シリーズの有力候補の</a:t>
            </a:r>
            <a:r>
              <a:rPr lang="en-US" altLang="ja-JP" sz="1400" dirty="0" smtClean="0">
                <a:solidFill>
                  <a:srgbClr val="FFFFFF"/>
                </a:solidFill>
              </a:rPr>
              <a:t>1</a:t>
            </a:r>
            <a:r>
              <a:rPr lang="ja-JP" altLang="en-US" sz="1400" dirty="0" err="1" smtClean="0">
                <a:solidFill>
                  <a:srgbClr val="FFFFFF"/>
                </a:solidFill>
              </a:rPr>
              <a:t>つに</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 </a:t>
            </a:r>
            <a:r>
              <a:rPr lang="en-US" altLang="ja-JP" sz="1400" dirty="0" smtClean="0">
                <a:solidFill>
                  <a:srgbClr val="CCFFCC"/>
                </a:solidFill>
              </a:rPr>
              <a:t>SWIM</a:t>
            </a:r>
            <a:r>
              <a:rPr lang="en-US" altLang="ja-JP" sz="1400" dirty="0" smtClean="0">
                <a:solidFill>
                  <a:srgbClr val="CCFFCC"/>
                </a:solidFill>
                <a:latin typeface="Symbol" pitchFamily="18" charset="2"/>
              </a:rPr>
              <a:t>mn</a:t>
            </a:r>
            <a:r>
              <a:rPr lang="ja-JP" altLang="en-US" sz="1400" dirty="0" smtClean="0">
                <a:solidFill>
                  <a:srgbClr val="FFFFFF"/>
                </a:solidFill>
              </a:rPr>
              <a:t>の代表</a:t>
            </a:r>
            <a:r>
              <a:rPr lang="en-US" altLang="ja-JP" sz="1400" dirty="0" smtClean="0">
                <a:solidFill>
                  <a:srgbClr val="FFFFFF"/>
                </a:solidFill>
              </a:rPr>
              <a:t>. </a:t>
            </a:r>
            <a:r>
              <a:rPr lang="ja-JP" altLang="en-US" sz="1400" dirty="0" smtClean="0">
                <a:solidFill>
                  <a:srgbClr val="FFFFFF"/>
                </a:solidFill>
              </a:rPr>
              <a:t>概念設計から現場作業まで全体の責任を持つ</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a:t>
            </a:r>
            <a:r>
              <a:rPr lang="ja-JP" altLang="en-US" sz="1400" dirty="0" smtClean="0">
                <a:solidFill>
                  <a:srgbClr val="FFFFFF"/>
                </a:solidFill>
              </a:rPr>
              <a:t>世界初の宇宙重力波検出器として、観測運転まで行う成功を収めた</a:t>
            </a:r>
            <a:r>
              <a:rPr lang="en-US" altLang="ja-JP" sz="1400" dirty="0" smtClean="0">
                <a:solidFill>
                  <a:srgbClr val="FFFFFF"/>
                </a:solidFill>
              </a:rPr>
              <a:t>.</a:t>
            </a:r>
          </a:p>
        </p:txBody>
      </p:sp>
      <p:sp>
        <p:nvSpPr>
          <p:cNvPr id="12" name="Rectangle 11"/>
          <p:cNvSpPr>
            <a:spLocks noChangeArrowheads="1"/>
          </p:cNvSpPr>
          <p:nvPr/>
        </p:nvSpPr>
        <p:spPr bwMode="auto">
          <a:xfrm>
            <a:off x="796804" y="2979985"/>
            <a:ext cx="7632848" cy="116339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1600" dirty="0" smtClean="0">
                <a:solidFill>
                  <a:srgbClr val="FFFFFF"/>
                </a:solidFill>
              </a:rPr>
              <a:t>・</a:t>
            </a:r>
            <a:r>
              <a:rPr lang="en-US" altLang="ja-JP" sz="1600" dirty="0" smtClean="0">
                <a:solidFill>
                  <a:srgbClr val="CCFFCC"/>
                </a:solidFill>
              </a:rPr>
              <a:t>TOBA</a:t>
            </a:r>
            <a:r>
              <a:rPr lang="en-US" altLang="ja-JP" sz="1600" dirty="0" smtClean="0">
                <a:solidFill>
                  <a:srgbClr val="FFFFFF"/>
                </a:solidFill>
              </a:rPr>
              <a:t> (2002-)</a:t>
            </a:r>
          </a:p>
          <a:p>
            <a:pPr algn="l">
              <a:lnSpc>
                <a:spcPct val="120000"/>
              </a:lnSpc>
              <a:buClr>
                <a:schemeClr val="accent2"/>
              </a:buClr>
              <a:buSzPct val="70000"/>
              <a:buFont typeface="Wingdings" pitchFamily="2" charset="2"/>
              <a:buNone/>
            </a:pPr>
            <a:r>
              <a:rPr lang="ja-JP" altLang="en-US" sz="1400" dirty="0" smtClean="0">
                <a:solidFill>
                  <a:srgbClr val="FFFFFF"/>
                </a:solidFill>
              </a:rPr>
              <a:t>     新しいタイプの重力波検出器の発案とプロトタイプ試験</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 SWIM</a:t>
            </a:r>
            <a:r>
              <a:rPr lang="ja-JP" altLang="en-US" sz="1400" dirty="0" smtClean="0">
                <a:solidFill>
                  <a:srgbClr val="FFFFFF"/>
                </a:solidFill>
              </a:rPr>
              <a:t>の方式としても適用</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 </a:t>
            </a:r>
            <a:r>
              <a:rPr lang="ja-JP" altLang="en-US" sz="1400" dirty="0" smtClean="0">
                <a:solidFill>
                  <a:srgbClr val="FFFFFF"/>
                </a:solidFill>
              </a:rPr>
              <a:t>東大</a:t>
            </a:r>
            <a:r>
              <a:rPr lang="en-US" altLang="ja-JP" sz="1400" dirty="0" smtClean="0">
                <a:solidFill>
                  <a:srgbClr val="FFFFFF"/>
                </a:solidFill>
              </a:rPr>
              <a:t>-</a:t>
            </a:r>
            <a:r>
              <a:rPr lang="ja-JP" altLang="en-US" sz="1400" dirty="0" smtClean="0">
                <a:solidFill>
                  <a:srgbClr val="FFFFFF"/>
                </a:solidFill>
              </a:rPr>
              <a:t>京大</a:t>
            </a:r>
            <a:r>
              <a:rPr lang="en-US" altLang="ja-JP" sz="1400" dirty="0" smtClean="0">
                <a:solidFill>
                  <a:srgbClr val="FFFFFF"/>
                </a:solidFill>
              </a:rPr>
              <a:t>-SWIM</a:t>
            </a:r>
            <a:r>
              <a:rPr lang="ja-JP" altLang="en-US" sz="1400" dirty="0" smtClean="0">
                <a:solidFill>
                  <a:srgbClr val="FFFFFF"/>
                </a:solidFill>
              </a:rPr>
              <a:t>の同時観測の実施</a:t>
            </a:r>
            <a:r>
              <a:rPr lang="en-US" altLang="ja-JP" sz="1400" dirty="0" smtClean="0">
                <a:solidFill>
                  <a:srgbClr val="FFFFFF"/>
                </a:solidFill>
              </a:rPr>
              <a:t>.</a:t>
            </a:r>
          </a:p>
        </p:txBody>
      </p:sp>
      <p:sp>
        <p:nvSpPr>
          <p:cNvPr id="13" name="Rectangle 11"/>
          <p:cNvSpPr>
            <a:spLocks noChangeArrowheads="1"/>
          </p:cNvSpPr>
          <p:nvPr/>
        </p:nvSpPr>
        <p:spPr bwMode="auto">
          <a:xfrm>
            <a:off x="796804" y="4357694"/>
            <a:ext cx="7632848" cy="1938992"/>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1600" dirty="0" smtClean="0">
                <a:solidFill>
                  <a:srgbClr val="FFFFFF"/>
                </a:solidFill>
              </a:rPr>
              <a:t>・</a:t>
            </a:r>
            <a:r>
              <a:rPr lang="ja-JP" altLang="en-US" sz="1600" dirty="0" smtClean="0">
                <a:solidFill>
                  <a:srgbClr val="CCFFCC"/>
                </a:solidFill>
              </a:rPr>
              <a:t>重力実験</a:t>
            </a:r>
            <a:r>
              <a:rPr lang="en-US" altLang="ja-JP" sz="1600" dirty="0" smtClean="0">
                <a:solidFill>
                  <a:srgbClr val="CCFFCC"/>
                </a:solidFill>
              </a:rPr>
              <a:t> </a:t>
            </a:r>
            <a:r>
              <a:rPr lang="en-US" altLang="ja-JP" sz="1600" dirty="0" smtClean="0">
                <a:solidFill>
                  <a:srgbClr val="FFFFFF"/>
                </a:solidFill>
              </a:rPr>
              <a:t>(2009-)</a:t>
            </a:r>
          </a:p>
          <a:p>
            <a:pPr algn="l">
              <a:lnSpc>
                <a:spcPct val="120000"/>
              </a:lnSpc>
              <a:buClr>
                <a:schemeClr val="accent2"/>
              </a:buClr>
              <a:buSzPct val="70000"/>
              <a:buFont typeface="Wingdings" pitchFamily="2" charset="2"/>
              <a:buNone/>
            </a:pPr>
            <a:r>
              <a:rPr lang="ja-JP" altLang="en-US" sz="1400" dirty="0" smtClean="0">
                <a:solidFill>
                  <a:srgbClr val="FFFFFF"/>
                </a:solidFill>
              </a:rPr>
              <a:t>     重力波検出器技術を応用した基礎物理実験</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 </a:t>
            </a:r>
            <a:r>
              <a:rPr lang="ja-JP" altLang="en-US" sz="1400" dirty="0" smtClean="0">
                <a:solidFill>
                  <a:srgbClr val="FFFFFF"/>
                </a:solidFill>
              </a:rPr>
              <a:t>余剰次元理論に対する知見を得ること、世界最高精度を更新すること、を目指す</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 TOBA</a:t>
            </a:r>
            <a:r>
              <a:rPr lang="ja-JP" altLang="en-US" sz="1400" dirty="0" smtClean="0">
                <a:solidFill>
                  <a:srgbClr val="FFFFFF"/>
                </a:solidFill>
              </a:rPr>
              <a:t>とほぼ同じ構成を持ち、重力波検出器・微小雑音評価実験など多くの</a:t>
            </a:r>
            <a:endParaRPr lang="en-US" altLang="ja-JP" sz="1400" dirty="0" smtClean="0">
              <a:solidFill>
                <a:srgbClr val="FFFFFF"/>
              </a:solidFill>
            </a:endParaRPr>
          </a:p>
          <a:p>
            <a:pPr algn="l">
              <a:lnSpc>
                <a:spcPct val="120000"/>
              </a:lnSpc>
              <a:buClr>
                <a:schemeClr val="accent2"/>
              </a:buClr>
              <a:buSzPct val="70000"/>
              <a:buFont typeface="Wingdings" pitchFamily="2" charset="2"/>
              <a:buNone/>
            </a:pPr>
            <a:r>
              <a:rPr lang="ja-JP" altLang="en-US" sz="1400" dirty="0" smtClean="0">
                <a:solidFill>
                  <a:srgbClr val="FFFFFF"/>
                </a:solidFill>
              </a:rPr>
              <a:t>　　　　　応用の可能性を持っている</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 </a:t>
            </a:r>
            <a:r>
              <a:rPr lang="en-US" altLang="ja-JP" sz="1400" dirty="0" err="1" smtClean="0">
                <a:solidFill>
                  <a:srgbClr val="FFFFFF"/>
                </a:solidFill>
              </a:rPr>
              <a:t>Yb</a:t>
            </a:r>
            <a:r>
              <a:rPr lang="ja-JP" altLang="en-US" sz="1400" dirty="0" smtClean="0">
                <a:solidFill>
                  <a:srgbClr val="FFFFFF"/>
                </a:solidFill>
              </a:rPr>
              <a:t>原子分光による重力法則検証実験も立ち上げる</a:t>
            </a:r>
            <a:r>
              <a:rPr lang="en-US" altLang="ja-JP" sz="1400" dirty="0" smtClean="0">
                <a:solidFill>
                  <a:srgbClr val="FFFFFF"/>
                </a:solidFill>
              </a:rPr>
              <a:t>.</a:t>
            </a:r>
          </a:p>
          <a:p>
            <a:pPr algn="l">
              <a:lnSpc>
                <a:spcPct val="120000"/>
              </a:lnSpc>
              <a:buClr>
                <a:schemeClr val="accent2"/>
              </a:buClr>
              <a:buSzPct val="70000"/>
              <a:buFont typeface="Wingdings" pitchFamily="2" charset="2"/>
              <a:buNone/>
            </a:pPr>
            <a:r>
              <a:rPr lang="en-US" altLang="ja-JP" sz="1400" dirty="0" smtClean="0">
                <a:solidFill>
                  <a:srgbClr val="FFFFFF"/>
                </a:solidFill>
              </a:rPr>
              <a:t>           </a:t>
            </a:r>
            <a:r>
              <a:rPr lang="ja-JP" altLang="en-US" sz="1400" dirty="0" smtClean="0">
                <a:solidFill>
                  <a:srgbClr val="FFFFFF"/>
                </a:solidFill>
              </a:rPr>
              <a:t>分野間融合による新しい実験アイデア</a:t>
            </a:r>
            <a:r>
              <a:rPr lang="en-US" altLang="ja-JP" sz="1400" dirty="0" smtClean="0">
                <a:solidFill>
                  <a:srgbClr val="FFFFFF"/>
                </a:solidFill>
              </a:rPr>
              <a:t>.  </a:t>
            </a:r>
          </a:p>
        </p:txBody>
      </p:sp>
    </p:spTree>
  </p:cSld>
  <p:clrMapOvr>
    <a:masterClrMapping/>
  </p:clrMapOvr>
  <p:transition advTm="52992"/>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p:txBody>
          <a:bodyPr/>
          <a:lstStyle/>
          <a:p>
            <a:r>
              <a:rPr lang="ja-JP" altLang="en-US" dirty="0" smtClean="0">
                <a:solidFill>
                  <a:srgbClr val="F8F8F8"/>
                </a:solidFill>
              </a:rPr>
              <a:t>重力・重力波物理学</a:t>
            </a:r>
            <a:endParaRPr lang="ja-JP" altLang="en-US" dirty="0">
              <a:solidFill>
                <a:srgbClr val="F8F8F8"/>
              </a:solidFill>
            </a:endParaRPr>
          </a:p>
        </p:txBody>
      </p:sp>
      <p:sp>
        <p:nvSpPr>
          <p:cNvPr id="13"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pitchFamily="34" charset="0"/>
                <a:ea typeface="HGP創英角ｺﾞｼｯｸUB" pitchFamily="50" charset="-128"/>
                <a:cs typeface="+mn-cs"/>
              </a:rPr>
              <a:t>東京大学・物理学教室セミナー　</a:t>
            </a:r>
            <a:r>
              <a:rPr lang="en-US" altLang="ja-JP" sz="1200" b="1" kern="1200" smtClean="0">
                <a:solidFill>
                  <a:srgbClr val="EAEAEA"/>
                </a:solidFill>
                <a:latin typeface="Tahoma" pitchFamily="34" charset="0"/>
                <a:ea typeface="HGP創英角ｺﾞｼｯｸUB" pitchFamily="50" charset="-128"/>
                <a:cs typeface="+mn-cs"/>
              </a:rPr>
              <a:t>(2010</a:t>
            </a:r>
            <a:r>
              <a:rPr lang="ja-JP" altLang="en-US" sz="1200" b="1" kern="1200" smtClean="0">
                <a:solidFill>
                  <a:srgbClr val="EAEAEA"/>
                </a:solidFill>
                <a:latin typeface="Tahoma" pitchFamily="34" charset="0"/>
                <a:ea typeface="HGP創英角ｺﾞｼｯｸUB" pitchFamily="50" charset="-128"/>
                <a:cs typeface="+mn-cs"/>
              </a:rPr>
              <a:t>年</a:t>
            </a:r>
            <a:r>
              <a:rPr lang="en-US" altLang="ja-JP" sz="1200" b="1" kern="1200" smtClean="0">
                <a:solidFill>
                  <a:srgbClr val="EAEAEA"/>
                </a:solidFill>
                <a:latin typeface="Tahoma" pitchFamily="34" charset="0"/>
                <a:ea typeface="HGP創英角ｺﾞｼｯｸUB" pitchFamily="50" charset="-128"/>
                <a:cs typeface="+mn-cs"/>
              </a:rPr>
              <a:t>10</a:t>
            </a:r>
            <a:r>
              <a:rPr lang="ja-JP" altLang="en-US" sz="1200" b="1" kern="1200" smtClean="0">
                <a:solidFill>
                  <a:srgbClr val="EAEAEA"/>
                </a:solidFill>
                <a:latin typeface="Tahoma" pitchFamily="34" charset="0"/>
                <a:ea typeface="HGP創英角ｺﾞｼｯｸUB" pitchFamily="50" charset="-128"/>
                <a:cs typeface="+mn-cs"/>
              </a:rPr>
              <a:t>月</a:t>
            </a:r>
            <a:r>
              <a:rPr lang="en-US" altLang="ja-JP" sz="1200" b="1" kern="1200" smtClean="0">
                <a:solidFill>
                  <a:srgbClr val="EAEAEA"/>
                </a:solidFill>
                <a:latin typeface="Tahoma" pitchFamily="34" charset="0"/>
                <a:ea typeface="HGP創英角ｺﾞｼｯｸUB" pitchFamily="50" charset="-128"/>
                <a:cs typeface="+mn-cs"/>
              </a:rPr>
              <a:t>1</a:t>
            </a:r>
            <a:r>
              <a:rPr lang="ja-JP" altLang="en-US" sz="1200" b="1" kern="1200" smtClean="0">
                <a:solidFill>
                  <a:srgbClr val="EAEAEA"/>
                </a:solidFill>
                <a:latin typeface="Tahoma" pitchFamily="34" charset="0"/>
                <a:ea typeface="HGP創英角ｺﾞｼｯｸUB" pitchFamily="50" charset="-128"/>
                <a:cs typeface="+mn-cs"/>
              </a:rPr>
              <a:t>日</a:t>
            </a:r>
            <a:r>
              <a:rPr lang="en-US" altLang="ja-JP" sz="1200" b="1" kern="1200" smtClean="0">
                <a:solidFill>
                  <a:srgbClr val="EAEAEA"/>
                </a:solidFill>
                <a:latin typeface="Tahoma" pitchFamily="34" charset="0"/>
                <a:ea typeface="HGP創英角ｺﾞｼｯｸUB" pitchFamily="50" charset="-128"/>
                <a:cs typeface="+mn-cs"/>
              </a:rPr>
              <a:t>, </a:t>
            </a:r>
            <a:r>
              <a:rPr lang="ja-JP" altLang="en-US" sz="1200" b="1" kern="1200" smtClean="0">
                <a:solidFill>
                  <a:srgbClr val="EAEAEA"/>
                </a:solidFill>
                <a:latin typeface="Tahoma" pitchFamily="34" charset="0"/>
                <a:ea typeface="HGP創英角ｺﾞｼｯｸUB" pitchFamily="50" charset="-128"/>
                <a:cs typeface="+mn-cs"/>
              </a:rPr>
              <a:t>東京大学</a:t>
            </a:r>
            <a:r>
              <a:rPr lang="en-US" altLang="ja-JP" sz="1200" b="1" kern="1200" smtClean="0">
                <a:solidFill>
                  <a:srgbClr val="EAEAEA"/>
                </a:solidFill>
                <a:latin typeface="Tahoma" pitchFamily="34" charset="0"/>
                <a:ea typeface="HGP創英角ｺﾞｼｯｸUB" pitchFamily="50" charset="-128"/>
                <a:cs typeface="+mn-cs"/>
              </a:rPr>
              <a:t>)</a:t>
            </a:r>
            <a:endParaRPr lang="en-US" altLang="ja-JP" sz="1200" b="1" kern="1200">
              <a:solidFill>
                <a:srgbClr val="EAEAEA"/>
              </a:solidFill>
              <a:latin typeface="Tahoma" pitchFamily="34" charset="0"/>
              <a:ea typeface="HGP創英角ｺﾞｼｯｸUB" pitchFamily="50" charset="-128"/>
              <a:cs typeface="+mn-cs"/>
            </a:endParaRPr>
          </a:p>
        </p:txBody>
      </p:sp>
      <p:sp>
        <p:nvSpPr>
          <p:cNvPr id="1104899" name="Rectangle 3"/>
          <p:cNvSpPr>
            <a:spLocks noGrp="1" noChangeArrowheads="1"/>
          </p:cNvSpPr>
          <p:nvPr>
            <p:ph type="body" idx="4294967295"/>
          </p:nvPr>
        </p:nvSpPr>
        <p:spPr>
          <a:xfrm>
            <a:off x="757238" y="765175"/>
            <a:ext cx="8386762" cy="5711825"/>
          </a:xfrm>
          <a:prstGeom prst="rect">
            <a:avLst/>
          </a:prstGeom>
        </p:spPr>
        <p:txBody>
          <a:bodyPr/>
          <a:lstStyle/>
          <a:p>
            <a:pPr>
              <a:buNone/>
            </a:pPr>
            <a:r>
              <a:rPr lang="ja-JP" altLang="en-US" sz="2200" b="0" dirty="0">
                <a:ea typeface="HGP創英角ｺﾞｼｯｸUB" pitchFamily="50" charset="-128"/>
              </a:rPr>
              <a:t>重力波天文学の見通し</a:t>
            </a:r>
            <a:endParaRPr lang="ja-JP" altLang="en-US" sz="1600" b="0" dirty="0">
              <a:ea typeface="HGP創英角ｺﾞｼｯｸUB" pitchFamily="50" charset="-128"/>
            </a:endParaRPr>
          </a:p>
        </p:txBody>
      </p:sp>
      <p:sp>
        <p:nvSpPr>
          <p:cNvPr id="1104900" name="Rectangle 4"/>
          <p:cNvSpPr>
            <a:spLocks noChangeArrowheads="1"/>
          </p:cNvSpPr>
          <p:nvPr/>
        </p:nvSpPr>
        <p:spPr bwMode="auto">
          <a:xfrm>
            <a:off x="684213" y="1268413"/>
            <a:ext cx="7127875" cy="615553"/>
          </a:xfrm>
          <a:prstGeom prst="rect">
            <a:avLst/>
          </a:prstGeom>
          <a:noFill/>
          <a:ln w="15875">
            <a:noFill/>
            <a:miter lim="800000"/>
            <a:headEnd/>
            <a:tailEnd/>
          </a:ln>
          <a:effectLst/>
        </p:spPr>
        <p:txBody>
          <a:bodyPr>
            <a:spAutoFit/>
          </a:bodyPr>
          <a:lstStyle/>
          <a:p>
            <a:pPr algn="l" rtl="0" fontAlgn="base">
              <a:spcBef>
                <a:spcPct val="0"/>
              </a:spcBef>
              <a:spcAft>
                <a:spcPct val="0"/>
              </a:spcAft>
              <a:buNone/>
            </a:pPr>
            <a:r>
              <a:rPr lang="en-US" altLang="ja-JP" b="1" kern="1200" dirty="0" smtClean="0">
                <a:solidFill>
                  <a:srgbClr val="EAEAEA"/>
                </a:solidFill>
                <a:latin typeface="Tahoma" pitchFamily="34" charset="0"/>
                <a:ea typeface="HGP創英角ｺﾞｼｯｸUB" pitchFamily="50" charset="-128"/>
                <a:cs typeface="+mn-cs"/>
              </a:rPr>
              <a:t>~2020</a:t>
            </a:r>
            <a:r>
              <a:rPr lang="ja-JP" altLang="en-US" b="1" kern="1200" dirty="0" smtClean="0">
                <a:solidFill>
                  <a:srgbClr val="EAEAEA"/>
                </a:solidFill>
                <a:latin typeface="Tahoma" pitchFamily="34" charset="0"/>
                <a:ea typeface="HGP創英角ｺﾞｼｯｸUB" pitchFamily="50" charset="-128"/>
                <a:cs typeface="+mn-cs"/>
              </a:rPr>
              <a:t>年 </a:t>
            </a:r>
            <a:r>
              <a:rPr lang="en-US" altLang="ja-JP" b="1" kern="1200" dirty="0">
                <a:solidFill>
                  <a:srgbClr val="EAEAEA"/>
                </a:solidFill>
                <a:latin typeface="Tahoma" pitchFamily="34" charset="0"/>
                <a:ea typeface="HGP創英角ｺﾞｼｯｸUB" pitchFamily="50" charset="-128"/>
                <a:cs typeface="+mn-cs"/>
              </a:rPr>
              <a:t>: </a:t>
            </a:r>
            <a:r>
              <a:rPr lang="ja-JP" altLang="en-US" b="1" kern="1200" dirty="0">
                <a:solidFill>
                  <a:srgbClr val="CCECFF"/>
                </a:solidFill>
                <a:latin typeface="Tahoma" pitchFamily="34" charset="0"/>
                <a:ea typeface="HGP創英角ｺﾞｼｯｸUB" pitchFamily="50" charset="-128"/>
                <a:cs typeface="+mn-cs"/>
              </a:rPr>
              <a:t>重力波の検出</a:t>
            </a:r>
          </a:p>
          <a:p>
            <a:pPr algn="l" rtl="0" fontAlgn="base">
              <a:spcBef>
                <a:spcPct val="0"/>
              </a:spcBef>
              <a:spcAft>
                <a:spcPct val="0"/>
              </a:spcAft>
              <a:buNone/>
            </a:pPr>
            <a:r>
              <a:rPr lang="ja-JP" altLang="en-US" sz="1600" kern="1200" dirty="0">
                <a:solidFill>
                  <a:srgbClr val="EAEAEA"/>
                </a:solidFill>
                <a:latin typeface="Tahoma" pitchFamily="34" charset="0"/>
                <a:ea typeface="HGP創英角ｺﾞｼｯｸUB" pitchFamily="50" charset="-128"/>
                <a:cs typeface="+mn-cs"/>
              </a:rPr>
              <a:t>                          </a:t>
            </a:r>
            <a:r>
              <a:rPr lang="en-US" altLang="ja-JP" sz="1600" kern="1200" dirty="0">
                <a:solidFill>
                  <a:srgbClr val="EAEAEA"/>
                </a:solidFill>
                <a:latin typeface="Tahoma" pitchFamily="34" charset="0"/>
                <a:ea typeface="HGP創英角ｺﾞｼｯｸUB" pitchFamily="50" charset="-128"/>
                <a:cs typeface="+mn-cs"/>
              </a:rPr>
              <a:t>(Advanced LIGO/</a:t>
            </a:r>
            <a:r>
              <a:rPr lang="en-US" altLang="ja-JP" sz="1600" kern="1200" dirty="0">
                <a:solidFill>
                  <a:srgbClr val="FF99CC"/>
                </a:solidFill>
                <a:latin typeface="Tahoma" pitchFamily="34" charset="0"/>
                <a:ea typeface="HGP創英角ｺﾞｼｯｸUB" pitchFamily="50" charset="-128"/>
                <a:cs typeface="+mn-cs"/>
              </a:rPr>
              <a:t>LCGT</a:t>
            </a:r>
            <a:r>
              <a:rPr lang="en-US" altLang="ja-JP" sz="1600" kern="1200" dirty="0">
                <a:solidFill>
                  <a:srgbClr val="EAEAEA"/>
                </a:solidFill>
                <a:latin typeface="Tahoma" pitchFamily="34" charset="0"/>
                <a:ea typeface="HGP創英角ｺﾞｼｯｸUB" pitchFamily="50" charset="-128"/>
                <a:cs typeface="+mn-cs"/>
              </a:rPr>
              <a:t>/Advanced Virgo)</a:t>
            </a:r>
            <a:endParaRPr kumimoji="1" lang="en-US" altLang="ja-JP" sz="1600" kern="1200" dirty="0">
              <a:solidFill>
                <a:srgbClr val="EAEAEA"/>
              </a:solidFill>
              <a:latin typeface="Tahoma" pitchFamily="34" charset="0"/>
              <a:ea typeface="HGP創英角ｺﾞｼｯｸUB" pitchFamily="50" charset="-128"/>
              <a:cs typeface="+mn-cs"/>
            </a:endParaRPr>
          </a:p>
        </p:txBody>
      </p:sp>
      <p:sp>
        <p:nvSpPr>
          <p:cNvPr id="1104901" name="Rectangle 5"/>
          <p:cNvSpPr>
            <a:spLocks noChangeArrowheads="1"/>
          </p:cNvSpPr>
          <p:nvPr/>
        </p:nvSpPr>
        <p:spPr bwMode="auto">
          <a:xfrm>
            <a:off x="3563938" y="860425"/>
            <a:ext cx="1728787" cy="336550"/>
          </a:xfrm>
          <a:prstGeom prst="rect">
            <a:avLst/>
          </a:prstGeom>
          <a:noFill/>
          <a:ln w="15875">
            <a:noFill/>
            <a:miter lim="800000"/>
            <a:headEnd/>
            <a:tailEnd/>
          </a:ln>
          <a:effectLst/>
        </p:spPr>
        <p:txBody>
          <a:bodyPr>
            <a:spAutoFit/>
          </a:bodyPr>
          <a:lstStyle/>
          <a:p>
            <a:pPr algn="l" rtl="0" fontAlgn="base">
              <a:spcBef>
                <a:spcPct val="0"/>
              </a:spcBef>
              <a:spcAft>
                <a:spcPct val="0"/>
              </a:spcAft>
              <a:buNone/>
            </a:pPr>
            <a:r>
              <a:rPr kumimoji="1" lang="en-US" altLang="ja-JP" sz="1600" kern="1200">
                <a:solidFill>
                  <a:srgbClr val="C0C0C0"/>
                </a:solidFill>
                <a:latin typeface="Tahoma" pitchFamily="34" charset="0"/>
                <a:ea typeface="HGP創英角ｺﾞｼｯｸUB" pitchFamily="50" charset="-128"/>
                <a:cs typeface="+mn-cs"/>
              </a:rPr>
              <a:t>(</a:t>
            </a:r>
            <a:r>
              <a:rPr kumimoji="1" lang="ja-JP" altLang="en-US" sz="1600" kern="1200">
                <a:solidFill>
                  <a:srgbClr val="C0C0C0"/>
                </a:solidFill>
                <a:latin typeface="Tahoma" pitchFamily="34" charset="0"/>
                <a:ea typeface="HGP創英角ｺﾞｼｯｸUB" pitchFamily="50" charset="-128"/>
                <a:cs typeface="+mn-cs"/>
              </a:rPr>
              <a:t>個人的見解</a:t>
            </a:r>
            <a:r>
              <a:rPr kumimoji="1" lang="en-US" altLang="ja-JP" sz="1600" kern="1200">
                <a:solidFill>
                  <a:srgbClr val="C0C0C0"/>
                </a:solidFill>
                <a:latin typeface="Tahoma" pitchFamily="34" charset="0"/>
                <a:ea typeface="HGP創英角ｺﾞｼｯｸUB" pitchFamily="50" charset="-128"/>
                <a:cs typeface="+mn-cs"/>
              </a:rPr>
              <a:t>)</a:t>
            </a:r>
          </a:p>
        </p:txBody>
      </p:sp>
      <p:sp>
        <p:nvSpPr>
          <p:cNvPr id="1104902" name="Rectangle 6"/>
          <p:cNvSpPr>
            <a:spLocks noChangeArrowheads="1"/>
          </p:cNvSpPr>
          <p:nvPr/>
        </p:nvSpPr>
        <p:spPr bwMode="auto">
          <a:xfrm>
            <a:off x="2339975" y="1844675"/>
            <a:ext cx="6303991" cy="1077218"/>
          </a:xfrm>
          <a:prstGeom prst="rect">
            <a:avLst/>
          </a:prstGeom>
          <a:noFill/>
          <a:ln w="15875">
            <a:noFill/>
            <a:miter lim="800000"/>
            <a:headEnd/>
            <a:tailEnd/>
          </a:ln>
          <a:effectLst/>
        </p:spPr>
        <p:txBody>
          <a:bodyPr wrap="square">
            <a:spAutoFit/>
          </a:bodyPr>
          <a:lstStyle/>
          <a:p>
            <a:pPr algn="l" rtl="0" fontAlgn="base">
              <a:spcBef>
                <a:spcPct val="0"/>
              </a:spcBef>
              <a:spcAft>
                <a:spcPct val="0"/>
              </a:spcAft>
              <a:buNone/>
            </a:pPr>
            <a:r>
              <a:rPr lang="ja-JP" altLang="en-US" sz="1600" kern="1200" dirty="0">
                <a:solidFill>
                  <a:srgbClr val="EAEAEA"/>
                </a:solidFill>
                <a:latin typeface="Tahoma" pitchFamily="34" charset="0"/>
                <a:ea typeface="HGP創英角ｺﾞｼｯｸUB" pitchFamily="50" charset="-128"/>
                <a:cs typeface="+mn-cs"/>
              </a:rPr>
              <a:t>年間</a:t>
            </a:r>
            <a:r>
              <a:rPr lang="en-US" altLang="ja-JP" sz="1600" kern="1200" dirty="0">
                <a:solidFill>
                  <a:srgbClr val="EAEAEA"/>
                </a:solidFill>
                <a:latin typeface="Tahoma" pitchFamily="34" charset="0"/>
                <a:ea typeface="HGP創英角ｺﾞｼｯｸUB" pitchFamily="50" charset="-128"/>
                <a:cs typeface="+mn-cs"/>
              </a:rPr>
              <a:t>10</a:t>
            </a:r>
            <a:r>
              <a:rPr lang="ja-JP" altLang="en-US" sz="1600" kern="1200" dirty="0">
                <a:solidFill>
                  <a:srgbClr val="EAEAEA"/>
                </a:solidFill>
                <a:latin typeface="Tahoma" pitchFamily="34" charset="0"/>
                <a:ea typeface="HGP創英角ｺﾞｼｯｸUB" pitchFamily="50" charset="-128"/>
                <a:cs typeface="+mn-cs"/>
              </a:rPr>
              <a:t>回程度の 連星中性子星合体の検出</a:t>
            </a:r>
            <a:r>
              <a:rPr lang="ja-JP" altLang="en-US" sz="1600" kern="1200" dirty="0">
                <a:solidFill>
                  <a:srgbClr val="000000"/>
                </a:solidFill>
                <a:latin typeface="Tahoma" pitchFamily="34" charset="0"/>
                <a:ea typeface="HGP創英角ｺﾞｼｯｸUB" pitchFamily="50" charset="-128"/>
                <a:cs typeface="+mn-cs"/>
              </a:rPr>
              <a:t> </a:t>
            </a:r>
          </a:p>
          <a:p>
            <a:pPr algn="l" rtl="0" fontAlgn="base">
              <a:spcBef>
                <a:spcPct val="0"/>
              </a:spcBef>
              <a:spcAft>
                <a:spcPct val="0"/>
              </a:spcAft>
              <a:buNone/>
            </a:pPr>
            <a:r>
              <a:rPr lang="ja-JP" altLang="en-US" sz="1600" kern="1200" dirty="0">
                <a:solidFill>
                  <a:srgbClr val="000000"/>
                </a:solidFill>
                <a:latin typeface="Tahoma" pitchFamily="34" charset="0"/>
                <a:ea typeface="HGP創英角ｺﾞｼｯｸUB" pitchFamily="50" charset="-128"/>
                <a:cs typeface="+mn-cs"/>
              </a:rPr>
              <a:t>                    </a:t>
            </a:r>
            <a:r>
              <a:rPr lang="ja-JP" altLang="en-US" sz="1600" kern="1200" dirty="0">
                <a:solidFill>
                  <a:srgbClr val="EAEAEA"/>
                </a:solidFill>
                <a:latin typeface="Tahoma" pitchFamily="34" charset="0"/>
                <a:ea typeface="HGP創英角ｺﾞｼｯｸUB" pitchFamily="50" charset="-128"/>
                <a:cs typeface="+mn-cs"/>
                <a:sym typeface="Wingdings" pitchFamily="2" charset="2"/>
              </a:rPr>
              <a:t></a:t>
            </a:r>
            <a:r>
              <a:rPr lang="ja-JP" altLang="en-US" sz="1600" kern="1200" dirty="0">
                <a:solidFill>
                  <a:srgbClr val="000000"/>
                </a:solidFill>
                <a:latin typeface="Tahoma" pitchFamily="34" charset="0"/>
                <a:ea typeface="HGP創英角ｺﾞｼｯｸUB" pitchFamily="50" charset="-128"/>
                <a:cs typeface="+mn-cs"/>
                <a:sym typeface="Wingdings" pitchFamily="2" charset="2"/>
              </a:rPr>
              <a:t>  </a:t>
            </a:r>
            <a:r>
              <a:rPr lang="ja-JP" altLang="en-US" sz="1600" kern="1200" dirty="0">
                <a:solidFill>
                  <a:srgbClr val="CCECFF"/>
                </a:solidFill>
                <a:latin typeface="Tahoma" pitchFamily="34" charset="0"/>
                <a:ea typeface="HGP創英角ｺﾞｼｯｸUB" pitchFamily="50" charset="-128"/>
                <a:cs typeface="+mn-cs"/>
                <a:sym typeface="Wingdings" pitchFamily="2" charset="2"/>
              </a:rPr>
              <a:t>相対論の検証 </a:t>
            </a:r>
          </a:p>
          <a:p>
            <a:pPr algn="l" rtl="0" fontAlgn="base">
              <a:spcBef>
                <a:spcPct val="0"/>
              </a:spcBef>
              <a:spcAft>
                <a:spcPct val="0"/>
              </a:spcAft>
              <a:buNone/>
            </a:pPr>
            <a:r>
              <a:rPr lang="ja-JP" altLang="en-US" sz="1600" kern="1200" dirty="0">
                <a:solidFill>
                  <a:srgbClr val="CCECFF"/>
                </a:solidFill>
                <a:latin typeface="Tahoma" pitchFamily="34" charset="0"/>
                <a:ea typeface="HGP創英角ｺﾞｼｯｸUB" pitchFamily="50" charset="-128"/>
                <a:cs typeface="+mn-cs"/>
                <a:sym typeface="Wingdings" pitchFamily="2" charset="2"/>
              </a:rPr>
              <a:t>                          中性子星の状態方程式</a:t>
            </a:r>
            <a:r>
              <a:rPr lang="en-US" altLang="ja-JP" sz="1600" kern="1200" dirty="0">
                <a:solidFill>
                  <a:srgbClr val="CCECFF"/>
                </a:solidFill>
                <a:latin typeface="Tahoma" pitchFamily="34" charset="0"/>
                <a:ea typeface="HGP創英角ｺﾞｼｯｸUB" pitchFamily="50" charset="-128"/>
                <a:cs typeface="+mn-cs"/>
                <a:sym typeface="Wingdings" pitchFamily="2" charset="2"/>
              </a:rPr>
              <a:t>, </a:t>
            </a:r>
            <a:r>
              <a:rPr lang="ja-JP" altLang="en-US" sz="1600" kern="1200" dirty="0">
                <a:solidFill>
                  <a:srgbClr val="CCECFF"/>
                </a:solidFill>
                <a:latin typeface="Tahoma" pitchFamily="34" charset="0"/>
                <a:ea typeface="HGP創英角ｺﾞｼｯｸUB" pitchFamily="50" charset="-128"/>
                <a:cs typeface="+mn-cs"/>
                <a:sym typeface="Wingdings" pitchFamily="2" charset="2"/>
              </a:rPr>
              <a:t>ガンマ線バーストの起源</a:t>
            </a:r>
            <a:r>
              <a:rPr lang="en-US" altLang="ja-JP" sz="1600" kern="1200" dirty="0">
                <a:solidFill>
                  <a:srgbClr val="CCECFF"/>
                </a:solidFill>
                <a:latin typeface="Tahoma" pitchFamily="34" charset="0"/>
                <a:ea typeface="HGP創英角ｺﾞｼｯｸUB" pitchFamily="50" charset="-128"/>
                <a:cs typeface="+mn-cs"/>
                <a:sym typeface="Wingdings" pitchFamily="2" charset="2"/>
              </a:rPr>
              <a:t>?</a:t>
            </a:r>
            <a:endParaRPr lang="en-US" altLang="ja-JP" sz="1600" kern="1200" dirty="0">
              <a:solidFill>
                <a:srgbClr val="CCECFF"/>
              </a:solidFill>
              <a:latin typeface="Tahoma" pitchFamily="34" charset="0"/>
              <a:ea typeface="HGP創英角ｺﾞｼｯｸUB" pitchFamily="50" charset="-128"/>
              <a:cs typeface="+mn-cs"/>
            </a:endParaRPr>
          </a:p>
          <a:p>
            <a:pPr algn="l" rtl="0" fontAlgn="base">
              <a:spcBef>
                <a:spcPct val="0"/>
              </a:spcBef>
              <a:spcAft>
                <a:spcPct val="0"/>
              </a:spcAft>
              <a:buNone/>
            </a:pPr>
            <a:r>
              <a:rPr lang="ja-JP" altLang="en-US" sz="1600" kern="1200" dirty="0">
                <a:solidFill>
                  <a:srgbClr val="EAEAEA"/>
                </a:solidFill>
                <a:latin typeface="Tahoma" pitchFamily="34" charset="0"/>
                <a:ea typeface="HGP創英角ｺﾞｼｯｸUB" pitchFamily="50" charset="-128"/>
                <a:cs typeface="+mn-cs"/>
              </a:rPr>
              <a:t>重力崩壊星からの重力波　        </a:t>
            </a:r>
            <a:r>
              <a:rPr lang="ja-JP" altLang="en-US" sz="1600" kern="1200" dirty="0">
                <a:solidFill>
                  <a:srgbClr val="EAEAEA"/>
                </a:solidFill>
                <a:latin typeface="Tahoma" pitchFamily="34" charset="0"/>
                <a:ea typeface="HGP創英角ｺﾞｼｯｸUB" pitchFamily="50" charset="-128"/>
                <a:cs typeface="+mn-cs"/>
                <a:sym typeface="Wingdings" pitchFamily="2" charset="2"/>
              </a:rPr>
              <a:t></a:t>
            </a:r>
            <a:r>
              <a:rPr lang="ja-JP" altLang="en-US" sz="1600" kern="1200" dirty="0">
                <a:solidFill>
                  <a:srgbClr val="000000"/>
                </a:solidFill>
                <a:latin typeface="Tahoma" pitchFamily="34" charset="0"/>
                <a:ea typeface="HGP創英角ｺﾞｼｯｸUB" pitchFamily="50" charset="-128"/>
                <a:cs typeface="+mn-cs"/>
                <a:sym typeface="Wingdings" pitchFamily="2" charset="2"/>
              </a:rPr>
              <a:t> </a:t>
            </a:r>
            <a:r>
              <a:rPr lang="ja-JP" altLang="en-US" sz="1600" kern="1200" dirty="0">
                <a:solidFill>
                  <a:srgbClr val="CCECFF"/>
                </a:solidFill>
                <a:latin typeface="Tahoma" pitchFamily="34" charset="0"/>
                <a:ea typeface="HGP創英角ｺﾞｼｯｸUB" pitchFamily="50" charset="-128"/>
                <a:cs typeface="+mn-cs"/>
                <a:sym typeface="Wingdings" pitchFamily="2" charset="2"/>
              </a:rPr>
              <a:t>超新星爆発のメカニズム</a:t>
            </a:r>
            <a:endParaRPr kumimoji="1" lang="ja-JP" altLang="en-US" sz="1600" kern="1200" dirty="0">
              <a:solidFill>
                <a:srgbClr val="CCECFF"/>
              </a:solidFill>
              <a:latin typeface="Tahoma" pitchFamily="34" charset="0"/>
              <a:ea typeface="HGP創英角ｺﾞｼｯｸUB" pitchFamily="50" charset="-128"/>
              <a:cs typeface="+mn-cs"/>
            </a:endParaRPr>
          </a:p>
        </p:txBody>
      </p:sp>
      <p:grpSp>
        <p:nvGrpSpPr>
          <p:cNvPr id="2" name="Group 7"/>
          <p:cNvGrpSpPr>
            <a:grpSpLocks/>
          </p:cNvGrpSpPr>
          <p:nvPr/>
        </p:nvGrpSpPr>
        <p:grpSpPr bwMode="auto">
          <a:xfrm>
            <a:off x="684213" y="3068638"/>
            <a:ext cx="7559675" cy="1708150"/>
            <a:chOff x="431" y="1933"/>
            <a:chExt cx="4762" cy="1076"/>
          </a:xfrm>
        </p:grpSpPr>
        <p:sp>
          <p:nvSpPr>
            <p:cNvPr id="1104904" name="Rectangle 8"/>
            <p:cNvSpPr>
              <a:spLocks noChangeArrowheads="1"/>
            </p:cNvSpPr>
            <p:nvPr/>
          </p:nvSpPr>
          <p:spPr bwMode="auto">
            <a:xfrm>
              <a:off x="431" y="1933"/>
              <a:ext cx="4490" cy="388"/>
            </a:xfrm>
            <a:prstGeom prst="rect">
              <a:avLst/>
            </a:prstGeom>
            <a:noFill/>
            <a:ln w="15875">
              <a:noFill/>
              <a:miter lim="800000"/>
              <a:headEnd/>
              <a:tailEnd/>
            </a:ln>
            <a:effectLst/>
          </p:spPr>
          <p:txBody>
            <a:bodyPr>
              <a:spAutoFit/>
            </a:bodyPr>
            <a:lstStyle/>
            <a:p>
              <a:pPr algn="l" rtl="0" fontAlgn="base">
                <a:spcBef>
                  <a:spcPct val="0"/>
                </a:spcBef>
                <a:spcAft>
                  <a:spcPct val="0"/>
                </a:spcAft>
                <a:buNone/>
              </a:pPr>
              <a:r>
                <a:rPr lang="en-US" altLang="ja-JP" b="1" kern="1200" dirty="0" smtClean="0">
                  <a:solidFill>
                    <a:srgbClr val="EAEAEA"/>
                  </a:solidFill>
                  <a:latin typeface="Tahoma" pitchFamily="34" charset="0"/>
                  <a:ea typeface="HGP創英角ｺﾞｼｯｸUB" pitchFamily="50" charset="-128"/>
                  <a:cs typeface="+mn-cs"/>
                </a:rPr>
                <a:t>~2025</a:t>
              </a:r>
              <a:r>
                <a:rPr lang="ja-JP" altLang="en-US" b="1" kern="1200" dirty="0" smtClean="0">
                  <a:solidFill>
                    <a:srgbClr val="EAEAEA"/>
                  </a:solidFill>
                  <a:latin typeface="Tahoma" pitchFamily="34" charset="0"/>
                  <a:ea typeface="HGP創英角ｺﾞｼｯｸUB" pitchFamily="50" charset="-128"/>
                  <a:cs typeface="+mn-cs"/>
                </a:rPr>
                <a:t>年 </a:t>
              </a:r>
              <a:r>
                <a:rPr lang="en-US" altLang="ja-JP" b="1" kern="1200" dirty="0">
                  <a:solidFill>
                    <a:srgbClr val="EAEAEA"/>
                  </a:solidFill>
                  <a:latin typeface="Tahoma" pitchFamily="34" charset="0"/>
                  <a:ea typeface="HGP創英角ｺﾞｼｯｸUB" pitchFamily="50" charset="-128"/>
                  <a:cs typeface="+mn-cs"/>
                </a:rPr>
                <a:t>: </a:t>
              </a:r>
              <a:r>
                <a:rPr lang="ja-JP" altLang="en-US" b="1" kern="1200" dirty="0">
                  <a:solidFill>
                    <a:srgbClr val="CCECFF"/>
                  </a:solidFill>
                  <a:latin typeface="Tahoma" pitchFamily="34" charset="0"/>
                  <a:ea typeface="HGP創英角ｺﾞｼｯｸUB" pitchFamily="50" charset="-128"/>
                  <a:cs typeface="+mn-cs"/>
                </a:rPr>
                <a:t>重力波による天体観測</a:t>
              </a:r>
            </a:p>
            <a:p>
              <a:pPr algn="l" rtl="0" fontAlgn="base">
                <a:spcBef>
                  <a:spcPct val="0"/>
                </a:spcBef>
                <a:spcAft>
                  <a:spcPct val="0"/>
                </a:spcAft>
                <a:buNone/>
              </a:pPr>
              <a:r>
                <a:rPr lang="ja-JP" altLang="en-US" sz="1600" kern="1200" dirty="0">
                  <a:solidFill>
                    <a:srgbClr val="EAEAEA"/>
                  </a:solidFill>
                  <a:latin typeface="Tahoma" pitchFamily="34" charset="0"/>
                  <a:ea typeface="HGP創英角ｺﾞｼｯｸUB" pitchFamily="50" charset="-128"/>
                  <a:cs typeface="+mn-cs"/>
                </a:rPr>
                <a:t>                          </a:t>
              </a:r>
              <a:r>
                <a:rPr lang="en-US" altLang="ja-JP" sz="1600" kern="1200" dirty="0">
                  <a:solidFill>
                    <a:srgbClr val="EAEAEA"/>
                  </a:solidFill>
                  <a:latin typeface="Tahoma" pitchFamily="34" charset="0"/>
                  <a:ea typeface="HGP創英角ｺﾞｼｯｸUB" pitchFamily="50" charset="-128"/>
                  <a:cs typeface="+mn-cs"/>
                </a:rPr>
                <a:t>(LISA, </a:t>
              </a:r>
              <a:r>
                <a:rPr lang="ja-JP" altLang="en-US" sz="1600" kern="1200" dirty="0">
                  <a:solidFill>
                    <a:srgbClr val="EAEAEA"/>
                  </a:solidFill>
                  <a:latin typeface="Tahoma" pitchFamily="34" charset="0"/>
                  <a:ea typeface="HGP創英角ｺﾞｼｯｸUB" pitchFamily="50" charset="-128"/>
                  <a:cs typeface="+mn-cs"/>
                </a:rPr>
                <a:t>地上からの観測</a:t>
              </a:r>
              <a:r>
                <a:rPr lang="en-US" altLang="ja-JP" sz="1600" kern="1200" dirty="0">
                  <a:solidFill>
                    <a:srgbClr val="EAEAEA"/>
                  </a:solidFill>
                  <a:latin typeface="Tahoma" pitchFamily="34" charset="0"/>
                  <a:ea typeface="HGP創英角ｺﾞｼｯｸUB" pitchFamily="50" charset="-128"/>
                  <a:cs typeface="+mn-cs"/>
                </a:rPr>
                <a:t>)</a:t>
              </a:r>
              <a:endParaRPr kumimoji="1" lang="en-US" altLang="ja-JP" sz="1600" kern="1200" dirty="0">
                <a:solidFill>
                  <a:srgbClr val="EAEAEA"/>
                </a:solidFill>
                <a:latin typeface="Tahoma" pitchFamily="34" charset="0"/>
                <a:ea typeface="HGP創英角ｺﾞｼｯｸUB" pitchFamily="50" charset="-128"/>
                <a:cs typeface="+mn-cs"/>
              </a:endParaRPr>
            </a:p>
          </p:txBody>
        </p:sp>
        <p:sp>
          <p:nvSpPr>
            <p:cNvPr id="1104905" name="Rectangle 9"/>
            <p:cNvSpPr>
              <a:spLocks noChangeArrowheads="1"/>
            </p:cNvSpPr>
            <p:nvPr/>
          </p:nvSpPr>
          <p:spPr bwMode="auto">
            <a:xfrm>
              <a:off x="1474" y="2335"/>
              <a:ext cx="3719" cy="674"/>
            </a:xfrm>
            <a:prstGeom prst="rect">
              <a:avLst/>
            </a:prstGeom>
            <a:noFill/>
            <a:ln w="15875">
              <a:noFill/>
              <a:miter lim="800000"/>
              <a:headEnd/>
              <a:tailEnd/>
            </a:ln>
            <a:effectLst/>
          </p:spPr>
          <p:txBody>
            <a:bodyPr>
              <a:spAutoFit/>
            </a:bodyPr>
            <a:lstStyle/>
            <a:p>
              <a:pPr algn="l" rtl="0" fontAlgn="base">
                <a:spcBef>
                  <a:spcPct val="0"/>
                </a:spcBef>
                <a:spcAft>
                  <a:spcPct val="0"/>
                </a:spcAft>
                <a:buNone/>
              </a:pPr>
              <a:r>
                <a:rPr lang="ja-JP" altLang="en-US" sz="1600" kern="1200">
                  <a:solidFill>
                    <a:srgbClr val="EAEAEA"/>
                  </a:solidFill>
                  <a:latin typeface="Tahoma" pitchFamily="34" charset="0"/>
                  <a:ea typeface="HGP創英角ｺﾞｼｯｸUB" pitchFamily="50" charset="-128"/>
                  <a:cs typeface="+mn-cs"/>
                </a:rPr>
                <a:t>巨大ブラックホール連星合体       </a:t>
              </a:r>
              <a:r>
                <a:rPr lang="ja-JP" altLang="en-US" sz="1600" kern="1200">
                  <a:solidFill>
                    <a:srgbClr val="EAEAEA"/>
                  </a:solidFill>
                  <a:latin typeface="Tahoma" pitchFamily="34" charset="0"/>
                  <a:ea typeface="HGP創英角ｺﾞｼｯｸUB" pitchFamily="50" charset="-128"/>
                  <a:cs typeface="+mn-cs"/>
                  <a:sym typeface="Wingdings" pitchFamily="2" charset="2"/>
                </a:rPr>
                <a:t></a:t>
              </a:r>
              <a:r>
                <a:rPr lang="ja-JP" altLang="en-US" sz="1600" kern="1200">
                  <a:solidFill>
                    <a:srgbClr val="000000"/>
                  </a:solidFill>
                  <a:latin typeface="Tahoma" pitchFamily="34" charset="0"/>
                  <a:ea typeface="HGP創英角ｺﾞｼｯｸUB" pitchFamily="50" charset="-128"/>
                  <a:cs typeface="+mn-cs"/>
                  <a:sym typeface="Wingdings" pitchFamily="2" charset="2"/>
                </a:rPr>
                <a:t> </a:t>
              </a:r>
              <a:r>
                <a:rPr lang="ja-JP" altLang="en-US" sz="1600" kern="1200">
                  <a:solidFill>
                    <a:srgbClr val="CCECFF"/>
                  </a:solidFill>
                  <a:latin typeface="Tahoma" pitchFamily="34" charset="0"/>
                  <a:ea typeface="HGP創英角ｺﾞｼｯｸUB" pitchFamily="50" charset="-128"/>
                  <a:cs typeface="+mn-cs"/>
                  <a:sym typeface="Wingdings" pitchFamily="2" charset="2"/>
                </a:rPr>
                <a:t>銀河形成への知見</a:t>
              </a:r>
              <a:endParaRPr lang="ja-JP" altLang="en-US" sz="1600" kern="1200">
                <a:solidFill>
                  <a:srgbClr val="CCECFF"/>
                </a:solidFill>
                <a:latin typeface="Tahoma" pitchFamily="34" charset="0"/>
                <a:ea typeface="HGP創英角ｺﾞｼｯｸUB" pitchFamily="50" charset="-128"/>
                <a:cs typeface="+mn-cs"/>
              </a:endParaRPr>
            </a:p>
            <a:p>
              <a:pPr algn="l" rtl="0" fontAlgn="base">
                <a:spcBef>
                  <a:spcPct val="0"/>
                </a:spcBef>
                <a:spcAft>
                  <a:spcPct val="0"/>
                </a:spcAft>
                <a:buNone/>
              </a:pPr>
              <a:r>
                <a:rPr lang="ja-JP" altLang="en-US" sz="1600" kern="1200">
                  <a:solidFill>
                    <a:srgbClr val="EAEAEA"/>
                  </a:solidFill>
                  <a:latin typeface="Tahoma" pitchFamily="34" charset="0"/>
                  <a:ea typeface="HGP創英角ｺﾞｼｯｸUB" pitchFamily="50" charset="-128"/>
                  <a:cs typeface="+mn-cs"/>
                </a:rPr>
                <a:t>星の巨大ブラックホールへの落下 </a:t>
              </a:r>
              <a:r>
                <a:rPr lang="ja-JP" altLang="en-US" sz="1600" kern="1200">
                  <a:solidFill>
                    <a:srgbClr val="EAEAEA"/>
                  </a:solidFill>
                  <a:latin typeface="Tahoma" pitchFamily="34" charset="0"/>
                  <a:ea typeface="HGP創英角ｺﾞｼｯｸUB" pitchFamily="50" charset="-128"/>
                  <a:cs typeface="+mn-cs"/>
                  <a:sym typeface="Wingdings" pitchFamily="2" charset="2"/>
                </a:rPr>
                <a:t></a:t>
              </a:r>
              <a:r>
                <a:rPr lang="ja-JP" altLang="en-US" sz="1600" kern="1200">
                  <a:solidFill>
                    <a:srgbClr val="000000"/>
                  </a:solidFill>
                  <a:latin typeface="Tahoma" pitchFamily="34" charset="0"/>
                  <a:ea typeface="HGP創英角ｺﾞｼｯｸUB" pitchFamily="50" charset="-128"/>
                  <a:cs typeface="+mn-cs"/>
                  <a:sym typeface="Wingdings" pitchFamily="2" charset="2"/>
                </a:rPr>
                <a:t> </a:t>
              </a:r>
              <a:r>
                <a:rPr lang="ja-JP" altLang="en-US" sz="1600" kern="1200">
                  <a:solidFill>
                    <a:srgbClr val="CCECFF"/>
                  </a:solidFill>
                  <a:latin typeface="Tahoma" pitchFamily="34" charset="0"/>
                  <a:ea typeface="HGP創英角ｺﾞｼｯｸUB" pitchFamily="50" charset="-128"/>
                  <a:cs typeface="+mn-cs"/>
                  <a:sym typeface="Wingdings" pitchFamily="2" charset="2"/>
                </a:rPr>
                <a:t>ブラックホール時空への知見</a:t>
              </a:r>
              <a:endParaRPr lang="ja-JP" altLang="en-US" sz="1600" kern="1200">
                <a:solidFill>
                  <a:srgbClr val="CCECFF"/>
                </a:solidFill>
                <a:latin typeface="Tahoma" pitchFamily="34" charset="0"/>
                <a:ea typeface="HGP創英角ｺﾞｼｯｸUB" pitchFamily="50" charset="-128"/>
                <a:cs typeface="+mn-cs"/>
              </a:endParaRPr>
            </a:p>
            <a:p>
              <a:pPr algn="l" rtl="0" fontAlgn="base">
                <a:spcBef>
                  <a:spcPct val="0"/>
                </a:spcBef>
                <a:spcAft>
                  <a:spcPct val="0"/>
                </a:spcAft>
                <a:buNone/>
              </a:pPr>
              <a:r>
                <a:rPr lang="ja-JP" altLang="en-US" sz="1600" kern="1200">
                  <a:solidFill>
                    <a:srgbClr val="EAEAEA"/>
                  </a:solidFill>
                  <a:latin typeface="Tahoma" pitchFamily="34" charset="0"/>
                  <a:ea typeface="HGP創英角ｺﾞｼｯｸUB" pitchFamily="50" charset="-128"/>
                  <a:cs typeface="+mn-cs"/>
                </a:rPr>
                <a:t>銀河系内連星観測                     </a:t>
              </a:r>
              <a:r>
                <a:rPr lang="ja-JP" altLang="en-US" sz="1600" kern="1200">
                  <a:solidFill>
                    <a:srgbClr val="EAEAEA"/>
                  </a:solidFill>
                  <a:latin typeface="Tahoma" pitchFamily="34" charset="0"/>
                  <a:ea typeface="HGP創英角ｺﾞｼｯｸUB" pitchFamily="50" charset="-128"/>
                  <a:cs typeface="+mn-cs"/>
                  <a:sym typeface="Wingdings" pitchFamily="2" charset="2"/>
                </a:rPr>
                <a:t></a:t>
              </a:r>
              <a:r>
                <a:rPr lang="ja-JP" altLang="en-US" sz="1600" kern="1200">
                  <a:solidFill>
                    <a:srgbClr val="000000"/>
                  </a:solidFill>
                  <a:latin typeface="Tahoma" pitchFamily="34" charset="0"/>
                  <a:ea typeface="HGP創英角ｺﾞｼｯｸUB" pitchFamily="50" charset="-128"/>
                  <a:cs typeface="+mn-cs"/>
                  <a:sym typeface="Wingdings" pitchFamily="2" charset="2"/>
                </a:rPr>
                <a:t> </a:t>
              </a:r>
              <a:r>
                <a:rPr lang="ja-JP" altLang="en-US" sz="1600" kern="1200">
                  <a:solidFill>
                    <a:srgbClr val="CCECFF"/>
                  </a:solidFill>
                  <a:latin typeface="Tahoma" pitchFamily="34" charset="0"/>
                  <a:ea typeface="HGP創英角ｺﾞｼｯｸUB" pitchFamily="50" charset="-128"/>
                  <a:cs typeface="+mn-cs"/>
                  <a:sym typeface="Wingdings" pitchFamily="2" charset="2"/>
                </a:rPr>
                <a:t>白色矮星などへの知見</a:t>
              </a:r>
              <a:endParaRPr lang="ja-JP" altLang="en-US" sz="1600" kern="1200">
                <a:solidFill>
                  <a:srgbClr val="CCECFF"/>
                </a:solidFill>
                <a:latin typeface="Tahoma" pitchFamily="34" charset="0"/>
                <a:ea typeface="HGP創英角ｺﾞｼｯｸUB" pitchFamily="50" charset="-128"/>
                <a:cs typeface="+mn-cs"/>
              </a:endParaRPr>
            </a:p>
            <a:p>
              <a:pPr algn="l" rtl="0" fontAlgn="base">
                <a:spcBef>
                  <a:spcPct val="0"/>
                </a:spcBef>
                <a:spcAft>
                  <a:spcPct val="0"/>
                </a:spcAft>
                <a:buNone/>
              </a:pPr>
              <a:r>
                <a:rPr lang="ja-JP" altLang="en-US" sz="1600" kern="1200">
                  <a:solidFill>
                    <a:srgbClr val="EAEAEA"/>
                  </a:solidFill>
                  <a:latin typeface="Tahoma" pitchFamily="34" charset="0"/>
                  <a:ea typeface="HGP創英角ｺﾞｼｯｸUB" pitchFamily="50" charset="-128"/>
                  <a:cs typeface="+mn-cs"/>
                </a:rPr>
                <a:t>パルサーの観測</a:t>
              </a:r>
            </a:p>
          </p:txBody>
        </p:sp>
      </p:grpSp>
      <p:grpSp>
        <p:nvGrpSpPr>
          <p:cNvPr id="3" name="Group 10"/>
          <p:cNvGrpSpPr>
            <a:grpSpLocks/>
          </p:cNvGrpSpPr>
          <p:nvPr/>
        </p:nvGrpSpPr>
        <p:grpSpPr bwMode="auto">
          <a:xfrm>
            <a:off x="755650" y="5006975"/>
            <a:ext cx="7848600" cy="1446213"/>
            <a:chOff x="476" y="3154"/>
            <a:chExt cx="4944" cy="911"/>
          </a:xfrm>
        </p:grpSpPr>
        <p:sp>
          <p:nvSpPr>
            <p:cNvPr id="1104907" name="Rectangle 11"/>
            <p:cNvSpPr>
              <a:spLocks noChangeArrowheads="1"/>
            </p:cNvSpPr>
            <p:nvPr/>
          </p:nvSpPr>
          <p:spPr bwMode="auto">
            <a:xfrm>
              <a:off x="476" y="3154"/>
              <a:ext cx="4879" cy="388"/>
            </a:xfrm>
            <a:prstGeom prst="rect">
              <a:avLst/>
            </a:prstGeom>
            <a:noFill/>
            <a:ln w="15875">
              <a:noFill/>
              <a:miter lim="800000"/>
              <a:headEnd/>
              <a:tailEnd/>
            </a:ln>
            <a:effectLst/>
          </p:spPr>
          <p:txBody>
            <a:bodyPr wrap="square">
              <a:spAutoFit/>
            </a:bodyPr>
            <a:lstStyle/>
            <a:p>
              <a:pPr algn="l" rtl="0" fontAlgn="base">
                <a:spcBef>
                  <a:spcPct val="0"/>
                </a:spcBef>
                <a:spcAft>
                  <a:spcPct val="0"/>
                </a:spcAft>
                <a:buNone/>
              </a:pPr>
              <a:r>
                <a:rPr lang="en-US" altLang="ja-JP" b="1" kern="1200" dirty="0" smtClean="0">
                  <a:solidFill>
                    <a:srgbClr val="EAEAEA"/>
                  </a:solidFill>
                  <a:latin typeface="Tahoma" pitchFamily="34" charset="0"/>
                  <a:ea typeface="HGP創英角ｺﾞｼｯｸUB" pitchFamily="50" charset="-128"/>
                  <a:cs typeface="+mn-cs"/>
                </a:rPr>
                <a:t>~2030</a:t>
              </a:r>
              <a:r>
                <a:rPr lang="ja-JP" altLang="en-US" b="1" kern="1200" dirty="0" smtClean="0">
                  <a:solidFill>
                    <a:srgbClr val="EAEAEA"/>
                  </a:solidFill>
                  <a:latin typeface="Tahoma" pitchFamily="34" charset="0"/>
                  <a:ea typeface="HGP創英角ｺﾞｼｯｸUB" pitchFamily="50" charset="-128"/>
                  <a:cs typeface="+mn-cs"/>
                </a:rPr>
                <a:t>年 </a:t>
              </a:r>
              <a:r>
                <a:rPr lang="en-US" altLang="ja-JP" b="1" kern="1200" dirty="0">
                  <a:solidFill>
                    <a:srgbClr val="EAEAEA"/>
                  </a:solidFill>
                  <a:latin typeface="Tahoma" pitchFamily="34" charset="0"/>
                  <a:ea typeface="HGP創英角ｺﾞｼｯｸUB" pitchFamily="50" charset="-128"/>
                  <a:cs typeface="+mn-cs"/>
                </a:rPr>
                <a:t>: </a:t>
              </a:r>
              <a:r>
                <a:rPr lang="ja-JP" altLang="en-US" b="1" kern="1200" dirty="0">
                  <a:solidFill>
                    <a:srgbClr val="CCECFF"/>
                  </a:solidFill>
                  <a:latin typeface="Tahoma" pitchFamily="34" charset="0"/>
                  <a:ea typeface="HGP創英角ｺﾞｼｯｸUB" pitchFamily="50" charset="-128"/>
                  <a:cs typeface="+mn-cs"/>
                </a:rPr>
                <a:t>重力波による宇宙論</a:t>
              </a:r>
            </a:p>
            <a:p>
              <a:pPr algn="l" rtl="0" fontAlgn="base">
                <a:spcBef>
                  <a:spcPct val="0"/>
                </a:spcBef>
                <a:spcAft>
                  <a:spcPct val="0"/>
                </a:spcAft>
                <a:buNone/>
              </a:pPr>
              <a:r>
                <a:rPr lang="ja-JP" altLang="en-US" sz="1600" kern="1200" dirty="0">
                  <a:solidFill>
                    <a:srgbClr val="EAEAEA"/>
                  </a:solidFill>
                  <a:latin typeface="Tahoma" pitchFamily="34" charset="0"/>
                  <a:ea typeface="HGP創英角ｺﾞｼｯｸUB" pitchFamily="50" charset="-128"/>
                  <a:cs typeface="+mn-cs"/>
                </a:rPr>
                <a:t>                          </a:t>
              </a:r>
              <a:r>
                <a:rPr lang="en-US" altLang="ja-JP" sz="1600" kern="1200" dirty="0">
                  <a:solidFill>
                    <a:srgbClr val="EAEAEA"/>
                  </a:solidFill>
                  <a:latin typeface="Tahoma" pitchFamily="34" charset="0"/>
                  <a:ea typeface="HGP創英角ｺﾞｼｯｸUB" pitchFamily="50" charset="-128"/>
                  <a:cs typeface="+mn-cs"/>
                </a:rPr>
                <a:t>(</a:t>
              </a:r>
              <a:r>
                <a:rPr lang="en-US" altLang="ja-JP" sz="1600" kern="1200" dirty="0">
                  <a:solidFill>
                    <a:srgbClr val="FF99CC"/>
                  </a:solidFill>
                  <a:latin typeface="Tahoma" pitchFamily="34" charset="0"/>
                  <a:ea typeface="HGP創英角ｺﾞｼｯｸUB" pitchFamily="50" charset="-128"/>
                  <a:cs typeface="+mn-cs"/>
                </a:rPr>
                <a:t>DECIGO</a:t>
              </a:r>
              <a:r>
                <a:rPr lang="en-US" altLang="ja-JP" sz="1600" kern="1200" dirty="0">
                  <a:solidFill>
                    <a:srgbClr val="EAEAEA"/>
                  </a:solidFill>
                  <a:latin typeface="Tahoma" pitchFamily="34" charset="0"/>
                  <a:ea typeface="HGP創英角ｺﾞｼｯｸUB" pitchFamily="50" charset="-128"/>
                  <a:cs typeface="+mn-cs"/>
                </a:rPr>
                <a:t>, LISA, ET</a:t>
              </a:r>
              <a:r>
                <a:rPr lang="ja-JP" altLang="en-US" sz="1600" kern="1200" dirty="0">
                  <a:solidFill>
                    <a:srgbClr val="EAEAEA"/>
                  </a:solidFill>
                  <a:latin typeface="Tahoma" pitchFamily="34" charset="0"/>
                  <a:ea typeface="HGP創英角ｺﾞｼｯｸUB" pitchFamily="50" charset="-128"/>
                  <a:cs typeface="+mn-cs"/>
                </a:rPr>
                <a:t>など地上からの</a:t>
              </a:r>
              <a:r>
                <a:rPr lang="ja-JP" altLang="en-US" sz="1600" kern="1200" dirty="0" smtClean="0">
                  <a:solidFill>
                    <a:srgbClr val="EAEAEA"/>
                  </a:solidFill>
                  <a:latin typeface="Tahoma" pitchFamily="34" charset="0"/>
                  <a:ea typeface="HGP創英角ｺﾞｼｯｸUB" pitchFamily="50" charset="-128"/>
                  <a:cs typeface="+mn-cs"/>
                </a:rPr>
                <a:t>観測</a:t>
              </a:r>
              <a:r>
                <a:rPr lang="en-US" altLang="ja-JP" sz="1600" kern="1200" dirty="0" smtClean="0">
                  <a:solidFill>
                    <a:srgbClr val="EAEAEA"/>
                  </a:solidFill>
                  <a:latin typeface="Tahoma" pitchFamily="34" charset="0"/>
                  <a:ea typeface="HGP創英角ｺﾞｼｯｸUB" pitchFamily="50" charset="-128"/>
                  <a:cs typeface="+mn-cs"/>
                </a:rPr>
                <a:t>, PTA</a:t>
              </a:r>
              <a:r>
                <a:rPr lang="ja-JP" altLang="en-US" sz="1600" kern="1200" dirty="0" smtClean="0">
                  <a:solidFill>
                    <a:srgbClr val="EAEAEA"/>
                  </a:solidFill>
                  <a:latin typeface="Tahoma" pitchFamily="34" charset="0"/>
                  <a:ea typeface="HGP創英角ｺﾞｼｯｸUB" pitchFamily="50" charset="-128"/>
                  <a:cs typeface="+mn-cs"/>
                </a:rPr>
                <a:t>観測</a:t>
              </a:r>
              <a:r>
                <a:rPr lang="en-US" altLang="ja-JP" sz="1600" dirty="0" smtClean="0">
                  <a:solidFill>
                    <a:srgbClr val="EAEAEA"/>
                  </a:solidFill>
                </a:rPr>
                <a:t>, </a:t>
              </a:r>
              <a:r>
                <a:rPr lang="en-US" altLang="ja-JP" sz="1600" kern="1200" dirty="0" smtClean="0">
                  <a:solidFill>
                    <a:srgbClr val="EAEAEA"/>
                  </a:solidFill>
                  <a:latin typeface="Tahoma" pitchFamily="34" charset="0"/>
                  <a:ea typeface="HGP創英角ｺﾞｼｯｸUB" pitchFamily="50" charset="-128"/>
                  <a:cs typeface="+mn-cs"/>
                </a:rPr>
                <a:t>CMB</a:t>
              </a:r>
              <a:r>
                <a:rPr lang="ja-JP" altLang="en-US" sz="1600" kern="1200" dirty="0" smtClean="0">
                  <a:solidFill>
                    <a:srgbClr val="EAEAEA"/>
                  </a:solidFill>
                  <a:latin typeface="Tahoma" pitchFamily="34" charset="0"/>
                  <a:ea typeface="HGP創英角ｺﾞｼｯｸUB" pitchFamily="50" charset="-128"/>
                  <a:cs typeface="+mn-cs"/>
                </a:rPr>
                <a:t>観測</a:t>
              </a:r>
              <a:r>
                <a:rPr lang="en-US" altLang="ja-JP" sz="1600" kern="1200" dirty="0" smtClean="0">
                  <a:solidFill>
                    <a:srgbClr val="EAEAEA"/>
                  </a:solidFill>
                  <a:latin typeface="Tahoma" pitchFamily="34" charset="0"/>
                  <a:ea typeface="HGP創英角ｺﾞｼｯｸUB" pitchFamily="50" charset="-128"/>
                  <a:cs typeface="+mn-cs"/>
                </a:rPr>
                <a:t>)</a:t>
              </a:r>
              <a:endParaRPr kumimoji="1" lang="en-US" altLang="ja-JP" sz="1600" kern="1200" dirty="0">
                <a:solidFill>
                  <a:srgbClr val="EAEAEA"/>
                </a:solidFill>
                <a:latin typeface="Tahoma" pitchFamily="34" charset="0"/>
                <a:ea typeface="HGP創英角ｺﾞｼｯｸUB" pitchFamily="50" charset="-128"/>
                <a:cs typeface="+mn-cs"/>
              </a:endParaRPr>
            </a:p>
          </p:txBody>
        </p:sp>
        <p:sp>
          <p:nvSpPr>
            <p:cNvPr id="1104908" name="Rectangle 12"/>
            <p:cNvSpPr>
              <a:spLocks noChangeArrowheads="1"/>
            </p:cNvSpPr>
            <p:nvPr/>
          </p:nvSpPr>
          <p:spPr bwMode="auto">
            <a:xfrm>
              <a:off x="1474" y="3545"/>
              <a:ext cx="3946" cy="520"/>
            </a:xfrm>
            <a:prstGeom prst="rect">
              <a:avLst/>
            </a:prstGeom>
            <a:noFill/>
            <a:ln w="15875">
              <a:noFill/>
              <a:miter lim="800000"/>
              <a:headEnd/>
              <a:tailEnd/>
            </a:ln>
            <a:effectLst/>
          </p:spPr>
          <p:txBody>
            <a:bodyPr>
              <a:spAutoFit/>
            </a:bodyPr>
            <a:lstStyle/>
            <a:p>
              <a:pPr algn="l" rtl="0" fontAlgn="base">
                <a:spcBef>
                  <a:spcPct val="0"/>
                </a:spcBef>
                <a:spcAft>
                  <a:spcPct val="0"/>
                </a:spcAft>
                <a:buNone/>
              </a:pPr>
              <a:r>
                <a:rPr lang="ja-JP" altLang="en-US" sz="1600" kern="1200">
                  <a:solidFill>
                    <a:srgbClr val="EAEAEA"/>
                  </a:solidFill>
                  <a:latin typeface="Tahoma" pitchFamily="34" charset="0"/>
                  <a:ea typeface="HGP創英角ｺﾞｼｯｸUB" pitchFamily="50" charset="-128"/>
                  <a:cs typeface="+mn-cs"/>
                </a:rPr>
                <a:t>遠方の連星の観測     </a:t>
              </a:r>
              <a:r>
                <a:rPr lang="ja-JP" altLang="en-US" sz="1600" kern="1200">
                  <a:solidFill>
                    <a:srgbClr val="EAEAEA"/>
                  </a:solidFill>
                  <a:latin typeface="Tahoma" pitchFamily="34" charset="0"/>
                  <a:ea typeface="HGP創英角ｺﾞｼｯｸUB" pitchFamily="50" charset="-128"/>
                  <a:cs typeface="+mn-cs"/>
                  <a:sym typeface="Wingdings" pitchFamily="2" charset="2"/>
                </a:rPr>
                <a:t></a:t>
              </a:r>
              <a:r>
                <a:rPr lang="ja-JP" altLang="en-US" sz="1600" kern="1200">
                  <a:solidFill>
                    <a:srgbClr val="000000"/>
                  </a:solidFill>
                  <a:latin typeface="Tahoma" pitchFamily="34" charset="0"/>
                  <a:ea typeface="HGP創英角ｺﾞｼｯｸUB" pitchFamily="50" charset="-128"/>
                  <a:cs typeface="+mn-cs"/>
                  <a:sym typeface="Wingdings" pitchFamily="2" charset="2"/>
                </a:rPr>
                <a:t> </a:t>
              </a:r>
              <a:r>
                <a:rPr lang="ja-JP" altLang="en-US" sz="1600" kern="1200">
                  <a:solidFill>
                    <a:srgbClr val="CCECFF"/>
                  </a:solidFill>
                  <a:latin typeface="Tahoma" pitchFamily="34" charset="0"/>
                  <a:ea typeface="HGP創英角ｺﾞｼｯｸUB" pitchFamily="50" charset="-128"/>
                  <a:cs typeface="+mn-cs"/>
                  <a:sym typeface="Wingdings" pitchFamily="2" charset="2"/>
                </a:rPr>
                <a:t>インフレーション</a:t>
              </a:r>
              <a:r>
                <a:rPr lang="en-US" altLang="ja-JP" sz="1600" kern="1200">
                  <a:solidFill>
                    <a:srgbClr val="CCECFF"/>
                  </a:solidFill>
                  <a:latin typeface="Tahoma" pitchFamily="34" charset="0"/>
                  <a:ea typeface="HGP創英角ｺﾞｼｯｸUB" pitchFamily="50" charset="-128"/>
                  <a:cs typeface="+mn-cs"/>
                  <a:sym typeface="Wingdings" pitchFamily="2" charset="2"/>
                </a:rPr>
                <a:t>, </a:t>
              </a:r>
              <a:r>
                <a:rPr lang="ja-JP" altLang="en-US" sz="1600" kern="1200">
                  <a:solidFill>
                    <a:srgbClr val="CCECFF"/>
                  </a:solidFill>
                  <a:latin typeface="Tahoma" pitchFamily="34" charset="0"/>
                  <a:ea typeface="HGP創英角ｺﾞｼｯｸUB" pitchFamily="50" charset="-128"/>
                  <a:cs typeface="+mn-cs"/>
                  <a:sym typeface="Wingdings" pitchFamily="2" charset="2"/>
                </a:rPr>
                <a:t>ダークエネルギーへの知見</a:t>
              </a:r>
              <a:endParaRPr lang="ja-JP" altLang="en-US" sz="1600" kern="1200">
                <a:solidFill>
                  <a:srgbClr val="CCECFF"/>
                </a:solidFill>
                <a:latin typeface="Tahoma" pitchFamily="34" charset="0"/>
                <a:ea typeface="HGP創英角ｺﾞｼｯｸUB" pitchFamily="50" charset="-128"/>
                <a:cs typeface="+mn-cs"/>
              </a:endParaRPr>
            </a:p>
            <a:p>
              <a:pPr algn="l" rtl="0" fontAlgn="base">
                <a:spcBef>
                  <a:spcPct val="0"/>
                </a:spcBef>
                <a:spcAft>
                  <a:spcPct val="0"/>
                </a:spcAft>
                <a:buNone/>
              </a:pPr>
              <a:r>
                <a:rPr lang="ja-JP" altLang="en-US" sz="1600" kern="1200">
                  <a:solidFill>
                    <a:srgbClr val="EAEAEA"/>
                  </a:solidFill>
                  <a:latin typeface="Tahoma" pitchFamily="34" charset="0"/>
                  <a:ea typeface="HGP創英角ｺﾞｼｯｸUB" pitchFamily="50" charset="-128"/>
                  <a:cs typeface="+mn-cs"/>
                </a:rPr>
                <a:t>中間質量ブラックホール連星合体  </a:t>
              </a:r>
              <a:r>
                <a:rPr lang="ja-JP" altLang="en-US" sz="1600" kern="1200">
                  <a:solidFill>
                    <a:srgbClr val="EAEAEA"/>
                  </a:solidFill>
                  <a:latin typeface="Tahoma" pitchFamily="34" charset="0"/>
                  <a:ea typeface="HGP創英角ｺﾞｼｯｸUB" pitchFamily="50" charset="-128"/>
                  <a:cs typeface="+mn-cs"/>
                  <a:sym typeface="Wingdings" pitchFamily="2" charset="2"/>
                </a:rPr>
                <a:t></a:t>
              </a:r>
              <a:r>
                <a:rPr lang="ja-JP" altLang="en-US" sz="1600" kern="1200">
                  <a:solidFill>
                    <a:srgbClr val="000000"/>
                  </a:solidFill>
                  <a:latin typeface="Tahoma" pitchFamily="34" charset="0"/>
                  <a:ea typeface="HGP創英角ｺﾞｼｯｸUB" pitchFamily="50" charset="-128"/>
                  <a:cs typeface="+mn-cs"/>
                  <a:sym typeface="Wingdings" pitchFamily="2" charset="2"/>
                </a:rPr>
                <a:t> </a:t>
              </a:r>
              <a:r>
                <a:rPr lang="ja-JP" altLang="en-US" sz="1600" kern="1200">
                  <a:solidFill>
                    <a:srgbClr val="CCECFF"/>
                  </a:solidFill>
                  <a:latin typeface="Tahoma" pitchFamily="34" charset="0"/>
                  <a:ea typeface="HGP創英角ｺﾞｼｯｸUB" pitchFamily="50" charset="-128"/>
                  <a:cs typeface="+mn-cs"/>
                  <a:sym typeface="Wingdings" pitchFamily="2" charset="2"/>
                </a:rPr>
                <a:t>銀河形成への知見</a:t>
              </a:r>
              <a:endParaRPr lang="ja-JP" altLang="en-US" sz="1600" kern="1200">
                <a:solidFill>
                  <a:srgbClr val="CCECFF"/>
                </a:solidFill>
                <a:latin typeface="Tahoma" pitchFamily="34" charset="0"/>
                <a:ea typeface="HGP創英角ｺﾞｼｯｸUB" pitchFamily="50" charset="-128"/>
                <a:cs typeface="+mn-cs"/>
              </a:endParaRPr>
            </a:p>
            <a:p>
              <a:pPr algn="l" rtl="0" fontAlgn="base">
                <a:spcBef>
                  <a:spcPct val="0"/>
                </a:spcBef>
                <a:spcAft>
                  <a:spcPct val="0"/>
                </a:spcAft>
                <a:buNone/>
              </a:pPr>
              <a:r>
                <a:rPr lang="ja-JP" altLang="en-US" sz="1600" kern="1200">
                  <a:solidFill>
                    <a:srgbClr val="EAEAEA"/>
                  </a:solidFill>
                  <a:latin typeface="Tahoma" pitchFamily="34" charset="0"/>
                  <a:ea typeface="HGP創英角ｺﾞｼｯｸUB" pitchFamily="50" charset="-128"/>
                  <a:cs typeface="+mn-cs"/>
                </a:rPr>
                <a:t>全く新しい重力波の発見</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en-US" altLang="ja-JP" dirty="0" smtClean="0"/>
              <a:t>LCGT</a:t>
            </a:r>
            <a:r>
              <a:rPr lang="ja-JP" altLang="en-US" dirty="0" err="1" smtClean="0"/>
              <a:t>への</a:t>
            </a:r>
            <a:r>
              <a:rPr lang="ja-JP" altLang="en-US" dirty="0" smtClean="0"/>
              <a:t>関わり方</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4" name="Rectangle 11"/>
          <p:cNvSpPr>
            <a:spLocks noChangeArrowheads="1"/>
          </p:cNvSpPr>
          <p:nvPr/>
        </p:nvSpPr>
        <p:spPr bwMode="auto">
          <a:xfrm>
            <a:off x="1043608" y="1357298"/>
            <a:ext cx="7632848" cy="791307"/>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・日本の重力波グループにとって</a:t>
            </a:r>
            <a:r>
              <a:rPr lang="en-US" altLang="ja-JP" sz="2000" dirty="0" smtClean="0">
                <a:solidFill>
                  <a:srgbClr val="FFFFFF"/>
                </a:solidFill>
              </a:rPr>
              <a:t>, LCGT</a:t>
            </a:r>
            <a:r>
              <a:rPr lang="ja-JP" altLang="en-US" sz="2000" dirty="0" smtClean="0">
                <a:solidFill>
                  <a:srgbClr val="FFFFFF"/>
                </a:solidFill>
              </a:rPr>
              <a:t>は最優先で取り組むべき</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　プロジェクトである</a:t>
            </a:r>
            <a:r>
              <a:rPr lang="en-US" altLang="ja-JP" sz="2000" dirty="0" smtClean="0">
                <a:solidFill>
                  <a:srgbClr val="FFFFFF"/>
                </a:solidFill>
                <a:latin typeface="Tahoma" pitchFamily="34" charset="0"/>
              </a:rPr>
              <a:t>.</a:t>
            </a:r>
          </a:p>
        </p:txBody>
      </p:sp>
      <p:sp>
        <p:nvSpPr>
          <p:cNvPr id="12" name="Rectangle 11"/>
          <p:cNvSpPr>
            <a:spLocks noChangeArrowheads="1"/>
          </p:cNvSpPr>
          <p:nvPr/>
        </p:nvSpPr>
        <p:spPr bwMode="auto">
          <a:xfrm>
            <a:off x="1000100" y="2442985"/>
            <a:ext cx="7632848" cy="120032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a:t>
            </a:r>
            <a:r>
              <a:rPr lang="en-US" altLang="ja-JP" sz="2000" dirty="0" smtClean="0">
                <a:solidFill>
                  <a:srgbClr val="FFFFFF"/>
                </a:solidFill>
              </a:rPr>
              <a:t>LCGT</a:t>
            </a:r>
            <a:r>
              <a:rPr lang="ja-JP" altLang="en-US" sz="2000" dirty="0" smtClean="0">
                <a:solidFill>
                  <a:srgbClr val="FFFFFF"/>
                </a:solidFill>
              </a:rPr>
              <a:t>においては、初期には干渉計部分の基本設計の取りまとめ</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を行い、現在は、重要事項決定のための特別作業班、サブシステ</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ムのレビューなど、計画全体に関わるタスクを受け持っている</a:t>
            </a:r>
            <a:r>
              <a:rPr lang="en-US" altLang="ja-JP" sz="2000" dirty="0" smtClean="0">
                <a:solidFill>
                  <a:srgbClr val="FFFFFF"/>
                </a:solidFill>
                <a:latin typeface="Tahoma" pitchFamily="34" charset="0"/>
              </a:rPr>
              <a:t>.</a:t>
            </a:r>
          </a:p>
        </p:txBody>
      </p:sp>
      <p:sp>
        <p:nvSpPr>
          <p:cNvPr id="13" name="Rectangle 11"/>
          <p:cNvSpPr>
            <a:spLocks noChangeArrowheads="1"/>
          </p:cNvSpPr>
          <p:nvPr/>
        </p:nvSpPr>
        <p:spPr bwMode="auto">
          <a:xfrm>
            <a:off x="1000100" y="3943183"/>
            <a:ext cx="7632848" cy="120032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a:t>
            </a:r>
            <a:r>
              <a:rPr lang="en-US" altLang="ja-JP" sz="2000" dirty="0" smtClean="0">
                <a:solidFill>
                  <a:srgbClr val="FFFFFF"/>
                </a:solidFill>
              </a:rPr>
              <a:t>TAMA300</a:t>
            </a:r>
            <a:r>
              <a:rPr lang="ja-JP" altLang="en-US" sz="2000" dirty="0" smtClean="0">
                <a:solidFill>
                  <a:srgbClr val="FFFFFF"/>
                </a:solidFill>
              </a:rPr>
              <a:t>の設計・建設・性能向上・観測・データ解析の全てに</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　関わってきた経験を生かし、プロジェクト</a:t>
            </a:r>
            <a:r>
              <a:rPr lang="ja-JP" altLang="en-US" sz="2000" dirty="0" smtClean="0">
                <a:solidFill>
                  <a:srgbClr val="FFFFFF"/>
                </a:solidFill>
              </a:rPr>
              <a:t>運営と干渉計技術の両面</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　を繋ぐ役割を果たしたい</a:t>
            </a:r>
            <a:r>
              <a:rPr lang="en-US" altLang="ja-JP" sz="2000" dirty="0" smtClean="0">
                <a:solidFill>
                  <a:srgbClr val="FFFFFF"/>
                </a:solidFill>
                <a:latin typeface="Tahoma" pitchFamily="34" charset="0"/>
              </a:rPr>
              <a:t>.</a:t>
            </a:r>
          </a:p>
        </p:txBody>
      </p:sp>
    </p:spTree>
  </p:cSld>
  <p:clrMapOvr>
    <a:masterClrMapping/>
  </p:clrMapOvr>
  <p:transition advTm="52992"/>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en-US" altLang="ja-JP" dirty="0" smtClean="0"/>
              <a:t>LCGT</a:t>
            </a:r>
            <a:r>
              <a:rPr lang="ja-JP" altLang="en-US" dirty="0" smtClean="0"/>
              <a:t>成功の鍵</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4" name="Rectangle 11"/>
          <p:cNvSpPr>
            <a:spLocks noChangeArrowheads="1"/>
          </p:cNvSpPr>
          <p:nvPr/>
        </p:nvSpPr>
        <p:spPr bwMode="auto">
          <a:xfrm>
            <a:off x="1000100" y="2143116"/>
            <a:ext cx="7632848" cy="420436"/>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・プロジェクト意識の浸透と、人員の拡充が重要</a:t>
            </a:r>
            <a:r>
              <a:rPr lang="en-US" altLang="ja-JP" sz="2000" dirty="0" smtClean="0">
                <a:solidFill>
                  <a:srgbClr val="FFFFFF"/>
                </a:solidFill>
                <a:latin typeface="Tahoma" pitchFamily="34" charset="0"/>
              </a:rPr>
              <a:t>. </a:t>
            </a:r>
          </a:p>
        </p:txBody>
      </p:sp>
      <p:sp>
        <p:nvSpPr>
          <p:cNvPr id="12" name="Rectangle 11"/>
          <p:cNvSpPr>
            <a:spLocks noChangeArrowheads="1"/>
          </p:cNvSpPr>
          <p:nvPr/>
        </p:nvSpPr>
        <p:spPr bwMode="auto">
          <a:xfrm>
            <a:off x="1011118" y="2714620"/>
            <a:ext cx="7632848" cy="1938992"/>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・積極的な国際協力戦略を持つべき</a:t>
            </a:r>
            <a:r>
              <a:rPr lang="en-US" altLang="ja-JP" sz="2000" dirty="0" smtClean="0">
                <a:solidFill>
                  <a:srgbClr val="FFFFFF"/>
                </a:solidFill>
              </a:rPr>
              <a:t>. </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重力波観測においては</a:t>
            </a:r>
            <a:r>
              <a:rPr lang="ja-JP" altLang="en-US" sz="2000" dirty="0" smtClean="0">
                <a:solidFill>
                  <a:srgbClr val="FFFFFF"/>
                </a:solidFill>
              </a:rPr>
              <a:t>、国</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en-US" altLang="ja-JP" sz="2000" dirty="0" smtClean="0">
                <a:solidFill>
                  <a:srgbClr val="FFFFFF"/>
                </a:solidFill>
              </a:rPr>
              <a:t>  </a:t>
            </a:r>
            <a:r>
              <a:rPr lang="ja-JP" altLang="en-US" sz="2000" dirty="0" smtClean="0">
                <a:solidFill>
                  <a:srgbClr val="FFFFFF"/>
                </a:solidFill>
              </a:rPr>
              <a:t>際競争よりも国際協力の重要性が強い</a:t>
            </a:r>
            <a:r>
              <a:rPr lang="en-US" altLang="ja-JP" sz="2000" dirty="0" smtClean="0">
                <a:solidFill>
                  <a:srgbClr val="FFFFFF"/>
                </a:solidFill>
              </a:rPr>
              <a:t>. 1</a:t>
            </a:r>
            <a:r>
              <a:rPr lang="ja-JP" altLang="en-US" sz="2000" dirty="0" smtClean="0">
                <a:solidFill>
                  <a:srgbClr val="FFFFFF"/>
                </a:solidFill>
              </a:rPr>
              <a:t>台の重力波望遠鏡で</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en-US" altLang="ja-JP" sz="2000" dirty="0" smtClean="0">
                <a:solidFill>
                  <a:srgbClr val="FFFFFF"/>
                </a:solidFill>
              </a:rPr>
              <a:t>  </a:t>
            </a:r>
            <a:r>
              <a:rPr lang="ja-JP" altLang="en-US" sz="2000" dirty="0" smtClean="0">
                <a:solidFill>
                  <a:srgbClr val="FFFFFF"/>
                </a:solidFill>
              </a:rPr>
              <a:t>は、信頼性の高い観測結果を得られない場合もある</a:t>
            </a:r>
            <a:r>
              <a:rPr lang="en-US" altLang="ja-JP" sz="2000" dirty="0" smtClean="0">
                <a:solidFill>
                  <a:srgbClr val="FFFFFF"/>
                </a:solidFill>
              </a:rPr>
              <a:t>. </a:t>
            </a:r>
            <a:r>
              <a:rPr lang="ja-JP" altLang="en-US" sz="2000" dirty="0" smtClean="0">
                <a:solidFill>
                  <a:srgbClr val="FFFFFF"/>
                </a:solidFill>
              </a:rPr>
              <a:t>複数台の共</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en-US" altLang="ja-JP" sz="2000" dirty="0" smtClean="0">
                <a:solidFill>
                  <a:srgbClr val="FFFFFF"/>
                </a:solidFill>
              </a:rPr>
              <a:t>  </a:t>
            </a:r>
            <a:r>
              <a:rPr lang="ja-JP" altLang="en-US" sz="2000" dirty="0" smtClean="0">
                <a:solidFill>
                  <a:srgbClr val="FFFFFF"/>
                </a:solidFill>
              </a:rPr>
              <a:t>同観測によって、初めて波源の方向・偏波の特定が可能になる</a:t>
            </a:r>
            <a:r>
              <a:rPr lang="en-US" altLang="ja-JP" sz="2000" dirty="0" smtClean="0">
                <a:solidFill>
                  <a:srgbClr val="FFFFFF"/>
                </a:solidFill>
              </a:rPr>
              <a:t>.</a:t>
            </a:r>
            <a:r>
              <a:rPr lang="ja-JP" altLang="en-US" sz="2000" dirty="0" smtClean="0">
                <a:solidFill>
                  <a:srgbClr val="FFFFFF"/>
                </a:solidFill>
                <a:latin typeface="Tahoma" pitchFamily="34" charset="0"/>
              </a:rPr>
              <a:t>　</a:t>
            </a:r>
            <a:endParaRPr lang="en-US" altLang="ja-JP" sz="20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en-US" altLang="ja-JP" sz="2000" dirty="0" smtClean="0">
                <a:solidFill>
                  <a:srgbClr val="FFFFFF"/>
                </a:solidFill>
              </a:rPr>
              <a:t>  </a:t>
            </a:r>
            <a:r>
              <a:rPr lang="ja-JP" altLang="en-US" sz="2000" dirty="0" smtClean="0">
                <a:solidFill>
                  <a:srgbClr val="FFFFFF"/>
                </a:solidFill>
              </a:rPr>
              <a:t>そのような事情から、</a:t>
            </a:r>
            <a:r>
              <a:rPr lang="en-US" altLang="ja-JP" sz="2000" dirty="0" smtClean="0">
                <a:solidFill>
                  <a:srgbClr val="FFFFFF"/>
                </a:solidFill>
              </a:rPr>
              <a:t>LIGO, VIRGO</a:t>
            </a:r>
            <a:r>
              <a:rPr lang="ja-JP" altLang="en-US" sz="2000" dirty="0" smtClean="0">
                <a:solidFill>
                  <a:srgbClr val="FFFFFF"/>
                </a:solidFill>
              </a:rPr>
              <a:t>も</a:t>
            </a:r>
            <a:r>
              <a:rPr lang="en-US" altLang="ja-JP" sz="2000" dirty="0" smtClean="0">
                <a:solidFill>
                  <a:srgbClr val="FFFFFF"/>
                </a:solidFill>
              </a:rPr>
              <a:t>LCGT</a:t>
            </a:r>
            <a:r>
              <a:rPr lang="ja-JP" altLang="en-US" sz="2000" dirty="0" smtClean="0">
                <a:solidFill>
                  <a:srgbClr val="FFFFFF"/>
                </a:solidFill>
              </a:rPr>
              <a:t>に協力的である</a:t>
            </a:r>
            <a:r>
              <a:rPr lang="en-US" altLang="ja-JP" sz="2000" dirty="0" smtClean="0">
                <a:solidFill>
                  <a:srgbClr val="FFFFFF"/>
                </a:solidFill>
              </a:rPr>
              <a:t>.</a:t>
            </a:r>
            <a:endParaRPr lang="en-US" altLang="ja-JP" sz="2000" dirty="0" smtClean="0">
              <a:solidFill>
                <a:srgbClr val="FFFFFF"/>
              </a:solidFill>
              <a:latin typeface="Tahoma" pitchFamily="34" charset="0"/>
            </a:endParaRPr>
          </a:p>
        </p:txBody>
      </p:sp>
      <p:sp>
        <p:nvSpPr>
          <p:cNvPr id="13" name="Rectangle 11"/>
          <p:cNvSpPr>
            <a:spLocks noChangeArrowheads="1"/>
          </p:cNvSpPr>
          <p:nvPr/>
        </p:nvSpPr>
        <p:spPr bwMode="auto">
          <a:xfrm>
            <a:off x="1000100" y="857232"/>
            <a:ext cx="7632848" cy="120032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a:t>
            </a:r>
            <a:r>
              <a:rPr lang="en-US" altLang="ja-JP" sz="2000" dirty="0" smtClean="0">
                <a:solidFill>
                  <a:srgbClr val="FFFFFF"/>
                </a:solidFill>
              </a:rPr>
              <a:t>LCGT</a:t>
            </a:r>
            <a:r>
              <a:rPr lang="ja-JP" altLang="en-US" sz="2000" dirty="0" smtClean="0">
                <a:solidFill>
                  <a:srgbClr val="FFFFFF"/>
                </a:solidFill>
              </a:rPr>
              <a:t>をより確実に稼働させ、より多くの科学的成果を得る</a:t>
            </a:r>
            <a:r>
              <a:rPr lang="ja-JP" altLang="en-US" sz="2000" dirty="0" smtClean="0">
                <a:solidFill>
                  <a:srgbClr val="FFFFFF"/>
                </a:solidFill>
                <a:latin typeface="Tahoma" pitchFamily="34" charset="0"/>
              </a:rPr>
              <a:t>ことが</a:t>
            </a:r>
            <a:endParaRPr lang="en-US" altLang="ja-JP" sz="20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ja-JP" altLang="en-US" sz="2000" dirty="0" smtClean="0">
                <a:solidFill>
                  <a:srgbClr val="FFFFFF"/>
                </a:solidFill>
              </a:rPr>
              <a:t>　</a:t>
            </a:r>
            <a:r>
              <a:rPr lang="ja-JP" altLang="en-US" sz="2000" dirty="0" smtClean="0">
                <a:solidFill>
                  <a:srgbClr val="FFFFFF"/>
                </a:solidFill>
                <a:latin typeface="Tahoma" pitchFamily="34" charset="0"/>
              </a:rPr>
              <a:t>最も重要</a:t>
            </a:r>
            <a:r>
              <a:rPr lang="en-US" altLang="ja-JP" sz="2000" dirty="0" smtClean="0">
                <a:solidFill>
                  <a:srgbClr val="FFFFFF"/>
                </a:solidFill>
                <a:latin typeface="Tahoma" pitchFamily="34" charset="0"/>
              </a:rPr>
              <a:t>.</a:t>
            </a:r>
            <a:r>
              <a:rPr lang="ja-JP" altLang="en-US" sz="2000" dirty="0" smtClean="0">
                <a:solidFill>
                  <a:srgbClr val="FFFFFF"/>
                </a:solidFill>
                <a:latin typeface="Tahoma" pitchFamily="34" charset="0"/>
              </a:rPr>
              <a:t>　途中段階での廻り道は最小限に抑え、最終的な感度</a:t>
            </a:r>
            <a:endParaRPr lang="en-US" altLang="ja-JP" sz="20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ja-JP" altLang="en-US" sz="2000" dirty="0" smtClean="0">
                <a:solidFill>
                  <a:srgbClr val="FFFFFF"/>
                </a:solidFill>
              </a:rPr>
              <a:t>　と安定度の達成を第一に考えるべきである</a:t>
            </a:r>
            <a:r>
              <a:rPr lang="en-US" altLang="ja-JP" sz="2000" dirty="0" smtClean="0">
                <a:solidFill>
                  <a:srgbClr val="FFFFFF"/>
                </a:solidFill>
              </a:rPr>
              <a:t>.</a:t>
            </a:r>
            <a:endParaRPr lang="en-US" altLang="ja-JP" sz="2000" dirty="0" smtClean="0">
              <a:solidFill>
                <a:srgbClr val="FFFFFF"/>
              </a:solidFill>
              <a:latin typeface="Tahoma" pitchFamily="34" charset="0"/>
            </a:endParaRPr>
          </a:p>
        </p:txBody>
      </p:sp>
      <p:sp>
        <p:nvSpPr>
          <p:cNvPr id="7" name="Rectangle 11"/>
          <p:cNvSpPr>
            <a:spLocks noChangeArrowheads="1"/>
          </p:cNvSpPr>
          <p:nvPr/>
        </p:nvSpPr>
        <p:spPr bwMode="auto">
          <a:xfrm>
            <a:off x="1000100" y="4729001"/>
            <a:ext cx="7632848" cy="156966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a:t>
            </a:r>
            <a:r>
              <a:rPr lang="en-US" altLang="ja-JP" sz="2000" dirty="0" smtClean="0">
                <a:solidFill>
                  <a:srgbClr val="FFFFFF"/>
                </a:solidFill>
                <a:latin typeface="Tahoma" pitchFamily="34" charset="0"/>
              </a:rPr>
              <a:t>LCGT</a:t>
            </a:r>
            <a:r>
              <a:rPr lang="ja-JP" altLang="en-US" sz="2000" dirty="0" smtClean="0">
                <a:solidFill>
                  <a:srgbClr val="FFFFFF"/>
                </a:solidFill>
                <a:latin typeface="Tahoma" pitchFamily="34" charset="0"/>
              </a:rPr>
              <a:t>では、第</a:t>
            </a:r>
            <a:r>
              <a:rPr lang="en-US" altLang="ja-JP" sz="2000" dirty="0" smtClean="0">
                <a:solidFill>
                  <a:srgbClr val="FFFFFF"/>
                </a:solidFill>
                <a:latin typeface="Tahoma" pitchFamily="34" charset="0"/>
              </a:rPr>
              <a:t>2.5</a:t>
            </a:r>
            <a:r>
              <a:rPr lang="ja-JP" altLang="en-US" sz="2000" dirty="0" smtClean="0">
                <a:solidFill>
                  <a:srgbClr val="FFFFFF"/>
                </a:solidFill>
                <a:latin typeface="Tahoma" pitchFamily="34" charset="0"/>
              </a:rPr>
              <a:t>世代ともいえる独自性を持っており</a:t>
            </a:r>
            <a:r>
              <a:rPr lang="ja-JP" altLang="en-US" sz="2000" dirty="0" smtClean="0">
                <a:solidFill>
                  <a:srgbClr val="FFFFFF"/>
                </a:solidFill>
              </a:rPr>
              <a:t>、干渉計技術</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においては、国際的にも日本人の果たしている比重は大きい</a:t>
            </a:r>
            <a:r>
              <a:rPr lang="en-US" altLang="ja-JP" sz="2000" dirty="0" smtClean="0">
                <a:solidFill>
                  <a:srgbClr val="FFFFFF"/>
                </a:solidFill>
              </a:rPr>
              <a:t>.</a:t>
            </a:r>
            <a:r>
              <a:rPr lang="ja-JP" altLang="en-US" sz="2000" dirty="0" smtClean="0">
                <a:solidFill>
                  <a:srgbClr val="FFFFFF"/>
                </a:solidFill>
              </a:rPr>
              <a:t>　それ</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a:t>
            </a:r>
            <a:r>
              <a:rPr lang="ja-JP" altLang="en-US" sz="2000" dirty="0" err="1" smtClean="0">
                <a:solidFill>
                  <a:srgbClr val="FFFFFF"/>
                </a:solidFill>
              </a:rPr>
              <a:t>らの</a:t>
            </a:r>
            <a:r>
              <a:rPr lang="ja-JP" altLang="en-US" sz="2000" dirty="0" smtClean="0">
                <a:solidFill>
                  <a:srgbClr val="FFFFFF"/>
                </a:solidFill>
              </a:rPr>
              <a:t>面で国際的に主導的な立場を占めつつ、可能な部分は国際協</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力のもとで、より確実な実現を目指すべきである</a:t>
            </a:r>
            <a:r>
              <a:rPr lang="en-US" altLang="ja-JP" sz="2000" dirty="0" smtClean="0">
                <a:solidFill>
                  <a:srgbClr val="FFFFFF"/>
                </a:solidFill>
              </a:rPr>
              <a:t>.</a:t>
            </a:r>
          </a:p>
        </p:txBody>
      </p:sp>
    </p:spTree>
  </p:cSld>
  <p:clrMapOvr>
    <a:masterClrMapping/>
  </p:clrMapOvr>
  <p:transition advTm="52992"/>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lum bright="-60000" contrast="-60000"/>
          </a:blip>
          <a:srcRect/>
          <a:stretch>
            <a:fillRect/>
          </a:stretch>
        </p:blipFill>
        <p:spPr bwMode="auto">
          <a:xfrm>
            <a:off x="4643438" y="755258"/>
            <a:ext cx="4214842" cy="5676460"/>
          </a:xfrm>
          <a:prstGeom prst="rect">
            <a:avLst/>
          </a:prstGeom>
          <a:noFill/>
          <a:ln w="9525">
            <a:noFill/>
            <a:miter lim="800000"/>
            <a:headEnd/>
            <a:tailEnd/>
          </a:ln>
          <a:effectLst/>
        </p:spPr>
      </p:pic>
      <p:sp>
        <p:nvSpPr>
          <p:cNvPr id="7"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118213" name="Rectangle 5"/>
          <p:cNvSpPr>
            <a:spLocks noGrp="1" noChangeArrowheads="1"/>
          </p:cNvSpPr>
          <p:nvPr>
            <p:ph type="body" idx="4294967295"/>
          </p:nvPr>
        </p:nvSpPr>
        <p:spPr>
          <a:xfrm>
            <a:off x="757238" y="765175"/>
            <a:ext cx="8386762" cy="5711825"/>
          </a:xfrm>
        </p:spPr>
        <p:txBody>
          <a:bodyPr/>
          <a:lstStyle/>
          <a:p>
            <a:pPr>
              <a:buFont typeface="Wingdings" pitchFamily="2" charset="2"/>
              <a:buNone/>
            </a:pPr>
            <a:r>
              <a:rPr lang="en-US" altLang="ja-JP" dirty="0"/>
              <a:t> </a:t>
            </a:r>
          </a:p>
        </p:txBody>
      </p:sp>
      <p:sp>
        <p:nvSpPr>
          <p:cNvPr id="1118212" name="Rectangle 4"/>
          <p:cNvSpPr>
            <a:spLocks noChangeArrowheads="1"/>
          </p:cNvSpPr>
          <p:nvPr/>
        </p:nvSpPr>
        <p:spPr bwMode="auto">
          <a:xfrm>
            <a:off x="1571604" y="1944319"/>
            <a:ext cx="5429288" cy="68287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3600" b="1" dirty="0" smtClean="0">
                <a:solidFill>
                  <a:srgbClr val="F8F8F8"/>
                </a:solidFill>
                <a:effectLst>
                  <a:outerShdw blurRad="38100" dist="38100" dir="2700000" algn="tl">
                    <a:srgbClr val="C0C0C0"/>
                  </a:outerShdw>
                </a:effectLst>
              </a:rPr>
              <a:t>2. </a:t>
            </a:r>
            <a:r>
              <a:rPr lang="ja-JP" altLang="en-US" sz="3600" b="1" dirty="0" smtClean="0">
                <a:solidFill>
                  <a:srgbClr val="F8F8F8"/>
                </a:solidFill>
                <a:effectLst>
                  <a:outerShdw blurRad="38100" dist="38100" dir="2700000" algn="tl">
                    <a:srgbClr val="C0C0C0"/>
                  </a:outerShdw>
                </a:effectLst>
              </a:rPr>
              <a:t>重力波</a:t>
            </a:r>
            <a:endParaRPr lang="en-US" altLang="ja-JP" sz="3600" b="1" dirty="0" smtClean="0">
              <a:solidFill>
                <a:srgbClr val="F8F8F8"/>
              </a:solidFill>
              <a:effectLst>
                <a:outerShdw blurRad="38100" dist="38100" dir="2700000" algn="tl">
                  <a:srgbClr val="C0C0C0"/>
                </a:outerShdw>
              </a:effectLst>
            </a:endParaRPr>
          </a:p>
        </p:txBody>
      </p:sp>
      <p:sp>
        <p:nvSpPr>
          <p:cNvPr id="6" name="Rectangle 4"/>
          <p:cNvSpPr>
            <a:spLocks noChangeArrowheads="1"/>
          </p:cNvSpPr>
          <p:nvPr/>
        </p:nvSpPr>
        <p:spPr bwMode="auto">
          <a:xfrm>
            <a:off x="2100576" y="3026029"/>
            <a:ext cx="5429288" cy="2456057"/>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3200" b="1" dirty="0" smtClean="0">
                <a:solidFill>
                  <a:srgbClr val="FFCCCC"/>
                </a:solidFill>
                <a:effectLst>
                  <a:outerShdw blurRad="38100" dist="38100" dir="2700000" algn="tl">
                    <a:srgbClr val="C0C0C0"/>
                  </a:outerShdw>
                </a:effectLst>
              </a:rPr>
              <a:t>重力波天文学</a:t>
            </a:r>
            <a:endParaRPr lang="en-US" altLang="ja-JP" sz="3200" b="1" dirty="0" smtClean="0">
              <a:solidFill>
                <a:srgbClr val="FFCCCC"/>
              </a:solidFill>
              <a:effectLst>
                <a:outerShdw blurRad="38100" dist="38100" dir="2700000" algn="tl">
                  <a:srgbClr val="C0C0C0"/>
                </a:outerShdw>
              </a:effectLst>
            </a:endParaRPr>
          </a:p>
          <a:p>
            <a:pPr algn="l">
              <a:lnSpc>
                <a:spcPct val="120000"/>
              </a:lnSpc>
              <a:buClr>
                <a:schemeClr val="accent2"/>
              </a:buClr>
              <a:buSzPct val="70000"/>
              <a:buFont typeface="Wingdings" pitchFamily="2" charset="2"/>
              <a:buNone/>
            </a:pPr>
            <a:r>
              <a:rPr lang="en-US" altLang="ja-JP" sz="3200" b="1" dirty="0" smtClean="0">
                <a:solidFill>
                  <a:srgbClr val="FFFFFF"/>
                </a:solidFill>
                <a:effectLst>
                  <a:outerShdw blurRad="38100" dist="38100" dir="2700000" algn="tl">
                    <a:srgbClr val="C0C0C0"/>
                  </a:outerShdw>
                </a:effectLst>
              </a:rPr>
              <a:t>LCGT</a:t>
            </a:r>
          </a:p>
          <a:p>
            <a:pPr algn="l">
              <a:lnSpc>
                <a:spcPct val="120000"/>
              </a:lnSpc>
              <a:buClr>
                <a:schemeClr val="accent2"/>
              </a:buClr>
              <a:buSzPct val="70000"/>
              <a:buFont typeface="Wingdings" pitchFamily="2" charset="2"/>
              <a:buNone/>
            </a:pPr>
            <a:r>
              <a:rPr lang="en-US" altLang="ja-JP" sz="3200" b="1" dirty="0" smtClean="0">
                <a:solidFill>
                  <a:srgbClr val="FFFFFF"/>
                </a:solidFill>
                <a:effectLst>
                  <a:outerShdw blurRad="38100" dist="38100" dir="2700000" algn="tl">
                    <a:srgbClr val="C0C0C0"/>
                  </a:outerShdw>
                </a:effectLst>
              </a:rPr>
              <a:t>DECIGO</a:t>
            </a:r>
            <a:r>
              <a:rPr lang="ja-JP" altLang="en-US" sz="3200" b="1" dirty="0" smtClean="0">
                <a:solidFill>
                  <a:srgbClr val="FFFFFF"/>
                </a:solidFill>
                <a:effectLst>
                  <a:outerShdw blurRad="38100" dist="38100" dir="2700000" algn="tl">
                    <a:srgbClr val="C0C0C0"/>
                  </a:outerShdw>
                </a:effectLst>
              </a:rPr>
              <a:t>と前哨衛星</a:t>
            </a:r>
            <a:endParaRPr lang="en-US" altLang="ja-JP" sz="3200" b="1" dirty="0" smtClean="0">
              <a:solidFill>
                <a:srgbClr val="FFFFFF"/>
              </a:solidFill>
              <a:effectLst>
                <a:outerShdw blurRad="38100" dist="38100" dir="2700000" algn="tl">
                  <a:srgbClr val="C0C0C0"/>
                </a:outerShdw>
              </a:effectLst>
            </a:endParaRPr>
          </a:p>
          <a:p>
            <a:pPr algn="l">
              <a:lnSpc>
                <a:spcPct val="120000"/>
              </a:lnSpc>
              <a:buClr>
                <a:schemeClr val="accent2"/>
              </a:buClr>
              <a:buSzPct val="70000"/>
              <a:buFont typeface="Wingdings" pitchFamily="2" charset="2"/>
              <a:buNone/>
            </a:pPr>
            <a:r>
              <a:rPr lang="ja-JP" altLang="en-US" sz="3200" b="1" dirty="0" smtClean="0">
                <a:solidFill>
                  <a:srgbClr val="FFFFFF"/>
                </a:solidFill>
                <a:effectLst>
                  <a:outerShdw blurRad="38100" dist="38100" dir="2700000" algn="tl">
                    <a:srgbClr val="C0C0C0"/>
                  </a:outerShdw>
                </a:effectLst>
              </a:rPr>
              <a:t>捩じれ型重力波検出器</a:t>
            </a:r>
            <a:endParaRPr lang="en-US" altLang="ja-JP" sz="3200" b="1" dirty="0" smtClean="0">
              <a:solidFill>
                <a:srgbClr val="FFFFFF"/>
              </a:solidFill>
              <a:effectLst>
                <a:outerShdw blurRad="38100" dist="38100" dir="2700000" algn="tl">
                  <a:srgbClr val="C0C0C0"/>
                </a:outerShdw>
              </a:effectLst>
            </a:endParaRPr>
          </a:p>
        </p:txBody>
      </p:sp>
      <p:sp>
        <p:nvSpPr>
          <p:cNvPr id="8" name="右矢印 7"/>
          <p:cNvSpPr/>
          <p:nvPr/>
        </p:nvSpPr>
        <p:spPr bwMode="auto">
          <a:xfrm>
            <a:off x="1785918" y="3264858"/>
            <a:ext cx="285752" cy="285752"/>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ransition advTm="52992"/>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地上計画と宇宙ミッション</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4" name="Rectangle 11"/>
          <p:cNvSpPr>
            <a:spLocks noChangeArrowheads="1"/>
          </p:cNvSpPr>
          <p:nvPr/>
        </p:nvSpPr>
        <p:spPr bwMode="auto">
          <a:xfrm>
            <a:off x="1043608" y="853282"/>
            <a:ext cx="7632848" cy="789768"/>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・現在、最優先するプロジェクトは地上重力波望遠鏡</a:t>
            </a:r>
            <a:r>
              <a:rPr lang="en-US" altLang="ja-JP" sz="2000" dirty="0" smtClean="0">
                <a:solidFill>
                  <a:srgbClr val="FFFFFF"/>
                </a:solidFill>
              </a:rPr>
              <a:t>LCGT</a:t>
            </a:r>
            <a:r>
              <a:rPr lang="ja-JP" altLang="en-US" sz="2000" dirty="0" smtClean="0">
                <a:solidFill>
                  <a:srgbClr val="FFFFFF"/>
                </a:solidFill>
              </a:rPr>
              <a:t>であるが、</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　宇宙ミッションも続けるべきであると考えている</a:t>
            </a:r>
            <a:r>
              <a:rPr lang="en-US" altLang="ja-JP" sz="2000" dirty="0" smtClean="0">
                <a:solidFill>
                  <a:srgbClr val="FFFFFF"/>
                </a:solidFill>
                <a:latin typeface="Tahoma" pitchFamily="34" charset="0"/>
              </a:rPr>
              <a:t>.</a:t>
            </a:r>
          </a:p>
        </p:txBody>
      </p:sp>
      <p:sp>
        <p:nvSpPr>
          <p:cNvPr id="5" name="Rectangle 11"/>
          <p:cNvSpPr>
            <a:spLocks noChangeArrowheads="1"/>
          </p:cNvSpPr>
          <p:nvPr/>
        </p:nvSpPr>
        <p:spPr bwMode="auto">
          <a:xfrm>
            <a:off x="1071538" y="1787902"/>
            <a:ext cx="7632848" cy="156966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・宇宙ミッションは、実現までに長い時間を要するため、現在から進め</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ている必要がある</a:t>
            </a:r>
            <a:r>
              <a:rPr lang="en-US" altLang="ja-JP" sz="2000" dirty="0" smtClean="0">
                <a:solidFill>
                  <a:srgbClr val="FFFFFF"/>
                </a:solidFill>
              </a:rPr>
              <a:t>.</a:t>
            </a:r>
            <a:r>
              <a:rPr lang="ja-JP" altLang="en-US" sz="2000" dirty="0" smtClean="0">
                <a:solidFill>
                  <a:srgbClr val="FFFFFF"/>
                </a:solidFill>
              </a:rPr>
              <a:t>　特に、人材の育成は重要である</a:t>
            </a:r>
            <a:r>
              <a:rPr lang="en-US" altLang="ja-JP" sz="2000" dirty="0" smtClean="0">
                <a:solidFill>
                  <a:srgbClr val="FFFFFF"/>
                </a:solidFill>
                <a:latin typeface="Tahoma" pitchFamily="34" charset="0"/>
              </a:rPr>
              <a:t>. SWIM</a:t>
            </a:r>
            <a:r>
              <a:rPr lang="ja-JP" altLang="en-US" sz="2000" dirty="0" smtClean="0">
                <a:solidFill>
                  <a:srgbClr val="FFFFFF"/>
                </a:solidFill>
                <a:latin typeface="Tahoma" pitchFamily="34" charset="0"/>
              </a:rPr>
              <a:t>の成功</a:t>
            </a:r>
            <a:endParaRPr lang="en-US" altLang="ja-JP" sz="20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ja-JP" altLang="en-US" sz="2000" dirty="0" smtClean="0">
                <a:solidFill>
                  <a:srgbClr val="FFFFFF"/>
                </a:solidFill>
              </a:rPr>
              <a:t>　を通して優秀な人材が育ちつつあり、その芽を失うことは致命的な</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機会の損失になりかねない</a:t>
            </a:r>
            <a:r>
              <a:rPr lang="en-US" altLang="ja-JP" sz="2000" dirty="0" smtClean="0">
                <a:solidFill>
                  <a:srgbClr val="FFFFFF"/>
                </a:solidFill>
              </a:rPr>
              <a:t>.</a:t>
            </a:r>
          </a:p>
        </p:txBody>
      </p:sp>
      <p:sp>
        <p:nvSpPr>
          <p:cNvPr id="6" name="Rectangle 11"/>
          <p:cNvSpPr>
            <a:spLocks noChangeArrowheads="1"/>
          </p:cNvSpPr>
          <p:nvPr/>
        </p:nvSpPr>
        <p:spPr bwMode="auto">
          <a:xfrm>
            <a:off x="1011118" y="4762039"/>
            <a:ext cx="7632848" cy="156966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・優秀な学生が重力波分野に興味を示してくれている</a:t>
            </a:r>
            <a:r>
              <a:rPr lang="en-US" altLang="ja-JP" sz="2000" dirty="0" smtClean="0">
                <a:solidFill>
                  <a:srgbClr val="FFFFFF"/>
                </a:solidFill>
              </a:rPr>
              <a:t>. </a:t>
            </a:r>
            <a:r>
              <a:rPr lang="ja-JP" altLang="en-US" sz="2000" dirty="0" smtClean="0">
                <a:solidFill>
                  <a:srgbClr val="FFFFFF"/>
                </a:solidFill>
              </a:rPr>
              <a:t>これは、</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重力波による新しい天文学と、宇宙という科学技術のフロンティア</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があるからだと考える</a:t>
            </a:r>
            <a:r>
              <a:rPr lang="en-US" altLang="ja-JP" sz="2000" dirty="0" smtClean="0">
                <a:solidFill>
                  <a:srgbClr val="FFFFFF"/>
                </a:solidFill>
              </a:rPr>
              <a:t>. </a:t>
            </a:r>
            <a:r>
              <a:rPr lang="ja-JP" altLang="en-US" sz="2000" dirty="0" smtClean="0">
                <a:solidFill>
                  <a:srgbClr val="FFFFFF"/>
                </a:solidFill>
              </a:rPr>
              <a:t>学生にこのような選択肢を与えることは、</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物理教室をより魅力的にすることにもなるだろう</a:t>
            </a:r>
            <a:r>
              <a:rPr lang="en-US" altLang="ja-JP" sz="2000" dirty="0" smtClean="0">
                <a:solidFill>
                  <a:srgbClr val="FFFFFF"/>
                </a:solidFill>
              </a:rPr>
              <a:t>.</a:t>
            </a:r>
          </a:p>
        </p:txBody>
      </p:sp>
      <p:sp>
        <p:nvSpPr>
          <p:cNvPr id="7" name="Rectangle 11"/>
          <p:cNvSpPr>
            <a:spLocks noChangeArrowheads="1"/>
          </p:cNvSpPr>
          <p:nvPr/>
        </p:nvSpPr>
        <p:spPr bwMode="auto">
          <a:xfrm>
            <a:off x="1082556" y="3443117"/>
            <a:ext cx="7632848" cy="120032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・重力波分野を戦略的に発展させていくために、地上計画と宇宙</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ミッションの全体を見渡す立場の人間が必要である</a:t>
            </a:r>
            <a:r>
              <a:rPr lang="en-US" altLang="ja-JP" sz="2000" dirty="0" smtClean="0">
                <a:solidFill>
                  <a:srgbClr val="FFFFFF"/>
                </a:solidFill>
              </a:rPr>
              <a:t>. </a:t>
            </a:r>
            <a:r>
              <a:rPr lang="ja-JP" altLang="en-US" sz="2000" dirty="0" smtClean="0">
                <a:solidFill>
                  <a:srgbClr val="FFFFFF"/>
                </a:solidFill>
              </a:rPr>
              <a:t>現時点で双方</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に深く関わっている研究者は限られている</a:t>
            </a:r>
            <a:r>
              <a:rPr lang="en-US" altLang="ja-JP" sz="2000" dirty="0" smtClean="0">
                <a:solidFill>
                  <a:srgbClr val="FFFFFF"/>
                </a:solidFill>
              </a:rPr>
              <a:t>.</a:t>
            </a:r>
          </a:p>
        </p:txBody>
      </p:sp>
    </p:spTree>
  </p:cSld>
  <p:clrMapOvr>
    <a:masterClrMapping/>
  </p:clrMapOvr>
  <p:transition advTm="52992"/>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研究・教育とプロジェクト</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4" name="Rectangle 11"/>
          <p:cNvSpPr>
            <a:spLocks noChangeArrowheads="1"/>
          </p:cNvSpPr>
          <p:nvPr/>
        </p:nvSpPr>
        <p:spPr bwMode="auto">
          <a:xfrm>
            <a:off x="1043608" y="1124744"/>
            <a:ext cx="7632848" cy="420436"/>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・分野の発展にとって、人材の育成は最重要事項である</a:t>
            </a:r>
            <a:r>
              <a:rPr lang="en-US" altLang="ja-JP" sz="2000" dirty="0" smtClean="0">
                <a:solidFill>
                  <a:srgbClr val="FFFFFF"/>
                </a:solidFill>
              </a:rPr>
              <a:t>.</a:t>
            </a:r>
            <a:endParaRPr lang="en-US" altLang="ja-JP" sz="2000" dirty="0" smtClean="0">
              <a:solidFill>
                <a:srgbClr val="FFFFFF"/>
              </a:solidFill>
              <a:latin typeface="Tahoma" pitchFamily="34" charset="0"/>
            </a:endParaRPr>
          </a:p>
        </p:txBody>
      </p:sp>
      <p:sp>
        <p:nvSpPr>
          <p:cNvPr id="5" name="Rectangle 11"/>
          <p:cNvSpPr>
            <a:spLocks noChangeArrowheads="1"/>
          </p:cNvSpPr>
          <p:nvPr/>
        </p:nvSpPr>
        <p:spPr bwMode="auto">
          <a:xfrm>
            <a:off x="1071538" y="1714488"/>
            <a:ext cx="7632848" cy="120032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・学生を、知識や経験が浅い状態で大規模プロジェクトの一部と</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して従事させることは、労働力として消費してしまうだけになる</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可能性を持っている</a:t>
            </a:r>
            <a:r>
              <a:rPr lang="en-US" altLang="ja-JP" sz="2000" dirty="0" smtClean="0">
                <a:solidFill>
                  <a:srgbClr val="FFFFFF"/>
                </a:solidFill>
              </a:rPr>
              <a:t>.</a:t>
            </a:r>
            <a:endParaRPr lang="en-US" altLang="ja-JP" sz="2000" dirty="0" smtClean="0">
              <a:solidFill>
                <a:srgbClr val="FFFFFF"/>
              </a:solidFill>
              <a:latin typeface="Tahoma" pitchFamily="34" charset="0"/>
            </a:endParaRPr>
          </a:p>
        </p:txBody>
      </p:sp>
      <p:sp>
        <p:nvSpPr>
          <p:cNvPr id="6" name="Rectangle 11"/>
          <p:cNvSpPr>
            <a:spLocks noChangeArrowheads="1"/>
          </p:cNvSpPr>
          <p:nvPr/>
        </p:nvSpPr>
        <p:spPr bwMode="auto">
          <a:xfrm>
            <a:off x="1000100" y="3014489"/>
            <a:ext cx="7632848" cy="789768"/>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・個人の新しい発想と自由裁量で進められる比較的小規模な実験</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テーマと装置を持つことは、人材育成に大いに役に立つであろう</a:t>
            </a:r>
            <a:r>
              <a:rPr lang="en-US" altLang="ja-JP" sz="2000" dirty="0" smtClean="0">
                <a:solidFill>
                  <a:srgbClr val="FFFFFF"/>
                </a:solidFill>
              </a:rPr>
              <a:t>.</a:t>
            </a:r>
            <a:endParaRPr lang="en-US" altLang="ja-JP" sz="2000" dirty="0" smtClean="0">
              <a:solidFill>
                <a:srgbClr val="FFFFFF"/>
              </a:solidFill>
              <a:latin typeface="Tahoma" pitchFamily="34" charset="0"/>
            </a:endParaRPr>
          </a:p>
        </p:txBody>
      </p:sp>
      <p:sp>
        <p:nvSpPr>
          <p:cNvPr id="7" name="Rectangle 11"/>
          <p:cNvSpPr>
            <a:spLocks noChangeArrowheads="1"/>
          </p:cNvSpPr>
          <p:nvPr/>
        </p:nvSpPr>
        <p:spPr bwMode="auto">
          <a:xfrm>
            <a:off x="1011118" y="4000504"/>
            <a:ext cx="7632848" cy="1938992"/>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・研究室レベルの実験として、科学目標や実験技術において重力波</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en-US" altLang="ja-JP" sz="2000" dirty="0" smtClean="0">
                <a:solidFill>
                  <a:srgbClr val="FFFFFF"/>
                </a:solidFill>
              </a:rPr>
              <a:t>  </a:t>
            </a:r>
            <a:r>
              <a:rPr lang="ja-JP" altLang="en-US" sz="2000" dirty="0" smtClean="0">
                <a:solidFill>
                  <a:srgbClr val="FFFFFF"/>
                </a:solidFill>
              </a:rPr>
              <a:t>研究と通じる部分も多い重力実験、重力波検出器感度の向上の</a:t>
            </a:r>
            <a:r>
              <a:rPr lang="ja-JP" altLang="en-US" sz="2000" dirty="0" err="1" smtClean="0">
                <a:solidFill>
                  <a:srgbClr val="FFFFFF"/>
                </a:solidFill>
              </a:rPr>
              <a:t>た</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a:t>
            </a:r>
            <a:r>
              <a:rPr lang="ja-JP" altLang="en-US" sz="2000" dirty="0" err="1" smtClean="0">
                <a:solidFill>
                  <a:srgbClr val="FFFFFF"/>
                </a:solidFill>
              </a:rPr>
              <a:t>めだけで</a:t>
            </a:r>
            <a:r>
              <a:rPr lang="ja-JP" altLang="en-US" sz="2000" dirty="0" smtClean="0">
                <a:solidFill>
                  <a:srgbClr val="FFFFFF"/>
                </a:solidFill>
              </a:rPr>
              <a:t>なく、それ自体が物理対象としても興味深い量子光学実験、</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熱雑音の研究、精密計測技術など、多くの方向性での選択肢や、</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研究の発展の可能性が考えられる</a:t>
            </a:r>
            <a:r>
              <a:rPr lang="en-US" altLang="ja-JP" sz="2000" dirty="0" smtClean="0">
                <a:solidFill>
                  <a:srgbClr val="FFFFFF"/>
                </a:solidFill>
              </a:rPr>
              <a:t>.</a:t>
            </a:r>
            <a:endParaRPr lang="en-US" altLang="ja-JP" sz="2000" dirty="0" smtClean="0">
              <a:solidFill>
                <a:srgbClr val="FFFFFF"/>
              </a:solidFill>
              <a:latin typeface="Tahoma" pitchFamily="34" charset="0"/>
            </a:endParaRPr>
          </a:p>
        </p:txBody>
      </p:sp>
    </p:spTree>
  </p:cSld>
  <p:clrMapOvr>
    <a:masterClrMapping/>
  </p:clrMapOvr>
  <p:transition advTm="52992"/>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さいごに</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4" name="Rectangle 11"/>
          <p:cNvSpPr>
            <a:spLocks noChangeArrowheads="1"/>
          </p:cNvSpPr>
          <p:nvPr/>
        </p:nvSpPr>
        <p:spPr bwMode="auto">
          <a:xfrm>
            <a:off x="1043608" y="1500174"/>
            <a:ext cx="7632848" cy="830997"/>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・重力・重力波の研究によって、宇宙の成り立ちと進化について、</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他では得ることができない科学的知見が期待できる</a:t>
            </a:r>
            <a:r>
              <a:rPr lang="en-US" altLang="ja-JP" sz="2000" dirty="0" smtClean="0">
                <a:solidFill>
                  <a:srgbClr val="FFFFFF"/>
                </a:solidFill>
              </a:rPr>
              <a:t>.</a:t>
            </a:r>
            <a:endParaRPr lang="en-US" altLang="ja-JP" sz="2000" dirty="0" smtClean="0">
              <a:solidFill>
                <a:srgbClr val="FFFFFF"/>
              </a:solidFill>
              <a:latin typeface="Tahoma" pitchFamily="34" charset="0"/>
            </a:endParaRPr>
          </a:p>
        </p:txBody>
      </p:sp>
      <p:sp>
        <p:nvSpPr>
          <p:cNvPr id="8" name="Rectangle 11"/>
          <p:cNvSpPr>
            <a:spLocks noChangeArrowheads="1"/>
          </p:cNvSpPr>
          <p:nvPr/>
        </p:nvSpPr>
        <p:spPr bwMode="auto">
          <a:xfrm>
            <a:off x="1011118" y="2683558"/>
            <a:ext cx="7632848" cy="120032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・国内でも、</a:t>
            </a:r>
            <a:r>
              <a:rPr lang="en-US" altLang="ja-JP" sz="2000" dirty="0" smtClean="0">
                <a:solidFill>
                  <a:srgbClr val="FFFFFF"/>
                </a:solidFill>
              </a:rPr>
              <a:t>LCGT</a:t>
            </a:r>
            <a:r>
              <a:rPr lang="ja-JP" altLang="en-US" sz="2000" dirty="0" smtClean="0">
                <a:solidFill>
                  <a:srgbClr val="FFFFFF"/>
                </a:solidFill>
              </a:rPr>
              <a:t>の建設開始、</a:t>
            </a:r>
            <a:r>
              <a:rPr lang="en-US" altLang="ja-JP" sz="2000" dirty="0" smtClean="0">
                <a:solidFill>
                  <a:srgbClr val="FFFFFF"/>
                </a:solidFill>
              </a:rPr>
              <a:t>SWIM</a:t>
            </a:r>
            <a:r>
              <a:rPr lang="ja-JP" altLang="en-US" sz="2000" dirty="0" smtClean="0">
                <a:solidFill>
                  <a:srgbClr val="FFFFFF"/>
                </a:solidFill>
              </a:rPr>
              <a:t>の成功と</a:t>
            </a:r>
            <a:r>
              <a:rPr lang="en-US" altLang="ja-JP" sz="2000" dirty="0" smtClean="0">
                <a:solidFill>
                  <a:srgbClr val="FFFFFF"/>
                </a:solidFill>
              </a:rPr>
              <a:t>DPF/DECIGO</a:t>
            </a:r>
            <a:r>
              <a:rPr lang="ja-JP" altLang="en-US" sz="2000" dirty="0" err="1" smtClean="0">
                <a:solidFill>
                  <a:srgbClr val="FFFFFF"/>
                </a:solidFill>
              </a:rPr>
              <a:t>のた</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a:t>
            </a:r>
            <a:r>
              <a:rPr lang="ja-JP" altLang="en-US" sz="2000" dirty="0" err="1" smtClean="0">
                <a:solidFill>
                  <a:srgbClr val="FFFFFF"/>
                </a:solidFill>
              </a:rPr>
              <a:t>めの</a:t>
            </a:r>
            <a:r>
              <a:rPr lang="ja-JP" altLang="en-US" sz="2000" dirty="0" smtClean="0">
                <a:solidFill>
                  <a:srgbClr val="FFFFFF"/>
                </a:solidFill>
              </a:rPr>
              <a:t>着実な研究など、重力波天文学の創成に向けての道筋が見</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えてきている</a:t>
            </a:r>
            <a:r>
              <a:rPr lang="en-US" altLang="ja-JP" sz="2000" dirty="0" smtClean="0">
                <a:solidFill>
                  <a:srgbClr val="FFFFFF"/>
                </a:solidFill>
              </a:rPr>
              <a:t>.</a:t>
            </a:r>
            <a:endParaRPr lang="en-US" altLang="ja-JP" sz="2000" dirty="0" smtClean="0">
              <a:solidFill>
                <a:srgbClr val="FFFFFF"/>
              </a:solidFill>
              <a:latin typeface="Tahoma" pitchFamily="34" charset="0"/>
            </a:endParaRPr>
          </a:p>
        </p:txBody>
      </p:sp>
      <p:sp>
        <p:nvSpPr>
          <p:cNvPr id="9" name="Rectangle 11"/>
          <p:cNvSpPr>
            <a:spLocks noChangeArrowheads="1"/>
          </p:cNvSpPr>
          <p:nvPr/>
        </p:nvSpPr>
        <p:spPr bwMode="auto">
          <a:xfrm>
            <a:off x="1000100" y="4228935"/>
            <a:ext cx="7632848" cy="120032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rPr>
              <a:t>・地上</a:t>
            </a:r>
            <a:r>
              <a:rPr lang="en-US" altLang="ja-JP" sz="2000" dirty="0" smtClean="0">
                <a:solidFill>
                  <a:srgbClr val="FFFFFF"/>
                </a:solidFill>
              </a:rPr>
              <a:t>/</a:t>
            </a:r>
            <a:r>
              <a:rPr lang="ja-JP" altLang="en-US" sz="2000" dirty="0" smtClean="0">
                <a:solidFill>
                  <a:srgbClr val="FFFFFF"/>
                </a:solidFill>
              </a:rPr>
              <a:t>宇宙、大規模プロジェクトの推進</a:t>
            </a:r>
            <a:r>
              <a:rPr lang="en-US" altLang="ja-JP" sz="2000" dirty="0" smtClean="0">
                <a:solidFill>
                  <a:srgbClr val="FFFFFF"/>
                </a:solidFill>
              </a:rPr>
              <a:t>/</a:t>
            </a:r>
            <a:r>
              <a:rPr lang="ja-JP" altLang="en-US" sz="2000" dirty="0" smtClean="0">
                <a:solidFill>
                  <a:srgbClr val="FFFFFF"/>
                </a:solidFill>
              </a:rPr>
              <a:t>小規模実験による人材育成</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といった重力波分野全体を見渡す役割を果たすことができる機関は</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en-US" altLang="ja-JP" sz="2000" dirty="0" smtClean="0">
                <a:solidFill>
                  <a:srgbClr val="FFFFFF"/>
                </a:solidFill>
              </a:rPr>
              <a:t>  </a:t>
            </a:r>
            <a:r>
              <a:rPr lang="ja-JP" altLang="en-US" sz="2000" dirty="0" smtClean="0">
                <a:solidFill>
                  <a:srgbClr val="FFFFFF"/>
                </a:solidFill>
              </a:rPr>
              <a:t>限られている</a:t>
            </a:r>
            <a:r>
              <a:rPr lang="en-US" altLang="ja-JP" sz="2000" dirty="0" smtClean="0">
                <a:solidFill>
                  <a:srgbClr val="FFFFFF"/>
                </a:solidFill>
              </a:rPr>
              <a:t>. </a:t>
            </a:r>
            <a:r>
              <a:rPr lang="ja-JP" altLang="en-US" sz="2000" dirty="0" smtClean="0">
                <a:solidFill>
                  <a:srgbClr val="FFFFFF"/>
                </a:solidFill>
              </a:rPr>
              <a:t>東京大学・物理教室には、是非ご協力頂きたい</a:t>
            </a:r>
            <a:r>
              <a:rPr lang="en-US" altLang="ja-JP" sz="2000" dirty="0" smtClean="0">
                <a:solidFill>
                  <a:srgbClr val="FFFFFF"/>
                </a:solidFill>
              </a:rPr>
              <a:t>.</a:t>
            </a:r>
          </a:p>
        </p:txBody>
      </p:sp>
    </p:spTree>
  </p:cSld>
  <p:clrMapOvr>
    <a:masterClrMapping/>
  </p:clrMapOvr>
  <p:transition advTm="52992"/>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lum bright="-60000" contrast="-60000"/>
          </a:blip>
          <a:srcRect/>
          <a:stretch>
            <a:fillRect/>
          </a:stretch>
        </p:blipFill>
        <p:spPr bwMode="auto">
          <a:xfrm>
            <a:off x="4643438" y="755258"/>
            <a:ext cx="4214842" cy="5676460"/>
          </a:xfrm>
          <a:prstGeom prst="rect">
            <a:avLst/>
          </a:prstGeom>
          <a:noFill/>
          <a:ln w="9525">
            <a:noFill/>
            <a:miter lim="800000"/>
            <a:headEnd/>
            <a:tailEnd/>
          </a:ln>
          <a:effectLst/>
        </p:spPr>
      </p:pic>
      <p:sp>
        <p:nvSpPr>
          <p:cNvPr id="7"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118213" name="Rectangle 5"/>
          <p:cNvSpPr>
            <a:spLocks noGrp="1" noChangeArrowheads="1"/>
          </p:cNvSpPr>
          <p:nvPr>
            <p:ph type="body" idx="4294967295"/>
          </p:nvPr>
        </p:nvSpPr>
        <p:spPr>
          <a:xfrm>
            <a:off x="757238" y="765175"/>
            <a:ext cx="8386762" cy="5711825"/>
          </a:xfrm>
        </p:spPr>
        <p:txBody>
          <a:bodyPr/>
          <a:lstStyle/>
          <a:p>
            <a:pPr>
              <a:buFont typeface="Wingdings" pitchFamily="2" charset="2"/>
              <a:buNone/>
            </a:pPr>
            <a:r>
              <a:rPr lang="en-US" altLang="ja-JP" dirty="0"/>
              <a:t> </a:t>
            </a:r>
          </a:p>
        </p:txBody>
      </p:sp>
      <p:sp>
        <p:nvSpPr>
          <p:cNvPr id="1118212" name="Rectangle 4"/>
          <p:cNvSpPr>
            <a:spLocks noChangeArrowheads="1"/>
          </p:cNvSpPr>
          <p:nvPr/>
        </p:nvSpPr>
        <p:spPr bwMode="auto">
          <a:xfrm>
            <a:off x="2643174" y="2920086"/>
            <a:ext cx="4175125" cy="904863"/>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4800" b="1" dirty="0" smtClean="0">
                <a:solidFill>
                  <a:srgbClr val="F8F8F8"/>
                </a:solidFill>
                <a:effectLst>
                  <a:outerShdw blurRad="38100" dist="38100" dir="2700000" algn="tl">
                    <a:srgbClr val="C0C0C0"/>
                  </a:outerShdw>
                </a:effectLst>
              </a:rPr>
              <a:t>　　</a:t>
            </a:r>
            <a:r>
              <a:rPr lang="en-US" altLang="ja-JP" sz="4800" b="1" dirty="0" smtClean="0">
                <a:solidFill>
                  <a:srgbClr val="F8F8F8"/>
                </a:solidFill>
                <a:effectLst>
                  <a:outerShdw blurRad="38100" dist="38100" dir="2700000" algn="tl">
                    <a:srgbClr val="C0C0C0"/>
                  </a:outerShdw>
                </a:effectLst>
              </a:rPr>
              <a:t>Backup</a:t>
            </a:r>
            <a:endParaRPr lang="ja-JP" altLang="en-US" sz="4800" b="1" dirty="0">
              <a:solidFill>
                <a:srgbClr val="F8F8F8"/>
              </a:solidFill>
              <a:effectLst>
                <a:outerShdw blurRad="38100" dist="38100" dir="2700000" algn="tl">
                  <a:srgbClr val="C0C0C0"/>
                </a:outerShdw>
              </a:effectLst>
            </a:endParaRPr>
          </a:p>
        </p:txBody>
      </p:sp>
    </p:spTree>
  </p:cSld>
  <p:clrMapOvr>
    <a:masterClrMapping/>
  </p:clrMapOvr>
  <p:transition advTm="52992"/>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1400834" name="Picture 2" descr="C:\ando\documents\etc\poster090723\poster090723\スライド1.JPG"/>
          <p:cNvPicPr>
            <a:picLocks noChangeAspect="1" noChangeArrowheads="1"/>
          </p:cNvPicPr>
          <p:nvPr/>
        </p:nvPicPr>
        <p:blipFill>
          <a:blip r:embed="rId3" cstate="print"/>
          <a:srcRect/>
          <a:stretch>
            <a:fillRect/>
          </a:stretch>
        </p:blipFill>
        <p:spPr bwMode="auto">
          <a:xfrm>
            <a:off x="714348" y="785794"/>
            <a:ext cx="7930011" cy="5643602"/>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1401858" name="Picture 2" descr="C:\ando\documents\etc\poster090723\poster090723\スライド2.JPG"/>
          <p:cNvPicPr>
            <a:picLocks noChangeAspect="1" noChangeArrowheads="1"/>
          </p:cNvPicPr>
          <p:nvPr/>
        </p:nvPicPr>
        <p:blipFill>
          <a:blip r:embed="rId3" cstate="print"/>
          <a:srcRect/>
          <a:stretch>
            <a:fillRect/>
          </a:stretch>
        </p:blipFill>
        <p:spPr bwMode="auto">
          <a:xfrm>
            <a:off x="713956" y="785794"/>
            <a:ext cx="7930010" cy="5643602"/>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1402882" name="Picture 2" descr="C:\ando\documents\etc\poster090723\poster090723\スライド3.JPG"/>
          <p:cNvPicPr>
            <a:picLocks noChangeAspect="1" noChangeArrowheads="1"/>
          </p:cNvPicPr>
          <p:nvPr/>
        </p:nvPicPr>
        <p:blipFill>
          <a:blip r:embed="rId3" cstate="print"/>
          <a:srcRect/>
          <a:stretch>
            <a:fillRect/>
          </a:stretch>
        </p:blipFill>
        <p:spPr bwMode="auto">
          <a:xfrm>
            <a:off x="714348" y="785794"/>
            <a:ext cx="7930011" cy="5643602"/>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1021591" y="3143248"/>
            <a:ext cx="3429024" cy="914400"/>
          </a:xfrm>
          <a:prstGeom prst="roundRect">
            <a:avLst/>
          </a:prstGeom>
          <a:solidFill>
            <a:srgbClr val="FFFFFF">
              <a:alpha val="10000"/>
            </a:srgbClr>
          </a:solidFill>
          <a:ln w="19050">
            <a:noFill/>
          </a:ln>
        </p:spPr>
        <p:txBody>
          <a:bodyPr wrap="square" rtlCol="0" anchor="ctr">
            <a:noAutofit/>
          </a:bodyPr>
          <a:lstStyle/>
          <a:p>
            <a:pPr algn="l">
              <a:lnSpc>
                <a:spcPct val="120000"/>
              </a:lnSpc>
              <a:buNone/>
            </a:pPr>
            <a:endParaRPr kumimoji="1" lang="ja-JP" altLang="en-US" sz="1400" b="1" dirty="0" err="1" smtClean="0">
              <a:solidFill>
                <a:srgbClr val="DDDDDD"/>
              </a:solidFill>
            </a:endParaRPr>
          </a:p>
        </p:txBody>
      </p:sp>
      <p:sp>
        <p:nvSpPr>
          <p:cNvPr id="2" name="タイトル 1"/>
          <p:cNvSpPr>
            <a:spLocks noGrp="1"/>
          </p:cNvSpPr>
          <p:nvPr>
            <p:ph type="title"/>
          </p:nvPr>
        </p:nvSpPr>
        <p:spPr/>
        <p:txBody>
          <a:bodyPr/>
          <a:lstStyle/>
          <a:p>
            <a:r>
              <a:rPr lang="ja-JP" altLang="en-US" dirty="0" smtClean="0"/>
              <a:t>連星中性子星合体レート</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2372610" name="Picture 2"/>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4736367" y="928670"/>
            <a:ext cx="3907599" cy="5398015"/>
          </a:xfrm>
          <a:prstGeom prst="rect">
            <a:avLst/>
          </a:prstGeom>
          <a:noFill/>
          <a:ln w="9525">
            <a:noFill/>
            <a:miter lim="800000"/>
            <a:headEnd/>
            <a:tailEnd/>
          </a:ln>
        </p:spPr>
      </p:pic>
      <p:pic>
        <p:nvPicPr>
          <p:cNvPr id="10" name="図 9" descr="txp_fig.bmp"/>
          <p:cNvPicPr>
            <a:picLocks noChangeAspect="1"/>
          </p:cNvPicPr>
          <p:nvPr>
            <p:custDataLst>
              <p:tags r:id="rId1"/>
            </p:custDataLst>
          </p:nvPr>
        </p:nvPicPr>
        <p:blipFill>
          <a:blip r:embed="rId6" cstate="print">
            <a:clrChange>
              <a:clrFrom>
                <a:srgbClr val="FFFFFF"/>
              </a:clrFrom>
              <a:clrTo>
                <a:srgbClr val="FFFFFF">
                  <a:alpha val="0"/>
                </a:srgbClr>
              </a:clrTo>
            </a:clrChange>
            <a:lum bright="88000" contrast="12000"/>
          </a:blip>
          <a:stretch>
            <a:fillRect/>
          </a:stretch>
        </p:blipFill>
        <p:spPr>
          <a:xfrm>
            <a:off x="3087558" y="3782560"/>
            <a:ext cx="1220181" cy="236073"/>
          </a:xfrm>
          <a:prstGeom prst="rect">
            <a:avLst/>
          </a:prstGeom>
          <a:noFill/>
        </p:spPr>
      </p:pic>
      <p:pic>
        <p:nvPicPr>
          <p:cNvPr id="13" name="図 12" descr="txp_fig.bmp"/>
          <p:cNvPicPr>
            <a:picLocks noChangeAspect="1"/>
          </p:cNvPicPr>
          <p:nvPr>
            <p:custDataLst>
              <p:tags r:id="rId2"/>
            </p:custDataLst>
          </p:nvPr>
        </p:nvPicPr>
        <p:blipFill>
          <a:blip r:embed="rId7" cstate="print">
            <a:clrChange>
              <a:clrFrom>
                <a:srgbClr val="FFFFFF"/>
              </a:clrFrom>
              <a:clrTo>
                <a:srgbClr val="FFFFFF">
                  <a:alpha val="0"/>
                </a:srgbClr>
              </a:clrTo>
            </a:clrChange>
            <a:lum bright="88000" contrast="12000"/>
          </a:blip>
          <a:stretch>
            <a:fillRect/>
          </a:stretch>
        </p:blipFill>
        <p:spPr>
          <a:xfrm>
            <a:off x="1193816" y="3234575"/>
            <a:ext cx="2756733" cy="387614"/>
          </a:xfrm>
          <a:prstGeom prst="rect">
            <a:avLst/>
          </a:prstGeom>
          <a:noFill/>
        </p:spPr>
      </p:pic>
      <p:sp>
        <p:nvSpPr>
          <p:cNvPr id="14" name="Rectangle 6"/>
          <p:cNvSpPr>
            <a:spLocks noChangeArrowheads="1"/>
          </p:cNvSpPr>
          <p:nvPr/>
        </p:nvSpPr>
        <p:spPr bwMode="auto">
          <a:xfrm>
            <a:off x="486633" y="1500174"/>
            <a:ext cx="4106858" cy="110799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smtClean="0">
                <a:solidFill>
                  <a:srgbClr val="EAEAEA"/>
                </a:solidFill>
                <a:latin typeface="Tahoma" pitchFamily="34" charset="0"/>
                <a:ea typeface="HGP創英角ｺﾞｼｯｸUB" pitchFamily="50" charset="-128"/>
                <a:cs typeface="+mn-cs"/>
                <a:sym typeface="Wingdings" pitchFamily="2" charset="2"/>
              </a:rPr>
              <a:t>銀河あたりの合体レートの見積もり</a:t>
            </a:r>
            <a:r>
              <a:rPr lang="en-US" altLang="ja-JP" sz="2000" b="1" dirty="0" smtClean="0">
                <a:solidFill>
                  <a:srgbClr val="EAEAEA"/>
                </a:solidFill>
                <a:sym typeface="Wingdings" pitchFamily="2" charset="2"/>
              </a:rPr>
              <a:t>  </a:t>
            </a:r>
            <a:endParaRPr kumimoji="1" lang="en-US" altLang="ja-JP" sz="2000" b="1" kern="1200" dirty="0" smtClean="0">
              <a:solidFill>
                <a:srgbClr val="EAEAEA"/>
              </a:solidFill>
              <a:latin typeface="Tahoma" pitchFamily="34" charset="0"/>
              <a:ea typeface="HGP創英角ｺﾞｼｯｸUB" pitchFamily="50" charset="-128"/>
              <a:cs typeface="+mn-cs"/>
              <a:sym typeface="Wingdings" pitchFamily="2" charset="2"/>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smtClean="0">
                <a:solidFill>
                  <a:srgbClr val="EAEAEA"/>
                </a:solidFill>
                <a:latin typeface="Tahoma" pitchFamily="34" charset="0"/>
                <a:ea typeface="HGP創英角ｺﾞｼｯｸUB" pitchFamily="50" charset="-128"/>
                <a:cs typeface="+mn-cs"/>
                <a:sym typeface="Wingdings" pitchFamily="2" charset="2"/>
              </a:rPr>
              <a:t>    観測されている連星中性子星</a:t>
            </a:r>
            <a:endParaRPr kumimoji="1" lang="en-US" altLang="ja-JP" sz="2000" b="1" kern="1200" dirty="0" smtClean="0">
              <a:solidFill>
                <a:srgbClr val="EAEAEA"/>
              </a:solidFill>
              <a:latin typeface="Tahoma" pitchFamily="34" charset="0"/>
              <a:ea typeface="HGP創英角ｺﾞｼｯｸUB" pitchFamily="50" charset="-128"/>
              <a:cs typeface="+mn-cs"/>
              <a:sym typeface="Wingdings" pitchFamily="2" charset="2"/>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smtClean="0">
                <a:solidFill>
                  <a:srgbClr val="EAEAEA"/>
                </a:solidFill>
                <a:latin typeface="Tahoma" pitchFamily="34" charset="0"/>
                <a:ea typeface="HGP創英角ｺﾞｼｯｸUB" pitchFamily="50" charset="-128"/>
                <a:cs typeface="+mn-cs"/>
                <a:sym typeface="Wingdings" pitchFamily="2" charset="2"/>
              </a:rPr>
              <a:t>    連星</a:t>
            </a:r>
            <a:r>
              <a:rPr kumimoji="1" lang="ja-JP" altLang="en-US" sz="2000" b="1" kern="1200" dirty="0">
                <a:solidFill>
                  <a:srgbClr val="EAEAEA"/>
                </a:solidFill>
                <a:latin typeface="Tahoma" pitchFamily="34" charset="0"/>
                <a:ea typeface="HGP創英角ｺﾞｼｯｸUB" pitchFamily="50" charset="-128"/>
                <a:cs typeface="+mn-cs"/>
                <a:sym typeface="Wingdings" pitchFamily="2" charset="2"/>
              </a:rPr>
              <a:t>進化</a:t>
            </a:r>
            <a:r>
              <a:rPr kumimoji="1" lang="ja-JP" altLang="en-US" sz="2000" b="1" kern="1200" dirty="0" smtClean="0">
                <a:solidFill>
                  <a:srgbClr val="EAEAEA"/>
                </a:solidFill>
                <a:latin typeface="Tahoma" pitchFamily="34" charset="0"/>
                <a:ea typeface="HGP創英角ｺﾞｼｯｸUB" pitchFamily="50" charset="-128"/>
                <a:cs typeface="+mn-cs"/>
                <a:sym typeface="Wingdings" pitchFamily="2" charset="2"/>
              </a:rPr>
              <a:t>モデル</a:t>
            </a:r>
            <a:endParaRPr kumimoji="1" lang="en-US" altLang="ja-JP" sz="2000" b="1" kern="1200" dirty="0" smtClean="0">
              <a:solidFill>
                <a:srgbClr val="EAEAEA"/>
              </a:solidFill>
              <a:latin typeface="Tahoma" pitchFamily="34" charset="0"/>
              <a:ea typeface="HGP創英角ｺﾞｼｯｸUB" pitchFamily="50" charset="-128"/>
              <a:cs typeface="+mn-cs"/>
              <a:sym typeface="Wingdings" pitchFamily="2" charset="2"/>
            </a:endParaRPr>
          </a:p>
        </p:txBody>
      </p:sp>
      <p:sp>
        <p:nvSpPr>
          <p:cNvPr id="15" name="Rectangle 6"/>
          <p:cNvSpPr>
            <a:spLocks noChangeArrowheads="1"/>
          </p:cNvSpPr>
          <p:nvPr/>
        </p:nvSpPr>
        <p:spPr bwMode="auto">
          <a:xfrm>
            <a:off x="2486897" y="4716352"/>
            <a:ext cx="2178032" cy="498598"/>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200" b="1" dirty="0" smtClean="0">
                <a:solidFill>
                  <a:srgbClr val="B2B2B2"/>
                </a:solidFill>
                <a:sym typeface="Wingdings" pitchFamily="2" charset="2"/>
              </a:rPr>
              <a:t>V. </a:t>
            </a:r>
            <a:r>
              <a:rPr lang="en-US" altLang="ja-JP" sz="1200" b="1" dirty="0" err="1" smtClean="0">
                <a:solidFill>
                  <a:srgbClr val="B2B2B2"/>
                </a:solidFill>
                <a:sym typeface="Wingdings" pitchFamily="2" charset="2"/>
              </a:rPr>
              <a:t>Kalogera</a:t>
            </a:r>
            <a:r>
              <a:rPr lang="en-US" altLang="ja-JP" sz="1200" b="1" dirty="0" smtClean="0">
                <a:solidFill>
                  <a:srgbClr val="B2B2B2"/>
                </a:solidFill>
                <a:sym typeface="Wingdings" pitchFamily="2" charset="2"/>
              </a:rPr>
              <a:t>  et al.,</a:t>
            </a:r>
          </a:p>
          <a:p>
            <a:pPr algn="l">
              <a:lnSpc>
                <a:spcPct val="110000"/>
              </a:lnSpc>
              <a:buClr>
                <a:srgbClr val="003366"/>
              </a:buClr>
              <a:buSzPct val="70000"/>
              <a:buNone/>
            </a:pPr>
            <a:r>
              <a:rPr lang="en-US" altLang="ja-JP" sz="1200" b="1" dirty="0" smtClean="0">
                <a:solidFill>
                  <a:srgbClr val="B2B2B2"/>
                </a:solidFill>
                <a:sym typeface="Wingdings" pitchFamily="2" charset="2"/>
              </a:rPr>
              <a:t> ApJ, 601  (2004)  L179</a:t>
            </a:r>
            <a:endParaRPr kumimoji="1" lang="en-US" altLang="ja-JP" sz="1200" b="1" kern="1200" dirty="0" smtClean="0">
              <a:solidFill>
                <a:srgbClr val="B2B2B2"/>
              </a:solidFill>
              <a:latin typeface="Tahoma" pitchFamily="34" charset="0"/>
              <a:ea typeface="HGP創英角ｺﾞｼｯｸUB" pitchFamily="50" charset="-128"/>
              <a:cs typeface="+mn-cs"/>
              <a:sym typeface="Wingdings" pitchFamily="2" charset="2"/>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p:txBody>
          <a:bodyPr/>
          <a:lstStyle/>
          <a:p>
            <a:pPr eaLnBrk="1" hangingPunct="1">
              <a:defRPr/>
            </a:pPr>
            <a:r>
              <a:rPr lang="ja-JP" altLang="en-US" dirty="0" smtClean="0"/>
              <a:t>銀河の数</a:t>
            </a:r>
          </a:p>
        </p:txBody>
      </p:sp>
      <p:sp>
        <p:nvSpPr>
          <p:cNvPr id="44034" name="フッター プレースホルダ 3"/>
          <p:cNvSpPr>
            <a:spLocks noGrp="1"/>
          </p:cNvSpPr>
          <p:nvPr>
            <p:ph type="ftr" sz="quarter" idx="10"/>
          </p:nvPr>
        </p:nvSpPr>
        <p:spPr>
          <a:noFill/>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44036" name="Picture 3"/>
          <p:cNvPicPr>
            <a:picLocks noChangeAspect="1" noChangeArrowheads="1"/>
          </p:cNvPicPr>
          <p:nvPr/>
        </p:nvPicPr>
        <p:blipFill>
          <a:blip r:embed="rId3" cstate="print"/>
          <a:srcRect/>
          <a:stretch>
            <a:fillRect/>
          </a:stretch>
        </p:blipFill>
        <p:spPr bwMode="auto">
          <a:xfrm>
            <a:off x="1258888" y="885825"/>
            <a:ext cx="7215187" cy="5454650"/>
          </a:xfrm>
          <a:prstGeom prst="rect">
            <a:avLst/>
          </a:prstGeom>
          <a:noFill/>
          <a:ln w="15875">
            <a:noFill/>
            <a:miter lim="800000"/>
            <a:headEnd/>
            <a:tailEnd/>
          </a:ln>
        </p:spPr>
      </p:pic>
      <p:sp>
        <p:nvSpPr>
          <p:cNvPr id="44037" name="AutoShape 4"/>
          <p:cNvSpPr>
            <a:spLocks noChangeArrowheads="1"/>
          </p:cNvSpPr>
          <p:nvPr/>
        </p:nvSpPr>
        <p:spPr bwMode="auto">
          <a:xfrm>
            <a:off x="1979613" y="4005263"/>
            <a:ext cx="3960812" cy="503237"/>
          </a:xfrm>
          <a:prstGeom prst="roundRect">
            <a:avLst>
              <a:gd name="adj" fmla="val 11023"/>
            </a:avLst>
          </a:prstGeom>
          <a:solidFill>
            <a:srgbClr val="FF99CC">
              <a:alpha val="20000"/>
            </a:srgbClr>
          </a:solidFill>
          <a:ln w="15875">
            <a:noFill/>
            <a:round/>
            <a:headEnd/>
            <a:tailEnd/>
          </a:ln>
        </p:spPr>
        <p:txBody>
          <a:bodyPr anchor="ctr">
            <a:spAutoFit/>
          </a:bodyPr>
          <a:lstStyle/>
          <a:p>
            <a:endParaRPr lang="ja-JP" altLang="en-US"/>
          </a:p>
        </p:txBody>
      </p:sp>
      <p:sp>
        <p:nvSpPr>
          <p:cNvPr id="44038" name="Line 5"/>
          <p:cNvSpPr>
            <a:spLocks noChangeShapeType="1"/>
          </p:cNvSpPr>
          <p:nvPr/>
        </p:nvSpPr>
        <p:spPr bwMode="auto">
          <a:xfrm flipH="1">
            <a:off x="5148263" y="3357563"/>
            <a:ext cx="360362" cy="719137"/>
          </a:xfrm>
          <a:prstGeom prst="line">
            <a:avLst/>
          </a:prstGeom>
          <a:noFill/>
          <a:ln w="38100">
            <a:solidFill>
              <a:srgbClr val="FFCC99"/>
            </a:solidFill>
            <a:round/>
            <a:headEnd/>
            <a:tailEnd type="stealth" w="med" len="lg"/>
          </a:ln>
        </p:spPr>
        <p:txBody>
          <a:bodyPr anchor="ctr">
            <a:spAutoFit/>
          </a:bodyPr>
          <a:lstStyle/>
          <a:p>
            <a:endParaRPr lang="ja-JP" altLang="en-US"/>
          </a:p>
        </p:txBody>
      </p:sp>
      <p:sp>
        <p:nvSpPr>
          <p:cNvPr id="1484807" name="Rectangle 7"/>
          <p:cNvSpPr>
            <a:spLocks noChangeArrowheads="1"/>
          </p:cNvSpPr>
          <p:nvPr/>
        </p:nvSpPr>
        <p:spPr bwMode="auto">
          <a:xfrm>
            <a:off x="5076825" y="2997200"/>
            <a:ext cx="1871663" cy="385763"/>
          </a:xfrm>
          <a:prstGeom prst="rect">
            <a:avLst/>
          </a:prstGeom>
          <a:noFill/>
          <a:ln w="57150" cmpd="thinThick">
            <a:noFill/>
            <a:miter lim="800000"/>
            <a:headEnd type="none" w="sm" len="sm"/>
            <a:tailEnd type="none" w="sm" len="sm"/>
          </a:ln>
        </p:spPr>
        <p:txBody>
          <a:bodyPr>
            <a:spAutoFit/>
          </a:bodyPr>
          <a:lstStyle/>
          <a:p>
            <a:pPr algn="l" eaLnBrk="0" hangingPunct="0">
              <a:lnSpc>
                <a:spcPct val="120000"/>
              </a:lnSpc>
              <a:buClr>
                <a:schemeClr val="tx1"/>
              </a:buClr>
              <a:buSzPct val="75000"/>
              <a:buFont typeface="HGP創英角ｺﾞｼｯｸUB" pitchFamily="50" charset="-128"/>
              <a:buNone/>
            </a:pPr>
            <a:r>
              <a:rPr lang="en-US" altLang="ja-JP" sz="1600" b="1">
                <a:solidFill>
                  <a:srgbClr val="CC6600"/>
                </a:solidFill>
              </a:rPr>
              <a:t>Ad.LIGO</a:t>
            </a:r>
            <a:r>
              <a:rPr lang="ja-JP" altLang="en-US" sz="1600" b="1">
                <a:solidFill>
                  <a:srgbClr val="CC6600"/>
                </a:solidFill>
              </a:rPr>
              <a:t>　</a:t>
            </a:r>
            <a:r>
              <a:rPr lang="en-US" altLang="ja-JP" sz="1600" b="1">
                <a:solidFill>
                  <a:srgbClr val="CC6600"/>
                </a:solidFill>
              </a:rPr>
              <a:t>40/yr</a:t>
            </a:r>
          </a:p>
        </p:txBody>
      </p:sp>
      <p:sp>
        <p:nvSpPr>
          <p:cNvPr id="44040" name="Line 8"/>
          <p:cNvSpPr>
            <a:spLocks noChangeShapeType="1"/>
          </p:cNvSpPr>
          <p:nvPr/>
        </p:nvSpPr>
        <p:spPr bwMode="auto">
          <a:xfrm flipH="1">
            <a:off x="4716463" y="3573463"/>
            <a:ext cx="0" cy="792162"/>
          </a:xfrm>
          <a:prstGeom prst="line">
            <a:avLst/>
          </a:prstGeom>
          <a:noFill/>
          <a:ln w="38100">
            <a:solidFill>
              <a:srgbClr val="FFCC99"/>
            </a:solidFill>
            <a:round/>
            <a:headEnd/>
            <a:tailEnd type="stealth" w="med" len="lg"/>
          </a:ln>
        </p:spPr>
        <p:txBody>
          <a:bodyPr anchor="ctr">
            <a:spAutoFit/>
          </a:bodyPr>
          <a:lstStyle/>
          <a:p>
            <a:endParaRPr lang="ja-JP" altLang="en-US"/>
          </a:p>
        </p:txBody>
      </p:sp>
      <p:sp>
        <p:nvSpPr>
          <p:cNvPr id="1484809" name="Rectangle 9"/>
          <p:cNvSpPr>
            <a:spLocks noChangeArrowheads="1"/>
          </p:cNvSpPr>
          <p:nvPr/>
        </p:nvSpPr>
        <p:spPr bwMode="auto">
          <a:xfrm>
            <a:off x="3635375" y="3259138"/>
            <a:ext cx="1871663" cy="385762"/>
          </a:xfrm>
          <a:prstGeom prst="rect">
            <a:avLst/>
          </a:prstGeom>
          <a:noFill/>
          <a:ln w="57150" cmpd="thinThick">
            <a:noFill/>
            <a:miter lim="800000"/>
            <a:headEnd type="none" w="sm" len="sm"/>
            <a:tailEnd type="none" w="sm" len="sm"/>
          </a:ln>
        </p:spPr>
        <p:txBody>
          <a:bodyPr>
            <a:spAutoFit/>
          </a:bodyPr>
          <a:lstStyle/>
          <a:p>
            <a:pPr algn="l" eaLnBrk="0" hangingPunct="0">
              <a:lnSpc>
                <a:spcPct val="120000"/>
              </a:lnSpc>
              <a:buClr>
                <a:schemeClr val="tx1"/>
              </a:buClr>
              <a:buSzPct val="75000"/>
              <a:buFont typeface="HGP創英角ｺﾞｼｯｸUB" pitchFamily="50" charset="-128"/>
              <a:buNone/>
            </a:pPr>
            <a:r>
              <a:rPr lang="en-US" altLang="ja-JP" sz="1600" b="1">
                <a:solidFill>
                  <a:srgbClr val="CC6600"/>
                </a:solidFill>
              </a:rPr>
              <a:t>LCGT ~few/yr</a:t>
            </a:r>
          </a:p>
        </p:txBody>
      </p:sp>
      <p:sp>
        <p:nvSpPr>
          <p:cNvPr id="1484810" name="Rectangle 10"/>
          <p:cNvSpPr>
            <a:spLocks noChangeArrowheads="1"/>
          </p:cNvSpPr>
          <p:nvPr/>
        </p:nvSpPr>
        <p:spPr bwMode="auto">
          <a:xfrm>
            <a:off x="6516688" y="3617913"/>
            <a:ext cx="1871662" cy="858837"/>
          </a:xfrm>
          <a:prstGeom prst="rect">
            <a:avLst/>
          </a:prstGeom>
          <a:noFill/>
          <a:ln w="57150" cmpd="thinThick">
            <a:noFill/>
            <a:miter lim="800000"/>
            <a:headEnd type="none" w="sm" len="sm"/>
            <a:tailEnd type="none" w="sm" len="sm"/>
          </a:ln>
        </p:spPr>
        <p:txBody>
          <a:bodyPr>
            <a:spAutoFit/>
          </a:bodyPr>
          <a:lstStyle/>
          <a:p>
            <a:pPr algn="l" eaLnBrk="0" hangingPunct="0">
              <a:lnSpc>
                <a:spcPct val="120000"/>
              </a:lnSpc>
              <a:buClr>
                <a:schemeClr val="tx1"/>
              </a:buClr>
              <a:buSzPct val="75000"/>
              <a:buFont typeface="HGP創英角ｺﾞｼｯｸUB" pitchFamily="50" charset="-128"/>
              <a:buNone/>
            </a:pPr>
            <a:r>
              <a:rPr lang="en-US" altLang="ja-JP" sz="1400" b="1">
                <a:solidFill>
                  <a:srgbClr val="000000"/>
                </a:solidFill>
              </a:rPr>
              <a:t>Rate</a:t>
            </a:r>
          </a:p>
          <a:p>
            <a:pPr algn="l" eaLnBrk="0" hangingPunct="0">
              <a:lnSpc>
                <a:spcPct val="120000"/>
              </a:lnSpc>
              <a:buClr>
                <a:schemeClr val="tx1"/>
              </a:buClr>
              <a:buSzPct val="75000"/>
              <a:buFont typeface="HGP創英角ｺﾞｼｯｸUB" pitchFamily="50" charset="-128"/>
              <a:buNone/>
            </a:pPr>
            <a:r>
              <a:rPr lang="en-US" altLang="ja-JP" sz="1400" b="1">
                <a:solidFill>
                  <a:srgbClr val="000000"/>
                </a:solidFill>
              </a:rPr>
              <a:t>  (10-170)x10</a:t>
            </a:r>
            <a:r>
              <a:rPr lang="en-US" altLang="ja-JP" sz="1400" b="1" baseline="30000">
                <a:solidFill>
                  <a:srgbClr val="000000"/>
                </a:solidFill>
              </a:rPr>
              <a:t>-6</a:t>
            </a:r>
            <a:r>
              <a:rPr lang="en-US" altLang="ja-JP" sz="1400" b="1">
                <a:solidFill>
                  <a:srgbClr val="000000"/>
                </a:solidFill>
              </a:rPr>
              <a:t> </a:t>
            </a:r>
          </a:p>
          <a:p>
            <a:pPr algn="l" eaLnBrk="0" hangingPunct="0">
              <a:lnSpc>
                <a:spcPct val="120000"/>
              </a:lnSpc>
              <a:buClr>
                <a:schemeClr val="tx1"/>
              </a:buClr>
              <a:buSzPct val="75000"/>
              <a:buFont typeface="HGP創英角ｺﾞｼｯｸUB" pitchFamily="50" charset="-128"/>
              <a:buNone/>
            </a:pPr>
            <a:r>
              <a:rPr lang="en-US" altLang="ja-JP" sz="1400" b="1">
                <a:solidFill>
                  <a:srgbClr val="000000"/>
                </a:solidFill>
              </a:rPr>
              <a:t>  [events/ yr/L</a:t>
            </a:r>
            <a:r>
              <a:rPr lang="en-US" altLang="ja-JP" sz="1400" b="1" baseline="-25000">
                <a:solidFill>
                  <a:srgbClr val="000000"/>
                </a:solidFill>
              </a:rPr>
              <a:t>10</a:t>
            </a:r>
            <a:r>
              <a:rPr lang="en-US" altLang="ja-JP" sz="1400" b="1">
                <a:solidFill>
                  <a:srgbClr val="0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48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848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4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07" grpId="0"/>
      <p:bldP spid="1484809" grpId="0"/>
      <p:bldP spid="148481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bwMode="auto">
          <a:xfrm>
            <a:off x="1428728" y="2214554"/>
            <a:ext cx="7143800" cy="1588"/>
          </a:xfrm>
          <a:prstGeom prst="line">
            <a:avLst/>
          </a:prstGeom>
          <a:solidFill>
            <a:srgbClr val="FAFFC9">
              <a:alpha val="50000"/>
            </a:srgbClr>
          </a:solidFill>
          <a:ln w="127000" cap="flat" cmpd="sng" algn="ctr">
            <a:solidFill>
              <a:srgbClr val="FF99CC"/>
            </a:solidFill>
            <a:prstDash val="solid"/>
            <a:round/>
            <a:headEnd type="none" w="med" len="med"/>
            <a:tailEnd type="none" w="med" len="med"/>
          </a:ln>
          <a:effectLst/>
        </p:spPr>
      </p:cxnSp>
      <p:sp>
        <p:nvSpPr>
          <p:cNvPr id="2" name="タイトル 1"/>
          <p:cNvSpPr>
            <a:spLocks noGrp="1"/>
          </p:cNvSpPr>
          <p:nvPr>
            <p:ph type="title"/>
          </p:nvPr>
        </p:nvSpPr>
        <p:spPr/>
        <p:txBody>
          <a:bodyPr/>
          <a:lstStyle/>
          <a:p>
            <a:r>
              <a:rPr kumimoji="1" lang="ja-JP" altLang="en-US" dirty="0" smtClean="0"/>
              <a:t>期待できるイベント数</a:t>
            </a:r>
            <a:endParaRPr kumimoji="1" lang="ja-JP" altLang="en-US" dirty="0"/>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2373634"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52457" y="1148726"/>
            <a:ext cx="8405823" cy="5280670"/>
          </a:xfrm>
          <a:prstGeom prst="rect">
            <a:avLst/>
          </a:prstGeom>
          <a:noFill/>
          <a:ln w="9525">
            <a:noFill/>
            <a:miter lim="800000"/>
            <a:headEnd/>
            <a:tailEnd/>
          </a:ln>
        </p:spPr>
      </p:pic>
      <p:sp>
        <p:nvSpPr>
          <p:cNvPr id="6" name="Rectangle 6"/>
          <p:cNvSpPr>
            <a:spLocks noChangeArrowheads="1"/>
          </p:cNvSpPr>
          <p:nvPr/>
        </p:nvSpPr>
        <p:spPr bwMode="auto">
          <a:xfrm>
            <a:off x="7751818" y="928426"/>
            <a:ext cx="1177900" cy="36317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600" b="1" dirty="0" smtClean="0">
                <a:solidFill>
                  <a:srgbClr val="EAEAEA"/>
                </a:solidFill>
                <a:sym typeface="Wingdings" pitchFamily="2" charset="2"/>
              </a:rPr>
              <a:t>N.Kanda</a:t>
            </a:r>
            <a:endParaRPr kumimoji="1" lang="en-US" altLang="ja-JP" sz="1600" b="1" kern="1200" dirty="0" smtClean="0">
              <a:solidFill>
                <a:srgbClr val="EAEAEA"/>
              </a:solidFill>
              <a:latin typeface="Tahoma" pitchFamily="34" charset="0"/>
              <a:ea typeface="HGP創英角ｺﾞｼｯｸUB" pitchFamily="50" charset="-128"/>
              <a:cs typeface="+mn-cs"/>
              <a:sym typeface="Wingdings" pitchFamily="2" charset="2"/>
            </a:endParaRPr>
          </a:p>
        </p:txBody>
      </p:sp>
      <p:sp>
        <p:nvSpPr>
          <p:cNvPr id="8" name="Rectangle 6"/>
          <p:cNvSpPr>
            <a:spLocks noChangeArrowheads="1"/>
          </p:cNvSpPr>
          <p:nvPr/>
        </p:nvSpPr>
        <p:spPr bwMode="auto">
          <a:xfrm>
            <a:off x="3643306" y="1785926"/>
            <a:ext cx="2000264"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2000" b="1" dirty="0" smtClean="0">
                <a:solidFill>
                  <a:srgbClr val="EAEAEA"/>
                </a:solidFill>
                <a:sym typeface="Wingdings" pitchFamily="2" charset="2"/>
              </a:rPr>
              <a:t>発見ライン</a:t>
            </a:r>
            <a:endParaRPr kumimoji="1" lang="en-US" altLang="ja-JP" sz="2000" b="1" kern="1200" dirty="0" smtClean="0">
              <a:solidFill>
                <a:srgbClr val="EAEAEA"/>
              </a:solidFill>
              <a:latin typeface="Tahoma" pitchFamily="34" charset="0"/>
              <a:ea typeface="HGP創英角ｺﾞｼｯｸUB" pitchFamily="50" charset="-128"/>
              <a:cs typeface="+mn-cs"/>
              <a:sym typeface="Wingdings" pitchFamily="2" charset="2"/>
            </a:endParaRPr>
          </a:p>
        </p:txBody>
      </p:sp>
      <p:cxnSp>
        <p:nvCxnSpPr>
          <p:cNvPr id="10" name="直線コネクタ 9"/>
          <p:cNvCxnSpPr/>
          <p:nvPr/>
        </p:nvCxnSpPr>
        <p:spPr bwMode="auto">
          <a:xfrm>
            <a:off x="1428728" y="3571876"/>
            <a:ext cx="3786214" cy="1588"/>
          </a:xfrm>
          <a:prstGeom prst="line">
            <a:avLst/>
          </a:prstGeom>
          <a:solidFill>
            <a:srgbClr val="FAFFC9">
              <a:alpha val="50000"/>
            </a:srgbClr>
          </a:solidFill>
          <a:ln w="63500" cap="flat" cmpd="sng" algn="ctr">
            <a:solidFill>
              <a:schemeClr val="accent2">
                <a:lumMod val="60000"/>
                <a:lumOff val="40000"/>
              </a:schemeClr>
            </a:solidFill>
            <a:prstDash val="solid"/>
            <a:round/>
            <a:headEnd type="none" w="med" len="med"/>
            <a:tailEnd type="none" w="med" len="med"/>
          </a:ln>
          <a:effectLst/>
        </p:spPr>
      </p:cxnSp>
      <p:cxnSp>
        <p:nvCxnSpPr>
          <p:cNvPr id="12" name="直線コネクタ 11"/>
          <p:cNvCxnSpPr/>
          <p:nvPr/>
        </p:nvCxnSpPr>
        <p:spPr bwMode="auto">
          <a:xfrm flipV="1">
            <a:off x="5214942" y="1501762"/>
            <a:ext cx="3357586" cy="2070114"/>
          </a:xfrm>
          <a:prstGeom prst="line">
            <a:avLst/>
          </a:prstGeom>
          <a:solidFill>
            <a:srgbClr val="FAFFC9">
              <a:alpha val="50000"/>
            </a:srgbClr>
          </a:solidFill>
          <a:ln w="63500" cap="flat" cmpd="sng" algn="ctr">
            <a:solidFill>
              <a:schemeClr val="accent2">
                <a:lumMod val="60000"/>
                <a:lumOff val="40000"/>
              </a:schemeClr>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707" name="Rectangle 3"/>
          <p:cNvSpPr>
            <a:spLocks noGrp="1" noChangeArrowheads="1"/>
          </p:cNvSpPr>
          <p:nvPr>
            <p:ph type="title"/>
          </p:nvPr>
        </p:nvSpPr>
        <p:spPr/>
        <p:txBody>
          <a:bodyPr/>
          <a:lstStyle/>
          <a:p>
            <a:r>
              <a:rPr lang="ja-JP" altLang="en-US" dirty="0" smtClean="0"/>
              <a:t>重力波で宇宙を探る</a:t>
            </a:r>
            <a:endParaRPr lang="ja-JP" altLang="en-US" dirty="0"/>
          </a:p>
        </p:txBody>
      </p:sp>
      <p:sp>
        <p:nvSpPr>
          <p:cNvPr id="52"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pitchFamily="34" charset="0"/>
                <a:ea typeface="HGP創英角ｺﾞｼｯｸUB" pitchFamily="50" charset="-128"/>
                <a:cs typeface="+mn-cs"/>
              </a:rPr>
              <a:t>東京大学・物理学教室セミナー　</a:t>
            </a:r>
            <a:r>
              <a:rPr lang="en-US" altLang="ja-JP" sz="1200" b="1" kern="1200" smtClean="0">
                <a:solidFill>
                  <a:srgbClr val="EAEAEA"/>
                </a:solidFill>
                <a:latin typeface="Tahoma" pitchFamily="34" charset="0"/>
                <a:ea typeface="HGP創英角ｺﾞｼｯｸUB" pitchFamily="50" charset="-128"/>
                <a:cs typeface="+mn-cs"/>
              </a:rPr>
              <a:t>(2010</a:t>
            </a:r>
            <a:r>
              <a:rPr lang="ja-JP" altLang="en-US" sz="1200" b="1" kern="1200" smtClean="0">
                <a:solidFill>
                  <a:srgbClr val="EAEAEA"/>
                </a:solidFill>
                <a:latin typeface="Tahoma" pitchFamily="34" charset="0"/>
                <a:ea typeface="HGP創英角ｺﾞｼｯｸUB" pitchFamily="50" charset="-128"/>
                <a:cs typeface="+mn-cs"/>
              </a:rPr>
              <a:t>年</a:t>
            </a:r>
            <a:r>
              <a:rPr lang="en-US" altLang="ja-JP" sz="1200" b="1" kern="1200" smtClean="0">
                <a:solidFill>
                  <a:srgbClr val="EAEAEA"/>
                </a:solidFill>
                <a:latin typeface="Tahoma" pitchFamily="34" charset="0"/>
                <a:ea typeface="HGP創英角ｺﾞｼｯｸUB" pitchFamily="50" charset="-128"/>
                <a:cs typeface="+mn-cs"/>
              </a:rPr>
              <a:t>10</a:t>
            </a:r>
            <a:r>
              <a:rPr lang="ja-JP" altLang="en-US" sz="1200" b="1" kern="1200" smtClean="0">
                <a:solidFill>
                  <a:srgbClr val="EAEAEA"/>
                </a:solidFill>
                <a:latin typeface="Tahoma" pitchFamily="34" charset="0"/>
                <a:ea typeface="HGP創英角ｺﾞｼｯｸUB" pitchFamily="50" charset="-128"/>
                <a:cs typeface="+mn-cs"/>
              </a:rPr>
              <a:t>月</a:t>
            </a:r>
            <a:r>
              <a:rPr lang="en-US" altLang="ja-JP" sz="1200" b="1" kern="1200" smtClean="0">
                <a:solidFill>
                  <a:srgbClr val="EAEAEA"/>
                </a:solidFill>
                <a:latin typeface="Tahoma" pitchFamily="34" charset="0"/>
                <a:ea typeface="HGP創英角ｺﾞｼｯｸUB" pitchFamily="50" charset="-128"/>
                <a:cs typeface="+mn-cs"/>
              </a:rPr>
              <a:t>1</a:t>
            </a:r>
            <a:r>
              <a:rPr lang="ja-JP" altLang="en-US" sz="1200" b="1" kern="1200" smtClean="0">
                <a:solidFill>
                  <a:srgbClr val="EAEAEA"/>
                </a:solidFill>
                <a:latin typeface="Tahoma" pitchFamily="34" charset="0"/>
                <a:ea typeface="HGP創英角ｺﾞｼｯｸUB" pitchFamily="50" charset="-128"/>
                <a:cs typeface="+mn-cs"/>
              </a:rPr>
              <a:t>日</a:t>
            </a:r>
            <a:r>
              <a:rPr lang="en-US" altLang="ja-JP" sz="1200" b="1" kern="1200" smtClean="0">
                <a:solidFill>
                  <a:srgbClr val="EAEAEA"/>
                </a:solidFill>
                <a:latin typeface="Tahoma" pitchFamily="34" charset="0"/>
                <a:ea typeface="HGP創英角ｺﾞｼｯｸUB" pitchFamily="50" charset="-128"/>
                <a:cs typeface="+mn-cs"/>
              </a:rPr>
              <a:t>, </a:t>
            </a:r>
            <a:r>
              <a:rPr lang="ja-JP" altLang="en-US" sz="1200" b="1" kern="1200" smtClean="0">
                <a:solidFill>
                  <a:srgbClr val="EAEAEA"/>
                </a:solidFill>
                <a:latin typeface="Tahoma" pitchFamily="34" charset="0"/>
                <a:ea typeface="HGP創英角ｺﾞｼｯｸUB" pitchFamily="50" charset="-128"/>
                <a:cs typeface="+mn-cs"/>
              </a:rPr>
              <a:t>東京大学</a:t>
            </a:r>
            <a:r>
              <a:rPr lang="en-US" altLang="ja-JP" sz="1200" b="1" kern="1200" smtClean="0">
                <a:solidFill>
                  <a:srgbClr val="EAEAEA"/>
                </a:solidFill>
                <a:latin typeface="Tahoma" pitchFamily="34" charset="0"/>
                <a:ea typeface="HGP創英角ｺﾞｼｯｸUB" pitchFamily="50" charset="-128"/>
                <a:cs typeface="+mn-cs"/>
              </a:rPr>
              <a:t>)</a:t>
            </a:r>
            <a:endParaRPr lang="en-US" altLang="ja-JP" sz="1200" b="1" kern="1200">
              <a:solidFill>
                <a:srgbClr val="EAEAEA"/>
              </a:solidFill>
              <a:latin typeface="Tahoma" pitchFamily="34" charset="0"/>
              <a:ea typeface="HGP創英角ｺﾞｼｯｸUB" pitchFamily="50" charset="-128"/>
              <a:cs typeface="+mn-cs"/>
            </a:endParaRPr>
          </a:p>
        </p:txBody>
      </p:sp>
      <p:pic>
        <p:nvPicPr>
          <p:cNvPr id="54" name="Picture 16"/>
          <p:cNvPicPr>
            <a:picLocks noChangeAspect="1" noChangeArrowheads="1"/>
          </p:cNvPicPr>
          <p:nvPr/>
        </p:nvPicPr>
        <p:blipFill>
          <a:blip r:embed="rId3" cstate="print">
            <a:clrChange>
              <a:clrFrom>
                <a:srgbClr val="000000"/>
              </a:clrFrom>
              <a:clrTo>
                <a:srgbClr val="000000">
                  <a:alpha val="0"/>
                </a:srgbClr>
              </a:clrTo>
            </a:clrChange>
            <a:lum bright="-29000" contrast="-49000"/>
          </a:blip>
          <a:srcRect/>
          <a:stretch>
            <a:fillRect/>
          </a:stretch>
        </p:blipFill>
        <p:spPr bwMode="auto">
          <a:xfrm>
            <a:off x="1906588" y="806450"/>
            <a:ext cx="5329237" cy="5646738"/>
          </a:xfrm>
          <a:prstGeom prst="rect">
            <a:avLst/>
          </a:prstGeom>
          <a:noFill/>
          <a:ln w="15875">
            <a:noFill/>
            <a:miter lim="800000"/>
            <a:headEnd/>
            <a:tailEnd/>
          </a:ln>
          <a:effectLst/>
        </p:spPr>
      </p:pic>
      <p:sp>
        <p:nvSpPr>
          <p:cNvPr id="55" name="AutoShape 17"/>
          <p:cNvSpPr>
            <a:spLocks noChangeArrowheads="1"/>
          </p:cNvSpPr>
          <p:nvPr/>
        </p:nvSpPr>
        <p:spPr bwMode="auto">
          <a:xfrm>
            <a:off x="3635375" y="4929198"/>
            <a:ext cx="1655763" cy="1163627"/>
          </a:xfrm>
          <a:prstGeom prst="roundRect">
            <a:avLst>
              <a:gd name="adj" fmla="val 9560"/>
            </a:avLst>
          </a:prstGeom>
          <a:solidFill>
            <a:srgbClr val="FFFFFF">
              <a:alpha val="30000"/>
            </a:srgbClr>
          </a:solidFill>
          <a:ln w="3175">
            <a:solidFill>
              <a:srgbClr val="FFFFFF">
                <a:alpha val="50000"/>
              </a:srgbClr>
            </a:solidFill>
            <a:round/>
            <a:headEnd/>
            <a:tailEnd/>
          </a:ln>
          <a:effectLst/>
        </p:spPr>
        <p:txBody>
          <a:bodyPr anchor="ctr">
            <a:noAutofit/>
          </a:bodyPr>
          <a:lstStyle/>
          <a:p>
            <a:endParaRPr lang="ja-JP" altLang="en-US"/>
          </a:p>
        </p:txBody>
      </p:sp>
      <p:sp>
        <p:nvSpPr>
          <p:cNvPr id="56" name="AutoShape 18"/>
          <p:cNvSpPr>
            <a:spLocks noChangeArrowheads="1"/>
          </p:cNvSpPr>
          <p:nvPr/>
        </p:nvSpPr>
        <p:spPr bwMode="auto">
          <a:xfrm>
            <a:off x="3419475" y="2636838"/>
            <a:ext cx="2881313" cy="1584325"/>
          </a:xfrm>
          <a:prstGeom prst="roundRect">
            <a:avLst>
              <a:gd name="adj" fmla="val 9560"/>
            </a:avLst>
          </a:prstGeom>
          <a:solidFill>
            <a:srgbClr val="FFFFFF">
              <a:alpha val="30000"/>
            </a:srgbClr>
          </a:solidFill>
          <a:ln w="3175">
            <a:solidFill>
              <a:srgbClr val="FFFFFF">
                <a:alpha val="50000"/>
              </a:srgbClr>
            </a:solidFill>
            <a:round/>
            <a:headEnd/>
            <a:tailEnd/>
          </a:ln>
          <a:effectLst/>
        </p:spPr>
        <p:txBody>
          <a:bodyPr anchor="ctr">
            <a:spAutoFit/>
          </a:bodyPr>
          <a:lstStyle/>
          <a:p>
            <a:endParaRPr lang="ja-JP" altLang="en-US"/>
          </a:p>
        </p:txBody>
      </p:sp>
      <p:sp>
        <p:nvSpPr>
          <p:cNvPr id="57" name="AutoShape 19"/>
          <p:cNvSpPr>
            <a:spLocks noChangeArrowheads="1"/>
          </p:cNvSpPr>
          <p:nvPr/>
        </p:nvSpPr>
        <p:spPr bwMode="auto">
          <a:xfrm>
            <a:off x="1189038" y="4222750"/>
            <a:ext cx="1079500" cy="1582738"/>
          </a:xfrm>
          <a:prstGeom prst="roundRect">
            <a:avLst>
              <a:gd name="adj" fmla="val 9560"/>
            </a:avLst>
          </a:prstGeom>
          <a:solidFill>
            <a:srgbClr val="FFFFFF">
              <a:alpha val="20000"/>
            </a:srgbClr>
          </a:solidFill>
          <a:ln w="15875">
            <a:noFill/>
            <a:round/>
            <a:headEnd/>
            <a:tailEnd/>
          </a:ln>
          <a:effectLst/>
        </p:spPr>
        <p:txBody>
          <a:bodyPr anchor="ctr">
            <a:spAutoFit/>
          </a:bodyPr>
          <a:lstStyle/>
          <a:p>
            <a:endParaRPr lang="ja-JP" altLang="en-US"/>
          </a:p>
        </p:txBody>
      </p:sp>
      <p:sp>
        <p:nvSpPr>
          <p:cNvPr id="58" name="AutoShape 20"/>
          <p:cNvSpPr>
            <a:spLocks noChangeArrowheads="1"/>
          </p:cNvSpPr>
          <p:nvPr/>
        </p:nvSpPr>
        <p:spPr bwMode="auto">
          <a:xfrm>
            <a:off x="423863" y="3286124"/>
            <a:ext cx="1871662" cy="712792"/>
          </a:xfrm>
          <a:prstGeom prst="roundRect">
            <a:avLst>
              <a:gd name="adj" fmla="val 9560"/>
            </a:avLst>
          </a:prstGeom>
          <a:solidFill>
            <a:srgbClr val="CCECFF">
              <a:alpha val="80000"/>
            </a:srgbClr>
          </a:solidFill>
          <a:ln w="15875">
            <a:noFill/>
            <a:round/>
            <a:headEnd/>
            <a:tailEnd/>
          </a:ln>
          <a:effectLst/>
        </p:spPr>
        <p:txBody>
          <a:bodyPr anchor="ctr">
            <a:noAutofit/>
          </a:bodyPr>
          <a:lstStyle/>
          <a:p>
            <a:endParaRPr lang="ja-JP" altLang="en-US"/>
          </a:p>
        </p:txBody>
      </p:sp>
      <p:sp>
        <p:nvSpPr>
          <p:cNvPr id="59" name="Text Box 21"/>
          <p:cNvSpPr txBox="1">
            <a:spLocks noChangeArrowheads="1"/>
          </p:cNvSpPr>
          <p:nvPr/>
        </p:nvSpPr>
        <p:spPr bwMode="auto">
          <a:xfrm>
            <a:off x="3995738" y="2598738"/>
            <a:ext cx="946150" cy="396875"/>
          </a:xfrm>
          <a:prstGeom prst="rect">
            <a:avLst/>
          </a:prstGeom>
          <a:noFill/>
          <a:ln w="15875">
            <a:noFill/>
            <a:miter lim="800000"/>
            <a:headEnd/>
            <a:tailEnd/>
          </a:ln>
          <a:effectLst/>
        </p:spPr>
        <p:txBody>
          <a:bodyPr wrap="none">
            <a:spAutoFit/>
          </a:bodyPr>
          <a:lstStyle/>
          <a:p>
            <a:pPr>
              <a:buFontTx/>
              <a:buNone/>
            </a:pPr>
            <a:r>
              <a:rPr lang="ja-JP" altLang="en-US" sz="2000" dirty="0">
                <a:solidFill>
                  <a:srgbClr val="FFFF00"/>
                </a:solidFill>
                <a:effectLst>
                  <a:outerShdw blurRad="38100" dist="38100" dir="2700000" algn="tl">
                    <a:srgbClr val="C0C0C0"/>
                  </a:outerShdw>
                </a:effectLst>
              </a:rPr>
              <a:t>天文学</a:t>
            </a:r>
          </a:p>
        </p:txBody>
      </p:sp>
      <p:sp>
        <p:nvSpPr>
          <p:cNvPr id="60" name="Text Box 22"/>
          <p:cNvSpPr txBox="1">
            <a:spLocks noChangeArrowheads="1"/>
          </p:cNvSpPr>
          <p:nvPr/>
        </p:nvSpPr>
        <p:spPr bwMode="auto">
          <a:xfrm>
            <a:off x="3419475" y="2990850"/>
            <a:ext cx="996950" cy="825500"/>
          </a:xfrm>
          <a:prstGeom prst="rect">
            <a:avLst/>
          </a:prstGeom>
          <a:noFill/>
          <a:ln w="15875">
            <a:noFill/>
            <a:miter lim="800000"/>
            <a:headEnd/>
            <a:tailEnd/>
          </a:ln>
          <a:effectLst/>
        </p:spPr>
        <p:txBody>
          <a:bodyPr wrap="none">
            <a:spAutoFit/>
          </a:bodyPr>
          <a:lstStyle/>
          <a:p>
            <a:pPr>
              <a:buFontTx/>
              <a:buNone/>
            </a:pPr>
            <a:r>
              <a:rPr lang="ja-JP" altLang="en-US" sz="1600" dirty="0">
                <a:solidFill>
                  <a:srgbClr val="FFFFCC"/>
                </a:solidFill>
                <a:effectLst>
                  <a:outerShdw blurRad="38100" dist="38100" dir="2700000" algn="tl">
                    <a:srgbClr val="C0C0C0"/>
                  </a:outerShdw>
                </a:effectLst>
              </a:rPr>
              <a:t>星形成 </a:t>
            </a:r>
          </a:p>
          <a:p>
            <a:pPr>
              <a:buFontTx/>
              <a:buNone/>
            </a:pPr>
            <a:r>
              <a:rPr lang="ja-JP" altLang="en-US" sz="1600" dirty="0">
                <a:solidFill>
                  <a:srgbClr val="FFFFCC"/>
                </a:solidFill>
                <a:effectLst>
                  <a:outerShdw blurRad="38100" dist="38100" dir="2700000" algn="tl">
                    <a:srgbClr val="C0C0C0"/>
                  </a:outerShdw>
                </a:effectLst>
              </a:rPr>
              <a:t>恒星進化</a:t>
            </a:r>
          </a:p>
          <a:p>
            <a:pPr>
              <a:buFontTx/>
              <a:buNone/>
            </a:pPr>
            <a:r>
              <a:rPr lang="ja-JP" altLang="en-US" sz="1600" dirty="0">
                <a:solidFill>
                  <a:srgbClr val="FFFFCC"/>
                </a:solidFill>
                <a:effectLst>
                  <a:outerShdw blurRad="38100" dist="38100" dir="2700000" algn="tl">
                    <a:srgbClr val="C0C0C0"/>
                  </a:outerShdw>
                </a:effectLst>
              </a:rPr>
              <a:t>銀河</a:t>
            </a:r>
          </a:p>
        </p:txBody>
      </p:sp>
      <p:sp>
        <p:nvSpPr>
          <p:cNvPr id="61" name="Text Box 23"/>
          <p:cNvSpPr txBox="1">
            <a:spLocks noChangeArrowheads="1"/>
          </p:cNvSpPr>
          <p:nvPr/>
        </p:nvSpPr>
        <p:spPr bwMode="auto">
          <a:xfrm>
            <a:off x="4484688" y="3644900"/>
            <a:ext cx="1816100" cy="581025"/>
          </a:xfrm>
          <a:prstGeom prst="rect">
            <a:avLst/>
          </a:prstGeom>
          <a:noFill/>
          <a:ln w="15875">
            <a:noFill/>
            <a:miter lim="800000"/>
            <a:headEnd/>
            <a:tailEnd/>
          </a:ln>
          <a:effectLst/>
        </p:spPr>
        <p:txBody>
          <a:bodyPr wrap="none">
            <a:spAutoFit/>
          </a:bodyPr>
          <a:lstStyle/>
          <a:p>
            <a:pPr>
              <a:buFontTx/>
              <a:buNone/>
            </a:pPr>
            <a:r>
              <a:rPr lang="ja-JP" altLang="en-US" sz="1600">
                <a:solidFill>
                  <a:srgbClr val="FFFFCC"/>
                </a:solidFill>
                <a:effectLst>
                  <a:outerShdw blurRad="38100" dist="38100" dir="2700000" algn="tl">
                    <a:srgbClr val="C0C0C0"/>
                  </a:outerShdw>
                </a:effectLst>
              </a:rPr>
              <a:t>ブラックホール</a:t>
            </a:r>
          </a:p>
          <a:p>
            <a:pPr>
              <a:buFontTx/>
              <a:buNone/>
            </a:pPr>
            <a:r>
              <a:rPr lang="ja-JP" altLang="en-US" sz="1600">
                <a:solidFill>
                  <a:srgbClr val="FFFFCC"/>
                </a:solidFill>
                <a:effectLst>
                  <a:outerShdw blurRad="38100" dist="38100" dir="2700000" algn="tl">
                    <a:srgbClr val="C0C0C0"/>
                  </a:outerShdw>
                </a:effectLst>
              </a:rPr>
              <a:t>巨大ブラックホール</a:t>
            </a:r>
          </a:p>
        </p:txBody>
      </p:sp>
      <p:sp>
        <p:nvSpPr>
          <p:cNvPr id="62" name="Text Box 24"/>
          <p:cNvSpPr txBox="1">
            <a:spLocks noChangeArrowheads="1"/>
          </p:cNvSpPr>
          <p:nvPr/>
        </p:nvSpPr>
        <p:spPr bwMode="auto">
          <a:xfrm>
            <a:off x="3621088" y="3884613"/>
            <a:ext cx="590550" cy="336550"/>
          </a:xfrm>
          <a:prstGeom prst="rect">
            <a:avLst/>
          </a:prstGeom>
          <a:noFill/>
          <a:ln w="15875">
            <a:noFill/>
            <a:miter lim="800000"/>
            <a:headEnd/>
            <a:tailEnd/>
          </a:ln>
          <a:effectLst/>
        </p:spPr>
        <p:txBody>
          <a:bodyPr wrap="none">
            <a:spAutoFit/>
          </a:bodyPr>
          <a:lstStyle/>
          <a:p>
            <a:pPr>
              <a:buFontTx/>
              <a:buNone/>
            </a:pPr>
            <a:r>
              <a:rPr lang="ja-JP" altLang="en-US" sz="1600">
                <a:solidFill>
                  <a:srgbClr val="FFFFCC"/>
                </a:solidFill>
                <a:effectLst>
                  <a:outerShdw blurRad="38100" dist="38100" dir="2700000" algn="tl">
                    <a:srgbClr val="C0C0C0"/>
                  </a:outerShdw>
                </a:effectLst>
              </a:rPr>
              <a:t>惑星</a:t>
            </a:r>
          </a:p>
        </p:txBody>
      </p:sp>
      <p:sp>
        <p:nvSpPr>
          <p:cNvPr id="63" name="Text Box 25"/>
          <p:cNvSpPr txBox="1">
            <a:spLocks noChangeArrowheads="1"/>
          </p:cNvSpPr>
          <p:nvPr/>
        </p:nvSpPr>
        <p:spPr bwMode="auto">
          <a:xfrm>
            <a:off x="4506913" y="2997200"/>
            <a:ext cx="1577975" cy="581025"/>
          </a:xfrm>
          <a:prstGeom prst="rect">
            <a:avLst/>
          </a:prstGeom>
          <a:noFill/>
          <a:ln w="15875">
            <a:noFill/>
            <a:miter lim="800000"/>
            <a:headEnd/>
            <a:tailEnd/>
          </a:ln>
          <a:effectLst/>
        </p:spPr>
        <p:txBody>
          <a:bodyPr wrap="none">
            <a:spAutoFit/>
          </a:bodyPr>
          <a:lstStyle/>
          <a:p>
            <a:pPr>
              <a:buFontTx/>
              <a:buNone/>
            </a:pPr>
            <a:r>
              <a:rPr lang="ja-JP" altLang="en-US" sz="1600">
                <a:solidFill>
                  <a:srgbClr val="FFFFCC"/>
                </a:solidFill>
                <a:effectLst>
                  <a:outerShdw blurRad="38100" dist="38100" dir="2700000" algn="tl">
                    <a:srgbClr val="C0C0C0"/>
                  </a:outerShdw>
                </a:effectLst>
              </a:rPr>
              <a:t>ガンマ線バースト</a:t>
            </a:r>
          </a:p>
          <a:p>
            <a:pPr>
              <a:buFontTx/>
              <a:buNone/>
            </a:pPr>
            <a:r>
              <a:rPr lang="ja-JP" altLang="en-US" sz="1600">
                <a:solidFill>
                  <a:srgbClr val="FFFFCC"/>
                </a:solidFill>
                <a:effectLst>
                  <a:outerShdw blurRad="38100" dist="38100" dir="2700000" algn="tl">
                    <a:srgbClr val="C0C0C0"/>
                  </a:outerShdw>
                </a:effectLst>
              </a:rPr>
              <a:t>超新星爆発</a:t>
            </a:r>
          </a:p>
        </p:txBody>
      </p:sp>
      <p:sp>
        <p:nvSpPr>
          <p:cNvPr id="64" name="Text Box 26"/>
          <p:cNvSpPr txBox="1">
            <a:spLocks noChangeArrowheads="1"/>
          </p:cNvSpPr>
          <p:nvPr/>
        </p:nvSpPr>
        <p:spPr bwMode="auto">
          <a:xfrm>
            <a:off x="2411413" y="3279775"/>
            <a:ext cx="1050925" cy="581025"/>
          </a:xfrm>
          <a:prstGeom prst="rect">
            <a:avLst/>
          </a:prstGeom>
          <a:noFill/>
          <a:ln w="15875">
            <a:noFill/>
            <a:miter lim="800000"/>
            <a:headEnd/>
            <a:tailEnd/>
          </a:ln>
          <a:effectLst/>
        </p:spPr>
        <p:txBody>
          <a:bodyPr wrap="none">
            <a:spAutoFit/>
          </a:bodyPr>
          <a:lstStyle/>
          <a:p>
            <a:pPr>
              <a:buFontTx/>
              <a:buNone/>
            </a:pPr>
            <a:r>
              <a:rPr lang="ja-JP" altLang="en-US" sz="1600">
                <a:solidFill>
                  <a:srgbClr val="99CCFF"/>
                </a:solidFill>
              </a:rPr>
              <a:t>さまざまな</a:t>
            </a:r>
          </a:p>
          <a:p>
            <a:pPr>
              <a:buFontTx/>
              <a:buNone/>
            </a:pPr>
            <a:r>
              <a:rPr lang="ja-JP" altLang="en-US" sz="1600">
                <a:solidFill>
                  <a:srgbClr val="99CCFF"/>
                </a:solidFill>
              </a:rPr>
              <a:t>天体現象</a:t>
            </a:r>
          </a:p>
        </p:txBody>
      </p:sp>
      <p:sp>
        <p:nvSpPr>
          <p:cNvPr id="65" name="Text Box 27"/>
          <p:cNvSpPr txBox="1">
            <a:spLocks noChangeArrowheads="1"/>
          </p:cNvSpPr>
          <p:nvPr/>
        </p:nvSpPr>
        <p:spPr bwMode="auto">
          <a:xfrm>
            <a:off x="1260475" y="4198938"/>
            <a:ext cx="998538" cy="1600200"/>
          </a:xfrm>
          <a:prstGeom prst="rect">
            <a:avLst/>
          </a:prstGeom>
          <a:noFill/>
          <a:ln w="15875">
            <a:noFill/>
            <a:miter lim="800000"/>
            <a:headEnd/>
            <a:tailEnd/>
          </a:ln>
          <a:effectLst/>
        </p:spPr>
        <p:txBody>
          <a:bodyPr wrap="none">
            <a:spAutoFit/>
          </a:bodyPr>
          <a:lstStyle/>
          <a:p>
            <a:pPr>
              <a:lnSpc>
                <a:spcPct val="110000"/>
              </a:lnSpc>
              <a:buFontTx/>
              <a:buNone/>
            </a:pPr>
            <a:r>
              <a:rPr lang="ja-JP" altLang="en-US" sz="1800" dirty="0">
                <a:solidFill>
                  <a:srgbClr val="99CCFF"/>
                </a:solidFill>
                <a:effectLst>
                  <a:outerShdw blurRad="38100" dist="38100" dir="2700000" algn="tl">
                    <a:srgbClr val="C0C0C0"/>
                  </a:outerShdw>
                </a:effectLst>
              </a:rPr>
              <a:t>ガンマ線</a:t>
            </a:r>
          </a:p>
          <a:p>
            <a:pPr>
              <a:lnSpc>
                <a:spcPct val="110000"/>
              </a:lnSpc>
              <a:buFontTx/>
              <a:buNone/>
            </a:pPr>
            <a:r>
              <a:rPr lang="en-US" altLang="ja-JP" sz="1800" dirty="0">
                <a:solidFill>
                  <a:srgbClr val="99CCFF"/>
                </a:solidFill>
                <a:effectLst>
                  <a:outerShdw blurRad="38100" dist="38100" dir="2700000" algn="tl">
                    <a:srgbClr val="C0C0C0"/>
                  </a:outerShdw>
                </a:effectLst>
              </a:rPr>
              <a:t>X</a:t>
            </a:r>
            <a:r>
              <a:rPr lang="ja-JP" altLang="en-US" sz="1800" dirty="0">
                <a:solidFill>
                  <a:srgbClr val="99CCFF"/>
                </a:solidFill>
                <a:effectLst>
                  <a:outerShdw blurRad="38100" dist="38100" dir="2700000" algn="tl">
                    <a:srgbClr val="C0C0C0"/>
                  </a:outerShdw>
                </a:effectLst>
              </a:rPr>
              <a:t>線</a:t>
            </a:r>
          </a:p>
          <a:p>
            <a:pPr>
              <a:lnSpc>
                <a:spcPct val="110000"/>
              </a:lnSpc>
              <a:buFontTx/>
              <a:buNone/>
            </a:pPr>
            <a:r>
              <a:rPr lang="ja-JP" altLang="en-US" sz="1800" dirty="0">
                <a:solidFill>
                  <a:srgbClr val="99CCFF"/>
                </a:solidFill>
                <a:effectLst>
                  <a:outerShdw blurRad="38100" dist="38100" dir="2700000" algn="tl">
                    <a:srgbClr val="C0C0C0"/>
                  </a:outerShdw>
                </a:effectLst>
              </a:rPr>
              <a:t>可視光</a:t>
            </a:r>
          </a:p>
          <a:p>
            <a:pPr>
              <a:lnSpc>
                <a:spcPct val="110000"/>
              </a:lnSpc>
              <a:buFontTx/>
              <a:buNone/>
            </a:pPr>
            <a:r>
              <a:rPr lang="ja-JP" altLang="en-US" sz="1800" dirty="0">
                <a:solidFill>
                  <a:srgbClr val="99CCFF"/>
                </a:solidFill>
                <a:effectLst>
                  <a:outerShdw blurRad="38100" dist="38100" dir="2700000" algn="tl">
                    <a:srgbClr val="C0C0C0"/>
                  </a:outerShdw>
                </a:effectLst>
              </a:rPr>
              <a:t>赤外線</a:t>
            </a:r>
          </a:p>
          <a:p>
            <a:pPr>
              <a:lnSpc>
                <a:spcPct val="110000"/>
              </a:lnSpc>
              <a:buFontTx/>
              <a:buNone/>
            </a:pPr>
            <a:r>
              <a:rPr lang="ja-JP" altLang="en-US" sz="1800" dirty="0">
                <a:solidFill>
                  <a:srgbClr val="99CCFF"/>
                </a:solidFill>
                <a:effectLst>
                  <a:outerShdw blurRad="38100" dist="38100" dir="2700000" algn="tl">
                    <a:srgbClr val="C0C0C0"/>
                  </a:outerShdw>
                </a:effectLst>
              </a:rPr>
              <a:t>電波</a:t>
            </a:r>
          </a:p>
        </p:txBody>
      </p:sp>
      <p:sp>
        <p:nvSpPr>
          <p:cNvPr id="66" name="Text Box 28"/>
          <p:cNvSpPr txBox="1">
            <a:spLocks noChangeArrowheads="1"/>
          </p:cNvSpPr>
          <p:nvPr/>
        </p:nvSpPr>
        <p:spPr bwMode="auto">
          <a:xfrm>
            <a:off x="530920" y="3298825"/>
            <a:ext cx="1628972" cy="707886"/>
          </a:xfrm>
          <a:prstGeom prst="rect">
            <a:avLst/>
          </a:prstGeom>
          <a:noFill/>
          <a:ln w="15875">
            <a:noFill/>
            <a:miter lim="800000"/>
            <a:headEnd/>
            <a:tailEnd/>
          </a:ln>
          <a:effectLst/>
        </p:spPr>
        <p:txBody>
          <a:bodyPr wrap="none">
            <a:spAutoFit/>
          </a:bodyPr>
          <a:lstStyle/>
          <a:p>
            <a:pPr>
              <a:buFontTx/>
              <a:buNone/>
            </a:pPr>
            <a:r>
              <a:rPr lang="ja-JP" altLang="en-US" sz="2000" dirty="0">
                <a:solidFill>
                  <a:srgbClr val="292929"/>
                </a:solidFill>
                <a:effectLst>
                  <a:outerShdw blurRad="38100" dist="38100" dir="2700000" algn="tl">
                    <a:srgbClr val="C0C0C0"/>
                  </a:outerShdw>
                </a:effectLst>
              </a:rPr>
              <a:t>電磁波による</a:t>
            </a:r>
          </a:p>
          <a:p>
            <a:pPr>
              <a:buFontTx/>
              <a:buNone/>
            </a:pPr>
            <a:r>
              <a:rPr lang="ja-JP" altLang="en-US" sz="2000" dirty="0">
                <a:solidFill>
                  <a:srgbClr val="292929"/>
                </a:solidFill>
                <a:effectLst>
                  <a:outerShdw blurRad="38100" dist="38100" dir="2700000" algn="tl">
                    <a:srgbClr val="C0C0C0"/>
                  </a:outerShdw>
                </a:effectLst>
              </a:rPr>
              <a:t>観測</a:t>
            </a:r>
          </a:p>
        </p:txBody>
      </p:sp>
      <p:sp>
        <p:nvSpPr>
          <p:cNvPr id="67" name="Text Box 29"/>
          <p:cNvSpPr txBox="1">
            <a:spLocks noChangeArrowheads="1"/>
          </p:cNvSpPr>
          <p:nvPr/>
        </p:nvSpPr>
        <p:spPr bwMode="auto">
          <a:xfrm>
            <a:off x="3635375" y="4929198"/>
            <a:ext cx="946150" cy="396875"/>
          </a:xfrm>
          <a:prstGeom prst="rect">
            <a:avLst/>
          </a:prstGeom>
          <a:noFill/>
          <a:ln w="15875">
            <a:noFill/>
            <a:miter lim="800000"/>
            <a:headEnd/>
            <a:tailEnd/>
          </a:ln>
          <a:effectLst/>
        </p:spPr>
        <p:txBody>
          <a:bodyPr wrap="none">
            <a:spAutoFit/>
          </a:bodyPr>
          <a:lstStyle/>
          <a:p>
            <a:pPr>
              <a:buFontTx/>
              <a:buNone/>
            </a:pPr>
            <a:r>
              <a:rPr lang="ja-JP" altLang="en-US" sz="2000" dirty="0">
                <a:solidFill>
                  <a:srgbClr val="FFFF00"/>
                </a:solidFill>
                <a:effectLst>
                  <a:outerShdw blurRad="38100" dist="38100" dir="2700000" algn="tl">
                    <a:srgbClr val="C0C0C0"/>
                  </a:outerShdw>
                </a:effectLst>
              </a:rPr>
              <a:t>宇宙論</a:t>
            </a:r>
          </a:p>
        </p:txBody>
      </p:sp>
      <p:sp>
        <p:nvSpPr>
          <p:cNvPr id="68" name="Text Box 30"/>
          <p:cNvSpPr txBox="1">
            <a:spLocks noChangeArrowheads="1"/>
          </p:cNvSpPr>
          <p:nvPr/>
        </p:nvSpPr>
        <p:spPr bwMode="auto">
          <a:xfrm>
            <a:off x="3706813" y="5267325"/>
            <a:ext cx="1597025" cy="825500"/>
          </a:xfrm>
          <a:prstGeom prst="rect">
            <a:avLst/>
          </a:prstGeom>
          <a:noFill/>
          <a:ln w="15875">
            <a:noFill/>
            <a:miter lim="800000"/>
            <a:headEnd/>
            <a:tailEnd/>
          </a:ln>
          <a:effectLst/>
        </p:spPr>
        <p:txBody>
          <a:bodyPr wrap="none">
            <a:spAutoFit/>
          </a:bodyPr>
          <a:lstStyle/>
          <a:p>
            <a:pPr>
              <a:buFontTx/>
              <a:buNone/>
            </a:pPr>
            <a:r>
              <a:rPr lang="ja-JP" altLang="en-US" sz="1600">
                <a:solidFill>
                  <a:srgbClr val="FFFFCC"/>
                </a:solidFill>
                <a:effectLst>
                  <a:outerShdw blurRad="38100" dist="38100" dir="2700000" algn="tl">
                    <a:srgbClr val="C0C0C0"/>
                  </a:outerShdw>
                </a:effectLst>
              </a:rPr>
              <a:t>インフレーション</a:t>
            </a:r>
          </a:p>
          <a:p>
            <a:pPr>
              <a:buFontTx/>
              <a:buNone/>
            </a:pPr>
            <a:r>
              <a:rPr lang="ja-JP" altLang="en-US" sz="1600">
                <a:solidFill>
                  <a:srgbClr val="FFFFCC"/>
                </a:solidFill>
                <a:effectLst>
                  <a:outerShdw blurRad="38100" dist="38100" dir="2700000" algn="tl">
                    <a:srgbClr val="C0C0C0"/>
                  </a:outerShdw>
                </a:effectLst>
              </a:rPr>
              <a:t>ダークマター</a:t>
            </a:r>
          </a:p>
          <a:p>
            <a:pPr>
              <a:buFontTx/>
              <a:buNone/>
            </a:pPr>
            <a:r>
              <a:rPr lang="ja-JP" altLang="en-US" sz="1600">
                <a:solidFill>
                  <a:srgbClr val="FFFFCC"/>
                </a:solidFill>
                <a:effectLst>
                  <a:outerShdw blurRad="38100" dist="38100" dir="2700000" algn="tl">
                    <a:srgbClr val="C0C0C0"/>
                  </a:outerShdw>
                </a:effectLst>
              </a:rPr>
              <a:t>ダークエネルギー</a:t>
            </a:r>
          </a:p>
        </p:txBody>
      </p:sp>
      <p:sp>
        <p:nvSpPr>
          <p:cNvPr id="69" name="Line 31"/>
          <p:cNvSpPr>
            <a:spLocks noChangeShapeType="1"/>
          </p:cNvSpPr>
          <p:nvPr/>
        </p:nvSpPr>
        <p:spPr bwMode="auto">
          <a:xfrm flipV="1">
            <a:off x="2268538" y="3860800"/>
            <a:ext cx="1150937" cy="576263"/>
          </a:xfrm>
          <a:prstGeom prst="line">
            <a:avLst/>
          </a:prstGeom>
          <a:noFill/>
          <a:ln w="88900">
            <a:solidFill>
              <a:srgbClr val="3399FF"/>
            </a:solidFill>
            <a:round/>
            <a:headEnd/>
            <a:tailEnd type="stealth" w="med" len="med"/>
          </a:ln>
          <a:effectLst/>
        </p:spPr>
        <p:txBody>
          <a:bodyPr anchor="ctr">
            <a:spAutoFit/>
          </a:bodyPr>
          <a:lstStyle/>
          <a:p>
            <a:endParaRPr lang="ja-JP" altLang="en-US"/>
          </a:p>
        </p:txBody>
      </p:sp>
      <p:sp>
        <p:nvSpPr>
          <p:cNvPr id="70" name="Line 32"/>
          <p:cNvSpPr>
            <a:spLocks noChangeShapeType="1"/>
          </p:cNvSpPr>
          <p:nvPr/>
        </p:nvSpPr>
        <p:spPr bwMode="auto">
          <a:xfrm>
            <a:off x="2268538" y="5300663"/>
            <a:ext cx="1366837" cy="142875"/>
          </a:xfrm>
          <a:prstGeom prst="line">
            <a:avLst/>
          </a:prstGeom>
          <a:noFill/>
          <a:ln w="88900">
            <a:solidFill>
              <a:srgbClr val="3399FF"/>
            </a:solidFill>
            <a:round/>
            <a:headEnd/>
            <a:tailEnd type="stealth" w="med" len="med"/>
          </a:ln>
          <a:effectLst/>
        </p:spPr>
        <p:txBody>
          <a:bodyPr anchor="ctr">
            <a:spAutoFit/>
          </a:bodyPr>
          <a:lstStyle/>
          <a:p>
            <a:endParaRPr lang="ja-JP" altLang="en-US"/>
          </a:p>
        </p:txBody>
      </p:sp>
      <p:sp>
        <p:nvSpPr>
          <p:cNvPr id="71" name="Text Box 33"/>
          <p:cNvSpPr txBox="1">
            <a:spLocks noChangeArrowheads="1"/>
          </p:cNvSpPr>
          <p:nvPr/>
        </p:nvSpPr>
        <p:spPr bwMode="auto">
          <a:xfrm>
            <a:off x="2638425" y="4792663"/>
            <a:ext cx="996950" cy="581025"/>
          </a:xfrm>
          <a:prstGeom prst="rect">
            <a:avLst/>
          </a:prstGeom>
          <a:noFill/>
          <a:ln w="15875">
            <a:noFill/>
            <a:miter lim="800000"/>
            <a:headEnd/>
            <a:tailEnd/>
          </a:ln>
          <a:effectLst/>
        </p:spPr>
        <p:txBody>
          <a:bodyPr wrap="none">
            <a:spAutoFit/>
          </a:bodyPr>
          <a:lstStyle/>
          <a:p>
            <a:pPr>
              <a:buFontTx/>
              <a:buNone/>
            </a:pPr>
            <a:r>
              <a:rPr lang="ja-JP" altLang="en-US" sz="1600">
                <a:solidFill>
                  <a:srgbClr val="99CCFF"/>
                </a:solidFill>
              </a:rPr>
              <a:t>宇宙背景</a:t>
            </a:r>
          </a:p>
          <a:p>
            <a:pPr>
              <a:buFontTx/>
              <a:buNone/>
            </a:pPr>
            <a:r>
              <a:rPr lang="ja-JP" altLang="en-US" sz="1600">
                <a:solidFill>
                  <a:srgbClr val="99CCFF"/>
                </a:solidFill>
              </a:rPr>
              <a:t>放射</a:t>
            </a:r>
          </a:p>
        </p:txBody>
      </p:sp>
      <p:grpSp>
        <p:nvGrpSpPr>
          <p:cNvPr id="53" name="グループ化 52"/>
          <p:cNvGrpSpPr/>
          <p:nvPr/>
        </p:nvGrpSpPr>
        <p:grpSpPr>
          <a:xfrm>
            <a:off x="439738" y="1204913"/>
            <a:ext cx="4421187" cy="1792287"/>
            <a:chOff x="439738" y="1204913"/>
            <a:chExt cx="4421187" cy="1792287"/>
          </a:xfrm>
        </p:grpSpPr>
        <p:sp>
          <p:nvSpPr>
            <p:cNvPr id="73" name="AutoShape 35"/>
            <p:cNvSpPr>
              <a:spLocks noChangeArrowheads="1"/>
            </p:cNvSpPr>
            <p:nvPr/>
          </p:nvSpPr>
          <p:spPr bwMode="auto">
            <a:xfrm>
              <a:off x="2916238" y="1428736"/>
              <a:ext cx="1944687" cy="703277"/>
            </a:xfrm>
            <a:prstGeom prst="roundRect">
              <a:avLst>
                <a:gd name="adj" fmla="val 9560"/>
              </a:avLst>
            </a:prstGeom>
            <a:solidFill>
              <a:srgbClr val="FFFFFF">
                <a:alpha val="30000"/>
              </a:srgbClr>
            </a:solidFill>
            <a:ln w="3175">
              <a:solidFill>
                <a:srgbClr val="FFFFFF">
                  <a:alpha val="50000"/>
                </a:srgbClr>
              </a:solidFill>
              <a:round/>
              <a:headEnd/>
              <a:tailEnd/>
            </a:ln>
            <a:effectLst/>
          </p:spPr>
          <p:txBody>
            <a:bodyPr anchor="ctr">
              <a:noAutofit/>
            </a:bodyPr>
            <a:lstStyle/>
            <a:p>
              <a:endParaRPr lang="ja-JP" altLang="en-US"/>
            </a:p>
          </p:txBody>
        </p:sp>
        <p:sp>
          <p:nvSpPr>
            <p:cNvPr id="74" name="Text Box 36"/>
            <p:cNvSpPr txBox="1">
              <a:spLocks noChangeArrowheads="1"/>
            </p:cNvSpPr>
            <p:nvPr/>
          </p:nvSpPr>
          <p:spPr bwMode="auto">
            <a:xfrm>
              <a:off x="2916238" y="1414448"/>
              <a:ext cx="1454150" cy="396875"/>
            </a:xfrm>
            <a:prstGeom prst="rect">
              <a:avLst/>
            </a:prstGeom>
            <a:noFill/>
            <a:ln w="15875">
              <a:noFill/>
              <a:miter lim="800000"/>
              <a:headEnd/>
              <a:tailEnd/>
            </a:ln>
            <a:effectLst/>
          </p:spPr>
          <p:txBody>
            <a:bodyPr wrap="none">
              <a:spAutoFit/>
            </a:bodyPr>
            <a:lstStyle/>
            <a:p>
              <a:pPr>
                <a:buFontTx/>
                <a:buNone/>
              </a:pPr>
              <a:r>
                <a:rPr lang="ja-JP" altLang="en-US" sz="2000" dirty="0">
                  <a:solidFill>
                    <a:srgbClr val="FFFF00"/>
                  </a:solidFill>
                  <a:effectLst>
                    <a:outerShdw blurRad="38100" dist="38100" dir="2700000" algn="tl">
                      <a:srgbClr val="C0C0C0"/>
                    </a:outerShdw>
                  </a:effectLst>
                </a:rPr>
                <a:t>原子核理論</a:t>
              </a:r>
            </a:p>
          </p:txBody>
        </p:sp>
        <p:sp>
          <p:nvSpPr>
            <p:cNvPr id="75" name="Text Box 37"/>
            <p:cNvSpPr txBox="1">
              <a:spLocks noChangeArrowheads="1"/>
            </p:cNvSpPr>
            <p:nvPr/>
          </p:nvSpPr>
          <p:spPr bwMode="auto">
            <a:xfrm>
              <a:off x="3065463" y="1771650"/>
              <a:ext cx="1795462" cy="336550"/>
            </a:xfrm>
            <a:prstGeom prst="rect">
              <a:avLst/>
            </a:prstGeom>
            <a:noFill/>
            <a:ln w="15875">
              <a:noFill/>
              <a:miter lim="800000"/>
              <a:headEnd/>
              <a:tailEnd/>
            </a:ln>
            <a:effectLst/>
          </p:spPr>
          <p:txBody>
            <a:bodyPr wrap="none">
              <a:spAutoFit/>
            </a:bodyPr>
            <a:lstStyle/>
            <a:p>
              <a:pPr>
                <a:buFontTx/>
                <a:buNone/>
              </a:pPr>
              <a:r>
                <a:rPr lang="ja-JP" altLang="en-US" sz="1600" dirty="0">
                  <a:solidFill>
                    <a:srgbClr val="FFFFCC"/>
                  </a:solidFill>
                  <a:effectLst>
                    <a:outerShdw blurRad="38100" dist="38100" dir="2700000" algn="tl">
                      <a:srgbClr val="C0C0C0"/>
                    </a:outerShdw>
                  </a:effectLst>
                </a:rPr>
                <a:t>高密度物体の物理</a:t>
              </a:r>
            </a:p>
          </p:txBody>
        </p:sp>
        <p:sp>
          <p:nvSpPr>
            <p:cNvPr id="77" name="AutoShape 39"/>
            <p:cNvSpPr>
              <a:spLocks noChangeArrowheads="1"/>
            </p:cNvSpPr>
            <p:nvPr/>
          </p:nvSpPr>
          <p:spPr bwMode="auto">
            <a:xfrm>
              <a:off x="769938" y="2060575"/>
              <a:ext cx="1296987" cy="792162"/>
            </a:xfrm>
            <a:prstGeom prst="roundRect">
              <a:avLst>
                <a:gd name="adj" fmla="val 9560"/>
              </a:avLst>
            </a:prstGeom>
            <a:solidFill>
              <a:srgbClr val="FFFFFF">
                <a:alpha val="20000"/>
              </a:srgbClr>
            </a:solidFill>
            <a:ln w="15875">
              <a:noFill/>
              <a:round/>
              <a:headEnd/>
              <a:tailEnd/>
            </a:ln>
            <a:effectLst/>
          </p:spPr>
          <p:txBody>
            <a:bodyPr anchor="ctr">
              <a:spAutoFit/>
            </a:bodyPr>
            <a:lstStyle/>
            <a:p>
              <a:endParaRPr lang="ja-JP" altLang="en-US"/>
            </a:p>
          </p:txBody>
        </p:sp>
        <p:sp>
          <p:nvSpPr>
            <p:cNvPr id="78" name="AutoShape 40"/>
            <p:cNvSpPr>
              <a:spLocks noChangeArrowheads="1"/>
            </p:cNvSpPr>
            <p:nvPr/>
          </p:nvSpPr>
          <p:spPr bwMode="auto">
            <a:xfrm>
              <a:off x="439738" y="1235075"/>
              <a:ext cx="1871662" cy="693727"/>
            </a:xfrm>
            <a:prstGeom prst="roundRect">
              <a:avLst>
                <a:gd name="adj" fmla="val 9560"/>
              </a:avLst>
            </a:prstGeom>
            <a:solidFill>
              <a:srgbClr val="CCCCFF"/>
            </a:solidFill>
            <a:ln w="15875">
              <a:noFill/>
              <a:round/>
              <a:headEnd/>
              <a:tailEnd/>
            </a:ln>
            <a:effectLst/>
          </p:spPr>
          <p:txBody>
            <a:bodyPr anchor="ctr">
              <a:noAutofit/>
            </a:bodyPr>
            <a:lstStyle/>
            <a:p>
              <a:endParaRPr lang="ja-JP" altLang="en-US"/>
            </a:p>
          </p:txBody>
        </p:sp>
        <p:sp>
          <p:nvSpPr>
            <p:cNvPr id="79" name="Text Box 41"/>
            <p:cNvSpPr txBox="1">
              <a:spLocks noChangeArrowheads="1"/>
            </p:cNvSpPr>
            <p:nvPr/>
          </p:nvSpPr>
          <p:spPr bwMode="auto">
            <a:xfrm>
              <a:off x="575370" y="1204913"/>
              <a:ext cx="1628972" cy="707886"/>
            </a:xfrm>
            <a:prstGeom prst="rect">
              <a:avLst/>
            </a:prstGeom>
            <a:noFill/>
            <a:ln w="15875">
              <a:noFill/>
              <a:miter lim="800000"/>
              <a:headEnd/>
              <a:tailEnd/>
            </a:ln>
            <a:effectLst/>
          </p:spPr>
          <p:txBody>
            <a:bodyPr wrap="none">
              <a:spAutoFit/>
            </a:bodyPr>
            <a:lstStyle/>
            <a:p>
              <a:pPr>
                <a:buFontTx/>
                <a:buNone/>
              </a:pPr>
              <a:r>
                <a:rPr lang="ja-JP" altLang="en-US" sz="2000" dirty="0">
                  <a:solidFill>
                    <a:srgbClr val="292929"/>
                  </a:solidFill>
                  <a:effectLst>
                    <a:outerShdw blurRad="38100" dist="38100" dir="2700000" algn="tl">
                      <a:srgbClr val="C0C0C0"/>
                    </a:outerShdw>
                  </a:effectLst>
                </a:rPr>
                <a:t>宇宙線による</a:t>
              </a:r>
            </a:p>
            <a:p>
              <a:pPr>
                <a:buFontTx/>
                <a:buNone/>
              </a:pPr>
              <a:r>
                <a:rPr lang="ja-JP" altLang="en-US" sz="2000" dirty="0">
                  <a:solidFill>
                    <a:srgbClr val="292929"/>
                  </a:solidFill>
                  <a:effectLst>
                    <a:outerShdw blurRad="38100" dist="38100" dir="2700000" algn="tl">
                      <a:srgbClr val="C0C0C0"/>
                    </a:outerShdw>
                  </a:effectLst>
                </a:rPr>
                <a:t>観測</a:t>
              </a:r>
            </a:p>
          </p:txBody>
        </p:sp>
        <p:sp>
          <p:nvSpPr>
            <p:cNvPr id="80" name="Text Box 42"/>
            <p:cNvSpPr txBox="1">
              <a:spLocks noChangeArrowheads="1"/>
            </p:cNvSpPr>
            <p:nvPr/>
          </p:nvSpPr>
          <p:spPr bwMode="auto">
            <a:xfrm>
              <a:off x="627063" y="2031996"/>
              <a:ext cx="1468437" cy="825500"/>
            </a:xfrm>
            <a:prstGeom prst="rect">
              <a:avLst/>
            </a:prstGeom>
            <a:noFill/>
            <a:ln w="15875">
              <a:noFill/>
              <a:miter lim="800000"/>
              <a:headEnd/>
              <a:tailEnd/>
            </a:ln>
            <a:effectLst/>
          </p:spPr>
          <p:txBody>
            <a:bodyPr wrap="none">
              <a:spAutoFit/>
            </a:bodyPr>
            <a:lstStyle/>
            <a:p>
              <a:pPr>
                <a:buFontTx/>
                <a:buNone/>
              </a:pPr>
              <a:r>
                <a:rPr lang="ja-JP" altLang="en-US" sz="1600" dirty="0">
                  <a:solidFill>
                    <a:srgbClr val="CCCCFF"/>
                  </a:solidFill>
                  <a:effectLst>
                    <a:outerShdw blurRad="38100" dist="38100" dir="2700000" algn="tl">
                      <a:srgbClr val="C0C0C0"/>
                    </a:outerShdw>
                  </a:effectLst>
                </a:rPr>
                <a:t>ニュートリノ</a:t>
              </a:r>
            </a:p>
            <a:p>
              <a:pPr>
                <a:buFontTx/>
                <a:buNone/>
              </a:pPr>
              <a:r>
                <a:rPr lang="ja-JP" altLang="en-US" sz="1600" dirty="0">
                  <a:solidFill>
                    <a:srgbClr val="CCCCFF"/>
                  </a:solidFill>
                  <a:effectLst>
                    <a:outerShdw blurRad="38100" dist="38100" dir="2700000" algn="tl">
                      <a:srgbClr val="C0C0C0"/>
                    </a:outerShdw>
                  </a:effectLst>
                </a:rPr>
                <a:t>高エネルギー</a:t>
              </a:r>
            </a:p>
            <a:p>
              <a:pPr>
                <a:buFontTx/>
                <a:buNone/>
              </a:pPr>
              <a:r>
                <a:rPr lang="ja-JP" altLang="en-US" sz="1600" dirty="0">
                  <a:solidFill>
                    <a:srgbClr val="CCCCFF"/>
                  </a:solidFill>
                  <a:effectLst>
                    <a:outerShdw blurRad="38100" dist="38100" dir="2700000" algn="tl">
                      <a:srgbClr val="C0C0C0"/>
                    </a:outerShdw>
                  </a:effectLst>
                </a:rPr>
                <a:t>　　　　　宇宙線</a:t>
              </a:r>
            </a:p>
          </p:txBody>
        </p:sp>
        <p:sp>
          <p:nvSpPr>
            <p:cNvPr id="81" name="Line 43"/>
            <p:cNvSpPr>
              <a:spLocks noChangeShapeType="1"/>
            </p:cNvSpPr>
            <p:nvPr/>
          </p:nvSpPr>
          <p:spPr bwMode="auto">
            <a:xfrm flipV="1">
              <a:off x="2124075" y="2060575"/>
              <a:ext cx="863600" cy="215900"/>
            </a:xfrm>
            <a:prstGeom prst="line">
              <a:avLst/>
            </a:prstGeom>
            <a:noFill/>
            <a:ln w="88900">
              <a:solidFill>
                <a:srgbClr val="3399FF"/>
              </a:solidFill>
              <a:round/>
              <a:headEnd/>
              <a:tailEnd type="stealth" w="med" len="med"/>
            </a:ln>
            <a:effectLst/>
          </p:spPr>
          <p:txBody>
            <a:bodyPr anchor="ctr">
              <a:spAutoFit/>
            </a:bodyPr>
            <a:lstStyle/>
            <a:p>
              <a:endParaRPr lang="ja-JP" altLang="en-US"/>
            </a:p>
          </p:txBody>
        </p:sp>
        <p:sp>
          <p:nvSpPr>
            <p:cNvPr id="82" name="Line 44"/>
            <p:cNvSpPr>
              <a:spLocks noChangeShapeType="1"/>
            </p:cNvSpPr>
            <p:nvPr/>
          </p:nvSpPr>
          <p:spPr bwMode="auto">
            <a:xfrm>
              <a:off x="2124075" y="2492375"/>
              <a:ext cx="1295400" cy="504825"/>
            </a:xfrm>
            <a:prstGeom prst="line">
              <a:avLst/>
            </a:prstGeom>
            <a:noFill/>
            <a:ln w="88900">
              <a:solidFill>
                <a:srgbClr val="3399FF"/>
              </a:solidFill>
              <a:round/>
              <a:headEnd/>
              <a:tailEnd type="stealth" w="med" len="med"/>
            </a:ln>
            <a:effectLst/>
          </p:spPr>
          <p:txBody>
            <a:bodyPr anchor="ctr">
              <a:spAutoFit/>
            </a:bodyPr>
            <a:lstStyle/>
            <a:p>
              <a:endParaRPr lang="ja-JP" altLang="en-US"/>
            </a:p>
          </p:txBody>
        </p:sp>
      </p:grpSp>
      <p:sp>
        <p:nvSpPr>
          <p:cNvPr id="83" name="Text Box 45"/>
          <p:cNvSpPr txBox="1">
            <a:spLocks noChangeArrowheads="1"/>
          </p:cNvSpPr>
          <p:nvPr/>
        </p:nvSpPr>
        <p:spPr bwMode="auto">
          <a:xfrm>
            <a:off x="6516688" y="6165850"/>
            <a:ext cx="2582862" cy="244475"/>
          </a:xfrm>
          <a:prstGeom prst="rect">
            <a:avLst/>
          </a:prstGeom>
          <a:noFill/>
          <a:ln w="15875">
            <a:noFill/>
            <a:miter lim="800000"/>
            <a:headEnd/>
            <a:tailEnd/>
          </a:ln>
          <a:effectLst/>
        </p:spPr>
        <p:txBody>
          <a:bodyPr>
            <a:spAutoFit/>
          </a:bodyPr>
          <a:lstStyle/>
          <a:p>
            <a:pPr>
              <a:buFontTx/>
              <a:buNone/>
            </a:pPr>
            <a:r>
              <a:rPr lang="ja-JP" altLang="en-US" sz="1000" b="1">
                <a:solidFill>
                  <a:srgbClr val="B2B2B2"/>
                </a:solidFill>
              </a:rPr>
              <a:t>背景画</a:t>
            </a:r>
            <a:r>
              <a:rPr lang="en-US" altLang="ja-JP" sz="1000" b="1">
                <a:solidFill>
                  <a:srgbClr val="B2B2B2"/>
                </a:solidFill>
              </a:rPr>
              <a:t>: NASA/WMAP Science Team</a:t>
            </a:r>
          </a:p>
        </p:txBody>
      </p:sp>
      <p:grpSp>
        <p:nvGrpSpPr>
          <p:cNvPr id="72" name="グループ化 71"/>
          <p:cNvGrpSpPr/>
          <p:nvPr/>
        </p:nvGrpSpPr>
        <p:grpSpPr>
          <a:xfrm>
            <a:off x="4859338" y="857232"/>
            <a:ext cx="4032251" cy="4659331"/>
            <a:chOff x="4859338" y="857232"/>
            <a:chExt cx="4032251" cy="4659331"/>
          </a:xfrm>
        </p:grpSpPr>
        <p:sp>
          <p:nvSpPr>
            <p:cNvPr id="85" name="AutoShape 47"/>
            <p:cNvSpPr>
              <a:spLocks noChangeArrowheads="1"/>
            </p:cNvSpPr>
            <p:nvPr/>
          </p:nvSpPr>
          <p:spPr bwMode="auto">
            <a:xfrm>
              <a:off x="5292726" y="857232"/>
              <a:ext cx="2087563" cy="987443"/>
            </a:xfrm>
            <a:prstGeom prst="roundRect">
              <a:avLst>
                <a:gd name="adj" fmla="val 9560"/>
              </a:avLst>
            </a:prstGeom>
            <a:solidFill>
              <a:srgbClr val="FFFFFF">
                <a:alpha val="30000"/>
              </a:srgbClr>
            </a:solidFill>
            <a:ln w="3175">
              <a:solidFill>
                <a:srgbClr val="FFFFFF">
                  <a:alpha val="50000"/>
                </a:srgbClr>
              </a:solidFill>
              <a:round/>
              <a:headEnd/>
              <a:tailEnd/>
            </a:ln>
            <a:effectLst/>
          </p:spPr>
          <p:txBody>
            <a:bodyPr anchor="ctr">
              <a:noAutofit/>
            </a:bodyPr>
            <a:lstStyle/>
            <a:p>
              <a:endParaRPr lang="ja-JP" altLang="en-US"/>
            </a:p>
          </p:txBody>
        </p:sp>
        <p:sp>
          <p:nvSpPr>
            <p:cNvPr id="86" name="Text Box 48"/>
            <p:cNvSpPr txBox="1">
              <a:spLocks noChangeArrowheads="1"/>
            </p:cNvSpPr>
            <p:nvPr/>
          </p:nvSpPr>
          <p:spPr bwMode="auto">
            <a:xfrm>
              <a:off x="5292726" y="857232"/>
              <a:ext cx="1962150" cy="396875"/>
            </a:xfrm>
            <a:prstGeom prst="rect">
              <a:avLst/>
            </a:prstGeom>
            <a:noFill/>
            <a:ln w="15875">
              <a:noFill/>
              <a:miter lim="800000"/>
              <a:headEnd/>
              <a:tailEnd/>
            </a:ln>
            <a:effectLst/>
          </p:spPr>
          <p:txBody>
            <a:bodyPr wrap="none">
              <a:spAutoFit/>
            </a:bodyPr>
            <a:lstStyle/>
            <a:p>
              <a:pPr>
                <a:buFontTx/>
                <a:buNone/>
              </a:pPr>
              <a:r>
                <a:rPr lang="ja-JP" altLang="en-US" sz="2000" dirty="0">
                  <a:solidFill>
                    <a:srgbClr val="FFFF00"/>
                  </a:solidFill>
                  <a:effectLst>
                    <a:outerShdw blurRad="38100" dist="38100" dir="2700000" algn="tl">
                      <a:srgbClr val="C0C0C0"/>
                    </a:outerShdw>
                  </a:effectLst>
                </a:rPr>
                <a:t>一般相対性理論</a:t>
              </a:r>
            </a:p>
          </p:txBody>
        </p:sp>
        <p:sp>
          <p:nvSpPr>
            <p:cNvPr id="87" name="Text Box 49"/>
            <p:cNvSpPr txBox="1">
              <a:spLocks noChangeArrowheads="1"/>
            </p:cNvSpPr>
            <p:nvPr/>
          </p:nvSpPr>
          <p:spPr bwMode="auto">
            <a:xfrm>
              <a:off x="5543551" y="1263650"/>
              <a:ext cx="1909763" cy="581025"/>
            </a:xfrm>
            <a:prstGeom prst="rect">
              <a:avLst/>
            </a:prstGeom>
            <a:noFill/>
            <a:ln w="15875">
              <a:noFill/>
              <a:miter lim="800000"/>
              <a:headEnd/>
              <a:tailEnd/>
            </a:ln>
            <a:effectLst/>
          </p:spPr>
          <p:txBody>
            <a:bodyPr wrap="none">
              <a:spAutoFit/>
            </a:bodyPr>
            <a:lstStyle/>
            <a:p>
              <a:pPr>
                <a:buFontTx/>
                <a:buNone/>
              </a:pPr>
              <a:r>
                <a:rPr lang="ja-JP" altLang="en-US" sz="1600" dirty="0">
                  <a:solidFill>
                    <a:srgbClr val="FFFFCC"/>
                  </a:solidFill>
                  <a:effectLst>
                    <a:outerShdw blurRad="38100" dist="38100" dir="2700000" algn="tl">
                      <a:srgbClr val="C0C0C0"/>
                    </a:outerShdw>
                  </a:effectLst>
                </a:rPr>
                <a:t>強い重力場における</a:t>
              </a:r>
            </a:p>
            <a:p>
              <a:pPr>
                <a:buFontTx/>
                <a:buNone/>
              </a:pPr>
              <a:r>
                <a:rPr lang="ja-JP" altLang="en-US" sz="1600" dirty="0">
                  <a:solidFill>
                    <a:srgbClr val="FFFFCC"/>
                  </a:solidFill>
                  <a:effectLst>
                    <a:outerShdw blurRad="38100" dist="38100" dir="2700000" algn="tl">
                      <a:srgbClr val="C0C0C0"/>
                    </a:outerShdw>
                  </a:effectLst>
                </a:rPr>
                <a:t>相対性理論</a:t>
              </a:r>
            </a:p>
          </p:txBody>
        </p:sp>
        <p:sp>
          <p:nvSpPr>
            <p:cNvPr id="89" name="AutoShape 51"/>
            <p:cNvSpPr>
              <a:spLocks noChangeArrowheads="1"/>
            </p:cNvSpPr>
            <p:nvPr/>
          </p:nvSpPr>
          <p:spPr bwMode="auto">
            <a:xfrm>
              <a:off x="7669213" y="3141663"/>
              <a:ext cx="1152525" cy="1368425"/>
            </a:xfrm>
            <a:prstGeom prst="roundRect">
              <a:avLst>
                <a:gd name="adj" fmla="val 9560"/>
              </a:avLst>
            </a:prstGeom>
            <a:solidFill>
              <a:srgbClr val="FFFFFF">
                <a:alpha val="20000"/>
              </a:srgbClr>
            </a:solidFill>
            <a:ln w="15875">
              <a:noFill/>
              <a:round/>
              <a:headEnd/>
              <a:tailEnd/>
            </a:ln>
            <a:effectLst/>
          </p:spPr>
          <p:txBody>
            <a:bodyPr anchor="ctr">
              <a:spAutoFit/>
            </a:bodyPr>
            <a:lstStyle/>
            <a:p>
              <a:endParaRPr lang="ja-JP" altLang="en-US"/>
            </a:p>
          </p:txBody>
        </p:sp>
        <p:sp>
          <p:nvSpPr>
            <p:cNvPr id="90" name="AutoShape 52"/>
            <p:cNvSpPr>
              <a:spLocks noChangeArrowheads="1"/>
            </p:cNvSpPr>
            <p:nvPr/>
          </p:nvSpPr>
          <p:spPr bwMode="auto">
            <a:xfrm>
              <a:off x="7019926" y="2214554"/>
              <a:ext cx="1871663" cy="723897"/>
            </a:xfrm>
            <a:prstGeom prst="roundRect">
              <a:avLst>
                <a:gd name="adj" fmla="val 9560"/>
              </a:avLst>
            </a:prstGeom>
            <a:solidFill>
              <a:srgbClr val="99FF99">
                <a:alpha val="70000"/>
              </a:srgbClr>
            </a:solidFill>
            <a:ln w="15875">
              <a:noFill/>
              <a:round/>
              <a:headEnd/>
              <a:tailEnd/>
            </a:ln>
            <a:effectLst/>
          </p:spPr>
          <p:txBody>
            <a:bodyPr anchor="ctr">
              <a:noAutofit/>
            </a:bodyPr>
            <a:lstStyle/>
            <a:p>
              <a:endParaRPr lang="ja-JP" altLang="en-US"/>
            </a:p>
          </p:txBody>
        </p:sp>
        <p:sp>
          <p:nvSpPr>
            <p:cNvPr id="91" name="Text Box 53"/>
            <p:cNvSpPr txBox="1">
              <a:spLocks noChangeArrowheads="1"/>
            </p:cNvSpPr>
            <p:nvPr/>
          </p:nvSpPr>
          <p:spPr bwMode="auto">
            <a:xfrm>
              <a:off x="7155559" y="2222500"/>
              <a:ext cx="1628972" cy="707886"/>
            </a:xfrm>
            <a:prstGeom prst="rect">
              <a:avLst/>
            </a:prstGeom>
            <a:noFill/>
            <a:ln w="15875">
              <a:noFill/>
              <a:miter lim="800000"/>
              <a:headEnd/>
              <a:tailEnd/>
            </a:ln>
            <a:effectLst/>
          </p:spPr>
          <p:txBody>
            <a:bodyPr wrap="none">
              <a:spAutoFit/>
            </a:bodyPr>
            <a:lstStyle/>
            <a:p>
              <a:pPr>
                <a:buFontTx/>
                <a:buNone/>
              </a:pPr>
              <a:r>
                <a:rPr lang="ja-JP" altLang="en-US" sz="2000" dirty="0">
                  <a:solidFill>
                    <a:srgbClr val="292929"/>
                  </a:solidFill>
                  <a:effectLst>
                    <a:outerShdw blurRad="38100" dist="38100" dir="2700000" algn="tl">
                      <a:srgbClr val="C0C0C0"/>
                    </a:outerShdw>
                  </a:effectLst>
                </a:rPr>
                <a:t>重力波による</a:t>
              </a:r>
            </a:p>
            <a:p>
              <a:pPr>
                <a:buFontTx/>
                <a:buNone/>
              </a:pPr>
              <a:r>
                <a:rPr lang="ja-JP" altLang="en-US" sz="2000" dirty="0">
                  <a:solidFill>
                    <a:srgbClr val="292929"/>
                  </a:solidFill>
                  <a:effectLst>
                    <a:outerShdw blurRad="38100" dist="38100" dir="2700000" algn="tl">
                      <a:srgbClr val="C0C0C0"/>
                    </a:outerShdw>
                  </a:effectLst>
                </a:rPr>
                <a:t>観測</a:t>
              </a:r>
            </a:p>
          </p:txBody>
        </p:sp>
        <p:sp>
          <p:nvSpPr>
            <p:cNvPr id="101" name="Text Box 55"/>
            <p:cNvSpPr txBox="1">
              <a:spLocks noChangeArrowheads="1"/>
            </p:cNvSpPr>
            <p:nvPr/>
          </p:nvSpPr>
          <p:spPr bwMode="auto">
            <a:xfrm>
              <a:off x="7524751" y="3789363"/>
              <a:ext cx="1327150" cy="641350"/>
            </a:xfrm>
            <a:prstGeom prst="rect">
              <a:avLst/>
            </a:prstGeom>
            <a:noFill/>
            <a:ln w="15875">
              <a:noFill/>
              <a:miter lim="800000"/>
              <a:headEnd/>
              <a:tailEnd/>
            </a:ln>
            <a:effectLst/>
          </p:spPr>
          <p:txBody>
            <a:bodyPr>
              <a:spAutoFit/>
            </a:bodyPr>
            <a:lstStyle/>
            <a:p>
              <a:pPr>
                <a:buFontTx/>
                <a:buNone/>
              </a:pPr>
              <a:r>
                <a:rPr lang="ja-JP" altLang="en-US" sz="1800">
                  <a:solidFill>
                    <a:srgbClr val="CCFF99"/>
                  </a:solidFill>
                  <a:effectLst>
                    <a:outerShdw blurRad="38100" dist="38100" dir="2700000" algn="tl">
                      <a:srgbClr val="C0C0C0"/>
                    </a:outerShdw>
                  </a:effectLst>
                </a:rPr>
                <a:t>低周波数</a:t>
              </a:r>
            </a:p>
            <a:p>
              <a:pPr>
                <a:buFontTx/>
                <a:buNone/>
              </a:pPr>
              <a:r>
                <a:rPr lang="ja-JP" altLang="en-US" sz="1800">
                  <a:solidFill>
                    <a:srgbClr val="CCFF99"/>
                  </a:solidFill>
                  <a:effectLst>
                    <a:outerShdw blurRad="38100" dist="38100" dir="2700000" algn="tl">
                      <a:srgbClr val="C0C0C0"/>
                    </a:outerShdw>
                  </a:effectLst>
                </a:rPr>
                <a:t>　　　重力波</a:t>
              </a:r>
            </a:p>
          </p:txBody>
        </p:sp>
        <p:sp>
          <p:nvSpPr>
            <p:cNvPr id="102" name="Text Box 56"/>
            <p:cNvSpPr txBox="1">
              <a:spLocks noChangeArrowheads="1"/>
            </p:cNvSpPr>
            <p:nvPr/>
          </p:nvSpPr>
          <p:spPr bwMode="auto">
            <a:xfrm>
              <a:off x="7524751" y="3141663"/>
              <a:ext cx="1327150" cy="641350"/>
            </a:xfrm>
            <a:prstGeom prst="rect">
              <a:avLst/>
            </a:prstGeom>
            <a:noFill/>
            <a:ln w="15875">
              <a:noFill/>
              <a:miter lim="800000"/>
              <a:headEnd/>
              <a:tailEnd/>
            </a:ln>
            <a:effectLst/>
          </p:spPr>
          <p:txBody>
            <a:bodyPr wrap="none">
              <a:spAutoFit/>
            </a:bodyPr>
            <a:lstStyle/>
            <a:p>
              <a:pPr>
                <a:buFontTx/>
                <a:buNone/>
              </a:pPr>
              <a:r>
                <a:rPr lang="ja-JP" altLang="en-US" sz="1800" dirty="0">
                  <a:solidFill>
                    <a:srgbClr val="CCFF99"/>
                  </a:solidFill>
                  <a:effectLst>
                    <a:outerShdw blurRad="38100" dist="38100" dir="2700000" algn="tl">
                      <a:srgbClr val="C0C0C0"/>
                    </a:outerShdw>
                  </a:effectLst>
                </a:rPr>
                <a:t>高周波数</a:t>
              </a:r>
            </a:p>
            <a:p>
              <a:pPr>
                <a:buFontTx/>
                <a:buNone/>
              </a:pPr>
              <a:r>
                <a:rPr lang="ja-JP" altLang="en-US" sz="1800" dirty="0">
                  <a:solidFill>
                    <a:srgbClr val="CCFF99"/>
                  </a:solidFill>
                  <a:effectLst>
                    <a:outerShdw blurRad="38100" dist="38100" dir="2700000" algn="tl">
                      <a:srgbClr val="C0C0C0"/>
                    </a:outerShdw>
                  </a:effectLst>
                </a:rPr>
                <a:t>　　　重力波</a:t>
              </a:r>
            </a:p>
          </p:txBody>
        </p:sp>
        <p:sp>
          <p:nvSpPr>
            <p:cNvPr id="93" name="Line 57"/>
            <p:cNvSpPr>
              <a:spLocks noChangeShapeType="1"/>
            </p:cNvSpPr>
            <p:nvPr/>
          </p:nvSpPr>
          <p:spPr bwMode="auto">
            <a:xfrm flipH="1" flipV="1">
              <a:off x="6300788" y="3284538"/>
              <a:ext cx="1366838" cy="288925"/>
            </a:xfrm>
            <a:prstGeom prst="line">
              <a:avLst/>
            </a:prstGeom>
            <a:noFill/>
            <a:ln w="88900">
              <a:solidFill>
                <a:srgbClr val="66FF66"/>
              </a:solidFill>
              <a:round/>
              <a:headEnd/>
              <a:tailEnd type="stealth" w="med" len="med"/>
            </a:ln>
            <a:effectLst/>
          </p:spPr>
          <p:txBody>
            <a:bodyPr anchor="ctr">
              <a:spAutoFit/>
            </a:bodyPr>
            <a:lstStyle/>
            <a:p>
              <a:endParaRPr lang="ja-JP" altLang="en-US"/>
            </a:p>
          </p:txBody>
        </p:sp>
        <p:sp>
          <p:nvSpPr>
            <p:cNvPr id="94" name="Text Box 58"/>
            <p:cNvSpPr txBox="1">
              <a:spLocks noChangeArrowheads="1"/>
            </p:cNvSpPr>
            <p:nvPr/>
          </p:nvSpPr>
          <p:spPr bwMode="auto">
            <a:xfrm>
              <a:off x="6343651" y="3549650"/>
              <a:ext cx="1403350" cy="336550"/>
            </a:xfrm>
            <a:prstGeom prst="rect">
              <a:avLst/>
            </a:prstGeom>
            <a:noFill/>
            <a:ln w="15875">
              <a:noFill/>
              <a:miter lim="800000"/>
              <a:headEnd/>
              <a:tailEnd/>
            </a:ln>
            <a:effectLst/>
          </p:spPr>
          <p:txBody>
            <a:bodyPr wrap="none">
              <a:spAutoFit/>
            </a:bodyPr>
            <a:lstStyle/>
            <a:p>
              <a:pPr>
                <a:buFontTx/>
                <a:buNone/>
              </a:pPr>
              <a:r>
                <a:rPr lang="ja-JP" altLang="en-US" sz="1600">
                  <a:solidFill>
                    <a:srgbClr val="66FF66"/>
                  </a:solidFill>
                </a:rPr>
                <a:t>連星合体現象</a:t>
              </a:r>
            </a:p>
          </p:txBody>
        </p:sp>
        <p:sp>
          <p:nvSpPr>
            <p:cNvPr id="95" name="Text Box 59"/>
            <p:cNvSpPr txBox="1">
              <a:spLocks noChangeArrowheads="1"/>
            </p:cNvSpPr>
            <p:nvPr/>
          </p:nvSpPr>
          <p:spPr bwMode="auto">
            <a:xfrm>
              <a:off x="6343651" y="3779838"/>
              <a:ext cx="1200150" cy="336550"/>
            </a:xfrm>
            <a:prstGeom prst="rect">
              <a:avLst/>
            </a:prstGeom>
            <a:noFill/>
            <a:ln w="15875">
              <a:noFill/>
              <a:miter lim="800000"/>
              <a:headEnd/>
              <a:tailEnd/>
            </a:ln>
            <a:effectLst/>
          </p:spPr>
          <p:txBody>
            <a:bodyPr wrap="none">
              <a:spAutoFit/>
            </a:bodyPr>
            <a:lstStyle/>
            <a:p>
              <a:pPr>
                <a:buFontTx/>
                <a:buNone/>
              </a:pPr>
              <a:r>
                <a:rPr lang="ja-JP" altLang="en-US" sz="1600">
                  <a:solidFill>
                    <a:srgbClr val="66FF66"/>
                  </a:solidFill>
                </a:rPr>
                <a:t>超新星爆発</a:t>
              </a:r>
            </a:p>
          </p:txBody>
        </p:sp>
        <p:sp>
          <p:nvSpPr>
            <p:cNvPr id="96" name="Line 60"/>
            <p:cNvSpPr>
              <a:spLocks noChangeShapeType="1"/>
            </p:cNvSpPr>
            <p:nvPr/>
          </p:nvSpPr>
          <p:spPr bwMode="auto">
            <a:xfrm flipH="1">
              <a:off x="5219701" y="4292600"/>
              <a:ext cx="2376488" cy="1223963"/>
            </a:xfrm>
            <a:prstGeom prst="line">
              <a:avLst/>
            </a:prstGeom>
            <a:noFill/>
            <a:ln w="88900">
              <a:solidFill>
                <a:srgbClr val="66FF66"/>
              </a:solidFill>
              <a:round/>
              <a:headEnd/>
              <a:tailEnd type="stealth" w="med" len="med"/>
            </a:ln>
            <a:effectLst/>
          </p:spPr>
          <p:txBody>
            <a:bodyPr anchor="ctr">
              <a:spAutoFit/>
            </a:bodyPr>
            <a:lstStyle/>
            <a:p>
              <a:endParaRPr lang="ja-JP" altLang="en-US"/>
            </a:p>
          </p:txBody>
        </p:sp>
        <p:sp>
          <p:nvSpPr>
            <p:cNvPr id="97" name="Text Box 61"/>
            <p:cNvSpPr txBox="1">
              <a:spLocks noChangeArrowheads="1"/>
            </p:cNvSpPr>
            <p:nvPr/>
          </p:nvSpPr>
          <p:spPr bwMode="auto">
            <a:xfrm>
              <a:off x="6372226" y="5008563"/>
              <a:ext cx="1211263" cy="338138"/>
            </a:xfrm>
            <a:prstGeom prst="rect">
              <a:avLst/>
            </a:prstGeom>
            <a:noFill/>
            <a:ln w="15875">
              <a:noFill/>
              <a:miter lim="800000"/>
              <a:headEnd/>
              <a:tailEnd/>
            </a:ln>
            <a:effectLst/>
          </p:spPr>
          <p:txBody>
            <a:bodyPr wrap="none">
              <a:spAutoFit/>
            </a:bodyPr>
            <a:lstStyle/>
            <a:p>
              <a:pPr>
                <a:buFontTx/>
                <a:buNone/>
              </a:pPr>
              <a:r>
                <a:rPr lang="ja-JP" altLang="en-US" sz="1600" dirty="0" smtClean="0">
                  <a:solidFill>
                    <a:srgbClr val="66FF66"/>
                  </a:solidFill>
                </a:rPr>
                <a:t>背景重力波</a:t>
              </a:r>
              <a:endParaRPr lang="ja-JP" altLang="en-US" sz="1600" dirty="0">
                <a:solidFill>
                  <a:srgbClr val="66FF66"/>
                </a:solidFill>
              </a:endParaRPr>
            </a:p>
          </p:txBody>
        </p:sp>
        <p:sp>
          <p:nvSpPr>
            <p:cNvPr id="98" name="Line 62"/>
            <p:cNvSpPr>
              <a:spLocks noChangeShapeType="1"/>
            </p:cNvSpPr>
            <p:nvPr/>
          </p:nvSpPr>
          <p:spPr bwMode="auto">
            <a:xfrm flipH="1" flipV="1">
              <a:off x="6443663" y="1844675"/>
              <a:ext cx="576263" cy="1584325"/>
            </a:xfrm>
            <a:prstGeom prst="line">
              <a:avLst/>
            </a:prstGeom>
            <a:noFill/>
            <a:ln w="88900">
              <a:solidFill>
                <a:srgbClr val="66FF66"/>
              </a:solidFill>
              <a:round/>
              <a:headEnd/>
              <a:tailEnd type="stealth" w="med" len="med"/>
            </a:ln>
            <a:effectLst/>
          </p:spPr>
          <p:txBody>
            <a:bodyPr anchor="ctr">
              <a:spAutoFit/>
            </a:bodyPr>
            <a:lstStyle/>
            <a:p>
              <a:endParaRPr lang="ja-JP" altLang="en-US"/>
            </a:p>
          </p:txBody>
        </p:sp>
        <p:sp>
          <p:nvSpPr>
            <p:cNvPr id="99" name="Line 63"/>
            <p:cNvSpPr>
              <a:spLocks noChangeShapeType="1"/>
            </p:cNvSpPr>
            <p:nvPr/>
          </p:nvSpPr>
          <p:spPr bwMode="auto">
            <a:xfrm flipH="1" flipV="1">
              <a:off x="4859338" y="1989138"/>
              <a:ext cx="1728788" cy="360363"/>
            </a:xfrm>
            <a:prstGeom prst="line">
              <a:avLst/>
            </a:prstGeom>
            <a:noFill/>
            <a:ln w="88900">
              <a:solidFill>
                <a:srgbClr val="66FF66"/>
              </a:solidFill>
              <a:round/>
              <a:headEnd/>
              <a:tailEnd type="stealth" w="med" len="med"/>
            </a:ln>
            <a:effectLst/>
          </p:spPr>
          <p:txBody>
            <a:bodyPr anchor="ctr">
              <a:spAutoFit/>
            </a:bodyPr>
            <a:lstStyle/>
            <a:p>
              <a:endParaRPr lang="ja-JP" altLang="en-US"/>
            </a:p>
          </p:txBody>
        </p:sp>
        <p:sp>
          <p:nvSpPr>
            <p:cNvPr id="100" name="Text Box 64"/>
            <p:cNvSpPr txBox="1">
              <a:spLocks noChangeArrowheads="1"/>
            </p:cNvSpPr>
            <p:nvPr/>
          </p:nvSpPr>
          <p:spPr bwMode="auto">
            <a:xfrm>
              <a:off x="6353176" y="4010025"/>
              <a:ext cx="912813" cy="336550"/>
            </a:xfrm>
            <a:prstGeom prst="rect">
              <a:avLst/>
            </a:prstGeom>
            <a:noFill/>
            <a:ln w="15875">
              <a:noFill/>
              <a:miter lim="800000"/>
              <a:headEnd/>
              <a:tailEnd/>
            </a:ln>
            <a:effectLst/>
          </p:spPr>
          <p:txBody>
            <a:bodyPr wrap="none">
              <a:spAutoFit/>
            </a:bodyPr>
            <a:lstStyle/>
            <a:p>
              <a:pPr>
                <a:buFontTx/>
                <a:buNone/>
              </a:pPr>
              <a:r>
                <a:rPr lang="ja-JP" altLang="en-US" sz="1600">
                  <a:solidFill>
                    <a:srgbClr val="66FF66"/>
                  </a:solidFill>
                </a:rPr>
                <a:t>パルサー</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bwMode="auto">
          <a:xfrm>
            <a:off x="2108246" y="1500174"/>
            <a:ext cx="6786578" cy="4429156"/>
          </a:xfrm>
          <a:prstGeom prst="roundRect">
            <a:avLst>
              <a:gd name="adj" fmla="val 2073"/>
            </a:avLst>
          </a:prstGeom>
          <a:solidFill>
            <a:srgbClr val="F8F8F8">
              <a:alpha val="9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rgbClr val="F8F8F8"/>
              </a:solidFill>
              <a:effectLst/>
              <a:latin typeface="Tahoma" pitchFamily="34" charset="0"/>
              <a:ea typeface="HGP創英角ｺﾞｼｯｸUB" pitchFamily="50" charset="-128"/>
            </a:endParaRPr>
          </a:p>
        </p:txBody>
      </p:sp>
      <p:sp>
        <p:nvSpPr>
          <p:cNvPr id="29" name="正方形/長方形 28"/>
          <p:cNvSpPr/>
          <p:nvPr/>
        </p:nvSpPr>
        <p:spPr bwMode="auto">
          <a:xfrm>
            <a:off x="3143240" y="1714488"/>
            <a:ext cx="5500726" cy="3571900"/>
          </a:xfrm>
          <a:prstGeom prst="rect">
            <a:avLst/>
          </a:prstGeom>
          <a:solidFill>
            <a:srgbClr val="CCFFCC"/>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34" name="正方形/長方形 33"/>
          <p:cNvSpPr/>
          <p:nvPr/>
        </p:nvSpPr>
        <p:spPr bwMode="auto">
          <a:xfrm>
            <a:off x="3143240" y="1714488"/>
            <a:ext cx="5500726" cy="3571900"/>
          </a:xfrm>
          <a:prstGeom prst="rect">
            <a:avLst/>
          </a:prstGeom>
          <a:solidFill>
            <a:srgbClr val="FFFF99"/>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606212" name="Rectangle 1028"/>
          <p:cNvSpPr>
            <a:spLocks noGrp="1" noChangeArrowheads="1"/>
          </p:cNvSpPr>
          <p:nvPr>
            <p:ph type="title"/>
          </p:nvPr>
        </p:nvSpPr>
        <p:spPr/>
        <p:txBody>
          <a:bodyPr/>
          <a:lstStyle/>
          <a:p>
            <a:endParaRPr lang="ja-JP" altLang="en-US" dirty="0"/>
          </a:p>
        </p:txBody>
      </p:sp>
      <p:sp>
        <p:nvSpPr>
          <p:cNvPr id="24"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102400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86018" y="1571612"/>
            <a:ext cx="6743700" cy="4314825"/>
          </a:xfrm>
          <a:prstGeom prst="rect">
            <a:avLst/>
          </a:prstGeom>
          <a:noFill/>
          <a:ln w="9525">
            <a:noFill/>
            <a:miter lim="800000"/>
            <a:headEnd/>
            <a:tailEnd/>
          </a:ln>
          <a:effectLst/>
        </p:spPr>
      </p:pic>
      <p:grpSp>
        <p:nvGrpSpPr>
          <p:cNvPr id="40" name="グループ化 39"/>
          <p:cNvGrpSpPr/>
          <p:nvPr/>
        </p:nvGrpSpPr>
        <p:grpSpPr>
          <a:xfrm>
            <a:off x="4714876" y="1287962"/>
            <a:ext cx="3143272" cy="2783980"/>
            <a:chOff x="4714876" y="1287962"/>
            <a:chExt cx="3143272" cy="2783980"/>
          </a:xfrm>
        </p:grpSpPr>
        <p:pic>
          <p:nvPicPr>
            <p:cNvPr id="33" name="Picture 2"/>
            <p:cNvPicPr>
              <a:picLocks noChangeAspect="1" noChangeArrowheads="1"/>
            </p:cNvPicPr>
            <p:nvPr/>
          </p:nvPicPr>
          <p:blipFill>
            <a:blip r:embed="rId4" cstate="print"/>
            <a:srcRect t="2836" b="14182"/>
            <a:stretch>
              <a:fillRect/>
            </a:stretch>
          </p:blipFill>
          <p:spPr bwMode="auto">
            <a:xfrm flipH="1">
              <a:off x="4714876" y="1287962"/>
              <a:ext cx="2360499" cy="2783980"/>
            </a:xfrm>
            <a:prstGeom prst="rect">
              <a:avLst/>
            </a:prstGeom>
            <a:noFill/>
            <a:ln w="9525">
              <a:noFill/>
              <a:miter lim="800000"/>
              <a:headEnd/>
              <a:tailEnd/>
            </a:ln>
            <a:effectLst/>
          </p:spPr>
        </p:pic>
        <p:sp>
          <p:nvSpPr>
            <p:cNvPr id="32" name="Rectangle 5"/>
            <p:cNvSpPr>
              <a:spLocks noChangeArrowheads="1"/>
            </p:cNvSpPr>
            <p:nvPr/>
          </p:nvSpPr>
          <p:spPr bwMode="auto">
            <a:xfrm>
              <a:off x="6500826" y="1369947"/>
              <a:ext cx="1357322" cy="701731"/>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1100" b="1" dirty="0" smtClean="0">
                  <a:solidFill>
                    <a:srgbClr val="333333"/>
                  </a:solidFill>
                  <a:sym typeface="Wingdings" pitchFamily="2" charset="2"/>
                </a:rPr>
                <a:t>Tom </a:t>
              </a:r>
            </a:p>
            <a:p>
              <a:pPr algn="l">
                <a:lnSpc>
                  <a:spcPct val="120000"/>
                </a:lnSpc>
                <a:buClr>
                  <a:schemeClr val="accent2"/>
                </a:buClr>
                <a:buSzPct val="70000"/>
                <a:buFont typeface="Wingdings" pitchFamily="2" charset="2"/>
                <a:buNone/>
              </a:pPr>
              <a:r>
                <a:rPr lang="en-US" altLang="ja-JP" sz="1100" b="1" dirty="0" err="1" smtClean="0">
                  <a:solidFill>
                    <a:srgbClr val="333333"/>
                  </a:solidFill>
                  <a:sym typeface="Wingdings" pitchFamily="2" charset="2"/>
                </a:rPr>
                <a:t>Haruyama</a:t>
              </a:r>
              <a:r>
                <a:rPr lang="en-US" altLang="ja-JP" sz="1100" b="1" dirty="0" smtClean="0">
                  <a:solidFill>
                    <a:srgbClr val="333333"/>
                  </a:solidFill>
                  <a:sym typeface="Wingdings" pitchFamily="2" charset="2"/>
                </a:rPr>
                <a:t> </a:t>
              </a:r>
            </a:p>
            <a:p>
              <a:pPr algn="l">
                <a:lnSpc>
                  <a:spcPct val="120000"/>
                </a:lnSpc>
                <a:buClr>
                  <a:schemeClr val="accent2"/>
                </a:buClr>
                <a:buSzPct val="70000"/>
                <a:buFont typeface="Wingdings" pitchFamily="2" charset="2"/>
                <a:buNone/>
              </a:pPr>
              <a:r>
                <a:rPr lang="ja-JP" altLang="en-US" sz="1100" b="1" dirty="0" smtClean="0">
                  <a:solidFill>
                    <a:srgbClr val="333333"/>
                  </a:solidFill>
                  <a:sym typeface="Wingdings" pitchFamily="2" charset="2"/>
                </a:rPr>
                <a:t>　　</a:t>
              </a:r>
              <a:r>
                <a:rPr lang="en-US" altLang="ja-JP" sz="1100" b="1" dirty="0" smtClean="0">
                  <a:solidFill>
                    <a:srgbClr val="333333"/>
                  </a:solidFill>
                  <a:sym typeface="Wingdings" pitchFamily="2" charset="2"/>
                </a:rPr>
                <a:t>(2005)</a:t>
              </a:r>
              <a:endParaRPr lang="ja-JP" altLang="en-US" sz="1100" b="1" dirty="0">
                <a:solidFill>
                  <a:srgbClr val="333333"/>
                </a:solidFill>
                <a:sym typeface="Wingdings" pitchFamily="2" charset="2"/>
              </a:endParaRPr>
            </a:p>
          </p:txBody>
        </p:sp>
      </p:grpSp>
      <p:grpSp>
        <p:nvGrpSpPr>
          <p:cNvPr id="37" name="グループ化 36"/>
          <p:cNvGrpSpPr/>
          <p:nvPr/>
        </p:nvGrpSpPr>
        <p:grpSpPr>
          <a:xfrm>
            <a:off x="610279" y="2428868"/>
            <a:ext cx="2818713" cy="3286148"/>
            <a:chOff x="1500166" y="4000504"/>
            <a:chExt cx="2818713" cy="3286148"/>
          </a:xfrm>
        </p:grpSpPr>
        <p:pic>
          <p:nvPicPr>
            <p:cNvPr id="1024002" name="Picture 2" descr="http://www2u.biglobe.ne.jp/~masayama/My%20Pictures/micheranjero-adam&amp;ive.jpg"/>
            <p:cNvPicPr>
              <a:picLocks noChangeAspect="1" noChangeArrowheads="1"/>
            </p:cNvPicPr>
            <p:nvPr/>
          </p:nvPicPr>
          <p:blipFill>
            <a:blip r:embed="rId5" cstate="print"/>
            <a:srcRect/>
            <a:stretch>
              <a:fillRect/>
            </a:stretch>
          </p:blipFill>
          <p:spPr bwMode="auto">
            <a:xfrm>
              <a:off x="1500166" y="4000504"/>
              <a:ext cx="2818713" cy="3239417"/>
            </a:xfrm>
            <a:prstGeom prst="rect">
              <a:avLst/>
            </a:prstGeom>
            <a:noFill/>
          </p:spPr>
        </p:pic>
        <p:sp>
          <p:nvSpPr>
            <p:cNvPr id="28" name="正方形/長方形 27"/>
            <p:cNvSpPr/>
            <p:nvPr/>
          </p:nvSpPr>
          <p:spPr>
            <a:xfrm>
              <a:off x="1571604" y="7000900"/>
              <a:ext cx="1928826" cy="285752"/>
            </a:xfrm>
            <a:prstGeom prst="rect">
              <a:avLst/>
            </a:prstGeom>
          </p:spPr>
          <p:txBody>
            <a:bodyPr wrap="square">
              <a:noAutofit/>
            </a:bodyPr>
            <a:lstStyle/>
            <a:p>
              <a:pPr marL="342900" indent="-342900" algn="l">
                <a:buNone/>
              </a:pPr>
              <a:r>
                <a:rPr lang="ja-JP" altLang="en-US" sz="1100" dirty="0" smtClean="0">
                  <a:solidFill>
                    <a:srgbClr val="FFFFFF"/>
                  </a:solidFill>
                </a:rPr>
                <a:t>ミケランジェロ　アダムとイヴ</a:t>
              </a:r>
              <a:br>
                <a:rPr lang="ja-JP" altLang="en-US" sz="1100" dirty="0" smtClean="0">
                  <a:solidFill>
                    <a:srgbClr val="FFFFFF"/>
                  </a:solidFill>
                </a:rPr>
              </a:br>
              <a:r>
                <a:rPr lang="ja-JP" altLang="en-US" sz="1100" dirty="0" smtClean="0">
                  <a:solidFill>
                    <a:srgbClr val="FFFFFF"/>
                  </a:solidFill>
                </a:rPr>
                <a:t/>
              </a:r>
              <a:br>
                <a:rPr lang="ja-JP" altLang="en-US" sz="1100" dirty="0" smtClean="0">
                  <a:solidFill>
                    <a:srgbClr val="FFFFFF"/>
                  </a:solidFill>
                </a:rPr>
              </a:br>
              <a:endParaRPr lang="ja-JP" altLang="en-US" sz="1100" dirty="0">
                <a:solidFill>
                  <a:srgbClr val="FFFFFF"/>
                </a:solidFill>
              </a:endParaRPr>
            </a:p>
          </p:txBody>
        </p:sp>
      </p:grpSp>
      <p:grpSp>
        <p:nvGrpSpPr>
          <p:cNvPr id="41" name="グループ化 40"/>
          <p:cNvGrpSpPr/>
          <p:nvPr/>
        </p:nvGrpSpPr>
        <p:grpSpPr>
          <a:xfrm>
            <a:off x="3643306" y="3357562"/>
            <a:ext cx="3214710" cy="1972706"/>
            <a:chOff x="3643306" y="3357562"/>
            <a:chExt cx="3214710" cy="1972706"/>
          </a:xfrm>
        </p:grpSpPr>
        <p:sp>
          <p:nvSpPr>
            <p:cNvPr id="38" name="Line 17"/>
            <p:cNvSpPr>
              <a:spLocks noChangeShapeType="1"/>
            </p:cNvSpPr>
            <p:nvPr/>
          </p:nvSpPr>
          <p:spPr bwMode="auto">
            <a:xfrm flipV="1">
              <a:off x="4714876" y="3357562"/>
              <a:ext cx="428628" cy="1285884"/>
            </a:xfrm>
            <a:prstGeom prst="line">
              <a:avLst/>
            </a:prstGeom>
            <a:noFill/>
            <a:ln w="127000">
              <a:solidFill>
                <a:srgbClr val="FF5050"/>
              </a:solidFill>
              <a:round/>
              <a:headEnd/>
              <a:tailEnd type="stealth" w="med" len="med"/>
            </a:ln>
            <a:effectLst/>
          </p:spPr>
          <p:txBody>
            <a:bodyPr wrap="square" anchor="ctr">
              <a:spAutoFit/>
            </a:bodyPr>
            <a:lstStyle/>
            <a:p>
              <a:endParaRPr lang="ja-JP" altLang="en-US" dirty="0">
                <a:solidFill>
                  <a:srgbClr val="FF7C80"/>
                </a:solidFill>
              </a:endParaRPr>
            </a:p>
          </p:txBody>
        </p:sp>
        <p:sp>
          <p:nvSpPr>
            <p:cNvPr id="39" name="Rectangle 28"/>
            <p:cNvSpPr>
              <a:spLocks noChangeArrowheads="1"/>
            </p:cNvSpPr>
            <p:nvPr/>
          </p:nvSpPr>
          <p:spPr bwMode="auto">
            <a:xfrm>
              <a:off x="3643306" y="4357694"/>
              <a:ext cx="3214710" cy="972574"/>
            </a:xfrm>
            <a:prstGeom prst="rect">
              <a:avLst/>
            </a:prstGeom>
            <a:noFill/>
            <a:ln w="15875">
              <a:noFill/>
              <a:miter lim="800000"/>
              <a:headEnd/>
              <a:tailEnd/>
            </a:ln>
            <a:effectLst/>
          </p:spPr>
          <p:txBody>
            <a:bodyPr wrap="square">
              <a:spAutoFit/>
            </a:bodyPr>
            <a:lstStyle/>
            <a:p>
              <a:pPr algn="l">
                <a:lnSpc>
                  <a:spcPct val="110000"/>
                </a:lnSpc>
                <a:buFontTx/>
                <a:buNone/>
              </a:pPr>
              <a:r>
                <a:rPr kumimoji="0" lang="ja-JP" altLang="en-US" sz="2000" b="1" dirty="0" smtClean="0">
                  <a:solidFill>
                    <a:srgbClr val="FF7C80"/>
                  </a:solidFill>
                  <a:sym typeface="Wingdings" pitchFamily="2" charset="2"/>
                </a:rPr>
                <a:t>善悪の</a:t>
              </a:r>
              <a:endParaRPr kumimoji="0" lang="en-US" altLang="ja-JP" sz="2000" b="1" dirty="0" smtClean="0">
                <a:solidFill>
                  <a:srgbClr val="FF7C80"/>
                </a:solidFill>
                <a:sym typeface="Wingdings" pitchFamily="2" charset="2"/>
              </a:endParaRPr>
            </a:p>
            <a:p>
              <a:pPr algn="l">
                <a:lnSpc>
                  <a:spcPct val="110000"/>
                </a:lnSpc>
                <a:buFontTx/>
                <a:buNone/>
              </a:pPr>
              <a:r>
                <a:rPr kumimoji="0" lang="ja-JP" altLang="en-US" sz="3200" b="1" dirty="0" smtClean="0">
                  <a:solidFill>
                    <a:srgbClr val="FF5050"/>
                  </a:solidFill>
                  <a:sym typeface="Wingdings" pitchFamily="2" charset="2"/>
                </a:rPr>
                <a:t>知恵の実</a:t>
              </a:r>
              <a:endParaRPr lang="ja-JP" altLang="en-US" sz="3200" b="1" dirty="0">
                <a:solidFill>
                  <a:srgbClr val="FF5050"/>
                </a:solidFill>
                <a:sym typeface="Wingdings" pitchFamily="2" charset="2"/>
              </a:endParaRPr>
            </a:p>
          </p:txBody>
        </p:sp>
      </p:grpSp>
      <p:pic>
        <p:nvPicPr>
          <p:cNvPr id="885762" name="Picture 2" descr="ファイル:Adam and Eve expelled from Paradise.png">
            <a:hlinkClick r:id="rId6"/>
          </p:cNvPr>
          <p:cNvPicPr>
            <a:picLocks noChangeAspect="1" noChangeArrowheads="1"/>
          </p:cNvPicPr>
          <p:nvPr/>
        </p:nvPicPr>
        <p:blipFill>
          <a:blip r:embed="rId7" cstate="print"/>
          <a:srcRect/>
          <a:stretch>
            <a:fillRect/>
          </a:stretch>
        </p:blipFill>
        <p:spPr bwMode="auto">
          <a:xfrm>
            <a:off x="571472" y="2316262"/>
            <a:ext cx="2857520" cy="35416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500"/>
                                        <p:tgtEl>
                                          <p:spTgt spid="34"/>
                                        </p:tgtEl>
                                      </p:cBhvr>
                                    </p:animEffect>
                                  </p:childTnLst>
                                </p:cTn>
                              </p:par>
                              <p:par>
                                <p:cTn id="16" presetID="1" presetClass="entr" presetSubtype="0" fill="hold" nodeType="withEffect">
                                  <p:stCondLst>
                                    <p:cond delay="0"/>
                                  </p:stCondLst>
                                  <p:childTnLst>
                                    <p:set>
                                      <p:cBhvr>
                                        <p:cTn id="17" dur="1" fill="hold">
                                          <p:stCondLst>
                                            <p:cond delay="0"/>
                                          </p:stCondLst>
                                        </p:cTn>
                                        <p:tgtEl>
                                          <p:spTgt spid="88576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フッター プレースホルダ 2"/>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pic>
        <p:nvPicPr>
          <p:cNvPr id="7" name="Picture 2" descr="G:\無題.JPG"/>
          <p:cNvPicPr>
            <a:picLocks noChangeAspect="1" noChangeArrowheads="1"/>
          </p:cNvPicPr>
          <p:nvPr/>
        </p:nvPicPr>
        <p:blipFill>
          <a:blip r:embed="rId3" cstate="print">
            <a:clrChange>
              <a:clrFrom>
                <a:srgbClr val="010101"/>
              </a:clrFrom>
              <a:clrTo>
                <a:srgbClr val="010101">
                  <a:alpha val="0"/>
                </a:srgbClr>
              </a:clrTo>
            </a:clrChange>
          </a:blip>
          <a:srcRect/>
          <a:stretch>
            <a:fillRect/>
          </a:stretch>
        </p:blipFill>
        <p:spPr bwMode="auto">
          <a:xfrm>
            <a:off x="1061685" y="1057558"/>
            <a:ext cx="4693787" cy="4979630"/>
          </a:xfrm>
          <a:prstGeom prst="rect">
            <a:avLst/>
          </a:prstGeom>
          <a:noFill/>
          <a:ln w="9525">
            <a:noFill/>
            <a:miter lim="800000"/>
            <a:headEnd/>
            <a:tailEnd/>
          </a:ln>
        </p:spPr>
      </p:pic>
      <p:sp>
        <p:nvSpPr>
          <p:cNvPr id="8" name="テキスト ボックス 12"/>
          <p:cNvSpPr txBox="1">
            <a:spLocks noChangeArrowheads="1"/>
          </p:cNvSpPr>
          <p:nvPr/>
        </p:nvSpPr>
        <p:spPr bwMode="auto">
          <a:xfrm>
            <a:off x="1428728" y="804430"/>
            <a:ext cx="1313180" cy="338554"/>
          </a:xfrm>
          <a:prstGeom prst="rect">
            <a:avLst/>
          </a:prstGeom>
          <a:noFill/>
          <a:ln w="9525">
            <a:noFill/>
            <a:miter lim="800000"/>
            <a:headEnd/>
            <a:tailEnd/>
          </a:ln>
        </p:spPr>
        <p:txBody>
          <a:bodyPr wrap="none">
            <a:spAutoFit/>
          </a:bodyPr>
          <a:lstStyle/>
          <a:p>
            <a:pPr algn="l">
              <a:buNone/>
            </a:pPr>
            <a:r>
              <a:rPr lang="en-US" altLang="ja-JP" sz="1600" b="1" dirty="0">
                <a:solidFill>
                  <a:srgbClr val="FFFF00"/>
                </a:solidFill>
                <a:cs typeface="Arial" charset="0"/>
              </a:rPr>
              <a:t>Cosmology</a:t>
            </a:r>
            <a:endParaRPr lang="ja-JP" altLang="en-US" sz="1600" b="1" dirty="0">
              <a:solidFill>
                <a:srgbClr val="FFFF00"/>
              </a:solidFill>
              <a:cs typeface="Arial" charset="0"/>
            </a:endParaRPr>
          </a:p>
        </p:txBody>
      </p:sp>
      <p:cxnSp>
        <p:nvCxnSpPr>
          <p:cNvPr id="9" name="直線矢印コネクタ 8"/>
          <p:cNvCxnSpPr/>
          <p:nvPr/>
        </p:nvCxnSpPr>
        <p:spPr>
          <a:xfrm rot="5400000">
            <a:off x="3198139" y="4721883"/>
            <a:ext cx="1620656" cy="1424"/>
          </a:xfrm>
          <a:prstGeom prst="straightConnector1">
            <a:avLst/>
          </a:prstGeom>
          <a:ln w="57150">
            <a:solidFill>
              <a:srgbClr val="FFFF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415543" y="1057558"/>
            <a:ext cx="646143" cy="4986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None/>
              <a:defRPr/>
            </a:pPr>
            <a:endParaRPr lang="ja-JP" altLang="en-US" sz="1600" dirty="0">
              <a:solidFill>
                <a:srgbClr val="FFFFFF"/>
              </a:solidFill>
              <a:latin typeface="Arial" pitchFamily="34" charset="0"/>
              <a:cs typeface="Arial" pitchFamily="34" charset="0"/>
            </a:endParaRPr>
          </a:p>
        </p:txBody>
      </p:sp>
      <p:cxnSp>
        <p:nvCxnSpPr>
          <p:cNvPr id="11" name="直線矢印コネクタ 10"/>
          <p:cNvCxnSpPr/>
          <p:nvPr/>
        </p:nvCxnSpPr>
        <p:spPr>
          <a:xfrm rot="16200000" flipV="1">
            <a:off x="-1627436" y="3581680"/>
            <a:ext cx="4352100" cy="1423"/>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49"/>
          <p:cNvSpPr txBox="1">
            <a:spLocks noChangeArrowheads="1"/>
          </p:cNvSpPr>
          <p:nvPr/>
        </p:nvSpPr>
        <p:spPr bwMode="auto">
          <a:xfrm>
            <a:off x="357190" y="1046352"/>
            <a:ext cx="631904" cy="338554"/>
          </a:xfrm>
          <a:prstGeom prst="rect">
            <a:avLst/>
          </a:prstGeom>
          <a:noFill/>
          <a:ln w="9525">
            <a:noFill/>
            <a:miter lim="800000"/>
            <a:headEnd/>
            <a:tailEnd/>
          </a:ln>
        </p:spPr>
        <p:txBody>
          <a:bodyPr wrap="none">
            <a:spAutoFit/>
          </a:bodyPr>
          <a:lstStyle/>
          <a:p>
            <a:pPr algn="l">
              <a:buNone/>
            </a:pPr>
            <a:r>
              <a:rPr lang="en-US" altLang="ja-JP" sz="1600" dirty="0" smtClean="0">
                <a:solidFill>
                  <a:srgbClr val="FFFFFF"/>
                </a:solidFill>
                <a:cs typeface="Arial" charset="0"/>
              </a:rPr>
              <a:t>Time</a:t>
            </a:r>
            <a:endParaRPr lang="ja-JP" altLang="en-US" sz="1600" dirty="0">
              <a:solidFill>
                <a:srgbClr val="FFFFFF"/>
              </a:solidFill>
              <a:cs typeface="Arial" charset="0"/>
            </a:endParaRPr>
          </a:p>
        </p:txBody>
      </p:sp>
      <p:sp>
        <p:nvSpPr>
          <p:cNvPr id="13" name="テキスト ボックス 55"/>
          <p:cNvSpPr txBox="1">
            <a:spLocks noChangeArrowheads="1"/>
          </p:cNvSpPr>
          <p:nvPr/>
        </p:nvSpPr>
        <p:spPr bwMode="auto">
          <a:xfrm>
            <a:off x="2536144" y="3368779"/>
            <a:ext cx="1104790" cy="338554"/>
          </a:xfrm>
          <a:prstGeom prst="rect">
            <a:avLst/>
          </a:prstGeom>
          <a:noFill/>
          <a:ln w="9525">
            <a:noFill/>
            <a:miter lim="800000"/>
            <a:headEnd/>
            <a:tailEnd/>
          </a:ln>
        </p:spPr>
        <p:txBody>
          <a:bodyPr wrap="none">
            <a:spAutoFit/>
          </a:bodyPr>
          <a:lstStyle/>
          <a:p>
            <a:pPr algn="l">
              <a:buNone/>
            </a:pPr>
            <a:r>
              <a:rPr lang="en-US" altLang="ja-JP" sz="1600" b="1" dirty="0">
                <a:solidFill>
                  <a:srgbClr val="FFFFFF"/>
                </a:solidFill>
                <a:cs typeface="Arial" charset="0"/>
              </a:rPr>
              <a:t>Big Bang</a:t>
            </a:r>
            <a:endParaRPr lang="ja-JP" altLang="en-US" sz="1600" b="1" dirty="0">
              <a:solidFill>
                <a:srgbClr val="FFFFFF"/>
              </a:solidFill>
              <a:cs typeface="Arial" charset="0"/>
            </a:endParaRPr>
          </a:p>
        </p:txBody>
      </p:sp>
      <p:sp>
        <p:nvSpPr>
          <p:cNvPr id="14" name="テキスト ボックス 62"/>
          <p:cNvSpPr txBox="1">
            <a:spLocks noChangeArrowheads="1"/>
          </p:cNvSpPr>
          <p:nvPr/>
        </p:nvSpPr>
        <p:spPr bwMode="auto">
          <a:xfrm>
            <a:off x="4071801" y="4209223"/>
            <a:ext cx="1263487" cy="338554"/>
          </a:xfrm>
          <a:prstGeom prst="rect">
            <a:avLst/>
          </a:prstGeom>
          <a:noFill/>
          <a:ln w="9525">
            <a:noFill/>
            <a:miter lim="800000"/>
            <a:headEnd/>
            <a:tailEnd/>
          </a:ln>
        </p:spPr>
        <p:txBody>
          <a:bodyPr wrap="none">
            <a:spAutoFit/>
          </a:bodyPr>
          <a:lstStyle/>
          <a:p>
            <a:pPr algn="l">
              <a:buNone/>
            </a:pPr>
            <a:r>
              <a:rPr lang="en-US" altLang="ja-JP" sz="1600" b="1" dirty="0">
                <a:solidFill>
                  <a:srgbClr val="FFFFFF"/>
                </a:solidFill>
                <a:cs typeface="Arial" charset="0"/>
              </a:rPr>
              <a:t>Inflation</a:t>
            </a:r>
            <a:r>
              <a:rPr lang="en-US" altLang="ja-JP" sz="1600" b="1" dirty="0">
                <a:solidFill>
                  <a:schemeClr val="bg1"/>
                </a:solidFill>
                <a:cs typeface="Arial" charset="0"/>
              </a:rPr>
              <a:t> ?</a:t>
            </a:r>
          </a:p>
        </p:txBody>
      </p:sp>
      <p:sp>
        <p:nvSpPr>
          <p:cNvPr id="15" name="テキスト ボックス 52"/>
          <p:cNvSpPr txBox="1">
            <a:spLocks noChangeArrowheads="1"/>
          </p:cNvSpPr>
          <p:nvPr/>
        </p:nvSpPr>
        <p:spPr bwMode="auto">
          <a:xfrm>
            <a:off x="584906" y="1343309"/>
            <a:ext cx="2026517" cy="338554"/>
          </a:xfrm>
          <a:prstGeom prst="rect">
            <a:avLst/>
          </a:prstGeom>
          <a:noFill/>
          <a:ln w="9525">
            <a:noFill/>
            <a:miter lim="800000"/>
            <a:headEnd/>
            <a:tailEnd/>
          </a:ln>
        </p:spPr>
        <p:txBody>
          <a:bodyPr wrap="none">
            <a:spAutoFit/>
          </a:bodyPr>
          <a:lstStyle/>
          <a:p>
            <a:pPr algn="l">
              <a:buNone/>
            </a:pPr>
            <a:r>
              <a:rPr lang="en-US" altLang="ja-JP" sz="1600" b="1">
                <a:solidFill>
                  <a:srgbClr val="FFFFFF"/>
                </a:solidFill>
                <a:cs typeface="Arial" charset="0"/>
              </a:rPr>
              <a:t>1.37</a:t>
            </a:r>
            <a:r>
              <a:rPr lang="en-US" altLang="ja-JP" sz="1600" b="1">
                <a:solidFill>
                  <a:srgbClr val="FFFFFF"/>
                </a:solidFill>
                <a:cs typeface="Arial" charset="0"/>
                <a:sym typeface="Symbol" pitchFamily="18" charset="2"/>
              </a:rPr>
              <a:t>10</a:t>
            </a:r>
            <a:r>
              <a:rPr lang="en-US" altLang="ja-JP" sz="1600" b="1" baseline="30000">
                <a:solidFill>
                  <a:srgbClr val="FFFFFF"/>
                </a:solidFill>
                <a:cs typeface="Arial" charset="0"/>
                <a:sym typeface="Symbol" pitchFamily="18" charset="2"/>
              </a:rPr>
              <a:t>10</a:t>
            </a:r>
            <a:r>
              <a:rPr lang="en-US" altLang="ja-JP" sz="1600" b="1">
                <a:solidFill>
                  <a:srgbClr val="FFFFFF"/>
                </a:solidFill>
                <a:cs typeface="Arial" charset="0"/>
                <a:sym typeface="Symbol" pitchFamily="18" charset="2"/>
              </a:rPr>
              <a:t>yr</a:t>
            </a:r>
            <a:r>
              <a:rPr lang="en-US" altLang="ja-JP" sz="1600" b="1">
                <a:solidFill>
                  <a:srgbClr val="FFFFFF"/>
                </a:solidFill>
                <a:cs typeface="Arial" charset="0"/>
              </a:rPr>
              <a:t>(now)</a:t>
            </a:r>
            <a:endParaRPr lang="ja-JP" altLang="en-US" sz="1600" b="1">
              <a:solidFill>
                <a:srgbClr val="FFFFFF"/>
              </a:solidFill>
              <a:cs typeface="Arial" charset="0"/>
            </a:endParaRPr>
          </a:p>
        </p:txBody>
      </p:sp>
      <p:sp>
        <p:nvSpPr>
          <p:cNvPr id="16" name="テキスト ボックス 54"/>
          <p:cNvSpPr txBox="1">
            <a:spLocks noChangeArrowheads="1"/>
          </p:cNvSpPr>
          <p:nvPr/>
        </p:nvSpPr>
        <p:spPr bwMode="auto">
          <a:xfrm>
            <a:off x="549325" y="4944611"/>
            <a:ext cx="1279517" cy="338554"/>
          </a:xfrm>
          <a:prstGeom prst="rect">
            <a:avLst/>
          </a:prstGeom>
          <a:noFill/>
          <a:ln w="9525">
            <a:noFill/>
            <a:miter lim="800000"/>
            <a:headEnd/>
            <a:tailEnd/>
          </a:ln>
        </p:spPr>
        <p:txBody>
          <a:bodyPr wrap="none">
            <a:spAutoFit/>
          </a:bodyPr>
          <a:lstStyle/>
          <a:p>
            <a:pPr algn="l">
              <a:buNone/>
            </a:pPr>
            <a:r>
              <a:rPr lang="en-US" altLang="ja-JP" sz="1600" b="1">
                <a:solidFill>
                  <a:srgbClr val="FFFFFF"/>
                </a:solidFill>
                <a:cs typeface="Arial" charset="0"/>
              </a:rPr>
              <a:t>10</a:t>
            </a:r>
            <a:r>
              <a:rPr lang="en-US" altLang="ja-JP" sz="1600" b="1" baseline="30000">
                <a:solidFill>
                  <a:srgbClr val="FFFFFF"/>
                </a:solidFill>
                <a:latin typeface="Symbol" pitchFamily="18" charset="2"/>
                <a:cs typeface="Arial" charset="0"/>
              </a:rPr>
              <a:t>-</a:t>
            </a:r>
            <a:r>
              <a:rPr lang="en-US" altLang="ja-JP" sz="1600" b="1" baseline="30000">
                <a:solidFill>
                  <a:srgbClr val="FFFFFF"/>
                </a:solidFill>
                <a:cs typeface="Arial" charset="0"/>
              </a:rPr>
              <a:t>36 </a:t>
            </a:r>
            <a:r>
              <a:rPr lang="en-US" altLang="ja-JP" sz="1600" b="1">
                <a:solidFill>
                  <a:srgbClr val="FFFFFF"/>
                </a:solidFill>
                <a:cs typeface="Arial" charset="0"/>
              </a:rPr>
              <a:t>sec</a:t>
            </a:r>
            <a:r>
              <a:rPr lang="ja-JP" altLang="en-US" sz="1600" b="1">
                <a:solidFill>
                  <a:srgbClr val="FFFFFF"/>
                </a:solidFill>
                <a:cs typeface="Arial" charset="0"/>
              </a:rPr>
              <a:t>？</a:t>
            </a:r>
          </a:p>
        </p:txBody>
      </p:sp>
      <p:grpSp>
        <p:nvGrpSpPr>
          <p:cNvPr id="5" name="グループ化 56"/>
          <p:cNvGrpSpPr>
            <a:grpSpLocks/>
          </p:cNvGrpSpPr>
          <p:nvPr/>
        </p:nvGrpSpPr>
        <p:grpSpPr bwMode="auto">
          <a:xfrm>
            <a:off x="3081238" y="4335292"/>
            <a:ext cx="670337" cy="441233"/>
            <a:chOff x="8863254" y="143228"/>
            <a:chExt cx="747502" cy="499743"/>
          </a:xfrm>
        </p:grpSpPr>
        <p:sp>
          <p:nvSpPr>
            <p:cNvPr id="21" name="フリーフォーム 20"/>
            <p:cNvSpPr/>
            <p:nvPr/>
          </p:nvSpPr>
          <p:spPr>
            <a:xfrm>
              <a:off x="8863254" y="143228"/>
              <a:ext cx="138073" cy="499743"/>
            </a:xfrm>
            <a:custGeom>
              <a:avLst/>
              <a:gdLst>
                <a:gd name="connsiteX0" fmla="*/ 116681 w 138112"/>
                <a:gd name="connsiteY0" fmla="*/ 0 h 500062"/>
                <a:gd name="connsiteX1" fmla="*/ 2381 w 138112"/>
                <a:gd name="connsiteY1" fmla="*/ 142875 h 500062"/>
                <a:gd name="connsiteX2" fmla="*/ 130968 w 138112"/>
                <a:gd name="connsiteY2" fmla="*/ 314325 h 500062"/>
                <a:gd name="connsiteX3" fmla="*/ 45243 w 138112"/>
                <a:gd name="connsiteY3" fmla="*/ 500062 h 500062"/>
              </a:gdLst>
              <a:ahLst/>
              <a:cxnLst>
                <a:cxn ang="0">
                  <a:pos x="connsiteX0" y="connsiteY0"/>
                </a:cxn>
                <a:cxn ang="0">
                  <a:pos x="connsiteX1" y="connsiteY1"/>
                </a:cxn>
                <a:cxn ang="0">
                  <a:pos x="connsiteX2" y="connsiteY2"/>
                </a:cxn>
                <a:cxn ang="0">
                  <a:pos x="connsiteX3" y="connsiteY3"/>
                </a:cxn>
              </a:cxnLst>
              <a:rect l="l" t="t" r="r" b="b"/>
              <a:pathLst>
                <a:path w="138112" h="500062">
                  <a:moveTo>
                    <a:pt x="116681" y="0"/>
                  </a:moveTo>
                  <a:cubicBezTo>
                    <a:pt x="58340" y="45244"/>
                    <a:pt x="0" y="90488"/>
                    <a:pt x="2381" y="142875"/>
                  </a:cubicBezTo>
                  <a:cubicBezTo>
                    <a:pt x="4762" y="195262"/>
                    <a:pt x="123824" y="254794"/>
                    <a:pt x="130968" y="314325"/>
                  </a:cubicBezTo>
                  <a:cubicBezTo>
                    <a:pt x="138112" y="373856"/>
                    <a:pt x="91677" y="436959"/>
                    <a:pt x="45243" y="500062"/>
                  </a:cubicBezTo>
                </a:path>
              </a:pathLst>
            </a:custGeom>
            <a:solidFill>
              <a:srgbClr val="FF0000"/>
            </a:solidFill>
          </p:spPr>
          <p:style>
            <a:lnRef idx="1">
              <a:schemeClr val="accent1"/>
            </a:lnRef>
            <a:fillRef idx="0">
              <a:schemeClr val="accent1"/>
            </a:fillRef>
            <a:effectRef idx="0">
              <a:schemeClr val="accent1"/>
            </a:effectRef>
            <a:fontRef idx="minor">
              <a:schemeClr val="tx1"/>
            </a:fontRef>
          </p:style>
          <p:txBody>
            <a:bodyPr anchor="ctr"/>
            <a:lstStyle/>
            <a:p>
              <a:pPr algn="l">
                <a:buNone/>
                <a:defRPr/>
              </a:pPr>
              <a:endParaRPr lang="ja-JP" altLang="en-US" sz="1600" dirty="0">
                <a:latin typeface="Arial" pitchFamily="34" charset="0"/>
                <a:cs typeface="Arial" pitchFamily="34" charset="0"/>
              </a:endParaRPr>
            </a:p>
          </p:txBody>
        </p:sp>
        <p:sp>
          <p:nvSpPr>
            <p:cNvPr id="22" name="フリーフォーム 21"/>
            <p:cNvSpPr/>
            <p:nvPr/>
          </p:nvSpPr>
          <p:spPr>
            <a:xfrm>
              <a:off x="9015611" y="143228"/>
              <a:ext cx="138073" cy="499743"/>
            </a:xfrm>
            <a:custGeom>
              <a:avLst/>
              <a:gdLst>
                <a:gd name="connsiteX0" fmla="*/ 116681 w 138112"/>
                <a:gd name="connsiteY0" fmla="*/ 0 h 500062"/>
                <a:gd name="connsiteX1" fmla="*/ 2381 w 138112"/>
                <a:gd name="connsiteY1" fmla="*/ 142875 h 500062"/>
                <a:gd name="connsiteX2" fmla="*/ 130968 w 138112"/>
                <a:gd name="connsiteY2" fmla="*/ 314325 h 500062"/>
                <a:gd name="connsiteX3" fmla="*/ 45243 w 138112"/>
                <a:gd name="connsiteY3" fmla="*/ 500062 h 500062"/>
              </a:gdLst>
              <a:ahLst/>
              <a:cxnLst>
                <a:cxn ang="0">
                  <a:pos x="connsiteX0" y="connsiteY0"/>
                </a:cxn>
                <a:cxn ang="0">
                  <a:pos x="connsiteX1" y="connsiteY1"/>
                </a:cxn>
                <a:cxn ang="0">
                  <a:pos x="connsiteX2" y="connsiteY2"/>
                </a:cxn>
                <a:cxn ang="0">
                  <a:pos x="connsiteX3" y="connsiteY3"/>
                </a:cxn>
              </a:cxnLst>
              <a:rect l="l" t="t" r="r" b="b"/>
              <a:pathLst>
                <a:path w="138112" h="500062">
                  <a:moveTo>
                    <a:pt x="116681" y="0"/>
                  </a:moveTo>
                  <a:cubicBezTo>
                    <a:pt x="58340" y="45244"/>
                    <a:pt x="0" y="90488"/>
                    <a:pt x="2381" y="142875"/>
                  </a:cubicBezTo>
                  <a:cubicBezTo>
                    <a:pt x="4762" y="195262"/>
                    <a:pt x="123824" y="254794"/>
                    <a:pt x="130968" y="314325"/>
                  </a:cubicBezTo>
                  <a:cubicBezTo>
                    <a:pt x="138112" y="373856"/>
                    <a:pt x="91677" y="436959"/>
                    <a:pt x="45243" y="500062"/>
                  </a:cubicBezTo>
                </a:path>
              </a:pathLst>
            </a:custGeom>
            <a:solidFill>
              <a:srgbClr val="FF0000"/>
            </a:solidFill>
          </p:spPr>
          <p:style>
            <a:lnRef idx="1">
              <a:schemeClr val="accent1"/>
            </a:lnRef>
            <a:fillRef idx="0">
              <a:schemeClr val="accent1"/>
            </a:fillRef>
            <a:effectRef idx="0">
              <a:schemeClr val="accent1"/>
            </a:effectRef>
            <a:fontRef idx="minor">
              <a:schemeClr val="tx1"/>
            </a:fontRef>
          </p:style>
          <p:txBody>
            <a:bodyPr anchor="ctr"/>
            <a:lstStyle/>
            <a:p>
              <a:pPr algn="l">
                <a:buNone/>
                <a:defRPr/>
              </a:pPr>
              <a:endParaRPr lang="ja-JP" altLang="en-US" sz="1600" dirty="0">
                <a:latin typeface="Arial" pitchFamily="34" charset="0"/>
                <a:cs typeface="Arial" pitchFamily="34" charset="0"/>
              </a:endParaRPr>
            </a:p>
          </p:txBody>
        </p:sp>
        <p:sp>
          <p:nvSpPr>
            <p:cNvPr id="23" name="フリーフォーム 22"/>
            <p:cNvSpPr/>
            <p:nvPr/>
          </p:nvSpPr>
          <p:spPr>
            <a:xfrm>
              <a:off x="9167968" y="143228"/>
              <a:ext cx="138073" cy="499743"/>
            </a:xfrm>
            <a:custGeom>
              <a:avLst/>
              <a:gdLst>
                <a:gd name="connsiteX0" fmla="*/ 116681 w 138112"/>
                <a:gd name="connsiteY0" fmla="*/ 0 h 500062"/>
                <a:gd name="connsiteX1" fmla="*/ 2381 w 138112"/>
                <a:gd name="connsiteY1" fmla="*/ 142875 h 500062"/>
                <a:gd name="connsiteX2" fmla="*/ 130968 w 138112"/>
                <a:gd name="connsiteY2" fmla="*/ 314325 h 500062"/>
                <a:gd name="connsiteX3" fmla="*/ 45243 w 138112"/>
                <a:gd name="connsiteY3" fmla="*/ 500062 h 500062"/>
              </a:gdLst>
              <a:ahLst/>
              <a:cxnLst>
                <a:cxn ang="0">
                  <a:pos x="connsiteX0" y="connsiteY0"/>
                </a:cxn>
                <a:cxn ang="0">
                  <a:pos x="connsiteX1" y="connsiteY1"/>
                </a:cxn>
                <a:cxn ang="0">
                  <a:pos x="connsiteX2" y="connsiteY2"/>
                </a:cxn>
                <a:cxn ang="0">
                  <a:pos x="connsiteX3" y="connsiteY3"/>
                </a:cxn>
              </a:cxnLst>
              <a:rect l="l" t="t" r="r" b="b"/>
              <a:pathLst>
                <a:path w="138112" h="500062">
                  <a:moveTo>
                    <a:pt x="116681" y="0"/>
                  </a:moveTo>
                  <a:cubicBezTo>
                    <a:pt x="58340" y="45244"/>
                    <a:pt x="0" y="90488"/>
                    <a:pt x="2381" y="142875"/>
                  </a:cubicBezTo>
                  <a:cubicBezTo>
                    <a:pt x="4762" y="195262"/>
                    <a:pt x="123824" y="254794"/>
                    <a:pt x="130968" y="314325"/>
                  </a:cubicBezTo>
                  <a:cubicBezTo>
                    <a:pt x="138112" y="373856"/>
                    <a:pt x="91677" y="436959"/>
                    <a:pt x="45243" y="500062"/>
                  </a:cubicBezTo>
                </a:path>
              </a:pathLst>
            </a:custGeom>
            <a:solidFill>
              <a:srgbClr val="FF0000"/>
            </a:solidFill>
          </p:spPr>
          <p:style>
            <a:lnRef idx="1">
              <a:schemeClr val="accent1"/>
            </a:lnRef>
            <a:fillRef idx="0">
              <a:schemeClr val="accent1"/>
            </a:fillRef>
            <a:effectRef idx="0">
              <a:schemeClr val="accent1"/>
            </a:effectRef>
            <a:fontRef idx="minor">
              <a:schemeClr val="tx1"/>
            </a:fontRef>
          </p:style>
          <p:txBody>
            <a:bodyPr anchor="ctr"/>
            <a:lstStyle/>
            <a:p>
              <a:pPr algn="l">
                <a:buNone/>
                <a:defRPr/>
              </a:pPr>
              <a:endParaRPr lang="ja-JP" altLang="en-US" sz="1600" dirty="0">
                <a:latin typeface="Arial" pitchFamily="34" charset="0"/>
                <a:cs typeface="Arial" pitchFamily="34" charset="0"/>
              </a:endParaRPr>
            </a:p>
          </p:txBody>
        </p:sp>
        <p:sp>
          <p:nvSpPr>
            <p:cNvPr id="24" name="フリーフォーム 23"/>
            <p:cNvSpPr/>
            <p:nvPr/>
          </p:nvSpPr>
          <p:spPr>
            <a:xfrm>
              <a:off x="9320326" y="143228"/>
              <a:ext cx="138073" cy="499743"/>
            </a:xfrm>
            <a:custGeom>
              <a:avLst/>
              <a:gdLst>
                <a:gd name="connsiteX0" fmla="*/ 116681 w 138112"/>
                <a:gd name="connsiteY0" fmla="*/ 0 h 500062"/>
                <a:gd name="connsiteX1" fmla="*/ 2381 w 138112"/>
                <a:gd name="connsiteY1" fmla="*/ 142875 h 500062"/>
                <a:gd name="connsiteX2" fmla="*/ 130968 w 138112"/>
                <a:gd name="connsiteY2" fmla="*/ 314325 h 500062"/>
                <a:gd name="connsiteX3" fmla="*/ 45243 w 138112"/>
                <a:gd name="connsiteY3" fmla="*/ 500062 h 500062"/>
              </a:gdLst>
              <a:ahLst/>
              <a:cxnLst>
                <a:cxn ang="0">
                  <a:pos x="connsiteX0" y="connsiteY0"/>
                </a:cxn>
                <a:cxn ang="0">
                  <a:pos x="connsiteX1" y="connsiteY1"/>
                </a:cxn>
                <a:cxn ang="0">
                  <a:pos x="connsiteX2" y="connsiteY2"/>
                </a:cxn>
                <a:cxn ang="0">
                  <a:pos x="connsiteX3" y="connsiteY3"/>
                </a:cxn>
              </a:cxnLst>
              <a:rect l="l" t="t" r="r" b="b"/>
              <a:pathLst>
                <a:path w="138112" h="500062">
                  <a:moveTo>
                    <a:pt x="116681" y="0"/>
                  </a:moveTo>
                  <a:cubicBezTo>
                    <a:pt x="58340" y="45244"/>
                    <a:pt x="0" y="90488"/>
                    <a:pt x="2381" y="142875"/>
                  </a:cubicBezTo>
                  <a:cubicBezTo>
                    <a:pt x="4762" y="195262"/>
                    <a:pt x="123824" y="254794"/>
                    <a:pt x="130968" y="314325"/>
                  </a:cubicBezTo>
                  <a:cubicBezTo>
                    <a:pt x="138112" y="373856"/>
                    <a:pt x="91677" y="436959"/>
                    <a:pt x="45243" y="500062"/>
                  </a:cubicBezTo>
                </a:path>
              </a:pathLst>
            </a:custGeom>
            <a:solidFill>
              <a:srgbClr val="FF0000"/>
            </a:solidFill>
          </p:spPr>
          <p:style>
            <a:lnRef idx="1">
              <a:schemeClr val="accent1"/>
            </a:lnRef>
            <a:fillRef idx="0">
              <a:schemeClr val="accent1"/>
            </a:fillRef>
            <a:effectRef idx="0">
              <a:schemeClr val="accent1"/>
            </a:effectRef>
            <a:fontRef idx="minor">
              <a:schemeClr val="tx1"/>
            </a:fontRef>
          </p:style>
          <p:txBody>
            <a:bodyPr anchor="ctr"/>
            <a:lstStyle/>
            <a:p>
              <a:pPr algn="l">
                <a:buNone/>
                <a:defRPr/>
              </a:pPr>
              <a:endParaRPr lang="ja-JP" altLang="en-US" sz="1600" dirty="0">
                <a:latin typeface="Arial" pitchFamily="34" charset="0"/>
                <a:cs typeface="Arial" pitchFamily="34" charset="0"/>
              </a:endParaRPr>
            </a:p>
          </p:txBody>
        </p:sp>
        <p:sp>
          <p:nvSpPr>
            <p:cNvPr id="25" name="フリーフォーム 24"/>
            <p:cNvSpPr/>
            <p:nvPr/>
          </p:nvSpPr>
          <p:spPr>
            <a:xfrm>
              <a:off x="9472683" y="143228"/>
              <a:ext cx="138073" cy="499743"/>
            </a:xfrm>
            <a:custGeom>
              <a:avLst/>
              <a:gdLst>
                <a:gd name="connsiteX0" fmla="*/ 116681 w 138112"/>
                <a:gd name="connsiteY0" fmla="*/ 0 h 500062"/>
                <a:gd name="connsiteX1" fmla="*/ 2381 w 138112"/>
                <a:gd name="connsiteY1" fmla="*/ 142875 h 500062"/>
                <a:gd name="connsiteX2" fmla="*/ 130968 w 138112"/>
                <a:gd name="connsiteY2" fmla="*/ 314325 h 500062"/>
                <a:gd name="connsiteX3" fmla="*/ 45243 w 138112"/>
                <a:gd name="connsiteY3" fmla="*/ 500062 h 500062"/>
              </a:gdLst>
              <a:ahLst/>
              <a:cxnLst>
                <a:cxn ang="0">
                  <a:pos x="connsiteX0" y="connsiteY0"/>
                </a:cxn>
                <a:cxn ang="0">
                  <a:pos x="connsiteX1" y="connsiteY1"/>
                </a:cxn>
                <a:cxn ang="0">
                  <a:pos x="connsiteX2" y="connsiteY2"/>
                </a:cxn>
                <a:cxn ang="0">
                  <a:pos x="connsiteX3" y="connsiteY3"/>
                </a:cxn>
              </a:cxnLst>
              <a:rect l="l" t="t" r="r" b="b"/>
              <a:pathLst>
                <a:path w="138112" h="500062">
                  <a:moveTo>
                    <a:pt x="116681" y="0"/>
                  </a:moveTo>
                  <a:cubicBezTo>
                    <a:pt x="58340" y="45244"/>
                    <a:pt x="0" y="90488"/>
                    <a:pt x="2381" y="142875"/>
                  </a:cubicBezTo>
                  <a:cubicBezTo>
                    <a:pt x="4762" y="195262"/>
                    <a:pt x="123824" y="254794"/>
                    <a:pt x="130968" y="314325"/>
                  </a:cubicBezTo>
                  <a:cubicBezTo>
                    <a:pt x="138112" y="373856"/>
                    <a:pt x="91677" y="436959"/>
                    <a:pt x="45243" y="500062"/>
                  </a:cubicBezTo>
                </a:path>
              </a:pathLst>
            </a:custGeom>
            <a:solidFill>
              <a:srgbClr val="FF0000"/>
            </a:solidFill>
          </p:spPr>
          <p:style>
            <a:lnRef idx="1">
              <a:schemeClr val="accent1"/>
            </a:lnRef>
            <a:fillRef idx="0">
              <a:schemeClr val="accent1"/>
            </a:fillRef>
            <a:effectRef idx="0">
              <a:schemeClr val="accent1"/>
            </a:effectRef>
            <a:fontRef idx="minor">
              <a:schemeClr val="tx1"/>
            </a:fontRef>
          </p:style>
          <p:txBody>
            <a:bodyPr anchor="ctr"/>
            <a:lstStyle/>
            <a:p>
              <a:pPr algn="l">
                <a:buNone/>
                <a:defRPr/>
              </a:pPr>
              <a:endParaRPr lang="ja-JP" altLang="en-US" sz="1600" dirty="0">
                <a:latin typeface="Arial" pitchFamily="34" charset="0"/>
                <a:cs typeface="Arial" pitchFamily="34" charset="0"/>
              </a:endParaRPr>
            </a:p>
          </p:txBody>
        </p:sp>
      </p:grpSp>
      <p:sp>
        <p:nvSpPr>
          <p:cNvPr id="26" name="テキスト ボックス 51"/>
          <p:cNvSpPr txBox="1">
            <a:spLocks noChangeArrowheads="1"/>
          </p:cNvSpPr>
          <p:nvPr/>
        </p:nvSpPr>
        <p:spPr bwMode="auto">
          <a:xfrm>
            <a:off x="485281" y="3326757"/>
            <a:ext cx="699230" cy="338554"/>
          </a:xfrm>
          <a:prstGeom prst="rect">
            <a:avLst/>
          </a:prstGeom>
          <a:noFill/>
          <a:ln w="9525">
            <a:noFill/>
            <a:miter lim="800000"/>
            <a:headEnd/>
            <a:tailEnd/>
          </a:ln>
        </p:spPr>
        <p:txBody>
          <a:bodyPr wrap="none">
            <a:spAutoFit/>
          </a:bodyPr>
          <a:lstStyle/>
          <a:p>
            <a:pPr algn="l">
              <a:buNone/>
            </a:pPr>
            <a:r>
              <a:rPr lang="en-US" altLang="ja-JP" sz="1600" b="1">
                <a:solidFill>
                  <a:srgbClr val="FFFFFF"/>
                </a:solidFill>
                <a:cs typeface="Arial" charset="0"/>
              </a:rPr>
              <a:t>? sec</a:t>
            </a:r>
            <a:endParaRPr lang="ja-JP" altLang="en-US" sz="1600" b="1">
              <a:solidFill>
                <a:srgbClr val="FFFFFF"/>
              </a:solidFill>
              <a:cs typeface="Arial" charset="0"/>
            </a:endParaRPr>
          </a:p>
        </p:txBody>
      </p:sp>
      <p:cxnSp>
        <p:nvCxnSpPr>
          <p:cNvPr id="27" name="直線コネクタ 26"/>
          <p:cNvCxnSpPr/>
          <p:nvPr/>
        </p:nvCxnSpPr>
        <p:spPr>
          <a:xfrm rot="10800000" flipH="1" flipV="1">
            <a:off x="1438840" y="3578890"/>
            <a:ext cx="903746"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30" name="テキスト ボックス 51"/>
          <p:cNvSpPr txBox="1">
            <a:spLocks noChangeArrowheads="1"/>
          </p:cNvSpPr>
          <p:nvPr/>
        </p:nvSpPr>
        <p:spPr bwMode="auto">
          <a:xfrm>
            <a:off x="485281" y="2633241"/>
            <a:ext cx="1242648" cy="338554"/>
          </a:xfrm>
          <a:prstGeom prst="rect">
            <a:avLst/>
          </a:prstGeom>
          <a:noFill/>
          <a:ln w="9525">
            <a:noFill/>
            <a:miter lim="800000"/>
            <a:headEnd/>
            <a:tailEnd/>
          </a:ln>
        </p:spPr>
        <p:txBody>
          <a:bodyPr wrap="none">
            <a:spAutoFit/>
          </a:bodyPr>
          <a:lstStyle/>
          <a:p>
            <a:pPr algn="l">
              <a:buNone/>
            </a:pPr>
            <a:r>
              <a:rPr lang="en-US" altLang="ja-JP" sz="1600" b="1" dirty="0">
                <a:solidFill>
                  <a:srgbClr val="FFFFFF"/>
                </a:solidFill>
                <a:cs typeface="Arial" charset="0"/>
              </a:rPr>
              <a:t>3.8</a:t>
            </a:r>
            <a:r>
              <a:rPr lang="en-US" altLang="ja-JP" sz="1600" b="1" dirty="0">
                <a:solidFill>
                  <a:srgbClr val="FFFFFF"/>
                </a:solidFill>
                <a:cs typeface="Arial" charset="0"/>
                <a:sym typeface="Symbol" pitchFamily="18" charset="2"/>
              </a:rPr>
              <a:t> 10</a:t>
            </a:r>
            <a:r>
              <a:rPr lang="en-US" altLang="ja-JP" sz="1600" b="1" baseline="30000" dirty="0">
                <a:solidFill>
                  <a:srgbClr val="FFFFFF"/>
                </a:solidFill>
                <a:cs typeface="Arial" charset="0"/>
                <a:sym typeface="Symbol" pitchFamily="18" charset="2"/>
              </a:rPr>
              <a:t>5</a:t>
            </a:r>
            <a:r>
              <a:rPr lang="en-US" altLang="ja-JP" sz="1600" b="1" dirty="0">
                <a:solidFill>
                  <a:srgbClr val="FFFFFF"/>
                </a:solidFill>
                <a:cs typeface="Arial" charset="0"/>
                <a:sym typeface="Symbol" pitchFamily="18" charset="2"/>
              </a:rPr>
              <a:t>yr</a:t>
            </a:r>
            <a:endParaRPr lang="ja-JP" altLang="en-US" sz="1600" b="1" dirty="0">
              <a:solidFill>
                <a:srgbClr val="FFFFFF"/>
              </a:solidFill>
              <a:cs typeface="Arial" charset="0"/>
            </a:endParaRPr>
          </a:p>
        </p:txBody>
      </p:sp>
      <p:cxnSp>
        <p:nvCxnSpPr>
          <p:cNvPr id="31" name="直線コネクタ 30"/>
          <p:cNvCxnSpPr/>
          <p:nvPr/>
        </p:nvCxnSpPr>
        <p:spPr bwMode="auto">
          <a:xfrm rot="10800000" flipH="1" flipV="1">
            <a:off x="1891424" y="2885524"/>
            <a:ext cx="323071"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rot="10800000" flipH="1" flipV="1">
            <a:off x="2150451" y="5154722"/>
            <a:ext cx="903746"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bwMode="auto">
          <a:xfrm>
            <a:off x="5709723" y="928690"/>
            <a:ext cx="2908797" cy="5231763"/>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54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None/>
              <a:defRPr/>
            </a:pPr>
            <a:endParaRPr lang="ja-JP" altLang="en-US" sz="1600" dirty="0">
              <a:latin typeface="Arial" pitchFamily="34" charset="0"/>
              <a:cs typeface="Arial" pitchFamily="34" charset="0"/>
            </a:endParaRPr>
          </a:p>
        </p:txBody>
      </p:sp>
      <p:sp>
        <p:nvSpPr>
          <p:cNvPr id="35" name="フローチャート : 論理積ゲート 34"/>
          <p:cNvSpPr/>
          <p:nvPr/>
        </p:nvSpPr>
        <p:spPr bwMode="auto">
          <a:xfrm rot="5400000">
            <a:off x="6046612" y="1810119"/>
            <a:ext cx="1430156" cy="1816032"/>
          </a:xfrm>
          <a:prstGeom prst="flowChartDelay">
            <a:avLst/>
          </a:prstGeom>
          <a:gradFill flip="none" rotWithShape="1">
            <a:gsLst>
              <a:gs pos="0">
                <a:schemeClr val="accent1">
                  <a:tint val="66000"/>
                  <a:satMod val="160000"/>
                  <a:alpha val="50000"/>
                </a:schemeClr>
              </a:gs>
              <a:gs pos="50000">
                <a:schemeClr val="accent1">
                  <a:tint val="44500"/>
                  <a:satMod val="160000"/>
                  <a:alpha val="49000"/>
                </a:schemeClr>
              </a:gs>
              <a:gs pos="100000">
                <a:schemeClr val="accent1">
                  <a:tint val="23500"/>
                  <a:satMod val="160000"/>
                  <a:alpha val="50000"/>
                </a:schemeClr>
              </a:gs>
            </a:gsLst>
            <a:lin ang="0" scaled="1"/>
            <a:tileRect/>
          </a:gra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None/>
              <a:defRPr/>
            </a:pPr>
            <a:endParaRPr lang="ja-JP" altLang="en-US" sz="1600" dirty="0">
              <a:latin typeface="Arial" pitchFamily="34" charset="0"/>
              <a:cs typeface="Arial" pitchFamily="34" charset="0"/>
            </a:endParaRPr>
          </a:p>
        </p:txBody>
      </p:sp>
      <p:cxnSp>
        <p:nvCxnSpPr>
          <p:cNvPr id="36" name="直線矢印コネクタ 35"/>
          <p:cNvCxnSpPr/>
          <p:nvPr/>
        </p:nvCxnSpPr>
        <p:spPr bwMode="auto">
          <a:xfrm rot="5400000">
            <a:off x="6136619" y="4039021"/>
            <a:ext cx="3955690" cy="142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14"/>
          <p:cNvSpPr txBox="1">
            <a:spLocks noChangeArrowheads="1"/>
          </p:cNvSpPr>
          <p:nvPr/>
        </p:nvSpPr>
        <p:spPr bwMode="auto">
          <a:xfrm>
            <a:off x="6848196" y="5002042"/>
            <a:ext cx="827471" cy="338554"/>
          </a:xfrm>
          <a:prstGeom prst="rect">
            <a:avLst/>
          </a:prstGeom>
          <a:noFill/>
          <a:ln w="9525">
            <a:noFill/>
            <a:miter lim="800000"/>
            <a:headEnd/>
            <a:tailEnd/>
          </a:ln>
        </p:spPr>
        <p:txBody>
          <a:bodyPr wrap="none">
            <a:spAutoFit/>
          </a:bodyPr>
          <a:lstStyle/>
          <a:p>
            <a:pPr algn="l">
              <a:buNone/>
            </a:pPr>
            <a:r>
              <a:rPr lang="en-US" altLang="ja-JP" sz="1600" b="1">
                <a:solidFill>
                  <a:srgbClr val="C00000"/>
                </a:solidFill>
                <a:cs typeface="Arial" charset="0"/>
              </a:rPr>
              <a:t>10</a:t>
            </a:r>
            <a:r>
              <a:rPr lang="en-US" altLang="ja-JP" sz="1600" b="1" baseline="30000">
                <a:solidFill>
                  <a:srgbClr val="C00000"/>
                </a:solidFill>
                <a:cs typeface="Arial" charset="0"/>
              </a:rPr>
              <a:t>16</a:t>
            </a:r>
            <a:r>
              <a:rPr lang="ja-JP" altLang="en-US" sz="1600" b="1">
                <a:solidFill>
                  <a:srgbClr val="C00000"/>
                </a:solidFill>
                <a:cs typeface="Arial" charset="0"/>
              </a:rPr>
              <a:t>？</a:t>
            </a:r>
          </a:p>
        </p:txBody>
      </p:sp>
      <p:cxnSp>
        <p:nvCxnSpPr>
          <p:cNvPr id="38" name="直線コネクタ 37"/>
          <p:cNvCxnSpPr/>
          <p:nvPr/>
        </p:nvCxnSpPr>
        <p:spPr bwMode="auto">
          <a:xfrm rot="5400000">
            <a:off x="4593850" y="3830399"/>
            <a:ext cx="3907286" cy="1406"/>
          </a:xfrm>
          <a:prstGeom prst="line">
            <a:avLst/>
          </a:prstGeom>
          <a:ln w="127000">
            <a:solidFill>
              <a:srgbClr val="002060"/>
            </a:solidFill>
          </a:ln>
          <a:scene3d>
            <a:camera prst="orthographicFront"/>
            <a:lightRig rig="threePt" dir="t"/>
          </a:scene3d>
          <a:sp3d extrusionH="50800" prstMaterial="translucentPowder">
            <a:bevelT w="50800"/>
            <a:bevelB w="50800"/>
          </a:sp3d>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bwMode="auto">
          <a:xfrm rot="5400000">
            <a:off x="4879023" y="3782749"/>
            <a:ext cx="3811988" cy="1406"/>
          </a:xfrm>
          <a:prstGeom prst="line">
            <a:avLst/>
          </a:prstGeom>
          <a:ln w="127000">
            <a:solidFill>
              <a:srgbClr val="002060"/>
            </a:solidFill>
          </a:ln>
          <a:scene3d>
            <a:camera prst="orthographicFront"/>
            <a:lightRig rig="threePt" dir="t"/>
          </a:scene3d>
          <a:sp3d extrusionH="50800" prstMaterial="translucentPowder">
            <a:bevelT w="50800"/>
            <a:bevelB w="50800"/>
          </a:sp3d>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bwMode="auto">
          <a:xfrm rot="10800000">
            <a:off x="6784315" y="5074624"/>
            <a:ext cx="286857" cy="1396"/>
          </a:xfrm>
          <a:prstGeom prst="line">
            <a:avLst/>
          </a:prstGeom>
          <a:ln w="127000">
            <a:solidFill>
              <a:srgbClr val="002060"/>
            </a:solidFill>
          </a:ln>
          <a:scene3d>
            <a:camera prst="orthographicFront"/>
            <a:lightRig rig="threePt" dir="t"/>
          </a:scene3d>
          <a:sp3d extrusionH="50800" prstMaterial="translucentPowder">
            <a:bevelT w="50800"/>
            <a:bevelB w="50800"/>
          </a:sp3d>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bwMode="auto">
          <a:xfrm rot="10800000">
            <a:off x="7040335" y="3191050"/>
            <a:ext cx="290445" cy="1396"/>
          </a:xfrm>
          <a:prstGeom prst="line">
            <a:avLst/>
          </a:prstGeom>
          <a:ln w="127000">
            <a:solidFill>
              <a:srgbClr val="002060"/>
            </a:solidFill>
          </a:ln>
          <a:scene3d>
            <a:camera prst="orthographicFront"/>
            <a:lightRig rig="threePt" dir="t"/>
          </a:scene3d>
          <a:sp3d extrusionH="50800" prstMaterial="translucentPowder">
            <a:bevelT w="50800"/>
            <a:bevelB w="50800"/>
          </a:sp3d>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bwMode="auto">
          <a:xfrm rot="5400000">
            <a:off x="6639790" y="2527971"/>
            <a:ext cx="1302429" cy="1406"/>
          </a:xfrm>
          <a:prstGeom prst="line">
            <a:avLst/>
          </a:prstGeom>
          <a:ln w="127000">
            <a:solidFill>
              <a:srgbClr val="002060"/>
            </a:solidFill>
          </a:ln>
          <a:scene3d>
            <a:camera prst="orthographicFront"/>
            <a:lightRig rig="threePt" dir="t"/>
          </a:scene3d>
          <a:sp3d extrusionH="50800" prstMaterial="translucentPowder">
            <a:bevelT w="50800"/>
            <a:bevelB w="50800"/>
          </a:sp3d>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bwMode="auto">
          <a:xfrm rot="5400000">
            <a:off x="5391735" y="4893875"/>
            <a:ext cx="1771835" cy="1406"/>
          </a:xfrm>
          <a:prstGeom prst="line">
            <a:avLst/>
          </a:prstGeom>
          <a:ln w="127000">
            <a:solidFill>
              <a:srgbClr val="FF0000"/>
            </a:solidFill>
          </a:ln>
          <a:effectLst>
            <a:glow rad="228600">
              <a:schemeClr val="accent4">
                <a:satMod val="175000"/>
                <a:alpha val="40000"/>
              </a:schemeClr>
            </a:glow>
          </a:effectLst>
          <a:scene3d>
            <a:camera prst="orthographicFront"/>
            <a:lightRig rig="threePt" dir="t"/>
          </a:scene3d>
          <a:sp3d extrusionH="50800" prstMaterial="translucentPowder">
            <a:bevelT w="50800"/>
            <a:bevelB w="50800"/>
          </a:sp3d>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bwMode="auto">
          <a:xfrm>
            <a:off x="5784238" y="3820302"/>
            <a:ext cx="430887" cy="1017266"/>
          </a:xfrm>
          <a:prstGeom prst="rect">
            <a:avLst/>
          </a:prstGeom>
          <a:noFill/>
          <a:ln>
            <a:noFill/>
          </a:ln>
          <a:scene3d>
            <a:camera prst="orthographicFront"/>
            <a:lightRig rig="threePt" dir="t"/>
          </a:scene3d>
          <a:sp3d extrusionH="50800" prstMaterial="dkEdge">
            <a:bevelT w="50800"/>
            <a:bevelB w="50800"/>
          </a:sp3d>
        </p:spPr>
        <p:txBody>
          <a:bodyPr vert="eaVert" wrap="none">
            <a:spAutoFit/>
          </a:bodyPr>
          <a:lstStyle/>
          <a:p>
            <a:pPr algn="l">
              <a:buNone/>
              <a:defRPr/>
            </a:pPr>
            <a:r>
              <a:rPr lang="en-US" altLang="ja-JP" sz="1600" b="1" dirty="0">
                <a:latin typeface="Arial" pitchFamily="34" charset="0"/>
                <a:ea typeface="ＭＳ Ｐゴシック" pitchFamily="50" charset="-128"/>
                <a:cs typeface="Arial" pitchFamily="34" charset="0"/>
              </a:rPr>
              <a:t>Inflaton ?</a:t>
            </a:r>
            <a:endParaRPr lang="ja-JP" altLang="en-US" sz="1600" b="1" dirty="0">
              <a:latin typeface="Arial" pitchFamily="34" charset="0"/>
              <a:ea typeface="ＭＳ Ｐゴシック" pitchFamily="50" charset="-128"/>
              <a:cs typeface="Arial" pitchFamily="34" charset="0"/>
            </a:endParaRPr>
          </a:p>
        </p:txBody>
      </p:sp>
      <p:sp>
        <p:nvSpPr>
          <p:cNvPr id="45" name="テキスト ボックス 56"/>
          <p:cNvSpPr txBox="1">
            <a:spLocks noChangeArrowheads="1"/>
          </p:cNvSpPr>
          <p:nvPr/>
        </p:nvSpPr>
        <p:spPr bwMode="auto">
          <a:xfrm>
            <a:off x="5736771" y="1498791"/>
            <a:ext cx="1888659" cy="338554"/>
          </a:xfrm>
          <a:prstGeom prst="rect">
            <a:avLst/>
          </a:prstGeom>
          <a:noFill/>
          <a:ln w="9525">
            <a:noFill/>
            <a:miter lim="800000"/>
            <a:headEnd/>
            <a:tailEnd/>
          </a:ln>
        </p:spPr>
        <p:txBody>
          <a:bodyPr wrap="none">
            <a:spAutoFit/>
          </a:bodyPr>
          <a:lstStyle/>
          <a:p>
            <a:pPr algn="l">
              <a:buNone/>
            </a:pPr>
            <a:r>
              <a:rPr lang="en-US" altLang="ja-JP" sz="1600" b="1" dirty="0">
                <a:solidFill>
                  <a:srgbClr val="000000"/>
                </a:solidFill>
                <a:cs typeface="Arial" charset="0"/>
              </a:rPr>
              <a:t>4 kinds of forces</a:t>
            </a:r>
            <a:endParaRPr lang="ja-JP" altLang="en-US" sz="1600" b="1" dirty="0">
              <a:solidFill>
                <a:srgbClr val="000000"/>
              </a:solidFill>
              <a:cs typeface="Arial" charset="0"/>
            </a:endParaRPr>
          </a:p>
        </p:txBody>
      </p:sp>
      <p:sp>
        <p:nvSpPr>
          <p:cNvPr id="46" name="テキスト ボックス 49"/>
          <p:cNvSpPr txBox="1">
            <a:spLocks noChangeArrowheads="1"/>
          </p:cNvSpPr>
          <p:nvPr/>
        </p:nvSpPr>
        <p:spPr bwMode="auto">
          <a:xfrm>
            <a:off x="8187647" y="2176749"/>
            <a:ext cx="430887" cy="1469313"/>
          </a:xfrm>
          <a:prstGeom prst="rect">
            <a:avLst/>
          </a:prstGeom>
          <a:noFill/>
          <a:ln w="9525">
            <a:noFill/>
            <a:miter lim="800000"/>
            <a:headEnd/>
            <a:tailEnd/>
          </a:ln>
        </p:spPr>
        <p:txBody>
          <a:bodyPr vert="eaVert" wrap="none">
            <a:spAutoFit/>
          </a:bodyPr>
          <a:lstStyle/>
          <a:p>
            <a:pPr algn="l">
              <a:buNone/>
            </a:pPr>
            <a:r>
              <a:rPr lang="en-US" altLang="ja-JP" sz="1600" b="1">
                <a:solidFill>
                  <a:srgbClr val="C00000"/>
                </a:solidFill>
                <a:cs typeface="Arial" charset="0"/>
              </a:rPr>
              <a:t>Energy (GeV)</a:t>
            </a:r>
            <a:endParaRPr lang="ja-JP" altLang="en-US" sz="1600" b="1">
              <a:solidFill>
                <a:srgbClr val="C00000"/>
              </a:solidFill>
              <a:cs typeface="Arial" charset="0"/>
            </a:endParaRPr>
          </a:p>
        </p:txBody>
      </p:sp>
      <p:sp>
        <p:nvSpPr>
          <p:cNvPr id="47" name="テキスト ボックス 10"/>
          <p:cNvSpPr txBox="1">
            <a:spLocks noChangeArrowheads="1"/>
          </p:cNvSpPr>
          <p:nvPr/>
        </p:nvSpPr>
        <p:spPr bwMode="auto">
          <a:xfrm>
            <a:off x="6775241" y="875868"/>
            <a:ext cx="1797287" cy="338554"/>
          </a:xfrm>
          <a:prstGeom prst="rect">
            <a:avLst/>
          </a:prstGeom>
          <a:noFill/>
          <a:ln w="9525">
            <a:noFill/>
            <a:miter lim="800000"/>
            <a:headEnd/>
            <a:tailEnd/>
          </a:ln>
        </p:spPr>
        <p:txBody>
          <a:bodyPr wrap="none">
            <a:spAutoFit/>
          </a:bodyPr>
          <a:lstStyle/>
          <a:p>
            <a:pPr algn="l">
              <a:buNone/>
            </a:pPr>
            <a:r>
              <a:rPr lang="en-US" altLang="ja-JP" sz="1600" b="1" dirty="0">
                <a:solidFill>
                  <a:srgbClr val="FFFF00"/>
                </a:solidFill>
                <a:cs typeface="Arial" charset="0"/>
              </a:rPr>
              <a:t>Particle physics</a:t>
            </a:r>
            <a:endParaRPr lang="ja-JP" altLang="en-US" sz="1600" b="1" dirty="0">
              <a:solidFill>
                <a:srgbClr val="FFFF00"/>
              </a:solidFill>
              <a:cs typeface="Arial" charset="0"/>
            </a:endParaRPr>
          </a:p>
        </p:txBody>
      </p:sp>
      <p:cxnSp>
        <p:nvCxnSpPr>
          <p:cNvPr id="48" name="直線コネクタ 47"/>
          <p:cNvCxnSpPr/>
          <p:nvPr/>
        </p:nvCxnSpPr>
        <p:spPr bwMode="auto">
          <a:xfrm>
            <a:off x="7923040" y="3441618"/>
            <a:ext cx="192135" cy="1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bwMode="auto">
          <a:xfrm>
            <a:off x="7923040" y="5262580"/>
            <a:ext cx="192135" cy="1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0" name="テキスト ボックス 14"/>
          <p:cNvSpPr txBox="1">
            <a:spLocks noChangeArrowheads="1"/>
          </p:cNvSpPr>
          <p:nvPr/>
        </p:nvSpPr>
        <p:spPr bwMode="auto">
          <a:xfrm>
            <a:off x="7411739" y="3129252"/>
            <a:ext cx="447558" cy="338554"/>
          </a:xfrm>
          <a:prstGeom prst="rect">
            <a:avLst/>
          </a:prstGeom>
          <a:noFill/>
          <a:ln w="9525">
            <a:noFill/>
            <a:miter lim="800000"/>
            <a:headEnd/>
            <a:tailEnd/>
          </a:ln>
        </p:spPr>
        <p:txBody>
          <a:bodyPr wrap="none">
            <a:spAutoFit/>
          </a:bodyPr>
          <a:lstStyle/>
          <a:p>
            <a:pPr algn="l">
              <a:buNone/>
            </a:pPr>
            <a:r>
              <a:rPr lang="en-US" altLang="ja-JP" sz="1600" b="1" dirty="0" smtClean="0">
                <a:solidFill>
                  <a:srgbClr val="C00000"/>
                </a:solidFill>
                <a:cs typeface="Arial" charset="0"/>
              </a:rPr>
              <a:t>10</a:t>
            </a:r>
            <a:endParaRPr lang="ja-JP" altLang="en-US" sz="1600" b="1" dirty="0">
              <a:solidFill>
                <a:srgbClr val="C00000"/>
              </a:solidFill>
              <a:cs typeface="Arial" charset="0"/>
            </a:endParaRPr>
          </a:p>
        </p:txBody>
      </p:sp>
      <p:sp>
        <p:nvSpPr>
          <p:cNvPr id="51" name="テキスト ボックス 54"/>
          <p:cNvSpPr txBox="1">
            <a:spLocks noChangeArrowheads="1"/>
          </p:cNvSpPr>
          <p:nvPr/>
        </p:nvSpPr>
        <p:spPr bwMode="auto">
          <a:xfrm>
            <a:off x="3714744" y="5786454"/>
            <a:ext cx="2357454" cy="571504"/>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nchor="ctr" anchorCtr="1"/>
          <a:lstStyle/>
          <a:p>
            <a:pPr algn="l">
              <a:buNone/>
              <a:defRPr/>
            </a:pPr>
            <a:r>
              <a:rPr lang="en-US" altLang="ja-JP" sz="1800" b="1" i="1" dirty="0">
                <a:solidFill>
                  <a:srgbClr val="333333"/>
                </a:solidFill>
                <a:latin typeface="Arial" pitchFamily="34" charset="0"/>
                <a:ea typeface="ＭＳ Ｐゴシック" pitchFamily="50" charset="-128"/>
                <a:cs typeface="Arial" pitchFamily="34" charset="0"/>
              </a:rPr>
              <a:t>Theory of Everything ?</a:t>
            </a:r>
            <a:endParaRPr lang="ja-JP" altLang="en-US" sz="1800" b="1" i="1" dirty="0">
              <a:solidFill>
                <a:srgbClr val="333333"/>
              </a:solidFill>
              <a:latin typeface="Arial" pitchFamily="34" charset="0"/>
              <a:ea typeface="ＭＳ Ｐゴシック" pitchFamily="50" charset="-128"/>
              <a:cs typeface="Arial" pitchFamily="34" charset="0"/>
            </a:endParaRPr>
          </a:p>
        </p:txBody>
      </p:sp>
      <p:cxnSp>
        <p:nvCxnSpPr>
          <p:cNvPr id="52" name="直線コネクタ 51"/>
          <p:cNvCxnSpPr/>
          <p:nvPr/>
        </p:nvCxnSpPr>
        <p:spPr bwMode="auto">
          <a:xfrm rot="5400000">
            <a:off x="5435504" y="3477600"/>
            <a:ext cx="3208246" cy="1406"/>
          </a:xfrm>
          <a:prstGeom prst="line">
            <a:avLst/>
          </a:prstGeom>
          <a:ln w="127000">
            <a:solidFill>
              <a:srgbClr val="002060"/>
            </a:solidFill>
          </a:ln>
          <a:scene3d>
            <a:camera prst="orthographicFront"/>
            <a:lightRig rig="threePt" dir="t"/>
          </a:scene3d>
          <a:sp3d extrusionH="50800" prstMaterial="translucentPowder">
            <a:bevelT w="50800"/>
            <a:bevelB w="50800"/>
          </a:sp3d>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bwMode="auto">
          <a:xfrm>
            <a:off x="5993151" y="2066091"/>
            <a:ext cx="448314" cy="138393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buNone/>
              <a:defRPr/>
            </a:pPr>
            <a:r>
              <a:rPr lang="en-US" altLang="ja-JP" sz="1800" b="1" dirty="0">
                <a:solidFill>
                  <a:srgbClr val="FFFFFF"/>
                </a:solidFill>
                <a:latin typeface="Arial" pitchFamily="34" charset="0"/>
                <a:cs typeface="Arial" pitchFamily="34" charset="0"/>
              </a:rPr>
              <a:t>Accelerator</a:t>
            </a:r>
            <a:endParaRPr lang="ja-JP" altLang="en-US" sz="1800" b="1" dirty="0">
              <a:solidFill>
                <a:srgbClr val="FFFFFF"/>
              </a:solidFill>
              <a:latin typeface="Arial" pitchFamily="34" charset="0"/>
              <a:cs typeface="Arial" pitchFamily="34" charset="0"/>
            </a:endParaRPr>
          </a:p>
        </p:txBody>
      </p:sp>
      <p:sp>
        <p:nvSpPr>
          <p:cNvPr id="6" name="正方形/長方形 5"/>
          <p:cNvSpPr/>
          <p:nvPr/>
        </p:nvSpPr>
        <p:spPr>
          <a:xfrm>
            <a:off x="500034" y="5885281"/>
            <a:ext cx="2000264" cy="615553"/>
          </a:xfrm>
          <a:prstGeom prst="rect">
            <a:avLst/>
          </a:prstGeom>
        </p:spPr>
        <p:txBody>
          <a:bodyPr wrap="square">
            <a:spAutoFit/>
          </a:bodyPr>
          <a:lstStyle/>
          <a:p>
            <a:pPr algn="l" eaLnBrk="0" hangingPunct="0">
              <a:spcBef>
                <a:spcPct val="20000"/>
              </a:spcBef>
              <a:buNone/>
              <a:defRPr/>
            </a:pPr>
            <a:r>
              <a:rPr lang="en-US" altLang="ja-JP" sz="1000" b="1" kern="0" dirty="0" smtClean="0">
                <a:solidFill>
                  <a:schemeClr val="accent1">
                    <a:lumMod val="40000"/>
                    <a:lumOff val="60000"/>
                  </a:schemeClr>
                </a:solidFill>
                <a:latin typeface="+mn-lt"/>
                <a:ea typeface="ＭＳ Ｐゴシック"/>
              </a:rPr>
              <a:t>Background Figure</a:t>
            </a:r>
          </a:p>
          <a:p>
            <a:pPr algn="l" eaLnBrk="0" hangingPunct="0">
              <a:spcBef>
                <a:spcPct val="20000"/>
              </a:spcBef>
              <a:buNone/>
              <a:defRPr/>
            </a:pPr>
            <a:r>
              <a:rPr lang="en-US" altLang="ja-JP" sz="1000" b="1" kern="0" dirty="0" smtClean="0">
                <a:solidFill>
                  <a:schemeClr val="accent1">
                    <a:lumMod val="40000"/>
                    <a:lumOff val="60000"/>
                  </a:schemeClr>
                </a:solidFill>
                <a:latin typeface="+mn-lt"/>
                <a:ea typeface="ＭＳ Ｐゴシック"/>
              </a:rPr>
              <a:t>  Masashi </a:t>
            </a:r>
            <a:r>
              <a:rPr lang="en-US" altLang="ja-JP" sz="1000" b="1" kern="0" dirty="0" err="1" smtClean="0">
                <a:solidFill>
                  <a:schemeClr val="accent1">
                    <a:lumMod val="40000"/>
                    <a:lumOff val="60000"/>
                  </a:schemeClr>
                </a:solidFill>
                <a:latin typeface="+mn-lt"/>
                <a:ea typeface="ＭＳ Ｐゴシック"/>
              </a:rPr>
              <a:t>Hazumi</a:t>
            </a:r>
            <a:r>
              <a:rPr lang="en-US" altLang="ja-JP" sz="1000" b="1" kern="0" dirty="0" smtClean="0">
                <a:solidFill>
                  <a:schemeClr val="accent1">
                    <a:lumMod val="40000"/>
                    <a:lumOff val="60000"/>
                  </a:schemeClr>
                </a:solidFill>
                <a:latin typeface="+mn-lt"/>
                <a:ea typeface="ＭＳ Ｐゴシック"/>
              </a:rPr>
              <a:t> </a:t>
            </a:r>
          </a:p>
          <a:p>
            <a:pPr algn="l" eaLnBrk="0" hangingPunct="0">
              <a:spcBef>
                <a:spcPct val="20000"/>
              </a:spcBef>
              <a:buNone/>
              <a:defRPr/>
            </a:pPr>
            <a:r>
              <a:rPr lang="en-US" altLang="ja-JP" sz="1000" b="1" kern="0" dirty="0" smtClean="0">
                <a:solidFill>
                  <a:schemeClr val="accent1">
                    <a:lumMod val="40000"/>
                    <a:lumOff val="60000"/>
                  </a:schemeClr>
                </a:solidFill>
                <a:latin typeface="+mn-lt"/>
                <a:ea typeface="ＭＳ Ｐゴシック"/>
              </a:rPr>
              <a:t>    (Fujihara  Seminar 2009)</a:t>
            </a:r>
            <a:endParaRPr lang="en-US" altLang="ja-JP" sz="1000" b="1" kern="0" dirty="0">
              <a:solidFill>
                <a:schemeClr val="accent1">
                  <a:lumMod val="40000"/>
                  <a:lumOff val="60000"/>
                </a:schemeClr>
              </a:solidFill>
              <a:latin typeface="+mn-lt"/>
              <a:ea typeface="ＭＳ Ｐゴシック"/>
            </a:endParaRPr>
          </a:p>
        </p:txBody>
      </p:sp>
      <p:sp>
        <p:nvSpPr>
          <p:cNvPr id="56" name="正方形/長方形 55"/>
          <p:cNvSpPr/>
          <p:nvPr/>
        </p:nvSpPr>
        <p:spPr bwMode="auto">
          <a:xfrm>
            <a:off x="3786182" y="1214422"/>
            <a:ext cx="591190" cy="164307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buNone/>
              <a:defRPr/>
            </a:pPr>
            <a:r>
              <a:rPr lang="en-US" altLang="ja-JP" sz="1800" b="1" dirty="0" smtClean="0">
                <a:solidFill>
                  <a:srgbClr val="FFFFFF"/>
                </a:solidFill>
                <a:latin typeface="Arial" pitchFamily="34" charset="0"/>
                <a:cs typeface="Arial" pitchFamily="34" charset="0"/>
              </a:rPr>
              <a:t>EM wave Observation</a:t>
            </a:r>
            <a:endParaRPr lang="ja-JP" altLang="en-US" sz="1800" b="1" dirty="0">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bwMode="auto">
          <a:xfrm>
            <a:off x="4286248" y="1500174"/>
            <a:ext cx="4429156" cy="4643470"/>
          </a:xfrm>
          <a:prstGeom prst="roundRect">
            <a:avLst>
              <a:gd name="adj" fmla="val 5079"/>
            </a:avLst>
          </a:prstGeom>
          <a:solidFill>
            <a:srgbClr val="FFFFFF">
              <a:alpha val="90000"/>
            </a:srgbClr>
          </a:solidFill>
          <a:ln w="19050">
            <a:noFill/>
            <a:miter lim="800000"/>
            <a:headEnd/>
            <a:tailEnd/>
          </a:ln>
          <a:effectLst/>
        </p:spPr>
        <p:txBody>
          <a:bodyPr wrap="square" rtlCol="0" anchor="ctr">
            <a:noAutofit/>
          </a:bodyPr>
          <a:lstStyle/>
          <a:p>
            <a:pPr algn="l">
              <a:lnSpc>
                <a:spcPct val="120000"/>
              </a:lnSpc>
              <a:buFontTx/>
              <a:buNone/>
            </a:pPr>
            <a:endParaRPr kumimoji="1" lang="ja-JP" altLang="en-US" sz="1800" b="1" dirty="0" smtClean="0">
              <a:solidFill>
                <a:srgbClr val="F8F8F8"/>
              </a:solidFill>
              <a:sym typeface="Wingdings" pitchFamily="2" charset="2"/>
            </a:endParaRPr>
          </a:p>
        </p:txBody>
      </p:sp>
      <p:sp>
        <p:nvSpPr>
          <p:cNvPr id="857104" name="Rectangle 16"/>
          <p:cNvSpPr>
            <a:spLocks noGrp="1" noChangeArrowheads="1"/>
          </p:cNvSpPr>
          <p:nvPr>
            <p:ph type="title"/>
          </p:nvPr>
        </p:nvSpPr>
        <p:spPr>
          <a:noFill/>
          <a:ln/>
        </p:spPr>
        <p:txBody>
          <a:bodyPr/>
          <a:lstStyle/>
          <a:p>
            <a:r>
              <a:rPr lang="ja-JP" altLang="en-US"/>
              <a:t>研究の目標</a:t>
            </a:r>
          </a:p>
        </p:txBody>
      </p:sp>
      <p:sp>
        <p:nvSpPr>
          <p:cNvPr id="16"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857093" name="Rectangle 5"/>
          <p:cNvSpPr>
            <a:spLocks noGrp="1" noChangeArrowheads="1"/>
          </p:cNvSpPr>
          <p:nvPr>
            <p:ph type="body" idx="4294967295"/>
          </p:nvPr>
        </p:nvSpPr>
        <p:spPr>
          <a:xfrm>
            <a:off x="757238" y="765175"/>
            <a:ext cx="8386762" cy="5711825"/>
          </a:xfrm>
        </p:spPr>
        <p:txBody>
          <a:bodyPr/>
          <a:lstStyle/>
          <a:p>
            <a:pPr>
              <a:buFont typeface="Wingdings" pitchFamily="2" charset="2"/>
              <a:buNone/>
            </a:pPr>
            <a:r>
              <a:rPr lang="en-US" altLang="ja-JP"/>
              <a:t> </a:t>
            </a:r>
          </a:p>
        </p:txBody>
      </p:sp>
      <p:sp>
        <p:nvSpPr>
          <p:cNvPr id="857100" name="Rectangle 12"/>
          <p:cNvSpPr>
            <a:spLocks noChangeArrowheads="1"/>
          </p:cNvSpPr>
          <p:nvPr/>
        </p:nvSpPr>
        <p:spPr bwMode="auto">
          <a:xfrm>
            <a:off x="611188" y="3068638"/>
            <a:ext cx="4105275" cy="1698625"/>
          </a:xfrm>
          <a:prstGeom prst="rect">
            <a:avLst/>
          </a:prstGeom>
          <a:noFill/>
          <a:ln w="12700">
            <a:noFill/>
            <a:miter lim="800000"/>
            <a:headEnd/>
            <a:tailEnd/>
          </a:ln>
          <a:effectLst/>
        </p:spPr>
        <p:txBody>
          <a:bodyPr>
            <a:spAutoFit/>
          </a:bodyPr>
          <a:lstStyle/>
          <a:p>
            <a:pPr algn="l">
              <a:lnSpc>
                <a:spcPct val="120000"/>
              </a:lnSpc>
              <a:buFontTx/>
              <a:buNone/>
            </a:pPr>
            <a:r>
              <a:rPr lang="ja-JP" altLang="en-US" sz="2200" b="1">
                <a:solidFill>
                  <a:srgbClr val="FFFFFF"/>
                </a:solidFill>
                <a:latin typeface="Times New Roman" pitchFamily="18" charset="0"/>
              </a:rPr>
              <a:t>重力という普遍的な対象を，</a:t>
            </a:r>
          </a:p>
          <a:p>
            <a:pPr algn="l">
              <a:lnSpc>
                <a:spcPct val="120000"/>
              </a:lnSpc>
              <a:buFontTx/>
              <a:buNone/>
            </a:pPr>
            <a:r>
              <a:rPr lang="ja-JP" altLang="en-US" sz="2200" b="1">
                <a:solidFill>
                  <a:srgbClr val="FFFFFF"/>
                </a:solidFill>
                <a:latin typeface="Times New Roman" pitchFamily="18" charset="0"/>
              </a:rPr>
              <a:t>　先進的な実験手法で研究 </a:t>
            </a:r>
          </a:p>
          <a:p>
            <a:pPr algn="l">
              <a:lnSpc>
                <a:spcPct val="120000"/>
              </a:lnSpc>
              <a:buFontTx/>
              <a:buNone/>
            </a:pPr>
            <a:r>
              <a:rPr lang="ja-JP" altLang="en-US" sz="2200" b="1">
                <a:solidFill>
                  <a:srgbClr val="FFFFFF"/>
                </a:solidFill>
                <a:latin typeface="Times New Roman" pitchFamily="18" charset="0"/>
              </a:rPr>
              <a:t>   </a:t>
            </a:r>
            <a:r>
              <a:rPr lang="ja-JP" altLang="en-US" sz="2200" b="1">
                <a:solidFill>
                  <a:srgbClr val="FFFFFF"/>
                </a:solidFill>
                <a:latin typeface="Times New Roman" pitchFamily="18" charset="0"/>
                <a:sym typeface="Wingdings" pitchFamily="2" charset="2"/>
              </a:rPr>
              <a:t> </a:t>
            </a:r>
            <a:r>
              <a:rPr lang="ja-JP" altLang="en-US" sz="2200" b="1">
                <a:solidFill>
                  <a:srgbClr val="FFFFFF"/>
                </a:solidFill>
                <a:latin typeface="Times New Roman" pitchFamily="18" charset="0"/>
              </a:rPr>
              <a:t>宇宙・基礎物理に</a:t>
            </a:r>
          </a:p>
          <a:p>
            <a:pPr algn="l">
              <a:lnSpc>
                <a:spcPct val="120000"/>
              </a:lnSpc>
              <a:buFontTx/>
              <a:buNone/>
            </a:pPr>
            <a:r>
              <a:rPr lang="ja-JP" altLang="en-US" sz="2200" b="1">
                <a:solidFill>
                  <a:srgbClr val="FFFFFF"/>
                </a:solidFill>
                <a:latin typeface="Times New Roman" pitchFamily="18" charset="0"/>
              </a:rPr>
              <a:t>　　　　　対する新しい知見</a:t>
            </a:r>
          </a:p>
        </p:txBody>
      </p:sp>
      <p:grpSp>
        <p:nvGrpSpPr>
          <p:cNvPr id="2" name="Group 21"/>
          <p:cNvGrpSpPr>
            <a:grpSpLocks/>
          </p:cNvGrpSpPr>
          <p:nvPr/>
        </p:nvGrpSpPr>
        <p:grpSpPr bwMode="auto">
          <a:xfrm>
            <a:off x="4932363" y="1855788"/>
            <a:ext cx="3455987" cy="3887787"/>
            <a:chOff x="3107" y="1169"/>
            <a:chExt cx="2177" cy="2449"/>
          </a:xfrm>
        </p:grpSpPr>
        <p:sp>
          <p:nvSpPr>
            <p:cNvPr id="857098" name="Oval 10"/>
            <p:cNvSpPr>
              <a:spLocks noChangeArrowheads="1"/>
            </p:cNvSpPr>
            <p:nvPr/>
          </p:nvSpPr>
          <p:spPr bwMode="auto">
            <a:xfrm>
              <a:off x="4331" y="1933"/>
              <a:ext cx="953" cy="907"/>
            </a:xfrm>
            <a:prstGeom prst="ellipse">
              <a:avLst/>
            </a:prstGeom>
            <a:solidFill>
              <a:srgbClr val="FF99CC">
                <a:alpha val="50000"/>
              </a:srgbClr>
            </a:solidFill>
            <a:ln w="190500">
              <a:solidFill>
                <a:srgbClr val="FF0000"/>
              </a:solidFill>
              <a:round/>
              <a:headEnd/>
              <a:tailEnd/>
            </a:ln>
            <a:effectLst/>
          </p:spPr>
          <p:txBody>
            <a:bodyPr anchor="ctr">
              <a:spAutoFit/>
            </a:bodyPr>
            <a:lstStyle/>
            <a:p>
              <a:endParaRPr lang="ja-JP" altLang="en-US" sz="1800">
                <a:solidFill>
                  <a:srgbClr val="000000"/>
                </a:solidFill>
              </a:endParaRPr>
            </a:p>
          </p:txBody>
        </p:sp>
        <p:sp>
          <p:nvSpPr>
            <p:cNvPr id="857101" name="Oval 13"/>
            <p:cNvSpPr>
              <a:spLocks noChangeArrowheads="1"/>
            </p:cNvSpPr>
            <p:nvPr/>
          </p:nvSpPr>
          <p:spPr bwMode="auto">
            <a:xfrm>
              <a:off x="3289" y="2711"/>
              <a:ext cx="953" cy="907"/>
            </a:xfrm>
            <a:prstGeom prst="ellipse">
              <a:avLst/>
            </a:prstGeom>
            <a:solidFill>
              <a:srgbClr val="99CCFF">
                <a:alpha val="50000"/>
              </a:srgbClr>
            </a:solidFill>
            <a:ln w="190500">
              <a:solidFill>
                <a:srgbClr val="3366FF"/>
              </a:solidFill>
              <a:round/>
              <a:headEnd/>
              <a:tailEnd/>
            </a:ln>
            <a:effectLst/>
          </p:spPr>
          <p:txBody>
            <a:bodyPr anchor="ctr">
              <a:spAutoFit/>
            </a:bodyPr>
            <a:lstStyle/>
            <a:p>
              <a:endParaRPr lang="ja-JP" altLang="en-US" sz="1800">
                <a:solidFill>
                  <a:srgbClr val="000000"/>
                </a:solidFill>
              </a:endParaRPr>
            </a:p>
          </p:txBody>
        </p:sp>
        <p:sp>
          <p:nvSpPr>
            <p:cNvPr id="857102" name="Oval 14"/>
            <p:cNvSpPr>
              <a:spLocks noChangeArrowheads="1"/>
            </p:cNvSpPr>
            <p:nvPr/>
          </p:nvSpPr>
          <p:spPr bwMode="auto">
            <a:xfrm>
              <a:off x="3107" y="1169"/>
              <a:ext cx="953" cy="907"/>
            </a:xfrm>
            <a:prstGeom prst="ellipse">
              <a:avLst/>
            </a:prstGeom>
            <a:solidFill>
              <a:srgbClr val="CCFFCC">
                <a:alpha val="50000"/>
              </a:srgbClr>
            </a:solidFill>
            <a:ln w="190500">
              <a:solidFill>
                <a:srgbClr val="00FF00"/>
              </a:solidFill>
              <a:round/>
              <a:headEnd/>
              <a:tailEnd/>
            </a:ln>
            <a:effectLst/>
          </p:spPr>
          <p:txBody>
            <a:bodyPr anchor="ctr">
              <a:spAutoFit/>
            </a:bodyPr>
            <a:lstStyle/>
            <a:p>
              <a:endParaRPr lang="ja-JP" altLang="en-US" sz="1800">
                <a:solidFill>
                  <a:srgbClr val="000000"/>
                </a:solidFill>
              </a:endParaRPr>
            </a:p>
          </p:txBody>
        </p:sp>
      </p:grpSp>
      <p:pic>
        <p:nvPicPr>
          <p:cNvPr id="857094" name="Picture 6" descr="Logo-explanatio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84663" y="1711325"/>
            <a:ext cx="4176712" cy="3803650"/>
          </a:xfrm>
          <a:prstGeom prst="rect">
            <a:avLst/>
          </a:prstGeom>
          <a:noFill/>
        </p:spPr>
      </p:pic>
      <p:sp>
        <p:nvSpPr>
          <p:cNvPr id="857103" name="Rectangle 15"/>
          <p:cNvSpPr>
            <a:spLocks noChangeArrowheads="1"/>
          </p:cNvSpPr>
          <p:nvPr/>
        </p:nvSpPr>
        <p:spPr bwMode="auto">
          <a:xfrm>
            <a:off x="395288" y="1989138"/>
            <a:ext cx="3240087" cy="559897"/>
          </a:xfrm>
          <a:prstGeom prst="rect">
            <a:avLst/>
          </a:prstGeom>
          <a:noFill/>
          <a:ln w="12700">
            <a:noFill/>
            <a:miter lim="800000"/>
            <a:headEnd/>
            <a:tailEnd/>
          </a:ln>
          <a:effectLst/>
        </p:spPr>
        <p:txBody>
          <a:bodyPr>
            <a:spAutoFit/>
          </a:bodyPr>
          <a:lstStyle/>
          <a:p>
            <a:pPr algn="l">
              <a:lnSpc>
                <a:spcPct val="120000"/>
              </a:lnSpc>
              <a:buFontTx/>
              <a:buNone/>
            </a:pPr>
            <a:r>
              <a:rPr lang="ja-JP" altLang="en-US" sz="2800" b="1">
                <a:solidFill>
                  <a:srgbClr val="FFFFFF"/>
                </a:solidFill>
                <a:latin typeface="Times New Roman" pitchFamily="18" charset="0"/>
              </a:rPr>
              <a:t>重力・重力波物理学</a:t>
            </a:r>
          </a:p>
        </p:txBody>
      </p:sp>
      <p:grpSp>
        <p:nvGrpSpPr>
          <p:cNvPr id="3" name="Group 20"/>
          <p:cNvGrpSpPr>
            <a:grpSpLocks/>
          </p:cNvGrpSpPr>
          <p:nvPr/>
        </p:nvGrpSpPr>
        <p:grpSpPr bwMode="auto">
          <a:xfrm>
            <a:off x="5076825" y="2205038"/>
            <a:ext cx="3313113" cy="3127375"/>
            <a:chOff x="3198" y="1389"/>
            <a:chExt cx="2087" cy="1970"/>
          </a:xfrm>
        </p:grpSpPr>
        <p:sp>
          <p:nvSpPr>
            <p:cNvPr id="857105" name="Rectangle 17"/>
            <p:cNvSpPr>
              <a:spLocks noChangeArrowheads="1"/>
            </p:cNvSpPr>
            <p:nvPr/>
          </p:nvSpPr>
          <p:spPr bwMode="auto">
            <a:xfrm>
              <a:off x="4468" y="2140"/>
              <a:ext cx="817" cy="428"/>
            </a:xfrm>
            <a:prstGeom prst="rect">
              <a:avLst/>
            </a:prstGeom>
            <a:noFill/>
            <a:ln w="12700">
              <a:noFill/>
              <a:miter lim="800000"/>
              <a:headEnd/>
              <a:tailEnd/>
            </a:ln>
            <a:effectLst/>
          </p:spPr>
          <p:txBody>
            <a:bodyPr>
              <a:spAutoFit/>
            </a:bodyPr>
            <a:lstStyle/>
            <a:p>
              <a:pPr algn="l">
                <a:lnSpc>
                  <a:spcPct val="120000"/>
                </a:lnSpc>
                <a:buFontTx/>
                <a:buNone/>
              </a:pPr>
              <a:r>
                <a:rPr lang="ja-JP" altLang="en-US" sz="1600" b="1">
                  <a:solidFill>
                    <a:srgbClr val="FF0000"/>
                  </a:solidFill>
                  <a:effectLst>
                    <a:outerShdw blurRad="38100" dist="38100" dir="2700000" algn="tl">
                      <a:srgbClr val="C0C0C0"/>
                    </a:outerShdw>
                  </a:effectLst>
                  <a:latin typeface="Times New Roman" pitchFamily="18" charset="0"/>
                </a:rPr>
                <a:t>レーザー</a:t>
              </a:r>
            </a:p>
            <a:p>
              <a:pPr algn="l">
                <a:lnSpc>
                  <a:spcPct val="120000"/>
                </a:lnSpc>
                <a:buFontTx/>
                <a:buNone/>
              </a:pPr>
              <a:r>
                <a:rPr lang="ja-JP" altLang="en-US" sz="1600" b="1">
                  <a:solidFill>
                    <a:srgbClr val="FF0000"/>
                  </a:solidFill>
                  <a:effectLst>
                    <a:outerShdw blurRad="38100" dist="38100" dir="2700000" algn="tl">
                      <a:srgbClr val="C0C0C0"/>
                    </a:outerShdw>
                  </a:effectLst>
                  <a:latin typeface="Times New Roman" pitchFamily="18" charset="0"/>
                </a:rPr>
                <a:t>干渉計技術</a:t>
              </a:r>
            </a:p>
          </p:txBody>
        </p:sp>
        <p:sp>
          <p:nvSpPr>
            <p:cNvPr id="857106" name="Rectangle 18"/>
            <p:cNvSpPr>
              <a:spLocks noChangeArrowheads="1"/>
            </p:cNvSpPr>
            <p:nvPr/>
          </p:nvSpPr>
          <p:spPr bwMode="auto">
            <a:xfrm>
              <a:off x="3198" y="1389"/>
              <a:ext cx="953" cy="428"/>
            </a:xfrm>
            <a:prstGeom prst="rect">
              <a:avLst/>
            </a:prstGeom>
            <a:noFill/>
            <a:ln w="12700">
              <a:noFill/>
              <a:miter lim="800000"/>
              <a:headEnd/>
              <a:tailEnd/>
            </a:ln>
            <a:effectLst/>
          </p:spPr>
          <p:txBody>
            <a:bodyPr>
              <a:spAutoFit/>
            </a:bodyPr>
            <a:lstStyle/>
            <a:p>
              <a:pPr algn="l">
                <a:lnSpc>
                  <a:spcPct val="120000"/>
                </a:lnSpc>
                <a:buFontTx/>
                <a:buNone/>
              </a:pPr>
              <a:r>
                <a:rPr lang="ja-JP" altLang="en-US" sz="1600" b="1">
                  <a:solidFill>
                    <a:srgbClr val="33CC33"/>
                  </a:solidFill>
                  <a:effectLst>
                    <a:outerShdw blurRad="38100" dist="38100" dir="2700000" algn="tl">
                      <a:srgbClr val="C0C0C0"/>
                    </a:outerShdw>
                  </a:effectLst>
                  <a:latin typeface="Times New Roman" pitchFamily="18" charset="0"/>
                </a:rPr>
                <a:t>精密</a:t>
              </a:r>
            </a:p>
            <a:p>
              <a:pPr algn="l">
                <a:lnSpc>
                  <a:spcPct val="120000"/>
                </a:lnSpc>
                <a:buFontTx/>
                <a:buNone/>
              </a:pPr>
              <a:r>
                <a:rPr lang="ja-JP" altLang="en-US" sz="1600" b="1">
                  <a:solidFill>
                    <a:srgbClr val="33CC33"/>
                  </a:solidFill>
                  <a:effectLst>
                    <a:outerShdw blurRad="38100" dist="38100" dir="2700000" algn="tl">
                      <a:srgbClr val="C0C0C0"/>
                    </a:outerShdw>
                  </a:effectLst>
                  <a:latin typeface="Times New Roman" pitchFamily="18" charset="0"/>
                </a:rPr>
                <a:t>変動計測</a:t>
              </a:r>
            </a:p>
          </p:txBody>
        </p:sp>
        <p:sp>
          <p:nvSpPr>
            <p:cNvPr id="857107" name="Rectangle 19"/>
            <p:cNvSpPr>
              <a:spLocks noChangeArrowheads="1"/>
            </p:cNvSpPr>
            <p:nvPr/>
          </p:nvSpPr>
          <p:spPr bwMode="auto">
            <a:xfrm>
              <a:off x="3515" y="2931"/>
              <a:ext cx="953" cy="428"/>
            </a:xfrm>
            <a:prstGeom prst="rect">
              <a:avLst/>
            </a:prstGeom>
            <a:noFill/>
            <a:ln w="12700">
              <a:noFill/>
              <a:miter lim="800000"/>
              <a:headEnd/>
              <a:tailEnd/>
            </a:ln>
            <a:effectLst/>
          </p:spPr>
          <p:txBody>
            <a:bodyPr>
              <a:spAutoFit/>
            </a:bodyPr>
            <a:lstStyle/>
            <a:p>
              <a:pPr algn="l">
                <a:lnSpc>
                  <a:spcPct val="120000"/>
                </a:lnSpc>
                <a:buFontTx/>
                <a:buNone/>
              </a:pPr>
              <a:r>
                <a:rPr lang="ja-JP" altLang="en-US" sz="1600" b="1">
                  <a:solidFill>
                    <a:srgbClr val="3333FF"/>
                  </a:solidFill>
                  <a:effectLst>
                    <a:outerShdw blurRad="38100" dist="38100" dir="2700000" algn="tl">
                      <a:srgbClr val="C0C0C0"/>
                    </a:outerShdw>
                  </a:effectLst>
                  <a:latin typeface="Times New Roman" pitchFamily="18" charset="0"/>
                </a:rPr>
                <a:t>天文学</a:t>
              </a:r>
            </a:p>
            <a:p>
              <a:pPr algn="l">
                <a:lnSpc>
                  <a:spcPct val="120000"/>
                </a:lnSpc>
                <a:buFontTx/>
                <a:buNone/>
              </a:pPr>
              <a:r>
                <a:rPr lang="ja-JP" altLang="en-US" sz="1600" b="1">
                  <a:solidFill>
                    <a:srgbClr val="3333FF"/>
                  </a:solidFill>
                  <a:effectLst>
                    <a:outerShdw blurRad="38100" dist="38100" dir="2700000" algn="tl">
                      <a:srgbClr val="C0C0C0"/>
                    </a:outerShdw>
                  </a:effectLst>
                  <a:latin typeface="Times New Roman" pitchFamily="18" charset="0"/>
                </a:rPr>
                <a:t>基礎物理</a:t>
              </a:r>
            </a:p>
          </p:txBody>
        </p:sp>
      </p:grpSp>
      <p:sp>
        <p:nvSpPr>
          <p:cNvPr id="19" name="テキスト ボックス 18"/>
          <p:cNvSpPr txBox="1"/>
          <p:nvPr/>
        </p:nvSpPr>
        <p:spPr>
          <a:xfrm>
            <a:off x="5772184" y="1428736"/>
            <a:ext cx="1428760" cy="430887"/>
          </a:xfrm>
          <a:prstGeom prst="rect">
            <a:avLst/>
          </a:prstGeom>
          <a:noFill/>
        </p:spPr>
        <p:txBody>
          <a:bodyPr wrap="square" rtlCol="0">
            <a:spAutoFit/>
          </a:bodyPr>
          <a:lstStyle/>
          <a:p>
            <a:pPr algn="l">
              <a:buNone/>
            </a:pPr>
            <a:r>
              <a:rPr lang="ja-JP" altLang="en-US" sz="1100" dirty="0" smtClean="0">
                <a:solidFill>
                  <a:srgbClr val="FFFFFF"/>
                </a:solidFill>
                <a:ea typeface="+mn-ea"/>
              </a:rPr>
              <a:t>イラスト</a:t>
            </a:r>
            <a:endParaRPr lang="en-US" altLang="ja-JP" sz="1100" dirty="0" smtClean="0">
              <a:solidFill>
                <a:srgbClr val="FFFFFF"/>
              </a:solidFill>
              <a:ea typeface="+mn-ea"/>
            </a:endParaRPr>
          </a:p>
          <a:p>
            <a:pPr algn="l">
              <a:buNone/>
            </a:pPr>
            <a:r>
              <a:rPr kumimoji="1" lang="en-US" altLang="ja-JP" sz="1100" dirty="0" smtClean="0">
                <a:solidFill>
                  <a:srgbClr val="FFFFFF"/>
                </a:solidFill>
                <a:ea typeface="+mn-ea"/>
              </a:rPr>
              <a:t>Tom </a:t>
            </a:r>
            <a:r>
              <a:rPr kumimoji="1" lang="en-US" altLang="ja-JP" sz="1100" dirty="0" err="1" smtClean="0">
                <a:solidFill>
                  <a:srgbClr val="FFFFFF"/>
                </a:solidFill>
                <a:ea typeface="+mn-ea"/>
              </a:rPr>
              <a:t>Haruyama</a:t>
            </a:r>
            <a:endParaRPr kumimoji="1" lang="ja-JP" altLang="en-US" sz="1100" dirty="0">
              <a:solidFill>
                <a:srgbClr val="FFFFFF"/>
              </a:solidFill>
              <a:ea typeface="+mn-ea"/>
            </a:endParaRPr>
          </a:p>
        </p:txBody>
      </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7218" name="Rectangle 2"/>
          <p:cNvSpPr>
            <a:spLocks noGrp="1" noChangeArrowheads="1"/>
          </p:cNvSpPr>
          <p:nvPr>
            <p:ph type="title"/>
          </p:nvPr>
        </p:nvSpPr>
        <p:spPr/>
        <p:txBody>
          <a:bodyPr/>
          <a:lstStyle/>
          <a:p>
            <a:r>
              <a:rPr lang="ja-JP" altLang="en-US" dirty="0" smtClean="0"/>
              <a:t>一般相対性理論と重力</a:t>
            </a:r>
            <a:endParaRPr lang="ja-JP" altLang="en-US" dirty="0"/>
          </a:p>
        </p:txBody>
      </p:sp>
      <p:sp>
        <p:nvSpPr>
          <p:cNvPr id="20"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417294" name="AutoShape 78"/>
          <p:cNvSpPr>
            <a:spLocks noChangeArrowheads="1"/>
          </p:cNvSpPr>
          <p:nvPr/>
        </p:nvSpPr>
        <p:spPr bwMode="auto">
          <a:xfrm>
            <a:off x="4683154" y="3016234"/>
            <a:ext cx="3673475" cy="2160588"/>
          </a:xfrm>
          <a:prstGeom prst="roundRect">
            <a:avLst>
              <a:gd name="adj" fmla="val 8815"/>
            </a:avLst>
          </a:prstGeom>
          <a:solidFill>
            <a:srgbClr val="FAFFC9">
              <a:alpha val="20000"/>
            </a:srgbClr>
          </a:solidFill>
          <a:ln w="15875">
            <a:noFill/>
            <a:round/>
            <a:headEnd/>
            <a:tailEnd/>
          </a:ln>
          <a:effectLst/>
        </p:spPr>
        <p:txBody>
          <a:bodyPr anchor="ctr">
            <a:spAutoFit/>
          </a:bodyPr>
          <a:lstStyle/>
          <a:p>
            <a:endParaRPr lang="ja-JP" altLang="en-US"/>
          </a:p>
        </p:txBody>
      </p:sp>
      <p:sp>
        <p:nvSpPr>
          <p:cNvPr id="1417292" name="AutoShape 76"/>
          <p:cNvSpPr>
            <a:spLocks noChangeArrowheads="1"/>
          </p:cNvSpPr>
          <p:nvPr/>
        </p:nvSpPr>
        <p:spPr bwMode="auto">
          <a:xfrm>
            <a:off x="5261004" y="3808397"/>
            <a:ext cx="790575" cy="431800"/>
          </a:xfrm>
          <a:prstGeom prst="roundRect">
            <a:avLst>
              <a:gd name="adj" fmla="val 16667"/>
            </a:avLst>
          </a:prstGeom>
          <a:solidFill>
            <a:srgbClr val="F8F8F8">
              <a:alpha val="20000"/>
            </a:srgbClr>
          </a:solidFill>
          <a:ln w="15875">
            <a:noFill/>
            <a:round/>
            <a:headEnd/>
            <a:tailEnd/>
          </a:ln>
          <a:effectLst/>
        </p:spPr>
        <p:txBody>
          <a:bodyPr wrap="none" anchor="ctr">
            <a:spAutoFit/>
          </a:bodyPr>
          <a:lstStyle/>
          <a:p>
            <a:endParaRPr lang="ja-JP" altLang="en-US"/>
          </a:p>
        </p:txBody>
      </p:sp>
      <p:pic>
        <p:nvPicPr>
          <p:cNvPr id="1417268" name="Picture 52" descr="GR1transparent"/>
          <p:cNvPicPr>
            <a:picLocks noChangeAspect="1" noChangeArrowheads="1"/>
          </p:cNvPicPr>
          <p:nvPr/>
        </p:nvPicPr>
        <p:blipFill>
          <a:blip r:embed="rId4" cstate="print"/>
          <a:srcRect/>
          <a:stretch>
            <a:fillRect/>
          </a:stretch>
        </p:blipFill>
        <p:spPr bwMode="auto">
          <a:xfrm>
            <a:off x="268316" y="1970072"/>
            <a:ext cx="3983038" cy="2773362"/>
          </a:xfrm>
          <a:prstGeom prst="rect">
            <a:avLst/>
          </a:prstGeom>
          <a:noFill/>
        </p:spPr>
      </p:pic>
      <p:sp>
        <p:nvSpPr>
          <p:cNvPr id="1417271" name="Rectangle 55"/>
          <p:cNvSpPr>
            <a:spLocks noChangeArrowheads="1"/>
          </p:cNvSpPr>
          <p:nvPr/>
        </p:nvSpPr>
        <p:spPr bwMode="auto">
          <a:xfrm>
            <a:off x="3927504" y="1935147"/>
            <a:ext cx="4572000" cy="854075"/>
          </a:xfrm>
          <a:prstGeom prst="rect">
            <a:avLst/>
          </a:prstGeom>
          <a:noFill/>
          <a:ln w="12700">
            <a:noFill/>
            <a:miter lim="800000"/>
            <a:headEnd type="none" w="sm" len="sm"/>
            <a:tailEnd type="none" w="sm" len="sm"/>
          </a:ln>
          <a:effectLst/>
        </p:spPr>
        <p:txBody>
          <a:bodyPr anchor="ctr">
            <a:spAutoFit/>
          </a:bodyPr>
          <a:lstStyle/>
          <a:p>
            <a:pPr algn="l" eaLnBrk="0" hangingPunct="0">
              <a:buFontTx/>
              <a:buNone/>
            </a:pPr>
            <a:r>
              <a:rPr kumimoji="0" lang="en-US" altLang="ja-JP" sz="1800" i="1">
                <a:solidFill>
                  <a:srgbClr val="F8F8F8"/>
                </a:solidFill>
                <a:latin typeface=""/>
              </a:rPr>
              <a:t>"Mass tells space-time how to curve, </a:t>
            </a:r>
          </a:p>
          <a:p>
            <a:pPr algn="l" eaLnBrk="0" hangingPunct="0">
              <a:buFontTx/>
              <a:buNone/>
            </a:pPr>
            <a:r>
              <a:rPr kumimoji="0" lang="en-US" altLang="ja-JP" sz="1800" i="1">
                <a:solidFill>
                  <a:srgbClr val="F8F8F8"/>
                </a:solidFill>
                <a:latin typeface=""/>
              </a:rPr>
              <a:t>and space-time tells mass how to move.</a:t>
            </a:r>
            <a:r>
              <a:rPr kumimoji="0" lang="en-US" altLang="ja-JP" sz="1800" i="1">
                <a:solidFill>
                  <a:srgbClr val="F8F8F8"/>
                </a:solidFill>
                <a:latin typeface="Tahoma"/>
              </a:rPr>
              <a:t>“</a:t>
            </a:r>
            <a:endParaRPr kumimoji="0" lang="en-US" altLang="ja-JP" sz="1800" i="1">
              <a:solidFill>
                <a:srgbClr val="F8F8F8"/>
              </a:solidFill>
              <a:latin typeface=""/>
            </a:endParaRPr>
          </a:p>
          <a:p>
            <a:pPr algn="l" eaLnBrk="0" hangingPunct="0">
              <a:buFontTx/>
              <a:buNone/>
            </a:pPr>
            <a:r>
              <a:rPr kumimoji="0" lang="en-US" altLang="ja-JP" sz="1400" i="1">
                <a:solidFill>
                  <a:srgbClr val="F8F8F8"/>
                </a:solidFill>
                <a:latin typeface=""/>
              </a:rPr>
              <a:t>                                          John Archibald Wheeler</a:t>
            </a:r>
          </a:p>
        </p:txBody>
      </p:sp>
      <p:sp>
        <p:nvSpPr>
          <p:cNvPr id="1417273" name="Text Box 57"/>
          <p:cNvSpPr txBox="1">
            <a:spLocks noChangeArrowheads="1"/>
          </p:cNvSpPr>
          <p:nvPr/>
        </p:nvSpPr>
        <p:spPr bwMode="auto">
          <a:xfrm>
            <a:off x="2235229" y="4406884"/>
            <a:ext cx="1158875" cy="336550"/>
          </a:xfrm>
          <a:prstGeom prst="rect">
            <a:avLst/>
          </a:prstGeom>
          <a:noFill/>
          <a:ln w="15875">
            <a:noFill/>
            <a:miter lim="800000"/>
            <a:headEnd/>
            <a:tailEnd/>
          </a:ln>
          <a:effectLst/>
        </p:spPr>
        <p:txBody>
          <a:bodyPr wrap="none">
            <a:spAutoFit/>
          </a:bodyPr>
          <a:lstStyle/>
          <a:p>
            <a:pPr>
              <a:buFontTx/>
              <a:buNone/>
            </a:pPr>
            <a:r>
              <a:rPr lang="en-US" altLang="ja-JP" sz="800" b="1">
                <a:solidFill>
                  <a:srgbClr val="DDDDDD"/>
                </a:solidFill>
              </a:rPr>
              <a:t>From presentation </a:t>
            </a:r>
          </a:p>
          <a:p>
            <a:pPr>
              <a:buFontTx/>
              <a:buNone/>
            </a:pPr>
            <a:r>
              <a:rPr lang="en-US" altLang="ja-JP" sz="800" b="1">
                <a:solidFill>
                  <a:srgbClr val="DDDDDD"/>
                </a:solidFill>
              </a:rPr>
              <a:t>by </a:t>
            </a:r>
            <a:r>
              <a:rPr lang="ja-JP" altLang="ja-JP" sz="800" b="1">
                <a:solidFill>
                  <a:srgbClr val="DDDDDD"/>
                </a:solidFill>
              </a:rPr>
              <a:t>Laura Cadonati</a:t>
            </a:r>
            <a:endParaRPr lang="en-US" altLang="ja-JP" sz="800" b="1">
              <a:solidFill>
                <a:srgbClr val="DDDDDD"/>
              </a:solidFill>
            </a:endParaRPr>
          </a:p>
        </p:txBody>
      </p:sp>
      <p:sp>
        <p:nvSpPr>
          <p:cNvPr id="1417274" name="Rectangle 58"/>
          <p:cNvSpPr>
            <a:spLocks noChangeArrowheads="1"/>
          </p:cNvSpPr>
          <p:nvPr/>
        </p:nvSpPr>
        <p:spPr bwMode="auto">
          <a:xfrm>
            <a:off x="3567141" y="1142984"/>
            <a:ext cx="2592388" cy="396875"/>
          </a:xfrm>
          <a:prstGeom prst="rect">
            <a:avLst/>
          </a:prstGeom>
          <a:noFill/>
          <a:ln w="15875">
            <a:noFill/>
            <a:miter lim="800000"/>
            <a:headEnd/>
            <a:tailEnd/>
          </a:ln>
          <a:effectLst/>
        </p:spPr>
        <p:txBody>
          <a:bodyPr>
            <a:spAutoFit/>
          </a:bodyPr>
          <a:lstStyle/>
          <a:p>
            <a:pPr algn="l">
              <a:buFontTx/>
              <a:buNone/>
            </a:pPr>
            <a:r>
              <a:rPr lang="ja-JP" altLang="en-US" sz="2000" b="1">
                <a:solidFill>
                  <a:srgbClr val="F8F8F8"/>
                </a:solidFill>
              </a:rPr>
              <a:t>一般相対性理論</a:t>
            </a:r>
            <a:endParaRPr lang="ja-JP" altLang="en-US" sz="2000" b="1">
              <a:solidFill>
                <a:srgbClr val="F8F8F8"/>
              </a:solidFill>
              <a:sym typeface="Wingdings" pitchFamily="2" charset="2"/>
            </a:endParaRPr>
          </a:p>
        </p:txBody>
      </p:sp>
      <p:sp>
        <p:nvSpPr>
          <p:cNvPr id="1417275" name="Rectangle 59"/>
          <p:cNvSpPr>
            <a:spLocks noChangeArrowheads="1"/>
          </p:cNvSpPr>
          <p:nvPr/>
        </p:nvSpPr>
        <p:spPr bwMode="auto">
          <a:xfrm>
            <a:off x="4757766" y="3027347"/>
            <a:ext cx="3382963" cy="366712"/>
          </a:xfrm>
          <a:prstGeom prst="rect">
            <a:avLst/>
          </a:prstGeom>
          <a:noFill/>
          <a:ln w="15875">
            <a:noFill/>
            <a:miter lim="800000"/>
            <a:headEnd/>
            <a:tailEnd/>
          </a:ln>
          <a:effectLst/>
        </p:spPr>
        <p:txBody>
          <a:bodyPr>
            <a:spAutoFit/>
          </a:bodyPr>
          <a:lstStyle/>
          <a:p>
            <a:pPr algn="l">
              <a:buFontTx/>
              <a:buNone/>
            </a:pPr>
            <a:r>
              <a:rPr lang="ja-JP" altLang="en-US" sz="1800" b="1">
                <a:solidFill>
                  <a:srgbClr val="FFFFCC"/>
                </a:solidFill>
              </a:rPr>
              <a:t>アインシュタイン方程式</a:t>
            </a:r>
            <a:endParaRPr lang="ja-JP" altLang="en-US" sz="1800" b="1">
              <a:solidFill>
                <a:srgbClr val="FFFFCC"/>
              </a:solidFill>
              <a:sym typeface="Wingdings" pitchFamily="2" charset="2"/>
            </a:endParaRPr>
          </a:p>
        </p:txBody>
      </p:sp>
      <p:pic>
        <p:nvPicPr>
          <p:cNvPr id="1417284" name="Picture 68"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lum bright="82000" contrast="12000"/>
          </a:blip>
          <a:srcRect/>
          <a:stretch>
            <a:fillRect/>
          </a:stretch>
        </p:blipFill>
        <p:spPr bwMode="auto">
          <a:xfrm>
            <a:off x="5332441" y="3609959"/>
            <a:ext cx="2592388" cy="774700"/>
          </a:xfrm>
          <a:prstGeom prst="rect">
            <a:avLst/>
          </a:prstGeom>
          <a:noFill/>
          <a:ln w="15875">
            <a:noFill/>
            <a:miter lim="800000"/>
            <a:headEnd/>
            <a:tailEnd/>
          </a:ln>
          <a:effectLst/>
        </p:spPr>
      </p:pic>
      <p:sp>
        <p:nvSpPr>
          <p:cNvPr id="1417285" name="Rectangle 69"/>
          <p:cNvSpPr>
            <a:spLocks noChangeArrowheads="1"/>
          </p:cNvSpPr>
          <p:nvPr/>
        </p:nvSpPr>
        <p:spPr bwMode="auto">
          <a:xfrm>
            <a:off x="4071966" y="1576372"/>
            <a:ext cx="3382963" cy="366712"/>
          </a:xfrm>
          <a:prstGeom prst="rect">
            <a:avLst/>
          </a:prstGeom>
          <a:noFill/>
          <a:ln w="15875">
            <a:noFill/>
            <a:miter lim="800000"/>
            <a:headEnd/>
            <a:tailEnd/>
          </a:ln>
          <a:effectLst/>
        </p:spPr>
        <p:txBody>
          <a:bodyPr>
            <a:spAutoFit/>
          </a:bodyPr>
          <a:lstStyle/>
          <a:p>
            <a:pPr algn="l">
              <a:buFontTx/>
              <a:buNone/>
            </a:pPr>
            <a:r>
              <a:rPr lang="en-US" altLang="ja-JP" sz="1800" b="1" dirty="0">
                <a:solidFill>
                  <a:srgbClr val="F8F8F8"/>
                </a:solidFill>
                <a:sym typeface="Wingdings" pitchFamily="2" charset="2"/>
              </a:rPr>
              <a:t> </a:t>
            </a:r>
            <a:r>
              <a:rPr lang="ja-JP" altLang="en-US" sz="1800" b="1" dirty="0">
                <a:solidFill>
                  <a:srgbClr val="F8F8F8"/>
                </a:solidFill>
              </a:rPr>
              <a:t>重力を時空の性質と解釈</a:t>
            </a:r>
            <a:endParaRPr lang="ja-JP" altLang="en-US" sz="1800" b="1" dirty="0">
              <a:solidFill>
                <a:srgbClr val="F8F8F8"/>
              </a:solidFill>
              <a:sym typeface="Wingdings" pitchFamily="2" charset="2"/>
            </a:endParaRPr>
          </a:p>
        </p:txBody>
      </p:sp>
      <p:sp>
        <p:nvSpPr>
          <p:cNvPr id="1417286" name="Rectangle 70"/>
          <p:cNvSpPr>
            <a:spLocks noChangeArrowheads="1"/>
          </p:cNvSpPr>
          <p:nvPr/>
        </p:nvSpPr>
        <p:spPr bwMode="auto">
          <a:xfrm>
            <a:off x="5187979" y="4727559"/>
            <a:ext cx="1511300" cy="304800"/>
          </a:xfrm>
          <a:prstGeom prst="rect">
            <a:avLst/>
          </a:prstGeom>
          <a:noFill/>
          <a:ln w="15875">
            <a:noFill/>
            <a:miter lim="800000"/>
            <a:headEnd/>
            <a:tailEnd/>
          </a:ln>
          <a:effectLst/>
        </p:spPr>
        <p:txBody>
          <a:bodyPr>
            <a:spAutoFit/>
          </a:bodyPr>
          <a:lstStyle/>
          <a:p>
            <a:pPr algn="l">
              <a:buFontTx/>
              <a:buNone/>
            </a:pPr>
            <a:r>
              <a:rPr lang="ja-JP" altLang="en-US" sz="1400" b="1">
                <a:solidFill>
                  <a:srgbClr val="DDDDDD"/>
                </a:solidFill>
              </a:rPr>
              <a:t>時空の曲率</a:t>
            </a:r>
            <a:endParaRPr lang="ja-JP" altLang="en-US" sz="1400" b="1">
              <a:solidFill>
                <a:srgbClr val="DDDDDD"/>
              </a:solidFill>
              <a:sym typeface="Wingdings" pitchFamily="2" charset="2"/>
            </a:endParaRPr>
          </a:p>
        </p:txBody>
      </p:sp>
      <p:sp>
        <p:nvSpPr>
          <p:cNvPr id="1417287" name="Rectangle 71"/>
          <p:cNvSpPr>
            <a:spLocks noChangeArrowheads="1"/>
          </p:cNvSpPr>
          <p:nvPr/>
        </p:nvSpPr>
        <p:spPr bwMode="auto">
          <a:xfrm>
            <a:off x="6556404" y="4600559"/>
            <a:ext cx="2087562" cy="517525"/>
          </a:xfrm>
          <a:prstGeom prst="rect">
            <a:avLst/>
          </a:prstGeom>
          <a:noFill/>
          <a:ln w="15875">
            <a:noFill/>
            <a:miter lim="800000"/>
            <a:headEnd/>
            <a:tailEnd/>
          </a:ln>
          <a:effectLst/>
        </p:spPr>
        <p:txBody>
          <a:bodyPr>
            <a:spAutoFit/>
          </a:bodyPr>
          <a:lstStyle/>
          <a:p>
            <a:pPr algn="l">
              <a:buFontTx/>
              <a:buNone/>
            </a:pPr>
            <a:r>
              <a:rPr lang="en-US" altLang="ja-JP" sz="1400" b="1">
                <a:solidFill>
                  <a:srgbClr val="DDDDDD"/>
                </a:solidFill>
                <a:sym typeface="Wingdings" pitchFamily="2" charset="2"/>
              </a:rPr>
              <a:t>           </a:t>
            </a:r>
            <a:r>
              <a:rPr lang="ja-JP" altLang="en-US" sz="1400" b="1">
                <a:solidFill>
                  <a:srgbClr val="DDDDDD"/>
                </a:solidFill>
                <a:sym typeface="Wingdings" pitchFamily="2" charset="2"/>
              </a:rPr>
              <a:t>質量</a:t>
            </a:r>
          </a:p>
          <a:p>
            <a:pPr algn="l">
              <a:buFontTx/>
              <a:buNone/>
            </a:pPr>
            <a:r>
              <a:rPr kumimoji="0" lang="en-US" altLang="ja-JP" sz="1400" b="1">
                <a:solidFill>
                  <a:srgbClr val="DDDDDD"/>
                </a:solidFill>
                <a:sym typeface="Wingdings" pitchFamily="2" charset="2"/>
              </a:rPr>
              <a:t>(</a:t>
            </a:r>
            <a:r>
              <a:rPr kumimoji="0" lang="ja-JP" altLang="en-US" sz="1400" b="1">
                <a:solidFill>
                  <a:srgbClr val="DDDDDD"/>
                </a:solidFill>
                <a:sym typeface="Wingdings" pitchFamily="2" charset="2"/>
              </a:rPr>
              <a:t>エ</a:t>
            </a:r>
            <a:r>
              <a:rPr lang="ja-JP" altLang="en-US" sz="1400" b="1">
                <a:solidFill>
                  <a:srgbClr val="DDDDDD"/>
                </a:solidFill>
                <a:sym typeface="Wingdings" pitchFamily="2" charset="2"/>
              </a:rPr>
              <a:t>ネルギー・運動量</a:t>
            </a:r>
            <a:r>
              <a:rPr lang="en-US" altLang="ja-JP" sz="1400" b="1">
                <a:solidFill>
                  <a:srgbClr val="DDDDDD"/>
                </a:solidFill>
                <a:sym typeface="Wingdings" pitchFamily="2" charset="2"/>
              </a:rPr>
              <a:t>)</a:t>
            </a:r>
          </a:p>
        </p:txBody>
      </p:sp>
      <p:sp>
        <p:nvSpPr>
          <p:cNvPr id="1417288" name="Line 72"/>
          <p:cNvSpPr>
            <a:spLocks noChangeShapeType="1"/>
          </p:cNvSpPr>
          <p:nvPr/>
        </p:nvSpPr>
        <p:spPr bwMode="auto">
          <a:xfrm flipV="1">
            <a:off x="7564466" y="4313222"/>
            <a:ext cx="71438" cy="358775"/>
          </a:xfrm>
          <a:prstGeom prst="line">
            <a:avLst/>
          </a:prstGeom>
          <a:noFill/>
          <a:ln w="38100">
            <a:solidFill>
              <a:srgbClr val="DDDDDD"/>
            </a:solidFill>
            <a:round/>
            <a:headEnd/>
            <a:tailEnd type="stealth" w="med" len="lg"/>
          </a:ln>
          <a:effectLst/>
        </p:spPr>
        <p:txBody>
          <a:bodyPr wrap="none" anchor="ctr">
            <a:spAutoFit/>
          </a:bodyPr>
          <a:lstStyle/>
          <a:p>
            <a:endParaRPr lang="ja-JP" altLang="en-US"/>
          </a:p>
        </p:txBody>
      </p:sp>
      <p:sp>
        <p:nvSpPr>
          <p:cNvPr id="1417289" name="Line 73"/>
          <p:cNvSpPr>
            <a:spLocks noChangeShapeType="1"/>
          </p:cNvSpPr>
          <p:nvPr/>
        </p:nvSpPr>
        <p:spPr bwMode="auto">
          <a:xfrm flipH="1" flipV="1">
            <a:off x="5619779" y="4384659"/>
            <a:ext cx="73025" cy="358775"/>
          </a:xfrm>
          <a:prstGeom prst="line">
            <a:avLst/>
          </a:prstGeom>
          <a:noFill/>
          <a:ln w="38100">
            <a:solidFill>
              <a:srgbClr val="DDDDDD"/>
            </a:solidFill>
            <a:round/>
            <a:headEnd/>
            <a:tailEnd type="stealth" w="med" len="lg"/>
          </a:ln>
          <a:effectLst/>
        </p:spPr>
        <p:txBody>
          <a:bodyPr anchor="ctr">
            <a:spAutoFit/>
          </a:bodyPr>
          <a:lstStyle/>
          <a:p>
            <a:endParaRPr lang="ja-JP" altLang="en-US"/>
          </a:p>
        </p:txBody>
      </p:sp>
      <p:sp>
        <p:nvSpPr>
          <p:cNvPr id="1417293" name="AutoShape 77"/>
          <p:cNvSpPr>
            <a:spLocks noChangeArrowheads="1"/>
          </p:cNvSpPr>
          <p:nvPr/>
        </p:nvSpPr>
        <p:spPr bwMode="auto">
          <a:xfrm>
            <a:off x="7277129" y="3808397"/>
            <a:ext cx="790575" cy="431800"/>
          </a:xfrm>
          <a:prstGeom prst="roundRect">
            <a:avLst>
              <a:gd name="adj" fmla="val 16667"/>
            </a:avLst>
          </a:prstGeom>
          <a:solidFill>
            <a:srgbClr val="F8F8F8">
              <a:alpha val="20000"/>
            </a:srgbClr>
          </a:solidFill>
          <a:ln w="15875">
            <a:noFill/>
            <a:round/>
            <a:headEnd/>
            <a:tailEnd/>
          </a:ln>
          <a:effectLst/>
        </p:spPr>
        <p:txBody>
          <a:bodyPr wrap="none" anchor="ctr">
            <a:spAutoFit/>
          </a:bodyPr>
          <a:lstStyle/>
          <a:p>
            <a:endParaRPr lang="ja-JP" altLang="en-US"/>
          </a:p>
        </p:txBody>
      </p:sp>
      <p:sp>
        <p:nvSpPr>
          <p:cNvPr id="22" name="テキスト ボックス 21"/>
          <p:cNvSpPr txBox="1"/>
          <p:nvPr/>
        </p:nvSpPr>
        <p:spPr bwMode="auto">
          <a:xfrm>
            <a:off x="1571604" y="5677122"/>
            <a:ext cx="6316153" cy="558166"/>
          </a:xfrm>
          <a:prstGeom prst="rect">
            <a:avLst/>
          </a:prstGeom>
          <a:noFill/>
          <a:ln w="9525">
            <a:noFill/>
            <a:miter lim="800000"/>
            <a:headEnd/>
            <a:tailEnd/>
          </a:ln>
          <a:effectLst/>
        </p:spPr>
        <p:txBody>
          <a:bodyPr wrap="none" rtlCol="0">
            <a:spAutoFit/>
          </a:bodyPr>
          <a:lstStyle/>
          <a:p>
            <a:pPr algn="l">
              <a:lnSpc>
                <a:spcPct val="120000"/>
              </a:lnSpc>
              <a:buFontTx/>
              <a:buNone/>
            </a:pPr>
            <a:r>
              <a:rPr kumimoji="1" lang="ja-JP" altLang="en-US" sz="2800" b="1" dirty="0" smtClean="0">
                <a:solidFill>
                  <a:srgbClr val="CCECFF"/>
                </a:solidFill>
                <a:effectLst>
                  <a:outerShdw blurRad="38100" dist="38100" dir="2700000" algn="tl">
                    <a:srgbClr val="000000">
                      <a:alpha val="43137"/>
                    </a:srgbClr>
                  </a:outerShdw>
                </a:effectLst>
              </a:rPr>
              <a:t>重力を知ること </a:t>
            </a:r>
            <a:r>
              <a:rPr kumimoji="1" lang="en-US" altLang="ja-JP" sz="2800" b="1" dirty="0" smtClean="0">
                <a:solidFill>
                  <a:srgbClr val="CCECFF"/>
                </a:solidFill>
                <a:effectLst>
                  <a:outerShdw blurRad="38100" dist="38100" dir="2700000" algn="tl">
                    <a:srgbClr val="000000">
                      <a:alpha val="43137"/>
                    </a:srgbClr>
                  </a:outerShdw>
                </a:effectLst>
                <a:sym typeface="Wingdings" pitchFamily="2" charset="2"/>
              </a:rPr>
              <a:t> </a:t>
            </a:r>
            <a:r>
              <a:rPr lang="ja-JP" altLang="en-US" sz="2800" b="1" dirty="0" smtClean="0">
                <a:solidFill>
                  <a:srgbClr val="CCECFF"/>
                </a:solidFill>
                <a:effectLst>
                  <a:outerShdw blurRad="38100" dist="38100" dir="2700000" algn="tl">
                    <a:srgbClr val="000000">
                      <a:alpha val="43137"/>
                    </a:srgbClr>
                  </a:outerShdw>
                </a:effectLst>
                <a:sym typeface="Wingdings" pitchFamily="2" charset="2"/>
              </a:rPr>
              <a:t>時空</a:t>
            </a:r>
            <a:r>
              <a:rPr kumimoji="1" lang="ja-JP" altLang="en-US" sz="2800" b="1" dirty="0" smtClean="0">
                <a:solidFill>
                  <a:srgbClr val="CCECFF"/>
                </a:solidFill>
                <a:effectLst>
                  <a:outerShdw blurRad="38100" dist="38100" dir="2700000" algn="tl">
                    <a:srgbClr val="000000">
                      <a:alpha val="43137"/>
                    </a:srgbClr>
                  </a:outerShdw>
                </a:effectLst>
                <a:sym typeface="Wingdings" pitchFamily="2" charset="2"/>
              </a:rPr>
              <a:t>の成り立ちを知る</a:t>
            </a:r>
            <a:endParaRPr kumimoji="1" lang="ja-JP" altLang="en-US" sz="2800" b="1" dirty="0">
              <a:solidFill>
                <a:srgbClr val="CCEC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bwMode="auto">
          <a:xfrm>
            <a:off x="285720" y="2214554"/>
            <a:ext cx="8715436" cy="4143404"/>
          </a:xfrm>
          <a:prstGeom prst="roundRect">
            <a:avLst>
              <a:gd name="adj" fmla="val 4039"/>
            </a:avLst>
          </a:prstGeom>
          <a:solidFill>
            <a:srgbClr val="000000">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pitchFamily="34" charset="0"/>
                <a:ea typeface="HGP創英角ｺﾞｼｯｸUB" pitchFamily="50" charset="-128"/>
                <a:cs typeface="+mn-cs"/>
              </a:rPr>
              <a:t>東京大学・物理学教室セミナー　</a:t>
            </a:r>
            <a:r>
              <a:rPr lang="en-US" altLang="ja-JP" sz="1200" b="1" kern="1200" smtClean="0">
                <a:solidFill>
                  <a:srgbClr val="EAEAEA"/>
                </a:solidFill>
                <a:latin typeface="Tahoma" pitchFamily="34" charset="0"/>
                <a:ea typeface="HGP創英角ｺﾞｼｯｸUB" pitchFamily="50" charset="-128"/>
                <a:cs typeface="+mn-cs"/>
              </a:rPr>
              <a:t>(2010</a:t>
            </a:r>
            <a:r>
              <a:rPr lang="ja-JP" altLang="en-US" sz="1200" b="1" kern="1200" smtClean="0">
                <a:solidFill>
                  <a:srgbClr val="EAEAEA"/>
                </a:solidFill>
                <a:latin typeface="Tahoma" pitchFamily="34" charset="0"/>
                <a:ea typeface="HGP創英角ｺﾞｼｯｸUB" pitchFamily="50" charset="-128"/>
                <a:cs typeface="+mn-cs"/>
              </a:rPr>
              <a:t>年</a:t>
            </a:r>
            <a:r>
              <a:rPr lang="en-US" altLang="ja-JP" sz="1200" b="1" kern="1200" smtClean="0">
                <a:solidFill>
                  <a:srgbClr val="EAEAEA"/>
                </a:solidFill>
                <a:latin typeface="Tahoma" pitchFamily="34" charset="0"/>
                <a:ea typeface="HGP創英角ｺﾞｼｯｸUB" pitchFamily="50" charset="-128"/>
                <a:cs typeface="+mn-cs"/>
              </a:rPr>
              <a:t>10</a:t>
            </a:r>
            <a:r>
              <a:rPr lang="ja-JP" altLang="en-US" sz="1200" b="1" kern="1200" smtClean="0">
                <a:solidFill>
                  <a:srgbClr val="EAEAEA"/>
                </a:solidFill>
                <a:latin typeface="Tahoma" pitchFamily="34" charset="0"/>
                <a:ea typeface="HGP創英角ｺﾞｼｯｸUB" pitchFamily="50" charset="-128"/>
                <a:cs typeface="+mn-cs"/>
              </a:rPr>
              <a:t>月</a:t>
            </a:r>
            <a:r>
              <a:rPr lang="en-US" altLang="ja-JP" sz="1200" b="1" kern="1200" smtClean="0">
                <a:solidFill>
                  <a:srgbClr val="EAEAEA"/>
                </a:solidFill>
                <a:latin typeface="Tahoma" pitchFamily="34" charset="0"/>
                <a:ea typeface="HGP創英角ｺﾞｼｯｸUB" pitchFamily="50" charset="-128"/>
                <a:cs typeface="+mn-cs"/>
              </a:rPr>
              <a:t>1</a:t>
            </a:r>
            <a:r>
              <a:rPr lang="ja-JP" altLang="en-US" sz="1200" b="1" kern="1200" smtClean="0">
                <a:solidFill>
                  <a:srgbClr val="EAEAEA"/>
                </a:solidFill>
                <a:latin typeface="Tahoma" pitchFamily="34" charset="0"/>
                <a:ea typeface="HGP創英角ｺﾞｼｯｸUB" pitchFamily="50" charset="-128"/>
                <a:cs typeface="+mn-cs"/>
              </a:rPr>
              <a:t>日</a:t>
            </a:r>
            <a:r>
              <a:rPr lang="en-US" altLang="ja-JP" sz="1200" b="1" kern="1200" smtClean="0">
                <a:solidFill>
                  <a:srgbClr val="EAEAEA"/>
                </a:solidFill>
                <a:latin typeface="Tahoma" pitchFamily="34" charset="0"/>
                <a:ea typeface="HGP創英角ｺﾞｼｯｸUB" pitchFamily="50" charset="-128"/>
                <a:cs typeface="+mn-cs"/>
              </a:rPr>
              <a:t>, </a:t>
            </a:r>
            <a:r>
              <a:rPr lang="ja-JP" altLang="en-US" sz="1200" b="1" kern="1200" smtClean="0">
                <a:solidFill>
                  <a:srgbClr val="EAEAEA"/>
                </a:solidFill>
                <a:latin typeface="Tahoma" pitchFamily="34" charset="0"/>
                <a:ea typeface="HGP創英角ｺﾞｼｯｸUB" pitchFamily="50" charset="-128"/>
                <a:cs typeface="+mn-cs"/>
              </a:rPr>
              <a:t>東京大学</a:t>
            </a:r>
            <a:r>
              <a:rPr lang="en-US" altLang="ja-JP" sz="1200" b="1" kern="1200" smtClean="0">
                <a:solidFill>
                  <a:srgbClr val="EAEAEA"/>
                </a:solidFill>
                <a:latin typeface="Tahoma" pitchFamily="34" charset="0"/>
                <a:ea typeface="HGP創英角ｺﾞｼｯｸUB" pitchFamily="50" charset="-128"/>
                <a:cs typeface="+mn-cs"/>
              </a:rPr>
              <a:t>)</a:t>
            </a:r>
            <a:endParaRPr lang="en-US" altLang="ja-JP" sz="1200" b="1" kern="1200" dirty="0">
              <a:solidFill>
                <a:srgbClr val="EAEAEA"/>
              </a:solidFill>
              <a:latin typeface="Tahoma" pitchFamily="34" charset="0"/>
              <a:ea typeface="HGP創英角ｺﾞｼｯｸUB" pitchFamily="50" charset="-128"/>
              <a:cs typeface="+mn-cs"/>
            </a:endParaRPr>
          </a:p>
        </p:txBody>
      </p:sp>
      <p:sp>
        <p:nvSpPr>
          <p:cNvPr id="1964036" name="Rectangle 4"/>
          <p:cNvSpPr>
            <a:spLocks noGrp="1" noChangeArrowheads="1"/>
          </p:cNvSpPr>
          <p:nvPr>
            <p:ph type="title"/>
          </p:nvPr>
        </p:nvSpPr>
        <p:spPr/>
        <p:txBody>
          <a:bodyPr/>
          <a:lstStyle/>
          <a:p>
            <a:r>
              <a:rPr lang="en-US" altLang="ja-JP" dirty="0" smtClean="0"/>
              <a:t>LCGT interferometer</a:t>
            </a:r>
            <a:endParaRPr lang="ja-JP" altLang="ja-JP" dirty="0"/>
          </a:p>
        </p:txBody>
      </p:sp>
      <p:sp>
        <p:nvSpPr>
          <p:cNvPr id="6" name="Rectangle 3"/>
          <p:cNvSpPr txBox="1">
            <a:spLocks noChangeArrowheads="1"/>
          </p:cNvSpPr>
          <p:nvPr/>
        </p:nvSpPr>
        <p:spPr>
          <a:xfrm>
            <a:off x="928662" y="928670"/>
            <a:ext cx="7858180" cy="1357322"/>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en-US" altLang="ja-JP" sz="2000" b="1" kern="0" dirty="0" smtClean="0">
                <a:solidFill>
                  <a:srgbClr val="FFFFFF"/>
                </a:solidFill>
                <a:latin typeface="+mn-lt"/>
                <a:ea typeface="+mn-ea"/>
              </a:rPr>
              <a:t>LCGT baseline design</a:t>
            </a:r>
          </a:p>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ja-JP" altLang="en-US" sz="2000" b="1" kern="0" dirty="0" smtClean="0">
                <a:solidFill>
                  <a:srgbClr val="FFFFFF"/>
                </a:solidFill>
                <a:latin typeface="+mn-lt"/>
                <a:ea typeface="+mn-ea"/>
              </a:rPr>
              <a:t>　　</a:t>
            </a:r>
            <a:r>
              <a:rPr lang="en-US" altLang="ja-JP" sz="2000" b="1" kern="0" dirty="0" smtClean="0">
                <a:solidFill>
                  <a:srgbClr val="FFFFFF"/>
                </a:solidFill>
                <a:latin typeface="+mn-lt"/>
                <a:ea typeface="+mn-ea"/>
              </a:rPr>
              <a:t>Arm length of </a:t>
            </a:r>
            <a:r>
              <a:rPr lang="en-US" altLang="ja-JP" sz="2000" b="1" kern="0" dirty="0" smtClean="0">
                <a:solidFill>
                  <a:srgbClr val="CCECFF"/>
                </a:solidFill>
                <a:latin typeface="+mn-lt"/>
                <a:ea typeface="+mn-ea"/>
              </a:rPr>
              <a:t>3km</a:t>
            </a:r>
            <a:r>
              <a:rPr lang="en-US" altLang="ja-JP" sz="2000" b="1" kern="0" dirty="0" smtClean="0">
                <a:solidFill>
                  <a:srgbClr val="FFFFFF"/>
                </a:solidFill>
                <a:latin typeface="+mn-lt"/>
                <a:ea typeface="+mn-ea"/>
              </a:rPr>
              <a:t>, Underground site of </a:t>
            </a:r>
            <a:r>
              <a:rPr lang="en-US" altLang="ja-JP" sz="2000" b="1" kern="0" dirty="0" smtClean="0">
                <a:solidFill>
                  <a:srgbClr val="CCECFF"/>
                </a:solidFill>
                <a:latin typeface="+mn-lt"/>
                <a:ea typeface="+mn-ea"/>
              </a:rPr>
              <a:t>Kamioka</a:t>
            </a:r>
          </a:p>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en-US" altLang="ja-JP" sz="2000" b="1" kern="0" dirty="0" smtClean="0">
                <a:solidFill>
                  <a:srgbClr val="FFFFFF"/>
                </a:solidFill>
                <a:latin typeface="+mn-lt"/>
                <a:ea typeface="+mn-ea"/>
              </a:rPr>
              <a:t>     </a:t>
            </a:r>
            <a:r>
              <a:rPr lang="en-US" altLang="ja-JP" sz="2000" b="1" kern="0" dirty="0" smtClean="0">
                <a:solidFill>
                  <a:srgbClr val="CCECFF"/>
                </a:solidFill>
                <a:latin typeface="+mn-lt"/>
                <a:ea typeface="+mn-ea"/>
              </a:rPr>
              <a:t>Cryogenic</a:t>
            </a:r>
            <a:r>
              <a:rPr lang="en-US" altLang="ja-JP" sz="2000" b="1" kern="0" dirty="0" smtClean="0">
                <a:solidFill>
                  <a:srgbClr val="FFFFFF"/>
                </a:solidFill>
                <a:latin typeface="+mn-lt"/>
                <a:ea typeface="+mn-ea"/>
              </a:rPr>
              <a:t> mirror and suspension  </a:t>
            </a:r>
          </a:p>
        </p:txBody>
      </p:sp>
      <p:pic>
        <p:nvPicPr>
          <p:cNvPr id="9" name="図 8" descr="RSE_ifo.jpg"/>
          <p:cNvPicPr>
            <a:picLocks noChangeAspect="1"/>
          </p:cNvPicPr>
          <p:nvPr/>
        </p:nvPicPr>
        <p:blipFill>
          <a:blip r:embed="rId3" cstate="print">
            <a:clrChange>
              <a:clrFrom>
                <a:srgbClr val="4B4B4B"/>
              </a:clrFrom>
              <a:clrTo>
                <a:srgbClr val="4B4B4B">
                  <a:alpha val="0"/>
                </a:srgbClr>
              </a:clrTo>
            </a:clrChange>
          </a:blip>
          <a:stretch>
            <a:fillRect/>
          </a:stretch>
        </p:blipFill>
        <p:spPr>
          <a:xfrm>
            <a:off x="4214810" y="2554006"/>
            <a:ext cx="4857752" cy="3661076"/>
          </a:xfrm>
          <a:prstGeom prst="rect">
            <a:avLst/>
          </a:prstGeom>
        </p:spPr>
      </p:pic>
      <p:sp>
        <p:nvSpPr>
          <p:cNvPr id="10" name="Rectangle 3"/>
          <p:cNvSpPr txBox="1">
            <a:spLocks noChangeArrowheads="1"/>
          </p:cNvSpPr>
          <p:nvPr/>
        </p:nvSpPr>
        <p:spPr>
          <a:xfrm>
            <a:off x="428596" y="2643182"/>
            <a:ext cx="8429684" cy="4071966"/>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en-US" altLang="ja-JP" sz="1800" b="1" kern="0" dirty="0" smtClean="0">
                <a:solidFill>
                  <a:srgbClr val="CCECFF"/>
                </a:solidFill>
                <a:latin typeface="+mn-lt"/>
                <a:ea typeface="+mn-ea"/>
              </a:rPr>
              <a:t>R</a:t>
            </a:r>
            <a:r>
              <a:rPr lang="en-US" altLang="ja-JP" sz="1800" b="1" kern="0" dirty="0" smtClean="0">
                <a:solidFill>
                  <a:srgbClr val="F8F8F8"/>
                </a:solidFill>
                <a:latin typeface="+mn-lt"/>
                <a:ea typeface="+mn-ea"/>
              </a:rPr>
              <a:t>esonant-</a:t>
            </a:r>
            <a:r>
              <a:rPr lang="en-US" altLang="ja-JP" sz="1800" b="1" kern="0" dirty="0" smtClean="0">
                <a:solidFill>
                  <a:srgbClr val="CCECFF"/>
                </a:solidFill>
                <a:latin typeface="+mn-lt"/>
                <a:ea typeface="+mn-ea"/>
              </a:rPr>
              <a:t>S</a:t>
            </a:r>
            <a:r>
              <a:rPr lang="en-US" altLang="ja-JP" sz="1800" b="1" kern="0" dirty="0" smtClean="0">
                <a:solidFill>
                  <a:srgbClr val="F8F8F8"/>
                </a:solidFill>
                <a:latin typeface="+mn-lt"/>
                <a:ea typeface="+mn-ea"/>
              </a:rPr>
              <a:t>ideband </a:t>
            </a:r>
            <a:r>
              <a:rPr lang="en-US" altLang="ja-JP" sz="1800" b="1" kern="0" dirty="0" smtClean="0">
                <a:solidFill>
                  <a:srgbClr val="CCECFF"/>
                </a:solidFill>
                <a:latin typeface="+mn-lt"/>
                <a:ea typeface="+mn-ea"/>
              </a:rPr>
              <a:t>E</a:t>
            </a:r>
            <a:r>
              <a:rPr lang="en-US" altLang="ja-JP" sz="1800" b="1" kern="0" dirty="0" smtClean="0">
                <a:solidFill>
                  <a:srgbClr val="F8F8F8"/>
                </a:solidFill>
                <a:latin typeface="+mn-lt"/>
                <a:ea typeface="+mn-ea"/>
              </a:rPr>
              <a:t>xtraction</a:t>
            </a:r>
          </a:p>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en-US" altLang="ja-JP" sz="1800" b="1" kern="0" dirty="0" smtClean="0">
                <a:solidFill>
                  <a:srgbClr val="F8F8F8"/>
                </a:solidFill>
                <a:latin typeface="+mn-lt"/>
                <a:ea typeface="+mn-ea"/>
              </a:rPr>
              <a:t>   Input carrier power : </a:t>
            </a:r>
            <a:r>
              <a:rPr lang="en-US" altLang="ja-JP" sz="1800" b="1" kern="0" dirty="0" smtClean="0">
                <a:solidFill>
                  <a:srgbClr val="CCECFF"/>
                </a:solidFill>
                <a:latin typeface="+mn-lt"/>
                <a:ea typeface="+mn-ea"/>
              </a:rPr>
              <a:t>75W</a:t>
            </a:r>
          </a:p>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en-US" altLang="ja-JP" sz="1800" b="1" kern="0" dirty="0" smtClean="0">
                <a:solidFill>
                  <a:srgbClr val="F8F8F8"/>
                </a:solidFill>
                <a:latin typeface="+mn-lt"/>
                <a:ea typeface="+mn-ea"/>
              </a:rPr>
              <a:t>   </a:t>
            </a:r>
            <a:r>
              <a:rPr lang="en-US" altLang="ja-JP" sz="1800" b="1" kern="0" dirty="0" smtClean="0">
                <a:solidFill>
                  <a:srgbClr val="CCECFF"/>
                </a:solidFill>
                <a:latin typeface="+mn-lt"/>
                <a:ea typeface="+mn-ea"/>
              </a:rPr>
              <a:t>DC readout</a:t>
            </a:r>
          </a:p>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en-US" altLang="ja-JP" sz="1800" b="1" kern="0" dirty="0" smtClean="0">
                <a:solidFill>
                  <a:srgbClr val="F8F8F8"/>
                </a:solidFill>
                <a:latin typeface="+mn-lt"/>
                <a:ea typeface="+mn-ea"/>
              </a:rPr>
              <a:t>   </a:t>
            </a:r>
          </a:p>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en-US" altLang="ja-JP" sz="1800" b="1" kern="0" dirty="0" smtClean="0">
                <a:solidFill>
                  <a:srgbClr val="F8F8F8"/>
                </a:solidFill>
                <a:latin typeface="+mn-lt"/>
                <a:ea typeface="+mn-ea"/>
              </a:rPr>
              <a:t>   Main IFO mirror</a:t>
            </a:r>
          </a:p>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en-US" altLang="ja-JP" sz="1800" b="1" kern="0" dirty="0" smtClean="0">
                <a:solidFill>
                  <a:srgbClr val="F8F8F8"/>
                </a:solidFill>
                <a:latin typeface="+mn-lt"/>
                <a:ea typeface="+mn-ea"/>
              </a:rPr>
              <a:t>      </a:t>
            </a:r>
            <a:r>
              <a:rPr lang="en-US" altLang="ja-JP" sz="1800" b="1" kern="0" dirty="0" smtClean="0">
                <a:solidFill>
                  <a:srgbClr val="CCECFF"/>
                </a:solidFill>
                <a:latin typeface="+mn-lt"/>
                <a:ea typeface="+mn-ea"/>
              </a:rPr>
              <a:t>20K</a:t>
            </a:r>
            <a:r>
              <a:rPr lang="en-US" altLang="ja-JP" sz="1800" b="1" kern="0" dirty="0" smtClean="0">
                <a:solidFill>
                  <a:srgbClr val="F8F8F8"/>
                </a:solidFill>
                <a:latin typeface="+mn-lt"/>
                <a:ea typeface="+mn-ea"/>
              </a:rPr>
              <a:t>, 30kg </a:t>
            </a:r>
            <a:r>
              <a:rPr lang="en-US" altLang="ja-JP" sz="1400" b="1" kern="0" dirty="0" smtClean="0">
                <a:solidFill>
                  <a:srgbClr val="F8F8F8"/>
                </a:solidFill>
                <a:latin typeface="+mn-lt"/>
                <a:ea typeface="+mn-ea"/>
              </a:rPr>
              <a:t>(Φ250mm, t150mm)</a:t>
            </a:r>
          </a:p>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en-US" altLang="ja-JP" sz="1800" b="1" kern="0" dirty="0" smtClean="0">
                <a:solidFill>
                  <a:srgbClr val="F8F8F8"/>
                </a:solidFill>
                <a:latin typeface="+mn-lt"/>
                <a:ea typeface="+mn-ea"/>
              </a:rPr>
              <a:t>      Mech. Loss :  10</a:t>
            </a:r>
            <a:r>
              <a:rPr lang="en-US" altLang="ja-JP" sz="1800" b="1" kern="0" baseline="30000" dirty="0" smtClean="0">
                <a:solidFill>
                  <a:srgbClr val="F8F8F8"/>
                </a:solidFill>
                <a:latin typeface="+mn-lt"/>
                <a:ea typeface="+mn-ea"/>
              </a:rPr>
              <a:t>-8</a:t>
            </a:r>
          </a:p>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en-US" altLang="ja-JP" sz="1800" b="1" kern="0" dirty="0" smtClean="0">
                <a:solidFill>
                  <a:srgbClr val="F8F8F8"/>
                </a:solidFill>
                <a:latin typeface="+mn-lt"/>
                <a:ea typeface="+mn-ea"/>
              </a:rPr>
              <a:t>     </a:t>
            </a:r>
            <a:r>
              <a:rPr lang="ja-JP" altLang="en-US" sz="1800" b="1" kern="0" dirty="0" smtClean="0">
                <a:solidFill>
                  <a:srgbClr val="F8F8F8"/>
                </a:solidFill>
                <a:latin typeface="+mn-lt"/>
                <a:ea typeface="+mn-ea"/>
              </a:rPr>
              <a:t> </a:t>
            </a:r>
            <a:r>
              <a:rPr lang="en-US" altLang="ja-JP" sz="1800" b="1" kern="0" dirty="0" smtClean="0">
                <a:solidFill>
                  <a:srgbClr val="F8F8F8"/>
                </a:solidFill>
                <a:latin typeface="+mn-lt"/>
                <a:ea typeface="+mn-ea"/>
              </a:rPr>
              <a:t>Opt. Absorption  20ppm/cm</a:t>
            </a: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lang="en-US" altLang="ja-JP" sz="1800" b="1" kern="0" dirty="0" smtClean="0">
              <a:solidFill>
                <a:srgbClr val="F8F8F8"/>
              </a:solidFill>
              <a:latin typeface="+mn-lt"/>
              <a:ea typeface="+mn-ea"/>
            </a:endParaRPr>
          </a:p>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en-US" altLang="ja-JP" sz="1800" b="1" kern="0" dirty="0" smtClean="0">
                <a:solidFill>
                  <a:srgbClr val="F8F8F8"/>
                </a:solidFill>
                <a:latin typeface="+mn-lt"/>
                <a:ea typeface="+mn-ea"/>
              </a:rPr>
              <a:t>   Suspension</a:t>
            </a:r>
          </a:p>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en-US" altLang="ja-JP" sz="1800" b="1" kern="0" dirty="0" smtClean="0">
                <a:solidFill>
                  <a:srgbClr val="F8F8F8"/>
                </a:solidFill>
                <a:latin typeface="+mn-lt"/>
                <a:ea typeface="+mn-ea"/>
              </a:rPr>
              <a:t>       Sapphire fiber </a:t>
            </a:r>
            <a:r>
              <a:rPr lang="en-US" altLang="ja-JP" sz="1800" b="1" kern="0" dirty="0" smtClean="0">
                <a:solidFill>
                  <a:srgbClr val="CCECFF"/>
                </a:solidFill>
                <a:latin typeface="+mn-lt"/>
                <a:ea typeface="+mn-ea"/>
              </a:rPr>
              <a:t>16K</a:t>
            </a:r>
          </a:p>
          <a:p>
            <a:pPr marL="193675" lvl="0" indent="-193675" algn="l" eaLnBrk="0" hangingPunct="0">
              <a:lnSpc>
                <a:spcPct val="110000"/>
              </a:lnSpc>
              <a:buSzPct val="70000"/>
              <a:buNone/>
              <a:defRPr/>
            </a:pPr>
            <a:r>
              <a:rPr lang="en-US" altLang="ja-JP" sz="1800" b="1" kern="0" dirty="0" smtClean="0">
                <a:solidFill>
                  <a:srgbClr val="F8F8F8"/>
                </a:solidFill>
              </a:rPr>
              <a:t>       Mech. Loss :  2x10</a:t>
            </a:r>
            <a:r>
              <a:rPr lang="en-US" altLang="ja-JP" sz="1800" b="1" kern="0" baseline="30000" dirty="0" smtClean="0">
                <a:solidFill>
                  <a:srgbClr val="F8F8F8"/>
                </a:solidFill>
              </a:rPr>
              <a:t>-8</a:t>
            </a:r>
            <a:endParaRPr lang="en-US" altLang="ja-JP" sz="1800" b="1" kern="0" dirty="0" smtClean="0">
              <a:solidFill>
                <a:srgbClr val="F8F8F8"/>
              </a:solidFill>
              <a:latin typeface="+mn-lt"/>
              <a:ea typeface="+mn-ea"/>
            </a:endParaRPr>
          </a:p>
        </p:txBody>
      </p:sp>
      <p:sp>
        <p:nvSpPr>
          <p:cNvPr id="8" name="Rectangle 3"/>
          <p:cNvSpPr txBox="1">
            <a:spLocks noChangeArrowheads="1"/>
          </p:cNvSpPr>
          <p:nvPr/>
        </p:nvSpPr>
        <p:spPr>
          <a:xfrm>
            <a:off x="571472" y="2214554"/>
            <a:ext cx="7858180" cy="500066"/>
          </a:xfrm>
          <a:prstGeom prst="rect">
            <a:avLst/>
          </a:prstGeom>
        </p:spPr>
        <p:txBody>
          <a:bodyPr/>
          <a:lstStyle/>
          <a:p>
            <a:pPr marL="193675" lvl="0" indent="-193675" algn="l" eaLnBrk="0" hangingPunct="0">
              <a:lnSpc>
                <a:spcPct val="110000"/>
              </a:lnSpc>
              <a:buSzPct val="70000"/>
              <a:buNone/>
              <a:defRPr/>
            </a:pPr>
            <a:r>
              <a:rPr lang="en-US" altLang="ja-JP" sz="2000" b="1" kern="0" dirty="0" smtClean="0">
                <a:solidFill>
                  <a:srgbClr val="99CCFF"/>
                </a:solidFill>
                <a:latin typeface="+mn-lt"/>
                <a:ea typeface="+mn-ea"/>
              </a:rPr>
              <a:t>High-power RSE </a:t>
            </a:r>
            <a:r>
              <a:rPr lang="en-US" altLang="ja-JP" sz="2000" b="1" kern="0" dirty="0" smtClean="0">
                <a:solidFill>
                  <a:srgbClr val="99CCFF"/>
                </a:solidFill>
              </a:rPr>
              <a:t>interferometer</a:t>
            </a:r>
            <a:r>
              <a:rPr lang="en-US" altLang="ja-JP" sz="2000" b="1" kern="0" dirty="0" smtClean="0">
                <a:solidFill>
                  <a:srgbClr val="99CCFF"/>
                </a:solidFill>
                <a:latin typeface="+mn-lt"/>
                <a:ea typeface="+mn-ea"/>
              </a:rPr>
              <a:t> with cryogenic mirrors</a:t>
            </a:r>
          </a:p>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ja-JP" altLang="en-US" sz="2000" b="1" kern="0" dirty="0" smtClean="0">
                <a:solidFill>
                  <a:srgbClr val="F8F8F8"/>
                </a:solidFill>
                <a:latin typeface="+mn-lt"/>
                <a:ea typeface="+mn-ea"/>
              </a:rPr>
              <a:t>  </a:t>
            </a:r>
            <a:r>
              <a:rPr lang="en-US" altLang="ja-JP" sz="2000" b="1" kern="0" dirty="0" smtClean="0">
                <a:solidFill>
                  <a:srgbClr val="F8F8F8"/>
                </a:solidFill>
                <a:latin typeface="+mn-lt"/>
                <a:ea typeface="+mn-ea"/>
              </a:rPr>
              <a:t> </a:t>
            </a:r>
          </a:p>
        </p:txBody>
      </p:sp>
    </p:spTree>
  </p:cSld>
  <p:clrMapOvr>
    <a:masterClrMapping/>
  </p:clrMapOvr>
  <p:transition advTm="1712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角丸四角形 23"/>
          <p:cNvSpPr/>
          <p:nvPr/>
        </p:nvSpPr>
        <p:spPr bwMode="auto">
          <a:xfrm>
            <a:off x="857224" y="1714488"/>
            <a:ext cx="7572428" cy="4643470"/>
          </a:xfrm>
          <a:prstGeom prst="roundRect">
            <a:avLst>
              <a:gd name="adj" fmla="val 5876"/>
            </a:avLst>
          </a:prstGeom>
          <a:solidFill>
            <a:srgbClr val="000000">
              <a:alpha val="50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sp>
        <p:nvSpPr>
          <p:cNvPr id="30" name="フリーフォーム 29"/>
          <p:cNvSpPr/>
          <p:nvPr/>
        </p:nvSpPr>
        <p:spPr bwMode="auto">
          <a:xfrm>
            <a:off x="1959429" y="1888177"/>
            <a:ext cx="6115792" cy="3776353"/>
          </a:xfrm>
          <a:custGeom>
            <a:avLst/>
            <a:gdLst>
              <a:gd name="connsiteX0" fmla="*/ 0 w 6115792"/>
              <a:gd name="connsiteY0" fmla="*/ 0 h 3776353"/>
              <a:gd name="connsiteX1" fmla="*/ 23750 w 6115792"/>
              <a:gd name="connsiteY1" fmla="*/ 3776353 h 3776353"/>
              <a:gd name="connsiteX2" fmla="*/ 6103916 w 6115792"/>
              <a:gd name="connsiteY2" fmla="*/ 3776353 h 3776353"/>
              <a:gd name="connsiteX3" fmla="*/ 6115792 w 6115792"/>
              <a:gd name="connsiteY3" fmla="*/ 2375065 h 3776353"/>
              <a:gd name="connsiteX4" fmla="*/ 4275116 w 6115792"/>
              <a:gd name="connsiteY4" fmla="*/ 2909454 h 3776353"/>
              <a:gd name="connsiteX5" fmla="*/ 3847605 w 6115792"/>
              <a:gd name="connsiteY5" fmla="*/ 2980706 h 3776353"/>
              <a:gd name="connsiteX6" fmla="*/ 3431968 w 6115792"/>
              <a:gd name="connsiteY6" fmla="*/ 3028207 h 3776353"/>
              <a:gd name="connsiteX7" fmla="*/ 3111335 w 6115792"/>
              <a:gd name="connsiteY7" fmla="*/ 3028207 h 3776353"/>
              <a:gd name="connsiteX8" fmla="*/ 2826327 w 6115792"/>
              <a:gd name="connsiteY8" fmla="*/ 3040083 h 3776353"/>
              <a:gd name="connsiteX9" fmla="*/ 2660072 w 6115792"/>
              <a:gd name="connsiteY9" fmla="*/ 2980706 h 3776353"/>
              <a:gd name="connsiteX10" fmla="*/ 1413163 w 6115792"/>
              <a:gd name="connsiteY10" fmla="*/ 2161309 h 3776353"/>
              <a:gd name="connsiteX11" fmla="*/ 1282535 w 6115792"/>
              <a:gd name="connsiteY11" fmla="*/ 2066306 h 3776353"/>
              <a:gd name="connsiteX12" fmla="*/ 1199407 w 6115792"/>
              <a:gd name="connsiteY12" fmla="*/ 1983179 h 3776353"/>
              <a:gd name="connsiteX13" fmla="*/ 1151906 w 6115792"/>
              <a:gd name="connsiteY13" fmla="*/ 1923802 h 3776353"/>
              <a:gd name="connsiteX14" fmla="*/ 356259 w 6115792"/>
              <a:gd name="connsiteY14" fmla="*/ 11875 h 3776353"/>
              <a:gd name="connsiteX15" fmla="*/ 0 w 6115792"/>
              <a:gd name="connsiteY15" fmla="*/ 0 h 377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15792" h="3776353">
                <a:moveTo>
                  <a:pt x="0" y="0"/>
                </a:moveTo>
                <a:lnTo>
                  <a:pt x="23750" y="3776353"/>
                </a:lnTo>
                <a:lnTo>
                  <a:pt x="6103916" y="3776353"/>
                </a:lnTo>
                <a:lnTo>
                  <a:pt x="6115792" y="2375065"/>
                </a:lnTo>
                <a:lnTo>
                  <a:pt x="4275116" y="2909454"/>
                </a:lnTo>
                <a:lnTo>
                  <a:pt x="3847605" y="2980706"/>
                </a:lnTo>
                <a:lnTo>
                  <a:pt x="3431968" y="3028207"/>
                </a:lnTo>
                <a:lnTo>
                  <a:pt x="3111335" y="3028207"/>
                </a:lnTo>
                <a:lnTo>
                  <a:pt x="2826327" y="3040083"/>
                </a:lnTo>
                <a:lnTo>
                  <a:pt x="2660072" y="2980706"/>
                </a:lnTo>
                <a:lnTo>
                  <a:pt x="1413163" y="2161309"/>
                </a:lnTo>
                <a:lnTo>
                  <a:pt x="1282535" y="2066306"/>
                </a:lnTo>
                <a:lnTo>
                  <a:pt x="1199407" y="1983179"/>
                </a:lnTo>
                <a:lnTo>
                  <a:pt x="1151906" y="1923802"/>
                </a:lnTo>
                <a:lnTo>
                  <a:pt x="356259" y="11875"/>
                </a:lnTo>
                <a:lnTo>
                  <a:pt x="0" y="0"/>
                </a:lnTo>
                <a:close/>
              </a:path>
            </a:pathLst>
          </a:custGeom>
          <a:solidFill>
            <a:srgbClr val="FFFFFF">
              <a:alpha val="20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pic>
        <p:nvPicPr>
          <p:cNvPr id="954373"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12175" y="1714488"/>
            <a:ext cx="7576800" cy="4750533"/>
          </a:xfrm>
          <a:prstGeom prst="rect">
            <a:avLst/>
          </a:prstGeom>
          <a:noFill/>
          <a:ln w="9525">
            <a:noFill/>
            <a:miter lim="800000"/>
            <a:headEnd/>
            <a:tailEnd/>
          </a:ln>
          <a:effectLst/>
        </p:spPr>
      </p:pic>
      <p:sp>
        <p:nvSpPr>
          <p:cNvPr id="261129" name="Rectangle 1033"/>
          <p:cNvSpPr>
            <a:spLocks noGrp="1" noChangeArrowheads="1"/>
          </p:cNvSpPr>
          <p:nvPr>
            <p:ph type="title"/>
          </p:nvPr>
        </p:nvSpPr>
        <p:spPr/>
        <p:txBody>
          <a:bodyPr/>
          <a:lstStyle/>
          <a:p>
            <a:r>
              <a:rPr lang="en-US" altLang="ja-JP" dirty="0" smtClean="0"/>
              <a:t>Sensitivity Curve</a:t>
            </a:r>
            <a:endParaRPr lang="en-US" altLang="ja-JP" sz="2000" dirty="0"/>
          </a:p>
        </p:txBody>
      </p:sp>
      <p:sp>
        <p:nvSpPr>
          <p:cNvPr id="20"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28" name="Rectangle 24"/>
          <p:cNvSpPr>
            <a:spLocks noChangeArrowheads="1"/>
          </p:cNvSpPr>
          <p:nvPr/>
        </p:nvSpPr>
        <p:spPr bwMode="auto">
          <a:xfrm>
            <a:off x="1214414" y="873609"/>
            <a:ext cx="6072230" cy="830997"/>
          </a:xfrm>
          <a:prstGeom prst="rect">
            <a:avLst/>
          </a:prstGeom>
          <a:noFill/>
          <a:ln w="15875">
            <a:noFill/>
            <a:miter lim="800000"/>
            <a:headEnd/>
            <a:tailEnd/>
          </a:ln>
          <a:effectLst/>
        </p:spPr>
        <p:txBody>
          <a:bodyPr wrap="square">
            <a:spAutoFit/>
          </a:bodyPr>
          <a:lstStyle/>
          <a:p>
            <a:pPr algn="l">
              <a:lnSpc>
                <a:spcPct val="120000"/>
              </a:lnSpc>
              <a:buNone/>
            </a:pPr>
            <a:r>
              <a:rPr lang="en-US" altLang="ja-JP" sz="2000" b="1" dirty="0" smtClean="0">
                <a:solidFill>
                  <a:srgbClr val="FFFFFF"/>
                </a:solidFill>
              </a:rPr>
              <a:t>Comparable with </a:t>
            </a:r>
            <a:r>
              <a:rPr lang="en-US" altLang="ja-JP" sz="2000" b="1" dirty="0" err="1" smtClean="0">
                <a:solidFill>
                  <a:srgbClr val="FFFFFF"/>
                </a:solidFill>
              </a:rPr>
              <a:t>Ad.LIGO</a:t>
            </a:r>
            <a:r>
              <a:rPr lang="en-US" altLang="ja-JP" sz="2000" b="1" dirty="0" smtClean="0">
                <a:solidFill>
                  <a:srgbClr val="FFFFFF"/>
                </a:solidFill>
              </a:rPr>
              <a:t> </a:t>
            </a:r>
            <a:r>
              <a:rPr lang="en-US" altLang="ja-JP" sz="2000" b="1" dirty="0" err="1" smtClean="0">
                <a:solidFill>
                  <a:srgbClr val="FFFFFF"/>
                </a:solidFill>
              </a:rPr>
              <a:t>Ad.VIRGO</a:t>
            </a:r>
            <a:r>
              <a:rPr lang="en-US" altLang="ja-JP" sz="2000" b="1" dirty="0" smtClean="0">
                <a:solidFill>
                  <a:srgbClr val="FFFFFF"/>
                </a:solidFill>
              </a:rPr>
              <a:t> </a:t>
            </a:r>
          </a:p>
          <a:p>
            <a:pPr algn="l">
              <a:lnSpc>
                <a:spcPct val="120000"/>
              </a:lnSpc>
              <a:buNone/>
            </a:pPr>
            <a:r>
              <a:rPr lang="en-US" altLang="ja-JP" sz="2000" b="1" dirty="0" smtClean="0">
                <a:solidFill>
                  <a:srgbClr val="FFFFFF"/>
                </a:solidFill>
                <a:sym typeface="Wingdings" pitchFamily="2" charset="2"/>
              </a:rPr>
              <a:t>                       Global network observation</a:t>
            </a:r>
            <a:endParaRPr lang="en-US" altLang="ja-JP" sz="2000" b="1" dirty="0" smtClean="0">
              <a:solidFill>
                <a:srgbClr val="FFFFFF"/>
              </a:solidFill>
            </a:endParaRPr>
          </a:p>
        </p:txBody>
      </p:sp>
      <p:grpSp>
        <p:nvGrpSpPr>
          <p:cNvPr id="2" name="グループ化 40"/>
          <p:cNvGrpSpPr/>
          <p:nvPr/>
        </p:nvGrpSpPr>
        <p:grpSpPr>
          <a:xfrm>
            <a:off x="2949641" y="2087467"/>
            <a:ext cx="4590843" cy="2645656"/>
            <a:chOff x="2949641" y="2087467"/>
            <a:chExt cx="4590843" cy="2645656"/>
          </a:xfrm>
        </p:grpSpPr>
        <p:sp>
          <p:nvSpPr>
            <p:cNvPr id="261125" name="AutoShape 1029"/>
            <p:cNvSpPr>
              <a:spLocks noChangeAspect="1" noChangeArrowheads="1"/>
            </p:cNvSpPr>
            <p:nvPr/>
          </p:nvSpPr>
          <p:spPr bwMode="auto">
            <a:xfrm rot="19800000" flipH="1">
              <a:off x="2949641" y="2570984"/>
              <a:ext cx="760869" cy="792311"/>
            </a:xfrm>
            <a:custGeom>
              <a:avLst/>
              <a:gdLst>
                <a:gd name="G0" fmla="+- 13611 0 0"/>
                <a:gd name="G1" fmla="+- 6116 0 0"/>
                <a:gd name="G2" fmla="+- 21600 0 6116"/>
                <a:gd name="G3" fmla="+- 10800 0 6116"/>
                <a:gd name="G4" fmla="+- 21600 0 13611"/>
                <a:gd name="G5" fmla="*/ G4 G3 10800"/>
                <a:gd name="G6" fmla="+- 21600 0 G5"/>
                <a:gd name="T0" fmla="*/ 13611 w 21600"/>
                <a:gd name="T1" fmla="*/ 0 h 21600"/>
                <a:gd name="T2" fmla="*/ 0 w 21600"/>
                <a:gd name="T3" fmla="*/ 10800 h 21600"/>
                <a:gd name="T4" fmla="*/ 1361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611" y="0"/>
                  </a:moveTo>
                  <a:lnTo>
                    <a:pt x="13611" y="6116"/>
                  </a:lnTo>
                  <a:lnTo>
                    <a:pt x="3375" y="6116"/>
                  </a:lnTo>
                  <a:lnTo>
                    <a:pt x="3375" y="15484"/>
                  </a:lnTo>
                  <a:lnTo>
                    <a:pt x="13611" y="15484"/>
                  </a:lnTo>
                  <a:lnTo>
                    <a:pt x="13611" y="21600"/>
                  </a:lnTo>
                  <a:lnTo>
                    <a:pt x="21600" y="10800"/>
                  </a:lnTo>
                  <a:close/>
                </a:path>
                <a:path w="21600" h="21600">
                  <a:moveTo>
                    <a:pt x="1350" y="6116"/>
                  </a:moveTo>
                  <a:lnTo>
                    <a:pt x="1350" y="15484"/>
                  </a:lnTo>
                  <a:lnTo>
                    <a:pt x="2700" y="15484"/>
                  </a:lnTo>
                  <a:lnTo>
                    <a:pt x="2700" y="6116"/>
                  </a:lnTo>
                  <a:close/>
                </a:path>
                <a:path w="21600" h="21600">
                  <a:moveTo>
                    <a:pt x="0" y="6116"/>
                  </a:moveTo>
                  <a:lnTo>
                    <a:pt x="0" y="15484"/>
                  </a:lnTo>
                  <a:lnTo>
                    <a:pt x="675" y="15484"/>
                  </a:lnTo>
                  <a:lnTo>
                    <a:pt x="675" y="6116"/>
                  </a:lnTo>
                  <a:close/>
                </a:path>
              </a:pathLst>
            </a:custGeom>
            <a:solidFill>
              <a:srgbClr val="CCFFCC">
                <a:alpha val="40000"/>
              </a:srgbClr>
            </a:solidFill>
            <a:ln w="3175">
              <a:solidFill>
                <a:srgbClr val="CCFFCC">
                  <a:alpha val="90000"/>
                </a:srgbClr>
              </a:solidFill>
              <a:miter lim="800000"/>
              <a:headEnd/>
              <a:tailEnd/>
            </a:ln>
            <a:effectLst/>
          </p:spPr>
          <p:txBody>
            <a:bodyPr wrap="square" anchor="ctr">
              <a:noAutofit/>
            </a:bodyPr>
            <a:lstStyle/>
            <a:p>
              <a:endParaRPr lang="ja-JP" altLang="en-US" dirty="0"/>
            </a:p>
          </p:txBody>
        </p:sp>
        <p:sp>
          <p:nvSpPr>
            <p:cNvPr id="35" name="Rectangle 24"/>
            <p:cNvSpPr>
              <a:spLocks noChangeArrowheads="1"/>
            </p:cNvSpPr>
            <p:nvPr/>
          </p:nvSpPr>
          <p:spPr bwMode="auto">
            <a:xfrm rot="3573483">
              <a:off x="3371834" y="2354982"/>
              <a:ext cx="1208035" cy="673005"/>
            </a:xfrm>
            <a:prstGeom prst="rect">
              <a:avLst/>
            </a:prstGeom>
            <a:noFill/>
            <a:ln w="15875">
              <a:noFill/>
              <a:miter lim="800000"/>
              <a:headEnd/>
              <a:tailEnd/>
            </a:ln>
            <a:effectLst/>
          </p:spPr>
          <p:txBody>
            <a:bodyPr wrap="square">
              <a:spAutoFit/>
            </a:bodyPr>
            <a:lstStyle/>
            <a:p>
              <a:pPr algn="l">
                <a:lnSpc>
                  <a:spcPct val="105000"/>
                </a:lnSpc>
                <a:buNone/>
              </a:pPr>
              <a:r>
                <a:rPr lang="en-US" altLang="ja-JP" sz="1800" b="1" dirty="0" smtClean="0">
                  <a:solidFill>
                    <a:srgbClr val="CCFFCC"/>
                  </a:solidFill>
                </a:rPr>
                <a:t>Seismic</a:t>
              </a:r>
            </a:p>
            <a:p>
              <a:pPr algn="l">
                <a:lnSpc>
                  <a:spcPct val="105000"/>
                </a:lnSpc>
                <a:buNone/>
              </a:pPr>
              <a:r>
                <a:rPr lang="en-US" altLang="ja-JP" sz="1800" b="1" dirty="0" smtClean="0">
                  <a:solidFill>
                    <a:srgbClr val="CCFFCC"/>
                  </a:solidFill>
                </a:rPr>
                <a:t>  Noise</a:t>
              </a:r>
            </a:p>
          </p:txBody>
        </p:sp>
        <p:sp>
          <p:nvSpPr>
            <p:cNvPr id="36" name="Rectangle 24"/>
            <p:cNvSpPr>
              <a:spLocks noChangeArrowheads="1"/>
            </p:cNvSpPr>
            <p:nvPr/>
          </p:nvSpPr>
          <p:spPr bwMode="auto">
            <a:xfrm rot="2329180">
              <a:off x="3995837" y="3564172"/>
              <a:ext cx="1305390" cy="673005"/>
            </a:xfrm>
            <a:prstGeom prst="rect">
              <a:avLst/>
            </a:prstGeom>
            <a:noFill/>
            <a:ln w="15875">
              <a:noFill/>
              <a:miter lim="800000"/>
              <a:headEnd/>
              <a:tailEnd/>
            </a:ln>
            <a:effectLst/>
          </p:spPr>
          <p:txBody>
            <a:bodyPr wrap="square">
              <a:spAutoFit/>
            </a:bodyPr>
            <a:lstStyle/>
            <a:p>
              <a:pPr algn="l">
                <a:lnSpc>
                  <a:spcPct val="105000"/>
                </a:lnSpc>
                <a:buNone/>
              </a:pPr>
              <a:r>
                <a:rPr lang="en-US" altLang="ja-JP" sz="1800" b="1" dirty="0" smtClean="0">
                  <a:solidFill>
                    <a:srgbClr val="CCECFF"/>
                  </a:solidFill>
                </a:rPr>
                <a:t>Thermal </a:t>
              </a:r>
            </a:p>
            <a:p>
              <a:pPr algn="l">
                <a:lnSpc>
                  <a:spcPct val="105000"/>
                </a:lnSpc>
                <a:buNone/>
              </a:pPr>
              <a:r>
                <a:rPr lang="en-US" altLang="ja-JP" sz="1800" b="1" dirty="0" smtClean="0">
                  <a:solidFill>
                    <a:srgbClr val="CCECFF"/>
                  </a:solidFill>
                </a:rPr>
                <a:t>   Noise</a:t>
              </a:r>
            </a:p>
          </p:txBody>
        </p:sp>
        <p:sp>
          <p:nvSpPr>
            <p:cNvPr id="37" name="Rectangle 24"/>
            <p:cNvSpPr>
              <a:spLocks noChangeArrowheads="1"/>
            </p:cNvSpPr>
            <p:nvPr/>
          </p:nvSpPr>
          <p:spPr bwMode="auto">
            <a:xfrm rot="20155161">
              <a:off x="5450432" y="3377336"/>
              <a:ext cx="2000264" cy="673005"/>
            </a:xfrm>
            <a:prstGeom prst="rect">
              <a:avLst/>
            </a:prstGeom>
            <a:noFill/>
            <a:ln w="15875">
              <a:noFill/>
              <a:miter lim="800000"/>
              <a:headEnd/>
              <a:tailEnd/>
            </a:ln>
            <a:effectLst/>
          </p:spPr>
          <p:txBody>
            <a:bodyPr wrap="square">
              <a:spAutoFit/>
            </a:bodyPr>
            <a:lstStyle/>
            <a:p>
              <a:pPr algn="l">
                <a:lnSpc>
                  <a:spcPct val="105000"/>
                </a:lnSpc>
                <a:buNone/>
              </a:pPr>
              <a:r>
                <a:rPr lang="en-US" altLang="ja-JP" sz="1800" b="1" dirty="0" smtClean="0">
                  <a:solidFill>
                    <a:srgbClr val="FFCCCC"/>
                  </a:solidFill>
                </a:rPr>
                <a:t>Optical </a:t>
              </a:r>
            </a:p>
            <a:p>
              <a:pPr algn="l">
                <a:lnSpc>
                  <a:spcPct val="105000"/>
                </a:lnSpc>
                <a:buNone/>
              </a:pPr>
              <a:r>
                <a:rPr lang="en-US" altLang="ja-JP" sz="1800" b="1" dirty="0" smtClean="0">
                  <a:solidFill>
                    <a:srgbClr val="FFCCCC"/>
                  </a:solidFill>
                </a:rPr>
                <a:t>Readout noise</a:t>
              </a:r>
            </a:p>
          </p:txBody>
        </p:sp>
        <p:sp>
          <p:nvSpPr>
            <p:cNvPr id="39" name="角丸四角形 38"/>
            <p:cNvSpPr/>
            <p:nvPr/>
          </p:nvSpPr>
          <p:spPr bwMode="auto">
            <a:xfrm rot="1944506">
              <a:off x="3037920" y="4018100"/>
              <a:ext cx="2205235" cy="336438"/>
            </a:xfrm>
            <a:prstGeom prst="roundRect">
              <a:avLst>
                <a:gd name="adj" fmla="val 5876"/>
              </a:avLst>
            </a:prstGeom>
            <a:solidFill>
              <a:srgbClr val="000000">
                <a:alpha val="90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sp>
          <p:nvSpPr>
            <p:cNvPr id="33" name="AutoShape 1029"/>
            <p:cNvSpPr>
              <a:spLocks noChangeAspect="1" noChangeArrowheads="1"/>
            </p:cNvSpPr>
            <p:nvPr/>
          </p:nvSpPr>
          <p:spPr bwMode="auto">
            <a:xfrm rot="18739841" flipH="1">
              <a:off x="3811044" y="3895159"/>
              <a:ext cx="644824" cy="792311"/>
            </a:xfrm>
            <a:custGeom>
              <a:avLst/>
              <a:gdLst>
                <a:gd name="G0" fmla="+- 13611 0 0"/>
                <a:gd name="G1" fmla="+- 6116 0 0"/>
                <a:gd name="G2" fmla="+- 21600 0 6116"/>
                <a:gd name="G3" fmla="+- 10800 0 6116"/>
                <a:gd name="G4" fmla="+- 21600 0 13611"/>
                <a:gd name="G5" fmla="*/ G4 G3 10800"/>
                <a:gd name="G6" fmla="+- 21600 0 G5"/>
                <a:gd name="T0" fmla="*/ 13611 w 21600"/>
                <a:gd name="T1" fmla="*/ 0 h 21600"/>
                <a:gd name="T2" fmla="*/ 0 w 21600"/>
                <a:gd name="T3" fmla="*/ 10800 h 21600"/>
                <a:gd name="T4" fmla="*/ 1361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611" y="0"/>
                  </a:moveTo>
                  <a:lnTo>
                    <a:pt x="13611" y="6116"/>
                  </a:lnTo>
                  <a:lnTo>
                    <a:pt x="3375" y="6116"/>
                  </a:lnTo>
                  <a:lnTo>
                    <a:pt x="3375" y="15484"/>
                  </a:lnTo>
                  <a:lnTo>
                    <a:pt x="13611" y="15484"/>
                  </a:lnTo>
                  <a:lnTo>
                    <a:pt x="13611" y="21600"/>
                  </a:lnTo>
                  <a:lnTo>
                    <a:pt x="21600" y="10800"/>
                  </a:lnTo>
                  <a:close/>
                </a:path>
                <a:path w="21600" h="21600">
                  <a:moveTo>
                    <a:pt x="1350" y="6116"/>
                  </a:moveTo>
                  <a:lnTo>
                    <a:pt x="1350" y="15484"/>
                  </a:lnTo>
                  <a:lnTo>
                    <a:pt x="2700" y="15484"/>
                  </a:lnTo>
                  <a:lnTo>
                    <a:pt x="2700" y="6116"/>
                  </a:lnTo>
                  <a:close/>
                </a:path>
                <a:path w="21600" h="21600">
                  <a:moveTo>
                    <a:pt x="0" y="6116"/>
                  </a:moveTo>
                  <a:lnTo>
                    <a:pt x="0" y="15484"/>
                  </a:lnTo>
                  <a:lnTo>
                    <a:pt x="675" y="15484"/>
                  </a:lnTo>
                  <a:lnTo>
                    <a:pt x="675" y="6116"/>
                  </a:lnTo>
                  <a:close/>
                </a:path>
              </a:pathLst>
            </a:custGeom>
            <a:solidFill>
              <a:srgbClr val="CCECFF">
                <a:alpha val="40000"/>
              </a:srgbClr>
            </a:solidFill>
            <a:ln w="3175">
              <a:solidFill>
                <a:srgbClr val="CCECFF">
                  <a:alpha val="90000"/>
                </a:srgbClr>
              </a:solidFill>
              <a:miter lim="800000"/>
              <a:headEnd/>
              <a:tailEnd/>
            </a:ln>
            <a:effectLst/>
          </p:spPr>
          <p:txBody>
            <a:bodyPr wrap="square" anchor="ctr">
              <a:noAutofit/>
            </a:bodyPr>
            <a:lstStyle/>
            <a:p>
              <a:endParaRPr lang="ja-JP" altLang="en-US" dirty="0"/>
            </a:p>
          </p:txBody>
        </p:sp>
        <p:sp>
          <p:nvSpPr>
            <p:cNvPr id="40" name="角丸四角形 39"/>
            <p:cNvSpPr/>
            <p:nvPr/>
          </p:nvSpPr>
          <p:spPr bwMode="auto">
            <a:xfrm rot="20713490">
              <a:off x="6344177" y="4216691"/>
              <a:ext cx="1196307" cy="308208"/>
            </a:xfrm>
            <a:prstGeom prst="roundRect">
              <a:avLst>
                <a:gd name="adj" fmla="val 5876"/>
              </a:avLst>
            </a:prstGeom>
            <a:solidFill>
              <a:srgbClr val="000000">
                <a:alpha val="90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sp>
          <p:nvSpPr>
            <p:cNvPr id="34" name="AutoShape 1029"/>
            <p:cNvSpPr>
              <a:spLocks noChangeAspect="1" noChangeArrowheads="1"/>
            </p:cNvSpPr>
            <p:nvPr/>
          </p:nvSpPr>
          <p:spPr bwMode="auto">
            <a:xfrm rot="14934552" flipH="1">
              <a:off x="5981794" y="4069490"/>
              <a:ext cx="534954" cy="792311"/>
            </a:xfrm>
            <a:custGeom>
              <a:avLst/>
              <a:gdLst>
                <a:gd name="G0" fmla="+- 13611 0 0"/>
                <a:gd name="G1" fmla="+- 6116 0 0"/>
                <a:gd name="G2" fmla="+- 21600 0 6116"/>
                <a:gd name="G3" fmla="+- 10800 0 6116"/>
                <a:gd name="G4" fmla="+- 21600 0 13611"/>
                <a:gd name="G5" fmla="*/ G4 G3 10800"/>
                <a:gd name="G6" fmla="+- 21600 0 G5"/>
                <a:gd name="T0" fmla="*/ 13611 w 21600"/>
                <a:gd name="T1" fmla="*/ 0 h 21600"/>
                <a:gd name="T2" fmla="*/ 0 w 21600"/>
                <a:gd name="T3" fmla="*/ 10800 h 21600"/>
                <a:gd name="T4" fmla="*/ 1361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611" y="0"/>
                  </a:moveTo>
                  <a:lnTo>
                    <a:pt x="13611" y="6116"/>
                  </a:lnTo>
                  <a:lnTo>
                    <a:pt x="3375" y="6116"/>
                  </a:lnTo>
                  <a:lnTo>
                    <a:pt x="3375" y="15484"/>
                  </a:lnTo>
                  <a:lnTo>
                    <a:pt x="13611" y="15484"/>
                  </a:lnTo>
                  <a:lnTo>
                    <a:pt x="13611" y="21600"/>
                  </a:lnTo>
                  <a:lnTo>
                    <a:pt x="21600" y="10800"/>
                  </a:lnTo>
                  <a:close/>
                </a:path>
                <a:path w="21600" h="21600">
                  <a:moveTo>
                    <a:pt x="1350" y="6116"/>
                  </a:moveTo>
                  <a:lnTo>
                    <a:pt x="1350" y="15484"/>
                  </a:lnTo>
                  <a:lnTo>
                    <a:pt x="2700" y="15484"/>
                  </a:lnTo>
                  <a:lnTo>
                    <a:pt x="2700" y="6116"/>
                  </a:lnTo>
                  <a:close/>
                </a:path>
                <a:path w="21600" h="21600">
                  <a:moveTo>
                    <a:pt x="0" y="6116"/>
                  </a:moveTo>
                  <a:lnTo>
                    <a:pt x="0" y="15484"/>
                  </a:lnTo>
                  <a:lnTo>
                    <a:pt x="675" y="15484"/>
                  </a:lnTo>
                  <a:lnTo>
                    <a:pt x="675" y="6116"/>
                  </a:lnTo>
                  <a:close/>
                </a:path>
              </a:pathLst>
            </a:custGeom>
            <a:solidFill>
              <a:srgbClr val="FFCCCC">
                <a:alpha val="40000"/>
              </a:srgbClr>
            </a:solidFill>
            <a:ln w="3175">
              <a:solidFill>
                <a:srgbClr val="FF99CC">
                  <a:alpha val="90000"/>
                </a:srgbClr>
              </a:solidFill>
              <a:miter lim="800000"/>
              <a:headEnd/>
              <a:tailEnd/>
            </a:ln>
            <a:effectLst/>
          </p:spPr>
          <p:txBody>
            <a:bodyPr wrap="square" anchor="ctr">
              <a:noAutofit/>
            </a:bodyPr>
            <a:lstStyle/>
            <a:p>
              <a:endParaRPr lang="ja-JP" alt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AutoShape 29"/>
          <p:cNvSpPr>
            <a:spLocks noChangeArrowheads="1"/>
          </p:cNvSpPr>
          <p:nvPr/>
        </p:nvSpPr>
        <p:spPr bwMode="auto">
          <a:xfrm>
            <a:off x="285720" y="1857364"/>
            <a:ext cx="4214842" cy="4500594"/>
          </a:xfrm>
          <a:prstGeom prst="roundRect">
            <a:avLst>
              <a:gd name="adj" fmla="val 4505"/>
            </a:avLst>
          </a:prstGeom>
          <a:solidFill>
            <a:srgbClr val="FFCCCC">
              <a:alpha val="10000"/>
            </a:srgbClr>
          </a:solidFill>
          <a:ln w="3175">
            <a:solidFill>
              <a:srgbClr val="FFCCCC">
                <a:alpha val="50000"/>
              </a:srgbClr>
            </a:solidFill>
            <a:round/>
            <a:headEnd/>
            <a:tailEnd/>
          </a:ln>
          <a:effectLst/>
        </p:spPr>
        <p:txBody>
          <a:bodyPr wrap="square" anchor="ctr">
            <a:noAutofit/>
          </a:bodyPr>
          <a:lstStyle/>
          <a:p>
            <a:endParaRPr lang="ja-JP" altLang="en-US"/>
          </a:p>
        </p:txBody>
      </p:sp>
      <p:sp>
        <p:nvSpPr>
          <p:cNvPr id="47" name="角丸四角形 46"/>
          <p:cNvSpPr/>
          <p:nvPr/>
        </p:nvSpPr>
        <p:spPr bwMode="auto">
          <a:xfrm>
            <a:off x="392971" y="3500438"/>
            <a:ext cx="4036153" cy="2857520"/>
          </a:xfrm>
          <a:prstGeom prst="roundRect">
            <a:avLst>
              <a:gd name="adj" fmla="val 5876"/>
            </a:avLst>
          </a:prstGeom>
          <a:solidFill>
            <a:srgbClr val="000000">
              <a:alpha val="50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sp>
        <p:nvSpPr>
          <p:cNvPr id="46" name="AutoShape 29"/>
          <p:cNvSpPr>
            <a:spLocks noChangeArrowheads="1"/>
          </p:cNvSpPr>
          <p:nvPr/>
        </p:nvSpPr>
        <p:spPr bwMode="auto">
          <a:xfrm>
            <a:off x="4572000" y="1857364"/>
            <a:ext cx="4357718" cy="3500462"/>
          </a:xfrm>
          <a:prstGeom prst="roundRect">
            <a:avLst>
              <a:gd name="adj" fmla="val 4505"/>
            </a:avLst>
          </a:prstGeom>
          <a:solidFill>
            <a:srgbClr val="FFCCCC">
              <a:alpha val="10000"/>
            </a:srgbClr>
          </a:solidFill>
          <a:ln w="3175">
            <a:solidFill>
              <a:srgbClr val="FFCCCC">
                <a:alpha val="50000"/>
              </a:srgbClr>
            </a:solidFill>
            <a:round/>
            <a:headEnd/>
            <a:tailEnd/>
          </a:ln>
          <a:effectLst/>
        </p:spPr>
        <p:txBody>
          <a:bodyPr wrap="square" anchor="ctr">
            <a:noAutofit/>
          </a:bodyPr>
          <a:lstStyle/>
          <a:p>
            <a:endParaRPr lang="ja-JP" altLang="en-US"/>
          </a:p>
        </p:txBody>
      </p:sp>
      <p:sp>
        <p:nvSpPr>
          <p:cNvPr id="261129" name="Rectangle 1033"/>
          <p:cNvSpPr>
            <a:spLocks noGrp="1" noChangeArrowheads="1"/>
          </p:cNvSpPr>
          <p:nvPr>
            <p:ph type="title"/>
          </p:nvPr>
        </p:nvSpPr>
        <p:spPr/>
        <p:txBody>
          <a:bodyPr/>
          <a:lstStyle/>
          <a:p>
            <a:r>
              <a:rPr lang="en-US" altLang="ja-JP" dirty="0" smtClean="0"/>
              <a:t>Readout-noise reduction</a:t>
            </a:r>
            <a:endParaRPr lang="en-US" altLang="ja-JP" sz="2000" dirty="0"/>
          </a:p>
        </p:txBody>
      </p:sp>
      <p:sp>
        <p:nvSpPr>
          <p:cNvPr id="20"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28" name="Rectangle 24"/>
          <p:cNvSpPr>
            <a:spLocks noChangeArrowheads="1"/>
          </p:cNvSpPr>
          <p:nvPr/>
        </p:nvSpPr>
        <p:spPr bwMode="auto">
          <a:xfrm>
            <a:off x="428596" y="1859579"/>
            <a:ext cx="3000396" cy="461665"/>
          </a:xfrm>
          <a:prstGeom prst="rect">
            <a:avLst/>
          </a:prstGeom>
          <a:noFill/>
          <a:ln w="15875">
            <a:noFill/>
            <a:miter lim="800000"/>
            <a:headEnd/>
            <a:tailEnd/>
          </a:ln>
          <a:effectLst/>
        </p:spPr>
        <p:txBody>
          <a:bodyPr wrap="square">
            <a:spAutoFit/>
          </a:bodyPr>
          <a:lstStyle/>
          <a:p>
            <a:pPr algn="l">
              <a:lnSpc>
                <a:spcPct val="120000"/>
              </a:lnSpc>
              <a:buNone/>
            </a:pPr>
            <a:r>
              <a:rPr lang="en-US" altLang="ja-JP" sz="2000" b="1" dirty="0" smtClean="0">
                <a:solidFill>
                  <a:srgbClr val="FF99CC"/>
                </a:solidFill>
              </a:rPr>
              <a:t>Optical configuration</a:t>
            </a:r>
          </a:p>
        </p:txBody>
      </p:sp>
      <p:sp>
        <p:nvSpPr>
          <p:cNvPr id="17" name="Rectangle 24"/>
          <p:cNvSpPr>
            <a:spLocks noChangeArrowheads="1"/>
          </p:cNvSpPr>
          <p:nvPr/>
        </p:nvSpPr>
        <p:spPr bwMode="auto">
          <a:xfrm>
            <a:off x="4786314" y="1859579"/>
            <a:ext cx="3357586" cy="461665"/>
          </a:xfrm>
          <a:prstGeom prst="rect">
            <a:avLst/>
          </a:prstGeom>
          <a:noFill/>
          <a:ln w="15875">
            <a:noFill/>
            <a:miter lim="800000"/>
            <a:headEnd/>
            <a:tailEnd/>
          </a:ln>
          <a:effectLst/>
        </p:spPr>
        <p:txBody>
          <a:bodyPr wrap="square">
            <a:spAutoFit/>
          </a:bodyPr>
          <a:lstStyle/>
          <a:p>
            <a:pPr algn="l">
              <a:lnSpc>
                <a:spcPct val="120000"/>
              </a:lnSpc>
              <a:buNone/>
            </a:pPr>
            <a:r>
              <a:rPr lang="en-US" altLang="ja-JP" sz="2000" b="1" dirty="0" smtClean="0">
                <a:solidFill>
                  <a:srgbClr val="FF99CC"/>
                </a:solidFill>
              </a:rPr>
              <a:t>High-power laser source</a:t>
            </a:r>
          </a:p>
        </p:txBody>
      </p:sp>
      <p:sp>
        <p:nvSpPr>
          <p:cNvPr id="43" name="Rectangle 24"/>
          <p:cNvSpPr>
            <a:spLocks noChangeArrowheads="1"/>
          </p:cNvSpPr>
          <p:nvPr/>
        </p:nvSpPr>
        <p:spPr bwMode="auto">
          <a:xfrm>
            <a:off x="500034" y="2392682"/>
            <a:ext cx="3929090" cy="964880"/>
          </a:xfrm>
          <a:prstGeom prst="rect">
            <a:avLst/>
          </a:prstGeom>
          <a:noFill/>
          <a:ln w="15875">
            <a:noFill/>
            <a:miter lim="800000"/>
            <a:headEnd/>
            <a:tailEnd/>
          </a:ln>
          <a:effectLst/>
        </p:spPr>
        <p:txBody>
          <a:bodyPr wrap="square">
            <a:spAutoFit/>
          </a:bodyPr>
          <a:lstStyle/>
          <a:p>
            <a:pPr algn="l">
              <a:lnSpc>
                <a:spcPct val="105000"/>
              </a:lnSpc>
              <a:buNone/>
            </a:pPr>
            <a:r>
              <a:rPr lang="en-US" altLang="ja-JP" sz="1800" b="1" dirty="0" smtClean="0">
                <a:solidFill>
                  <a:srgbClr val="FFFFFF"/>
                </a:solidFill>
              </a:rPr>
              <a:t>Fabry-Perot Michelson interferometer with </a:t>
            </a:r>
            <a:r>
              <a:rPr lang="en-US" altLang="ja-JP" sz="1800" b="1" dirty="0" smtClean="0">
                <a:solidFill>
                  <a:srgbClr val="FFCCCC"/>
                </a:solidFill>
              </a:rPr>
              <a:t>RSE</a:t>
            </a:r>
            <a:r>
              <a:rPr lang="en-US" altLang="ja-JP" sz="1800" b="1" dirty="0" smtClean="0">
                <a:solidFill>
                  <a:srgbClr val="FFFFFF"/>
                </a:solidFill>
              </a:rPr>
              <a:t> </a:t>
            </a:r>
          </a:p>
          <a:p>
            <a:pPr algn="l">
              <a:lnSpc>
                <a:spcPct val="105000"/>
              </a:lnSpc>
              <a:buNone/>
            </a:pPr>
            <a:r>
              <a:rPr lang="en-US" altLang="ja-JP" sz="1800" b="1" dirty="0" smtClean="0">
                <a:solidFill>
                  <a:srgbClr val="FFFFFF"/>
                </a:solidFill>
              </a:rPr>
              <a:t>(</a:t>
            </a:r>
            <a:r>
              <a:rPr lang="en-US" altLang="ja-JP" sz="1800" b="1" u="sng" dirty="0" smtClean="0">
                <a:solidFill>
                  <a:srgbClr val="FFCCCC"/>
                </a:solidFill>
              </a:rPr>
              <a:t>R</a:t>
            </a:r>
            <a:r>
              <a:rPr lang="en-US" altLang="ja-JP" sz="1800" b="1" dirty="0" smtClean="0">
                <a:solidFill>
                  <a:srgbClr val="FFFFFF"/>
                </a:solidFill>
              </a:rPr>
              <a:t>esonant-</a:t>
            </a:r>
            <a:r>
              <a:rPr lang="en-US" altLang="ja-JP" sz="1800" b="1" u="sng" dirty="0" smtClean="0">
                <a:solidFill>
                  <a:srgbClr val="FFCCCC"/>
                </a:solidFill>
              </a:rPr>
              <a:t>S</a:t>
            </a:r>
            <a:r>
              <a:rPr lang="en-US" altLang="ja-JP" sz="1800" b="1" dirty="0" smtClean="0">
                <a:solidFill>
                  <a:srgbClr val="FFFFFF"/>
                </a:solidFill>
              </a:rPr>
              <a:t>ideband </a:t>
            </a:r>
            <a:r>
              <a:rPr lang="en-US" altLang="ja-JP" sz="1800" b="1" u="sng" dirty="0" smtClean="0">
                <a:solidFill>
                  <a:srgbClr val="FFCCCC"/>
                </a:solidFill>
              </a:rPr>
              <a:t>E</a:t>
            </a:r>
            <a:r>
              <a:rPr lang="en-US" altLang="ja-JP" sz="1800" b="1" dirty="0" smtClean="0">
                <a:solidFill>
                  <a:srgbClr val="FFFFFF"/>
                </a:solidFill>
              </a:rPr>
              <a:t>xtraction)</a:t>
            </a:r>
            <a:endParaRPr lang="en-US" altLang="ja-JP" sz="1800" b="1" dirty="0" smtClean="0">
              <a:solidFill>
                <a:srgbClr val="DDDDDD"/>
              </a:solidFill>
            </a:endParaRPr>
          </a:p>
        </p:txBody>
      </p:sp>
      <p:sp>
        <p:nvSpPr>
          <p:cNvPr id="48" name="Rectangle 24"/>
          <p:cNvSpPr>
            <a:spLocks noChangeArrowheads="1"/>
          </p:cNvSpPr>
          <p:nvPr/>
        </p:nvSpPr>
        <p:spPr bwMode="auto">
          <a:xfrm>
            <a:off x="4929190" y="2500306"/>
            <a:ext cx="3714776" cy="701731"/>
          </a:xfrm>
          <a:prstGeom prst="rect">
            <a:avLst/>
          </a:prstGeom>
          <a:noFill/>
          <a:ln w="15875">
            <a:noFill/>
            <a:miter lim="800000"/>
            <a:headEnd/>
            <a:tailEnd/>
          </a:ln>
          <a:effectLst/>
        </p:spPr>
        <p:txBody>
          <a:bodyPr wrap="square">
            <a:spAutoFit/>
          </a:bodyPr>
          <a:lstStyle/>
          <a:p>
            <a:pPr algn="l">
              <a:lnSpc>
                <a:spcPct val="110000"/>
              </a:lnSpc>
              <a:buNone/>
            </a:pPr>
            <a:r>
              <a:rPr lang="en-US" altLang="ja-JP" sz="1800" b="1" dirty="0" smtClean="0">
                <a:solidFill>
                  <a:srgbClr val="FFFFFF"/>
                </a:solidFill>
              </a:rPr>
              <a:t>Nd:YAG laser source with</a:t>
            </a:r>
          </a:p>
          <a:p>
            <a:pPr algn="l">
              <a:lnSpc>
                <a:spcPct val="110000"/>
              </a:lnSpc>
              <a:buNone/>
            </a:pPr>
            <a:r>
              <a:rPr lang="en-US" altLang="ja-JP" sz="1800" b="1" dirty="0" smtClean="0">
                <a:solidFill>
                  <a:srgbClr val="FFFFFF"/>
                </a:solidFill>
              </a:rPr>
              <a:t>             </a:t>
            </a:r>
            <a:r>
              <a:rPr lang="en-US" altLang="ja-JP" sz="1800" b="1" dirty="0" smtClean="0">
                <a:solidFill>
                  <a:srgbClr val="FFCCCC"/>
                </a:solidFill>
              </a:rPr>
              <a:t>150W</a:t>
            </a:r>
            <a:r>
              <a:rPr lang="en-US" altLang="ja-JP" sz="1800" b="1" dirty="0" smtClean="0">
                <a:solidFill>
                  <a:srgbClr val="FFFFFF"/>
                </a:solidFill>
              </a:rPr>
              <a:t> output power</a:t>
            </a:r>
            <a:endParaRPr lang="en-US" altLang="ja-JP" sz="1800" b="1" dirty="0" smtClean="0">
              <a:solidFill>
                <a:srgbClr val="DDDDDD"/>
              </a:solidFill>
            </a:endParaRPr>
          </a:p>
        </p:txBody>
      </p:sp>
      <p:sp>
        <p:nvSpPr>
          <p:cNvPr id="49" name="Rectangle 24"/>
          <p:cNvSpPr>
            <a:spLocks noChangeArrowheads="1"/>
          </p:cNvSpPr>
          <p:nvPr/>
        </p:nvSpPr>
        <p:spPr bwMode="auto">
          <a:xfrm>
            <a:off x="928662" y="857232"/>
            <a:ext cx="5929354" cy="461665"/>
          </a:xfrm>
          <a:prstGeom prst="rect">
            <a:avLst/>
          </a:prstGeom>
          <a:noFill/>
          <a:ln w="15875">
            <a:noFill/>
            <a:miter lim="800000"/>
            <a:headEnd/>
            <a:tailEnd/>
          </a:ln>
          <a:effectLst/>
        </p:spPr>
        <p:txBody>
          <a:bodyPr wrap="square">
            <a:spAutoFit/>
          </a:bodyPr>
          <a:lstStyle/>
          <a:p>
            <a:pPr algn="l">
              <a:lnSpc>
                <a:spcPct val="120000"/>
              </a:lnSpc>
              <a:buNone/>
            </a:pPr>
            <a:r>
              <a:rPr lang="en-US" altLang="ja-JP" sz="2000" b="1" dirty="0" smtClean="0">
                <a:solidFill>
                  <a:srgbClr val="FFFFFF"/>
                </a:solidFill>
              </a:rPr>
              <a:t>High-freq. (&gt; 100 Hz) improvement </a:t>
            </a:r>
          </a:p>
        </p:txBody>
      </p:sp>
      <p:sp>
        <p:nvSpPr>
          <p:cNvPr id="50" name="Line 7"/>
          <p:cNvSpPr>
            <a:spLocks noChangeAspect="1" noChangeShapeType="1"/>
          </p:cNvSpPr>
          <p:nvPr/>
        </p:nvSpPr>
        <p:spPr bwMode="auto">
          <a:xfrm flipH="1">
            <a:off x="961617" y="5296951"/>
            <a:ext cx="1061045" cy="425049"/>
          </a:xfrm>
          <a:prstGeom prst="line">
            <a:avLst/>
          </a:prstGeom>
          <a:noFill/>
          <a:ln w="33338">
            <a:solidFill>
              <a:srgbClr val="FF0000"/>
            </a:solidFill>
            <a:round/>
            <a:headEnd/>
            <a:tailEnd/>
          </a:ln>
        </p:spPr>
        <p:txBody>
          <a:bodyPr/>
          <a:lstStyle/>
          <a:p>
            <a:endParaRPr lang="ja-JP" altLang="en-US"/>
          </a:p>
        </p:txBody>
      </p:sp>
      <p:grpSp>
        <p:nvGrpSpPr>
          <p:cNvPr id="2" name="Group 8"/>
          <p:cNvGrpSpPr>
            <a:grpSpLocks noChangeAspect="1"/>
          </p:cNvGrpSpPr>
          <p:nvPr/>
        </p:nvGrpSpPr>
        <p:grpSpPr bwMode="auto">
          <a:xfrm>
            <a:off x="852729" y="3487591"/>
            <a:ext cx="429499" cy="405306"/>
            <a:chOff x="-732" y="1137"/>
            <a:chExt cx="355" cy="349"/>
          </a:xfrm>
        </p:grpSpPr>
        <p:sp>
          <p:nvSpPr>
            <p:cNvPr id="52" name="Freeform 9"/>
            <p:cNvSpPr>
              <a:spLocks noChangeAspect="1"/>
            </p:cNvSpPr>
            <p:nvPr/>
          </p:nvSpPr>
          <p:spPr bwMode="auto">
            <a:xfrm>
              <a:off x="-493" y="1140"/>
              <a:ext cx="116" cy="192"/>
            </a:xfrm>
            <a:custGeom>
              <a:avLst/>
              <a:gdLst/>
              <a:ahLst/>
              <a:cxnLst>
                <a:cxn ang="0">
                  <a:pos x="0" y="0"/>
                </a:cxn>
                <a:cxn ang="0">
                  <a:pos x="97" y="177"/>
                </a:cxn>
                <a:cxn ang="0">
                  <a:pos x="116" y="192"/>
                </a:cxn>
                <a:cxn ang="0">
                  <a:pos x="21" y="16"/>
                </a:cxn>
                <a:cxn ang="0">
                  <a:pos x="0" y="0"/>
                </a:cxn>
              </a:cxnLst>
              <a:rect l="0" t="0" r="r" b="b"/>
              <a:pathLst>
                <a:path w="116" h="192">
                  <a:moveTo>
                    <a:pt x="0" y="0"/>
                  </a:moveTo>
                  <a:lnTo>
                    <a:pt x="97" y="177"/>
                  </a:lnTo>
                  <a:lnTo>
                    <a:pt x="116" y="192"/>
                  </a:lnTo>
                  <a:lnTo>
                    <a:pt x="21" y="16"/>
                  </a:lnTo>
                  <a:lnTo>
                    <a:pt x="0" y="0"/>
                  </a:lnTo>
                  <a:close/>
                </a:path>
              </a:pathLst>
            </a:custGeom>
            <a:solidFill>
              <a:srgbClr val="167575"/>
            </a:solidFill>
            <a:ln w="9525">
              <a:noFill/>
              <a:round/>
              <a:headEnd/>
              <a:tailEnd/>
            </a:ln>
          </p:spPr>
          <p:txBody>
            <a:bodyPr/>
            <a:lstStyle/>
            <a:p>
              <a:endParaRPr lang="ja-JP" altLang="en-US"/>
            </a:p>
          </p:txBody>
        </p:sp>
        <p:sp>
          <p:nvSpPr>
            <p:cNvPr id="53" name="Freeform 10"/>
            <p:cNvSpPr>
              <a:spLocks noChangeAspect="1"/>
            </p:cNvSpPr>
            <p:nvPr/>
          </p:nvSpPr>
          <p:spPr bwMode="auto">
            <a:xfrm>
              <a:off x="-493" y="1140"/>
              <a:ext cx="116" cy="192"/>
            </a:xfrm>
            <a:custGeom>
              <a:avLst/>
              <a:gdLst/>
              <a:ahLst/>
              <a:cxnLst>
                <a:cxn ang="0">
                  <a:pos x="0" y="0"/>
                </a:cxn>
                <a:cxn ang="0">
                  <a:pos x="97" y="177"/>
                </a:cxn>
                <a:cxn ang="0">
                  <a:pos x="116" y="192"/>
                </a:cxn>
                <a:cxn ang="0">
                  <a:pos x="21" y="16"/>
                </a:cxn>
                <a:cxn ang="0">
                  <a:pos x="0" y="0"/>
                </a:cxn>
              </a:cxnLst>
              <a:rect l="0" t="0" r="r" b="b"/>
              <a:pathLst>
                <a:path w="116" h="192">
                  <a:moveTo>
                    <a:pt x="0" y="0"/>
                  </a:moveTo>
                  <a:lnTo>
                    <a:pt x="97" y="177"/>
                  </a:lnTo>
                  <a:lnTo>
                    <a:pt x="116" y="192"/>
                  </a:lnTo>
                  <a:lnTo>
                    <a:pt x="21" y="16"/>
                  </a:lnTo>
                  <a:lnTo>
                    <a:pt x="0" y="0"/>
                  </a:lnTo>
                </a:path>
              </a:pathLst>
            </a:custGeom>
            <a:noFill/>
            <a:ln w="3175">
              <a:solidFill>
                <a:srgbClr val="167575"/>
              </a:solidFill>
              <a:prstDash val="solid"/>
              <a:round/>
              <a:headEnd/>
              <a:tailEnd/>
            </a:ln>
          </p:spPr>
          <p:txBody>
            <a:bodyPr/>
            <a:lstStyle/>
            <a:p>
              <a:endParaRPr lang="ja-JP" altLang="en-US"/>
            </a:p>
          </p:txBody>
        </p:sp>
        <p:sp>
          <p:nvSpPr>
            <p:cNvPr id="54" name="Freeform 11"/>
            <p:cNvSpPr>
              <a:spLocks noChangeAspect="1"/>
            </p:cNvSpPr>
            <p:nvPr/>
          </p:nvSpPr>
          <p:spPr bwMode="auto">
            <a:xfrm>
              <a:off x="-732" y="1267"/>
              <a:ext cx="95" cy="204"/>
            </a:xfrm>
            <a:custGeom>
              <a:avLst/>
              <a:gdLst/>
              <a:ahLst/>
              <a:cxnLst>
                <a:cxn ang="0">
                  <a:pos x="0" y="26"/>
                </a:cxn>
                <a:cxn ang="0">
                  <a:pos x="94" y="204"/>
                </a:cxn>
                <a:cxn ang="0">
                  <a:pos x="95" y="178"/>
                </a:cxn>
                <a:cxn ang="0">
                  <a:pos x="0" y="0"/>
                </a:cxn>
                <a:cxn ang="0">
                  <a:pos x="0" y="26"/>
                </a:cxn>
              </a:cxnLst>
              <a:rect l="0" t="0" r="r" b="b"/>
              <a:pathLst>
                <a:path w="95" h="204">
                  <a:moveTo>
                    <a:pt x="0" y="26"/>
                  </a:moveTo>
                  <a:lnTo>
                    <a:pt x="94" y="204"/>
                  </a:lnTo>
                  <a:lnTo>
                    <a:pt x="95" y="178"/>
                  </a:lnTo>
                  <a:lnTo>
                    <a:pt x="0" y="0"/>
                  </a:lnTo>
                  <a:lnTo>
                    <a:pt x="0" y="26"/>
                  </a:lnTo>
                  <a:close/>
                </a:path>
              </a:pathLst>
            </a:custGeom>
            <a:solidFill>
              <a:srgbClr val="3CAAAA"/>
            </a:solidFill>
            <a:ln w="9525">
              <a:noFill/>
              <a:round/>
              <a:headEnd/>
              <a:tailEnd/>
            </a:ln>
          </p:spPr>
          <p:txBody>
            <a:bodyPr/>
            <a:lstStyle/>
            <a:p>
              <a:endParaRPr lang="ja-JP" altLang="en-US"/>
            </a:p>
          </p:txBody>
        </p:sp>
        <p:sp>
          <p:nvSpPr>
            <p:cNvPr id="55" name="Freeform 12"/>
            <p:cNvSpPr>
              <a:spLocks noChangeAspect="1"/>
            </p:cNvSpPr>
            <p:nvPr/>
          </p:nvSpPr>
          <p:spPr bwMode="auto">
            <a:xfrm>
              <a:off x="-732" y="1267"/>
              <a:ext cx="95" cy="204"/>
            </a:xfrm>
            <a:custGeom>
              <a:avLst/>
              <a:gdLst/>
              <a:ahLst/>
              <a:cxnLst>
                <a:cxn ang="0">
                  <a:pos x="0" y="26"/>
                </a:cxn>
                <a:cxn ang="0">
                  <a:pos x="94" y="204"/>
                </a:cxn>
                <a:cxn ang="0">
                  <a:pos x="95" y="178"/>
                </a:cxn>
                <a:cxn ang="0">
                  <a:pos x="0" y="0"/>
                </a:cxn>
                <a:cxn ang="0">
                  <a:pos x="0" y="26"/>
                </a:cxn>
              </a:cxnLst>
              <a:rect l="0" t="0" r="r" b="b"/>
              <a:pathLst>
                <a:path w="95" h="204">
                  <a:moveTo>
                    <a:pt x="0" y="26"/>
                  </a:moveTo>
                  <a:lnTo>
                    <a:pt x="94" y="204"/>
                  </a:lnTo>
                  <a:lnTo>
                    <a:pt x="95" y="178"/>
                  </a:lnTo>
                  <a:lnTo>
                    <a:pt x="0" y="0"/>
                  </a:lnTo>
                  <a:lnTo>
                    <a:pt x="0" y="26"/>
                  </a:lnTo>
                </a:path>
              </a:pathLst>
            </a:custGeom>
            <a:noFill/>
            <a:ln w="3175">
              <a:solidFill>
                <a:srgbClr val="3CAAAA"/>
              </a:solidFill>
              <a:prstDash val="solid"/>
              <a:round/>
              <a:headEnd/>
              <a:tailEnd/>
            </a:ln>
          </p:spPr>
          <p:txBody>
            <a:bodyPr/>
            <a:lstStyle/>
            <a:p>
              <a:endParaRPr lang="ja-JP" altLang="en-US"/>
            </a:p>
          </p:txBody>
        </p:sp>
        <p:sp>
          <p:nvSpPr>
            <p:cNvPr id="56" name="Freeform 13"/>
            <p:cNvSpPr>
              <a:spLocks noChangeAspect="1"/>
            </p:cNvSpPr>
            <p:nvPr/>
          </p:nvSpPr>
          <p:spPr bwMode="auto">
            <a:xfrm>
              <a:off x="-529" y="1137"/>
              <a:ext cx="133" cy="180"/>
            </a:xfrm>
            <a:custGeom>
              <a:avLst/>
              <a:gdLst/>
              <a:ahLst/>
              <a:cxnLst>
                <a:cxn ang="0">
                  <a:pos x="0" y="0"/>
                </a:cxn>
                <a:cxn ang="0">
                  <a:pos x="96" y="178"/>
                </a:cxn>
                <a:cxn ang="0">
                  <a:pos x="133" y="180"/>
                </a:cxn>
                <a:cxn ang="0">
                  <a:pos x="36" y="3"/>
                </a:cxn>
                <a:cxn ang="0">
                  <a:pos x="0" y="0"/>
                </a:cxn>
              </a:cxnLst>
              <a:rect l="0" t="0" r="r" b="b"/>
              <a:pathLst>
                <a:path w="133" h="180">
                  <a:moveTo>
                    <a:pt x="0" y="0"/>
                  </a:moveTo>
                  <a:lnTo>
                    <a:pt x="96" y="178"/>
                  </a:lnTo>
                  <a:lnTo>
                    <a:pt x="133" y="180"/>
                  </a:lnTo>
                  <a:lnTo>
                    <a:pt x="36" y="3"/>
                  </a:lnTo>
                  <a:lnTo>
                    <a:pt x="0" y="0"/>
                  </a:lnTo>
                  <a:close/>
                </a:path>
              </a:pathLst>
            </a:custGeom>
            <a:solidFill>
              <a:srgbClr val="40B0B0"/>
            </a:solidFill>
            <a:ln w="9525">
              <a:noFill/>
              <a:round/>
              <a:headEnd/>
              <a:tailEnd/>
            </a:ln>
          </p:spPr>
          <p:txBody>
            <a:bodyPr/>
            <a:lstStyle/>
            <a:p>
              <a:endParaRPr lang="ja-JP" altLang="en-US"/>
            </a:p>
          </p:txBody>
        </p:sp>
        <p:sp>
          <p:nvSpPr>
            <p:cNvPr id="57" name="Freeform 14"/>
            <p:cNvSpPr>
              <a:spLocks noChangeAspect="1"/>
            </p:cNvSpPr>
            <p:nvPr/>
          </p:nvSpPr>
          <p:spPr bwMode="auto">
            <a:xfrm>
              <a:off x="-529" y="1137"/>
              <a:ext cx="133" cy="180"/>
            </a:xfrm>
            <a:custGeom>
              <a:avLst/>
              <a:gdLst/>
              <a:ahLst/>
              <a:cxnLst>
                <a:cxn ang="0">
                  <a:pos x="0" y="0"/>
                </a:cxn>
                <a:cxn ang="0">
                  <a:pos x="96" y="178"/>
                </a:cxn>
                <a:cxn ang="0">
                  <a:pos x="133" y="180"/>
                </a:cxn>
                <a:cxn ang="0">
                  <a:pos x="36" y="3"/>
                </a:cxn>
                <a:cxn ang="0">
                  <a:pos x="0" y="0"/>
                </a:cxn>
              </a:cxnLst>
              <a:rect l="0" t="0" r="r" b="b"/>
              <a:pathLst>
                <a:path w="133" h="180">
                  <a:moveTo>
                    <a:pt x="0" y="0"/>
                  </a:moveTo>
                  <a:lnTo>
                    <a:pt x="96" y="178"/>
                  </a:lnTo>
                  <a:lnTo>
                    <a:pt x="133" y="180"/>
                  </a:lnTo>
                  <a:lnTo>
                    <a:pt x="36" y="3"/>
                  </a:lnTo>
                  <a:lnTo>
                    <a:pt x="0" y="0"/>
                  </a:lnTo>
                </a:path>
              </a:pathLst>
            </a:custGeom>
            <a:noFill/>
            <a:ln w="3175">
              <a:solidFill>
                <a:srgbClr val="40B0B0"/>
              </a:solidFill>
              <a:prstDash val="solid"/>
              <a:round/>
              <a:headEnd/>
              <a:tailEnd/>
            </a:ln>
          </p:spPr>
          <p:txBody>
            <a:bodyPr/>
            <a:lstStyle/>
            <a:p>
              <a:endParaRPr lang="ja-JP" altLang="en-US"/>
            </a:p>
          </p:txBody>
        </p:sp>
        <p:sp>
          <p:nvSpPr>
            <p:cNvPr id="58" name="Freeform 15"/>
            <p:cNvSpPr>
              <a:spLocks noChangeAspect="1"/>
            </p:cNvSpPr>
            <p:nvPr/>
          </p:nvSpPr>
          <p:spPr bwMode="auto">
            <a:xfrm>
              <a:off x="-732" y="1236"/>
              <a:ext cx="114" cy="209"/>
            </a:xfrm>
            <a:custGeom>
              <a:avLst/>
              <a:gdLst/>
              <a:ahLst/>
              <a:cxnLst>
                <a:cxn ang="0">
                  <a:pos x="0" y="31"/>
                </a:cxn>
                <a:cxn ang="0">
                  <a:pos x="95" y="209"/>
                </a:cxn>
                <a:cxn ang="0">
                  <a:pos x="114" y="178"/>
                </a:cxn>
                <a:cxn ang="0">
                  <a:pos x="19" y="0"/>
                </a:cxn>
                <a:cxn ang="0">
                  <a:pos x="0" y="31"/>
                </a:cxn>
              </a:cxnLst>
              <a:rect l="0" t="0" r="r" b="b"/>
              <a:pathLst>
                <a:path w="114" h="209">
                  <a:moveTo>
                    <a:pt x="0" y="31"/>
                  </a:moveTo>
                  <a:lnTo>
                    <a:pt x="95" y="209"/>
                  </a:lnTo>
                  <a:lnTo>
                    <a:pt x="114" y="178"/>
                  </a:lnTo>
                  <a:lnTo>
                    <a:pt x="19" y="0"/>
                  </a:lnTo>
                  <a:lnTo>
                    <a:pt x="0" y="31"/>
                  </a:lnTo>
                  <a:close/>
                </a:path>
              </a:pathLst>
            </a:custGeom>
            <a:solidFill>
              <a:srgbClr val="60DCDC"/>
            </a:solidFill>
            <a:ln w="9525">
              <a:noFill/>
              <a:round/>
              <a:headEnd/>
              <a:tailEnd/>
            </a:ln>
          </p:spPr>
          <p:txBody>
            <a:bodyPr/>
            <a:lstStyle/>
            <a:p>
              <a:endParaRPr lang="ja-JP" altLang="en-US"/>
            </a:p>
          </p:txBody>
        </p:sp>
        <p:sp>
          <p:nvSpPr>
            <p:cNvPr id="59" name="Freeform 16"/>
            <p:cNvSpPr>
              <a:spLocks noChangeAspect="1"/>
            </p:cNvSpPr>
            <p:nvPr/>
          </p:nvSpPr>
          <p:spPr bwMode="auto">
            <a:xfrm>
              <a:off x="-732" y="1236"/>
              <a:ext cx="114" cy="209"/>
            </a:xfrm>
            <a:custGeom>
              <a:avLst/>
              <a:gdLst/>
              <a:ahLst/>
              <a:cxnLst>
                <a:cxn ang="0">
                  <a:pos x="0" y="31"/>
                </a:cxn>
                <a:cxn ang="0">
                  <a:pos x="95" y="209"/>
                </a:cxn>
                <a:cxn ang="0">
                  <a:pos x="114" y="178"/>
                </a:cxn>
                <a:cxn ang="0">
                  <a:pos x="19" y="0"/>
                </a:cxn>
                <a:cxn ang="0">
                  <a:pos x="0" y="31"/>
                </a:cxn>
              </a:cxnLst>
              <a:rect l="0" t="0" r="r" b="b"/>
              <a:pathLst>
                <a:path w="114" h="209">
                  <a:moveTo>
                    <a:pt x="0" y="31"/>
                  </a:moveTo>
                  <a:lnTo>
                    <a:pt x="95" y="209"/>
                  </a:lnTo>
                  <a:lnTo>
                    <a:pt x="114" y="178"/>
                  </a:lnTo>
                  <a:lnTo>
                    <a:pt x="19" y="0"/>
                  </a:lnTo>
                  <a:lnTo>
                    <a:pt x="0" y="31"/>
                  </a:lnTo>
                </a:path>
              </a:pathLst>
            </a:custGeom>
            <a:noFill/>
            <a:ln w="3175">
              <a:solidFill>
                <a:srgbClr val="60DCDC"/>
              </a:solidFill>
              <a:prstDash val="solid"/>
              <a:round/>
              <a:headEnd/>
              <a:tailEnd/>
            </a:ln>
          </p:spPr>
          <p:txBody>
            <a:bodyPr/>
            <a:lstStyle/>
            <a:p>
              <a:endParaRPr lang="ja-JP" altLang="en-US"/>
            </a:p>
          </p:txBody>
        </p:sp>
        <p:sp>
          <p:nvSpPr>
            <p:cNvPr id="60" name="Freeform 17"/>
            <p:cNvSpPr>
              <a:spLocks noChangeAspect="1"/>
            </p:cNvSpPr>
            <p:nvPr/>
          </p:nvSpPr>
          <p:spPr bwMode="auto">
            <a:xfrm>
              <a:off x="-576" y="1137"/>
              <a:ext cx="143" cy="188"/>
            </a:xfrm>
            <a:custGeom>
              <a:avLst/>
              <a:gdLst/>
              <a:ahLst/>
              <a:cxnLst>
                <a:cxn ang="0">
                  <a:pos x="0" y="10"/>
                </a:cxn>
                <a:cxn ang="0">
                  <a:pos x="97" y="188"/>
                </a:cxn>
                <a:cxn ang="0">
                  <a:pos x="143" y="178"/>
                </a:cxn>
                <a:cxn ang="0">
                  <a:pos x="47" y="0"/>
                </a:cxn>
                <a:cxn ang="0">
                  <a:pos x="0" y="10"/>
                </a:cxn>
              </a:cxnLst>
              <a:rect l="0" t="0" r="r" b="b"/>
              <a:pathLst>
                <a:path w="143" h="188">
                  <a:moveTo>
                    <a:pt x="0" y="10"/>
                  </a:moveTo>
                  <a:lnTo>
                    <a:pt x="97" y="188"/>
                  </a:lnTo>
                  <a:lnTo>
                    <a:pt x="143" y="178"/>
                  </a:lnTo>
                  <a:lnTo>
                    <a:pt x="47" y="0"/>
                  </a:lnTo>
                  <a:lnTo>
                    <a:pt x="0" y="10"/>
                  </a:lnTo>
                  <a:close/>
                </a:path>
              </a:pathLst>
            </a:custGeom>
            <a:solidFill>
              <a:srgbClr val="62DFDF"/>
            </a:solidFill>
            <a:ln w="9525">
              <a:noFill/>
              <a:round/>
              <a:headEnd/>
              <a:tailEnd/>
            </a:ln>
          </p:spPr>
          <p:txBody>
            <a:bodyPr/>
            <a:lstStyle/>
            <a:p>
              <a:endParaRPr lang="ja-JP" altLang="en-US"/>
            </a:p>
          </p:txBody>
        </p:sp>
        <p:sp>
          <p:nvSpPr>
            <p:cNvPr id="61" name="Freeform 18"/>
            <p:cNvSpPr>
              <a:spLocks noChangeAspect="1"/>
            </p:cNvSpPr>
            <p:nvPr/>
          </p:nvSpPr>
          <p:spPr bwMode="auto">
            <a:xfrm>
              <a:off x="-576" y="1137"/>
              <a:ext cx="143" cy="188"/>
            </a:xfrm>
            <a:custGeom>
              <a:avLst/>
              <a:gdLst/>
              <a:ahLst/>
              <a:cxnLst>
                <a:cxn ang="0">
                  <a:pos x="0" y="10"/>
                </a:cxn>
                <a:cxn ang="0">
                  <a:pos x="97" y="188"/>
                </a:cxn>
                <a:cxn ang="0">
                  <a:pos x="143" y="178"/>
                </a:cxn>
                <a:cxn ang="0">
                  <a:pos x="47" y="0"/>
                </a:cxn>
                <a:cxn ang="0">
                  <a:pos x="0" y="10"/>
                </a:cxn>
              </a:cxnLst>
              <a:rect l="0" t="0" r="r" b="b"/>
              <a:pathLst>
                <a:path w="143" h="188">
                  <a:moveTo>
                    <a:pt x="0" y="10"/>
                  </a:moveTo>
                  <a:lnTo>
                    <a:pt x="97" y="188"/>
                  </a:lnTo>
                  <a:lnTo>
                    <a:pt x="143" y="178"/>
                  </a:lnTo>
                  <a:lnTo>
                    <a:pt x="47" y="0"/>
                  </a:lnTo>
                  <a:lnTo>
                    <a:pt x="0" y="10"/>
                  </a:lnTo>
                </a:path>
              </a:pathLst>
            </a:custGeom>
            <a:noFill/>
            <a:ln w="3175">
              <a:solidFill>
                <a:srgbClr val="62DFDF"/>
              </a:solidFill>
              <a:prstDash val="solid"/>
              <a:round/>
              <a:headEnd/>
              <a:tailEnd/>
            </a:ln>
          </p:spPr>
          <p:txBody>
            <a:bodyPr/>
            <a:lstStyle/>
            <a:p>
              <a:endParaRPr lang="ja-JP" altLang="en-US"/>
            </a:p>
          </p:txBody>
        </p:sp>
        <p:sp>
          <p:nvSpPr>
            <p:cNvPr id="62" name="Freeform 19"/>
            <p:cNvSpPr>
              <a:spLocks noChangeAspect="1"/>
            </p:cNvSpPr>
            <p:nvPr/>
          </p:nvSpPr>
          <p:spPr bwMode="auto">
            <a:xfrm>
              <a:off x="-713" y="1201"/>
              <a:ext cx="132" cy="213"/>
            </a:xfrm>
            <a:custGeom>
              <a:avLst/>
              <a:gdLst/>
              <a:ahLst/>
              <a:cxnLst>
                <a:cxn ang="0">
                  <a:pos x="0" y="35"/>
                </a:cxn>
                <a:cxn ang="0">
                  <a:pos x="95" y="213"/>
                </a:cxn>
                <a:cxn ang="0">
                  <a:pos x="132" y="178"/>
                </a:cxn>
                <a:cxn ang="0">
                  <a:pos x="37" y="0"/>
                </a:cxn>
                <a:cxn ang="0">
                  <a:pos x="0" y="35"/>
                </a:cxn>
              </a:cxnLst>
              <a:rect l="0" t="0" r="r" b="b"/>
              <a:pathLst>
                <a:path w="132" h="213">
                  <a:moveTo>
                    <a:pt x="0" y="35"/>
                  </a:moveTo>
                  <a:lnTo>
                    <a:pt x="95" y="213"/>
                  </a:lnTo>
                  <a:lnTo>
                    <a:pt x="132" y="178"/>
                  </a:lnTo>
                  <a:lnTo>
                    <a:pt x="37" y="0"/>
                  </a:lnTo>
                  <a:lnTo>
                    <a:pt x="0" y="35"/>
                  </a:lnTo>
                  <a:close/>
                </a:path>
              </a:pathLst>
            </a:custGeom>
            <a:solidFill>
              <a:srgbClr val="77FDFD"/>
            </a:solidFill>
            <a:ln w="9525">
              <a:noFill/>
              <a:round/>
              <a:headEnd/>
              <a:tailEnd/>
            </a:ln>
          </p:spPr>
          <p:txBody>
            <a:bodyPr/>
            <a:lstStyle/>
            <a:p>
              <a:endParaRPr lang="ja-JP" altLang="en-US"/>
            </a:p>
          </p:txBody>
        </p:sp>
        <p:sp>
          <p:nvSpPr>
            <p:cNvPr id="63" name="Freeform 20"/>
            <p:cNvSpPr>
              <a:spLocks noChangeAspect="1"/>
            </p:cNvSpPr>
            <p:nvPr/>
          </p:nvSpPr>
          <p:spPr bwMode="auto">
            <a:xfrm>
              <a:off x="-713" y="1201"/>
              <a:ext cx="132" cy="213"/>
            </a:xfrm>
            <a:custGeom>
              <a:avLst/>
              <a:gdLst/>
              <a:ahLst/>
              <a:cxnLst>
                <a:cxn ang="0">
                  <a:pos x="0" y="35"/>
                </a:cxn>
                <a:cxn ang="0">
                  <a:pos x="95" y="213"/>
                </a:cxn>
                <a:cxn ang="0">
                  <a:pos x="132" y="178"/>
                </a:cxn>
                <a:cxn ang="0">
                  <a:pos x="37" y="0"/>
                </a:cxn>
                <a:cxn ang="0">
                  <a:pos x="0" y="35"/>
                </a:cxn>
              </a:cxnLst>
              <a:rect l="0" t="0" r="r" b="b"/>
              <a:pathLst>
                <a:path w="132" h="213">
                  <a:moveTo>
                    <a:pt x="0" y="35"/>
                  </a:moveTo>
                  <a:lnTo>
                    <a:pt x="95" y="213"/>
                  </a:lnTo>
                  <a:lnTo>
                    <a:pt x="132" y="178"/>
                  </a:lnTo>
                  <a:lnTo>
                    <a:pt x="37" y="0"/>
                  </a:lnTo>
                  <a:lnTo>
                    <a:pt x="0" y="35"/>
                  </a:lnTo>
                </a:path>
              </a:pathLst>
            </a:custGeom>
            <a:noFill/>
            <a:ln w="3175">
              <a:solidFill>
                <a:srgbClr val="77FDFD"/>
              </a:solidFill>
              <a:prstDash val="solid"/>
              <a:round/>
              <a:headEnd/>
              <a:tailEnd/>
            </a:ln>
          </p:spPr>
          <p:txBody>
            <a:bodyPr/>
            <a:lstStyle/>
            <a:p>
              <a:endParaRPr lang="ja-JP" altLang="en-US"/>
            </a:p>
          </p:txBody>
        </p:sp>
        <p:sp>
          <p:nvSpPr>
            <p:cNvPr id="64" name="Freeform 21"/>
            <p:cNvSpPr>
              <a:spLocks noChangeAspect="1"/>
            </p:cNvSpPr>
            <p:nvPr/>
          </p:nvSpPr>
          <p:spPr bwMode="auto">
            <a:xfrm>
              <a:off x="-628" y="1147"/>
              <a:ext cx="149" cy="201"/>
            </a:xfrm>
            <a:custGeom>
              <a:avLst/>
              <a:gdLst/>
              <a:ahLst/>
              <a:cxnLst>
                <a:cxn ang="0">
                  <a:pos x="0" y="23"/>
                </a:cxn>
                <a:cxn ang="0">
                  <a:pos x="95" y="201"/>
                </a:cxn>
                <a:cxn ang="0">
                  <a:pos x="149" y="178"/>
                </a:cxn>
                <a:cxn ang="0">
                  <a:pos x="52" y="0"/>
                </a:cxn>
                <a:cxn ang="0">
                  <a:pos x="0" y="23"/>
                </a:cxn>
              </a:cxnLst>
              <a:rect l="0" t="0" r="r" b="b"/>
              <a:pathLst>
                <a:path w="149" h="201">
                  <a:moveTo>
                    <a:pt x="0" y="23"/>
                  </a:moveTo>
                  <a:lnTo>
                    <a:pt x="95" y="201"/>
                  </a:lnTo>
                  <a:lnTo>
                    <a:pt x="149" y="178"/>
                  </a:lnTo>
                  <a:lnTo>
                    <a:pt x="52" y="0"/>
                  </a:lnTo>
                  <a:lnTo>
                    <a:pt x="0" y="23"/>
                  </a:lnTo>
                  <a:close/>
                </a:path>
              </a:pathLst>
            </a:custGeom>
            <a:solidFill>
              <a:srgbClr val="79FFFF"/>
            </a:solidFill>
            <a:ln w="9525">
              <a:noFill/>
              <a:round/>
              <a:headEnd/>
              <a:tailEnd/>
            </a:ln>
          </p:spPr>
          <p:txBody>
            <a:bodyPr/>
            <a:lstStyle/>
            <a:p>
              <a:endParaRPr lang="ja-JP" altLang="en-US"/>
            </a:p>
          </p:txBody>
        </p:sp>
        <p:sp>
          <p:nvSpPr>
            <p:cNvPr id="65" name="Freeform 22"/>
            <p:cNvSpPr>
              <a:spLocks noChangeAspect="1"/>
            </p:cNvSpPr>
            <p:nvPr/>
          </p:nvSpPr>
          <p:spPr bwMode="auto">
            <a:xfrm>
              <a:off x="-628" y="1147"/>
              <a:ext cx="149" cy="201"/>
            </a:xfrm>
            <a:custGeom>
              <a:avLst/>
              <a:gdLst/>
              <a:ahLst/>
              <a:cxnLst>
                <a:cxn ang="0">
                  <a:pos x="0" y="23"/>
                </a:cxn>
                <a:cxn ang="0">
                  <a:pos x="95" y="201"/>
                </a:cxn>
                <a:cxn ang="0">
                  <a:pos x="149" y="178"/>
                </a:cxn>
                <a:cxn ang="0">
                  <a:pos x="52" y="0"/>
                </a:cxn>
                <a:cxn ang="0">
                  <a:pos x="0" y="23"/>
                </a:cxn>
              </a:cxnLst>
              <a:rect l="0" t="0" r="r" b="b"/>
              <a:pathLst>
                <a:path w="149" h="201">
                  <a:moveTo>
                    <a:pt x="0" y="23"/>
                  </a:moveTo>
                  <a:lnTo>
                    <a:pt x="95" y="201"/>
                  </a:lnTo>
                  <a:lnTo>
                    <a:pt x="149" y="178"/>
                  </a:lnTo>
                  <a:lnTo>
                    <a:pt x="52" y="0"/>
                  </a:lnTo>
                  <a:lnTo>
                    <a:pt x="0" y="23"/>
                  </a:lnTo>
                </a:path>
              </a:pathLst>
            </a:custGeom>
            <a:noFill/>
            <a:ln w="3175">
              <a:solidFill>
                <a:srgbClr val="79FFFF"/>
              </a:solidFill>
              <a:prstDash val="solid"/>
              <a:round/>
              <a:headEnd/>
              <a:tailEnd/>
            </a:ln>
          </p:spPr>
          <p:txBody>
            <a:bodyPr/>
            <a:lstStyle/>
            <a:p>
              <a:endParaRPr lang="ja-JP" altLang="en-US"/>
            </a:p>
          </p:txBody>
        </p:sp>
        <p:sp>
          <p:nvSpPr>
            <p:cNvPr id="66" name="Freeform 23"/>
            <p:cNvSpPr>
              <a:spLocks noChangeAspect="1"/>
            </p:cNvSpPr>
            <p:nvPr/>
          </p:nvSpPr>
          <p:spPr bwMode="auto">
            <a:xfrm>
              <a:off x="-676" y="1170"/>
              <a:ext cx="143" cy="209"/>
            </a:xfrm>
            <a:custGeom>
              <a:avLst/>
              <a:gdLst/>
              <a:ahLst/>
              <a:cxnLst>
                <a:cxn ang="0">
                  <a:pos x="0" y="31"/>
                </a:cxn>
                <a:cxn ang="0">
                  <a:pos x="95" y="209"/>
                </a:cxn>
                <a:cxn ang="0">
                  <a:pos x="143" y="178"/>
                </a:cxn>
                <a:cxn ang="0">
                  <a:pos x="48" y="0"/>
                </a:cxn>
                <a:cxn ang="0">
                  <a:pos x="0" y="31"/>
                </a:cxn>
              </a:cxnLst>
              <a:rect l="0" t="0" r="r" b="b"/>
              <a:pathLst>
                <a:path w="143" h="209">
                  <a:moveTo>
                    <a:pt x="0" y="31"/>
                  </a:moveTo>
                  <a:lnTo>
                    <a:pt x="95" y="209"/>
                  </a:lnTo>
                  <a:lnTo>
                    <a:pt x="143" y="178"/>
                  </a:lnTo>
                  <a:lnTo>
                    <a:pt x="48" y="0"/>
                  </a:lnTo>
                  <a:lnTo>
                    <a:pt x="0" y="31"/>
                  </a:lnTo>
                  <a:close/>
                </a:path>
              </a:pathLst>
            </a:custGeom>
            <a:solidFill>
              <a:srgbClr val="80FFFF"/>
            </a:solidFill>
            <a:ln w="9525">
              <a:noFill/>
              <a:round/>
              <a:headEnd/>
              <a:tailEnd/>
            </a:ln>
          </p:spPr>
          <p:txBody>
            <a:bodyPr/>
            <a:lstStyle/>
            <a:p>
              <a:endParaRPr lang="ja-JP" altLang="en-US"/>
            </a:p>
          </p:txBody>
        </p:sp>
        <p:sp>
          <p:nvSpPr>
            <p:cNvPr id="67" name="Freeform 24"/>
            <p:cNvSpPr>
              <a:spLocks noChangeAspect="1"/>
            </p:cNvSpPr>
            <p:nvPr/>
          </p:nvSpPr>
          <p:spPr bwMode="auto">
            <a:xfrm>
              <a:off x="-676" y="1170"/>
              <a:ext cx="143" cy="209"/>
            </a:xfrm>
            <a:custGeom>
              <a:avLst/>
              <a:gdLst/>
              <a:ahLst/>
              <a:cxnLst>
                <a:cxn ang="0">
                  <a:pos x="0" y="31"/>
                </a:cxn>
                <a:cxn ang="0">
                  <a:pos x="95" y="209"/>
                </a:cxn>
                <a:cxn ang="0">
                  <a:pos x="143" y="178"/>
                </a:cxn>
                <a:cxn ang="0">
                  <a:pos x="48" y="0"/>
                </a:cxn>
                <a:cxn ang="0">
                  <a:pos x="0" y="31"/>
                </a:cxn>
              </a:cxnLst>
              <a:rect l="0" t="0" r="r" b="b"/>
              <a:pathLst>
                <a:path w="143" h="209">
                  <a:moveTo>
                    <a:pt x="0" y="31"/>
                  </a:moveTo>
                  <a:lnTo>
                    <a:pt x="95" y="209"/>
                  </a:lnTo>
                  <a:lnTo>
                    <a:pt x="143" y="178"/>
                  </a:lnTo>
                  <a:lnTo>
                    <a:pt x="48" y="0"/>
                  </a:lnTo>
                  <a:lnTo>
                    <a:pt x="0" y="31"/>
                  </a:lnTo>
                </a:path>
              </a:pathLst>
            </a:custGeom>
            <a:noFill/>
            <a:ln w="3175">
              <a:solidFill>
                <a:srgbClr val="80FFFF"/>
              </a:solidFill>
              <a:prstDash val="solid"/>
              <a:round/>
              <a:headEnd/>
              <a:tailEnd/>
            </a:ln>
          </p:spPr>
          <p:txBody>
            <a:bodyPr/>
            <a:lstStyle/>
            <a:p>
              <a:endParaRPr lang="ja-JP" altLang="en-US"/>
            </a:p>
          </p:txBody>
        </p:sp>
        <p:sp>
          <p:nvSpPr>
            <p:cNvPr id="68" name="Freeform 25"/>
            <p:cNvSpPr>
              <a:spLocks noChangeAspect="1"/>
            </p:cNvSpPr>
            <p:nvPr/>
          </p:nvSpPr>
          <p:spPr bwMode="auto">
            <a:xfrm>
              <a:off x="-638" y="1315"/>
              <a:ext cx="261" cy="171"/>
            </a:xfrm>
            <a:custGeom>
              <a:avLst/>
              <a:gdLst/>
              <a:ahLst/>
              <a:cxnLst>
                <a:cxn ang="0">
                  <a:pos x="105" y="33"/>
                </a:cxn>
                <a:cxn ang="0">
                  <a:pos x="57" y="64"/>
                </a:cxn>
                <a:cxn ang="0">
                  <a:pos x="20" y="99"/>
                </a:cxn>
                <a:cxn ang="0">
                  <a:pos x="1" y="130"/>
                </a:cxn>
                <a:cxn ang="0">
                  <a:pos x="0" y="156"/>
                </a:cxn>
                <a:cxn ang="0">
                  <a:pos x="20" y="170"/>
                </a:cxn>
                <a:cxn ang="0">
                  <a:pos x="57" y="171"/>
                </a:cxn>
                <a:cxn ang="0">
                  <a:pos x="103" y="161"/>
                </a:cxn>
                <a:cxn ang="0">
                  <a:pos x="155" y="138"/>
                </a:cxn>
                <a:cxn ang="0">
                  <a:pos x="204" y="107"/>
                </a:cxn>
                <a:cxn ang="0">
                  <a:pos x="240" y="74"/>
                </a:cxn>
                <a:cxn ang="0">
                  <a:pos x="259" y="43"/>
                </a:cxn>
                <a:cxn ang="0">
                  <a:pos x="261" y="17"/>
                </a:cxn>
                <a:cxn ang="0">
                  <a:pos x="242" y="2"/>
                </a:cxn>
                <a:cxn ang="0">
                  <a:pos x="205" y="0"/>
                </a:cxn>
                <a:cxn ang="0">
                  <a:pos x="159" y="10"/>
                </a:cxn>
                <a:cxn ang="0">
                  <a:pos x="105" y="33"/>
                </a:cxn>
              </a:cxnLst>
              <a:rect l="0" t="0" r="r" b="b"/>
              <a:pathLst>
                <a:path w="261" h="171">
                  <a:moveTo>
                    <a:pt x="105" y="33"/>
                  </a:moveTo>
                  <a:lnTo>
                    <a:pt x="57" y="64"/>
                  </a:lnTo>
                  <a:lnTo>
                    <a:pt x="20" y="99"/>
                  </a:lnTo>
                  <a:lnTo>
                    <a:pt x="1" y="130"/>
                  </a:lnTo>
                  <a:lnTo>
                    <a:pt x="0" y="156"/>
                  </a:lnTo>
                  <a:lnTo>
                    <a:pt x="20" y="170"/>
                  </a:lnTo>
                  <a:lnTo>
                    <a:pt x="57" y="171"/>
                  </a:lnTo>
                  <a:lnTo>
                    <a:pt x="103" y="161"/>
                  </a:lnTo>
                  <a:lnTo>
                    <a:pt x="155" y="138"/>
                  </a:lnTo>
                  <a:lnTo>
                    <a:pt x="204" y="107"/>
                  </a:lnTo>
                  <a:lnTo>
                    <a:pt x="240" y="74"/>
                  </a:lnTo>
                  <a:lnTo>
                    <a:pt x="259" y="43"/>
                  </a:lnTo>
                  <a:lnTo>
                    <a:pt x="261" y="17"/>
                  </a:lnTo>
                  <a:lnTo>
                    <a:pt x="242" y="2"/>
                  </a:lnTo>
                  <a:lnTo>
                    <a:pt x="205" y="0"/>
                  </a:lnTo>
                  <a:lnTo>
                    <a:pt x="159" y="10"/>
                  </a:lnTo>
                  <a:lnTo>
                    <a:pt x="105" y="33"/>
                  </a:lnTo>
                  <a:close/>
                </a:path>
              </a:pathLst>
            </a:custGeom>
            <a:solidFill>
              <a:srgbClr val="157272"/>
            </a:solidFill>
            <a:ln w="9525">
              <a:noFill/>
              <a:round/>
              <a:headEnd/>
              <a:tailEnd/>
            </a:ln>
          </p:spPr>
          <p:txBody>
            <a:bodyPr/>
            <a:lstStyle/>
            <a:p>
              <a:endParaRPr lang="ja-JP" altLang="en-US"/>
            </a:p>
          </p:txBody>
        </p:sp>
        <p:sp>
          <p:nvSpPr>
            <p:cNvPr id="69" name="Freeform 26"/>
            <p:cNvSpPr>
              <a:spLocks noChangeAspect="1"/>
            </p:cNvSpPr>
            <p:nvPr/>
          </p:nvSpPr>
          <p:spPr bwMode="auto">
            <a:xfrm>
              <a:off x="-638" y="1315"/>
              <a:ext cx="261" cy="171"/>
            </a:xfrm>
            <a:custGeom>
              <a:avLst/>
              <a:gdLst/>
              <a:ahLst/>
              <a:cxnLst>
                <a:cxn ang="0">
                  <a:pos x="105" y="33"/>
                </a:cxn>
                <a:cxn ang="0">
                  <a:pos x="57" y="64"/>
                </a:cxn>
                <a:cxn ang="0">
                  <a:pos x="20" y="99"/>
                </a:cxn>
                <a:cxn ang="0">
                  <a:pos x="1" y="130"/>
                </a:cxn>
                <a:cxn ang="0">
                  <a:pos x="0" y="156"/>
                </a:cxn>
                <a:cxn ang="0">
                  <a:pos x="20" y="170"/>
                </a:cxn>
                <a:cxn ang="0">
                  <a:pos x="57" y="171"/>
                </a:cxn>
                <a:cxn ang="0">
                  <a:pos x="103" y="161"/>
                </a:cxn>
                <a:cxn ang="0">
                  <a:pos x="155" y="138"/>
                </a:cxn>
                <a:cxn ang="0">
                  <a:pos x="204" y="107"/>
                </a:cxn>
                <a:cxn ang="0">
                  <a:pos x="240" y="74"/>
                </a:cxn>
                <a:cxn ang="0">
                  <a:pos x="259" y="43"/>
                </a:cxn>
                <a:cxn ang="0">
                  <a:pos x="261" y="17"/>
                </a:cxn>
                <a:cxn ang="0">
                  <a:pos x="242" y="2"/>
                </a:cxn>
                <a:cxn ang="0">
                  <a:pos x="205" y="0"/>
                </a:cxn>
                <a:cxn ang="0">
                  <a:pos x="159" y="10"/>
                </a:cxn>
                <a:cxn ang="0">
                  <a:pos x="105" y="33"/>
                </a:cxn>
              </a:cxnLst>
              <a:rect l="0" t="0" r="r" b="b"/>
              <a:pathLst>
                <a:path w="261" h="171">
                  <a:moveTo>
                    <a:pt x="105" y="33"/>
                  </a:moveTo>
                  <a:lnTo>
                    <a:pt x="57" y="64"/>
                  </a:lnTo>
                  <a:lnTo>
                    <a:pt x="20" y="99"/>
                  </a:lnTo>
                  <a:lnTo>
                    <a:pt x="1" y="130"/>
                  </a:lnTo>
                  <a:lnTo>
                    <a:pt x="0" y="156"/>
                  </a:lnTo>
                  <a:lnTo>
                    <a:pt x="20" y="170"/>
                  </a:lnTo>
                  <a:lnTo>
                    <a:pt x="57" y="171"/>
                  </a:lnTo>
                  <a:lnTo>
                    <a:pt x="103" y="161"/>
                  </a:lnTo>
                  <a:lnTo>
                    <a:pt x="155" y="138"/>
                  </a:lnTo>
                  <a:lnTo>
                    <a:pt x="204" y="107"/>
                  </a:lnTo>
                  <a:lnTo>
                    <a:pt x="240" y="74"/>
                  </a:lnTo>
                  <a:lnTo>
                    <a:pt x="259" y="43"/>
                  </a:lnTo>
                  <a:lnTo>
                    <a:pt x="261" y="17"/>
                  </a:lnTo>
                  <a:lnTo>
                    <a:pt x="242" y="2"/>
                  </a:lnTo>
                  <a:lnTo>
                    <a:pt x="205" y="0"/>
                  </a:lnTo>
                  <a:lnTo>
                    <a:pt x="159" y="10"/>
                  </a:lnTo>
                  <a:lnTo>
                    <a:pt x="105" y="33"/>
                  </a:lnTo>
                </a:path>
              </a:pathLst>
            </a:custGeom>
            <a:noFill/>
            <a:ln w="3175">
              <a:solidFill>
                <a:srgbClr val="157272"/>
              </a:solidFill>
              <a:prstDash val="solid"/>
              <a:round/>
              <a:headEnd/>
              <a:tailEnd/>
            </a:ln>
          </p:spPr>
          <p:txBody>
            <a:bodyPr/>
            <a:lstStyle/>
            <a:p>
              <a:endParaRPr lang="ja-JP" altLang="en-US"/>
            </a:p>
          </p:txBody>
        </p:sp>
        <p:sp>
          <p:nvSpPr>
            <p:cNvPr id="70" name="Line 27"/>
            <p:cNvSpPr>
              <a:spLocks noChangeAspect="1" noChangeShapeType="1"/>
            </p:cNvSpPr>
            <p:nvPr/>
          </p:nvSpPr>
          <p:spPr bwMode="auto">
            <a:xfrm flipV="1">
              <a:off x="-692" y="1191"/>
              <a:ext cx="144" cy="178"/>
            </a:xfrm>
            <a:prstGeom prst="line">
              <a:avLst/>
            </a:prstGeom>
            <a:noFill/>
            <a:ln w="11113">
              <a:solidFill>
                <a:srgbClr val="000000"/>
              </a:solidFill>
              <a:round/>
              <a:headEnd/>
              <a:tailEnd/>
            </a:ln>
          </p:spPr>
          <p:txBody>
            <a:bodyPr/>
            <a:lstStyle/>
            <a:p>
              <a:endParaRPr lang="ja-JP" altLang="en-US"/>
            </a:p>
          </p:txBody>
        </p:sp>
        <p:sp>
          <p:nvSpPr>
            <p:cNvPr id="71" name="Line 28"/>
            <p:cNvSpPr>
              <a:spLocks noChangeAspect="1" noChangeShapeType="1"/>
            </p:cNvSpPr>
            <p:nvPr/>
          </p:nvSpPr>
          <p:spPr bwMode="auto">
            <a:xfrm>
              <a:off x="-523" y="1182"/>
              <a:ext cx="92" cy="60"/>
            </a:xfrm>
            <a:prstGeom prst="line">
              <a:avLst/>
            </a:prstGeom>
            <a:noFill/>
            <a:ln w="11113">
              <a:solidFill>
                <a:srgbClr val="000000"/>
              </a:solidFill>
              <a:round/>
              <a:headEnd/>
              <a:tailEnd/>
            </a:ln>
          </p:spPr>
          <p:txBody>
            <a:bodyPr/>
            <a:lstStyle/>
            <a:p>
              <a:endParaRPr lang="ja-JP" altLang="en-US"/>
            </a:p>
          </p:txBody>
        </p:sp>
      </p:grpSp>
      <p:grpSp>
        <p:nvGrpSpPr>
          <p:cNvPr id="3" name="Group 29"/>
          <p:cNvGrpSpPr>
            <a:grpSpLocks noChangeAspect="1"/>
          </p:cNvGrpSpPr>
          <p:nvPr/>
        </p:nvGrpSpPr>
        <p:grpSpPr bwMode="auto">
          <a:xfrm>
            <a:off x="3906409" y="4274976"/>
            <a:ext cx="398043" cy="408790"/>
            <a:chOff x="1792" y="1815"/>
            <a:chExt cx="329" cy="352"/>
          </a:xfrm>
        </p:grpSpPr>
        <p:sp>
          <p:nvSpPr>
            <p:cNvPr id="73" name="Freeform 30"/>
            <p:cNvSpPr>
              <a:spLocks noChangeAspect="1"/>
            </p:cNvSpPr>
            <p:nvPr/>
          </p:nvSpPr>
          <p:spPr bwMode="auto">
            <a:xfrm>
              <a:off x="1794" y="1815"/>
              <a:ext cx="208" cy="90"/>
            </a:xfrm>
            <a:custGeom>
              <a:avLst/>
              <a:gdLst/>
              <a:ahLst/>
              <a:cxnLst>
                <a:cxn ang="0">
                  <a:pos x="196" y="2"/>
                </a:cxn>
                <a:cxn ang="0">
                  <a:pos x="0" y="90"/>
                </a:cxn>
                <a:cxn ang="0">
                  <a:pos x="12" y="88"/>
                </a:cxn>
                <a:cxn ang="0">
                  <a:pos x="208" y="0"/>
                </a:cxn>
                <a:cxn ang="0">
                  <a:pos x="196" y="2"/>
                </a:cxn>
              </a:cxnLst>
              <a:rect l="0" t="0" r="r" b="b"/>
              <a:pathLst>
                <a:path w="208" h="90">
                  <a:moveTo>
                    <a:pt x="196" y="2"/>
                  </a:moveTo>
                  <a:lnTo>
                    <a:pt x="0" y="90"/>
                  </a:lnTo>
                  <a:lnTo>
                    <a:pt x="12" y="88"/>
                  </a:lnTo>
                  <a:lnTo>
                    <a:pt x="208" y="0"/>
                  </a:lnTo>
                  <a:lnTo>
                    <a:pt x="196" y="2"/>
                  </a:lnTo>
                  <a:close/>
                </a:path>
              </a:pathLst>
            </a:custGeom>
            <a:solidFill>
              <a:srgbClr val="43B4B4"/>
            </a:solidFill>
            <a:ln w="9525">
              <a:noFill/>
              <a:round/>
              <a:headEnd/>
              <a:tailEnd/>
            </a:ln>
          </p:spPr>
          <p:txBody>
            <a:bodyPr/>
            <a:lstStyle/>
            <a:p>
              <a:endParaRPr lang="ja-JP" altLang="en-US"/>
            </a:p>
          </p:txBody>
        </p:sp>
        <p:sp>
          <p:nvSpPr>
            <p:cNvPr id="74" name="Freeform 31"/>
            <p:cNvSpPr>
              <a:spLocks noChangeAspect="1"/>
            </p:cNvSpPr>
            <p:nvPr/>
          </p:nvSpPr>
          <p:spPr bwMode="auto">
            <a:xfrm>
              <a:off x="1794" y="1815"/>
              <a:ext cx="208" cy="90"/>
            </a:xfrm>
            <a:custGeom>
              <a:avLst/>
              <a:gdLst/>
              <a:ahLst/>
              <a:cxnLst>
                <a:cxn ang="0">
                  <a:pos x="196" y="2"/>
                </a:cxn>
                <a:cxn ang="0">
                  <a:pos x="0" y="90"/>
                </a:cxn>
                <a:cxn ang="0">
                  <a:pos x="12" y="88"/>
                </a:cxn>
                <a:cxn ang="0">
                  <a:pos x="208" y="0"/>
                </a:cxn>
                <a:cxn ang="0">
                  <a:pos x="196" y="2"/>
                </a:cxn>
              </a:cxnLst>
              <a:rect l="0" t="0" r="r" b="b"/>
              <a:pathLst>
                <a:path w="208" h="90">
                  <a:moveTo>
                    <a:pt x="196" y="2"/>
                  </a:moveTo>
                  <a:lnTo>
                    <a:pt x="0" y="90"/>
                  </a:lnTo>
                  <a:lnTo>
                    <a:pt x="12" y="88"/>
                  </a:lnTo>
                  <a:lnTo>
                    <a:pt x="208" y="0"/>
                  </a:lnTo>
                  <a:lnTo>
                    <a:pt x="196" y="2"/>
                  </a:lnTo>
                </a:path>
              </a:pathLst>
            </a:custGeom>
            <a:noFill/>
            <a:ln w="3175">
              <a:solidFill>
                <a:srgbClr val="43B4B4"/>
              </a:solidFill>
              <a:prstDash val="solid"/>
              <a:round/>
              <a:headEnd/>
              <a:tailEnd/>
            </a:ln>
          </p:spPr>
          <p:txBody>
            <a:bodyPr/>
            <a:lstStyle/>
            <a:p>
              <a:endParaRPr lang="ja-JP" altLang="en-US"/>
            </a:p>
          </p:txBody>
        </p:sp>
        <p:sp>
          <p:nvSpPr>
            <p:cNvPr id="75" name="Freeform 32"/>
            <p:cNvSpPr>
              <a:spLocks noChangeAspect="1"/>
            </p:cNvSpPr>
            <p:nvPr/>
          </p:nvSpPr>
          <p:spPr bwMode="auto">
            <a:xfrm>
              <a:off x="1922" y="2055"/>
              <a:ext cx="199" cy="112"/>
            </a:xfrm>
            <a:custGeom>
              <a:avLst/>
              <a:gdLst/>
              <a:ahLst/>
              <a:cxnLst>
                <a:cxn ang="0">
                  <a:pos x="199" y="0"/>
                </a:cxn>
                <a:cxn ang="0">
                  <a:pos x="2" y="90"/>
                </a:cxn>
                <a:cxn ang="0">
                  <a:pos x="0" y="112"/>
                </a:cxn>
                <a:cxn ang="0">
                  <a:pos x="196" y="23"/>
                </a:cxn>
                <a:cxn ang="0">
                  <a:pos x="199" y="0"/>
                </a:cxn>
              </a:cxnLst>
              <a:rect l="0" t="0" r="r" b="b"/>
              <a:pathLst>
                <a:path w="199" h="112">
                  <a:moveTo>
                    <a:pt x="199" y="0"/>
                  </a:moveTo>
                  <a:lnTo>
                    <a:pt x="2" y="90"/>
                  </a:lnTo>
                  <a:lnTo>
                    <a:pt x="0" y="112"/>
                  </a:lnTo>
                  <a:lnTo>
                    <a:pt x="196" y="23"/>
                  </a:lnTo>
                  <a:lnTo>
                    <a:pt x="199" y="0"/>
                  </a:lnTo>
                  <a:close/>
                </a:path>
              </a:pathLst>
            </a:custGeom>
            <a:solidFill>
              <a:srgbClr val="157272"/>
            </a:solidFill>
            <a:ln w="9525">
              <a:noFill/>
              <a:round/>
              <a:headEnd/>
              <a:tailEnd/>
            </a:ln>
          </p:spPr>
          <p:txBody>
            <a:bodyPr/>
            <a:lstStyle/>
            <a:p>
              <a:endParaRPr lang="ja-JP" altLang="en-US"/>
            </a:p>
          </p:txBody>
        </p:sp>
        <p:sp>
          <p:nvSpPr>
            <p:cNvPr id="76" name="Freeform 33"/>
            <p:cNvSpPr>
              <a:spLocks noChangeAspect="1"/>
            </p:cNvSpPr>
            <p:nvPr/>
          </p:nvSpPr>
          <p:spPr bwMode="auto">
            <a:xfrm>
              <a:off x="1922" y="2055"/>
              <a:ext cx="199" cy="112"/>
            </a:xfrm>
            <a:custGeom>
              <a:avLst/>
              <a:gdLst/>
              <a:ahLst/>
              <a:cxnLst>
                <a:cxn ang="0">
                  <a:pos x="199" y="0"/>
                </a:cxn>
                <a:cxn ang="0">
                  <a:pos x="2" y="90"/>
                </a:cxn>
                <a:cxn ang="0">
                  <a:pos x="0" y="112"/>
                </a:cxn>
                <a:cxn ang="0">
                  <a:pos x="196" y="23"/>
                </a:cxn>
                <a:cxn ang="0">
                  <a:pos x="199" y="0"/>
                </a:cxn>
              </a:cxnLst>
              <a:rect l="0" t="0" r="r" b="b"/>
              <a:pathLst>
                <a:path w="199" h="112">
                  <a:moveTo>
                    <a:pt x="199" y="0"/>
                  </a:moveTo>
                  <a:lnTo>
                    <a:pt x="2" y="90"/>
                  </a:lnTo>
                  <a:lnTo>
                    <a:pt x="0" y="112"/>
                  </a:lnTo>
                  <a:lnTo>
                    <a:pt x="196" y="23"/>
                  </a:lnTo>
                  <a:lnTo>
                    <a:pt x="199" y="0"/>
                  </a:lnTo>
                </a:path>
              </a:pathLst>
            </a:custGeom>
            <a:noFill/>
            <a:ln w="3175">
              <a:solidFill>
                <a:srgbClr val="157272"/>
              </a:solidFill>
              <a:prstDash val="solid"/>
              <a:round/>
              <a:headEnd/>
              <a:tailEnd/>
            </a:ln>
          </p:spPr>
          <p:txBody>
            <a:bodyPr/>
            <a:lstStyle/>
            <a:p>
              <a:endParaRPr lang="ja-JP" altLang="en-US"/>
            </a:p>
          </p:txBody>
        </p:sp>
        <p:sp>
          <p:nvSpPr>
            <p:cNvPr id="77" name="Freeform 34"/>
            <p:cNvSpPr>
              <a:spLocks noChangeAspect="1"/>
            </p:cNvSpPr>
            <p:nvPr/>
          </p:nvSpPr>
          <p:spPr bwMode="auto">
            <a:xfrm>
              <a:off x="1806" y="1815"/>
              <a:ext cx="216" cy="105"/>
            </a:xfrm>
            <a:custGeom>
              <a:avLst/>
              <a:gdLst/>
              <a:ahLst/>
              <a:cxnLst>
                <a:cxn ang="0">
                  <a:pos x="196" y="0"/>
                </a:cxn>
                <a:cxn ang="0">
                  <a:pos x="0" y="88"/>
                </a:cxn>
                <a:cxn ang="0">
                  <a:pos x="19" y="105"/>
                </a:cxn>
                <a:cxn ang="0">
                  <a:pos x="216" y="17"/>
                </a:cxn>
                <a:cxn ang="0">
                  <a:pos x="196" y="0"/>
                </a:cxn>
              </a:cxnLst>
              <a:rect l="0" t="0" r="r" b="b"/>
              <a:pathLst>
                <a:path w="216" h="105">
                  <a:moveTo>
                    <a:pt x="196" y="0"/>
                  </a:moveTo>
                  <a:lnTo>
                    <a:pt x="0" y="88"/>
                  </a:lnTo>
                  <a:lnTo>
                    <a:pt x="19" y="105"/>
                  </a:lnTo>
                  <a:lnTo>
                    <a:pt x="216" y="17"/>
                  </a:lnTo>
                  <a:lnTo>
                    <a:pt x="196" y="0"/>
                  </a:lnTo>
                  <a:close/>
                </a:path>
              </a:pathLst>
            </a:custGeom>
            <a:solidFill>
              <a:srgbClr val="61DEDE"/>
            </a:solidFill>
            <a:ln w="9525">
              <a:noFill/>
              <a:round/>
              <a:headEnd/>
              <a:tailEnd/>
            </a:ln>
          </p:spPr>
          <p:txBody>
            <a:bodyPr/>
            <a:lstStyle/>
            <a:p>
              <a:endParaRPr lang="ja-JP" altLang="en-US"/>
            </a:p>
          </p:txBody>
        </p:sp>
        <p:sp>
          <p:nvSpPr>
            <p:cNvPr id="78" name="Freeform 35"/>
            <p:cNvSpPr>
              <a:spLocks noChangeAspect="1"/>
            </p:cNvSpPr>
            <p:nvPr/>
          </p:nvSpPr>
          <p:spPr bwMode="auto">
            <a:xfrm>
              <a:off x="1806" y="1815"/>
              <a:ext cx="216" cy="105"/>
            </a:xfrm>
            <a:custGeom>
              <a:avLst/>
              <a:gdLst/>
              <a:ahLst/>
              <a:cxnLst>
                <a:cxn ang="0">
                  <a:pos x="196" y="0"/>
                </a:cxn>
                <a:cxn ang="0">
                  <a:pos x="0" y="88"/>
                </a:cxn>
                <a:cxn ang="0">
                  <a:pos x="19" y="105"/>
                </a:cxn>
                <a:cxn ang="0">
                  <a:pos x="216" y="17"/>
                </a:cxn>
                <a:cxn ang="0">
                  <a:pos x="196" y="0"/>
                </a:cxn>
              </a:cxnLst>
              <a:rect l="0" t="0" r="r" b="b"/>
              <a:pathLst>
                <a:path w="216" h="105">
                  <a:moveTo>
                    <a:pt x="196" y="0"/>
                  </a:moveTo>
                  <a:lnTo>
                    <a:pt x="0" y="88"/>
                  </a:lnTo>
                  <a:lnTo>
                    <a:pt x="19" y="105"/>
                  </a:lnTo>
                  <a:lnTo>
                    <a:pt x="216" y="17"/>
                  </a:lnTo>
                  <a:lnTo>
                    <a:pt x="196" y="0"/>
                  </a:lnTo>
                </a:path>
              </a:pathLst>
            </a:custGeom>
            <a:noFill/>
            <a:ln w="3175">
              <a:solidFill>
                <a:srgbClr val="61DEDE"/>
              </a:solidFill>
              <a:prstDash val="solid"/>
              <a:round/>
              <a:headEnd/>
              <a:tailEnd/>
            </a:ln>
          </p:spPr>
          <p:txBody>
            <a:bodyPr/>
            <a:lstStyle/>
            <a:p>
              <a:endParaRPr lang="ja-JP" altLang="en-US"/>
            </a:p>
          </p:txBody>
        </p:sp>
        <p:sp>
          <p:nvSpPr>
            <p:cNvPr id="79" name="Freeform 36"/>
            <p:cNvSpPr>
              <a:spLocks noChangeAspect="1"/>
            </p:cNvSpPr>
            <p:nvPr/>
          </p:nvSpPr>
          <p:spPr bwMode="auto">
            <a:xfrm>
              <a:off x="1915" y="2017"/>
              <a:ext cx="206" cy="128"/>
            </a:xfrm>
            <a:custGeom>
              <a:avLst/>
              <a:gdLst/>
              <a:ahLst/>
              <a:cxnLst>
                <a:cxn ang="0">
                  <a:pos x="197" y="0"/>
                </a:cxn>
                <a:cxn ang="0">
                  <a:pos x="0" y="90"/>
                </a:cxn>
                <a:cxn ang="0">
                  <a:pos x="9" y="128"/>
                </a:cxn>
                <a:cxn ang="0">
                  <a:pos x="206" y="38"/>
                </a:cxn>
                <a:cxn ang="0">
                  <a:pos x="197" y="0"/>
                </a:cxn>
              </a:cxnLst>
              <a:rect l="0" t="0" r="r" b="b"/>
              <a:pathLst>
                <a:path w="206" h="128">
                  <a:moveTo>
                    <a:pt x="197" y="0"/>
                  </a:moveTo>
                  <a:lnTo>
                    <a:pt x="0" y="90"/>
                  </a:lnTo>
                  <a:lnTo>
                    <a:pt x="9" y="128"/>
                  </a:lnTo>
                  <a:lnTo>
                    <a:pt x="206" y="38"/>
                  </a:lnTo>
                  <a:lnTo>
                    <a:pt x="197" y="0"/>
                  </a:lnTo>
                  <a:close/>
                </a:path>
              </a:pathLst>
            </a:custGeom>
            <a:solidFill>
              <a:srgbClr val="329C9C"/>
            </a:solidFill>
            <a:ln w="9525">
              <a:noFill/>
              <a:round/>
              <a:headEnd/>
              <a:tailEnd/>
            </a:ln>
          </p:spPr>
          <p:txBody>
            <a:bodyPr/>
            <a:lstStyle/>
            <a:p>
              <a:endParaRPr lang="ja-JP" altLang="en-US"/>
            </a:p>
          </p:txBody>
        </p:sp>
        <p:sp>
          <p:nvSpPr>
            <p:cNvPr id="80" name="Freeform 37"/>
            <p:cNvSpPr>
              <a:spLocks noChangeAspect="1"/>
            </p:cNvSpPr>
            <p:nvPr/>
          </p:nvSpPr>
          <p:spPr bwMode="auto">
            <a:xfrm>
              <a:off x="1915" y="2017"/>
              <a:ext cx="206" cy="128"/>
            </a:xfrm>
            <a:custGeom>
              <a:avLst/>
              <a:gdLst/>
              <a:ahLst/>
              <a:cxnLst>
                <a:cxn ang="0">
                  <a:pos x="197" y="0"/>
                </a:cxn>
                <a:cxn ang="0">
                  <a:pos x="0" y="90"/>
                </a:cxn>
                <a:cxn ang="0">
                  <a:pos x="9" y="128"/>
                </a:cxn>
                <a:cxn ang="0">
                  <a:pos x="206" y="38"/>
                </a:cxn>
                <a:cxn ang="0">
                  <a:pos x="197" y="0"/>
                </a:cxn>
              </a:cxnLst>
              <a:rect l="0" t="0" r="r" b="b"/>
              <a:pathLst>
                <a:path w="206" h="128">
                  <a:moveTo>
                    <a:pt x="197" y="0"/>
                  </a:moveTo>
                  <a:lnTo>
                    <a:pt x="0" y="90"/>
                  </a:lnTo>
                  <a:lnTo>
                    <a:pt x="9" y="128"/>
                  </a:lnTo>
                  <a:lnTo>
                    <a:pt x="206" y="38"/>
                  </a:lnTo>
                  <a:lnTo>
                    <a:pt x="197" y="0"/>
                  </a:lnTo>
                </a:path>
              </a:pathLst>
            </a:custGeom>
            <a:noFill/>
            <a:ln w="3175">
              <a:solidFill>
                <a:srgbClr val="329C9C"/>
              </a:solidFill>
              <a:prstDash val="solid"/>
              <a:round/>
              <a:headEnd/>
              <a:tailEnd/>
            </a:ln>
          </p:spPr>
          <p:txBody>
            <a:bodyPr/>
            <a:lstStyle/>
            <a:p>
              <a:endParaRPr lang="ja-JP" altLang="en-US"/>
            </a:p>
          </p:txBody>
        </p:sp>
        <p:sp>
          <p:nvSpPr>
            <p:cNvPr id="81" name="Freeform 38"/>
            <p:cNvSpPr>
              <a:spLocks noChangeAspect="1"/>
            </p:cNvSpPr>
            <p:nvPr/>
          </p:nvSpPr>
          <p:spPr bwMode="auto">
            <a:xfrm>
              <a:off x="1825" y="1832"/>
              <a:ext cx="222" cy="125"/>
            </a:xfrm>
            <a:custGeom>
              <a:avLst/>
              <a:gdLst/>
              <a:ahLst/>
              <a:cxnLst>
                <a:cxn ang="0">
                  <a:pos x="197" y="0"/>
                </a:cxn>
                <a:cxn ang="0">
                  <a:pos x="0" y="88"/>
                </a:cxn>
                <a:cxn ang="0">
                  <a:pos x="25" y="125"/>
                </a:cxn>
                <a:cxn ang="0">
                  <a:pos x="222" y="35"/>
                </a:cxn>
                <a:cxn ang="0">
                  <a:pos x="197" y="0"/>
                </a:cxn>
              </a:cxnLst>
              <a:rect l="0" t="0" r="r" b="b"/>
              <a:pathLst>
                <a:path w="222" h="125">
                  <a:moveTo>
                    <a:pt x="197" y="0"/>
                  </a:moveTo>
                  <a:lnTo>
                    <a:pt x="0" y="88"/>
                  </a:lnTo>
                  <a:lnTo>
                    <a:pt x="25" y="125"/>
                  </a:lnTo>
                  <a:lnTo>
                    <a:pt x="222" y="35"/>
                  </a:lnTo>
                  <a:lnTo>
                    <a:pt x="197" y="0"/>
                  </a:lnTo>
                  <a:close/>
                </a:path>
              </a:pathLst>
            </a:custGeom>
            <a:solidFill>
              <a:srgbClr val="73F8F8"/>
            </a:solidFill>
            <a:ln w="9525">
              <a:noFill/>
              <a:round/>
              <a:headEnd/>
              <a:tailEnd/>
            </a:ln>
          </p:spPr>
          <p:txBody>
            <a:bodyPr/>
            <a:lstStyle/>
            <a:p>
              <a:endParaRPr lang="ja-JP" altLang="en-US"/>
            </a:p>
          </p:txBody>
        </p:sp>
        <p:sp>
          <p:nvSpPr>
            <p:cNvPr id="82" name="Freeform 39"/>
            <p:cNvSpPr>
              <a:spLocks noChangeAspect="1"/>
            </p:cNvSpPr>
            <p:nvPr/>
          </p:nvSpPr>
          <p:spPr bwMode="auto">
            <a:xfrm>
              <a:off x="1825" y="1832"/>
              <a:ext cx="222" cy="125"/>
            </a:xfrm>
            <a:custGeom>
              <a:avLst/>
              <a:gdLst/>
              <a:ahLst/>
              <a:cxnLst>
                <a:cxn ang="0">
                  <a:pos x="197" y="0"/>
                </a:cxn>
                <a:cxn ang="0">
                  <a:pos x="0" y="88"/>
                </a:cxn>
                <a:cxn ang="0">
                  <a:pos x="25" y="125"/>
                </a:cxn>
                <a:cxn ang="0">
                  <a:pos x="222" y="35"/>
                </a:cxn>
                <a:cxn ang="0">
                  <a:pos x="197" y="0"/>
                </a:cxn>
              </a:cxnLst>
              <a:rect l="0" t="0" r="r" b="b"/>
              <a:pathLst>
                <a:path w="222" h="125">
                  <a:moveTo>
                    <a:pt x="197" y="0"/>
                  </a:moveTo>
                  <a:lnTo>
                    <a:pt x="0" y="88"/>
                  </a:lnTo>
                  <a:lnTo>
                    <a:pt x="25" y="125"/>
                  </a:lnTo>
                  <a:lnTo>
                    <a:pt x="222" y="35"/>
                  </a:lnTo>
                  <a:lnTo>
                    <a:pt x="197" y="0"/>
                  </a:lnTo>
                </a:path>
              </a:pathLst>
            </a:custGeom>
            <a:noFill/>
            <a:ln w="3175">
              <a:solidFill>
                <a:srgbClr val="73F8F8"/>
              </a:solidFill>
              <a:prstDash val="solid"/>
              <a:round/>
              <a:headEnd/>
              <a:tailEnd/>
            </a:ln>
          </p:spPr>
          <p:txBody>
            <a:bodyPr/>
            <a:lstStyle/>
            <a:p>
              <a:endParaRPr lang="ja-JP" altLang="en-US"/>
            </a:p>
          </p:txBody>
        </p:sp>
        <p:sp>
          <p:nvSpPr>
            <p:cNvPr id="83" name="Freeform 40"/>
            <p:cNvSpPr>
              <a:spLocks noChangeAspect="1"/>
            </p:cNvSpPr>
            <p:nvPr/>
          </p:nvSpPr>
          <p:spPr bwMode="auto">
            <a:xfrm>
              <a:off x="1898" y="1969"/>
              <a:ext cx="214" cy="138"/>
            </a:xfrm>
            <a:custGeom>
              <a:avLst/>
              <a:gdLst/>
              <a:ahLst/>
              <a:cxnLst>
                <a:cxn ang="0">
                  <a:pos x="199" y="0"/>
                </a:cxn>
                <a:cxn ang="0">
                  <a:pos x="0" y="90"/>
                </a:cxn>
                <a:cxn ang="0">
                  <a:pos x="17" y="138"/>
                </a:cxn>
                <a:cxn ang="0">
                  <a:pos x="214" y="48"/>
                </a:cxn>
                <a:cxn ang="0">
                  <a:pos x="199" y="0"/>
                </a:cxn>
              </a:cxnLst>
              <a:rect l="0" t="0" r="r" b="b"/>
              <a:pathLst>
                <a:path w="214" h="138">
                  <a:moveTo>
                    <a:pt x="199" y="0"/>
                  </a:moveTo>
                  <a:lnTo>
                    <a:pt x="0" y="90"/>
                  </a:lnTo>
                  <a:lnTo>
                    <a:pt x="17" y="138"/>
                  </a:lnTo>
                  <a:lnTo>
                    <a:pt x="214" y="48"/>
                  </a:lnTo>
                  <a:lnTo>
                    <a:pt x="199" y="0"/>
                  </a:lnTo>
                  <a:close/>
                </a:path>
              </a:pathLst>
            </a:custGeom>
            <a:solidFill>
              <a:srgbClr val="54CBCB"/>
            </a:solidFill>
            <a:ln w="9525">
              <a:noFill/>
              <a:round/>
              <a:headEnd/>
              <a:tailEnd/>
            </a:ln>
          </p:spPr>
          <p:txBody>
            <a:bodyPr/>
            <a:lstStyle/>
            <a:p>
              <a:endParaRPr lang="ja-JP" altLang="en-US"/>
            </a:p>
          </p:txBody>
        </p:sp>
        <p:sp>
          <p:nvSpPr>
            <p:cNvPr id="84" name="Freeform 41"/>
            <p:cNvSpPr>
              <a:spLocks noChangeAspect="1"/>
            </p:cNvSpPr>
            <p:nvPr/>
          </p:nvSpPr>
          <p:spPr bwMode="auto">
            <a:xfrm>
              <a:off x="1898" y="1969"/>
              <a:ext cx="214" cy="138"/>
            </a:xfrm>
            <a:custGeom>
              <a:avLst/>
              <a:gdLst/>
              <a:ahLst/>
              <a:cxnLst>
                <a:cxn ang="0">
                  <a:pos x="199" y="0"/>
                </a:cxn>
                <a:cxn ang="0">
                  <a:pos x="0" y="90"/>
                </a:cxn>
                <a:cxn ang="0">
                  <a:pos x="17" y="138"/>
                </a:cxn>
                <a:cxn ang="0">
                  <a:pos x="214" y="48"/>
                </a:cxn>
                <a:cxn ang="0">
                  <a:pos x="199" y="0"/>
                </a:cxn>
              </a:cxnLst>
              <a:rect l="0" t="0" r="r" b="b"/>
              <a:pathLst>
                <a:path w="214" h="138">
                  <a:moveTo>
                    <a:pt x="199" y="0"/>
                  </a:moveTo>
                  <a:lnTo>
                    <a:pt x="0" y="90"/>
                  </a:lnTo>
                  <a:lnTo>
                    <a:pt x="17" y="138"/>
                  </a:lnTo>
                  <a:lnTo>
                    <a:pt x="214" y="48"/>
                  </a:lnTo>
                  <a:lnTo>
                    <a:pt x="199" y="0"/>
                  </a:lnTo>
                </a:path>
              </a:pathLst>
            </a:custGeom>
            <a:noFill/>
            <a:ln w="3175">
              <a:solidFill>
                <a:srgbClr val="54CBCB"/>
              </a:solidFill>
              <a:prstDash val="solid"/>
              <a:round/>
              <a:headEnd/>
              <a:tailEnd/>
            </a:ln>
          </p:spPr>
          <p:txBody>
            <a:bodyPr/>
            <a:lstStyle/>
            <a:p>
              <a:endParaRPr lang="ja-JP" altLang="en-US"/>
            </a:p>
          </p:txBody>
        </p:sp>
        <p:sp>
          <p:nvSpPr>
            <p:cNvPr id="85" name="Freeform 42"/>
            <p:cNvSpPr>
              <a:spLocks noChangeAspect="1"/>
            </p:cNvSpPr>
            <p:nvPr/>
          </p:nvSpPr>
          <p:spPr bwMode="auto">
            <a:xfrm>
              <a:off x="1875" y="1915"/>
              <a:ext cx="222" cy="144"/>
            </a:xfrm>
            <a:custGeom>
              <a:avLst/>
              <a:gdLst/>
              <a:ahLst/>
              <a:cxnLst>
                <a:cxn ang="0">
                  <a:pos x="198" y="0"/>
                </a:cxn>
                <a:cxn ang="0">
                  <a:pos x="0" y="90"/>
                </a:cxn>
                <a:cxn ang="0">
                  <a:pos x="23" y="144"/>
                </a:cxn>
                <a:cxn ang="0">
                  <a:pos x="222" y="54"/>
                </a:cxn>
                <a:cxn ang="0">
                  <a:pos x="198" y="0"/>
                </a:cxn>
              </a:cxnLst>
              <a:rect l="0" t="0" r="r" b="b"/>
              <a:pathLst>
                <a:path w="222" h="144">
                  <a:moveTo>
                    <a:pt x="198" y="0"/>
                  </a:moveTo>
                  <a:lnTo>
                    <a:pt x="0" y="90"/>
                  </a:lnTo>
                  <a:lnTo>
                    <a:pt x="23" y="144"/>
                  </a:lnTo>
                  <a:lnTo>
                    <a:pt x="222" y="54"/>
                  </a:lnTo>
                  <a:lnTo>
                    <a:pt x="198" y="0"/>
                  </a:lnTo>
                  <a:close/>
                </a:path>
              </a:pathLst>
            </a:custGeom>
            <a:solidFill>
              <a:srgbClr val="6CEEEE"/>
            </a:solidFill>
            <a:ln w="9525">
              <a:noFill/>
              <a:round/>
              <a:headEnd/>
              <a:tailEnd/>
            </a:ln>
          </p:spPr>
          <p:txBody>
            <a:bodyPr/>
            <a:lstStyle/>
            <a:p>
              <a:endParaRPr lang="ja-JP" altLang="en-US"/>
            </a:p>
          </p:txBody>
        </p:sp>
        <p:sp>
          <p:nvSpPr>
            <p:cNvPr id="86" name="Freeform 43"/>
            <p:cNvSpPr>
              <a:spLocks noChangeAspect="1"/>
            </p:cNvSpPr>
            <p:nvPr/>
          </p:nvSpPr>
          <p:spPr bwMode="auto">
            <a:xfrm>
              <a:off x="1875" y="1915"/>
              <a:ext cx="222" cy="144"/>
            </a:xfrm>
            <a:custGeom>
              <a:avLst/>
              <a:gdLst/>
              <a:ahLst/>
              <a:cxnLst>
                <a:cxn ang="0">
                  <a:pos x="198" y="0"/>
                </a:cxn>
                <a:cxn ang="0">
                  <a:pos x="0" y="90"/>
                </a:cxn>
                <a:cxn ang="0">
                  <a:pos x="23" y="144"/>
                </a:cxn>
                <a:cxn ang="0">
                  <a:pos x="222" y="54"/>
                </a:cxn>
                <a:cxn ang="0">
                  <a:pos x="198" y="0"/>
                </a:cxn>
              </a:cxnLst>
              <a:rect l="0" t="0" r="r" b="b"/>
              <a:pathLst>
                <a:path w="222" h="144">
                  <a:moveTo>
                    <a:pt x="198" y="0"/>
                  </a:moveTo>
                  <a:lnTo>
                    <a:pt x="0" y="90"/>
                  </a:lnTo>
                  <a:lnTo>
                    <a:pt x="23" y="144"/>
                  </a:lnTo>
                  <a:lnTo>
                    <a:pt x="222" y="54"/>
                  </a:lnTo>
                  <a:lnTo>
                    <a:pt x="198" y="0"/>
                  </a:lnTo>
                </a:path>
              </a:pathLst>
            </a:custGeom>
            <a:noFill/>
            <a:ln w="3175">
              <a:solidFill>
                <a:srgbClr val="6CEEEE"/>
              </a:solidFill>
              <a:prstDash val="solid"/>
              <a:round/>
              <a:headEnd/>
              <a:tailEnd/>
            </a:ln>
          </p:spPr>
          <p:txBody>
            <a:bodyPr/>
            <a:lstStyle/>
            <a:p>
              <a:endParaRPr lang="ja-JP" altLang="en-US"/>
            </a:p>
          </p:txBody>
        </p:sp>
        <p:sp>
          <p:nvSpPr>
            <p:cNvPr id="87" name="Freeform 44"/>
            <p:cNvSpPr>
              <a:spLocks noChangeAspect="1"/>
            </p:cNvSpPr>
            <p:nvPr/>
          </p:nvSpPr>
          <p:spPr bwMode="auto">
            <a:xfrm>
              <a:off x="1850" y="1867"/>
              <a:ext cx="223" cy="138"/>
            </a:xfrm>
            <a:custGeom>
              <a:avLst/>
              <a:gdLst/>
              <a:ahLst/>
              <a:cxnLst>
                <a:cxn ang="0">
                  <a:pos x="197" y="0"/>
                </a:cxn>
                <a:cxn ang="0">
                  <a:pos x="0" y="90"/>
                </a:cxn>
                <a:cxn ang="0">
                  <a:pos x="25" y="138"/>
                </a:cxn>
                <a:cxn ang="0">
                  <a:pos x="223" y="48"/>
                </a:cxn>
                <a:cxn ang="0">
                  <a:pos x="197" y="0"/>
                </a:cxn>
              </a:cxnLst>
              <a:rect l="0" t="0" r="r" b="b"/>
              <a:pathLst>
                <a:path w="223" h="138">
                  <a:moveTo>
                    <a:pt x="197" y="0"/>
                  </a:moveTo>
                  <a:lnTo>
                    <a:pt x="0" y="90"/>
                  </a:lnTo>
                  <a:lnTo>
                    <a:pt x="25" y="138"/>
                  </a:lnTo>
                  <a:lnTo>
                    <a:pt x="223" y="48"/>
                  </a:lnTo>
                  <a:lnTo>
                    <a:pt x="197" y="0"/>
                  </a:lnTo>
                  <a:close/>
                </a:path>
              </a:pathLst>
            </a:custGeom>
            <a:solidFill>
              <a:srgbClr val="78FEFE"/>
            </a:solidFill>
            <a:ln w="9525">
              <a:noFill/>
              <a:round/>
              <a:headEnd/>
              <a:tailEnd/>
            </a:ln>
          </p:spPr>
          <p:txBody>
            <a:bodyPr/>
            <a:lstStyle/>
            <a:p>
              <a:endParaRPr lang="ja-JP" altLang="en-US"/>
            </a:p>
          </p:txBody>
        </p:sp>
        <p:sp>
          <p:nvSpPr>
            <p:cNvPr id="88" name="Freeform 45"/>
            <p:cNvSpPr>
              <a:spLocks noChangeAspect="1"/>
            </p:cNvSpPr>
            <p:nvPr/>
          </p:nvSpPr>
          <p:spPr bwMode="auto">
            <a:xfrm>
              <a:off x="1850" y="1867"/>
              <a:ext cx="223" cy="138"/>
            </a:xfrm>
            <a:custGeom>
              <a:avLst/>
              <a:gdLst/>
              <a:ahLst/>
              <a:cxnLst>
                <a:cxn ang="0">
                  <a:pos x="197" y="0"/>
                </a:cxn>
                <a:cxn ang="0">
                  <a:pos x="0" y="90"/>
                </a:cxn>
                <a:cxn ang="0">
                  <a:pos x="25" y="138"/>
                </a:cxn>
                <a:cxn ang="0">
                  <a:pos x="223" y="48"/>
                </a:cxn>
                <a:cxn ang="0">
                  <a:pos x="197" y="0"/>
                </a:cxn>
              </a:cxnLst>
              <a:rect l="0" t="0" r="r" b="b"/>
              <a:pathLst>
                <a:path w="223" h="138">
                  <a:moveTo>
                    <a:pt x="197" y="0"/>
                  </a:moveTo>
                  <a:lnTo>
                    <a:pt x="0" y="90"/>
                  </a:lnTo>
                  <a:lnTo>
                    <a:pt x="25" y="138"/>
                  </a:lnTo>
                  <a:lnTo>
                    <a:pt x="223" y="48"/>
                  </a:lnTo>
                  <a:lnTo>
                    <a:pt x="197" y="0"/>
                  </a:lnTo>
                </a:path>
              </a:pathLst>
            </a:custGeom>
            <a:noFill/>
            <a:ln w="3175">
              <a:solidFill>
                <a:srgbClr val="78FEFE"/>
              </a:solidFill>
              <a:prstDash val="solid"/>
              <a:round/>
              <a:headEnd/>
              <a:tailEnd/>
            </a:ln>
          </p:spPr>
          <p:txBody>
            <a:bodyPr/>
            <a:lstStyle/>
            <a:p>
              <a:endParaRPr lang="ja-JP" altLang="en-US"/>
            </a:p>
          </p:txBody>
        </p:sp>
        <p:sp>
          <p:nvSpPr>
            <p:cNvPr id="89" name="Freeform 46"/>
            <p:cNvSpPr>
              <a:spLocks noChangeAspect="1"/>
            </p:cNvSpPr>
            <p:nvPr/>
          </p:nvSpPr>
          <p:spPr bwMode="auto">
            <a:xfrm>
              <a:off x="1792" y="1903"/>
              <a:ext cx="132" cy="264"/>
            </a:xfrm>
            <a:custGeom>
              <a:avLst/>
              <a:gdLst/>
              <a:ahLst/>
              <a:cxnLst>
                <a:cxn ang="0">
                  <a:pos x="83" y="102"/>
                </a:cxn>
                <a:cxn ang="0">
                  <a:pos x="58" y="54"/>
                </a:cxn>
                <a:cxn ang="0">
                  <a:pos x="33" y="17"/>
                </a:cxn>
                <a:cxn ang="0">
                  <a:pos x="14" y="0"/>
                </a:cxn>
                <a:cxn ang="0">
                  <a:pos x="2" y="2"/>
                </a:cxn>
                <a:cxn ang="0">
                  <a:pos x="0" y="24"/>
                </a:cxn>
                <a:cxn ang="0">
                  <a:pos x="9" y="62"/>
                </a:cxn>
                <a:cxn ang="0">
                  <a:pos x="26" y="111"/>
                </a:cxn>
                <a:cxn ang="0">
                  <a:pos x="49" y="162"/>
                </a:cxn>
                <a:cxn ang="0">
                  <a:pos x="75" y="211"/>
                </a:cxn>
                <a:cxn ang="0">
                  <a:pos x="99" y="245"/>
                </a:cxn>
                <a:cxn ang="0">
                  <a:pos x="118" y="264"/>
                </a:cxn>
                <a:cxn ang="0">
                  <a:pos x="130" y="264"/>
                </a:cxn>
                <a:cxn ang="0">
                  <a:pos x="132" y="242"/>
                </a:cxn>
                <a:cxn ang="0">
                  <a:pos x="123" y="204"/>
                </a:cxn>
                <a:cxn ang="0">
                  <a:pos x="106" y="156"/>
                </a:cxn>
                <a:cxn ang="0">
                  <a:pos x="83" y="102"/>
                </a:cxn>
              </a:cxnLst>
              <a:rect l="0" t="0" r="r" b="b"/>
              <a:pathLst>
                <a:path w="132" h="264">
                  <a:moveTo>
                    <a:pt x="83" y="102"/>
                  </a:moveTo>
                  <a:lnTo>
                    <a:pt x="58" y="54"/>
                  </a:lnTo>
                  <a:lnTo>
                    <a:pt x="33" y="17"/>
                  </a:lnTo>
                  <a:lnTo>
                    <a:pt x="14" y="0"/>
                  </a:lnTo>
                  <a:lnTo>
                    <a:pt x="2" y="2"/>
                  </a:lnTo>
                  <a:lnTo>
                    <a:pt x="0" y="24"/>
                  </a:lnTo>
                  <a:lnTo>
                    <a:pt x="9" y="62"/>
                  </a:lnTo>
                  <a:lnTo>
                    <a:pt x="26" y="111"/>
                  </a:lnTo>
                  <a:lnTo>
                    <a:pt x="49" y="162"/>
                  </a:lnTo>
                  <a:lnTo>
                    <a:pt x="75" y="211"/>
                  </a:lnTo>
                  <a:lnTo>
                    <a:pt x="99" y="245"/>
                  </a:lnTo>
                  <a:lnTo>
                    <a:pt x="118" y="264"/>
                  </a:lnTo>
                  <a:lnTo>
                    <a:pt x="130" y="264"/>
                  </a:lnTo>
                  <a:lnTo>
                    <a:pt x="132" y="242"/>
                  </a:lnTo>
                  <a:lnTo>
                    <a:pt x="123" y="204"/>
                  </a:lnTo>
                  <a:lnTo>
                    <a:pt x="106" y="156"/>
                  </a:lnTo>
                  <a:lnTo>
                    <a:pt x="83" y="102"/>
                  </a:lnTo>
                  <a:close/>
                </a:path>
              </a:pathLst>
            </a:custGeom>
            <a:solidFill>
              <a:srgbClr val="3EACAC"/>
            </a:solidFill>
            <a:ln w="9525">
              <a:noFill/>
              <a:round/>
              <a:headEnd/>
              <a:tailEnd/>
            </a:ln>
          </p:spPr>
          <p:txBody>
            <a:bodyPr/>
            <a:lstStyle/>
            <a:p>
              <a:endParaRPr lang="ja-JP" altLang="en-US"/>
            </a:p>
          </p:txBody>
        </p:sp>
        <p:sp>
          <p:nvSpPr>
            <p:cNvPr id="90" name="Freeform 47"/>
            <p:cNvSpPr>
              <a:spLocks noChangeAspect="1"/>
            </p:cNvSpPr>
            <p:nvPr/>
          </p:nvSpPr>
          <p:spPr bwMode="auto">
            <a:xfrm>
              <a:off x="1792" y="1903"/>
              <a:ext cx="132" cy="264"/>
            </a:xfrm>
            <a:custGeom>
              <a:avLst/>
              <a:gdLst/>
              <a:ahLst/>
              <a:cxnLst>
                <a:cxn ang="0">
                  <a:pos x="83" y="102"/>
                </a:cxn>
                <a:cxn ang="0">
                  <a:pos x="58" y="54"/>
                </a:cxn>
                <a:cxn ang="0">
                  <a:pos x="33" y="17"/>
                </a:cxn>
                <a:cxn ang="0">
                  <a:pos x="14" y="0"/>
                </a:cxn>
                <a:cxn ang="0">
                  <a:pos x="2" y="2"/>
                </a:cxn>
                <a:cxn ang="0">
                  <a:pos x="0" y="24"/>
                </a:cxn>
                <a:cxn ang="0">
                  <a:pos x="9" y="62"/>
                </a:cxn>
                <a:cxn ang="0">
                  <a:pos x="26" y="111"/>
                </a:cxn>
                <a:cxn ang="0">
                  <a:pos x="49" y="162"/>
                </a:cxn>
                <a:cxn ang="0">
                  <a:pos x="75" y="211"/>
                </a:cxn>
                <a:cxn ang="0">
                  <a:pos x="99" y="245"/>
                </a:cxn>
                <a:cxn ang="0">
                  <a:pos x="118" y="264"/>
                </a:cxn>
                <a:cxn ang="0">
                  <a:pos x="130" y="264"/>
                </a:cxn>
                <a:cxn ang="0">
                  <a:pos x="132" y="242"/>
                </a:cxn>
                <a:cxn ang="0">
                  <a:pos x="123" y="204"/>
                </a:cxn>
                <a:cxn ang="0">
                  <a:pos x="106" y="156"/>
                </a:cxn>
                <a:cxn ang="0">
                  <a:pos x="83" y="102"/>
                </a:cxn>
              </a:cxnLst>
              <a:rect l="0" t="0" r="r" b="b"/>
              <a:pathLst>
                <a:path w="132" h="264">
                  <a:moveTo>
                    <a:pt x="83" y="102"/>
                  </a:moveTo>
                  <a:lnTo>
                    <a:pt x="58" y="54"/>
                  </a:lnTo>
                  <a:lnTo>
                    <a:pt x="33" y="17"/>
                  </a:lnTo>
                  <a:lnTo>
                    <a:pt x="14" y="0"/>
                  </a:lnTo>
                  <a:lnTo>
                    <a:pt x="2" y="2"/>
                  </a:lnTo>
                  <a:lnTo>
                    <a:pt x="0" y="24"/>
                  </a:lnTo>
                  <a:lnTo>
                    <a:pt x="9" y="62"/>
                  </a:lnTo>
                  <a:lnTo>
                    <a:pt x="26" y="111"/>
                  </a:lnTo>
                  <a:lnTo>
                    <a:pt x="49" y="162"/>
                  </a:lnTo>
                  <a:lnTo>
                    <a:pt x="75" y="211"/>
                  </a:lnTo>
                  <a:lnTo>
                    <a:pt x="99" y="245"/>
                  </a:lnTo>
                  <a:lnTo>
                    <a:pt x="118" y="264"/>
                  </a:lnTo>
                  <a:lnTo>
                    <a:pt x="130" y="264"/>
                  </a:lnTo>
                  <a:lnTo>
                    <a:pt x="132" y="242"/>
                  </a:lnTo>
                  <a:lnTo>
                    <a:pt x="123" y="204"/>
                  </a:lnTo>
                  <a:lnTo>
                    <a:pt x="106" y="156"/>
                  </a:lnTo>
                  <a:lnTo>
                    <a:pt x="83" y="102"/>
                  </a:lnTo>
                </a:path>
              </a:pathLst>
            </a:custGeom>
            <a:noFill/>
            <a:ln w="3175">
              <a:solidFill>
                <a:srgbClr val="3EACAC"/>
              </a:solidFill>
              <a:prstDash val="solid"/>
              <a:round/>
              <a:headEnd/>
              <a:tailEnd/>
            </a:ln>
          </p:spPr>
          <p:txBody>
            <a:bodyPr/>
            <a:lstStyle/>
            <a:p>
              <a:endParaRPr lang="ja-JP" altLang="en-US"/>
            </a:p>
          </p:txBody>
        </p:sp>
        <p:sp>
          <p:nvSpPr>
            <p:cNvPr id="91" name="Line 48"/>
            <p:cNvSpPr>
              <a:spLocks noChangeAspect="1" noChangeShapeType="1"/>
            </p:cNvSpPr>
            <p:nvPr/>
          </p:nvSpPr>
          <p:spPr bwMode="auto">
            <a:xfrm flipH="1" flipV="1">
              <a:off x="1990" y="1891"/>
              <a:ext cx="41" cy="211"/>
            </a:xfrm>
            <a:prstGeom prst="line">
              <a:avLst/>
            </a:prstGeom>
            <a:noFill/>
            <a:ln w="11113">
              <a:solidFill>
                <a:srgbClr val="000000"/>
              </a:solidFill>
              <a:round/>
              <a:headEnd/>
              <a:tailEnd/>
            </a:ln>
          </p:spPr>
          <p:txBody>
            <a:bodyPr/>
            <a:lstStyle/>
            <a:p>
              <a:endParaRPr lang="ja-JP" altLang="en-US"/>
            </a:p>
          </p:txBody>
        </p:sp>
        <p:sp>
          <p:nvSpPr>
            <p:cNvPr id="92" name="Line 49"/>
            <p:cNvSpPr>
              <a:spLocks noChangeAspect="1" noChangeShapeType="1"/>
            </p:cNvSpPr>
            <p:nvPr/>
          </p:nvSpPr>
          <p:spPr bwMode="auto">
            <a:xfrm>
              <a:off x="1901" y="1861"/>
              <a:ext cx="66" cy="9"/>
            </a:xfrm>
            <a:prstGeom prst="line">
              <a:avLst/>
            </a:prstGeom>
            <a:noFill/>
            <a:ln w="11113">
              <a:solidFill>
                <a:srgbClr val="000000"/>
              </a:solidFill>
              <a:round/>
              <a:headEnd/>
              <a:tailEnd/>
            </a:ln>
          </p:spPr>
          <p:txBody>
            <a:bodyPr/>
            <a:lstStyle/>
            <a:p>
              <a:endParaRPr lang="ja-JP" altLang="en-US"/>
            </a:p>
          </p:txBody>
        </p:sp>
      </p:grpSp>
      <p:grpSp>
        <p:nvGrpSpPr>
          <p:cNvPr id="4" name="Group 50"/>
          <p:cNvGrpSpPr>
            <a:grpSpLocks noChangeAspect="1"/>
          </p:cNvGrpSpPr>
          <p:nvPr/>
        </p:nvGrpSpPr>
        <p:grpSpPr bwMode="auto">
          <a:xfrm>
            <a:off x="576882" y="5619802"/>
            <a:ext cx="433129" cy="339110"/>
            <a:chOff x="-960" y="2973"/>
            <a:chExt cx="358" cy="292"/>
          </a:xfrm>
        </p:grpSpPr>
        <p:sp>
          <p:nvSpPr>
            <p:cNvPr id="94" name="Freeform 51"/>
            <p:cNvSpPr>
              <a:spLocks noChangeAspect="1"/>
            </p:cNvSpPr>
            <p:nvPr/>
          </p:nvSpPr>
          <p:spPr bwMode="auto">
            <a:xfrm>
              <a:off x="-903" y="3092"/>
              <a:ext cx="301" cy="173"/>
            </a:xfrm>
            <a:custGeom>
              <a:avLst/>
              <a:gdLst/>
              <a:ahLst/>
              <a:cxnLst>
                <a:cxn ang="0">
                  <a:pos x="294" y="51"/>
                </a:cxn>
                <a:cxn ang="0">
                  <a:pos x="301" y="0"/>
                </a:cxn>
                <a:cxn ang="0">
                  <a:pos x="5" y="125"/>
                </a:cxn>
                <a:cxn ang="0">
                  <a:pos x="0" y="173"/>
                </a:cxn>
                <a:cxn ang="0">
                  <a:pos x="294" y="51"/>
                </a:cxn>
              </a:cxnLst>
              <a:rect l="0" t="0" r="r" b="b"/>
              <a:pathLst>
                <a:path w="301" h="173">
                  <a:moveTo>
                    <a:pt x="294" y="51"/>
                  </a:moveTo>
                  <a:lnTo>
                    <a:pt x="301" y="0"/>
                  </a:lnTo>
                  <a:lnTo>
                    <a:pt x="5" y="125"/>
                  </a:lnTo>
                  <a:lnTo>
                    <a:pt x="0" y="173"/>
                  </a:lnTo>
                  <a:lnTo>
                    <a:pt x="294" y="51"/>
                  </a:lnTo>
                  <a:close/>
                </a:path>
              </a:pathLst>
            </a:custGeom>
            <a:solidFill>
              <a:srgbClr val="626262"/>
            </a:solidFill>
            <a:ln w="9525">
              <a:noFill/>
              <a:round/>
              <a:headEnd/>
              <a:tailEnd/>
            </a:ln>
          </p:spPr>
          <p:txBody>
            <a:bodyPr/>
            <a:lstStyle/>
            <a:p>
              <a:endParaRPr lang="ja-JP" altLang="en-US"/>
            </a:p>
          </p:txBody>
        </p:sp>
        <p:sp>
          <p:nvSpPr>
            <p:cNvPr id="95" name="Freeform 52"/>
            <p:cNvSpPr>
              <a:spLocks noChangeAspect="1"/>
            </p:cNvSpPr>
            <p:nvPr/>
          </p:nvSpPr>
          <p:spPr bwMode="auto">
            <a:xfrm>
              <a:off x="-903" y="3092"/>
              <a:ext cx="301" cy="173"/>
            </a:xfrm>
            <a:custGeom>
              <a:avLst/>
              <a:gdLst/>
              <a:ahLst/>
              <a:cxnLst>
                <a:cxn ang="0">
                  <a:pos x="294" y="51"/>
                </a:cxn>
                <a:cxn ang="0">
                  <a:pos x="301" y="0"/>
                </a:cxn>
                <a:cxn ang="0">
                  <a:pos x="5" y="125"/>
                </a:cxn>
                <a:cxn ang="0">
                  <a:pos x="0" y="173"/>
                </a:cxn>
                <a:cxn ang="0">
                  <a:pos x="294" y="51"/>
                </a:cxn>
              </a:cxnLst>
              <a:rect l="0" t="0" r="r" b="b"/>
              <a:pathLst>
                <a:path w="301" h="173">
                  <a:moveTo>
                    <a:pt x="294" y="51"/>
                  </a:moveTo>
                  <a:lnTo>
                    <a:pt x="301" y="0"/>
                  </a:lnTo>
                  <a:lnTo>
                    <a:pt x="5" y="125"/>
                  </a:lnTo>
                  <a:lnTo>
                    <a:pt x="0" y="173"/>
                  </a:lnTo>
                  <a:lnTo>
                    <a:pt x="294" y="51"/>
                  </a:lnTo>
                </a:path>
              </a:pathLst>
            </a:custGeom>
            <a:noFill/>
            <a:ln w="3175">
              <a:solidFill>
                <a:srgbClr val="626262"/>
              </a:solidFill>
              <a:prstDash val="solid"/>
              <a:round/>
              <a:headEnd/>
              <a:tailEnd/>
            </a:ln>
          </p:spPr>
          <p:txBody>
            <a:bodyPr/>
            <a:lstStyle/>
            <a:p>
              <a:endParaRPr lang="ja-JP" altLang="en-US"/>
            </a:p>
          </p:txBody>
        </p:sp>
        <p:sp>
          <p:nvSpPr>
            <p:cNvPr id="96" name="Freeform 53"/>
            <p:cNvSpPr>
              <a:spLocks noChangeAspect="1"/>
            </p:cNvSpPr>
            <p:nvPr/>
          </p:nvSpPr>
          <p:spPr bwMode="auto">
            <a:xfrm>
              <a:off x="-960" y="3096"/>
              <a:ext cx="62" cy="169"/>
            </a:xfrm>
            <a:custGeom>
              <a:avLst/>
              <a:gdLst/>
              <a:ahLst/>
              <a:cxnLst>
                <a:cxn ang="0">
                  <a:pos x="57" y="169"/>
                </a:cxn>
                <a:cxn ang="0">
                  <a:pos x="62" y="121"/>
                </a:cxn>
                <a:cxn ang="0">
                  <a:pos x="3" y="0"/>
                </a:cxn>
                <a:cxn ang="0">
                  <a:pos x="0" y="48"/>
                </a:cxn>
                <a:cxn ang="0">
                  <a:pos x="57" y="169"/>
                </a:cxn>
              </a:cxnLst>
              <a:rect l="0" t="0" r="r" b="b"/>
              <a:pathLst>
                <a:path w="62" h="169">
                  <a:moveTo>
                    <a:pt x="57" y="169"/>
                  </a:moveTo>
                  <a:lnTo>
                    <a:pt x="62" y="121"/>
                  </a:lnTo>
                  <a:lnTo>
                    <a:pt x="3" y="0"/>
                  </a:lnTo>
                  <a:lnTo>
                    <a:pt x="0" y="48"/>
                  </a:lnTo>
                  <a:lnTo>
                    <a:pt x="57" y="169"/>
                  </a:lnTo>
                  <a:close/>
                </a:path>
              </a:pathLst>
            </a:custGeom>
            <a:solidFill>
              <a:srgbClr val="B5B5B5"/>
            </a:solidFill>
            <a:ln w="9525">
              <a:noFill/>
              <a:round/>
              <a:headEnd/>
              <a:tailEnd/>
            </a:ln>
          </p:spPr>
          <p:txBody>
            <a:bodyPr/>
            <a:lstStyle/>
            <a:p>
              <a:endParaRPr lang="ja-JP" altLang="en-US"/>
            </a:p>
          </p:txBody>
        </p:sp>
        <p:sp>
          <p:nvSpPr>
            <p:cNvPr id="97" name="Freeform 54"/>
            <p:cNvSpPr>
              <a:spLocks noChangeAspect="1"/>
            </p:cNvSpPr>
            <p:nvPr/>
          </p:nvSpPr>
          <p:spPr bwMode="auto">
            <a:xfrm>
              <a:off x="-960" y="3096"/>
              <a:ext cx="62" cy="169"/>
            </a:xfrm>
            <a:custGeom>
              <a:avLst/>
              <a:gdLst/>
              <a:ahLst/>
              <a:cxnLst>
                <a:cxn ang="0">
                  <a:pos x="57" y="169"/>
                </a:cxn>
                <a:cxn ang="0">
                  <a:pos x="62" y="121"/>
                </a:cxn>
                <a:cxn ang="0">
                  <a:pos x="3" y="0"/>
                </a:cxn>
                <a:cxn ang="0">
                  <a:pos x="0" y="48"/>
                </a:cxn>
                <a:cxn ang="0">
                  <a:pos x="57" y="169"/>
                </a:cxn>
              </a:cxnLst>
              <a:rect l="0" t="0" r="r" b="b"/>
              <a:pathLst>
                <a:path w="62" h="169">
                  <a:moveTo>
                    <a:pt x="57" y="169"/>
                  </a:moveTo>
                  <a:lnTo>
                    <a:pt x="62" y="121"/>
                  </a:lnTo>
                  <a:lnTo>
                    <a:pt x="3" y="0"/>
                  </a:lnTo>
                  <a:lnTo>
                    <a:pt x="0" y="48"/>
                  </a:lnTo>
                  <a:lnTo>
                    <a:pt x="57" y="169"/>
                  </a:lnTo>
                </a:path>
              </a:pathLst>
            </a:custGeom>
            <a:noFill/>
            <a:ln w="3175">
              <a:solidFill>
                <a:srgbClr val="B5B5B5"/>
              </a:solidFill>
              <a:prstDash val="solid"/>
              <a:round/>
              <a:headEnd/>
              <a:tailEnd/>
            </a:ln>
          </p:spPr>
          <p:txBody>
            <a:bodyPr/>
            <a:lstStyle/>
            <a:p>
              <a:endParaRPr lang="ja-JP" altLang="en-US"/>
            </a:p>
          </p:txBody>
        </p:sp>
        <p:sp>
          <p:nvSpPr>
            <p:cNvPr id="98" name="Freeform 55"/>
            <p:cNvSpPr>
              <a:spLocks noChangeAspect="1"/>
            </p:cNvSpPr>
            <p:nvPr/>
          </p:nvSpPr>
          <p:spPr bwMode="auto">
            <a:xfrm>
              <a:off x="-957" y="2973"/>
              <a:ext cx="355" cy="244"/>
            </a:xfrm>
            <a:custGeom>
              <a:avLst/>
              <a:gdLst/>
              <a:ahLst/>
              <a:cxnLst>
                <a:cxn ang="0">
                  <a:pos x="0" y="123"/>
                </a:cxn>
                <a:cxn ang="0">
                  <a:pos x="59" y="244"/>
                </a:cxn>
                <a:cxn ang="0">
                  <a:pos x="355" y="119"/>
                </a:cxn>
                <a:cxn ang="0">
                  <a:pos x="296" y="0"/>
                </a:cxn>
                <a:cxn ang="0">
                  <a:pos x="0" y="123"/>
                </a:cxn>
                <a:cxn ang="0">
                  <a:pos x="0" y="123"/>
                </a:cxn>
              </a:cxnLst>
              <a:rect l="0" t="0" r="r" b="b"/>
              <a:pathLst>
                <a:path w="355" h="244">
                  <a:moveTo>
                    <a:pt x="0" y="123"/>
                  </a:moveTo>
                  <a:lnTo>
                    <a:pt x="59" y="244"/>
                  </a:lnTo>
                  <a:lnTo>
                    <a:pt x="355" y="119"/>
                  </a:lnTo>
                  <a:lnTo>
                    <a:pt x="296" y="0"/>
                  </a:lnTo>
                  <a:lnTo>
                    <a:pt x="0" y="123"/>
                  </a:lnTo>
                  <a:lnTo>
                    <a:pt x="0" y="123"/>
                  </a:lnTo>
                  <a:close/>
                </a:path>
              </a:pathLst>
            </a:custGeom>
            <a:solidFill>
              <a:srgbClr val="D9D9D9"/>
            </a:solidFill>
            <a:ln w="9525">
              <a:noFill/>
              <a:round/>
              <a:headEnd/>
              <a:tailEnd/>
            </a:ln>
          </p:spPr>
          <p:txBody>
            <a:bodyPr/>
            <a:lstStyle/>
            <a:p>
              <a:endParaRPr lang="ja-JP" altLang="en-US"/>
            </a:p>
          </p:txBody>
        </p:sp>
        <p:sp>
          <p:nvSpPr>
            <p:cNvPr id="99" name="Freeform 56"/>
            <p:cNvSpPr>
              <a:spLocks noChangeAspect="1"/>
            </p:cNvSpPr>
            <p:nvPr/>
          </p:nvSpPr>
          <p:spPr bwMode="auto">
            <a:xfrm>
              <a:off x="-957" y="2973"/>
              <a:ext cx="355" cy="244"/>
            </a:xfrm>
            <a:custGeom>
              <a:avLst/>
              <a:gdLst/>
              <a:ahLst/>
              <a:cxnLst>
                <a:cxn ang="0">
                  <a:pos x="0" y="123"/>
                </a:cxn>
                <a:cxn ang="0">
                  <a:pos x="59" y="244"/>
                </a:cxn>
                <a:cxn ang="0">
                  <a:pos x="355" y="119"/>
                </a:cxn>
                <a:cxn ang="0">
                  <a:pos x="296" y="0"/>
                </a:cxn>
                <a:cxn ang="0">
                  <a:pos x="0" y="123"/>
                </a:cxn>
                <a:cxn ang="0">
                  <a:pos x="0" y="123"/>
                </a:cxn>
              </a:cxnLst>
              <a:rect l="0" t="0" r="r" b="b"/>
              <a:pathLst>
                <a:path w="355" h="244">
                  <a:moveTo>
                    <a:pt x="0" y="123"/>
                  </a:moveTo>
                  <a:lnTo>
                    <a:pt x="59" y="244"/>
                  </a:lnTo>
                  <a:lnTo>
                    <a:pt x="355" y="119"/>
                  </a:lnTo>
                  <a:lnTo>
                    <a:pt x="296" y="0"/>
                  </a:lnTo>
                  <a:lnTo>
                    <a:pt x="0" y="123"/>
                  </a:lnTo>
                  <a:lnTo>
                    <a:pt x="0" y="123"/>
                  </a:lnTo>
                </a:path>
              </a:pathLst>
            </a:custGeom>
            <a:noFill/>
            <a:ln w="3175">
              <a:solidFill>
                <a:srgbClr val="D9D9D9"/>
              </a:solidFill>
              <a:prstDash val="solid"/>
              <a:round/>
              <a:headEnd/>
              <a:tailEnd/>
            </a:ln>
          </p:spPr>
          <p:txBody>
            <a:bodyPr/>
            <a:lstStyle/>
            <a:p>
              <a:endParaRPr lang="ja-JP" altLang="en-US"/>
            </a:p>
          </p:txBody>
        </p:sp>
      </p:grpSp>
      <p:grpSp>
        <p:nvGrpSpPr>
          <p:cNvPr id="5" name="Group 57"/>
          <p:cNvGrpSpPr>
            <a:grpSpLocks noChangeAspect="1"/>
          </p:cNvGrpSpPr>
          <p:nvPr/>
        </p:nvGrpSpPr>
        <p:grpSpPr bwMode="auto">
          <a:xfrm>
            <a:off x="2473938" y="6087820"/>
            <a:ext cx="217774" cy="204395"/>
            <a:chOff x="608" y="3376"/>
            <a:chExt cx="180" cy="176"/>
          </a:xfrm>
        </p:grpSpPr>
        <p:sp>
          <p:nvSpPr>
            <p:cNvPr id="101" name="Freeform 58"/>
            <p:cNvSpPr>
              <a:spLocks noChangeAspect="1"/>
            </p:cNvSpPr>
            <p:nvPr/>
          </p:nvSpPr>
          <p:spPr bwMode="auto">
            <a:xfrm>
              <a:off x="726" y="3378"/>
              <a:ext cx="62" cy="93"/>
            </a:xfrm>
            <a:custGeom>
              <a:avLst/>
              <a:gdLst/>
              <a:ahLst/>
              <a:cxnLst>
                <a:cxn ang="0">
                  <a:pos x="0" y="0"/>
                </a:cxn>
                <a:cxn ang="0">
                  <a:pos x="52" y="86"/>
                </a:cxn>
                <a:cxn ang="0">
                  <a:pos x="62" y="93"/>
                </a:cxn>
                <a:cxn ang="0">
                  <a:pos x="10" y="7"/>
                </a:cxn>
                <a:cxn ang="0">
                  <a:pos x="0" y="0"/>
                </a:cxn>
              </a:cxnLst>
              <a:rect l="0" t="0" r="r" b="b"/>
              <a:pathLst>
                <a:path w="62" h="93">
                  <a:moveTo>
                    <a:pt x="0" y="0"/>
                  </a:moveTo>
                  <a:lnTo>
                    <a:pt x="52" y="86"/>
                  </a:lnTo>
                  <a:lnTo>
                    <a:pt x="62" y="93"/>
                  </a:lnTo>
                  <a:lnTo>
                    <a:pt x="10" y="7"/>
                  </a:lnTo>
                  <a:lnTo>
                    <a:pt x="0" y="0"/>
                  </a:lnTo>
                  <a:close/>
                </a:path>
              </a:pathLst>
            </a:custGeom>
            <a:solidFill>
              <a:srgbClr val="73730A"/>
            </a:solidFill>
            <a:ln w="9525">
              <a:noFill/>
              <a:round/>
              <a:headEnd/>
              <a:tailEnd/>
            </a:ln>
          </p:spPr>
          <p:txBody>
            <a:bodyPr/>
            <a:lstStyle/>
            <a:p>
              <a:endParaRPr lang="ja-JP" altLang="en-US"/>
            </a:p>
          </p:txBody>
        </p:sp>
        <p:sp>
          <p:nvSpPr>
            <p:cNvPr id="102" name="Freeform 59"/>
            <p:cNvSpPr>
              <a:spLocks noChangeAspect="1"/>
            </p:cNvSpPr>
            <p:nvPr/>
          </p:nvSpPr>
          <p:spPr bwMode="auto">
            <a:xfrm>
              <a:off x="726" y="3378"/>
              <a:ext cx="62" cy="93"/>
            </a:xfrm>
            <a:custGeom>
              <a:avLst/>
              <a:gdLst/>
              <a:ahLst/>
              <a:cxnLst>
                <a:cxn ang="0">
                  <a:pos x="0" y="0"/>
                </a:cxn>
                <a:cxn ang="0">
                  <a:pos x="52" y="86"/>
                </a:cxn>
                <a:cxn ang="0">
                  <a:pos x="62" y="93"/>
                </a:cxn>
                <a:cxn ang="0">
                  <a:pos x="10" y="7"/>
                </a:cxn>
                <a:cxn ang="0">
                  <a:pos x="0" y="0"/>
                </a:cxn>
              </a:cxnLst>
              <a:rect l="0" t="0" r="r" b="b"/>
              <a:pathLst>
                <a:path w="62" h="93">
                  <a:moveTo>
                    <a:pt x="0" y="0"/>
                  </a:moveTo>
                  <a:lnTo>
                    <a:pt x="52" y="86"/>
                  </a:lnTo>
                  <a:lnTo>
                    <a:pt x="62" y="93"/>
                  </a:lnTo>
                  <a:lnTo>
                    <a:pt x="10" y="7"/>
                  </a:lnTo>
                  <a:lnTo>
                    <a:pt x="0" y="0"/>
                  </a:lnTo>
                </a:path>
              </a:pathLst>
            </a:custGeom>
            <a:noFill/>
            <a:ln w="3175">
              <a:solidFill>
                <a:srgbClr val="73730A"/>
              </a:solidFill>
              <a:prstDash val="solid"/>
              <a:round/>
              <a:headEnd/>
              <a:tailEnd/>
            </a:ln>
          </p:spPr>
          <p:txBody>
            <a:bodyPr/>
            <a:lstStyle/>
            <a:p>
              <a:endParaRPr lang="ja-JP" altLang="en-US"/>
            </a:p>
          </p:txBody>
        </p:sp>
        <p:sp>
          <p:nvSpPr>
            <p:cNvPr id="103" name="Freeform 60"/>
            <p:cNvSpPr>
              <a:spLocks noChangeAspect="1"/>
            </p:cNvSpPr>
            <p:nvPr/>
          </p:nvSpPr>
          <p:spPr bwMode="auto">
            <a:xfrm>
              <a:off x="608" y="3445"/>
              <a:ext cx="52" cy="100"/>
            </a:xfrm>
            <a:custGeom>
              <a:avLst/>
              <a:gdLst/>
              <a:ahLst/>
              <a:cxnLst>
                <a:cxn ang="0">
                  <a:pos x="0" y="12"/>
                </a:cxn>
                <a:cxn ang="0">
                  <a:pos x="52" y="100"/>
                </a:cxn>
                <a:cxn ang="0">
                  <a:pos x="52" y="87"/>
                </a:cxn>
                <a:cxn ang="0">
                  <a:pos x="0" y="0"/>
                </a:cxn>
                <a:cxn ang="0">
                  <a:pos x="0" y="12"/>
                </a:cxn>
              </a:cxnLst>
              <a:rect l="0" t="0" r="r" b="b"/>
              <a:pathLst>
                <a:path w="52" h="100">
                  <a:moveTo>
                    <a:pt x="0" y="12"/>
                  </a:moveTo>
                  <a:lnTo>
                    <a:pt x="52" y="100"/>
                  </a:lnTo>
                  <a:lnTo>
                    <a:pt x="52" y="87"/>
                  </a:lnTo>
                  <a:lnTo>
                    <a:pt x="0" y="0"/>
                  </a:lnTo>
                  <a:lnTo>
                    <a:pt x="0" y="12"/>
                  </a:lnTo>
                  <a:close/>
                </a:path>
              </a:pathLst>
            </a:custGeom>
            <a:solidFill>
              <a:srgbClr val="ACAC2F"/>
            </a:solidFill>
            <a:ln w="9525">
              <a:noFill/>
              <a:round/>
              <a:headEnd/>
              <a:tailEnd/>
            </a:ln>
          </p:spPr>
          <p:txBody>
            <a:bodyPr/>
            <a:lstStyle/>
            <a:p>
              <a:endParaRPr lang="ja-JP" altLang="en-US"/>
            </a:p>
          </p:txBody>
        </p:sp>
        <p:sp>
          <p:nvSpPr>
            <p:cNvPr id="104" name="Freeform 61"/>
            <p:cNvSpPr>
              <a:spLocks noChangeAspect="1"/>
            </p:cNvSpPr>
            <p:nvPr/>
          </p:nvSpPr>
          <p:spPr bwMode="auto">
            <a:xfrm>
              <a:off x="608" y="3445"/>
              <a:ext cx="52" cy="100"/>
            </a:xfrm>
            <a:custGeom>
              <a:avLst/>
              <a:gdLst/>
              <a:ahLst/>
              <a:cxnLst>
                <a:cxn ang="0">
                  <a:pos x="0" y="12"/>
                </a:cxn>
                <a:cxn ang="0">
                  <a:pos x="52" y="100"/>
                </a:cxn>
                <a:cxn ang="0">
                  <a:pos x="52" y="87"/>
                </a:cxn>
                <a:cxn ang="0">
                  <a:pos x="0" y="0"/>
                </a:cxn>
                <a:cxn ang="0">
                  <a:pos x="0" y="12"/>
                </a:cxn>
              </a:cxnLst>
              <a:rect l="0" t="0" r="r" b="b"/>
              <a:pathLst>
                <a:path w="52" h="100">
                  <a:moveTo>
                    <a:pt x="0" y="12"/>
                  </a:moveTo>
                  <a:lnTo>
                    <a:pt x="52" y="100"/>
                  </a:lnTo>
                  <a:lnTo>
                    <a:pt x="52" y="87"/>
                  </a:lnTo>
                  <a:lnTo>
                    <a:pt x="0" y="0"/>
                  </a:lnTo>
                  <a:lnTo>
                    <a:pt x="0" y="12"/>
                  </a:lnTo>
                </a:path>
              </a:pathLst>
            </a:custGeom>
            <a:noFill/>
            <a:ln w="3175">
              <a:solidFill>
                <a:srgbClr val="ACAC2F"/>
              </a:solidFill>
              <a:prstDash val="solid"/>
              <a:round/>
              <a:headEnd/>
              <a:tailEnd/>
            </a:ln>
          </p:spPr>
          <p:txBody>
            <a:bodyPr/>
            <a:lstStyle/>
            <a:p>
              <a:endParaRPr lang="ja-JP" altLang="en-US"/>
            </a:p>
          </p:txBody>
        </p:sp>
        <p:sp>
          <p:nvSpPr>
            <p:cNvPr id="105" name="Freeform 62"/>
            <p:cNvSpPr>
              <a:spLocks noChangeAspect="1"/>
            </p:cNvSpPr>
            <p:nvPr/>
          </p:nvSpPr>
          <p:spPr bwMode="auto">
            <a:xfrm>
              <a:off x="708" y="3376"/>
              <a:ext cx="70" cy="88"/>
            </a:xfrm>
            <a:custGeom>
              <a:avLst/>
              <a:gdLst/>
              <a:ahLst/>
              <a:cxnLst>
                <a:cxn ang="0">
                  <a:pos x="0" y="0"/>
                </a:cxn>
                <a:cxn ang="0">
                  <a:pos x="51" y="88"/>
                </a:cxn>
                <a:cxn ang="0">
                  <a:pos x="70" y="88"/>
                </a:cxn>
                <a:cxn ang="0">
                  <a:pos x="18" y="2"/>
                </a:cxn>
                <a:cxn ang="0">
                  <a:pos x="0" y="0"/>
                </a:cxn>
              </a:cxnLst>
              <a:rect l="0" t="0" r="r" b="b"/>
              <a:pathLst>
                <a:path w="70" h="88">
                  <a:moveTo>
                    <a:pt x="0" y="0"/>
                  </a:moveTo>
                  <a:lnTo>
                    <a:pt x="51" y="88"/>
                  </a:lnTo>
                  <a:lnTo>
                    <a:pt x="70" y="88"/>
                  </a:lnTo>
                  <a:lnTo>
                    <a:pt x="18" y="2"/>
                  </a:lnTo>
                  <a:lnTo>
                    <a:pt x="0" y="0"/>
                  </a:lnTo>
                  <a:close/>
                </a:path>
              </a:pathLst>
            </a:custGeom>
            <a:solidFill>
              <a:srgbClr val="ADAD30"/>
            </a:solidFill>
            <a:ln w="9525">
              <a:noFill/>
              <a:round/>
              <a:headEnd/>
              <a:tailEnd/>
            </a:ln>
          </p:spPr>
          <p:txBody>
            <a:bodyPr/>
            <a:lstStyle/>
            <a:p>
              <a:endParaRPr lang="ja-JP" altLang="en-US"/>
            </a:p>
          </p:txBody>
        </p:sp>
        <p:sp>
          <p:nvSpPr>
            <p:cNvPr id="106" name="Freeform 63"/>
            <p:cNvSpPr>
              <a:spLocks noChangeAspect="1"/>
            </p:cNvSpPr>
            <p:nvPr/>
          </p:nvSpPr>
          <p:spPr bwMode="auto">
            <a:xfrm>
              <a:off x="708" y="3376"/>
              <a:ext cx="70" cy="88"/>
            </a:xfrm>
            <a:custGeom>
              <a:avLst/>
              <a:gdLst/>
              <a:ahLst/>
              <a:cxnLst>
                <a:cxn ang="0">
                  <a:pos x="0" y="0"/>
                </a:cxn>
                <a:cxn ang="0">
                  <a:pos x="51" y="88"/>
                </a:cxn>
                <a:cxn ang="0">
                  <a:pos x="70" y="88"/>
                </a:cxn>
                <a:cxn ang="0">
                  <a:pos x="18" y="2"/>
                </a:cxn>
                <a:cxn ang="0">
                  <a:pos x="0" y="0"/>
                </a:cxn>
              </a:cxnLst>
              <a:rect l="0" t="0" r="r" b="b"/>
              <a:pathLst>
                <a:path w="70" h="88">
                  <a:moveTo>
                    <a:pt x="0" y="0"/>
                  </a:moveTo>
                  <a:lnTo>
                    <a:pt x="51" y="88"/>
                  </a:lnTo>
                  <a:lnTo>
                    <a:pt x="70" y="88"/>
                  </a:lnTo>
                  <a:lnTo>
                    <a:pt x="18" y="2"/>
                  </a:lnTo>
                  <a:lnTo>
                    <a:pt x="0" y="0"/>
                  </a:lnTo>
                </a:path>
              </a:pathLst>
            </a:custGeom>
            <a:noFill/>
            <a:ln w="3175">
              <a:solidFill>
                <a:srgbClr val="ADAD30"/>
              </a:solidFill>
              <a:prstDash val="solid"/>
              <a:round/>
              <a:headEnd/>
              <a:tailEnd/>
            </a:ln>
          </p:spPr>
          <p:txBody>
            <a:bodyPr/>
            <a:lstStyle/>
            <a:p>
              <a:endParaRPr lang="ja-JP" altLang="en-US"/>
            </a:p>
          </p:txBody>
        </p:sp>
        <p:sp>
          <p:nvSpPr>
            <p:cNvPr id="107" name="Freeform 64"/>
            <p:cNvSpPr>
              <a:spLocks noChangeAspect="1"/>
            </p:cNvSpPr>
            <p:nvPr/>
          </p:nvSpPr>
          <p:spPr bwMode="auto">
            <a:xfrm>
              <a:off x="608" y="3428"/>
              <a:ext cx="61" cy="104"/>
            </a:xfrm>
            <a:custGeom>
              <a:avLst/>
              <a:gdLst/>
              <a:ahLst/>
              <a:cxnLst>
                <a:cxn ang="0">
                  <a:pos x="0" y="17"/>
                </a:cxn>
                <a:cxn ang="0">
                  <a:pos x="52" y="104"/>
                </a:cxn>
                <a:cxn ang="0">
                  <a:pos x="61" y="88"/>
                </a:cxn>
                <a:cxn ang="0">
                  <a:pos x="9" y="0"/>
                </a:cxn>
                <a:cxn ang="0">
                  <a:pos x="0" y="17"/>
                </a:cxn>
              </a:cxnLst>
              <a:rect l="0" t="0" r="r" b="b"/>
              <a:pathLst>
                <a:path w="61" h="104">
                  <a:moveTo>
                    <a:pt x="0" y="17"/>
                  </a:moveTo>
                  <a:lnTo>
                    <a:pt x="52" y="104"/>
                  </a:lnTo>
                  <a:lnTo>
                    <a:pt x="61" y="88"/>
                  </a:lnTo>
                  <a:lnTo>
                    <a:pt x="9" y="0"/>
                  </a:lnTo>
                  <a:lnTo>
                    <a:pt x="0" y="17"/>
                  </a:lnTo>
                  <a:close/>
                </a:path>
              </a:pathLst>
            </a:custGeom>
            <a:solidFill>
              <a:srgbClr val="DDDD4F"/>
            </a:solidFill>
            <a:ln w="9525">
              <a:noFill/>
              <a:round/>
              <a:headEnd/>
              <a:tailEnd/>
            </a:ln>
          </p:spPr>
          <p:txBody>
            <a:bodyPr/>
            <a:lstStyle/>
            <a:p>
              <a:endParaRPr lang="ja-JP" altLang="en-US"/>
            </a:p>
          </p:txBody>
        </p:sp>
        <p:sp>
          <p:nvSpPr>
            <p:cNvPr id="108" name="Freeform 65"/>
            <p:cNvSpPr>
              <a:spLocks noChangeAspect="1"/>
            </p:cNvSpPr>
            <p:nvPr/>
          </p:nvSpPr>
          <p:spPr bwMode="auto">
            <a:xfrm>
              <a:off x="608" y="3428"/>
              <a:ext cx="61" cy="104"/>
            </a:xfrm>
            <a:custGeom>
              <a:avLst/>
              <a:gdLst/>
              <a:ahLst/>
              <a:cxnLst>
                <a:cxn ang="0">
                  <a:pos x="0" y="17"/>
                </a:cxn>
                <a:cxn ang="0">
                  <a:pos x="52" y="104"/>
                </a:cxn>
                <a:cxn ang="0">
                  <a:pos x="61" y="88"/>
                </a:cxn>
                <a:cxn ang="0">
                  <a:pos x="9" y="0"/>
                </a:cxn>
                <a:cxn ang="0">
                  <a:pos x="0" y="17"/>
                </a:cxn>
              </a:cxnLst>
              <a:rect l="0" t="0" r="r" b="b"/>
              <a:pathLst>
                <a:path w="61" h="104">
                  <a:moveTo>
                    <a:pt x="0" y="17"/>
                  </a:moveTo>
                  <a:lnTo>
                    <a:pt x="52" y="104"/>
                  </a:lnTo>
                  <a:lnTo>
                    <a:pt x="61" y="88"/>
                  </a:lnTo>
                  <a:lnTo>
                    <a:pt x="9" y="0"/>
                  </a:lnTo>
                  <a:lnTo>
                    <a:pt x="0" y="17"/>
                  </a:lnTo>
                </a:path>
              </a:pathLst>
            </a:custGeom>
            <a:noFill/>
            <a:ln w="3175">
              <a:solidFill>
                <a:srgbClr val="DDDD4F"/>
              </a:solidFill>
              <a:prstDash val="solid"/>
              <a:round/>
              <a:headEnd/>
              <a:tailEnd/>
            </a:ln>
          </p:spPr>
          <p:txBody>
            <a:bodyPr/>
            <a:lstStyle/>
            <a:p>
              <a:endParaRPr lang="ja-JP" altLang="en-US"/>
            </a:p>
          </p:txBody>
        </p:sp>
        <p:sp>
          <p:nvSpPr>
            <p:cNvPr id="109" name="Freeform 66"/>
            <p:cNvSpPr>
              <a:spLocks noChangeAspect="1"/>
            </p:cNvSpPr>
            <p:nvPr/>
          </p:nvSpPr>
          <p:spPr bwMode="auto">
            <a:xfrm>
              <a:off x="684" y="3376"/>
              <a:ext cx="75" cy="93"/>
            </a:xfrm>
            <a:custGeom>
              <a:avLst/>
              <a:gdLst/>
              <a:ahLst/>
              <a:cxnLst>
                <a:cxn ang="0">
                  <a:pos x="0" y="7"/>
                </a:cxn>
                <a:cxn ang="0">
                  <a:pos x="52" y="93"/>
                </a:cxn>
                <a:cxn ang="0">
                  <a:pos x="75" y="88"/>
                </a:cxn>
                <a:cxn ang="0">
                  <a:pos x="24" y="0"/>
                </a:cxn>
                <a:cxn ang="0">
                  <a:pos x="0" y="7"/>
                </a:cxn>
              </a:cxnLst>
              <a:rect l="0" t="0" r="r" b="b"/>
              <a:pathLst>
                <a:path w="75" h="93">
                  <a:moveTo>
                    <a:pt x="0" y="7"/>
                  </a:moveTo>
                  <a:lnTo>
                    <a:pt x="52" y="93"/>
                  </a:lnTo>
                  <a:lnTo>
                    <a:pt x="75" y="88"/>
                  </a:lnTo>
                  <a:lnTo>
                    <a:pt x="24" y="0"/>
                  </a:lnTo>
                  <a:lnTo>
                    <a:pt x="0" y="7"/>
                  </a:lnTo>
                  <a:close/>
                </a:path>
              </a:pathLst>
            </a:custGeom>
            <a:solidFill>
              <a:srgbClr val="DDDD4F"/>
            </a:solidFill>
            <a:ln w="9525">
              <a:noFill/>
              <a:round/>
              <a:headEnd/>
              <a:tailEnd/>
            </a:ln>
          </p:spPr>
          <p:txBody>
            <a:bodyPr/>
            <a:lstStyle/>
            <a:p>
              <a:endParaRPr lang="ja-JP" altLang="en-US"/>
            </a:p>
          </p:txBody>
        </p:sp>
        <p:sp>
          <p:nvSpPr>
            <p:cNvPr id="110" name="Freeform 67"/>
            <p:cNvSpPr>
              <a:spLocks noChangeAspect="1"/>
            </p:cNvSpPr>
            <p:nvPr/>
          </p:nvSpPr>
          <p:spPr bwMode="auto">
            <a:xfrm>
              <a:off x="684" y="3376"/>
              <a:ext cx="75" cy="93"/>
            </a:xfrm>
            <a:custGeom>
              <a:avLst/>
              <a:gdLst/>
              <a:ahLst/>
              <a:cxnLst>
                <a:cxn ang="0">
                  <a:pos x="0" y="7"/>
                </a:cxn>
                <a:cxn ang="0">
                  <a:pos x="52" y="93"/>
                </a:cxn>
                <a:cxn ang="0">
                  <a:pos x="75" y="88"/>
                </a:cxn>
                <a:cxn ang="0">
                  <a:pos x="24" y="0"/>
                </a:cxn>
                <a:cxn ang="0">
                  <a:pos x="0" y="7"/>
                </a:cxn>
              </a:cxnLst>
              <a:rect l="0" t="0" r="r" b="b"/>
              <a:pathLst>
                <a:path w="75" h="93">
                  <a:moveTo>
                    <a:pt x="0" y="7"/>
                  </a:moveTo>
                  <a:lnTo>
                    <a:pt x="52" y="93"/>
                  </a:lnTo>
                  <a:lnTo>
                    <a:pt x="75" y="88"/>
                  </a:lnTo>
                  <a:lnTo>
                    <a:pt x="24" y="0"/>
                  </a:lnTo>
                  <a:lnTo>
                    <a:pt x="0" y="7"/>
                  </a:lnTo>
                </a:path>
              </a:pathLst>
            </a:custGeom>
            <a:noFill/>
            <a:ln w="3175">
              <a:solidFill>
                <a:srgbClr val="DDDD4F"/>
              </a:solidFill>
              <a:prstDash val="solid"/>
              <a:round/>
              <a:headEnd/>
              <a:tailEnd/>
            </a:ln>
          </p:spPr>
          <p:txBody>
            <a:bodyPr/>
            <a:lstStyle/>
            <a:p>
              <a:endParaRPr lang="ja-JP" altLang="en-US"/>
            </a:p>
          </p:txBody>
        </p:sp>
        <p:sp>
          <p:nvSpPr>
            <p:cNvPr id="111" name="Freeform 68"/>
            <p:cNvSpPr>
              <a:spLocks noChangeAspect="1"/>
            </p:cNvSpPr>
            <p:nvPr/>
          </p:nvSpPr>
          <p:spPr bwMode="auto">
            <a:xfrm>
              <a:off x="617" y="3411"/>
              <a:ext cx="69" cy="105"/>
            </a:xfrm>
            <a:custGeom>
              <a:avLst/>
              <a:gdLst/>
              <a:ahLst/>
              <a:cxnLst>
                <a:cxn ang="0">
                  <a:pos x="0" y="17"/>
                </a:cxn>
                <a:cxn ang="0">
                  <a:pos x="52" y="105"/>
                </a:cxn>
                <a:cxn ang="0">
                  <a:pos x="69" y="88"/>
                </a:cxn>
                <a:cxn ang="0">
                  <a:pos x="17" y="0"/>
                </a:cxn>
                <a:cxn ang="0">
                  <a:pos x="0" y="17"/>
                </a:cxn>
              </a:cxnLst>
              <a:rect l="0" t="0" r="r" b="b"/>
              <a:pathLst>
                <a:path w="69" h="105">
                  <a:moveTo>
                    <a:pt x="0" y="17"/>
                  </a:moveTo>
                  <a:lnTo>
                    <a:pt x="52" y="105"/>
                  </a:lnTo>
                  <a:lnTo>
                    <a:pt x="69" y="88"/>
                  </a:lnTo>
                  <a:lnTo>
                    <a:pt x="17" y="0"/>
                  </a:lnTo>
                  <a:lnTo>
                    <a:pt x="0" y="17"/>
                  </a:lnTo>
                  <a:close/>
                </a:path>
              </a:pathLst>
            </a:custGeom>
            <a:solidFill>
              <a:srgbClr val="FEFE64"/>
            </a:solidFill>
            <a:ln w="9525">
              <a:noFill/>
              <a:round/>
              <a:headEnd/>
              <a:tailEnd/>
            </a:ln>
          </p:spPr>
          <p:txBody>
            <a:bodyPr/>
            <a:lstStyle/>
            <a:p>
              <a:endParaRPr lang="ja-JP" altLang="en-US"/>
            </a:p>
          </p:txBody>
        </p:sp>
        <p:sp>
          <p:nvSpPr>
            <p:cNvPr id="112" name="Freeform 69"/>
            <p:cNvSpPr>
              <a:spLocks noChangeAspect="1"/>
            </p:cNvSpPr>
            <p:nvPr/>
          </p:nvSpPr>
          <p:spPr bwMode="auto">
            <a:xfrm>
              <a:off x="617" y="3411"/>
              <a:ext cx="69" cy="105"/>
            </a:xfrm>
            <a:custGeom>
              <a:avLst/>
              <a:gdLst/>
              <a:ahLst/>
              <a:cxnLst>
                <a:cxn ang="0">
                  <a:pos x="0" y="17"/>
                </a:cxn>
                <a:cxn ang="0">
                  <a:pos x="52" y="105"/>
                </a:cxn>
                <a:cxn ang="0">
                  <a:pos x="69" y="88"/>
                </a:cxn>
                <a:cxn ang="0">
                  <a:pos x="17" y="0"/>
                </a:cxn>
                <a:cxn ang="0">
                  <a:pos x="0" y="17"/>
                </a:cxn>
              </a:cxnLst>
              <a:rect l="0" t="0" r="r" b="b"/>
              <a:pathLst>
                <a:path w="69" h="105">
                  <a:moveTo>
                    <a:pt x="0" y="17"/>
                  </a:moveTo>
                  <a:lnTo>
                    <a:pt x="52" y="105"/>
                  </a:lnTo>
                  <a:lnTo>
                    <a:pt x="69" y="88"/>
                  </a:lnTo>
                  <a:lnTo>
                    <a:pt x="17" y="0"/>
                  </a:lnTo>
                  <a:lnTo>
                    <a:pt x="0" y="17"/>
                  </a:lnTo>
                </a:path>
              </a:pathLst>
            </a:custGeom>
            <a:noFill/>
            <a:ln w="3175">
              <a:solidFill>
                <a:srgbClr val="FEFE64"/>
              </a:solidFill>
              <a:prstDash val="solid"/>
              <a:round/>
              <a:headEnd/>
              <a:tailEnd/>
            </a:ln>
          </p:spPr>
          <p:txBody>
            <a:bodyPr/>
            <a:lstStyle/>
            <a:p>
              <a:endParaRPr lang="ja-JP" altLang="en-US"/>
            </a:p>
          </p:txBody>
        </p:sp>
        <p:sp>
          <p:nvSpPr>
            <p:cNvPr id="113" name="Freeform 70"/>
            <p:cNvSpPr>
              <a:spLocks noChangeAspect="1"/>
            </p:cNvSpPr>
            <p:nvPr/>
          </p:nvSpPr>
          <p:spPr bwMode="auto">
            <a:xfrm>
              <a:off x="658" y="3383"/>
              <a:ext cx="78" cy="98"/>
            </a:xfrm>
            <a:custGeom>
              <a:avLst/>
              <a:gdLst/>
              <a:ahLst/>
              <a:cxnLst>
                <a:cxn ang="0">
                  <a:pos x="0" y="12"/>
                </a:cxn>
                <a:cxn ang="0">
                  <a:pos x="52" y="98"/>
                </a:cxn>
                <a:cxn ang="0">
                  <a:pos x="78" y="86"/>
                </a:cxn>
                <a:cxn ang="0">
                  <a:pos x="26" y="0"/>
                </a:cxn>
                <a:cxn ang="0">
                  <a:pos x="0" y="12"/>
                </a:cxn>
              </a:cxnLst>
              <a:rect l="0" t="0" r="r" b="b"/>
              <a:pathLst>
                <a:path w="78" h="98">
                  <a:moveTo>
                    <a:pt x="0" y="12"/>
                  </a:moveTo>
                  <a:lnTo>
                    <a:pt x="52" y="98"/>
                  </a:lnTo>
                  <a:lnTo>
                    <a:pt x="78" y="86"/>
                  </a:lnTo>
                  <a:lnTo>
                    <a:pt x="26" y="0"/>
                  </a:lnTo>
                  <a:lnTo>
                    <a:pt x="0" y="12"/>
                  </a:lnTo>
                  <a:close/>
                </a:path>
              </a:pathLst>
            </a:custGeom>
            <a:solidFill>
              <a:srgbClr val="FEFE64"/>
            </a:solidFill>
            <a:ln w="9525">
              <a:noFill/>
              <a:round/>
              <a:headEnd/>
              <a:tailEnd/>
            </a:ln>
          </p:spPr>
          <p:txBody>
            <a:bodyPr/>
            <a:lstStyle/>
            <a:p>
              <a:endParaRPr lang="ja-JP" altLang="en-US"/>
            </a:p>
          </p:txBody>
        </p:sp>
        <p:sp>
          <p:nvSpPr>
            <p:cNvPr id="114" name="Freeform 71"/>
            <p:cNvSpPr>
              <a:spLocks noChangeAspect="1"/>
            </p:cNvSpPr>
            <p:nvPr/>
          </p:nvSpPr>
          <p:spPr bwMode="auto">
            <a:xfrm>
              <a:off x="658" y="3383"/>
              <a:ext cx="78" cy="98"/>
            </a:xfrm>
            <a:custGeom>
              <a:avLst/>
              <a:gdLst/>
              <a:ahLst/>
              <a:cxnLst>
                <a:cxn ang="0">
                  <a:pos x="0" y="12"/>
                </a:cxn>
                <a:cxn ang="0">
                  <a:pos x="52" y="98"/>
                </a:cxn>
                <a:cxn ang="0">
                  <a:pos x="78" y="86"/>
                </a:cxn>
                <a:cxn ang="0">
                  <a:pos x="26" y="0"/>
                </a:cxn>
                <a:cxn ang="0">
                  <a:pos x="0" y="12"/>
                </a:cxn>
              </a:cxnLst>
              <a:rect l="0" t="0" r="r" b="b"/>
              <a:pathLst>
                <a:path w="78" h="98">
                  <a:moveTo>
                    <a:pt x="0" y="12"/>
                  </a:moveTo>
                  <a:lnTo>
                    <a:pt x="52" y="98"/>
                  </a:lnTo>
                  <a:lnTo>
                    <a:pt x="78" y="86"/>
                  </a:lnTo>
                  <a:lnTo>
                    <a:pt x="26" y="0"/>
                  </a:lnTo>
                  <a:lnTo>
                    <a:pt x="0" y="12"/>
                  </a:lnTo>
                </a:path>
              </a:pathLst>
            </a:custGeom>
            <a:noFill/>
            <a:ln w="3175">
              <a:solidFill>
                <a:srgbClr val="FEFE64"/>
              </a:solidFill>
              <a:prstDash val="solid"/>
              <a:round/>
              <a:headEnd/>
              <a:tailEnd/>
            </a:ln>
          </p:spPr>
          <p:txBody>
            <a:bodyPr/>
            <a:lstStyle/>
            <a:p>
              <a:endParaRPr lang="ja-JP" altLang="en-US"/>
            </a:p>
          </p:txBody>
        </p:sp>
        <p:sp>
          <p:nvSpPr>
            <p:cNvPr id="115" name="Freeform 72"/>
            <p:cNvSpPr>
              <a:spLocks noChangeAspect="1"/>
            </p:cNvSpPr>
            <p:nvPr/>
          </p:nvSpPr>
          <p:spPr bwMode="auto">
            <a:xfrm>
              <a:off x="634" y="3395"/>
              <a:ext cx="76" cy="104"/>
            </a:xfrm>
            <a:custGeom>
              <a:avLst/>
              <a:gdLst/>
              <a:ahLst/>
              <a:cxnLst>
                <a:cxn ang="0">
                  <a:pos x="0" y="16"/>
                </a:cxn>
                <a:cxn ang="0">
                  <a:pos x="52" y="104"/>
                </a:cxn>
                <a:cxn ang="0">
                  <a:pos x="76" y="86"/>
                </a:cxn>
                <a:cxn ang="0">
                  <a:pos x="24" y="0"/>
                </a:cxn>
                <a:cxn ang="0">
                  <a:pos x="0" y="16"/>
                </a:cxn>
              </a:cxnLst>
              <a:rect l="0" t="0" r="r" b="b"/>
              <a:pathLst>
                <a:path w="76" h="104">
                  <a:moveTo>
                    <a:pt x="0" y="16"/>
                  </a:moveTo>
                  <a:lnTo>
                    <a:pt x="52" y="104"/>
                  </a:lnTo>
                  <a:lnTo>
                    <a:pt x="76" y="86"/>
                  </a:lnTo>
                  <a:lnTo>
                    <a:pt x="24" y="0"/>
                  </a:lnTo>
                  <a:lnTo>
                    <a:pt x="0" y="16"/>
                  </a:lnTo>
                  <a:close/>
                </a:path>
              </a:pathLst>
            </a:custGeom>
            <a:solidFill>
              <a:srgbClr val="FFFF6C"/>
            </a:solidFill>
            <a:ln w="9525">
              <a:noFill/>
              <a:round/>
              <a:headEnd/>
              <a:tailEnd/>
            </a:ln>
          </p:spPr>
          <p:txBody>
            <a:bodyPr/>
            <a:lstStyle/>
            <a:p>
              <a:endParaRPr lang="ja-JP" altLang="en-US"/>
            </a:p>
          </p:txBody>
        </p:sp>
        <p:sp>
          <p:nvSpPr>
            <p:cNvPr id="116" name="Freeform 73"/>
            <p:cNvSpPr>
              <a:spLocks noChangeAspect="1"/>
            </p:cNvSpPr>
            <p:nvPr/>
          </p:nvSpPr>
          <p:spPr bwMode="auto">
            <a:xfrm>
              <a:off x="634" y="3395"/>
              <a:ext cx="76" cy="104"/>
            </a:xfrm>
            <a:custGeom>
              <a:avLst/>
              <a:gdLst/>
              <a:ahLst/>
              <a:cxnLst>
                <a:cxn ang="0">
                  <a:pos x="0" y="16"/>
                </a:cxn>
                <a:cxn ang="0">
                  <a:pos x="52" y="104"/>
                </a:cxn>
                <a:cxn ang="0">
                  <a:pos x="76" y="86"/>
                </a:cxn>
                <a:cxn ang="0">
                  <a:pos x="24" y="0"/>
                </a:cxn>
                <a:cxn ang="0">
                  <a:pos x="0" y="16"/>
                </a:cxn>
              </a:cxnLst>
              <a:rect l="0" t="0" r="r" b="b"/>
              <a:pathLst>
                <a:path w="76" h="104">
                  <a:moveTo>
                    <a:pt x="0" y="16"/>
                  </a:moveTo>
                  <a:lnTo>
                    <a:pt x="52" y="104"/>
                  </a:lnTo>
                  <a:lnTo>
                    <a:pt x="76" y="86"/>
                  </a:lnTo>
                  <a:lnTo>
                    <a:pt x="24" y="0"/>
                  </a:lnTo>
                  <a:lnTo>
                    <a:pt x="0" y="16"/>
                  </a:lnTo>
                </a:path>
              </a:pathLst>
            </a:custGeom>
            <a:noFill/>
            <a:ln w="3175">
              <a:solidFill>
                <a:srgbClr val="FFFF6C"/>
              </a:solidFill>
              <a:prstDash val="solid"/>
              <a:round/>
              <a:headEnd/>
              <a:tailEnd/>
            </a:ln>
          </p:spPr>
          <p:txBody>
            <a:bodyPr/>
            <a:lstStyle/>
            <a:p>
              <a:endParaRPr lang="ja-JP" altLang="en-US"/>
            </a:p>
          </p:txBody>
        </p:sp>
        <p:sp>
          <p:nvSpPr>
            <p:cNvPr id="117" name="Freeform 74"/>
            <p:cNvSpPr>
              <a:spLocks noChangeAspect="1"/>
            </p:cNvSpPr>
            <p:nvPr/>
          </p:nvSpPr>
          <p:spPr bwMode="auto">
            <a:xfrm>
              <a:off x="660" y="3464"/>
              <a:ext cx="128" cy="88"/>
            </a:xfrm>
            <a:custGeom>
              <a:avLst/>
              <a:gdLst/>
              <a:ahLst/>
              <a:cxnLst>
                <a:cxn ang="0">
                  <a:pos x="50" y="17"/>
                </a:cxn>
                <a:cxn ang="0">
                  <a:pos x="26" y="35"/>
                </a:cxn>
                <a:cxn ang="0">
                  <a:pos x="9" y="52"/>
                </a:cxn>
                <a:cxn ang="0">
                  <a:pos x="0" y="68"/>
                </a:cxn>
                <a:cxn ang="0">
                  <a:pos x="0" y="81"/>
                </a:cxn>
                <a:cxn ang="0">
                  <a:pos x="10" y="88"/>
                </a:cxn>
                <a:cxn ang="0">
                  <a:pos x="28" y="88"/>
                </a:cxn>
                <a:cxn ang="0">
                  <a:pos x="52" y="81"/>
                </a:cxn>
                <a:cxn ang="0">
                  <a:pos x="76" y="69"/>
                </a:cxn>
                <a:cxn ang="0">
                  <a:pos x="100" y="54"/>
                </a:cxn>
                <a:cxn ang="0">
                  <a:pos x="118" y="37"/>
                </a:cxn>
                <a:cxn ang="0">
                  <a:pos x="126" y="19"/>
                </a:cxn>
                <a:cxn ang="0">
                  <a:pos x="128" y="7"/>
                </a:cxn>
                <a:cxn ang="0">
                  <a:pos x="118" y="0"/>
                </a:cxn>
                <a:cxn ang="0">
                  <a:pos x="99" y="0"/>
                </a:cxn>
                <a:cxn ang="0">
                  <a:pos x="76" y="5"/>
                </a:cxn>
                <a:cxn ang="0">
                  <a:pos x="50" y="17"/>
                </a:cxn>
              </a:cxnLst>
              <a:rect l="0" t="0" r="r" b="b"/>
              <a:pathLst>
                <a:path w="128" h="88">
                  <a:moveTo>
                    <a:pt x="50" y="17"/>
                  </a:moveTo>
                  <a:lnTo>
                    <a:pt x="26" y="35"/>
                  </a:lnTo>
                  <a:lnTo>
                    <a:pt x="9" y="52"/>
                  </a:lnTo>
                  <a:lnTo>
                    <a:pt x="0" y="68"/>
                  </a:lnTo>
                  <a:lnTo>
                    <a:pt x="0" y="81"/>
                  </a:lnTo>
                  <a:lnTo>
                    <a:pt x="10" y="88"/>
                  </a:lnTo>
                  <a:lnTo>
                    <a:pt x="28" y="88"/>
                  </a:lnTo>
                  <a:lnTo>
                    <a:pt x="52" y="81"/>
                  </a:lnTo>
                  <a:lnTo>
                    <a:pt x="76" y="69"/>
                  </a:lnTo>
                  <a:lnTo>
                    <a:pt x="100" y="54"/>
                  </a:lnTo>
                  <a:lnTo>
                    <a:pt x="118" y="37"/>
                  </a:lnTo>
                  <a:lnTo>
                    <a:pt x="126" y="19"/>
                  </a:lnTo>
                  <a:lnTo>
                    <a:pt x="128" y="7"/>
                  </a:lnTo>
                  <a:lnTo>
                    <a:pt x="118" y="0"/>
                  </a:lnTo>
                  <a:lnTo>
                    <a:pt x="99" y="0"/>
                  </a:lnTo>
                  <a:lnTo>
                    <a:pt x="76" y="5"/>
                  </a:lnTo>
                  <a:lnTo>
                    <a:pt x="50" y="17"/>
                  </a:lnTo>
                  <a:close/>
                </a:path>
              </a:pathLst>
            </a:custGeom>
            <a:solidFill>
              <a:srgbClr val="838314"/>
            </a:solidFill>
            <a:ln w="9525">
              <a:noFill/>
              <a:round/>
              <a:headEnd/>
              <a:tailEnd/>
            </a:ln>
          </p:spPr>
          <p:txBody>
            <a:bodyPr/>
            <a:lstStyle/>
            <a:p>
              <a:endParaRPr lang="ja-JP" altLang="en-US"/>
            </a:p>
          </p:txBody>
        </p:sp>
        <p:sp>
          <p:nvSpPr>
            <p:cNvPr id="118" name="Freeform 75"/>
            <p:cNvSpPr>
              <a:spLocks noChangeAspect="1"/>
            </p:cNvSpPr>
            <p:nvPr/>
          </p:nvSpPr>
          <p:spPr bwMode="auto">
            <a:xfrm>
              <a:off x="660" y="3464"/>
              <a:ext cx="128" cy="88"/>
            </a:xfrm>
            <a:custGeom>
              <a:avLst/>
              <a:gdLst/>
              <a:ahLst/>
              <a:cxnLst>
                <a:cxn ang="0">
                  <a:pos x="50" y="17"/>
                </a:cxn>
                <a:cxn ang="0">
                  <a:pos x="26" y="35"/>
                </a:cxn>
                <a:cxn ang="0">
                  <a:pos x="9" y="52"/>
                </a:cxn>
                <a:cxn ang="0">
                  <a:pos x="0" y="68"/>
                </a:cxn>
                <a:cxn ang="0">
                  <a:pos x="0" y="81"/>
                </a:cxn>
                <a:cxn ang="0">
                  <a:pos x="10" y="88"/>
                </a:cxn>
                <a:cxn ang="0">
                  <a:pos x="28" y="88"/>
                </a:cxn>
                <a:cxn ang="0">
                  <a:pos x="52" y="81"/>
                </a:cxn>
                <a:cxn ang="0">
                  <a:pos x="76" y="69"/>
                </a:cxn>
                <a:cxn ang="0">
                  <a:pos x="100" y="54"/>
                </a:cxn>
                <a:cxn ang="0">
                  <a:pos x="118" y="37"/>
                </a:cxn>
                <a:cxn ang="0">
                  <a:pos x="126" y="19"/>
                </a:cxn>
                <a:cxn ang="0">
                  <a:pos x="128" y="7"/>
                </a:cxn>
                <a:cxn ang="0">
                  <a:pos x="118" y="0"/>
                </a:cxn>
                <a:cxn ang="0">
                  <a:pos x="99" y="0"/>
                </a:cxn>
                <a:cxn ang="0">
                  <a:pos x="76" y="5"/>
                </a:cxn>
                <a:cxn ang="0">
                  <a:pos x="50" y="17"/>
                </a:cxn>
              </a:cxnLst>
              <a:rect l="0" t="0" r="r" b="b"/>
              <a:pathLst>
                <a:path w="128" h="88">
                  <a:moveTo>
                    <a:pt x="50" y="17"/>
                  </a:moveTo>
                  <a:lnTo>
                    <a:pt x="26" y="35"/>
                  </a:lnTo>
                  <a:lnTo>
                    <a:pt x="9" y="52"/>
                  </a:lnTo>
                  <a:lnTo>
                    <a:pt x="0" y="68"/>
                  </a:lnTo>
                  <a:lnTo>
                    <a:pt x="0" y="81"/>
                  </a:lnTo>
                  <a:lnTo>
                    <a:pt x="10" y="88"/>
                  </a:lnTo>
                  <a:lnTo>
                    <a:pt x="28" y="88"/>
                  </a:lnTo>
                  <a:lnTo>
                    <a:pt x="52" y="81"/>
                  </a:lnTo>
                  <a:lnTo>
                    <a:pt x="76" y="69"/>
                  </a:lnTo>
                  <a:lnTo>
                    <a:pt x="100" y="54"/>
                  </a:lnTo>
                  <a:lnTo>
                    <a:pt x="118" y="37"/>
                  </a:lnTo>
                  <a:lnTo>
                    <a:pt x="126" y="19"/>
                  </a:lnTo>
                  <a:lnTo>
                    <a:pt x="128" y="7"/>
                  </a:lnTo>
                  <a:lnTo>
                    <a:pt x="118" y="0"/>
                  </a:lnTo>
                  <a:lnTo>
                    <a:pt x="99" y="0"/>
                  </a:lnTo>
                  <a:lnTo>
                    <a:pt x="76" y="5"/>
                  </a:lnTo>
                  <a:lnTo>
                    <a:pt x="50" y="17"/>
                  </a:lnTo>
                </a:path>
              </a:pathLst>
            </a:custGeom>
            <a:noFill/>
            <a:ln w="3175">
              <a:solidFill>
                <a:srgbClr val="838314"/>
              </a:solidFill>
              <a:prstDash val="solid"/>
              <a:round/>
              <a:headEnd/>
              <a:tailEnd/>
            </a:ln>
          </p:spPr>
          <p:txBody>
            <a:bodyPr/>
            <a:lstStyle/>
            <a:p>
              <a:endParaRPr lang="ja-JP" altLang="en-US"/>
            </a:p>
          </p:txBody>
        </p:sp>
      </p:grpSp>
      <p:sp>
        <p:nvSpPr>
          <p:cNvPr id="119" name="Line 76"/>
          <p:cNvSpPr>
            <a:spLocks noChangeAspect="1" noChangeShapeType="1"/>
          </p:cNvSpPr>
          <p:nvPr/>
        </p:nvSpPr>
        <p:spPr bwMode="auto">
          <a:xfrm flipH="1" flipV="1">
            <a:off x="1135836" y="3787216"/>
            <a:ext cx="849320" cy="1485347"/>
          </a:xfrm>
          <a:prstGeom prst="line">
            <a:avLst/>
          </a:prstGeom>
          <a:noFill/>
          <a:ln w="33338">
            <a:solidFill>
              <a:srgbClr val="FF0000"/>
            </a:solidFill>
            <a:round/>
            <a:headEnd/>
            <a:tailEnd/>
          </a:ln>
        </p:spPr>
        <p:txBody>
          <a:bodyPr/>
          <a:lstStyle/>
          <a:p>
            <a:endParaRPr lang="ja-JP" altLang="en-US"/>
          </a:p>
        </p:txBody>
      </p:sp>
      <p:grpSp>
        <p:nvGrpSpPr>
          <p:cNvPr id="6" name="Group 77"/>
          <p:cNvGrpSpPr>
            <a:grpSpLocks noChangeAspect="1"/>
          </p:cNvGrpSpPr>
          <p:nvPr/>
        </p:nvGrpSpPr>
        <p:grpSpPr bwMode="auto">
          <a:xfrm>
            <a:off x="1917404" y="5112299"/>
            <a:ext cx="214145" cy="402983"/>
            <a:chOff x="148" y="2536"/>
            <a:chExt cx="177" cy="347"/>
          </a:xfrm>
        </p:grpSpPr>
        <p:sp>
          <p:nvSpPr>
            <p:cNvPr id="121" name="Freeform 78"/>
            <p:cNvSpPr>
              <a:spLocks noChangeAspect="1"/>
            </p:cNvSpPr>
            <p:nvPr/>
          </p:nvSpPr>
          <p:spPr bwMode="auto">
            <a:xfrm>
              <a:off x="240" y="2536"/>
              <a:ext cx="78" cy="26"/>
            </a:xfrm>
            <a:custGeom>
              <a:avLst/>
              <a:gdLst/>
              <a:ahLst/>
              <a:cxnLst>
                <a:cxn ang="0">
                  <a:pos x="78" y="19"/>
                </a:cxn>
                <a:cxn ang="0">
                  <a:pos x="14" y="0"/>
                </a:cxn>
                <a:cxn ang="0">
                  <a:pos x="0" y="7"/>
                </a:cxn>
                <a:cxn ang="0">
                  <a:pos x="64" y="26"/>
                </a:cxn>
                <a:cxn ang="0">
                  <a:pos x="78" y="19"/>
                </a:cxn>
              </a:cxnLst>
              <a:rect l="0" t="0" r="r" b="b"/>
              <a:pathLst>
                <a:path w="78" h="26">
                  <a:moveTo>
                    <a:pt x="78" y="19"/>
                  </a:moveTo>
                  <a:lnTo>
                    <a:pt x="14" y="0"/>
                  </a:lnTo>
                  <a:lnTo>
                    <a:pt x="0" y="7"/>
                  </a:lnTo>
                  <a:lnTo>
                    <a:pt x="64" y="26"/>
                  </a:lnTo>
                  <a:lnTo>
                    <a:pt x="78" y="19"/>
                  </a:lnTo>
                  <a:close/>
                </a:path>
              </a:pathLst>
            </a:custGeom>
            <a:solidFill>
              <a:srgbClr val="63C9C9"/>
            </a:solidFill>
            <a:ln w="9525">
              <a:noFill/>
              <a:round/>
              <a:headEnd/>
              <a:tailEnd/>
            </a:ln>
          </p:spPr>
          <p:txBody>
            <a:bodyPr/>
            <a:lstStyle/>
            <a:p>
              <a:endParaRPr lang="ja-JP" altLang="en-US"/>
            </a:p>
          </p:txBody>
        </p:sp>
        <p:sp>
          <p:nvSpPr>
            <p:cNvPr id="122" name="Freeform 79"/>
            <p:cNvSpPr>
              <a:spLocks noChangeAspect="1"/>
            </p:cNvSpPr>
            <p:nvPr/>
          </p:nvSpPr>
          <p:spPr bwMode="auto">
            <a:xfrm>
              <a:off x="240" y="2536"/>
              <a:ext cx="78" cy="26"/>
            </a:xfrm>
            <a:custGeom>
              <a:avLst/>
              <a:gdLst/>
              <a:ahLst/>
              <a:cxnLst>
                <a:cxn ang="0">
                  <a:pos x="78" y="19"/>
                </a:cxn>
                <a:cxn ang="0">
                  <a:pos x="14" y="0"/>
                </a:cxn>
                <a:cxn ang="0">
                  <a:pos x="0" y="7"/>
                </a:cxn>
                <a:cxn ang="0">
                  <a:pos x="64" y="26"/>
                </a:cxn>
                <a:cxn ang="0">
                  <a:pos x="78" y="19"/>
                </a:cxn>
              </a:cxnLst>
              <a:rect l="0" t="0" r="r" b="b"/>
              <a:pathLst>
                <a:path w="78" h="26">
                  <a:moveTo>
                    <a:pt x="78" y="19"/>
                  </a:moveTo>
                  <a:lnTo>
                    <a:pt x="14" y="0"/>
                  </a:lnTo>
                  <a:lnTo>
                    <a:pt x="0" y="7"/>
                  </a:lnTo>
                  <a:lnTo>
                    <a:pt x="64" y="26"/>
                  </a:lnTo>
                  <a:lnTo>
                    <a:pt x="78" y="19"/>
                  </a:lnTo>
                </a:path>
              </a:pathLst>
            </a:custGeom>
            <a:noFill/>
            <a:ln w="3175">
              <a:solidFill>
                <a:srgbClr val="63C9C9"/>
              </a:solidFill>
              <a:prstDash val="solid"/>
              <a:round/>
              <a:headEnd/>
              <a:tailEnd/>
            </a:ln>
          </p:spPr>
          <p:txBody>
            <a:bodyPr/>
            <a:lstStyle/>
            <a:p>
              <a:endParaRPr lang="ja-JP" altLang="en-US"/>
            </a:p>
          </p:txBody>
        </p:sp>
        <p:sp>
          <p:nvSpPr>
            <p:cNvPr id="123" name="Freeform 80"/>
            <p:cNvSpPr>
              <a:spLocks noChangeAspect="1"/>
            </p:cNvSpPr>
            <p:nvPr/>
          </p:nvSpPr>
          <p:spPr bwMode="auto">
            <a:xfrm>
              <a:off x="148" y="2847"/>
              <a:ext cx="71" cy="36"/>
            </a:xfrm>
            <a:custGeom>
              <a:avLst/>
              <a:gdLst/>
              <a:ahLst/>
              <a:cxnLst>
                <a:cxn ang="0">
                  <a:pos x="64" y="19"/>
                </a:cxn>
                <a:cxn ang="0">
                  <a:pos x="0" y="0"/>
                </a:cxn>
                <a:cxn ang="0">
                  <a:pos x="9" y="17"/>
                </a:cxn>
                <a:cxn ang="0">
                  <a:pos x="71" y="36"/>
                </a:cxn>
                <a:cxn ang="0">
                  <a:pos x="64" y="19"/>
                </a:cxn>
              </a:cxnLst>
              <a:rect l="0" t="0" r="r" b="b"/>
              <a:pathLst>
                <a:path w="71" h="36">
                  <a:moveTo>
                    <a:pt x="64" y="19"/>
                  </a:moveTo>
                  <a:lnTo>
                    <a:pt x="0" y="0"/>
                  </a:lnTo>
                  <a:lnTo>
                    <a:pt x="9" y="17"/>
                  </a:lnTo>
                  <a:lnTo>
                    <a:pt x="71" y="36"/>
                  </a:lnTo>
                  <a:lnTo>
                    <a:pt x="64" y="19"/>
                  </a:lnTo>
                  <a:close/>
                </a:path>
              </a:pathLst>
            </a:custGeom>
            <a:solidFill>
              <a:srgbClr val="227272"/>
            </a:solidFill>
            <a:ln w="9525">
              <a:noFill/>
              <a:round/>
              <a:headEnd/>
              <a:tailEnd/>
            </a:ln>
          </p:spPr>
          <p:txBody>
            <a:bodyPr/>
            <a:lstStyle/>
            <a:p>
              <a:endParaRPr lang="ja-JP" altLang="en-US"/>
            </a:p>
          </p:txBody>
        </p:sp>
        <p:sp>
          <p:nvSpPr>
            <p:cNvPr id="124" name="Freeform 81"/>
            <p:cNvSpPr>
              <a:spLocks noChangeAspect="1"/>
            </p:cNvSpPr>
            <p:nvPr/>
          </p:nvSpPr>
          <p:spPr bwMode="auto">
            <a:xfrm>
              <a:off x="148" y="2847"/>
              <a:ext cx="71" cy="36"/>
            </a:xfrm>
            <a:custGeom>
              <a:avLst/>
              <a:gdLst/>
              <a:ahLst/>
              <a:cxnLst>
                <a:cxn ang="0">
                  <a:pos x="64" y="19"/>
                </a:cxn>
                <a:cxn ang="0">
                  <a:pos x="0" y="0"/>
                </a:cxn>
                <a:cxn ang="0">
                  <a:pos x="9" y="17"/>
                </a:cxn>
                <a:cxn ang="0">
                  <a:pos x="71" y="36"/>
                </a:cxn>
                <a:cxn ang="0">
                  <a:pos x="64" y="19"/>
                </a:cxn>
              </a:cxnLst>
              <a:rect l="0" t="0" r="r" b="b"/>
              <a:pathLst>
                <a:path w="71" h="36">
                  <a:moveTo>
                    <a:pt x="64" y="19"/>
                  </a:moveTo>
                  <a:lnTo>
                    <a:pt x="0" y="0"/>
                  </a:lnTo>
                  <a:lnTo>
                    <a:pt x="9" y="17"/>
                  </a:lnTo>
                  <a:lnTo>
                    <a:pt x="71" y="36"/>
                  </a:lnTo>
                  <a:lnTo>
                    <a:pt x="64" y="19"/>
                  </a:lnTo>
                </a:path>
              </a:pathLst>
            </a:custGeom>
            <a:noFill/>
            <a:ln w="3175">
              <a:solidFill>
                <a:srgbClr val="227272"/>
              </a:solidFill>
              <a:prstDash val="solid"/>
              <a:round/>
              <a:headEnd/>
              <a:tailEnd/>
            </a:ln>
          </p:spPr>
          <p:txBody>
            <a:bodyPr/>
            <a:lstStyle/>
            <a:p>
              <a:endParaRPr lang="ja-JP" altLang="en-US"/>
            </a:p>
          </p:txBody>
        </p:sp>
        <p:sp>
          <p:nvSpPr>
            <p:cNvPr id="125" name="Freeform 82"/>
            <p:cNvSpPr>
              <a:spLocks noChangeAspect="1"/>
            </p:cNvSpPr>
            <p:nvPr/>
          </p:nvSpPr>
          <p:spPr bwMode="auto">
            <a:xfrm>
              <a:off x="221" y="2543"/>
              <a:ext cx="83" cy="50"/>
            </a:xfrm>
            <a:custGeom>
              <a:avLst/>
              <a:gdLst/>
              <a:ahLst/>
              <a:cxnLst>
                <a:cxn ang="0">
                  <a:pos x="83" y="19"/>
                </a:cxn>
                <a:cxn ang="0">
                  <a:pos x="19" y="0"/>
                </a:cxn>
                <a:cxn ang="0">
                  <a:pos x="0" y="31"/>
                </a:cxn>
                <a:cxn ang="0">
                  <a:pos x="64" y="50"/>
                </a:cxn>
                <a:cxn ang="0">
                  <a:pos x="83" y="19"/>
                </a:cxn>
              </a:cxnLst>
              <a:rect l="0" t="0" r="r" b="b"/>
              <a:pathLst>
                <a:path w="83" h="50">
                  <a:moveTo>
                    <a:pt x="83" y="19"/>
                  </a:moveTo>
                  <a:lnTo>
                    <a:pt x="19" y="0"/>
                  </a:lnTo>
                  <a:lnTo>
                    <a:pt x="0" y="31"/>
                  </a:lnTo>
                  <a:lnTo>
                    <a:pt x="64" y="50"/>
                  </a:lnTo>
                  <a:lnTo>
                    <a:pt x="83" y="19"/>
                  </a:lnTo>
                  <a:close/>
                </a:path>
              </a:pathLst>
            </a:custGeom>
            <a:solidFill>
              <a:srgbClr val="7DEBEB"/>
            </a:solidFill>
            <a:ln w="9525">
              <a:noFill/>
              <a:round/>
              <a:headEnd/>
              <a:tailEnd/>
            </a:ln>
          </p:spPr>
          <p:txBody>
            <a:bodyPr/>
            <a:lstStyle/>
            <a:p>
              <a:endParaRPr lang="ja-JP" altLang="en-US"/>
            </a:p>
          </p:txBody>
        </p:sp>
        <p:sp>
          <p:nvSpPr>
            <p:cNvPr id="126" name="Freeform 83"/>
            <p:cNvSpPr>
              <a:spLocks noChangeAspect="1"/>
            </p:cNvSpPr>
            <p:nvPr/>
          </p:nvSpPr>
          <p:spPr bwMode="auto">
            <a:xfrm>
              <a:off x="221" y="2543"/>
              <a:ext cx="83" cy="50"/>
            </a:xfrm>
            <a:custGeom>
              <a:avLst/>
              <a:gdLst/>
              <a:ahLst/>
              <a:cxnLst>
                <a:cxn ang="0">
                  <a:pos x="83" y="19"/>
                </a:cxn>
                <a:cxn ang="0">
                  <a:pos x="19" y="0"/>
                </a:cxn>
                <a:cxn ang="0">
                  <a:pos x="0" y="31"/>
                </a:cxn>
                <a:cxn ang="0">
                  <a:pos x="64" y="50"/>
                </a:cxn>
                <a:cxn ang="0">
                  <a:pos x="83" y="19"/>
                </a:cxn>
              </a:cxnLst>
              <a:rect l="0" t="0" r="r" b="b"/>
              <a:pathLst>
                <a:path w="83" h="50">
                  <a:moveTo>
                    <a:pt x="83" y="19"/>
                  </a:moveTo>
                  <a:lnTo>
                    <a:pt x="19" y="0"/>
                  </a:lnTo>
                  <a:lnTo>
                    <a:pt x="0" y="31"/>
                  </a:lnTo>
                  <a:lnTo>
                    <a:pt x="64" y="50"/>
                  </a:lnTo>
                  <a:lnTo>
                    <a:pt x="83" y="19"/>
                  </a:lnTo>
                </a:path>
              </a:pathLst>
            </a:custGeom>
            <a:noFill/>
            <a:ln w="3175">
              <a:solidFill>
                <a:srgbClr val="7DEBEB"/>
              </a:solidFill>
              <a:prstDash val="solid"/>
              <a:round/>
              <a:headEnd/>
              <a:tailEnd/>
            </a:ln>
          </p:spPr>
          <p:txBody>
            <a:bodyPr/>
            <a:lstStyle/>
            <a:p>
              <a:endParaRPr lang="ja-JP" altLang="en-US"/>
            </a:p>
          </p:txBody>
        </p:sp>
        <p:sp>
          <p:nvSpPr>
            <p:cNvPr id="127" name="Freeform 84"/>
            <p:cNvSpPr>
              <a:spLocks noChangeAspect="1"/>
            </p:cNvSpPr>
            <p:nvPr/>
          </p:nvSpPr>
          <p:spPr bwMode="auto">
            <a:xfrm>
              <a:off x="148" y="2807"/>
              <a:ext cx="66" cy="59"/>
            </a:xfrm>
            <a:custGeom>
              <a:avLst/>
              <a:gdLst/>
              <a:ahLst/>
              <a:cxnLst>
                <a:cxn ang="0">
                  <a:pos x="66" y="19"/>
                </a:cxn>
                <a:cxn ang="0">
                  <a:pos x="2" y="0"/>
                </a:cxn>
                <a:cxn ang="0">
                  <a:pos x="0" y="40"/>
                </a:cxn>
                <a:cxn ang="0">
                  <a:pos x="64" y="59"/>
                </a:cxn>
                <a:cxn ang="0">
                  <a:pos x="66" y="19"/>
                </a:cxn>
              </a:cxnLst>
              <a:rect l="0" t="0" r="r" b="b"/>
              <a:pathLst>
                <a:path w="66" h="59">
                  <a:moveTo>
                    <a:pt x="66" y="19"/>
                  </a:moveTo>
                  <a:lnTo>
                    <a:pt x="2" y="0"/>
                  </a:lnTo>
                  <a:lnTo>
                    <a:pt x="0" y="40"/>
                  </a:lnTo>
                  <a:lnTo>
                    <a:pt x="64" y="59"/>
                  </a:lnTo>
                  <a:lnTo>
                    <a:pt x="66" y="19"/>
                  </a:lnTo>
                  <a:close/>
                </a:path>
              </a:pathLst>
            </a:custGeom>
            <a:solidFill>
              <a:srgbClr val="2E8282"/>
            </a:solidFill>
            <a:ln w="9525">
              <a:noFill/>
              <a:round/>
              <a:headEnd/>
              <a:tailEnd/>
            </a:ln>
          </p:spPr>
          <p:txBody>
            <a:bodyPr/>
            <a:lstStyle/>
            <a:p>
              <a:endParaRPr lang="ja-JP" altLang="en-US"/>
            </a:p>
          </p:txBody>
        </p:sp>
        <p:sp>
          <p:nvSpPr>
            <p:cNvPr id="128" name="Freeform 85"/>
            <p:cNvSpPr>
              <a:spLocks noChangeAspect="1"/>
            </p:cNvSpPr>
            <p:nvPr/>
          </p:nvSpPr>
          <p:spPr bwMode="auto">
            <a:xfrm>
              <a:off x="148" y="2807"/>
              <a:ext cx="66" cy="59"/>
            </a:xfrm>
            <a:custGeom>
              <a:avLst/>
              <a:gdLst/>
              <a:ahLst/>
              <a:cxnLst>
                <a:cxn ang="0">
                  <a:pos x="66" y="19"/>
                </a:cxn>
                <a:cxn ang="0">
                  <a:pos x="2" y="0"/>
                </a:cxn>
                <a:cxn ang="0">
                  <a:pos x="0" y="40"/>
                </a:cxn>
                <a:cxn ang="0">
                  <a:pos x="64" y="59"/>
                </a:cxn>
                <a:cxn ang="0">
                  <a:pos x="66" y="19"/>
                </a:cxn>
              </a:cxnLst>
              <a:rect l="0" t="0" r="r" b="b"/>
              <a:pathLst>
                <a:path w="66" h="59">
                  <a:moveTo>
                    <a:pt x="66" y="19"/>
                  </a:moveTo>
                  <a:lnTo>
                    <a:pt x="2" y="0"/>
                  </a:lnTo>
                  <a:lnTo>
                    <a:pt x="0" y="40"/>
                  </a:lnTo>
                  <a:lnTo>
                    <a:pt x="64" y="59"/>
                  </a:lnTo>
                  <a:lnTo>
                    <a:pt x="66" y="19"/>
                  </a:lnTo>
                </a:path>
              </a:pathLst>
            </a:custGeom>
            <a:noFill/>
            <a:ln w="3175">
              <a:solidFill>
                <a:srgbClr val="2E8282"/>
              </a:solidFill>
              <a:prstDash val="solid"/>
              <a:round/>
              <a:headEnd/>
              <a:tailEnd/>
            </a:ln>
          </p:spPr>
          <p:txBody>
            <a:bodyPr/>
            <a:lstStyle/>
            <a:p>
              <a:endParaRPr lang="ja-JP" altLang="en-US"/>
            </a:p>
          </p:txBody>
        </p:sp>
        <p:sp>
          <p:nvSpPr>
            <p:cNvPr id="129" name="Freeform 86"/>
            <p:cNvSpPr>
              <a:spLocks noChangeAspect="1"/>
            </p:cNvSpPr>
            <p:nvPr/>
          </p:nvSpPr>
          <p:spPr bwMode="auto">
            <a:xfrm>
              <a:off x="198" y="2574"/>
              <a:ext cx="87" cy="69"/>
            </a:xfrm>
            <a:custGeom>
              <a:avLst/>
              <a:gdLst/>
              <a:ahLst/>
              <a:cxnLst>
                <a:cxn ang="0">
                  <a:pos x="87" y="19"/>
                </a:cxn>
                <a:cxn ang="0">
                  <a:pos x="23" y="0"/>
                </a:cxn>
                <a:cxn ang="0">
                  <a:pos x="0" y="50"/>
                </a:cxn>
                <a:cxn ang="0">
                  <a:pos x="64" y="69"/>
                </a:cxn>
                <a:cxn ang="0">
                  <a:pos x="87" y="19"/>
                </a:cxn>
              </a:cxnLst>
              <a:rect l="0" t="0" r="r" b="b"/>
              <a:pathLst>
                <a:path w="87" h="69">
                  <a:moveTo>
                    <a:pt x="87" y="19"/>
                  </a:moveTo>
                  <a:lnTo>
                    <a:pt x="23" y="0"/>
                  </a:lnTo>
                  <a:lnTo>
                    <a:pt x="0" y="50"/>
                  </a:lnTo>
                  <a:lnTo>
                    <a:pt x="64" y="69"/>
                  </a:lnTo>
                  <a:lnTo>
                    <a:pt x="87" y="19"/>
                  </a:lnTo>
                  <a:close/>
                </a:path>
              </a:pathLst>
            </a:custGeom>
            <a:solidFill>
              <a:srgbClr val="8AFCFC"/>
            </a:solidFill>
            <a:ln w="9525">
              <a:noFill/>
              <a:round/>
              <a:headEnd/>
              <a:tailEnd/>
            </a:ln>
          </p:spPr>
          <p:txBody>
            <a:bodyPr/>
            <a:lstStyle/>
            <a:p>
              <a:endParaRPr lang="ja-JP" altLang="en-US"/>
            </a:p>
          </p:txBody>
        </p:sp>
        <p:sp>
          <p:nvSpPr>
            <p:cNvPr id="130" name="Freeform 87"/>
            <p:cNvSpPr>
              <a:spLocks noChangeAspect="1"/>
            </p:cNvSpPr>
            <p:nvPr/>
          </p:nvSpPr>
          <p:spPr bwMode="auto">
            <a:xfrm>
              <a:off x="198" y="2574"/>
              <a:ext cx="87" cy="69"/>
            </a:xfrm>
            <a:custGeom>
              <a:avLst/>
              <a:gdLst/>
              <a:ahLst/>
              <a:cxnLst>
                <a:cxn ang="0">
                  <a:pos x="87" y="19"/>
                </a:cxn>
                <a:cxn ang="0">
                  <a:pos x="23" y="0"/>
                </a:cxn>
                <a:cxn ang="0">
                  <a:pos x="0" y="50"/>
                </a:cxn>
                <a:cxn ang="0">
                  <a:pos x="64" y="69"/>
                </a:cxn>
                <a:cxn ang="0">
                  <a:pos x="87" y="19"/>
                </a:cxn>
              </a:cxnLst>
              <a:rect l="0" t="0" r="r" b="b"/>
              <a:pathLst>
                <a:path w="87" h="69">
                  <a:moveTo>
                    <a:pt x="87" y="19"/>
                  </a:moveTo>
                  <a:lnTo>
                    <a:pt x="23" y="0"/>
                  </a:lnTo>
                  <a:lnTo>
                    <a:pt x="0" y="50"/>
                  </a:lnTo>
                  <a:lnTo>
                    <a:pt x="64" y="69"/>
                  </a:lnTo>
                  <a:lnTo>
                    <a:pt x="87" y="19"/>
                  </a:lnTo>
                </a:path>
              </a:pathLst>
            </a:custGeom>
            <a:noFill/>
            <a:ln w="3175">
              <a:solidFill>
                <a:srgbClr val="8AFCFC"/>
              </a:solidFill>
              <a:prstDash val="solid"/>
              <a:round/>
              <a:headEnd/>
              <a:tailEnd/>
            </a:ln>
          </p:spPr>
          <p:txBody>
            <a:bodyPr/>
            <a:lstStyle/>
            <a:p>
              <a:endParaRPr lang="ja-JP" altLang="en-US"/>
            </a:p>
          </p:txBody>
        </p:sp>
        <p:sp>
          <p:nvSpPr>
            <p:cNvPr id="131" name="Freeform 88"/>
            <p:cNvSpPr>
              <a:spLocks noChangeAspect="1"/>
            </p:cNvSpPr>
            <p:nvPr/>
          </p:nvSpPr>
          <p:spPr bwMode="auto">
            <a:xfrm>
              <a:off x="150" y="2752"/>
              <a:ext cx="74" cy="74"/>
            </a:xfrm>
            <a:custGeom>
              <a:avLst/>
              <a:gdLst/>
              <a:ahLst/>
              <a:cxnLst>
                <a:cxn ang="0">
                  <a:pos x="74" y="19"/>
                </a:cxn>
                <a:cxn ang="0">
                  <a:pos x="10" y="0"/>
                </a:cxn>
                <a:cxn ang="0">
                  <a:pos x="0" y="55"/>
                </a:cxn>
                <a:cxn ang="0">
                  <a:pos x="64" y="74"/>
                </a:cxn>
                <a:cxn ang="0">
                  <a:pos x="74" y="19"/>
                </a:cxn>
              </a:cxnLst>
              <a:rect l="0" t="0" r="r" b="b"/>
              <a:pathLst>
                <a:path w="74" h="74">
                  <a:moveTo>
                    <a:pt x="74" y="19"/>
                  </a:moveTo>
                  <a:lnTo>
                    <a:pt x="10" y="0"/>
                  </a:lnTo>
                  <a:lnTo>
                    <a:pt x="0" y="55"/>
                  </a:lnTo>
                  <a:lnTo>
                    <a:pt x="64" y="74"/>
                  </a:lnTo>
                  <a:lnTo>
                    <a:pt x="74" y="19"/>
                  </a:lnTo>
                  <a:close/>
                </a:path>
              </a:pathLst>
            </a:custGeom>
            <a:solidFill>
              <a:srgbClr val="55B6B6"/>
            </a:solidFill>
            <a:ln w="9525">
              <a:noFill/>
              <a:round/>
              <a:headEnd/>
              <a:tailEnd/>
            </a:ln>
          </p:spPr>
          <p:txBody>
            <a:bodyPr/>
            <a:lstStyle/>
            <a:p>
              <a:endParaRPr lang="ja-JP" altLang="en-US"/>
            </a:p>
          </p:txBody>
        </p:sp>
        <p:sp>
          <p:nvSpPr>
            <p:cNvPr id="132" name="Freeform 89"/>
            <p:cNvSpPr>
              <a:spLocks noChangeAspect="1"/>
            </p:cNvSpPr>
            <p:nvPr/>
          </p:nvSpPr>
          <p:spPr bwMode="auto">
            <a:xfrm>
              <a:off x="150" y="2752"/>
              <a:ext cx="74" cy="74"/>
            </a:xfrm>
            <a:custGeom>
              <a:avLst/>
              <a:gdLst/>
              <a:ahLst/>
              <a:cxnLst>
                <a:cxn ang="0">
                  <a:pos x="74" y="19"/>
                </a:cxn>
                <a:cxn ang="0">
                  <a:pos x="10" y="0"/>
                </a:cxn>
                <a:cxn ang="0">
                  <a:pos x="0" y="55"/>
                </a:cxn>
                <a:cxn ang="0">
                  <a:pos x="64" y="74"/>
                </a:cxn>
                <a:cxn ang="0">
                  <a:pos x="74" y="19"/>
                </a:cxn>
              </a:cxnLst>
              <a:rect l="0" t="0" r="r" b="b"/>
              <a:pathLst>
                <a:path w="74" h="74">
                  <a:moveTo>
                    <a:pt x="74" y="19"/>
                  </a:moveTo>
                  <a:lnTo>
                    <a:pt x="10" y="0"/>
                  </a:lnTo>
                  <a:lnTo>
                    <a:pt x="0" y="55"/>
                  </a:lnTo>
                  <a:lnTo>
                    <a:pt x="64" y="74"/>
                  </a:lnTo>
                  <a:lnTo>
                    <a:pt x="74" y="19"/>
                  </a:lnTo>
                </a:path>
              </a:pathLst>
            </a:custGeom>
            <a:noFill/>
            <a:ln w="3175">
              <a:solidFill>
                <a:srgbClr val="55B6B6"/>
              </a:solidFill>
              <a:prstDash val="solid"/>
              <a:round/>
              <a:headEnd/>
              <a:tailEnd/>
            </a:ln>
          </p:spPr>
          <p:txBody>
            <a:bodyPr/>
            <a:lstStyle/>
            <a:p>
              <a:endParaRPr lang="ja-JP" altLang="en-US"/>
            </a:p>
          </p:txBody>
        </p:sp>
        <p:sp>
          <p:nvSpPr>
            <p:cNvPr id="133" name="Freeform 90"/>
            <p:cNvSpPr>
              <a:spLocks noChangeAspect="1"/>
            </p:cNvSpPr>
            <p:nvPr/>
          </p:nvSpPr>
          <p:spPr bwMode="auto">
            <a:xfrm>
              <a:off x="178" y="2624"/>
              <a:ext cx="84" cy="83"/>
            </a:xfrm>
            <a:custGeom>
              <a:avLst/>
              <a:gdLst/>
              <a:ahLst/>
              <a:cxnLst>
                <a:cxn ang="0">
                  <a:pos x="84" y="19"/>
                </a:cxn>
                <a:cxn ang="0">
                  <a:pos x="20" y="0"/>
                </a:cxn>
                <a:cxn ang="0">
                  <a:pos x="0" y="64"/>
                </a:cxn>
                <a:cxn ang="0">
                  <a:pos x="64" y="83"/>
                </a:cxn>
                <a:cxn ang="0">
                  <a:pos x="84" y="19"/>
                </a:cxn>
              </a:cxnLst>
              <a:rect l="0" t="0" r="r" b="b"/>
              <a:pathLst>
                <a:path w="84" h="83">
                  <a:moveTo>
                    <a:pt x="84" y="19"/>
                  </a:moveTo>
                  <a:lnTo>
                    <a:pt x="20" y="0"/>
                  </a:lnTo>
                  <a:lnTo>
                    <a:pt x="0" y="64"/>
                  </a:lnTo>
                  <a:lnTo>
                    <a:pt x="64" y="83"/>
                  </a:lnTo>
                  <a:lnTo>
                    <a:pt x="84" y="19"/>
                  </a:lnTo>
                  <a:close/>
                </a:path>
              </a:pathLst>
            </a:custGeom>
            <a:solidFill>
              <a:srgbClr val="87F8F8"/>
            </a:solidFill>
            <a:ln w="9525">
              <a:noFill/>
              <a:round/>
              <a:headEnd/>
              <a:tailEnd/>
            </a:ln>
          </p:spPr>
          <p:txBody>
            <a:bodyPr/>
            <a:lstStyle/>
            <a:p>
              <a:endParaRPr lang="ja-JP" altLang="en-US"/>
            </a:p>
          </p:txBody>
        </p:sp>
        <p:sp>
          <p:nvSpPr>
            <p:cNvPr id="134" name="Freeform 91"/>
            <p:cNvSpPr>
              <a:spLocks noChangeAspect="1"/>
            </p:cNvSpPr>
            <p:nvPr/>
          </p:nvSpPr>
          <p:spPr bwMode="auto">
            <a:xfrm>
              <a:off x="178" y="2624"/>
              <a:ext cx="84" cy="83"/>
            </a:xfrm>
            <a:custGeom>
              <a:avLst/>
              <a:gdLst/>
              <a:ahLst/>
              <a:cxnLst>
                <a:cxn ang="0">
                  <a:pos x="84" y="19"/>
                </a:cxn>
                <a:cxn ang="0">
                  <a:pos x="20" y="0"/>
                </a:cxn>
                <a:cxn ang="0">
                  <a:pos x="0" y="64"/>
                </a:cxn>
                <a:cxn ang="0">
                  <a:pos x="64" y="83"/>
                </a:cxn>
                <a:cxn ang="0">
                  <a:pos x="84" y="19"/>
                </a:cxn>
              </a:cxnLst>
              <a:rect l="0" t="0" r="r" b="b"/>
              <a:pathLst>
                <a:path w="84" h="83">
                  <a:moveTo>
                    <a:pt x="84" y="19"/>
                  </a:moveTo>
                  <a:lnTo>
                    <a:pt x="20" y="0"/>
                  </a:lnTo>
                  <a:lnTo>
                    <a:pt x="0" y="64"/>
                  </a:lnTo>
                  <a:lnTo>
                    <a:pt x="64" y="83"/>
                  </a:lnTo>
                  <a:lnTo>
                    <a:pt x="84" y="19"/>
                  </a:lnTo>
                </a:path>
              </a:pathLst>
            </a:custGeom>
            <a:noFill/>
            <a:ln w="3175">
              <a:solidFill>
                <a:srgbClr val="87F8F8"/>
              </a:solidFill>
              <a:prstDash val="solid"/>
              <a:round/>
              <a:headEnd/>
              <a:tailEnd/>
            </a:ln>
          </p:spPr>
          <p:txBody>
            <a:bodyPr/>
            <a:lstStyle/>
            <a:p>
              <a:endParaRPr lang="ja-JP" altLang="en-US"/>
            </a:p>
          </p:txBody>
        </p:sp>
        <p:sp>
          <p:nvSpPr>
            <p:cNvPr id="135" name="Freeform 92"/>
            <p:cNvSpPr>
              <a:spLocks noChangeAspect="1"/>
            </p:cNvSpPr>
            <p:nvPr/>
          </p:nvSpPr>
          <p:spPr bwMode="auto">
            <a:xfrm>
              <a:off x="160" y="2688"/>
              <a:ext cx="82" cy="83"/>
            </a:xfrm>
            <a:custGeom>
              <a:avLst/>
              <a:gdLst/>
              <a:ahLst/>
              <a:cxnLst>
                <a:cxn ang="0">
                  <a:pos x="82" y="19"/>
                </a:cxn>
                <a:cxn ang="0">
                  <a:pos x="18" y="0"/>
                </a:cxn>
                <a:cxn ang="0">
                  <a:pos x="0" y="64"/>
                </a:cxn>
                <a:cxn ang="0">
                  <a:pos x="64" y="83"/>
                </a:cxn>
                <a:cxn ang="0">
                  <a:pos x="82" y="19"/>
                </a:cxn>
              </a:cxnLst>
              <a:rect l="0" t="0" r="r" b="b"/>
              <a:pathLst>
                <a:path w="82" h="83">
                  <a:moveTo>
                    <a:pt x="82" y="19"/>
                  </a:moveTo>
                  <a:lnTo>
                    <a:pt x="18" y="0"/>
                  </a:lnTo>
                  <a:lnTo>
                    <a:pt x="0" y="64"/>
                  </a:lnTo>
                  <a:lnTo>
                    <a:pt x="64" y="83"/>
                  </a:lnTo>
                  <a:lnTo>
                    <a:pt x="82" y="19"/>
                  </a:lnTo>
                  <a:close/>
                </a:path>
              </a:pathLst>
            </a:custGeom>
            <a:solidFill>
              <a:srgbClr val="73DEDE"/>
            </a:solidFill>
            <a:ln w="9525">
              <a:noFill/>
              <a:round/>
              <a:headEnd/>
              <a:tailEnd/>
            </a:ln>
          </p:spPr>
          <p:txBody>
            <a:bodyPr/>
            <a:lstStyle/>
            <a:p>
              <a:endParaRPr lang="ja-JP" altLang="en-US"/>
            </a:p>
          </p:txBody>
        </p:sp>
        <p:sp>
          <p:nvSpPr>
            <p:cNvPr id="136" name="Freeform 93"/>
            <p:cNvSpPr>
              <a:spLocks noChangeAspect="1"/>
            </p:cNvSpPr>
            <p:nvPr/>
          </p:nvSpPr>
          <p:spPr bwMode="auto">
            <a:xfrm>
              <a:off x="160" y="2688"/>
              <a:ext cx="82" cy="83"/>
            </a:xfrm>
            <a:custGeom>
              <a:avLst/>
              <a:gdLst/>
              <a:ahLst/>
              <a:cxnLst>
                <a:cxn ang="0">
                  <a:pos x="82" y="19"/>
                </a:cxn>
                <a:cxn ang="0">
                  <a:pos x="18" y="0"/>
                </a:cxn>
                <a:cxn ang="0">
                  <a:pos x="0" y="64"/>
                </a:cxn>
                <a:cxn ang="0">
                  <a:pos x="64" y="83"/>
                </a:cxn>
                <a:cxn ang="0">
                  <a:pos x="82" y="19"/>
                </a:cxn>
              </a:cxnLst>
              <a:rect l="0" t="0" r="r" b="b"/>
              <a:pathLst>
                <a:path w="82" h="83">
                  <a:moveTo>
                    <a:pt x="82" y="19"/>
                  </a:moveTo>
                  <a:lnTo>
                    <a:pt x="18" y="0"/>
                  </a:lnTo>
                  <a:lnTo>
                    <a:pt x="0" y="64"/>
                  </a:lnTo>
                  <a:lnTo>
                    <a:pt x="64" y="83"/>
                  </a:lnTo>
                  <a:lnTo>
                    <a:pt x="82" y="19"/>
                  </a:lnTo>
                </a:path>
              </a:pathLst>
            </a:custGeom>
            <a:noFill/>
            <a:ln w="3175">
              <a:solidFill>
                <a:srgbClr val="73DEDE"/>
              </a:solidFill>
              <a:prstDash val="solid"/>
              <a:round/>
              <a:headEnd/>
              <a:tailEnd/>
            </a:ln>
          </p:spPr>
          <p:txBody>
            <a:bodyPr/>
            <a:lstStyle/>
            <a:p>
              <a:endParaRPr lang="ja-JP" altLang="en-US"/>
            </a:p>
          </p:txBody>
        </p:sp>
        <p:sp>
          <p:nvSpPr>
            <p:cNvPr id="137" name="Freeform 94"/>
            <p:cNvSpPr>
              <a:spLocks noChangeAspect="1"/>
            </p:cNvSpPr>
            <p:nvPr/>
          </p:nvSpPr>
          <p:spPr bwMode="auto">
            <a:xfrm>
              <a:off x="212" y="2555"/>
              <a:ext cx="113" cy="328"/>
            </a:xfrm>
            <a:custGeom>
              <a:avLst/>
              <a:gdLst/>
              <a:ahLst/>
              <a:cxnLst>
                <a:cxn ang="0">
                  <a:pos x="0" y="311"/>
                </a:cxn>
                <a:cxn ang="0">
                  <a:pos x="7" y="328"/>
                </a:cxn>
                <a:cxn ang="0">
                  <a:pos x="21" y="320"/>
                </a:cxn>
                <a:cxn ang="0">
                  <a:pos x="40" y="289"/>
                </a:cxn>
                <a:cxn ang="0">
                  <a:pos x="62" y="238"/>
                </a:cxn>
                <a:cxn ang="0">
                  <a:pos x="83" y="176"/>
                </a:cxn>
                <a:cxn ang="0">
                  <a:pos x="101" y="114"/>
                </a:cxn>
                <a:cxn ang="0">
                  <a:pos x="109" y="59"/>
                </a:cxn>
                <a:cxn ang="0">
                  <a:pos x="113" y="17"/>
                </a:cxn>
                <a:cxn ang="0">
                  <a:pos x="106" y="0"/>
                </a:cxn>
                <a:cxn ang="0">
                  <a:pos x="92" y="7"/>
                </a:cxn>
                <a:cxn ang="0">
                  <a:pos x="73" y="38"/>
                </a:cxn>
                <a:cxn ang="0">
                  <a:pos x="50" y="88"/>
                </a:cxn>
                <a:cxn ang="0">
                  <a:pos x="30" y="152"/>
                </a:cxn>
                <a:cxn ang="0">
                  <a:pos x="12" y="216"/>
                </a:cxn>
                <a:cxn ang="0">
                  <a:pos x="2" y="271"/>
                </a:cxn>
                <a:cxn ang="0">
                  <a:pos x="0" y="311"/>
                </a:cxn>
              </a:cxnLst>
              <a:rect l="0" t="0" r="r" b="b"/>
              <a:pathLst>
                <a:path w="113" h="328">
                  <a:moveTo>
                    <a:pt x="0" y="311"/>
                  </a:moveTo>
                  <a:lnTo>
                    <a:pt x="7" y="328"/>
                  </a:lnTo>
                  <a:lnTo>
                    <a:pt x="21" y="320"/>
                  </a:lnTo>
                  <a:lnTo>
                    <a:pt x="40" y="289"/>
                  </a:lnTo>
                  <a:lnTo>
                    <a:pt x="62" y="238"/>
                  </a:lnTo>
                  <a:lnTo>
                    <a:pt x="83" y="176"/>
                  </a:lnTo>
                  <a:lnTo>
                    <a:pt x="101" y="114"/>
                  </a:lnTo>
                  <a:lnTo>
                    <a:pt x="109" y="59"/>
                  </a:lnTo>
                  <a:lnTo>
                    <a:pt x="113" y="17"/>
                  </a:lnTo>
                  <a:lnTo>
                    <a:pt x="106" y="0"/>
                  </a:lnTo>
                  <a:lnTo>
                    <a:pt x="92" y="7"/>
                  </a:lnTo>
                  <a:lnTo>
                    <a:pt x="73" y="38"/>
                  </a:lnTo>
                  <a:lnTo>
                    <a:pt x="50" y="88"/>
                  </a:lnTo>
                  <a:lnTo>
                    <a:pt x="30" y="152"/>
                  </a:lnTo>
                  <a:lnTo>
                    <a:pt x="12" y="216"/>
                  </a:lnTo>
                  <a:lnTo>
                    <a:pt x="2" y="271"/>
                  </a:lnTo>
                  <a:lnTo>
                    <a:pt x="0" y="311"/>
                  </a:lnTo>
                  <a:close/>
                </a:path>
              </a:pathLst>
            </a:custGeom>
            <a:solidFill>
              <a:srgbClr val="227272"/>
            </a:solidFill>
            <a:ln w="9525">
              <a:noFill/>
              <a:round/>
              <a:headEnd/>
              <a:tailEnd/>
            </a:ln>
          </p:spPr>
          <p:txBody>
            <a:bodyPr/>
            <a:lstStyle/>
            <a:p>
              <a:endParaRPr lang="ja-JP" altLang="en-US"/>
            </a:p>
          </p:txBody>
        </p:sp>
        <p:sp>
          <p:nvSpPr>
            <p:cNvPr id="138" name="Freeform 95"/>
            <p:cNvSpPr>
              <a:spLocks noChangeAspect="1"/>
            </p:cNvSpPr>
            <p:nvPr/>
          </p:nvSpPr>
          <p:spPr bwMode="auto">
            <a:xfrm>
              <a:off x="212" y="2555"/>
              <a:ext cx="113" cy="328"/>
            </a:xfrm>
            <a:custGeom>
              <a:avLst/>
              <a:gdLst/>
              <a:ahLst/>
              <a:cxnLst>
                <a:cxn ang="0">
                  <a:pos x="0" y="311"/>
                </a:cxn>
                <a:cxn ang="0">
                  <a:pos x="7" y="328"/>
                </a:cxn>
                <a:cxn ang="0">
                  <a:pos x="21" y="320"/>
                </a:cxn>
                <a:cxn ang="0">
                  <a:pos x="40" y="289"/>
                </a:cxn>
                <a:cxn ang="0">
                  <a:pos x="62" y="238"/>
                </a:cxn>
                <a:cxn ang="0">
                  <a:pos x="83" y="176"/>
                </a:cxn>
                <a:cxn ang="0">
                  <a:pos x="101" y="114"/>
                </a:cxn>
                <a:cxn ang="0">
                  <a:pos x="109" y="59"/>
                </a:cxn>
                <a:cxn ang="0">
                  <a:pos x="113" y="17"/>
                </a:cxn>
                <a:cxn ang="0">
                  <a:pos x="106" y="0"/>
                </a:cxn>
                <a:cxn ang="0">
                  <a:pos x="92" y="7"/>
                </a:cxn>
                <a:cxn ang="0">
                  <a:pos x="73" y="38"/>
                </a:cxn>
                <a:cxn ang="0">
                  <a:pos x="50" y="88"/>
                </a:cxn>
                <a:cxn ang="0">
                  <a:pos x="30" y="152"/>
                </a:cxn>
                <a:cxn ang="0">
                  <a:pos x="12" y="216"/>
                </a:cxn>
                <a:cxn ang="0">
                  <a:pos x="2" y="271"/>
                </a:cxn>
                <a:cxn ang="0">
                  <a:pos x="0" y="311"/>
                </a:cxn>
              </a:cxnLst>
              <a:rect l="0" t="0" r="r" b="b"/>
              <a:pathLst>
                <a:path w="113" h="328">
                  <a:moveTo>
                    <a:pt x="0" y="311"/>
                  </a:moveTo>
                  <a:lnTo>
                    <a:pt x="7" y="328"/>
                  </a:lnTo>
                  <a:lnTo>
                    <a:pt x="21" y="320"/>
                  </a:lnTo>
                  <a:lnTo>
                    <a:pt x="40" y="289"/>
                  </a:lnTo>
                  <a:lnTo>
                    <a:pt x="62" y="238"/>
                  </a:lnTo>
                  <a:lnTo>
                    <a:pt x="83" y="176"/>
                  </a:lnTo>
                  <a:lnTo>
                    <a:pt x="101" y="114"/>
                  </a:lnTo>
                  <a:lnTo>
                    <a:pt x="109" y="59"/>
                  </a:lnTo>
                  <a:lnTo>
                    <a:pt x="113" y="17"/>
                  </a:lnTo>
                  <a:lnTo>
                    <a:pt x="106" y="0"/>
                  </a:lnTo>
                  <a:lnTo>
                    <a:pt x="92" y="7"/>
                  </a:lnTo>
                  <a:lnTo>
                    <a:pt x="73" y="38"/>
                  </a:lnTo>
                  <a:lnTo>
                    <a:pt x="50" y="88"/>
                  </a:lnTo>
                  <a:lnTo>
                    <a:pt x="30" y="152"/>
                  </a:lnTo>
                  <a:lnTo>
                    <a:pt x="12" y="216"/>
                  </a:lnTo>
                  <a:lnTo>
                    <a:pt x="2" y="271"/>
                  </a:lnTo>
                  <a:lnTo>
                    <a:pt x="0" y="311"/>
                  </a:lnTo>
                </a:path>
              </a:pathLst>
            </a:custGeom>
            <a:noFill/>
            <a:ln w="3175">
              <a:solidFill>
                <a:srgbClr val="227272"/>
              </a:solidFill>
              <a:prstDash val="solid"/>
              <a:round/>
              <a:headEnd/>
              <a:tailEnd/>
            </a:ln>
          </p:spPr>
          <p:txBody>
            <a:bodyPr/>
            <a:lstStyle/>
            <a:p>
              <a:endParaRPr lang="ja-JP" altLang="en-US"/>
            </a:p>
          </p:txBody>
        </p:sp>
        <p:sp>
          <p:nvSpPr>
            <p:cNvPr id="139" name="Line 96"/>
            <p:cNvSpPr>
              <a:spLocks noChangeAspect="1" noChangeShapeType="1"/>
            </p:cNvSpPr>
            <p:nvPr/>
          </p:nvSpPr>
          <p:spPr bwMode="auto">
            <a:xfrm flipH="1">
              <a:off x="240" y="2553"/>
              <a:ext cx="55" cy="29"/>
            </a:xfrm>
            <a:prstGeom prst="line">
              <a:avLst/>
            </a:prstGeom>
            <a:noFill/>
            <a:ln w="11113">
              <a:solidFill>
                <a:srgbClr val="000000"/>
              </a:solidFill>
              <a:round/>
              <a:headEnd/>
              <a:tailEnd/>
            </a:ln>
          </p:spPr>
          <p:txBody>
            <a:bodyPr/>
            <a:lstStyle/>
            <a:p>
              <a:endParaRPr lang="ja-JP" altLang="en-US"/>
            </a:p>
          </p:txBody>
        </p:sp>
        <p:sp>
          <p:nvSpPr>
            <p:cNvPr id="140" name="Line 97"/>
            <p:cNvSpPr>
              <a:spLocks noChangeAspect="1" noChangeShapeType="1"/>
            </p:cNvSpPr>
            <p:nvPr/>
          </p:nvSpPr>
          <p:spPr bwMode="auto">
            <a:xfrm flipV="1">
              <a:off x="186" y="2626"/>
              <a:ext cx="37" cy="211"/>
            </a:xfrm>
            <a:prstGeom prst="line">
              <a:avLst/>
            </a:prstGeom>
            <a:noFill/>
            <a:ln w="11113">
              <a:solidFill>
                <a:srgbClr val="000000"/>
              </a:solidFill>
              <a:round/>
              <a:headEnd/>
              <a:tailEnd/>
            </a:ln>
          </p:spPr>
          <p:txBody>
            <a:bodyPr/>
            <a:lstStyle/>
            <a:p>
              <a:endParaRPr lang="ja-JP" altLang="en-US"/>
            </a:p>
          </p:txBody>
        </p:sp>
      </p:grpSp>
      <p:sp>
        <p:nvSpPr>
          <p:cNvPr id="141" name="Line 98"/>
          <p:cNvSpPr>
            <a:spLocks noChangeAspect="1" noChangeShapeType="1"/>
          </p:cNvSpPr>
          <p:nvPr/>
        </p:nvSpPr>
        <p:spPr bwMode="auto">
          <a:xfrm flipH="1">
            <a:off x="2063797" y="4533954"/>
            <a:ext cx="1928513" cy="788546"/>
          </a:xfrm>
          <a:prstGeom prst="line">
            <a:avLst/>
          </a:prstGeom>
          <a:noFill/>
          <a:ln w="33338">
            <a:solidFill>
              <a:srgbClr val="FF0000"/>
            </a:solidFill>
            <a:round/>
            <a:headEnd/>
            <a:tailEnd/>
          </a:ln>
        </p:spPr>
        <p:txBody>
          <a:bodyPr/>
          <a:lstStyle/>
          <a:p>
            <a:endParaRPr lang="ja-JP" altLang="en-US"/>
          </a:p>
        </p:txBody>
      </p:sp>
      <p:sp>
        <p:nvSpPr>
          <p:cNvPr id="142" name="Line 99"/>
          <p:cNvSpPr>
            <a:spLocks noChangeAspect="1" noChangeShapeType="1"/>
          </p:cNvSpPr>
          <p:nvPr/>
        </p:nvSpPr>
        <p:spPr bwMode="auto">
          <a:xfrm flipH="1" flipV="1">
            <a:off x="2068636" y="5316694"/>
            <a:ext cx="459746" cy="804805"/>
          </a:xfrm>
          <a:prstGeom prst="line">
            <a:avLst/>
          </a:prstGeom>
          <a:noFill/>
          <a:ln w="11113">
            <a:solidFill>
              <a:srgbClr val="FF0000"/>
            </a:solidFill>
            <a:round/>
            <a:headEnd/>
            <a:tailEnd/>
          </a:ln>
        </p:spPr>
        <p:txBody>
          <a:bodyPr/>
          <a:lstStyle/>
          <a:p>
            <a:endParaRPr lang="ja-JP" altLang="en-US"/>
          </a:p>
        </p:txBody>
      </p:sp>
      <p:sp>
        <p:nvSpPr>
          <p:cNvPr id="143" name="Line 100"/>
          <p:cNvSpPr>
            <a:spLocks noChangeAspect="1" noChangeShapeType="1"/>
          </p:cNvSpPr>
          <p:nvPr/>
        </p:nvSpPr>
        <p:spPr bwMode="auto">
          <a:xfrm flipH="1" flipV="1">
            <a:off x="1145515" y="3801152"/>
            <a:ext cx="542016" cy="923261"/>
          </a:xfrm>
          <a:prstGeom prst="line">
            <a:avLst/>
          </a:prstGeom>
          <a:noFill/>
          <a:ln w="68263">
            <a:solidFill>
              <a:srgbClr val="FF0000"/>
            </a:solidFill>
            <a:round/>
            <a:headEnd/>
            <a:tailEnd/>
          </a:ln>
        </p:spPr>
        <p:txBody>
          <a:bodyPr/>
          <a:lstStyle/>
          <a:p>
            <a:endParaRPr lang="ja-JP" altLang="en-US"/>
          </a:p>
        </p:txBody>
      </p:sp>
      <p:grpSp>
        <p:nvGrpSpPr>
          <p:cNvPr id="7" name="Group 101"/>
          <p:cNvGrpSpPr>
            <a:grpSpLocks noChangeAspect="1"/>
          </p:cNvGrpSpPr>
          <p:nvPr/>
        </p:nvGrpSpPr>
        <p:grpSpPr bwMode="auto">
          <a:xfrm>
            <a:off x="1509682" y="4614086"/>
            <a:ext cx="430709" cy="402983"/>
            <a:chOff x="-189" y="2107"/>
            <a:chExt cx="356" cy="347"/>
          </a:xfrm>
        </p:grpSpPr>
        <p:sp>
          <p:nvSpPr>
            <p:cNvPr id="145" name="Freeform 102"/>
            <p:cNvSpPr>
              <a:spLocks noChangeAspect="1"/>
            </p:cNvSpPr>
            <p:nvPr/>
          </p:nvSpPr>
          <p:spPr bwMode="auto">
            <a:xfrm>
              <a:off x="51" y="2109"/>
              <a:ext cx="116" cy="193"/>
            </a:xfrm>
            <a:custGeom>
              <a:avLst/>
              <a:gdLst/>
              <a:ahLst/>
              <a:cxnLst>
                <a:cxn ang="0">
                  <a:pos x="0" y="0"/>
                </a:cxn>
                <a:cxn ang="0">
                  <a:pos x="96" y="178"/>
                </a:cxn>
                <a:cxn ang="0">
                  <a:pos x="116" y="193"/>
                </a:cxn>
                <a:cxn ang="0">
                  <a:pos x="19" y="15"/>
                </a:cxn>
                <a:cxn ang="0">
                  <a:pos x="0" y="0"/>
                </a:cxn>
              </a:cxnLst>
              <a:rect l="0" t="0" r="r" b="b"/>
              <a:pathLst>
                <a:path w="116" h="193">
                  <a:moveTo>
                    <a:pt x="0" y="0"/>
                  </a:moveTo>
                  <a:lnTo>
                    <a:pt x="96" y="178"/>
                  </a:lnTo>
                  <a:lnTo>
                    <a:pt x="116" y="193"/>
                  </a:lnTo>
                  <a:lnTo>
                    <a:pt x="19" y="15"/>
                  </a:lnTo>
                  <a:lnTo>
                    <a:pt x="0" y="0"/>
                  </a:lnTo>
                  <a:close/>
                </a:path>
              </a:pathLst>
            </a:custGeom>
            <a:solidFill>
              <a:srgbClr val="167575"/>
            </a:solidFill>
            <a:ln w="9525">
              <a:noFill/>
              <a:round/>
              <a:headEnd/>
              <a:tailEnd/>
            </a:ln>
          </p:spPr>
          <p:txBody>
            <a:bodyPr/>
            <a:lstStyle/>
            <a:p>
              <a:endParaRPr lang="ja-JP" altLang="en-US"/>
            </a:p>
          </p:txBody>
        </p:sp>
        <p:sp>
          <p:nvSpPr>
            <p:cNvPr id="146" name="Freeform 103"/>
            <p:cNvSpPr>
              <a:spLocks noChangeAspect="1"/>
            </p:cNvSpPr>
            <p:nvPr/>
          </p:nvSpPr>
          <p:spPr bwMode="auto">
            <a:xfrm>
              <a:off x="51" y="2109"/>
              <a:ext cx="116" cy="193"/>
            </a:xfrm>
            <a:custGeom>
              <a:avLst/>
              <a:gdLst/>
              <a:ahLst/>
              <a:cxnLst>
                <a:cxn ang="0">
                  <a:pos x="0" y="0"/>
                </a:cxn>
                <a:cxn ang="0">
                  <a:pos x="96" y="178"/>
                </a:cxn>
                <a:cxn ang="0">
                  <a:pos x="116" y="193"/>
                </a:cxn>
                <a:cxn ang="0">
                  <a:pos x="19" y="15"/>
                </a:cxn>
                <a:cxn ang="0">
                  <a:pos x="0" y="0"/>
                </a:cxn>
              </a:cxnLst>
              <a:rect l="0" t="0" r="r" b="b"/>
              <a:pathLst>
                <a:path w="116" h="193">
                  <a:moveTo>
                    <a:pt x="0" y="0"/>
                  </a:moveTo>
                  <a:lnTo>
                    <a:pt x="96" y="178"/>
                  </a:lnTo>
                  <a:lnTo>
                    <a:pt x="116" y="193"/>
                  </a:lnTo>
                  <a:lnTo>
                    <a:pt x="19" y="15"/>
                  </a:lnTo>
                  <a:lnTo>
                    <a:pt x="0" y="0"/>
                  </a:lnTo>
                </a:path>
              </a:pathLst>
            </a:custGeom>
            <a:noFill/>
            <a:ln w="3175">
              <a:solidFill>
                <a:srgbClr val="167575"/>
              </a:solidFill>
              <a:prstDash val="solid"/>
              <a:round/>
              <a:headEnd/>
              <a:tailEnd/>
            </a:ln>
          </p:spPr>
          <p:txBody>
            <a:bodyPr/>
            <a:lstStyle/>
            <a:p>
              <a:endParaRPr lang="ja-JP" altLang="en-US"/>
            </a:p>
          </p:txBody>
        </p:sp>
        <p:sp>
          <p:nvSpPr>
            <p:cNvPr id="147" name="Freeform 104"/>
            <p:cNvSpPr>
              <a:spLocks noChangeAspect="1"/>
            </p:cNvSpPr>
            <p:nvPr/>
          </p:nvSpPr>
          <p:spPr bwMode="auto">
            <a:xfrm>
              <a:off x="-189" y="2235"/>
              <a:ext cx="95" cy="204"/>
            </a:xfrm>
            <a:custGeom>
              <a:avLst/>
              <a:gdLst/>
              <a:ahLst/>
              <a:cxnLst>
                <a:cxn ang="0">
                  <a:pos x="0" y="26"/>
                </a:cxn>
                <a:cxn ang="0">
                  <a:pos x="95" y="204"/>
                </a:cxn>
                <a:cxn ang="0">
                  <a:pos x="95" y="178"/>
                </a:cxn>
                <a:cxn ang="0">
                  <a:pos x="0" y="0"/>
                </a:cxn>
                <a:cxn ang="0">
                  <a:pos x="0" y="26"/>
                </a:cxn>
              </a:cxnLst>
              <a:rect l="0" t="0" r="r" b="b"/>
              <a:pathLst>
                <a:path w="95" h="204">
                  <a:moveTo>
                    <a:pt x="0" y="26"/>
                  </a:moveTo>
                  <a:lnTo>
                    <a:pt x="95" y="204"/>
                  </a:lnTo>
                  <a:lnTo>
                    <a:pt x="95" y="178"/>
                  </a:lnTo>
                  <a:lnTo>
                    <a:pt x="0" y="0"/>
                  </a:lnTo>
                  <a:lnTo>
                    <a:pt x="0" y="26"/>
                  </a:lnTo>
                  <a:close/>
                </a:path>
              </a:pathLst>
            </a:custGeom>
            <a:solidFill>
              <a:srgbClr val="3CAAAA"/>
            </a:solidFill>
            <a:ln w="9525">
              <a:noFill/>
              <a:round/>
              <a:headEnd/>
              <a:tailEnd/>
            </a:ln>
          </p:spPr>
          <p:txBody>
            <a:bodyPr/>
            <a:lstStyle/>
            <a:p>
              <a:endParaRPr lang="ja-JP" altLang="en-US"/>
            </a:p>
          </p:txBody>
        </p:sp>
        <p:sp>
          <p:nvSpPr>
            <p:cNvPr id="148" name="Freeform 105"/>
            <p:cNvSpPr>
              <a:spLocks noChangeAspect="1"/>
            </p:cNvSpPr>
            <p:nvPr/>
          </p:nvSpPr>
          <p:spPr bwMode="auto">
            <a:xfrm>
              <a:off x="-189" y="2235"/>
              <a:ext cx="95" cy="204"/>
            </a:xfrm>
            <a:custGeom>
              <a:avLst/>
              <a:gdLst/>
              <a:ahLst/>
              <a:cxnLst>
                <a:cxn ang="0">
                  <a:pos x="0" y="26"/>
                </a:cxn>
                <a:cxn ang="0">
                  <a:pos x="95" y="204"/>
                </a:cxn>
                <a:cxn ang="0">
                  <a:pos x="95" y="178"/>
                </a:cxn>
                <a:cxn ang="0">
                  <a:pos x="0" y="0"/>
                </a:cxn>
                <a:cxn ang="0">
                  <a:pos x="0" y="26"/>
                </a:cxn>
              </a:cxnLst>
              <a:rect l="0" t="0" r="r" b="b"/>
              <a:pathLst>
                <a:path w="95" h="204">
                  <a:moveTo>
                    <a:pt x="0" y="26"/>
                  </a:moveTo>
                  <a:lnTo>
                    <a:pt x="95" y="204"/>
                  </a:lnTo>
                  <a:lnTo>
                    <a:pt x="95" y="178"/>
                  </a:lnTo>
                  <a:lnTo>
                    <a:pt x="0" y="0"/>
                  </a:lnTo>
                  <a:lnTo>
                    <a:pt x="0" y="26"/>
                  </a:lnTo>
                </a:path>
              </a:pathLst>
            </a:custGeom>
            <a:noFill/>
            <a:ln w="3175">
              <a:solidFill>
                <a:srgbClr val="3CAAAA"/>
              </a:solidFill>
              <a:prstDash val="solid"/>
              <a:round/>
              <a:headEnd/>
              <a:tailEnd/>
            </a:ln>
          </p:spPr>
          <p:txBody>
            <a:bodyPr/>
            <a:lstStyle/>
            <a:p>
              <a:endParaRPr lang="ja-JP" altLang="en-US"/>
            </a:p>
          </p:txBody>
        </p:sp>
        <p:sp>
          <p:nvSpPr>
            <p:cNvPr id="149" name="Freeform 106"/>
            <p:cNvSpPr>
              <a:spLocks noChangeAspect="1"/>
            </p:cNvSpPr>
            <p:nvPr/>
          </p:nvSpPr>
          <p:spPr bwMode="auto">
            <a:xfrm>
              <a:off x="15" y="2107"/>
              <a:ext cx="132" cy="180"/>
            </a:xfrm>
            <a:custGeom>
              <a:avLst/>
              <a:gdLst/>
              <a:ahLst/>
              <a:cxnLst>
                <a:cxn ang="0">
                  <a:pos x="0" y="0"/>
                </a:cxn>
                <a:cxn ang="0">
                  <a:pos x="97" y="178"/>
                </a:cxn>
                <a:cxn ang="0">
                  <a:pos x="132" y="180"/>
                </a:cxn>
                <a:cxn ang="0">
                  <a:pos x="36" y="2"/>
                </a:cxn>
                <a:cxn ang="0">
                  <a:pos x="0" y="0"/>
                </a:cxn>
              </a:cxnLst>
              <a:rect l="0" t="0" r="r" b="b"/>
              <a:pathLst>
                <a:path w="132" h="180">
                  <a:moveTo>
                    <a:pt x="0" y="0"/>
                  </a:moveTo>
                  <a:lnTo>
                    <a:pt x="97" y="178"/>
                  </a:lnTo>
                  <a:lnTo>
                    <a:pt x="132" y="180"/>
                  </a:lnTo>
                  <a:lnTo>
                    <a:pt x="36" y="2"/>
                  </a:lnTo>
                  <a:lnTo>
                    <a:pt x="0" y="0"/>
                  </a:lnTo>
                  <a:close/>
                </a:path>
              </a:pathLst>
            </a:custGeom>
            <a:solidFill>
              <a:srgbClr val="40B0B0"/>
            </a:solidFill>
            <a:ln w="9525">
              <a:noFill/>
              <a:round/>
              <a:headEnd/>
              <a:tailEnd/>
            </a:ln>
          </p:spPr>
          <p:txBody>
            <a:bodyPr/>
            <a:lstStyle/>
            <a:p>
              <a:endParaRPr lang="ja-JP" altLang="en-US"/>
            </a:p>
          </p:txBody>
        </p:sp>
        <p:sp>
          <p:nvSpPr>
            <p:cNvPr id="150" name="Freeform 107"/>
            <p:cNvSpPr>
              <a:spLocks noChangeAspect="1"/>
            </p:cNvSpPr>
            <p:nvPr/>
          </p:nvSpPr>
          <p:spPr bwMode="auto">
            <a:xfrm>
              <a:off x="15" y="2107"/>
              <a:ext cx="132" cy="180"/>
            </a:xfrm>
            <a:custGeom>
              <a:avLst/>
              <a:gdLst/>
              <a:ahLst/>
              <a:cxnLst>
                <a:cxn ang="0">
                  <a:pos x="0" y="0"/>
                </a:cxn>
                <a:cxn ang="0">
                  <a:pos x="97" y="178"/>
                </a:cxn>
                <a:cxn ang="0">
                  <a:pos x="132" y="180"/>
                </a:cxn>
                <a:cxn ang="0">
                  <a:pos x="36" y="2"/>
                </a:cxn>
                <a:cxn ang="0">
                  <a:pos x="0" y="0"/>
                </a:cxn>
              </a:cxnLst>
              <a:rect l="0" t="0" r="r" b="b"/>
              <a:pathLst>
                <a:path w="132" h="180">
                  <a:moveTo>
                    <a:pt x="0" y="0"/>
                  </a:moveTo>
                  <a:lnTo>
                    <a:pt x="97" y="178"/>
                  </a:lnTo>
                  <a:lnTo>
                    <a:pt x="132" y="180"/>
                  </a:lnTo>
                  <a:lnTo>
                    <a:pt x="36" y="2"/>
                  </a:lnTo>
                  <a:lnTo>
                    <a:pt x="0" y="0"/>
                  </a:lnTo>
                </a:path>
              </a:pathLst>
            </a:custGeom>
            <a:noFill/>
            <a:ln w="3175">
              <a:solidFill>
                <a:srgbClr val="40B0B0"/>
              </a:solidFill>
              <a:prstDash val="solid"/>
              <a:round/>
              <a:headEnd/>
              <a:tailEnd/>
            </a:ln>
          </p:spPr>
          <p:txBody>
            <a:bodyPr/>
            <a:lstStyle/>
            <a:p>
              <a:endParaRPr lang="ja-JP" altLang="en-US"/>
            </a:p>
          </p:txBody>
        </p:sp>
        <p:sp>
          <p:nvSpPr>
            <p:cNvPr id="151" name="Freeform 108"/>
            <p:cNvSpPr>
              <a:spLocks noChangeAspect="1"/>
            </p:cNvSpPr>
            <p:nvPr/>
          </p:nvSpPr>
          <p:spPr bwMode="auto">
            <a:xfrm>
              <a:off x="-189" y="2204"/>
              <a:ext cx="116" cy="209"/>
            </a:xfrm>
            <a:custGeom>
              <a:avLst/>
              <a:gdLst/>
              <a:ahLst/>
              <a:cxnLst>
                <a:cxn ang="0">
                  <a:pos x="0" y="31"/>
                </a:cxn>
                <a:cxn ang="0">
                  <a:pos x="95" y="209"/>
                </a:cxn>
                <a:cxn ang="0">
                  <a:pos x="116" y="178"/>
                </a:cxn>
                <a:cxn ang="0">
                  <a:pos x="21" y="0"/>
                </a:cxn>
                <a:cxn ang="0">
                  <a:pos x="0" y="31"/>
                </a:cxn>
              </a:cxnLst>
              <a:rect l="0" t="0" r="r" b="b"/>
              <a:pathLst>
                <a:path w="116" h="209">
                  <a:moveTo>
                    <a:pt x="0" y="31"/>
                  </a:moveTo>
                  <a:lnTo>
                    <a:pt x="95" y="209"/>
                  </a:lnTo>
                  <a:lnTo>
                    <a:pt x="116" y="178"/>
                  </a:lnTo>
                  <a:lnTo>
                    <a:pt x="21" y="0"/>
                  </a:lnTo>
                  <a:lnTo>
                    <a:pt x="0" y="31"/>
                  </a:lnTo>
                  <a:close/>
                </a:path>
              </a:pathLst>
            </a:custGeom>
            <a:solidFill>
              <a:srgbClr val="60DCDC"/>
            </a:solidFill>
            <a:ln w="9525">
              <a:noFill/>
              <a:round/>
              <a:headEnd/>
              <a:tailEnd/>
            </a:ln>
          </p:spPr>
          <p:txBody>
            <a:bodyPr/>
            <a:lstStyle/>
            <a:p>
              <a:endParaRPr lang="ja-JP" altLang="en-US"/>
            </a:p>
          </p:txBody>
        </p:sp>
        <p:sp>
          <p:nvSpPr>
            <p:cNvPr id="152" name="Freeform 109"/>
            <p:cNvSpPr>
              <a:spLocks noChangeAspect="1"/>
            </p:cNvSpPr>
            <p:nvPr/>
          </p:nvSpPr>
          <p:spPr bwMode="auto">
            <a:xfrm>
              <a:off x="-189" y="2204"/>
              <a:ext cx="116" cy="209"/>
            </a:xfrm>
            <a:custGeom>
              <a:avLst/>
              <a:gdLst/>
              <a:ahLst/>
              <a:cxnLst>
                <a:cxn ang="0">
                  <a:pos x="0" y="31"/>
                </a:cxn>
                <a:cxn ang="0">
                  <a:pos x="95" y="209"/>
                </a:cxn>
                <a:cxn ang="0">
                  <a:pos x="116" y="178"/>
                </a:cxn>
                <a:cxn ang="0">
                  <a:pos x="21" y="0"/>
                </a:cxn>
                <a:cxn ang="0">
                  <a:pos x="0" y="31"/>
                </a:cxn>
              </a:cxnLst>
              <a:rect l="0" t="0" r="r" b="b"/>
              <a:pathLst>
                <a:path w="116" h="209">
                  <a:moveTo>
                    <a:pt x="0" y="31"/>
                  </a:moveTo>
                  <a:lnTo>
                    <a:pt x="95" y="209"/>
                  </a:lnTo>
                  <a:lnTo>
                    <a:pt x="116" y="178"/>
                  </a:lnTo>
                  <a:lnTo>
                    <a:pt x="21" y="0"/>
                  </a:lnTo>
                  <a:lnTo>
                    <a:pt x="0" y="31"/>
                  </a:lnTo>
                </a:path>
              </a:pathLst>
            </a:custGeom>
            <a:noFill/>
            <a:ln w="3175">
              <a:solidFill>
                <a:srgbClr val="60DCDC"/>
              </a:solidFill>
              <a:prstDash val="solid"/>
              <a:round/>
              <a:headEnd/>
              <a:tailEnd/>
            </a:ln>
          </p:spPr>
          <p:txBody>
            <a:bodyPr/>
            <a:lstStyle/>
            <a:p>
              <a:endParaRPr lang="ja-JP" altLang="en-US"/>
            </a:p>
          </p:txBody>
        </p:sp>
        <p:sp>
          <p:nvSpPr>
            <p:cNvPr id="153" name="Freeform 110"/>
            <p:cNvSpPr>
              <a:spLocks noChangeAspect="1"/>
            </p:cNvSpPr>
            <p:nvPr/>
          </p:nvSpPr>
          <p:spPr bwMode="auto">
            <a:xfrm>
              <a:off x="-32" y="2107"/>
              <a:ext cx="144" cy="188"/>
            </a:xfrm>
            <a:custGeom>
              <a:avLst/>
              <a:gdLst/>
              <a:ahLst/>
              <a:cxnLst>
                <a:cxn ang="0">
                  <a:pos x="0" y="10"/>
                </a:cxn>
                <a:cxn ang="0">
                  <a:pos x="97" y="188"/>
                </a:cxn>
                <a:cxn ang="0">
                  <a:pos x="144" y="178"/>
                </a:cxn>
                <a:cxn ang="0">
                  <a:pos x="47" y="0"/>
                </a:cxn>
                <a:cxn ang="0">
                  <a:pos x="0" y="10"/>
                </a:cxn>
              </a:cxnLst>
              <a:rect l="0" t="0" r="r" b="b"/>
              <a:pathLst>
                <a:path w="144" h="188">
                  <a:moveTo>
                    <a:pt x="0" y="10"/>
                  </a:moveTo>
                  <a:lnTo>
                    <a:pt x="97" y="188"/>
                  </a:lnTo>
                  <a:lnTo>
                    <a:pt x="144" y="178"/>
                  </a:lnTo>
                  <a:lnTo>
                    <a:pt x="47" y="0"/>
                  </a:lnTo>
                  <a:lnTo>
                    <a:pt x="0" y="10"/>
                  </a:lnTo>
                  <a:close/>
                </a:path>
              </a:pathLst>
            </a:custGeom>
            <a:solidFill>
              <a:srgbClr val="62DFDF"/>
            </a:solidFill>
            <a:ln w="9525">
              <a:noFill/>
              <a:round/>
              <a:headEnd/>
              <a:tailEnd/>
            </a:ln>
          </p:spPr>
          <p:txBody>
            <a:bodyPr/>
            <a:lstStyle/>
            <a:p>
              <a:endParaRPr lang="ja-JP" altLang="en-US"/>
            </a:p>
          </p:txBody>
        </p:sp>
        <p:sp>
          <p:nvSpPr>
            <p:cNvPr id="154" name="Freeform 111"/>
            <p:cNvSpPr>
              <a:spLocks noChangeAspect="1"/>
            </p:cNvSpPr>
            <p:nvPr/>
          </p:nvSpPr>
          <p:spPr bwMode="auto">
            <a:xfrm>
              <a:off x="-32" y="2107"/>
              <a:ext cx="144" cy="188"/>
            </a:xfrm>
            <a:custGeom>
              <a:avLst/>
              <a:gdLst/>
              <a:ahLst/>
              <a:cxnLst>
                <a:cxn ang="0">
                  <a:pos x="0" y="10"/>
                </a:cxn>
                <a:cxn ang="0">
                  <a:pos x="97" y="188"/>
                </a:cxn>
                <a:cxn ang="0">
                  <a:pos x="144" y="178"/>
                </a:cxn>
                <a:cxn ang="0">
                  <a:pos x="47" y="0"/>
                </a:cxn>
                <a:cxn ang="0">
                  <a:pos x="0" y="10"/>
                </a:cxn>
              </a:cxnLst>
              <a:rect l="0" t="0" r="r" b="b"/>
              <a:pathLst>
                <a:path w="144" h="188">
                  <a:moveTo>
                    <a:pt x="0" y="10"/>
                  </a:moveTo>
                  <a:lnTo>
                    <a:pt x="97" y="188"/>
                  </a:lnTo>
                  <a:lnTo>
                    <a:pt x="144" y="178"/>
                  </a:lnTo>
                  <a:lnTo>
                    <a:pt x="47" y="0"/>
                  </a:lnTo>
                  <a:lnTo>
                    <a:pt x="0" y="10"/>
                  </a:lnTo>
                </a:path>
              </a:pathLst>
            </a:custGeom>
            <a:noFill/>
            <a:ln w="3175">
              <a:solidFill>
                <a:srgbClr val="62DFDF"/>
              </a:solidFill>
              <a:prstDash val="solid"/>
              <a:round/>
              <a:headEnd/>
              <a:tailEnd/>
            </a:ln>
          </p:spPr>
          <p:txBody>
            <a:bodyPr/>
            <a:lstStyle/>
            <a:p>
              <a:endParaRPr lang="ja-JP" altLang="en-US"/>
            </a:p>
          </p:txBody>
        </p:sp>
        <p:sp>
          <p:nvSpPr>
            <p:cNvPr id="155" name="Freeform 112"/>
            <p:cNvSpPr>
              <a:spLocks noChangeAspect="1"/>
            </p:cNvSpPr>
            <p:nvPr/>
          </p:nvSpPr>
          <p:spPr bwMode="auto">
            <a:xfrm>
              <a:off x="-168" y="2171"/>
              <a:ext cx="131" cy="211"/>
            </a:xfrm>
            <a:custGeom>
              <a:avLst/>
              <a:gdLst/>
              <a:ahLst/>
              <a:cxnLst>
                <a:cxn ang="0">
                  <a:pos x="0" y="33"/>
                </a:cxn>
                <a:cxn ang="0">
                  <a:pos x="95" y="211"/>
                </a:cxn>
                <a:cxn ang="0">
                  <a:pos x="131" y="178"/>
                </a:cxn>
                <a:cxn ang="0">
                  <a:pos x="34" y="0"/>
                </a:cxn>
                <a:cxn ang="0">
                  <a:pos x="0" y="33"/>
                </a:cxn>
              </a:cxnLst>
              <a:rect l="0" t="0" r="r" b="b"/>
              <a:pathLst>
                <a:path w="131" h="211">
                  <a:moveTo>
                    <a:pt x="0" y="33"/>
                  </a:moveTo>
                  <a:lnTo>
                    <a:pt x="95" y="211"/>
                  </a:lnTo>
                  <a:lnTo>
                    <a:pt x="131" y="178"/>
                  </a:lnTo>
                  <a:lnTo>
                    <a:pt x="34" y="0"/>
                  </a:lnTo>
                  <a:lnTo>
                    <a:pt x="0" y="33"/>
                  </a:lnTo>
                  <a:close/>
                </a:path>
              </a:pathLst>
            </a:custGeom>
            <a:solidFill>
              <a:srgbClr val="77FDFD"/>
            </a:solidFill>
            <a:ln w="9525">
              <a:noFill/>
              <a:round/>
              <a:headEnd/>
              <a:tailEnd/>
            </a:ln>
          </p:spPr>
          <p:txBody>
            <a:bodyPr/>
            <a:lstStyle/>
            <a:p>
              <a:endParaRPr lang="ja-JP" altLang="en-US"/>
            </a:p>
          </p:txBody>
        </p:sp>
        <p:sp>
          <p:nvSpPr>
            <p:cNvPr id="156" name="Freeform 113"/>
            <p:cNvSpPr>
              <a:spLocks noChangeAspect="1"/>
            </p:cNvSpPr>
            <p:nvPr/>
          </p:nvSpPr>
          <p:spPr bwMode="auto">
            <a:xfrm>
              <a:off x="-168" y="2171"/>
              <a:ext cx="131" cy="211"/>
            </a:xfrm>
            <a:custGeom>
              <a:avLst/>
              <a:gdLst/>
              <a:ahLst/>
              <a:cxnLst>
                <a:cxn ang="0">
                  <a:pos x="0" y="33"/>
                </a:cxn>
                <a:cxn ang="0">
                  <a:pos x="95" y="211"/>
                </a:cxn>
                <a:cxn ang="0">
                  <a:pos x="131" y="178"/>
                </a:cxn>
                <a:cxn ang="0">
                  <a:pos x="34" y="0"/>
                </a:cxn>
                <a:cxn ang="0">
                  <a:pos x="0" y="33"/>
                </a:cxn>
              </a:cxnLst>
              <a:rect l="0" t="0" r="r" b="b"/>
              <a:pathLst>
                <a:path w="131" h="211">
                  <a:moveTo>
                    <a:pt x="0" y="33"/>
                  </a:moveTo>
                  <a:lnTo>
                    <a:pt x="95" y="211"/>
                  </a:lnTo>
                  <a:lnTo>
                    <a:pt x="131" y="178"/>
                  </a:lnTo>
                  <a:lnTo>
                    <a:pt x="34" y="0"/>
                  </a:lnTo>
                  <a:lnTo>
                    <a:pt x="0" y="33"/>
                  </a:lnTo>
                </a:path>
              </a:pathLst>
            </a:custGeom>
            <a:noFill/>
            <a:ln w="3175">
              <a:solidFill>
                <a:srgbClr val="77FDFD"/>
              </a:solidFill>
              <a:prstDash val="solid"/>
              <a:round/>
              <a:headEnd/>
              <a:tailEnd/>
            </a:ln>
          </p:spPr>
          <p:txBody>
            <a:bodyPr/>
            <a:lstStyle/>
            <a:p>
              <a:endParaRPr lang="ja-JP" altLang="en-US"/>
            </a:p>
          </p:txBody>
        </p:sp>
        <p:sp>
          <p:nvSpPr>
            <p:cNvPr id="157" name="Freeform 114"/>
            <p:cNvSpPr>
              <a:spLocks noChangeAspect="1"/>
            </p:cNvSpPr>
            <p:nvPr/>
          </p:nvSpPr>
          <p:spPr bwMode="auto">
            <a:xfrm>
              <a:off x="-85" y="2117"/>
              <a:ext cx="150" cy="201"/>
            </a:xfrm>
            <a:custGeom>
              <a:avLst/>
              <a:gdLst/>
              <a:ahLst/>
              <a:cxnLst>
                <a:cxn ang="0">
                  <a:pos x="0" y="23"/>
                </a:cxn>
                <a:cxn ang="0">
                  <a:pos x="97" y="201"/>
                </a:cxn>
                <a:cxn ang="0">
                  <a:pos x="150" y="178"/>
                </a:cxn>
                <a:cxn ang="0">
                  <a:pos x="53" y="0"/>
                </a:cxn>
                <a:cxn ang="0">
                  <a:pos x="0" y="23"/>
                </a:cxn>
              </a:cxnLst>
              <a:rect l="0" t="0" r="r" b="b"/>
              <a:pathLst>
                <a:path w="150" h="201">
                  <a:moveTo>
                    <a:pt x="0" y="23"/>
                  </a:moveTo>
                  <a:lnTo>
                    <a:pt x="97" y="201"/>
                  </a:lnTo>
                  <a:lnTo>
                    <a:pt x="150" y="178"/>
                  </a:lnTo>
                  <a:lnTo>
                    <a:pt x="53" y="0"/>
                  </a:lnTo>
                  <a:lnTo>
                    <a:pt x="0" y="23"/>
                  </a:lnTo>
                  <a:close/>
                </a:path>
              </a:pathLst>
            </a:custGeom>
            <a:solidFill>
              <a:srgbClr val="79FFFF"/>
            </a:solidFill>
            <a:ln w="9525">
              <a:noFill/>
              <a:round/>
              <a:headEnd/>
              <a:tailEnd/>
            </a:ln>
          </p:spPr>
          <p:txBody>
            <a:bodyPr/>
            <a:lstStyle/>
            <a:p>
              <a:endParaRPr lang="ja-JP" altLang="en-US"/>
            </a:p>
          </p:txBody>
        </p:sp>
        <p:sp>
          <p:nvSpPr>
            <p:cNvPr id="158" name="Freeform 115"/>
            <p:cNvSpPr>
              <a:spLocks noChangeAspect="1"/>
            </p:cNvSpPr>
            <p:nvPr/>
          </p:nvSpPr>
          <p:spPr bwMode="auto">
            <a:xfrm>
              <a:off x="-85" y="2117"/>
              <a:ext cx="150" cy="201"/>
            </a:xfrm>
            <a:custGeom>
              <a:avLst/>
              <a:gdLst/>
              <a:ahLst/>
              <a:cxnLst>
                <a:cxn ang="0">
                  <a:pos x="0" y="23"/>
                </a:cxn>
                <a:cxn ang="0">
                  <a:pos x="97" y="201"/>
                </a:cxn>
                <a:cxn ang="0">
                  <a:pos x="150" y="178"/>
                </a:cxn>
                <a:cxn ang="0">
                  <a:pos x="53" y="0"/>
                </a:cxn>
                <a:cxn ang="0">
                  <a:pos x="0" y="23"/>
                </a:cxn>
              </a:cxnLst>
              <a:rect l="0" t="0" r="r" b="b"/>
              <a:pathLst>
                <a:path w="150" h="201">
                  <a:moveTo>
                    <a:pt x="0" y="23"/>
                  </a:moveTo>
                  <a:lnTo>
                    <a:pt x="97" y="201"/>
                  </a:lnTo>
                  <a:lnTo>
                    <a:pt x="150" y="178"/>
                  </a:lnTo>
                  <a:lnTo>
                    <a:pt x="53" y="0"/>
                  </a:lnTo>
                  <a:lnTo>
                    <a:pt x="0" y="23"/>
                  </a:lnTo>
                </a:path>
              </a:pathLst>
            </a:custGeom>
            <a:noFill/>
            <a:ln w="3175">
              <a:solidFill>
                <a:srgbClr val="79FFFF"/>
              </a:solidFill>
              <a:prstDash val="solid"/>
              <a:round/>
              <a:headEnd/>
              <a:tailEnd/>
            </a:ln>
          </p:spPr>
          <p:txBody>
            <a:bodyPr/>
            <a:lstStyle/>
            <a:p>
              <a:endParaRPr lang="ja-JP" altLang="en-US"/>
            </a:p>
          </p:txBody>
        </p:sp>
        <p:sp>
          <p:nvSpPr>
            <p:cNvPr id="159" name="Freeform 116"/>
            <p:cNvSpPr>
              <a:spLocks noChangeAspect="1"/>
            </p:cNvSpPr>
            <p:nvPr/>
          </p:nvSpPr>
          <p:spPr bwMode="auto">
            <a:xfrm>
              <a:off x="-134" y="2140"/>
              <a:ext cx="146" cy="209"/>
            </a:xfrm>
            <a:custGeom>
              <a:avLst/>
              <a:gdLst/>
              <a:ahLst/>
              <a:cxnLst>
                <a:cxn ang="0">
                  <a:pos x="0" y="31"/>
                </a:cxn>
                <a:cxn ang="0">
                  <a:pos x="97" y="209"/>
                </a:cxn>
                <a:cxn ang="0">
                  <a:pos x="146" y="178"/>
                </a:cxn>
                <a:cxn ang="0">
                  <a:pos x="49" y="0"/>
                </a:cxn>
                <a:cxn ang="0">
                  <a:pos x="0" y="31"/>
                </a:cxn>
              </a:cxnLst>
              <a:rect l="0" t="0" r="r" b="b"/>
              <a:pathLst>
                <a:path w="146" h="209">
                  <a:moveTo>
                    <a:pt x="0" y="31"/>
                  </a:moveTo>
                  <a:lnTo>
                    <a:pt x="97" y="209"/>
                  </a:lnTo>
                  <a:lnTo>
                    <a:pt x="146" y="178"/>
                  </a:lnTo>
                  <a:lnTo>
                    <a:pt x="49" y="0"/>
                  </a:lnTo>
                  <a:lnTo>
                    <a:pt x="0" y="31"/>
                  </a:lnTo>
                  <a:close/>
                </a:path>
              </a:pathLst>
            </a:custGeom>
            <a:solidFill>
              <a:srgbClr val="80FFFF"/>
            </a:solidFill>
            <a:ln w="9525">
              <a:noFill/>
              <a:round/>
              <a:headEnd/>
              <a:tailEnd/>
            </a:ln>
          </p:spPr>
          <p:txBody>
            <a:bodyPr/>
            <a:lstStyle/>
            <a:p>
              <a:endParaRPr lang="ja-JP" altLang="en-US"/>
            </a:p>
          </p:txBody>
        </p:sp>
        <p:sp>
          <p:nvSpPr>
            <p:cNvPr id="160" name="Freeform 117"/>
            <p:cNvSpPr>
              <a:spLocks noChangeAspect="1"/>
            </p:cNvSpPr>
            <p:nvPr/>
          </p:nvSpPr>
          <p:spPr bwMode="auto">
            <a:xfrm>
              <a:off x="-134" y="2140"/>
              <a:ext cx="146" cy="209"/>
            </a:xfrm>
            <a:custGeom>
              <a:avLst/>
              <a:gdLst/>
              <a:ahLst/>
              <a:cxnLst>
                <a:cxn ang="0">
                  <a:pos x="0" y="31"/>
                </a:cxn>
                <a:cxn ang="0">
                  <a:pos x="97" y="209"/>
                </a:cxn>
                <a:cxn ang="0">
                  <a:pos x="146" y="178"/>
                </a:cxn>
                <a:cxn ang="0">
                  <a:pos x="49" y="0"/>
                </a:cxn>
                <a:cxn ang="0">
                  <a:pos x="0" y="31"/>
                </a:cxn>
              </a:cxnLst>
              <a:rect l="0" t="0" r="r" b="b"/>
              <a:pathLst>
                <a:path w="146" h="209">
                  <a:moveTo>
                    <a:pt x="0" y="31"/>
                  </a:moveTo>
                  <a:lnTo>
                    <a:pt x="97" y="209"/>
                  </a:lnTo>
                  <a:lnTo>
                    <a:pt x="146" y="178"/>
                  </a:lnTo>
                  <a:lnTo>
                    <a:pt x="49" y="0"/>
                  </a:lnTo>
                  <a:lnTo>
                    <a:pt x="0" y="31"/>
                  </a:lnTo>
                </a:path>
              </a:pathLst>
            </a:custGeom>
            <a:noFill/>
            <a:ln w="3175">
              <a:solidFill>
                <a:srgbClr val="80FFFF"/>
              </a:solidFill>
              <a:prstDash val="solid"/>
              <a:round/>
              <a:headEnd/>
              <a:tailEnd/>
            </a:ln>
          </p:spPr>
          <p:txBody>
            <a:bodyPr/>
            <a:lstStyle/>
            <a:p>
              <a:endParaRPr lang="ja-JP" altLang="en-US"/>
            </a:p>
          </p:txBody>
        </p:sp>
        <p:sp>
          <p:nvSpPr>
            <p:cNvPr id="161" name="Freeform 118"/>
            <p:cNvSpPr>
              <a:spLocks noChangeAspect="1"/>
            </p:cNvSpPr>
            <p:nvPr/>
          </p:nvSpPr>
          <p:spPr bwMode="auto">
            <a:xfrm>
              <a:off x="-94" y="2285"/>
              <a:ext cx="261" cy="169"/>
            </a:xfrm>
            <a:custGeom>
              <a:avLst/>
              <a:gdLst/>
              <a:ahLst/>
              <a:cxnLst>
                <a:cxn ang="0">
                  <a:pos x="106" y="33"/>
                </a:cxn>
                <a:cxn ang="0">
                  <a:pos x="57" y="64"/>
                </a:cxn>
                <a:cxn ang="0">
                  <a:pos x="21" y="97"/>
                </a:cxn>
                <a:cxn ang="0">
                  <a:pos x="0" y="128"/>
                </a:cxn>
                <a:cxn ang="0">
                  <a:pos x="0" y="154"/>
                </a:cxn>
                <a:cxn ang="0">
                  <a:pos x="21" y="169"/>
                </a:cxn>
                <a:cxn ang="0">
                  <a:pos x="56" y="169"/>
                </a:cxn>
                <a:cxn ang="0">
                  <a:pos x="102" y="159"/>
                </a:cxn>
                <a:cxn ang="0">
                  <a:pos x="154" y="137"/>
                </a:cxn>
                <a:cxn ang="0">
                  <a:pos x="203" y="107"/>
                </a:cxn>
                <a:cxn ang="0">
                  <a:pos x="239" y="74"/>
                </a:cxn>
                <a:cxn ang="0">
                  <a:pos x="260" y="43"/>
                </a:cxn>
                <a:cxn ang="0">
                  <a:pos x="261" y="17"/>
                </a:cxn>
                <a:cxn ang="0">
                  <a:pos x="241" y="2"/>
                </a:cxn>
                <a:cxn ang="0">
                  <a:pos x="206" y="0"/>
                </a:cxn>
                <a:cxn ang="0">
                  <a:pos x="159" y="10"/>
                </a:cxn>
                <a:cxn ang="0">
                  <a:pos x="106" y="33"/>
                </a:cxn>
              </a:cxnLst>
              <a:rect l="0" t="0" r="r" b="b"/>
              <a:pathLst>
                <a:path w="261" h="169">
                  <a:moveTo>
                    <a:pt x="106" y="33"/>
                  </a:moveTo>
                  <a:lnTo>
                    <a:pt x="57" y="64"/>
                  </a:lnTo>
                  <a:lnTo>
                    <a:pt x="21" y="97"/>
                  </a:lnTo>
                  <a:lnTo>
                    <a:pt x="0" y="128"/>
                  </a:lnTo>
                  <a:lnTo>
                    <a:pt x="0" y="154"/>
                  </a:lnTo>
                  <a:lnTo>
                    <a:pt x="21" y="169"/>
                  </a:lnTo>
                  <a:lnTo>
                    <a:pt x="56" y="169"/>
                  </a:lnTo>
                  <a:lnTo>
                    <a:pt x="102" y="159"/>
                  </a:lnTo>
                  <a:lnTo>
                    <a:pt x="154" y="137"/>
                  </a:lnTo>
                  <a:lnTo>
                    <a:pt x="203" y="107"/>
                  </a:lnTo>
                  <a:lnTo>
                    <a:pt x="239" y="74"/>
                  </a:lnTo>
                  <a:lnTo>
                    <a:pt x="260" y="43"/>
                  </a:lnTo>
                  <a:lnTo>
                    <a:pt x="261" y="17"/>
                  </a:lnTo>
                  <a:lnTo>
                    <a:pt x="241" y="2"/>
                  </a:lnTo>
                  <a:lnTo>
                    <a:pt x="206" y="0"/>
                  </a:lnTo>
                  <a:lnTo>
                    <a:pt x="159" y="10"/>
                  </a:lnTo>
                  <a:lnTo>
                    <a:pt x="106" y="33"/>
                  </a:lnTo>
                  <a:close/>
                </a:path>
              </a:pathLst>
            </a:custGeom>
            <a:solidFill>
              <a:srgbClr val="157272"/>
            </a:solidFill>
            <a:ln w="9525">
              <a:noFill/>
              <a:round/>
              <a:headEnd/>
              <a:tailEnd/>
            </a:ln>
          </p:spPr>
          <p:txBody>
            <a:bodyPr/>
            <a:lstStyle/>
            <a:p>
              <a:endParaRPr lang="ja-JP" altLang="en-US"/>
            </a:p>
          </p:txBody>
        </p:sp>
        <p:sp>
          <p:nvSpPr>
            <p:cNvPr id="162" name="Freeform 119"/>
            <p:cNvSpPr>
              <a:spLocks noChangeAspect="1"/>
            </p:cNvSpPr>
            <p:nvPr/>
          </p:nvSpPr>
          <p:spPr bwMode="auto">
            <a:xfrm>
              <a:off x="-94" y="2285"/>
              <a:ext cx="261" cy="169"/>
            </a:xfrm>
            <a:custGeom>
              <a:avLst/>
              <a:gdLst/>
              <a:ahLst/>
              <a:cxnLst>
                <a:cxn ang="0">
                  <a:pos x="106" y="33"/>
                </a:cxn>
                <a:cxn ang="0">
                  <a:pos x="57" y="64"/>
                </a:cxn>
                <a:cxn ang="0">
                  <a:pos x="21" y="97"/>
                </a:cxn>
                <a:cxn ang="0">
                  <a:pos x="0" y="128"/>
                </a:cxn>
                <a:cxn ang="0">
                  <a:pos x="0" y="154"/>
                </a:cxn>
                <a:cxn ang="0">
                  <a:pos x="21" y="169"/>
                </a:cxn>
                <a:cxn ang="0">
                  <a:pos x="56" y="169"/>
                </a:cxn>
                <a:cxn ang="0">
                  <a:pos x="102" y="159"/>
                </a:cxn>
                <a:cxn ang="0">
                  <a:pos x="154" y="137"/>
                </a:cxn>
                <a:cxn ang="0">
                  <a:pos x="203" y="107"/>
                </a:cxn>
                <a:cxn ang="0">
                  <a:pos x="239" y="74"/>
                </a:cxn>
                <a:cxn ang="0">
                  <a:pos x="260" y="43"/>
                </a:cxn>
                <a:cxn ang="0">
                  <a:pos x="261" y="17"/>
                </a:cxn>
                <a:cxn ang="0">
                  <a:pos x="241" y="2"/>
                </a:cxn>
                <a:cxn ang="0">
                  <a:pos x="206" y="0"/>
                </a:cxn>
                <a:cxn ang="0">
                  <a:pos x="159" y="10"/>
                </a:cxn>
                <a:cxn ang="0">
                  <a:pos x="106" y="33"/>
                </a:cxn>
              </a:cxnLst>
              <a:rect l="0" t="0" r="r" b="b"/>
              <a:pathLst>
                <a:path w="261" h="169">
                  <a:moveTo>
                    <a:pt x="106" y="33"/>
                  </a:moveTo>
                  <a:lnTo>
                    <a:pt x="57" y="64"/>
                  </a:lnTo>
                  <a:lnTo>
                    <a:pt x="21" y="97"/>
                  </a:lnTo>
                  <a:lnTo>
                    <a:pt x="0" y="128"/>
                  </a:lnTo>
                  <a:lnTo>
                    <a:pt x="0" y="154"/>
                  </a:lnTo>
                  <a:lnTo>
                    <a:pt x="21" y="169"/>
                  </a:lnTo>
                  <a:lnTo>
                    <a:pt x="56" y="169"/>
                  </a:lnTo>
                  <a:lnTo>
                    <a:pt x="102" y="159"/>
                  </a:lnTo>
                  <a:lnTo>
                    <a:pt x="154" y="137"/>
                  </a:lnTo>
                  <a:lnTo>
                    <a:pt x="203" y="107"/>
                  </a:lnTo>
                  <a:lnTo>
                    <a:pt x="239" y="74"/>
                  </a:lnTo>
                  <a:lnTo>
                    <a:pt x="260" y="43"/>
                  </a:lnTo>
                  <a:lnTo>
                    <a:pt x="261" y="17"/>
                  </a:lnTo>
                  <a:lnTo>
                    <a:pt x="241" y="2"/>
                  </a:lnTo>
                  <a:lnTo>
                    <a:pt x="206" y="0"/>
                  </a:lnTo>
                  <a:lnTo>
                    <a:pt x="159" y="10"/>
                  </a:lnTo>
                  <a:lnTo>
                    <a:pt x="106" y="33"/>
                  </a:lnTo>
                </a:path>
              </a:pathLst>
            </a:custGeom>
            <a:noFill/>
            <a:ln w="3175">
              <a:solidFill>
                <a:srgbClr val="157272"/>
              </a:solidFill>
              <a:prstDash val="solid"/>
              <a:round/>
              <a:headEnd/>
              <a:tailEnd/>
            </a:ln>
          </p:spPr>
          <p:txBody>
            <a:bodyPr/>
            <a:lstStyle/>
            <a:p>
              <a:endParaRPr lang="ja-JP" altLang="en-US"/>
            </a:p>
          </p:txBody>
        </p:sp>
        <p:sp>
          <p:nvSpPr>
            <p:cNvPr id="163" name="Line 120"/>
            <p:cNvSpPr>
              <a:spLocks noChangeAspect="1" noChangeShapeType="1"/>
            </p:cNvSpPr>
            <p:nvPr/>
          </p:nvSpPr>
          <p:spPr bwMode="auto">
            <a:xfrm flipV="1">
              <a:off x="-149" y="2161"/>
              <a:ext cx="145" cy="176"/>
            </a:xfrm>
            <a:prstGeom prst="line">
              <a:avLst/>
            </a:prstGeom>
            <a:noFill/>
            <a:ln w="11113">
              <a:solidFill>
                <a:srgbClr val="000000"/>
              </a:solidFill>
              <a:round/>
              <a:headEnd/>
              <a:tailEnd/>
            </a:ln>
          </p:spPr>
          <p:txBody>
            <a:bodyPr/>
            <a:lstStyle/>
            <a:p>
              <a:endParaRPr lang="ja-JP" altLang="en-US"/>
            </a:p>
          </p:txBody>
        </p:sp>
        <p:sp>
          <p:nvSpPr>
            <p:cNvPr id="164" name="Line 121"/>
            <p:cNvSpPr>
              <a:spLocks noChangeAspect="1" noChangeShapeType="1"/>
            </p:cNvSpPr>
            <p:nvPr/>
          </p:nvSpPr>
          <p:spPr bwMode="auto">
            <a:xfrm>
              <a:off x="22" y="2152"/>
              <a:ext cx="90" cy="60"/>
            </a:xfrm>
            <a:prstGeom prst="line">
              <a:avLst/>
            </a:prstGeom>
            <a:noFill/>
            <a:ln w="11113">
              <a:solidFill>
                <a:srgbClr val="000000"/>
              </a:solidFill>
              <a:round/>
              <a:headEnd/>
              <a:tailEnd/>
            </a:ln>
          </p:spPr>
          <p:txBody>
            <a:bodyPr/>
            <a:lstStyle/>
            <a:p>
              <a:endParaRPr lang="ja-JP" altLang="en-US"/>
            </a:p>
          </p:txBody>
        </p:sp>
      </p:grpSp>
      <p:sp>
        <p:nvSpPr>
          <p:cNvPr id="165" name="Line 122"/>
          <p:cNvSpPr>
            <a:spLocks noChangeAspect="1" noChangeShapeType="1"/>
          </p:cNvSpPr>
          <p:nvPr/>
        </p:nvSpPr>
        <p:spPr bwMode="auto">
          <a:xfrm flipH="1">
            <a:off x="2743736" y="4542083"/>
            <a:ext cx="1228005" cy="513310"/>
          </a:xfrm>
          <a:prstGeom prst="line">
            <a:avLst/>
          </a:prstGeom>
          <a:noFill/>
          <a:ln w="68263">
            <a:solidFill>
              <a:srgbClr val="FF0000"/>
            </a:solidFill>
            <a:round/>
            <a:headEnd/>
            <a:tailEnd/>
          </a:ln>
        </p:spPr>
        <p:txBody>
          <a:bodyPr/>
          <a:lstStyle/>
          <a:p>
            <a:endParaRPr lang="ja-JP" altLang="en-US"/>
          </a:p>
        </p:txBody>
      </p:sp>
      <p:grpSp>
        <p:nvGrpSpPr>
          <p:cNvPr id="8" name="Group 123"/>
          <p:cNvGrpSpPr>
            <a:grpSpLocks noChangeAspect="1"/>
          </p:cNvGrpSpPr>
          <p:nvPr/>
        </p:nvGrpSpPr>
        <p:grpSpPr bwMode="auto">
          <a:xfrm>
            <a:off x="2453371" y="4867257"/>
            <a:ext cx="395623" cy="411113"/>
            <a:chOff x="591" y="2325"/>
            <a:chExt cx="327" cy="354"/>
          </a:xfrm>
        </p:grpSpPr>
        <p:sp>
          <p:nvSpPr>
            <p:cNvPr id="167" name="Freeform 124"/>
            <p:cNvSpPr>
              <a:spLocks noChangeAspect="1"/>
            </p:cNvSpPr>
            <p:nvPr/>
          </p:nvSpPr>
          <p:spPr bwMode="auto">
            <a:xfrm>
              <a:off x="591" y="2325"/>
              <a:ext cx="209" cy="91"/>
            </a:xfrm>
            <a:custGeom>
              <a:avLst/>
              <a:gdLst/>
              <a:ahLst/>
              <a:cxnLst>
                <a:cxn ang="0">
                  <a:pos x="197" y="3"/>
                </a:cxn>
                <a:cxn ang="0">
                  <a:pos x="0" y="91"/>
                </a:cxn>
                <a:cxn ang="0">
                  <a:pos x="12" y="90"/>
                </a:cxn>
                <a:cxn ang="0">
                  <a:pos x="209" y="0"/>
                </a:cxn>
                <a:cxn ang="0">
                  <a:pos x="197" y="3"/>
                </a:cxn>
              </a:cxnLst>
              <a:rect l="0" t="0" r="r" b="b"/>
              <a:pathLst>
                <a:path w="209" h="91">
                  <a:moveTo>
                    <a:pt x="197" y="3"/>
                  </a:moveTo>
                  <a:lnTo>
                    <a:pt x="0" y="91"/>
                  </a:lnTo>
                  <a:lnTo>
                    <a:pt x="12" y="90"/>
                  </a:lnTo>
                  <a:lnTo>
                    <a:pt x="209" y="0"/>
                  </a:lnTo>
                  <a:lnTo>
                    <a:pt x="197" y="3"/>
                  </a:lnTo>
                  <a:close/>
                </a:path>
              </a:pathLst>
            </a:custGeom>
            <a:solidFill>
              <a:srgbClr val="43B4B4"/>
            </a:solidFill>
            <a:ln w="9525">
              <a:noFill/>
              <a:round/>
              <a:headEnd/>
              <a:tailEnd/>
            </a:ln>
          </p:spPr>
          <p:txBody>
            <a:bodyPr/>
            <a:lstStyle/>
            <a:p>
              <a:endParaRPr lang="ja-JP" altLang="en-US"/>
            </a:p>
          </p:txBody>
        </p:sp>
        <p:sp>
          <p:nvSpPr>
            <p:cNvPr id="168" name="Freeform 125"/>
            <p:cNvSpPr>
              <a:spLocks noChangeAspect="1"/>
            </p:cNvSpPr>
            <p:nvPr/>
          </p:nvSpPr>
          <p:spPr bwMode="auto">
            <a:xfrm>
              <a:off x="591" y="2325"/>
              <a:ext cx="209" cy="91"/>
            </a:xfrm>
            <a:custGeom>
              <a:avLst/>
              <a:gdLst/>
              <a:ahLst/>
              <a:cxnLst>
                <a:cxn ang="0">
                  <a:pos x="197" y="3"/>
                </a:cxn>
                <a:cxn ang="0">
                  <a:pos x="0" y="91"/>
                </a:cxn>
                <a:cxn ang="0">
                  <a:pos x="12" y="90"/>
                </a:cxn>
                <a:cxn ang="0">
                  <a:pos x="209" y="0"/>
                </a:cxn>
                <a:cxn ang="0">
                  <a:pos x="197" y="3"/>
                </a:cxn>
              </a:cxnLst>
              <a:rect l="0" t="0" r="r" b="b"/>
              <a:pathLst>
                <a:path w="209" h="91">
                  <a:moveTo>
                    <a:pt x="197" y="3"/>
                  </a:moveTo>
                  <a:lnTo>
                    <a:pt x="0" y="91"/>
                  </a:lnTo>
                  <a:lnTo>
                    <a:pt x="12" y="90"/>
                  </a:lnTo>
                  <a:lnTo>
                    <a:pt x="209" y="0"/>
                  </a:lnTo>
                  <a:lnTo>
                    <a:pt x="197" y="3"/>
                  </a:lnTo>
                </a:path>
              </a:pathLst>
            </a:custGeom>
            <a:noFill/>
            <a:ln w="3175">
              <a:solidFill>
                <a:srgbClr val="43B4B4"/>
              </a:solidFill>
              <a:prstDash val="solid"/>
              <a:round/>
              <a:headEnd/>
              <a:tailEnd/>
            </a:ln>
          </p:spPr>
          <p:txBody>
            <a:bodyPr/>
            <a:lstStyle/>
            <a:p>
              <a:endParaRPr lang="ja-JP" altLang="en-US"/>
            </a:p>
          </p:txBody>
        </p:sp>
        <p:sp>
          <p:nvSpPr>
            <p:cNvPr id="169" name="Freeform 126"/>
            <p:cNvSpPr>
              <a:spLocks noChangeAspect="1"/>
            </p:cNvSpPr>
            <p:nvPr/>
          </p:nvSpPr>
          <p:spPr bwMode="auto">
            <a:xfrm>
              <a:off x="719" y="2567"/>
              <a:ext cx="199" cy="111"/>
            </a:xfrm>
            <a:custGeom>
              <a:avLst/>
              <a:gdLst/>
              <a:ahLst/>
              <a:cxnLst>
                <a:cxn ang="0">
                  <a:pos x="199" y="0"/>
                </a:cxn>
                <a:cxn ang="0">
                  <a:pos x="2" y="90"/>
                </a:cxn>
                <a:cxn ang="0">
                  <a:pos x="0" y="111"/>
                </a:cxn>
                <a:cxn ang="0">
                  <a:pos x="195" y="22"/>
                </a:cxn>
                <a:cxn ang="0">
                  <a:pos x="199" y="0"/>
                </a:cxn>
              </a:cxnLst>
              <a:rect l="0" t="0" r="r" b="b"/>
              <a:pathLst>
                <a:path w="199" h="111">
                  <a:moveTo>
                    <a:pt x="199" y="0"/>
                  </a:moveTo>
                  <a:lnTo>
                    <a:pt x="2" y="90"/>
                  </a:lnTo>
                  <a:lnTo>
                    <a:pt x="0" y="111"/>
                  </a:lnTo>
                  <a:lnTo>
                    <a:pt x="195" y="22"/>
                  </a:lnTo>
                  <a:lnTo>
                    <a:pt x="199" y="0"/>
                  </a:lnTo>
                  <a:close/>
                </a:path>
              </a:pathLst>
            </a:custGeom>
            <a:solidFill>
              <a:srgbClr val="157272"/>
            </a:solidFill>
            <a:ln w="9525">
              <a:noFill/>
              <a:round/>
              <a:headEnd/>
              <a:tailEnd/>
            </a:ln>
          </p:spPr>
          <p:txBody>
            <a:bodyPr/>
            <a:lstStyle/>
            <a:p>
              <a:endParaRPr lang="ja-JP" altLang="en-US"/>
            </a:p>
          </p:txBody>
        </p:sp>
        <p:sp>
          <p:nvSpPr>
            <p:cNvPr id="170" name="Freeform 127"/>
            <p:cNvSpPr>
              <a:spLocks noChangeAspect="1"/>
            </p:cNvSpPr>
            <p:nvPr/>
          </p:nvSpPr>
          <p:spPr bwMode="auto">
            <a:xfrm>
              <a:off x="719" y="2567"/>
              <a:ext cx="199" cy="111"/>
            </a:xfrm>
            <a:custGeom>
              <a:avLst/>
              <a:gdLst/>
              <a:ahLst/>
              <a:cxnLst>
                <a:cxn ang="0">
                  <a:pos x="199" y="0"/>
                </a:cxn>
                <a:cxn ang="0">
                  <a:pos x="2" y="90"/>
                </a:cxn>
                <a:cxn ang="0">
                  <a:pos x="0" y="111"/>
                </a:cxn>
                <a:cxn ang="0">
                  <a:pos x="195" y="22"/>
                </a:cxn>
                <a:cxn ang="0">
                  <a:pos x="199" y="0"/>
                </a:cxn>
              </a:cxnLst>
              <a:rect l="0" t="0" r="r" b="b"/>
              <a:pathLst>
                <a:path w="199" h="111">
                  <a:moveTo>
                    <a:pt x="199" y="0"/>
                  </a:moveTo>
                  <a:lnTo>
                    <a:pt x="2" y="90"/>
                  </a:lnTo>
                  <a:lnTo>
                    <a:pt x="0" y="111"/>
                  </a:lnTo>
                  <a:lnTo>
                    <a:pt x="195" y="22"/>
                  </a:lnTo>
                  <a:lnTo>
                    <a:pt x="199" y="0"/>
                  </a:lnTo>
                </a:path>
              </a:pathLst>
            </a:custGeom>
            <a:noFill/>
            <a:ln w="3175">
              <a:solidFill>
                <a:srgbClr val="157272"/>
              </a:solidFill>
              <a:prstDash val="solid"/>
              <a:round/>
              <a:headEnd/>
              <a:tailEnd/>
            </a:ln>
          </p:spPr>
          <p:txBody>
            <a:bodyPr/>
            <a:lstStyle/>
            <a:p>
              <a:endParaRPr lang="ja-JP" altLang="en-US"/>
            </a:p>
          </p:txBody>
        </p:sp>
        <p:sp>
          <p:nvSpPr>
            <p:cNvPr id="171" name="Freeform 128"/>
            <p:cNvSpPr>
              <a:spLocks noChangeAspect="1"/>
            </p:cNvSpPr>
            <p:nvPr/>
          </p:nvSpPr>
          <p:spPr bwMode="auto">
            <a:xfrm>
              <a:off x="603" y="2325"/>
              <a:ext cx="216" cy="107"/>
            </a:xfrm>
            <a:custGeom>
              <a:avLst/>
              <a:gdLst/>
              <a:ahLst/>
              <a:cxnLst>
                <a:cxn ang="0">
                  <a:pos x="197" y="0"/>
                </a:cxn>
                <a:cxn ang="0">
                  <a:pos x="0" y="90"/>
                </a:cxn>
                <a:cxn ang="0">
                  <a:pos x="19" y="107"/>
                </a:cxn>
                <a:cxn ang="0">
                  <a:pos x="216" y="19"/>
                </a:cxn>
                <a:cxn ang="0">
                  <a:pos x="197" y="0"/>
                </a:cxn>
              </a:cxnLst>
              <a:rect l="0" t="0" r="r" b="b"/>
              <a:pathLst>
                <a:path w="216" h="107">
                  <a:moveTo>
                    <a:pt x="197" y="0"/>
                  </a:moveTo>
                  <a:lnTo>
                    <a:pt x="0" y="90"/>
                  </a:lnTo>
                  <a:lnTo>
                    <a:pt x="19" y="107"/>
                  </a:lnTo>
                  <a:lnTo>
                    <a:pt x="216" y="19"/>
                  </a:lnTo>
                  <a:lnTo>
                    <a:pt x="197" y="0"/>
                  </a:lnTo>
                  <a:close/>
                </a:path>
              </a:pathLst>
            </a:custGeom>
            <a:solidFill>
              <a:srgbClr val="61DEDE"/>
            </a:solidFill>
            <a:ln w="9525">
              <a:noFill/>
              <a:round/>
              <a:headEnd/>
              <a:tailEnd/>
            </a:ln>
          </p:spPr>
          <p:txBody>
            <a:bodyPr/>
            <a:lstStyle/>
            <a:p>
              <a:endParaRPr lang="ja-JP" altLang="en-US"/>
            </a:p>
          </p:txBody>
        </p:sp>
        <p:sp>
          <p:nvSpPr>
            <p:cNvPr id="172" name="Freeform 129"/>
            <p:cNvSpPr>
              <a:spLocks noChangeAspect="1"/>
            </p:cNvSpPr>
            <p:nvPr/>
          </p:nvSpPr>
          <p:spPr bwMode="auto">
            <a:xfrm>
              <a:off x="603" y="2325"/>
              <a:ext cx="216" cy="107"/>
            </a:xfrm>
            <a:custGeom>
              <a:avLst/>
              <a:gdLst/>
              <a:ahLst/>
              <a:cxnLst>
                <a:cxn ang="0">
                  <a:pos x="197" y="0"/>
                </a:cxn>
                <a:cxn ang="0">
                  <a:pos x="0" y="90"/>
                </a:cxn>
                <a:cxn ang="0">
                  <a:pos x="19" y="107"/>
                </a:cxn>
                <a:cxn ang="0">
                  <a:pos x="216" y="19"/>
                </a:cxn>
                <a:cxn ang="0">
                  <a:pos x="197" y="0"/>
                </a:cxn>
              </a:cxnLst>
              <a:rect l="0" t="0" r="r" b="b"/>
              <a:pathLst>
                <a:path w="216" h="107">
                  <a:moveTo>
                    <a:pt x="197" y="0"/>
                  </a:moveTo>
                  <a:lnTo>
                    <a:pt x="0" y="90"/>
                  </a:lnTo>
                  <a:lnTo>
                    <a:pt x="19" y="107"/>
                  </a:lnTo>
                  <a:lnTo>
                    <a:pt x="216" y="19"/>
                  </a:lnTo>
                  <a:lnTo>
                    <a:pt x="197" y="0"/>
                  </a:lnTo>
                </a:path>
              </a:pathLst>
            </a:custGeom>
            <a:noFill/>
            <a:ln w="3175">
              <a:solidFill>
                <a:srgbClr val="61DEDE"/>
              </a:solidFill>
              <a:prstDash val="solid"/>
              <a:round/>
              <a:headEnd/>
              <a:tailEnd/>
            </a:ln>
          </p:spPr>
          <p:txBody>
            <a:bodyPr/>
            <a:lstStyle/>
            <a:p>
              <a:endParaRPr lang="ja-JP" altLang="en-US"/>
            </a:p>
          </p:txBody>
        </p:sp>
        <p:sp>
          <p:nvSpPr>
            <p:cNvPr id="173" name="Freeform 130"/>
            <p:cNvSpPr>
              <a:spLocks noChangeAspect="1"/>
            </p:cNvSpPr>
            <p:nvPr/>
          </p:nvSpPr>
          <p:spPr bwMode="auto">
            <a:xfrm>
              <a:off x="712" y="2529"/>
              <a:ext cx="206" cy="128"/>
            </a:xfrm>
            <a:custGeom>
              <a:avLst/>
              <a:gdLst/>
              <a:ahLst/>
              <a:cxnLst>
                <a:cxn ang="0">
                  <a:pos x="197" y="0"/>
                </a:cxn>
                <a:cxn ang="0">
                  <a:pos x="0" y="90"/>
                </a:cxn>
                <a:cxn ang="0">
                  <a:pos x="9" y="128"/>
                </a:cxn>
                <a:cxn ang="0">
                  <a:pos x="206" y="38"/>
                </a:cxn>
                <a:cxn ang="0">
                  <a:pos x="197" y="0"/>
                </a:cxn>
              </a:cxnLst>
              <a:rect l="0" t="0" r="r" b="b"/>
              <a:pathLst>
                <a:path w="206" h="128">
                  <a:moveTo>
                    <a:pt x="197" y="0"/>
                  </a:moveTo>
                  <a:lnTo>
                    <a:pt x="0" y="90"/>
                  </a:lnTo>
                  <a:lnTo>
                    <a:pt x="9" y="128"/>
                  </a:lnTo>
                  <a:lnTo>
                    <a:pt x="206" y="38"/>
                  </a:lnTo>
                  <a:lnTo>
                    <a:pt x="197" y="0"/>
                  </a:lnTo>
                  <a:close/>
                </a:path>
              </a:pathLst>
            </a:custGeom>
            <a:solidFill>
              <a:srgbClr val="329C9C"/>
            </a:solidFill>
            <a:ln w="9525">
              <a:noFill/>
              <a:round/>
              <a:headEnd/>
              <a:tailEnd/>
            </a:ln>
          </p:spPr>
          <p:txBody>
            <a:bodyPr/>
            <a:lstStyle/>
            <a:p>
              <a:endParaRPr lang="ja-JP" altLang="en-US"/>
            </a:p>
          </p:txBody>
        </p:sp>
        <p:sp>
          <p:nvSpPr>
            <p:cNvPr id="174" name="Freeform 131"/>
            <p:cNvSpPr>
              <a:spLocks noChangeAspect="1"/>
            </p:cNvSpPr>
            <p:nvPr/>
          </p:nvSpPr>
          <p:spPr bwMode="auto">
            <a:xfrm>
              <a:off x="712" y="2529"/>
              <a:ext cx="206" cy="128"/>
            </a:xfrm>
            <a:custGeom>
              <a:avLst/>
              <a:gdLst/>
              <a:ahLst/>
              <a:cxnLst>
                <a:cxn ang="0">
                  <a:pos x="197" y="0"/>
                </a:cxn>
                <a:cxn ang="0">
                  <a:pos x="0" y="90"/>
                </a:cxn>
                <a:cxn ang="0">
                  <a:pos x="9" y="128"/>
                </a:cxn>
                <a:cxn ang="0">
                  <a:pos x="206" y="38"/>
                </a:cxn>
                <a:cxn ang="0">
                  <a:pos x="197" y="0"/>
                </a:cxn>
              </a:cxnLst>
              <a:rect l="0" t="0" r="r" b="b"/>
              <a:pathLst>
                <a:path w="206" h="128">
                  <a:moveTo>
                    <a:pt x="197" y="0"/>
                  </a:moveTo>
                  <a:lnTo>
                    <a:pt x="0" y="90"/>
                  </a:lnTo>
                  <a:lnTo>
                    <a:pt x="9" y="128"/>
                  </a:lnTo>
                  <a:lnTo>
                    <a:pt x="206" y="38"/>
                  </a:lnTo>
                  <a:lnTo>
                    <a:pt x="197" y="0"/>
                  </a:lnTo>
                </a:path>
              </a:pathLst>
            </a:custGeom>
            <a:noFill/>
            <a:ln w="3175">
              <a:solidFill>
                <a:srgbClr val="329C9C"/>
              </a:solidFill>
              <a:prstDash val="solid"/>
              <a:round/>
              <a:headEnd/>
              <a:tailEnd/>
            </a:ln>
          </p:spPr>
          <p:txBody>
            <a:bodyPr/>
            <a:lstStyle/>
            <a:p>
              <a:endParaRPr lang="ja-JP" altLang="en-US"/>
            </a:p>
          </p:txBody>
        </p:sp>
        <p:sp>
          <p:nvSpPr>
            <p:cNvPr id="175" name="Freeform 132"/>
            <p:cNvSpPr>
              <a:spLocks noChangeAspect="1"/>
            </p:cNvSpPr>
            <p:nvPr/>
          </p:nvSpPr>
          <p:spPr bwMode="auto">
            <a:xfrm>
              <a:off x="622" y="2344"/>
              <a:ext cx="221" cy="123"/>
            </a:xfrm>
            <a:custGeom>
              <a:avLst/>
              <a:gdLst/>
              <a:ahLst/>
              <a:cxnLst>
                <a:cxn ang="0">
                  <a:pos x="197" y="0"/>
                </a:cxn>
                <a:cxn ang="0">
                  <a:pos x="0" y="88"/>
                </a:cxn>
                <a:cxn ang="0">
                  <a:pos x="24" y="123"/>
                </a:cxn>
                <a:cxn ang="0">
                  <a:pos x="221" y="34"/>
                </a:cxn>
                <a:cxn ang="0">
                  <a:pos x="197" y="0"/>
                </a:cxn>
              </a:cxnLst>
              <a:rect l="0" t="0" r="r" b="b"/>
              <a:pathLst>
                <a:path w="221" h="123">
                  <a:moveTo>
                    <a:pt x="197" y="0"/>
                  </a:moveTo>
                  <a:lnTo>
                    <a:pt x="0" y="88"/>
                  </a:lnTo>
                  <a:lnTo>
                    <a:pt x="24" y="123"/>
                  </a:lnTo>
                  <a:lnTo>
                    <a:pt x="221" y="34"/>
                  </a:lnTo>
                  <a:lnTo>
                    <a:pt x="197" y="0"/>
                  </a:lnTo>
                  <a:close/>
                </a:path>
              </a:pathLst>
            </a:custGeom>
            <a:solidFill>
              <a:srgbClr val="73F8F8"/>
            </a:solidFill>
            <a:ln w="9525">
              <a:noFill/>
              <a:round/>
              <a:headEnd/>
              <a:tailEnd/>
            </a:ln>
          </p:spPr>
          <p:txBody>
            <a:bodyPr/>
            <a:lstStyle/>
            <a:p>
              <a:endParaRPr lang="ja-JP" altLang="en-US"/>
            </a:p>
          </p:txBody>
        </p:sp>
        <p:sp>
          <p:nvSpPr>
            <p:cNvPr id="176" name="Freeform 133"/>
            <p:cNvSpPr>
              <a:spLocks noChangeAspect="1"/>
            </p:cNvSpPr>
            <p:nvPr/>
          </p:nvSpPr>
          <p:spPr bwMode="auto">
            <a:xfrm>
              <a:off x="622" y="2344"/>
              <a:ext cx="221" cy="123"/>
            </a:xfrm>
            <a:custGeom>
              <a:avLst/>
              <a:gdLst/>
              <a:ahLst/>
              <a:cxnLst>
                <a:cxn ang="0">
                  <a:pos x="197" y="0"/>
                </a:cxn>
                <a:cxn ang="0">
                  <a:pos x="0" y="88"/>
                </a:cxn>
                <a:cxn ang="0">
                  <a:pos x="24" y="123"/>
                </a:cxn>
                <a:cxn ang="0">
                  <a:pos x="221" y="34"/>
                </a:cxn>
                <a:cxn ang="0">
                  <a:pos x="197" y="0"/>
                </a:cxn>
              </a:cxnLst>
              <a:rect l="0" t="0" r="r" b="b"/>
              <a:pathLst>
                <a:path w="221" h="123">
                  <a:moveTo>
                    <a:pt x="197" y="0"/>
                  </a:moveTo>
                  <a:lnTo>
                    <a:pt x="0" y="88"/>
                  </a:lnTo>
                  <a:lnTo>
                    <a:pt x="24" y="123"/>
                  </a:lnTo>
                  <a:lnTo>
                    <a:pt x="221" y="34"/>
                  </a:lnTo>
                  <a:lnTo>
                    <a:pt x="197" y="0"/>
                  </a:lnTo>
                </a:path>
              </a:pathLst>
            </a:custGeom>
            <a:noFill/>
            <a:ln w="3175">
              <a:solidFill>
                <a:srgbClr val="73F8F8"/>
              </a:solidFill>
              <a:prstDash val="solid"/>
              <a:round/>
              <a:headEnd/>
              <a:tailEnd/>
            </a:ln>
          </p:spPr>
          <p:txBody>
            <a:bodyPr/>
            <a:lstStyle/>
            <a:p>
              <a:endParaRPr lang="ja-JP" altLang="en-US"/>
            </a:p>
          </p:txBody>
        </p:sp>
        <p:sp>
          <p:nvSpPr>
            <p:cNvPr id="177" name="Freeform 134"/>
            <p:cNvSpPr>
              <a:spLocks noChangeAspect="1"/>
            </p:cNvSpPr>
            <p:nvPr/>
          </p:nvSpPr>
          <p:spPr bwMode="auto">
            <a:xfrm>
              <a:off x="696" y="2480"/>
              <a:ext cx="213" cy="139"/>
            </a:xfrm>
            <a:custGeom>
              <a:avLst/>
              <a:gdLst/>
              <a:ahLst/>
              <a:cxnLst>
                <a:cxn ang="0">
                  <a:pos x="197" y="0"/>
                </a:cxn>
                <a:cxn ang="0">
                  <a:pos x="0" y="90"/>
                </a:cxn>
                <a:cxn ang="0">
                  <a:pos x="16" y="139"/>
                </a:cxn>
                <a:cxn ang="0">
                  <a:pos x="213" y="49"/>
                </a:cxn>
                <a:cxn ang="0">
                  <a:pos x="197" y="0"/>
                </a:cxn>
              </a:cxnLst>
              <a:rect l="0" t="0" r="r" b="b"/>
              <a:pathLst>
                <a:path w="213" h="139">
                  <a:moveTo>
                    <a:pt x="197" y="0"/>
                  </a:moveTo>
                  <a:lnTo>
                    <a:pt x="0" y="90"/>
                  </a:lnTo>
                  <a:lnTo>
                    <a:pt x="16" y="139"/>
                  </a:lnTo>
                  <a:lnTo>
                    <a:pt x="213" y="49"/>
                  </a:lnTo>
                  <a:lnTo>
                    <a:pt x="197" y="0"/>
                  </a:lnTo>
                  <a:close/>
                </a:path>
              </a:pathLst>
            </a:custGeom>
            <a:solidFill>
              <a:srgbClr val="54CBCB"/>
            </a:solidFill>
            <a:ln w="9525">
              <a:noFill/>
              <a:round/>
              <a:headEnd/>
              <a:tailEnd/>
            </a:ln>
          </p:spPr>
          <p:txBody>
            <a:bodyPr/>
            <a:lstStyle/>
            <a:p>
              <a:endParaRPr lang="ja-JP" altLang="en-US"/>
            </a:p>
          </p:txBody>
        </p:sp>
        <p:sp>
          <p:nvSpPr>
            <p:cNvPr id="178" name="Freeform 135"/>
            <p:cNvSpPr>
              <a:spLocks noChangeAspect="1"/>
            </p:cNvSpPr>
            <p:nvPr/>
          </p:nvSpPr>
          <p:spPr bwMode="auto">
            <a:xfrm>
              <a:off x="696" y="2480"/>
              <a:ext cx="213" cy="139"/>
            </a:xfrm>
            <a:custGeom>
              <a:avLst/>
              <a:gdLst/>
              <a:ahLst/>
              <a:cxnLst>
                <a:cxn ang="0">
                  <a:pos x="197" y="0"/>
                </a:cxn>
                <a:cxn ang="0">
                  <a:pos x="0" y="90"/>
                </a:cxn>
                <a:cxn ang="0">
                  <a:pos x="16" y="139"/>
                </a:cxn>
                <a:cxn ang="0">
                  <a:pos x="213" y="49"/>
                </a:cxn>
                <a:cxn ang="0">
                  <a:pos x="197" y="0"/>
                </a:cxn>
              </a:cxnLst>
              <a:rect l="0" t="0" r="r" b="b"/>
              <a:pathLst>
                <a:path w="213" h="139">
                  <a:moveTo>
                    <a:pt x="197" y="0"/>
                  </a:moveTo>
                  <a:lnTo>
                    <a:pt x="0" y="90"/>
                  </a:lnTo>
                  <a:lnTo>
                    <a:pt x="16" y="139"/>
                  </a:lnTo>
                  <a:lnTo>
                    <a:pt x="213" y="49"/>
                  </a:lnTo>
                  <a:lnTo>
                    <a:pt x="197" y="0"/>
                  </a:lnTo>
                </a:path>
              </a:pathLst>
            </a:custGeom>
            <a:noFill/>
            <a:ln w="3175">
              <a:solidFill>
                <a:srgbClr val="54CBCB"/>
              </a:solidFill>
              <a:prstDash val="solid"/>
              <a:round/>
              <a:headEnd/>
              <a:tailEnd/>
            </a:ln>
          </p:spPr>
          <p:txBody>
            <a:bodyPr/>
            <a:lstStyle/>
            <a:p>
              <a:endParaRPr lang="ja-JP" altLang="en-US"/>
            </a:p>
          </p:txBody>
        </p:sp>
        <p:sp>
          <p:nvSpPr>
            <p:cNvPr id="179" name="Freeform 136"/>
            <p:cNvSpPr>
              <a:spLocks noChangeAspect="1"/>
            </p:cNvSpPr>
            <p:nvPr/>
          </p:nvSpPr>
          <p:spPr bwMode="auto">
            <a:xfrm>
              <a:off x="672" y="2427"/>
              <a:ext cx="221" cy="143"/>
            </a:xfrm>
            <a:custGeom>
              <a:avLst/>
              <a:gdLst/>
              <a:ahLst/>
              <a:cxnLst>
                <a:cxn ang="0">
                  <a:pos x="197" y="0"/>
                </a:cxn>
                <a:cxn ang="0">
                  <a:pos x="0" y="90"/>
                </a:cxn>
                <a:cxn ang="0">
                  <a:pos x="24" y="143"/>
                </a:cxn>
                <a:cxn ang="0">
                  <a:pos x="221" y="53"/>
                </a:cxn>
                <a:cxn ang="0">
                  <a:pos x="197" y="0"/>
                </a:cxn>
              </a:cxnLst>
              <a:rect l="0" t="0" r="r" b="b"/>
              <a:pathLst>
                <a:path w="221" h="143">
                  <a:moveTo>
                    <a:pt x="197" y="0"/>
                  </a:moveTo>
                  <a:lnTo>
                    <a:pt x="0" y="90"/>
                  </a:lnTo>
                  <a:lnTo>
                    <a:pt x="24" y="143"/>
                  </a:lnTo>
                  <a:lnTo>
                    <a:pt x="221" y="53"/>
                  </a:lnTo>
                  <a:lnTo>
                    <a:pt x="197" y="0"/>
                  </a:lnTo>
                  <a:close/>
                </a:path>
              </a:pathLst>
            </a:custGeom>
            <a:solidFill>
              <a:srgbClr val="6CEEEE"/>
            </a:solidFill>
            <a:ln w="9525">
              <a:noFill/>
              <a:round/>
              <a:headEnd/>
              <a:tailEnd/>
            </a:ln>
          </p:spPr>
          <p:txBody>
            <a:bodyPr/>
            <a:lstStyle/>
            <a:p>
              <a:endParaRPr lang="ja-JP" altLang="en-US"/>
            </a:p>
          </p:txBody>
        </p:sp>
        <p:sp>
          <p:nvSpPr>
            <p:cNvPr id="180" name="Freeform 137"/>
            <p:cNvSpPr>
              <a:spLocks noChangeAspect="1"/>
            </p:cNvSpPr>
            <p:nvPr/>
          </p:nvSpPr>
          <p:spPr bwMode="auto">
            <a:xfrm>
              <a:off x="672" y="2427"/>
              <a:ext cx="221" cy="143"/>
            </a:xfrm>
            <a:custGeom>
              <a:avLst/>
              <a:gdLst/>
              <a:ahLst/>
              <a:cxnLst>
                <a:cxn ang="0">
                  <a:pos x="197" y="0"/>
                </a:cxn>
                <a:cxn ang="0">
                  <a:pos x="0" y="90"/>
                </a:cxn>
                <a:cxn ang="0">
                  <a:pos x="24" y="143"/>
                </a:cxn>
                <a:cxn ang="0">
                  <a:pos x="221" y="53"/>
                </a:cxn>
                <a:cxn ang="0">
                  <a:pos x="197" y="0"/>
                </a:cxn>
              </a:cxnLst>
              <a:rect l="0" t="0" r="r" b="b"/>
              <a:pathLst>
                <a:path w="221" h="143">
                  <a:moveTo>
                    <a:pt x="197" y="0"/>
                  </a:moveTo>
                  <a:lnTo>
                    <a:pt x="0" y="90"/>
                  </a:lnTo>
                  <a:lnTo>
                    <a:pt x="24" y="143"/>
                  </a:lnTo>
                  <a:lnTo>
                    <a:pt x="221" y="53"/>
                  </a:lnTo>
                  <a:lnTo>
                    <a:pt x="197" y="0"/>
                  </a:lnTo>
                </a:path>
              </a:pathLst>
            </a:custGeom>
            <a:noFill/>
            <a:ln w="3175">
              <a:solidFill>
                <a:srgbClr val="6CEEEE"/>
              </a:solidFill>
              <a:prstDash val="solid"/>
              <a:round/>
              <a:headEnd/>
              <a:tailEnd/>
            </a:ln>
          </p:spPr>
          <p:txBody>
            <a:bodyPr/>
            <a:lstStyle/>
            <a:p>
              <a:endParaRPr lang="ja-JP" altLang="en-US"/>
            </a:p>
          </p:txBody>
        </p:sp>
        <p:sp>
          <p:nvSpPr>
            <p:cNvPr id="181" name="Freeform 138"/>
            <p:cNvSpPr>
              <a:spLocks noChangeAspect="1"/>
            </p:cNvSpPr>
            <p:nvPr/>
          </p:nvSpPr>
          <p:spPr bwMode="auto">
            <a:xfrm>
              <a:off x="646" y="2378"/>
              <a:ext cx="223" cy="139"/>
            </a:xfrm>
            <a:custGeom>
              <a:avLst/>
              <a:gdLst/>
              <a:ahLst/>
              <a:cxnLst>
                <a:cxn ang="0">
                  <a:pos x="197" y="0"/>
                </a:cxn>
                <a:cxn ang="0">
                  <a:pos x="0" y="89"/>
                </a:cxn>
                <a:cxn ang="0">
                  <a:pos x="26" y="139"/>
                </a:cxn>
                <a:cxn ang="0">
                  <a:pos x="223" y="49"/>
                </a:cxn>
                <a:cxn ang="0">
                  <a:pos x="197" y="0"/>
                </a:cxn>
              </a:cxnLst>
              <a:rect l="0" t="0" r="r" b="b"/>
              <a:pathLst>
                <a:path w="223" h="139">
                  <a:moveTo>
                    <a:pt x="197" y="0"/>
                  </a:moveTo>
                  <a:lnTo>
                    <a:pt x="0" y="89"/>
                  </a:lnTo>
                  <a:lnTo>
                    <a:pt x="26" y="139"/>
                  </a:lnTo>
                  <a:lnTo>
                    <a:pt x="223" y="49"/>
                  </a:lnTo>
                  <a:lnTo>
                    <a:pt x="197" y="0"/>
                  </a:lnTo>
                  <a:close/>
                </a:path>
              </a:pathLst>
            </a:custGeom>
            <a:solidFill>
              <a:srgbClr val="78FEFE"/>
            </a:solidFill>
            <a:ln w="9525">
              <a:noFill/>
              <a:round/>
              <a:headEnd/>
              <a:tailEnd/>
            </a:ln>
          </p:spPr>
          <p:txBody>
            <a:bodyPr/>
            <a:lstStyle/>
            <a:p>
              <a:endParaRPr lang="ja-JP" altLang="en-US"/>
            </a:p>
          </p:txBody>
        </p:sp>
        <p:sp>
          <p:nvSpPr>
            <p:cNvPr id="182" name="Freeform 139"/>
            <p:cNvSpPr>
              <a:spLocks noChangeAspect="1"/>
            </p:cNvSpPr>
            <p:nvPr/>
          </p:nvSpPr>
          <p:spPr bwMode="auto">
            <a:xfrm>
              <a:off x="646" y="2378"/>
              <a:ext cx="223" cy="139"/>
            </a:xfrm>
            <a:custGeom>
              <a:avLst/>
              <a:gdLst/>
              <a:ahLst/>
              <a:cxnLst>
                <a:cxn ang="0">
                  <a:pos x="197" y="0"/>
                </a:cxn>
                <a:cxn ang="0">
                  <a:pos x="0" y="89"/>
                </a:cxn>
                <a:cxn ang="0">
                  <a:pos x="26" y="139"/>
                </a:cxn>
                <a:cxn ang="0">
                  <a:pos x="223" y="49"/>
                </a:cxn>
                <a:cxn ang="0">
                  <a:pos x="197" y="0"/>
                </a:cxn>
              </a:cxnLst>
              <a:rect l="0" t="0" r="r" b="b"/>
              <a:pathLst>
                <a:path w="223" h="139">
                  <a:moveTo>
                    <a:pt x="197" y="0"/>
                  </a:moveTo>
                  <a:lnTo>
                    <a:pt x="0" y="89"/>
                  </a:lnTo>
                  <a:lnTo>
                    <a:pt x="26" y="139"/>
                  </a:lnTo>
                  <a:lnTo>
                    <a:pt x="223" y="49"/>
                  </a:lnTo>
                  <a:lnTo>
                    <a:pt x="197" y="0"/>
                  </a:lnTo>
                </a:path>
              </a:pathLst>
            </a:custGeom>
            <a:noFill/>
            <a:ln w="3175">
              <a:solidFill>
                <a:srgbClr val="78FEFE"/>
              </a:solidFill>
              <a:prstDash val="solid"/>
              <a:round/>
              <a:headEnd/>
              <a:tailEnd/>
            </a:ln>
          </p:spPr>
          <p:txBody>
            <a:bodyPr/>
            <a:lstStyle/>
            <a:p>
              <a:endParaRPr lang="ja-JP" altLang="en-US"/>
            </a:p>
          </p:txBody>
        </p:sp>
        <p:sp>
          <p:nvSpPr>
            <p:cNvPr id="183" name="Freeform 140"/>
            <p:cNvSpPr>
              <a:spLocks noChangeAspect="1"/>
            </p:cNvSpPr>
            <p:nvPr/>
          </p:nvSpPr>
          <p:spPr bwMode="auto">
            <a:xfrm>
              <a:off x="591" y="2415"/>
              <a:ext cx="130" cy="264"/>
            </a:xfrm>
            <a:custGeom>
              <a:avLst/>
              <a:gdLst/>
              <a:ahLst/>
              <a:cxnLst>
                <a:cxn ang="0">
                  <a:pos x="81" y="102"/>
                </a:cxn>
                <a:cxn ang="0">
                  <a:pos x="55" y="52"/>
                </a:cxn>
                <a:cxn ang="0">
                  <a:pos x="31" y="17"/>
                </a:cxn>
                <a:cxn ang="0">
                  <a:pos x="12" y="0"/>
                </a:cxn>
                <a:cxn ang="0">
                  <a:pos x="0" y="1"/>
                </a:cxn>
                <a:cxn ang="0">
                  <a:pos x="0" y="24"/>
                </a:cxn>
                <a:cxn ang="0">
                  <a:pos x="9" y="62"/>
                </a:cxn>
                <a:cxn ang="0">
                  <a:pos x="24" y="110"/>
                </a:cxn>
                <a:cxn ang="0">
                  <a:pos x="48" y="162"/>
                </a:cxn>
                <a:cxn ang="0">
                  <a:pos x="74" y="211"/>
                </a:cxn>
                <a:cxn ang="0">
                  <a:pos x="97" y="245"/>
                </a:cxn>
                <a:cxn ang="0">
                  <a:pos x="116" y="264"/>
                </a:cxn>
                <a:cxn ang="0">
                  <a:pos x="128" y="263"/>
                </a:cxn>
                <a:cxn ang="0">
                  <a:pos x="130" y="242"/>
                </a:cxn>
                <a:cxn ang="0">
                  <a:pos x="121" y="204"/>
                </a:cxn>
                <a:cxn ang="0">
                  <a:pos x="105" y="155"/>
                </a:cxn>
                <a:cxn ang="0">
                  <a:pos x="81" y="102"/>
                </a:cxn>
              </a:cxnLst>
              <a:rect l="0" t="0" r="r" b="b"/>
              <a:pathLst>
                <a:path w="130" h="264">
                  <a:moveTo>
                    <a:pt x="81" y="102"/>
                  </a:moveTo>
                  <a:lnTo>
                    <a:pt x="55" y="52"/>
                  </a:lnTo>
                  <a:lnTo>
                    <a:pt x="31" y="17"/>
                  </a:lnTo>
                  <a:lnTo>
                    <a:pt x="12" y="0"/>
                  </a:lnTo>
                  <a:lnTo>
                    <a:pt x="0" y="1"/>
                  </a:lnTo>
                  <a:lnTo>
                    <a:pt x="0" y="24"/>
                  </a:lnTo>
                  <a:lnTo>
                    <a:pt x="9" y="62"/>
                  </a:lnTo>
                  <a:lnTo>
                    <a:pt x="24" y="110"/>
                  </a:lnTo>
                  <a:lnTo>
                    <a:pt x="48" y="162"/>
                  </a:lnTo>
                  <a:lnTo>
                    <a:pt x="74" y="211"/>
                  </a:lnTo>
                  <a:lnTo>
                    <a:pt x="97" y="245"/>
                  </a:lnTo>
                  <a:lnTo>
                    <a:pt x="116" y="264"/>
                  </a:lnTo>
                  <a:lnTo>
                    <a:pt x="128" y="263"/>
                  </a:lnTo>
                  <a:lnTo>
                    <a:pt x="130" y="242"/>
                  </a:lnTo>
                  <a:lnTo>
                    <a:pt x="121" y="204"/>
                  </a:lnTo>
                  <a:lnTo>
                    <a:pt x="105" y="155"/>
                  </a:lnTo>
                  <a:lnTo>
                    <a:pt x="81" y="102"/>
                  </a:lnTo>
                  <a:close/>
                </a:path>
              </a:pathLst>
            </a:custGeom>
            <a:solidFill>
              <a:srgbClr val="3EACAC"/>
            </a:solidFill>
            <a:ln w="9525">
              <a:noFill/>
              <a:round/>
              <a:headEnd/>
              <a:tailEnd/>
            </a:ln>
          </p:spPr>
          <p:txBody>
            <a:bodyPr/>
            <a:lstStyle/>
            <a:p>
              <a:endParaRPr lang="ja-JP" altLang="en-US"/>
            </a:p>
          </p:txBody>
        </p:sp>
        <p:sp>
          <p:nvSpPr>
            <p:cNvPr id="184" name="Freeform 141"/>
            <p:cNvSpPr>
              <a:spLocks noChangeAspect="1"/>
            </p:cNvSpPr>
            <p:nvPr/>
          </p:nvSpPr>
          <p:spPr bwMode="auto">
            <a:xfrm>
              <a:off x="591" y="2415"/>
              <a:ext cx="130" cy="264"/>
            </a:xfrm>
            <a:custGeom>
              <a:avLst/>
              <a:gdLst/>
              <a:ahLst/>
              <a:cxnLst>
                <a:cxn ang="0">
                  <a:pos x="81" y="102"/>
                </a:cxn>
                <a:cxn ang="0">
                  <a:pos x="55" y="52"/>
                </a:cxn>
                <a:cxn ang="0">
                  <a:pos x="31" y="17"/>
                </a:cxn>
                <a:cxn ang="0">
                  <a:pos x="12" y="0"/>
                </a:cxn>
                <a:cxn ang="0">
                  <a:pos x="0" y="1"/>
                </a:cxn>
                <a:cxn ang="0">
                  <a:pos x="0" y="24"/>
                </a:cxn>
                <a:cxn ang="0">
                  <a:pos x="9" y="62"/>
                </a:cxn>
                <a:cxn ang="0">
                  <a:pos x="24" y="110"/>
                </a:cxn>
                <a:cxn ang="0">
                  <a:pos x="48" y="162"/>
                </a:cxn>
                <a:cxn ang="0">
                  <a:pos x="74" y="211"/>
                </a:cxn>
                <a:cxn ang="0">
                  <a:pos x="97" y="245"/>
                </a:cxn>
                <a:cxn ang="0">
                  <a:pos x="116" y="264"/>
                </a:cxn>
                <a:cxn ang="0">
                  <a:pos x="128" y="263"/>
                </a:cxn>
                <a:cxn ang="0">
                  <a:pos x="130" y="242"/>
                </a:cxn>
                <a:cxn ang="0">
                  <a:pos x="121" y="204"/>
                </a:cxn>
                <a:cxn ang="0">
                  <a:pos x="105" y="155"/>
                </a:cxn>
                <a:cxn ang="0">
                  <a:pos x="81" y="102"/>
                </a:cxn>
              </a:cxnLst>
              <a:rect l="0" t="0" r="r" b="b"/>
              <a:pathLst>
                <a:path w="130" h="264">
                  <a:moveTo>
                    <a:pt x="81" y="102"/>
                  </a:moveTo>
                  <a:lnTo>
                    <a:pt x="55" y="52"/>
                  </a:lnTo>
                  <a:lnTo>
                    <a:pt x="31" y="17"/>
                  </a:lnTo>
                  <a:lnTo>
                    <a:pt x="12" y="0"/>
                  </a:lnTo>
                  <a:lnTo>
                    <a:pt x="0" y="1"/>
                  </a:lnTo>
                  <a:lnTo>
                    <a:pt x="0" y="24"/>
                  </a:lnTo>
                  <a:lnTo>
                    <a:pt x="9" y="62"/>
                  </a:lnTo>
                  <a:lnTo>
                    <a:pt x="24" y="110"/>
                  </a:lnTo>
                  <a:lnTo>
                    <a:pt x="48" y="162"/>
                  </a:lnTo>
                  <a:lnTo>
                    <a:pt x="74" y="211"/>
                  </a:lnTo>
                  <a:lnTo>
                    <a:pt x="97" y="245"/>
                  </a:lnTo>
                  <a:lnTo>
                    <a:pt x="116" y="264"/>
                  </a:lnTo>
                  <a:lnTo>
                    <a:pt x="128" y="263"/>
                  </a:lnTo>
                  <a:lnTo>
                    <a:pt x="130" y="242"/>
                  </a:lnTo>
                  <a:lnTo>
                    <a:pt x="121" y="204"/>
                  </a:lnTo>
                  <a:lnTo>
                    <a:pt x="105" y="155"/>
                  </a:lnTo>
                  <a:lnTo>
                    <a:pt x="81" y="102"/>
                  </a:lnTo>
                </a:path>
              </a:pathLst>
            </a:custGeom>
            <a:noFill/>
            <a:ln w="3175">
              <a:solidFill>
                <a:srgbClr val="3EACAC"/>
              </a:solidFill>
              <a:prstDash val="solid"/>
              <a:round/>
              <a:headEnd/>
              <a:tailEnd/>
            </a:ln>
          </p:spPr>
          <p:txBody>
            <a:bodyPr/>
            <a:lstStyle/>
            <a:p>
              <a:endParaRPr lang="ja-JP" altLang="en-US"/>
            </a:p>
          </p:txBody>
        </p:sp>
        <p:sp>
          <p:nvSpPr>
            <p:cNvPr id="185" name="Line 142"/>
            <p:cNvSpPr>
              <a:spLocks noChangeAspect="1" noChangeShapeType="1"/>
            </p:cNvSpPr>
            <p:nvPr/>
          </p:nvSpPr>
          <p:spPr bwMode="auto">
            <a:xfrm flipH="1" flipV="1">
              <a:off x="786" y="2403"/>
              <a:ext cx="42" cy="211"/>
            </a:xfrm>
            <a:prstGeom prst="line">
              <a:avLst/>
            </a:prstGeom>
            <a:noFill/>
            <a:ln w="11113">
              <a:solidFill>
                <a:srgbClr val="000000"/>
              </a:solidFill>
              <a:round/>
              <a:headEnd/>
              <a:tailEnd/>
            </a:ln>
          </p:spPr>
          <p:txBody>
            <a:bodyPr/>
            <a:lstStyle/>
            <a:p>
              <a:endParaRPr lang="ja-JP" altLang="en-US"/>
            </a:p>
          </p:txBody>
        </p:sp>
        <p:sp>
          <p:nvSpPr>
            <p:cNvPr id="186" name="Line 143"/>
            <p:cNvSpPr>
              <a:spLocks noChangeAspect="1" noChangeShapeType="1"/>
            </p:cNvSpPr>
            <p:nvPr/>
          </p:nvSpPr>
          <p:spPr bwMode="auto">
            <a:xfrm>
              <a:off x="698" y="2373"/>
              <a:ext cx="67" cy="9"/>
            </a:xfrm>
            <a:prstGeom prst="line">
              <a:avLst/>
            </a:prstGeom>
            <a:noFill/>
            <a:ln w="11113">
              <a:solidFill>
                <a:srgbClr val="000000"/>
              </a:solidFill>
              <a:round/>
              <a:headEnd/>
              <a:tailEnd/>
            </a:ln>
          </p:spPr>
          <p:txBody>
            <a:bodyPr/>
            <a:lstStyle/>
            <a:p>
              <a:endParaRPr lang="ja-JP" altLang="en-US"/>
            </a:p>
          </p:txBody>
        </p:sp>
      </p:grpSp>
      <p:sp>
        <p:nvSpPr>
          <p:cNvPr id="187" name="Line 144"/>
          <p:cNvSpPr>
            <a:spLocks noChangeAspect="1" noChangeShapeType="1"/>
          </p:cNvSpPr>
          <p:nvPr/>
        </p:nvSpPr>
        <p:spPr bwMode="auto">
          <a:xfrm flipH="1">
            <a:off x="2063797" y="5136687"/>
            <a:ext cx="462165" cy="177684"/>
          </a:xfrm>
          <a:prstGeom prst="line">
            <a:avLst/>
          </a:prstGeom>
          <a:noFill/>
          <a:ln w="46038">
            <a:solidFill>
              <a:srgbClr val="FF0000"/>
            </a:solidFill>
            <a:round/>
            <a:headEnd/>
            <a:tailEnd/>
          </a:ln>
        </p:spPr>
        <p:txBody>
          <a:bodyPr/>
          <a:lstStyle/>
          <a:p>
            <a:endParaRPr lang="ja-JP" altLang="en-US"/>
          </a:p>
        </p:txBody>
      </p:sp>
      <p:sp>
        <p:nvSpPr>
          <p:cNvPr id="188" name="Line 145"/>
          <p:cNvSpPr>
            <a:spLocks noChangeAspect="1" noChangeShapeType="1"/>
          </p:cNvSpPr>
          <p:nvPr/>
        </p:nvSpPr>
        <p:spPr bwMode="auto">
          <a:xfrm flipH="1" flipV="1">
            <a:off x="1798838" y="4931130"/>
            <a:ext cx="160911" cy="289172"/>
          </a:xfrm>
          <a:prstGeom prst="line">
            <a:avLst/>
          </a:prstGeom>
          <a:noFill/>
          <a:ln w="46038">
            <a:solidFill>
              <a:srgbClr val="FF0000"/>
            </a:solidFill>
            <a:round/>
            <a:headEnd/>
            <a:tailEnd/>
          </a:ln>
        </p:spPr>
        <p:txBody>
          <a:bodyPr/>
          <a:lstStyle/>
          <a:p>
            <a:endParaRPr lang="ja-JP" altLang="en-US"/>
          </a:p>
        </p:txBody>
      </p:sp>
      <p:sp>
        <p:nvSpPr>
          <p:cNvPr id="189" name="Line 146"/>
          <p:cNvSpPr>
            <a:spLocks noChangeAspect="1" noChangeShapeType="1"/>
          </p:cNvSpPr>
          <p:nvPr/>
        </p:nvSpPr>
        <p:spPr bwMode="auto">
          <a:xfrm flipH="1">
            <a:off x="1457658" y="5336436"/>
            <a:ext cx="462165" cy="178846"/>
          </a:xfrm>
          <a:prstGeom prst="line">
            <a:avLst/>
          </a:prstGeom>
          <a:noFill/>
          <a:ln w="46038">
            <a:solidFill>
              <a:srgbClr val="FF0000"/>
            </a:solidFill>
            <a:round/>
            <a:headEnd/>
            <a:tailEnd/>
          </a:ln>
        </p:spPr>
        <p:txBody>
          <a:bodyPr/>
          <a:lstStyle/>
          <a:p>
            <a:endParaRPr lang="ja-JP" altLang="en-US"/>
          </a:p>
        </p:txBody>
      </p:sp>
      <p:grpSp>
        <p:nvGrpSpPr>
          <p:cNvPr id="9" name="Group 147"/>
          <p:cNvGrpSpPr>
            <a:grpSpLocks noChangeAspect="1"/>
          </p:cNvGrpSpPr>
          <p:nvPr/>
        </p:nvGrpSpPr>
        <p:grpSpPr bwMode="auto">
          <a:xfrm>
            <a:off x="1314895" y="5291144"/>
            <a:ext cx="395623" cy="408790"/>
            <a:chOff x="-350" y="2690"/>
            <a:chExt cx="327" cy="352"/>
          </a:xfrm>
        </p:grpSpPr>
        <p:sp>
          <p:nvSpPr>
            <p:cNvPr id="191" name="Freeform 148"/>
            <p:cNvSpPr>
              <a:spLocks noChangeAspect="1"/>
            </p:cNvSpPr>
            <p:nvPr/>
          </p:nvSpPr>
          <p:spPr bwMode="auto">
            <a:xfrm>
              <a:off x="-348" y="2690"/>
              <a:ext cx="208" cy="90"/>
            </a:xfrm>
            <a:custGeom>
              <a:avLst/>
              <a:gdLst/>
              <a:ahLst/>
              <a:cxnLst>
                <a:cxn ang="0">
                  <a:pos x="195" y="1"/>
                </a:cxn>
                <a:cxn ang="0">
                  <a:pos x="0" y="90"/>
                </a:cxn>
                <a:cxn ang="0">
                  <a:pos x="10" y="88"/>
                </a:cxn>
                <a:cxn ang="0">
                  <a:pos x="208" y="0"/>
                </a:cxn>
                <a:cxn ang="0">
                  <a:pos x="195" y="1"/>
                </a:cxn>
              </a:cxnLst>
              <a:rect l="0" t="0" r="r" b="b"/>
              <a:pathLst>
                <a:path w="208" h="90">
                  <a:moveTo>
                    <a:pt x="195" y="1"/>
                  </a:moveTo>
                  <a:lnTo>
                    <a:pt x="0" y="90"/>
                  </a:lnTo>
                  <a:lnTo>
                    <a:pt x="10" y="88"/>
                  </a:lnTo>
                  <a:lnTo>
                    <a:pt x="208" y="0"/>
                  </a:lnTo>
                  <a:lnTo>
                    <a:pt x="195" y="1"/>
                  </a:lnTo>
                  <a:close/>
                </a:path>
              </a:pathLst>
            </a:custGeom>
            <a:solidFill>
              <a:srgbClr val="43B4B4"/>
            </a:solidFill>
            <a:ln w="9525">
              <a:noFill/>
              <a:round/>
              <a:headEnd/>
              <a:tailEnd/>
            </a:ln>
          </p:spPr>
          <p:txBody>
            <a:bodyPr/>
            <a:lstStyle/>
            <a:p>
              <a:endParaRPr lang="ja-JP" altLang="en-US"/>
            </a:p>
          </p:txBody>
        </p:sp>
        <p:sp>
          <p:nvSpPr>
            <p:cNvPr id="192" name="Freeform 149"/>
            <p:cNvSpPr>
              <a:spLocks noChangeAspect="1"/>
            </p:cNvSpPr>
            <p:nvPr/>
          </p:nvSpPr>
          <p:spPr bwMode="auto">
            <a:xfrm>
              <a:off x="-348" y="2690"/>
              <a:ext cx="208" cy="90"/>
            </a:xfrm>
            <a:custGeom>
              <a:avLst/>
              <a:gdLst/>
              <a:ahLst/>
              <a:cxnLst>
                <a:cxn ang="0">
                  <a:pos x="195" y="1"/>
                </a:cxn>
                <a:cxn ang="0">
                  <a:pos x="0" y="90"/>
                </a:cxn>
                <a:cxn ang="0">
                  <a:pos x="10" y="88"/>
                </a:cxn>
                <a:cxn ang="0">
                  <a:pos x="208" y="0"/>
                </a:cxn>
                <a:cxn ang="0">
                  <a:pos x="195" y="1"/>
                </a:cxn>
              </a:cxnLst>
              <a:rect l="0" t="0" r="r" b="b"/>
              <a:pathLst>
                <a:path w="208" h="90">
                  <a:moveTo>
                    <a:pt x="195" y="1"/>
                  </a:moveTo>
                  <a:lnTo>
                    <a:pt x="0" y="90"/>
                  </a:lnTo>
                  <a:lnTo>
                    <a:pt x="10" y="88"/>
                  </a:lnTo>
                  <a:lnTo>
                    <a:pt x="208" y="0"/>
                  </a:lnTo>
                  <a:lnTo>
                    <a:pt x="195" y="1"/>
                  </a:lnTo>
                </a:path>
              </a:pathLst>
            </a:custGeom>
            <a:noFill/>
            <a:ln w="3175">
              <a:solidFill>
                <a:srgbClr val="43B4B4"/>
              </a:solidFill>
              <a:prstDash val="solid"/>
              <a:round/>
              <a:headEnd/>
              <a:tailEnd/>
            </a:ln>
          </p:spPr>
          <p:txBody>
            <a:bodyPr/>
            <a:lstStyle/>
            <a:p>
              <a:endParaRPr lang="ja-JP" altLang="en-US"/>
            </a:p>
          </p:txBody>
        </p:sp>
        <p:sp>
          <p:nvSpPr>
            <p:cNvPr id="193" name="Freeform 150"/>
            <p:cNvSpPr>
              <a:spLocks noChangeAspect="1"/>
            </p:cNvSpPr>
            <p:nvPr/>
          </p:nvSpPr>
          <p:spPr bwMode="auto">
            <a:xfrm>
              <a:off x="-222" y="2930"/>
              <a:ext cx="199" cy="112"/>
            </a:xfrm>
            <a:custGeom>
              <a:avLst/>
              <a:gdLst/>
              <a:ahLst/>
              <a:cxnLst>
                <a:cxn ang="0">
                  <a:pos x="199" y="0"/>
                </a:cxn>
                <a:cxn ang="0">
                  <a:pos x="2" y="90"/>
                </a:cxn>
                <a:cxn ang="0">
                  <a:pos x="0" y="112"/>
                </a:cxn>
                <a:cxn ang="0">
                  <a:pos x="197" y="22"/>
                </a:cxn>
                <a:cxn ang="0">
                  <a:pos x="199" y="0"/>
                </a:cxn>
              </a:cxnLst>
              <a:rect l="0" t="0" r="r" b="b"/>
              <a:pathLst>
                <a:path w="199" h="112">
                  <a:moveTo>
                    <a:pt x="199" y="0"/>
                  </a:moveTo>
                  <a:lnTo>
                    <a:pt x="2" y="90"/>
                  </a:lnTo>
                  <a:lnTo>
                    <a:pt x="0" y="112"/>
                  </a:lnTo>
                  <a:lnTo>
                    <a:pt x="197" y="22"/>
                  </a:lnTo>
                  <a:lnTo>
                    <a:pt x="199" y="0"/>
                  </a:lnTo>
                  <a:close/>
                </a:path>
              </a:pathLst>
            </a:custGeom>
            <a:solidFill>
              <a:srgbClr val="157272"/>
            </a:solidFill>
            <a:ln w="9525">
              <a:noFill/>
              <a:round/>
              <a:headEnd/>
              <a:tailEnd/>
            </a:ln>
          </p:spPr>
          <p:txBody>
            <a:bodyPr/>
            <a:lstStyle/>
            <a:p>
              <a:endParaRPr lang="ja-JP" altLang="en-US"/>
            </a:p>
          </p:txBody>
        </p:sp>
        <p:sp>
          <p:nvSpPr>
            <p:cNvPr id="194" name="Freeform 151"/>
            <p:cNvSpPr>
              <a:spLocks noChangeAspect="1"/>
            </p:cNvSpPr>
            <p:nvPr/>
          </p:nvSpPr>
          <p:spPr bwMode="auto">
            <a:xfrm>
              <a:off x="-222" y="2930"/>
              <a:ext cx="199" cy="112"/>
            </a:xfrm>
            <a:custGeom>
              <a:avLst/>
              <a:gdLst/>
              <a:ahLst/>
              <a:cxnLst>
                <a:cxn ang="0">
                  <a:pos x="199" y="0"/>
                </a:cxn>
                <a:cxn ang="0">
                  <a:pos x="2" y="90"/>
                </a:cxn>
                <a:cxn ang="0">
                  <a:pos x="0" y="112"/>
                </a:cxn>
                <a:cxn ang="0">
                  <a:pos x="197" y="22"/>
                </a:cxn>
                <a:cxn ang="0">
                  <a:pos x="199" y="0"/>
                </a:cxn>
              </a:cxnLst>
              <a:rect l="0" t="0" r="r" b="b"/>
              <a:pathLst>
                <a:path w="199" h="112">
                  <a:moveTo>
                    <a:pt x="199" y="0"/>
                  </a:moveTo>
                  <a:lnTo>
                    <a:pt x="2" y="90"/>
                  </a:lnTo>
                  <a:lnTo>
                    <a:pt x="0" y="112"/>
                  </a:lnTo>
                  <a:lnTo>
                    <a:pt x="197" y="22"/>
                  </a:lnTo>
                  <a:lnTo>
                    <a:pt x="199" y="0"/>
                  </a:lnTo>
                </a:path>
              </a:pathLst>
            </a:custGeom>
            <a:noFill/>
            <a:ln w="3175">
              <a:solidFill>
                <a:srgbClr val="157272"/>
              </a:solidFill>
              <a:prstDash val="solid"/>
              <a:round/>
              <a:headEnd/>
              <a:tailEnd/>
            </a:ln>
          </p:spPr>
          <p:txBody>
            <a:bodyPr/>
            <a:lstStyle/>
            <a:p>
              <a:endParaRPr lang="ja-JP" altLang="en-US"/>
            </a:p>
          </p:txBody>
        </p:sp>
        <p:sp>
          <p:nvSpPr>
            <p:cNvPr id="195" name="Freeform 152"/>
            <p:cNvSpPr>
              <a:spLocks noChangeAspect="1"/>
            </p:cNvSpPr>
            <p:nvPr/>
          </p:nvSpPr>
          <p:spPr bwMode="auto">
            <a:xfrm>
              <a:off x="-338" y="2690"/>
              <a:ext cx="217" cy="107"/>
            </a:xfrm>
            <a:custGeom>
              <a:avLst/>
              <a:gdLst/>
              <a:ahLst/>
              <a:cxnLst>
                <a:cxn ang="0">
                  <a:pos x="198" y="0"/>
                </a:cxn>
                <a:cxn ang="0">
                  <a:pos x="0" y="88"/>
                </a:cxn>
                <a:cxn ang="0">
                  <a:pos x="19" y="107"/>
                </a:cxn>
                <a:cxn ang="0">
                  <a:pos x="217" y="17"/>
                </a:cxn>
                <a:cxn ang="0">
                  <a:pos x="198" y="0"/>
                </a:cxn>
              </a:cxnLst>
              <a:rect l="0" t="0" r="r" b="b"/>
              <a:pathLst>
                <a:path w="217" h="107">
                  <a:moveTo>
                    <a:pt x="198" y="0"/>
                  </a:moveTo>
                  <a:lnTo>
                    <a:pt x="0" y="88"/>
                  </a:lnTo>
                  <a:lnTo>
                    <a:pt x="19" y="107"/>
                  </a:lnTo>
                  <a:lnTo>
                    <a:pt x="217" y="17"/>
                  </a:lnTo>
                  <a:lnTo>
                    <a:pt x="198" y="0"/>
                  </a:lnTo>
                  <a:close/>
                </a:path>
              </a:pathLst>
            </a:custGeom>
            <a:solidFill>
              <a:srgbClr val="61DEDE"/>
            </a:solidFill>
            <a:ln w="9525">
              <a:noFill/>
              <a:round/>
              <a:headEnd/>
              <a:tailEnd/>
            </a:ln>
          </p:spPr>
          <p:txBody>
            <a:bodyPr/>
            <a:lstStyle/>
            <a:p>
              <a:endParaRPr lang="ja-JP" altLang="en-US"/>
            </a:p>
          </p:txBody>
        </p:sp>
        <p:sp>
          <p:nvSpPr>
            <p:cNvPr id="196" name="Freeform 153"/>
            <p:cNvSpPr>
              <a:spLocks noChangeAspect="1"/>
            </p:cNvSpPr>
            <p:nvPr/>
          </p:nvSpPr>
          <p:spPr bwMode="auto">
            <a:xfrm>
              <a:off x="-338" y="2690"/>
              <a:ext cx="217" cy="107"/>
            </a:xfrm>
            <a:custGeom>
              <a:avLst/>
              <a:gdLst/>
              <a:ahLst/>
              <a:cxnLst>
                <a:cxn ang="0">
                  <a:pos x="198" y="0"/>
                </a:cxn>
                <a:cxn ang="0">
                  <a:pos x="0" y="88"/>
                </a:cxn>
                <a:cxn ang="0">
                  <a:pos x="19" y="107"/>
                </a:cxn>
                <a:cxn ang="0">
                  <a:pos x="217" y="17"/>
                </a:cxn>
                <a:cxn ang="0">
                  <a:pos x="198" y="0"/>
                </a:cxn>
              </a:cxnLst>
              <a:rect l="0" t="0" r="r" b="b"/>
              <a:pathLst>
                <a:path w="217" h="107">
                  <a:moveTo>
                    <a:pt x="198" y="0"/>
                  </a:moveTo>
                  <a:lnTo>
                    <a:pt x="0" y="88"/>
                  </a:lnTo>
                  <a:lnTo>
                    <a:pt x="19" y="107"/>
                  </a:lnTo>
                  <a:lnTo>
                    <a:pt x="217" y="17"/>
                  </a:lnTo>
                  <a:lnTo>
                    <a:pt x="198" y="0"/>
                  </a:lnTo>
                </a:path>
              </a:pathLst>
            </a:custGeom>
            <a:noFill/>
            <a:ln w="3175">
              <a:solidFill>
                <a:srgbClr val="61DEDE"/>
              </a:solidFill>
              <a:prstDash val="solid"/>
              <a:round/>
              <a:headEnd/>
              <a:tailEnd/>
            </a:ln>
          </p:spPr>
          <p:txBody>
            <a:bodyPr/>
            <a:lstStyle/>
            <a:p>
              <a:endParaRPr lang="ja-JP" altLang="en-US"/>
            </a:p>
          </p:txBody>
        </p:sp>
        <p:sp>
          <p:nvSpPr>
            <p:cNvPr id="197" name="Freeform 154"/>
            <p:cNvSpPr>
              <a:spLocks noChangeAspect="1"/>
            </p:cNvSpPr>
            <p:nvPr/>
          </p:nvSpPr>
          <p:spPr bwMode="auto">
            <a:xfrm>
              <a:off x="-227" y="2892"/>
              <a:ext cx="204" cy="128"/>
            </a:xfrm>
            <a:custGeom>
              <a:avLst/>
              <a:gdLst/>
              <a:ahLst/>
              <a:cxnLst>
                <a:cxn ang="0">
                  <a:pos x="195" y="0"/>
                </a:cxn>
                <a:cxn ang="0">
                  <a:pos x="0" y="90"/>
                </a:cxn>
                <a:cxn ang="0">
                  <a:pos x="7" y="128"/>
                </a:cxn>
                <a:cxn ang="0">
                  <a:pos x="204" y="38"/>
                </a:cxn>
                <a:cxn ang="0">
                  <a:pos x="195" y="0"/>
                </a:cxn>
              </a:cxnLst>
              <a:rect l="0" t="0" r="r" b="b"/>
              <a:pathLst>
                <a:path w="204" h="128">
                  <a:moveTo>
                    <a:pt x="195" y="0"/>
                  </a:moveTo>
                  <a:lnTo>
                    <a:pt x="0" y="90"/>
                  </a:lnTo>
                  <a:lnTo>
                    <a:pt x="7" y="128"/>
                  </a:lnTo>
                  <a:lnTo>
                    <a:pt x="204" y="38"/>
                  </a:lnTo>
                  <a:lnTo>
                    <a:pt x="195" y="0"/>
                  </a:lnTo>
                  <a:close/>
                </a:path>
              </a:pathLst>
            </a:custGeom>
            <a:solidFill>
              <a:srgbClr val="329C9C"/>
            </a:solidFill>
            <a:ln w="9525">
              <a:noFill/>
              <a:round/>
              <a:headEnd/>
              <a:tailEnd/>
            </a:ln>
          </p:spPr>
          <p:txBody>
            <a:bodyPr/>
            <a:lstStyle/>
            <a:p>
              <a:endParaRPr lang="ja-JP" altLang="en-US"/>
            </a:p>
          </p:txBody>
        </p:sp>
        <p:sp>
          <p:nvSpPr>
            <p:cNvPr id="198" name="Freeform 155"/>
            <p:cNvSpPr>
              <a:spLocks noChangeAspect="1"/>
            </p:cNvSpPr>
            <p:nvPr/>
          </p:nvSpPr>
          <p:spPr bwMode="auto">
            <a:xfrm>
              <a:off x="-227" y="2892"/>
              <a:ext cx="204" cy="128"/>
            </a:xfrm>
            <a:custGeom>
              <a:avLst/>
              <a:gdLst/>
              <a:ahLst/>
              <a:cxnLst>
                <a:cxn ang="0">
                  <a:pos x="195" y="0"/>
                </a:cxn>
                <a:cxn ang="0">
                  <a:pos x="0" y="90"/>
                </a:cxn>
                <a:cxn ang="0">
                  <a:pos x="7" y="128"/>
                </a:cxn>
                <a:cxn ang="0">
                  <a:pos x="204" y="38"/>
                </a:cxn>
                <a:cxn ang="0">
                  <a:pos x="195" y="0"/>
                </a:cxn>
              </a:cxnLst>
              <a:rect l="0" t="0" r="r" b="b"/>
              <a:pathLst>
                <a:path w="204" h="128">
                  <a:moveTo>
                    <a:pt x="195" y="0"/>
                  </a:moveTo>
                  <a:lnTo>
                    <a:pt x="0" y="90"/>
                  </a:lnTo>
                  <a:lnTo>
                    <a:pt x="7" y="128"/>
                  </a:lnTo>
                  <a:lnTo>
                    <a:pt x="204" y="38"/>
                  </a:lnTo>
                  <a:lnTo>
                    <a:pt x="195" y="0"/>
                  </a:lnTo>
                </a:path>
              </a:pathLst>
            </a:custGeom>
            <a:noFill/>
            <a:ln w="3175">
              <a:solidFill>
                <a:srgbClr val="329C9C"/>
              </a:solidFill>
              <a:prstDash val="solid"/>
              <a:round/>
              <a:headEnd/>
              <a:tailEnd/>
            </a:ln>
          </p:spPr>
          <p:txBody>
            <a:bodyPr/>
            <a:lstStyle/>
            <a:p>
              <a:endParaRPr lang="ja-JP" altLang="en-US"/>
            </a:p>
          </p:txBody>
        </p:sp>
        <p:sp>
          <p:nvSpPr>
            <p:cNvPr id="199" name="Freeform 156"/>
            <p:cNvSpPr>
              <a:spLocks noChangeAspect="1"/>
            </p:cNvSpPr>
            <p:nvPr/>
          </p:nvSpPr>
          <p:spPr bwMode="auto">
            <a:xfrm>
              <a:off x="-319" y="2707"/>
              <a:ext cx="222" cy="124"/>
            </a:xfrm>
            <a:custGeom>
              <a:avLst/>
              <a:gdLst/>
              <a:ahLst/>
              <a:cxnLst>
                <a:cxn ang="0">
                  <a:pos x="198" y="0"/>
                </a:cxn>
                <a:cxn ang="0">
                  <a:pos x="0" y="90"/>
                </a:cxn>
                <a:cxn ang="0">
                  <a:pos x="25" y="124"/>
                </a:cxn>
                <a:cxn ang="0">
                  <a:pos x="222" y="34"/>
                </a:cxn>
                <a:cxn ang="0">
                  <a:pos x="198" y="0"/>
                </a:cxn>
              </a:cxnLst>
              <a:rect l="0" t="0" r="r" b="b"/>
              <a:pathLst>
                <a:path w="222" h="124">
                  <a:moveTo>
                    <a:pt x="198" y="0"/>
                  </a:moveTo>
                  <a:lnTo>
                    <a:pt x="0" y="90"/>
                  </a:lnTo>
                  <a:lnTo>
                    <a:pt x="25" y="124"/>
                  </a:lnTo>
                  <a:lnTo>
                    <a:pt x="222" y="34"/>
                  </a:lnTo>
                  <a:lnTo>
                    <a:pt x="198" y="0"/>
                  </a:lnTo>
                  <a:close/>
                </a:path>
              </a:pathLst>
            </a:custGeom>
            <a:solidFill>
              <a:srgbClr val="73F8F8"/>
            </a:solidFill>
            <a:ln w="9525">
              <a:noFill/>
              <a:round/>
              <a:headEnd/>
              <a:tailEnd/>
            </a:ln>
          </p:spPr>
          <p:txBody>
            <a:bodyPr/>
            <a:lstStyle/>
            <a:p>
              <a:endParaRPr lang="ja-JP" altLang="en-US"/>
            </a:p>
          </p:txBody>
        </p:sp>
        <p:sp>
          <p:nvSpPr>
            <p:cNvPr id="200" name="Freeform 157"/>
            <p:cNvSpPr>
              <a:spLocks noChangeAspect="1"/>
            </p:cNvSpPr>
            <p:nvPr/>
          </p:nvSpPr>
          <p:spPr bwMode="auto">
            <a:xfrm>
              <a:off x="-319" y="2707"/>
              <a:ext cx="222" cy="124"/>
            </a:xfrm>
            <a:custGeom>
              <a:avLst/>
              <a:gdLst/>
              <a:ahLst/>
              <a:cxnLst>
                <a:cxn ang="0">
                  <a:pos x="198" y="0"/>
                </a:cxn>
                <a:cxn ang="0">
                  <a:pos x="0" y="90"/>
                </a:cxn>
                <a:cxn ang="0">
                  <a:pos x="25" y="124"/>
                </a:cxn>
                <a:cxn ang="0">
                  <a:pos x="222" y="34"/>
                </a:cxn>
                <a:cxn ang="0">
                  <a:pos x="198" y="0"/>
                </a:cxn>
              </a:cxnLst>
              <a:rect l="0" t="0" r="r" b="b"/>
              <a:pathLst>
                <a:path w="222" h="124">
                  <a:moveTo>
                    <a:pt x="198" y="0"/>
                  </a:moveTo>
                  <a:lnTo>
                    <a:pt x="0" y="90"/>
                  </a:lnTo>
                  <a:lnTo>
                    <a:pt x="25" y="124"/>
                  </a:lnTo>
                  <a:lnTo>
                    <a:pt x="222" y="34"/>
                  </a:lnTo>
                  <a:lnTo>
                    <a:pt x="198" y="0"/>
                  </a:lnTo>
                </a:path>
              </a:pathLst>
            </a:custGeom>
            <a:noFill/>
            <a:ln w="3175">
              <a:solidFill>
                <a:srgbClr val="73F8F8"/>
              </a:solidFill>
              <a:prstDash val="solid"/>
              <a:round/>
              <a:headEnd/>
              <a:tailEnd/>
            </a:ln>
          </p:spPr>
          <p:txBody>
            <a:bodyPr/>
            <a:lstStyle/>
            <a:p>
              <a:endParaRPr lang="ja-JP" altLang="en-US"/>
            </a:p>
          </p:txBody>
        </p:sp>
        <p:sp>
          <p:nvSpPr>
            <p:cNvPr id="201" name="Freeform 158"/>
            <p:cNvSpPr>
              <a:spLocks noChangeAspect="1"/>
            </p:cNvSpPr>
            <p:nvPr/>
          </p:nvSpPr>
          <p:spPr bwMode="auto">
            <a:xfrm>
              <a:off x="-244" y="2844"/>
              <a:ext cx="212" cy="138"/>
            </a:xfrm>
            <a:custGeom>
              <a:avLst/>
              <a:gdLst/>
              <a:ahLst/>
              <a:cxnLst>
                <a:cxn ang="0">
                  <a:pos x="197" y="0"/>
                </a:cxn>
                <a:cxn ang="0">
                  <a:pos x="0" y="89"/>
                </a:cxn>
                <a:cxn ang="0">
                  <a:pos x="17" y="138"/>
                </a:cxn>
                <a:cxn ang="0">
                  <a:pos x="212" y="48"/>
                </a:cxn>
                <a:cxn ang="0">
                  <a:pos x="197" y="0"/>
                </a:cxn>
              </a:cxnLst>
              <a:rect l="0" t="0" r="r" b="b"/>
              <a:pathLst>
                <a:path w="212" h="138">
                  <a:moveTo>
                    <a:pt x="197" y="0"/>
                  </a:moveTo>
                  <a:lnTo>
                    <a:pt x="0" y="89"/>
                  </a:lnTo>
                  <a:lnTo>
                    <a:pt x="17" y="138"/>
                  </a:lnTo>
                  <a:lnTo>
                    <a:pt x="212" y="48"/>
                  </a:lnTo>
                  <a:lnTo>
                    <a:pt x="197" y="0"/>
                  </a:lnTo>
                  <a:close/>
                </a:path>
              </a:pathLst>
            </a:custGeom>
            <a:solidFill>
              <a:srgbClr val="54CBCB"/>
            </a:solidFill>
            <a:ln w="9525">
              <a:noFill/>
              <a:round/>
              <a:headEnd/>
              <a:tailEnd/>
            </a:ln>
          </p:spPr>
          <p:txBody>
            <a:bodyPr/>
            <a:lstStyle/>
            <a:p>
              <a:endParaRPr lang="ja-JP" altLang="en-US"/>
            </a:p>
          </p:txBody>
        </p:sp>
        <p:sp>
          <p:nvSpPr>
            <p:cNvPr id="202" name="Freeform 159"/>
            <p:cNvSpPr>
              <a:spLocks noChangeAspect="1"/>
            </p:cNvSpPr>
            <p:nvPr/>
          </p:nvSpPr>
          <p:spPr bwMode="auto">
            <a:xfrm>
              <a:off x="-244" y="2844"/>
              <a:ext cx="212" cy="138"/>
            </a:xfrm>
            <a:custGeom>
              <a:avLst/>
              <a:gdLst/>
              <a:ahLst/>
              <a:cxnLst>
                <a:cxn ang="0">
                  <a:pos x="197" y="0"/>
                </a:cxn>
                <a:cxn ang="0">
                  <a:pos x="0" y="89"/>
                </a:cxn>
                <a:cxn ang="0">
                  <a:pos x="17" y="138"/>
                </a:cxn>
                <a:cxn ang="0">
                  <a:pos x="212" y="48"/>
                </a:cxn>
                <a:cxn ang="0">
                  <a:pos x="197" y="0"/>
                </a:cxn>
              </a:cxnLst>
              <a:rect l="0" t="0" r="r" b="b"/>
              <a:pathLst>
                <a:path w="212" h="138">
                  <a:moveTo>
                    <a:pt x="197" y="0"/>
                  </a:moveTo>
                  <a:lnTo>
                    <a:pt x="0" y="89"/>
                  </a:lnTo>
                  <a:lnTo>
                    <a:pt x="17" y="138"/>
                  </a:lnTo>
                  <a:lnTo>
                    <a:pt x="212" y="48"/>
                  </a:lnTo>
                  <a:lnTo>
                    <a:pt x="197" y="0"/>
                  </a:lnTo>
                </a:path>
              </a:pathLst>
            </a:custGeom>
            <a:noFill/>
            <a:ln w="3175">
              <a:solidFill>
                <a:srgbClr val="54CBCB"/>
              </a:solidFill>
              <a:prstDash val="solid"/>
              <a:round/>
              <a:headEnd/>
              <a:tailEnd/>
            </a:ln>
          </p:spPr>
          <p:txBody>
            <a:bodyPr/>
            <a:lstStyle/>
            <a:p>
              <a:endParaRPr lang="ja-JP" altLang="en-US"/>
            </a:p>
          </p:txBody>
        </p:sp>
        <p:sp>
          <p:nvSpPr>
            <p:cNvPr id="203" name="Freeform 160"/>
            <p:cNvSpPr>
              <a:spLocks noChangeAspect="1"/>
            </p:cNvSpPr>
            <p:nvPr/>
          </p:nvSpPr>
          <p:spPr bwMode="auto">
            <a:xfrm>
              <a:off x="-268" y="2790"/>
              <a:ext cx="221" cy="143"/>
            </a:xfrm>
            <a:custGeom>
              <a:avLst/>
              <a:gdLst/>
              <a:ahLst/>
              <a:cxnLst>
                <a:cxn ang="0">
                  <a:pos x="197" y="0"/>
                </a:cxn>
                <a:cxn ang="0">
                  <a:pos x="0" y="90"/>
                </a:cxn>
                <a:cxn ang="0">
                  <a:pos x="24" y="143"/>
                </a:cxn>
                <a:cxn ang="0">
                  <a:pos x="221" y="54"/>
                </a:cxn>
                <a:cxn ang="0">
                  <a:pos x="197" y="0"/>
                </a:cxn>
              </a:cxnLst>
              <a:rect l="0" t="0" r="r" b="b"/>
              <a:pathLst>
                <a:path w="221" h="143">
                  <a:moveTo>
                    <a:pt x="197" y="0"/>
                  </a:moveTo>
                  <a:lnTo>
                    <a:pt x="0" y="90"/>
                  </a:lnTo>
                  <a:lnTo>
                    <a:pt x="24" y="143"/>
                  </a:lnTo>
                  <a:lnTo>
                    <a:pt x="221" y="54"/>
                  </a:lnTo>
                  <a:lnTo>
                    <a:pt x="197" y="0"/>
                  </a:lnTo>
                  <a:close/>
                </a:path>
              </a:pathLst>
            </a:custGeom>
            <a:solidFill>
              <a:srgbClr val="6CEEEE"/>
            </a:solidFill>
            <a:ln w="9525">
              <a:noFill/>
              <a:round/>
              <a:headEnd/>
              <a:tailEnd/>
            </a:ln>
          </p:spPr>
          <p:txBody>
            <a:bodyPr/>
            <a:lstStyle/>
            <a:p>
              <a:endParaRPr lang="ja-JP" altLang="en-US"/>
            </a:p>
          </p:txBody>
        </p:sp>
        <p:sp>
          <p:nvSpPr>
            <p:cNvPr id="204" name="Freeform 161"/>
            <p:cNvSpPr>
              <a:spLocks noChangeAspect="1"/>
            </p:cNvSpPr>
            <p:nvPr/>
          </p:nvSpPr>
          <p:spPr bwMode="auto">
            <a:xfrm>
              <a:off x="-268" y="2790"/>
              <a:ext cx="221" cy="143"/>
            </a:xfrm>
            <a:custGeom>
              <a:avLst/>
              <a:gdLst/>
              <a:ahLst/>
              <a:cxnLst>
                <a:cxn ang="0">
                  <a:pos x="197" y="0"/>
                </a:cxn>
                <a:cxn ang="0">
                  <a:pos x="0" y="90"/>
                </a:cxn>
                <a:cxn ang="0">
                  <a:pos x="24" y="143"/>
                </a:cxn>
                <a:cxn ang="0">
                  <a:pos x="221" y="54"/>
                </a:cxn>
                <a:cxn ang="0">
                  <a:pos x="197" y="0"/>
                </a:cxn>
              </a:cxnLst>
              <a:rect l="0" t="0" r="r" b="b"/>
              <a:pathLst>
                <a:path w="221" h="143">
                  <a:moveTo>
                    <a:pt x="197" y="0"/>
                  </a:moveTo>
                  <a:lnTo>
                    <a:pt x="0" y="90"/>
                  </a:lnTo>
                  <a:lnTo>
                    <a:pt x="24" y="143"/>
                  </a:lnTo>
                  <a:lnTo>
                    <a:pt x="221" y="54"/>
                  </a:lnTo>
                  <a:lnTo>
                    <a:pt x="197" y="0"/>
                  </a:lnTo>
                </a:path>
              </a:pathLst>
            </a:custGeom>
            <a:noFill/>
            <a:ln w="3175">
              <a:solidFill>
                <a:srgbClr val="6CEEEE"/>
              </a:solidFill>
              <a:prstDash val="solid"/>
              <a:round/>
              <a:headEnd/>
              <a:tailEnd/>
            </a:ln>
          </p:spPr>
          <p:txBody>
            <a:bodyPr/>
            <a:lstStyle/>
            <a:p>
              <a:endParaRPr lang="ja-JP" altLang="en-US"/>
            </a:p>
          </p:txBody>
        </p:sp>
        <p:sp>
          <p:nvSpPr>
            <p:cNvPr id="205" name="Freeform 162"/>
            <p:cNvSpPr>
              <a:spLocks noChangeAspect="1"/>
            </p:cNvSpPr>
            <p:nvPr/>
          </p:nvSpPr>
          <p:spPr bwMode="auto">
            <a:xfrm>
              <a:off x="-294" y="2741"/>
              <a:ext cx="223" cy="139"/>
            </a:xfrm>
            <a:custGeom>
              <a:avLst/>
              <a:gdLst/>
              <a:ahLst/>
              <a:cxnLst>
                <a:cxn ang="0">
                  <a:pos x="197" y="0"/>
                </a:cxn>
                <a:cxn ang="0">
                  <a:pos x="0" y="90"/>
                </a:cxn>
                <a:cxn ang="0">
                  <a:pos x="26" y="139"/>
                </a:cxn>
                <a:cxn ang="0">
                  <a:pos x="223" y="49"/>
                </a:cxn>
                <a:cxn ang="0">
                  <a:pos x="197" y="0"/>
                </a:cxn>
              </a:cxnLst>
              <a:rect l="0" t="0" r="r" b="b"/>
              <a:pathLst>
                <a:path w="223" h="139">
                  <a:moveTo>
                    <a:pt x="197" y="0"/>
                  </a:moveTo>
                  <a:lnTo>
                    <a:pt x="0" y="90"/>
                  </a:lnTo>
                  <a:lnTo>
                    <a:pt x="26" y="139"/>
                  </a:lnTo>
                  <a:lnTo>
                    <a:pt x="223" y="49"/>
                  </a:lnTo>
                  <a:lnTo>
                    <a:pt x="197" y="0"/>
                  </a:lnTo>
                  <a:close/>
                </a:path>
              </a:pathLst>
            </a:custGeom>
            <a:solidFill>
              <a:srgbClr val="78FEFE"/>
            </a:solidFill>
            <a:ln w="9525">
              <a:noFill/>
              <a:round/>
              <a:headEnd/>
              <a:tailEnd/>
            </a:ln>
          </p:spPr>
          <p:txBody>
            <a:bodyPr/>
            <a:lstStyle/>
            <a:p>
              <a:endParaRPr lang="ja-JP" altLang="en-US"/>
            </a:p>
          </p:txBody>
        </p:sp>
        <p:sp>
          <p:nvSpPr>
            <p:cNvPr id="206" name="Freeform 163"/>
            <p:cNvSpPr>
              <a:spLocks noChangeAspect="1"/>
            </p:cNvSpPr>
            <p:nvPr/>
          </p:nvSpPr>
          <p:spPr bwMode="auto">
            <a:xfrm>
              <a:off x="-294" y="2741"/>
              <a:ext cx="223" cy="139"/>
            </a:xfrm>
            <a:custGeom>
              <a:avLst/>
              <a:gdLst/>
              <a:ahLst/>
              <a:cxnLst>
                <a:cxn ang="0">
                  <a:pos x="197" y="0"/>
                </a:cxn>
                <a:cxn ang="0">
                  <a:pos x="0" y="90"/>
                </a:cxn>
                <a:cxn ang="0">
                  <a:pos x="26" y="139"/>
                </a:cxn>
                <a:cxn ang="0">
                  <a:pos x="223" y="49"/>
                </a:cxn>
                <a:cxn ang="0">
                  <a:pos x="197" y="0"/>
                </a:cxn>
              </a:cxnLst>
              <a:rect l="0" t="0" r="r" b="b"/>
              <a:pathLst>
                <a:path w="223" h="139">
                  <a:moveTo>
                    <a:pt x="197" y="0"/>
                  </a:moveTo>
                  <a:lnTo>
                    <a:pt x="0" y="90"/>
                  </a:lnTo>
                  <a:lnTo>
                    <a:pt x="26" y="139"/>
                  </a:lnTo>
                  <a:lnTo>
                    <a:pt x="223" y="49"/>
                  </a:lnTo>
                  <a:lnTo>
                    <a:pt x="197" y="0"/>
                  </a:lnTo>
                </a:path>
              </a:pathLst>
            </a:custGeom>
            <a:noFill/>
            <a:ln w="3175">
              <a:solidFill>
                <a:srgbClr val="78FEFE"/>
              </a:solidFill>
              <a:prstDash val="solid"/>
              <a:round/>
              <a:headEnd/>
              <a:tailEnd/>
            </a:ln>
          </p:spPr>
          <p:txBody>
            <a:bodyPr/>
            <a:lstStyle/>
            <a:p>
              <a:endParaRPr lang="ja-JP" altLang="en-US"/>
            </a:p>
          </p:txBody>
        </p:sp>
        <p:sp>
          <p:nvSpPr>
            <p:cNvPr id="207" name="Freeform 164"/>
            <p:cNvSpPr>
              <a:spLocks noChangeAspect="1"/>
            </p:cNvSpPr>
            <p:nvPr/>
          </p:nvSpPr>
          <p:spPr bwMode="auto">
            <a:xfrm>
              <a:off x="-350" y="2778"/>
              <a:ext cx="130" cy="264"/>
            </a:xfrm>
            <a:custGeom>
              <a:avLst/>
              <a:gdLst/>
              <a:ahLst/>
              <a:cxnLst>
                <a:cxn ang="0">
                  <a:pos x="82" y="102"/>
                </a:cxn>
                <a:cxn ang="0">
                  <a:pos x="56" y="53"/>
                </a:cxn>
                <a:cxn ang="0">
                  <a:pos x="31" y="19"/>
                </a:cxn>
                <a:cxn ang="0">
                  <a:pos x="12" y="0"/>
                </a:cxn>
                <a:cxn ang="0">
                  <a:pos x="2" y="2"/>
                </a:cxn>
                <a:cxn ang="0">
                  <a:pos x="0" y="24"/>
                </a:cxn>
                <a:cxn ang="0">
                  <a:pos x="9" y="62"/>
                </a:cxn>
                <a:cxn ang="0">
                  <a:pos x="25" y="110"/>
                </a:cxn>
                <a:cxn ang="0">
                  <a:pos x="49" y="164"/>
                </a:cxn>
                <a:cxn ang="0">
                  <a:pos x="75" y="211"/>
                </a:cxn>
                <a:cxn ang="0">
                  <a:pos x="99" y="247"/>
                </a:cxn>
                <a:cxn ang="0">
                  <a:pos x="118" y="264"/>
                </a:cxn>
                <a:cxn ang="0">
                  <a:pos x="128" y="264"/>
                </a:cxn>
                <a:cxn ang="0">
                  <a:pos x="130" y="242"/>
                </a:cxn>
                <a:cxn ang="0">
                  <a:pos x="123" y="204"/>
                </a:cxn>
                <a:cxn ang="0">
                  <a:pos x="106" y="155"/>
                </a:cxn>
                <a:cxn ang="0">
                  <a:pos x="82" y="102"/>
                </a:cxn>
              </a:cxnLst>
              <a:rect l="0" t="0" r="r" b="b"/>
              <a:pathLst>
                <a:path w="130" h="264">
                  <a:moveTo>
                    <a:pt x="82" y="102"/>
                  </a:moveTo>
                  <a:lnTo>
                    <a:pt x="56" y="53"/>
                  </a:lnTo>
                  <a:lnTo>
                    <a:pt x="31" y="19"/>
                  </a:lnTo>
                  <a:lnTo>
                    <a:pt x="12" y="0"/>
                  </a:lnTo>
                  <a:lnTo>
                    <a:pt x="2" y="2"/>
                  </a:lnTo>
                  <a:lnTo>
                    <a:pt x="0" y="24"/>
                  </a:lnTo>
                  <a:lnTo>
                    <a:pt x="9" y="62"/>
                  </a:lnTo>
                  <a:lnTo>
                    <a:pt x="25" y="110"/>
                  </a:lnTo>
                  <a:lnTo>
                    <a:pt x="49" y="164"/>
                  </a:lnTo>
                  <a:lnTo>
                    <a:pt x="75" y="211"/>
                  </a:lnTo>
                  <a:lnTo>
                    <a:pt x="99" y="247"/>
                  </a:lnTo>
                  <a:lnTo>
                    <a:pt x="118" y="264"/>
                  </a:lnTo>
                  <a:lnTo>
                    <a:pt x="128" y="264"/>
                  </a:lnTo>
                  <a:lnTo>
                    <a:pt x="130" y="242"/>
                  </a:lnTo>
                  <a:lnTo>
                    <a:pt x="123" y="204"/>
                  </a:lnTo>
                  <a:lnTo>
                    <a:pt x="106" y="155"/>
                  </a:lnTo>
                  <a:lnTo>
                    <a:pt x="82" y="102"/>
                  </a:lnTo>
                  <a:close/>
                </a:path>
              </a:pathLst>
            </a:custGeom>
            <a:solidFill>
              <a:srgbClr val="3EACAC"/>
            </a:solidFill>
            <a:ln w="9525">
              <a:noFill/>
              <a:round/>
              <a:headEnd/>
              <a:tailEnd/>
            </a:ln>
          </p:spPr>
          <p:txBody>
            <a:bodyPr/>
            <a:lstStyle/>
            <a:p>
              <a:endParaRPr lang="ja-JP" altLang="en-US"/>
            </a:p>
          </p:txBody>
        </p:sp>
        <p:sp>
          <p:nvSpPr>
            <p:cNvPr id="208" name="Freeform 165"/>
            <p:cNvSpPr>
              <a:spLocks noChangeAspect="1"/>
            </p:cNvSpPr>
            <p:nvPr/>
          </p:nvSpPr>
          <p:spPr bwMode="auto">
            <a:xfrm>
              <a:off x="-350" y="2778"/>
              <a:ext cx="130" cy="264"/>
            </a:xfrm>
            <a:custGeom>
              <a:avLst/>
              <a:gdLst/>
              <a:ahLst/>
              <a:cxnLst>
                <a:cxn ang="0">
                  <a:pos x="82" y="102"/>
                </a:cxn>
                <a:cxn ang="0">
                  <a:pos x="56" y="53"/>
                </a:cxn>
                <a:cxn ang="0">
                  <a:pos x="31" y="19"/>
                </a:cxn>
                <a:cxn ang="0">
                  <a:pos x="12" y="0"/>
                </a:cxn>
                <a:cxn ang="0">
                  <a:pos x="2" y="2"/>
                </a:cxn>
                <a:cxn ang="0">
                  <a:pos x="0" y="24"/>
                </a:cxn>
                <a:cxn ang="0">
                  <a:pos x="9" y="62"/>
                </a:cxn>
                <a:cxn ang="0">
                  <a:pos x="25" y="110"/>
                </a:cxn>
                <a:cxn ang="0">
                  <a:pos x="49" y="164"/>
                </a:cxn>
                <a:cxn ang="0">
                  <a:pos x="75" y="211"/>
                </a:cxn>
                <a:cxn ang="0">
                  <a:pos x="99" y="247"/>
                </a:cxn>
                <a:cxn ang="0">
                  <a:pos x="118" y="264"/>
                </a:cxn>
                <a:cxn ang="0">
                  <a:pos x="128" y="264"/>
                </a:cxn>
                <a:cxn ang="0">
                  <a:pos x="130" y="242"/>
                </a:cxn>
                <a:cxn ang="0">
                  <a:pos x="123" y="204"/>
                </a:cxn>
                <a:cxn ang="0">
                  <a:pos x="106" y="155"/>
                </a:cxn>
                <a:cxn ang="0">
                  <a:pos x="82" y="102"/>
                </a:cxn>
              </a:cxnLst>
              <a:rect l="0" t="0" r="r" b="b"/>
              <a:pathLst>
                <a:path w="130" h="264">
                  <a:moveTo>
                    <a:pt x="82" y="102"/>
                  </a:moveTo>
                  <a:lnTo>
                    <a:pt x="56" y="53"/>
                  </a:lnTo>
                  <a:lnTo>
                    <a:pt x="31" y="19"/>
                  </a:lnTo>
                  <a:lnTo>
                    <a:pt x="12" y="0"/>
                  </a:lnTo>
                  <a:lnTo>
                    <a:pt x="2" y="2"/>
                  </a:lnTo>
                  <a:lnTo>
                    <a:pt x="0" y="24"/>
                  </a:lnTo>
                  <a:lnTo>
                    <a:pt x="9" y="62"/>
                  </a:lnTo>
                  <a:lnTo>
                    <a:pt x="25" y="110"/>
                  </a:lnTo>
                  <a:lnTo>
                    <a:pt x="49" y="164"/>
                  </a:lnTo>
                  <a:lnTo>
                    <a:pt x="75" y="211"/>
                  </a:lnTo>
                  <a:lnTo>
                    <a:pt x="99" y="247"/>
                  </a:lnTo>
                  <a:lnTo>
                    <a:pt x="118" y="264"/>
                  </a:lnTo>
                  <a:lnTo>
                    <a:pt x="128" y="264"/>
                  </a:lnTo>
                  <a:lnTo>
                    <a:pt x="130" y="242"/>
                  </a:lnTo>
                  <a:lnTo>
                    <a:pt x="123" y="204"/>
                  </a:lnTo>
                  <a:lnTo>
                    <a:pt x="106" y="155"/>
                  </a:lnTo>
                  <a:lnTo>
                    <a:pt x="82" y="102"/>
                  </a:lnTo>
                </a:path>
              </a:pathLst>
            </a:custGeom>
            <a:noFill/>
            <a:ln w="3175">
              <a:solidFill>
                <a:srgbClr val="3EACAC"/>
              </a:solidFill>
              <a:prstDash val="solid"/>
              <a:round/>
              <a:headEnd/>
              <a:tailEnd/>
            </a:ln>
          </p:spPr>
          <p:txBody>
            <a:bodyPr/>
            <a:lstStyle/>
            <a:p>
              <a:endParaRPr lang="ja-JP" altLang="en-US"/>
            </a:p>
          </p:txBody>
        </p:sp>
        <p:sp>
          <p:nvSpPr>
            <p:cNvPr id="209" name="Line 166"/>
            <p:cNvSpPr>
              <a:spLocks noChangeAspect="1" noChangeShapeType="1"/>
            </p:cNvSpPr>
            <p:nvPr/>
          </p:nvSpPr>
          <p:spPr bwMode="auto">
            <a:xfrm flipH="1" flipV="1">
              <a:off x="-154" y="2766"/>
              <a:ext cx="41" cy="212"/>
            </a:xfrm>
            <a:prstGeom prst="line">
              <a:avLst/>
            </a:prstGeom>
            <a:noFill/>
            <a:ln w="11113">
              <a:solidFill>
                <a:srgbClr val="000000"/>
              </a:solidFill>
              <a:round/>
              <a:headEnd/>
              <a:tailEnd/>
            </a:ln>
          </p:spPr>
          <p:txBody>
            <a:bodyPr/>
            <a:lstStyle/>
            <a:p>
              <a:endParaRPr lang="ja-JP" altLang="en-US"/>
            </a:p>
          </p:txBody>
        </p:sp>
        <p:sp>
          <p:nvSpPr>
            <p:cNvPr id="210" name="Line 167"/>
            <p:cNvSpPr>
              <a:spLocks noChangeAspect="1" noChangeShapeType="1"/>
            </p:cNvSpPr>
            <p:nvPr/>
          </p:nvSpPr>
          <p:spPr bwMode="auto">
            <a:xfrm>
              <a:off x="-242" y="2736"/>
              <a:ext cx="67" cy="9"/>
            </a:xfrm>
            <a:prstGeom prst="line">
              <a:avLst/>
            </a:prstGeom>
            <a:noFill/>
            <a:ln w="11113">
              <a:solidFill>
                <a:srgbClr val="000000"/>
              </a:solidFill>
              <a:round/>
              <a:headEnd/>
              <a:tailEnd/>
            </a:ln>
          </p:spPr>
          <p:txBody>
            <a:bodyPr/>
            <a:lstStyle/>
            <a:p>
              <a:endParaRPr lang="ja-JP" altLang="en-US"/>
            </a:p>
          </p:txBody>
        </p:sp>
      </p:grpSp>
      <p:sp>
        <p:nvSpPr>
          <p:cNvPr id="211" name="Line 168"/>
          <p:cNvSpPr>
            <a:spLocks noChangeAspect="1" noChangeShapeType="1"/>
          </p:cNvSpPr>
          <p:nvPr/>
        </p:nvSpPr>
        <p:spPr bwMode="auto">
          <a:xfrm flipH="1">
            <a:off x="1101960" y="5550122"/>
            <a:ext cx="281897" cy="118456"/>
          </a:xfrm>
          <a:prstGeom prst="line">
            <a:avLst/>
          </a:prstGeom>
          <a:noFill/>
          <a:ln w="33338">
            <a:solidFill>
              <a:srgbClr val="FF0000"/>
            </a:solidFill>
            <a:round/>
            <a:headEnd/>
            <a:tailEnd/>
          </a:ln>
        </p:spPr>
        <p:txBody>
          <a:bodyPr/>
          <a:lstStyle/>
          <a:p>
            <a:endParaRPr lang="ja-JP" altLang="en-US"/>
          </a:p>
        </p:txBody>
      </p:sp>
      <p:grpSp>
        <p:nvGrpSpPr>
          <p:cNvPr id="10" name="Group 169"/>
          <p:cNvGrpSpPr>
            <a:grpSpLocks noChangeAspect="1"/>
          </p:cNvGrpSpPr>
          <p:nvPr/>
        </p:nvGrpSpPr>
        <p:grpSpPr bwMode="auto">
          <a:xfrm>
            <a:off x="927741" y="3433008"/>
            <a:ext cx="3327109" cy="2676876"/>
            <a:chOff x="-673" y="1090"/>
            <a:chExt cx="2750" cy="2305"/>
          </a:xfrm>
        </p:grpSpPr>
        <p:sp>
          <p:nvSpPr>
            <p:cNvPr id="215" name="Text Box 172"/>
            <p:cNvSpPr txBox="1">
              <a:spLocks noChangeAspect="1" noChangeArrowheads="1"/>
            </p:cNvSpPr>
            <p:nvPr/>
          </p:nvSpPr>
          <p:spPr bwMode="auto">
            <a:xfrm>
              <a:off x="-673" y="3024"/>
              <a:ext cx="1063" cy="371"/>
            </a:xfrm>
            <a:prstGeom prst="rect">
              <a:avLst/>
            </a:prstGeom>
            <a:noFill/>
            <a:ln w="9525">
              <a:noFill/>
              <a:miter lim="800000"/>
              <a:headEnd/>
              <a:tailEnd/>
            </a:ln>
            <a:effectLst/>
          </p:spPr>
          <p:txBody>
            <a:bodyPr wrap="square">
              <a:spAutoFit/>
            </a:bodyPr>
            <a:lstStyle/>
            <a:p>
              <a:pPr>
                <a:buFontTx/>
                <a:buNone/>
              </a:pPr>
              <a:r>
                <a:rPr lang="en-US" altLang="ja-JP" sz="1100" dirty="0" smtClean="0">
                  <a:solidFill>
                    <a:srgbClr val="FFFFFF"/>
                  </a:solidFill>
                </a:rPr>
                <a:t>Power-recycling</a:t>
              </a:r>
            </a:p>
            <a:p>
              <a:pPr>
                <a:buFontTx/>
                <a:buNone/>
              </a:pPr>
              <a:r>
                <a:rPr lang="en-US" altLang="ja-JP" sz="1100" dirty="0" smtClean="0">
                  <a:solidFill>
                    <a:srgbClr val="FFFFFF"/>
                  </a:solidFill>
                </a:rPr>
                <a:t>mirror</a:t>
              </a:r>
              <a:endParaRPr lang="ja-JP" altLang="en-US" sz="1100" dirty="0">
                <a:solidFill>
                  <a:srgbClr val="FFFFFF"/>
                </a:solidFill>
              </a:endParaRPr>
            </a:p>
          </p:txBody>
        </p:sp>
        <p:sp>
          <p:nvSpPr>
            <p:cNvPr id="216" name="Text Box 173"/>
            <p:cNvSpPr txBox="1">
              <a:spLocks noChangeAspect="1" noChangeArrowheads="1"/>
            </p:cNvSpPr>
            <p:nvPr/>
          </p:nvSpPr>
          <p:spPr bwMode="auto">
            <a:xfrm rot="20100000">
              <a:off x="920" y="2333"/>
              <a:ext cx="1157" cy="239"/>
            </a:xfrm>
            <a:prstGeom prst="rect">
              <a:avLst/>
            </a:prstGeom>
            <a:noFill/>
            <a:ln w="9525">
              <a:noFill/>
              <a:miter lim="800000"/>
              <a:headEnd/>
              <a:tailEnd/>
            </a:ln>
            <a:effectLst/>
          </p:spPr>
          <p:txBody>
            <a:bodyPr wrap="none">
              <a:spAutoFit/>
            </a:bodyPr>
            <a:lstStyle/>
            <a:p>
              <a:pPr>
                <a:buFontTx/>
                <a:buNone/>
              </a:pPr>
              <a:r>
                <a:rPr lang="en-US" altLang="ja-JP" sz="1200" dirty="0" smtClean="0">
                  <a:solidFill>
                    <a:srgbClr val="FFFFFF"/>
                  </a:solidFill>
                </a:rPr>
                <a:t>Fabry-Perot cavity</a:t>
              </a:r>
              <a:endParaRPr lang="ja-JP" altLang="en-US" sz="1200" dirty="0">
                <a:solidFill>
                  <a:srgbClr val="FFFFFF"/>
                </a:solidFill>
              </a:endParaRPr>
            </a:p>
          </p:txBody>
        </p:sp>
        <p:sp>
          <p:nvSpPr>
            <p:cNvPr id="217" name="Rectangle 174"/>
            <p:cNvSpPr>
              <a:spLocks noChangeAspect="1" noChangeArrowheads="1"/>
            </p:cNvSpPr>
            <p:nvPr/>
          </p:nvSpPr>
          <p:spPr bwMode="auto">
            <a:xfrm rot="3600000">
              <a:off x="-658" y="1578"/>
              <a:ext cx="1205" cy="229"/>
            </a:xfrm>
            <a:prstGeom prst="rect">
              <a:avLst/>
            </a:prstGeom>
            <a:noFill/>
            <a:ln w="9525">
              <a:noFill/>
              <a:miter lim="800000"/>
              <a:headEnd/>
              <a:tailEnd/>
            </a:ln>
            <a:effectLst/>
          </p:spPr>
          <p:txBody>
            <a:bodyPr wrap="none">
              <a:spAutoFit/>
            </a:bodyPr>
            <a:lstStyle/>
            <a:p>
              <a:pPr>
                <a:buFontTx/>
                <a:buNone/>
              </a:pPr>
              <a:r>
                <a:rPr lang="en-US" altLang="ja-JP" sz="1200" dirty="0" smtClean="0">
                  <a:solidFill>
                    <a:srgbClr val="FFFFFF"/>
                  </a:solidFill>
                </a:rPr>
                <a:t>Fabry-Perot cavity</a:t>
              </a:r>
              <a:endParaRPr lang="ja-JP" altLang="en-US" sz="1200" dirty="0">
                <a:solidFill>
                  <a:srgbClr val="FFFFFF"/>
                </a:solidFill>
              </a:endParaRPr>
            </a:p>
          </p:txBody>
        </p:sp>
        <p:sp>
          <p:nvSpPr>
            <p:cNvPr id="218" name="Text Box 172"/>
            <p:cNvSpPr txBox="1">
              <a:spLocks noChangeAspect="1" noChangeArrowheads="1"/>
            </p:cNvSpPr>
            <p:nvPr/>
          </p:nvSpPr>
          <p:spPr bwMode="auto">
            <a:xfrm>
              <a:off x="509" y="2930"/>
              <a:ext cx="1181" cy="371"/>
            </a:xfrm>
            <a:prstGeom prst="rect">
              <a:avLst/>
            </a:prstGeom>
            <a:noFill/>
            <a:ln w="9525">
              <a:noFill/>
              <a:miter lim="800000"/>
              <a:headEnd/>
              <a:tailEnd/>
            </a:ln>
            <a:effectLst/>
          </p:spPr>
          <p:txBody>
            <a:bodyPr wrap="square">
              <a:spAutoFit/>
            </a:bodyPr>
            <a:lstStyle/>
            <a:p>
              <a:pPr>
                <a:buFontTx/>
                <a:buNone/>
              </a:pPr>
              <a:r>
                <a:rPr lang="en-US" altLang="ja-JP" sz="1100" dirty="0" smtClean="0">
                  <a:solidFill>
                    <a:srgbClr val="FFFFFF"/>
                  </a:solidFill>
                </a:rPr>
                <a:t>Signal-extraction</a:t>
              </a:r>
            </a:p>
            <a:p>
              <a:pPr>
                <a:buFontTx/>
                <a:buNone/>
              </a:pPr>
              <a:r>
                <a:rPr lang="en-US" altLang="ja-JP" sz="1100" dirty="0" smtClean="0">
                  <a:solidFill>
                    <a:srgbClr val="FFFFFF"/>
                  </a:solidFill>
                </a:rPr>
                <a:t>mirror</a:t>
              </a:r>
              <a:endParaRPr lang="ja-JP" altLang="en-US" sz="1100" dirty="0">
                <a:solidFill>
                  <a:srgbClr val="FFFFFF"/>
                </a:solidFill>
              </a:endParaRPr>
            </a:p>
          </p:txBody>
        </p:sp>
      </p:grpSp>
      <p:grpSp>
        <p:nvGrpSpPr>
          <p:cNvPr id="11" name="Group 176"/>
          <p:cNvGrpSpPr>
            <a:grpSpLocks/>
          </p:cNvGrpSpPr>
          <p:nvPr/>
        </p:nvGrpSpPr>
        <p:grpSpPr bwMode="auto">
          <a:xfrm>
            <a:off x="2185447" y="5636139"/>
            <a:ext cx="326208" cy="332317"/>
            <a:chOff x="3318" y="1817"/>
            <a:chExt cx="403" cy="396"/>
          </a:xfrm>
        </p:grpSpPr>
        <p:pic>
          <p:nvPicPr>
            <p:cNvPr id="220" name="Picture 177" descr="mirror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318" y="1817"/>
              <a:ext cx="403" cy="396"/>
            </a:xfrm>
            <a:prstGeom prst="rect">
              <a:avLst/>
            </a:prstGeom>
            <a:noFill/>
          </p:spPr>
        </p:pic>
        <p:sp>
          <p:nvSpPr>
            <p:cNvPr id="221" name="Line 178"/>
            <p:cNvSpPr>
              <a:spLocks noChangeShapeType="1"/>
            </p:cNvSpPr>
            <p:nvPr/>
          </p:nvSpPr>
          <p:spPr bwMode="auto">
            <a:xfrm>
              <a:off x="3572" y="2123"/>
              <a:ext cx="29" cy="55"/>
            </a:xfrm>
            <a:prstGeom prst="line">
              <a:avLst/>
            </a:prstGeom>
            <a:noFill/>
            <a:ln w="41275">
              <a:solidFill>
                <a:srgbClr val="FF0000"/>
              </a:solidFill>
              <a:round/>
              <a:headEnd/>
              <a:tailEnd/>
            </a:ln>
            <a:effectLst/>
          </p:spPr>
          <p:txBody>
            <a:bodyPr anchor="ctr">
              <a:spAutoFit/>
            </a:bodyPr>
            <a:lstStyle/>
            <a:p>
              <a:endParaRPr lang="ja-JP" altLang="en-US"/>
            </a:p>
          </p:txBody>
        </p:sp>
      </p:grpSp>
      <p:pic>
        <p:nvPicPr>
          <p:cNvPr id="957442" name="Picture 2"/>
          <p:cNvPicPr>
            <a:picLocks noChangeAspect="1" noChangeArrowheads="1"/>
          </p:cNvPicPr>
          <p:nvPr/>
        </p:nvPicPr>
        <p:blipFill>
          <a:blip r:embed="rId4" cstate="print"/>
          <a:srcRect/>
          <a:stretch>
            <a:fillRect/>
          </a:stretch>
        </p:blipFill>
        <p:spPr bwMode="auto">
          <a:xfrm>
            <a:off x="4714877" y="3257565"/>
            <a:ext cx="4025250" cy="2028823"/>
          </a:xfrm>
          <a:prstGeom prst="rect">
            <a:avLst/>
          </a:prstGeom>
          <a:noFill/>
          <a:ln w="9525">
            <a:noFill/>
            <a:miter lim="800000"/>
            <a:headEnd/>
            <a:tailEnd/>
          </a:ln>
        </p:spPr>
      </p:pic>
      <p:sp>
        <p:nvSpPr>
          <p:cNvPr id="222" name="AutoShape 29"/>
          <p:cNvSpPr>
            <a:spLocks noChangeArrowheads="1"/>
          </p:cNvSpPr>
          <p:nvPr/>
        </p:nvSpPr>
        <p:spPr bwMode="auto">
          <a:xfrm>
            <a:off x="4572000" y="5500702"/>
            <a:ext cx="4357718" cy="857256"/>
          </a:xfrm>
          <a:prstGeom prst="roundRect">
            <a:avLst>
              <a:gd name="adj" fmla="val 4505"/>
            </a:avLst>
          </a:prstGeom>
          <a:solidFill>
            <a:srgbClr val="FFCCCC">
              <a:alpha val="10000"/>
            </a:srgbClr>
          </a:solidFill>
          <a:ln w="3175">
            <a:solidFill>
              <a:srgbClr val="FFCCCC">
                <a:alpha val="50000"/>
              </a:srgbClr>
            </a:solidFill>
            <a:round/>
            <a:headEnd/>
            <a:tailEnd/>
          </a:ln>
          <a:effectLst/>
        </p:spPr>
        <p:txBody>
          <a:bodyPr wrap="square" anchor="ctr">
            <a:noAutofit/>
          </a:bodyPr>
          <a:lstStyle/>
          <a:p>
            <a:endParaRPr lang="ja-JP" altLang="en-US"/>
          </a:p>
        </p:txBody>
      </p:sp>
      <p:sp>
        <p:nvSpPr>
          <p:cNvPr id="223" name="Rectangle 24"/>
          <p:cNvSpPr>
            <a:spLocks noChangeArrowheads="1"/>
          </p:cNvSpPr>
          <p:nvPr/>
        </p:nvSpPr>
        <p:spPr bwMode="auto">
          <a:xfrm>
            <a:off x="4857752" y="5507355"/>
            <a:ext cx="3357586" cy="421975"/>
          </a:xfrm>
          <a:prstGeom prst="rect">
            <a:avLst/>
          </a:prstGeom>
          <a:noFill/>
          <a:ln w="15875">
            <a:noFill/>
            <a:miter lim="800000"/>
            <a:headEnd/>
            <a:tailEnd/>
          </a:ln>
          <a:effectLst/>
        </p:spPr>
        <p:txBody>
          <a:bodyPr wrap="square">
            <a:spAutoFit/>
          </a:bodyPr>
          <a:lstStyle/>
          <a:p>
            <a:pPr algn="l">
              <a:lnSpc>
                <a:spcPct val="120000"/>
              </a:lnSpc>
              <a:buNone/>
            </a:pPr>
            <a:r>
              <a:rPr lang="en-US" altLang="ja-JP" sz="2000" b="1" dirty="0" smtClean="0">
                <a:solidFill>
                  <a:srgbClr val="FF99CC"/>
                </a:solidFill>
              </a:rPr>
              <a:t>Low-loss mirror</a:t>
            </a:r>
          </a:p>
        </p:txBody>
      </p:sp>
      <p:sp>
        <p:nvSpPr>
          <p:cNvPr id="224" name="Rectangle 24"/>
          <p:cNvSpPr>
            <a:spLocks noChangeArrowheads="1"/>
          </p:cNvSpPr>
          <p:nvPr/>
        </p:nvSpPr>
        <p:spPr bwMode="auto">
          <a:xfrm>
            <a:off x="4929190" y="5889488"/>
            <a:ext cx="3714776" cy="397032"/>
          </a:xfrm>
          <a:prstGeom prst="rect">
            <a:avLst/>
          </a:prstGeom>
          <a:noFill/>
          <a:ln w="15875">
            <a:noFill/>
            <a:miter lim="800000"/>
            <a:headEnd/>
            <a:tailEnd/>
          </a:ln>
          <a:effectLst/>
        </p:spPr>
        <p:txBody>
          <a:bodyPr wrap="square">
            <a:spAutoFit/>
          </a:bodyPr>
          <a:lstStyle/>
          <a:p>
            <a:pPr algn="l">
              <a:lnSpc>
                <a:spcPct val="110000"/>
              </a:lnSpc>
              <a:buNone/>
            </a:pPr>
            <a:r>
              <a:rPr lang="en-US" altLang="ja-JP" sz="1800" b="1" dirty="0" smtClean="0">
                <a:solidFill>
                  <a:srgbClr val="FFFFFF"/>
                </a:solidFill>
              </a:rPr>
              <a:t>Less than 45ppm by reflection</a:t>
            </a:r>
            <a:endParaRPr lang="en-US" altLang="ja-JP" sz="1800" b="1" dirty="0" smtClean="0">
              <a:solidFill>
                <a:srgbClr val="DDDDDD"/>
              </a:solidFill>
            </a:endParaRPr>
          </a:p>
        </p:txBody>
      </p:sp>
      <p:sp>
        <p:nvSpPr>
          <p:cNvPr id="225" name="Rectangle 24"/>
          <p:cNvSpPr>
            <a:spLocks noChangeArrowheads="1"/>
          </p:cNvSpPr>
          <p:nvPr/>
        </p:nvSpPr>
        <p:spPr bwMode="auto">
          <a:xfrm>
            <a:off x="1500166" y="1285860"/>
            <a:ext cx="7000924" cy="461665"/>
          </a:xfrm>
          <a:prstGeom prst="rect">
            <a:avLst/>
          </a:prstGeom>
          <a:noFill/>
          <a:ln w="15875">
            <a:noFill/>
            <a:miter lim="800000"/>
            <a:headEnd/>
            <a:tailEnd/>
          </a:ln>
          <a:effectLst/>
        </p:spPr>
        <p:txBody>
          <a:bodyPr wrap="square">
            <a:spAutoFit/>
          </a:bodyPr>
          <a:lstStyle/>
          <a:p>
            <a:pPr algn="l">
              <a:lnSpc>
                <a:spcPct val="120000"/>
              </a:lnSpc>
              <a:buNone/>
            </a:pPr>
            <a:r>
              <a:rPr lang="en-US" altLang="ja-JP" sz="2000" b="1" dirty="0" smtClean="0">
                <a:solidFill>
                  <a:srgbClr val="FFFFFF"/>
                </a:solidFill>
              </a:rPr>
              <a:t>Shot noise reduction by high power in arm cavities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6418" name="Object 7"/>
          <p:cNvGraphicFramePr>
            <a:graphicFrameLocks noGrp="1" noChangeAspect="1"/>
          </p:cNvGraphicFramePr>
          <p:nvPr/>
        </p:nvGraphicFramePr>
        <p:xfrm>
          <a:off x="5000628" y="3929066"/>
          <a:ext cx="3947352" cy="2357447"/>
        </p:xfrm>
        <a:graphic>
          <a:graphicData uri="http://schemas.openxmlformats.org/presentationml/2006/ole">
            <p:oleObj spid="_x0000_s1026" name="Drawing" r:id="rId5" imgW="11058480" imgH="6603480" progId="Canvas.Drawing.X">
              <p:embed/>
            </p:oleObj>
          </a:graphicData>
        </a:graphic>
      </p:graphicFrame>
      <p:sp>
        <p:nvSpPr>
          <p:cNvPr id="45" name="AutoShape 29"/>
          <p:cNvSpPr>
            <a:spLocks noChangeArrowheads="1"/>
          </p:cNvSpPr>
          <p:nvPr/>
        </p:nvSpPr>
        <p:spPr bwMode="auto">
          <a:xfrm>
            <a:off x="571472" y="1643050"/>
            <a:ext cx="4143404" cy="4572032"/>
          </a:xfrm>
          <a:prstGeom prst="roundRect">
            <a:avLst>
              <a:gd name="adj" fmla="val 4505"/>
            </a:avLst>
          </a:prstGeom>
          <a:solidFill>
            <a:srgbClr val="CCECFF">
              <a:alpha val="9804"/>
            </a:srgbClr>
          </a:solidFill>
          <a:ln w="3175">
            <a:solidFill>
              <a:srgbClr val="CCECFF">
                <a:alpha val="50000"/>
              </a:srgbClr>
            </a:solidFill>
            <a:round/>
            <a:headEnd/>
            <a:tailEnd/>
          </a:ln>
          <a:effectLst/>
        </p:spPr>
        <p:txBody>
          <a:bodyPr wrap="square" anchor="ctr">
            <a:noAutofit/>
          </a:bodyPr>
          <a:lstStyle/>
          <a:p>
            <a:endParaRPr lang="ja-JP" altLang="en-US"/>
          </a:p>
        </p:txBody>
      </p:sp>
      <p:sp>
        <p:nvSpPr>
          <p:cNvPr id="55" name="角丸四角形 54"/>
          <p:cNvSpPr/>
          <p:nvPr/>
        </p:nvSpPr>
        <p:spPr bwMode="auto">
          <a:xfrm>
            <a:off x="1071538" y="4071942"/>
            <a:ext cx="2428892" cy="1000132"/>
          </a:xfrm>
          <a:prstGeom prst="roundRect">
            <a:avLst>
              <a:gd name="adj" fmla="val 5876"/>
            </a:avLst>
          </a:prstGeom>
          <a:solidFill>
            <a:srgbClr val="000000">
              <a:alpha val="50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sp>
        <p:nvSpPr>
          <p:cNvPr id="261129" name="Rectangle 1033"/>
          <p:cNvSpPr>
            <a:spLocks noGrp="1" noChangeArrowheads="1"/>
          </p:cNvSpPr>
          <p:nvPr>
            <p:ph type="title"/>
          </p:nvPr>
        </p:nvSpPr>
        <p:spPr/>
        <p:txBody>
          <a:bodyPr/>
          <a:lstStyle/>
          <a:p>
            <a:r>
              <a:rPr lang="en-US" altLang="ja-JP" dirty="0" smtClean="0"/>
              <a:t>Thermal-noise reduction</a:t>
            </a:r>
            <a:endParaRPr lang="en-US" altLang="ja-JP" sz="2000" dirty="0"/>
          </a:p>
        </p:txBody>
      </p:sp>
      <p:sp>
        <p:nvSpPr>
          <p:cNvPr id="20"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28" name="Rectangle 24"/>
          <p:cNvSpPr>
            <a:spLocks noChangeArrowheads="1"/>
          </p:cNvSpPr>
          <p:nvPr/>
        </p:nvSpPr>
        <p:spPr bwMode="auto">
          <a:xfrm>
            <a:off x="642910" y="1681451"/>
            <a:ext cx="2000264" cy="421975"/>
          </a:xfrm>
          <a:prstGeom prst="rect">
            <a:avLst/>
          </a:prstGeom>
          <a:noFill/>
          <a:ln w="15875">
            <a:noFill/>
            <a:miter lim="800000"/>
            <a:headEnd/>
            <a:tailEnd/>
          </a:ln>
          <a:effectLst/>
        </p:spPr>
        <p:txBody>
          <a:bodyPr wrap="square">
            <a:spAutoFit/>
          </a:bodyPr>
          <a:lstStyle/>
          <a:p>
            <a:pPr algn="l">
              <a:lnSpc>
                <a:spcPct val="120000"/>
              </a:lnSpc>
              <a:buNone/>
            </a:pPr>
            <a:r>
              <a:rPr lang="en-US" altLang="ja-JP" sz="2000" b="1" dirty="0" smtClean="0">
                <a:solidFill>
                  <a:srgbClr val="6699FF"/>
                </a:solidFill>
              </a:rPr>
              <a:t>Cryogenics</a:t>
            </a:r>
          </a:p>
        </p:txBody>
      </p:sp>
      <p:sp>
        <p:nvSpPr>
          <p:cNvPr id="43" name="Rectangle 24"/>
          <p:cNvSpPr>
            <a:spLocks noChangeArrowheads="1"/>
          </p:cNvSpPr>
          <p:nvPr/>
        </p:nvSpPr>
        <p:spPr bwMode="auto">
          <a:xfrm>
            <a:off x="928662" y="2155765"/>
            <a:ext cx="3714776" cy="701731"/>
          </a:xfrm>
          <a:prstGeom prst="rect">
            <a:avLst/>
          </a:prstGeom>
          <a:noFill/>
          <a:ln w="15875">
            <a:noFill/>
            <a:miter lim="800000"/>
            <a:headEnd/>
            <a:tailEnd/>
          </a:ln>
          <a:effectLst/>
        </p:spPr>
        <p:txBody>
          <a:bodyPr wrap="square">
            <a:spAutoFit/>
          </a:bodyPr>
          <a:lstStyle/>
          <a:p>
            <a:pPr algn="l">
              <a:lnSpc>
                <a:spcPct val="110000"/>
              </a:lnSpc>
              <a:buNone/>
            </a:pPr>
            <a:r>
              <a:rPr lang="en-US" altLang="ja-JP" sz="1800" b="1" dirty="0" smtClean="0">
                <a:solidFill>
                  <a:srgbClr val="FFFFFF"/>
                </a:solidFill>
              </a:rPr>
              <a:t>Mirror          </a:t>
            </a:r>
            <a:r>
              <a:rPr lang="en-US" altLang="ja-JP" sz="1800" b="1" dirty="0" smtClean="0">
                <a:solidFill>
                  <a:srgbClr val="CCECFF"/>
                </a:solidFill>
              </a:rPr>
              <a:t>~20K</a:t>
            </a:r>
          </a:p>
          <a:p>
            <a:pPr algn="l">
              <a:lnSpc>
                <a:spcPct val="110000"/>
              </a:lnSpc>
              <a:buNone/>
            </a:pPr>
            <a:r>
              <a:rPr lang="en-US" altLang="ja-JP" sz="1800" b="1" dirty="0" smtClean="0">
                <a:solidFill>
                  <a:srgbClr val="FFFFFF"/>
                </a:solidFill>
              </a:rPr>
              <a:t>Suspension </a:t>
            </a:r>
            <a:r>
              <a:rPr lang="en-US" altLang="ja-JP" sz="1800" b="1" dirty="0" smtClean="0">
                <a:solidFill>
                  <a:srgbClr val="CCECFF"/>
                </a:solidFill>
              </a:rPr>
              <a:t>~16K</a:t>
            </a:r>
          </a:p>
        </p:txBody>
      </p:sp>
      <p:sp>
        <p:nvSpPr>
          <p:cNvPr id="49" name="Rectangle 24"/>
          <p:cNvSpPr>
            <a:spLocks noChangeArrowheads="1"/>
          </p:cNvSpPr>
          <p:nvPr/>
        </p:nvSpPr>
        <p:spPr bwMode="auto">
          <a:xfrm>
            <a:off x="1071538" y="928670"/>
            <a:ext cx="5929354" cy="461665"/>
          </a:xfrm>
          <a:prstGeom prst="rect">
            <a:avLst/>
          </a:prstGeom>
          <a:noFill/>
          <a:ln w="15875">
            <a:noFill/>
            <a:miter lim="800000"/>
            <a:headEnd/>
            <a:tailEnd/>
          </a:ln>
          <a:effectLst/>
        </p:spPr>
        <p:txBody>
          <a:bodyPr wrap="square">
            <a:spAutoFit/>
          </a:bodyPr>
          <a:lstStyle/>
          <a:p>
            <a:pPr algn="l">
              <a:lnSpc>
                <a:spcPct val="120000"/>
              </a:lnSpc>
              <a:buNone/>
            </a:pPr>
            <a:r>
              <a:rPr lang="en-US" altLang="ja-JP" sz="2000" b="1" dirty="0" smtClean="0">
                <a:solidFill>
                  <a:srgbClr val="FFFFFF"/>
                </a:solidFill>
              </a:rPr>
              <a:t>Mid.-freq. (around 100 Hz) improvement </a:t>
            </a:r>
          </a:p>
        </p:txBody>
      </p:sp>
      <p:pic>
        <p:nvPicPr>
          <p:cNvPr id="36" name="Picture 3"/>
          <p:cNvPicPr>
            <a:picLocks noChangeAspect="1" noChangeArrowheads="1"/>
          </p:cNvPicPr>
          <p:nvPr/>
        </p:nvPicPr>
        <p:blipFill>
          <a:blip r:embed="rId6" cstate="print"/>
          <a:srcRect l="26416" t="2431" r="26979"/>
          <a:stretch>
            <a:fillRect/>
          </a:stretch>
        </p:blipFill>
        <p:spPr bwMode="auto">
          <a:xfrm>
            <a:off x="7072330" y="1500174"/>
            <a:ext cx="1694491" cy="2375314"/>
          </a:xfrm>
          <a:prstGeom prst="rect">
            <a:avLst/>
          </a:prstGeom>
          <a:noFill/>
          <a:ln w="25400" cap="flat">
            <a:noFill/>
            <a:miter lim="800000"/>
            <a:headEnd/>
            <a:tailEnd/>
          </a:ln>
        </p:spPr>
      </p:pic>
      <p:sp>
        <p:nvSpPr>
          <p:cNvPr id="50" name="右矢印 49"/>
          <p:cNvSpPr/>
          <p:nvPr/>
        </p:nvSpPr>
        <p:spPr bwMode="auto">
          <a:xfrm>
            <a:off x="1214414" y="5214950"/>
            <a:ext cx="285752" cy="285752"/>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sp>
        <p:nvSpPr>
          <p:cNvPr id="51" name="Rectangle 24"/>
          <p:cNvSpPr>
            <a:spLocks noChangeArrowheads="1"/>
          </p:cNvSpPr>
          <p:nvPr/>
        </p:nvSpPr>
        <p:spPr bwMode="auto">
          <a:xfrm>
            <a:off x="928662" y="2857496"/>
            <a:ext cx="3714776" cy="1006429"/>
          </a:xfrm>
          <a:prstGeom prst="rect">
            <a:avLst/>
          </a:prstGeom>
          <a:noFill/>
          <a:ln w="15875">
            <a:noFill/>
            <a:miter lim="800000"/>
            <a:headEnd/>
            <a:tailEnd/>
          </a:ln>
          <a:effectLst/>
        </p:spPr>
        <p:txBody>
          <a:bodyPr wrap="square">
            <a:spAutoFit/>
          </a:bodyPr>
          <a:lstStyle/>
          <a:p>
            <a:pPr algn="l">
              <a:lnSpc>
                <a:spcPct val="110000"/>
              </a:lnSpc>
              <a:buNone/>
            </a:pPr>
            <a:r>
              <a:rPr lang="en-US" altLang="ja-JP" sz="1800" b="1" dirty="0" smtClean="0">
                <a:solidFill>
                  <a:srgbClr val="CCECFF"/>
                </a:solidFill>
              </a:rPr>
              <a:t>Sapphire</a:t>
            </a:r>
            <a:r>
              <a:rPr lang="en-US" altLang="ja-JP" sz="1800" b="1" dirty="0" smtClean="0">
                <a:solidFill>
                  <a:srgbClr val="FFFFFF"/>
                </a:solidFill>
              </a:rPr>
              <a:t> mirror</a:t>
            </a:r>
          </a:p>
          <a:p>
            <a:pPr algn="l">
              <a:lnSpc>
                <a:spcPct val="110000"/>
              </a:lnSpc>
              <a:buNone/>
            </a:pPr>
            <a:r>
              <a:rPr lang="en-US" altLang="ja-JP" sz="1800" b="1" dirty="0" smtClean="0">
                <a:solidFill>
                  <a:srgbClr val="FFFFFF"/>
                </a:solidFill>
              </a:rPr>
              <a:t>   </a:t>
            </a:r>
            <a:r>
              <a:rPr lang="en-US" altLang="ja-JP" sz="1800" b="1" dirty="0" smtClean="0">
                <a:solidFill>
                  <a:srgbClr val="FFFFFF"/>
                </a:solidFill>
                <a:sym typeface="Wingdings" pitchFamily="2" charset="2"/>
              </a:rPr>
              <a:t></a:t>
            </a:r>
            <a:r>
              <a:rPr lang="en-US" altLang="ja-JP" sz="1800" b="1" dirty="0" smtClean="0">
                <a:solidFill>
                  <a:srgbClr val="FFFFFF"/>
                </a:solidFill>
              </a:rPr>
              <a:t>  High mechanical Q-value </a:t>
            </a:r>
          </a:p>
          <a:p>
            <a:pPr algn="l">
              <a:lnSpc>
                <a:spcPct val="110000"/>
              </a:lnSpc>
              <a:buNone/>
            </a:pPr>
            <a:r>
              <a:rPr lang="en-US" altLang="ja-JP" sz="1800" b="1" dirty="0" smtClean="0">
                <a:solidFill>
                  <a:srgbClr val="FFFFFF"/>
                </a:solidFill>
              </a:rPr>
              <a:t>                  at low temperature</a:t>
            </a:r>
          </a:p>
        </p:txBody>
      </p:sp>
      <p:sp>
        <p:nvSpPr>
          <p:cNvPr id="52" name="Rectangle 24"/>
          <p:cNvSpPr>
            <a:spLocks noChangeArrowheads="1"/>
          </p:cNvSpPr>
          <p:nvPr/>
        </p:nvSpPr>
        <p:spPr bwMode="auto">
          <a:xfrm>
            <a:off x="1142976" y="4286256"/>
            <a:ext cx="1571636" cy="701731"/>
          </a:xfrm>
          <a:prstGeom prst="rect">
            <a:avLst/>
          </a:prstGeom>
          <a:noFill/>
          <a:ln w="15875">
            <a:noFill/>
            <a:miter lim="800000"/>
            <a:headEnd/>
            <a:tailEnd/>
          </a:ln>
          <a:effectLst/>
        </p:spPr>
        <p:txBody>
          <a:bodyPr wrap="square">
            <a:spAutoFit/>
          </a:bodyPr>
          <a:lstStyle/>
          <a:p>
            <a:pPr algn="l">
              <a:lnSpc>
                <a:spcPct val="110000"/>
              </a:lnSpc>
              <a:buNone/>
            </a:pPr>
            <a:r>
              <a:rPr lang="en-US" altLang="ja-JP" sz="1800" b="1" dirty="0" smtClean="0">
                <a:solidFill>
                  <a:srgbClr val="FFFFFF"/>
                </a:solidFill>
              </a:rPr>
              <a:t>Thermal </a:t>
            </a:r>
          </a:p>
          <a:p>
            <a:pPr algn="l">
              <a:lnSpc>
                <a:spcPct val="110000"/>
              </a:lnSpc>
              <a:buNone/>
            </a:pPr>
            <a:r>
              <a:rPr lang="en-US" altLang="ja-JP" sz="1800" b="1" dirty="0" smtClean="0">
                <a:solidFill>
                  <a:srgbClr val="FFFFFF"/>
                </a:solidFill>
              </a:rPr>
              <a:t>     noise</a:t>
            </a:r>
          </a:p>
        </p:txBody>
      </p:sp>
      <p:pic>
        <p:nvPicPr>
          <p:cNvPr id="54" name="図 53" descr="txp_fig.bmp"/>
          <p:cNvPicPr>
            <a:picLocks noChangeAspect="1"/>
          </p:cNvPicPr>
          <p:nvPr>
            <p:custDataLst>
              <p:tags r:id="rId2"/>
            </p:custDataLst>
          </p:nvPr>
        </p:nvPicPr>
        <p:blipFill>
          <a:blip r:embed="rId7" cstate="print">
            <a:clrChange>
              <a:clrFrom>
                <a:srgbClr val="FFFFFF"/>
              </a:clrFrom>
              <a:clrTo>
                <a:srgbClr val="FFFFFF">
                  <a:alpha val="0"/>
                </a:srgbClr>
              </a:clrTo>
            </a:clrChange>
            <a:lum bright="100000"/>
          </a:blip>
          <a:stretch>
            <a:fillRect/>
          </a:stretch>
        </p:blipFill>
        <p:spPr>
          <a:xfrm>
            <a:off x="2359019" y="4214818"/>
            <a:ext cx="855659" cy="768346"/>
          </a:xfrm>
          <a:prstGeom prst="rect">
            <a:avLst/>
          </a:prstGeom>
          <a:noFill/>
        </p:spPr>
      </p:pic>
      <p:sp>
        <p:nvSpPr>
          <p:cNvPr id="56" name="Rectangle 24"/>
          <p:cNvSpPr>
            <a:spLocks noChangeArrowheads="1"/>
          </p:cNvSpPr>
          <p:nvPr/>
        </p:nvSpPr>
        <p:spPr bwMode="auto">
          <a:xfrm>
            <a:off x="1500166" y="5208653"/>
            <a:ext cx="3429024" cy="1006429"/>
          </a:xfrm>
          <a:prstGeom prst="rect">
            <a:avLst/>
          </a:prstGeom>
          <a:noFill/>
          <a:ln w="15875">
            <a:noFill/>
            <a:miter lim="800000"/>
            <a:headEnd/>
            <a:tailEnd/>
          </a:ln>
          <a:effectLst/>
        </p:spPr>
        <p:txBody>
          <a:bodyPr wrap="square">
            <a:spAutoFit/>
          </a:bodyPr>
          <a:lstStyle/>
          <a:p>
            <a:pPr algn="l">
              <a:lnSpc>
                <a:spcPct val="110000"/>
              </a:lnSpc>
              <a:buNone/>
            </a:pPr>
            <a:r>
              <a:rPr lang="en-US" altLang="ja-JP" sz="1800" b="1" dirty="0" smtClean="0">
                <a:solidFill>
                  <a:srgbClr val="FFFFFF"/>
                </a:solidFill>
              </a:rPr>
              <a:t>Cryogenic is </a:t>
            </a:r>
          </a:p>
          <a:p>
            <a:pPr algn="l">
              <a:lnSpc>
                <a:spcPct val="110000"/>
              </a:lnSpc>
              <a:buNone/>
            </a:pPr>
            <a:r>
              <a:rPr lang="en-US" altLang="ja-JP" sz="1800" b="1" dirty="0" smtClean="0">
                <a:solidFill>
                  <a:srgbClr val="FFFFFF"/>
                </a:solidFill>
              </a:rPr>
              <a:t>  a straight-forward way </a:t>
            </a:r>
          </a:p>
          <a:p>
            <a:pPr algn="l">
              <a:lnSpc>
                <a:spcPct val="110000"/>
              </a:lnSpc>
              <a:buNone/>
            </a:pPr>
            <a:r>
              <a:rPr lang="en-US" altLang="ja-JP" sz="1800" b="1" dirty="0" smtClean="0">
                <a:solidFill>
                  <a:srgbClr val="FFFFFF"/>
                </a:solidFill>
              </a:rPr>
              <a:t>   to reduce thermal noise.</a:t>
            </a:r>
          </a:p>
        </p:txBody>
      </p:sp>
      <p:sp>
        <p:nvSpPr>
          <p:cNvPr id="57" name="Rectangle 24"/>
          <p:cNvSpPr>
            <a:spLocks noChangeArrowheads="1"/>
          </p:cNvSpPr>
          <p:nvPr/>
        </p:nvSpPr>
        <p:spPr bwMode="auto">
          <a:xfrm>
            <a:off x="5072066" y="1643050"/>
            <a:ext cx="2071702" cy="646331"/>
          </a:xfrm>
          <a:prstGeom prst="rect">
            <a:avLst/>
          </a:prstGeom>
          <a:noFill/>
          <a:ln w="15875">
            <a:noFill/>
            <a:miter lim="800000"/>
            <a:headEnd/>
            <a:tailEnd/>
          </a:ln>
          <a:effectLst/>
        </p:spPr>
        <p:txBody>
          <a:bodyPr wrap="square">
            <a:spAutoFit/>
          </a:bodyPr>
          <a:lstStyle/>
          <a:p>
            <a:pPr algn="l">
              <a:buNone/>
            </a:pPr>
            <a:r>
              <a:rPr lang="en-US" altLang="ja-JP" sz="1200" b="1" dirty="0" smtClean="0">
                <a:solidFill>
                  <a:srgbClr val="808080"/>
                </a:solidFill>
              </a:rPr>
              <a:t>Cryogenic mirror and </a:t>
            </a:r>
          </a:p>
          <a:p>
            <a:pPr algn="l">
              <a:buNone/>
            </a:pPr>
            <a:r>
              <a:rPr lang="en-US" altLang="ja-JP" sz="1200" b="1" dirty="0" smtClean="0">
                <a:solidFill>
                  <a:srgbClr val="808080"/>
                </a:solidFill>
              </a:rPr>
              <a:t>  suspension of CLIO </a:t>
            </a:r>
          </a:p>
          <a:p>
            <a:pPr algn="l">
              <a:buNone/>
            </a:pPr>
            <a:r>
              <a:rPr lang="en-US" altLang="ja-JP" sz="1200" b="1" dirty="0" smtClean="0">
                <a:solidFill>
                  <a:srgbClr val="808080"/>
                </a:solidFill>
              </a:rPr>
              <a:t>  100-m interferometer</a:t>
            </a:r>
          </a:p>
        </p:txBody>
      </p:sp>
      <p:sp>
        <p:nvSpPr>
          <p:cNvPr id="58" name="Rectangle 24"/>
          <p:cNvSpPr>
            <a:spLocks noChangeArrowheads="1"/>
          </p:cNvSpPr>
          <p:nvPr/>
        </p:nvSpPr>
        <p:spPr bwMode="auto">
          <a:xfrm>
            <a:off x="5286380" y="3357562"/>
            <a:ext cx="2071702" cy="461665"/>
          </a:xfrm>
          <a:prstGeom prst="rect">
            <a:avLst/>
          </a:prstGeom>
          <a:noFill/>
          <a:ln w="15875">
            <a:noFill/>
            <a:miter lim="800000"/>
            <a:headEnd/>
            <a:tailEnd/>
          </a:ln>
          <a:effectLst/>
        </p:spPr>
        <p:txBody>
          <a:bodyPr wrap="square">
            <a:spAutoFit/>
          </a:bodyPr>
          <a:lstStyle/>
          <a:p>
            <a:pPr algn="l">
              <a:buNone/>
            </a:pPr>
            <a:r>
              <a:rPr lang="en-US" altLang="ja-JP" sz="1200" b="1" dirty="0" smtClean="0">
                <a:solidFill>
                  <a:srgbClr val="808080"/>
                </a:solidFill>
              </a:rPr>
              <a:t>Low-vibration</a:t>
            </a:r>
          </a:p>
          <a:p>
            <a:pPr algn="l">
              <a:buNone/>
            </a:pPr>
            <a:r>
              <a:rPr lang="en-US" altLang="ja-JP" sz="1200" b="1" dirty="0" smtClean="0">
                <a:solidFill>
                  <a:srgbClr val="808080"/>
                </a:solidFill>
              </a:rPr>
              <a:t>Cryo-cooler design</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AutoShape 29"/>
          <p:cNvSpPr>
            <a:spLocks noChangeArrowheads="1"/>
          </p:cNvSpPr>
          <p:nvPr/>
        </p:nvSpPr>
        <p:spPr bwMode="auto">
          <a:xfrm>
            <a:off x="285720" y="1643050"/>
            <a:ext cx="4214842" cy="4714908"/>
          </a:xfrm>
          <a:prstGeom prst="roundRect">
            <a:avLst>
              <a:gd name="adj" fmla="val 4505"/>
            </a:avLst>
          </a:prstGeom>
          <a:solidFill>
            <a:srgbClr val="CCFFCC">
              <a:alpha val="10000"/>
            </a:srgbClr>
          </a:solidFill>
          <a:ln w="3175">
            <a:solidFill>
              <a:srgbClr val="CCFFCC">
                <a:alpha val="50000"/>
              </a:srgbClr>
            </a:solidFill>
            <a:round/>
            <a:headEnd/>
            <a:tailEnd/>
          </a:ln>
          <a:effectLst/>
        </p:spPr>
        <p:txBody>
          <a:bodyPr wrap="square" anchor="ctr">
            <a:noAutofit/>
          </a:bodyPr>
          <a:lstStyle/>
          <a:p>
            <a:endParaRPr lang="ja-JP" altLang="en-US"/>
          </a:p>
        </p:txBody>
      </p:sp>
      <p:sp>
        <p:nvSpPr>
          <p:cNvPr id="47" name="角丸四角形 46"/>
          <p:cNvSpPr/>
          <p:nvPr/>
        </p:nvSpPr>
        <p:spPr bwMode="auto">
          <a:xfrm>
            <a:off x="392971" y="3476730"/>
            <a:ext cx="4071966" cy="2738352"/>
          </a:xfrm>
          <a:prstGeom prst="roundRect">
            <a:avLst>
              <a:gd name="adj" fmla="val 5876"/>
            </a:avLst>
          </a:prstGeom>
          <a:solidFill>
            <a:srgbClr val="000000">
              <a:alpha val="50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sp>
        <p:nvSpPr>
          <p:cNvPr id="46" name="AutoShape 29"/>
          <p:cNvSpPr>
            <a:spLocks noChangeArrowheads="1"/>
          </p:cNvSpPr>
          <p:nvPr/>
        </p:nvSpPr>
        <p:spPr bwMode="auto">
          <a:xfrm>
            <a:off x="4572000" y="1643050"/>
            <a:ext cx="4357718" cy="4714908"/>
          </a:xfrm>
          <a:prstGeom prst="roundRect">
            <a:avLst>
              <a:gd name="adj" fmla="val 4505"/>
            </a:avLst>
          </a:prstGeom>
          <a:solidFill>
            <a:srgbClr val="CCFFCC">
              <a:alpha val="10000"/>
            </a:srgbClr>
          </a:solidFill>
          <a:ln w="3175">
            <a:solidFill>
              <a:srgbClr val="CCFFCC">
                <a:alpha val="50000"/>
              </a:srgbClr>
            </a:solidFill>
            <a:round/>
            <a:headEnd/>
            <a:tailEnd/>
          </a:ln>
          <a:effectLst/>
        </p:spPr>
        <p:txBody>
          <a:bodyPr wrap="square" anchor="ctr">
            <a:noAutofit/>
          </a:bodyPr>
          <a:lstStyle/>
          <a:p>
            <a:endParaRPr lang="ja-JP" altLang="en-US"/>
          </a:p>
        </p:txBody>
      </p:sp>
      <p:sp>
        <p:nvSpPr>
          <p:cNvPr id="261129" name="Rectangle 1033"/>
          <p:cNvSpPr>
            <a:spLocks noGrp="1" noChangeArrowheads="1"/>
          </p:cNvSpPr>
          <p:nvPr>
            <p:ph type="title"/>
          </p:nvPr>
        </p:nvSpPr>
        <p:spPr/>
        <p:txBody>
          <a:bodyPr/>
          <a:lstStyle/>
          <a:p>
            <a:r>
              <a:rPr lang="en-US" altLang="ja-JP" dirty="0" smtClean="0"/>
              <a:t>Seismic-noise reduction</a:t>
            </a:r>
            <a:endParaRPr lang="en-US" altLang="ja-JP" sz="2000" dirty="0"/>
          </a:p>
        </p:txBody>
      </p:sp>
      <p:sp>
        <p:nvSpPr>
          <p:cNvPr id="20"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28" name="Rectangle 24"/>
          <p:cNvSpPr>
            <a:spLocks noChangeArrowheads="1"/>
          </p:cNvSpPr>
          <p:nvPr/>
        </p:nvSpPr>
        <p:spPr bwMode="auto">
          <a:xfrm>
            <a:off x="428596" y="1681451"/>
            <a:ext cx="2000264" cy="461665"/>
          </a:xfrm>
          <a:prstGeom prst="rect">
            <a:avLst/>
          </a:prstGeom>
          <a:noFill/>
          <a:ln w="15875">
            <a:noFill/>
            <a:miter lim="800000"/>
            <a:headEnd/>
            <a:tailEnd/>
          </a:ln>
          <a:effectLst/>
        </p:spPr>
        <p:txBody>
          <a:bodyPr wrap="square">
            <a:spAutoFit/>
          </a:bodyPr>
          <a:lstStyle/>
          <a:p>
            <a:pPr algn="l">
              <a:lnSpc>
                <a:spcPct val="120000"/>
              </a:lnSpc>
              <a:buNone/>
            </a:pPr>
            <a:r>
              <a:rPr lang="en-US" altLang="ja-JP" sz="2000" b="1" dirty="0" smtClean="0">
                <a:solidFill>
                  <a:srgbClr val="99FF99"/>
                </a:solidFill>
              </a:rPr>
              <a:t>Quiet site</a:t>
            </a:r>
          </a:p>
        </p:txBody>
      </p:sp>
      <p:sp>
        <p:nvSpPr>
          <p:cNvPr id="14" name="角丸四角形 13"/>
          <p:cNvSpPr/>
          <p:nvPr/>
        </p:nvSpPr>
        <p:spPr bwMode="auto">
          <a:xfrm>
            <a:off x="4643438" y="3286124"/>
            <a:ext cx="4214842" cy="2976604"/>
          </a:xfrm>
          <a:prstGeom prst="roundRect">
            <a:avLst>
              <a:gd name="adj" fmla="val 5876"/>
            </a:avLst>
          </a:prstGeom>
          <a:solidFill>
            <a:srgbClr val="000000">
              <a:alpha val="50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sp>
        <p:nvSpPr>
          <p:cNvPr id="17" name="Rectangle 24"/>
          <p:cNvSpPr>
            <a:spLocks noChangeArrowheads="1"/>
          </p:cNvSpPr>
          <p:nvPr/>
        </p:nvSpPr>
        <p:spPr bwMode="auto">
          <a:xfrm>
            <a:off x="4857752" y="1681451"/>
            <a:ext cx="3357586" cy="461665"/>
          </a:xfrm>
          <a:prstGeom prst="rect">
            <a:avLst/>
          </a:prstGeom>
          <a:noFill/>
          <a:ln w="15875">
            <a:noFill/>
            <a:miter lim="800000"/>
            <a:headEnd/>
            <a:tailEnd/>
          </a:ln>
          <a:effectLst/>
        </p:spPr>
        <p:txBody>
          <a:bodyPr wrap="square">
            <a:spAutoFit/>
          </a:bodyPr>
          <a:lstStyle/>
          <a:p>
            <a:pPr algn="l">
              <a:lnSpc>
                <a:spcPct val="120000"/>
              </a:lnSpc>
              <a:buNone/>
            </a:pPr>
            <a:r>
              <a:rPr lang="en-US" altLang="ja-JP" sz="2000" b="1" dirty="0" smtClean="0">
                <a:solidFill>
                  <a:srgbClr val="99FF99"/>
                </a:solidFill>
              </a:rPr>
              <a:t>Better Isolation system</a:t>
            </a:r>
          </a:p>
        </p:txBody>
      </p:sp>
      <p:pic>
        <p:nvPicPr>
          <p:cNvPr id="19" name="Picture 20" descr="FM-sec042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778375" y="3219471"/>
            <a:ext cx="4095750" cy="3138487"/>
          </a:xfrm>
          <a:prstGeom prst="rect">
            <a:avLst/>
          </a:prstGeom>
          <a:noFill/>
        </p:spPr>
      </p:pic>
      <p:sp>
        <p:nvSpPr>
          <p:cNvPr id="23" name="Text Box 22"/>
          <p:cNvSpPr txBox="1">
            <a:spLocks noChangeAspect="1" noChangeArrowheads="1"/>
          </p:cNvSpPr>
          <p:nvPr/>
        </p:nvSpPr>
        <p:spPr bwMode="auto">
          <a:xfrm>
            <a:off x="7429500" y="3843358"/>
            <a:ext cx="1525587" cy="701675"/>
          </a:xfrm>
          <a:prstGeom prst="rect">
            <a:avLst/>
          </a:prstGeom>
          <a:noFill/>
          <a:ln w="9525">
            <a:noFill/>
            <a:miter lim="800000"/>
            <a:headEnd/>
            <a:tailEnd/>
          </a:ln>
          <a:effectLst/>
        </p:spPr>
        <p:txBody>
          <a:bodyPr>
            <a:spAutoFit/>
          </a:bodyPr>
          <a:lstStyle/>
          <a:p>
            <a:pPr algn="l">
              <a:buFontTx/>
              <a:buNone/>
            </a:pPr>
            <a:r>
              <a:rPr lang="en-US" altLang="ja-JP" sz="1000" b="1">
                <a:solidFill>
                  <a:srgbClr val="FFFFFF"/>
                </a:solidFill>
              </a:rPr>
              <a:t>SAS: </a:t>
            </a:r>
          </a:p>
          <a:p>
            <a:pPr algn="l">
              <a:buFontTx/>
              <a:buNone/>
            </a:pPr>
            <a:r>
              <a:rPr lang="en-US" altLang="ja-JP" sz="1000" b="1">
                <a:solidFill>
                  <a:srgbClr val="FFFFFF"/>
                </a:solidFill>
              </a:rPr>
              <a:t>three stages with </a:t>
            </a:r>
          </a:p>
          <a:p>
            <a:pPr algn="l">
              <a:buFontTx/>
              <a:buNone/>
            </a:pPr>
            <a:r>
              <a:rPr lang="en-US" altLang="ja-JP" sz="1000" b="1">
                <a:solidFill>
                  <a:srgbClr val="FFFFFF"/>
                </a:solidFill>
              </a:rPr>
              <a:t>inverted pendulum</a:t>
            </a:r>
          </a:p>
          <a:p>
            <a:pPr algn="l">
              <a:buFontTx/>
              <a:buNone/>
            </a:pPr>
            <a:r>
              <a:rPr lang="en-US" altLang="ja-JP" sz="1000" b="1">
                <a:solidFill>
                  <a:srgbClr val="FFFFFF"/>
                </a:solidFill>
              </a:rPr>
              <a:t>      </a:t>
            </a:r>
          </a:p>
        </p:txBody>
      </p:sp>
      <p:sp>
        <p:nvSpPr>
          <p:cNvPr id="25" name="Text Box 23"/>
          <p:cNvSpPr txBox="1">
            <a:spLocks noChangeAspect="1" noChangeArrowheads="1"/>
          </p:cNvSpPr>
          <p:nvPr/>
        </p:nvSpPr>
        <p:spPr bwMode="auto">
          <a:xfrm>
            <a:off x="7654925" y="5969021"/>
            <a:ext cx="931862" cy="244475"/>
          </a:xfrm>
          <a:prstGeom prst="rect">
            <a:avLst/>
          </a:prstGeom>
          <a:noFill/>
          <a:ln w="9525">
            <a:noFill/>
            <a:miter lim="800000"/>
            <a:headEnd/>
            <a:tailEnd/>
          </a:ln>
          <a:effectLst/>
        </p:spPr>
        <p:txBody>
          <a:bodyPr wrap="none">
            <a:spAutoFit/>
          </a:bodyPr>
          <a:lstStyle/>
          <a:p>
            <a:pPr algn="l">
              <a:buFontTx/>
              <a:buNone/>
            </a:pPr>
            <a:r>
              <a:rPr lang="en-US" altLang="ja-JP" sz="1000" b="1">
                <a:solidFill>
                  <a:srgbClr val="FFFFFF"/>
                </a:solidFill>
              </a:rPr>
              <a:t>Main mirror</a:t>
            </a:r>
          </a:p>
        </p:txBody>
      </p:sp>
      <p:sp>
        <p:nvSpPr>
          <p:cNvPr id="26" name="Text Box 24"/>
          <p:cNvSpPr txBox="1">
            <a:spLocks noChangeAspect="1" noChangeArrowheads="1"/>
          </p:cNvSpPr>
          <p:nvPr/>
        </p:nvSpPr>
        <p:spPr bwMode="auto">
          <a:xfrm>
            <a:off x="4849812" y="5016521"/>
            <a:ext cx="1379538" cy="549275"/>
          </a:xfrm>
          <a:prstGeom prst="rect">
            <a:avLst/>
          </a:prstGeom>
          <a:noFill/>
          <a:ln w="9525">
            <a:noFill/>
            <a:miter lim="800000"/>
            <a:headEnd/>
            <a:tailEnd/>
          </a:ln>
          <a:effectLst/>
        </p:spPr>
        <p:txBody>
          <a:bodyPr wrap="none">
            <a:spAutoFit/>
          </a:bodyPr>
          <a:lstStyle/>
          <a:p>
            <a:pPr algn="l">
              <a:buFontTx/>
              <a:buNone/>
            </a:pPr>
            <a:r>
              <a:rPr lang="en-US" altLang="ja-JP" sz="1000" b="1">
                <a:solidFill>
                  <a:srgbClr val="FFFFFF"/>
                </a:solidFill>
              </a:rPr>
              <a:t>Heat links extend</a:t>
            </a:r>
          </a:p>
          <a:p>
            <a:pPr algn="l">
              <a:buFontTx/>
              <a:buNone/>
            </a:pPr>
            <a:r>
              <a:rPr lang="en-US" altLang="ja-JP" sz="1000" b="1">
                <a:solidFill>
                  <a:srgbClr val="FFFFFF"/>
                </a:solidFill>
              </a:rPr>
              <a:t> to the inner shield</a:t>
            </a:r>
          </a:p>
          <a:p>
            <a:pPr algn="l">
              <a:buFontTx/>
              <a:buNone/>
            </a:pPr>
            <a:r>
              <a:rPr lang="en-US" altLang="ja-JP" sz="1000" b="1">
                <a:solidFill>
                  <a:srgbClr val="FFFFFF"/>
                </a:solidFill>
              </a:rPr>
              <a:t>heat anchor.</a:t>
            </a:r>
          </a:p>
        </p:txBody>
      </p:sp>
      <p:sp>
        <p:nvSpPr>
          <p:cNvPr id="29" name="Line 26"/>
          <p:cNvSpPr>
            <a:spLocks noChangeAspect="1" noChangeShapeType="1"/>
          </p:cNvSpPr>
          <p:nvPr/>
        </p:nvSpPr>
        <p:spPr bwMode="auto">
          <a:xfrm>
            <a:off x="6181725" y="5241946"/>
            <a:ext cx="644525" cy="225425"/>
          </a:xfrm>
          <a:prstGeom prst="line">
            <a:avLst/>
          </a:prstGeom>
          <a:noFill/>
          <a:ln w="9525">
            <a:solidFill>
              <a:srgbClr val="808080"/>
            </a:solidFill>
            <a:round/>
            <a:headEnd/>
            <a:tailEnd type="arrow" w="med" len="med"/>
          </a:ln>
          <a:effectLst/>
        </p:spPr>
        <p:txBody>
          <a:bodyPr/>
          <a:lstStyle/>
          <a:p>
            <a:endParaRPr lang="ja-JP" altLang="en-US"/>
          </a:p>
        </p:txBody>
      </p:sp>
      <p:sp>
        <p:nvSpPr>
          <p:cNvPr id="31" name="Line 27"/>
          <p:cNvSpPr>
            <a:spLocks noChangeAspect="1" noChangeShapeType="1"/>
          </p:cNvSpPr>
          <p:nvPr/>
        </p:nvSpPr>
        <p:spPr bwMode="auto">
          <a:xfrm>
            <a:off x="6923087" y="5789633"/>
            <a:ext cx="741363" cy="258763"/>
          </a:xfrm>
          <a:prstGeom prst="line">
            <a:avLst/>
          </a:prstGeom>
          <a:noFill/>
          <a:ln w="9525">
            <a:solidFill>
              <a:srgbClr val="808080"/>
            </a:solidFill>
            <a:round/>
            <a:headEnd type="arrow" w="med" len="med"/>
            <a:tailEnd/>
          </a:ln>
          <a:effectLst/>
        </p:spPr>
        <p:txBody>
          <a:bodyPr/>
          <a:lstStyle/>
          <a:p>
            <a:endParaRPr lang="ja-JP" altLang="en-US"/>
          </a:p>
        </p:txBody>
      </p:sp>
      <p:sp>
        <p:nvSpPr>
          <p:cNvPr id="32" name="Line 28"/>
          <p:cNvSpPr>
            <a:spLocks noChangeAspect="1" noChangeShapeType="1"/>
          </p:cNvSpPr>
          <p:nvPr/>
        </p:nvSpPr>
        <p:spPr bwMode="auto">
          <a:xfrm flipH="1">
            <a:off x="7019925" y="3887808"/>
            <a:ext cx="419100" cy="0"/>
          </a:xfrm>
          <a:prstGeom prst="line">
            <a:avLst/>
          </a:prstGeom>
          <a:noFill/>
          <a:ln w="9525">
            <a:solidFill>
              <a:srgbClr val="808080"/>
            </a:solidFill>
            <a:round/>
            <a:headEnd/>
            <a:tailEnd type="arrow" w="med" len="med"/>
          </a:ln>
          <a:effectLst/>
        </p:spPr>
        <p:txBody>
          <a:bodyPr/>
          <a:lstStyle/>
          <a:p>
            <a:endParaRPr lang="ja-JP" altLang="en-US"/>
          </a:p>
        </p:txBody>
      </p:sp>
      <p:sp>
        <p:nvSpPr>
          <p:cNvPr id="33" name="Line 29"/>
          <p:cNvSpPr>
            <a:spLocks noChangeAspect="1" noChangeShapeType="1"/>
          </p:cNvSpPr>
          <p:nvPr/>
        </p:nvSpPr>
        <p:spPr bwMode="auto">
          <a:xfrm flipH="1">
            <a:off x="7019925" y="3887808"/>
            <a:ext cx="387350" cy="290513"/>
          </a:xfrm>
          <a:prstGeom prst="line">
            <a:avLst/>
          </a:prstGeom>
          <a:noFill/>
          <a:ln w="9525">
            <a:solidFill>
              <a:srgbClr val="808080"/>
            </a:solidFill>
            <a:round/>
            <a:headEnd/>
            <a:tailEnd type="arrow" w="med" len="med"/>
          </a:ln>
          <a:effectLst/>
        </p:spPr>
        <p:txBody>
          <a:bodyPr/>
          <a:lstStyle/>
          <a:p>
            <a:endParaRPr lang="ja-JP" altLang="en-US"/>
          </a:p>
        </p:txBody>
      </p:sp>
      <p:sp>
        <p:nvSpPr>
          <p:cNvPr id="34" name="Line 30"/>
          <p:cNvSpPr>
            <a:spLocks noChangeAspect="1" noChangeShapeType="1"/>
          </p:cNvSpPr>
          <p:nvPr/>
        </p:nvSpPr>
        <p:spPr bwMode="auto">
          <a:xfrm flipH="1">
            <a:off x="7019925" y="3887808"/>
            <a:ext cx="387350" cy="806450"/>
          </a:xfrm>
          <a:prstGeom prst="line">
            <a:avLst/>
          </a:prstGeom>
          <a:noFill/>
          <a:ln w="9525">
            <a:solidFill>
              <a:srgbClr val="808080"/>
            </a:solidFill>
            <a:round/>
            <a:headEnd/>
            <a:tailEnd type="arrow" w="med" len="med"/>
          </a:ln>
          <a:effectLst/>
        </p:spPr>
        <p:txBody>
          <a:bodyPr/>
          <a:lstStyle/>
          <a:p>
            <a:endParaRPr lang="ja-JP" altLang="en-US"/>
          </a:p>
        </p:txBody>
      </p:sp>
      <p:sp>
        <p:nvSpPr>
          <p:cNvPr id="35" name="Line 31"/>
          <p:cNvSpPr>
            <a:spLocks noChangeAspect="1" noChangeShapeType="1"/>
          </p:cNvSpPr>
          <p:nvPr/>
        </p:nvSpPr>
        <p:spPr bwMode="auto">
          <a:xfrm>
            <a:off x="7042000" y="3632921"/>
            <a:ext cx="363770" cy="236540"/>
          </a:xfrm>
          <a:prstGeom prst="line">
            <a:avLst/>
          </a:prstGeom>
          <a:noFill/>
          <a:ln w="9525">
            <a:solidFill>
              <a:srgbClr val="808080"/>
            </a:solidFill>
            <a:round/>
            <a:headEnd type="arrow" w="med" len="med"/>
            <a:tailEnd/>
          </a:ln>
          <a:effectLst/>
        </p:spPr>
        <p:txBody>
          <a:bodyPr/>
          <a:lstStyle/>
          <a:p>
            <a:endParaRPr lang="ja-JP" altLang="en-US"/>
          </a:p>
        </p:txBody>
      </p:sp>
      <p:sp>
        <p:nvSpPr>
          <p:cNvPr id="37" name="Text Box 33"/>
          <p:cNvSpPr txBox="1">
            <a:spLocks noChangeAspect="1" noChangeArrowheads="1"/>
          </p:cNvSpPr>
          <p:nvPr/>
        </p:nvSpPr>
        <p:spPr bwMode="auto">
          <a:xfrm>
            <a:off x="4706937" y="4567258"/>
            <a:ext cx="1681163" cy="244475"/>
          </a:xfrm>
          <a:prstGeom prst="rect">
            <a:avLst/>
          </a:prstGeom>
          <a:noFill/>
          <a:ln w="9525">
            <a:noFill/>
            <a:miter lim="800000"/>
            <a:headEnd/>
            <a:tailEnd/>
          </a:ln>
          <a:effectLst/>
        </p:spPr>
        <p:txBody>
          <a:bodyPr wrap="none">
            <a:spAutoFit/>
          </a:bodyPr>
          <a:lstStyle/>
          <a:p>
            <a:pPr algn="l">
              <a:buFontTx/>
              <a:buNone/>
            </a:pPr>
            <a:r>
              <a:rPr lang="en-US" altLang="ja-JP" sz="1000" b="1" dirty="0">
                <a:solidFill>
                  <a:srgbClr val="FFFFFF"/>
                </a:solidFill>
              </a:rPr>
              <a:t>Outer shield of cryostat</a:t>
            </a:r>
          </a:p>
        </p:txBody>
      </p:sp>
      <p:sp>
        <p:nvSpPr>
          <p:cNvPr id="38" name="Line 34"/>
          <p:cNvSpPr>
            <a:spLocks noChangeAspect="1" noChangeShapeType="1"/>
          </p:cNvSpPr>
          <p:nvPr/>
        </p:nvSpPr>
        <p:spPr bwMode="auto">
          <a:xfrm flipH="1" flipV="1">
            <a:off x="6148387" y="4822846"/>
            <a:ext cx="549275" cy="419100"/>
          </a:xfrm>
          <a:prstGeom prst="line">
            <a:avLst/>
          </a:prstGeom>
          <a:noFill/>
          <a:ln w="9525">
            <a:solidFill>
              <a:srgbClr val="808080"/>
            </a:solidFill>
            <a:round/>
            <a:headEnd type="arrow" w="med" len="med"/>
            <a:tailEnd/>
          </a:ln>
          <a:effectLst/>
        </p:spPr>
        <p:txBody>
          <a:bodyPr/>
          <a:lstStyle/>
          <a:p>
            <a:endParaRPr lang="ja-JP" altLang="en-US"/>
          </a:p>
        </p:txBody>
      </p:sp>
      <p:sp>
        <p:nvSpPr>
          <p:cNvPr id="39" name="Text Box 35"/>
          <p:cNvSpPr txBox="1">
            <a:spLocks noChangeAspect="1" noChangeArrowheads="1"/>
          </p:cNvSpPr>
          <p:nvPr/>
        </p:nvSpPr>
        <p:spPr bwMode="auto">
          <a:xfrm>
            <a:off x="4979987" y="3833833"/>
            <a:ext cx="1416050" cy="244475"/>
          </a:xfrm>
          <a:prstGeom prst="rect">
            <a:avLst/>
          </a:prstGeom>
          <a:noFill/>
          <a:ln w="9525">
            <a:noFill/>
            <a:miter lim="800000"/>
            <a:headEnd/>
            <a:tailEnd/>
          </a:ln>
          <a:effectLst/>
        </p:spPr>
        <p:txBody>
          <a:bodyPr wrap="none">
            <a:spAutoFit/>
          </a:bodyPr>
          <a:lstStyle/>
          <a:p>
            <a:pPr algn="l">
              <a:buFontTx/>
              <a:buNone/>
            </a:pPr>
            <a:r>
              <a:rPr lang="en-US" altLang="ja-JP" sz="1000" b="1">
                <a:solidFill>
                  <a:srgbClr val="FF9900"/>
                </a:solidFill>
              </a:rPr>
              <a:t>Vacuum is common</a:t>
            </a:r>
          </a:p>
        </p:txBody>
      </p:sp>
      <p:sp>
        <p:nvSpPr>
          <p:cNvPr id="40" name="Text Box 36"/>
          <p:cNvSpPr txBox="1">
            <a:spLocks noChangeAspect="1" noChangeArrowheads="1"/>
          </p:cNvSpPr>
          <p:nvPr/>
        </p:nvSpPr>
        <p:spPr bwMode="auto">
          <a:xfrm>
            <a:off x="7500958" y="4857760"/>
            <a:ext cx="1349375" cy="396875"/>
          </a:xfrm>
          <a:prstGeom prst="rect">
            <a:avLst/>
          </a:prstGeom>
          <a:noFill/>
          <a:ln w="9525">
            <a:noFill/>
            <a:miter lim="800000"/>
            <a:headEnd/>
            <a:tailEnd/>
          </a:ln>
          <a:effectLst/>
        </p:spPr>
        <p:txBody>
          <a:bodyPr wrap="none">
            <a:spAutoFit/>
          </a:bodyPr>
          <a:lstStyle/>
          <a:p>
            <a:pPr algn="l">
              <a:buFontTx/>
              <a:buNone/>
            </a:pPr>
            <a:r>
              <a:rPr lang="en-US" altLang="ja-JP" sz="1000" b="1">
                <a:solidFill>
                  <a:srgbClr val="FFFFFF"/>
                </a:solidFill>
              </a:rPr>
              <a:t>Sapphire fiber </a:t>
            </a:r>
          </a:p>
          <a:p>
            <a:pPr algn="l">
              <a:buFontTx/>
              <a:buNone/>
            </a:pPr>
            <a:r>
              <a:rPr lang="en-US" altLang="ja-JP" sz="1000" b="1">
                <a:solidFill>
                  <a:srgbClr val="FFFFFF"/>
                </a:solidFill>
              </a:rPr>
              <a:t>suspending mirror</a:t>
            </a:r>
          </a:p>
        </p:txBody>
      </p:sp>
      <p:sp>
        <p:nvSpPr>
          <p:cNvPr id="41" name="Line 37"/>
          <p:cNvSpPr>
            <a:spLocks noChangeAspect="1" noChangeShapeType="1"/>
          </p:cNvSpPr>
          <p:nvPr/>
        </p:nvSpPr>
        <p:spPr bwMode="auto">
          <a:xfrm flipV="1">
            <a:off x="7000892" y="5286388"/>
            <a:ext cx="774700" cy="419100"/>
          </a:xfrm>
          <a:prstGeom prst="line">
            <a:avLst/>
          </a:prstGeom>
          <a:noFill/>
          <a:ln w="9525">
            <a:solidFill>
              <a:srgbClr val="808080"/>
            </a:solidFill>
            <a:round/>
            <a:headEnd type="arrow" w="med" len="med"/>
            <a:tailEnd/>
          </a:ln>
          <a:effectLst/>
        </p:spPr>
        <p:txBody>
          <a:bodyPr/>
          <a:lstStyle/>
          <a:p>
            <a:endParaRPr lang="ja-JP" altLang="en-US"/>
          </a:p>
        </p:txBody>
      </p:sp>
      <p:sp>
        <p:nvSpPr>
          <p:cNvPr id="42" name="Text Box 38"/>
          <p:cNvSpPr txBox="1">
            <a:spLocks noChangeAspect="1" noChangeArrowheads="1"/>
          </p:cNvSpPr>
          <p:nvPr/>
        </p:nvSpPr>
        <p:spPr bwMode="auto">
          <a:xfrm>
            <a:off x="6553200" y="6056333"/>
            <a:ext cx="184150" cy="244475"/>
          </a:xfrm>
          <a:prstGeom prst="rect">
            <a:avLst/>
          </a:prstGeom>
          <a:noFill/>
          <a:ln w="9525">
            <a:noFill/>
            <a:miter lim="800000"/>
            <a:headEnd/>
            <a:tailEnd/>
          </a:ln>
          <a:effectLst/>
        </p:spPr>
        <p:txBody>
          <a:bodyPr wrap="none">
            <a:spAutoFit/>
          </a:bodyPr>
          <a:lstStyle/>
          <a:p>
            <a:pPr algn="l">
              <a:buFontTx/>
              <a:buNone/>
            </a:pPr>
            <a:endParaRPr lang="ja-JP" altLang="ja-JP" sz="1000" b="1"/>
          </a:p>
        </p:txBody>
      </p:sp>
      <p:pic>
        <p:nvPicPr>
          <p:cNvPr id="955395"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57158" y="3460767"/>
            <a:ext cx="4208112" cy="2682877"/>
          </a:xfrm>
          <a:prstGeom prst="rect">
            <a:avLst/>
          </a:prstGeom>
          <a:noFill/>
          <a:ln w="9525">
            <a:noFill/>
            <a:miter lim="800000"/>
            <a:headEnd/>
            <a:tailEnd/>
          </a:ln>
          <a:effectLst/>
        </p:spPr>
      </p:pic>
      <p:sp>
        <p:nvSpPr>
          <p:cNvPr id="43" name="Rectangle 24"/>
          <p:cNvSpPr>
            <a:spLocks noChangeArrowheads="1"/>
          </p:cNvSpPr>
          <p:nvPr/>
        </p:nvSpPr>
        <p:spPr bwMode="auto">
          <a:xfrm>
            <a:off x="714348" y="2113053"/>
            <a:ext cx="3714776" cy="673005"/>
          </a:xfrm>
          <a:prstGeom prst="rect">
            <a:avLst/>
          </a:prstGeom>
          <a:noFill/>
          <a:ln w="15875">
            <a:noFill/>
            <a:miter lim="800000"/>
            <a:headEnd/>
            <a:tailEnd/>
          </a:ln>
          <a:effectLst/>
        </p:spPr>
        <p:txBody>
          <a:bodyPr wrap="square">
            <a:spAutoFit/>
          </a:bodyPr>
          <a:lstStyle/>
          <a:p>
            <a:pPr algn="l">
              <a:lnSpc>
                <a:spcPct val="110000"/>
              </a:lnSpc>
              <a:buNone/>
            </a:pPr>
            <a:r>
              <a:rPr lang="en-US" altLang="ja-JP" sz="1800" b="1" dirty="0" smtClean="0">
                <a:solidFill>
                  <a:srgbClr val="CCFFCC"/>
                </a:solidFill>
              </a:rPr>
              <a:t>Kamioka</a:t>
            </a:r>
            <a:r>
              <a:rPr lang="en-US" altLang="ja-JP" sz="1800" b="1" dirty="0" smtClean="0">
                <a:solidFill>
                  <a:srgbClr val="FFFFFF"/>
                </a:solidFill>
              </a:rPr>
              <a:t> underground site</a:t>
            </a:r>
          </a:p>
          <a:p>
            <a:pPr algn="l">
              <a:lnSpc>
                <a:spcPct val="110000"/>
              </a:lnSpc>
              <a:buNone/>
            </a:pPr>
            <a:r>
              <a:rPr lang="en-US" altLang="ja-JP" sz="1800" b="1" dirty="0" smtClean="0">
                <a:solidFill>
                  <a:srgbClr val="DDDDDD"/>
                </a:solidFill>
              </a:rPr>
              <a:t>   (~1000km underground)</a:t>
            </a:r>
          </a:p>
        </p:txBody>
      </p:sp>
      <p:sp>
        <p:nvSpPr>
          <p:cNvPr id="44" name="Rectangle 24"/>
          <p:cNvSpPr>
            <a:spLocks noChangeArrowheads="1"/>
          </p:cNvSpPr>
          <p:nvPr/>
        </p:nvSpPr>
        <p:spPr bwMode="auto">
          <a:xfrm>
            <a:off x="714348" y="2755995"/>
            <a:ext cx="4000528" cy="701731"/>
          </a:xfrm>
          <a:prstGeom prst="rect">
            <a:avLst/>
          </a:prstGeom>
          <a:noFill/>
          <a:ln w="15875">
            <a:noFill/>
            <a:miter lim="800000"/>
            <a:headEnd/>
            <a:tailEnd/>
          </a:ln>
          <a:effectLst/>
        </p:spPr>
        <p:txBody>
          <a:bodyPr wrap="square">
            <a:spAutoFit/>
          </a:bodyPr>
          <a:lstStyle/>
          <a:p>
            <a:pPr algn="l">
              <a:lnSpc>
                <a:spcPct val="110000"/>
              </a:lnSpc>
              <a:buNone/>
            </a:pPr>
            <a:r>
              <a:rPr lang="en-US" altLang="ja-JP" sz="1800" b="1" dirty="0" smtClean="0">
                <a:solidFill>
                  <a:srgbClr val="FFFFFF"/>
                </a:solidFill>
              </a:rPr>
              <a:t>Lower seismic disturbance </a:t>
            </a:r>
          </a:p>
          <a:p>
            <a:pPr algn="l">
              <a:lnSpc>
                <a:spcPct val="110000"/>
              </a:lnSpc>
              <a:buNone/>
            </a:pPr>
            <a:r>
              <a:rPr lang="en-US" altLang="ja-JP" sz="1800" b="1" dirty="0" smtClean="0">
                <a:solidFill>
                  <a:srgbClr val="FFFFFF"/>
                </a:solidFill>
              </a:rPr>
              <a:t>                        by </a:t>
            </a:r>
            <a:r>
              <a:rPr lang="en-US" altLang="ja-JP" sz="1800" b="1" dirty="0" smtClean="0">
                <a:solidFill>
                  <a:srgbClr val="CCFFCC"/>
                </a:solidFill>
              </a:rPr>
              <a:t>2-3 orders</a:t>
            </a:r>
          </a:p>
        </p:txBody>
      </p:sp>
      <p:sp>
        <p:nvSpPr>
          <p:cNvPr id="48" name="Rectangle 24"/>
          <p:cNvSpPr>
            <a:spLocks noChangeArrowheads="1"/>
          </p:cNvSpPr>
          <p:nvPr/>
        </p:nvSpPr>
        <p:spPr bwMode="auto">
          <a:xfrm>
            <a:off x="4929190" y="2327367"/>
            <a:ext cx="3714776" cy="673005"/>
          </a:xfrm>
          <a:prstGeom prst="rect">
            <a:avLst/>
          </a:prstGeom>
          <a:noFill/>
          <a:ln w="15875">
            <a:noFill/>
            <a:miter lim="800000"/>
            <a:headEnd/>
            <a:tailEnd/>
          </a:ln>
          <a:effectLst/>
        </p:spPr>
        <p:txBody>
          <a:bodyPr wrap="square">
            <a:spAutoFit/>
          </a:bodyPr>
          <a:lstStyle/>
          <a:p>
            <a:pPr algn="l">
              <a:lnSpc>
                <a:spcPct val="110000"/>
              </a:lnSpc>
              <a:buNone/>
            </a:pPr>
            <a:r>
              <a:rPr lang="en-US" altLang="ja-JP" sz="1800" b="1" dirty="0" smtClean="0">
                <a:solidFill>
                  <a:srgbClr val="CCFFCC"/>
                </a:solidFill>
              </a:rPr>
              <a:t>Multi-stage</a:t>
            </a:r>
            <a:r>
              <a:rPr lang="en-US" altLang="ja-JP" sz="1800" b="1" dirty="0" smtClean="0">
                <a:solidFill>
                  <a:srgbClr val="FFFFFF"/>
                </a:solidFill>
              </a:rPr>
              <a:t> and Low-freq.   </a:t>
            </a:r>
          </a:p>
          <a:p>
            <a:pPr algn="l">
              <a:lnSpc>
                <a:spcPct val="110000"/>
              </a:lnSpc>
              <a:buNone/>
            </a:pPr>
            <a:r>
              <a:rPr lang="en-US" altLang="ja-JP" sz="1800" b="1" dirty="0" smtClean="0">
                <a:solidFill>
                  <a:srgbClr val="FFFFFF"/>
                </a:solidFill>
              </a:rPr>
              <a:t>   vibration isolation  system</a:t>
            </a:r>
            <a:endParaRPr lang="en-US" altLang="ja-JP" sz="1800" b="1" dirty="0" smtClean="0">
              <a:solidFill>
                <a:srgbClr val="DDDDDD"/>
              </a:solidFill>
            </a:endParaRPr>
          </a:p>
        </p:txBody>
      </p:sp>
      <p:sp>
        <p:nvSpPr>
          <p:cNvPr id="49" name="Rectangle 24"/>
          <p:cNvSpPr>
            <a:spLocks noChangeArrowheads="1"/>
          </p:cNvSpPr>
          <p:nvPr/>
        </p:nvSpPr>
        <p:spPr bwMode="auto">
          <a:xfrm>
            <a:off x="1071538" y="928670"/>
            <a:ext cx="5929354" cy="461665"/>
          </a:xfrm>
          <a:prstGeom prst="rect">
            <a:avLst/>
          </a:prstGeom>
          <a:noFill/>
          <a:ln w="15875">
            <a:noFill/>
            <a:miter lim="800000"/>
            <a:headEnd/>
            <a:tailEnd/>
          </a:ln>
          <a:effectLst/>
        </p:spPr>
        <p:txBody>
          <a:bodyPr wrap="square">
            <a:spAutoFit/>
          </a:bodyPr>
          <a:lstStyle/>
          <a:p>
            <a:pPr algn="l">
              <a:lnSpc>
                <a:spcPct val="120000"/>
              </a:lnSpc>
              <a:buNone/>
            </a:pPr>
            <a:r>
              <a:rPr lang="en-US" altLang="ja-JP" sz="2000" b="1" dirty="0" smtClean="0">
                <a:solidFill>
                  <a:srgbClr val="FFFFFF"/>
                </a:solidFill>
              </a:rPr>
              <a:t>Low-freq. (&lt; 100 Hz) improvement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AutoShape 29"/>
          <p:cNvSpPr>
            <a:spLocks noChangeArrowheads="1"/>
          </p:cNvSpPr>
          <p:nvPr/>
        </p:nvSpPr>
        <p:spPr bwMode="auto">
          <a:xfrm>
            <a:off x="1357290" y="2143116"/>
            <a:ext cx="6643734" cy="4214842"/>
          </a:xfrm>
          <a:prstGeom prst="roundRect">
            <a:avLst>
              <a:gd name="adj" fmla="val 4505"/>
            </a:avLst>
          </a:prstGeom>
          <a:solidFill>
            <a:srgbClr val="000000">
              <a:alpha val="70000"/>
            </a:srgbClr>
          </a:solidFill>
          <a:ln w="3175">
            <a:solidFill>
              <a:srgbClr val="FFFFFF">
                <a:alpha val="50000"/>
              </a:srgbClr>
            </a:solidFill>
            <a:round/>
            <a:headEnd/>
            <a:tailEnd/>
          </a:ln>
          <a:effectLst/>
        </p:spPr>
        <p:txBody>
          <a:bodyPr wrap="square" anchor="ctr">
            <a:noAutofit/>
          </a:bodyPr>
          <a:lstStyle/>
          <a:p>
            <a:endParaRPr lang="ja-JP" altLang="en-US"/>
          </a:p>
        </p:txBody>
      </p:sp>
      <p:pic>
        <p:nvPicPr>
          <p:cNvPr id="958467"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571604" y="2285992"/>
            <a:ext cx="6187769" cy="4083390"/>
          </a:xfrm>
          <a:prstGeom prst="rect">
            <a:avLst/>
          </a:prstGeom>
          <a:noFill/>
          <a:ln w="9525">
            <a:noFill/>
            <a:miter lim="800000"/>
            <a:headEnd/>
            <a:tailEnd/>
          </a:ln>
        </p:spPr>
      </p:pic>
      <p:sp>
        <p:nvSpPr>
          <p:cNvPr id="22" name="角丸四角形 21"/>
          <p:cNvSpPr/>
          <p:nvPr/>
        </p:nvSpPr>
        <p:spPr bwMode="auto">
          <a:xfrm>
            <a:off x="6786578" y="4071942"/>
            <a:ext cx="928694" cy="357190"/>
          </a:xfrm>
          <a:prstGeom prst="roundRect">
            <a:avLst>
              <a:gd name="adj" fmla="val 5876"/>
            </a:avLst>
          </a:prstGeom>
          <a:solidFill>
            <a:srgbClr val="000000">
              <a:alpha val="90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sp>
        <p:nvSpPr>
          <p:cNvPr id="1082371" name="Rectangle 3"/>
          <p:cNvSpPr>
            <a:spLocks noGrp="1" noChangeArrowheads="1"/>
          </p:cNvSpPr>
          <p:nvPr>
            <p:ph type="title"/>
          </p:nvPr>
        </p:nvSpPr>
        <p:spPr/>
        <p:txBody>
          <a:bodyPr/>
          <a:lstStyle/>
          <a:p>
            <a:r>
              <a:rPr lang="en-US" altLang="ja-JP" dirty="0" smtClean="0">
                <a:latin typeface="Tahoma" pitchFamily="34" charset="0"/>
              </a:rPr>
              <a:t>Observable range </a:t>
            </a:r>
            <a:endParaRPr lang="ja-JP" altLang="en-US" dirty="0">
              <a:latin typeface="Tahoma" pitchFamily="34" charset="0"/>
            </a:endParaRPr>
          </a:p>
        </p:txBody>
      </p:sp>
      <p:sp>
        <p:nvSpPr>
          <p:cNvPr id="24"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pitchFamily="34" charset="0"/>
                <a:ea typeface="HGP創英角ｺﾞｼｯｸUB" pitchFamily="50" charset="-128"/>
                <a:cs typeface="+mn-cs"/>
              </a:rPr>
              <a:t>東京大学・物理学教室セミナー　</a:t>
            </a:r>
            <a:r>
              <a:rPr lang="en-US" altLang="ja-JP" sz="1200" b="1" kern="1200" smtClean="0">
                <a:solidFill>
                  <a:srgbClr val="EAEAEA"/>
                </a:solidFill>
                <a:latin typeface="Tahoma" pitchFamily="34" charset="0"/>
                <a:ea typeface="HGP創英角ｺﾞｼｯｸUB" pitchFamily="50" charset="-128"/>
                <a:cs typeface="+mn-cs"/>
              </a:rPr>
              <a:t>(2010</a:t>
            </a:r>
            <a:r>
              <a:rPr lang="ja-JP" altLang="en-US" sz="1200" b="1" kern="1200" smtClean="0">
                <a:solidFill>
                  <a:srgbClr val="EAEAEA"/>
                </a:solidFill>
                <a:latin typeface="Tahoma" pitchFamily="34" charset="0"/>
                <a:ea typeface="HGP創英角ｺﾞｼｯｸUB" pitchFamily="50" charset="-128"/>
                <a:cs typeface="+mn-cs"/>
              </a:rPr>
              <a:t>年</a:t>
            </a:r>
            <a:r>
              <a:rPr lang="en-US" altLang="ja-JP" sz="1200" b="1" kern="1200" smtClean="0">
                <a:solidFill>
                  <a:srgbClr val="EAEAEA"/>
                </a:solidFill>
                <a:latin typeface="Tahoma" pitchFamily="34" charset="0"/>
                <a:ea typeface="HGP創英角ｺﾞｼｯｸUB" pitchFamily="50" charset="-128"/>
                <a:cs typeface="+mn-cs"/>
              </a:rPr>
              <a:t>10</a:t>
            </a:r>
            <a:r>
              <a:rPr lang="ja-JP" altLang="en-US" sz="1200" b="1" kern="1200" smtClean="0">
                <a:solidFill>
                  <a:srgbClr val="EAEAEA"/>
                </a:solidFill>
                <a:latin typeface="Tahoma" pitchFamily="34" charset="0"/>
                <a:ea typeface="HGP創英角ｺﾞｼｯｸUB" pitchFamily="50" charset="-128"/>
                <a:cs typeface="+mn-cs"/>
              </a:rPr>
              <a:t>月</a:t>
            </a:r>
            <a:r>
              <a:rPr lang="en-US" altLang="ja-JP" sz="1200" b="1" kern="1200" smtClean="0">
                <a:solidFill>
                  <a:srgbClr val="EAEAEA"/>
                </a:solidFill>
                <a:latin typeface="Tahoma" pitchFamily="34" charset="0"/>
                <a:ea typeface="HGP創英角ｺﾞｼｯｸUB" pitchFamily="50" charset="-128"/>
                <a:cs typeface="+mn-cs"/>
              </a:rPr>
              <a:t>1</a:t>
            </a:r>
            <a:r>
              <a:rPr lang="ja-JP" altLang="en-US" sz="1200" b="1" kern="1200" smtClean="0">
                <a:solidFill>
                  <a:srgbClr val="EAEAEA"/>
                </a:solidFill>
                <a:latin typeface="Tahoma" pitchFamily="34" charset="0"/>
                <a:ea typeface="HGP創英角ｺﾞｼｯｸUB" pitchFamily="50" charset="-128"/>
                <a:cs typeface="+mn-cs"/>
              </a:rPr>
              <a:t>日</a:t>
            </a:r>
            <a:r>
              <a:rPr lang="en-US" altLang="ja-JP" sz="1200" b="1" kern="1200" smtClean="0">
                <a:solidFill>
                  <a:srgbClr val="EAEAEA"/>
                </a:solidFill>
                <a:latin typeface="Tahoma" pitchFamily="34" charset="0"/>
                <a:ea typeface="HGP創英角ｺﾞｼｯｸUB" pitchFamily="50" charset="-128"/>
                <a:cs typeface="+mn-cs"/>
              </a:rPr>
              <a:t>, </a:t>
            </a:r>
            <a:r>
              <a:rPr lang="ja-JP" altLang="en-US" sz="1200" b="1" kern="1200" smtClean="0">
                <a:solidFill>
                  <a:srgbClr val="EAEAEA"/>
                </a:solidFill>
                <a:latin typeface="Tahoma" pitchFamily="34" charset="0"/>
                <a:ea typeface="HGP創英角ｺﾞｼｯｸUB" pitchFamily="50" charset="-128"/>
                <a:cs typeface="+mn-cs"/>
              </a:rPr>
              <a:t>東京大学</a:t>
            </a:r>
            <a:r>
              <a:rPr lang="en-US" altLang="ja-JP" sz="1200" b="1" kern="1200" smtClean="0">
                <a:solidFill>
                  <a:srgbClr val="EAEAEA"/>
                </a:solidFill>
                <a:latin typeface="Tahoma" pitchFamily="34" charset="0"/>
                <a:ea typeface="HGP創英角ｺﾞｼｯｸUB" pitchFamily="50" charset="-128"/>
                <a:cs typeface="+mn-cs"/>
              </a:rPr>
              <a:t>)</a:t>
            </a:r>
            <a:endParaRPr lang="en-US" altLang="ja-JP" sz="1200" b="1" kern="1200">
              <a:solidFill>
                <a:srgbClr val="EAEAEA"/>
              </a:solidFill>
              <a:latin typeface="Tahoma" pitchFamily="34" charset="0"/>
              <a:ea typeface="HGP創英角ｺﾞｼｯｸUB" pitchFamily="50" charset="-128"/>
              <a:cs typeface="+mn-cs"/>
            </a:endParaRPr>
          </a:p>
        </p:txBody>
      </p:sp>
      <p:sp>
        <p:nvSpPr>
          <p:cNvPr id="11" name="Rectangle 3"/>
          <p:cNvSpPr txBox="1">
            <a:spLocks noChangeArrowheads="1"/>
          </p:cNvSpPr>
          <p:nvPr/>
        </p:nvSpPr>
        <p:spPr>
          <a:xfrm>
            <a:off x="1142976" y="857232"/>
            <a:ext cx="7500990" cy="1000132"/>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2000" b="1" kern="0" dirty="0" smtClean="0">
                <a:solidFill>
                  <a:srgbClr val="EAEAEA"/>
                </a:solidFill>
                <a:latin typeface="+mn-lt"/>
                <a:ea typeface="+mn-ea"/>
              </a:rPr>
              <a:t>Primary purpose of LCGT</a:t>
            </a:r>
            <a:r>
              <a:rPr lang="ja-JP" altLang="en-US" sz="2000" b="1" kern="0" dirty="0" smtClean="0">
                <a:solidFill>
                  <a:srgbClr val="EAEAEA"/>
                </a:solidFill>
                <a:latin typeface="+mn-lt"/>
                <a:ea typeface="+mn-ea"/>
              </a:rPr>
              <a:t> </a:t>
            </a:r>
            <a:r>
              <a:rPr lang="en-US" altLang="ja-JP" sz="2000" b="1" kern="0" dirty="0" smtClean="0">
                <a:solidFill>
                  <a:srgbClr val="EAEAEA"/>
                </a:solidFill>
                <a:latin typeface="+mn-lt"/>
                <a:ea typeface="+mn-ea"/>
              </a:rPr>
              <a:t>: Detection of GW </a:t>
            </a:r>
          </a:p>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2000" b="1" kern="0" dirty="0" smtClean="0">
                <a:solidFill>
                  <a:srgbClr val="EAEAEA"/>
                </a:solidFill>
                <a:latin typeface="+mn-lt"/>
                <a:ea typeface="+mn-ea"/>
                <a:sym typeface="Wingdings" pitchFamily="2" charset="2"/>
              </a:rPr>
              <a:t>      First target </a:t>
            </a:r>
            <a:r>
              <a:rPr lang="en-US" altLang="ja-JP" sz="2000" b="1" kern="0" dirty="0" smtClean="0">
                <a:solidFill>
                  <a:srgbClr val="CCECFF"/>
                </a:solidFill>
                <a:latin typeface="+mn-lt"/>
                <a:ea typeface="+mn-ea"/>
                <a:sym typeface="Wingdings" pitchFamily="2" charset="2"/>
              </a:rPr>
              <a:t>:  </a:t>
            </a:r>
            <a:r>
              <a:rPr lang="en-US" altLang="ja-JP" sz="2000" b="1" kern="0" dirty="0" smtClean="0">
                <a:solidFill>
                  <a:srgbClr val="99CCFF"/>
                </a:solidFill>
                <a:latin typeface="+mn-lt"/>
                <a:ea typeface="+mn-ea"/>
                <a:sym typeface="Wingdings" pitchFamily="2" charset="2"/>
              </a:rPr>
              <a:t>Neutron-star binary inspirals</a:t>
            </a:r>
            <a:endParaRPr kumimoji="1" lang="en-US" altLang="ja-JP" sz="2000" b="1" i="0" u="none" strike="noStrike" kern="0" cap="none" spc="0" normalizeH="0" baseline="0" noProof="0" dirty="0" smtClean="0">
              <a:ln>
                <a:noFill/>
              </a:ln>
              <a:solidFill>
                <a:srgbClr val="99CCFF"/>
              </a:solidFill>
              <a:effectLst/>
              <a:uLnTx/>
              <a:uFillTx/>
              <a:latin typeface="+mn-lt"/>
              <a:ea typeface="+mn-ea"/>
              <a:cs typeface="+mn-cs"/>
            </a:endParaRPr>
          </a:p>
        </p:txBody>
      </p:sp>
      <p:sp>
        <p:nvSpPr>
          <p:cNvPr id="14" name="Rectangle 3"/>
          <p:cNvSpPr txBox="1">
            <a:spLocks noChangeArrowheads="1"/>
          </p:cNvSpPr>
          <p:nvPr/>
        </p:nvSpPr>
        <p:spPr>
          <a:xfrm>
            <a:off x="6858016" y="6072206"/>
            <a:ext cx="1500198" cy="42862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200" b="1" kern="0" dirty="0" smtClean="0">
                <a:solidFill>
                  <a:srgbClr val="DDDDDD"/>
                </a:solidFill>
                <a:latin typeface="+mn-lt"/>
                <a:ea typeface="+mn-ea"/>
              </a:rPr>
              <a:t>By N.Kanda</a:t>
            </a:r>
            <a:endParaRPr kumimoji="1" lang="en-US" altLang="ja-JP" sz="1200" b="1" i="0" u="none" strike="noStrike" kern="0" cap="none" spc="0" normalizeH="0" baseline="0" noProof="0" dirty="0" smtClean="0">
              <a:ln>
                <a:noFill/>
              </a:ln>
              <a:solidFill>
                <a:srgbClr val="DDDDDD"/>
              </a:solidFill>
              <a:effectLst/>
              <a:uLnTx/>
              <a:uFillTx/>
              <a:latin typeface="+mn-lt"/>
              <a:ea typeface="+mn-ea"/>
              <a:cs typeface="+mn-cs"/>
            </a:endParaRPr>
          </a:p>
        </p:txBody>
      </p:sp>
      <p:cxnSp>
        <p:nvCxnSpPr>
          <p:cNvPr id="16" name="直線コネクタ 15"/>
          <p:cNvCxnSpPr/>
          <p:nvPr/>
        </p:nvCxnSpPr>
        <p:spPr bwMode="auto">
          <a:xfrm rot="5400000">
            <a:off x="2000232" y="5072074"/>
            <a:ext cx="1571636" cy="0"/>
          </a:xfrm>
          <a:prstGeom prst="line">
            <a:avLst/>
          </a:prstGeom>
          <a:solidFill>
            <a:srgbClr val="FAFFC9">
              <a:alpha val="50000"/>
            </a:srgbClr>
          </a:solidFill>
          <a:ln w="63500" cap="flat" cmpd="sng" algn="ctr">
            <a:solidFill>
              <a:srgbClr val="6699FF"/>
            </a:solidFill>
            <a:prstDash val="solid"/>
            <a:round/>
            <a:headEnd type="none" w="med" len="med"/>
            <a:tailEnd type="none" w="med" len="med"/>
          </a:ln>
          <a:effectLst/>
        </p:spPr>
      </p:cxnSp>
      <p:cxnSp>
        <p:nvCxnSpPr>
          <p:cNvPr id="17" name="直線コネクタ 16"/>
          <p:cNvCxnSpPr/>
          <p:nvPr/>
        </p:nvCxnSpPr>
        <p:spPr bwMode="auto">
          <a:xfrm>
            <a:off x="2786050" y="4286256"/>
            <a:ext cx="4000528" cy="0"/>
          </a:xfrm>
          <a:prstGeom prst="line">
            <a:avLst/>
          </a:prstGeom>
          <a:solidFill>
            <a:srgbClr val="FAFFC9">
              <a:alpha val="50000"/>
            </a:srgbClr>
          </a:solidFill>
          <a:ln w="63500" cap="flat" cmpd="sng" algn="ctr">
            <a:solidFill>
              <a:srgbClr val="6699FF"/>
            </a:solidFill>
            <a:prstDash val="solid"/>
            <a:round/>
            <a:headEnd type="none" w="med" len="med"/>
            <a:tailEnd type="none" w="med" len="med"/>
          </a:ln>
          <a:effectLst/>
        </p:spPr>
      </p:cxnSp>
      <p:sp>
        <p:nvSpPr>
          <p:cNvPr id="19" name="Rectangle 3"/>
          <p:cNvSpPr txBox="1">
            <a:spLocks noChangeArrowheads="1"/>
          </p:cNvSpPr>
          <p:nvPr/>
        </p:nvSpPr>
        <p:spPr>
          <a:xfrm rot="16200000">
            <a:off x="1716861" y="4860141"/>
            <a:ext cx="1495436" cy="500066"/>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600" b="1" kern="0" dirty="0" smtClean="0">
                <a:solidFill>
                  <a:srgbClr val="99CCFF"/>
                </a:solidFill>
                <a:latin typeface="+mn-lt"/>
                <a:ea typeface="+mn-ea"/>
                <a:sym typeface="Wingdings" pitchFamily="2" charset="2"/>
              </a:rPr>
              <a:t>1.4 M</a:t>
            </a:r>
            <a:r>
              <a:rPr lang="en-US" altLang="ja-JP" sz="1600" b="1" kern="0" baseline="-25000" dirty="0" smtClean="0">
                <a:solidFill>
                  <a:srgbClr val="99CCFF"/>
                </a:solidFill>
                <a:latin typeface="+mn-lt"/>
                <a:ea typeface="+mn-ea"/>
                <a:sym typeface="Wingdings" pitchFamily="2" charset="2"/>
              </a:rPr>
              <a:t>sun</a:t>
            </a:r>
            <a:r>
              <a:rPr lang="en-US" altLang="ja-JP" sz="1600" b="1" kern="0" dirty="0" smtClean="0">
                <a:solidFill>
                  <a:srgbClr val="99CCFF"/>
                </a:solidFill>
                <a:latin typeface="+mn-lt"/>
                <a:ea typeface="+mn-ea"/>
                <a:sym typeface="Wingdings" pitchFamily="2" charset="2"/>
              </a:rPr>
              <a:t> </a:t>
            </a:r>
          </a:p>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600" b="1" kern="0" dirty="0" smtClean="0">
                <a:solidFill>
                  <a:srgbClr val="99CCFF"/>
                </a:solidFill>
                <a:latin typeface="+mn-lt"/>
                <a:ea typeface="+mn-ea"/>
                <a:sym typeface="Wingdings" pitchFamily="2" charset="2"/>
              </a:rPr>
              <a:t> NS-NS</a:t>
            </a:r>
            <a:endParaRPr kumimoji="1" lang="en-US" altLang="ja-JP" sz="1600" b="1" i="0" u="none" strike="noStrike" kern="0" cap="none" spc="0" normalizeH="0" baseline="0" noProof="0" dirty="0" smtClean="0">
              <a:ln>
                <a:noFill/>
              </a:ln>
              <a:solidFill>
                <a:srgbClr val="99CCFF"/>
              </a:solidFill>
              <a:effectLst/>
              <a:uLnTx/>
              <a:uFillTx/>
              <a:latin typeface="+mn-lt"/>
              <a:ea typeface="+mn-ea"/>
              <a:cs typeface="+mn-cs"/>
            </a:endParaRPr>
          </a:p>
        </p:txBody>
      </p:sp>
      <p:sp>
        <p:nvSpPr>
          <p:cNvPr id="21" name="Rectangle 3"/>
          <p:cNvSpPr txBox="1">
            <a:spLocks noChangeArrowheads="1"/>
          </p:cNvSpPr>
          <p:nvPr/>
        </p:nvSpPr>
        <p:spPr>
          <a:xfrm>
            <a:off x="6786578" y="4071942"/>
            <a:ext cx="1495436" cy="500066"/>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600" b="1" kern="0" dirty="0" smtClean="0">
                <a:solidFill>
                  <a:srgbClr val="99CCFF"/>
                </a:solidFill>
                <a:latin typeface="+mn-lt"/>
                <a:ea typeface="+mn-ea"/>
                <a:sym typeface="Wingdings" pitchFamily="2" charset="2"/>
              </a:rPr>
              <a:t>120 Mpc</a:t>
            </a:r>
            <a:endParaRPr kumimoji="1" lang="en-US" altLang="ja-JP" sz="1600" b="1" i="0" u="none" strike="noStrike" kern="0" cap="none" spc="0" normalizeH="0" baseline="0" noProof="0" dirty="0" smtClean="0">
              <a:ln>
                <a:noFill/>
              </a:ln>
              <a:solidFill>
                <a:srgbClr val="99CCFF"/>
              </a:solidFill>
              <a:effectLst/>
              <a:uLnTx/>
              <a:uFillTx/>
              <a:latin typeface="+mn-lt"/>
              <a:ea typeface="+mn-ea"/>
              <a:cs typeface="+mn-cs"/>
            </a:endParaRPr>
          </a:p>
        </p:txBody>
      </p:sp>
      <p:sp>
        <p:nvSpPr>
          <p:cNvPr id="23" name="右矢印 22"/>
          <p:cNvSpPr/>
          <p:nvPr/>
        </p:nvSpPr>
        <p:spPr bwMode="auto">
          <a:xfrm>
            <a:off x="2416797" y="1678863"/>
            <a:ext cx="285752" cy="285752"/>
          </a:xfrm>
          <a:prstGeom prst="right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sp>
        <p:nvSpPr>
          <p:cNvPr id="25" name="Rectangle 3"/>
          <p:cNvSpPr txBox="1">
            <a:spLocks noChangeArrowheads="1"/>
          </p:cNvSpPr>
          <p:nvPr/>
        </p:nvSpPr>
        <p:spPr>
          <a:xfrm>
            <a:off x="2714236" y="1619300"/>
            <a:ext cx="3429024" cy="42862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2000" b="1" kern="0" dirty="0" smtClean="0">
                <a:solidFill>
                  <a:srgbClr val="EAEAEA"/>
                </a:solidFill>
                <a:latin typeface="+mn-lt"/>
                <a:ea typeface="+mn-ea"/>
              </a:rPr>
              <a:t>Obs. Range</a:t>
            </a:r>
            <a:r>
              <a:rPr lang="en-US" altLang="ja-JP" sz="2000" b="1" kern="0" dirty="0" smtClean="0">
                <a:solidFill>
                  <a:srgbClr val="CCECFF"/>
                </a:solidFill>
                <a:latin typeface="+mn-lt"/>
                <a:ea typeface="+mn-ea"/>
                <a:sym typeface="Wingdings" pitchFamily="2" charset="2"/>
              </a:rPr>
              <a:t> </a:t>
            </a:r>
            <a:r>
              <a:rPr lang="en-US" altLang="ja-JP" sz="2000" b="1" kern="0" dirty="0" smtClean="0">
                <a:solidFill>
                  <a:srgbClr val="99CCFF"/>
                </a:solidFill>
                <a:latin typeface="+mn-lt"/>
                <a:ea typeface="+mn-ea"/>
                <a:sym typeface="Wingdings" pitchFamily="2" charset="2"/>
              </a:rPr>
              <a:t>120Mpc</a:t>
            </a:r>
            <a:endParaRPr kumimoji="1" lang="en-US" altLang="ja-JP" sz="2000" b="1" i="0" u="none" strike="noStrike" kern="0" cap="none" spc="0" normalizeH="0" baseline="0" noProof="0" dirty="0" smtClean="0">
              <a:ln>
                <a:noFill/>
              </a:ln>
              <a:solidFill>
                <a:srgbClr val="99CCFF"/>
              </a:solidFill>
              <a:effectLst/>
              <a:uLnTx/>
              <a:uFillTx/>
              <a:latin typeface="+mn-lt"/>
              <a:ea typeface="+mn-ea"/>
              <a:cs typeface="+mn-cs"/>
            </a:endParaRPr>
          </a:p>
        </p:txBody>
      </p:sp>
      <p:sp>
        <p:nvSpPr>
          <p:cNvPr id="34" name="Rectangle 3"/>
          <p:cNvSpPr txBox="1">
            <a:spLocks noChangeArrowheads="1"/>
          </p:cNvSpPr>
          <p:nvPr/>
        </p:nvSpPr>
        <p:spPr>
          <a:xfrm>
            <a:off x="5572132" y="1714488"/>
            <a:ext cx="3143272" cy="42862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1200" b="1" kern="0" dirty="0" smtClean="0">
                <a:solidFill>
                  <a:srgbClr val="808080"/>
                </a:solidFill>
                <a:latin typeface="+mn-lt"/>
                <a:ea typeface="+mn-ea"/>
              </a:rPr>
              <a:t>(SNR=8, Avg. over sky pos. an pol.)</a:t>
            </a:r>
            <a:endParaRPr kumimoji="1" lang="en-US" altLang="ja-JP" sz="1200" b="1" i="0" u="none" strike="noStrike" kern="0" cap="none" spc="0" normalizeH="0" baseline="0" noProof="0" dirty="0" smtClean="0">
              <a:ln>
                <a:noFill/>
              </a:ln>
              <a:solidFill>
                <a:srgbClr val="808080"/>
              </a:solidFill>
              <a:effectLst/>
              <a:uLnTx/>
              <a:uFillTx/>
              <a:latin typeface="+mn-lt"/>
              <a:ea typeface="+mn-ea"/>
              <a:cs typeface="+mn-cs"/>
            </a:endParaRPr>
          </a:p>
        </p:txBody>
      </p:sp>
      <p:sp>
        <p:nvSpPr>
          <p:cNvPr id="35" name="円/楕円 34"/>
          <p:cNvSpPr/>
          <p:nvPr/>
        </p:nvSpPr>
        <p:spPr bwMode="auto">
          <a:xfrm>
            <a:off x="2643174" y="4143380"/>
            <a:ext cx="285752" cy="285752"/>
          </a:xfrm>
          <a:prstGeom prst="ellipse">
            <a:avLst/>
          </a:prstGeom>
          <a:solidFill>
            <a:srgbClr val="99CCFF"/>
          </a:solidFill>
          <a:ln w="57150" cap="flat" cmpd="sng" algn="ctr">
            <a:solidFill>
              <a:srgbClr val="66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6" name="Rectangle 4"/>
          <p:cNvSpPr>
            <a:spLocks noGrp="1" noChangeArrowheads="1"/>
          </p:cNvSpPr>
          <p:nvPr>
            <p:ph type="title"/>
          </p:nvPr>
        </p:nvSpPr>
        <p:spPr/>
        <p:txBody>
          <a:bodyPr/>
          <a:lstStyle/>
          <a:p>
            <a:r>
              <a:rPr lang="ja-JP" altLang="ja-JP"/>
              <a:t>レーザー干渉計型重力波検出器</a:t>
            </a:r>
            <a:endParaRPr lang="ja-JP" altLang="en-US"/>
          </a:p>
        </p:txBody>
      </p:sp>
      <p:sp>
        <p:nvSpPr>
          <p:cNvPr id="23"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pitchFamily="34" charset="0"/>
                <a:ea typeface="HGP創英角ｺﾞｼｯｸUB" pitchFamily="50" charset="-128"/>
                <a:cs typeface="+mn-cs"/>
              </a:rPr>
              <a:t>東京大学・物理学教室セミナー　</a:t>
            </a:r>
            <a:r>
              <a:rPr lang="en-US" altLang="ja-JP" sz="1200" b="1" kern="1200" smtClean="0">
                <a:solidFill>
                  <a:srgbClr val="EAEAEA"/>
                </a:solidFill>
                <a:latin typeface="Tahoma" pitchFamily="34" charset="0"/>
                <a:ea typeface="HGP創英角ｺﾞｼｯｸUB" pitchFamily="50" charset="-128"/>
                <a:cs typeface="+mn-cs"/>
              </a:rPr>
              <a:t>(2010</a:t>
            </a:r>
            <a:r>
              <a:rPr lang="ja-JP" altLang="en-US" sz="1200" b="1" kern="1200" smtClean="0">
                <a:solidFill>
                  <a:srgbClr val="EAEAEA"/>
                </a:solidFill>
                <a:latin typeface="Tahoma" pitchFamily="34" charset="0"/>
                <a:ea typeface="HGP創英角ｺﾞｼｯｸUB" pitchFamily="50" charset="-128"/>
                <a:cs typeface="+mn-cs"/>
              </a:rPr>
              <a:t>年</a:t>
            </a:r>
            <a:r>
              <a:rPr lang="en-US" altLang="ja-JP" sz="1200" b="1" kern="1200" smtClean="0">
                <a:solidFill>
                  <a:srgbClr val="EAEAEA"/>
                </a:solidFill>
                <a:latin typeface="Tahoma" pitchFamily="34" charset="0"/>
                <a:ea typeface="HGP創英角ｺﾞｼｯｸUB" pitchFamily="50" charset="-128"/>
                <a:cs typeface="+mn-cs"/>
              </a:rPr>
              <a:t>10</a:t>
            </a:r>
            <a:r>
              <a:rPr lang="ja-JP" altLang="en-US" sz="1200" b="1" kern="1200" smtClean="0">
                <a:solidFill>
                  <a:srgbClr val="EAEAEA"/>
                </a:solidFill>
                <a:latin typeface="Tahoma" pitchFamily="34" charset="0"/>
                <a:ea typeface="HGP創英角ｺﾞｼｯｸUB" pitchFamily="50" charset="-128"/>
                <a:cs typeface="+mn-cs"/>
              </a:rPr>
              <a:t>月</a:t>
            </a:r>
            <a:r>
              <a:rPr lang="en-US" altLang="ja-JP" sz="1200" b="1" kern="1200" smtClean="0">
                <a:solidFill>
                  <a:srgbClr val="EAEAEA"/>
                </a:solidFill>
                <a:latin typeface="Tahoma" pitchFamily="34" charset="0"/>
                <a:ea typeface="HGP創英角ｺﾞｼｯｸUB" pitchFamily="50" charset="-128"/>
                <a:cs typeface="+mn-cs"/>
              </a:rPr>
              <a:t>1</a:t>
            </a:r>
            <a:r>
              <a:rPr lang="ja-JP" altLang="en-US" sz="1200" b="1" kern="1200" smtClean="0">
                <a:solidFill>
                  <a:srgbClr val="EAEAEA"/>
                </a:solidFill>
                <a:latin typeface="Tahoma" pitchFamily="34" charset="0"/>
                <a:ea typeface="HGP創英角ｺﾞｼｯｸUB" pitchFamily="50" charset="-128"/>
                <a:cs typeface="+mn-cs"/>
              </a:rPr>
              <a:t>日</a:t>
            </a:r>
            <a:r>
              <a:rPr lang="en-US" altLang="ja-JP" sz="1200" b="1" kern="1200" smtClean="0">
                <a:solidFill>
                  <a:srgbClr val="EAEAEA"/>
                </a:solidFill>
                <a:latin typeface="Tahoma" pitchFamily="34" charset="0"/>
                <a:ea typeface="HGP創英角ｺﾞｼｯｸUB" pitchFamily="50" charset="-128"/>
                <a:cs typeface="+mn-cs"/>
              </a:rPr>
              <a:t>, </a:t>
            </a:r>
            <a:r>
              <a:rPr lang="ja-JP" altLang="en-US" sz="1200" b="1" kern="1200" smtClean="0">
                <a:solidFill>
                  <a:srgbClr val="EAEAEA"/>
                </a:solidFill>
                <a:latin typeface="Tahoma" pitchFamily="34" charset="0"/>
                <a:ea typeface="HGP創英角ｺﾞｼｯｸUB" pitchFamily="50" charset="-128"/>
                <a:cs typeface="+mn-cs"/>
              </a:rPr>
              <a:t>東京大学</a:t>
            </a:r>
            <a:r>
              <a:rPr lang="en-US" altLang="ja-JP" sz="1200" b="1" kern="1200" smtClean="0">
                <a:solidFill>
                  <a:srgbClr val="EAEAEA"/>
                </a:solidFill>
                <a:latin typeface="Tahoma" pitchFamily="34" charset="0"/>
                <a:ea typeface="HGP創英角ｺﾞｼｯｸUB" pitchFamily="50" charset="-128"/>
                <a:cs typeface="+mn-cs"/>
              </a:rPr>
              <a:t>)</a:t>
            </a:r>
            <a:endParaRPr lang="en-US" altLang="ja-JP" sz="1200" b="1" kern="1200">
              <a:solidFill>
                <a:srgbClr val="EAEAEA"/>
              </a:solidFill>
              <a:latin typeface="Tahoma" pitchFamily="34" charset="0"/>
              <a:ea typeface="HGP創英角ｺﾞｼｯｸUB" pitchFamily="50" charset="-128"/>
              <a:cs typeface="+mn-cs"/>
            </a:endParaRPr>
          </a:p>
        </p:txBody>
      </p:sp>
      <p:sp>
        <p:nvSpPr>
          <p:cNvPr id="1057814" name="AutoShape 22"/>
          <p:cNvSpPr>
            <a:spLocks noChangeArrowheads="1"/>
          </p:cNvSpPr>
          <p:nvPr/>
        </p:nvSpPr>
        <p:spPr bwMode="auto">
          <a:xfrm>
            <a:off x="4356100" y="1196975"/>
            <a:ext cx="4464050" cy="5184775"/>
          </a:xfrm>
          <a:prstGeom prst="roundRect">
            <a:avLst>
              <a:gd name="adj" fmla="val 3921"/>
            </a:avLst>
          </a:prstGeom>
          <a:solidFill>
            <a:srgbClr val="C0C0C0">
              <a:alpha val="80000"/>
            </a:srgbClr>
          </a:solidFill>
          <a:ln w="12700">
            <a:noFill/>
            <a:round/>
            <a:headEnd/>
            <a:tailEnd/>
          </a:ln>
          <a:effectLst/>
        </p:spPr>
        <p:txBody>
          <a:bodyPr anchor="ctr">
            <a:noAutofit/>
          </a:bodyPr>
          <a:lstStyle/>
          <a:p>
            <a:pPr algn="ctr" rtl="0" fontAlgn="base">
              <a:spcBef>
                <a:spcPct val="0"/>
              </a:spcBef>
              <a:spcAft>
                <a:spcPct val="0"/>
              </a:spcAft>
              <a:buFontTx/>
              <a:buChar char="•"/>
            </a:pPr>
            <a:endParaRPr kumimoji="1" lang="ja-JP" altLang="en-US" kern="1200" dirty="0">
              <a:solidFill>
                <a:srgbClr val="000000"/>
              </a:solidFill>
              <a:latin typeface="Tahoma" pitchFamily="34" charset="0"/>
              <a:ea typeface="HGP創英角ｺﾞｼｯｸUB" pitchFamily="50" charset="-128"/>
              <a:cs typeface="+mn-cs"/>
            </a:endParaRPr>
          </a:p>
        </p:txBody>
      </p:sp>
      <p:pic>
        <p:nvPicPr>
          <p:cNvPr id="1057794" name="Picture 2" descr="mi"/>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465638" y="2798763"/>
            <a:ext cx="4078287" cy="3471862"/>
          </a:xfrm>
          <a:prstGeom prst="rect">
            <a:avLst/>
          </a:prstGeom>
          <a:noFill/>
        </p:spPr>
      </p:pic>
      <p:sp>
        <p:nvSpPr>
          <p:cNvPr id="1057795" name="Line 3"/>
          <p:cNvSpPr>
            <a:spLocks noChangeShapeType="1"/>
          </p:cNvSpPr>
          <p:nvPr/>
        </p:nvSpPr>
        <p:spPr bwMode="auto">
          <a:xfrm>
            <a:off x="6472238" y="4586288"/>
            <a:ext cx="476250" cy="811212"/>
          </a:xfrm>
          <a:prstGeom prst="line">
            <a:avLst/>
          </a:prstGeom>
          <a:noFill/>
          <a:ln w="3175">
            <a:solidFill>
              <a:srgbClr val="FF7C80"/>
            </a:solidFill>
            <a:round/>
            <a:headEn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grpSp>
        <p:nvGrpSpPr>
          <p:cNvPr id="2" name="Group 8"/>
          <p:cNvGrpSpPr>
            <a:grpSpLocks/>
          </p:cNvGrpSpPr>
          <p:nvPr/>
        </p:nvGrpSpPr>
        <p:grpSpPr bwMode="auto">
          <a:xfrm>
            <a:off x="7524750" y="3684588"/>
            <a:ext cx="590550" cy="636587"/>
            <a:chOff x="4921" y="2245"/>
            <a:chExt cx="372" cy="401"/>
          </a:xfrm>
        </p:grpSpPr>
        <p:pic>
          <p:nvPicPr>
            <p:cNvPr id="1057801" name="Picture 9" descr="mirror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21" y="2245"/>
              <a:ext cx="372" cy="401"/>
            </a:xfrm>
            <a:prstGeom prst="rect">
              <a:avLst/>
            </a:prstGeom>
            <a:noFill/>
          </p:spPr>
        </p:pic>
        <p:sp>
          <p:nvSpPr>
            <p:cNvPr id="1057802" name="Line 10"/>
            <p:cNvSpPr>
              <a:spLocks noChangeShapeType="1"/>
            </p:cNvSpPr>
            <p:nvPr/>
          </p:nvSpPr>
          <p:spPr bwMode="auto">
            <a:xfrm flipV="1">
              <a:off x="4967" y="2506"/>
              <a:ext cx="35" cy="17"/>
            </a:xfrm>
            <a:prstGeom prst="line">
              <a:avLst/>
            </a:prstGeom>
            <a:noFill/>
            <a:ln w="41275">
              <a:solidFill>
                <a:srgbClr val="FF0000"/>
              </a:solidFill>
              <a:round/>
              <a:headEn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grpSp>
      <p:grpSp>
        <p:nvGrpSpPr>
          <p:cNvPr id="3" name="Group 11"/>
          <p:cNvGrpSpPr>
            <a:grpSpLocks/>
          </p:cNvGrpSpPr>
          <p:nvPr/>
        </p:nvGrpSpPr>
        <p:grpSpPr bwMode="auto">
          <a:xfrm>
            <a:off x="5167313" y="2708275"/>
            <a:ext cx="639762" cy="628650"/>
            <a:chOff x="3318" y="1817"/>
            <a:chExt cx="403" cy="396"/>
          </a:xfrm>
        </p:grpSpPr>
        <p:pic>
          <p:nvPicPr>
            <p:cNvPr id="1057804" name="Picture 12" descr="mirror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318" y="1817"/>
              <a:ext cx="403" cy="396"/>
            </a:xfrm>
            <a:prstGeom prst="rect">
              <a:avLst/>
            </a:prstGeom>
            <a:noFill/>
          </p:spPr>
        </p:pic>
        <p:sp>
          <p:nvSpPr>
            <p:cNvPr id="1057805" name="Line 13"/>
            <p:cNvSpPr>
              <a:spLocks noChangeShapeType="1"/>
            </p:cNvSpPr>
            <p:nvPr/>
          </p:nvSpPr>
          <p:spPr bwMode="auto">
            <a:xfrm>
              <a:off x="3572" y="2123"/>
              <a:ext cx="29" cy="55"/>
            </a:xfrm>
            <a:prstGeom prst="line">
              <a:avLst/>
            </a:prstGeom>
            <a:noFill/>
            <a:ln w="41275">
              <a:solidFill>
                <a:srgbClr val="FF0000"/>
              </a:solidFill>
              <a:round/>
              <a:headEn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grpSp>
      <p:pic>
        <p:nvPicPr>
          <p:cNvPr id="1057806" name="Picture 14" descr="gw"/>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940425" y="1320800"/>
            <a:ext cx="2624138" cy="2468563"/>
          </a:xfrm>
          <a:prstGeom prst="rect">
            <a:avLst/>
          </a:prstGeom>
          <a:noFill/>
        </p:spPr>
      </p:pic>
      <p:pic>
        <p:nvPicPr>
          <p:cNvPr id="1057807" name="Picture 15" descr="gw_si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806950" y="3059113"/>
            <a:ext cx="3840163" cy="3219450"/>
          </a:xfrm>
          <a:prstGeom prst="rect">
            <a:avLst/>
          </a:prstGeom>
          <a:noFill/>
        </p:spPr>
      </p:pic>
      <p:sp>
        <p:nvSpPr>
          <p:cNvPr id="1057809" name="AutoShape 17"/>
          <p:cNvSpPr>
            <a:spLocks noChangeArrowheads="1"/>
          </p:cNvSpPr>
          <p:nvPr/>
        </p:nvSpPr>
        <p:spPr bwMode="auto">
          <a:xfrm>
            <a:off x="579438" y="2786058"/>
            <a:ext cx="3487737" cy="785818"/>
          </a:xfrm>
          <a:prstGeom prst="roundRect">
            <a:avLst>
              <a:gd name="adj" fmla="val 8495"/>
            </a:avLst>
          </a:prstGeom>
          <a:solidFill>
            <a:srgbClr val="FF99CC">
              <a:alpha val="20000"/>
            </a:srgbClr>
          </a:solidFill>
          <a:ln w="15875">
            <a:noFill/>
            <a:round/>
            <a:headEnd/>
            <a:tailEnd/>
          </a:ln>
          <a:effectLst/>
        </p:spPr>
        <p:txBody>
          <a:bodyPr anchor="ctr">
            <a:no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sp>
        <p:nvSpPr>
          <p:cNvPr id="1057810" name="AutoShape 18"/>
          <p:cNvSpPr>
            <a:spLocks noChangeArrowheads="1"/>
          </p:cNvSpPr>
          <p:nvPr/>
        </p:nvSpPr>
        <p:spPr bwMode="auto">
          <a:xfrm rot="5400000">
            <a:off x="1765300" y="2071967"/>
            <a:ext cx="381000" cy="697944"/>
          </a:xfrm>
          <a:custGeom>
            <a:avLst/>
            <a:gdLst>
              <a:gd name="G0" fmla="+- 11249 0 0"/>
              <a:gd name="G1" fmla="+- 5118 0 0"/>
              <a:gd name="G2" fmla="+- 21600 0 5118"/>
              <a:gd name="G3" fmla="+- 10800 0 5118"/>
              <a:gd name="G4" fmla="+- 21600 0 11249"/>
              <a:gd name="G5" fmla="*/ G4 G3 10800"/>
              <a:gd name="G6" fmla="+- 21600 0 G5"/>
              <a:gd name="T0" fmla="*/ 11249 w 21600"/>
              <a:gd name="T1" fmla="*/ 0 h 21600"/>
              <a:gd name="T2" fmla="*/ 0 w 21600"/>
              <a:gd name="T3" fmla="*/ 10800 h 21600"/>
              <a:gd name="T4" fmla="*/ 112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49" y="0"/>
                </a:moveTo>
                <a:lnTo>
                  <a:pt x="11249" y="5118"/>
                </a:lnTo>
                <a:lnTo>
                  <a:pt x="3375" y="5118"/>
                </a:lnTo>
                <a:lnTo>
                  <a:pt x="3375" y="16482"/>
                </a:lnTo>
                <a:lnTo>
                  <a:pt x="11249" y="16482"/>
                </a:lnTo>
                <a:lnTo>
                  <a:pt x="11249" y="21600"/>
                </a:lnTo>
                <a:lnTo>
                  <a:pt x="21600" y="10800"/>
                </a:lnTo>
                <a:close/>
              </a:path>
              <a:path w="21600" h="21600">
                <a:moveTo>
                  <a:pt x="1350" y="5118"/>
                </a:moveTo>
                <a:lnTo>
                  <a:pt x="1350" y="16482"/>
                </a:lnTo>
                <a:lnTo>
                  <a:pt x="2700" y="16482"/>
                </a:lnTo>
                <a:lnTo>
                  <a:pt x="2700" y="5118"/>
                </a:lnTo>
                <a:close/>
              </a:path>
              <a:path w="21600" h="21600">
                <a:moveTo>
                  <a:pt x="0" y="5118"/>
                </a:moveTo>
                <a:lnTo>
                  <a:pt x="0" y="16482"/>
                </a:lnTo>
                <a:lnTo>
                  <a:pt x="675" y="16482"/>
                </a:lnTo>
                <a:lnTo>
                  <a:pt x="675" y="5118"/>
                </a:lnTo>
                <a:close/>
              </a:path>
            </a:pathLst>
          </a:custGeom>
          <a:solidFill>
            <a:srgbClr val="FF99CC">
              <a:alpha val="20000"/>
            </a:srgbClr>
          </a:solidFill>
          <a:ln w="12700">
            <a:solidFill>
              <a:srgbClr val="FF99CC"/>
            </a:solidFill>
            <a:miter lim="800000"/>
            <a:headEn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sp>
        <p:nvSpPr>
          <p:cNvPr id="1057811" name="Rectangle 19"/>
          <p:cNvSpPr>
            <a:spLocks noChangeArrowheads="1"/>
          </p:cNvSpPr>
          <p:nvPr/>
        </p:nvSpPr>
        <p:spPr bwMode="auto">
          <a:xfrm>
            <a:off x="179388" y="2806701"/>
            <a:ext cx="3960812" cy="701675"/>
          </a:xfrm>
          <a:prstGeom prst="rect">
            <a:avLst/>
          </a:prstGeom>
          <a:noFill/>
          <a:ln w="15875">
            <a:noFill/>
            <a:miter lim="800000"/>
            <a:headEnd/>
            <a:tailEnd/>
          </a:ln>
          <a:effectLst/>
        </p:spPr>
        <p:txBody>
          <a:bodyPr>
            <a:spAutoFit/>
          </a:bodyPr>
          <a:lstStyle/>
          <a:p>
            <a:pPr marL="457200" lvl="1" algn="l" rtl="0" fontAlgn="base">
              <a:spcBef>
                <a:spcPct val="0"/>
              </a:spcBef>
              <a:spcAft>
                <a:spcPct val="0"/>
              </a:spcAft>
              <a:buClr>
                <a:srgbClr val="003366"/>
              </a:buClr>
              <a:buSzPct val="70000"/>
              <a:buFont typeface="Wingdings" pitchFamily="2" charset="2"/>
              <a:buNone/>
            </a:pPr>
            <a:r>
              <a:rPr kumimoji="1" lang="ja-JP" altLang="en-US" sz="2000" kern="1200" dirty="0">
                <a:solidFill>
                  <a:srgbClr val="EAEAEA"/>
                </a:solidFill>
                <a:latin typeface="Tahoma" pitchFamily="34" charset="0"/>
                <a:ea typeface="HGP創英角ｺﾞｼｯｸUB" pitchFamily="50" charset="-128"/>
                <a:cs typeface="+mn-cs"/>
              </a:rPr>
              <a:t>腕の長さの差動変動を</a:t>
            </a:r>
          </a:p>
          <a:p>
            <a:pPr marL="457200" lvl="1" algn="l" rtl="0" fontAlgn="base">
              <a:spcBef>
                <a:spcPct val="0"/>
              </a:spcBef>
              <a:spcAft>
                <a:spcPct val="0"/>
              </a:spcAft>
              <a:buClr>
                <a:srgbClr val="003366"/>
              </a:buClr>
              <a:buSzPct val="70000"/>
              <a:buFont typeface="Wingdings" pitchFamily="2" charset="2"/>
              <a:buNone/>
            </a:pPr>
            <a:r>
              <a:rPr kumimoji="1" lang="ja-JP" altLang="en-US" sz="2000" kern="1200" dirty="0">
                <a:solidFill>
                  <a:srgbClr val="000000"/>
                </a:solidFill>
                <a:latin typeface="Tahoma" pitchFamily="34" charset="0"/>
                <a:ea typeface="HGP創英角ｺﾞｼｯｸUB" pitchFamily="50" charset="-128"/>
                <a:cs typeface="+mn-cs"/>
              </a:rPr>
              <a:t>　　</a:t>
            </a:r>
            <a:r>
              <a:rPr kumimoji="1" lang="ja-JP" altLang="en-US" sz="2000" kern="1200" dirty="0">
                <a:solidFill>
                  <a:srgbClr val="FFCCCC"/>
                </a:solidFill>
                <a:latin typeface="Tahoma" pitchFamily="34" charset="0"/>
                <a:ea typeface="HGP創英角ｺﾞｼｯｸUB" pitchFamily="50" charset="-128"/>
                <a:cs typeface="+mn-cs"/>
              </a:rPr>
              <a:t>干渉光量の変動</a:t>
            </a:r>
            <a:r>
              <a:rPr kumimoji="1" lang="ja-JP" altLang="en-US" sz="2000" kern="1200" dirty="0">
                <a:solidFill>
                  <a:srgbClr val="EAEAEA"/>
                </a:solidFill>
                <a:latin typeface="Tahoma" pitchFamily="34" charset="0"/>
                <a:ea typeface="HGP創英角ｺﾞｼｯｸUB" pitchFamily="50" charset="-128"/>
                <a:cs typeface="+mn-cs"/>
              </a:rPr>
              <a:t>として検出</a:t>
            </a:r>
          </a:p>
        </p:txBody>
      </p:sp>
      <p:sp>
        <p:nvSpPr>
          <p:cNvPr id="1057812" name="Rectangle 20"/>
          <p:cNvSpPr>
            <a:spLocks noChangeArrowheads="1"/>
          </p:cNvSpPr>
          <p:nvPr/>
        </p:nvSpPr>
        <p:spPr bwMode="auto">
          <a:xfrm>
            <a:off x="642910" y="1743006"/>
            <a:ext cx="3214710" cy="400110"/>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ja-JP" altLang="en-US" sz="2000" kern="1200" dirty="0" smtClean="0">
                <a:solidFill>
                  <a:srgbClr val="FFFFFF"/>
                </a:solidFill>
                <a:latin typeface="Tahoma" pitchFamily="34" charset="0"/>
                <a:ea typeface="HGP創英角ｺﾞｼｯｸUB" pitchFamily="50" charset="-128"/>
                <a:cs typeface="+mn-cs"/>
              </a:rPr>
              <a:t>重力波</a:t>
            </a:r>
            <a:r>
              <a:rPr lang="ja-JP" altLang="en-US" sz="2000" dirty="0" smtClean="0">
                <a:solidFill>
                  <a:srgbClr val="FFFFFF"/>
                </a:solidFill>
              </a:rPr>
              <a:t>による基線長変動</a:t>
            </a:r>
            <a:endParaRPr kumimoji="1" lang="ja-JP" altLang="en-US" sz="2000" kern="1200" dirty="0">
              <a:solidFill>
                <a:srgbClr val="FFFFFF"/>
              </a:solidFill>
              <a:latin typeface="Tahoma" pitchFamily="34" charset="0"/>
              <a:ea typeface="HGP創英角ｺﾞｼｯｸUB" pitchFamily="50" charset="-128"/>
              <a:cs typeface="+mn-cs"/>
            </a:endParaRPr>
          </a:p>
        </p:txBody>
      </p:sp>
      <p:sp>
        <p:nvSpPr>
          <p:cNvPr id="1057813" name="Line 21"/>
          <p:cNvSpPr>
            <a:spLocks noChangeShapeType="1"/>
          </p:cNvSpPr>
          <p:nvPr/>
        </p:nvSpPr>
        <p:spPr bwMode="auto">
          <a:xfrm>
            <a:off x="6472238" y="4581525"/>
            <a:ext cx="476250" cy="811213"/>
          </a:xfrm>
          <a:prstGeom prst="line">
            <a:avLst/>
          </a:prstGeom>
          <a:noFill/>
          <a:ln w="38100">
            <a:solidFill>
              <a:srgbClr val="FF0000"/>
            </a:solidFill>
            <a:round/>
            <a:headEnd/>
            <a:tailEnd/>
          </a:ln>
          <a:effectLst/>
        </p:spPr>
        <p:txBody>
          <a:bodyPr anchor="ctr">
            <a:spAutoFit/>
          </a:bodyPr>
          <a:lstStyle/>
          <a:p>
            <a:pPr algn="ctr" rtl="0" fontAlgn="base">
              <a:spcBef>
                <a:spcPct val="0"/>
              </a:spcBef>
              <a:spcAft>
                <a:spcPct val="0"/>
              </a:spcAft>
              <a:buFontTx/>
              <a:buChar char="•"/>
            </a:pPr>
            <a:endParaRPr kumimoji="1" lang="ja-JP" altLang="en-US" kern="1200">
              <a:solidFill>
                <a:srgbClr val="000000"/>
              </a:solidFill>
              <a:latin typeface="Tahoma" pitchFamily="34" charset="0"/>
              <a:ea typeface="HGP創英角ｺﾞｼｯｸUB" pitchFamily="50" charset="-128"/>
              <a:cs typeface="+mn-cs"/>
            </a:endParaRPr>
          </a:p>
        </p:txBody>
      </p:sp>
      <p:sp>
        <p:nvSpPr>
          <p:cNvPr id="25" name="Rectangle 20"/>
          <p:cNvSpPr>
            <a:spLocks noChangeArrowheads="1"/>
          </p:cNvSpPr>
          <p:nvPr/>
        </p:nvSpPr>
        <p:spPr bwMode="auto">
          <a:xfrm>
            <a:off x="714348" y="4143380"/>
            <a:ext cx="3643338" cy="1631216"/>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lang="ja-JP" altLang="en-US" sz="2000" dirty="0" smtClean="0">
                <a:solidFill>
                  <a:srgbClr val="FFFFFF"/>
                </a:solidFill>
              </a:rPr>
              <a:t>・長基線長 </a:t>
            </a:r>
            <a:endParaRPr lang="en-US" altLang="ja-JP" sz="2000" dirty="0" smtClean="0">
              <a:solidFill>
                <a:srgbClr val="FFFFFF"/>
              </a:solidFill>
            </a:endParaRPr>
          </a:p>
          <a:p>
            <a:pPr algn="l" rtl="0" fontAlgn="base">
              <a:spcBef>
                <a:spcPct val="0"/>
              </a:spcBef>
              <a:spcAft>
                <a:spcPct val="0"/>
              </a:spcAft>
              <a:buClr>
                <a:srgbClr val="003366"/>
              </a:buClr>
              <a:buSzPct val="70000"/>
              <a:buFont typeface="Wingdings" pitchFamily="2" charset="2"/>
              <a:buNone/>
            </a:pPr>
            <a:r>
              <a:rPr lang="ja-JP" altLang="en-US" sz="2000" dirty="0" smtClean="0">
                <a:solidFill>
                  <a:srgbClr val="FFFFFF"/>
                </a:solidFill>
                <a:sym typeface="Wingdings" pitchFamily="2" charset="2"/>
              </a:rPr>
              <a:t>　  </a:t>
            </a:r>
            <a:r>
              <a:rPr lang="en-US" altLang="ja-JP" sz="2000" dirty="0" smtClean="0">
                <a:solidFill>
                  <a:srgbClr val="FFFFFF"/>
                </a:solidFill>
                <a:sym typeface="Wingdings" pitchFamily="2" charset="2"/>
              </a:rPr>
              <a:t> </a:t>
            </a:r>
            <a:r>
              <a:rPr lang="ja-JP" altLang="en-US" sz="2000" dirty="0" smtClean="0">
                <a:solidFill>
                  <a:srgbClr val="FFFFFF"/>
                </a:solidFill>
                <a:sym typeface="Wingdings" pitchFamily="2" charset="2"/>
              </a:rPr>
              <a:t>重力波効果の累積</a:t>
            </a:r>
            <a:endParaRPr lang="en-US" altLang="ja-JP" sz="2000" dirty="0" smtClean="0">
              <a:solidFill>
                <a:srgbClr val="FFFFFF"/>
              </a:solidFill>
              <a:sym typeface="Wingdings" pitchFamily="2" charset="2"/>
            </a:endParaRPr>
          </a:p>
          <a:p>
            <a:pPr algn="l" rtl="0" fontAlgn="base">
              <a:spcBef>
                <a:spcPct val="0"/>
              </a:spcBef>
              <a:spcAft>
                <a:spcPct val="0"/>
              </a:spcAft>
              <a:buClr>
                <a:srgbClr val="003366"/>
              </a:buClr>
              <a:buSzPct val="70000"/>
              <a:buFont typeface="Wingdings" pitchFamily="2" charset="2"/>
              <a:buNone/>
            </a:pPr>
            <a:r>
              <a:rPr kumimoji="1" lang="en-US" altLang="ja-JP" sz="2000" kern="1200" dirty="0" smtClean="0">
                <a:solidFill>
                  <a:srgbClr val="FFFFFF"/>
                </a:solidFill>
                <a:latin typeface="Tahoma" pitchFamily="34" charset="0"/>
                <a:ea typeface="HGP創英角ｺﾞｼｯｸUB" pitchFamily="50" charset="-128"/>
                <a:cs typeface="+mn-cs"/>
                <a:sym typeface="Wingdings" pitchFamily="2" charset="2"/>
              </a:rPr>
              <a:t>        </a:t>
            </a:r>
            <a:r>
              <a:rPr kumimoji="1" lang="ja-JP" altLang="en-US" sz="2000" kern="1200" dirty="0" smtClean="0">
                <a:solidFill>
                  <a:srgbClr val="FFFFFF"/>
                </a:solidFill>
                <a:latin typeface="Tahoma" pitchFamily="34" charset="0"/>
                <a:ea typeface="HGP創英角ｺﾞｼｯｸUB" pitchFamily="50" charset="-128"/>
                <a:cs typeface="+mn-cs"/>
                <a:sym typeface="Wingdings" pitchFamily="2" charset="2"/>
              </a:rPr>
              <a:t>外乱変動の影響を抑える</a:t>
            </a:r>
            <a:endParaRPr lang="en-US" altLang="ja-JP" sz="2000" dirty="0" smtClean="0">
              <a:solidFill>
                <a:srgbClr val="FFFFFF"/>
              </a:solidFill>
              <a:sym typeface="Wingdings" pitchFamily="2" charset="2"/>
            </a:endParaRPr>
          </a:p>
          <a:p>
            <a:pPr algn="l" rtl="0" fontAlgn="base">
              <a:spcBef>
                <a:spcPct val="0"/>
              </a:spcBef>
              <a:spcAft>
                <a:spcPct val="0"/>
              </a:spcAft>
              <a:buClr>
                <a:srgbClr val="003366"/>
              </a:buClr>
              <a:buSzPct val="70000"/>
              <a:buFont typeface="Wingdings" pitchFamily="2" charset="2"/>
              <a:buNone/>
            </a:pPr>
            <a:r>
              <a:rPr lang="ja-JP" altLang="en-US" sz="2000" dirty="0" smtClean="0">
                <a:solidFill>
                  <a:srgbClr val="FFFFFF"/>
                </a:solidFill>
                <a:sym typeface="Wingdings" pitchFamily="2" charset="2"/>
              </a:rPr>
              <a:t>・大光量</a:t>
            </a:r>
            <a:endParaRPr lang="en-US" altLang="ja-JP" sz="2000" dirty="0" smtClean="0">
              <a:solidFill>
                <a:srgbClr val="FFFFFF"/>
              </a:solidFill>
              <a:sym typeface="Wingdings" pitchFamily="2" charset="2"/>
            </a:endParaRPr>
          </a:p>
          <a:p>
            <a:pPr algn="l" rtl="0" fontAlgn="base">
              <a:spcBef>
                <a:spcPct val="0"/>
              </a:spcBef>
              <a:spcAft>
                <a:spcPct val="0"/>
              </a:spcAft>
              <a:buClr>
                <a:srgbClr val="003366"/>
              </a:buClr>
              <a:buSzPct val="70000"/>
              <a:buFont typeface="Wingdings" pitchFamily="2" charset="2"/>
              <a:buNone/>
            </a:pPr>
            <a:r>
              <a:rPr kumimoji="1" lang="en-US" altLang="ja-JP" sz="2000" kern="1200" dirty="0" smtClean="0">
                <a:solidFill>
                  <a:srgbClr val="FFFFFF"/>
                </a:solidFill>
                <a:latin typeface="Tahoma" pitchFamily="34" charset="0"/>
                <a:ea typeface="HGP創英角ｺﾞｼｯｸUB" pitchFamily="50" charset="-128"/>
                <a:cs typeface="+mn-cs"/>
                <a:sym typeface="Wingdings" pitchFamily="2" charset="2"/>
              </a:rPr>
              <a:t>     </a:t>
            </a:r>
            <a:r>
              <a:rPr kumimoji="1" lang="ja-JP" altLang="en-US" sz="2000" kern="1200" dirty="0" smtClean="0">
                <a:solidFill>
                  <a:srgbClr val="FFFFFF"/>
                </a:solidFill>
                <a:latin typeface="Tahoma" pitchFamily="34" charset="0"/>
                <a:ea typeface="HGP創英角ｺﾞｼｯｸUB" pitchFamily="50" charset="-128"/>
                <a:cs typeface="+mn-cs"/>
                <a:sym typeface="Wingdings" pitchFamily="2" charset="2"/>
              </a:rPr>
              <a:t>光の量子雑音の抑圧</a:t>
            </a:r>
            <a:endParaRPr kumimoji="1" lang="ja-JP" altLang="en-US" sz="2000" kern="1200" dirty="0">
              <a:solidFill>
                <a:srgbClr val="FFFF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57806"/>
                                        </p:tgtEl>
                                        <p:attrNameLst>
                                          <p:attrName>style.visibility</p:attrName>
                                        </p:attrNameLst>
                                      </p:cBhvr>
                                      <p:to>
                                        <p:strVal val="visible"/>
                                      </p:to>
                                    </p:set>
                                    <p:animEffect transition="in" filter="wipe(up)">
                                      <p:cBhvr>
                                        <p:cTn id="7" dur="500"/>
                                        <p:tgtEl>
                                          <p:spTgt spid="10578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57807"/>
                                        </p:tgtEl>
                                        <p:attrNameLst>
                                          <p:attrName>style.visibility</p:attrName>
                                        </p:attrNameLst>
                                      </p:cBhvr>
                                      <p:to>
                                        <p:strVal val="visible"/>
                                      </p:to>
                                    </p:set>
                                    <p:animEffect transition="in" filter="wipe(up)">
                                      <p:cBhvr>
                                        <p:cTn id="12" dur="500"/>
                                        <p:tgtEl>
                                          <p:spTgt spid="1057807"/>
                                        </p:tgtEl>
                                      </p:cBhvr>
                                    </p:animEffect>
                                  </p:childTnLst>
                                </p:cTn>
                              </p:par>
                            </p:childTnLst>
                          </p:cTn>
                        </p:par>
                        <p:par>
                          <p:cTn id="13" fill="hold">
                            <p:stCondLst>
                              <p:cond delay="500"/>
                            </p:stCondLst>
                            <p:childTnLst>
                              <p:par>
                                <p:cTn id="14" presetID="0" presetClass="path" presetSubtype="0" repeatCount="indefinite" accel="50000" decel="50000" autoRev="1" fill="hold" nodeType="afterEffect">
                                  <p:stCondLst>
                                    <p:cond delay="0"/>
                                  </p:stCondLst>
                                  <p:childTnLst>
                                    <p:animMotion origin="layout" path="M -5.55556E-6 -3.33333E-6 L 0.0236 0.05254 " pathEditMode="relative" ptsTypes="AA">
                                      <p:cBhvr>
                                        <p:cTn id="15" dur="2000" fill="hold"/>
                                        <p:tgtEl>
                                          <p:spTgt spid="3"/>
                                        </p:tgtEl>
                                        <p:attrNameLst>
                                          <p:attrName>ppt_x</p:attrName>
                                          <p:attrName>ppt_y</p:attrName>
                                        </p:attrNameLst>
                                      </p:cBhvr>
                                    </p:animMotion>
                                  </p:childTnLst>
                                </p:cTn>
                              </p:par>
                              <p:par>
                                <p:cTn id="16" presetID="0" presetClass="path" presetSubtype="0" repeatCount="indefinite" accel="50000" decel="50000" autoRev="1" fill="hold" nodeType="withEffect">
                                  <p:stCondLst>
                                    <p:cond delay="0"/>
                                  </p:stCondLst>
                                  <p:childTnLst>
                                    <p:animMotion origin="layout" path="M 4.44444E-6 1.11111E-6 L 0.03923 -0.02106 " pathEditMode="relative" ptsTypes="AA">
                                      <p:cBhvr>
                                        <p:cTn id="17" dur="2000" fill="hold"/>
                                        <p:tgtEl>
                                          <p:spTgt spid="2"/>
                                        </p:tgtEl>
                                        <p:attrNameLst>
                                          <p:attrName>ppt_x</p:attrName>
                                          <p:attrName>ppt_y</p:attrName>
                                        </p:attrNameLst>
                                      </p:cBhvr>
                                    </p:animMotion>
                                  </p:childTnLst>
                                </p:cTn>
                              </p:par>
                              <p:par>
                                <p:cTn id="18" presetID="10" presetClass="entr" presetSubtype="0" repeatCount="indefinite" fill="hold" grpId="0" nodeType="withEffect">
                                  <p:stCondLst>
                                    <p:cond delay="0"/>
                                  </p:stCondLst>
                                  <p:childTnLst>
                                    <p:set>
                                      <p:cBhvr>
                                        <p:cTn id="19" dur="1" fill="hold">
                                          <p:stCondLst>
                                            <p:cond delay="0"/>
                                          </p:stCondLst>
                                        </p:cTn>
                                        <p:tgtEl>
                                          <p:spTgt spid="1057813"/>
                                        </p:tgtEl>
                                        <p:attrNameLst>
                                          <p:attrName>style.visibility</p:attrName>
                                        </p:attrNameLst>
                                      </p:cBhvr>
                                      <p:to>
                                        <p:strVal val="visible"/>
                                      </p:to>
                                    </p:set>
                                    <p:animEffect transition="in" filter="fade">
                                      <p:cBhvr>
                                        <p:cTn id="20" dur="500"/>
                                        <p:tgtEl>
                                          <p:spTgt spid="1057813"/>
                                        </p:tgtEl>
                                      </p:cBhvr>
                                    </p:animEffect>
                                  </p:childTnLst>
                                </p:cTn>
                              </p:par>
                              <p:par>
                                <p:cTn id="21" presetID="10" presetClass="exit" presetSubtype="0" repeatCount="indefinite" fill="hold" grpId="1" nodeType="withEffect">
                                  <p:stCondLst>
                                    <p:cond delay="0"/>
                                  </p:stCondLst>
                                  <p:childTnLst>
                                    <p:animEffect transition="out" filter="fade">
                                      <p:cBhvr>
                                        <p:cTn id="22" dur="1000"/>
                                        <p:tgtEl>
                                          <p:spTgt spid="1057813"/>
                                        </p:tgtEl>
                                      </p:cBhvr>
                                    </p:animEffect>
                                    <p:set>
                                      <p:cBhvr>
                                        <p:cTn id="23" dur="1" fill="hold">
                                          <p:stCondLst>
                                            <p:cond delay="999"/>
                                          </p:stCondLst>
                                        </p:cTn>
                                        <p:tgtEl>
                                          <p:spTgt spid="10578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813" grpId="0" animBg="1"/>
      <p:bldP spid="1057813"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4036" name="Rectangle 4"/>
          <p:cNvSpPr>
            <a:spLocks noGrp="1" noChangeArrowheads="1"/>
          </p:cNvSpPr>
          <p:nvPr>
            <p:ph type="title"/>
          </p:nvPr>
        </p:nvSpPr>
        <p:spPr/>
        <p:txBody>
          <a:bodyPr/>
          <a:lstStyle/>
          <a:p>
            <a:r>
              <a:rPr lang="en-US" altLang="ja-JP" dirty="0" smtClean="0"/>
              <a:t>Detection rate of LCGT</a:t>
            </a:r>
            <a:endParaRPr lang="ja-JP" altLang="ja-JP"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pitchFamily="34" charset="0"/>
                <a:ea typeface="HGP創英角ｺﾞｼｯｸUB" pitchFamily="50" charset="-128"/>
                <a:cs typeface="+mn-cs"/>
              </a:rPr>
              <a:t>東京大学・物理学教室セミナー　</a:t>
            </a:r>
            <a:r>
              <a:rPr lang="en-US" altLang="ja-JP" sz="1200" b="1" kern="1200" smtClean="0">
                <a:solidFill>
                  <a:srgbClr val="EAEAEA"/>
                </a:solidFill>
                <a:latin typeface="Tahoma" pitchFamily="34" charset="0"/>
                <a:ea typeface="HGP創英角ｺﾞｼｯｸUB" pitchFamily="50" charset="-128"/>
                <a:cs typeface="+mn-cs"/>
              </a:rPr>
              <a:t>(2010</a:t>
            </a:r>
            <a:r>
              <a:rPr lang="ja-JP" altLang="en-US" sz="1200" b="1" kern="1200" smtClean="0">
                <a:solidFill>
                  <a:srgbClr val="EAEAEA"/>
                </a:solidFill>
                <a:latin typeface="Tahoma" pitchFamily="34" charset="0"/>
                <a:ea typeface="HGP創英角ｺﾞｼｯｸUB" pitchFamily="50" charset="-128"/>
                <a:cs typeface="+mn-cs"/>
              </a:rPr>
              <a:t>年</a:t>
            </a:r>
            <a:r>
              <a:rPr lang="en-US" altLang="ja-JP" sz="1200" b="1" kern="1200" smtClean="0">
                <a:solidFill>
                  <a:srgbClr val="EAEAEA"/>
                </a:solidFill>
                <a:latin typeface="Tahoma" pitchFamily="34" charset="0"/>
                <a:ea typeface="HGP創英角ｺﾞｼｯｸUB" pitchFamily="50" charset="-128"/>
                <a:cs typeface="+mn-cs"/>
              </a:rPr>
              <a:t>10</a:t>
            </a:r>
            <a:r>
              <a:rPr lang="ja-JP" altLang="en-US" sz="1200" b="1" kern="1200" smtClean="0">
                <a:solidFill>
                  <a:srgbClr val="EAEAEA"/>
                </a:solidFill>
                <a:latin typeface="Tahoma" pitchFamily="34" charset="0"/>
                <a:ea typeface="HGP創英角ｺﾞｼｯｸUB" pitchFamily="50" charset="-128"/>
                <a:cs typeface="+mn-cs"/>
              </a:rPr>
              <a:t>月</a:t>
            </a:r>
            <a:r>
              <a:rPr lang="en-US" altLang="ja-JP" sz="1200" b="1" kern="1200" smtClean="0">
                <a:solidFill>
                  <a:srgbClr val="EAEAEA"/>
                </a:solidFill>
                <a:latin typeface="Tahoma" pitchFamily="34" charset="0"/>
                <a:ea typeface="HGP創英角ｺﾞｼｯｸUB" pitchFamily="50" charset="-128"/>
                <a:cs typeface="+mn-cs"/>
              </a:rPr>
              <a:t>1</a:t>
            </a:r>
            <a:r>
              <a:rPr lang="ja-JP" altLang="en-US" sz="1200" b="1" kern="1200" smtClean="0">
                <a:solidFill>
                  <a:srgbClr val="EAEAEA"/>
                </a:solidFill>
                <a:latin typeface="Tahoma" pitchFamily="34" charset="0"/>
                <a:ea typeface="HGP創英角ｺﾞｼｯｸUB" pitchFamily="50" charset="-128"/>
                <a:cs typeface="+mn-cs"/>
              </a:rPr>
              <a:t>日</a:t>
            </a:r>
            <a:r>
              <a:rPr lang="en-US" altLang="ja-JP" sz="1200" b="1" kern="1200" smtClean="0">
                <a:solidFill>
                  <a:srgbClr val="EAEAEA"/>
                </a:solidFill>
                <a:latin typeface="Tahoma" pitchFamily="34" charset="0"/>
                <a:ea typeface="HGP創英角ｺﾞｼｯｸUB" pitchFamily="50" charset="-128"/>
                <a:cs typeface="+mn-cs"/>
              </a:rPr>
              <a:t>, </a:t>
            </a:r>
            <a:r>
              <a:rPr lang="ja-JP" altLang="en-US" sz="1200" b="1" kern="1200" smtClean="0">
                <a:solidFill>
                  <a:srgbClr val="EAEAEA"/>
                </a:solidFill>
                <a:latin typeface="Tahoma" pitchFamily="34" charset="0"/>
                <a:ea typeface="HGP創英角ｺﾞｼｯｸUB" pitchFamily="50" charset="-128"/>
                <a:cs typeface="+mn-cs"/>
              </a:rPr>
              <a:t>東京大学</a:t>
            </a:r>
            <a:r>
              <a:rPr lang="en-US" altLang="ja-JP" sz="1200" b="1" kern="1200" smtClean="0">
                <a:solidFill>
                  <a:srgbClr val="EAEAEA"/>
                </a:solidFill>
                <a:latin typeface="Tahoma" pitchFamily="34" charset="0"/>
                <a:ea typeface="HGP創英角ｺﾞｼｯｸUB" pitchFamily="50" charset="-128"/>
                <a:cs typeface="+mn-cs"/>
              </a:rPr>
              <a:t>)</a:t>
            </a:r>
            <a:endParaRPr lang="en-US" altLang="ja-JP" sz="1200" b="1" kern="1200" dirty="0">
              <a:solidFill>
                <a:srgbClr val="EAEAEA"/>
              </a:solidFill>
              <a:latin typeface="Tahoma" pitchFamily="34" charset="0"/>
              <a:ea typeface="HGP創英角ｺﾞｼｯｸUB" pitchFamily="50" charset="-128"/>
              <a:cs typeface="+mn-cs"/>
            </a:endParaRPr>
          </a:p>
        </p:txBody>
      </p:sp>
      <p:sp>
        <p:nvSpPr>
          <p:cNvPr id="1964035" name="Rectangle 3"/>
          <p:cNvSpPr>
            <a:spLocks noGrp="1" noChangeArrowheads="1"/>
          </p:cNvSpPr>
          <p:nvPr>
            <p:ph type="body" idx="4294967295"/>
          </p:nvPr>
        </p:nvSpPr>
        <p:spPr>
          <a:xfrm>
            <a:off x="2357438" y="5000636"/>
            <a:ext cx="5357834" cy="785824"/>
          </a:xfrm>
          <a:prstGeom prst="rect">
            <a:avLst/>
          </a:prstGeom>
        </p:spPr>
        <p:txBody>
          <a:bodyPr/>
          <a:lstStyle/>
          <a:p>
            <a:pPr lvl="0">
              <a:spcBef>
                <a:spcPct val="0"/>
              </a:spcBef>
              <a:buClrTx/>
              <a:buNone/>
              <a:defRPr/>
            </a:pPr>
            <a:r>
              <a:rPr lang="en-US" altLang="ja-JP" sz="2400" b="1" dirty="0" smtClean="0">
                <a:solidFill>
                  <a:srgbClr val="6699FF"/>
                </a:solidFill>
              </a:rPr>
              <a:t>Detection rate</a:t>
            </a:r>
            <a:r>
              <a:rPr lang="ja-JP" altLang="en-US" sz="2400" b="1" dirty="0" smtClean="0">
                <a:solidFill>
                  <a:srgbClr val="6699FF"/>
                </a:solidFill>
              </a:rPr>
              <a:t>　 </a:t>
            </a:r>
            <a:r>
              <a:rPr lang="en-US" altLang="ja-JP" sz="2400" b="1" dirty="0" smtClean="0">
                <a:solidFill>
                  <a:srgbClr val="6699FF"/>
                </a:solidFill>
              </a:rPr>
              <a:t>  6.9 events/yr</a:t>
            </a:r>
          </a:p>
          <a:p>
            <a:pPr>
              <a:spcBef>
                <a:spcPct val="0"/>
              </a:spcBef>
              <a:buClrTx/>
              <a:buFontTx/>
              <a:buNone/>
            </a:pPr>
            <a:endParaRPr lang="en-US" altLang="ja-JP" sz="2400" b="1" dirty="0" smtClean="0">
              <a:solidFill>
                <a:srgbClr val="6699FF"/>
              </a:solidFill>
            </a:endParaRPr>
          </a:p>
        </p:txBody>
      </p:sp>
      <p:sp>
        <p:nvSpPr>
          <p:cNvPr id="22" name="右矢印 21"/>
          <p:cNvSpPr/>
          <p:nvPr/>
        </p:nvSpPr>
        <p:spPr bwMode="auto">
          <a:xfrm>
            <a:off x="1928794" y="5000642"/>
            <a:ext cx="357190" cy="428628"/>
          </a:xfrm>
          <a:prstGeom prst="rightArrow">
            <a:avLst/>
          </a:prstGeom>
          <a:solidFill>
            <a:srgbClr val="99CCFF">
              <a:alpha val="10000"/>
            </a:srgbClr>
          </a:solidFill>
          <a:ln w="15875" cap="flat" cmpd="sng" algn="ctr">
            <a:solidFill>
              <a:srgbClr val="99CC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9" name="角丸四角形 18"/>
          <p:cNvSpPr/>
          <p:nvPr/>
        </p:nvSpPr>
        <p:spPr bwMode="auto">
          <a:xfrm>
            <a:off x="1285852" y="2214554"/>
            <a:ext cx="7358114" cy="2500330"/>
          </a:xfrm>
          <a:prstGeom prst="roundRect">
            <a:avLst>
              <a:gd name="adj" fmla="val 5609"/>
            </a:avLst>
          </a:prstGeom>
          <a:solidFill>
            <a:srgbClr val="000000">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grpSp>
        <p:nvGrpSpPr>
          <p:cNvPr id="2" name="グループ化 27"/>
          <p:cNvGrpSpPr/>
          <p:nvPr/>
        </p:nvGrpSpPr>
        <p:grpSpPr>
          <a:xfrm>
            <a:off x="1357290" y="3786190"/>
            <a:ext cx="7500990" cy="928694"/>
            <a:chOff x="1071538" y="2428868"/>
            <a:chExt cx="7500990" cy="928694"/>
          </a:xfrm>
        </p:grpSpPr>
        <p:sp>
          <p:nvSpPr>
            <p:cNvPr id="14" name="Rectangle 3"/>
            <p:cNvSpPr txBox="1">
              <a:spLocks noChangeArrowheads="1"/>
            </p:cNvSpPr>
            <p:nvPr/>
          </p:nvSpPr>
          <p:spPr>
            <a:xfrm>
              <a:off x="1071538" y="2428868"/>
              <a:ext cx="7500990" cy="571504"/>
            </a:xfrm>
            <a:prstGeom prst="rect">
              <a:avLst/>
            </a:prstGeom>
          </p:spPr>
          <p:txBody>
            <a:bodyPr/>
            <a:lstStyle/>
            <a:p>
              <a:pPr marL="193675" indent="-193675" algn="l" eaLnBrk="0" hangingPunct="0">
                <a:lnSpc>
                  <a:spcPct val="110000"/>
                </a:lnSpc>
                <a:buSzPct val="70000"/>
                <a:buNone/>
                <a:defRPr/>
              </a:pPr>
              <a:r>
                <a:rPr lang="en-US" altLang="ja-JP" sz="2000" b="1" kern="0" dirty="0" smtClean="0">
                  <a:solidFill>
                    <a:srgbClr val="EAEAEA"/>
                  </a:solidFill>
                  <a:latin typeface="+mn-lt"/>
                  <a:ea typeface="+mn-ea"/>
                </a:rPr>
                <a:t>Event rate :   </a:t>
              </a:r>
              <a:endParaRPr lang="en-US" altLang="ja-JP" sz="1600" b="1" kern="0" dirty="0" smtClean="0">
                <a:solidFill>
                  <a:srgbClr val="CCECFF"/>
                </a:solidFill>
                <a:latin typeface="+mn-lt"/>
                <a:ea typeface="+mn-ea"/>
              </a:endParaRPr>
            </a:p>
          </p:txBody>
        </p:sp>
        <p:pic>
          <p:nvPicPr>
            <p:cNvPr id="16" name="図 15" descr="txp_fig.bmp"/>
            <p:cNvPicPr>
              <a:picLocks noChangeAspect="1"/>
            </p:cNvPicPr>
            <p:nvPr>
              <p:custDataLst>
                <p:tags r:id="rId2"/>
              </p:custDataLst>
            </p:nvPr>
          </p:nvPicPr>
          <p:blipFill>
            <a:blip r:embed="rId5" cstate="print">
              <a:clrChange>
                <a:clrFrom>
                  <a:srgbClr val="FFFFFF"/>
                </a:clrFrom>
                <a:clrTo>
                  <a:srgbClr val="FFFFFF">
                    <a:alpha val="0"/>
                  </a:srgbClr>
                </a:clrTo>
              </a:clrChange>
              <a:lum bright="100000"/>
            </a:blip>
            <a:stretch>
              <a:fillRect/>
            </a:stretch>
          </p:blipFill>
          <p:spPr>
            <a:xfrm>
              <a:off x="1728128" y="2830200"/>
              <a:ext cx="4357718" cy="432048"/>
            </a:xfrm>
            <a:prstGeom prst="rect">
              <a:avLst/>
            </a:prstGeom>
          </p:spPr>
        </p:pic>
        <p:sp>
          <p:nvSpPr>
            <p:cNvPr id="17" name="Rectangle 3"/>
            <p:cNvSpPr txBox="1">
              <a:spLocks noChangeArrowheads="1"/>
            </p:cNvSpPr>
            <p:nvPr/>
          </p:nvSpPr>
          <p:spPr>
            <a:xfrm>
              <a:off x="6429388" y="2857496"/>
              <a:ext cx="1928858" cy="500066"/>
            </a:xfrm>
            <a:prstGeom prst="rect">
              <a:avLst/>
            </a:prstGeom>
          </p:spPr>
          <p:txBody>
            <a:bodyPr/>
            <a:lstStyle/>
            <a:p>
              <a:pPr marL="193675" indent="-193675" algn="l" eaLnBrk="0" hangingPunct="0">
                <a:lnSpc>
                  <a:spcPct val="110000"/>
                </a:lnSpc>
                <a:buSzPct val="70000"/>
                <a:buNone/>
                <a:defRPr/>
              </a:pPr>
              <a:r>
                <a:rPr lang="en-US" altLang="ja-JP" sz="1100" b="1" kern="0" dirty="0" smtClean="0">
                  <a:solidFill>
                    <a:srgbClr val="CCECFF"/>
                  </a:solidFill>
                  <a:latin typeface="+mn-lt"/>
                  <a:ea typeface="+mn-ea"/>
                </a:rPr>
                <a:t>V. Kalogera et.al., </a:t>
              </a:r>
            </a:p>
            <a:p>
              <a:pPr marL="193675" indent="-193675" algn="l" eaLnBrk="0" hangingPunct="0">
                <a:lnSpc>
                  <a:spcPct val="110000"/>
                </a:lnSpc>
                <a:buSzPct val="70000"/>
                <a:buNone/>
                <a:defRPr/>
              </a:pPr>
              <a:r>
                <a:rPr lang="en-US" altLang="ja-JP" sz="1100" b="1" kern="0" dirty="0" smtClean="0">
                  <a:solidFill>
                    <a:srgbClr val="CCECFF"/>
                  </a:solidFill>
                  <a:latin typeface="+mn-lt"/>
                  <a:ea typeface="+mn-ea"/>
                </a:rPr>
                <a:t> ApJ, 601 L179 (2004)</a:t>
              </a:r>
            </a:p>
          </p:txBody>
        </p:sp>
      </p:grpSp>
      <p:sp>
        <p:nvSpPr>
          <p:cNvPr id="18" name="Rectangle 3"/>
          <p:cNvSpPr txBox="1">
            <a:spLocks noChangeArrowheads="1"/>
          </p:cNvSpPr>
          <p:nvPr/>
        </p:nvSpPr>
        <p:spPr>
          <a:xfrm>
            <a:off x="1357290" y="2214554"/>
            <a:ext cx="7500990" cy="1000132"/>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2000" b="1" kern="0" dirty="0" smtClean="0">
                <a:solidFill>
                  <a:srgbClr val="EAEAEA"/>
                </a:solidFill>
                <a:latin typeface="+mn-lt"/>
                <a:ea typeface="+mn-ea"/>
              </a:rPr>
              <a:t>Observable range </a:t>
            </a:r>
          </a:p>
          <a:p>
            <a:pPr marL="193675" lvl="0" indent="-193675" algn="l" eaLnBrk="0" hangingPunct="0">
              <a:lnSpc>
                <a:spcPct val="110000"/>
              </a:lnSpc>
              <a:buSzPct val="70000"/>
              <a:buNone/>
              <a:defRPr/>
            </a:pPr>
            <a:r>
              <a:rPr lang="en-US" altLang="ja-JP" sz="2000" b="1" kern="0" dirty="0" smtClean="0">
                <a:solidFill>
                  <a:srgbClr val="EAEAEA"/>
                </a:solidFill>
                <a:latin typeface="+mn-lt"/>
                <a:ea typeface="+mn-ea"/>
              </a:rPr>
              <a:t>         </a:t>
            </a:r>
            <a:r>
              <a:rPr lang="en-US" altLang="ja-JP" sz="2000" b="1" kern="0" dirty="0" smtClean="0">
                <a:solidFill>
                  <a:srgbClr val="EAEAEA"/>
                </a:solidFill>
              </a:rPr>
              <a:t>sensitivity curve  </a:t>
            </a:r>
            <a:r>
              <a:rPr lang="en-US" altLang="ja-JP" sz="2000" b="1" kern="0" dirty="0" smtClean="0">
                <a:solidFill>
                  <a:srgbClr val="EAEAEA"/>
                </a:solidFill>
                <a:sym typeface="Wingdings" pitchFamily="2" charset="2"/>
              </a:rPr>
              <a:t> </a:t>
            </a:r>
            <a:r>
              <a:rPr lang="en-US" altLang="ja-JP" sz="2000" b="1" kern="0" dirty="0" smtClean="0">
                <a:solidFill>
                  <a:srgbClr val="EAEAEA"/>
                </a:solidFill>
                <a:latin typeface="+mn-lt"/>
                <a:ea typeface="+mn-ea"/>
              </a:rPr>
              <a:t>120 Mpc</a:t>
            </a:r>
            <a:endParaRPr kumimoji="1" lang="en-US" altLang="ja-JP" sz="2000" b="1" i="0" u="none" strike="noStrike" kern="0" cap="none" spc="0" normalizeH="0" baseline="0" noProof="0" dirty="0" smtClean="0">
              <a:ln>
                <a:noFill/>
              </a:ln>
              <a:solidFill>
                <a:srgbClr val="EAEAEA"/>
              </a:solidFill>
              <a:effectLst/>
              <a:uLnTx/>
              <a:uFillTx/>
              <a:latin typeface="+mn-lt"/>
              <a:ea typeface="+mn-ea"/>
              <a:cs typeface="+mn-cs"/>
            </a:endParaRPr>
          </a:p>
        </p:txBody>
      </p:sp>
      <p:grpSp>
        <p:nvGrpSpPr>
          <p:cNvPr id="3" name="グループ化 28"/>
          <p:cNvGrpSpPr/>
          <p:nvPr/>
        </p:nvGrpSpPr>
        <p:grpSpPr>
          <a:xfrm>
            <a:off x="1357290" y="2942582"/>
            <a:ext cx="7500990" cy="915046"/>
            <a:chOff x="1142976" y="3299772"/>
            <a:chExt cx="7500990" cy="915046"/>
          </a:xfrm>
        </p:grpSpPr>
        <p:sp>
          <p:nvSpPr>
            <p:cNvPr id="23" name="Rectangle 3"/>
            <p:cNvSpPr txBox="1">
              <a:spLocks noChangeArrowheads="1"/>
            </p:cNvSpPr>
            <p:nvPr/>
          </p:nvSpPr>
          <p:spPr>
            <a:xfrm>
              <a:off x="1142976" y="3299772"/>
              <a:ext cx="7500990" cy="571504"/>
            </a:xfrm>
            <a:prstGeom prst="rect">
              <a:avLst/>
            </a:prstGeom>
          </p:spPr>
          <p:txBody>
            <a:bodyPr/>
            <a:lstStyle/>
            <a:p>
              <a:pPr marL="193675" indent="-193675" algn="l" eaLnBrk="0" hangingPunct="0">
                <a:lnSpc>
                  <a:spcPct val="110000"/>
                </a:lnSpc>
                <a:buSzPct val="70000"/>
                <a:buNone/>
                <a:defRPr/>
              </a:pPr>
              <a:r>
                <a:rPr lang="en-US" altLang="ja-JP" sz="2000" b="1" kern="0" dirty="0" smtClean="0">
                  <a:solidFill>
                    <a:srgbClr val="EAEAEA"/>
                  </a:solidFill>
                  <a:latin typeface="+mn-lt"/>
                  <a:ea typeface="+mn-ea"/>
                </a:rPr>
                <a:t>Galaxy number density :   </a:t>
              </a:r>
              <a:endParaRPr lang="en-US" altLang="ja-JP" sz="1600" b="1" kern="0" dirty="0" smtClean="0">
                <a:solidFill>
                  <a:srgbClr val="CCECFF"/>
                </a:solidFill>
                <a:latin typeface="+mn-lt"/>
                <a:ea typeface="+mn-ea"/>
              </a:endParaRPr>
            </a:p>
          </p:txBody>
        </p:sp>
        <p:pic>
          <p:nvPicPr>
            <p:cNvPr id="26" name="図 25" descr="txp_fig.bmp"/>
            <p:cNvPicPr>
              <a:picLocks noChangeAspect="1"/>
            </p:cNvPicPr>
            <p:nvPr>
              <p:custDataLst>
                <p:tags r:id="rId1"/>
              </p:custDataLst>
            </p:nvPr>
          </p:nvPicPr>
          <p:blipFill>
            <a:blip r:embed="rId6" cstate="print">
              <a:clrChange>
                <a:clrFrom>
                  <a:srgbClr val="FFFFFF"/>
                </a:clrFrom>
                <a:clrTo>
                  <a:srgbClr val="FFFFFF">
                    <a:alpha val="0"/>
                  </a:srgbClr>
                </a:clrTo>
              </a:clrChange>
              <a:lum bright="100000"/>
            </a:blip>
            <a:stretch>
              <a:fillRect/>
            </a:stretch>
          </p:blipFill>
          <p:spPr>
            <a:xfrm>
              <a:off x="1857356" y="3730378"/>
              <a:ext cx="3925670" cy="387353"/>
            </a:xfrm>
            <a:prstGeom prst="rect">
              <a:avLst/>
            </a:prstGeom>
          </p:spPr>
        </p:pic>
        <p:sp>
          <p:nvSpPr>
            <p:cNvPr id="27" name="Rectangle 3"/>
            <p:cNvSpPr txBox="1">
              <a:spLocks noChangeArrowheads="1"/>
            </p:cNvSpPr>
            <p:nvPr/>
          </p:nvSpPr>
          <p:spPr>
            <a:xfrm>
              <a:off x="6429388" y="3714752"/>
              <a:ext cx="1928858" cy="500066"/>
            </a:xfrm>
            <a:prstGeom prst="rect">
              <a:avLst/>
            </a:prstGeom>
          </p:spPr>
          <p:txBody>
            <a:bodyPr/>
            <a:lstStyle/>
            <a:p>
              <a:pPr marL="193675" indent="-193675" algn="l" eaLnBrk="0" hangingPunct="0">
                <a:lnSpc>
                  <a:spcPct val="110000"/>
                </a:lnSpc>
                <a:buSzPct val="70000"/>
                <a:buNone/>
                <a:defRPr/>
              </a:pPr>
              <a:r>
                <a:rPr lang="en-US" altLang="ja-JP" sz="1100" b="1" kern="0" dirty="0" smtClean="0">
                  <a:solidFill>
                    <a:srgbClr val="CCECFF"/>
                  </a:solidFill>
                  <a:latin typeface="+mn-lt"/>
                  <a:ea typeface="+mn-ea"/>
                </a:rPr>
                <a:t>R. K. Kopparapu et.al., </a:t>
              </a:r>
            </a:p>
            <a:p>
              <a:pPr marL="193675" indent="-193675" algn="l" eaLnBrk="0" hangingPunct="0">
                <a:lnSpc>
                  <a:spcPct val="110000"/>
                </a:lnSpc>
                <a:buSzPct val="70000"/>
                <a:buNone/>
                <a:defRPr/>
              </a:pPr>
              <a:r>
                <a:rPr lang="en-US" altLang="ja-JP" sz="1100" b="1" kern="0" dirty="0" smtClean="0">
                  <a:solidFill>
                    <a:srgbClr val="CCECFF"/>
                  </a:solidFill>
                  <a:latin typeface="+mn-lt"/>
                  <a:ea typeface="+mn-ea"/>
                </a:rPr>
                <a:t> ApJ. 675 1459 (2008)</a:t>
              </a:r>
            </a:p>
          </p:txBody>
        </p:sp>
      </p:grpSp>
      <p:sp>
        <p:nvSpPr>
          <p:cNvPr id="24" name="Rectangle 3"/>
          <p:cNvSpPr txBox="1">
            <a:spLocks noChangeArrowheads="1"/>
          </p:cNvSpPr>
          <p:nvPr/>
        </p:nvSpPr>
        <p:spPr>
          <a:xfrm>
            <a:off x="1071538" y="1500174"/>
            <a:ext cx="6215106" cy="571504"/>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b="1" kern="0" dirty="0" smtClean="0">
                <a:solidFill>
                  <a:srgbClr val="99CCFF"/>
                </a:solidFill>
                <a:latin typeface="+mn-lt"/>
                <a:ea typeface="+mn-ea"/>
                <a:sym typeface="Wingdings" pitchFamily="2" charset="2"/>
              </a:rPr>
              <a:t>Neutron-star binary inspirals events</a:t>
            </a:r>
            <a:endParaRPr kumimoji="1" lang="en-US" altLang="ja-JP" b="1" i="0" u="none" strike="noStrike" kern="0" cap="none" spc="0" normalizeH="0" baseline="0" noProof="0" dirty="0" smtClean="0">
              <a:ln>
                <a:noFill/>
              </a:ln>
              <a:solidFill>
                <a:srgbClr val="99CCFF"/>
              </a:solidFill>
              <a:effectLst/>
              <a:uLnTx/>
              <a:uFillTx/>
              <a:latin typeface="+mn-lt"/>
              <a:ea typeface="+mn-ea"/>
              <a:cs typeface="+mn-cs"/>
            </a:endParaRPr>
          </a:p>
        </p:txBody>
      </p:sp>
    </p:spTree>
  </p:cSld>
  <p:clrMapOvr>
    <a:masterClrMapping/>
  </p:clrMapOvr>
  <p:transition advTm="1712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4036" name="Rectangle 4"/>
          <p:cNvSpPr>
            <a:spLocks noGrp="1" noChangeArrowheads="1"/>
          </p:cNvSpPr>
          <p:nvPr>
            <p:ph type="title"/>
          </p:nvPr>
        </p:nvSpPr>
        <p:spPr/>
        <p:txBody>
          <a:bodyPr/>
          <a:lstStyle/>
          <a:p>
            <a:r>
              <a:rPr lang="en-US" altLang="ja-JP" dirty="0" smtClean="0"/>
              <a:t>Detection probability</a:t>
            </a:r>
            <a:endParaRPr lang="ja-JP" altLang="ja-JP"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pitchFamily="34" charset="0"/>
                <a:ea typeface="HGP創英角ｺﾞｼｯｸUB" pitchFamily="50" charset="-128"/>
                <a:cs typeface="+mn-cs"/>
              </a:rPr>
              <a:t>東京大学・物理学教室セミナー　</a:t>
            </a:r>
            <a:r>
              <a:rPr lang="en-US" altLang="ja-JP" sz="1200" b="1" kern="1200" smtClean="0">
                <a:solidFill>
                  <a:srgbClr val="EAEAEA"/>
                </a:solidFill>
                <a:latin typeface="Tahoma" pitchFamily="34" charset="0"/>
                <a:ea typeface="HGP創英角ｺﾞｼｯｸUB" pitchFamily="50" charset="-128"/>
                <a:cs typeface="+mn-cs"/>
              </a:rPr>
              <a:t>(2010</a:t>
            </a:r>
            <a:r>
              <a:rPr lang="ja-JP" altLang="en-US" sz="1200" b="1" kern="1200" smtClean="0">
                <a:solidFill>
                  <a:srgbClr val="EAEAEA"/>
                </a:solidFill>
                <a:latin typeface="Tahoma" pitchFamily="34" charset="0"/>
                <a:ea typeface="HGP創英角ｺﾞｼｯｸUB" pitchFamily="50" charset="-128"/>
                <a:cs typeface="+mn-cs"/>
              </a:rPr>
              <a:t>年</a:t>
            </a:r>
            <a:r>
              <a:rPr lang="en-US" altLang="ja-JP" sz="1200" b="1" kern="1200" smtClean="0">
                <a:solidFill>
                  <a:srgbClr val="EAEAEA"/>
                </a:solidFill>
                <a:latin typeface="Tahoma" pitchFamily="34" charset="0"/>
                <a:ea typeface="HGP創英角ｺﾞｼｯｸUB" pitchFamily="50" charset="-128"/>
                <a:cs typeface="+mn-cs"/>
              </a:rPr>
              <a:t>10</a:t>
            </a:r>
            <a:r>
              <a:rPr lang="ja-JP" altLang="en-US" sz="1200" b="1" kern="1200" smtClean="0">
                <a:solidFill>
                  <a:srgbClr val="EAEAEA"/>
                </a:solidFill>
                <a:latin typeface="Tahoma" pitchFamily="34" charset="0"/>
                <a:ea typeface="HGP創英角ｺﾞｼｯｸUB" pitchFamily="50" charset="-128"/>
                <a:cs typeface="+mn-cs"/>
              </a:rPr>
              <a:t>月</a:t>
            </a:r>
            <a:r>
              <a:rPr lang="en-US" altLang="ja-JP" sz="1200" b="1" kern="1200" smtClean="0">
                <a:solidFill>
                  <a:srgbClr val="EAEAEA"/>
                </a:solidFill>
                <a:latin typeface="Tahoma" pitchFamily="34" charset="0"/>
                <a:ea typeface="HGP創英角ｺﾞｼｯｸUB" pitchFamily="50" charset="-128"/>
                <a:cs typeface="+mn-cs"/>
              </a:rPr>
              <a:t>1</a:t>
            </a:r>
            <a:r>
              <a:rPr lang="ja-JP" altLang="en-US" sz="1200" b="1" kern="1200" smtClean="0">
                <a:solidFill>
                  <a:srgbClr val="EAEAEA"/>
                </a:solidFill>
                <a:latin typeface="Tahoma" pitchFamily="34" charset="0"/>
                <a:ea typeface="HGP創英角ｺﾞｼｯｸUB" pitchFamily="50" charset="-128"/>
                <a:cs typeface="+mn-cs"/>
              </a:rPr>
              <a:t>日</a:t>
            </a:r>
            <a:r>
              <a:rPr lang="en-US" altLang="ja-JP" sz="1200" b="1" kern="1200" smtClean="0">
                <a:solidFill>
                  <a:srgbClr val="EAEAEA"/>
                </a:solidFill>
                <a:latin typeface="Tahoma" pitchFamily="34" charset="0"/>
                <a:ea typeface="HGP創英角ｺﾞｼｯｸUB" pitchFamily="50" charset="-128"/>
                <a:cs typeface="+mn-cs"/>
              </a:rPr>
              <a:t>, </a:t>
            </a:r>
            <a:r>
              <a:rPr lang="ja-JP" altLang="en-US" sz="1200" b="1" kern="1200" smtClean="0">
                <a:solidFill>
                  <a:srgbClr val="EAEAEA"/>
                </a:solidFill>
                <a:latin typeface="Tahoma" pitchFamily="34" charset="0"/>
                <a:ea typeface="HGP創英角ｺﾞｼｯｸUB" pitchFamily="50" charset="-128"/>
                <a:cs typeface="+mn-cs"/>
              </a:rPr>
              <a:t>東京大学</a:t>
            </a:r>
            <a:r>
              <a:rPr lang="en-US" altLang="ja-JP" sz="1200" b="1" kern="1200" smtClean="0">
                <a:solidFill>
                  <a:srgbClr val="EAEAEA"/>
                </a:solidFill>
                <a:latin typeface="Tahoma" pitchFamily="34" charset="0"/>
                <a:ea typeface="HGP創英角ｺﾞｼｯｸUB" pitchFamily="50" charset="-128"/>
                <a:cs typeface="+mn-cs"/>
              </a:rPr>
              <a:t>)</a:t>
            </a:r>
            <a:endParaRPr lang="en-US" altLang="ja-JP" sz="1200" b="1" kern="1200" dirty="0">
              <a:solidFill>
                <a:srgbClr val="EAEAEA"/>
              </a:solidFill>
              <a:latin typeface="Tahoma" pitchFamily="34" charset="0"/>
              <a:ea typeface="HGP創英角ｺﾞｼｯｸUB" pitchFamily="50" charset="-128"/>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2167370" y="2571744"/>
            <a:ext cx="6190844" cy="3817056"/>
          </a:xfrm>
          <a:prstGeom prst="rect">
            <a:avLst/>
          </a:prstGeom>
          <a:noFill/>
          <a:ln w="9525">
            <a:noFill/>
            <a:miter lim="800000"/>
            <a:headEnd/>
            <a:tailEnd/>
          </a:ln>
        </p:spPr>
      </p:pic>
      <p:sp>
        <p:nvSpPr>
          <p:cNvPr id="9" name="Rectangle 3"/>
          <p:cNvSpPr txBox="1">
            <a:spLocks noChangeArrowheads="1"/>
          </p:cNvSpPr>
          <p:nvPr/>
        </p:nvSpPr>
        <p:spPr>
          <a:xfrm>
            <a:off x="928662" y="1071546"/>
            <a:ext cx="4786346" cy="78581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2000" b="1" kern="0" dirty="0" smtClean="0">
                <a:solidFill>
                  <a:srgbClr val="EAEAEA"/>
                </a:solidFill>
                <a:latin typeface="+mn-lt"/>
                <a:ea typeface="+mn-ea"/>
              </a:rPr>
              <a:t>Probability to detect</a:t>
            </a:r>
          </a:p>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2000" b="1" kern="0" dirty="0" smtClean="0">
                <a:solidFill>
                  <a:srgbClr val="EAEAEA"/>
                </a:solidFill>
                <a:latin typeface="+mn-lt"/>
                <a:ea typeface="+mn-ea"/>
              </a:rPr>
              <a:t>   at least one event</a:t>
            </a:r>
          </a:p>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2000" b="1" kern="0" dirty="0" smtClean="0">
                <a:solidFill>
                  <a:srgbClr val="EAEAEA"/>
                </a:solidFill>
                <a:latin typeface="+mn-lt"/>
                <a:ea typeface="+mn-ea"/>
              </a:rPr>
              <a:t>   in one-year observation</a:t>
            </a:r>
          </a:p>
        </p:txBody>
      </p:sp>
      <p:sp>
        <p:nvSpPr>
          <p:cNvPr id="14" name="右矢印 13"/>
          <p:cNvSpPr/>
          <p:nvPr/>
        </p:nvSpPr>
        <p:spPr bwMode="auto">
          <a:xfrm>
            <a:off x="4572000" y="1357298"/>
            <a:ext cx="357190" cy="357190"/>
          </a:xfrm>
          <a:prstGeom prst="right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5" name="Rectangle 3"/>
          <p:cNvSpPr txBox="1">
            <a:spLocks noChangeArrowheads="1"/>
          </p:cNvSpPr>
          <p:nvPr/>
        </p:nvSpPr>
        <p:spPr>
          <a:xfrm>
            <a:off x="5072066" y="1142984"/>
            <a:ext cx="3571900" cy="78581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2000" b="1" kern="0" dirty="0" smtClean="0">
                <a:solidFill>
                  <a:srgbClr val="CCECFF"/>
                </a:solidFill>
                <a:latin typeface="+mn-lt"/>
                <a:ea typeface="+mn-ea"/>
              </a:rPr>
              <a:t>Success probability</a:t>
            </a:r>
          </a:p>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2000" b="1" kern="0" dirty="0" smtClean="0">
                <a:solidFill>
                  <a:srgbClr val="EAEAEA"/>
                </a:solidFill>
                <a:latin typeface="+mn-lt"/>
                <a:ea typeface="+mn-ea"/>
              </a:rPr>
              <a:t>      of the LCGT project</a:t>
            </a:r>
          </a:p>
        </p:txBody>
      </p:sp>
      <p:sp>
        <p:nvSpPr>
          <p:cNvPr id="17" name="Rectangle 3"/>
          <p:cNvSpPr txBox="1">
            <a:spLocks noChangeArrowheads="1"/>
          </p:cNvSpPr>
          <p:nvPr/>
        </p:nvSpPr>
        <p:spPr>
          <a:xfrm>
            <a:off x="357158" y="5857892"/>
            <a:ext cx="1785950" cy="500066"/>
          </a:xfrm>
          <a:prstGeom prst="rect">
            <a:avLst/>
          </a:prstGeom>
        </p:spPr>
        <p:txBody>
          <a:bodyPr/>
          <a:lstStyle/>
          <a:p>
            <a:pPr marL="193675" indent="-193675" algn="l" eaLnBrk="0" hangingPunct="0">
              <a:lnSpc>
                <a:spcPct val="110000"/>
              </a:lnSpc>
              <a:buSzPct val="70000"/>
              <a:buNone/>
              <a:defRPr/>
            </a:pPr>
            <a:r>
              <a:rPr lang="en-US" altLang="ja-JP" sz="1200" b="1" kern="0" dirty="0" smtClean="0">
                <a:solidFill>
                  <a:srgbClr val="DDDDDD"/>
                </a:solidFill>
                <a:latin typeface="+mn-lt"/>
                <a:ea typeface="+mn-ea"/>
              </a:rPr>
              <a:t>Assume</a:t>
            </a:r>
          </a:p>
          <a:p>
            <a:pPr marL="193675" indent="-193675" algn="l" eaLnBrk="0" hangingPunct="0">
              <a:lnSpc>
                <a:spcPct val="110000"/>
              </a:lnSpc>
              <a:buSzPct val="70000"/>
              <a:buNone/>
              <a:defRPr/>
            </a:pPr>
            <a:r>
              <a:rPr lang="en-US" altLang="ja-JP" sz="1200" b="1" kern="0" dirty="0" smtClean="0">
                <a:solidFill>
                  <a:srgbClr val="DDDDDD"/>
                </a:solidFill>
                <a:latin typeface="+mn-lt"/>
                <a:ea typeface="+mn-ea"/>
              </a:rPr>
              <a:t> Poisson distribution</a:t>
            </a:r>
          </a:p>
        </p:txBody>
      </p:sp>
      <p:sp>
        <p:nvSpPr>
          <p:cNvPr id="18" name="Rectangle 3"/>
          <p:cNvSpPr txBox="1">
            <a:spLocks noChangeArrowheads="1"/>
          </p:cNvSpPr>
          <p:nvPr/>
        </p:nvSpPr>
        <p:spPr>
          <a:xfrm>
            <a:off x="7215206" y="6187786"/>
            <a:ext cx="1285884" cy="285752"/>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Tx/>
              <a:buNone/>
              <a:tabLst/>
              <a:defRPr/>
            </a:pPr>
            <a:r>
              <a:rPr lang="en-US" altLang="ja-JP" sz="1000" b="1" kern="0" dirty="0" smtClean="0">
                <a:solidFill>
                  <a:srgbClr val="3366FF"/>
                </a:solidFill>
                <a:latin typeface="+mn-lt"/>
                <a:ea typeface="+mn-ea"/>
              </a:rPr>
              <a:t>Figure: N.Kanda</a:t>
            </a:r>
          </a:p>
        </p:txBody>
      </p:sp>
      <p:cxnSp>
        <p:nvCxnSpPr>
          <p:cNvPr id="20" name="直線コネクタ 19"/>
          <p:cNvCxnSpPr>
            <a:stCxn id="22" idx="4"/>
          </p:cNvCxnSpPr>
          <p:nvPr/>
        </p:nvCxnSpPr>
        <p:spPr bwMode="auto">
          <a:xfrm rot="5400000">
            <a:off x="4607719" y="4393413"/>
            <a:ext cx="3071834" cy="0"/>
          </a:xfrm>
          <a:prstGeom prst="line">
            <a:avLst/>
          </a:prstGeom>
          <a:solidFill>
            <a:srgbClr val="FAFFC9">
              <a:alpha val="50000"/>
            </a:srgbClr>
          </a:solidFill>
          <a:ln w="63500" cap="flat" cmpd="sng" algn="ctr">
            <a:solidFill>
              <a:srgbClr val="6699FF"/>
            </a:solidFill>
            <a:prstDash val="solid"/>
            <a:round/>
            <a:headEnd type="none" w="med" len="med"/>
            <a:tailEnd type="none" w="med" len="med"/>
          </a:ln>
          <a:effectLst/>
        </p:spPr>
      </p:cxnSp>
      <p:sp>
        <p:nvSpPr>
          <p:cNvPr id="22" name="円/楕円 21"/>
          <p:cNvSpPr/>
          <p:nvPr/>
        </p:nvSpPr>
        <p:spPr bwMode="auto">
          <a:xfrm>
            <a:off x="6000760" y="2571744"/>
            <a:ext cx="285752" cy="285752"/>
          </a:xfrm>
          <a:prstGeom prst="ellipse">
            <a:avLst/>
          </a:prstGeom>
          <a:solidFill>
            <a:srgbClr val="99CCFF"/>
          </a:solidFill>
          <a:ln w="57150" cap="flat" cmpd="sng" algn="ctr">
            <a:solidFill>
              <a:srgbClr val="66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sp>
        <p:nvSpPr>
          <p:cNvPr id="24" name="Rectangle 3"/>
          <p:cNvSpPr txBox="1">
            <a:spLocks noChangeArrowheads="1"/>
          </p:cNvSpPr>
          <p:nvPr/>
        </p:nvSpPr>
        <p:spPr>
          <a:xfrm>
            <a:off x="6286528" y="2214554"/>
            <a:ext cx="1643058" cy="571504"/>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kumimoji="1" lang="en-US" altLang="ja-JP" sz="2400" b="1" i="0" u="none" strike="noStrike" kern="0" cap="none" spc="0" normalizeH="0" baseline="0" noProof="0" dirty="0" smtClean="0">
                <a:ln>
                  <a:noFill/>
                </a:ln>
                <a:solidFill>
                  <a:srgbClr val="6699FF"/>
                </a:solidFill>
                <a:effectLst/>
                <a:uLnTx/>
                <a:uFillTx/>
                <a:latin typeface="+mn-lt"/>
                <a:ea typeface="+mn-ea"/>
                <a:cs typeface="+mn-cs"/>
              </a:rPr>
              <a:t>99.9%</a:t>
            </a:r>
          </a:p>
          <a:p>
            <a:pPr marL="193675" marR="0" lvl="0" indent="-193675" algn="l" defTabSz="914400" rtl="0" eaLnBrk="0" fontAlgn="base" latinLnBrk="0" hangingPunct="0">
              <a:lnSpc>
                <a:spcPct val="110000"/>
              </a:lnSpc>
              <a:spcBef>
                <a:spcPct val="0"/>
              </a:spcBef>
              <a:spcAft>
                <a:spcPct val="0"/>
              </a:spcAft>
              <a:buClrTx/>
              <a:buSzPct val="70000"/>
              <a:buFontTx/>
              <a:buNone/>
              <a:tabLst/>
              <a:defRPr/>
            </a:pPr>
            <a:endParaRPr kumimoji="1" lang="en-US" altLang="ja-JP" sz="2400" b="1" i="0" u="none" strike="noStrike" kern="0" cap="none" spc="0" normalizeH="0" baseline="0" noProof="0" dirty="0" smtClean="0">
              <a:ln>
                <a:noFill/>
              </a:ln>
              <a:solidFill>
                <a:srgbClr val="6699FF"/>
              </a:solidFill>
              <a:effectLst/>
              <a:uLnTx/>
              <a:uFillTx/>
              <a:latin typeface="+mn-lt"/>
              <a:ea typeface="+mn-ea"/>
              <a:cs typeface="+mn-cs"/>
            </a:endParaRPr>
          </a:p>
        </p:txBody>
      </p:sp>
    </p:spTree>
  </p:cSld>
  <p:clrMapOvr>
    <a:masterClrMapping/>
  </p:clrMapOvr>
  <p:transition advTm="1712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p:txBody>
          <a:bodyPr/>
          <a:lstStyle/>
          <a:p>
            <a:pPr eaLnBrk="1" hangingPunct="1">
              <a:defRPr/>
            </a:pPr>
            <a:r>
              <a:rPr lang="en-US" altLang="ja-JP" dirty="0" smtClean="0"/>
              <a:t>CLIO</a:t>
            </a:r>
            <a:endParaRPr lang="ja-JP" altLang="en-US" dirty="0" smtClean="0"/>
          </a:p>
        </p:txBody>
      </p:sp>
      <p:sp>
        <p:nvSpPr>
          <p:cNvPr id="41986" name="フッター プレースホルダ 3"/>
          <p:cNvSpPr>
            <a:spLocks noGrp="1"/>
          </p:cNvSpPr>
          <p:nvPr>
            <p:ph type="ftr" sz="quarter" idx="10"/>
          </p:nvPr>
        </p:nvSpPr>
        <p:spPr>
          <a:noFill/>
        </p:spPr>
        <p:txBody>
          <a:bodyPr/>
          <a:lstStyle/>
          <a:p>
            <a:pPr algn="ctr" rtl="0" fontAlgn="base">
              <a:spcBef>
                <a:spcPct val="0"/>
              </a:spcBef>
              <a:spcAft>
                <a:spcPct val="0"/>
              </a:spcAft>
            </a:pPr>
            <a:r>
              <a:rPr lang="ja-JP" altLang="en-US" sz="1200" b="1" kern="1200" smtClean="0">
                <a:solidFill>
                  <a:srgbClr val="EAEAEA"/>
                </a:solidFill>
                <a:latin typeface="Tahoma" pitchFamily="34" charset="0"/>
                <a:ea typeface="HGP創英角ｺﾞｼｯｸUB" pitchFamily="50" charset="-128"/>
                <a:cs typeface="+mn-cs"/>
              </a:rPr>
              <a:t>東京大学・物理学教室セミナー　</a:t>
            </a:r>
            <a:r>
              <a:rPr lang="en-US" altLang="ja-JP" sz="1200" b="1" kern="1200" smtClean="0">
                <a:solidFill>
                  <a:srgbClr val="EAEAEA"/>
                </a:solidFill>
                <a:latin typeface="Tahoma" pitchFamily="34" charset="0"/>
                <a:ea typeface="HGP創英角ｺﾞｼｯｸUB" pitchFamily="50" charset="-128"/>
                <a:cs typeface="+mn-cs"/>
              </a:rPr>
              <a:t>(2010</a:t>
            </a:r>
            <a:r>
              <a:rPr lang="ja-JP" altLang="en-US" sz="1200" b="1" kern="1200" smtClean="0">
                <a:solidFill>
                  <a:srgbClr val="EAEAEA"/>
                </a:solidFill>
                <a:latin typeface="Tahoma" pitchFamily="34" charset="0"/>
                <a:ea typeface="HGP創英角ｺﾞｼｯｸUB" pitchFamily="50" charset="-128"/>
                <a:cs typeface="+mn-cs"/>
              </a:rPr>
              <a:t>年</a:t>
            </a:r>
            <a:r>
              <a:rPr lang="en-US" altLang="ja-JP" sz="1200" b="1" kern="1200" smtClean="0">
                <a:solidFill>
                  <a:srgbClr val="EAEAEA"/>
                </a:solidFill>
                <a:latin typeface="Tahoma" pitchFamily="34" charset="0"/>
                <a:ea typeface="HGP創英角ｺﾞｼｯｸUB" pitchFamily="50" charset="-128"/>
                <a:cs typeface="+mn-cs"/>
              </a:rPr>
              <a:t>10</a:t>
            </a:r>
            <a:r>
              <a:rPr lang="ja-JP" altLang="en-US" sz="1200" b="1" kern="1200" smtClean="0">
                <a:solidFill>
                  <a:srgbClr val="EAEAEA"/>
                </a:solidFill>
                <a:latin typeface="Tahoma" pitchFamily="34" charset="0"/>
                <a:ea typeface="HGP創英角ｺﾞｼｯｸUB" pitchFamily="50" charset="-128"/>
                <a:cs typeface="+mn-cs"/>
              </a:rPr>
              <a:t>月</a:t>
            </a:r>
            <a:r>
              <a:rPr lang="en-US" altLang="ja-JP" sz="1200" b="1" kern="1200" smtClean="0">
                <a:solidFill>
                  <a:srgbClr val="EAEAEA"/>
                </a:solidFill>
                <a:latin typeface="Tahoma" pitchFamily="34" charset="0"/>
                <a:ea typeface="HGP創英角ｺﾞｼｯｸUB" pitchFamily="50" charset="-128"/>
                <a:cs typeface="+mn-cs"/>
              </a:rPr>
              <a:t>1</a:t>
            </a:r>
            <a:r>
              <a:rPr lang="ja-JP" altLang="en-US" sz="1200" b="1" kern="1200" smtClean="0">
                <a:solidFill>
                  <a:srgbClr val="EAEAEA"/>
                </a:solidFill>
                <a:latin typeface="Tahoma" pitchFamily="34" charset="0"/>
                <a:ea typeface="HGP創英角ｺﾞｼｯｸUB" pitchFamily="50" charset="-128"/>
                <a:cs typeface="+mn-cs"/>
              </a:rPr>
              <a:t>日</a:t>
            </a:r>
            <a:r>
              <a:rPr lang="en-US" altLang="ja-JP" sz="1200" b="1" kern="1200" smtClean="0">
                <a:solidFill>
                  <a:srgbClr val="EAEAEA"/>
                </a:solidFill>
                <a:latin typeface="Tahoma" pitchFamily="34" charset="0"/>
                <a:ea typeface="HGP創英角ｺﾞｼｯｸUB" pitchFamily="50" charset="-128"/>
                <a:cs typeface="+mn-cs"/>
              </a:rPr>
              <a:t>, </a:t>
            </a:r>
            <a:r>
              <a:rPr lang="ja-JP" altLang="en-US" sz="1200" b="1" kern="1200" smtClean="0">
                <a:solidFill>
                  <a:srgbClr val="EAEAEA"/>
                </a:solidFill>
                <a:latin typeface="Tahoma" pitchFamily="34" charset="0"/>
                <a:ea typeface="HGP創英角ｺﾞｼｯｸUB" pitchFamily="50" charset="-128"/>
                <a:cs typeface="+mn-cs"/>
              </a:rPr>
              <a:t>東京大学</a:t>
            </a:r>
            <a:r>
              <a:rPr lang="en-US" altLang="ja-JP" sz="1200" b="1" kern="1200" smtClean="0">
                <a:solidFill>
                  <a:srgbClr val="EAEAEA"/>
                </a:solidFill>
                <a:latin typeface="Tahoma" pitchFamily="34" charset="0"/>
                <a:ea typeface="HGP創英角ｺﾞｼｯｸUB" pitchFamily="50" charset="-128"/>
                <a:cs typeface="+mn-cs"/>
              </a:rPr>
              <a:t>)</a:t>
            </a:r>
            <a:endParaRPr lang="en-US" altLang="ja-JP" sz="1200" b="1" kern="1200">
              <a:solidFill>
                <a:srgbClr val="EAEAEA"/>
              </a:solidFill>
              <a:latin typeface="Tahoma" pitchFamily="34" charset="0"/>
              <a:ea typeface="HGP創英角ｺﾞｼｯｸUB" pitchFamily="50" charset="-128"/>
              <a:cs typeface="+mn-cs"/>
            </a:endParaRPr>
          </a:p>
        </p:txBody>
      </p:sp>
      <p:graphicFrame>
        <p:nvGraphicFramePr>
          <p:cNvPr id="356354" name="Object 2">
            <a:hlinkClick r:id="rId4" action="ppaction://hlinkfile"/>
          </p:cNvPr>
          <p:cNvGraphicFramePr>
            <a:graphicFrameLocks noChangeAspect="1"/>
          </p:cNvGraphicFramePr>
          <p:nvPr/>
        </p:nvGraphicFramePr>
        <p:xfrm>
          <a:off x="928662" y="785794"/>
          <a:ext cx="7500990" cy="5632894"/>
        </p:xfrm>
        <a:graphic>
          <a:graphicData uri="http://schemas.openxmlformats.org/presentationml/2006/ole">
            <p:oleObj spid="_x0000_s2050" name="Acrobat Document" r:id="rId5" imgW="6143760" imgH="4608000" progId="AcroExch.Document.7">
              <p:embed/>
            </p:oleObj>
          </a:graphicData>
        </a:graphic>
      </p:graphicFrame>
      <p:sp>
        <p:nvSpPr>
          <p:cNvPr id="6" name="テキスト ボックス 5"/>
          <p:cNvSpPr txBox="1"/>
          <p:nvPr/>
        </p:nvSpPr>
        <p:spPr>
          <a:xfrm>
            <a:off x="6215074" y="857232"/>
            <a:ext cx="2928958" cy="461665"/>
          </a:xfrm>
          <a:prstGeom prst="rect">
            <a:avLst/>
          </a:prstGeom>
          <a:noFill/>
        </p:spPr>
        <p:txBody>
          <a:bodyPr wrap="square" rtlCol="0">
            <a:spAutoFit/>
          </a:bodyPr>
          <a:lstStyle/>
          <a:p>
            <a:pPr algn="l">
              <a:buNone/>
            </a:pPr>
            <a:r>
              <a:rPr kumimoji="1" lang="en-US" altLang="ja-JP" sz="1200" dirty="0" err="1" smtClean="0">
                <a:solidFill>
                  <a:srgbClr val="1C1C1C"/>
                </a:solidFill>
              </a:rPr>
              <a:t>T.Uchiyama</a:t>
            </a:r>
            <a:r>
              <a:rPr kumimoji="1" lang="ja-JP" altLang="en-US" sz="1200" dirty="0" smtClean="0">
                <a:solidFill>
                  <a:srgbClr val="1C1C1C"/>
                </a:solidFill>
              </a:rPr>
              <a:t>　　</a:t>
            </a:r>
            <a:endParaRPr kumimoji="1" lang="en-US" altLang="ja-JP" sz="1200" dirty="0" smtClean="0">
              <a:solidFill>
                <a:srgbClr val="1C1C1C"/>
              </a:solidFill>
            </a:endParaRPr>
          </a:p>
          <a:p>
            <a:pPr algn="l">
              <a:buNone/>
            </a:pPr>
            <a:r>
              <a:rPr kumimoji="1" lang="en-US" altLang="ja-JP" sz="1200" dirty="0" smtClean="0">
                <a:solidFill>
                  <a:srgbClr val="1C1C1C"/>
                </a:solidFill>
              </a:rPr>
              <a:t>March 29, 2009 </a:t>
            </a:r>
            <a:r>
              <a:rPr lang="en-US" altLang="ja-JP" sz="1200" dirty="0" smtClean="0">
                <a:solidFill>
                  <a:srgbClr val="1C1C1C"/>
                </a:solidFill>
              </a:rPr>
              <a:t>JPS Meeting</a:t>
            </a:r>
            <a:endParaRPr kumimoji="1" lang="ja-JP" altLang="en-US" sz="1200" dirty="0">
              <a:solidFill>
                <a:srgbClr val="1C1C1C"/>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bwMode="auto">
          <a:xfrm>
            <a:off x="642910" y="1285860"/>
            <a:ext cx="8286808" cy="5072098"/>
          </a:xfrm>
          <a:prstGeom prst="roundRect">
            <a:avLst>
              <a:gd name="adj" fmla="val 2202"/>
            </a:avLst>
          </a:prstGeom>
          <a:solidFill>
            <a:srgbClr val="FFFFFF">
              <a:alpha val="90000"/>
            </a:srgbClr>
          </a:solidFill>
          <a:ln w="15875"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pic>
        <p:nvPicPr>
          <p:cNvPr id="8" name="Picture 4"/>
          <p:cNvPicPr>
            <a:picLocks noChangeAspect="1" noChangeArrowheads="1"/>
          </p:cNvPicPr>
          <p:nvPr/>
        </p:nvPicPr>
        <p:blipFill>
          <a:blip r:embed="rId3" cstate="print"/>
          <a:srcRect/>
          <a:stretch>
            <a:fillRect/>
          </a:stretch>
        </p:blipFill>
        <p:spPr bwMode="auto">
          <a:xfrm>
            <a:off x="714349" y="1375317"/>
            <a:ext cx="5929354" cy="5065769"/>
          </a:xfrm>
          <a:prstGeom prst="rect">
            <a:avLst/>
          </a:prstGeom>
          <a:noFill/>
          <a:ln w="25400" cap="flat">
            <a:noFill/>
            <a:miter lim="800000"/>
            <a:headEnd/>
            <a:tailEnd/>
          </a:ln>
        </p:spPr>
      </p:pic>
      <p:sp>
        <p:nvSpPr>
          <p:cNvPr id="1494018" name="Rectangle 2"/>
          <p:cNvSpPr>
            <a:spLocks noGrp="1" noChangeArrowheads="1"/>
          </p:cNvSpPr>
          <p:nvPr>
            <p:ph type="title"/>
          </p:nvPr>
        </p:nvSpPr>
        <p:spPr/>
        <p:txBody>
          <a:bodyPr/>
          <a:lstStyle/>
          <a:p>
            <a:pPr eaLnBrk="1" hangingPunct="1">
              <a:defRPr/>
            </a:pPr>
            <a:r>
              <a:rPr lang="en-US" altLang="ja-JP" dirty="0" smtClean="0"/>
              <a:t>CLIO sensitivity</a:t>
            </a:r>
            <a:endParaRPr lang="ja-JP" altLang="en-US" dirty="0" smtClean="0"/>
          </a:p>
        </p:txBody>
      </p:sp>
      <p:sp>
        <p:nvSpPr>
          <p:cNvPr id="41986" name="フッター プレースホルダ 3"/>
          <p:cNvSpPr>
            <a:spLocks noGrp="1"/>
          </p:cNvSpPr>
          <p:nvPr>
            <p:ph type="ftr" sz="quarter" idx="10"/>
          </p:nvPr>
        </p:nvSpPr>
        <p:spPr>
          <a:noFill/>
        </p:spPr>
        <p:txBody>
          <a:bodyPr/>
          <a:lstStyle/>
          <a:p>
            <a:pPr algn="ctr" rtl="0" fontAlgn="base">
              <a:spcBef>
                <a:spcPct val="0"/>
              </a:spcBef>
              <a:spcAft>
                <a:spcPct val="0"/>
              </a:spcAft>
            </a:pPr>
            <a:r>
              <a:rPr lang="ja-JP" altLang="en-US" sz="1200" b="1" kern="1200" smtClean="0">
                <a:solidFill>
                  <a:srgbClr val="EAEAEA"/>
                </a:solidFill>
                <a:latin typeface="Tahoma" pitchFamily="34" charset="0"/>
                <a:ea typeface="HGP創英角ｺﾞｼｯｸUB" pitchFamily="50" charset="-128"/>
                <a:cs typeface="+mn-cs"/>
              </a:rPr>
              <a:t>東京大学・物理学教室セミナー　</a:t>
            </a:r>
            <a:r>
              <a:rPr lang="en-US" altLang="ja-JP" sz="1200" b="1" kern="1200" smtClean="0">
                <a:solidFill>
                  <a:srgbClr val="EAEAEA"/>
                </a:solidFill>
                <a:latin typeface="Tahoma" pitchFamily="34" charset="0"/>
                <a:ea typeface="HGP創英角ｺﾞｼｯｸUB" pitchFamily="50" charset="-128"/>
                <a:cs typeface="+mn-cs"/>
              </a:rPr>
              <a:t>(2010</a:t>
            </a:r>
            <a:r>
              <a:rPr lang="ja-JP" altLang="en-US" sz="1200" b="1" kern="1200" smtClean="0">
                <a:solidFill>
                  <a:srgbClr val="EAEAEA"/>
                </a:solidFill>
                <a:latin typeface="Tahoma" pitchFamily="34" charset="0"/>
                <a:ea typeface="HGP創英角ｺﾞｼｯｸUB" pitchFamily="50" charset="-128"/>
                <a:cs typeface="+mn-cs"/>
              </a:rPr>
              <a:t>年</a:t>
            </a:r>
            <a:r>
              <a:rPr lang="en-US" altLang="ja-JP" sz="1200" b="1" kern="1200" smtClean="0">
                <a:solidFill>
                  <a:srgbClr val="EAEAEA"/>
                </a:solidFill>
                <a:latin typeface="Tahoma" pitchFamily="34" charset="0"/>
                <a:ea typeface="HGP創英角ｺﾞｼｯｸUB" pitchFamily="50" charset="-128"/>
                <a:cs typeface="+mn-cs"/>
              </a:rPr>
              <a:t>10</a:t>
            </a:r>
            <a:r>
              <a:rPr lang="ja-JP" altLang="en-US" sz="1200" b="1" kern="1200" smtClean="0">
                <a:solidFill>
                  <a:srgbClr val="EAEAEA"/>
                </a:solidFill>
                <a:latin typeface="Tahoma" pitchFamily="34" charset="0"/>
                <a:ea typeface="HGP創英角ｺﾞｼｯｸUB" pitchFamily="50" charset="-128"/>
                <a:cs typeface="+mn-cs"/>
              </a:rPr>
              <a:t>月</a:t>
            </a:r>
            <a:r>
              <a:rPr lang="en-US" altLang="ja-JP" sz="1200" b="1" kern="1200" smtClean="0">
                <a:solidFill>
                  <a:srgbClr val="EAEAEA"/>
                </a:solidFill>
                <a:latin typeface="Tahoma" pitchFamily="34" charset="0"/>
                <a:ea typeface="HGP創英角ｺﾞｼｯｸUB" pitchFamily="50" charset="-128"/>
                <a:cs typeface="+mn-cs"/>
              </a:rPr>
              <a:t>1</a:t>
            </a:r>
            <a:r>
              <a:rPr lang="ja-JP" altLang="en-US" sz="1200" b="1" kern="1200" smtClean="0">
                <a:solidFill>
                  <a:srgbClr val="EAEAEA"/>
                </a:solidFill>
                <a:latin typeface="Tahoma" pitchFamily="34" charset="0"/>
                <a:ea typeface="HGP創英角ｺﾞｼｯｸUB" pitchFamily="50" charset="-128"/>
                <a:cs typeface="+mn-cs"/>
              </a:rPr>
              <a:t>日</a:t>
            </a:r>
            <a:r>
              <a:rPr lang="en-US" altLang="ja-JP" sz="1200" b="1" kern="1200" smtClean="0">
                <a:solidFill>
                  <a:srgbClr val="EAEAEA"/>
                </a:solidFill>
                <a:latin typeface="Tahoma" pitchFamily="34" charset="0"/>
                <a:ea typeface="HGP創英角ｺﾞｼｯｸUB" pitchFamily="50" charset="-128"/>
                <a:cs typeface="+mn-cs"/>
              </a:rPr>
              <a:t>, </a:t>
            </a:r>
            <a:r>
              <a:rPr lang="ja-JP" altLang="en-US" sz="1200" b="1" kern="1200" smtClean="0">
                <a:solidFill>
                  <a:srgbClr val="EAEAEA"/>
                </a:solidFill>
                <a:latin typeface="Tahoma" pitchFamily="34" charset="0"/>
                <a:ea typeface="HGP創英角ｺﾞｼｯｸUB" pitchFamily="50" charset="-128"/>
                <a:cs typeface="+mn-cs"/>
              </a:rPr>
              <a:t>東京大学</a:t>
            </a:r>
            <a:r>
              <a:rPr lang="en-US" altLang="ja-JP" sz="1200" b="1" kern="1200" smtClean="0">
                <a:solidFill>
                  <a:srgbClr val="EAEAEA"/>
                </a:solidFill>
                <a:latin typeface="Tahoma" pitchFamily="34" charset="0"/>
                <a:ea typeface="HGP創英角ｺﾞｼｯｸUB" pitchFamily="50" charset="-128"/>
                <a:cs typeface="+mn-cs"/>
              </a:rPr>
              <a:t>)</a:t>
            </a:r>
            <a:endParaRPr lang="en-US" altLang="ja-JP" sz="1200" b="1" kern="1200">
              <a:solidFill>
                <a:srgbClr val="EAEAEA"/>
              </a:solidFill>
              <a:latin typeface="Tahoma" pitchFamily="34" charset="0"/>
              <a:ea typeface="HGP創英角ｺﾞｼｯｸUB" pitchFamily="50" charset="-128"/>
              <a:cs typeface="+mn-cs"/>
            </a:endParaRPr>
          </a:p>
        </p:txBody>
      </p:sp>
      <p:sp>
        <p:nvSpPr>
          <p:cNvPr id="6" name="テキスト ボックス 5"/>
          <p:cNvSpPr txBox="1"/>
          <p:nvPr/>
        </p:nvSpPr>
        <p:spPr>
          <a:xfrm>
            <a:off x="7358082" y="5929330"/>
            <a:ext cx="1643074" cy="400110"/>
          </a:xfrm>
          <a:prstGeom prst="rect">
            <a:avLst/>
          </a:prstGeom>
          <a:noFill/>
        </p:spPr>
        <p:txBody>
          <a:bodyPr wrap="square" rtlCol="0">
            <a:spAutoFit/>
          </a:bodyPr>
          <a:lstStyle/>
          <a:p>
            <a:pPr algn="l">
              <a:buNone/>
            </a:pPr>
            <a:r>
              <a:rPr kumimoji="1" lang="en-US" altLang="ja-JP" sz="1000" dirty="0" err="1" smtClean="0">
                <a:solidFill>
                  <a:srgbClr val="1C1C1C"/>
                </a:solidFill>
              </a:rPr>
              <a:t>T.Uchiyama</a:t>
            </a:r>
            <a:r>
              <a:rPr kumimoji="1" lang="ja-JP" altLang="en-US" sz="1000" dirty="0" smtClean="0">
                <a:solidFill>
                  <a:srgbClr val="1C1C1C"/>
                </a:solidFill>
              </a:rPr>
              <a:t>　　</a:t>
            </a:r>
            <a:endParaRPr kumimoji="1" lang="en-US" altLang="ja-JP" sz="1000" dirty="0" smtClean="0">
              <a:solidFill>
                <a:srgbClr val="1C1C1C"/>
              </a:solidFill>
            </a:endParaRPr>
          </a:p>
          <a:p>
            <a:pPr algn="l">
              <a:buNone/>
            </a:pPr>
            <a:r>
              <a:rPr kumimoji="1" lang="en-US" altLang="ja-JP" sz="1000" dirty="0" smtClean="0">
                <a:solidFill>
                  <a:srgbClr val="1C1C1C"/>
                </a:solidFill>
              </a:rPr>
              <a:t>GWADW2010</a:t>
            </a:r>
            <a:endParaRPr kumimoji="1" lang="ja-JP" altLang="en-US" sz="1000" dirty="0">
              <a:solidFill>
                <a:srgbClr val="1C1C1C"/>
              </a:solidFill>
            </a:endParaRPr>
          </a:p>
        </p:txBody>
      </p:sp>
      <p:sp>
        <p:nvSpPr>
          <p:cNvPr id="13" name="Rectangle 3"/>
          <p:cNvSpPr txBox="1">
            <a:spLocks noChangeArrowheads="1"/>
          </p:cNvSpPr>
          <p:nvPr/>
        </p:nvSpPr>
        <p:spPr>
          <a:xfrm>
            <a:off x="1071538" y="857232"/>
            <a:ext cx="7858180" cy="785818"/>
          </a:xfrm>
          <a:prstGeom prst="rect">
            <a:avLst/>
          </a:prstGeom>
        </p:spPr>
        <p:txBody>
          <a:bodyPr/>
          <a:lstStyle/>
          <a:p>
            <a:pPr marL="193675" marR="0" lvl="0" indent="-193675" algn="l" defTabSz="914400" rtl="0" eaLnBrk="0" fontAlgn="base" latinLnBrk="0" hangingPunct="0">
              <a:lnSpc>
                <a:spcPct val="110000"/>
              </a:lnSpc>
              <a:spcBef>
                <a:spcPct val="0"/>
              </a:spcBef>
              <a:spcAft>
                <a:spcPct val="0"/>
              </a:spcAft>
              <a:buClrTx/>
              <a:buSzPct val="70000"/>
              <a:buFont typeface="Wingdings" pitchFamily="2" charset="2"/>
              <a:buNone/>
              <a:tabLst/>
              <a:defRPr/>
            </a:pPr>
            <a:r>
              <a:rPr lang="en-US" altLang="ja-JP" sz="2000" b="1" kern="0" dirty="0" smtClean="0">
                <a:solidFill>
                  <a:srgbClr val="EAEAEA"/>
                </a:solidFill>
                <a:latin typeface="+mn-lt"/>
                <a:ea typeface="+mn-ea"/>
              </a:rPr>
              <a:t>Sensitivity improvement with cryogenic operation</a:t>
            </a:r>
          </a:p>
        </p:txBody>
      </p:sp>
      <p:grpSp>
        <p:nvGrpSpPr>
          <p:cNvPr id="2" name="グループ化 17"/>
          <p:cNvGrpSpPr/>
          <p:nvPr/>
        </p:nvGrpSpPr>
        <p:grpSpPr>
          <a:xfrm>
            <a:off x="3143240" y="2000240"/>
            <a:ext cx="5788989" cy="3786214"/>
            <a:chOff x="3143240" y="2000240"/>
            <a:chExt cx="5788989" cy="3786214"/>
          </a:xfrm>
        </p:grpSpPr>
        <p:sp>
          <p:nvSpPr>
            <p:cNvPr id="11" name="角丸四角形 10"/>
            <p:cNvSpPr/>
            <p:nvPr/>
          </p:nvSpPr>
          <p:spPr bwMode="auto">
            <a:xfrm>
              <a:off x="4429124" y="2000240"/>
              <a:ext cx="4357718" cy="3786214"/>
            </a:xfrm>
            <a:prstGeom prst="roundRect">
              <a:avLst>
                <a:gd name="adj" fmla="val 2202"/>
              </a:avLst>
            </a:prstGeom>
            <a:solidFill>
              <a:srgbClr val="FFFFFF">
                <a:alpha val="90000"/>
              </a:srgbClr>
            </a:solidFill>
            <a:ln w="50800" cap="flat" cmpd="sng" algn="ctr">
              <a:solidFill>
                <a:srgbClr val="000000">
                  <a:alpha val="8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pic>
          <p:nvPicPr>
            <p:cNvPr id="10" name="Picture 3"/>
            <p:cNvPicPr>
              <a:picLocks noChangeAspect="1" noChangeArrowheads="1"/>
            </p:cNvPicPr>
            <p:nvPr/>
          </p:nvPicPr>
          <p:blipFill>
            <a:blip r:embed="rId4" cstate="print"/>
            <a:srcRect/>
            <a:stretch>
              <a:fillRect/>
            </a:stretch>
          </p:blipFill>
          <p:spPr bwMode="auto">
            <a:xfrm>
              <a:off x="4500562" y="2000240"/>
              <a:ext cx="4431667" cy="3786214"/>
            </a:xfrm>
            <a:prstGeom prst="rect">
              <a:avLst/>
            </a:prstGeom>
            <a:noFill/>
            <a:ln w="25400" cap="flat">
              <a:noFill/>
              <a:miter lim="800000"/>
              <a:headEnd/>
              <a:tailEnd/>
            </a:ln>
          </p:spPr>
        </p:pic>
        <p:sp>
          <p:nvSpPr>
            <p:cNvPr id="15" name="角丸四角形 14"/>
            <p:cNvSpPr/>
            <p:nvPr/>
          </p:nvSpPr>
          <p:spPr bwMode="auto">
            <a:xfrm>
              <a:off x="3143240" y="4572008"/>
              <a:ext cx="428628" cy="642942"/>
            </a:xfrm>
            <a:prstGeom prst="roundRect">
              <a:avLst>
                <a:gd name="adj" fmla="val 2202"/>
              </a:avLst>
            </a:prstGeom>
            <a:noFill/>
            <a:ln w="50800" cap="flat" cmpd="sng" algn="ctr">
              <a:solidFill>
                <a:srgbClr val="000000">
                  <a:alpha val="8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sp>
          <p:nvSpPr>
            <p:cNvPr id="17" name="右矢印 16"/>
            <p:cNvSpPr/>
            <p:nvPr/>
          </p:nvSpPr>
          <p:spPr bwMode="auto">
            <a:xfrm rot="19869224">
              <a:off x="3688980" y="4493298"/>
              <a:ext cx="652664" cy="357190"/>
            </a:xfrm>
            <a:prstGeom prst="rightArrow">
              <a:avLst/>
            </a:prstGeom>
            <a:solidFill>
              <a:srgbClr val="FFFFFF">
                <a:alpha val="10000"/>
              </a:srgbClr>
            </a:solidFill>
            <a:ln w="47625" cap="flat" cmpd="sng" algn="ctr">
              <a:solidFill>
                <a:srgbClr val="000000">
                  <a:alpha val="8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Rectangle 2"/>
          <p:cNvSpPr>
            <a:spLocks noGrp="1" noChangeArrowheads="1"/>
          </p:cNvSpPr>
          <p:nvPr>
            <p:ph type="title"/>
          </p:nvPr>
        </p:nvSpPr>
        <p:spPr/>
        <p:txBody>
          <a:bodyPr/>
          <a:lstStyle/>
          <a:p>
            <a:r>
              <a:rPr lang="ja-JP" altLang="en-US"/>
              <a:t>観測周波数帯と観測対象</a:t>
            </a:r>
          </a:p>
        </p:txBody>
      </p:sp>
      <p:sp>
        <p:nvSpPr>
          <p:cNvPr id="33"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a:p>
        </p:txBody>
      </p:sp>
      <p:sp>
        <p:nvSpPr>
          <p:cNvPr id="1106947" name="AutoShape 3"/>
          <p:cNvSpPr>
            <a:spLocks noChangeAspect="1" noChangeArrowheads="1"/>
          </p:cNvSpPr>
          <p:nvPr/>
        </p:nvSpPr>
        <p:spPr bwMode="auto">
          <a:xfrm>
            <a:off x="900113" y="2205038"/>
            <a:ext cx="7632700" cy="4222750"/>
          </a:xfrm>
          <a:prstGeom prst="roundRect">
            <a:avLst>
              <a:gd name="adj" fmla="val 1917"/>
            </a:avLst>
          </a:prstGeom>
          <a:solidFill>
            <a:srgbClr val="FFFFFF">
              <a:alpha val="10001"/>
            </a:srgbClr>
          </a:solidFill>
          <a:ln w="9525">
            <a:noFill/>
            <a:round/>
            <a:headEnd/>
            <a:tailEnd/>
          </a:ln>
          <a:effectLst/>
        </p:spPr>
        <p:txBody>
          <a:bodyPr anchor="ctr">
            <a:spAutoFit/>
          </a:bodyPr>
          <a:lstStyle/>
          <a:p>
            <a:endParaRPr lang="ja-JP" altLang="en-US"/>
          </a:p>
        </p:txBody>
      </p:sp>
      <p:pic>
        <p:nvPicPr>
          <p:cNvPr id="1106948" name="Picture 4"/>
          <p:cNvPicPr>
            <a:picLocks noChangeAspect="1" noChangeArrowheads="1"/>
          </p:cNvPicPr>
          <p:nvPr/>
        </p:nvPicPr>
        <p:blipFill>
          <a:blip r:embed="rId4" cstate="print"/>
          <a:srcRect/>
          <a:stretch>
            <a:fillRect/>
          </a:stretch>
        </p:blipFill>
        <p:spPr bwMode="auto">
          <a:xfrm>
            <a:off x="993775" y="2181225"/>
            <a:ext cx="7343775" cy="4271963"/>
          </a:xfrm>
          <a:prstGeom prst="rect">
            <a:avLst/>
          </a:prstGeom>
          <a:noFill/>
          <a:ln w="15875">
            <a:noFill/>
            <a:miter lim="800000"/>
            <a:headEnd/>
            <a:tailEnd/>
          </a:ln>
          <a:effectLst/>
        </p:spPr>
      </p:pic>
      <p:sp>
        <p:nvSpPr>
          <p:cNvPr id="1106949" name="Freeform 5"/>
          <p:cNvSpPr>
            <a:spLocks noChangeAspect="1"/>
          </p:cNvSpPr>
          <p:nvPr/>
        </p:nvSpPr>
        <p:spPr bwMode="auto">
          <a:xfrm>
            <a:off x="4859338" y="2420938"/>
            <a:ext cx="1438275" cy="3330575"/>
          </a:xfrm>
          <a:custGeom>
            <a:avLst/>
            <a:gdLst/>
            <a:ahLst/>
            <a:cxnLst>
              <a:cxn ang="0">
                <a:pos x="768" y="1776"/>
              </a:cxn>
              <a:cxn ang="0">
                <a:pos x="384" y="0"/>
              </a:cxn>
              <a:cxn ang="0">
                <a:pos x="0" y="0"/>
              </a:cxn>
              <a:cxn ang="0">
                <a:pos x="432" y="1776"/>
              </a:cxn>
              <a:cxn ang="0">
                <a:pos x="768" y="1776"/>
              </a:cxn>
            </a:cxnLst>
            <a:rect l="0" t="0" r="r" b="b"/>
            <a:pathLst>
              <a:path w="768" h="1776">
                <a:moveTo>
                  <a:pt x="768" y="1776"/>
                </a:moveTo>
                <a:lnTo>
                  <a:pt x="384" y="0"/>
                </a:lnTo>
                <a:lnTo>
                  <a:pt x="0" y="0"/>
                </a:lnTo>
                <a:lnTo>
                  <a:pt x="432" y="1776"/>
                </a:lnTo>
                <a:lnTo>
                  <a:pt x="768" y="1776"/>
                </a:lnTo>
                <a:close/>
              </a:path>
            </a:pathLst>
          </a:custGeom>
          <a:solidFill>
            <a:srgbClr val="C0C0C0">
              <a:alpha val="20000"/>
            </a:srgbClr>
          </a:solidFill>
          <a:ln w="15875" cap="flat" cmpd="sng">
            <a:noFill/>
            <a:prstDash val="solid"/>
            <a:round/>
            <a:headEnd/>
            <a:tailEnd/>
          </a:ln>
          <a:effectLst/>
        </p:spPr>
        <p:txBody>
          <a:bodyPr wrap="none" anchor="ctr">
            <a:spAutoFit/>
          </a:bodyPr>
          <a:lstStyle/>
          <a:p>
            <a:endParaRPr lang="ja-JP" altLang="en-US"/>
          </a:p>
        </p:txBody>
      </p:sp>
      <p:sp>
        <p:nvSpPr>
          <p:cNvPr id="1106950" name="Rectangle 6"/>
          <p:cNvSpPr>
            <a:spLocks noChangeAspect="1" noChangeArrowheads="1"/>
          </p:cNvSpPr>
          <p:nvPr/>
        </p:nvSpPr>
        <p:spPr bwMode="auto">
          <a:xfrm>
            <a:off x="3419475" y="4557713"/>
            <a:ext cx="1992313" cy="806450"/>
          </a:xfrm>
          <a:prstGeom prst="rect">
            <a:avLst/>
          </a:prstGeom>
          <a:noFill/>
          <a:ln w="9525">
            <a:noFill/>
            <a:miter lim="800000"/>
            <a:headEnd/>
            <a:tailEnd/>
          </a:ln>
          <a:effectLst/>
        </p:spPr>
        <p:txBody>
          <a:bodyPr wrap="none">
            <a:spAutoFit/>
          </a:bodyPr>
          <a:lstStyle/>
          <a:p>
            <a:pPr algn="l">
              <a:lnSpc>
                <a:spcPct val="90000"/>
              </a:lnSpc>
              <a:buFontTx/>
              <a:buNone/>
            </a:pPr>
            <a:r>
              <a:rPr lang="en-US" altLang="ja-JP" sz="1600" b="1">
                <a:solidFill>
                  <a:srgbClr val="CC99FF"/>
                </a:solidFill>
                <a:latin typeface="Tahoma" pitchFamily="34" charset="0"/>
              </a:rPr>
              <a:t>  DECIGO</a:t>
            </a:r>
            <a:r>
              <a:rPr lang="en-US" altLang="ja-JP" sz="1200" b="1">
                <a:solidFill>
                  <a:srgbClr val="CC99FF"/>
                </a:solidFill>
                <a:latin typeface="Tahoma" pitchFamily="34" charset="0"/>
              </a:rPr>
              <a:t> </a:t>
            </a:r>
          </a:p>
          <a:p>
            <a:pPr algn="l">
              <a:lnSpc>
                <a:spcPct val="90000"/>
              </a:lnSpc>
              <a:buFontTx/>
              <a:buNone/>
            </a:pPr>
            <a:r>
              <a:rPr lang="en-US" altLang="ja-JP" sz="1600" b="1">
                <a:solidFill>
                  <a:srgbClr val="CC99FF"/>
                </a:solidFill>
                <a:latin typeface="Tahoma" pitchFamily="34" charset="0"/>
              </a:rPr>
              <a:t>  </a:t>
            </a:r>
            <a:r>
              <a:rPr lang="ja-JP" altLang="en-US" sz="1000" b="1">
                <a:solidFill>
                  <a:srgbClr val="CC99FF"/>
                </a:solidFill>
                <a:latin typeface="Tahoma" pitchFamily="34" charset="0"/>
              </a:rPr>
              <a:t>基線長 </a:t>
            </a:r>
            <a:r>
              <a:rPr lang="en-US" altLang="ja-JP" sz="1000" b="1">
                <a:solidFill>
                  <a:srgbClr val="CC99FF"/>
                </a:solidFill>
                <a:latin typeface="Tahoma" pitchFamily="34" charset="0"/>
              </a:rPr>
              <a:t>10</a:t>
            </a:r>
            <a:r>
              <a:rPr lang="en-US" altLang="ja-JP" sz="1000" b="1" baseline="30000">
                <a:solidFill>
                  <a:srgbClr val="CC99FF"/>
                </a:solidFill>
                <a:latin typeface="Tahoma" pitchFamily="34" charset="0"/>
              </a:rPr>
              <a:t>7</a:t>
            </a:r>
            <a:r>
              <a:rPr lang="en-US" altLang="ja-JP" sz="1000" b="1">
                <a:solidFill>
                  <a:srgbClr val="CC99FF"/>
                </a:solidFill>
                <a:latin typeface="Tahoma" pitchFamily="34" charset="0"/>
              </a:rPr>
              <a:t> m, </a:t>
            </a:r>
            <a:r>
              <a:rPr lang="ja-JP" altLang="en-US" sz="1000" b="1">
                <a:solidFill>
                  <a:srgbClr val="CC99FF"/>
                </a:solidFill>
                <a:latin typeface="Tahoma" pitchFamily="34" charset="0"/>
              </a:rPr>
              <a:t>マス </a:t>
            </a:r>
            <a:r>
              <a:rPr lang="en-US" altLang="ja-JP" sz="1000" b="1">
                <a:solidFill>
                  <a:srgbClr val="CC99FF"/>
                </a:solidFill>
                <a:latin typeface="Tahoma" pitchFamily="34" charset="0"/>
              </a:rPr>
              <a:t>100kg, </a:t>
            </a:r>
          </a:p>
          <a:p>
            <a:pPr algn="l">
              <a:lnSpc>
                <a:spcPct val="90000"/>
              </a:lnSpc>
              <a:buFontTx/>
              <a:buNone/>
            </a:pPr>
            <a:r>
              <a:rPr lang="en-US" altLang="ja-JP" sz="1000" b="1">
                <a:solidFill>
                  <a:srgbClr val="CC99FF"/>
                </a:solidFill>
                <a:latin typeface="Tahoma" pitchFamily="34" charset="0"/>
              </a:rPr>
              <a:t>   </a:t>
            </a:r>
            <a:r>
              <a:rPr lang="ja-JP" altLang="en-US" sz="1000" b="1">
                <a:solidFill>
                  <a:srgbClr val="CC99FF"/>
                </a:solidFill>
                <a:latin typeface="Tahoma" pitchFamily="34" charset="0"/>
              </a:rPr>
              <a:t>レーザー光 </a:t>
            </a:r>
            <a:r>
              <a:rPr lang="en-US" altLang="ja-JP" sz="1000" b="1">
                <a:solidFill>
                  <a:srgbClr val="CC99FF"/>
                </a:solidFill>
                <a:latin typeface="Tahoma" pitchFamily="34" charset="0"/>
              </a:rPr>
              <a:t>10W, </a:t>
            </a:r>
            <a:r>
              <a:rPr lang="ja-JP" altLang="en-US" sz="1000" b="1">
                <a:solidFill>
                  <a:srgbClr val="CC99FF"/>
                </a:solidFill>
                <a:latin typeface="Tahoma" pitchFamily="34" charset="0"/>
              </a:rPr>
              <a:t>波長 </a:t>
            </a:r>
            <a:r>
              <a:rPr lang="en-US" altLang="ja-JP" sz="1000" b="1">
                <a:solidFill>
                  <a:srgbClr val="CC99FF"/>
                </a:solidFill>
                <a:latin typeface="Tahoma" pitchFamily="34" charset="0"/>
              </a:rPr>
              <a:t>532nm</a:t>
            </a:r>
          </a:p>
          <a:p>
            <a:pPr algn="l">
              <a:lnSpc>
                <a:spcPct val="90000"/>
              </a:lnSpc>
              <a:buFontTx/>
              <a:buNone/>
            </a:pPr>
            <a:r>
              <a:rPr lang="en-US" altLang="ja-JP" sz="1000" b="1">
                <a:solidFill>
                  <a:srgbClr val="CC99FF"/>
                </a:solidFill>
                <a:latin typeface="Tahoma" pitchFamily="34" charset="0"/>
              </a:rPr>
              <a:t>   </a:t>
            </a:r>
            <a:r>
              <a:rPr lang="ja-JP" altLang="en-US" sz="1000" b="1">
                <a:solidFill>
                  <a:srgbClr val="CC99FF"/>
                </a:solidFill>
                <a:latin typeface="Tahoma" pitchFamily="34" charset="0"/>
              </a:rPr>
              <a:t>テレスコープ径 </a:t>
            </a:r>
            <a:r>
              <a:rPr lang="en-US" altLang="ja-JP" sz="1000" b="1">
                <a:solidFill>
                  <a:srgbClr val="CC99FF"/>
                </a:solidFill>
                <a:latin typeface="Tahoma" pitchFamily="34" charset="0"/>
              </a:rPr>
              <a:t>1m</a:t>
            </a:r>
          </a:p>
        </p:txBody>
      </p:sp>
      <p:grpSp>
        <p:nvGrpSpPr>
          <p:cNvPr id="2" name="Group 7"/>
          <p:cNvGrpSpPr>
            <a:grpSpLocks/>
          </p:cNvGrpSpPr>
          <p:nvPr/>
        </p:nvGrpSpPr>
        <p:grpSpPr bwMode="auto">
          <a:xfrm>
            <a:off x="6065838" y="2852738"/>
            <a:ext cx="1973262" cy="1922462"/>
            <a:chOff x="3821" y="1797"/>
            <a:chExt cx="1243" cy="1211"/>
          </a:xfrm>
        </p:grpSpPr>
        <p:sp>
          <p:nvSpPr>
            <p:cNvPr id="1106952" name="Freeform 8"/>
            <p:cNvSpPr>
              <a:spLocks noChangeAspect="1"/>
            </p:cNvSpPr>
            <p:nvPr/>
          </p:nvSpPr>
          <p:spPr bwMode="auto">
            <a:xfrm>
              <a:off x="4275" y="2113"/>
              <a:ext cx="453" cy="453"/>
            </a:xfrm>
            <a:custGeom>
              <a:avLst/>
              <a:gdLst/>
              <a:ahLst/>
              <a:cxnLst>
                <a:cxn ang="0">
                  <a:pos x="0" y="0"/>
                </a:cxn>
                <a:cxn ang="0">
                  <a:pos x="384" y="48"/>
                </a:cxn>
                <a:cxn ang="0">
                  <a:pos x="384" y="384"/>
                </a:cxn>
                <a:cxn ang="0">
                  <a:pos x="0" y="384"/>
                </a:cxn>
                <a:cxn ang="0">
                  <a:pos x="0" y="0"/>
                </a:cxn>
              </a:cxnLst>
              <a:rect l="0" t="0" r="r" b="b"/>
              <a:pathLst>
                <a:path w="384" h="384">
                  <a:moveTo>
                    <a:pt x="0" y="0"/>
                  </a:moveTo>
                  <a:lnTo>
                    <a:pt x="384" y="48"/>
                  </a:lnTo>
                  <a:lnTo>
                    <a:pt x="384" y="384"/>
                  </a:lnTo>
                  <a:lnTo>
                    <a:pt x="0" y="384"/>
                  </a:lnTo>
                  <a:lnTo>
                    <a:pt x="0" y="0"/>
                  </a:lnTo>
                  <a:close/>
                </a:path>
              </a:pathLst>
            </a:custGeom>
            <a:solidFill>
              <a:srgbClr val="FFFF99">
                <a:alpha val="50000"/>
              </a:srgbClr>
            </a:solidFill>
            <a:ln w="3175" cap="flat" cmpd="sng">
              <a:noFill/>
              <a:prstDash val="solid"/>
              <a:round/>
              <a:headEnd/>
              <a:tailEnd/>
            </a:ln>
            <a:effectLst/>
          </p:spPr>
          <p:txBody>
            <a:bodyPr wrap="none" anchor="ctr">
              <a:spAutoFit/>
            </a:bodyPr>
            <a:lstStyle/>
            <a:p>
              <a:endParaRPr lang="ja-JP" altLang="en-US"/>
            </a:p>
          </p:txBody>
        </p:sp>
        <p:sp>
          <p:nvSpPr>
            <p:cNvPr id="1106953" name="Freeform 9"/>
            <p:cNvSpPr>
              <a:spLocks noChangeAspect="1"/>
            </p:cNvSpPr>
            <p:nvPr/>
          </p:nvSpPr>
          <p:spPr bwMode="auto">
            <a:xfrm>
              <a:off x="3821" y="1965"/>
              <a:ext cx="964" cy="622"/>
            </a:xfrm>
            <a:custGeom>
              <a:avLst/>
              <a:gdLst/>
              <a:ahLst/>
              <a:cxnLst>
                <a:cxn ang="0">
                  <a:pos x="816" y="336"/>
                </a:cxn>
                <a:cxn ang="0">
                  <a:pos x="0" y="0"/>
                </a:cxn>
                <a:cxn ang="0">
                  <a:pos x="0" y="192"/>
                </a:cxn>
                <a:cxn ang="0">
                  <a:pos x="816" y="528"/>
                </a:cxn>
                <a:cxn ang="0">
                  <a:pos x="816" y="336"/>
                </a:cxn>
              </a:cxnLst>
              <a:rect l="0" t="0" r="r" b="b"/>
              <a:pathLst>
                <a:path w="816" h="528">
                  <a:moveTo>
                    <a:pt x="816" y="336"/>
                  </a:moveTo>
                  <a:lnTo>
                    <a:pt x="0" y="0"/>
                  </a:lnTo>
                  <a:lnTo>
                    <a:pt x="0" y="192"/>
                  </a:lnTo>
                  <a:lnTo>
                    <a:pt x="816" y="528"/>
                  </a:lnTo>
                  <a:lnTo>
                    <a:pt x="816" y="336"/>
                  </a:lnTo>
                  <a:close/>
                </a:path>
              </a:pathLst>
            </a:custGeom>
            <a:solidFill>
              <a:srgbClr val="CCFFCC">
                <a:alpha val="50000"/>
              </a:srgbClr>
            </a:solidFill>
            <a:ln w="15875" cap="flat" cmpd="sng">
              <a:noFill/>
              <a:prstDash val="solid"/>
              <a:round/>
              <a:headEnd/>
              <a:tailEnd/>
            </a:ln>
            <a:effectLst/>
          </p:spPr>
          <p:txBody>
            <a:bodyPr wrap="none" anchor="ctr">
              <a:spAutoFit/>
            </a:bodyPr>
            <a:lstStyle/>
            <a:p>
              <a:endParaRPr lang="ja-JP" altLang="en-US"/>
            </a:p>
          </p:txBody>
        </p:sp>
        <p:sp>
          <p:nvSpPr>
            <p:cNvPr id="1106954" name="Oval 10"/>
            <p:cNvSpPr>
              <a:spLocks noChangeAspect="1" noChangeArrowheads="1"/>
            </p:cNvSpPr>
            <p:nvPr/>
          </p:nvSpPr>
          <p:spPr bwMode="auto">
            <a:xfrm>
              <a:off x="4502" y="2587"/>
              <a:ext cx="113" cy="114"/>
            </a:xfrm>
            <a:prstGeom prst="ellipse">
              <a:avLst/>
            </a:prstGeom>
            <a:solidFill>
              <a:srgbClr val="FF9900"/>
            </a:solidFill>
            <a:ln w="15875">
              <a:noFill/>
              <a:round/>
              <a:headEnd/>
              <a:tailEnd/>
            </a:ln>
            <a:effectLst/>
          </p:spPr>
          <p:txBody>
            <a:bodyPr wrap="none" anchor="ctr">
              <a:spAutoFit/>
            </a:bodyPr>
            <a:lstStyle/>
            <a:p>
              <a:endParaRPr lang="ja-JP" altLang="en-US"/>
            </a:p>
          </p:txBody>
        </p:sp>
        <p:sp>
          <p:nvSpPr>
            <p:cNvPr id="1106955" name="Freeform 11"/>
            <p:cNvSpPr>
              <a:spLocks noChangeAspect="1"/>
            </p:cNvSpPr>
            <p:nvPr/>
          </p:nvSpPr>
          <p:spPr bwMode="auto">
            <a:xfrm>
              <a:off x="3821" y="2417"/>
              <a:ext cx="340" cy="567"/>
            </a:xfrm>
            <a:custGeom>
              <a:avLst/>
              <a:gdLst/>
              <a:ahLst/>
              <a:cxnLst>
                <a:cxn ang="0">
                  <a:pos x="0" y="0"/>
                </a:cxn>
                <a:cxn ang="0">
                  <a:pos x="288" y="96"/>
                </a:cxn>
                <a:cxn ang="0">
                  <a:pos x="288" y="480"/>
                </a:cxn>
                <a:cxn ang="0">
                  <a:pos x="48" y="432"/>
                </a:cxn>
                <a:cxn ang="0">
                  <a:pos x="0" y="0"/>
                </a:cxn>
              </a:cxnLst>
              <a:rect l="0" t="0" r="r" b="b"/>
              <a:pathLst>
                <a:path w="288" h="480">
                  <a:moveTo>
                    <a:pt x="0" y="0"/>
                  </a:moveTo>
                  <a:lnTo>
                    <a:pt x="288" y="96"/>
                  </a:lnTo>
                  <a:lnTo>
                    <a:pt x="288" y="480"/>
                  </a:lnTo>
                  <a:lnTo>
                    <a:pt x="48" y="432"/>
                  </a:lnTo>
                  <a:lnTo>
                    <a:pt x="0" y="0"/>
                  </a:lnTo>
                  <a:close/>
                </a:path>
              </a:pathLst>
            </a:custGeom>
            <a:solidFill>
              <a:srgbClr val="FFCC99">
                <a:alpha val="50000"/>
              </a:srgbClr>
            </a:solidFill>
            <a:ln w="15875" cap="flat" cmpd="sng">
              <a:noFill/>
              <a:prstDash val="solid"/>
              <a:round/>
              <a:headEnd/>
              <a:tailEnd/>
            </a:ln>
            <a:effectLst/>
          </p:spPr>
          <p:txBody>
            <a:bodyPr wrap="none" anchor="ctr">
              <a:spAutoFit/>
            </a:bodyPr>
            <a:lstStyle/>
            <a:p>
              <a:endParaRPr lang="ja-JP" altLang="en-US"/>
            </a:p>
          </p:txBody>
        </p:sp>
        <p:sp>
          <p:nvSpPr>
            <p:cNvPr id="1106956" name="Rectangle 12"/>
            <p:cNvSpPr>
              <a:spLocks noChangeAspect="1" noChangeArrowheads="1"/>
            </p:cNvSpPr>
            <p:nvPr/>
          </p:nvSpPr>
          <p:spPr bwMode="auto">
            <a:xfrm>
              <a:off x="4565" y="2796"/>
              <a:ext cx="447" cy="212"/>
            </a:xfrm>
            <a:prstGeom prst="rect">
              <a:avLst/>
            </a:prstGeom>
            <a:noFill/>
            <a:ln w="9525">
              <a:noFill/>
              <a:miter lim="800000"/>
              <a:headEnd/>
              <a:tailEnd/>
            </a:ln>
            <a:effectLst/>
          </p:spPr>
          <p:txBody>
            <a:bodyPr wrap="none">
              <a:spAutoFit/>
            </a:bodyPr>
            <a:lstStyle/>
            <a:p>
              <a:pPr>
                <a:buFontTx/>
                <a:buNone/>
              </a:pPr>
              <a:r>
                <a:rPr lang="en-US" altLang="ja-JP" sz="1600" b="1">
                  <a:solidFill>
                    <a:srgbClr val="FFCC99"/>
                  </a:solidFill>
                  <a:latin typeface="Tahoma" pitchFamily="34" charset="0"/>
                </a:rPr>
                <a:t>LCGT</a:t>
              </a:r>
            </a:p>
          </p:txBody>
        </p:sp>
        <p:sp>
          <p:nvSpPr>
            <p:cNvPr id="1106957" name="Rectangle 13"/>
            <p:cNvSpPr>
              <a:spLocks noChangeAspect="1" noChangeArrowheads="1"/>
            </p:cNvSpPr>
            <p:nvPr/>
          </p:nvSpPr>
          <p:spPr bwMode="auto">
            <a:xfrm>
              <a:off x="4468" y="1964"/>
              <a:ext cx="596" cy="288"/>
            </a:xfrm>
            <a:prstGeom prst="rect">
              <a:avLst/>
            </a:prstGeom>
            <a:noFill/>
            <a:ln w="9525">
              <a:noFill/>
              <a:miter lim="800000"/>
              <a:headEnd/>
              <a:tailEnd/>
            </a:ln>
            <a:effectLst/>
          </p:spPr>
          <p:txBody>
            <a:bodyPr wrap="none">
              <a:spAutoFit/>
            </a:bodyPr>
            <a:lstStyle/>
            <a:p>
              <a:pPr algn="l">
                <a:buFontTx/>
                <a:buNone/>
              </a:pPr>
              <a:r>
                <a:rPr lang="ja-JP" altLang="en-US" sz="1200" b="1">
                  <a:solidFill>
                    <a:srgbClr val="FFFF66"/>
                  </a:solidFill>
                  <a:latin typeface="Tahoma" pitchFamily="34" charset="0"/>
                </a:rPr>
                <a:t>重力崩壊型</a:t>
              </a:r>
            </a:p>
            <a:p>
              <a:pPr algn="l">
                <a:buFontTx/>
                <a:buNone/>
              </a:pPr>
              <a:r>
                <a:rPr lang="ja-JP" altLang="en-US" sz="1200" b="1">
                  <a:solidFill>
                    <a:srgbClr val="FFFF66"/>
                  </a:solidFill>
                  <a:latin typeface="Tahoma" pitchFamily="34" charset="0"/>
                </a:rPr>
                <a:t>超新星爆発</a:t>
              </a:r>
            </a:p>
          </p:txBody>
        </p:sp>
        <p:sp>
          <p:nvSpPr>
            <p:cNvPr id="1106958" name="Rectangle 14"/>
            <p:cNvSpPr>
              <a:spLocks noChangeAspect="1" noChangeArrowheads="1"/>
            </p:cNvSpPr>
            <p:nvPr/>
          </p:nvSpPr>
          <p:spPr bwMode="auto">
            <a:xfrm>
              <a:off x="3923" y="1797"/>
              <a:ext cx="500" cy="288"/>
            </a:xfrm>
            <a:prstGeom prst="rect">
              <a:avLst/>
            </a:prstGeom>
            <a:noFill/>
            <a:ln w="9525">
              <a:noFill/>
              <a:miter lim="800000"/>
              <a:headEnd/>
              <a:tailEnd/>
            </a:ln>
            <a:effectLst/>
          </p:spPr>
          <p:txBody>
            <a:bodyPr wrap="none">
              <a:spAutoFit/>
            </a:bodyPr>
            <a:lstStyle/>
            <a:p>
              <a:pPr algn="l">
                <a:buFontTx/>
                <a:buNone/>
              </a:pPr>
              <a:r>
                <a:rPr lang="ja-JP" altLang="en-US" sz="1200" b="1">
                  <a:solidFill>
                    <a:srgbClr val="CCFFCC"/>
                  </a:solidFill>
                  <a:latin typeface="Tahoma" pitchFamily="34" charset="0"/>
                </a:rPr>
                <a:t>中性子星</a:t>
              </a:r>
            </a:p>
            <a:p>
              <a:pPr algn="l">
                <a:buFontTx/>
                <a:buNone/>
              </a:pPr>
              <a:r>
                <a:rPr lang="ja-JP" altLang="en-US" sz="1200" b="1">
                  <a:solidFill>
                    <a:srgbClr val="CCFFCC"/>
                  </a:solidFill>
                  <a:latin typeface="Tahoma" pitchFamily="34" charset="0"/>
                </a:rPr>
                <a:t>連星合体</a:t>
              </a:r>
            </a:p>
          </p:txBody>
        </p:sp>
        <p:sp>
          <p:nvSpPr>
            <p:cNvPr id="1106959" name="Rectangle 15"/>
            <p:cNvSpPr>
              <a:spLocks noChangeAspect="1" noChangeArrowheads="1"/>
            </p:cNvSpPr>
            <p:nvPr/>
          </p:nvSpPr>
          <p:spPr bwMode="auto">
            <a:xfrm>
              <a:off x="4614" y="2394"/>
              <a:ext cx="398" cy="250"/>
            </a:xfrm>
            <a:prstGeom prst="rect">
              <a:avLst/>
            </a:prstGeom>
            <a:noFill/>
            <a:ln w="9525">
              <a:noFill/>
              <a:miter lim="800000"/>
              <a:headEnd/>
              <a:tailEnd/>
            </a:ln>
            <a:effectLst/>
          </p:spPr>
          <p:txBody>
            <a:bodyPr wrap="none">
              <a:spAutoFit/>
            </a:bodyPr>
            <a:lstStyle/>
            <a:p>
              <a:pPr algn="l">
                <a:buFontTx/>
                <a:buNone/>
              </a:pPr>
              <a:r>
                <a:rPr lang="en-US" altLang="ja-JP" sz="1000" b="1">
                  <a:solidFill>
                    <a:srgbClr val="FF9900"/>
                  </a:solidFill>
                  <a:latin typeface="Tahoma" pitchFamily="34" charset="0"/>
                </a:rPr>
                <a:t>ScoX-1</a:t>
              </a:r>
            </a:p>
            <a:p>
              <a:pPr algn="l">
                <a:buFontTx/>
                <a:buNone/>
              </a:pPr>
              <a:r>
                <a:rPr lang="en-US" altLang="ja-JP" sz="1000" b="1">
                  <a:solidFill>
                    <a:srgbClr val="FF9900"/>
                  </a:solidFill>
                  <a:latin typeface="Tahoma" pitchFamily="34" charset="0"/>
                </a:rPr>
                <a:t>  (1yr)</a:t>
              </a:r>
            </a:p>
          </p:txBody>
        </p:sp>
        <p:sp>
          <p:nvSpPr>
            <p:cNvPr id="1106960" name="Rectangle 16"/>
            <p:cNvSpPr>
              <a:spLocks noChangeAspect="1" noChangeArrowheads="1"/>
            </p:cNvSpPr>
            <p:nvPr/>
          </p:nvSpPr>
          <p:spPr bwMode="auto">
            <a:xfrm>
              <a:off x="3851" y="2457"/>
              <a:ext cx="472" cy="269"/>
            </a:xfrm>
            <a:prstGeom prst="rect">
              <a:avLst/>
            </a:prstGeom>
            <a:noFill/>
            <a:ln w="9525">
              <a:noFill/>
              <a:miter lim="800000"/>
              <a:headEnd/>
              <a:tailEnd/>
            </a:ln>
            <a:effectLst/>
          </p:spPr>
          <p:txBody>
            <a:bodyPr wrap="none">
              <a:spAutoFit/>
            </a:bodyPr>
            <a:lstStyle/>
            <a:p>
              <a:pPr algn="l">
                <a:buFontTx/>
                <a:buNone/>
              </a:pPr>
              <a:r>
                <a:rPr lang="ja-JP" altLang="en-US" sz="1200" b="1">
                  <a:solidFill>
                    <a:srgbClr val="FF9900"/>
                  </a:solidFill>
                  <a:latin typeface="Tahoma" pitchFamily="34" charset="0"/>
                </a:rPr>
                <a:t>パルサー</a:t>
              </a:r>
            </a:p>
            <a:p>
              <a:pPr algn="l">
                <a:buFontTx/>
                <a:buNone/>
              </a:pPr>
              <a:r>
                <a:rPr lang="ja-JP" altLang="en-US" sz="1000" b="1">
                  <a:solidFill>
                    <a:srgbClr val="FF9900"/>
                  </a:solidFill>
                  <a:latin typeface="Tahoma" pitchFamily="34" charset="0"/>
                </a:rPr>
                <a:t>　　  </a:t>
              </a:r>
              <a:r>
                <a:rPr lang="en-US" altLang="ja-JP" sz="1000" b="1">
                  <a:solidFill>
                    <a:srgbClr val="FF9900"/>
                  </a:solidFill>
                  <a:latin typeface="Tahoma" pitchFamily="34" charset="0"/>
                </a:rPr>
                <a:t>(1yr)</a:t>
              </a:r>
            </a:p>
          </p:txBody>
        </p:sp>
      </p:grpSp>
      <p:grpSp>
        <p:nvGrpSpPr>
          <p:cNvPr id="3" name="Group 17"/>
          <p:cNvGrpSpPr>
            <a:grpSpLocks/>
          </p:cNvGrpSpPr>
          <p:nvPr/>
        </p:nvGrpSpPr>
        <p:grpSpPr bwMode="auto">
          <a:xfrm>
            <a:off x="2320925" y="2349500"/>
            <a:ext cx="2905125" cy="1944688"/>
            <a:chOff x="1462" y="1480"/>
            <a:chExt cx="1830" cy="1225"/>
          </a:xfrm>
        </p:grpSpPr>
        <p:sp>
          <p:nvSpPr>
            <p:cNvPr id="1106962" name="Freeform 18"/>
            <p:cNvSpPr>
              <a:spLocks noChangeAspect="1"/>
            </p:cNvSpPr>
            <p:nvPr/>
          </p:nvSpPr>
          <p:spPr bwMode="auto">
            <a:xfrm>
              <a:off x="1474" y="1737"/>
              <a:ext cx="1352" cy="968"/>
            </a:xfrm>
            <a:custGeom>
              <a:avLst/>
              <a:gdLst/>
              <a:ahLst/>
              <a:cxnLst>
                <a:cxn ang="0">
                  <a:pos x="0" y="0"/>
                </a:cxn>
                <a:cxn ang="0">
                  <a:pos x="168" y="24"/>
                </a:cxn>
                <a:cxn ang="0">
                  <a:pos x="432" y="108"/>
                </a:cxn>
                <a:cxn ang="0">
                  <a:pos x="528" y="138"/>
                </a:cxn>
                <a:cxn ang="0">
                  <a:pos x="564" y="162"/>
                </a:cxn>
                <a:cxn ang="0">
                  <a:pos x="624" y="216"/>
                </a:cxn>
                <a:cxn ang="0">
                  <a:pos x="654" y="240"/>
                </a:cxn>
                <a:cxn ang="0">
                  <a:pos x="666" y="258"/>
                </a:cxn>
                <a:cxn ang="0">
                  <a:pos x="684" y="270"/>
                </a:cxn>
                <a:cxn ang="0">
                  <a:pos x="756" y="348"/>
                </a:cxn>
                <a:cxn ang="0">
                  <a:pos x="780" y="378"/>
                </a:cxn>
                <a:cxn ang="0">
                  <a:pos x="816" y="426"/>
                </a:cxn>
                <a:cxn ang="0">
                  <a:pos x="840" y="456"/>
                </a:cxn>
                <a:cxn ang="0">
                  <a:pos x="864" y="492"/>
                </a:cxn>
                <a:cxn ang="0">
                  <a:pos x="918" y="534"/>
                </a:cxn>
                <a:cxn ang="0">
                  <a:pos x="930" y="552"/>
                </a:cxn>
                <a:cxn ang="0">
                  <a:pos x="948" y="564"/>
                </a:cxn>
                <a:cxn ang="0">
                  <a:pos x="1050" y="678"/>
                </a:cxn>
                <a:cxn ang="0">
                  <a:pos x="1098" y="726"/>
                </a:cxn>
                <a:cxn ang="0">
                  <a:pos x="1134" y="750"/>
                </a:cxn>
                <a:cxn ang="0">
                  <a:pos x="1152" y="762"/>
                </a:cxn>
                <a:cxn ang="0">
                  <a:pos x="1164" y="780"/>
                </a:cxn>
                <a:cxn ang="0">
                  <a:pos x="1182" y="792"/>
                </a:cxn>
                <a:cxn ang="0">
                  <a:pos x="1224" y="840"/>
                </a:cxn>
                <a:cxn ang="0">
                  <a:pos x="1242" y="870"/>
                </a:cxn>
              </a:cxnLst>
              <a:rect l="0" t="0" r="r" b="b"/>
              <a:pathLst>
                <a:path w="1242" h="870">
                  <a:moveTo>
                    <a:pt x="0" y="0"/>
                  </a:moveTo>
                  <a:cubicBezTo>
                    <a:pt x="58" y="5"/>
                    <a:pt x="110" y="18"/>
                    <a:pt x="168" y="24"/>
                  </a:cubicBezTo>
                  <a:cubicBezTo>
                    <a:pt x="256" y="53"/>
                    <a:pt x="344" y="79"/>
                    <a:pt x="432" y="108"/>
                  </a:cubicBezTo>
                  <a:cubicBezTo>
                    <a:pt x="461" y="118"/>
                    <a:pt x="502" y="123"/>
                    <a:pt x="528" y="138"/>
                  </a:cubicBezTo>
                  <a:cubicBezTo>
                    <a:pt x="541" y="145"/>
                    <a:pt x="564" y="162"/>
                    <a:pt x="564" y="162"/>
                  </a:cubicBezTo>
                  <a:cubicBezTo>
                    <a:pt x="578" y="183"/>
                    <a:pt x="600" y="208"/>
                    <a:pt x="624" y="216"/>
                  </a:cubicBezTo>
                  <a:cubicBezTo>
                    <a:pt x="658" y="268"/>
                    <a:pt x="613" y="207"/>
                    <a:pt x="654" y="240"/>
                  </a:cubicBezTo>
                  <a:cubicBezTo>
                    <a:pt x="660" y="245"/>
                    <a:pt x="661" y="253"/>
                    <a:pt x="666" y="258"/>
                  </a:cubicBezTo>
                  <a:cubicBezTo>
                    <a:pt x="671" y="263"/>
                    <a:pt x="678" y="266"/>
                    <a:pt x="684" y="270"/>
                  </a:cubicBezTo>
                  <a:cubicBezTo>
                    <a:pt x="702" y="297"/>
                    <a:pt x="724" y="337"/>
                    <a:pt x="756" y="348"/>
                  </a:cubicBezTo>
                  <a:cubicBezTo>
                    <a:pt x="768" y="383"/>
                    <a:pt x="753" y="351"/>
                    <a:pt x="780" y="378"/>
                  </a:cubicBezTo>
                  <a:cubicBezTo>
                    <a:pt x="801" y="399"/>
                    <a:pt x="788" y="407"/>
                    <a:pt x="816" y="426"/>
                  </a:cubicBezTo>
                  <a:cubicBezTo>
                    <a:pt x="830" y="467"/>
                    <a:pt x="811" y="423"/>
                    <a:pt x="840" y="456"/>
                  </a:cubicBezTo>
                  <a:cubicBezTo>
                    <a:pt x="849" y="467"/>
                    <a:pt x="852" y="484"/>
                    <a:pt x="864" y="492"/>
                  </a:cubicBezTo>
                  <a:cubicBezTo>
                    <a:pt x="883" y="505"/>
                    <a:pt x="899" y="521"/>
                    <a:pt x="918" y="534"/>
                  </a:cubicBezTo>
                  <a:cubicBezTo>
                    <a:pt x="922" y="540"/>
                    <a:pt x="925" y="547"/>
                    <a:pt x="930" y="552"/>
                  </a:cubicBezTo>
                  <a:cubicBezTo>
                    <a:pt x="935" y="557"/>
                    <a:pt x="943" y="559"/>
                    <a:pt x="948" y="564"/>
                  </a:cubicBezTo>
                  <a:cubicBezTo>
                    <a:pt x="978" y="599"/>
                    <a:pt x="1005" y="663"/>
                    <a:pt x="1050" y="678"/>
                  </a:cubicBezTo>
                  <a:cubicBezTo>
                    <a:pt x="1062" y="697"/>
                    <a:pt x="1080" y="712"/>
                    <a:pt x="1098" y="726"/>
                  </a:cubicBezTo>
                  <a:cubicBezTo>
                    <a:pt x="1109" y="735"/>
                    <a:pt x="1122" y="742"/>
                    <a:pt x="1134" y="750"/>
                  </a:cubicBezTo>
                  <a:cubicBezTo>
                    <a:pt x="1140" y="754"/>
                    <a:pt x="1152" y="762"/>
                    <a:pt x="1152" y="762"/>
                  </a:cubicBezTo>
                  <a:cubicBezTo>
                    <a:pt x="1156" y="768"/>
                    <a:pt x="1159" y="775"/>
                    <a:pt x="1164" y="780"/>
                  </a:cubicBezTo>
                  <a:cubicBezTo>
                    <a:pt x="1169" y="785"/>
                    <a:pt x="1177" y="787"/>
                    <a:pt x="1182" y="792"/>
                  </a:cubicBezTo>
                  <a:cubicBezTo>
                    <a:pt x="1231" y="848"/>
                    <a:pt x="1184" y="813"/>
                    <a:pt x="1224" y="840"/>
                  </a:cubicBezTo>
                  <a:cubicBezTo>
                    <a:pt x="1232" y="863"/>
                    <a:pt x="1226" y="854"/>
                    <a:pt x="1242" y="870"/>
                  </a:cubicBezTo>
                </a:path>
              </a:pathLst>
            </a:custGeom>
            <a:noFill/>
            <a:ln w="63500" cap="flat" cmpd="sng">
              <a:solidFill>
                <a:srgbClr val="C0C0C0"/>
              </a:solidFill>
              <a:prstDash val="solid"/>
              <a:round/>
              <a:headEnd/>
              <a:tailEnd/>
            </a:ln>
            <a:effectLst/>
          </p:spPr>
          <p:txBody>
            <a:bodyPr anchor="ctr">
              <a:spAutoFit/>
            </a:bodyPr>
            <a:lstStyle/>
            <a:p>
              <a:endParaRPr lang="ja-JP" altLang="en-US"/>
            </a:p>
          </p:txBody>
        </p:sp>
        <p:sp>
          <p:nvSpPr>
            <p:cNvPr id="1106963" name="Freeform 19"/>
            <p:cNvSpPr>
              <a:spLocks noChangeAspect="1"/>
            </p:cNvSpPr>
            <p:nvPr/>
          </p:nvSpPr>
          <p:spPr bwMode="auto">
            <a:xfrm>
              <a:off x="2007" y="1510"/>
              <a:ext cx="1191" cy="681"/>
            </a:xfrm>
            <a:custGeom>
              <a:avLst/>
              <a:gdLst/>
              <a:ahLst/>
              <a:cxnLst>
                <a:cxn ang="0">
                  <a:pos x="1008" y="432"/>
                </a:cxn>
                <a:cxn ang="0">
                  <a:pos x="48" y="0"/>
                </a:cxn>
                <a:cxn ang="0">
                  <a:pos x="0" y="240"/>
                </a:cxn>
                <a:cxn ang="0">
                  <a:pos x="1008" y="576"/>
                </a:cxn>
                <a:cxn ang="0">
                  <a:pos x="1008" y="432"/>
                </a:cxn>
              </a:cxnLst>
              <a:rect l="0" t="0" r="r" b="b"/>
              <a:pathLst>
                <a:path w="1008" h="576">
                  <a:moveTo>
                    <a:pt x="1008" y="432"/>
                  </a:moveTo>
                  <a:lnTo>
                    <a:pt x="48" y="0"/>
                  </a:lnTo>
                  <a:lnTo>
                    <a:pt x="0" y="240"/>
                  </a:lnTo>
                  <a:lnTo>
                    <a:pt x="1008" y="576"/>
                  </a:lnTo>
                  <a:lnTo>
                    <a:pt x="1008" y="432"/>
                  </a:lnTo>
                  <a:close/>
                </a:path>
              </a:pathLst>
            </a:custGeom>
            <a:solidFill>
              <a:srgbClr val="CCFFFF">
                <a:alpha val="50000"/>
              </a:srgbClr>
            </a:solidFill>
            <a:ln w="15875" cap="flat" cmpd="sng">
              <a:noFill/>
              <a:prstDash val="solid"/>
              <a:round/>
              <a:headEnd/>
              <a:tailEnd/>
            </a:ln>
            <a:effectLst/>
          </p:spPr>
          <p:txBody>
            <a:bodyPr wrap="none" anchor="ctr">
              <a:spAutoFit/>
            </a:bodyPr>
            <a:lstStyle/>
            <a:p>
              <a:endParaRPr lang="ja-JP" altLang="en-US"/>
            </a:p>
          </p:txBody>
        </p:sp>
        <p:sp>
          <p:nvSpPr>
            <p:cNvPr id="1106964" name="Freeform 20"/>
            <p:cNvSpPr>
              <a:spLocks noChangeAspect="1"/>
            </p:cNvSpPr>
            <p:nvPr/>
          </p:nvSpPr>
          <p:spPr bwMode="auto">
            <a:xfrm>
              <a:off x="1837" y="1816"/>
              <a:ext cx="864" cy="566"/>
            </a:xfrm>
            <a:custGeom>
              <a:avLst/>
              <a:gdLst/>
              <a:ahLst/>
              <a:cxnLst>
                <a:cxn ang="0">
                  <a:pos x="0" y="0"/>
                </a:cxn>
                <a:cxn ang="0">
                  <a:pos x="270" y="30"/>
                </a:cxn>
                <a:cxn ang="0">
                  <a:pos x="492" y="96"/>
                </a:cxn>
                <a:cxn ang="0">
                  <a:pos x="672" y="162"/>
                </a:cxn>
                <a:cxn ang="0">
                  <a:pos x="732" y="198"/>
                </a:cxn>
                <a:cxn ang="0">
                  <a:pos x="732" y="240"/>
                </a:cxn>
                <a:cxn ang="0">
                  <a:pos x="714" y="300"/>
                </a:cxn>
                <a:cxn ang="0">
                  <a:pos x="618" y="480"/>
                </a:cxn>
                <a:cxn ang="0">
                  <a:pos x="576" y="480"/>
                </a:cxn>
                <a:cxn ang="0">
                  <a:pos x="492" y="384"/>
                </a:cxn>
                <a:cxn ang="0">
                  <a:pos x="444" y="330"/>
                </a:cxn>
                <a:cxn ang="0">
                  <a:pos x="372" y="240"/>
                </a:cxn>
                <a:cxn ang="0">
                  <a:pos x="276" y="144"/>
                </a:cxn>
                <a:cxn ang="0">
                  <a:pos x="204" y="84"/>
                </a:cxn>
                <a:cxn ang="0">
                  <a:pos x="78" y="18"/>
                </a:cxn>
                <a:cxn ang="0">
                  <a:pos x="0" y="0"/>
                </a:cxn>
              </a:cxnLst>
              <a:rect l="0" t="0" r="r" b="b"/>
              <a:pathLst>
                <a:path w="732" h="480">
                  <a:moveTo>
                    <a:pt x="0" y="0"/>
                  </a:moveTo>
                  <a:lnTo>
                    <a:pt x="270" y="30"/>
                  </a:lnTo>
                  <a:lnTo>
                    <a:pt x="492" y="96"/>
                  </a:lnTo>
                  <a:lnTo>
                    <a:pt x="672" y="162"/>
                  </a:lnTo>
                  <a:lnTo>
                    <a:pt x="732" y="198"/>
                  </a:lnTo>
                  <a:lnTo>
                    <a:pt x="732" y="240"/>
                  </a:lnTo>
                  <a:lnTo>
                    <a:pt x="714" y="300"/>
                  </a:lnTo>
                  <a:lnTo>
                    <a:pt x="618" y="480"/>
                  </a:lnTo>
                  <a:lnTo>
                    <a:pt x="576" y="480"/>
                  </a:lnTo>
                  <a:lnTo>
                    <a:pt x="492" y="384"/>
                  </a:lnTo>
                  <a:lnTo>
                    <a:pt x="444" y="330"/>
                  </a:lnTo>
                  <a:lnTo>
                    <a:pt x="372" y="240"/>
                  </a:lnTo>
                  <a:lnTo>
                    <a:pt x="276" y="144"/>
                  </a:lnTo>
                  <a:lnTo>
                    <a:pt x="204" y="84"/>
                  </a:lnTo>
                  <a:lnTo>
                    <a:pt x="78" y="18"/>
                  </a:lnTo>
                  <a:lnTo>
                    <a:pt x="0" y="0"/>
                  </a:lnTo>
                  <a:close/>
                </a:path>
              </a:pathLst>
            </a:custGeom>
            <a:solidFill>
              <a:srgbClr val="FFCCFF">
                <a:alpha val="50000"/>
              </a:srgbClr>
            </a:solidFill>
            <a:ln w="15875" cap="flat" cmpd="sng">
              <a:noFill/>
              <a:prstDash val="solid"/>
              <a:round/>
              <a:headEnd/>
              <a:tailEnd/>
            </a:ln>
            <a:effectLst/>
          </p:spPr>
          <p:txBody>
            <a:bodyPr wrap="none" anchor="ctr">
              <a:spAutoFit/>
            </a:bodyPr>
            <a:lstStyle/>
            <a:p>
              <a:endParaRPr lang="ja-JP" altLang="en-US"/>
            </a:p>
          </p:txBody>
        </p:sp>
        <p:sp>
          <p:nvSpPr>
            <p:cNvPr id="1106965" name="Rectangle 21"/>
            <p:cNvSpPr>
              <a:spLocks noChangeAspect="1" noChangeArrowheads="1"/>
            </p:cNvSpPr>
            <p:nvPr/>
          </p:nvSpPr>
          <p:spPr bwMode="auto">
            <a:xfrm>
              <a:off x="1791" y="2417"/>
              <a:ext cx="944" cy="288"/>
            </a:xfrm>
            <a:prstGeom prst="rect">
              <a:avLst/>
            </a:prstGeom>
            <a:noFill/>
            <a:ln w="9525">
              <a:noFill/>
              <a:miter lim="800000"/>
              <a:headEnd/>
              <a:tailEnd/>
            </a:ln>
            <a:effectLst/>
          </p:spPr>
          <p:txBody>
            <a:bodyPr wrap="none">
              <a:spAutoFit/>
            </a:bodyPr>
            <a:lstStyle/>
            <a:p>
              <a:pPr algn="l">
                <a:buFontTx/>
                <a:buNone/>
              </a:pPr>
              <a:r>
                <a:rPr lang="ja-JP" altLang="en-US" sz="1200" b="1">
                  <a:solidFill>
                    <a:srgbClr val="DDDDDD"/>
                  </a:solidFill>
                  <a:latin typeface="Tahoma" pitchFamily="34" charset="0"/>
                </a:rPr>
                <a:t>銀河系内連星</a:t>
              </a:r>
            </a:p>
            <a:p>
              <a:pPr algn="l">
                <a:buFontTx/>
                <a:buNone/>
              </a:pPr>
              <a:r>
                <a:rPr lang="ja-JP" altLang="en-US" sz="1200" b="1">
                  <a:solidFill>
                    <a:srgbClr val="DDDDDD"/>
                  </a:solidFill>
                  <a:latin typeface="Tahoma" pitchFamily="34" charset="0"/>
                </a:rPr>
                <a:t>バックグラウンド雑音</a:t>
              </a:r>
            </a:p>
          </p:txBody>
        </p:sp>
        <p:sp>
          <p:nvSpPr>
            <p:cNvPr id="1106966" name="Rectangle 22"/>
            <p:cNvSpPr>
              <a:spLocks noChangeAspect="1" noChangeArrowheads="1"/>
            </p:cNvSpPr>
            <p:nvPr/>
          </p:nvSpPr>
          <p:spPr bwMode="auto">
            <a:xfrm>
              <a:off x="2472" y="1480"/>
              <a:ext cx="820" cy="403"/>
            </a:xfrm>
            <a:prstGeom prst="rect">
              <a:avLst/>
            </a:prstGeom>
            <a:noFill/>
            <a:ln w="9525">
              <a:noFill/>
              <a:miter lim="800000"/>
              <a:headEnd/>
              <a:tailEnd/>
            </a:ln>
            <a:effectLst/>
          </p:spPr>
          <p:txBody>
            <a:bodyPr wrap="none">
              <a:spAutoFit/>
            </a:bodyPr>
            <a:lstStyle/>
            <a:p>
              <a:pPr algn="l">
                <a:buFontTx/>
                <a:buNone/>
              </a:pPr>
              <a:r>
                <a:rPr lang="ja-JP" altLang="en-US" sz="1200" b="1">
                  <a:solidFill>
                    <a:srgbClr val="99CCFF"/>
                  </a:solidFill>
                  <a:latin typeface="Tahoma" pitchFamily="34" charset="0"/>
                </a:rPr>
                <a:t>大質量</a:t>
              </a:r>
            </a:p>
            <a:p>
              <a:pPr algn="l">
                <a:buFontTx/>
                <a:buNone/>
              </a:pPr>
              <a:r>
                <a:rPr lang="ja-JP" altLang="en-US" sz="1200" b="1">
                  <a:solidFill>
                    <a:srgbClr val="99CCFF"/>
                  </a:solidFill>
                  <a:latin typeface="Tahoma" pitchFamily="34" charset="0"/>
                </a:rPr>
                <a:t>ブラックホール</a:t>
              </a:r>
            </a:p>
            <a:p>
              <a:pPr algn="l">
                <a:buFontTx/>
                <a:buNone/>
              </a:pPr>
              <a:r>
                <a:rPr lang="ja-JP" altLang="en-US" sz="1200" b="1">
                  <a:solidFill>
                    <a:srgbClr val="99CCFF"/>
                  </a:solidFill>
                  <a:latin typeface="Tahoma" pitchFamily="34" charset="0"/>
                </a:rPr>
                <a:t>　　　　　連星合体</a:t>
              </a:r>
            </a:p>
          </p:txBody>
        </p:sp>
        <p:sp>
          <p:nvSpPr>
            <p:cNvPr id="1106967" name="Rectangle 23"/>
            <p:cNvSpPr>
              <a:spLocks noChangeAspect="1" noChangeArrowheads="1"/>
            </p:cNvSpPr>
            <p:nvPr/>
          </p:nvSpPr>
          <p:spPr bwMode="auto">
            <a:xfrm>
              <a:off x="2336" y="2009"/>
              <a:ext cx="692" cy="173"/>
            </a:xfrm>
            <a:prstGeom prst="rect">
              <a:avLst/>
            </a:prstGeom>
            <a:noFill/>
            <a:ln w="9525">
              <a:noFill/>
              <a:miter lim="800000"/>
              <a:headEnd/>
              <a:tailEnd/>
            </a:ln>
            <a:effectLst/>
          </p:spPr>
          <p:txBody>
            <a:bodyPr wrap="none">
              <a:spAutoFit/>
            </a:bodyPr>
            <a:lstStyle/>
            <a:p>
              <a:pPr algn="l">
                <a:buFontTx/>
                <a:buNone/>
              </a:pPr>
              <a:r>
                <a:rPr lang="ja-JP" altLang="en-US" sz="1200" b="1">
                  <a:solidFill>
                    <a:srgbClr val="660066"/>
                  </a:solidFill>
                  <a:latin typeface="Tahoma" pitchFamily="34" charset="0"/>
                </a:rPr>
                <a:t>銀河系内連星</a:t>
              </a:r>
            </a:p>
          </p:txBody>
        </p:sp>
        <p:sp>
          <p:nvSpPr>
            <p:cNvPr id="1106968" name="Rectangle 24"/>
            <p:cNvSpPr>
              <a:spLocks noChangeAspect="1" noChangeArrowheads="1"/>
            </p:cNvSpPr>
            <p:nvPr/>
          </p:nvSpPr>
          <p:spPr bwMode="auto">
            <a:xfrm>
              <a:off x="1462" y="1843"/>
              <a:ext cx="420" cy="212"/>
            </a:xfrm>
            <a:prstGeom prst="rect">
              <a:avLst/>
            </a:prstGeom>
            <a:noFill/>
            <a:ln w="9525">
              <a:noFill/>
              <a:miter lim="800000"/>
              <a:headEnd/>
              <a:tailEnd/>
            </a:ln>
            <a:effectLst/>
          </p:spPr>
          <p:txBody>
            <a:bodyPr wrap="none">
              <a:spAutoFit/>
            </a:bodyPr>
            <a:lstStyle/>
            <a:p>
              <a:pPr>
                <a:buFontTx/>
                <a:buNone/>
              </a:pPr>
              <a:r>
                <a:rPr lang="en-US" altLang="ja-JP" sz="1600" b="1">
                  <a:solidFill>
                    <a:srgbClr val="99CCFF"/>
                  </a:solidFill>
                  <a:latin typeface="Tahoma" pitchFamily="34" charset="0"/>
                </a:rPr>
                <a:t>LISA</a:t>
              </a:r>
            </a:p>
          </p:txBody>
        </p:sp>
      </p:grpSp>
      <p:sp>
        <p:nvSpPr>
          <p:cNvPr id="1106969" name="Rectangle 25"/>
          <p:cNvSpPr>
            <a:spLocks noChangeAspect="1" noChangeArrowheads="1"/>
          </p:cNvSpPr>
          <p:nvPr/>
        </p:nvSpPr>
        <p:spPr bwMode="auto">
          <a:xfrm>
            <a:off x="5580063" y="5103813"/>
            <a:ext cx="1250950" cy="457200"/>
          </a:xfrm>
          <a:prstGeom prst="rect">
            <a:avLst/>
          </a:prstGeom>
          <a:noFill/>
          <a:ln w="9525">
            <a:noFill/>
            <a:miter lim="800000"/>
            <a:headEnd/>
            <a:tailEnd/>
          </a:ln>
          <a:effectLst/>
        </p:spPr>
        <p:txBody>
          <a:bodyPr wrap="none">
            <a:spAutoFit/>
          </a:bodyPr>
          <a:lstStyle/>
          <a:p>
            <a:pPr algn="l">
              <a:buFontTx/>
              <a:buNone/>
            </a:pPr>
            <a:r>
              <a:rPr lang="ja-JP" altLang="en-US" sz="1200" b="1">
                <a:solidFill>
                  <a:srgbClr val="DDDDDD"/>
                </a:solidFill>
                <a:latin typeface="Tahoma" pitchFamily="34" charset="0"/>
              </a:rPr>
              <a:t>重力場変動雑音</a:t>
            </a:r>
          </a:p>
          <a:p>
            <a:pPr algn="l">
              <a:buFontTx/>
              <a:buNone/>
            </a:pPr>
            <a:r>
              <a:rPr lang="ja-JP" altLang="en-US" sz="1200" b="1">
                <a:solidFill>
                  <a:srgbClr val="DDDDDD"/>
                </a:solidFill>
                <a:latin typeface="Tahoma" pitchFamily="34" charset="0"/>
              </a:rPr>
              <a:t>  </a:t>
            </a:r>
            <a:r>
              <a:rPr lang="en-US" altLang="ja-JP" sz="1200" b="1">
                <a:solidFill>
                  <a:srgbClr val="DDDDDD"/>
                </a:solidFill>
                <a:latin typeface="Tahoma" pitchFamily="34" charset="0"/>
              </a:rPr>
              <a:t>(</a:t>
            </a:r>
            <a:r>
              <a:rPr lang="ja-JP" altLang="en-US" sz="1200" b="1">
                <a:solidFill>
                  <a:srgbClr val="DDDDDD"/>
                </a:solidFill>
                <a:latin typeface="Tahoma" pitchFamily="34" charset="0"/>
              </a:rPr>
              <a:t>地上検出器</a:t>
            </a:r>
            <a:r>
              <a:rPr lang="en-US" altLang="ja-JP" sz="1200" b="1">
                <a:solidFill>
                  <a:srgbClr val="DDDDDD"/>
                </a:solidFill>
                <a:latin typeface="Tahoma" pitchFamily="34" charset="0"/>
              </a:rPr>
              <a:t>)</a:t>
            </a:r>
          </a:p>
        </p:txBody>
      </p:sp>
      <p:sp>
        <p:nvSpPr>
          <p:cNvPr id="1106970" name="Line 26"/>
          <p:cNvSpPr>
            <a:spLocks noChangeShapeType="1"/>
          </p:cNvSpPr>
          <p:nvPr/>
        </p:nvSpPr>
        <p:spPr bwMode="auto">
          <a:xfrm>
            <a:off x="5435600" y="2541588"/>
            <a:ext cx="720725" cy="0"/>
          </a:xfrm>
          <a:prstGeom prst="line">
            <a:avLst/>
          </a:prstGeom>
          <a:noFill/>
          <a:ln w="25400">
            <a:solidFill>
              <a:srgbClr val="FF0000"/>
            </a:solidFill>
            <a:round/>
            <a:headEnd/>
            <a:tailEnd/>
          </a:ln>
          <a:effectLst/>
        </p:spPr>
        <p:txBody>
          <a:bodyPr anchor="ctr">
            <a:spAutoFit/>
          </a:bodyPr>
          <a:lstStyle/>
          <a:p>
            <a:endParaRPr lang="ja-JP" altLang="en-US"/>
          </a:p>
        </p:txBody>
      </p:sp>
      <p:sp>
        <p:nvSpPr>
          <p:cNvPr id="1106971" name="Line 27"/>
          <p:cNvSpPr>
            <a:spLocks noChangeShapeType="1"/>
          </p:cNvSpPr>
          <p:nvPr/>
        </p:nvSpPr>
        <p:spPr bwMode="auto">
          <a:xfrm>
            <a:off x="5321300" y="2397125"/>
            <a:ext cx="142875" cy="142875"/>
          </a:xfrm>
          <a:prstGeom prst="line">
            <a:avLst/>
          </a:prstGeom>
          <a:noFill/>
          <a:ln w="25400">
            <a:solidFill>
              <a:srgbClr val="FF0000"/>
            </a:solidFill>
            <a:round/>
            <a:headEnd/>
            <a:tailEnd/>
          </a:ln>
          <a:effectLst/>
        </p:spPr>
        <p:txBody>
          <a:bodyPr anchor="ctr">
            <a:spAutoFit/>
          </a:bodyPr>
          <a:lstStyle/>
          <a:p>
            <a:endParaRPr lang="ja-JP" altLang="en-US"/>
          </a:p>
        </p:txBody>
      </p:sp>
      <p:sp>
        <p:nvSpPr>
          <p:cNvPr id="1106972" name="Rectangle 28"/>
          <p:cNvSpPr>
            <a:spLocks noChangeAspect="1" noChangeArrowheads="1"/>
          </p:cNvSpPr>
          <p:nvPr/>
        </p:nvSpPr>
        <p:spPr bwMode="auto">
          <a:xfrm>
            <a:off x="5724525" y="2565400"/>
            <a:ext cx="1112838" cy="336550"/>
          </a:xfrm>
          <a:prstGeom prst="rect">
            <a:avLst/>
          </a:prstGeom>
          <a:noFill/>
          <a:ln w="9525">
            <a:noFill/>
            <a:miter lim="800000"/>
            <a:headEnd/>
            <a:tailEnd/>
          </a:ln>
          <a:effectLst/>
        </p:spPr>
        <p:txBody>
          <a:bodyPr wrap="none">
            <a:spAutoFit/>
          </a:bodyPr>
          <a:lstStyle/>
          <a:p>
            <a:pPr>
              <a:buFontTx/>
              <a:buNone/>
            </a:pPr>
            <a:r>
              <a:rPr lang="en-US" altLang="ja-JP" sz="1600" b="1">
                <a:solidFill>
                  <a:srgbClr val="FF9999"/>
                </a:solidFill>
                <a:latin typeface="Tahoma" pitchFamily="34" charset="0"/>
              </a:rPr>
              <a:t>DPF limit</a:t>
            </a:r>
          </a:p>
        </p:txBody>
      </p:sp>
      <p:grpSp>
        <p:nvGrpSpPr>
          <p:cNvPr id="4" name="Group 29"/>
          <p:cNvGrpSpPr>
            <a:grpSpLocks/>
          </p:cNvGrpSpPr>
          <p:nvPr/>
        </p:nvGrpSpPr>
        <p:grpSpPr bwMode="auto">
          <a:xfrm>
            <a:off x="2339975" y="3062288"/>
            <a:ext cx="3598863" cy="2071687"/>
            <a:chOff x="1474" y="1929"/>
            <a:chExt cx="2267" cy="1305"/>
          </a:xfrm>
        </p:grpSpPr>
        <p:sp>
          <p:nvSpPr>
            <p:cNvPr id="1106974" name="Line 30"/>
            <p:cNvSpPr>
              <a:spLocks noChangeAspect="1" noChangeShapeType="1"/>
            </p:cNvSpPr>
            <p:nvPr/>
          </p:nvSpPr>
          <p:spPr bwMode="auto">
            <a:xfrm flipH="1" flipV="1">
              <a:off x="1474" y="1929"/>
              <a:ext cx="2177" cy="1305"/>
            </a:xfrm>
            <a:prstGeom prst="line">
              <a:avLst/>
            </a:prstGeom>
            <a:noFill/>
            <a:ln w="50800">
              <a:solidFill>
                <a:srgbClr val="FF99CC"/>
              </a:solidFill>
              <a:round/>
              <a:headEnd/>
              <a:tailEnd/>
            </a:ln>
            <a:effectLst/>
          </p:spPr>
          <p:txBody>
            <a:bodyPr anchor="ctr">
              <a:spAutoFit/>
            </a:bodyPr>
            <a:lstStyle/>
            <a:p>
              <a:endParaRPr lang="ja-JP" altLang="en-US"/>
            </a:p>
          </p:txBody>
        </p:sp>
        <p:sp>
          <p:nvSpPr>
            <p:cNvPr id="1106975" name="Rectangle 31"/>
            <p:cNvSpPr>
              <a:spLocks noChangeAspect="1" noChangeArrowheads="1"/>
            </p:cNvSpPr>
            <p:nvPr/>
          </p:nvSpPr>
          <p:spPr bwMode="auto">
            <a:xfrm>
              <a:off x="3016" y="2513"/>
              <a:ext cx="725" cy="403"/>
            </a:xfrm>
            <a:prstGeom prst="rect">
              <a:avLst/>
            </a:prstGeom>
            <a:noFill/>
            <a:ln w="9525">
              <a:noFill/>
              <a:miter lim="800000"/>
              <a:headEnd/>
              <a:tailEnd/>
            </a:ln>
            <a:effectLst/>
          </p:spPr>
          <p:txBody>
            <a:bodyPr wrap="none">
              <a:spAutoFit/>
            </a:bodyPr>
            <a:lstStyle/>
            <a:p>
              <a:pPr algn="l">
                <a:buFontTx/>
                <a:buNone/>
              </a:pPr>
              <a:r>
                <a:rPr lang="ja-JP" altLang="en-US" sz="1200" b="1">
                  <a:solidFill>
                    <a:srgbClr val="FFCCCC"/>
                  </a:solidFill>
                  <a:latin typeface="Tahoma" pitchFamily="34" charset="0"/>
                </a:rPr>
                <a:t>初期宇宙</a:t>
              </a:r>
            </a:p>
            <a:p>
              <a:pPr algn="l">
                <a:buFontTx/>
                <a:buNone/>
              </a:pPr>
              <a:r>
                <a:rPr lang="ja-JP" altLang="en-US" sz="1200" b="1">
                  <a:solidFill>
                    <a:srgbClr val="FFCCCC"/>
                  </a:solidFill>
                  <a:latin typeface="Tahoma" pitchFamily="34" charset="0"/>
                </a:rPr>
                <a:t>からの重力波</a:t>
              </a:r>
            </a:p>
            <a:p>
              <a:pPr algn="l">
                <a:buFontTx/>
                <a:buNone/>
              </a:pPr>
              <a:r>
                <a:rPr lang="ja-JP" altLang="en-US" sz="1200" b="1">
                  <a:solidFill>
                    <a:srgbClr val="FFCCCC"/>
                  </a:solidFill>
                  <a:latin typeface="Tahoma" pitchFamily="34" charset="0"/>
                </a:rPr>
                <a:t>    </a:t>
              </a:r>
              <a:r>
                <a:rPr lang="en-US" altLang="ja-JP" sz="1200" b="1">
                  <a:solidFill>
                    <a:srgbClr val="FFCCCC"/>
                  </a:solidFill>
                  <a:latin typeface="Tahoma" pitchFamily="34" charset="0"/>
                </a:rPr>
                <a:t>(</a:t>
              </a:r>
              <a:r>
                <a:rPr lang="en-US" altLang="ja-JP" sz="1000" b="1">
                  <a:solidFill>
                    <a:srgbClr val="FFCCCC"/>
                  </a:solidFill>
                  <a:latin typeface="Symbol" pitchFamily="18" charset="2"/>
                </a:rPr>
                <a:t>W</a:t>
              </a:r>
              <a:r>
                <a:rPr lang="en-US" altLang="ja-JP" sz="1000" b="1" baseline="-10000">
                  <a:solidFill>
                    <a:srgbClr val="FFCCCC"/>
                  </a:solidFill>
                  <a:latin typeface="Tahoma" pitchFamily="34" charset="0"/>
                </a:rPr>
                <a:t>gw</a:t>
              </a:r>
              <a:r>
                <a:rPr lang="en-US" altLang="ja-JP" sz="1000" b="1">
                  <a:solidFill>
                    <a:srgbClr val="FFCCCC"/>
                  </a:solidFill>
                  <a:latin typeface="Tahoma" pitchFamily="34" charset="0"/>
                </a:rPr>
                <a:t>=10</a:t>
              </a:r>
              <a:r>
                <a:rPr lang="en-US" altLang="ja-JP" sz="1000" b="1" baseline="30000">
                  <a:solidFill>
                    <a:srgbClr val="FFCCCC"/>
                  </a:solidFill>
                  <a:latin typeface="Tahoma" pitchFamily="34" charset="0"/>
                </a:rPr>
                <a:t>-14</a:t>
              </a:r>
              <a:r>
                <a:rPr lang="en-US" altLang="ja-JP" sz="1200" b="1">
                  <a:solidFill>
                    <a:srgbClr val="FFCCCC"/>
                  </a:solidFill>
                  <a:latin typeface="Tahoma" pitchFamily="34" charset="0"/>
                </a:rPr>
                <a:t>)</a:t>
              </a:r>
            </a:p>
          </p:txBody>
        </p:sp>
      </p:grpSp>
      <p:sp>
        <p:nvSpPr>
          <p:cNvPr id="1106976" name="Rectangle 32"/>
          <p:cNvSpPr>
            <a:spLocks noChangeArrowheads="1"/>
          </p:cNvSpPr>
          <p:nvPr/>
        </p:nvSpPr>
        <p:spPr bwMode="auto">
          <a:xfrm>
            <a:off x="768350" y="928670"/>
            <a:ext cx="8070850" cy="996950"/>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ja-JP" altLang="en-US" sz="1800" dirty="0">
                <a:solidFill>
                  <a:srgbClr val="F8F8F8"/>
                </a:solidFill>
                <a:latin typeface="Tahoma" pitchFamily="34" charset="0"/>
              </a:rPr>
              <a:t>地上干渉計 </a:t>
            </a:r>
            <a:r>
              <a:rPr lang="en-US" altLang="ja-JP" sz="1800" dirty="0">
                <a:solidFill>
                  <a:srgbClr val="F8F8F8"/>
                </a:solidFill>
                <a:latin typeface="Tahoma" pitchFamily="34" charset="0"/>
              </a:rPr>
              <a:t>: 10Hz - 1kHz       </a:t>
            </a:r>
            <a:r>
              <a:rPr lang="en-US" altLang="ja-JP" sz="1800" dirty="0">
                <a:solidFill>
                  <a:srgbClr val="F8F8F8"/>
                </a:solidFill>
                <a:latin typeface="Tahoma" pitchFamily="34" charset="0"/>
                <a:sym typeface="Wingdings" pitchFamily="2" charset="2"/>
              </a:rPr>
              <a:t> </a:t>
            </a:r>
            <a:r>
              <a:rPr lang="ja-JP" altLang="en-US" sz="1800" dirty="0">
                <a:solidFill>
                  <a:srgbClr val="F8F8F8"/>
                </a:solidFill>
                <a:latin typeface="Tahoma" pitchFamily="34" charset="0"/>
                <a:sym typeface="Wingdings" pitchFamily="2" charset="2"/>
              </a:rPr>
              <a:t>中性子星など</a:t>
            </a:r>
            <a:endParaRPr lang="ja-JP" altLang="en-US" sz="1800" dirty="0">
              <a:solidFill>
                <a:srgbClr val="F8F8F8"/>
              </a:solidFill>
              <a:latin typeface="Tahoma" pitchFamily="34" charset="0"/>
            </a:endParaRPr>
          </a:p>
          <a:p>
            <a:pPr algn="l">
              <a:lnSpc>
                <a:spcPct val="110000"/>
              </a:lnSpc>
              <a:buClr>
                <a:schemeClr val="accent2"/>
              </a:buClr>
              <a:buSzPct val="70000"/>
              <a:buFont typeface="Wingdings" pitchFamily="2" charset="2"/>
              <a:buNone/>
            </a:pPr>
            <a:r>
              <a:rPr lang="en-US" altLang="ja-JP" sz="1800" dirty="0">
                <a:solidFill>
                  <a:srgbClr val="CCECFF"/>
                </a:solidFill>
                <a:latin typeface="Tahoma" pitchFamily="34" charset="0"/>
              </a:rPr>
              <a:t>DECIGO   </a:t>
            </a:r>
            <a:r>
              <a:rPr lang="en-US" altLang="ja-JP" sz="1800" dirty="0" smtClean="0">
                <a:solidFill>
                  <a:srgbClr val="CCECFF"/>
                </a:solidFill>
                <a:latin typeface="Tahoma" pitchFamily="34" charset="0"/>
              </a:rPr>
              <a:t>   : </a:t>
            </a:r>
            <a:r>
              <a:rPr lang="en-US" altLang="ja-JP" sz="1800" dirty="0">
                <a:solidFill>
                  <a:srgbClr val="CCECFF"/>
                </a:solidFill>
                <a:latin typeface="Tahoma" pitchFamily="34" charset="0"/>
              </a:rPr>
              <a:t>0.1 - 1Hz           </a:t>
            </a:r>
            <a:r>
              <a:rPr lang="en-US" altLang="ja-JP" sz="1800" dirty="0" smtClean="0">
                <a:solidFill>
                  <a:srgbClr val="CCECFF"/>
                </a:solidFill>
                <a:latin typeface="Tahoma" pitchFamily="34" charset="0"/>
                <a:sym typeface="Wingdings" pitchFamily="2" charset="2"/>
              </a:rPr>
              <a:t> </a:t>
            </a:r>
            <a:r>
              <a:rPr lang="ja-JP" altLang="en-US" sz="1800" dirty="0">
                <a:solidFill>
                  <a:srgbClr val="CCECFF"/>
                </a:solidFill>
                <a:latin typeface="Tahoma" pitchFamily="34" charset="0"/>
                <a:sym typeface="Wingdings" pitchFamily="2" charset="2"/>
              </a:rPr>
              <a:t>中間質量</a:t>
            </a:r>
            <a:r>
              <a:rPr lang="en-US" altLang="ja-JP" sz="1800" dirty="0">
                <a:solidFill>
                  <a:srgbClr val="CCECFF"/>
                </a:solidFill>
                <a:latin typeface="Tahoma" pitchFamily="34" charset="0"/>
                <a:sym typeface="Wingdings" pitchFamily="2" charset="2"/>
              </a:rPr>
              <a:t>BH</a:t>
            </a:r>
            <a:r>
              <a:rPr lang="ja-JP" altLang="en-US" sz="1800" dirty="0">
                <a:solidFill>
                  <a:srgbClr val="CCECFF"/>
                </a:solidFill>
                <a:latin typeface="Tahoma" pitchFamily="34" charset="0"/>
                <a:sym typeface="Wingdings" pitchFamily="2" charset="2"/>
              </a:rPr>
              <a:t>など</a:t>
            </a:r>
            <a:r>
              <a:rPr lang="en-US" altLang="ja-JP" sz="1800" dirty="0">
                <a:solidFill>
                  <a:srgbClr val="CCECFF"/>
                </a:solidFill>
                <a:latin typeface="Tahoma" pitchFamily="34" charset="0"/>
                <a:sym typeface="Wingdings" pitchFamily="2" charset="2"/>
              </a:rPr>
              <a:t>, </a:t>
            </a:r>
            <a:r>
              <a:rPr lang="ja-JP" altLang="en-US" sz="1800" dirty="0">
                <a:solidFill>
                  <a:srgbClr val="CCECFF"/>
                </a:solidFill>
                <a:latin typeface="Tahoma" pitchFamily="34" charset="0"/>
                <a:sym typeface="Wingdings" pitchFamily="2" charset="2"/>
              </a:rPr>
              <a:t>初期宇宙からの重力波</a:t>
            </a:r>
            <a:endParaRPr lang="ja-JP" altLang="en-US" sz="1800" dirty="0">
              <a:solidFill>
                <a:srgbClr val="CCECFF"/>
              </a:solidFill>
              <a:latin typeface="Tahoma" pitchFamily="34" charset="0"/>
            </a:endParaRPr>
          </a:p>
          <a:p>
            <a:pPr algn="l">
              <a:lnSpc>
                <a:spcPct val="110000"/>
              </a:lnSpc>
              <a:buClr>
                <a:schemeClr val="accent2"/>
              </a:buClr>
              <a:buSzPct val="70000"/>
              <a:buFont typeface="Wingdings" pitchFamily="2" charset="2"/>
              <a:buNone/>
            </a:pPr>
            <a:r>
              <a:rPr lang="en-US" altLang="ja-JP" sz="1800" dirty="0">
                <a:solidFill>
                  <a:srgbClr val="F8F8F8"/>
                </a:solidFill>
                <a:latin typeface="Tahoma" pitchFamily="34" charset="0"/>
              </a:rPr>
              <a:t>LISA         </a:t>
            </a:r>
            <a:r>
              <a:rPr lang="en-US" altLang="ja-JP" sz="1800" dirty="0" smtClean="0">
                <a:solidFill>
                  <a:srgbClr val="F8F8F8"/>
                </a:solidFill>
                <a:latin typeface="Tahoma" pitchFamily="34" charset="0"/>
              </a:rPr>
              <a:t>  </a:t>
            </a:r>
            <a:r>
              <a:rPr lang="en-US" altLang="ja-JP" sz="1800" dirty="0">
                <a:solidFill>
                  <a:srgbClr val="F8F8F8"/>
                </a:solidFill>
                <a:latin typeface="Tahoma" pitchFamily="34" charset="0"/>
              </a:rPr>
              <a:t>: 1mHz – 10mHz  </a:t>
            </a:r>
            <a:r>
              <a:rPr lang="ja-JP" altLang="en-US" dirty="0" smtClean="0">
                <a:solidFill>
                  <a:srgbClr val="F8F8F8"/>
                </a:solidFill>
              </a:rPr>
              <a:t> </a:t>
            </a:r>
            <a:r>
              <a:rPr lang="en-US" altLang="ja-JP" sz="1800" dirty="0" smtClean="0">
                <a:solidFill>
                  <a:srgbClr val="F8F8F8"/>
                </a:solidFill>
                <a:latin typeface="Tahoma" pitchFamily="34" charset="0"/>
                <a:sym typeface="Wingdings" pitchFamily="2" charset="2"/>
              </a:rPr>
              <a:t> </a:t>
            </a:r>
            <a:r>
              <a:rPr lang="ja-JP" altLang="en-US" sz="1800" dirty="0">
                <a:solidFill>
                  <a:srgbClr val="F8F8F8"/>
                </a:solidFill>
                <a:latin typeface="Tahoma" pitchFamily="34" charset="0"/>
                <a:sym typeface="Wingdings" pitchFamily="2" charset="2"/>
              </a:rPr>
              <a:t>大質量</a:t>
            </a:r>
            <a:r>
              <a:rPr lang="en-US" altLang="ja-JP" sz="1800" dirty="0">
                <a:solidFill>
                  <a:srgbClr val="F8F8F8"/>
                </a:solidFill>
                <a:latin typeface="Tahoma" pitchFamily="34" charset="0"/>
                <a:sym typeface="Wingdings" pitchFamily="2" charset="2"/>
              </a:rPr>
              <a:t>BH</a:t>
            </a:r>
            <a:r>
              <a:rPr lang="ja-JP" altLang="en-US" sz="1800" dirty="0">
                <a:solidFill>
                  <a:srgbClr val="F8F8F8"/>
                </a:solidFill>
                <a:latin typeface="Tahoma" pitchFamily="34" charset="0"/>
                <a:sym typeface="Wingdings" pitchFamily="2" charset="2"/>
              </a:rPr>
              <a:t>など</a:t>
            </a:r>
            <a:endParaRPr lang="ja-JP" altLang="en-US" sz="1800" dirty="0">
              <a:solidFill>
                <a:srgbClr val="F8F8F8"/>
              </a:solidFill>
              <a:latin typeface="Tahoma" pitchFamily="34" charset="0"/>
            </a:endParaRPr>
          </a:p>
        </p:txBody>
      </p:sp>
      <p:pic>
        <p:nvPicPr>
          <p:cNvPr id="38" name="図 37" descr="txp_fig.bmp"/>
          <p:cNvPicPr>
            <a:picLocks noChangeAspect="1"/>
          </p:cNvPicPr>
          <p:nvPr>
            <p:custDataLst>
              <p:tags r:id="rId1"/>
            </p:custDataLst>
          </p:nvPr>
        </p:nvPicPr>
        <p:blipFill>
          <a:blip r:embed="rId5" cstate="print">
            <a:clrChange>
              <a:clrFrom>
                <a:srgbClr val="FFFFFF"/>
              </a:clrFrom>
              <a:clrTo>
                <a:srgbClr val="FFFFFF">
                  <a:alpha val="0"/>
                </a:srgbClr>
              </a:clrTo>
            </a:clrChange>
            <a:lum bright="90000"/>
          </a:blip>
          <a:stretch>
            <a:fillRect/>
          </a:stretch>
        </p:blipFill>
        <p:spPr>
          <a:xfrm>
            <a:off x="7000892" y="1857364"/>
            <a:ext cx="1643074" cy="438970"/>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2"/>
          <p:cNvSpPr>
            <a:spLocks noGrp="1" noChangeArrowheads="1"/>
          </p:cNvSpPr>
          <p:nvPr>
            <p:ph type="title"/>
          </p:nvPr>
        </p:nvSpPr>
        <p:spPr/>
        <p:txBody>
          <a:bodyPr/>
          <a:lstStyle/>
          <a:p>
            <a:pPr eaLnBrk="1" hangingPunct="1">
              <a:defRPr/>
            </a:pPr>
            <a:r>
              <a:rPr lang="ja-JP" altLang="en-US" dirty="0" smtClean="0"/>
              <a:t>中間質量</a:t>
            </a:r>
            <a:r>
              <a:rPr lang="en-US" altLang="ja-JP" dirty="0" smtClean="0"/>
              <a:t>BH</a:t>
            </a:r>
            <a:r>
              <a:rPr lang="ja-JP" altLang="en-US" dirty="0" smtClean="0"/>
              <a:t>連星の合体</a:t>
            </a:r>
            <a:endParaRPr lang="en-US" altLang="ja-JP" sz="2000" dirty="0" smtClean="0"/>
          </a:p>
        </p:txBody>
      </p:sp>
      <p:sp>
        <p:nvSpPr>
          <p:cNvPr id="26626" name="フッター プレースホルダ 3"/>
          <p:cNvSpPr>
            <a:spLocks noGrp="1"/>
          </p:cNvSpPr>
          <p:nvPr>
            <p:ph type="ftr" sz="quarter" idx="10"/>
          </p:nvPr>
        </p:nvSpPr>
        <p:spPr>
          <a:noFill/>
        </p:spPr>
        <p:txBody>
          <a:bodyPr/>
          <a:lstStyle/>
          <a:p>
            <a:r>
              <a:rPr lang="en-US" altLang="ja-JP" smtClean="0"/>
              <a:t>The 20th workshop on General Relativity and Gravitation  (JGRG20, Sept. 23, 2010, YITP, Kyoto)</a:t>
            </a:r>
            <a:endParaRPr lang="en-US" altLang="ja-JP" dirty="0"/>
          </a:p>
        </p:txBody>
      </p:sp>
      <p:sp>
        <p:nvSpPr>
          <p:cNvPr id="10" name="スライド番号プレースホルダ 9"/>
          <p:cNvSpPr>
            <a:spLocks noGrp="1"/>
          </p:cNvSpPr>
          <p:nvPr>
            <p:ph type="sldNum" sz="quarter" idx="11"/>
          </p:nvPr>
        </p:nvSpPr>
        <p:spPr/>
        <p:txBody>
          <a:bodyPr/>
          <a:lstStyle/>
          <a:p>
            <a:pPr>
              <a:defRPr/>
            </a:pPr>
            <a:fld id="{7AF75637-E8AC-4181-927C-9D85E9A3AAC1}" type="slidenum">
              <a:rPr lang="en-US" altLang="ja-JP" smtClean="0"/>
              <a:pPr>
                <a:defRPr/>
              </a:pPr>
              <a:t>95</a:t>
            </a:fld>
            <a:endParaRPr lang="en-US" altLang="ja-JP" dirty="0"/>
          </a:p>
        </p:txBody>
      </p:sp>
      <p:sp>
        <p:nvSpPr>
          <p:cNvPr id="26627" name="AutoShape 126"/>
          <p:cNvSpPr>
            <a:spLocks noChangeArrowheads="1"/>
          </p:cNvSpPr>
          <p:nvPr/>
        </p:nvSpPr>
        <p:spPr bwMode="auto">
          <a:xfrm>
            <a:off x="4465667" y="1928802"/>
            <a:ext cx="4462464" cy="3929090"/>
          </a:xfrm>
          <a:prstGeom prst="roundRect">
            <a:avLst>
              <a:gd name="adj" fmla="val 4875"/>
            </a:avLst>
          </a:prstGeom>
          <a:solidFill>
            <a:srgbClr val="FFFFFF">
              <a:alpha val="50195"/>
            </a:srgbClr>
          </a:solidFill>
          <a:ln w="6350">
            <a:noFill/>
            <a:round/>
            <a:headEnd/>
            <a:tailEnd/>
          </a:ln>
        </p:spPr>
        <p:txBody>
          <a:bodyPr wrap="square" anchor="ctr">
            <a:noAutofit/>
          </a:bodyPr>
          <a:lstStyle/>
          <a:p>
            <a:endParaRPr lang="ja-JP" altLang="en-US" dirty="0"/>
          </a:p>
        </p:txBody>
      </p:sp>
      <p:pic>
        <p:nvPicPr>
          <p:cNvPr id="26648" name="Picture 124" descr="account2j"/>
          <p:cNvPicPr>
            <a:picLocks noChangeAspect="1" noChangeArrowheads="1"/>
          </p:cNvPicPr>
          <p:nvPr/>
        </p:nvPicPr>
        <p:blipFill>
          <a:blip r:embed="rId3" cstate="print"/>
          <a:srcRect/>
          <a:stretch>
            <a:fillRect/>
          </a:stretch>
        </p:blipFill>
        <p:spPr bwMode="auto">
          <a:xfrm>
            <a:off x="4679981" y="2143116"/>
            <a:ext cx="4214842" cy="3162042"/>
          </a:xfrm>
          <a:prstGeom prst="rect">
            <a:avLst/>
          </a:prstGeom>
          <a:noFill/>
          <a:ln w="9525">
            <a:noFill/>
            <a:miter lim="800000"/>
            <a:headEnd/>
            <a:tailEnd/>
          </a:ln>
        </p:spPr>
      </p:pic>
      <p:sp>
        <p:nvSpPr>
          <p:cNvPr id="26649" name="Text Box 125"/>
          <p:cNvSpPr txBox="1">
            <a:spLocks noChangeArrowheads="1"/>
          </p:cNvSpPr>
          <p:nvPr/>
        </p:nvSpPr>
        <p:spPr bwMode="auto">
          <a:xfrm>
            <a:off x="6337331" y="5473696"/>
            <a:ext cx="2592387" cy="336550"/>
          </a:xfrm>
          <a:prstGeom prst="rect">
            <a:avLst/>
          </a:prstGeom>
          <a:noFill/>
          <a:ln w="9525">
            <a:noFill/>
            <a:miter lim="800000"/>
            <a:headEnd/>
            <a:tailEnd/>
          </a:ln>
        </p:spPr>
        <p:txBody>
          <a:bodyPr>
            <a:spAutoFit/>
          </a:bodyPr>
          <a:lstStyle/>
          <a:p>
            <a:pPr algn="l">
              <a:buFontTx/>
              <a:buNone/>
            </a:pPr>
            <a:r>
              <a:rPr lang="zh-CN" altLang="en-US" sz="800" b="1">
                <a:solidFill>
                  <a:srgbClr val="B2B2B2"/>
                </a:solidFill>
              </a:rPr>
              <a:t>戎崎俊一</a:t>
            </a:r>
            <a:r>
              <a:rPr lang="en-US" altLang="zh-CN" sz="800" b="1" dirty="0">
                <a:solidFill>
                  <a:srgbClr val="B2B2B2"/>
                </a:solidFill>
              </a:rPr>
              <a:t>(</a:t>
            </a:r>
            <a:r>
              <a:rPr lang="zh-CN" altLang="en-US" sz="800" b="1">
                <a:solidFill>
                  <a:srgbClr val="B2B2B2"/>
                </a:solidFill>
              </a:rPr>
              <a:t>理化学研究所</a:t>
            </a:r>
            <a:r>
              <a:rPr lang="en-US" altLang="zh-CN" sz="800" b="1" dirty="0">
                <a:solidFill>
                  <a:srgbClr val="B2B2B2"/>
                </a:solidFill>
              </a:rPr>
              <a:t>)</a:t>
            </a:r>
            <a:r>
              <a:rPr lang="en-US" altLang="ja-JP" sz="800" b="1" dirty="0">
                <a:solidFill>
                  <a:srgbClr val="B2B2B2"/>
                </a:solidFill>
              </a:rPr>
              <a:t> </a:t>
            </a:r>
            <a:r>
              <a:rPr lang="ja-JP" altLang="en-US" sz="800" b="1" dirty="0">
                <a:solidFill>
                  <a:srgbClr val="B2B2B2"/>
                </a:solidFill>
              </a:rPr>
              <a:t>先生の</a:t>
            </a:r>
            <a:r>
              <a:rPr lang="en-US" altLang="ja-JP" sz="800" b="1" dirty="0">
                <a:solidFill>
                  <a:srgbClr val="B2B2B2"/>
                </a:solidFill>
              </a:rPr>
              <a:t>web</a:t>
            </a:r>
            <a:r>
              <a:rPr lang="ja-JP" altLang="en-US" sz="800" b="1" dirty="0">
                <a:solidFill>
                  <a:srgbClr val="B2B2B2"/>
                </a:solidFill>
              </a:rPr>
              <a:t>ページより引用 </a:t>
            </a:r>
            <a:r>
              <a:rPr lang="en-US" altLang="ja-JP" sz="800" b="1" dirty="0">
                <a:solidFill>
                  <a:srgbClr val="B2B2B2"/>
                </a:solidFill>
              </a:rPr>
              <a:t>http://atlas.riken.go.jp/~ebisu/smbh.html</a:t>
            </a:r>
          </a:p>
        </p:txBody>
      </p:sp>
      <p:sp>
        <p:nvSpPr>
          <p:cNvPr id="40" name="Text Box 4"/>
          <p:cNvSpPr txBox="1">
            <a:spLocks noChangeArrowheads="1"/>
          </p:cNvSpPr>
          <p:nvPr/>
        </p:nvSpPr>
        <p:spPr bwMode="auto">
          <a:xfrm>
            <a:off x="285720" y="1785926"/>
            <a:ext cx="7643866" cy="1446550"/>
          </a:xfrm>
          <a:prstGeom prst="rect">
            <a:avLst/>
          </a:prstGeom>
          <a:noFill/>
          <a:ln w="9525">
            <a:noFill/>
            <a:miter lim="800000"/>
            <a:headEnd/>
            <a:tailEnd/>
          </a:ln>
          <a:effectLst/>
        </p:spPr>
        <p:txBody>
          <a:bodyPr wrap="square">
            <a:spAutoFit/>
          </a:bodyPr>
          <a:lstStyle/>
          <a:p>
            <a:pPr algn="l">
              <a:lnSpc>
                <a:spcPct val="110000"/>
              </a:lnSpc>
              <a:buNone/>
            </a:pPr>
            <a:r>
              <a:rPr lang="en-US" altLang="ja-JP" sz="2000" b="1" dirty="0" smtClean="0">
                <a:solidFill>
                  <a:srgbClr val="FFFFFF"/>
                </a:solidFill>
              </a:rPr>
              <a:t>DECIGO will observe</a:t>
            </a:r>
          </a:p>
          <a:p>
            <a:pPr algn="l">
              <a:lnSpc>
                <a:spcPct val="110000"/>
              </a:lnSpc>
              <a:buNone/>
            </a:pPr>
            <a:r>
              <a:rPr lang="en-US" altLang="ja-JP" sz="2000" b="1" dirty="0" smtClean="0">
                <a:solidFill>
                  <a:srgbClr val="FFFFFF"/>
                </a:solidFill>
              </a:rPr>
              <a:t> Intermediate-mass BH (</a:t>
            </a:r>
            <a:r>
              <a:rPr lang="en-US" altLang="ja-JP" sz="2000" b="1" dirty="0" smtClean="0">
                <a:solidFill>
                  <a:srgbClr val="FFFFCC"/>
                </a:solidFill>
              </a:rPr>
              <a:t>IMBH</a:t>
            </a:r>
            <a:r>
              <a:rPr lang="en-US" altLang="ja-JP" sz="2000" b="1" dirty="0" smtClean="0">
                <a:solidFill>
                  <a:srgbClr val="FFFFFF"/>
                </a:solidFill>
              </a:rPr>
              <a:t>)</a:t>
            </a:r>
          </a:p>
          <a:p>
            <a:pPr algn="l">
              <a:lnSpc>
                <a:spcPct val="110000"/>
              </a:lnSpc>
              <a:buNone/>
            </a:pPr>
            <a:r>
              <a:rPr lang="en-US" altLang="ja-JP" sz="2000" b="1" dirty="0" smtClean="0">
                <a:solidFill>
                  <a:srgbClr val="FFFFFF"/>
                </a:solidFill>
              </a:rPr>
              <a:t>   </a:t>
            </a:r>
            <a:r>
              <a:rPr kumimoji="1" lang="en-US" altLang="ja-JP" sz="2000" b="1" kern="1200" dirty="0" smtClean="0">
                <a:solidFill>
                  <a:srgbClr val="FFFFFF"/>
                </a:solidFill>
                <a:latin typeface="Tahoma" pitchFamily="34" charset="0"/>
                <a:ea typeface="HGP創英角ｺﾞｼｯｸUB" pitchFamily="50" charset="-128"/>
                <a:cs typeface="+mn-cs"/>
              </a:rPr>
              <a:t>binary merger with </a:t>
            </a:r>
          </a:p>
          <a:p>
            <a:pPr algn="l">
              <a:lnSpc>
                <a:spcPct val="110000"/>
              </a:lnSpc>
              <a:buNone/>
            </a:pPr>
            <a:r>
              <a:rPr lang="en-US" altLang="ja-JP" sz="2000" b="1" dirty="0" smtClean="0">
                <a:solidFill>
                  <a:srgbClr val="FFFFFF"/>
                </a:solidFill>
              </a:rPr>
              <a:t>    </a:t>
            </a:r>
            <a:r>
              <a:rPr kumimoji="1" lang="en-US" altLang="ja-JP" sz="2000" b="1" kern="1200" dirty="0" smtClean="0">
                <a:solidFill>
                  <a:srgbClr val="FFFFCC"/>
                </a:solidFill>
                <a:latin typeface="Tahoma" pitchFamily="34" charset="0"/>
                <a:ea typeface="HGP創英角ｺﾞｼｯｸUB" pitchFamily="50" charset="-128"/>
                <a:cs typeface="+mn-cs"/>
              </a:rPr>
              <a:t>SNR&gt;6000 for z~1 source</a:t>
            </a:r>
          </a:p>
        </p:txBody>
      </p:sp>
      <p:sp>
        <p:nvSpPr>
          <p:cNvPr id="41" name="Text Box 4"/>
          <p:cNvSpPr txBox="1">
            <a:spLocks noChangeArrowheads="1"/>
          </p:cNvSpPr>
          <p:nvPr/>
        </p:nvSpPr>
        <p:spPr bwMode="auto">
          <a:xfrm>
            <a:off x="357158" y="4054152"/>
            <a:ext cx="4071966" cy="1446550"/>
          </a:xfrm>
          <a:prstGeom prst="rect">
            <a:avLst/>
          </a:prstGeom>
          <a:noFill/>
          <a:ln w="9525">
            <a:noFill/>
            <a:miter lim="800000"/>
            <a:headEnd/>
            <a:tailEnd/>
          </a:ln>
          <a:effectLst/>
        </p:spPr>
        <p:txBody>
          <a:bodyPr wrap="square">
            <a:spAutoFit/>
          </a:bodyPr>
          <a:lstStyle/>
          <a:p>
            <a:pPr algn="l">
              <a:lnSpc>
                <a:spcPct val="110000"/>
              </a:lnSpc>
              <a:buNone/>
            </a:pPr>
            <a:r>
              <a:rPr lang="en-US" altLang="ja-JP" sz="2000" b="1" dirty="0" smtClean="0">
                <a:solidFill>
                  <a:srgbClr val="FFFFFF"/>
                </a:solidFill>
              </a:rPr>
              <a:t>Information on the  </a:t>
            </a:r>
          </a:p>
          <a:p>
            <a:pPr algn="l">
              <a:lnSpc>
                <a:spcPct val="110000"/>
              </a:lnSpc>
              <a:buNone/>
            </a:pPr>
            <a:r>
              <a:rPr kumimoji="1" lang="en-US" altLang="ja-JP" sz="2000" b="1" kern="1200" dirty="0" smtClean="0">
                <a:solidFill>
                  <a:srgbClr val="FFFFFF"/>
                </a:solidFill>
                <a:latin typeface="Tahoma" pitchFamily="34" charset="0"/>
                <a:ea typeface="HGP創英角ｺﾞｼｯｸUB" pitchFamily="50" charset="-128"/>
                <a:cs typeface="+mn-cs"/>
              </a:rPr>
              <a:t>   formation of </a:t>
            </a:r>
          </a:p>
          <a:p>
            <a:pPr algn="l">
              <a:lnSpc>
                <a:spcPct val="110000"/>
              </a:lnSpc>
              <a:buNone/>
            </a:pPr>
            <a:r>
              <a:rPr kumimoji="1" lang="en-US" altLang="ja-JP" sz="2000" b="1" kern="1200" dirty="0" smtClean="0">
                <a:solidFill>
                  <a:srgbClr val="FFFFFF"/>
                </a:solidFill>
                <a:latin typeface="Tahoma" pitchFamily="34" charset="0"/>
                <a:ea typeface="HGP創英角ｺﾞｼｯｸUB" pitchFamily="50" charset="-128"/>
                <a:cs typeface="+mn-cs"/>
              </a:rPr>
              <a:t>   </a:t>
            </a:r>
            <a:r>
              <a:rPr kumimoji="1" lang="en-US" altLang="ja-JP" sz="2000" b="1" kern="1200" dirty="0" smtClean="0">
                <a:solidFill>
                  <a:srgbClr val="FFFFCC"/>
                </a:solidFill>
                <a:latin typeface="Tahoma" pitchFamily="34" charset="0"/>
                <a:ea typeface="HGP創英角ｺﾞｼｯｸUB" pitchFamily="50" charset="-128"/>
                <a:cs typeface="+mn-cs"/>
              </a:rPr>
              <a:t>Supermassive</a:t>
            </a:r>
            <a:r>
              <a:rPr lang="en-US" altLang="ja-JP" sz="2000" b="1" dirty="0" smtClean="0">
                <a:solidFill>
                  <a:srgbClr val="FFFFCC"/>
                </a:solidFill>
              </a:rPr>
              <a:t> BHs</a:t>
            </a:r>
          </a:p>
          <a:p>
            <a:pPr algn="l">
              <a:lnSpc>
                <a:spcPct val="110000"/>
              </a:lnSpc>
              <a:buNone/>
            </a:pPr>
            <a:r>
              <a:rPr kumimoji="1" lang="en-US" altLang="ja-JP" sz="2000" b="1" kern="1200" dirty="0" smtClean="0">
                <a:solidFill>
                  <a:srgbClr val="FFFFFF"/>
                </a:solidFill>
                <a:latin typeface="Tahoma" pitchFamily="34" charset="0"/>
                <a:ea typeface="HGP創英角ｺﾞｼｯｸUB" pitchFamily="50" charset="-128"/>
                <a:cs typeface="+mn-cs"/>
              </a:rPr>
              <a:t>     at the center of galaxies</a:t>
            </a:r>
          </a:p>
        </p:txBody>
      </p:sp>
      <p:sp>
        <p:nvSpPr>
          <p:cNvPr id="42" name="下矢印 41"/>
          <p:cNvSpPr/>
          <p:nvPr/>
        </p:nvSpPr>
        <p:spPr bwMode="auto">
          <a:xfrm>
            <a:off x="1714480" y="3571876"/>
            <a:ext cx="428628" cy="357190"/>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4836" name="Picture 4"/>
          <p:cNvPicPr>
            <a:picLocks noChangeAspect="1" noChangeArrowheads="1"/>
          </p:cNvPicPr>
          <p:nvPr/>
        </p:nvPicPr>
        <p:blipFill>
          <a:blip r:embed="rId3" cstate="print"/>
          <a:srcRect/>
          <a:stretch>
            <a:fillRect/>
          </a:stretch>
        </p:blipFill>
        <p:spPr bwMode="auto">
          <a:xfrm>
            <a:off x="993775" y="2119324"/>
            <a:ext cx="7343775" cy="4167196"/>
          </a:xfrm>
          <a:prstGeom prst="rect">
            <a:avLst/>
          </a:prstGeom>
          <a:noFill/>
          <a:ln w="15875">
            <a:noFill/>
            <a:miter lim="800000"/>
            <a:headEnd/>
            <a:tailEnd/>
          </a:ln>
          <a:effectLst/>
        </p:spPr>
      </p:pic>
      <p:sp>
        <p:nvSpPr>
          <p:cNvPr id="1144834" name="Rectangle 2"/>
          <p:cNvSpPr>
            <a:spLocks noGrp="1" noChangeArrowheads="1"/>
          </p:cNvSpPr>
          <p:nvPr>
            <p:ph type="title"/>
          </p:nvPr>
        </p:nvSpPr>
        <p:spPr/>
        <p:txBody>
          <a:bodyPr/>
          <a:lstStyle/>
          <a:p>
            <a:r>
              <a:rPr lang="ja-JP" altLang="en-US" dirty="0" smtClean="0"/>
              <a:t>背景重力波</a:t>
            </a:r>
            <a:endParaRPr lang="ja-JP" altLang="en-US" dirty="0"/>
          </a:p>
        </p:txBody>
      </p:sp>
      <p:sp>
        <p:nvSpPr>
          <p:cNvPr id="30" name="フッター プレースホルダ 3"/>
          <p:cNvSpPr>
            <a:spLocks noGrp="1"/>
          </p:cNvSpPr>
          <p:nvPr>
            <p:ph type="ftr" sz="quarter" idx="10"/>
          </p:nvPr>
        </p:nvSpPr>
        <p:spPr/>
        <p:txBody>
          <a:bodyPr/>
          <a:lstStyle/>
          <a:p>
            <a:r>
              <a:rPr lang="ja-JP" altLang="en-US" smtClean="0"/>
              <a:t>東京大学・物理学教室セミナー　</a:t>
            </a:r>
            <a:r>
              <a:rPr lang="en-US" altLang="ja-JP" smtClean="0"/>
              <a:t>(2010</a:t>
            </a:r>
            <a:r>
              <a:rPr lang="ja-JP" altLang="en-US" smtClean="0"/>
              <a:t>年</a:t>
            </a:r>
            <a:r>
              <a:rPr lang="en-US" altLang="ja-JP" smtClean="0"/>
              <a:t>10</a:t>
            </a:r>
            <a:r>
              <a:rPr lang="ja-JP" altLang="en-US" smtClean="0"/>
              <a:t>月</a:t>
            </a:r>
            <a:r>
              <a:rPr lang="en-US" altLang="ja-JP" smtClean="0"/>
              <a:t>1</a:t>
            </a:r>
            <a:r>
              <a:rPr lang="ja-JP" altLang="en-US" smtClean="0"/>
              <a:t>日</a:t>
            </a:r>
            <a:r>
              <a:rPr lang="en-US" altLang="ja-JP" smtClean="0"/>
              <a:t>, </a:t>
            </a:r>
            <a:r>
              <a:rPr lang="ja-JP" altLang="en-US" smtClean="0"/>
              <a:t>東京大学</a:t>
            </a:r>
            <a:r>
              <a:rPr lang="en-US" altLang="ja-JP" smtClean="0"/>
              <a:t>)</a:t>
            </a:r>
            <a:endParaRPr lang="en-US" altLang="ja-JP" dirty="0"/>
          </a:p>
        </p:txBody>
      </p:sp>
      <p:sp>
        <p:nvSpPr>
          <p:cNvPr id="1144864" name="Rectangle 32"/>
          <p:cNvSpPr>
            <a:spLocks noChangeArrowheads="1"/>
          </p:cNvSpPr>
          <p:nvPr/>
        </p:nvSpPr>
        <p:spPr bwMode="auto">
          <a:xfrm>
            <a:off x="1142976" y="1190630"/>
            <a:ext cx="6000792" cy="73590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dirty="0" smtClean="0">
                <a:solidFill>
                  <a:srgbClr val="F8F8F8"/>
                </a:solidFill>
                <a:latin typeface="Tahoma" pitchFamily="34" charset="0"/>
                <a:ea typeface="HGP創英角ｺﾞｼｯｸUB" pitchFamily="50" charset="-128"/>
              </a:rPr>
              <a:t>DECIGO</a:t>
            </a:r>
            <a:r>
              <a:rPr lang="ja-JP" altLang="en-US" sz="2000" dirty="0" smtClean="0">
                <a:solidFill>
                  <a:srgbClr val="F8F8F8"/>
                </a:solidFill>
              </a:rPr>
              <a:t>の観測周波数帯</a:t>
            </a:r>
            <a:endParaRPr lang="en-US" altLang="ja-JP" sz="2000" dirty="0" smtClean="0">
              <a:solidFill>
                <a:srgbClr val="F8F8F8"/>
              </a:solidFill>
            </a:endParaRPr>
          </a:p>
          <a:p>
            <a:pPr algn="l">
              <a:lnSpc>
                <a:spcPct val="110000"/>
              </a:lnSpc>
              <a:buClr>
                <a:schemeClr val="accent2"/>
              </a:buClr>
              <a:buSzPct val="70000"/>
              <a:buFont typeface="Wingdings" pitchFamily="2" charset="2"/>
              <a:buNone/>
            </a:pPr>
            <a:r>
              <a:rPr lang="en-US" altLang="ja-JP" sz="2000" dirty="0" smtClean="0">
                <a:solidFill>
                  <a:srgbClr val="F8F8F8"/>
                </a:solidFill>
                <a:latin typeface="Tahoma" pitchFamily="34" charset="0"/>
                <a:ea typeface="HGP創英角ｺﾞｼｯｸUB" pitchFamily="50" charset="-128"/>
              </a:rPr>
              <a:t>          (~0.1 Hz)</a:t>
            </a:r>
            <a:endParaRPr lang="ja-JP" altLang="en-US" sz="2000" dirty="0">
              <a:solidFill>
                <a:srgbClr val="F8F8F8"/>
              </a:solidFill>
              <a:latin typeface="Tahoma" pitchFamily="34" charset="0"/>
              <a:ea typeface="HGP創英角ｺﾞｼｯｸUB" pitchFamily="50" charset="-128"/>
            </a:endParaRPr>
          </a:p>
        </p:txBody>
      </p:sp>
      <p:sp>
        <p:nvSpPr>
          <p:cNvPr id="1144835" name="AutoShape 3"/>
          <p:cNvSpPr>
            <a:spLocks noChangeAspect="1" noChangeArrowheads="1"/>
          </p:cNvSpPr>
          <p:nvPr/>
        </p:nvSpPr>
        <p:spPr bwMode="auto">
          <a:xfrm>
            <a:off x="900113" y="2142553"/>
            <a:ext cx="7632700" cy="4119190"/>
          </a:xfrm>
          <a:prstGeom prst="roundRect">
            <a:avLst>
              <a:gd name="adj" fmla="val 1917"/>
            </a:avLst>
          </a:prstGeom>
          <a:solidFill>
            <a:srgbClr val="FFFFFF">
              <a:alpha val="10001"/>
            </a:srgbClr>
          </a:solidFill>
          <a:ln w="9525">
            <a:noFill/>
            <a:round/>
            <a:headEnd/>
            <a:tailEnd/>
          </a:ln>
          <a:effectLst/>
        </p:spPr>
        <p:txBody>
          <a:bodyPr anchor="ctr">
            <a:spAutoFit/>
          </a:bodyPr>
          <a:lstStyle/>
          <a:p>
            <a:endParaRPr lang="ja-JP" altLang="en-US" dirty="0"/>
          </a:p>
        </p:txBody>
      </p:sp>
      <p:sp>
        <p:nvSpPr>
          <p:cNvPr id="1144844" name="Rectangle 12"/>
          <p:cNvSpPr>
            <a:spLocks noChangeAspect="1" noChangeArrowheads="1"/>
          </p:cNvSpPr>
          <p:nvPr/>
        </p:nvSpPr>
        <p:spPr bwMode="auto">
          <a:xfrm>
            <a:off x="5500694" y="2762266"/>
            <a:ext cx="2643206" cy="615553"/>
          </a:xfrm>
          <a:prstGeom prst="rect">
            <a:avLst/>
          </a:prstGeom>
          <a:noFill/>
          <a:ln w="9525">
            <a:noFill/>
            <a:miter lim="800000"/>
            <a:headEnd/>
            <a:tailEnd/>
          </a:ln>
          <a:effectLst/>
        </p:spPr>
        <p:txBody>
          <a:bodyPr wrap="square">
            <a:spAutoFit/>
          </a:bodyPr>
          <a:lstStyle/>
          <a:p>
            <a:pPr algn="l">
              <a:buFontTx/>
              <a:buNone/>
            </a:pPr>
            <a:r>
              <a:rPr lang="en-US" altLang="ja-JP" sz="1800" b="1" dirty="0" smtClean="0">
                <a:solidFill>
                  <a:srgbClr val="FFCC99"/>
                </a:solidFill>
              </a:rPr>
              <a:t>Terrestrial Detectors  </a:t>
            </a:r>
          </a:p>
          <a:p>
            <a:pPr algn="l">
              <a:buFontTx/>
              <a:buNone/>
            </a:pPr>
            <a:r>
              <a:rPr lang="en-US" altLang="ja-JP" sz="1600" b="1" dirty="0" smtClean="0">
                <a:solidFill>
                  <a:srgbClr val="FFCC99"/>
                </a:solidFill>
              </a:rPr>
              <a:t>    </a:t>
            </a:r>
            <a:r>
              <a:rPr lang="en-US" altLang="ja-JP" sz="1400" b="1" dirty="0" smtClean="0">
                <a:solidFill>
                  <a:srgbClr val="FFCC99"/>
                </a:solidFill>
              </a:rPr>
              <a:t>(Ad. LIGO,  LCGT, etc)</a:t>
            </a:r>
            <a:endParaRPr lang="en-US" altLang="ja-JP" sz="1400" b="1" dirty="0">
              <a:solidFill>
                <a:srgbClr val="FFCC99"/>
              </a:solidFill>
            </a:endParaRPr>
          </a:p>
        </p:txBody>
      </p:sp>
      <p:sp>
        <p:nvSpPr>
          <p:cNvPr id="1144838" name="Rectangle 6"/>
          <p:cNvSpPr>
            <a:spLocks noChangeAspect="1" noChangeArrowheads="1"/>
          </p:cNvSpPr>
          <p:nvPr/>
        </p:nvSpPr>
        <p:spPr bwMode="auto">
          <a:xfrm>
            <a:off x="4661652" y="4119588"/>
            <a:ext cx="1696298" cy="738562"/>
          </a:xfrm>
          <a:prstGeom prst="rect">
            <a:avLst/>
          </a:prstGeom>
          <a:noFill/>
          <a:ln w="9525">
            <a:noFill/>
            <a:miter lim="800000"/>
            <a:headEnd/>
            <a:tailEnd/>
          </a:ln>
          <a:effectLst/>
        </p:spPr>
        <p:txBody>
          <a:bodyPr wrap="none">
            <a:spAutoFit/>
          </a:bodyPr>
          <a:lstStyle/>
          <a:p>
            <a:pPr algn="l">
              <a:lnSpc>
                <a:spcPct val="90000"/>
              </a:lnSpc>
              <a:buFontTx/>
              <a:buNone/>
            </a:pPr>
            <a:r>
              <a:rPr lang="en-US" altLang="ja-JP" b="1" dirty="0">
                <a:solidFill>
                  <a:srgbClr val="CC99FF"/>
                </a:solidFill>
              </a:rPr>
              <a:t>  DECIGO </a:t>
            </a:r>
          </a:p>
          <a:p>
            <a:pPr algn="l">
              <a:lnSpc>
                <a:spcPct val="90000"/>
              </a:lnSpc>
              <a:buFontTx/>
              <a:buNone/>
            </a:pPr>
            <a:endParaRPr lang="en-US" altLang="ja-JP" b="1" dirty="0">
              <a:solidFill>
                <a:srgbClr val="CC99FF"/>
              </a:solidFill>
            </a:endParaRPr>
          </a:p>
        </p:txBody>
      </p:sp>
      <p:sp>
        <p:nvSpPr>
          <p:cNvPr id="1144856" name="Rectangle 24"/>
          <p:cNvSpPr>
            <a:spLocks noChangeAspect="1" noChangeArrowheads="1"/>
          </p:cNvSpPr>
          <p:nvPr/>
        </p:nvSpPr>
        <p:spPr bwMode="auto">
          <a:xfrm>
            <a:off x="4286248" y="3476646"/>
            <a:ext cx="1936749" cy="450343"/>
          </a:xfrm>
          <a:prstGeom prst="rect">
            <a:avLst/>
          </a:prstGeom>
          <a:noFill/>
          <a:ln w="9525">
            <a:noFill/>
            <a:miter lim="800000"/>
            <a:headEnd/>
            <a:tailEnd/>
          </a:ln>
          <a:effectLst/>
        </p:spPr>
        <p:txBody>
          <a:bodyPr wrap="square">
            <a:spAutoFit/>
          </a:bodyPr>
          <a:lstStyle/>
          <a:p>
            <a:pPr algn="l">
              <a:buFontTx/>
              <a:buNone/>
            </a:pPr>
            <a:r>
              <a:rPr lang="en-US" altLang="ja-JP" b="1" dirty="0" smtClean="0">
                <a:solidFill>
                  <a:srgbClr val="99CCFF"/>
                </a:solidFill>
              </a:rPr>
              <a:t>LISA</a:t>
            </a:r>
            <a:endParaRPr lang="en-US" altLang="ja-JP" b="1" dirty="0">
              <a:solidFill>
                <a:srgbClr val="99CCFF"/>
              </a:solidFill>
            </a:endParaRPr>
          </a:p>
        </p:txBody>
      </p:sp>
      <p:grpSp>
        <p:nvGrpSpPr>
          <p:cNvPr id="43" name="グループ化 42"/>
          <p:cNvGrpSpPr/>
          <p:nvPr/>
        </p:nvGrpSpPr>
        <p:grpSpPr>
          <a:xfrm>
            <a:off x="2214546" y="2405076"/>
            <a:ext cx="2615609" cy="3230307"/>
            <a:chOff x="-2143172" y="1643050"/>
            <a:chExt cx="2615609" cy="3230307"/>
          </a:xfrm>
        </p:grpSpPr>
        <p:sp>
          <p:nvSpPr>
            <p:cNvPr id="28" name="フリーフォーム 27"/>
            <p:cNvSpPr/>
            <p:nvPr/>
          </p:nvSpPr>
          <p:spPr bwMode="auto">
            <a:xfrm>
              <a:off x="-2143172" y="1843078"/>
              <a:ext cx="2615609" cy="3030279"/>
            </a:xfrm>
            <a:custGeom>
              <a:avLst/>
              <a:gdLst>
                <a:gd name="connsiteX0" fmla="*/ 10632 w 2615609"/>
                <a:gd name="connsiteY0" fmla="*/ 0 h 3030279"/>
                <a:gd name="connsiteX1" fmla="*/ 574158 w 2615609"/>
                <a:gd name="connsiteY1" fmla="*/ 85060 h 3030279"/>
                <a:gd name="connsiteX2" fmla="*/ 1031358 w 2615609"/>
                <a:gd name="connsiteY2" fmla="*/ 265814 h 3030279"/>
                <a:gd name="connsiteX3" fmla="*/ 1063255 w 2615609"/>
                <a:gd name="connsiteY3" fmla="*/ 297712 h 3030279"/>
                <a:gd name="connsiteX4" fmla="*/ 1254642 w 2615609"/>
                <a:gd name="connsiteY4" fmla="*/ 446567 h 3030279"/>
                <a:gd name="connsiteX5" fmla="*/ 1520455 w 2615609"/>
                <a:gd name="connsiteY5" fmla="*/ 776177 h 3030279"/>
                <a:gd name="connsiteX6" fmla="*/ 1616148 w 2615609"/>
                <a:gd name="connsiteY6" fmla="*/ 903767 h 3030279"/>
                <a:gd name="connsiteX7" fmla="*/ 1679944 w 2615609"/>
                <a:gd name="connsiteY7" fmla="*/ 946298 h 3030279"/>
                <a:gd name="connsiteX8" fmla="*/ 1733107 w 2615609"/>
                <a:gd name="connsiteY8" fmla="*/ 988828 h 3030279"/>
                <a:gd name="connsiteX9" fmla="*/ 1828800 w 2615609"/>
                <a:gd name="connsiteY9" fmla="*/ 1137684 h 3030279"/>
                <a:gd name="connsiteX10" fmla="*/ 2052083 w 2615609"/>
                <a:gd name="connsiteY10" fmla="*/ 1307805 h 3030279"/>
                <a:gd name="connsiteX11" fmla="*/ 2190307 w 2615609"/>
                <a:gd name="connsiteY11" fmla="*/ 1467293 h 3030279"/>
                <a:gd name="connsiteX12" fmla="*/ 2254102 w 2615609"/>
                <a:gd name="connsiteY12" fmla="*/ 1541721 h 3030279"/>
                <a:gd name="connsiteX13" fmla="*/ 2615609 w 2615609"/>
                <a:gd name="connsiteY13" fmla="*/ 3030279 h 3030279"/>
                <a:gd name="connsiteX14" fmla="*/ 0 w 2615609"/>
                <a:gd name="connsiteY14" fmla="*/ 3019647 h 3030279"/>
                <a:gd name="connsiteX15" fmla="*/ 10632 w 2615609"/>
                <a:gd name="connsiteY15" fmla="*/ 0 h 30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5609" h="3030279">
                  <a:moveTo>
                    <a:pt x="10632" y="0"/>
                  </a:moveTo>
                  <a:lnTo>
                    <a:pt x="574158" y="85060"/>
                  </a:lnTo>
                  <a:lnTo>
                    <a:pt x="1031358" y="265814"/>
                  </a:lnTo>
                  <a:lnTo>
                    <a:pt x="1063255" y="297712"/>
                  </a:lnTo>
                  <a:lnTo>
                    <a:pt x="1254642" y="446567"/>
                  </a:lnTo>
                  <a:lnTo>
                    <a:pt x="1520455" y="776177"/>
                  </a:lnTo>
                  <a:lnTo>
                    <a:pt x="1616148" y="903767"/>
                  </a:lnTo>
                  <a:lnTo>
                    <a:pt x="1679944" y="946298"/>
                  </a:lnTo>
                  <a:lnTo>
                    <a:pt x="1733107" y="988828"/>
                  </a:lnTo>
                  <a:lnTo>
                    <a:pt x="1828800" y="1137684"/>
                  </a:lnTo>
                  <a:lnTo>
                    <a:pt x="2052083" y="1307805"/>
                  </a:lnTo>
                  <a:lnTo>
                    <a:pt x="2190307" y="1467293"/>
                  </a:lnTo>
                  <a:lnTo>
                    <a:pt x="2254102" y="1541721"/>
                  </a:lnTo>
                  <a:lnTo>
                    <a:pt x="2615609" y="3030279"/>
                  </a:lnTo>
                  <a:lnTo>
                    <a:pt x="0" y="3019647"/>
                  </a:lnTo>
                  <a:lnTo>
                    <a:pt x="10632" y="0"/>
                  </a:lnTo>
                  <a:close/>
                </a:path>
              </a:pathLst>
            </a:custGeom>
            <a:solidFill>
              <a:srgbClr val="C0C0C0">
                <a:alpha val="30000"/>
              </a:srgbClr>
            </a:solidFill>
            <a:ln w="76200" cap="flat" cmpd="sng" algn="ctr">
              <a:no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19" name="Freeform 18"/>
            <p:cNvSpPr>
              <a:spLocks noChangeAspect="1"/>
            </p:cNvSpPr>
            <p:nvPr/>
          </p:nvSpPr>
          <p:spPr bwMode="auto">
            <a:xfrm>
              <a:off x="-2025402" y="1857366"/>
              <a:ext cx="2146300" cy="1536700"/>
            </a:xfrm>
            <a:custGeom>
              <a:avLst/>
              <a:gdLst/>
              <a:ahLst/>
              <a:cxnLst>
                <a:cxn ang="0">
                  <a:pos x="0" y="0"/>
                </a:cxn>
                <a:cxn ang="0">
                  <a:pos x="168" y="24"/>
                </a:cxn>
                <a:cxn ang="0">
                  <a:pos x="432" y="108"/>
                </a:cxn>
                <a:cxn ang="0">
                  <a:pos x="528" y="138"/>
                </a:cxn>
                <a:cxn ang="0">
                  <a:pos x="564" y="162"/>
                </a:cxn>
                <a:cxn ang="0">
                  <a:pos x="624" y="216"/>
                </a:cxn>
                <a:cxn ang="0">
                  <a:pos x="654" y="240"/>
                </a:cxn>
                <a:cxn ang="0">
                  <a:pos x="666" y="258"/>
                </a:cxn>
                <a:cxn ang="0">
                  <a:pos x="684" y="270"/>
                </a:cxn>
                <a:cxn ang="0">
                  <a:pos x="756" y="348"/>
                </a:cxn>
                <a:cxn ang="0">
                  <a:pos x="780" y="378"/>
                </a:cxn>
                <a:cxn ang="0">
                  <a:pos x="816" y="426"/>
                </a:cxn>
                <a:cxn ang="0">
                  <a:pos x="840" y="456"/>
                </a:cxn>
                <a:cxn ang="0">
                  <a:pos x="864" y="492"/>
                </a:cxn>
                <a:cxn ang="0">
                  <a:pos x="918" y="534"/>
                </a:cxn>
                <a:cxn ang="0">
                  <a:pos x="930" y="552"/>
                </a:cxn>
                <a:cxn ang="0">
                  <a:pos x="948" y="564"/>
                </a:cxn>
                <a:cxn ang="0">
                  <a:pos x="1050" y="678"/>
                </a:cxn>
                <a:cxn ang="0">
                  <a:pos x="1098" y="726"/>
                </a:cxn>
                <a:cxn ang="0">
                  <a:pos x="1134" y="750"/>
                </a:cxn>
                <a:cxn ang="0">
                  <a:pos x="1152" y="762"/>
                </a:cxn>
                <a:cxn ang="0">
                  <a:pos x="1164" y="780"/>
                </a:cxn>
                <a:cxn ang="0">
                  <a:pos x="1182" y="792"/>
                </a:cxn>
                <a:cxn ang="0">
                  <a:pos x="1224" y="840"/>
                </a:cxn>
                <a:cxn ang="0">
                  <a:pos x="1242" y="870"/>
                </a:cxn>
              </a:cxnLst>
              <a:rect l="0" t="0" r="r" b="b"/>
              <a:pathLst>
                <a:path w="1242" h="870">
                  <a:moveTo>
                    <a:pt x="0" y="0"/>
                  </a:moveTo>
                  <a:cubicBezTo>
                    <a:pt x="58" y="5"/>
                    <a:pt x="110" y="18"/>
                    <a:pt x="168" y="24"/>
                  </a:cubicBezTo>
                  <a:cubicBezTo>
                    <a:pt x="256" y="53"/>
                    <a:pt x="344" y="79"/>
                    <a:pt x="432" y="108"/>
                  </a:cubicBezTo>
                  <a:cubicBezTo>
                    <a:pt x="461" y="118"/>
                    <a:pt x="502" y="123"/>
                    <a:pt x="528" y="138"/>
                  </a:cubicBezTo>
                  <a:cubicBezTo>
                    <a:pt x="541" y="145"/>
                    <a:pt x="564" y="162"/>
                    <a:pt x="564" y="162"/>
                  </a:cubicBezTo>
                  <a:cubicBezTo>
                    <a:pt x="578" y="183"/>
                    <a:pt x="600" y="208"/>
                    <a:pt x="624" y="216"/>
                  </a:cubicBezTo>
                  <a:cubicBezTo>
                    <a:pt x="658" y="268"/>
                    <a:pt x="613" y="207"/>
                    <a:pt x="654" y="240"/>
                  </a:cubicBezTo>
                  <a:cubicBezTo>
                    <a:pt x="660" y="245"/>
                    <a:pt x="661" y="253"/>
                    <a:pt x="666" y="258"/>
                  </a:cubicBezTo>
                  <a:cubicBezTo>
                    <a:pt x="671" y="263"/>
                    <a:pt x="678" y="266"/>
                    <a:pt x="684" y="270"/>
                  </a:cubicBezTo>
                  <a:cubicBezTo>
                    <a:pt x="702" y="297"/>
                    <a:pt x="724" y="337"/>
                    <a:pt x="756" y="348"/>
                  </a:cubicBezTo>
                  <a:cubicBezTo>
                    <a:pt x="768" y="383"/>
                    <a:pt x="753" y="351"/>
                    <a:pt x="780" y="378"/>
                  </a:cubicBezTo>
                  <a:cubicBezTo>
                    <a:pt x="801" y="399"/>
                    <a:pt x="788" y="407"/>
                    <a:pt x="816" y="426"/>
                  </a:cubicBezTo>
                  <a:cubicBezTo>
                    <a:pt x="830" y="467"/>
                    <a:pt x="811" y="423"/>
                    <a:pt x="840" y="456"/>
                  </a:cubicBezTo>
                  <a:cubicBezTo>
                    <a:pt x="849" y="467"/>
                    <a:pt x="852" y="484"/>
                    <a:pt x="864" y="492"/>
                  </a:cubicBezTo>
                  <a:cubicBezTo>
                    <a:pt x="883" y="505"/>
                    <a:pt x="899" y="521"/>
                    <a:pt x="918" y="534"/>
                  </a:cubicBezTo>
                  <a:cubicBezTo>
                    <a:pt x="922" y="540"/>
                    <a:pt x="925" y="547"/>
                    <a:pt x="930" y="552"/>
                  </a:cubicBezTo>
                  <a:cubicBezTo>
                    <a:pt x="935" y="557"/>
                    <a:pt x="943" y="559"/>
                    <a:pt x="948" y="564"/>
                  </a:cubicBezTo>
                  <a:cubicBezTo>
                    <a:pt x="978" y="599"/>
                    <a:pt x="1005" y="663"/>
                    <a:pt x="1050" y="678"/>
                  </a:cubicBezTo>
                  <a:cubicBezTo>
                    <a:pt x="1062" y="697"/>
                    <a:pt x="1080" y="712"/>
                    <a:pt x="1098" y="726"/>
                  </a:cubicBezTo>
                  <a:cubicBezTo>
                    <a:pt x="1109" y="735"/>
                    <a:pt x="1122" y="742"/>
                    <a:pt x="1134" y="750"/>
                  </a:cubicBezTo>
                  <a:cubicBezTo>
                    <a:pt x="1140" y="754"/>
                    <a:pt x="1152" y="762"/>
                    <a:pt x="1152" y="762"/>
                  </a:cubicBezTo>
                  <a:cubicBezTo>
                    <a:pt x="1156" y="768"/>
                    <a:pt x="1159" y="775"/>
                    <a:pt x="1164" y="780"/>
                  </a:cubicBezTo>
                  <a:cubicBezTo>
                    <a:pt x="1169" y="785"/>
                    <a:pt x="1177" y="787"/>
                    <a:pt x="1182" y="792"/>
                  </a:cubicBezTo>
                  <a:cubicBezTo>
                    <a:pt x="1231" y="848"/>
                    <a:pt x="1184" y="813"/>
                    <a:pt x="1224" y="840"/>
                  </a:cubicBezTo>
                  <a:cubicBezTo>
                    <a:pt x="1232" y="863"/>
                    <a:pt x="1226" y="854"/>
                    <a:pt x="1242" y="870"/>
                  </a:cubicBezTo>
                </a:path>
              </a:pathLst>
            </a:custGeom>
            <a:noFill/>
            <a:ln w="63500" cap="flat" cmpd="sng">
              <a:solidFill>
                <a:srgbClr val="C0C0C0"/>
              </a:solidFill>
              <a:prstDash val="solid"/>
              <a:round/>
              <a:headEnd/>
              <a:tailEnd/>
            </a:ln>
            <a:effectLst/>
          </p:spPr>
          <p:txBody>
            <a:bodyPr anchor="ctr">
              <a:spAutoFit/>
            </a:bodyPr>
            <a:lstStyle/>
            <a:p>
              <a:endParaRPr lang="ja-JP" altLang="en-US"/>
            </a:p>
          </p:txBody>
        </p:sp>
        <p:sp>
          <p:nvSpPr>
            <p:cNvPr id="22" name="Rectangle 21"/>
            <p:cNvSpPr>
              <a:spLocks noChangeAspect="1" noChangeArrowheads="1"/>
            </p:cNvSpPr>
            <p:nvPr/>
          </p:nvSpPr>
          <p:spPr bwMode="auto">
            <a:xfrm>
              <a:off x="-1222137" y="1643050"/>
              <a:ext cx="1498600" cy="457200"/>
            </a:xfrm>
            <a:prstGeom prst="rect">
              <a:avLst/>
            </a:prstGeom>
            <a:noFill/>
            <a:ln w="9525">
              <a:noFill/>
              <a:miter lim="800000"/>
              <a:headEnd/>
              <a:tailEnd/>
            </a:ln>
            <a:effectLst/>
          </p:spPr>
          <p:txBody>
            <a:bodyPr wrap="none">
              <a:spAutoFit/>
            </a:bodyPr>
            <a:lstStyle/>
            <a:p>
              <a:pPr algn="l">
                <a:buFontTx/>
                <a:buNone/>
              </a:pPr>
              <a:r>
                <a:rPr lang="ja-JP" altLang="en-US" sz="1200" b="1" dirty="0">
                  <a:solidFill>
                    <a:srgbClr val="FFFFFF"/>
                  </a:solidFill>
                  <a:latin typeface="Tahoma" pitchFamily="34" charset="0"/>
                </a:rPr>
                <a:t>銀河系内連星</a:t>
              </a:r>
            </a:p>
            <a:p>
              <a:pPr algn="l">
                <a:buFontTx/>
                <a:buNone/>
              </a:pPr>
              <a:r>
                <a:rPr lang="ja-JP" altLang="en-US" sz="1200" b="1" dirty="0">
                  <a:solidFill>
                    <a:srgbClr val="FFFFFF"/>
                  </a:solidFill>
                  <a:latin typeface="Tahoma" pitchFamily="34" charset="0"/>
                </a:rPr>
                <a:t>バックグラウンド雑音</a:t>
              </a:r>
            </a:p>
          </p:txBody>
        </p:sp>
      </p:grpSp>
      <p:grpSp>
        <p:nvGrpSpPr>
          <p:cNvPr id="31" name="グループ化 47"/>
          <p:cNvGrpSpPr/>
          <p:nvPr/>
        </p:nvGrpSpPr>
        <p:grpSpPr>
          <a:xfrm>
            <a:off x="2071670" y="2547952"/>
            <a:ext cx="5081089" cy="2928958"/>
            <a:chOff x="2030956" y="2428868"/>
            <a:chExt cx="5081089" cy="2928958"/>
          </a:xfrm>
        </p:grpSpPr>
        <p:sp>
          <p:nvSpPr>
            <p:cNvPr id="32" name="Rectangle 6"/>
            <p:cNvSpPr>
              <a:spLocks noChangeAspect="1" noChangeArrowheads="1"/>
            </p:cNvSpPr>
            <p:nvPr/>
          </p:nvSpPr>
          <p:spPr bwMode="auto">
            <a:xfrm>
              <a:off x="4929190" y="4572008"/>
              <a:ext cx="1414170" cy="480131"/>
            </a:xfrm>
            <a:prstGeom prst="rect">
              <a:avLst/>
            </a:prstGeom>
            <a:noFill/>
            <a:ln w="9525">
              <a:noFill/>
              <a:miter lim="800000"/>
              <a:headEnd/>
              <a:tailEnd/>
            </a:ln>
            <a:effectLst/>
          </p:spPr>
          <p:txBody>
            <a:bodyPr wrap="none">
              <a:spAutoFit/>
            </a:bodyPr>
            <a:lstStyle/>
            <a:p>
              <a:pPr algn="l">
                <a:lnSpc>
                  <a:spcPct val="90000"/>
                </a:lnSpc>
                <a:buFontTx/>
                <a:buNone/>
              </a:pPr>
              <a:r>
                <a:rPr lang="en-US" altLang="ja-JP" sz="1400" b="1" dirty="0">
                  <a:solidFill>
                    <a:srgbClr val="CCECFF"/>
                  </a:solidFill>
                </a:rPr>
                <a:t>  DECIGO </a:t>
              </a:r>
            </a:p>
            <a:p>
              <a:pPr algn="l">
                <a:lnSpc>
                  <a:spcPct val="90000"/>
                </a:lnSpc>
                <a:buFontTx/>
                <a:buNone/>
              </a:pPr>
              <a:r>
                <a:rPr lang="en-US" altLang="ja-JP" sz="1400" b="1" dirty="0">
                  <a:solidFill>
                    <a:srgbClr val="CCECFF"/>
                  </a:solidFill>
                </a:rPr>
                <a:t> </a:t>
              </a:r>
              <a:r>
                <a:rPr lang="en-US" altLang="ja-JP" sz="1400" b="1" dirty="0" smtClean="0">
                  <a:solidFill>
                    <a:srgbClr val="CCECFF"/>
                  </a:solidFill>
                </a:rPr>
                <a:t>(Correlation)</a:t>
              </a:r>
              <a:endParaRPr lang="en-US" altLang="ja-JP" sz="1400" b="1" dirty="0">
                <a:solidFill>
                  <a:srgbClr val="CCECFF"/>
                </a:solidFill>
              </a:endParaRPr>
            </a:p>
          </p:txBody>
        </p:sp>
        <p:sp>
          <p:nvSpPr>
            <p:cNvPr id="38" name="Rectangle 32"/>
            <p:cNvSpPr>
              <a:spLocks noChangeArrowheads="1"/>
            </p:cNvSpPr>
            <p:nvPr/>
          </p:nvSpPr>
          <p:spPr bwMode="auto">
            <a:xfrm rot="2610760">
              <a:off x="2030956" y="3593240"/>
              <a:ext cx="2307637" cy="701731"/>
            </a:xfrm>
            <a:prstGeom prst="rect">
              <a:avLst/>
            </a:prstGeom>
            <a:solidFill>
              <a:srgbClr val="CCFFCC">
                <a:alpha val="10000"/>
              </a:srgbClr>
            </a:solid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FFCC"/>
                  </a:solidFill>
                </a:rPr>
                <a:t>Background GW</a:t>
              </a:r>
              <a:r>
                <a:rPr lang="en-US" altLang="ja-JP" sz="1600" b="1" dirty="0" smtClean="0">
                  <a:solidFill>
                    <a:srgbClr val="CCFFCC"/>
                  </a:solidFill>
                </a:rPr>
                <a:t> </a:t>
              </a:r>
            </a:p>
            <a:p>
              <a:pPr algn="l">
                <a:lnSpc>
                  <a:spcPct val="110000"/>
                </a:lnSpc>
                <a:buClr>
                  <a:schemeClr val="accent2"/>
                </a:buClr>
                <a:buSzPct val="70000"/>
                <a:buFont typeface="Wingdings" pitchFamily="2" charset="2"/>
                <a:buNone/>
              </a:pPr>
              <a:r>
                <a:rPr lang="en-US" altLang="ja-JP" sz="1600" b="1" dirty="0" smtClean="0">
                  <a:solidFill>
                    <a:srgbClr val="CCFFCC"/>
                  </a:solidFill>
                </a:rPr>
                <a:t>   </a:t>
              </a:r>
              <a:r>
                <a:rPr lang="en-US" altLang="ja-JP" sz="1600" b="1" dirty="0" smtClean="0">
                  <a:solidFill>
                    <a:srgbClr val="CCFFCC"/>
                  </a:solidFill>
                  <a:latin typeface="Tahoma" pitchFamily="34" charset="0"/>
                  <a:ea typeface="HGP創英角ｺﾞｼｯｸUB" pitchFamily="50" charset="-128"/>
                </a:rPr>
                <a:t>(Ωgw ~ 2 x 10</a:t>
              </a:r>
              <a:r>
                <a:rPr lang="en-US" altLang="ja-JP" sz="1600" b="1" baseline="30000" dirty="0" smtClean="0">
                  <a:solidFill>
                    <a:srgbClr val="CCFFCC"/>
                  </a:solidFill>
                  <a:latin typeface="Tahoma" pitchFamily="34" charset="0"/>
                  <a:ea typeface="HGP創英角ｺﾞｼｯｸUB" pitchFamily="50" charset="-128"/>
                </a:rPr>
                <a:t>-16</a:t>
              </a:r>
              <a:r>
                <a:rPr lang="en-US" altLang="ja-JP" sz="1600" b="1" dirty="0" smtClean="0">
                  <a:solidFill>
                    <a:srgbClr val="CCFFCC"/>
                  </a:solidFill>
                  <a:latin typeface="Tahoma" pitchFamily="34" charset="0"/>
                  <a:ea typeface="HGP創英角ｺﾞｼｯｸUB" pitchFamily="50" charset="-128"/>
                </a:rPr>
                <a:t>)</a:t>
              </a:r>
              <a:endParaRPr lang="ja-JP" altLang="en-US" sz="1600" b="1" dirty="0">
                <a:solidFill>
                  <a:srgbClr val="CCFFCC"/>
                </a:solidFill>
                <a:latin typeface="Tahoma" pitchFamily="34" charset="0"/>
                <a:ea typeface="HGP創英角ｺﾞｼｯｸUB" pitchFamily="50" charset="-128"/>
              </a:endParaRPr>
            </a:p>
          </p:txBody>
        </p:sp>
        <p:cxnSp>
          <p:nvCxnSpPr>
            <p:cNvPr id="40" name="直線コネクタ 39"/>
            <p:cNvCxnSpPr/>
            <p:nvPr/>
          </p:nvCxnSpPr>
          <p:spPr bwMode="auto">
            <a:xfrm rot="10800000">
              <a:off x="2214546" y="2428868"/>
              <a:ext cx="3214710" cy="2928958"/>
            </a:xfrm>
            <a:prstGeom prst="line">
              <a:avLst/>
            </a:prstGeom>
            <a:solidFill>
              <a:srgbClr val="FAFFC9">
                <a:alpha val="50000"/>
              </a:srgbClr>
            </a:solidFill>
            <a:ln w="88900" cap="flat" cmpd="sng" algn="ctr">
              <a:solidFill>
                <a:srgbClr val="CCFFCC">
                  <a:alpha val="74000"/>
                </a:srgbClr>
              </a:solidFill>
              <a:prstDash val="solid"/>
              <a:round/>
              <a:headEnd type="none" w="med" len="med"/>
              <a:tailEnd type="none" w="med" len="med"/>
            </a:ln>
            <a:effectLst/>
          </p:spPr>
        </p:cxnSp>
        <p:sp>
          <p:nvSpPr>
            <p:cNvPr id="42" name="フリーフォーム 41"/>
            <p:cNvSpPr/>
            <p:nvPr/>
          </p:nvSpPr>
          <p:spPr bwMode="auto">
            <a:xfrm>
              <a:off x="4314254" y="4429132"/>
              <a:ext cx="2797791" cy="641444"/>
            </a:xfrm>
            <a:custGeom>
              <a:avLst/>
              <a:gdLst>
                <a:gd name="connsiteX0" fmla="*/ 0 w 2797791"/>
                <a:gd name="connsiteY0" fmla="*/ 0 h 641444"/>
                <a:gd name="connsiteX1" fmla="*/ 477672 w 2797791"/>
                <a:gd name="connsiteY1" fmla="*/ 409432 h 641444"/>
                <a:gd name="connsiteX2" fmla="*/ 627797 w 2797791"/>
                <a:gd name="connsiteY2" fmla="*/ 573206 h 641444"/>
                <a:gd name="connsiteX3" fmla="*/ 791570 w 2797791"/>
                <a:gd name="connsiteY3" fmla="*/ 627797 h 641444"/>
                <a:gd name="connsiteX4" fmla="*/ 1064526 w 2797791"/>
                <a:gd name="connsiteY4" fmla="*/ 641444 h 641444"/>
                <a:gd name="connsiteX5" fmla="*/ 1473958 w 2797791"/>
                <a:gd name="connsiteY5" fmla="*/ 627797 h 641444"/>
                <a:gd name="connsiteX6" fmla="*/ 1842448 w 2797791"/>
                <a:gd name="connsiteY6" fmla="*/ 559558 h 641444"/>
                <a:gd name="connsiteX7" fmla="*/ 2797791 w 2797791"/>
                <a:gd name="connsiteY7" fmla="*/ 150125 h 64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7791" h="641444">
                  <a:moveTo>
                    <a:pt x="0" y="0"/>
                  </a:moveTo>
                  <a:lnTo>
                    <a:pt x="477672" y="409432"/>
                  </a:lnTo>
                  <a:lnTo>
                    <a:pt x="627797" y="573206"/>
                  </a:lnTo>
                  <a:lnTo>
                    <a:pt x="791570" y="627797"/>
                  </a:lnTo>
                  <a:lnTo>
                    <a:pt x="1064526" y="641444"/>
                  </a:lnTo>
                  <a:lnTo>
                    <a:pt x="1473958" y="627797"/>
                  </a:lnTo>
                  <a:lnTo>
                    <a:pt x="1842448" y="559558"/>
                  </a:lnTo>
                  <a:lnTo>
                    <a:pt x="2797791" y="150125"/>
                  </a:lnTo>
                </a:path>
              </a:pathLst>
            </a:custGeom>
            <a:noFill/>
            <a:ln w="50800" cap="flat" cmpd="sng" algn="ctr">
              <a:solidFill>
                <a:srgbClr val="CCE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grpSp>
      <p:sp>
        <p:nvSpPr>
          <p:cNvPr id="44" name="Rectangle 32"/>
          <p:cNvSpPr>
            <a:spLocks noChangeArrowheads="1"/>
          </p:cNvSpPr>
          <p:nvPr/>
        </p:nvSpPr>
        <p:spPr bwMode="auto">
          <a:xfrm>
            <a:off x="5072066" y="1192895"/>
            <a:ext cx="3214710" cy="73590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ja-JP" altLang="en-US" sz="2000" dirty="0" smtClean="0">
                <a:solidFill>
                  <a:srgbClr val="F8F8F8"/>
                </a:solidFill>
              </a:rPr>
              <a:t>初期宇宙からの</a:t>
            </a:r>
            <a:endParaRPr lang="en-US" altLang="ja-JP" sz="2000" dirty="0" smtClean="0">
              <a:solidFill>
                <a:srgbClr val="F8F8F8"/>
              </a:solidFill>
              <a:latin typeface="Tahoma" pitchFamily="34" charset="0"/>
              <a:ea typeface="HGP創英角ｺﾞｼｯｸUB" pitchFamily="50" charset="-128"/>
            </a:endParaRPr>
          </a:p>
          <a:p>
            <a:pPr algn="l">
              <a:lnSpc>
                <a:spcPct val="110000"/>
              </a:lnSpc>
              <a:buClr>
                <a:schemeClr val="accent2"/>
              </a:buClr>
              <a:buSzPct val="70000"/>
              <a:buFont typeface="Wingdings" pitchFamily="2" charset="2"/>
              <a:buNone/>
            </a:pPr>
            <a:r>
              <a:rPr lang="ja-JP" altLang="en-US" sz="2000" dirty="0" smtClean="0">
                <a:solidFill>
                  <a:srgbClr val="F8F8F8"/>
                </a:solidFill>
                <a:latin typeface="Tahoma" pitchFamily="34" charset="0"/>
                <a:ea typeface="HGP創英角ｺﾞｼｯｸUB" pitchFamily="50" charset="-128"/>
              </a:rPr>
              <a:t>  背景重力波の観測が可能 </a:t>
            </a:r>
            <a:r>
              <a:rPr lang="en-US" altLang="ja-JP" sz="2000" dirty="0" smtClean="0">
                <a:solidFill>
                  <a:srgbClr val="F8F8F8"/>
                </a:solidFill>
                <a:latin typeface="Tahoma" pitchFamily="34" charset="0"/>
                <a:ea typeface="HGP創英角ｺﾞｼｯｸUB" pitchFamily="50" charset="-128"/>
              </a:rPr>
              <a:t> </a:t>
            </a:r>
            <a:endParaRPr lang="ja-JP" altLang="en-US" sz="2000" dirty="0">
              <a:solidFill>
                <a:srgbClr val="F8F8F8"/>
              </a:solidFill>
              <a:latin typeface="Tahoma" pitchFamily="34" charset="0"/>
              <a:ea typeface="HGP創英角ｺﾞｼｯｸUB" pitchFamily="50" charset="-128"/>
            </a:endParaRPr>
          </a:p>
        </p:txBody>
      </p:sp>
      <p:sp>
        <p:nvSpPr>
          <p:cNvPr id="45" name="下矢印 44"/>
          <p:cNvSpPr/>
          <p:nvPr/>
        </p:nvSpPr>
        <p:spPr bwMode="auto">
          <a:xfrm rot="5400000" flipV="1">
            <a:off x="4500562" y="1404944"/>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角丸四角形 1285"/>
          <p:cNvSpPr/>
          <p:nvPr/>
        </p:nvSpPr>
        <p:spPr bwMode="auto">
          <a:xfrm>
            <a:off x="857224" y="2071678"/>
            <a:ext cx="4286280" cy="1285884"/>
          </a:xfrm>
          <a:prstGeom prst="roundRect">
            <a:avLst>
              <a:gd name="adj" fmla="val 4342"/>
            </a:avLst>
          </a:prstGeom>
          <a:solidFill>
            <a:srgbClr val="FFCC99">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41346" name="Rectangle 2"/>
          <p:cNvSpPr>
            <a:spLocks noGrp="1" noChangeArrowheads="1"/>
          </p:cNvSpPr>
          <p:nvPr>
            <p:ph type="title"/>
          </p:nvPr>
        </p:nvSpPr>
        <p:spPr/>
        <p:txBody>
          <a:bodyPr/>
          <a:lstStyle/>
          <a:p>
            <a:r>
              <a:rPr lang="ja-JP" altLang="en-US" dirty="0" smtClean="0"/>
              <a:t>軌道と干渉計配置</a:t>
            </a:r>
            <a:endParaRPr lang="en-US" altLang="ja-JP" dirty="0"/>
          </a:p>
        </p:txBody>
      </p:sp>
      <p:sp>
        <p:nvSpPr>
          <p:cNvPr id="6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1" kern="1200" smtClean="0">
                <a:solidFill>
                  <a:srgbClr val="DDDDDD"/>
                </a:solidFill>
                <a:latin typeface="Tahoma"/>
                <a:ea typeface="HGP創英角ｺﾞｼｯｸUB"/>
                <a:cs typeface="+mn-cs"/>
              </a:rPr>
              <a:t>The 20th workshop on General Relativity and Gravitation  (JGRG20, Sept. 23, 2010, YITP, Kyoto)</a:t>
            </a:r>
            <a:endParaRPr lang="en-US" altLang="ja-JP" sz="1200" b="1" kern="1200" dirty="0">
              <a:solidFill>
                <a:srgbClr val="DDDDDD"/>
              </a:solidFill>
              <a:latin typeface="Tahoma"/>
              <a:ea typeface="HGP創英角ｺﾞｼｯｸUB"/>
              <a:cs typeface="+mn-cs"/>
            </a:endParaRPr>
          </a:p>
        </p:txBody>
      </p:sp>
      <p:pic>
        <p:nvPicPr>
          <p:cNvPr id="14" name="Picture 5" descr="LISAorbit"/>
          <p:cNvPicPr>
            <a:picLocks noChangeAspect="1" noChangeArrowheads="1"/>
          </p:cNvPicPr>
          <p:nvPr/>
        </p:nvPicPr>
        <p:blipFill>
          <a:blip r:embed="rId3" cstate="print"/>
          <a:srcRect/>
          <a:stretch>
            <a:fillRect/>
          </a:stretch>
        </p:blipFill>
        <p:spPr bwMode="auto">
          <a:xfrm>
            <a:off x="5286380" y="1702208"/>
            <a:ext cx="3643338" cy="2726924"/>
          </a:xfrm>
          <a:prstGeom prst="rect">
            <a:avLst/>
          </a:prstGeom>
          <a:noFill/>
          <a:ln w="9525">
            <a:noFill/>
            <a:miter lim="800000"/>
            <a:headEnd/>
            <a:tailEnd/>
          </a:ln>
        </p:spPr>
      </p:pic>
      <p:sp>
        <p:nvSpPr>
          <p:cNvPr id="16" name="Rectangle 64"/>
          <p:cNvSpPr>
            <a:spLocks noChangeArrowheads="1"/>
          </p:cNvSpPr>
          <p:nvPr/>
        </p:nvSpPr>
        <p:spPr bwMode="auto">
          <a:xfrm>
            <a:off x="928662" y="2103274"/>
            <a:ext cx="4857784"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2000" b="1" dirty="0" smtClean="0">
                <a:solidFill>
                  <a:srgbClr val="DDDDDD"/>
                </a:solidFill>
                <a:sym typeface="Wingdings" pitchFamily="2" charset="2"/>
              </a:rPr>
              <a:t>太陽周回のレコード盤軌道</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17" name="Rectangle 64"/>
          <p:cNvSpPr>
            <a:spLocks noChangeArrowheads="1"/>
          </p:cNvSpPr>
          <p:nvPr/>
        </p:nvSpPr>
        <p:spPr bwMode="auto">
          <a:xfrm>
            <a:off x="1142976" y="2529643"/>
            <a:ext cx="4214842"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Relative  acc.     </a:t>
            </a:r>
            <a:r>
              <a:rPr lang="en-US" altLang="ja-JP" sz="2000" b="1" dirty="0" smtClean="0">
                <a:solidFill>
                  <a:srgbClr val="FFCC99"/>
                </a:solidFill>
                <a:sym typeface="Wingdings" pitchFamily="2" charset="2"/>
              </a:rPr>
              <a:t>4x10</a:t>
            </a:r>
            <a:r>
              <a:rPr lang="en-US" altLang="ja-JP" sz="2000" b="1" baseline="30000" dirty="0" smtClean="0">
                <a:solidFill>
                  <a:srgbClr val="FFCC99"/>
                </a:solidFill>
                <a:sym typeface="Wingdings" pitchFamily="2" charset="2"/>
              </a:rPr>
              <a:t>-12</a:t>
            </a:r>
            <a:r>
              <a:rPr lang="en-US" altLang="ja-JP" sz="2000" b="1" dirty="0" smtClean="0">
                <a:solidFill>
                  <a:srgbClr val="FFCC99"/>
                </a:solidFill>
                <a:sym typeface="Wingdings" pitchFamily="2" charset="2"/>
              </a:rPr>
              <a:t> m/s</a:t>
            </a:r>
            <a:r>
              <a:rPr lang="en-US" altLang="ja-JP" sz="2000" b="1" baseline="30000" dirty="0" smtClean="0">
                <a:solidFill>
                  <a:srgbClr val="FFCC99"/>
                </a:solidFill>
                <a:sym typeface="Wingdings" pitchFamily="2" charset="2"/>
              </a:rPr>
              <a:t>2</a:t>
            </a:r>
            <a:r>
              <a:rPr kumimoji="1" lang="en-US" altLang="ja-JP" sz="2000" b="1" kern="1200" dirty="0" smtClean="0">
                <a:solidFill>
                  <a:srgbClr val="FFCC99"/>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FFCC99"/>
              </a:solidFill>
              <a:latin typeface="Tahoma" pitchFamily="34" charset="0"/>
              <a:ea typeface="HGP創英角ｺﾞｼｯｸUB" pitchFamily="50" charset="-128"/>
              <a:cs typeface="+mn-cs"/>
            </a:endParaRPr>
          </a:p>
        </p:txBody>
      </p:sp>
      <p:sp>
        <p:nvSpPr>
          <p:cNvPr id="20" name="Rectangle 64"/>
          <p:cNvSpPr>
            <a:spLocks noChangeArrowheads="1"/>
          </p:cNvSpPr>
          <p:nvPr/>
        </p:nvSpPr>
        <p:spPr bwMode="auto">
          <a:xfrm>
            <a:off x="1714480" y="2928934"/>
            <a:ext cx="3071834"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b="1" dirty="0" smtClean="0">
                <a:solidFill>
                  <a:srgbClr val="DDDDDD"/>
                </a:solidFill>
                <a:sym typeface="Wingdings" pitchFamily="2" charset="2"/>
              </a:rPr>
              <a:t>(Mirror force  ~</a:t>
            </a:r>
            <a:r>
              <a:rPr lang="en-US" altLang="ja-JP" sz="1800" b="1" dirty="0" smtClean="0">
                <a:solidFill>
                  <a:srgbClr val="FFCC99"/>
                </a:solidFill>
                <a:sym typeface="Wingdings" pitchFamily="2" charset="2"/>
              </a:rPr>
              <a:t>10</a:t>
            </a:r>
            <a:r>
              <a:rPr lang="en-US" altLang="ja-JP" sz="1800" b="1" baseline="30000" dirty="0" smtClean="0">
                <a:solidFill>
                  <a:srgbClr val="FFCC99"/>
                </a:solidFill>
                <a:sym typeface="Wingdings" pitchFamily="2" charset="2"/>
              </a:rPr>
              <a:t>-9</a:t>
            </a:r>
            <a:r>
              <a:rPr lang="en-US" altLang="ja-JP" sz="1800" b="1" dirty="0" smtClean="0">
                <a:solidFill>
                  <a:srgbClr val="FFCC99"/>
                </a:solidFill>
                <a:sym typeface="Wingdings" pitchFamily="2" charset="2"/>
              </a:rPr>
              <a:t> N</a:t>
            </a:r>
            <a:r>
              <a:rPr kumimoji="1" lang="en-US" altLang="ja-JP" sz="1800" b="1" kern="1200" dirty="0" smtClean="0">
                <a:solidFill>
                  <a:srgbClr val="DDDDDD"/>
                </a:solidFill>
                <a:latin typeface="Tahoma" pitchFamily="34" charset="0"/>
                <a:ea typeface="HGP創英角ｺﾞｼｯｸUB" pitchFamily="50" charset="-128"/>
                <a:cs typeface="+mn-cs"/>
                <a:sym typeface="Wingdings" pitchFamily="2" charset="2"/>
              </a:rPr>
              <a:t> </a:t>
            </a:r>
            <a:r>
              <a:rPr lang="en-US" altLang="ja-JP" sz="1800" b="1" dirty="0" smtClean="0">
                <a:solidFill>
                  <a:srgbClr val="DDDDDD"/>
                </a:solidFill>
                <a:sym typeface="Wingdings" pitchFamily="2" charset="2"/>
              </a:rPr>
              <a:t>)</a:t>
            </a:r>
            <a:endParaRPr kumimoji="1" lang="en-US" altLang="ja-JP" sz="1800" b="1" kern="1200" dirty="0">
              <a:solidFill>
                <a:srgbClr val="DDDDDD"/>
              </a:solidFill>
              <a:latin typeface="Tahoma" pitchFamily="34" charset="0"/>
              <a:ea typeface="HGP創英角ｺﾞｼｯｸUB" pitchFamily="50" charset="-128"/>
              <a:cs typeface="+mn-cs"/>
            </a:endParaRPr>
          </a:p>
        </p:txBody>
      </p:sp>
      <p:grpSp>
        <p:nvGrpSpPr>
          <p:cNvPr id="2" name="グループ化 657"/>
          <p:cNvGrpSpPr/>
          <p:nvPr/>
        </p:nvGrpSpPr>
        <p:grpSpPr>
          <a:xfrm rot="15025950">
            <a:off x="6241154" y="3491774"/>
            <a:ext cx="468631" cy="386138"/>
            <a:chOff x="9501222" y="714356"/>
            <a:chExt cx="5338763" cy="4864101"/>
          </a:xfrm>
        </p:grpSpPr>
        <p:sp>
          <p:nvSpPr>
            <p:cNvPr id="659"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0"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1"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2"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3"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4"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665"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6"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7"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8"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9"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0"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1"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2"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 name="Group 16"/>
            <p:cNvGrpSpPr>
              <a:grpSpLocks/>
            </p:cNvGrpSpPr>
            <p:nvPr/>
          </p:nvGrpSpPr>
          <p:grpSpPr bwMode="auto">
            <a:xfrm rot="7209001">
              <a:off x="11449039" y="2208261"/>
              <a:ext cx="600087" cy="495300"/>
              <a:chOff x="4785" y="11039"/>
              <a:chExt cx="829" cy="688"/>
            </a:xfrm>
          </p:grpSpPr>
          <p:sp>
            <p:nvSpPr>
              <p:cNvPr id="860"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1"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2"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3"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4"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74"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5"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6"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7"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 name="Group 26"/>
            <p:cNvGrpSpPr>
              <a:grpSpLocks/>
            </p:cNvGrpSpPr>
            <p:nvPr/>
          </p:nvGrpSpPr>
          <p:grpSpPr bwMode="auto">
            <a:xfrm rot="7209001">
              <a:off x="11403004" y="2178095"/>
              <a:ext cx="600087" cy="500063"/>
              <a:chOff x="4785" y="11039"/>
              <a:chExt cx="829" cy="688"/>
            </a:xfrm>
          </p:grpSpPr>
          <p:sp>
            <p:nvSpPr>
              <p:cNvPr id="855"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6"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7"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8"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9"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79"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0"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1"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2"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3"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4"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5"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6"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7"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8"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9"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0"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1"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2"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3"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4"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5"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 name="Group 49"/>
            <p:cNvGrpSpPr>
              <a:grpSpLocks/>
            </p:cNvGrpSpPr>
            <p:nvPr/>
          </p:nvGrpSpPr>
          <p:grpSpPr bwMode="auto">
            <a:xfrm rot="3616332">
              <a:off x="12330179" y="2190799"/>
              <a:ext cx="600087" cy="503238"/>
              <a:chOff x="4785" y="11039"/>
              <a:chExt cx="829" cy="688"/>
            </a:xfrm>
          </p:grpSpPr>
          <p:sp>
            <p:nvSpPr>
              <p:cNvPr id="850"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1"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2"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3"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4"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97"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8"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9"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0"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1"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2"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 name="Group 61"/>
            <p:cNvGrpSpPr>
              <a:grpSpLocks/>
            </p:cNvGrpSpPr>
            <p:nvPr/>
          </p:nvGrpSpPr>
          <p:grpSpPr bwMode="auto">
            <a:xfrm rot="14462297">
              <a:off x="12703220" y="1458910"/>
              <a:ext cx="223837" cy="180975"/>
              <a:chOff x="5504" y="8144"/>
              <a:chExt cx="291" cy="236"/>
            </a:xfrm>
          </p:grpSpPr>
          <p:sp>
            <p:nvSpPr>
              <p:cNvPr id="848"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9"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 name="Group 64"/>
            <p:cNvGrpSpPr>
              <a:grpSpLocks/>
            </p:cNvGrpSpPr>
            <p:nvPr/>
          </p:nvGrpSpPr>
          <p:grpSpPr bwMode="auto">
            <a:xfrm rot="7209001">
              <a:off x="11436374" y="1468435"/>
              <a:ext cx="227014" cy="180975"/>
              <a:chOff x="5504" y="8144"/>
              <a:chExt cx="291" cy="236"/>
            </a:xfrm>
          </p:grpSpPr>
          <p:sp>
            <p:nvSpPr>
              <p:cNvPr id="846"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7"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05"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6"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7"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8"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9"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0"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1"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2"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3"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4"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5"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 name="Group 78"/>
            <p:cNvGrpSpPr>
              <a:grpSpLocks/>
            </p:cNvGrpSpPr>
            <p:nvPr/>
          </p:nvGrpSpPr>
          <p:grpSpPr bwMode="auto">
            <a:xfrm flipH="1">
              <a:off x="12703128" y="4371956"/>
              <a:ext cx="600087" cy="495300"/>
              <a:chOff x="4785" y="11039"/>
              <a:chExt cx="829" cy="688"/>
            </a:xfrm>
          </p:grpSpPr>
          <p:sp>
            <p:nvSpPr>
              <p:cNvPr id="841"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2"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3"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4"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5"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17"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8"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9"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0"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 name="Group 88"/>
            <p:cNvGrpSpPr>
              <a:grpSpLocks/>
            </p:cNvGrpSpPr>
            <p:nvPr/>
          </p:nvGrpSpPr>
          <p:grpSpPr bwMode="auto">
            <a:xfrm flipH="1">
              <a:off x="12703128" y="4416406"/>
              <a:ext cx="600087" cy="500063"/>
              <a:chOff x="4785" y="11039"/>
              <a:chExt cx="829" cy="688"/>
            </a:xfrm>
          </p:grpSpPr>
          <p:sp>
            <p:nvSpPr>
              <p:cNvPr id="836"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7"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8"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9"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0"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22"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3"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4"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5"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6"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7"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8"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9"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0"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1"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2"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3"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4"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5"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6"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7"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8"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 name="Group 111"/>
            <p:cNvGrpSpPr>
              <a:grpSpLocks/>
            </p:cNvGrpSpPr>
            <p:nvPr/>
          </p:nvGrpSpPr>
          <p:grpSpPr bwMode="auto">
            <a:xfrm rot="3592668" flipH="1">
              <a:off x="13154019" y="3611480"/>
              <a:ext cx="600087" cy="503238"/>
              <a:chOff x="4785" y="11039"/>
              <a:chExt cx="829" cy="688"/>
            </a:xfrm>
          </p:grpSpPr>
          <p:sp>
            <p:nvSpPr>
              <p:cNvPr id="831"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2"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3"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4"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5"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40"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1"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2"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3"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4"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5"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 name="Group 123"/>
            <p:cNvGrpSpPr>
              <a:grpSpLocks/>
            </p:cNvGrpSpPr>
            <p:nvPr/>
          </p:nvGrpSpPr>
          <p:grpSpPr bwMode="auto">
            <a:xfrm rot="14346703" flipH="1">
              <a:off x="14209737" y="4059201"/>
              <a:ext cx="223837" cy="180975"/>
              <a:chOff x="5504" y="8144"/>
              <a:chExt cx="291" cy="236"/>
            </a:xfrm>
          </p:grpSpPr>
          <p:sp>
            <p:nvSpPr>
              <p:cNvPr id="829"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0"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 name="Group 126"/>
            <p:cNvGrpSpPr>
              <a:grpSpLocks/>
            </p:cNvGrpSpPr>
            <p:nvPr/>
          </p:nvGrpSpPr>
          <p:grpSpPr bwMode="auto">
            <a:xfrm flipH="1">
              <a:off x="13565203" y="5149831"/>
              <a:ext cx="227014" cy="180975"/>
              <a:chOff x="5504" y="8144"/>
              <a:chExt cx="291" cy="236"/>
            </a:xfrm>
          </p:grpSpPr>
          <p:sp>
            <p:nvSpPr>
              <p:cNvPr id="827"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8"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48"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9"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0"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1"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2"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3"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4"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5"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6"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7"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8"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 name="Group 141"/>
            <p:cNvGrpSpPr>
              <a:grpSpLocks/>
            </p:cNvGrpSpPr>
            <p:nvPr/>
          </p:nvGrpSpPr>
          <p:grpSpPr bwMode="auto">
            <a:xfrm>
              <a:off x="11052280" y="4424344"/>
              <a:ext cx="600087" cy="500063"/>
              <a:chOff x="4785" y="11039"/>
              <a:chExt cx="829" cy="688"/>
            </a:xfrm>
          </p:grpSpPr>
          <p:sp>
            <p:nvSpPr>
              <p:cNvPr id="822"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3"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4"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5"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6"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60"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1"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2"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3"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4"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5"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6"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7"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8"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9"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0"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1"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2"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3"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4"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5"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6"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7"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8"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9"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0"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1"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2"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3"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5" name="Group 171"/>
            <p:cNvGrpSpPr>
              <a:grpSpLocks/>
            </p:cNvGrpSpPr>
            <p:nvPr/>
          </p:nvGrpSpPr>
          <p:grpSpPr bwMode="auto">
            <a:xfrm rot="18007332">
              <a:off x="10577576" y="3603541"/>
              <a:ext cx="600087" cy="500063"/>
              <a:chOff x="4785" y="11039"/>
              <a:chExt cx="829" cy="688"/>
            </a:xfrm>
          </p:grpSpPr>
          <p:sp>
            <p:nvSpPr>
              <p:cNvPr id="817"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8"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9"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0"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1"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85"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6"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7"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8"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9"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0"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1"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2"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3"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4"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5"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6"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7"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8"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9"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0"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1"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2"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3"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4"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5"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6"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7"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5" name="Group 200"/>
            <p:cNvGrpSpPr>
              <a:grpSpLocks/>
            </p:cNvGrpSpPr>
            <p:nvPr/>
          </p:nvGrpSpPr>
          <p:grpSpPr bwMode="auto">
            <a:xfrm rot="7253297">
              <a:off x="9904436" y="4089397"/>
              <a:ext cx="227014" cy="180975"/>
              <a:chOff x="5504" y="8144"/>
              <a:chExt cx="291" cy="236"/>
            </a:xfrm>
          </p:grpSpPr>
          <p:sp>
            <p:nvSpPr>
              <p:cNvPr id="815"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6"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39" name="Group 203"/>
            <p:cNvGrpSpPr>
              <a:grpSpLocks/>
            </p:cNvGrpSpPr>
            <p:nvPr/>
          </p:nvGrpSpPr>
          <p:grpSpPr bwMode="auto">
            <a:xfrm>
              <a:off x="10534666" y="5156181"/>
              <a:ext cx="223837" cy="180975"/>
              <a:chOff x="5504" y="8144"/>
              <a:chExt cx="291" cy="236"/>
            </a:xfrm>
          </p:grpSpPr>
          <p:sp>
            <p:nvSpPr>
              <p:cNvPr id="813"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4"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10"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1"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2"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46" name="グループ化 1288"/>
          <p:cNvGrpSpPr/>
          <p:nvPr/>
        </p:nvGrpSpPr>
        <p:grpSpPr>
          <a:xfrm>
            <a:off x="571472" y="1357298"/>
            <a:ext cx="8572560" cy="4214842"/>
            <a:chOff x="571472" y="1857364"/>
            <a:chExt cx="8572560" cy="4214842"/>
          </a:xfrm>
        </p:grpSpPr>
        <p:sp>
          <p:nvSpPr>
            <p:cNvPr id="1281" name="下矢印 1280"/>
            <p:cNvSpPr/>
            <p:nvPr/>
          </p:nvSpPr>
          <p:spPr bwMode="auto">
            <a:xfrm rot="1710309" flipV="1">
              <a:off x="6167088" y="4514198"/>
              <a:ext cx="268500" cy="341599"/>
            </a:xfrm>
            <a:prstGeom prst="downArrow">
              <a:avLst/>
            </a:prstGeom>
            <a:solidFill>
              <a:srgbClr val="CCFFCC">
                <a:alpha val="10000"/>
              </a:srgbClr>
            </a:solidFill>
            <a:ln w="15875" cap="flat" cmpd="sng" algn="ctr">
              <a:solidFill>
                <a:srgbClr val="CCFF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284" name="Rectangle 64"/>
            <p:cNvSpPr>
              <a:spLocks noChangeArrowheads="1"/>
            </p:cNvSpPr>
            <p:nvPr/>
          </p:nvSpPr>
          <p:spPr bwMode="auto">
            <a:xfrm>
              <a:off x="5143504" y="4475728"/>
              <a:ext cx="1285884" cy="56630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400" b="1" dirty="0" smtClean="0">
                  <a:solidFill>
                    <a:srgbClr val="CCFFCC"/>
                  </a:solidFill>
                  <a:sym typeface="Wingdings" pitchFamily="2" charset="2"/>
                </a:rPr>
                <a:t>Separated</a:t>
              </a:r>
            </a:p>
            <a:p>
              <a:pPr algn="l">
                <a:lnSpc>
                  <a:spcPct val="110000"/>
                </a:lnSpc>
                <a:buClr>
                  <a:srgbClr val="003366"/>
                </a:buClr>
                <a:buSzPct val="70000"/>
                <a:buNone/>
              </a:pPr>
              <a:r>
                <a:rPr lang="en-US" altLang="ja-JP" sz="1400" b="1" dirty="0" smtClean="0">
                  <a:solidFill>
                    <a:srgbClr val="DDDDDD"/>
                  </a:solidFill>
                  <a:sym typeface="Wingdings" pitchFamily="2" charset="2"/>
                </a:rPr>
                <a:t>      unit</a:t>
              </a:r>
              <a:endParaRPr kumimoji="1" lang="en-US" altLang="ja-JP" sz="1400" b="1" kern="1200" dirty="0">
                <a:solidFill>
                  <a:srgbClr val="DDDDDD"/>
                </a:solidFill>
                <a:latin typeface="Tahoma" pitchFamily="34" charset="0"/>
                <a:ea typeface="HGP創英角ｺﾞｼｯｸUB" pitchFamily="50" charset="-128"/>
                <a:cs typeface="+mn-cs"/>
              </a:endParaRPr>
            </a:p>
          </p:txBody>
        </p:sp>
        <p:grpSp>
          <p:nvGrpSpPr>
            <p:cNvPr id="747" name="グループ化 1278"/>
            <p:cNvGrpSpPr/>
            <p:nvPr/>
          </p:nvGrpSpPr>
          <p:grpSpPr>
            <a:xfrm>
              <a:off x="571472" y="1857364"/>
              <a:ext cx="8572560" cy="4214842"/>
              <a:chOff x="571472" y="1857364"/>
              <a:chExt cx="8572560" cy="4214842"/>
            </a:xfrm>
          </p:grpSpPr>
          <p:sp>
            <p:nvSpPr>
              <p:cNvPr id="1288" name="角丸四角形 1287"/>
              <p:cNvSpPr/>
              <p:nvPr/>
            </p:nvSpPr>
            <p:spPr bwMode="auto">
              <a:xfrm>
                <a:off x="1071538" y="5256351"/>
                <a:ext cx="5429288" cy="815855"/>
              </a:xfrm>
              <a:prstGeom prst="roundRect">
                <a:avLst>
                  <a:gd name="adj" fmla="val 4342"/>
                </a:avLst>
              </a:prstGeom>
              <a:solidFill>
                <a:srgbClr val="FFFFFF">
                  <a:alpha val="10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70" name="Rectangle 64"/>
              <p:cNvSpPr>
                <a:spLocks noChangeArrowheads="1"/>
              </p:cNvSpPr>
              <p:nvPr/>
            </p:nvSpPr>
            <p:spPr bwMode="auto">
              <a:xfrm>
                <a:off x="571472" y="4357694"/>
                <a:ext cx="4000528" cy="39889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2000" b="1" dirty="0" smtClean="0">
                    <a:solidFill>
                      <a:srgbClr val="DDDDDD"/>
                    </a:solidFill>
                    <a:sym typeface="Wingdings" pitchFamily="2" charset="2"/>
                  </a:rPr>
                  <a:t>干渉計配置</a:t>
                </a:r>
                <a:r>
                  <a:rPr kumimoji="1" lang="en-US" altLang="ja-JP" sz="2000" b="1" kern="1200" dirty="0" smtClean="0">
                    <a:solidFill>
                      <a:srgbClr val="DDDDDD"/>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22" name="Rectangle 64"/>
              <p:cNvSpPr>
                <a:spLocks noChangeArrowheads="1"/>
              </p:cNvSpPr>
              <p:nvPr/>
            </p:nvSpPr>
            <p:spPr bwMode="auto">
              <a:xfrm>
                <a:off x="857224" y="4786322"/>
                <a:ext cx="4286280"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  4</a:t>
                </a:r>
                <a:r>
                  <a:rPr lang="ja-JP" altLang="en-US" sz="2000" b="1" dirty="0" err="1" smtClean="0">
                    <a:solidFill>
                      <a:srgbClr val="DDDDDD"/>
                    </a:solidFill>
                    <a:sym typeface="Wingdings" pitchFamily="2" charset="2"/>
                  </a:rPr>
                  <a:t>つの</a:t>
                </a:r>
                <a:r>
                  <a:rPr lang="ja-JP" altLang="en-US" sz="2000" b="1" dirty="0" smtClean="0">
                    <a:solidFill>
                      <a:srgbClr val="DDDDDD"/>
                    </a:solidFill>
                    <a:sym typeface="Wingdings" pitchFamily="2" charset="2"/>
                  </a:rPr>
                  <a:t>干渉計ユニット</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23" name="Rectangle 64"/>
              <p:cNvSpPr>
                <a:spLocks noChangeArrowheads="1"/>
              </p:cNvSpPr>
              <p:nvPr/>
            </p:nvSpPr>
            <p:spPr bwMode="auto">
              <a:xfrm>
                <a:off x="1071538" y="5256351"/>
                <a:ext cx="5500726" cy="401970"/>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2 </a:t>
                </a:r>
                <a:r>
                  <a:rPr lang="en-US" altLang="ja-JP" sz="2000" b="1" dirty="0" smtClean="0">
                    <a:solidFill>
                      <a:srgbClr val="CCECFF"/>
                    </a:solidFill>
                    <a:sym typeface="Wingdings" pitchFamily="2" charset="2"/>
                  </a:rPr>
                  <a:t>overlapped</a:t>
                </a:r>
                <a:r>
                  <a:rPr lang="en-US" altLang="ja-JP" sz="2000" b="1" dirty="0" smtClean="0">
                    <a:solidFill>
                      <a:srgbClr val="DDDDDD"/>
                    </a:solidFill>
                    <a:sym typeface="Wingdings" pitchFamily="2" charset="2"/>
                  </a:rPr>
                  <a:t> units   </a:t>
                </a:r>
                <a:r>
                  <a:rPr lang="ja-JP" altLang="en-US" sz="2000" b="1" dirty="0" smtClean="0">
                    <a:solidFill>
                      <a:srgbClr val="DDDDDD"/>
                    </a:solidFill>
                    <a:sym typeface="Wingdings" pitchFamily="2" charset="2"/>
                  </a:rPr>
                  <a:t>相関解析</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24" name="Rectangle 64"/>
              <p:cNvSpPr>
                <a:spLocks noChangeArrowheads="1"/>
              </p:cNvSpPr>
              <p:nvPr/>
            </p:nvSpPr>
            <p:spPr bwMode="auto">
              <a:xfrm>
                <a:off x="1071538" y="5641319"/>
                <a:ext cx="6000792" cy="401970"/>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2 </a:t>
                </a:r>
                <a:r>
                  <a:rPr lang="en-US" altLang="ja-JP" sz="2000" b="1" dirty="0" smtClean="0">
                    <a:solidFill>
                      <a:srgbClr val="CCFFCC"/>
                    </a:solidFill>
                    <a:sym typeface="Wingdings" pitchFamily="2" charset="2"/>
                  </a:rPr>
                  <a:t>separated</a:t>
                </a:r>
                <a:r>
                  <a:rPr lang="en-US" altLang="ja-JP" sz="2000" b="1" dirty="0" smtClean="0">
                    <a:solidFill>
                      <a:srgbClr val="DDDDDD"/>
                    </a:solidFill>
                    <a:sym typeface="Wingdings" pitchFamily="2" charset="2"/>
                  </a:rPr>
                  <a:t> units     </a:t>
                </a:r>
                <a:r>
                  <a:rPr lang="ja-JP" altLang="en-US" sz="2000" b="1" dirty="0" smtClean="0">
                    <a:solidFill>
                      <a:srgbClr val="DDDDDD"/>
                    </a:solidFill>
                    <a:sym typeface="Wingdings" pitchFamily="2" charset="2"/>
                  </a:rPr>
                  <a:t>角度分解能の向上</a:t>
                </a:r>
                <a:endParaRPr kumimoji="1" lang="en-US" altLang="ja-JP" sz="2000" b="1" kern="1200" dirty="0">
                  <a:solidFill>
                    <a:srgbClr val="DDDDDD"/>
                  </a:solidFill>
                  <a:latin typeface="Tahoma" pitchFamily="34" charset="0"/>
                  <a:ea typeface="HGP創英角ｺﾞｼｯｸUB" pitchFamily="50" charset="-128"/>
                  <a:cs typeface="+mn-cs"/>
                </a:endParaRPr>
              </a:p>
            </p:txBody>
          </p:sp>
          <p:grpSp>
            <p:nvGrpSpPr>
              <p:cNvPr id="759" name="グループ化 24"/>
              <p:cNvGrpSpPr/>
              <p:nvPr/>
            </p:nvGrpSpPr>
            <p:grpSpPr>
              <a:xfrm rot="15785392">
                <a:off x="8272319" y="3563211"/>
                <a:ext cx="468631" cy="386138"/>
                <a:chOff x="9501222" y="714356"/>
                <a:chExt cx="5338763" cy="4864101"/>
              </a:xfrm>
            </p:grpSpPr>
            <p:sp>
              <p:nvSpPr>
                <p:cNvPr id="26"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32"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0" name="Group 16"/>
                <p:cNvGrpSpPr>
                  <a:grpSpLocks/>
                </p:cNvGrpSpPr>
                <p:nvPr/>
              </p:nvGrpSpPr>
              <p:grpSpPr bwMode="auto">
                <a:xfrm rot="7209001">
                  <a:off x="11449039" y="2208261"/>
                  <a:ext cx="600087" cy="495300"/>
                  <a:chOff x="4785" y="11039"/>
                  <a:chExt cx="829" cy="688"/>
                </a:xfrm>
              </p:grpSpPr>
              <p:sp>
                <p:nvSpPr>
                  <p:cNvPr id="237"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8"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9"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0"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1"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41"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5" name="Group 26"/>
                <p:cNvGrpSpPr>
                  <a:grpSpLocks/>
                </p:cNvGrpSpPr>
                <p:nvPr/>
              </p:nvGrpSpPr>
              <p:grpSpPr bwMode="auto">
                <a:xfrm rot="7209001">
                  <a:off x="11403003" y="2178095"/>
                  <a:ext cx="600087" cy="500063"/>
                  <a:chOff x="4785" y="11039"/>
                  <a:chExt cx="829" cy="688"/>
                </a:xfrm>
              </p:grpSpPr>
              <p:sp>
                <p:nvSpPr>
                  <p:cNvPr id="232"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3"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4"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5"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6"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46"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4"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5"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2"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84" name="Group 49"/>
                <p:cNvGrpSpPr>
                  <a:grpSpLocks/>
                </p:cNvGrpSpPr>
                <p:nvPr/>
              </p:nvGrpSpPr>
              <p:grpSpPr bwMode="auto">
                <a:xfrm rot="3616332">
                  <a:off x="12330179" y="2190798"/>
                  <a:ext cx="600087" cy="503238"/>
                  <a:chOff x="4785" y="11039"/>
                  <a:chExt cx="829" cy="688"/>
                </a:xfrm>
              </p:grpSpPr>
              <p:sp>
                <p:nvSpPr>
                  <p:cNvPr id="227"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8"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9"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0"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1"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4"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4" name="Group 61"/>
                <p:cNvGrpSpPr>
                  <a:grpSpLocks/>
                </p:cNvGrpSpPr>
                <p:nvPr/>
              </p:nvGrpSpPr>
              <p:grpSpPr bwMode="auto">
                <a:xfrm rot="14462297">
                  <a:off x="12703220" y="1458910"/>
                  <a:ext cx="223837" cy="180975"/>
                  <a:chOff x="5504" y="8144"/>
                  <a:chExt cx="291" cy="236"/>
                </a:xfrm>
              </p:grpSpPr>
              <p:sp>
                <p:nvSpPr>
                  <p:cNvPr id="225"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65" name="Group 64"/>
                <p:cNvGrpSpPr>
                  <a:grpSpLocks/>
                </p:cNvGrpSpPr>
                <p:nvPr/>
              </p:nvGrpSpPr>
              <p:grpSpPr bwMode="auto">
                <a:xfrm rot="7209001">
                  <a:off x="11436374" y="1468435"/>
                  <a:ext cx="227014" cy="180975"/>
                  <a:chOff x="5504" y="8144"/>
                  <a:chExt cx="291" cy="236"/>
                </a:xfrm>
              </p:grpSpPr>
              <p:sp>
                <p:nvSpPr>
                  <p:cNvPr id="223"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4"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2"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6" name="Group 78"/>
                <p:cNvGrpSpPr>
                  <a:grpSpLocks/>
                </p:cNvGrpSpPr>
                <p:nvPr/>
              </p:nvGrpSpPr>
              <p:grpSpPr bwMode="auto">
                <a:xfrm flipH="1">
                  <a:off x="12703129" y="4371956"/>
                  <a:ext cx="600087" cy="495300"/>
                  <a:chOff x="4785" y="11039"/>
                  <a:chExt cx="829" cy="688"/>
                </a:xfrm>
              </p:grpSpPr>
              <p:sp>
                <p:nvSpPr>
                  <p:cNvPr id="218"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4"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7" name="Group 88"/>
                <p:cNvGrpSpPr>
                  <a:grpSpLocks/>
                </p:cNvGrpSpPr>
                <p:nvPr/>
              </p:nvGrpSpPr>
              <p:grpSpPr bwMode="auto">
                <a:xfrm flipH="1">
                  <a:off x="12703129" y="4416406"/>
                  <a:ext cx="600087" cy="500063"/>
                  <a:chOff x="4785" y="11039"/>
                  <a:chExt cx="829" cy="688"/>
                </a:xfrm>
              </p:grpSpPr>
              <p:sp>
                <p:nvSpPr>
                  <p:cNvPr id="213"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8" name="Group 111"/>
                <p:cNvGrpSpPr>
                  <a:grpSpLocks/>
                </p:cNvGrpSpPr>
                <p:nvPr/>
              </p:nvGrpSpPr>
              <p:grpSpPr bwMode="auto">
                <a:xfrm rot="3592668" flipH="1">
                  <a:off x="13154018" y="3611479"/>
                  <a:ext cx="600087" cy="503238"/>
                  <a:chOff x="4785" y="11039"/>
                  <a:chExt cx="829" cy="688"/>
                </a:xfrm>
              </p:grpSpPr>
              <p:sp>
                <p:nvSpPr>
                  <p:cNvPr id="208"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9"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7"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9" name="Group 123"/>
                <p:cNvGrpSpPr>
                  <a:grpSpLocks/>
                </p:cNvGrpSpPr>
                <p:nvPr/>
              </p:nvGrpSpPr>
              <p:grpSpPr bwMode="auto">
                <a:xfrm rot="14346703" flipH="1">
                  <a:off x="14209737" y="4059201"/>
                  <a:ext cx="223837" cy="180975"/>
                  <a:chOff x="5504" y="8144"/>
                  <a:chExt cx="291" cy="236"/>
                </a:xfrm>
              </p:grpSpPr>
              <p:sp>
                <p:nvSpPr>
                  <p:cNvPr id="206"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7"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1" name="Group 126"/>
                <p:cNvGrpSpPr>
                  <a:grpSpLocks/>
                </p:cNvGrpSpPr>
                <p:nvPr/>
              </p:nvGrpSpPr>
              <p:grpSpPr bwMode="auto">
                <a:xfrm flipH="1">
                  <a:off x="13565203" y="5149831"/>
                  <a:ext cx="227014" cy="180975"/>
                  <a:chOff x="5504" y="8144"/>
                  <a:chExt cx="291" cy="236"/>
                </a:xfrm>
              </p:grpSpPr>
              <p:sp>
                <p:nvSpPr>
                  <p:cNvPr id="204"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25"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2" name="Group 141"/>
                <p:cNvGrpSpPr>
                  <a:grpSpLocks/>
                </p:cNvGrpSpPr>
                <p:nvPr/>
              </p:nvGrpSpPr>
              <p:grpSpPr bwMode="auto">
                <a:xfrm>
                  <a:off x="11052279" y="4424344"/>
                  <a:ext cx="600087" cy="500063"/>
                  <a:chOff x="4785" y="11039"/>
                  <a:chExt cx="829" cy="688"/>
                </a:xfrm>
              </p:grpSpPr>
              <p:sp>
                <p:nvSpPr>
                  <p:cNvPr id="199"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2"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37"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3"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4"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3" name="Group 171"/>
                <p:cNvGrpSpPr>
                  <a:grpSpLocks/>
                </p:cNvGrpSpPr>
                <p:nvPr/>
              </p:nvGrpSpPr>
              <p:grpSpPr bwMode="auto">
                <a:xfrm rot="18007332">
                  <a:off x="10577577" y="3603541"/>
                  <a:ext cx="600087" cy="500063"/>
                  <a:chOff x="4785" y="11039"/>
                  <a:chExt cx="829" cy="688"/>
                </a:xfrm>
              </p:grpSpPr>
              <p:sp>
                <p:nvSpPr>
                  <p:cNvPr id="194"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2"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7"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8"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9"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4"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6"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8"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0" name="Group 200"/>
                <p:cNvGrpSpPr>
                  <a:grpSpLocks/>
                </p:cNvGrpSpPr>
                <p:nvPr/>
              </p:nvGrpSpPr>
              <p:grpSpPr bwMode="auto">
                <a:xfrm rot="7253297">
                  <a:off x="9904436" y="4089397"/>
                  <a:ext cx="227014" cy="180975"/>
                  <a:chOff x="5504" y="8144"/>
                  <a:chExt cx="291" cy="236"/>
                </a:xfrm>
              </p:grpSpPr>
              <p:sp>
                <p:nvSpPr>
                  <p:cNvPr id="192"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81" name="Group 203"/>
                <p:cNvGrpSpPr>
                  <a:grpSpLocks/>
                </p:cNvGrpSpPr>
                <p:nvPr/>
              </p:nvGrpSpPr>
              <p:grpSpPr bwMode="auto">
                <a:xfrm>
                  <a:off x="10534666" y="5156181"/>
                  <a:ext cx="223837" cy="180975"/>
                  <a:chOff x="5504" y="8144"/>
                  <a:chExt cx="291" cy="236"/>
                </a:xfrm>
              </p:grpSpPr>
              <p:sp>
                <p:nvSpPr>
                  <p:cNvPr id="190"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87"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8"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93" name="グループ化 864"/>
              <p:cNvGrpSpPr/>
              <p:nvPr/>
            </p:nvGrpSpPr>
            <p:grpSpPr>
              <a:xfrm rot="16975186" flipH="1">
                <a:off x="7026076" y="2637549"/>
                <a:ext cx="192265" cy="439894"/>
                <a:chOff x="9501222" y="714356"/>
                <a:chExt cx="5338763" cy="4864101"/>
              </a:xfrm>
            </p:grpSpPr>
            <p:sp>
              <p:nvSpPr>
                <p:cNvPr id="866"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7"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8"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9"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0"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1"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872"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3"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4"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5"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6"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7"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8"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9"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08" name="Group 16"/>
                <p:cNvGrpSpPr>
                  <a:grpSpLocks/>
                </p:cNvGrpSpPr>
                <p:nvPr/>
              </p:nvGrpSpPr>
              <p:grpSpPr bwMode="auto">
                <a:xfrm rot="7209001">
                  <a:off x="11449039" y="2208261"/>
                  <a:ext cx="600087" cy="495300"/>
                  <a:chOff x="4785" y="11039"/>
                  <a:chExt cx="829" cy="688"/>
                </a:xfrm>
              </p:grpSpPr>
              <p:sp>
                <p:nvSpPr>
                  <p:cNvPr id="1067"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8"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9"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0"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1"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81"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2"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3"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4"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09" name="Group 26"/>
                <p:cNvGrpSpPr>
                  <a:grpSpLocks/>
                </p:cNvGrpSpPr>
                <p:nvPr/>
              </p:nvGrpSpPr>
              <p:grpSpPr bwMode="auto">
                <a:xfrm rot="7209001">
                  <a:off x="11403005" y="2178095"/>
                  <a:ext cx="600087" cy="500063"/>
                  <a:chOff x="4785" y="11039"/>
                  <a:chExt cx="829" cy="688"/>
                </a:xfrm>
              </p:grpSpPr>
              <p:sp>
                <p:nvSpPr>
                  <p:cNvPr id="1062"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3"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4"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5"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6"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86"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7"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8"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9"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0"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1"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2"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3"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4"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5"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6"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7"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8"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9"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0"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1"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2"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8" name="Group 49"/>
                <p:cNvGrpSpPr>
                  <a:grpSpLocks/>
                </p:cNvGrpSpPr>
                <p:nvPr/>
              </p:nvGrpSpPr>
              <p:grpSpPr bwMode="auto">
                <a:xfrm rot="3616332">
                  <a:off x="12330179" y="2190800"/>
                  <a:ext cx="600087" cy="503238"/>
                  <a:chOff x="4785" y="11039"/>
                  <a:chExt cx="829" cy="688"/>
                </a:xfrm>
              </p:grpSpPr>
              <p:sp>
                <p:nvSpPr>
                  <p:cNvPr id="1057"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8"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9"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0"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1"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04"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5"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6"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7"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8"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9"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6" name="Group 61"/>
                <p:cNvGrpSpPr>
                  <a:grpSpLocks/>
                </p:cNvGrpSpPr>
                <p:nvPr/>
              </p:nvGrpSpPr>
              <p:grpSpPr bwMode="auto">
                <a:xfrm rot="14462297">
                  <a:off x="12703220" y="1458910"/>
                  <a:ext cx="223837" cy="180975"/>
                  <a:chOff x="5504" y="8144"/>
                  <a:chExt cx="291" cy="236"/>
                </a:xfrm>
              </p:grpSpPr>
              <p:sp>
                <p:nvSpPr>
                  <p:cNvPr id="1055"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6"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3" name="Group 64"/>
                <p:cNvGrpSpPr>
                  <a:grpSpLocks/>
                </p:cNvGrpSpPr>
                <p:nvPr/>
              </p:nvGrpSpPr>
              <p:grpSpPr bwMode="auto">
                <a:xfrm rot="7209001">
                  <a:off x="11436374" y="1468435"/>
                  <a:ext cx="227014" cy="180975"/>
                  <a:chOff x="5504" y="8144"/>
                  <a:chExt cx="291" cy="236"/>
                </a:xfrm>
              </p:grpSpPr>
              <p:sp>
                <p:nvSpPr>
                  <p:cNvPr id="1053"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4"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12"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3"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4"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5"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6"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7"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8"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9"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0"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1"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2"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24" name="Group 78"/>
                <p:cNvGrpSpPr>
                  <a:grpSpLocks/>
                </p:cNvGrpSpPr>
                <p:nvPr/>
              </p:nvGrpSpPr>
              <p:grpSpPr bwMode="auto">
                <a:xfrm flipH="1">
                  <a:off x="12703127" y="4371956"/>
                  <a:ext cx="600087" cy="495300"/>
                  <a:chOff x="4785" y="11039"/>
                  <a:chExt cx="829" cy="688"/>
                </a:xfrm>
              </p:grpSpPr>
              <p:sp>
                <p:nvSpPr>
                  <p:cNvPr id="1048"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9"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0"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1"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2"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24"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5"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6"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7"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65" name="Group 88"/>
                <p:cNvGrpSpPr>
                  <a:grpSpLocks/>
                </p:cNvGrpSpPr>
                <p:nvPr/>
              </p:nvGrpSpPr>
              <p:grpSpPr bwMode="auto">
                <a:xfrm flipH="1">
                  <a:off x="12703127" y="4416406"/>
                  <a:ext cx="600087" cy="500063"/>
                  <a:chOff x="4785" y="11039"/>
                  <a:chExt cx="829" cy="688"/>
                </a:xfrm>
              </p:grpSpPr>
              <p:sp>
                <p:nvSpPr>
                  <p:cNvPr id="1043"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4"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5"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6"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7"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29"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0"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1"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2"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3"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4"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5"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6"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7"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8"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9"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0"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1"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2"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3"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4"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5"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80" name="Group 111"/>
                <p:cNvGrpSpPr>
                  <a:grpSpLocks/>
                </p:cNvGrpSpPr>
                <p:nvPr/>
              </p:nvGrpSpPr>
              <p:grpSpPr bwMode="auto">
                <a:xfrm rot="3592668" flipH="1">
                  <a:off x="13154020" y="3611481"/>
                  <a:ext cx="600087" cy="503238"/>
                  <a:chOff x="4785" y="11039"/>
                  <a:chExt cx="829" cy="688"/>
                </a:xfrm>
              </p:grpSpPr>
              <p:sp>
                <p:nvSpPr>
                  <p:cNvPr id="1038"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9"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0"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1"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2"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47"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8"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9"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0"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1"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2"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85" name="Group 123"/>
                <p:cNvGrpSpPr>
                  <a:grpSpLocks/>
                </p:cNvGrpSpPr>
                <p:nvPr/>
              </p:nvGrpSpPr>
              <p:grpSpPr bwMode="auto">
                <a:xfrm rot="14346703" flipH="1">
                  <a:off x="14209737" y="4059201"/>
                  <a:ext cx="223837" cy="180975"/>
                  <a:chOff x="5504" y="8144"/>
                  <a:chExt cx="291" cy="236"/>
                </a:xfrm>
              </p:grpSpPr>
              <p:sp>
                <p:nvSpPr>
                  <p:cNvPr id="1036"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7"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36" name="Group 126"/>
                <p:cNvGrpSpPr>
                  <a:grpSpLocks/>
                </p:cNvGrpSpPr>
                <p:nvPr/>
              </p:nvGrpSpPr>
              <p:grpSpPr bwMode="auto">
                <a:xfrm flipH="1">
                  <a:off x="13565203" y="5149831"/>
                  <a:ext cx="227014" cy="180975"/>
                  <a:chOff x="5504" y="8144"/>
                  <a:chExt cx="291" cy="236"/>
                </a:xfrm>
              </p:grpSpPr>
              <p:sp>
                <p:nvSpPr>
                  <p:cNvPr id="1034"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5"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55"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6"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7"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8"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9"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0"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1"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2"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3"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4"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5"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03" name="Group 141"/>
                <p:cNvGrpSpPr>
                  <a:grpSpLocks/>
                </p:cNvGrpSpPr>
                <p:nvPr/>
              </p:nvGrpSpPr>
              <p:grpSpPr bwMode="auto">
                <a:xfrm>
                  <a:off x="11052281" y="4424344"/>
                  <a:ext cx="600087" cy="500063"/>
                  <a:chOff x="4785" y="11039"/>
                  <a:chExt cx="829" cy="688"/>
                </a:xfrm>
              </p:grpSpPr>
              <p:sp>
                <p:nvSpPr>
                  <p:cNvPr id="1029"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0"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1"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2"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3"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67"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8"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9"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0"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1"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2"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3"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4"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5"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6"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7"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8"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9"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0"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1"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2"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3"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4"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5"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6"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7"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8"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9"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0"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10" name="Group 171"/>
                <p:cNvGrpSpPr>
                  <a:grpSpLocks/>
                </p:cNvGrpSpPr>
                <p:nvPr/>
              </p:nvGrpSpPr>
              <p:grpSpPr bwMode="auto">
                <a:xfrm rot="18007332">
                  <a:off x="10577575" y="3603541"/>
                  <a:ext cx="600087" cy="500063"/>
                  <a:chOff x="4785" y="11039"/>
                  <a:chExt cx="829" cy="688"/>
                </a:xfrm>
              </p:grpSpPr>
              <p:sp>
                <p:nvSpPr>
                  <p:cNvPr id="1024"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5"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6"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7"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8"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2"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3"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4"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5" name="Freeform 180"/>
                <p:cNvSpPr>
                  <a:spLocks/>
                </p:cNvSpPr>
                <p:nvPr/>
              </p:nvSpPr>
              <p:spPr bwMode="auto">
                <a:xfrm rot="18007332">
                  <a:off x="10290209" y="3036875"/>
                  <a:ext cx="2006606" cy="198431"/>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6"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7"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8"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9"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0"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1"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2"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3"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4"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5"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6"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7"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8"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9"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0"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1"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2"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3"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4"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11" name="Group 200"/>
                <p:cNvGrpSpPr>
                  <a:grpSpLocks/>
                </p:cNvGrpSpPr>
                <p:nvPr/>
              </p:nvGrpSpPr>
              <p:grpSpPr bwMode="auto">
                <a:xfrm rot="7253297">
                  <a:off x="9904436" y="4089397"/>
                  <a:ext cx="227014" cy="180975"/>
                  <a:chOff x="5504" y="8144"/>
                  <a:chExt cx="291" cy="236"/>
                </a:xfrm>
              </p:grpSpPr>
              <p:sp>
                <p:nvSpPr>
                  <p:cNvPr id="1022"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3"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923" name="Group 203"/>
                <p:cNvGrpSpPr>
                  <a:grpSpLocks/>
                </p:cNvGrpSpPr>
                <p:nvPr/>
              </p:nvGrpSpPr>
              <p:grpSpPr bwMode="auto">
                <a:xfrm>
                  <a:off x="10534666" y="5156181"/>
                  <a:ext cx="223837" cy="180975"/>
                  <a:chOff x="5504" y="8144"/>
                  <a:chExt cx="291" cy="236"/>
                </a:xfrm>
              </p:grpSpPr>
              <p:sp>
                <p:nvSpPr>
                  <p:cNvPr id="1020"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1"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17"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8"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9"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61" name="グループ化 1071"/>
              <p:cNvGrpSpPr/>
              <p:nvPr/>
            </p:nvGrpSpPr>
            <p:grpSpPr>
              <a:xfrm rot="19664887">
                <a:off x="8272319" y="3519113"/>
                <a:ext cx="468631" cy="386138"/>
                <a:chOff x="9501222" y="714356"/>
                <a:chExt cx="5338763" cy="4864101"/>
              </a:xfrm>
            </p:grpSpPr>
            <p:sp>
              <p:nvSpPr>
                <p:cNvPr id="1073"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4"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5"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6"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7"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8"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1079"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0"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1"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2"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3"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4"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5"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6"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85" name="Group 16"/>
                <p:cNvGrpSpPr>
                  <a:grpSpLocks/>
                </p:cNvGrpSpPr>
                <p:nvPr/>
              </p:nvGrpSpPr>
              <p:grpSpPr bwMode="auto">
                <a:xfrm rot="7209001">
                  <a:off x="11449039" y="2208261"/>
                  <a:ext cx="600087" cy="495300"/>
                  <a:chOff x="4785" y="11039"/>
                  <a:chExt cx="829" cy="688"/>
                </a:xfrm>
              </p:grpSpPr>
              <p:sp>
                <p:nvSpPr>
                  <p:cNvPr id="1274"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5"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6"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7"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8"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88"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9"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0"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1"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86" name="Group 26"/>
                <p:cNvGrpSpPr>
                  <a:grpSpLocks/>
                </p:cNvGrpSpPr>
                <p:nvPr/>
              </p:nvGrpSpPr>
              <p:grpSpPr bwMode="auto">
                <a:xfrm rot="7209001">
                  <a:off x="11403006" y="2178095"/>
                  <a:ext cx="600087" cy="500063"/>
                  <a:chOff x="4785" y="11039"/>
                  <a:chExt cx="829" cy="688"/>
                </a:xfrm>
              </p:grpSpPr>
              <p:sp>
                <p:nvSpPr>
                  <p:cNvPr id="1269"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0"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1"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2"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3"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93"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4"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5"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6"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7"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8"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9"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0"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1"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2"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3"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4"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5"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6"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7"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8"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9"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28" name="Group 49"/>
                <p:cNvGrpSpPr>
                  <a:grpSpLocks/>
                </p:cNvGrpSpPr>
                <p:nvPr/>
              </p:nvGrpSpPr>
              <p:grpSpPr bwMode="auto">
                <a:xfrm rot="3616332">
                  <a:off x="12330179" y="2190801"/>
                  <a:ext cx="600087" cy="503238"/>
                  <a:chOff x="4785" y="11039"/>
                  <a:chExt cx="829" cy="688"/>
                </a:xfrm>
              </p:grpSpPr>
              <p:sp>
                <p:nvSpPr>
                  <p:cNvPr id="1264"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5"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6"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7"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8"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11"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2"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3"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4"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5"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6"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46" name="Group 61"/>
                <p:cNvGrpSpPr>
                  <a:grpSpLocks/>
                </p:cNvGrpSpPr>
                <p:nvPr/>
              </p:nvGrpSpPr>
              <p:grpSpPr bwMode="auto">
                <a:xfrm rot="14462297">
                  <a:off x="12703220" y="1458910"/>
                  <a:ext cx="223837" cy="180975"/>
                  <a:chOff x="5504" y="8144"/>
                  <a:chExt cx="291" cy="236"/>
                </a:xfrm>
              </p:grpSpPr>
              <p:sp>
                <p:nvSpPr>
                  <p:cNvPr id="1262"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3"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953" name="Group 64"/>
                <p:cNvGrpSpPr>
                  <a:grpSpLocks/>
                </p:cNvGrpSpPr>
                <p:nvPr/>
              </p:nvGrpSpPr>
              <p:grpSpPr bwMode="auto">
                <a:xfrm rot="7209001">
                  <a:off x="11436374" y="1468435"/>
                  <a:ext cx="227014" cy="180975"/>
                  <a:chOff x="5504" y="8144"/>
                  <a:chExt cx="291" cy="236"/>
                </a:xfrm>
              </p:grpSpPr>
              <p:sp>
                <p:nvSpPr>
                  <p:cNvPr id="1260"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1"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19"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0"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1"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2"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3"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4"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5"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6"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7"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8"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9"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54" name="Group 78"/>
                <p:cNvGrpSpPr>
                  <a:grpSpLocks/>
                </p:cNvGrpSpPr>
                <p:nvPr/>
              </p:nvGrpSpPr>
              <p:grpSpPr bwMode="auto">
                <a:xfrm flipH="1">
                  <a:off x="12703126" y="4371956"/>
                  <a:ext cx="600087" cy="495300"/>
                  <a:chOff x="4785" y="11039"/>
                  <a:chExt cx="829" cy="688"/>
                </a:xfrm>
              </p:grpSpPr>
              <p:sp>
                <p:nvSpPr>
                  <p:cNvPr id="1255"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6"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7"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8"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9"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31"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2"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3"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4"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66" name="Group 88"/>
                <p:cNvGrpSpPr>
                  <a:grpSpLocks/>
                </p:cNvGrpSpPr>
                <p:nvPr/>
              </p:nvGrpSpPr>
              <p:grpSpPr bwMode="auto">
                <a:xfrm flipH="1">
                  <a:off x="12703126" y="4416406"/>
                  <a:ext cx="600087" cy="500063"/>
                  <a:chOff x="4785" y="11039"/>
                  <a:chExt cx="829" cy="688"/>
                </a:xfrm>
              </p:grpSpPr>
              <p:sp>
                <p:nvSpPr>
                  <p:cNvPr id="1250"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1"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2"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3"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4"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36"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7"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8"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9"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0"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1"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2"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3"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4"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5"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6"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7"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8"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9"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0"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1"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2"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91" name="Group 111"/>
                <p:cNvGrpSpPr>
                  <a:grpSpLocks/>
                </p:cNvGrpSpPr>
                <p:nvPr/>
              </p:nvGrpSpPr>
              <p:grpSpPr bwMode="auto">
                <a:xfrm rot="3592668" flipH="1">
                  <a:off x="13154021" y="3611482"/>
                  <a:ext cx="600087" cy="503238"/>
                  <a:chOff x="4785" y="11039"/>
                  <a:chExt cx="829" cy="688"/>
                </a:xfrm>
              </p:grpSpPr>
              <p:sp>
                <p:nvSpPr>
                  <p:cNvPr id="1245"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6"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7"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8"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9"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54"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5"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6"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7"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8"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9"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42" name="Group 123"/>
                <p:cNvGrpSpPr>
                  <a:grpSpLocks/>
                </p:cNvGrpSpPr>
                <p:nvPr/>
              </p:nvGrpSpPr>
              <p:grpSpPr bwMode="auto">
                <a:xfrm rot="14346703" flipH="1">
                  <a:off x="14209737" y="4059201"/>
                  <a:ext cx="223837" cy="180975"/>
                  <a:chOff x="5504" y="8144"/>
                  <a:chExt cx="291" cy="236"/>
                </a:xfrm>
              </p:grpSpPr>
              <p:sp>
                <p:nvSpPr>
                  <p:cNvPr id="1243"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4"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243" name="Group 126"/>
                <p:cNvGrpSpPr>
                  <a:grpSpLocks/>
                </p:cNvGrpSpPr>
                <p:nvPr/>
              </p:nvGrpSpPr>
              <p:grpSpPr bwMode="auto">
                <a:xfrm flipH="1">
                  <a:off x="13565203" y="5149831"/>
                  <a:ext cx="227014" cy="180975"/>
                  <a:chOff x="5504" y="8144"/>
                  <a:chExt cx="291" cy="236"/>
                </a:xfrm>
              </p:grpSpPr>
              <p:sp>
                <p:nvSpPr>
                  <p:cNvPr id="1241"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2"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62"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3"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4"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5"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6"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7"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8"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9"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0"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1"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2"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44" name="Group 141"/>
                <p:cNvGrpSpPr>
                  <a:grpSpLocks/>
                </p:cNvGrpSpPr>
                <p:nvPr/>
              </p:nvGrpSpPr>
              <p:grpSpPr bwMode="auto">
                <a:xfrm>
                  <a:off x="11052282" y="4424344"/>
                  <a:ext cx="600087" cy="500063"/>
                  <a:chOff x="4785" y="11039"/>
                  <a:chExt cx="829" cy="688"/>
                </a:xfrm>
              </p:grpSpPr>
              <p:sp>
                <p:nvSpPr>
                  <p:cNvPr id="1236"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7"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8"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9"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0"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74"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5"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6"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7"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8"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9"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0"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1"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2"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3"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4"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5"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6"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7"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8"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9"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0"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1"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2"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3"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4"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5"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6"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7"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45" name="Group 171"/>
                <p:cNvGrpSpPr>
                  <a:grpSpLocks/>
                </p:cNvGrpSpPr>
                <p:nvPr/>
              </p:nvGrpSpPr>
              <p:grpSpPr bwMode="auto">
                <a:xfrm rot="18007332">
                  <a:off x="10577574" y="3603541"/>
                  <a:ext cx="600087" cy="500063"/>
                  <a:chOff x="4785" y="11039"/>
                  <a:chExt cx="829" cy="688"/>
                </a:xfrm>
              </p:grpSpPr>
              <p:sp>
                <p:nvSpPr>
                  <p:cNvPr id="1231"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2"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3"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4"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5"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9"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0"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1"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2"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3"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4"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5"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6"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7"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8"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9"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0"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1"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2"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3"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4"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5"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6"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7"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8"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9"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0"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1"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46" name="Group 200"/>
                <p:cNvGrpSpPr>
                  <a:grpSpLocks/>
                </p:cNvGrpSpPr>
                <p:nvPr/>
              </p:nvGrpSpPr>
              <p:grpSpPr bwMode="auto">
                <a:xfrm rot="7253297">
                  <a:off x="9904436" y="4089397"/>
                  <a:ext cx="227014" cy="180975"/>
                  <a:chOff x="5504" y="8144"/>
                  <a:chExt cx="291" cy="236"/>
                </a:xfrm>
              </p:grpSpPr>
              <p:sp>
                <p:nvSpPr>
                  <p:cNvPr id="1229"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0"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247" name="Group 203"/>
                <p:cNvGrpSpPr>
                  <a:grpSpLocks/>
                </p:cNvGrpSpPr>
                <p:nvPr/>
              </p:nvGrpSpPr>
              <p:grpSpPr bwMode="auto">
                <a:xfrm>
                  <a:off x="10534666" y="5156181"/>
                  <a:ext cx="223837" cy="180975"/>
                  <a:chOff x="5504" y="8144"/>
                  <a:chExt cx="291" cy="236"/>
                </a:xfrm>
              </p:grpSpPr>
              <p:sp>
                <p:nvSpPr>
                  <p:cNvPr id="1227"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8"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224"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5"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6"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280" name="下矢印 1279"/>
              <p:cNvSpPr/>
              <p:nvPr/>
            </p:nvSpPr>
            <p:spPr bwMode="auto">
              <a:xfrm rot="8239608" flipV="1">
                <a:off x="6738940" y="2403942"/>
                <a:ext cx="268337" cy="335601"/>
              </a:xfrm>
              <a:prstGeom prst="downArrow">
                <a:avLst/>
              </a:prstGeom>
              <a:solidFill>
                <a:srgbClr val="CCFFCC">
                  <a:alpha val="10000"/>
                </a:srgbClr>
              </a:solidFill>
              <a:ln w="15875" cap="flat" cmpd="sng" algn="ctr">
                <a:solidFill>
                  <a:srgbClr val="CCFF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282" name="下矢印 1281"/>
              <p:cNvSpPr/>
              <p:nvPr/>
            </p:nvSpPr>
            <p:spPr bwMode="auto">
              <a:xfrm rot="21421127" flipV="1">
                <a:off x="8389957" y="4276692"/>
                <a:ext cx="318192" cy="287236"/>
              </a:xfrm>
              <a:prstGeom prst="downArrow">
                <a:avLst/>
              </a:prstGeom>
              <a:solidFill>
                <a:srgbClr val="CCECFF">
                  <a:alpha val="10000"/>
                </a:srgbClr>
              </a:solidFill>
              <a:ln w="15875" cap="flat" cmpd="sng" algn="ctr">
                <a:solidFill>
                  <a:srgbClr val="CCE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283" name="Rectangle 64"/>
              <p:cNvSpPr>
                <a:spLocks noChangeArrowheads="1"/>
              </p:cNvSpPr>
              <p:nvPr/>
            </p:nvSpPr>
            <p:spPr bwMode="auto">
              <a:xfrm>
                <a:off x="7858148" y="4572008"/>
                <a:ext cx="1285884" cy="56630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400" b="1" dirty="0" smtClean="0">
                    <a:solidFill>
                      <a:srgbClr val="CCECFF"/>
                    </a:solidFill>
                    <a:sym typeface="Wingdings" pitchFamily="2" charset="2"/>
                  </a:rPr>
                  <a:t>overlapped</a:t>
                </a:r>
                <a:r>
                  <a:rPr lang="en-US" altLang="ja-JP" sz="1400" b="1" dirty="0" smtClean="0">
                    <a:solidFill>
                      <a:srgbClr val="DDDDDD"/>
                    </a:solidFill>
                    <a:sym typeface="Wingdings" pitchFamily="2" charset="2"/>
                  </a:rPr>
                  <a:t> </a:t>
                </a:r>
              </a:p>
              <a:p>
                <a:pPr algn="l">
                  <a:lnSpc>
                    <a:spcPct val="110000"/>
                  </a:lnSpc>
                  <a:buClr>
                    <a:srgbClr val="003366"/>
                  </a:buClr>
                  <a:buSzPct val="70000"/>
                  <a:buNone/>
                </a:pPr>
                <a:r>
                  <a:rPr lang="en-US" altLang="ja-JP" sz="1400" b="1" dirty="0" smtClean="0">
                    <a:solidFill>
                      <a:srgbClr val="DDDDDD"/>
                    </a:solidFill>
                    <a:sym typeface="Wingdings" pitchFamily="2" charset="2"/>
                  </a:rPr>
                  <a:t>      units</a:t>
                </a:r>
                <a:endParaRPr kumimoji="1" lang="en-US" altLang="ja-JP" sz="1400" b="1" kern="1200" dirty="0">
                  <a:solidFill>
                    <a:srgbClr val="DDDDDD"/>
                  </a:solidFill>
                  <a:latin typeface="Tahoma" pitchFamily="34" charset="0"/>
                  <a:ea typeface="HGP創英角ｺﾞｼｯｸUB" pitchFamily="50" charset="-128"/>
                  <a:cs typeface="+mn-cs"/>
                </a:endParaRPr>
              </a:p>
            </p:txBody>
          </p:sp>
          <p:sp>
            <p:nvSpPr>
              <p:cNvPr id="1285" name="Rectangle 64"/>
              <p:cNvSpPr>
                <a:spLocks noChangeArrowheads="1"/>
              </p:cNvSpPr>
              <p:nvPr/>
            </p:nvSpPr>
            <p:spPr bwMode="auto">
              <a:xfrm>
                <a:off x="6072198" y="1857364"/>
                <a:ext cx="1285884" cy="56630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400" b="1" dirty="0" smtClean="0">
                    <a:solidFill>
                      <a:srgbClr val="CCFFCC"/>
                    </a:solidFill>
                    <a:sym typeface="Wingdings" pitchFamily="2" charset="2"/>
                  </a:rPr>
                  <a:t>Separated</a:t>
                </a:r>
              </a:p>
              <a:p>
                <a:pPr algn="l">
                  <a:lnSpc>
                    <a:spcPct val="110000"/>
                  </a:lnSpc>
                  <a:buClr>
                    <a:srgbClr val="003366"/>
                  </a:buClr>
                  <a:buSzPct val="70000"/>
                  <a:buNone/>
                </a:pPr>
                <a:r>
                  <a:rPr lang="en-US" altLang="ja-JP" sz="1400" b="1" dirty="0" smtClean="0">
                    <a:solidFill>
                      <a:srgbClr val="DDDDDD"/>
                    </a:solidFill>
                    <a:sym typeface="Wingdings" pitchFamily="2" charset="2"/>
                  </a:rPr>
                  <a:t>      unit</a:t>
                </a:r>
                <a:endParaRPr kumimoji="1" lang="en-US" altLang="ja-JP" sz="1400" b="1" kern="1200" dirty="0">
                  <a:solidFill>
                    <a:srgbClr val="DDDDDD"/>
                  </a:solidFill>
                  <a:latin typeface="Tahoma" pitchFamily="34" charset="0"/>
                  <a:ea typeface="HGP創英角ｺﾞｼｯｸUB" pitchFamily="50" charset="-128"/>
                  <a:cs typeface="+mn-cs"/>
                </a:endParaRPr>
              </a:p>
            </p:txBody>
          </p:sp>
        </p:grpSp>
      </p:grpSp>
      <p:sp>
        <p:nvSpPr>
          <p:cNvPr id="1287" name="Rectangle 64"/>
          <p:cNvSpPr>
            <a:spLocks noChangeArrowheads="1"/>
          </p:cNvSpPr>
          <p:nvPr/>
        </p:nvSpPr>
        <p:spPr bwMode="auto">
          <a:xfrm>
            <a:off x="500034" y="1602887"/>
            <a:ext cx="4857784" cy="397353"/>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2000" b="1" dirty="0" smtClean="0">
                <a:solidFill>
                  <a:srgbClr val="DDDDDD"/>
                </a:solidFill>
                <a:sym typeface="Wingdings" pitchFamily="2" charset="2"/>
              </a:rPr>
              <a:t>軌道</a:t>
            </a:r>
            <a:r>
              <a:rPr lang="en-US" altLang="ja-JP" sz="2000" b="1" dirty="0" smtClean="0">
                <a:solidFill>
                  <a:srgbClr val="DDDDDD"/>
                </a:solidFill>
                <a:sym typeface="Wingdings" pitchFamily="2" charset="2"/>
              </a:rPr>
              <a:t> </a:t>
            </a:r>
          </a:p>
        </p:txBody>
      </p:sp>
      <p:sp>
        <p:nvSpPr>
          <p:cNvPr id="1290" name="スライド番号プレースホルダ 1289"/>
          <p:cNvSpPr>
            <a:spLocks noGrp="1"/>
          </p:cNvSpPr>
          <p:nvPr>
            <p:ph type="sldNum" sz="quarter" idx="11"/>
          </p:nvPr>
        </p:nvSpPr>
        <p:spPr/>
        <p:txBody>
          <a:bodyPr/>
          <a:lstStyle/>
          <a:p>
            <a:pPr>
              <a:defRPr/>
            </a:pPr>
            <a:fld id="{7AF75637-E8AC-4181-927C-9D85E9A3AAC1}" type="slidenum">
              <a:rPr lang="en-US" altLang="ja-JP" smtClean="0"/>
              <a:pPr>
                <a:defRPr/>
              </a:pPr>
              <a:t>97</a:t>
            </a:fld>
            <a:endParaRPr lang="en-US" altLang="ja-JP" dirty="0"/>
          </a:p>
        </p:txBody>
      </p:sp>
      <p:sp>
        <p:nvSpPr>
          <p:cNvPr id="1015" name="正方形/長方形 1014"/>
          <p:cNvSpPr/>
          <p:nvPr/>
        </p:nvSpPr>
        <p:spPr>
          <a:xfrm>
            <a:off x="2071670" y="5692991"/>
            <a:ext cx="3558154" cy="307777"/>
          </a:xfrm>
          <a:prstGeom prst="rect">
            <a:avLst/>
          </a:prstGeom>
        </p:spPr>
        <p:txBody>
          <a:bodyPr wrap="none">
            <a:spAutoFit/>
          </a:bodyPr>
          <a:lstStyle/>
          <a:p>
            <a:pPr>
              <a:buNone/>
            </a:pPr>
            <a:r>
              <a:rPr lang="en-US" altLang="ja-JP" sz="1400" dirty="0" smtClean="0">
                <a:solidFill>
                  <a:srgbClr val="B2B2B2"/>
                </a:solidFill>
              </a:rPr>
              <a:t>(</a:t>
            </a:r>
            <a:r>
              <a:rPr lang="en-US" altLang="ja-JP" sz="1400" dirty="0" err="1" smtClean="0">
                <a:solidFill>
                  <a:srgbClr val="B2B2B2"/>
                </a:solidFill>
              </a:rPr>
              <a:t>Ang.Res</a:t>
            </a:r>
            <a:r>
              <a:rPr lang="en-US" altLang="ja-JP" sz="1400" dirty="0" smtClean="0">
                <a:solidFill>
                  <a:srgbClr val="B2B2B2"/>
                </a:solidFill>
              </a:rPr>
              <a:t>.</a:t>
            </a:r>
            <a:r>
              <a:rPr lang="el-GR" altLang="ja-JP" sz="1400" dirty="0" smtClean="0">
                <a:solidFill>
                  <a:srgbClr val="B2B2B2"/>
                </a:solidFill>
              </a:rPr>
              <a:t>~ λ/</a:t>
            </a:r>
            <a:r>
              <a:rPr lang="en-US" altLang="ja-JP" sz="1400" dirty="0" smtClean="0">
                <a:solidFill>
                  <a:srgbClr val="B2B2B2"/>
                </a:solidFill>
              </a:rPr>
              <a:t>D ~ 10</a:t>
            </a:r>
            <a:r>
              <a:rPr lang="en-US" altLang="ja-JP" sz="1400" baseline="30000" dirty="0" smtClean="0">
                <a:solidFill>
                  <a:srgbClr val="B2B2B2"/>
                </a:solidFill>
              </a:rPr>
              <a:t>9</a:t>
            </a:r>
            <a:r>
              <a:rPr lang="en-US" altLang="ja-JP" sz="1400" dirty="0" smtClean="0">
                <a:solidFill>
                  <a:srgbClr val="B2B2B2"/>
                </a:solidFill>
              </a:rPr>
              <a:t> m / 1AU ~ 10</a:t>
            </a:r>
            <a:r>
              <a:rPr lang="en-US" altLang="ja-JP" sz="1400" baseline="30000" dirty="0" smtClean="0">
                <a:solidFill>
                  <a:srgbClr val="B2B2B2"/>
                </a:solidFill>
              </a:rPr>
              <a:t>-2</a:t>
            </a:r>
            <a:r>
              <a:rPr lang="en-US" altLang="ja-JP" sz="1400" dirty="0" smtClean="0">
                <a:solidFill>
                  <a:srgbClr val="B2B2B2"/>
                </a:solidFill>
              </a:rPr>
              <a:t> rad)</a:t>
            </a:r>
            <a:endParaRPr lang="ja-JP" altLang="en-US" sz="1400" dirty="0">
              <a:solidFill>
                <a:srgbClr val="B2B2B2"/>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auto">
          <a:xfrm>
            <a:off x="285720" y="1500174"/>
            <a:ext cx="2857520" cy="4643470"/>
          </a:xfrm>
          <a:prstGeom prst="roundRect">
            <a:avLst>
              <a:gd name="adj" fmla="val 5018"/>
            </a:avLst>
          </a:prstGeom>
          <a:solidFill>
            <a:srgbClr val="FFFFFF">
              <a:alpha val="10000"/>
            </a:srgbClr>
          </a:solidFill>
          <a:ln w="6350">
            <a:solidFill>
              <a:srgbClr val="FFFFFF">
                <a:alpha val="50000"/>
              </a:srgbClr>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30" name="角丸四角形 29"/>
          <p:cNvSpPr/>
          <p:nvPr/>
        </p:nvSpPr>
        <p:spPr bwMode="auto">
          <a:xfrm>
            <a:off x="3214678" y="1500174"/>
            <a:ext cx="2857520" cy="4643470"/>
          </a:xfrm>
          <a:prstGeom prst="roundRect">
            <a:avLst>
              <a:gd name="adj" fmla="val 5018"/>
            </a:avLst>
          </a:prstGeom>
          <a:solidFill>
            <a:srgbClr val="FFFFFF">
              <a:alpha val="10000"/>
            </a:srgbClr>
          </a:solidFill>
          <a:ln w="6350">
            <a:solidFill>
              <a:srgbClr val="FFFFFF">
                <a:alpha val="50000"/>
              </a:srgbClr>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31" name="角丸四角形 30"/>
          <p:cNvSpPr/>
          <p:nvPr/>
        </p:nvSpPr>
        <p:spPr bwMode="auto">
          <a:xfrm>
            <a:off x="6143636" y="1500174"/>
            <a:ext cx="2857520" cy="4643470"/>
          </a:xfrm>
          <a:prstGeom prst="roundRect">
            <a:avLst>
              <a:gd name="adj" fmla="val 5018"/>
            </a:avLst>
          </a:prstGeom>
          <a:solidFill>
            <a:srgbClr val="FFFFFF">
              <a:alpha val="10000"/>
            </a:srgbClr>
          </a:solidFill>
          <a:ln w="6350">
            <a:solidFill>
              <a:srgbClr val="FFFFFF">
                <a:alpha val="50000"/>
              </a:srgbClr>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12" name="タイトル 11"/>
          <p:cNvSpPr>
            <a:spLocks noGrp="1"/>
          </p:cNvSpPr>
          <p:nvPr>
            <p:ph type="title"/>
          </p:nvPr>
        </p:nvSpPr>
        <p:spPr/>
        <p:txBody>
          <a:bodyPr/>
          <a:lstStyle/>
          <a:p>
            <a:r>
              <a:rPr lang="ja-JP" altLang="en-US" dirty="0" smtClean="0"/>
              <a:t>衛星</a:t>
            </a:r>
            <a:r>
              <a:rPr lang="zh-TW" altLang="en-US" dirty="0" smtClean="0"/>
              <a:t>重力</a:t>
            </a:r>
            <a:r>
              <a:rPr lang="ja-JP" altLang="en-US" dirty="0" smtClean="0"/>
              <a:t>ミッション</a:t>
            </a:r>
            <a:endParaRPr kumimoji="1" lang="ja-JP" altLang="en-US" dirty="0"/>
          </a:p>
        </p:txBody>
      </p:sp>
      <p:sp>
        <p:nvSpPr>
          <p:cNvPr id="10" name="フッター プレースホルダ 1"/>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a:ea typeface="HGP創英角ｺﾞｼｯｸUB" pitchFamily="50" charset="-128"/>
                <a:cs typeface="+mn-cs"/>
              </a:rPr>
              <a:t>日本地球惑星科学連合</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年大会 </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a:t>
            </a:r>
            <a:r>
              <a:rPr lang="en-US" altLang="ja-JP" sz="1200" b="1" kern="1200" smtClean="0">
                <a:solidFill>
                  <a:srgbClr val="EAEAEA"/>
                </a:solidFill>
                <a:latin typeface="Tahoma"/>
                <a:ea typeface="HGP創英角ｺﾞｼｯｸUB" pitchFamily="50" charset="-128"/>
                <a:cs typeface="+mn-cs"/>
              </a:rPr>
              <a:t>5</a:t>
            </a:r>
            <a:r>
              <a:rPr lang="ja-JP" altLang="en-US" sz="1200" b="1" kern="1200" smtClean="0">
                <a:solidFill>
                  <a:srgbClr val="EAEAEA"/>
                </a:solidFill>
                <a:latin typeface="Tahoma"/>
                <a:ea typeface="HGP創英角ｺﾞｼｯｸUB" pitchFamily="50" charset="-128"/>
                <a:cs typeface="+mn-cs"/>
              </a:rPr>
              <a:t>月</a:t>
            </a:r>
            <a:r>
              <a:rPr lang="en-US" altLang="ja-JP" sz="1200" b="1" kern="1200" smtClean="0">
                <a:solidFill>
                  <a:srgbClr val="EAEAEA"/>
                </a:solidFill>
                <a:latin typeface="Tahoma"/>
                <a:ea typeface="HGP創英角ｺﾞｼｯｸUB" pitchFamily="50" charset="-128"/>
                <a:cs typeface="+mn-cs"/>
              </a:rPr>
              <a:t>28</a:t>
            </a:r>
            <a:r>
              <a:rPr lang="ja-JP" altLang="en-US" sz="1200" b="1" kern="1200" smtClean="0">
                <a:solidFill>
                  <a:srgbClr val="EAEAEA"/>
                </a:solidFill>
                <a:latin typeface="Tahoma"/>
                <a:ea typeface="HGP創英角ｺﾞｼｯｸUB" pitchFamily="50" charset="-128"/>
                <a:cs typeface="+mn-cs"/>
              </a:rPr>
              <a:t>日</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幕張メッセ国際会議場</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千葉</a:t>
            </a:r>
            <a:r>
              <a:rPr lang="en-US" altLang="ja-JP" sz="1200" b="1" kern="1200" smtClean="0">
                <a:solidFill>
                  <a:srgbClr val="EAEAEA"/>
                </a:solidFill>
                <a:latin typeface="Tahoma"/>
                <a:ea typeface="HGP創英角ｺﾞｼｯｸUB" pitchFamily="50" charset="-128"/>
                <a:cs typeface="+mn-cs"/>
              </a:rPr>
              <a:t>)</a:t>
            </a:r>
            <a:endParaRPr lang="en-US" altLang="ja-JP" sz="1200" b="1" kern="1200">
              <a:solidFill>
                <a:srgbClr val="EAEAEA"/>
              </a:solidFill>
              <a:latin typeface="Tahoma"/>
              <a:ea typeface="HGP創英角ｺﾞｼｯｸUB" pitchFamily="50" charset="-128"/>
              <a:cs typeface="+mn-cs"/>
            </a:endParaRPr>
          </a:p>
        </p:txBody>
      </p:sp>
      <p:pic>
        <p:nvPicPr>
          <p:cNvPr id="22" name="Picture 7" descr="champ"/>
          <p:cNvPicPr>
            <a:picLocks noChangeAspect="1" noChangeArrowheads="1"/>
          </p:cNvPicPr>
          <p:nvPr/>
        </p:nvPicPr>
        <p:blipFill>
          <a:blip r:embed="rId3" cstate="print"/>
          <a:srcRect/>
          <a:stretch>
            <a:fillRect/>
          </a:stretch>
        </p:blipFill>
        <p:spPr bwMode="auto">
          <a:xfrm>
            <a:off x="357158" y="3735409"/>
            <a:ext cx="2705613" cy="1908169"/>
          </a:xfrm>
          <a:prstGeom prst="rect">
            <a:avLst/>
          </a:prstGeom>
          <a:noFill/>
        </p:spPr>
      </p:pic>
      <p:pic>
        <p:nvPicPr>
          <p:cNvPr id="23" name="Picture 9" descr="GOCE Satellite"/>
          <p:cNvPicPr>
            <a:picLocks noChangeAspect="1" noChangeArrowheads="1"/>
          </p:cNvPicPr>
          <p:nvPr/>
        </p:nvPicPr>
        <p:blipFill>
          <a:blip r:embed="rId4" cstate="print"/>
          <a:srcRect/>
          <a:stretch>
            <a:fillRect/>
          </a:stretch>
        </p:blipFill>
        <p:spPr bwMode="auto">
          <a:xfrm>
            <a:off x="6215074" y="3768153"/>
            <a:ext cx="2643206" cy="1803987"/>
          </a:xfrm>
          <a:prstGeom prst="rect">
            <a:avLst/>
          </a:prstGeom>
          <a:noFill/>
        </p:spPr>
      </p:pic>
      <p:pic>
        <p:nvPicPr>
          <p:cNvPr id="24" name="Picture 3"/>
          <p:cNvPicPr>
            <a:picLocks noChangeAspect="1" noChangeArrowheads="1"/>
          </p:cNvPicPr>
          <p:nvPr/>
        </p:nvPicPr>
        <p:blipFill>
          <a:blip r:embed="rId5" cstate="print"/>
          <a:srcRect/>
          <a:stretch>
            <a:fillRect/>
          </a:stretch>
        </p:blipFill>
        <p:spPr bwMode="auto">
          <a:xfrm>
            <a:off x="3428992" y="3693363"/>
            <a:ext cx="2428892" cy="1950215"/>
          </a:xfrm>
          <a:prstGeom prst="rect">
            <a:avLst/>
          </a:prstGeom>
          <a:noFill/>
          <a:ln w="9525">
            <a:noFill/>
            <a:miter lim="800000"/>
            <a:headEnd/>
            <a:tailEnd/>
          </a:ln>
        </p:spPr>
      </p:pic>
      <p:sp>
        <p:nvSpPr>
          <p:cNvPr id="26" name="Rectangle 3"/>
          <p:cNvSpPr>
            <a:spLocks noChangeArrowheads="1"/>
          </p:cNvSpPr>
          <p:nvPr/>
        </p:nvSpPr>
        <p:spPr bwMode="auto">
          <a:xfrm>
            <a:off x="357158" y="1571613"/>
            <a:ext cx="2643206" cy="785817"/>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ja-JP" altLang="en-US" sz="1800" b="1" dirty="0" smtClean="0">
                <a:solidFill>
                  <a:srgbClr val="F8F8F8"/>
                </a:solidFill>
                <a:latin typeface="Tahoma" pitchFamily="34" charset="0"/>
              </a:rPr>
              <a:t>高軌道</a:t>
            </a:r>
            <a:r>
              <a:rPr lang="en-US" altLang="ja-JP" sz="1800" b="1" dirty="0" smtClean="0">
                <a:solidFill>
                  <a:srgbClr val="F8F8F8"/>
                </a:solidFill>
                <a:latin typeface="Tahoma" pitchFamily="34" charset="0"/>
              </a:rPr>
              <a:t>-</a:t>
            </a:r>
            <a:r>
              <a:rPr lang="ja-JP" altLang="en-US" sz="1800" b="1" dirty="0" smtClean="0">
                <a:solidFill>
                  <a:srgbClr val="F8F8F8"/>
                </a:solidFill>
                <a:latin typeface="Tahoma" pitchFamily="34" charset="0"/>
              </a:rPr>
              <a:t>低軌道衛星追跡</a:t>
            </a:r>
            <a:endParaRPr lang="en-US" altLang="ja-JP" sz="18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     (SST High-Low)</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32" name="Rectangle 3"/>
          <p:cNvSpPr>
            <a:spLocks noChangeArrowheads="1"/>
          </p:cNvSpPr>
          <p:nvPr/>
        </p:nvSpPr>
        <p:spPr bwMode="auto">
          <a:xfrm>
            <a:off x="3286116" y="1571612"/>
            <a:ext cx="2643206" cy="785817"/>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ja-JP" altLang="en-US" sz="1800" b="1" dirty="0" smtClean="0">
                <a:solidFill>
                  <a:srgbClr val="F8F8F8"/>
                </a:solidFill>
                <a:latin typeface="Tahoma" pitchFamily="34" charset="0"/>
              </a:rPr>
              <a:t>低軌道</a:t>
            </a:r>
            <a:r>
              <a:rPr lang="en-US" altLang="ja-JP" sz="1800" b="1" dirty="0" smtClean="0">
                <a:solidFill>
                  <a:srgbClr val="F8F8F8"/>
                </a:solidFill>
                <a:latin typeface="Tahoma" pitchFamily="34" charset="0"/>
              </a:rPr>
              <a:t>-</a:t>
            </a:r>
            <a:r>
              <a:rPr lang="ja-JP" altLang="en-US" sz="1800" b="1" dirty="0" smtClean="0">
                <a:solidFill>
                  <a:srgbClr val="F8F8F8"/>
                </a:solidFill>
                <a:latin typeface="Tahoma" pitchFamily="34" charset="0"/>
              </a:rPr>
              <a:t>低軌道衛星追跡</a:t>
            </a:r>
            <a:endParaRPr lang="en-US" altLang="ja-JP" sz="18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      (SST Low-Low )</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33" name="Rectangle 3"/>
          <p:cNvSpPr>
            <a:spLocks noChangeArrowheads="1"/>
          </p:cNvSpPr>
          <p:nvPr/>
        </p:nvSpPr>
        <p:spPr bwMode="auto">
          <a:xfrm>
            <a:off x="6215074" y="1571613"/>
            <a:ext cx="2643206" cy="785817"/>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ja-JP" altLang="en-US" sz="1800" b="1" dirty="0" smtClean="0">
                <a:solidFill>
                  <a:srgbClr val="F8F8F8"/>
                </a:solidFill>
                <a:latin typeface="Tahoma" pitchFamily="34" charset="0"/>
              </a:rPr>
              <a:t>衛星による重力勾配観測</a:t>
            </a:r>
            <a:endParaRPr lang="en-US" altLang="ja-JP" sz="18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      (Satellite GG)</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34" name="Rectangle 3"/>
          <p:cNvSpPr>
            <a:spLocks noChangeArrowheads="1"/>
          </p:cNvSpPr>
          <p:nvPr/>
        </p:nvSpPr>
        <p:spPr bwMode="auto">
          <a:xfrm>
            <a:off x="428596" y="2357431"/>
            <a:ext cx="2643206" cy="1357321"/>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ja-JP" altLang="en-US" sz="1600" b="1" dirty="0" smtClean="0">
                <a:solidFill>
                  <a:srgbClr val="F8F8F8"/>
                </a:solidFill>
                <a:latin typeface="Tahoma" pitchFamily="34" charset="0"/>
              </a:rPr>
              <a:t>・</a:t>
            </a:r>
            <a:r>
              <a:rPr lang="en-US" altLang="ja-JP" sz="1600" b="1" dirty="0" smtClean="0">
                <a:solidFill>
                  <a:srgbClr val="F8F8F8"/>
                </a:solidFill>
                <a:latin typeface="Tahoma" pitchFamily="34" charset="0"/>
              </a:rPr>
              <a:t>GPS</a:t>
            </a:r>
            <a:r>
              <a:rPr lang="ja-JP" altLang="en-US" sz="1600" b="1" dirty="0" smtClean="0">
                <a:solidFill>
                  <a:srgbClr val="F8F8F8"/>
                </a:solidFill>
                <a:latin typeface="Tahoma" pitchFamily="34" charset="0"/>
              </a:rPr>
              <a:t>などの測位システムで　　</a:t>
            </a:r>
            <a:endParaRPr lang="en-US" altLang="ja-JP" sz="16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lang="ja-JP" altLang="en-US" sz="1600" b="1" dirty="0" smtClean="0">
                <a:solidFill>
                  <a:srgbClr val="F8F8F8"/>
                </a:solidFill>
                <a:latin typeface="Tahoma" pitchFamily="34" charset="0"/>
              </a:rPr>
              <a:t>　　</a:t>
            </a:r>
            <a:r>
              <a:rPr lang="ja-JP" altLang="en-US" sz="1600" b="1" dirty="0" smtClean="0">
                <a:solidFill>
                  <a:srgbClr val="CCECFF"/>
                </a:solidFill>
                <a:latin typeface="Tahoma" pitchFamily="34" charset="0"/>
              </a:rPr>
              <a:t>衛星軌道を連続測定</a:t>
            </a:r>
            <a:endParaRPr lang="en-US" altLang="ja-JP" sz="1600" b="1" dirty="0" smtClean="0">
              <a:solidFill>
                <a:srgbClr val="CCECFF"/>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lang="ja-JP" altLang="en-US" sz="1600" b="1" dirty="0" smtClean="0">
                <a:solidFill>
                  <a:srgbClr val="F8F8F8"/>
                </a:solidFill>
                <a:latin typeface="Tahoma" pitchFamily="34" charset="0"/>
              </a:rPr>
              <a:t>・搭載加速度計データを</a:t>
            </a:r>
            <a:endParaRPr lang="en-US" altLang="ja-JP" sz="16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lang="en-US" altLang="ja-JP" sz="1600" b="1" dirty="0" smtClean="0">
                <a:solidFill>
                  <a:srgbClr val="F8F8F8"/>
                </a:solidFill>
                <a:latin typeface="Tahoma" pitchFamily="34" charset="0"/>
              </a:rPr>
              <a:t>  </a:t>
            </a:r>
            <a:r>
              <a:rPr lang="ja-JP" altLang="en-US" sz="1600" b="1" dirty="0" smtClean="0">
                <a:solidFill>
                  <a:srgbClr val="F8F8F8"/>
                </a:solidFill>
                <a:latin typeface="Tahoma" pitchFamily="34" charset="0"/>
              </a:rPr>
              <a:t>用いて擾乱摂動を差し引く</a:t>
            </a:r>
            <a:r>
              <a:rPr kumimoji="1" lang="en-US" altLang="ja-JP" sz="1600" b="1" kern="1200" dirty="0" smtClean="0">
                <a:solidFill>
                  <a:srgbClr val="F8F8F8"/>
                </a:solidFill>
                <a:latin typeface="Tahoma" pitchFamily="34" charset="0"/>
                <a:ea typeface="HGP創英角ｺﾞｼｯｸUB" pitchFamily="50" charset="-128"/>
                <a:cs typeface="+mn-cs"/>
              </a:rPr>
              <a:t>     </a:t>
            </a:r>
            <a:endParaRPr kumimoji="1" lang="ja-JP" altLang="en-US" sz="1600" b="1" kern="1200" dirty="0">
              <a:solidFill>
                <a:srgbClr val="F8F8F8"/>
              </a:solidFill>
              <a:latin typeface="Tahoma" pitchFamily="34" charset="0"/>
              <a:ea typeface="HGP創英角ｺﾞｼｯｸUB" pitchFamily="50" charset="-128"/>
              <a:cs typeface="+mn-cs"/>
            </a:endParaRPr>
          </a:p>
        </p:txBody>
      </p:sp>
      <p:sp>
        <p:nvSpPr>
          <p:cNvPr id="35" name="Rectangle 3"/>
          <p:cNvSpPr>
            <a:spLocks noChangeArrowheads="1"/>
          </p:cNvSpPr>
          <p:nvPr/>
        </p:nvSpPr>
        <p:spPr bwMode="auto">
          <a:xfrm>
            <a:off x="3286116" y="2357430"/>
            <a:ext cx="2643206" cy="1357321"/>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ja-JP" altLang="en-US" sz="1600" b="1" dirty="0" smtClean="0">
                <a:solidFill>
                  <a:srgbClr val="F8F8F8"/>
                </a:solidFill>
                <a:latin typeface="Tahoma" pitchFamily="34" charset="0"/>
              </a:rPr>
              <a:t>・</a:t>
            </a:r>
            <a:r>
              <a:rPr lang="en-US" altLang="ja-JP" sz="1600" b="1" dirty="0" smtClean="0">
                <a:solidFill>
                  <a:srgbClr val="CCFFCC"/>
                </a:solidFill>
                <a:latin typeface="Tahoma" pitchFamily="34" charset="0"/>
              </a:rPr>
              <a:t>2</a:t>
            </a:r>
            <a:r>
              <a:rPr lang="ja-JP" altLang="en-US" sz="1600" b="1" dirty="0" smtClean="0">
                <a:solidFill>
                  <a:srgbClr val="CCFFCC"/>
                </a:solidFill>
                <a:latin typeface="Tahoma" pitchFamily="34" charset="0"/>
              </a:rPr>
              <a:t>機の衛星間の距離変動</a:t>
            </a:r>
            <a:endParaRPr lang="en-US" altLang="ja-JP" sz="1600" b="1" dirty="0" smtClean="0">
              <a:solidFill>
                <a:srgbClr val="CCFFCC"/>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lang="ja-JP" altLang="en-US" sz="1600" b="1" dirty="0" smtClean="0">
                <a:solidFill>
                  <a:srgbClr val="F8F8F8"/>
                </a:solidFill>
                <a:latin typeface="Tahoma" pitchFamily="34" charset="0"/>
              </a:rPr>
              <a:t>　 から、重力場を観測</a:t>
            </a:r>
            <a:endParaRPr lang="en-US" altLang="ja-JP" sz="16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lang="ja-JP" altLang="en-US" sz="1600" b="1" dirty="0" smtClean="0">
                <a:solidFill>
                  <a:srgbClr val="F8F8F8"/>
                </a:solidFill>
                <a:latin typeface="Tahoma" pitchFamily="34" charset="0"/>
              </a:rPr>
              <a:t>・搭載加速度計データを</a:t>
            </a:r>
            <a:endParaRPr lang="en-US" altLang="ja-JP" sz="16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lang="en-US" altLang="ja-JP" sz="1600" b="1" dirty="0" smtClean="0">
                <a:solidFill>
                  <a:srgbClr val="F8F8F8"/>
                </a:solidFill>
                <a:latin typeface="Tahoma" pitchFamily="34" charset="0"/>
              </a:rPr>
              <a:t>  </a:t>
            </a:r>
            <a:r>
              <a:rPr lang="ja-JP" altLang="en-US" sz="1600" b="1" dirty="0" smtClean="0">
                <a:solidFill>
                  <a:srgbClr val="F8F8F8"/>
                </a:solidFill>
                <a:latin typeface="Tahoma" pitchFamily="34" charset="0"/>
              </a:rPr>
              <a:t>用いて擾乱摂動を差し引く</a:t>
            </a:r>
            <a:r>
              <a:rPr kumimoji="1" lang="en-US" altLang="ja-JP" sz="1600" b="1" kern="1200" dirty="0" smtClean="0">
                <a:solidFill>
                  <a:srgbClr val="F8F8F8"/>
                </a:solidFill>
                <a:latin typeface="Tahoma" pitchFamily="34" charset="0"/>
                <a:ea typeface="HGP創英角ｺﾞｼｯｸUB" pitchFamily="50" charset="-128"/>
                <a:cs typeface="+mn-cs"/>
              </a:rPr>
              <a:t>     </a:t>
            </a:r>
            <a:endParaRPr kumimoji="1" lang="ja-JP" altLang="en-US" sz="1600" b="1" kern="1200" dirty="0">
              <a:solidFill>
                <a:srgbClr val="F8F8F8"/>
              </a:solidFill>
              <a:latin typeface="Tahoma" pitchFamily="34" charset="0"/>
              <a:ea typeface="HGP創英角ｺﾞｼｯｸUB" pitchFamily="50" charset="-128"/>
              <a:cs typeface="+mn-cs"/>
            </a:endParaRPr>
          </a:p>
        </p:txBody>
      </p:sp>
      <p:sp>
        <p:nvSpPr>
          <p:cNvPr id="36" name="Rectangle 3"/>
          <p:cNvSpPr>
            <a:spLocks noChangeArrowheads="1"/>
          </p:cNvSpPr>
          <p:nvPr/>
        </p:nvSpPr>
        <p:spPr bwMode="auto">
          <a:xfrm>
            <a:off x="6215074" y="2357430"/>
            <a:ext cx="2643206" cy="1357321"/>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ja-JP" altLang="en-US" sz="1600" b="1" dirty="0" smtClean="0">
                <a:solidFill>
                  <a:srgbClr val="F8F8F8"/>
                </a:solidFill>
                <a:latin typeface="Tahoma" pitchFamily="34" charset="0"/>
              </a:rPr>
              <a:t>・衛星搭載の</a:t>
            </a:r>
            <a:r>
              <a:rPr lang="ja-JP" altLang="en-US" sz="1600" b="1" dirty="0" smtClean="0">
                <a:solidFill>
                  <a:srgbClr val="FFC000"/>
                </a:solidFill>
                <a:latin typeface="Tahoma" pitchFamily="34" charset="0"/>
              </a:rPr>
              <a:t>重力勾配計</a:t>
            </a:r>
            <a:endParaRPr lang="en-US" altLang="ja-JP" sz="1600" b="1" dirty="0" smtClean="0">
              <a:solidFill>
                <a:srgbClr val="FFC000"/>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lang="ja-JP" altLang="en-US" sz="1600" b="1" dirty="0" smtClean="0">
                <a:solidFill>
                  <a:srgbClr val="F8F8F8"/>
                </a:solidFill>
                <a:latin typeface="Tahoma" pitchFamily="34" charset="0"/>
              </a:rPr>
              <a:t>  　により、重力場を観測</a:t>
            </a:r>
            <a:endParaRPr lang="en-US" altLang="ja-JP" sz="16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lang="ja-JP" altLang="en-US" sz="1600" b="1" dirty="0" smtClean="0">
                <a:solidFill>
                  <a:srgbClr val="F8F8F8"/>
                </a:solidFill>
                <a:latin typeface="Tahoma" pitchFamily="34" charset="0"/>
              </a:rPr>
              <a:t>・衛星擾乱を抑えるため、</a:t>
            </a:r>
            <a:endParaRPr lang="en-US" altLang="ja-JP" sz="16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lang="en-US" altLang="ja-JP" sz="1600" b="1" dirty="0" smtClean="0">
                <a:solidFill>
                  <a:srgbClr val="F8F8F8"/>
                </a:solidFill>
                <a:latin typeface="Tahoma" pitchFamily="34" charset="0"/>
              </a:rPr>
              <a:t>    </a:t>
            </a:r>
            <a:r>
              <a:rPr lang="ja-JP" altLang="en-US" sz="1600" b="1" dirty="0" smtClean="0">
                <a:solidFill>
                  <a:srgbClr val="F8F8F8"/>
                </a:solidFill>
                <a:latin typeface="Tahoma" pitchFamily="34" charset="0"/>
              </a:rPr>
              <a:t>ドラッグフリー制御を行う</a:t>
            </a:r>
            <a:r>
              <a:rPr kumimoji="1" lang="en-US" altLang="ja-JP" sz="1600" b="1" kern="1200" dirty="0" smtClean="0">
                <a:solidFill>
                  <a:srgbClr val="F8F8F8"/>
                </a:solidFill>
                <a:latin typeface="Tahoma" pitchFamily="34" charset="0"/>
                <a:ea typeface="HGP創英角ｺﾞｼｯｸUB" pitchFamily="50" charset="-128"/>
                <a:cs typeface="+mn-cs"/>
              </a:rPr>
              <a:t>     </a:t>
            </a:r>
            <a:endParaRPr kumimoji="1" lang="ja-JP" altLang="en-US" sz="1600" b="1" kern="1200" dirty="0">
              <a:solidFill>
                <a:srgbClr val="F8F8F8"/>
              </a:solidFill>
              <a:latin typeface="Tahoma" pitchFamily="34" charset="0"/>
              <a:ea typeface="HGP創英角ｺﾞｼｯｸUB" pitchFamily="50" charset="-128"/>
              <a:cs typeface="+mn-cs"/>
            </a:endParaRPr>
          </a:p>
        </p:txBody>
      </p:sp>
      <p:sp>
        <p:nvSpPr>
          <p:cNvPr id="38" name="Rectangle 3"/>
          <p:cNvSpPr>
            <a:spLocks noChangeArrowheads="1"/>
          </p:cNvSpPr>
          <p:nvPr/>
        </p:nvSpPr>
        <p:spPr bwMode="auto">
          <a:xfrm>
            <a:off x="3357554" y="5643578"/>
            <a:ext cx="2714644" cy="428628"/>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CCFFCC"/>
                </a:solidFill>
                <a:latin typeface="Tahoma" pitchFamily="34" charset="0"/>
                <a:ea typeface="HGP創英角ｺﾞｼｯｸUB" pitchFamily="50" charset="-128"/>
                <a:cs typeface="+mn-cs"/>
              </a:rPr>
              <a:t>GRACE</a:t>
            </a:r>
            <a:r>
              <a:rPr lang="ja-JP" altLang="en-US" sz="1800" b="1" dirty="0" smtClean="0">
                <a:solidFill>
                  <a:srgbClr val="F8F8F8"/>
                </a:solidFill>
                <a:latin typeface="Tahoma" pitchFamily="34" charset="0"/>
              </a:rPr>
              <a:t>  </a:t>
            </a:r>
            <a:r>
              <a:rPr kumimoji="1" lang="en-US" altLang="ja-JP" sz="1600" b="1" kern="1200" dirty="0" smtClean="0">
                <a:solidFill>
                  <a:srgbClr val="F8F8F8"/>
                </a:solidFill>
                <a:latin typeface="Tahoma" pitchFamily="34" charset="0"/>
                <a:ea typeface="HGP創英角ｺﾞｼｯｸUB" pitchFamily="50" charset="-128"/>
                <a:cs typeface="+mn-cs"/>
              </a:rPr>
              <a:t>(NASA, 2002-)</a:t>
            </a:r>
            <a:endParaRPr kumimoji="1" lang="ja-JP" altLang="en-US" sz="1600" b="1" kern="1200" dirty="0">
              <a:solidFill>
                <a:srgbClr val="F8F8F8"/>
              </a:solidFill>
              <a:latin typeface="Tahoma" pitchFamily="34" charset="0"/>
              <a:ea typeface="HGP創英角ｺﾞｼｯｸUB" pitchFamily="50" charset="-128"/>
              <a:cs typeface="+mn-cs"/>
            </a:endParaRPr>
          </a:p>
        </p:txBody>
      </p:sp>
      <p:sp>
        <p:nvSpPr>
          <p:cNvPr id="39" name="Rectangle 3"/>
          <p:cNvSpPr>
            <a:spLocks noChangeArrowheads="1"/>
          </p:cNvSpPr>
          <p:nvPr/>
        </p:nvSpPr>
        <p:spPr bwMode="auto">
          <a:xfrm>
            <a:off x="642910" y="5643578"/>
            <a:ext cx="2571768" cy="357190"/>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CCECFF"/>
                </a:solidFill>
                <a:latin typeface="Tahoma" pitchFamily="34" charset="0"/>
              </a:rPr>
              <a:t>CHAMP</a:t>
            </a:r>
            <a:r>
              <a:rPr lang="ja-JP" altLang="en-US" sz="1800" b="1" dirty="0" smtClean="0">
                <a:solidFill>
                  <a:srgbClr val="F8F8F8"/>
                </a:solidFill>
                <a:latin typeface="Tahoma" pitchFamily="34" charset="0"/>
              </a:rPr>
              <a:t>  </a:t>
            </a:r>
            <a:r>
              <a:rPr kumimoji="1" lang="en-US" altLang="ja-JP" sz="1600" b="1" kern="1200" dirty="0" smtClean="0">
                <a:solidFill>
                  <a:srgbClr val="F8F8F8"/>
                </a:solidFill>
                <a:latin typeface="Tahoma" pitchFamily="34" charset="0"/>
                <a:ea typeface="HGP創英角ｺﾞｼｯｸUB" pitchFamily="50" charset="-128"/>
                <a:cs typeface="+mn-cs"/>
              </a:rPr>
              <a:t>(GFZ, 2000-)</a:t>
            </a:r>
            <a:endParaRPr kumimoji="1" lang="ja-JP" altLang="en-US" sz="1600" b="1" kern="1200" dirty="0">
              <a:solidFill>
                <a:srgbClr val="F8F8F8"/>
              </a:solidFill>
              <a:latin typeface="Tahoma" pitchFamily="34" charset="0"/>
              <a:ea typeface="HGP創英角ｺﾞｼｯｸUB" pitchFamily="50" charset="-128"/>
              <a:cs typeface="+mn-cs"/>
            </a:endParaRPr>
          </a:p>
        </p:txBody>
      </p:sp>
      <p:sp>
        <p:nvSpPr>
          <p:cNvPr id="40" name="Rectangle 3"/>
          <p:cNvSpPr>
            <a:spLocks noChangeArrowheads="1"/>
          </p:cNvSpPr>
          <p:nvPr/>
        </p:nvSpPr>
        <p:spPr bwMode="auto">
          <a:xfrm>
            <a:off x="6572264" y="5643578"/>
            <a:ext cx="2286016" cy="428628"/>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FC000"/>
                </a:solidFill>
                <a:latin typeface="Tahoma" pitchFamily="34" charset="0"/>
                <a:ea typeface="HGP創英角ｺﾞｼｯｸUB" pitchFamily="50" charset="-128"/>
                <a:cs typeface="+mn-cs"/>
              </a:rPr>
              <a:t>GOCE</a:t>
            </a:r>
            <a:r>
              <a:rPr lang="ja-JP" altLang="en-US" sz="1800" b="1" dirty="0" smtClean="0">
                <a:solidFill>
                  <a:srgbClr val="F8F8F8"/>
                </a:solidFill>
                <a:latin typeface="Tahoma" pitchFamily="34" charset="0"/>
              </a:rPr>
              <a:t>  </a:t>
            </a:r>
            <a:r>
              <a:rPr kumimoji="1" lang="en-US" altLang="ja-JP" sz="1600" b="1" kern="1200" dirty="0" smtClean="0">
                <a:solidFill>
                  <a:srgbClr val="F8F8F8"/>
                </a:solidFill>
                <a:latin typeface="Tahoma" pitchFamily="34" charset="0"/>
                <a:ea typeface="HGP創英角ｺﾞｼｯｸUB" pitchFamily="50" charset="-128"/>
                <a:cs typeface="+mn-cs"/>
              </a:rPr>
              <a:t>(ESA, 2009-)</a:t>
            </a:r>
            <a:endParaRPr kumimoji="1" lang="ja-JP" altLang="en-US" sz="1600" b="1" kern="1200" dirty="0">
              <a:solidFill>
                <a:srgbClr val="F8F8F8"/>
              </a:solidFill>
              <a:latin typeface="Tahoma" pitchFamily="34" charset="0"/>
              <a:ea typeface="HGP創英角ｺﾞｼｯｸUB" pitchFamily="50" charset="-128"/>
              <a:cs typeface="+mn-cs"/>
            </a:endParaRPr>
          </a:p>
        </p:txBody>
      </p:sp>
      <p:sp>
        <p:nvSpPr>
          <p:cNvPr id="41" name="Rectangle 3"/>
          <p:cNvSpPr>
            <a:spLocks noChangeArrowheads="1"/>
          </p:cNvSpPr>
          <p:nvPr/>
        </p:nvSpPr>
        <p:spPr bwMode="auto">
          <a:xfrm>
            <a:off x="928662" y="928670"/>
            <a:ext cx="3857652" cy="428628"/>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2000" b="1" kern="1200" dirty="0" smtClean="0">
                <a:solidFill>
                  <a:srgbClr val="F8F8F8"/>
                </a:solidFill>
                <a:latin typeface="Tahoma" pitchFamily="34" charset="0"/>
                <a:ea typeface="HGP創英角ｺﾞｼｯｸUB" pitchFamily="50" charset="-128"/>
                <a:cs typeface="+mn-cs"/>
              </a:rPr>
              <a:t>3</a:t>
            </a:r>
            <a:r>
              <a:rPr kumimoji="1" lang="ja-JP" altLang="en-US" sz="2000" b="1" kern="1200" dirty="0" smtClean="0">
                <a:solidFill>
                  <a:srgbClr val="F8F8F8"/>
                </a:solidFill>
                <a:latin typeface="Tahoma" pitchFamily="34" charset="0"/>
                <a:ea typeface="HGP創英角ｺﾞｼｯｸUB" pitchFamily="50" charset="-128"/>
                <a:cs typeface="+mn-cs"/>
              </a:rPr>
              <a:t>種類の観測手法</a:t>
            </a:r>
            <a:r>
              <a:rPr kumimoji="1" lang="en-US" altLang="ja-JP" sz="2000" b="1" kern="1200" dirty="0" smtClean="0">
                <a:solidFill>
                  <a:srgbClr val="F8F8F8"/>
                </a:solidFill>
                <a:latin typeface="Tahoma" pitchFamily="34" charset="0"/>
                <a:ea typeface="HGP創英角ｺﾞｼｯｸUB" pitchFamily="50" charset="-128"/>
                <a:cs typeface="+mn-cs"/>
              </a:rPr>
              <a:t>, </a:t>
            </a:r>
            <a:r>
              <a:rPr kumimoji="1" lang="ja-JP" altLang="en-US" sz="2000" b="1" kern="1200" dirty="0" smtClean="0">
                <a:solidFill>
                  <a:srgbClr val="F8F8F8"/>
                </a:solidFill>
                <a:latin typeface="Tahoma" pitchFamily="34" charset="0"/>
                <a:ea typeface="HGP創英角ｺﾞｼｯｸUB" pitchFamily="50" charset="-128"/>
                <a:cs typeface="+mn-cs"/>
              </a:rPr>
              <a:t>衛星ミッション</a:t>
            </a:r>
            <a:endParaRPr kumimoji="1" lang="ja-JP" altLang="en-US" sz="2000" b="1" kern="1200" dirty="0">
              <a:solidFill>
                <a:srgbClr val="F8F8F8"/>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bwMode="auto">
          <a:xfrm>
            <a:off x="857224" y="1785926"/>
            <a:ext cx="3643338" cy="4429156"/>
          </a:xfrm>
          <a:prstGeom prst="roundRect">
            <a:avLst>
              <a:gd name="adj" fmla="val 5018"/>
            </a:avLst>
          </a:prstGeom>
          <a:solidFill>
            <a:srgbClr val="FFC000">
              <a:alpha val="10000"/>
            </a:srgbClr>
          </a:solidFill>
          <a:ln w="6350">
            <a:no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29" name="角丸四角形 28"/>
          <p:cNvSpPr/>
          <p:nvPr/>
        </p:nvSpPr>
        <p:spPr bwMode="auto">
          <a:xfrm>
            <a:off x="5000628" y="1785926"/>
            <a:ext cx="3643338" cy="4429156"/>
          </a:xfrm>
          <a:prstGeom prst="roundRect">
            <a:avLst>
              <a:gd name="adj" fmla="val 5018"/>
            </a:avLst>
          </a:prstGeom>
          <a:solidFill>
            <a:srgbClr val="FFCCFF">
              <a:alpha val="10000"/>
            </a:srgbClr>
          </a:solidFill>
          <a:ln w="6350">
            <a:no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37" name="角丸四角形 36"/>
          <p:cNvSpPr/>
          <p:nvPr/>
        </p:nvSpPr>
        <p:spPr bwMode="auto">
          <a:xfrm>
            <a:off x="2143108" y="3857628"/>
            <a:ext cx="5000660" cy="714380"/>
          </a:xfrm>
          <a:prstGeom prst="roundRect">
            <a:avLst>
              <a:gd name="adj" fmla="val 5018"/>
            </a:avLst>
          </a:prstGeom>
          <a:solidFill>
            <a:srgbClr val="FFFFFF">
              <a:alpha val="9804"/>
            </a:srgbClr>
          </a:solidFill>
          <a:ln w="6350">
            <a:no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12" name="タイトル 11"/>
          <p:cNvSpPr>
            <a:spLocks noGrp="1"/>
          </p:cNvSpPr>
          <p:nvPr>
            <p:ph type="title"/>
          </p:nvPr>
        </p:nvSpPr>
        <p:spPr/>
        <p:txBody>
          <a:bodyPr/>
          <a:lstStyle/>
          <a:p>
            <a:r>
              <a:rPr lang="en-US" altLang="ja-JP" dirty="0" smtClean="0"/>
              <a:t>GOCE</a:t>
            </a:r>
            <a:r>
              <a:rPr lang="ja-JP" altLang="en-US" dirty="0" smtClean="0"/>
              <a:t>と</a:t>
            </a:r>
            <a:r>
              <a:rPr lang="en-US" altLang="ja-JP" dirty="0" smtClean="0"/>
              <a:t>DPF</a:t>
            </a:r>
            <a:endParaRPr kumimoji="1" lang="ja-JP" altLang="en-US" dirty="0"/>
          </a:p>
        </p:txBody>
      </p:sp>
      <p:sp>
        <p:nvSpPr>
          <p:cNvPr id="10" name="フッター プレースホルダ 1"/>
          <p:cNvSpPr>
            <a:spLocks noGrp="1"/>
          </p:cNvSpPr>
          <p:nvPr>
            <p:ph type="ftr" sz="quarter" idx="10"/>
          </p:nvPr>
        </p:nvSpPr>
        <p:spPr/>
        <p:txBody>
          <a:bodyPr/>
          <a:lstStyle/>
          <a:p>
            <a:pPr algn="ctr" rtl="0" fontAlgn="base">
              <a:spcBef>
                <a:spcPct val="0"/>
              </a:spcBef>
              <a:spcAft>
                <a:spcPct val="0"/>
              </a:spcAft>
            </a:pPr>
            <a:r>
              <a:rPr lang="ja-JP" altLang="en-US" sz="1200" b="1" kern="1200" smtClean="0">
                <a:solidFill>
                  <a:srgbClr val="EAEAEA"/>
                </a:solidFill>
                <a:latin typeface="Tahoma"/>
                <a:ea typeface="HGP創英角ｺﾞｼｯｸUB" pitchFamily="50" charset="-128"/>
                <a:cs typeface="+mn-cs"/>
              </a:rPr>
              <a:t>日本地球惑星科学連合</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年大会 </a:t>
            </a:r>
            <a:r>
              <a:rPr lang="en-US" altLang="ja-JP" sz="1200" b="1" kern="1200" smtClean="0">
                <a:solidFill>
                  <a:srgbClr val="EAEAEA"/>
                </a:solidFill>
                <a:latin typeface="Tahoma"/>
                <a:ea typeface="HGP創英角ｺﾞｼｯｸUB" pitchFamily="50" charset="-128"/>
                <a:cs typeface="+mn-cs"/>
              </a:rPr>
              <a:t>(2010</a:t>
            </a:r>
            <a:r>
              <a:rPr lang="ja-JP" altLang="en-US" sz="1200" b="1" kern="1200" smtClean="0">
                <a:solidFill>
                  <a:srgbClr val="EAEAEA"/>
                </a:solidFill>
                <a:latin typeface="Tahoma"/>
                <a:ea typeface="HGP創英角ｺﾞｼｯｸUB" pitchFamily="50" charset="-128"/>
                <a:cs typeface="+mn-cs"/>
              </a:rPr>
              <a:t>年</a:t>
            </a:r>
            <a:r>
              <a:rPr lang="en-US" altLang="ja-JP" sz="1200" b="1" kern="1200" smtClean="0">
                <a:solidFill>
                  <a:srgbClr val="EAEAEA"/>
                </a:solidFill>
                <a:latin typeface="Tahoma"/>
                <a:ea typeface="HGP創英角ｺﾞｼｯｸUB" pitchFamily="50" charset="-128"/>
                <a:cs typeface="+mn-cs"/>
              </a:rPr>
              <a:t>5</a:t>
            </a:r>
            <a:r>
              <a:rPr lang="ja-JP" altLang="en-US" sz="1200" b="1" kern="1200" smtClean="0">
                <a:solidFill>
                  <a:srgbClr val="EAEAEA"/>
                </a:solidFill>
                <a:latin typeface="Tahoma"/>
                <a:ea typeface="HGP創英角ｺﾞｼｯｸUB" pitchFamily="50" charset="-128"/>
                <a:cs typeface="+mn-cs"/>
              </a:rPr>
              <a:t>月</a:t>
            </a:r>
            <a:r>
              <a:rPr lang="en-US" altLang="ja-JP" sz="1200" b="1" kern="1200" smtClean="0">
                <a:solidFill>
                  <a:srgbClr val="EAEAEA"/>
                </a:solidFill>
                <a:latin typeface="Tahoma"/>
                <a:ea typeface="HGP創英角ｺﾞｼｯｸUB" pitchFamily="50" charset="-128"/>
                <a:cs typeface="+mn-cs"/>
              </a:rPr>
              <a:t>28</a:t>
            </a:r>
            <a:r>
              <a:rPr lang="ja-JP" altLang="en-US" sz="1200" b="1" kern="1200" smtClean="0">
                <a:solidFill>
                  <a:srgbClr val="EAEAEA"/>
                </a:solidFill>
                <a:latin typeface="Tahoma"/>
                <a:ea typeface="HGP創英角ｺﾞｼｯｸUB" pitchFamily="50" charset="-128"/>
                <a:cs typeface="+mn-cs"/>
              </a:rPr>
              <a:t>日</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幕張メッセ国際会議場</a:t>
            </a:r>
            <a:r>
              <a:rPr lang="en-US" altLang="ja-JP" sz="1200" b="1" kern="1200" smtClean="0">
                <a:solidFill>
                  <a:srgbClr val="EAEAEA"/>
                </a:solidFill>
                <a:latin typeface="Tahoma"/>
                <a:ea typeface="HGP創英角ｺﾞｼｯｸUB" pitchFamily="50" charset="-128"/>
                <a:cs typeface="+mn-cs"/>
              </a:rPr>
              <a:t>, </a:t>
            </a:r>
            <a:r>
              <a:rPr lang="ja-JP" altLang="en-US" sz="1200" b="1" kern="1200" smtClean="0">
                <a:solidFill>
                  <a:srgbClr val="EAEAEA"/>
                </a:solidFill>
                <a:latin typeface="Tahoma"/>
                <a:ea typeface="HGP創英角ｺﾞｼｯｸUB" pitchFamily="50" charset="-128"/>
                <a:cs typeface="+mn-cs"/>
              </a:rPr>
              <a:t>千葉</a:t>
            </a:r>
            <a:r>
              <a:rPr lang="en-US" altLang="ja-JP" sz="1200" b="1" kern="1200" smtClean="0">
                <a:solidFill>
                  <a:srgbClr val="EAEAEA"/>
                </a:solidFill>
                <a:latin typeface="Tahoma"/>
                <a:ea typeface="HGP創英角ｺﾞｼｯｸUB" pitchFamily="50" charset="-128"/>
                <a:cs typeface="+mn-cs"/>
              </a:rPr>
              <a:t>)</a:t>
            </a:r>
            <a:endParaRPr lang="en-US" altLang="ja-JP" sz="1200" b="1" kern="1200">
              <a:solidFill>
                <a:srgbClr val="EAEAEA"/>
              </a:solidFill>
              <a:latin typeface="Tahoma"/>
              <a:ea typeface="HGP創英角ｺﾞｼｯｸUB" pitchFamily="50" charset="-128"/>
              <a:cs typeface="+mn-cs"/>
            </a:endParaRPr>
          </a:p>
        </p:txBody>
      </p:sp>
      <p:pic>
        <p:nvPicPr>
          <p:cNvPr id="23" name="Picture 9" descr="GOCE Satellite"/>
          <p:cNvPicPr>
            <a:picLocks noChangeAspect="1" noChangeArrowheads="1"/>
          </p:cNvPicPr>
          <p:nvPr/>
        </p:nvPicPr>
        <p:blipFill>
          <a:blip r:embed="rId3" cstate="print"/>
          <a:srcRect/>
          <a:stretch>
            <a:fillRect/>
          </a:stretch>
        </p:blipFill>
        <p:spPr bwMode="auto">
          <a:xfrm>
            <a:off x="1785918" y="1928802"/>
            <a:ext cx="2643206" cy="1803987"/>
          </a:xfrm>
          <a:prstGeom prst="rect">
            <a:avLst/>
          </a:prstGeom>
          <a:noFill/>
        </p:spPr>
      </p:pic>
      <p:sp>
        <p:nvSpPr>
          <p:cNvPr id="33" name="Rectangle 3"/>
          <p:cNvSpPr>
            <a:spLocks noChangeArrowheads="1"/>
          </p:cNvSpPr>
          <p:nvPr/>
        </p:nvSpPr>
        <p:spPr bwMode="auto">
          <a:xfrm>
            <a:off x="1214414" y="1071546"/>
            <a:ext cx="6643734" cy="428628"/>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ja-JP" altLang="en-US" sz="2000" b="1" dirty="0" smtClean="0">
                <a:solidFill>
                  <a:srgbClr val="F8F8F8"/>
                </a:solidFill>
                <a:latin typeface="Tahoma" pitchFamily="34" charset="0"/>
              </a:rPr>
              <a:t>同じ観測方式</a:t>
            </a:r>
            <a:r>
              <a:rPr lang="en-US" altLang="ja-JP" sz="2000" b="1" dirty="0" smtClean="0">
                <a:solidFill>
                  <a:srgbClr val="F8F8F8"/>
                </a:solidFill>
                <a:latin typeface="Tahoma" pitchFamily="34" charset="0"/>
              </a:rPr>
              <a:t>:  </a:t>
            </a:r>
            <a:r>
              <a:rPr lang="ja-JP" altLang="en-US" sz="2000" b="1" dirty="0" smtClean="0">
                <a:solidFill>
                  <a:srgbClr val="F8F8F8"/>
                </a:solidFill>
                <a:latin typeface="Tahoma" pitchFamily="34" charset="0"/>
              </a:rPr>
              <a:t>衛星による重力勾配観測</a:t>
            </a:r>
            <a:r>
              <a:rPr kumimoji="1" lang="en-US" altLang="ja-JP" sz="2000" b="1" kern="1200" dirty="0" smtClean="0">
                <a:solidFill>
                  <a:srgbClr val="F8F8F8"/>
                </a:solidFill>
                <a:latin typeface="Tahoma" pitchFamily="34" charset="0"/>
                <a:ea typeface="HGP創英角ｺﾞｼｯｸUB" pitchFamily="50" charset="-128"/>
                <a:cs typeface="+mn-cs"/>
              </a:rPr>
              <a:t> (Satellite GG)</a:t>
            </a:r>
            <a:endParaRPr kumimoji="1" lang="ja-JP" altLang="en-US" sz="2000" b="1" kern="1200" dirty="0">
              <a:solidFill>
                <a:srgbClr val="F8F8F8"/>
              </a:solidFill>
              <a:latin typeface="Tahoma" pitchFamily="34" charset="0"/>
              <a:ea typeface="HGP創英角ｺﾞｼｯｸUB" pitchFamily="50" charset="-128"/>
              <a:cs typeface="+mn-cs"/>
            </a:endParaRPr>
          </a:p>
        </p:txBody>
      </p:sp>
      <p:sp>
        <p:nvSpPr>
          <p:cNvPr id="36" name="Rectangle 3"/>
          <p:cNvSpPr>
            <a:spLocks noChangeArrowheads="1"/>
          </p:cNvSpPr>
          <p:nvPr/>
        </p:nvSpPr>
        <p:spPr bwMode="auto">
          <a:xfrm>
            <a:off x="2214546" y="3857628"/>
            <a:ext cx="5429288" cy="785818"/>
          </a:xfrm>
          <a:prstGeom prst="rect">
            <a:avLst/>
          </a:prstGeom>
          <a:noFill/>
          <a:ln w="9525">
            <a:noFill/>
            <a:miter lim="800000"/>
            <a:headEnd/>
            <a:tailEnd/>
          </a:ln>
        </p:spPr>
        <p:txBody>
          <a:bodyPr/>
          <a:lstStyle/>
          <a:p>
            <a:pPr algn="l">
              <a:spcBef>
                <a:spcPct val="20000"/>
              </a:spcBef>
              <a:buClr>
                <a:srgbClr val="003366"/>
              </a:buClr>
              <a:buSzPct val="60000"/>
              <a:buNone/>
            </a:pPr>
            <a:r>
              <a:rPr lang="ja-JP" altLang="en-US" sz="1800" b="1" dirty="0" smtClean="0">
                <a:solidFill>
                  <a:srgbClr val="DDDDDD"/>
                </a:solidFill>
                <a:latin typeface="Tahoma" pitchFamily="34" charset="0"/>
              </a:rPr>
              <a:t>衛星搭載の重力勾配計により、重力場を観測</a:t>
            </a:r>
            <a:endParaRPr lang="en-US" altLang="ja-JP" sz="1800" b="1" dirty="0" smtClean="0">
              <a:solidFill>
                <a:srgbClr val="DDDDDD"/>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lang="ja-JP" altLang="en-US" sz="1800" b="1" dirty="0" smtClean="0">
                <a:solidFill>
                  <a:srgbClr val="DDDDDD"/>
                </a:solidFill>
                <a:latin typeface="Tahoma" pitchFamily="34" charset="0"/>
              </a:rPr>
              <a:t>衛星擾乱を抑えるため、ドラッグフリー制御を行う</a:t>
            </a:r>
            <a:r>
              <a:rPr kumimoji="1" lang="en-US" altLang="ja-JP" sz="1800" b="1" kern="1200" dirty="0" smtClean="0">
                <a:solidFill>
                  <a:srgbClr val="DDDDDD"/>
                </a:solidFill>
                <a:latin typeface="Tahoma" pitchFamily="34" charset="0"/>
                <a:ea typeface="HGP創英角ｺﾞｼｯｸUB" pitchFamily="50" charset="-128"/>
                <a:cs typeface="+mn-cs"/>
              </a:rPr>
              <a:t>     </a:t>
            </a:r>
            <a:endParaRPr kumimoji="1" lang="ja-JP" altLang="en-US" sz="1800" b="1" kern="1200" dirty="0">
              <a:solidFill>
                <a:srgbClr val="DDDDDD"/>
              </a:solidFill>
              <a:latin typeface="Tahoma" pitchFamily="34" charset="0"/>
              <a:ea typeface="HGP創英角ｺﾞｼｯｸUB" pitchFamily="50" charset="-128"/>
              <a:cs typeface="+mn-cs"/>
            </a:endParaRPr>
          </a:p>
        </p:txBody>
      </p:sp>
      <p:sp>
        <p:nvSpPr>
          <p:cNvPr id="40" name="Rectangle 3"/>
          <p:cNvSpPr>
            <a:spLocks noChangeArrowheads="1"/>
          </p:cNvSpPr>
          <p:nvPr/>
        </p:nvSpPr>
        <p:spPr bwMode="auto">
          <a:xfrm>
            <a:off x="928662" y="1857364"/>
            <a:ext cx="2286016" cy="428628"/>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2000" b="1" kern="1200" dirty="0" smtClean="0">
                <a:solidFill>
                  <a:srgbClr val="FFC000"/>
                </a:solidFill>
                <a:latin typeface="Tahoma" pitchFamily="34" charset="0"/>
                <a:ea typeface="HGP創英角ｺﾞｼｯｸUB" pitchFamily="50" charset="-128"/>
                <a:cs typeface="+mn-cs"/>
              </a:rPr>
              <a:t>GOCE</a:t>
            </a:r>
            <a:r>
              <a:rPr lang="ja-JP" altLang="en-US" sz="2000" b="1" dirty="0" smtClean="0">
                <a:solidFill>
                  <a:srgbClr val="F8F8F8"/>
                </a:solidFill>
                <a:latin typeface="Tahoma" pitchFamily="34" charset="0"/>
              </a:rPr>
              <a:t> </a:t>
            </a:r>
            <a:endParaRPr lang="en-US" altLang="ja-JP" sz="2000" b="1" dirty="0" smtClean="0">
              <a:solidFill>
                <a:srgbClr val="F8F8F8"/>
              </a:solidFill>
              <a:latin typeface="Tahoma" pitchFamily="34" charset="0"/>
            </a:endParaRPr>
          </a:p>
          <a:p>
            <a:pPr algn="l" rtl="0" fontAlgn="base">
              <a:spcBef>
                <a:spcPct val="20000"/>
              </a:spcBef>
              <a:spcAft>
                <a:spcPct val="0"/>
              </a:spcAft>
              <a:buClr>
                <a:srgbClr val="003366"/>
              </a:buClr>
              <a:buSzPct val="60000"/>
              <a:buFont typeface="Wingdings" pitchFamily="2" charset="2"/>
              <a:buNone/>
            </a:pPr>
            <a:r>
              <a:rPr lang="ja-JP" altLang="en-US" sz="2000" b="1" dirty="0" smtClean="0">
                <a:solidFill>
                  <a:srgbClr val="F8F8F8"/>
                </a:solidFill>
                <a:latin typeface="Tahoma" pitchFamily="34" charset="0"/>
              </a:rPr>
              <a:t> </a:t>
            </a:r>
            <a:r>
              <a:rPr kumimoji="1" lang="en-US" altLang="ja-JP" sz="1600" b="1" kern="1200" dirty="0" smtClean="0">
                <a:solidFill>
                  <a:srgbClr val="F8F8F8"/>
                </a:solidFill>
                <a:latin typeface="Tahoma" pitchFamily="34" charset="0"/>
                <a:ea typeface="HGP創英角ｺﾞｼｯｸUB" pitchFamily="50" charset="-128"/>
                <a:cs typeface="+mn-cs"/>
              </a:rPr>
              <a:t>(ESA, 2009-)</a:t>
            </a:r>
            <a:endParaRPr kumimoji="1" lang="ja-JP" altLang="en-US" sz="1600" b="1" kern="1200" dirty="0">
              <a:solidFill>
                <a:srgbClr val="F8F8F8"/>
              </a:solidFill>
              <a:latin typeface="Tahoma" pitchFamily="34" charset="0"/>
              <a:ea typeface="HGP創英角ｺﾞｼｯｸUB" pitchFamily="50" charset="-128"/>
              <a:cs typeface="+mn-cs"/>
            </a:endParaRPr>
          </a:p>
        </p:txBody>
      </p:sp>
      <p:pic>
        <p:nvPicPr>
          <p:cNvPr id="20" name="Picture 1"/>
          <p:cNvPicPr>
            <a:picLocks noChangeAspect="1" noChangeArrowheads="1"/>
          </p:cNvPicPr>
          <p:nvPr/>
        </p:nvPicPr>
        <p:blipFill>
          <a:blip r:embed="rId4" cstate="print"/>
          <a:srcRect t="13895" r="68272" b="29528"/>
          <a:stretch>
            <a:fillRect/>
          </a:stretch>
        </p:blipFill>
        <p:spPr bwMode="auto">
          <a:xfrm>
            <a:off x="6460615" y="1886236"/>
            <a:ext cx="1897599" cy="1899954"/>
          </a:xfrm>
          <a:prstGeom prst="rect">
            <a:avLst/>
          </a:prstGeom>
          <a:noFill/>
          <a:ln w="9525">
            <a:noFill/>
            <a:miter lim="800000"/>
            <a:headEnd/>
            <a:tailEnd/>
          </a:ln>
        </p:spPr>
      </p:pic>
      <p:sp>
        <p:nvSpPr>
          <p:cNvPr id="21" name="Rectangle 3"/>
          <p:cNvSpPr>
            <a:spLocks noChangeArrowheads="1"/>
          </p:cNvSpPr>
          <p:nvPr/>
        </p:nvSpPr>
        <p:spPr bwMode="auto">
          <a:xfrm>
            <a:off x="5072066" y="1857364"/>
            <a:ext cx="2286016" cy="428628"/>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2000" b="1" kern="1200" dirty="0" smtClean="0">
                <a:solidFill>
                  <a:srgbClr val="FFCCFF"/>
                </a:solidFill>
                <a:latin typeface="Tahoma" pitchFamily="34" charset="0"/>
                <a:ea typeface="HGP創英角ｺﾞｼｯｸUB" pitchFamily="50" charset="-128"/>
                <a:cs typeface="+mn-cs"/>
              </a:rPr>
              <a:t>DPF</a:t>
            </a:r>
          </a:p>
          <a:p>
            <a:pPr algn="l" rtl="0" fontAlgn="base">
              <a:spcBef>
                <a:spcPct val="20000"/>
              </a:spcBef>
              <a:spcAft>
                <a:spcPct val="0"/>
              </a:spcAft>
              <a:buClr>
                <a:srgbClr val="003366"/>
              </a:buClr>
              <a:buSzPct val="60000"/>
              <a:buFont typeface="Wingdings" pitchFamily="2" charset="2"/>
              <a:buNone/>
            </a:pPr>
            <a:r>
              <a:rPr lang="ja-JP" altLang="en-US" sz="1800" b="1" dirty="0" smtClean="0">
                <a:solidFill>
                  <a:srgbClr val="F8F8F8"/>
                </a:solidFill>
                <a:latin typeface="Tahoma" pitchFamily="34" charset="0"/>
              </a:rPr>
              <a:t>  </a:t>
            </a:r>
            <a:r>
              <a:rPr kumimoji="1" lang="en-US" altLang="ja-JP" sz="1600" b="1" kern="1200" dirty="0" smtClean="0">
                <a:solidFill>
                  <a:srgbClr val="F8F8F8"/>
                </a:solidFill>
                <a:latin typeface="Tahoma" pitchFamily="34" charset="0"/>
                <a:ea typeface="HGP創英角ｺﾞｼｯｸUB" pitchFamily="50" charset="-128"/>
                <a:cs typeface="+mn-cs"/>
              </a:rPr>
              <a:t>(JAXA, 2015-)</a:t>
            </a:r>
            <a:endParaRPr kumimoji="1" lang="ja-JP" altLang="en-US" sz="1600" b="1" kern="1200" dirty="0">
              <a:solidFill>
                <a:srgbClr val="F8F8F8"/>
              </a:solidFill>
              <a:latin typeface="Tahoma" pitchFamily="34" charset="0"/>
              <a:ea typeface="HGP創英角ｺﾞｼｯｸUB" pitchFamily="50" charset="-128"/>
              <a:cs typeface="+mn-cs"/>
            </a:endParaRPr>
          </a:p>
        </p:txBody>
      </p:sp>
      <p:sp>
        <p:nvSpPr>
          <p:cNvPr id="25" name="Rectangle 3"/>
          <p:cNvSpPr>
            <a:spLocks noChangeArrowheads="1"/>
          </p:cNvSpPr>
          <p:nvPr/>
        </p:nvSpPr>
        <p:spPr bwMode="auto">
          <a:xfrm>
            <a:off x="1000100" y="4714884"/>
            <a:ext cx="3643338" cy="1357322"/>
          </a:xfrm>
          <a:prstGeom prst="rect">
            <a:avLst/>
          </a:prstGeom>
          <a:noFill/>
          <a:ln w="9525">
            <a:noFill/>
            <a:miter lim="800000"/>
            <a:headEnd/>
            <a:tailEnd/>
          </a:ln>
        </p:spPr>
        <p:txBody>
          <a:bodyPr/>
          <a:lstStyle/>
          <a:p>
            <a:pPr algn="l">
              <a:spcBef>
                <a:spcPct val="20000"/>
              </a:spcBef>
              <a:buClr>
                <a:srgbClr val="003366"/>
              </a:buClr>
              <a:buSzPct val="60000"/>
              <a:buNone/>
            </a:pPr>
            <a:r>
              <a:rPr lang="ja-JP" altLang="en-US" sz="1800" b="1" dirty="0" smtClean="0">
                <a:solidFill>
                  <a:srgbClr val="F8F8F8"/>
                </a:solidFill>
                <a:latin typeface="Tahoma" pitchFamily="34" charset="0"/>
              </a:rPr>
              <a:t>高度  </a:t>
            </a:r>
            <a:r>
              <a:rPr lang="en-US" altLang="ja-JP" sz="1800" b="1" dirty="0" smtClean="0">
                <a:solidFill>
                  <a:srgbClr val="FFC000"/>
                </a:solidFill>
                <a:latin typeface="Tahoma" pitchFamily="34" charset="0"/>
              </a:rPr>
              <a:t>295km</a:t>
            </a:r>
            <a:r>
              <a:rPr lang="en-US" altLang="ja-JP" sz="1800" b="1" dirty="0" smtClean="0">
                <a:solidFill>
                  <a:srgbClr val="F8F8F8"/>
                </a:solidFill>
                <a:latin typeface="Tahoma" pitchFamily="34" charset="0"/>
              </a:rPr>
              <a:t>, 3</a:t>
            </a:r>
            <a:r>
              <a:rPr lang="ja-JP" altLang="en-US" sz="1800" b="1" dirty="0" smtClean="0">
                <a:solidFill>
                  <a:srgbClr val="F8F8F8"/>
                </a:solidFill>
                <a:latin typeface="Tahoma" pitchFamily="34" charset="0"/>
              </a:rPr>
              <a:t>軸の重力勾配計</a:t>
            </a:r>
            <a:endParaRPr lang="en-US" altLang="ja-JP" sz="1800" b="1" dirty="0" smtClean="0">
              <a:solidFill>
                <a:srgbClr val="F8F8F8"/>
              </a:solidFill>
              <a:latin typeface="Tahoma" pitchFamily="34" charset="0"/>
            </a:endParaRPr>
          </a:p>
          <a:p>
            <a:pPr algn="l">
              <a:spcBef>
                <a:spcPct val="20000"/>
              </a:spcBef>
              <a:buClr>
                <a:srgbClr val="003366"/>
              </a:buClr>
              <a:buSzPct val="60000"/>
              <a:buNone/>
            </a:pPr>
            <a:r>
              <a:rPr lang="ja-JP" altLang="en-US" sz="1800" b="1" dirty="0" smtClean="0">
                <a:solidFill>
                  <a:srgbClr val="F8F8F8"/>
                </a:solidFill>
                <a:latin typeface="Tahoma" pitchFamily="34" charset="0"/>
              </a:rPr>
              <a:t>感度       </a:t>
            </a:r>
            <a:r>
              <a:rPr lang="en-US" altLang="ja-JP" sz="1800" b="1" dirty="0" smtClean="0">
                <a:solidFill>
                  <a:srgbClr val="FFC000"/>
                </a:solidFill>
                <a:latin typeface="Tahoma" pitchFamily="34" charset="0"/>
              </a:rPr>
              <a:t>5x10</a:t>
            </a:r>
            <a:r>
              <a:rPr lang="en-US" altLang="ja-JP" sz="1800" b="1" baseline="30000" dirty="0" smtClean="0">
                <a:solidFill>
                  <a:srgbClr val="FFC000"/>
                </a:solidFill>
                <a:latin typeface="Tahoma" pitchFamily="34" charset="0"/>
              </a:rPr>
              <a:t>-12</a:t>
            </a:r>
            <a:r>
              <a:rPr lang="en-US" altLang="ja-JP" sz="1800" b="1" dirty="0" smtClean="0">
                <a:solidFill>
                  <a:srgbClr val="F8F8F8"/>
                </a:solidFill>
                <a:latin typeface="Tahoma" pitchFamily="34" charset="0"/>
              </a:rPr>
              <a:t> m/s</a:t>
            </a:r>
            <a:r>
              <a:rPr lang="en-US" altLang="ja-JP" sz="1800" b="1" baseline="30000" dirty="0" smtClean="0">
                <a:solidFill>
                  <a:srgbClr val="F8F8F8"/>
                </a:solidFill>
                <a:latin typeface="Tahoma" pitchFamily="34" charset="0"/>
              </a:rPr>
              <a:t>2</a:t>
            </a:r>
            <a:r>
              <a:rPr lang="en-US" altLang="ja-JP" sz="1800" b="1" dirty="0" smtClean="0">
                <a:solidFill>
                  <a:srgbClr val="F8F8F8"/>
                </a:solidFill>
                <a:latin typeface="Tahoma" pitchFamily="34" charset="0"/>
              </a:rPr>
              <a:t>/Hz</a:t>
            </a:r>
            <a:r>
              <a:rPr lang="en-US" altLang="ja-JP" sz="1800" b="1" baseline="30000" dirty="0" smtClean="0">
                <a:solidFill>
                  <a:srgbClr val="F8F8F8"/>
                </a:solidFill>
                <a:latin typeface="Tahoma" pitchFamily="34" charset="0"/>
              </a:rPr>
              <a:t>1/2</a:t>
            </a:r>
          </a:p>
          <a:p>
            <a:pPr algn="l">
              <a:spcBef>
                <a:spcPct val="20000"/>
              </a:spcBef>
              <a:buClr>
                <a:srgbClr val="003366"/>
              </a:buClr>
              <a:buSzPct val="60000"/>
              <a:buNone/>
            </a:pPr>
            <a:r>
              <a:rPr lang="ja-JP" altLang="en-US" sz="1800" b="1" dirty="0" smtClean="0">
                <a:solidFill>
                  <a:srgbClr val="F8F8F8"/>
                </a:solidFill>
                <a:latin typeface="Tahoma" pitchFamily="34" charset="0"/>
              </a:rPr>
              <a:t>基線長   </a:t>
            </a:r>
            <a:r>
              <a:rPr lang="en-US" altLang="ja-JP" sz="1800" b="1" dirty="0" smtClean="0">
                <a:solidFill>
                  <a:srgbClr val="F8F8F8"/>
                </a:solidFill>
                <a:latin typeface="Tahoma" pitchFamily="34" charset="0"/>
              </a:rPr>
              <a:t>0.5m</a:t>
            </a:r>
          </a:p>
          <a:p>
            <a:pPr algn="l">
              <a:spcBef>
                <a:spcPct val="20000"/>
              </a:spcBef>
              <a:buClr>
                <a:srgbClr val="003366"/>
              </a:buClr>
              <a:buSzPct val="60000"/>
              <a:buNone/>
            </a:pPr>
            <a:r>
              <a:rPr kumimoji="1" lang="ja-JP" altLang="en-US" sz="1800" b="1" kern="1200" dirty="0" smtClean="0">
                <a:solidFill>
                  <a:srgbClr val="F8F8F8"/>
                </a:solidFill>
                <a:latin typeface="Tahoma" pitchFamily="34" charset="0"/>
                <a:ea typeface="HGP創英角ｺﾞｼｯｸUB" pitchFamily="50" charset="-128"/>
                <a:cs typeface="+mn-cs"/>
              </a:rPr>
              <a:t>重量       </a:t>
            </a:r>
            <a:r>
              <a:rPr kumimoji="1" lang="en-US" altLang="ja-JP" sz="1800" b="1" kern="1200" dirty="0" smtClean="0">
                <a:solidFill>
                  <a:srgbClr val="FFC000"/>
                </a:solidFill>
                <a:latin typeface="Tahoma" pitchFamily="34" charset="0"/>
                <a:ea typeface="HGP創英角ｺﾞｼｯｸUB" pitchFamily="50" charset="-128"/>
                <a:cs typeface="+mn-cs"/>
              </a:rPr>
              <a:t>1,200 kg</a:t>
            </a:r>
            <a:endParaRPr kumimoji="1" lang="ja-JP" altLang="en-US" sz="1800" b="1" kern="1200" dirty="0">
              <a:solidFill>
                <a:srgbClr val="FFC000"/>
              </a:solidFill>
              <a:latin typeface="Tahoma" pitchFamily="34" charset="0"/>
              <a:ea typeface="HGP創英角ｺﾞｼｯｸUB" pitchFamily="50" charset="-128"/>
              <a:cs typeface="+mn-cs"/>
            </a:endParaRPr>
          </a:p>
        </p:txBody>
      </p:sp>
      <p:sp>
        <p:nvSpPr>
          <p:cNvPr id="28" name="Rectangle 3"/>
          <p:cNvSpPr>
            <a:spLocks noChangeArrowheads="1"/>
          </p:cNvSpPr>
          <p:nvPr/>
        </p:nvSpPr>
        <p:spPr bwMode="auto">
          <a:xfrm>
            <a:off x="5214942" y="4714884"/>
            <a:ext cx="3643338" cy="1357322"/>
          </a:xfrm>
          <a:prstGeom prst="rect">
            <a:avLst/>
          </a:prstGeom>
          <a:noFill/>
          <a:ln w="9525">
            <a:noFill/>
            <a:miter lim="800000"/>
            <a:headEnd/>
            <a:tailEnd/>
          </a:ln>
        </p:spPr>
        <p:txBody>
          <a:bodyPr/>
          <a:lstStyle/>
          <a:p>
            <a:pPr algn="l">
              <a:spcBef>
                <a:spcPct val="20000"/>
              </a:spcBef>
              <a:buClr>
                <a:srgbClr val="003366"/>
              </a:buClr>
              <a:buSzPct val="60000"/>
              <a:buNone/>
            </a:pPr>
            <a:r>
              <a:rPr lang="ja-JP" altLang="en-US" sz="1800" b="1" dirty="0" smtClean="0">
                <a:solidFill>
                  <a:srgbClr val="F8F8F8"/>
                </a:solidFill>
                <a:latin typeface="Tahoma" pitchFamily="34" charset="0"/>
              </a:rPr>
              <a:t>高度  </a:t>
            </a:r>
            <a:r>
              <a:rPr lang="en-US" altLang="ja-JP" sz="1800" b="1" dirty="0" smtClean="0">
                <a:solidFill>
                  <a:srgbClr val="FFCCFF"/>
                </a:solidFill>
                <a:latin typeface="Tahoma" pitchFamily="34" charset="0"/>
              </a:rPr>
              <a:t>500km</a:t>
            </a:r>
            <a:r>
              <a:rPr lang="en-US" altLang="ja-JP" sz="1800" b="1" dirty="0" smtClean="0">
                <a:solidFill>
                  <a:srgbClr val="F8F8F8"/>
                </a:solidFill>
                <a:latin typeface="Tahoma" pitchFamily="34" charset="0"/>
              </a:rPr>
              <a:t>, 1</a:t>
            </a:r>
            <a:r>
              <a:rPr lang="ja-JP" altLang="en-US" sz="1800" b="1" dirty="0" smtClean="0">
                <a:solidFill>
                  <a:srgbClr val="F8F8F8"/>
                </a:solidFill>
                <a:latin typeface="Tahoma" pitchFamily="34" charset="0"/>
              </a:rPr>
              <a:t>軸の重力勾配計</a:t>
            </a:r>
            <a:endParaRPr lang="en-US" altLang="ja-JP" sz="1800" b="1" dirty="0" smtClean="0">
              <a:solidFill>
                <a:srgbClr val="F8F8F8"/>
              </a:solidFill>
              <a:latin typeface="Tahoma" pitchFamily="34" charset="0"/>
            </a:endParaRPr>
          </a:p>
          <a:p>
            <a:pPr algn="l">
              <a:spcBef>
                <a:spcPct val="20000"/>
              </a:spcBef>
              <a:buClr>
                <a:srgbClr val="003366"/>
              </a:buClr>
              <a:buSzPct val="60000"/>
              <a:buNone/>
            </a:pPr>
            <a:r>
              <a:rPr lang="ja-JP" altLang="en-US" sz="1800" b="1" dirty="0" smtClean="0">
                <a:solidFill>
                  <a:srgbClr val="F8F8F8"/>
                </a:solidFill>
                <a:latin typeface="Tahoma" pitchFamily="34" charset="0"/>
              </a:rPr>
              <a:t>感度       </a:t>
            </a:r>
            <a:r>
              <a:rPr lang="en-US" altLang="ja-JP" sz="1800" b="1" dirty="0" smtClean="0">
                <a:solidFill>
                  <a:srgbClr val="FFCCFF"/>
                </a:solidFill>
                <a:latin typeface="Tahoma" pitchFamily="34" charset="0"/>
              </a:rPr>
              <a:t>9x10</a:t>
            </a:r>
            <a:r>
              <a:rPr lang="en-US" altLang="ja-JP" sz="1800" b="1" baseline="30000" dirty="0" smtClean="0">
                <a:solidFill>
                  <a:srgbClr val="FFCCFF"/>
                </a:solidFill>
                <a:latin typeface="Tahoma" pitchFamily="34" charset="0"/>
              </a:rPr>
              <a:t>-15</a:t>
            </a:r>
            <a:r>
              <a:rPr lang="en-US" altLang="ja-JP" sz="1800" b="1" dirty="0" smtClean="0">
                <a:solidFill>
                  <a:srgbClr val="F8F8F8"/>
                </a:solidFill>
                <a:latin typeface="Tahoma" pitchFamily="34" charset="0"/>
              </a:rPr>
              <a:t> m/s</a:t>
            </a:r>
            <a:r>
              <a:rPr lang="en-US" altLang="ja-JP" sz="1800" b="1" baseline="30000" dirty="0" smtClean="0">
                <a:solidFill>
                  <a:srgbClr val="F8F8F8"/>
                </a:solidFill>
                <a:latin typeface="Tahoma" pitchFamily="34" charset="0"/>
              </a:rPr>
              <a:t>2</a:t>
            </a:r>
            <a:r>
              <a:rPr lang="en-US" altLang="ja-JP" sz="1800" b="1" dirty="0" smtClean="0">
                <a:solidFill>
                  <a:srgbClr val="F8F8F8"/>
                </a:solidFill>
                <a:latin typeface="Tahoma" pitchFamily="34" charset="0"/>
              </a:rPr>
              <a:t>/Hz</a:t>
            </a:r>
            <a:r>
              <a:rPr lang="en-US" altLang="ja-JP" sz="1800" b="1" baseline="30000" dirty="0" smtClean="0">
                <a:solidFill>
                  <a:srgbClr val="F8F8F8"/>
                </a:solidFill>
                <a:latin typeface="Tahoma" pitchFamily="34" charset="0"/>
              </a:rPr>
              <a:t>1/2</a:t>
            </a:r>
          </a:p>
          <a:p>
            <a:pPr algn="l">
              <a:spcBef>
                <a:spcPct val="20000"/>
              </a:spcBef>
              <a:buClr>
                <a:srgbClr val="003366"/>
              </a:buClr>
              <a:buSzPct val="60000"/>
              <a:buNone/>
            </a:pPr>
            <a:r>
              <a:rPr lang="ja-JP" altLang="en-US" sz="1800" b="1" dirty="0" smtClean="0">
                <a:solidFill>
                  <a:srgbClr val="F8F8F8"/>
                </a:solidFill>
                <a:latin typeface="Tahoma" pitchFamily="34" charset="0"/>
              </a:rPr>
              <a:t>基線長   </a:t>
            </a:r>
            <a:r>
              <a:rPr lang="en-US" altLang="ja-JP" sz="1800" b="1" dirty="0" smtClean="0">
                <a:solidFill>
                  <a:srgbClr val="F8F8F8"/>
                </a:solidFill>
                <a:latin typeface="Tahoma" pitchFamily="34" charset="0"/>
              </a:rPr>
              <a:t>0.3m</a:t>
            </a:r>
          </a:p>
          <a:p>
            <a:pPr algn="l">
              <a:spcBef>
                <a:spcPct val="20000"/>
              </a:spcBef>
              <a:buClr>
                <a:srgbClr val="003366"/>
              </a:buClr>
              <a:buSzPct val="60000"/>
              <a:buNone/>
            </a:pPr>
            <a:r>
              <a:rPr kumimoji="1" lang="ja-JP" altLang="en-US" sz="1800" b="1" kern="1200" dirty="0" smtClean="0">
                <a:solidFill>
                  <a:srgbClr val="F8F8F8"/>
                </a:solidFill>
                <a:latin typeface="Tahoma" pitchFamily="34" charset="0"/>
                <a:ea typeface="HGP創英角ｺﾞｼｯｸUB" pitchFamily="50" charset="-128"/>
                <a:cs typeface="+mn-cs"/>
              </a:rPr>
              <a:t>重量       </a:t>
            </a:r>
            <a:r>
              <a:rPr lang="en-US" altLang="ja-JP" sz="1800" b="1" dirty="0" smtClean="0">
                <a:solidFill>
                  <a:srgbClr val="FFCCFF"/>
                </a:solidFill>
                <a:latin typeface="Tahoma" pitchFamily="34" charset="0"/>
              </a:rPr>
              <a:t>35</a:t>
            </a:r>
            <a:r>
              <a:rPr kumimoji="1" lang="en-US" altLang="ja-JP" sz="1800" b="1" kern="1200" dirty="0" smtClean="0">
                <a:solidFill>
                  <a:srgbClr val="FFCCFF"/>
                </a:solidFill>
                <a:latin typeface="Tahoma" pitchFamily="34" charset="0"/>
                <a:ea typeface="HGP創英角ｺﾞｼｯｸUB" pitchFamily="50" charset="-128"/>
                <a:cs typeface="+mn-cs"/>
              </a:rPr>
              <a:t>0 kg</a:t>
            </a:r>
            <a:endParaRPr kumimoji="1" lang="ja-JP" altLang="en-US" sz="1800" b="1" kern="1200" dirty="0">
              <a:solidFill>
                <a:srgbClr val="FFCCFF"/>
              </a:solidFill>
              <a:latin typeface="Tahoma" pitchFamily="34" charset="0"/>
              <a:ea typeface="HGP創英角ｺﾞｼｯｸUB" pitchFamily="50" charset="-128"/>
              <a:cs typeface="+mn-cs"/>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named]{Blue}&#10;$$ G_{\mu\nu}= {8\pi G \over c^4} T_{\mu\nu}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44.0003"/>
  <p:tag name="PICTUREFILESIZE" val="108478"/>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V(r)=-G{m_1 m_2 \over r}&#10;                \times \left[{ 1+ \alpha {\rm e}^{-r/\lambda}     }\right] $$&#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316.75"/>
  <p:tag name="PICTUREFILESIZE" val="27278"/>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V(r)=-G{m_1 m_2 \over r}&#10;                \times \left[{ 1+ \alpha {\rm e}^{-r/\lambda}     }\right] $$&#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316.75"/>
  <p:tag name="PICTUREFILESIZE" val="27278"/>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R \leq 44\  {\rm \mu m}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06.8002"/>
  <p:tag name="PICTUREFILESIZE" val="36470"/>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M^* \geq 3.2\  {\rm TeV}/c^2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70.8803"/>
  <p:tag name="PICTUREFILESIZE" val="77974"/>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F= F_{\rm Newton}\times (1+ 2\alpha) $$&#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235"/>
  <p:tag name="PICTUREFILESIZE" val="10850"/>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2 = \alpha\times 1.4\times 10^{37} $&#10;\end{document}"/>
  <p:tag name="EXTERNALNAME" val="figure"/>
  <p:tag name="BLEND" val="False"/>
  <p:tag name="TRANSPARENT" val="True"/>
  <p:tag name="KEEPFILES" val="True"/>
  <p:tag name="DEBUGPAUSE" val="False"/>
  <p:tag name="RESOLUTION" val="1200"/>
  <p:tag name="TIMEOUT" val="15"/>
  <p:tag name="BITMAPFORMAT" val="bmpmono"/>
  <p:tag name="DEBUGINTERACTIVE" val="False"/>
  <p:tag name="ORIGWIDTH" val="194"/>
  <p:tag name="PICTUREFILESIZE" val="156326"/>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V(r)=-G\frac{m_1 m_2}{r}\times \alpha{\rm e}^{-r/\lambda}$&#10;\end{document}"/>
  <p:tag name="EXTERNALNAME" val="figure"/>
  <p:tag name="BLEND" val="False"/>
  <p:tag name="TRANSPARENT" val="True"/>
  <p:tag name="KEEPFILES" val="True"/>
  <p:tag name="DEBUGPAUSE" val="False"/>
  <p:tag name="RESOLUTION" val="1200"/>
  <p:tag name="TIMEOUT" val="15"/>
  <p:tag name="BITMAPFORMAT" val="bmpmono"/>
  <p:tag name="DEBUGINTERACTIVE" val="False"/>
  <p:tag name="ORIGWIDTH" val="252.9606"/>
  <p:tag name="PICTUREFILESIZE" val="255086"/>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alpha $&#10;\end{document}"/>
  <p:tag name="EXTERNALNAME" val="figure"/>
  <p:tag name="BLEND" val="False"/>
  <p:tag name="TRANSPARENT" val="True"/>
  <p:tag name="KEEPFILES" val="True"/>
  <p:tag name="DEBUGPAUSE" val="False"/>
  <p:tag name="RESOLUTION" val="1200"/>
  <p:tag name="TIMEOUT" val="15"/>
  <p:tag name="BITMAPFORMAT" val="bmpmono"/>
  <p:tag name="DEBUGINTERACTIVE" val="False"/>
  <p:tag name="ORIGWIDTH" val="12.96"/>
  <p:tag name="PICTUREFILESIZE" val="4262"/>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V(r)=-\frac{C_{6}}{r^{6}}-\frac{C_{8}}{r^{8}}+\frac{C_{12}}{r^{12}} $&#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226.8005"/>
  <p:tag name="PICTUREFILESIZE" val="1602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named]{Blue}&#10;$$ G_{\mu\nu}= {8\pi G \over c^4} T_{\mu\nu}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44.0003"/>
  <p:tag name="PICTUREFILESIZE" val="108478"/>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named]{Blue}&#10;$$ G_{\mu\nu}= {8\pi G \over c^4} T_{\mu\nu}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44.0003"/>
  <p:tag name="PICTUREFILESIZE" val="108478"/>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latexsym}&#10;\begin{document}&#10;%\color[named]{Yellow}&#10;$$ &#10;  ({\rm C.L. 68\%})$$&#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02.9602"/>
  <p:tag name="PICTUREFILESIZE" val="36934"/>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latexsym}&#10;\begin{document}&#10;%\color[named]{Yellow}&#10;$$ 83.0^{+209.1}_{-66.1}\  \ [{\rm Myr^{-1}}]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98.0004"/>
  <p:tag name="PICTUREFILESIZE" val="97126"/>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named]{Yellow}&#10;$$ G_{\mu\nu}= {8\pi G \over c^4} T_{\mu\nu} $$&#10;\end{document}&#10;"/>
  <p:tag name="EXTERNALNAME" val="txp_fig"/>
  <p:tag name="BLEND" val="False"/>
  <p:tag name="TRANSPARENT" val="False"/>
  <p:tag name="KEEPFILES" val="False"/>
  <p:tag name="DEBUGPAUSE" val="False"/>
  <p:tag name="RESOLUTION" val="300"/>
  <p:tag name="TIMEOUT" val="15"/>
  <p:tag name="BITMAPFORMAT" val="bmp256"/>
  <p:tag name="DEBUGINTERACTIVE" val="True"/>
  <p:tag name="ORIGWIDTH" val="144"/>
  <p:tag name="PICTUREFILESIZE" val="108478"/>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propto \sqrt{T\over Q}$$&#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58.80016"/>
  <p:tag name="PICTUREFILESIZE" val="7102"/>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rho=1.2 \times 10^{-2}  \ \ \ {\rm [Mpc^{-3}]}$$&#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252.9606"/>
  <p:tag name="PICTUREFILESIZE" val="13790"/>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cal R}= 83.0 ^{+209.1}_{-66.1}  {\rm [events/Myr]}$$&#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280.8005"/>
  <p:tag name="PICTUREFILESIZE" val="17230"/>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green}&#10;$$ f\sim {1\over 2 \pi} \sqrt{G M / R^3} $$&#10;\end{document}&#10;"/>
  <p:tag name="EXTERNALNAME" val="txp_fig"/>
  <p:tag name="BLEND" val="False"/>
  <p:tag name="TRANSPARENT" val="False"/>
  <p:tag name="KEEPFILES" val="False"/>
  <p:tag name="DEBUGPAUSE" val="False"/>
  <p:tag name="RESOLUTION" val="300"/>
  <p:tag name="TIMEOUT" val="15"/>
  <p:tag name="BITMAPFORMAT" val="bmp256"/>
  <p:tag name="DEBUGINTERACTIVE" val="True"/>
  <p:tag name="ORIGWIDTH" val="160.8003"/>
  <p:tag name="PICTUREFILESIZE" val="121366"/>
</p:tagLst>
</file>

<file path=ppt/tags/tag2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U(r,\lambda,\phi)&#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85"/>
  <p:tag name="PICTUREFILESIZE" val="4046"/>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G,\ M,\ R&#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88.75"/>
  <p:tag name="PICTUREFILESIZE" val="3854"/>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green}&#10;$$ f\sim {1\over 2 \pi} \sqrt{G M / R^3} $$&#10;\end{document}&#10;"/>
  <p:tag name="EXTERNALNAME" val="txp_fig"/>
  <p:tag name="BLEND" val="False"/>
  <p:tag name="TRANSPARENT" val="False"/>
  <p:tag name="KEEPFILES" val="False"/>
  <p:tag name="DEBUGPAUSE" val="False"/>
  <p:tag name="RESOLUTION" val="300"/>
  <p:tag name="TIMEOUT" val="15"/>
  <p:tag name="BITMAPFORMAT" val="bmp256"/>
  <p:tag name="DEBUGINTERACTIVE" val="True"/>
  <p:tag name="ORIGWIDTH" val="160.8003"/>
  <p:tag name="PICTUREFILESIZE" val="121366"/>
</p:tagLst>
</file>

<file path=ppt/tags/tag3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r,\ \lambda,\ \phi&#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68.875"/>
  <p:tag name="PICTUREFILESIZE" val="2906"/>
</p:tagLst>
</file>

<file path=ppt/tags/tag3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GM\over r}&#10;      \sum_{l=0}^\infty \sum_{m=0}^n&#10;     \left({R\over r}\right)^l P_{lm} (\sin\phi) &#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298.8006"/>
  <p:tag name="PICTUREFILESIZE" val="36410"/>
</p:tagLst>
</file>

<file path=ppt/tags/tag3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times \left[{&#10;    C_{lm}\cos(m\lambda) + S_{lm}\sin(m\lambda)&#10;     }\right]&#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296.8806"/>
  <p:tag name="PICTUREFILESIZE" val="13634"/>
</p:tagLst>
</file>

<file path=ppt/tags/tag3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P_{lm}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33.84008"/>
  <p:tag name="PICTUREFILESIZE" val="1642"/>
</p:tagLst>
</file>

<file path=ppt/tags/tag3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Delta g(z) \simeq &#10;    4\pi\, G\, \rho z {\alpha \over 1+\alpha} &#10;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214.8005"/>
  <p:tag name="PICTUREFILESIZE" val="153398"/>
</p:tagLst>
</file>

<file path=ppt/tags/tag3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a_{\rm P}^3\over P^2} = G\ {M +m  \over 4 \pi^2}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56.0003"/>
  <p:tag name="PICTUREFILESIZE" val="134086"/>
</p:tagLst>
</file>

<file path=ppt/tags/tag3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delta \phi_{\rm a} \simeq \pi\, \alpha\, &#10;       \left({a_{\rm P} \over \lambda}\right)^2\ &#10;     {\rm e}^{-a_{\rm P}/\lambda}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235.9205"/>
  <p:tag name="PICTUREFILESIZE" val="189022"/>
</p:tagLst>
</file>

<file path=ppt/tags/tag3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a_{\rm P}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22.80008"/>
  <p:tag name="PICTUREFILESIZE" val="6646"/>
</p:tagLst>
</file>

<file path=ppt/tags/tag3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I\ddot{\theta} + \gamma \dot{\theta} = 0&#10;$$&#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114"/>
  <p:tag name="PICTUREFILESIZE" val="5522"/>
</p:tagLst>
</file>

<file path=ppt/tags/tag3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rightarrow \theta \propto e^{-{\gamma \over I} t}&#10;$$&#10;&#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04.8802"/>
  <p:tag name="PICTUREFILESIZE" val="45078"/>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rho=1.2 \times 10^{-2}  \ \ \ {\rm [Mpc^{-3}]}$$&#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252.9606"/>
  <p:tag name="PICTUREFILESIZE" val="13790"/>
</p:tagLst>
</file>

<file path=ppt/tags/tag4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F(r)= G\ {m_1 m_2 \over r^2}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62.0003"/>
  <p:tag name="PICTUREFILESIZE" val="110590"/>
</p:tagLst>
</file>

<file path=ppt/tags/tag4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V(r)=-G\ {m_1 m_2 \over r}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77.8404"/>
  <p:tag name="PICTUREFILESIZE" val="121606"/>
</p:tagLst>
</file>

<file path=ppt/tags/tag4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V(r)=-G{m_1 m_2 \over r}&#10;                \times \left[{ 1+ \alpha {\rm e}^{-r/\lambda}     }\right] $$&#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316.75"/>
  <p:tag name="PICTUREFILESIZE" val="27278"/>
</p:tagLst>
</file>

<file path=ppt/tags/tag4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alpha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2"/>
  <p:tag name="PICTUREFILESIZE" val="3418"/>
</p:tagLst>
</file>

<file path=ppt/tags/tag4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lambda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2"/>
  <p:tag name="PICTUREFILESIZE" val="4302"/>
</p:tagLst>
</file>

<file path=ppt/tags/tag4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propto1/ r^{2+\delta}$$&#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90.00016"/>
  <p:tag name="PICTUREFILESIZE" val="5438"/>
</p:tagLst>
</file>

<file path=ppt/tags/tag4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V(r)=-G{m_1 m_2 \over r}&#10;                \times \left[{ 1+ \alpha {\rm e}^{-r/\lambda}     }\right] $$&#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316.75"/>
  <p:tag name="PICTUREFILESIZE" val="27278"/>
</p:tagLst>
</file>

<file path=ppt/tags/tag4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V(r)=-G\ {m_1 m_2 \over r}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77.8404"/>
  <p:tag name="PICTUREFILESIZE" val="121606"/>
</p:tagLst>
</file>

<file path=ppt/tags/tag4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c=h/2\pi = 1)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47.8403"/>
  <p:tag name="PICTUREFILESIZE" val="57134"/>
</p:tagLst>
</file>

<file path=ppt/tags/tag4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V(r)=-{1\over (M_{\rm p}^*)^{2+n} \, R^n}\ &#10;   {m_1 m_2 \over r}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283.9206"/>
  <p:tag name="PICTUREFILESIZE" val="247350"/>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cal R}= 83.0 ^{+209.1}_{-66.1}  {\rm [events/Myr]}$$&#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280.8005"/>
  <p:tag name="PICTUREFILESIZE" val="17230"/>
</p:tagLst>
</file>

<file path=ppt/tags/tag5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V(r)=-{1\over M_{\rm p}^2}\ {m_1 m_2 \over r}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98.0004"/>
  <p:tag name="PICTUREFILESIZE" val="173302"/>
</p:tagLst>
</file>

<file path=ppt/tags/tag5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   $ M_{\rm p}{}^2 \sim (M_{\rm p}^*){}^{2+n}\, R^n $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87.9204"/>
  <p:tag name="PICTUREFILESIZE" val="88886"/>
</p:tagLst>
</file>

<file path=ppt/tags/tag5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   $ R \sim 10^{30/n-19} \ \ {\rm m}$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76.8804"/>
  <p:tag name="PICTUREFILESIZE" val="62498"/>
</p:tagLst>
</file>

<file path=ppt/tags/tag5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   \color{blue}&#10;   $ M_{\rm p}^* \sim 1  \ {\rm TeV}/c^2 $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51.9203"/>
  <p:tag name="PICTUREFILESIZE" val="69766"/>
</p:tagLst>
</file>

<file path=ppt/tags/tag5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   \color{green}&#10;   $ R_{\rm d} \sim (\hbar c / \rho_{\rm d})^{1/4} &#10;  \sim {\rm 85\ \mu m}$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249.8405"/>
  <p:tag name="PICTUREFILESIZE" val="113830"/>
</p:tagLst>
</file>

<file path=ppt/tags/tag5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   \color{green}&#10;   $ \rho_{\rm d} \sim 4\ {\rm keV/cm^3} $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59.8403"/>
  <p:tag name="PICTUREFILESIZE" val="67878"/>
</p:tagLst>
</file>

<file path=ppt/tags/tag5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   \color{green}&#10;   $ M_{\rm EM} \sim 1 \ {\rm TeV}/c^2 $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70.8803"/>
  <p:tag name="PICTUREFILESIZE" val="72278"/>
</p:tagLst>
</file>

<file path=ppt/tags/tag5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   \color{blue}&#10;   $ M_{\rm p} =\sqrt{\hbar c / G} \\&#10;   \vspace*{1cm}&#10;   \hspace*{1.2cm} \sim 1\times 10^{16}&#10;  \ \ {\rm TeV}/c^2 $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234.0005"/>
  <p:tag name="PICTUREFILESIZE" val="224582"/>
</p:tagLst>
</file>

<file path=ppt/tags/tag5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   $ M_{\rm p}{}^2 \sim (M_{\rm p}^*){}^{2+n}\, R^n $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87.9204"/>
  <p:tag name="PICTUREFILESIZE" val="88886"/>
</p:tagLst>
</file>

<file path=ppt/tags/tag5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   $ R \sim 10^{30/n-19} \ \ {\rm m}$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76.8804"/>
  <p:tag name="PICTUREFILESIZE" val="62498"/>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h \sim {\delta L \over L} $&#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61.92016"/>
  <p:tag name="PICTUREFILESIZE" val="4238"/>
</p:tagLst>
</file>

<file path=ppt/tags/tag6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   \color{blue}&#10;   $ M_{\rm p}^* \sim 1  \ {\rm TeV}/c^2 $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51.9203"/>
  <p:tag name="PICTUREFILESIZE" val="69766"/>
</p:tagLst>
</file>

<file path=ppt/tags/tag6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   \color{green}&#10;   $ M_{\rm EM} \sim 1 \ {\rm TeV}/c^2 $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70.8803"/>
  <p:tag name="PICTUREFILESIZE" val="72278"/>
</p:tagLst>
</file>

<file path=ppt/tags/tag6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   \color{blue}&#10;   $ M_{\rm p} =\sqrt{\hbar c / G} \\&#10;   \vspace*{1cm}&#10;   \hspace*{1.2cm} \sim 1\times 10^{16}&#10;  \ \ {\rm TeV}/c^2 $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234.0005"/>
  <p:tag name="PICTUREFILESIZE" val="224582"/>
</p:tagLst>
</file>

<file path=ppt/tags/tag6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   \color{blue}&#10;   $ \lambda = {h\over M v}&#10;$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72.00016"/>
  <p:tag name="PICTUREFILESIZE" val="35878"/>
</p:tagLst>
</file>

<file path=ppt/tags/tag6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   \color{blue}&#10;   $ E= M\, c^2,\ \ p=M\,c&#10;$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95.8404"/>
  <p:tag name="PICTUREFILESIZE" val="78598"/>
</p:tagLst>
</file>

<file path=ppt/tags/tag6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dS $$&#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24.00008"/>
  <p:tag name="PICTUREFILESIZE" val="1054"/>
</p:tagLst>
</file>

<file path=ppt/tags/tag6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F=m g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75.84016"/>
  <p:tag name="PICTUREFILESIZE" val="26042"/>
</p:tagLst>
</file>

<file path=ppt/tags/tag6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int {\bf g\cdot n}\  dS = -4\pi G M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204.0004"/>
  <p:tag name="PICTUREFILESIZE" val="142510"/>
</p:tagLst>
</file>

<file path=ppt/tags/tag6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M$$&#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21.84008"/>
  <p:tag name="PICTUREFILESIZE" val="6414"/>
</p:tagLst>
</file>

<file path=ppt/tags/tag6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cdot  4 \pi\, r^2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74.88016"/>
  <p:tag name="PICTUREFILESIZE" val="32278"/>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h \sim \delta \theta \sim {\delta L \over L} $&#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09.9202"/>
  <p:tag name="PICTUREFILESIZE" val="7022"/>
</p:tagLst>
</file>

<file path=ppt/tags/tag7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int_{\rm \tiny S} {\bf E\cdot n}\  dS &#10;    = \int_{\rm \tiny V} \rho/\epsilon_0 \ dV =Q/\epsilon_0&#10;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312.0006"/>
  <p:tag name="PICTUREFILESIZE" val="222078"/>
</p:tagLst>
</file>

<file path=ppt/tags/tag7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propto r^{n-1}$$&#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64.80016"/>
  <p:tag name="PICTUREFILESIZE" val="3194"/>
</p:tagLst>
</file>

<file path=ppt/tags/tag7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begin{eqnarray*}&#10;    n &amp; {\rm Surface\ Area}\\&#10;    2 &amp;   2 \pi\, r \\&#10;    3 &amp;   4 \pi\, r^2 \\&#10;    4 &amp;   2 \pi^2\, r^3 \\&#10;    5 &amp;   {8\over 3} \pi^2\, r^4 \\&#10; %   6 &amp;    \pi^3\, r^5 \\&#10;%    7 &amp;   {16\over 15} \pi\, r^6 \\&#10;  \end{eqnarray*}&#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57.9203"/>
  <p:tag name="PICTUREFILESIZE" val="404998"/>
</p:tagLst>
</file>

<file path=ppt/tags/tag7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delta| &lt; 10^{-16}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06.8002"/>
  <p:tag name="PICTUREFILESIZE" val="49462"/>
</p:tagLst>
</file>

<file path=ppt/tags/tag7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propto1/ r^{2+\delta}$$&#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90.00016"/>
  <p:tag name="PICTUREFILESIZE" val="5438"/>
</p:tagLst>
</file>

<file path=ppt/tags/tag7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delta| &lt; 10^{-9} $$&#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96.00016"/>
  <p:tag name="PICTUREFILESIZE" val="5678"/>
</p:tagLst>
</file>

<file path=ppt/tags/tag7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V(r)=-G{m_1 m_2 \over r}\  \beta_{k}&#10;                \times \left({ 1\ [{\rm mm}] \over r }\right)^{k-1}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360.9607"/>
  <p:tag name="PICTUREFILESIZE" val="357526"/>
</p:tagLst>
</file>

<file path=ppt/tags/tag7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V(r)=-G{m_1 m_2 \over r}\  &#10;                \times \left[{ 1&#10;                 + {2\over3} \left(l_{\rm w}\over r\right)^2 }\right]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338.8807"/>
  <p:tag name="PICTUREFILESIZE" val="318778"/>
</p:tagLst>
</file>

<file path=ppt/tags/tag7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l_{\rm w} \leq 14\  {\rm \mu m}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10.8802"/>
  <p:tag name="PICTUREFILESIZE" val="37734"/>
</p:tagLst>
</file>

<file path=ppt/tags/tag7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ds^2= {\rm exp}\left({-2 {|y|\over l_{\rm w}} }\right)&#10;                   \cdot \eta_{\mu\nu} dx^\mu dx^\nu&#10;                  + dy^2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354.9607"/>
  <p:tag name="PICTUREFILESIZE" val="320758"/>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sim 10^5 M_{\odot},   \ {\rm SNR =5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98.0004"/>
  <p:tag name="PICTUREFILESIZE" val="11294"/>
</p:tagLst>
</file>

<file path=ppt/tags/tag8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delta| &lt; 10^{-16} $$&#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06.8002"/>
  <p:tag name="PICTUREFILESIZE" val="49462"/>
</p:tagLst>
</file>

<file path=ppt/tags/tag8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yellow}&#10;   $$  &lt;f_{\rm n}^2 &gt; =2 k_{\rm B} \gamma T&#10;$$&#10;\end{document}&#10;"/>
  <p:tag name="EXTERNALNAME" val="txp_fig"/>
  <p:tag name="BLEND" val="False"/>
  <p:tag name="TRANSPARENT" val="True"/>
  <p:tag name="KEEPFILES" val="False"/>
  <p:tag name="DEBUGPAUSE" val="False"/>
  <p:tag name="RESOLUTION" val="300"/>
  <p:tag name="TIMEOUT" val="15"/>
  <p:tag name="BITMAPFORMAT" val="bmp256"/>
  <p:tag name="DEBUGINTERACTIVE" val="True"/>
  <p:tag name="ORIGWIDTH" val="156.0003"/>
  <p:tag name="PICTUREFILESIZE" val="68886"/>
</p:tagLst>
</file>

<file path=ppt/tags/tag8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lt;f_{\rm n}^2 &gt; =2 k_{\rm B} \gamma T&#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156"/>
  <p:tag name="PICTUREFILESIZE" val="8798"/>
</p:tagLst>
</file>

<file path=ppt/tags/tag8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V(r)=-G{m_1 m_2 \over r}&#10;                \times \left[{ 1+ \alpha {\rm e}^{-r/\lambda}     }\right] $$&#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316.75"/>
  <p:tag name="PICTUREFILESIZE" val="27278"/>
</p:tagLst>
</file>

<file path=ppt/tags/tag8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V(r)=-G\frac{m_1 m_2}{r}\times \alpha{\rm e}^{-r/\lambda}$&#10;\end{document}"/>
  <p:tag name="EXTERNALNAME" val="figure"/>
  <p:tag name="BLEND" val="False"/>
  <p:tag name="TRANSPARENT" val="True"/>
  <p:tag name="KEEPFILES" val="True"/>
  <p:tag name="DEBUGPAUSE" val="False"/>
  <p:tag name="RESOLUTION" val="1200"/>
  <p:tag name="TIMEOUT" val="15"/>
  <p:tag name="BITMAPFORMAT" val="bmpmono"/>
  <p:tag name="DEBUGINTERACTIVE" val="False"/>
  <p:tag name="ORIGWIDTH" val="253"/>
  <p:tag name="PICTUREFILESIZE" val="255086"/>
</p:tagLst>
</file>

<file path=ppt/tags/tag8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2 = \alpha\times 1.4\times 10^{37} $&#10;\end{document}"/>
  <p:tag name="EXTERNALNAME" val="figure"/>
  <p:tag name="BLEND" val="False"/>
  <p:tag name="TRANSPARENT" val="True"/>
  <p:tag name="KEEPFILES" val="True"/>
  <p:tag name="DEBUGPAUSE" val="False"/>
  <p:tag name="RESOLUTION" val="1200"/>
  <p:tag name="TIMEOUT" val="15"/>
  <p:tag name="BITMAPFORMAT" val="bmpmono"/>
  <p:tag name="DEBUGINTERACTIVE" val="False"/>
  <p:tag name="ORIGWIDTH" val="194"/>
  <p:tag name="PICTUREFILESIZE" val="156326"/>
</p:tagLst>
</file>

<file path=ppt/tags/tag8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V(r)=-\frac{C_{6}}{r^{6}}-\frac{C_{8}}{r^{8}}+\frac{C_{12}}{r^{12}} -G\frac{m_1 m_2}{r}\times \alpha{\rm e}^{-r/\lambda}$&#10;\end{document}"/>
  <p:tag name="EXTERNALNAME" val="figure"/>
  <p:tag name="BLEND" val="False"/>
  <p:tag name="TRANSPARENT" val="True"/>
  <p:tag name="KEEPFILES" val="True"/>
  <p:tag name="DEBUGPAUSE" val="False"/>
  <p:tag name="RESOLUTION" val="1200"/>
  <p:tag name="TIMEOUT" val="15"/>
  <p:tag name="BITMAPFORMAT" val="bmpmono"/>
  <p:tag name="DEBUGINTERACTIVE" val="False"/>
  <p:tag name="ORIGWIDTH" val="413"/>
  <p:tag name="PICTUREFILESIZE" val="460574"/>
</p:tagLst>
</file>

<file path=ppt/tags/tag8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oint  \sqrt{2m\{ E-V(r)\}} dr =\left( n+\frac{1}{2} \right)h $&#10;\end{document}"/>
  <p:tag name="EXTERNALNAME" val="figure"/>
  <p:tag name="BLEND" val="False"/>
  <p:tag name="TRANSPARENT" val="True"/>
  <p:tag name="KEEPFILES" val="True"/>
  <p:tag name="DEBUGPAUSE" val="False"/>
  <p:tag name="RESOLUTION" val="1200"/>
  <p:tag name="TIMEOUT" val="15"/>
  <p:tag name="BITMAPFORMAT" val="bmpmono"/>
  <p:tag name="DEBUGINTERACTIVE" val="False"/>
  <p:tag name="ORIGWIDTH" val="315"/>
  <p:tag name="PICTUREFILESIZE" val="363062"/>
</p:tagLst>
</file>

<file path=ppt/tags/tag8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C_{6}}{r^{6}}-\frac{C_{8}}{r^{8}}+\frac{C_{12}}{r^{12}} -G\frac{m_1 m_2}{r}\times \alpha{\rm e}^{-r/\lambda}$&#10;\end{document}"/>
  <p:tag name="EXTERNALNAME" val="figure"/>
  <p:tag name="BLEND" val="False"/>
  <p:tag name="TRANSPARENT" val="False"/>
  <p:tag name="KEEPFILES" val="True"/>
  <p:tag name="DEBUGPAUSE" val="False"/>
  <p:tag name="RESOLUTION" val="1200"/>
  <p:tag name="TIMEOUT" val="15"/>
  <p:tag name="BITMAPFORMAT" val="bmpmono"/>
  <p:tag name="DEBUGINTERACTIVE" val="False"/>
  <p:tag name="ORIGWIDTH" val="335"/>
  <p:tag name="PICTUREFILESIZE" val="373162"/>
</p:tagLst>
</file>

<file path=ppt/tags/tag8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q^{ij} &#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71.25"/>
  <p:tag name="PICTUREFILESIZE" val="1310"/>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Omega_{\rm gw} \sim 10^{-7}&#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17.8402"/>
  <p:tag name="PICTUREFILESIZE" val="6718"/>
</p:tagLst>
</file>

<file path=ppt/tags/tag9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I&#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30.75"/>
  <p:tag name="PICTUREFILESIZE" val="526"/>
</p:tagLst>
</file>

<file path=ppt/tags/tag9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I \left({ \ddot{\theta}+{\omega_0 \over Q} \dot{\theta}&#10;     +\omega_0^2 \theta}\right)&#10;    ={1\over 4}q^{ij} \cdot \ddot{h}_{ij} (t)  &#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318"/>
  <p:tag name="PICTUREFILESIZE" val="36350"/>
</p:tagLst>
</file>

<file path=ppt/tags/tag9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omega \gg \omega_0)&#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85.875"/>
  <p:tag name="PICTUREFILESIZE" val="4046"/>
</p:tagLst>
</file>

<file path=ppt/tags/tag9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tilde{\theta}(\omega) =&#10;      {1 \over 2}  \alpha \tilde{h}_\times(\omega) $$&#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59.8403"/>
  <p:tag name="PICTUREFILESIZE" val="15098"/>
</p:tagLst>
</file>

<file path=ppt/tags/tag9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I \left({ \ddot{\theta}+{\omega_0 \over Q} \dot{\theta}&#10;     +\omega_0^2 \theta}\right)&#10;    ={1\over 4}q^{ij} \cdot \ddot{h}_{ij} (t)  &#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318"/>
  <p:tag name="PICTUREFILESIZE" val="36350"/>
</p:tagLst>
</file>

<file path=ppt/tags/tag9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theta_{\rm diff} \simeq  \alpha \left({\omega_{\rm g}\over 2 \omega_{\rm rot} }\right)^2&#10;     \left[{&#10;     h_\times \cos (2\omega_{\rm rot} t)&#10;   +  h_+ \sin (2\omega_{\rm rot} t) }\right],&#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507.841"/>
  <p:tag name="PICTUREFILESIZE" val="63578"/>
</p:tagLst>
</file>

<file path=ppt/tags/tag9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q^{ij} &#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71.25"/>
  <p:tag name="PICTUREFILESIZE" val="1310"/>
</p:tagLst>
</file>

<file path=ppt/tags/tag9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I&#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30.75"/>
  <p:tag name="PICTUREFILESIZE" val="526"/>
</p:tagLst>
</file>

<file path=ppt/theme/theme1.xml><?xml version="1.0" encoding="utf-8"?>
<a:theme xmlns:a="http://schemas.openxmlformats.org/drawingml/2006/main" name="2_Straight Edge">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2_Straight Edge">
      <a:majorFont>
        <a:latin typeface="HGP創英角ｺﾞｼｯｸUB"/>
        <a:ea typeface="HGP創英角ｺﾞｼｯｸUB"/>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76200" cap="flat" cmpd="sng" algn="ctr">
          <a:solidFill>
            <a:srgbClr val="FFFFFF">
              <a:alpha val="90000"/>
            </a:srgbClr>
          </a:solidFill>
          <a:prstDash val="solid"/>
          <a:round/>
          <a:headEnd type="none" w="med" len="med"/>
          <a:tailEnd type="stealth" w="med" len="med"/>
        </a:ln>
        <a:effectLst/>
      </a:spPr>
      <a:bodyPr vert="horz" wrap="none" lIns="91440" tIns="45720" rIns="91440" bIns="4572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sz="1800" b="0" i="0" u="none" strike="noStrike" cap="none" normalizeH="0" baseline="0" smtClean="0">
            <a:ln>
              <a:noFill/>
            </a:ln>
            <a:solidFill>
              <a:srgbClr val="000000"/>
            </a:solidFill>
            <a:effectLst/>
            <a:latin typeface="Tahoma" pitchFamily="34" charset="0"/>
            <a:ea typeface="HGP創英角ｺﾞｼｯｸUB" pitchFamily="50" charset="-128"/>
          </a:defRPr>
        </a:defPPr>
      </a:lstStyle>
    </a:spDef>
    <a:lnDef>
      <a:spPr bwMode="auto">
        <a:xfrm>
          <a:off x="0" y="0"/>
          <a:ext cx="1" cy="1"/>
        </a:xfrm>
        <a:custGeom>
          <a:avLst/>
          <a:gdLst/>
          <a:ahLst/>
          <a:cxnLst/>
          <a:rect l="0" t="0" r="0" b="0"/>
          <a:pathLst/>
        </a:custGeom>
        <a:solidFill>
          <a:srgbClr val="99CCFF">
            <a:alpha val="50000"/>
          </a:srgbClr>
        </a:solidFill>
        <a:ln w="12700" cap="flat" cmpd="sng" algn="ctr">
          <a:solidFill>
            <a:srgbClr val="3333FF"/>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1800" b="0" i="0" u="none" strike="noStrike" cap="none" normalizeH="0" baseline="0" smtClean="0">
            <a:ln>
              <a:noFill/>
            </a:ln>
            <a:solidFill>
              <a:srgbClr val="000000"/>
            </a:solidFill>
            <a:effectLst/>
            <a:latin typeface="Tahoma" pitchFamily="34" charset="0"/>
            <a:ea typeface="HGP創英角ｺﾞｼｯｸUB" pitchFamily="50" charset="-128"/>
          </a:defRPr>
        </a:defPPr>
      </a:lstStyle>
    </a:ln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dge">
  <a:themeElements>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13330</Words>
  <Application>Microsoft Office PowerPoint</Application>
  <PresentationFormat>画面に合わせる (4:3)</PresentationFormat>
  <Paragraphs>3095</Paragraphs>
  <Slides>188</Slides>
  <Notes>188</Notes>
  <HiddenSlides>0</HiddenSlides>
  <MMClips>0</MMClips>
  <ScaleCrop>false</ScaleCrop>
  <HeadingPairs>
    <vt:vector size="6" baseType="variant">
      <vt:variant>
        <vt:lpstr>テーマ</vt:lpstr>
      </vt:variant>
      <vt:variant>
        <vt:i4>2</vt:i4>
      </vt:variant>
      <vt:variant>
        <vt:lpstr>埋め込まれた OLE サーバー</vt:lpstr>
      </vt:variant>
      <vt:variant>
        <vt:i4>2</vt:i4>
      </vt:variant>
      <vt:variant>
        <vt:lpstr>スライド タイトル</vt:lpstr>
      </vt:variant>
      <vt:variant>
        <vt:i4>188</vt:i4>
      </vt:variant>
    </vt:vector>
  </HeadingPairs>
  <TitlesOfParts>
    <vt:vector size="192" baseType="lpstr">
      <vt:lpstr>2_Straight Edge</vt:lpstr>
      <vt:lpstr>Edge</vt:lpstr>
      <vt:lpstr>Drawing</vt:lpstr>
      <vt:lpstr>Acrobat Document</vt:lpstr>
      <vt:lpstr>重力・重力波物理学</vt:lpstr>
      <vt:lpstr>目次</vt:lpstr>
      <vt:lpstr>スライド 3</vt:lpstr>
      <vt:lpstr>研究目標</vt:lpstr>
      <vt:lpstr>重力と重力波</vt:lpstr>
      <vt:lpstr>重力・重力波物理学</vt:lpstr>
      <vt:lpstr>スライド 7</vt:lpstr>
      <vt:lpstr>重力波で宇宙を探る</vt:lpstr>
      <vt:lpstr>レーザー干渉計型重力波検出器</vt:lpstr>
      <vt:lpstr>重力波検出器の現状</vt:lpstr>
      <vt:lpstr>TAMA300 と CLIO</vt:lpstr>
      <vt:lpstr>本格的な天文学</vt:lpstr>
      <vt:lpstr>重力波天文学のロードマップ </vt:lpstr>
      <vt:lpstr>LCGT と DECIGO</vt:lpstr>
      <vt:lpstr>スライド 15</vt:lpstr>
      <vt:lpstr>LCGT</vt:lpstr>
      <vt:lpstr>LCGTの観測確率</vt:lpstr>
      <vt:lpstr>成功確率</vt:lpstr>
      <vt:lpstr>国際協力</vt:lpstr>
      <vt:lpstr>第3世代　重力波望遠鏡</vt:lpstr>
      <vt:lpstr>スライド 21</vt:lpstr>
      <vt:lpstr>DECIGO</vt:lpstr>
      <vt:lpstr>DECIGOの概要</vt:lpstr>
      <vt:lpstr>DECIGOの観測対象</vt:lpstr>
      <vt:lpstr>ダークエネルギーに対する知見</vt:lpstr>
      <vt:lpstr>初期宇宙の観測</vt:lpstr>
      <vt:lpstr>DECIGO計画のロードマップ</vt:lpstr>
      <vt:lpstr>DECIGOパスファインダー</vt:lpstr>
      <vt:lpstr>DPFの観測目標</vt:lpstr>
      <vt:lpstr>小型科学衛星シリーズ</vt:lpstr>
      <vt:lpstr>DECIGO計画のロードマップ</vt:lpstr>
      <vt:lpstr>SWIMmn</vt:lpstr>
      <vt:lpstr>SWIM による観測運転</vt:lpstr>
      <vt:lpstr>スライド 34</vt:lpstr>
      <vt:lpstr>歪み観測と捩じれ観測</vt:lpstr>
      <vt:lpstr>方式の比較</vt:lpstr>
      <vt:lpstr>捩じれ型アンテナ</vt:lpstr>
      <vt:lpstr>TOBAの感度</vt:lpstr>
      <vt:lpstr>観測可能距離</vt:lpstr>
      <vt:lpstr>背景重力波</vt:lpstr>
      <vt:lpstr>プロトタイプ</vt:lpstr>
      <vt:lpstr>SWIM搭載モジュール</vt:lpstr>
      <vt:lpstr>同時観測運転</vt:lpstr>
      <vt:lpstr>ここまでのまとめ</vt:lpstr>
      <vt:lpstr>スライド 45</vt:lpstr>
      <vt:lpstr>重力と重力波</vt:lpstr>
      <vt:lpstr>力の分岐と実験的検証</vt:lpstr>
      <vt:lpstr>重力の逆二乗則の検証</vt:lpstr>
      <vt:lpstr>近年の検証実験</vt:lpstr>
      <vt:lpstr>結果の解釈</vt:lpstr>
      <vt:lpstr>スライド 51</vt:lpstr>
      <vt:lpstr>研究の目標</vt:lpstr>
      <vt:lpstr>実験の概要</vt:lpstr>
      <vt:lpstr>実験装置</vt:lpstr>
      <vt:lpstr>ポテンシャル補正項に対する精度</vt:lpstr>
      <vt:lpstr>スライド 56</vt:lpstr>
      <vt:lpstr>分子スケールでの重力法則検証</vt:lpstr>
      <vt:lpstr>2光子分子会合</vt:lpstr>
      <vt:lpstr>実験の現状</vt:lpstr>
      <vt:lpstr>スライド 60</vt:lpstr>
      <vt:lpstr>重力と重力波</vt:lpstr>
      <vt:lpstr>まとめ</vt:lpstr>
      <vt:lpstr>スライド 63</vt:lpstr>
      <vt:lpstr>研究の流れ</vt:lpstr>
      <vt:lpstr>私がやってきたこと (1)</vt:lpstr>
      <vt:lpstr>私がやってきたこと (2)</vt:lpstr>
      <vt:lpstr>重力・重力波物理学</vt:lpstr>
      <vt:lpstr>LCGTへの関わり方</vt:lpstr>
      <vt:lpstr>LCGT成功の鍵</vt:lpstr>
      <vt:lpstr>地上計画と宇宙ミッション</vt:lpstr>
      <vt:lpstr>研究・教育とプロジェクト</vt:lpstr>
      <vt:lpstr>さいごに</vt:lpstr>
      <vt:lpstr>スライド 73</vt:lpstr>
      <vt:lpstr>スライド 74</vt:lpstr>
      <vt:lpstr>スライド 75</vt:lpstr>
      <vt:lpstr>スライド 76</vt:lpstr>
      <vt:lpstr>連星中性子星合体レート</vt:lpstr>
      <vt:lpstr>銀河の数</vt:lpstr>
      <vt:lpstr>期待できるイベント数</vt:lpstr>
      <vt:lpstr>スライド 80</vt:lpstr>
      <vt:lpstr>スライド 81</vt:lpstr>
      <vt:lpstr>研究の目標</vt:lpstr>
      <vt:lpstr>一般相対性理論と重力</vt:lpstr>
      <vt:lpstr>LCGT interferometer</vt:lpstr>
      <vt:lpstr>Sensitivity Curve</vt:lpstr>
      <vt:lpstr>Readout-noise reduction</vt:lpstr>
      <vt:lpstr>Thermal-noise reduction</vt:lpstr>
      <vt:lpstr>Seismic-noise reduction</vt:lpstr>
      <vt:lpstr>Observable range </vt:lpstr>
      <vt:lpstr>Detection rate of LCGT</vt:lpstr>
      <vt:lpstr>Detection probability</vt:lpstr>
      <vt:lpstr>CLIO</vt:lpstr>
      <vt:lpstr>CLIO sensitivity</vt:lpstr>
      <vt:lpstr>観測周波数帯と観測対象</vt:lpstr>
      <vt:lpstr>中間質量BH連星の合体</vt:lpstr>
      <vt:lpstr>背景重力波</vt:lpstr>
      <vt:lpstr>軌道と干渉計配置</vt:lpstr>
      <vt:lpstr>衛星重力ミッション</vt:lpstr>
      <vt:lpstr>GOCEとDPF</vt:lpstr>
      <vt:lpstr>地球重力モデル</vt:lpstr>
      <vt:lpstr>DPFの観測距離</vt:lpstr>
      <vt:lpstr>DPFによる重力波の観測</vt:lpstr>
      <vt:lpstr>衛星による地球重力場観測</vt:lpstr>
      <vt:lpstr>DPFの観測精度</vt:lpstr>
      <vt:lpstr>地球重力場観測の現状</vt:lpstr>
      <vt:lpstr>DPFミッション機器構成</vt:lpstr>
      <vt:lpstr>DPFの観測対象</vt:lpstr>
      <vt:lpstr>DPFシステム概要</vt:lpstr>
      <vt:lpstr>相対加速度スペクトル</vt:lpstr>
      <vt:lpstr>推進体制</vt:lpstr>
      <vt:lpstr>干渉計モジュール</vt:lpstr>
      <vt:lpstr>安定化レーザー光源</vt:lpstr>
      <vt:lpstr>姿勢・ドラッグフリー制御</vt:lpstr>
      <vt:lpstr>信号処理・制御システム</vt:lpstr>
      <vt:lpstr>サポート・協力体制</vt:lpstr>
      <vt:lpstr>DPFの目指す科学的成果</vt:lpstr>
      <vt:lpstr>差動捩じれの観測</vt:lpstr>
      <vt:lpstr>TOBAの感度 (例)</vt:lpstr>
      <vt:lpstr>重力逆二乗則の検証実験</vt:lpstr>
      <vt:lpstr>極微小距離での検証実験</vt:lpstr>
      <vt:lpstr>カシミール力の測定</vt:lpstr>
      <vt:lpstr>実験室内での検証実験験</vt:lpstr>
      <vt:lpstr>スライド 123</vt:lpstr>
      <vt:lpstr>地上での検証実験</vt:lpstr>
      <vt:lpstr>天体を用いた検証実験</vt:lpstr>
      <vt:lpstr>LAGEOS衛星</vt:lpstr>
      <vt:lpstr>ここまでのまとめ</vt:lpstr>
      <vt:lpstr>外来雑音の見積もり</vt:lpstr>
      <vt:lpstr>実験装置の全体構成</vt:lpstr>
      <vt:lpstr>実験装置全景</vt:lpstr>
      <vt:lpstr>光学系</vt:lpstr>
      <vt:lpstr>超伝導体・冷凍機</vt:lpstr>
      <vt:lpstr>超伝導体・冷凍機の振動</vt:lpstr>
      <vt:lpstr>超伝導浮上の評価</vt:lpstr>
      <vt:lpstr>干渉計感度</vt:lpstr>
      <vt:lpstr>スライド 136</vt:lpstr>
      <vt:lpstr>スライド 137</vt:lpstr>
      <vt:lpstr>光てこ</vt:lpstr>
      <vt:lpstr>雑音スペクトル</vt:lpstr>
      <vt:lpstr>測定時のスペクトル</vt:lpstr>
      <vt:lpstr>信号処理</vt:lpstr>
      <vt:lpstr>重力モデルとの比較</vt:lpstr>
      <vt:lpstr>測定結果</vt:lpstr>
      <vt:lpstr>次の計画</vt:lpstr>
      <vt:lpstr>重力の逆二乗則</vt:lpstr>
      <vt:lpstr>重力逆二乗則の検証</vt:lpstr>
      <vt:lpstr>重力逆二乗則の検証</vt:lpstr>
      <vt:lpstr>現代物理における重力の逆二乗則</vt:lpstr>
      <vt:lpstr>大きな余剰次元と重力</vt:lpstr>
      <vt:lpstr>宇宙項問題</vt:lpstr>
      <vt:lpstr>階層性問題</vt:lpstr>
      <vt:lpstr>エネルギースケール</vt:lpstr>
      <vt:lpstr>余剰次元とコンパクト化</vt:lpstr>
      <vt:lpstr>重力のガウスの法則</vt:lpstr>
      <vt:lpstr>n次元でのガウスの法則</vt:lpstr>
      <vt:lpstr>結果の解釈　(1)</vt:lpstr>
      <vt:lpstr>電磁気力の逆二乗則</vt:lpstr>
      <vt:lpstr>実験原理</vt:lpstr>
      <vt:lpstr>テストマス ソースマス</vt:lpstr>
      <vt:lpstr>現在の感度からの推定</vt:lpstr>
      <vt:lpstr>ソースマス駆動方式</vt:lpstr>
      <vt:lpstr>ソースマス・テストマス</vt:lpstr>
      <vt:lpstr>精度を制限する要因</vt:lpstr>
      <vt:lpstr>感度の限界</vt:lpstr>
      <vt:lpstr>装置の特徴</vt:lpstr>
      <vt:lpstr>到達感度の見積もり</vt:lpstr>
      <vt:lpstr>重力測定実験　まとめ</vt:lpstr>
      <vt:lpstr>逆二乗則の検証</vt:lpstr>
      <vt:lpstr>概略</vt:lpstr>
      <vt:lpstr>重力の逆二乗則</vt:lpstr>
      <vt:lpstr>Yb原子間ポテンシャルと重力</vt:lpstr>
      <vt:lpstr>原子間ポテンシャルの実測</vt:lpstr>
      <vt:lpstr>重力測定のための分子分光</vt:lpstr>
      <vt:lpstr>分子準位の測定方法</vt:lpstr>
      <vt:lpstr>2photon PAスペクトルの例</vt:lpstr>
      <vt:lpstr>実験装置</vt:lpstr>
      <vt:lpstr>光学セットアップ</vt:lpstr>
      <vt:lpstr>スライド 178</vt:lpstr>
      <vt:lpstr>逆二乗則の検証に至る流れ</vt:lpstr>
      <vt:lpstr>先行研究</vt:lpstr>
      <vt:lpstr>課題・現状</vt:lpstr>
      <vt:lpstr>背景と動機</vt:lpstr>
      <vt:lpstr>重力波に対する応答</vt:lpstr>
      <vt:lpstr>他の観測器との比較</vt:lpstr>
      <vt:lpstr>回転TOBA</vt:lpstr>
      <vt:lpstr>重力波に対する応答</vt:lpstr>
      <vt:lpstr>重力逆二乗則の検証</vt:lpstr>
      <vt:lpstr>高感度化の価値</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2009-02-18T11:58:52Z</dcterms:created>
  <dcterms:modified xsi:type="dcterms:W3CDTF">2010-10-01T04:15:43Z</dcterms:modified>
</cp:coreProperties>
</file>