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1.xml" ContentType="application/vnd.openxmlformats-officedocument.presentationml.tags+xml"/>
  <Override PartName="/ppt/notesSlides/notesSlide2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4.xml" ContentType="application/vnd.openxmlformats-officedocument.presentationml.tags+xml"/>
  <Override PartName="/ppt/notesSlides/notesSlide31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58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59.xml" ContentType="application/vnd.openxmlformats-officedocument.presentationml.tags+xml"/>
  <Override PartName="/ppt/notesSlides/notesSlide52.xml" ContentType="application/vnd.openxmlformats-officedocument.presentationml.notesSlide+xml"/>
  <Override PartName="/ppt/tags/tag60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63.xml" ContentType="application/vnd.openxmlformats-officedocument.presentationml.tags+xml"/>
  <Override PartName="/ppt/notesSlides/notesSlide7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7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7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6" r:id="rId1"/>
  </p:sldMasterIdLst>
  <p:notesMasterIdLst>
    <p:notesMasterId r:id="rId89"/>
  </p:notesMasterIdLst>
  <p:handoutMasterIdLst>
    <p:handoutMasterId r:id="rId90"/>
  </p:handoutMasterIdLst>
  <p:sldIdLst>
    <p:sldId id="837" r:id="rId2"/>
    <p:sldId id="842" r:id="rId3"/>
    <p:sldId id="843" r:id="rId4"/>
    <p:sldId id="844" r:id="rId5"/>
    <p:sldId id="845" r:id="rId6"/>
    <p:sldId id="846" r:id="rId7"/>
    <p:sldId id="849" r:id="rId8"/>
    <p:sldId id="866" r:id="rId9"/>
    <p:sldId id="875" r:id="rId10"/>
    <p:sldId id="876" r:id="rId11"/>
    <p:sldId id="877" r:id="rId12"/>
    <p:sldId id="878" r:id="rId13"/>
    <p:sldId id="881" r:id="rId14"/>
    <p:sldId id="886" r:id="rId15"/>
    <p:sldId id="835" r:id="rId16"/>
    <p:sldId id="917" r:id="rId17"/>
    <p:sldId id="922" r:id="rId18"/>
    <p:sldId id="924" r:id="rId19"/>
    <p:sldId id="920" r:id="rId20"/>
    <p:sldId id="921" r:id="rId21"/>
    <p:sldId id="919" r:id="rId22"/>
    <p:sldId id="923" r:id="rId23"/>
    <p:sldId id="918" r:id="rId24"/>
    <p:sldId id="905" r:id="rId25"/>
    <p:sldId id="847" r:id="rId26"/>
    <p:sldId id="848" r:id="rId27"/>
    <p:sldId id="850" r:id="rId28"/>
    <p:sldId id="851" r:id="rId29"/>
    <p:sldId id="840" r:id="rId30"/>
    <p:sldId id="841" r:id="rId31"/>
    <p:sldId id="852" r:id="rId32"/>
    <p:sldId id="853" r:id="rId33"/>
    <p:sldId id="854" r:id="rId34"/>
    <p:sldId id="855" r:id="rId35"/>
    <p:sldId id="856" r:id="rId36"/>
    <p:sldId id="857" r:id="rId37"/>
    <p:sldId id="858" r:id="rId38"/>
    <p:sldId id="859" r:id="rId39"/>
    <p:sldId id="860" r:id="rId40"/>
    <p:sldId id="861" r:id="rId41"/>
    <p:sldId id="862" r:id="rId42"/>
    <p:sldId id="863" r:id="rId43"/>
    <p:sldId id="864" r:id="rId44"/>
    <p:sldId id="865" r:id="rId45"/>
    <p:sldId id="867" r:id="rId46"/>
    <p:sldId id="868" r:id="rId47"/>
    <p:sldId id="869" r:id="rId48"/>
    <p:sldId id="870" r:id="rId49"/>
    <p:sldId id="871" r:id="rId50"/>
    <p:sldId id="872" r:id="rId51"/>
    <p:sldId id="873" r:id="rId52"/>
    <p:sldId id="874" r:id="rId53"/>
    <p:sldId id="879" r:id="rId54"/>
    <p:sldId id="880" r:id="rId55"/>
    <p:sldId id="882" r:id="rId56"/>
    <p:sldId id="883" r:id="rId57"/>
    <p:sldId id="884" r:id="rId58"/>
    <p:sldId id="885" r:id="rId59"/>
    <p:sldId id="887" r:id="rId60"/>
    <p:sldId id="888" r:id="rId61"/>
    <p:sldId id="889" r:id="rId62"/>
    <p:sldId id="890" r:id="rId63"/>
    <p:sldId id="891" r:id="rId64"/>
    <p:sldId id="892" r:id="rId65"/>
    <p:sldId id="893" r:id="rId66"/>
    <p:sldId id="894" r:id="rId67"/>
    <p:sldId id="895" r:id="rId68"/>
    <p:sldId id="896" r:id="rId69"/>
    <p:sldId id="897" r:id="rId70"/>
    <p:sldId id="898" r:id="rId71"/>
    <p:sldId id="899" r:id="rId72"/>
    <p:sldId id="900" r:id="rId73"/>
    <p:sldId id="901" r:id="rId74"/>
    <p:sldId id="902" r:id="rId75"/>
    <p:sldId id="903" r:id="rId76"/>
    <p:sldId id="904" r:id="rId77"/>
    <p:sldId id="906" r:id="rId78"/>
    <p:sldId id="907" r:id="rId79"/>
    <p:sldId id="908" r:id="rId80"/>
    <p:sldId id="909" r:id="rId81"/>
    <p:sldId id="910" r:id="rId82"/>
    <p:sldId id="911" r:id="rId83"/>
    <p:sldId id="912" r:id="rId84"/>
    <p:sldId id="913" r:id="rId85"/>
    <p:sldId id="914" r:id="rId86"/>
    <p:sldId id="915" r:id="rId87"/>
    <p:sldId id="916" r:id="rId88"/>
  </p:sldIdLst>
  <p:sldSz cx="9144000" cy="6858000" type="screen4x3"/>
  <p:notesSz cx="6731000" cy="9856788"/>
  <p:custDataLst>
    <p:tags r:id="rId91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rgbClr val="000000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0000"/>
    <a:srgbClr val="FFFF99"/>
    <a:srgbClr val="FF9999"/>
    <a:srgbClr val="FF5050"/>
    <a:srgbClr val="FFFFFF"/>
    <a:srgbClr val="CCFFCC"/>
    <a:srgbClr val="FF7C80"/>
    <a:srgbClr val="6699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3" autoAdjust="0"/>
    <p:restoredTop sz="99389" autoAdjust="0"/>
  </p:normalViewPr>
  <p:slideViewPr>
    <p:cSldViewPr>
      <p:cViewPr varScale="1">
        <p:scale>
          <a:sx n="64" d="100"/>
          <a:sy n="64" d="100"/>
        </p:scale>
        <p:origin x="-8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292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fld id="{7973A603-7DDF-4BD0-9147-D0222F263A4D}" type="slidenum">
              <a:rPr lang="en-US" altLang="ja-JP">
                <a:latin typeface="Tahoma" pitchFamily="34" charset="0"/>
                <a:ea typeface="HGP創英角ｺﾞｼｯｸUB" pitchFamily="50" charset="-128"/>
              </a:rPr>
              <a:pPr/>
              <a:t>‹#›</a:t>
            </a:fld>
            <a:endParaRPr lang="en-US" altLang="ja-JP" dirty="0"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665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</a:defRPr>
            </a:lvl1pPr>
          </a:lstStyle>
          <a:p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solidFill>
                  <a:schemeClr val="tx1"/>
                </a:solidFill>
                <a:latin typeface="Tahoma" pitchFamily="34" charset="0"/>
                <a:ea typeface="HGP創英角ｺﾞｼｯｸUB" pitchFamily="50" charset="-128"/>
              </a:defRPr>
            </a:lvl1pPr>
          </a:lstStyle>
          <a:p>
            <a:fld id="{04A2E177-6B20-4CBB-8EE7-EA6821A83B81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66190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EA6D30-8DDE-4A2F-8A67-5C29D7C91C9A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A1EB0-E2AA-41CE-916A-16F9C637A9CE}" type="slidenum">
              <a:rPr lang="en-US" altLang="ja-JP"/>
              <a:pPr/>
              <a:t>13</a:t>
            </a:fld>
            <a:endParaRPr lang="en-US" altLang="ja-JP" dirty="0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C8C79-9897-461C-9446-9091CB285778}" type="slidenum">
              <a:rPr lang="en-US" altLang="ja-JP"/>
              <a:pPr/>
              <a:t>14</a:t>
            </a:fld>
            <a:endParaRPr lang="en-US" altLang="ja-JP" dirty="0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1B741-69F8-45C5-8321-ABA8FE3AD9AA}" type="slidenum">
              <a:rPr lang="en-US" altLang="ja-JP"/>
              <a:pPr/>
              <a:t>15</a:t>
            </a:fld>
            <a:endParaRPr lang="en-US" altLang="ja-JP" dirty="0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445C8-C8F6-4753-B775-C62ED65C7BB3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25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26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8A2BD-CB09-4762-B215-2A43870DF34F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8A2BD-CB09-4762-B215-2A43870DF34F}" type="slidenum">
              <a:rPr lang="en-US" altLang="ja-JP"/>
              <a:pPr/>
              <a:t>28</a:t>
            </a:fld>
            <a:endParaRPr lang="en-US" altLang="ja-JP" dirty="0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29</a:t>
            </a:fld>
            <a:endParaRPr lang="en-US" altLang="ja-JP" dirty="0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30</a:t>
            </a:fld>
            <a:endParaRPr lang="en-US" altLang="ja-JP" dirty="0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8A2BD-CB09-4762-B215-2A43870DF34F}" type="slidenum">
              <a:rPr lang="en-US" altLang="ja-JP"/>
              <a:pPr/>
              <a:t>31</a:t>
            </a:fld>
            <a:endParaRPr lang="en-US" altLang="ja-JP" dirty="0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32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33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34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35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3A2EA-0448-41B8-88BB-1D72FFC2B387}" type="slidenum">
              <a:rPr lang="en-US" altLang="ja-JP"/>
              <a:pPr/>
              <a:t>36</a:t>
            </a:fld>
            <a:endParaRPr lang="en-US" altLang="ja-JP" dirty="0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01F28-42FF-4733-A7E7-83C0674882C3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37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38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39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40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8A2BD-CB09-4762-B215-2A43870DF34F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42</a:t>
            </a:fld>
            <a:endParaRPr lang="en-US" altLang="ja-JP" dirty="0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8A2BD-CB09-4762-B215-2A43870DF34F}" type="slidenum">
              <a:rPr lang="en-US" altLang="ja-JP"/>
              <a:pPr/>
              <a:t>43</a:t>
            </a:fld>
            <a:endParaRPr lang="en-US" altLang="ja-JP" dirty="0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3A2EA-0448-41B8-88BB-1D72FFC2B387}" type="slidenum">
              <a:rPr lang="en-US" altLang="ja-JP"/>
              <a:pPr/>
              <a:t>44</a:t>
            </a:fld>
            <a:endParaRPr lang="en-US" altLang="ja-JP" dirty="0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45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46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01F28-42FF-4733-A7E7-83C0674882C3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47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48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49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50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51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52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53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1B741-69F8-45C5-8321-ABA8FE3AD9AA}" type="slidenum">
              <a:rPr lang="en-US" altLang="ja-JP"/>
              <a:pPr/>
              <a:t>55</a:t>
            </a:fld>
            <a:endParaRPr lang="en-US" altLang="ja-JP" dirty="0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56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8A2BD-CB09-4762-B215-2A43870DF34F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923D0A-D902-4B6C-87EF-DE89458BDC4F}" type="slidenum">
              <a:rPr lang="en-US" altLang="ja-JP"/>
              <a:pPr/>
              <a:t>57</a:t>
            </a:fld>
            <a:endParaRPr lang="en-US" altLang="ja-JP" dirty="0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DBB6F-6D98-4EAE-90D1-1960DF696126}" type="slidenum">
              <a:rPr lang="en-US" altLang="ja-JP"/>
              <a:pPr/>
              <a:t>58</a:t>
            </a:fld>
            <a:endParaRPr lang="en-US" altLang="ja-JP" dirty="0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A3302-9E6A-4124-9993-002CD537F974}" type="slidenum">
              <a:rPr lang="en-US" altLang="ja-JP"/>
              <a:pPr/>
              <a:t>59</a:t>
            </a:fld>
            <a:endParaRPr lang="en-US" altLang="ja-JP" dirty="0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B1FCF-7BE8-47B4-ADC7-86796A15D9A3}" type="slidenum">
              <a:rPr lang="en-US" altLang="ja-JP"/>
              <a:pPr/>
              <a:t>60</a:t>
            </a:fld>
            <a:endParaRPr lang="en-US" altLang="ja-JP" dirty="0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CCA59-43C4-4869-8429-7355A9BB6D28}" type="slidenum">
              <a:rPr lang="en-US" altLang="ja-JP"/>
              <a:pPr/>
              <a:t>61</a:t>
            </a:fld>
            <a:endParaRPr lang="en-US" altLang="ja-JP" dirty="0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79BDB-28B0-49D3-AC56-1E99092CA626}" type="slidenum">
              <a:rPr lang="en-US" altLang="ja-JP"/>
              <a:pPr/>
              <a:t>62</a:t>
            </a:fld>
            <a:endParaRPr lang="en-US" altLang="ja-JP" dirty="0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4041F-A2FE-4DF5-B459-6C9F59621C89}" type="slidenum">
              <a:rPr lang="en-US" altLang="ja-JP"/>
              <a:pPr/>
              <a:t>63</a:t>
            </a:fld>
            <a:endParaRPr lang="en-US" altLang="ja-JP" dirty="0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AD5D6C-9384-4B5C-81C2-F232FA63D201}" type="slidenum">
              <a:rPr lang="en-US" altLang="ja-JP"/>
              <a:pPr/>
              <a:t>64</a:t>
            </a:fld>
            <a:endParaRPr lang="en-US" altLang="ja-JP" dirty="0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9D4093-045C-4354-A421-22D00CF920CC}" type="slidenum">
              <a:rPr lang="en-US" altLang="ja-JP"/>
              <a:pPr/>
              <a:t>65</a:t>
            </a:fld>
            <a:endParaRPr lang="en-US" altLang="ja-JP" dirty="0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86040-A35E-485E-8B37-E332A90D66F1}" type="slidenum">
              <a:rPr lang="en-US" altLang="ja-JP"/>
              <a:pPr/>
              <a:t>66</a:t>
            </a:fld>
            <a:endParaRPr lang="en-US" altLang="ja-JP" dirty="0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79BDB-28B0-49D3-AC56-1E99092CA626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C838FB-EB33-4A64-B48B-5C2640DCAC76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1A4A5-26D5-405D-BA0D-4675CA7BAE68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445C8-C8F6-4753-B775-C62ED65C7BB3}" type="slidenum">
              <a:rPr lang="en-US" altLang="ja-JP"/>
              <a:pPr/>
              <a:t>70</a:t>
            </a:fld>
            <a:endParaRPr lang="en-US" altLang="ja-JP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445C8-C8F6-4753-B775-C62ED65C7BB3}" type="slidenum">
              <a:rPr lang="en-US" altLang="ja-JP"/>
              <a:pPr/>
              <a:t>71</a:t>
            </a:fld>
            <a:endParaRPr lang="en-US" altLang="ja-JP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72</a:t>
            </a:fld>
            <a:endParaRPr lang="en-US" altLang="ja-JP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38A2BD-CB09-4762-B215-2A43870DF34F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549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0CAD9-3BA8-4571-93F1-1AF1AF85AB13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00ADC-7852-4864-8A57-85D9D5EFFC6A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445C8-C8F6-4753-B775-C62ED65C7BB3}" type="slidenum">
              <a:rPr lang="en-US" altLang="ja-JP"/>
              <a:pPr/>
              <a:t>76</a:t>
            </a:fld>
            <a:endParaRPr lang="en-US" altLang="ja-JP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77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78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79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42074-5534-41B7-9D7F-948DA6601CA6}" type="slidenum">
              <a:rPr lang="en-US" altLang="ja-JP"/>
              <a:pPr/>
              <a:t>80</a:t>
            </a:fld>
            <a:endParaRPr lang="en-US" altLang="ja-JP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26012" cy="3694113"/>
          </a:xfrm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79950"/>
            <a:ext cx="5384800" cy="4437063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58A45-40DE-45E3-AA2C-98C4320EB05D}" type="slidenum">
              <a:rPr lang="en-US" altLang="ja-JP"/>
              <a:pPr/>
              <a:t>81</a:t>
            </a:fld>
            <a:endParaRPr lang="en-US" altLang="ja-JP"/>
          </a:p>
        </p:txBody>
      </p:sp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5475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140928-1B42-4013-8A0F-9DA6BF76A128}" type="slidenum">
              <a:rPr lang="en-US" altLang="ja-JP"/>
              <a:pPr/>
              <a:t>82</a:t>
            </a:fld>
            <a:endParaRPr lang="en-US" altLang="ja-JP"/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5475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349E8-4491-4FFA-99D2-A1474A2732F4}" type="slidenum">
              <a:rPr lang="en-US" altLang="ja-JP"/>
              <a:pPr/>
              <a:t>83</a:t>
            </a:fld>
            <a:endParaRPr lang="en-US" altLang="ja-JP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5475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F62E03-EB96-472D-B59F-8EE05008E95E}" type="slidenum">
              <a:rPr lang="en-US" altLang="ja-JP"/>
              <a:pPr/>
              <a:t>84</a:t>
            </a:fld>
            <a:endParaRPr lang="en-US" altLang="ja-JP"/>
          </a:p>
        </p:txBody>
      </p:sp>
      <p:sp>
        <p:nvSpPr>
          <p:cNvPr id="82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26012" cy="3694113"/>
          </a:xfrm>
          <a:ln/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79950"/>
            <a:ext cx="5384800" cy="4437063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DDDD05-BABC-4998-8E7F-EB0099743474}" type="slidenum">
              <a:rPr lang="en-US" altLang="ja-JP"/>
              <a:pPr/>
              <a:t>85</a:t>
            </a:fld>
            <a:endParaRPr lang="en-US" altLang="ja-JP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26012" cy="3694113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79950"/>
            <a:ext cx="5384800" cy="4437063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50FF6-9070-48A3-81D8-A52D3A2A9811}" type="slidenum">
              <a:rPr lang="en-US" altLang="ja-JP"/>
              <a:pPr/>
              <a:t>86</a:t>
            </a:fld>
            <a:endParaRPr lang="en-US" altLang="ja-JP"/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26012" cy="3694113"/>
          </a:xfrm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79950"/>
            <a:ext cx="5384800" cy="4437063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635EE-906C-42C2-913D-537A09F1C1CB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AD396C-A223-48AA-810E-F462173AE277}" type="slidenum">
              <a:rPr lang="en-US" altLang="ja-JP"/>
              <a:pPr/>
              <a:t>87</a:t>
            </a:fld>
            <a:endParaRPr lang="en-US" altLang="ja-JP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26012" cy="3694113"/>
          </a:xfrm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79950"/>
            <a:ext cx="5384800" cy="4437063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E177-6B20-4CBB-8EE7-EA6821A83B81}" type="slidenum">
              <a:rPr lang="en-US" altLang="ja-JP" smtClean="0"/>
              <a:pPr/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837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7426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692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sz="2400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932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>
              <a:solidFill>
                <a:schemeClr val="tx1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>
              <a:solidFill>
                <a:schemeClr val="tx1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59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765175"/>
            <a:ext cx="8386763" cy="5711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5B3D1D-D7B6-44CE-A737-FF13810D9D8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173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sz="2400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sz="2400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23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1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4.xml"/><Relationship Id="rId7" Type="http://schemas.openxmlformats.org/officeDocument/2006/relationships/image" Target="../media/image29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png"/><Relationship Id="rId4" Type="http://schemas.openxmlformats.org/officeDocument/2006/relationships/tags" Target="../tags/tag25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8.xml"/><Relationship Id="rId7" Type="http://schemas.openxmlformats.org/officeDocument/2006/relationships/image" Target="../media/image3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4" Type="http://schemas.openxmlformats.org/officeDocument/2006/relationships/tags" Target="../tags/tag29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32.xml"/><Relationship Id="rId7" Type="http://schemas.openxmlformats.org/officeDocument/2006/relationships/image" Target="../media/image4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d/Newtons_laws_in_latin.jpg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8.xml"/><Relationship Id="rId7" Type="http://schemas.openxmlformats.org/officeDocument/2006/relationships/image" Target="../media/image1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4.png"/><Relationship Id="rId4" Type="http://schemas.openxmlformats.org/officeDocument/2006/relationships/tags" Target="../tags/tag39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61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0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59.png"/><Relationship Id="rId5" Type="http://schemas.openxmlformats.org/officeDocument/2006/relationships/tags" Target="../tags/tag44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tags" Target="../tags/tag43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8.xml"/><Relationship Id="rId7" Type="http://schemas.openxmlformats.org/officeDocument/2006/relationships/notesSlide" Target="../notesSlides/notesSlide21.xml"/><Relationship Id="rId12" Type="http://schemas.openxmlformats.org/officeDocument/2006/relationships/image" Target="../media/image6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6.png"/><Relationship Id="rId5" Type="http://schemas.openxmlformats.org/officeDocument/2006/relationships/tags" Target="../tags/tag50.xml"/><Relationship Id="rId10" Type="http://schemas.openxmlformats.org/officeDocument/2006/relationships/image" Target="../media/image12.png"/><Relationship Id="rId4" Type="http://schemas.openxmlformats.org/officeDocument/2006/relationships/tags" Target="../tags/tag49.xml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tags" Target="../tags/tag7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hyperlink" Target="masuda2009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hyperlink" Target="p4549_1.pdf" TargetMode="Externa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PRD77_062006_2008.pdf" TargetMode="External"/><Relationship Id="rId3" Type="http://schemas.openxmlformats.org/officeDocument/2006/relationships/hyperlink" Target="PRL98_201101_2007.pdf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hyperlink" Target="PRL%20103,%20140601%20(2009).pdf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LAGEOS-NASA.jpg" TargetMode="External"/><Relationship Id="rId3" Type="http://schemas.openxmlformats.org/officeDocument/2006/relationships/tags" Target="../tags/tag57.xml"/><Relationship Id="rId7" Type="http://schemas.openxmlformats.org/officeDocument/2006/relationships/image" Target="../media/image85.png"/><Relationship Id="rId12" Type="http://schemas.openxmlformats.org/officeDocument/2006/relationships/image" Target="../media/image91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87.png"/><Relationship Id="rId11" Type="http://schemas.openxmlformats.org/officeDocument/2006/relationships/image" Target="../media/image90.jpe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8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LAGEOS-NASA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hyperlink" Target="A_Shotr-Range_Test_of_Newtons_Gravitational_ISL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hyperlink" Target="A_Shotr-Range_Test_of_Newtons_Gravitational_ISL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hyperlink" Target="A_Shotr-Range_Test_of_Newtons_Gravitational_ISL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5" Type="http://schemas.openxmlformats.org/officeDocument/2006/relationships/image" Target="../media/image113.png"/><Relationship Id="rId4" Type="http://schemas.openxmlformats.org/officeDocument/2006/relationships/image" Target="../media/image1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9.png"/><Relationship Id="rId5" Type="http://schemas.openxmlformats.org/officeDocument/2006/relationships/tags" Target="../tags/tag13.xml"/><Relationship Id="rId10" Type="http://schemas.openxmlformats.org/officeDocument/2006/relationships/hyperlink" Target="PLB429_1998.pdf" TargetMode="External"/><Relationship Id="rId4" Type="http://schemas.openxmlformats.org/officeDocument/2006/relationships/tags" Target="../tags/tag12.xml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15.wmf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9.w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28.jpeg"/><Relationship Id="rId5" Type="http://schemas.openxmlformats.org/officeDocument/2006/relationships/image" Target="../media/image127.wmf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4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3.png"/><Relationship Id="rId2" Type="http://schemas.openxmlformats.org/officeDocument/2006/relationships/tags" Target="../tags/tag15.xml"/><Relationship Id="rId16" Type="http://schemas.openxmlformats.org/officeDocument/2006/relationships/image" Target="../media/image21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22.png"/><Relationship Id="rId5" Type="http://schemas.openxmlformats.org/officeDocument/2006/relationships/tags" Target="../tags/tag18.xml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tags" Target="../tags/tag17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c/c4/Adam_and_Eve_expelled_from_Paradise.png" TargetMode="External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5" Type="http://schemas.openxmlformats.org/officeDocument/2006/relationships/image" Target="../media/image13.png"/><Relationship Id="rId4" Type="http://schemas.openxmlformats.org/officeDocument/2006/relationships/image" Target="../media/image14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tags" Target="../tags/tag66.xml"/><Relationship Id="rId7" Type="http://schemas.openxmlformats.org/officeDocument/2006/relationships/image" Target="../media/image77.jpe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46.jpeg"/><Relationship Id="rId5" Type="http://schemas.openxmlformats.org/officeDocument/2006/relationships/notesSlide" Target="../notesSlides/notesSlide77.xml"/><Relationship Id="rId10" Type="http://schemas.openxmlformats.org/officeDocument/2006/relationships/image" Target="../media/image149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69.xml"/><Relationship Id="rId7" Type="http://schemas.openxmlformats.org/officeDocument/2006/relationships/image" Target="../media/image15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50.png"/><Relationship Id="rId5" Type="http://schemas.openxmlformats.org/officeDocument/2006/relationships/notesSlide" Target="../notesSlides/notesSlide78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6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notesSlide" Target="../notesSlides/notesSlide79.xml"/><Relationship Id="rId9" Type="http://schemas.openxmlformats.org/officeDocument/2006/relationships/image" Target="../media/image15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76246"/>
            <a:ext cx="7380287" cy="457200"/>
          </a:xfrm>
        </p:spPr>
        <p:txBody>
          <a:bodyPr/>
          <a:lstStyle/>
          <a:p>
            <a:r>
              <a:rPr lang="ja-JP" altLang="en-US" sz="3600" b="0" dirty="0" smtClean="0">
                <a:solidFill>
                  <a:srgbClr val="F8F8F8"/>
                </a:solidFill>
                <a:effectLst/>
              </a:rPr>
              <a:t>重力逆二乗則の検証実験</a:t>
            </a:r>
            <a:endParaRPr lang="en-US" altLang="ja-JP" sz="3600" b="0" dirty="0">
              <a:solidFill>
                <a:srgbClr val="F8F8F8"/>
              </a:solidFill>
              <a:effectLst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dirty="0" smtClean="0"/>
              <a:t>(2011</a:t>
            </a:r>
            <a:r>
              <a:rPr lang="zh-CN" altLang="en-US" smtClean="0"/>
              <a:t>年</a:t>
            </a:r>
            <a:r>
              <a:rPr lang="en-US" altLang="zh-CN" dirty="0" smtClean="0"/>
              <a:t>9</a:t>
            </a:r>
            <a:r>
              <a:rPr lang="zh-CN" altLang="en-US" smtClean="0"/>
              <a:t>月</a:t>
            </a:r>
            <a:r>
              <a:rPr lang="en-US" altLang="zh-CN" dirty="0" smtClean="0"/>
              <a:t>8</a:t>
            </a:r>
            <a:r>
              <a:rPr lang="zh-CN" altLang="en-US" smtClean="0"/>
              <a:t>日</a:t>
            </a:r>
            <a:r>
              <a:rPr lang="en-US" altLang="zh-CN" dirty="0" smtClean="0"/>
              <a:t>, </a:t>
            </a:r>
            <a:r>
              <a:rPr lang="zh-CN" altLang="en-US" smtClean="0"/>
              <a:t>京都大学</a:t>
            </a:r>
            <a:r>
              <a:rPr lang="en-US" altLang="zh-CN" dirty="0" smtClean="0"/>
              <a:t>)</a:t>
            </a:r>
            <a:endParaRPr lang="en-US" altLang="ja-JP" dirty="0"/>
          </a:p>
        </p:txBody>
      </p:sp>
      <p:pic>
        <p:nvPicPr>
          <p:cNvPr id="885761" name="Picture 1"/>
          <p:cNvPicPr>
            <a:picLocks noChangeAspect="1" noChangeArrowheads="1"/>
          </p:cNvPicPr>
          <p:nvPr/>
        </p:nvPicPr>
        <p:blipFill>
          <a:blip r:embed="rId3" cstate="print">
            <a:lum contrast="-18000"/>
          </a:blip>
          <a:srcRect/>
          <a:stretch>
            <a:fillRect/>
          </a:stretch>
        </p:blipFill>
        <p:spPr bwMode="auto">
          <a:xfrm>
            <a:off x="5143504" y="1428736"/>
            <a:ext cx="3643338" cy="490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28596" y="1947127"/>
            <a:ext cx="4175125" cy="92397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800" dirty="0" smtClean="0">
                <a:solidFill>
                  <a:srgbClr val="CCFFCC"/>
                </a:solidFill>
              </a:rPr>
              <a:t>安東 正樹</a:t>
            </a:r>
            <a:endParaRPr lang="en-US" altLang="ja-JP" sz="2800" dirty="0" smtClean="0">
              <a:solidFill>
                <a:srgbClr val="CCFFCC"/>
              </a:solidFill>
            </a:endParaRPr>
          </a:p>
          <a:p>
            <a:pPr algn="l">
              <a:lnSpc>
                <a:spcPct val="15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CCFFCC"/>
                </a:solidFill>
              </a:rPr>
              <a:t>   (</a:t>
            </a:r>
            <a:r>
              <a:rPr lang="ja-JP" altLang="en-US" dirty="0" smtClean="0">
                <a:solidFill>
                  <a:srgbClr val="CCFFCC"/>
                </a:solidFill>
              </a:rPr>
              <a:t>京都大学　理学研究科</a:t>
            </a:r>
            <a:r>
              <a:rPr lang="en-US" altLang="ja-JP" dirty="0" smtClean="0">
                <a:solidFill>
                  <a:srgbClr val="CCFFCC"/>
                </a:solidFill>
              </a:rPr>
              <a:t>)</a:t>
            </a:r>
            <a:endParaRPr lang="ja-JP" altLang="en-US" dirty="0">
              <a:solidFill>
                <a:srgbClr val="CCFFCC"/>
              </a:solidFill>
            </a:endParaRPr>
          </a:p>
        </p:txBody>
      </p:sp>
      <p:pic>
        <p:nvPicPr>
          <p:cNvPr id="8" name="図 7" descr="setup_kyoto100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286124"/>
            <a:ext cx="4000496" cy="30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69748"/>
      </p:ext>
    </p:extLst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8"/>
          <p:cNvSpPr>
            <a:spLocks noChangeArrowheads="1"/>
          </p:cNvSpPr>
          <p:nvPr/>
        </p:nvSpPr>
        <p:spPr bwMode="auto">
          <a:xfrm>
            <a:off x="5643570" y="2341716"/>
            <a:ext cx="3429024" cy="587218"/>
          </a:xfrm>
          <a:prstGeom prst="roundRect">
            <a:avLst>
              <a:gd name="adj" fmla="val 3264"/>
            </a:avLst>
          </a:prstGeom>
          <a:solidFill>
            <a:srgbClr val="CCE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逆二乗則の検証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285720" y="1071546"/>
            <a:ext cx="5214974" cy="4929222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5643570" y="4056081"/>
            <a:ext cx="3240088" cy="2016125"/>
          </a:xfrm>
          <a:prstGeom prst="roundRect">
            <a:avLst>
              <a:gd name="adj" fmla="val 3264"/>
            </a:avLst>
          </a:prstGeom>
          <a:solidFill>
            <a:srgbClr val="FFFFFF">
              <a:alpha val="5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643570" y="1500174"/>
            <a:ext cx="3214710" cy="7241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</a:rPr>
              <a:t>0.1mm</a:t>
            </a:r>
            <a:r>
              <a:rPr lang="ja-JP" altLang="en-US" dirty="0">
                <a:solidFill>
                  <a:srgbClr val="F8F8F8"/>
                </a:solidFill>
              </a:rPr>
              <a:t>以下の</a:t>
            </a:r>
            <a:r>
              <a:rPr lang="ja-JP" altLang="en-US" dirty="0" smtClean="0">
                <a:solidFill>
                  <a:srgbClr val="F8F8F8"/>
                </a:solidFill>
              </a:rPr>
              <a:t>スケール</a:t>
            </a:r>
            <a:endParaRPr lang="ja-JP" altLang="en-US" dirty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8F8F8"/>
                </a:solidFill>
              </a:rPr>
              <a:t>   </a:t>
            </a:r>
            <a:r>
              <a:rPr lang="ja-JP" altLang="en-US" dirty="0">
                <a:solidFill>
                  <a:srgbClr val="F8F8F8"/>
                </a:solidFill>
                <a:sym typeface="Wingdings" pitchFamily="2" charset="2"/>
              </a:rPr>
              <a:t> 最も良い上限値</a:t>
            </a:r>
            <a:r>
              <a:rPr lang="ja-JP" altLang="en-US" dirty="0">
                <a:solidFill>
                  <a:srgbClr val="F8F8F8"/>
                </a:solidFill>
              </a:rPr>
              <a:t> 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835678" y="3069551"/>
            <a:ext cx="2736850" cy="4010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CCECFF"/>
                </a:solidFill>
              </a:rPr>
              <a:t>|</a:t>
            </a:r>
            <a:r>
              <a:rPr lang="en-US" altLang="ja-JP" sz="2000" dirty="0">
                <a:solidFill>
                  <a:srgbClr val="CCECFF"/>
                </a:solidFill>
                <a:latin typeface="Symbol" pitchFamily="18" charset="2"/>
              </a:rPr>
              <a:t>a</a:t>
            </a:r>
            <a:r>
              <a:rPr lang="en-US" altLang="ja-JP" sz="2000" dirty="0">
                <a:solidFill>
                  <a:srgbClr val="CCECFF"/>
                </a:solidFill>
              </a:rPr>
              <a:t>|&lt;1 ,  </a:t>
            </a:r>
            <a:r>
              <a:rPr lang="en-US" altLang="ja-JP" sz="2000" dirty="0">
                <a:solidFill>
                  <a:srgbClr val="CCECFF"/>
                </a:solidFill>
                <a:latin typeface="Symbol" pitchFamily="18" charset="2"/>
              </a:rPr>
              <a:t>l</a:t>
            </a:r>
            <a:r>
              <a:rPr lang="en-US" altLang="ja-JP" sz="2000" dirty="0">
                <a:solidFill>
                  <a:srgbClr val="CCECFF"/>
                </a:solidFill>
              </a:rPr>
              <a:t> =56</a:t>
            </a:r>
            <a:r>
              <a:rPr lang="en-US" altLang="ja-JP" sz="2000" dirty="0">
                <a:solidFill>
                  <a:srgbClr val="CCECFF"/>
                </a:solidFill>
                <a:latin typeface="Symbol" pitchFamily="18" charset="2"/>
              </a:rPr>
              <a:t>m</a:t>
            </a:r>
            <a:r>
              <a:rPr lang="en-US" altLang="ja-JP" sz="2000" dirty="0">
                <a:solidFill>
                  <a:srgbClr val="CCECFF"/>
                </a:solidFill>
              </a:rPr>
              <a:t>m </a:t>
            </a:r>
            <a:endParaRPr lang="en-US" altLang="ja-JP" sz="2000" dirty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5651500" y="4056081"/>
            <a:ext cx="2736850" cy="1958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/>
              <a:t>その他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/>
              <a:t>  スタンフォード大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ja-JP" altLang="en-US" sz="1400" dirty="0"/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/>
              <a:t>　ウーハン大 </a:t>
            </a:r>
            <a:r>
              <a:rPr lang="en-US" altLang="ja-JP" sz="1400" dirty="0"/>
              <a:t>(</a:t>
            </a:r>
            <a:r>
              <a:rPr lang="ja-JP" altLang="en-US" sz="1400" dirty="0"/>
              <a:t>中国</a:t>
            </a:r>
            <a:r>
              <a:rPr lang="en-US" altLang="ja-JP" sz="1400" dirty="0"/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dirty="0"/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/>
              <a:t>　カリフォルニア大 アーバイン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ja-JP" altLang="en-US" sz="1400" dirty="0"/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/>
              <a:t>   トレント大 </a:t>
            </a:r>
            <a:r>
              <a:rPr lang="en-US" altLang="ja-JP" sz="1400" dirty="0"/>
              <a:t>(</a:t>
            </a:r>
            <a:r>
              <a:rPr lang="ja-JP" altLang="en-US" sz="1400" dirty="0"/>
              <a:t>イタリア</a:t>
            </a:r>
            <a:r>
              <a:rPr lang="en-US" altLang="ja-JP" sz="1400" dirty="0"/>
              <a:t>)</a:t>
            </a:r>
            <a:endParaRPr lang="en-US" altLang="ja-JP" sz="1400" dirty="0">
              <a:sym typeface="Wingdings" pitchFamily="2" charset="2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6134100" y="4533919"/>
            <a:ext cx="2628900" cy="2936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333333"/>
                </a:solidFill>
              </a:rPr>
              <a:t>(</a:t>
            </a:r>
            <a:r>
              <a:rPr lang="en-US" altLang="ja-JP" sz="1200" dirty="0" err="1">
                <a:solidFill>
                  <a:srgbClr val="333333"/>
                </a:solidFill>
              </a:rPr>
              <a:t>Phys.Rev.D</a:t>
            </a:r>
            <a:r>
              <a:rPr lang="en-US" altLang="ja-JP" sz="1200" dirty="0">
                <a:solidFill>
                  <a:srgbClr val="333333"/>
                </a:solidFill>
              </a:rPr>
              <a:t> 77,062006, 2008)</a:t>
            </a: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6142038" y="5000644"/>
            <a:ext cx="2952750" cy="2936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333333"/>
                </a:solidFill>
              </a:rPr>
              <a:t>(</a:t>
            </a:r>
            <a:r>
              <a:rPr lang="en-US" altLang="ja-JP" sz="1200" dirty="0" err="1">
                <a:solidFill>
                  <a:srgbClr val="333333"/>
                </a:solidFill>
              </a:rPr>
              <a:t>Phys.Rev.Lett</a:t>
            </a:r>
            <a:r>
              <a:rPr lang="en-US" altLang="ja-JP" sz="1200" dirty="0">
                <a:solidFill>
                  <a:srgbClr val="333333"/>
                </a:solidFill>
              </a:rPr>
              <a:t>. 98,201101, 2007)</a:t>
            </a: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6156325" y="5478481"/>
            <a:ext cx="2952750" cy="2936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333333"/>
                </a:solidFill>
              </a:rPr>
              <a:t>(Phys.Rev.D 32,3084, 1985)</a:t>
            </a:r>
          </a:p>
        </p:txBody>
      </p:sp>
      <p:pic>
        <p:nvPicPr>
          <p:cNvPr id="9656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142984"/>
            <a:ext cx="5000660" cy="475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34"/>
          <p:cNvSpPr>
            <a:spLocks noChangeArrowheads="1"/>
          </p:cNvSpPr>
          <p:nvPr/>
        </p:nvSpPr>
        <p:spPr bwMode="auto">
          <a:xfrm>
            <a:off x="2714612" y="3786190"/>
            <a:ext cx="288925" cy="288925"/>
          </a:xfrm>
          <a:prstGeom prst="ellipse">
            <a:avLst/>
          </a:prstGeom>
          <a:solidFill>
            <a:srgbClr val="99CCFF">
              <a:alpha val="10000"/>
            </a:srgbClr>
          </a:solidFill>
          <a:ln w="38100">
            <a:solidFill>
              <a:srgbClr val="3333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1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rcRect/>
          <a:stretch>
            <a:fillRect/>
          </a:stretch>
        </p:blipFill>
        <p:spPr bwMode="auto">
          <a:xfrm>
            <a:off x="5643570" y="2453954"/>
            <a:ext cx="3286148" cy="4035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48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28"/>
          <p:cNvSpPr>
            <a:spLocks noChangeArrowheads="1"/>
          </p:cNvSpPr>
          <p:nvPr/>
        </p:nvSpPr>
        <p:spPr bwMode="auto">
          <a:xfrm>
            <a:off x="642910" y="1285860"/>
            <a:ext cx="8072494" cy="1714512"/>
          </a:xfrm>
          <a:prstGeom prst="roundRect">
            <a:avLst>
              <a:gd name="adj" fmla="val 3264"/>
            </a:avLst>
          </a:prstGeom>
          <a:solidFill>
            <a:srgbClr val="FFFFFF">
              <a:alpha val="1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3286116" y="2000240"/>
            <a:ext cx="357190" cy="444342"/>
          </a:xfrm>
          <a:prstGeom prst="roundRect">
            <a:avLst>
              <a:gd name="adj" fmla="val 3264"/>
            </a:avLst>
          </a:prstGeom>
          <a:solidFill>
            <a:srgbClr val="CCE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結果の解釈　</a:t>
            </a:r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7" name="図 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1214414" y="1857364"/>
            <a:ext cx="4286280" cy="675431"/>
          </a:xfrm>
          <a:prstGeom prst="rect">
            <a:avLst/>
          </a:prstGeom>
          <a:noFill/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714348" y="1361194"/>
            <a:ext cx="428628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べき乗ポテンシャル形に対する上限値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858016" y="1357298"/>
            <a:ext cx="1857388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CCECFF"/>
                </a:solidFill>
                <a:sym typeface="Wingdings" pitchFamily="2" charset="2"/>
              </a:rPr>
              <a:t>k</a:t>
            </a: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CCECFF"/>
                </a:solidFill>
                <a:sym typeface="Wingdings" pitchFamily="2" charset="2"/>
              </a:rPr>
              <a:t>2     4.5 x 10</a:t>
            </a:r>
            <a:r>
              <a:rPr lang="en-US" altLang="ja-JP" sz="1600" baseline="30000" dirty="0" smtClean="0">
                <a:solidFill>
                  <a:srgbClr val="CCECFF"/>
                </a:solidFill>
                <a:sym typeface="Wingdings" pitchFamily="2" charset="2"/>
              </a:rPr>
              <a:t>-4</a:t>
            </a: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CCECFF"/>
                </a:solidFill>
                <a:sym typeface="Wingdings" pitchFamily="2" charset="2"/>
              </a:rPr>
              <a:t>3     1.3 x 10</a:t>
            </a:r>
            <a:r>
              <a:rPr lang="en-US" altLang="ja-JP" sz="1600" baseline="30000" dirty="0" smtClean="0">
                <a:solidFill>
                  <a:srgbClr val="CCECFF"/>
                </a:solidFill>
                <a:sym typeface="Wingdings" pitchFamily="2" charset="2"/>
              </a:rPr>
              <a:t>-4</a:t>
            </a: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CCECFF"/>
                </a:solidFill>
                <a:sym typeface="Wingdings" pitchFamily="2" charset="2"/>
              </a:rPr>
              <a:t>4     4.9 x 10</a:t>
            </a:r>
            <a:r>
              <a:rPr lang="en-US" altLang="ja-JP" sz="1600" baseline="30000" dirty="0" smtClean="0">
                <a:solidFill>
                  <a:srgbClr val="CCECFF"/>
                </a:solidFill>
                <a:sym typeface="Wingdings" pitchFamily="2" charset="2"/>
              </a:rPr>
              <a:t>-5</a:t>
            </a: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CCECFF"/>
                </a:solidFill>
                <a:sym typeface="Wingdings" pitchFamily="2" charset="2"/>
              </a:rPr>
              <a:t>5     1.5 x 10</a:t>
            </a:r>
            <a:r>
              <a:rPr lang="en-US" altLang="ja-JP" sz="1600" baseline="30000" dirty="0" smtClean="0">
                <a:solidFill>
                  <a:srgbClr val="CCECFF"/>
                </a:solidFill>
                <a:sym typeface="Wingdings" pitchFamily="2" charset="2"/>
              </a:rPr>
              <a:t>-5</a:t>
            </a:r>
            <a:endParaRPr lang="ja-JP" altLang="en-US" sz="1600" baseline="30000" dirty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11" name="AutoShape 8"/>
          <p:cNvSpPr>
            <a:spLocks noChangeAspect="1" noChangeArrowheads="1"/>
          </p:cNvSpPr>
          <p:nvPr/>
        </p:nvSpPr>
        <p:spPr bwMode="auto">
          <a:xfrm>
            <a:off x="6000760" y="2000240"/>
            <a:ext cx="212754" cy="249246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FFFF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sz="100" dirty="0">
              <a:solidFill>
                <a:srgbClr val="F8F8F8"/>
              </a:solidFill>
            </a:endParaRPr>
          </a:p>
        </p:txBody>
      </p:sp>
      <p:sp>
        <p:nvSpPr>
          <p:cNvPr id="12" name="左大かっこ 11"/>
          <p:cNvSpPr/>
          <p:nvPr/>
        </p:nvSpPr>
        <p:spPr bwMode="auto">
          <a:xfrm>
            <a:off x="6715140" y="1500174"/>
            <a:ext cx="73152" cy="1357322"/>
          </a:xfrm>
          <a:prstGeom prst="leftBracket">
            <a:avLst/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左大かっこ 12"/>
          <p:cNvSpPr/>
          <p:nvPr/>
        </p:nvSpPr>
        <p:spPr bwMode="auto">
          <a:xfrm flipH="1">
            <a:off x="8572528" y="1500174"/>
            <a:ext cx="71438" cy="1357322"/>
          </a:xfrm>
          <a:prstGeom prst="leftBracket">
            <a:avLst/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15008" y="2428868"/>
            <a:ext cx="1357322" cy="32310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C.L. 68%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6" name="AutoShape 28"/>
          <p:cNvSpPr>
            <a:spLocks noChangeArrowheads="1"/>
          </p:cNvSpPr>
          <p:nvPr/>
        </p:nvSpPr>
        <p:spPr bwMode="auto">
          <a:xfrm>
            <a:off x="1785918" y="3214686"/>
            <a:ext cx="5143536" cy="2500330"/>
          </a:xfrm>
          <a:prstGeom prst="roundRect">
            <a:avLst>
              <a:gd name="adj" fmla="val 3264"/>
            </a:avLst>
          </a:prstGeom>
          <a:solidFill>
            <a:srgbClr val="FFFFFF">
              <a:alpha val="1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857356" y="3286124"/>
            <a:ext cx="4929222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Randall-</a:t>
            </a:r>
            <a:r>
              <a:rPr lang="en-US" altLang="ja-JP" sz="2000" dirty="0" err="1" smtClean="0">
                <a:solidFill>
                  <a:srgbClr val="F8F8F8"/>
                </a:solidFill>
                <a:sym typeface="Wingdings" pitchFamily="2" charset="2"/>
              </a:rPr>
              <a:t>Sundrum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モデル  </a:t>
            </a:r>
            <a:r>
              <a:rPr lang="en-US" altLang="ja-JP" sz="2000" dirty="0" smtClean="0">
                <a:solidFill>
                  <a:srgbClr val="CCFFCC"/>
                </a:solidFill>
                <a:sym typeface="Wingdings" pitchFamily="2" charset="2"/>
              </a:rPr>
              <a:t>(RS-II model)</a:t>
            </a:r>
            <a:endParaRPr lang="ja-JP" altLang="en-US" sz="20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2428860" y="4647342"/>
            <a:ext cx="378621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/>
              <a:buChar char="à"/>
            </a:pPr>
            <a:r>
              <a:rPr lang="en-US" altLang="ja-JP" smtClean="0">
                <a:solidFill>
                  <a:srgbClr val="F8F8F8"/>
                </a:solidFill>
                <a:sym typeface="Wingdings" pitchFamily="2" charset="2"/>
              </a:rPr>
              <a:t>k=3</a:t>
            </a:r>
            <a:r>
              <a:rPr lang="ja-JP" altLang="en-US" smtClean="0">
                <a:solidFill>
                  <a:srgbClr val="F8F8F8"/>
                </a:solidFill>
                <a:sym typeface="Wingdings" pitchFamily="2" charset="2"/>
              </a:rPr>
              <a:t>の</a:t>
            </a: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ときで考えればよい</a:t>
            </a:r>
            <a:endParaRPr lang="en-US" altLang="ja-JP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1" name="AutoShape 8"/>
          <p:cNvSpPr>
            <a:spLocks noChangeAspect="1" noChangeArrowheads="1"/>
          </p:cNvSpPr>
          <p:nvPr/>
        </p:nvSpPr>
        <p:spPr bwMode="auto">
          <a:xfrm>
            <a:off x="3000364" y="5181612"/>
            <a:ext cx="212754" cy="249246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FFFF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sz="100" dirty="0">
              <a:solidFill>
                <a:srgbClr val="F8F8F8"/>
              </a:solidFill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5000628" y="5149837"/>
            <a:ext cx="1357322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(C.L. 68%)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9" name="図 38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2643174" y="3782992"/>
            <a:ext cx="4024087" cy="641232"/>
          </a:xfrm>
          <a:prstGeom prst="rect">
            <a:avLst/>
          </a:prstGeom>
          <a:noFill/>
        </p:spPr>
      </p:pic>
      <p:pic>
        <p:nvPicPr>
          <p:cNvPr id="41" name="図 40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3327858" y="5207991"/>
            <a:ext cx="1468247" cy="251063"/>
          </a:xfrm>
          <a:prstGeom prst="rect">
            <a:avLst/>
          </a:prstGeom>
          <a:noFill/>
        </p:spPr>
      </p:pic>
      <p:pic>
        <p:nvPicPr>
          <p:cNvPr id="44" name="図 43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5857884" y="5929330"/>
            <a:ext cx="2724576" cy="397909"/>
          </a:xfrm>
          <a:prstGeom prst="rect">
            <a:avLst/>
          </a:prstGeom>
          <a:noFill/>
        </p:spPr>
      </p:pic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4071934" y="785794"/>
            <a:ext cx="485778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err="1" smtClean="0">
                <a:solidFill>
                  <a:srgbClr val="C0C0C0"/>
                </a:solidFill>
              </a:rPr>
              <a:t>E.A.Adelberger</a:t>
            </a:r>
            <a:r>
              <a:rPr lang="en-US" altLang="ja-JP" sz="1200" dirty="0" smtClean="0">
                <a:solidFill>
                  <a:srgbClr val="C0C0C0"/>
                </a:solidFill>
              </a:rPr>
              <a:t>  et al.,</a:t>
            </a:r>
            <a:r>
              <a:rPr lang="ja-JP" altLang="en-US" sz="1200" dirty="0" smtClean="0">
                <a:solidFill>
                  <a:srgbClr val="C0C0C0"/>
                </a:solidFill>
              </a:rPr>
              <a:t> </a:t>
            </a:r>
            <a:r>
              <a:rPr lang="en-US" altLang="ja-JP" sz="1200" dirty="0" smtClean="0">
                <a:solidFill>
                  <a:srgbClr val="C0C0C0"/>
                </a:solidFill>
              </a:rPr>
              <a:t>Phys</a:t>
            </a:r>
            <a:r>
              <a:rPr lang="en-US" altLang="ja-JP" sz="1200" dirty="0">
                <a:solidFill>
                  <a:srgbClr val="C0C0C0"/>
                </a:solidFill>
              </a:rPr>
              <a:t>. Rev. Lett </a:t>
            </a:r>
            <a:r>
              <a:rPr lang="en-US" altLang="ja-JP" sz="1200" dirty="0" smtClean="0">
                <a:solidFill>
                  <a:srgbClr val="C0C0C0"/>
                </a:solidFill>
              </a:rPr>
              <a:t>98 (2007) 131104</a:t>
            </a:r>
            <a:endParaRPr lang="en-US" altLang="ja-JP" sz="12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28"/>
          <p:cNvSpPr>
            <a:spLocks noChangeArrowheads="1"/>
          </p:cNvSpPr>
          <p:nvPr/>
        </p:nvSpPr>
        <p:spPr bwMode="auto">
          <a:xfrm>
            <a:off x="1643042" y="2786058"/>
            <a:ext cx="7143800" cy="1643074"/>
          </a:xfrm>
          <a:prstGeom prst="roundRect">
            <a:avLst>
              <a:gd name="adj" fmla="val 3264"/>
            </a:avLst>
          </a:prstGeom>
          <a:solidFill>
            <a:srgbClr val="FFFFFF">
              <a:alpha val="9804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結果の解釈 </a:t>
            </a:r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36" name="AutoShape 28"/>
          <p:cNvSpPr>
            <a:spLocks noChangeArrowheads="1"/>
          </p:cNvSpPr>
          <p:nvPr/>
        </p:nvSpPr>
        <p:spPr bwMode="auto">
          <a:xfrm>
            <a:off x="642910" y="1071546"/>
            <a:ext cx="8072494" cy="1500198"/>
          </a:xfrm>
          <a:prstGeom prst="roundRect">
            <a:avLst>
              <a:gd name="adj" fmla="val 3264"/>
            </a:avLst>
          </a:prstGeom>
          <a:solidFill>
            <a:srgbClr val="FFFFFF">
              <a:alpha val="1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14348" y="1142984"/>
            <a:ext cx="49292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大きな余剰次元  </a:t>
            </a:r>
            <a:r>
              <a:rPr lang="en-US" altLang="ja-JP" sz="2000" dirty="0" smtClean="0">
                <a:solidFill>
                  <a:srgbClr val="CCFFCC"/>
                </a:solidFill>
                <a:sym typeface="Wingdings" pitchFamily="2" charset="2"/>
              </a:rPr>
              <a:t>(Large extra dimensions)</a:t>
            </a:r>
            <a:endParaRPr lang="ja-JP" altLang="en-US" sz="2000" dirty="0">
              <a:solidFill>
                <a:srgbClr val="CCFFCC"/>
              </a:solidFill>
              <a:sym typeface="Wingdings" pitchFamily="2" charset="2"/>
            </a:endParaRPr>
          </a:p>
        </p:txBody>
      </p:sp>
      <p:pic>
        <p:nvPicPr>
          <p:cNvPr id="18" name="図 1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5286381" y="1759278"/>
            <a:ext cx="1357322" cy="240962"/>
          </a:xfrm>
          <a:prstGeom prst="rect">
            <a:avLst/>
          </a:prstGeom>
          <a:noFill/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00100" y="1606245"/>
            <a:ext cx="49292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最も大きな余剰次元のスケール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7358082" y="1643050"/>
            <a:ext cx="1357322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(C.L. 95%)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1071538" y="2106311"/>
            <a:ext cx="49292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n=2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のときのエネルギースケール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7358082" y="2096090"/>
            <a:ext cx="1357322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(C.L. 95%)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24" name="図 2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5092777" y="2096091"/>
            <a:ext cx="2193867" cy="332778"/>
          </a:xfrm>
          <a:prstGeom prst="rect">
            <a:avLst/>
          </a:prstGeom>
          <a:noFill/>
        </p:spPr>
      </p:pic>
      <p:grpSp>
        <p:nvGrpSpPr>
          <p:cNvPr id="5" name="グループ化 28"/>
          <p:cNvGrpSpPr/>
          <p:nvPr/>
        </p:nvGrpSpPr>
        <p:grpSpPr>
          <a:xfrm>
            <a:off x="642910" y="4786322"/>
            <a:ext cx="8072494" cy="1643074"/>
            <a:chOff x="642910" y="4714884"/>
            <a:chExt cx="8072494" cy="1643074"/>
          </a:xfrm>
        </p:grpSpPr>
        <p:sp>
          <p:nvSpPr>
            <p:cNvPr id="37" name="AutoShape 28"/>
            <p:cNvSpPr>
              <a:spLocks noChangeArrowheads="1"/>
            </p:cNvSpPr>
            <p:nvPr/>
          </p:nvSpPr>
          <p:spPr bwMode="auto">
            <a:xfrm>
              <a:off x="642910" y="4714884"/>
              <a:ext cx="8072494" cy="1643074"/>
            </a:xfrm>
            <a:prstGeom prst="roundRect">
              <a:avLst>
                <a:gd name="adj" fmla="val 3264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714348" y="4752984"/>
              <a:ext cx="5143536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8F8F8"/>
                  </a:solidFill>
                  <a:sym typeface="Wingdings" pitchFamily="2" charset="2"/>
                </a:rPr>
                <a:t>太った重力子</a:t>
              </a:r>
              <a:r>
                <a:rPr lang="en-US" altLang="ja-JP" sz="2000" dirty="0" smtClean="0">
                  <a:solidFill>
                    <a:srgbClr val="F8F8F8"/>
                  </a:solidFill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CCFFCC"/>
                  </a:solidFill>
                  <a:sym typeface="Wingdings" pitchFamily="2" charset="2"/>
                </a:rPr>
                <a:t>(Fat graviton) </a:t>
              </a:r>
              <a:endParaRPr lang="ja-JP" altLang="en-US" sz="2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pic>
          <p:nvPicPr>
            <p:cNvPr id="28" name="図 27" descr="txp_fig.bmp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1419418" y="5291429"/>
              <a:ext cx="5081408" cy="461687"/>
            </a:xfrm>
            <a:prstGeom prst="rect">
              <a:avLst/>
            </a:prstGeom>
            <a:noFill/>
          </p:spPr>
        </p:pic>
        <p:pic>
          <p:nvPicPr>
            <p:cNvPr id="30" name="図 29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2300523" y="5997230"/>
              <a:ext cx="1414221" cy="263777"/>
            </a:xfrm>
            <a:prstGeom prst="rect">
              <a:avLst/>
            </a:prstGeom>
            <a:noFill/>
          </p:spPr>
        </p:pic>
        <p:sp>
          <p:nvSpPr>
            <p:cNvPr id="31" name="AutoShape 8"/>
            <p:cNvSpPr>
              <a:spLocks noChangeAspect="1" noChangeArrowheads="1"/>
            </p:cNvSpPr>
            <p:nvPr/>
          </p:nvSpPr>
          <p:spPr bwMode="auto">
            <a:xfrm>
              <a:off x="1928794" y="5967430"/>
              <a:ext cx="212754" cy="249246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FFFFFF">
                <a:alpha val="2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100" dirty="0">
                <a:solidFill>
                  <a:srgbClr val="F8F8F8"/>
                </a:solidFill>
              </a:endParaRPr>
            </a:p>
          </p:txBody>
        </p:sp>
        <p:sp>
          <p:nvSpPr>
            <p:cNvPr id="32" name="Rectangle 13"/>
            <p:cNvSpPr>
              <a:spLocks noChangeArrowheads="1"/>
            </p:cNvSpPr>
            <p:nvPr/>
          </p:nvSpPr>
          <p:spPr bwMode="auto">
            <a:xfrm>
              <a:off x="3929058" y="5935655"/>
              <a:ext cx="1357322" cy="3508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F8F8F8"/>
                  </a:solidFill>
                  <a:sym typeface="Wingdings" pitchFamily="2" charset="2"/>
                </a:rPr>
                <a:t>(C.L. 95%)</a:t>
              </a:r>
              <a:endParaRPr lang="ja-JP" altLang="en-US" sz="14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</p:grp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1643042" y="2826888"/>
            <a:ext cx="3643338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参考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M*</a:t>
            </a: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についての他の制限</a:t>
            </a:r>
            <a:endParaRPr lang="ja-JP" altLang="en-US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2000232" y="3068960"/>
            <a:ext cx="664373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                                  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 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n=2      n=4     n=6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加速器実験 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LEP                1.2      0.73     0.53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                   </a:t>
            </a:r>
            <a:r>
              <a:rPr lang="en-US" altLang="ja-JP" dirty="0" err="1" smtClean="0">
                <a:solidFill>
                  <a:srgbClr val="F8F8F8"/>
                </a:solidFill>
                <a:sym typeface="Wingdings" pitchFamily="2" charset="2"/>
              </a:rPr>
              <a:t>Tevatron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         1.14  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0.86     0.78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超新星爆発 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SN1987A      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  5  </a:t>
            </a: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      1        </a:t>
            </a: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0.1             </a:t>
            </a:r>
            <a:endParaRPr lang="ja-JP" altLang="en-US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7178538" y="3600564"/>
            <a:ext cx="178595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 smtClean="0">
                <a:solidFill>
                  <a:srgbClr val="808080"/>
                </a:solidFill>
                <a:sym typeface="Wingdings" pitchFamily="2" charset="2"/>
              </a:rPr>
              <a:t>川崎雅裕</a:t>
            </a:r>
            <a:endParaRPr lang="en-US" altLang="ja-JP" sz="1200" dirty="0" smtClean="0">
              <a:solidFill>
                <a:srgbClr val="808080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 smtClean="0">
                <a:solidFill>
                  <a:srgbClr val="808080"/>
                </a:solidFill>
                <a:sym typeface="Wingdings" pitchFamily="2" charset="2"/>
              </a:rPr>
              <a:t>「</a:t>
            </a:r>
            <a:r>
              <a:rPr lang="en-US" altLang="ja-JP" sz="1200" dirty="0" err="1" smtClean="0">
                <a:solidFill>
                  <a:srgbClr val="808080"/>
                </a:solidFill>
                <a:sym typeface="Wingdings" pitchFamily="2" charset="2"/>
              </a:rPr>
              <a:t>TeV</a:t>
            </a:r>
            <a:r>
              <a:rPr lang="ja-JP" altLang="en-US" sz="1200" dirty="0" smtClean="0">
                <a:solidFill>
                  <a:srgbClr val="808080"/>
                </a:solidFill>
                <a:sym typeface="Wingdings" pitchFamily="2" charset="2"/>
              </a:rPr>
              <a:t>重力理論」</a:t>
            </a:r>
            <a:endParaRPr lang="en-US" altLang="ja-JP" sz="1200" dirty="0" smtClean="0">
              <a:solidFill>
                <a:srgbClr val="808080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 smtClean="0">
                <a:solidFill>
                  <a:srgbClr val="808080"/>
                </a:solidFill>
                <a:sym typeface="Wingdings" pitchFamily="2" charset="2"/>
              </a:rPr>
              <a:t>別冊・数理科学</a:t>
            </a:r>
            <a:r>
              <a:rPr lang="en-US" altLang="ja-JP" sz="1200" dirty="0" smtClean="0">
                <a:solidFill>
                  <a:srgbClr val="808080"/>
                </a:solidFill>
                <a:sym typeface="Wingdings" pitchFamily="2" charset="2"/>
              </a:rPr>
              <a:t>(2009)</a:t>
            </a:r>
          </a:p>
        </p:txBody>
      </p:sp>
    </p:spTree>
    <p:extLst>
      <p:ext uri="{BB962C8B-B14F-4D97-AF65-F5344CB8AC3E}">
        <p14:creationId xmlns:p14="http://schemas.microsoft.com/office/powerpoint/2010/main" val="34015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214810" y="1643050"/>
            <a:ext cx="4786346" cy="4500594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研究の目標</a:t>
            </a:r>
          </a:p>
        </p:txBody>
      </p:sp>
      <p:sp>
        <p:nvSpPr>
          <p:cNvPr id="18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724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0200" y="1844675"/>
            <a:ext cx="4826000" cy="420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72421" name="Rectangle 5"/>
          <p:cNvSpPr>
            <a:spLocks noChangeArrowheads="1"/>
          </p:cNvSpPr>
          <p:nvPr/>
        </p:nvSpPr>
        <p:spPr bwMode="auto">
          <a:xfrm>
            <a:off x="285752" y="1106558"/>
            <a:ext cx="4572000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実験の目標</a:t>
            </a:r>
            <a:r>
              <a:rPr lang="en-US" altLang="ja-JP" sz="2000" dirty="0">
                <a:solidFill>
                  <a:srgbClr val="F8F8F8"/>
                </a:solidFill>
              </a:rPr>
              <a:t>: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　　</a:t>
            </a:r>
            <a:r>
              <a:rPr lang="ja-JP" altLang="en-US" sz="2000" dirty="0" smtClean="0">
                <a:solidFill>
                  <a:srgbClr val="F8F8F8"/>
                </a:solidFill>
              </a:rPr>
              <a:t>補正</a:t>
            </a:r>
            <a:r>
              <a:rPr lang="ja-JP" altLang="en-US" sz="2000" dirty="0">
                <a:solidFill>
                  <a:srgbClr val="F8F8F8"/>
                </a:solidFill>
              </a:rPr>
              <a:t>項に対する</a:t>
            </a:r>
            <a:r>
              <a:rPr lang="ja-JP" altLang="en-US" sz="2000" dirty="0" smtClean="0">
                <a:solidFill>
                  <a:srgbClr val="F8F8F8"/>
                </a:solidFill>
              </a:rPr>
              <a:t>上限値の更新</a:t>
            </a:r>
            <a:endParaRPr lang="ja-JP" altLang="en-US" sz="2000" dirty="0">
              <a:solidFill>
                <a:srgbClr val="F8F8F8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dirty="0">
                <a:solidFill>
                  <a:srgbClr val="F8F8F8"/>
                </a:solidFill>
              </a:rPr>
              <a:t>     </a:t>
            </a:r>
            <a:r>
              <a:rPr kumimoji="0" lang="ja-JP" altLang="en-US" sz="2000" dirty="0" smtClean="0">
                <a:solidFill>
                  <a:srgbClr val="F8F8F8"/>
                </a:solidFill>
              </a:rPr>
              <a:t>逆</a:t>
            </a:r>
            <a:r>
              <a:rPr kumimoji="0" lang="ja-JP" altLang="en-US" sz="2000" dirty="0">
                <a:solidFill>
                  <a:srgbClr val="F8F8F8"/>
                </a:solidFill>
              </a:rPr>
              <a:t>二乗則の</a:t>
            </a:r>
            <a:r>
              <a:rPr kumimoji="0" lang="ja-JP" altLang="en-US" sz="2000" dirty="0" smtClean="0">
                <a:solidFill>
                  <a:srgbClr val="F8F8F8"/>
                </a:solidFill>
              </a:rPr>
              <a:t>破れ</a:t>
            </a:r>
            <a:r>
              <a:rPr kumimoji="0" lang="ja-JP" altLang="en-US" sz="2000" dirty="0">
                <a:solidFill>
                  <a:srgbClr val="F8F8F8"/>
                </a:solidFill>
              </a:rPr>
              <a:t>の</a:t>
            </a:r>
            <a:r>
              <a:rPr kumimoji="0" lang="ja-JP" altLang="en-US" sz="2000" dirty="0" smtClean="0">
                <a:solidFill>
                  <a:srgbClr val="F8F8F8"/>
                </a:solidFill>
              </a:rPr>
              <a:t>探査</a:t>
            </a:r>
            <a:r>
              <a:rPr lang="ja-JP" altLang="en-US" sz="2000" dirty="0" smtClean="0">
                <a:solidFill>
                  <a:srgbClr val="F8F8F8"/>
                </a:solidFill>
              </a:rPr>
              <a:t> 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285720" y="4429132"/>
            <a:ext cx="6572297" cy="1333788"/>
            <a:chOff x="285720" y="4429132"/>
            <a:chExt cx="6572297" cy="1333788"/>
          </a:xfrm>
        </p:grpSpPr>
        <p:sp>
          <p:nvSpPr>
            <p:cNvPr id="572436" name="Rectangle 20"/>
            <p:cNvSpPr>
              <a:spLocks noChangeArrowheads="1"/>
            </p:cNvSpPr>
            <p:nvPr/>
          </p:nvSpPr>
          <p:spPr bwMode="auto">
            <a:xfrm>
              <a:off x="285720" y="4429132"/>
              <a:ext cx="4140200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dirty="0">
                  <a:solidFill>
                    <a:srgbClr val="F8F8F8"/>
                  </a:solidFill>
                </a:rPr>
                <a:t>次の段階 </a:t>
              </a:r>
              <a:r>
                <a:rPr kumimoji="0" lang="en-US" altLang="ja-JP" sz="2000" dirty="0">
                  <a:solidFill>
                    <a:srgbClr val="F8F8F8"/>
                  </a:solidFill>
                </a:rPr>
                <a:t>: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dirty="0">
                  <a:solidFill>
                    <a:srgbClr val="F8F8F8"/>
                  </a:solidFill>
                </a:rPr>
                <a:t>　</a:t>
              </a:r>
              <a:r>
                <a:rPr kumimoji="0" lang="en-US" altLang="ja-JP" sz="2000" dirty="0">
                  <a:solidFill>
                    <a:srgbClr val="F8F8F8"/>
                  </a:solidFill>
                </a:rPr>
                <a:t>0.1</a:t>
              </a:r>
              <a:r>
                <a:rPr lang="en-US" altLang="ja-JP" sz="2000" dirty="0">
                  <a:solidFill>
                    <a:srgbClr val="F8F8F8"/>
                  </a:solidFill>
                </a:rPr>
                <a:t>mm</a:t>
              </a:r>
              <a:r>
                <a:rPr lang="ja-JP" altLang="en-US" sz="2000" dirty="0">
                  <a:solidFill>
                    <a:srgbClr val="F8F8F8"/>
                  </a:solidFill>
                </a:rPr>
                <a:t>程度のスケールでの測定 </a:t>
              </a:r>
              <a:endParaRPr lang="ja-JP" altLang="en-US" sz="2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72437" name="Rectangle 21"/>
            <p:cNvSpPr>
              <a:spLocks noChangeArrowheads="1"/>
            </p:cNvSpPr>
            <p:nvPr/>
          </p:nvSpPr>
          <p:spPr bwMode="auto">
            <a:xfrm>
              <a:off x="665179" y="5392754"/>
              <a:ext cx="3457575" cy="3701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dirty="0">
                  <a:solidFill>
                    <a:srgbClr val="FFCC99"/>
                  </a:solidFill>
                </a:rPr>
                <a:t>|</a:t>
              </a:r>
              <a:r>
                <a:rPr lang="en-US" altLang="ja-JP" dirty="0">
                  <a:solidFill>
                    <a:srgbClr val="FFCC99"/>
                  </a:solidFill>
                  <a:latin typeface="Symbol" pitchFamily="18" charset="2"/>
                </a:rPr>
                <a:t>a</a:t>
              </a:r>
              <a:r>
                <a:rPr lang="en-US" altLang="ja-JP" dirty="0">
                  <a:solidFill>
                    <a:srgbClr val="FFCC99"/>
                  </a:solidFill>
                </a:rPr>
                <a:t>|&lt;10</a:t>
              </a:r>
              <a:r>
                <a:rPr lang="en-US" altLang="ja-JP" baseline="30000" dirty="0">
                  <a:solidFill>
                    <a:srgbClr val="FFCC99"/>
                  </a:solidFill>
                </a:rPr>
                <a:t>-2</a:t>
              </a:r>
              <a:r>
                <a:rPr lang="en-US" altLang="ja-JP" dirty="0">
                  <a:solidFill>
                    <a:srgbClr val="FFCC99"/>
                  </a:solidFill>
                </a:rPr>
                <a:t> ,  </a:t>
              </a:r>
              <a:r>
                <a:rPr lang="en-US" altLang="ja-JP" dirty="0">
                  <a:solidFill>
                    <a:srgbClr val="FFCC99"/>
                  </a:solidFill>
                  <a:latin typeface="Symbol" pitchFamily="18" charset="2"/>
                </a:rPr>
                <a:t>l</a:t>
              </a:r>
              <a:r>
                <a:rPr lang="en-US" altLang="ja-JP" dirty="0">
                  <a:solidFill>
                    <a:srgbClr val="FFCC99"/>
                  </a:solidFill>
                </a:rPr>
                <a:t> =0.1 mm </a:t>
              </a:r>
              <a:endParaRPr lang="en-US" altLang="ja-JP" sz="1400" dirty="0">
                <a:solidFill>
                  <a:srgbClr val="FFCC99"/>
                </a:solidFill>
                <a:sym typeface="Wingdings" pitchFamily="2" charset="2"/>
              </a:endParaRPr>
            </a:p>
          </p:txBody>
        </p:sp>
        <p:sp>
          <p:nvSpPr>
            <p:cNvPr id="572438" name="Line 22"/>
            <p:cNvSpPr>
              <a:spLocks noChangeShapeType="1"/>
            </p:cNvSpPr>
            <p:nvPr/>
          </p:nvSpPr>
          <p:spPr bwMode="auto">
            <a:xfrm>
              <a:off x="6497654" y="4689475"/>
              <a:ext cx="360363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572441" name="Line 25"/>
            <p:cNvSpPr>
              <a:spLocks noChangeShapeType="1"/>
            </p:cNvSpPr>
            <p:nvPr/>
          </p:nvSpPr>
          <p:spPr bwMode="auto">
            <a:xfrm flipV="1">
              <a:off x="3500431" y="4795838"/>
              <a:ext cx="2997224" cy="70486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stealth" w="med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308000" y="2560645"/>
            <a:ext cx="7764462" cy="2868606"/>
            <a:chOff x="308000" y="2560645"/>
            <a:chExt cx="7764462" cy="2868606"/>
          </a:xfrm>
        </p:grpSpPr>
        <p:sp>
          <p:nvSpPr>
            <p:cNvPr id="572422" name="Rectangle 6"/>
            <p:cNvSpPr>
              <a:spLocks noChangeArrowheads="1"/>
            </p:cNvSpPr>
            <p:nvPr/>
          </p:nvSpPr>
          <p:spPr bwMode="auto">
            <a:xfrm>
              <a:off x="308000" y="2560645"/>
              <a:ext cx="3600450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dirty="0">
                  <a:solidFill>
                    <a:srgbClr val="F8F8F8"/>
                  </a:solidFill>
                </a:rPr>
                <a:t>初期目標 ：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dirty="0">
                  <a:solidFill>
                    <a:srgbClr val="F8F8F8"/>
                  </a:solidFill>
                </a:rPr>
                <a:t>  </a:t>
              </a:r>
              <a:r>
                <a:rPr kumimoji="0" lang="en-US" altLang="ja-JP" sz="2000" dirty="0">
                  <a:solidFill>
                    <a:srgbClr val="F8F8F8"/>
                  </a:solidFill>
                </a:rPr>
                <a:t>1</a:t>
              </a:r>
              <a:r>
                <a:rPr lang="en-US" altLang="ja-JP" sz="2000" dirty="0">
                  <a:solidFill>
                    <a:srgbClr val="F8F8F8"/>
                  </a:solidFill>
                </a:rPr>
                <a:t>mm</a:t>
              </a:r>
              <a:r>
                <a:rPr lang="ja-JP" altLang="en-US" sz="2000" dirty="0">
                  <a:solidFill>
                    <a:srgbClr val="F8F8F8"/>
                  </a:solidFill>
                </a:rPr>
                <a:t>程度のスケールでの測定 </a:t>
              </a:r>
              <a:endParaRPr lang="ja-JP" altLang="en-US" sz="2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72423" name="Rectangle 7"/>
            <p:cNvSpPr>
              <a:spLocks noChangeArrowheads="1"/>
            </p:cNvSpPr>
            <p:nvPr/>
          </p:nvSpPr>
          <p:spPr bwMode="auto">
            <a:xfrm>
              <a:off x="685797" y="3436942"/>
              <a:ext cx="3457575" cy="3701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dirty="0">
                  <a:solidFill>
                    <a:srgbClr val="FFCCCC"/>
                  </a:solidFill>
                </a:rPr>
                <a:t>|</a:t>
              </a:r>
              <a:r>
                <a:rPr lang="en-US" altLang="ja-JP" dirty="0">
                  <a:solidFill>
                    <a:srgbClr val="FFCCCC"/>
                  </a:solidFill>
                  <a:latin typeface="Symbol" pitchFamily="18" charset="2"/>
                </a:rPr>
                <a:t>a</a:t>
              </a:r>
              <a:r>
                <a:rPr lang="en-US" altLang="ja-JP" dirty="0">
                  <a:solidFill>
                    <a:srgbClr val="FFCCCC"/>
                  </a:solidFill>
                </a:rPr>
                <a:t>|&lt;10</a:t>
              </a:r>
              <a:r>
                <a:rPr lang="en-US" altLang="ja-JP" baseline="30000" dirty="0">
                  <a:solidFill>
                    <a:srgbClr val="FFCCCC"/>
                  </a:solidFill>
                </a:rPr>
                <a:t>-4</a:t>
              </a:r>
              <a:r>
                <a:rPr lang="en-US" altLang="ja-JP" dirty="0">
                  <a:solidFill>
                    <a:srgbClr val="FFCCCC"/>
                  </a:solidFill>
                </a:rPr>
                <a:t> ,  </a:t>
              </a:r>
              <a:r>
                <a:rPr lang="en-US" altLang="ja-JP" dirty="0">
                  <a:solidFill>
                    <a:srgbClr val="FFCCCC"/>
                  </a:solidFill>
                  <a:latin typeface="Symbol" pitchFamily="18" charset="2"/>
                </a:rPr>
                <a:t>l</a:t>
              </a:r>
              <a:r>
                <a:rPr lang="en-US" altLang="ja-JP" dirty="0">
                  <a:solidFill>
                    <a:srgbClr val="FFCCCC"/>
                  </a:solidFill>
                </a:rPr>
                <a:t> =1-3 mm </a:t>
              </a:r>
              <a:endParaRPr lang="en-US" altLang="ja-JP" sz="1400" dirty="0">
                <a:solidFill>
                  <a:srgbClr val="FFCCCC"/>
                </a:solidFill>
                <a:sym typeface="Wingdings" pitchFamily="2" charset="2"/>
              </a:endParaRPr>
            </a:p>
          </p:txBody>
        </p:sp>
        <p:sp>
          <p:nvSpPr>
            <p:cNvPr id="572432" name="Rectangle 16"/>
            <p:cNvSpPr>
              <a:spLocks noChangeArrowheads="1"/>
            </p:cNvSpPr>
            <p:nvPr/>
          </p:nvSpPr>
          <p:spPr bwMode="auto">
            <a:xfrm>
              <a:off x="7640662" y="5059363"/>
              <a:ext cx="400050" cy="369888"/>
            </a:xfrm>
            <a:prstGeom prst="rect">
              <a:avLst/>
            </a:prstGeom>
            <a:solidFill>
              <a:srgbClr val="FF99CC">
                <a:alpha val="50000"/>
              </a:srgb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>
                <a:solidFill>
                  <a:srgbClr val="F8F8F8"/>
                </a:solidFill>
              </a:endParaRPr>
            </a:p>
          </p:txBody>
        </p:sp>
        <p:sp>
          <p:nvSpPr>
            <p:cNvPr id="572433" name="Line 17"/>
            <p:cNvSpPr>
              <a:spLocks noChangeShapeType="1"/>
            </p:cNvSpPr>
            <p:nvPr/>
          </p:nvSpPr>
          <p:spPr bwMode="auto">
            <a:xfrm>
              <a:off x="7640662" y="5308600"/>
              <a:ext cx="431800" cy="0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 dirty="0">
                <a:solidFill>
                  <a:srgbClr val="F8F8F8"/>
                </a:solidFill>
              </a:endParaRPr>
            </a:p>
          </p:txBody>
        </p:sp>
        <p:sp>
          <p:nvSpPr>
            <p:cNvPr id="572435" name="Line 19"/>
            <p:cNvSpPr>
              <a:spLocks noChangeShapeType="1"/>
            </p:cNvSpPr>
            <p:nvPr/>
          </p:nvSpPr>
          <p:spPr bwMode="auto">
            <a:xfrm>
              <a:off x="3571868" y="3571876"/>
              <a:ext cx="4095757" cy="1500198"/>
            </a:xfrm>
            <a:prstGeom prst="line">
              <a:avLst/>
            </a:prstGeom>
            <a:noFill/>
            <a:ln w="38100">
              <a:solidFill>
                <a:srgbClr val="FF5050"/>
              </a:solidFill>
              <a:round/>
              <a:headEnd/>
              <a:tailEnd type="stealth" w="med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>
                <a:solidFill>
                  <a:srgbClr val="F8F8F8"/>
                </a:solidFill>
              </a:endParaRPr>
            </a:p>
          </p:txBody>
        </p:sp>
        <p:sp>
          <p:nvSpPr>
            <p:cNvPr id="572442" name="Rectangle 26"/>
            <p:cNvSpPr>
              <a:spLocks noChangeArrowheads="1"/>
            </p:cNvSpPr>
            <p:nvPr/>
          </p:nvSpPr>
          <p:spPr bwMode="auto">
            <a:xfrm>
              <a:off x="908043" y="3806830"/>
              <a:ext cx="2592387" cy="36317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>
                  <a:solidFill>
                    <a:srgbClr val="F8F8F8"/>
                  </a:solidFill>
                </a:rPr>
                <a:t>(</a:t>
              </a:r>
              <a:r>
                <a:rPr kumimoji="0" lang="ja-JP" altLang="en-US" sz="1600" dirty="0">
                  <a:solidFill>
                    <a:srgbClr val="F8F8F8"/>
                  </a:solidFill>
                </a:rPr>
                <a:t>従来の上限値を</a:t>
              </a:r>
              <a:r>
                <a:rPr kumimoji="0" lang="en-US" altLang="ja-JP" sz="1600" dirty="0">
                  <a:solidFill>
                    <a:srgbClr val="F8F8F8"/>
                  </a:solidFill>
                </a:rPr>
                <a:t>2</a:t>
              </a:r>
              <a:r>
                <a:rPr kumimoji="0" lang="ja-JP" altLang="en-US" sz="1600" dirty="0">
                  <a:solidFill>
                    <a:srgbClr val="F8F8F8"/>
                  </a:solidFill>
                </a:rPr>
                <a:t>桁更新</a:t>
              </a:r>
              <a:r>
                <a:rPr kumimoji="0" lang="en-US" altLang="ja-JP" sz="1600" dirty="0">
                  <a:solidFill>
                    <a:srgbClr val="F8F8F8"/>
                  </a:solidFill>
                </a:rPr>
                <a:t>)</a:t>
              </a:r>
              <a:endParaRPr lang="en-US" altLang="ja-JP" sz="16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15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 bwMode="auto">
          <a:xfrm>
            <a:off x="3643306" y="2214554"/>
            <a:ext cx="5357850" cy="4143404"/>
          </a:xfrm>
          <a:prstGeom prst="roundRect">
            <a:avLst>
              <a:gd name="adj" fmla="val 2073"/>
            </a:avLst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826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実験装置の全体構成</a:t>
            </a:r>
          </a:p>
        </p:txBody>
      </p:sp>
      <p:sp>
        <p:nvSpPr>
          <p:cNvPr id="9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82667" name="Rectangle 1035"/>
          <p:cNvSpPr>
            <a:spLocks noChangeArrowheads="1"/>
          </p:cNvSpPr>
          <p:nvPr/>
        </p:nvSpPr>
        <p:spPr bwMode="auto">
          <a:xfrm>
            <a:off x="395288" y="895623"/>
            <a:ext cx="388937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CCCC"/>
                </a:solidFill>
                <a:sym typeface="Wingdings" pitchFamily="2" charset="2"/>
              </a:rPr>
              <a:t>マイケルソン干渉計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ym typeface="Wingdings" pitchFamily="2" charset="2"/>
              </a:rPr>
              <a:t>    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試験マス両端の差動変動 </a:t>
            </a: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回転</a:t>
            </a: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) 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測定</a:t>
            </a:r>
            <a:r>
              <a:rPr lang="ja-JP" altLang="en-US" sz="1600" dirty="0">
                <a:solidFill>
                  <a:srgbClr val="F8F8F8"/>
                </a:solidFill>
              </a:rPr>
              <a:t>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    光源</a:t>
            </a:r>
            <a:r>
              <a:rPr lang="en-US" altLang="ja-JP" sz="1600" dirty="0">
                <a:solidFill>
                  <a:srgbClr val="F8F8F8"/>
                </a:solidFill>
              </a:rPr>
              <a:t>: Nd:YAG</a:t>
            </a:r>
            <a:r>
              <a:rPr lang="ja-JP" altLang="en-US" sz="1600" dirty="0">
                <a:solidFill>
                  <a:srgbClr val="F8F8F8"/>
                </a:solidFill>
              </a:rPr>
              <a:t>レーザー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             波長 </a:t>
            </a:r>
            <a:r>
              <a:rPr lang="en-US" altLang="ja-JP" sz="1600" dirty="0">
                <a:solidFill>
                  <a:srgbClr val="F8F8F8"/>
                </a:solidFill>
              </a:rPr>
              <a:t>1064nm, </a:t>
            </a:r>
            <a:r>
              <a:rPr lang="ja-JP" altLang="en-US" sz="1600" dirty="0">
                <a:solidFill>
                  <a:srgbClr val="F8F8F8"/>
                </a:solidFill>
              </a:rPr>
              <a:t>出力 </a:t>
            </a:r>
            <a:r>
              <a:rPr lang="en-US" altLang="ja-JP" sz="1600" dirty="0">
                <a:solidFill>
                  <a:srgbClr val="F8F8F8"/>
                </a:solidFill>
              </a:rPr>
              <a:t>50mW</a:t>
            </a:r>
          </a:p>
        </p:txBody>
      </p:sp>
      <p:sp>
        <p:nvSpPr>
          <p:cNvPr id="582668" name="Rectangle 1036"/>
          <p:cNvSpPr>
            <a:spLocks noChangeArrowheads="1"/>
          </p:cNvSpPr>
          <p:nvPr/>
        </p:nvSpPr>
        <p:spPr bwMode="auto">
          <a:xfrm>
            <a:off x="360363" y="2093913"/>
            <a:ext cx="3348037" cy="2774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FFCC"/>
                </a:solidFill>
              </a:rPr>
              <a:t>超伝導体バルク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/>
              <a:t>    </a:t>
            </a:r>
            <a:r>
              <a:rPr lang="ja-JP" altLang="en-US" sz="1600" dirty="0">
                <a:solidFill>
                  <a:srgbClr val="F8F8F8"/>
                </a:solidFill>
              </a:rPr>
              <a:t>直径 </a:t>
            </a:r>
            <a:r>
              <a:rPr lang="en-US" altLang="ja-JP" sz="1600" dirty="0">
                <a:solidFill>
                  <a:srgbClr val="F8F8F8"/>
                </a:solidFill>
              </a:rPr>
              <a:t>600mm, </a:t>
            </a:r>
            <a:r>
              <a:rPr lang="ja-JP" altLang="en-US" sz="1600" dirty="0">
                <a:solidFill>
                  <a:srgbClr val="F8F8F8"/>
                </a:solidFill>
              </a:rPr>
              <a:t>厚さ </a:t>
            </a:r>
            <a:r>
              <a:rPr lang="en-US" altLang="ja-JP" sz="1600" dirty="0">
                <a:solidFill>
                  <a:srgbClr val="F8F8F8"/>
                </a:solidFill>
              </a:rPr>
              <a:t>20mm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/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/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/>
              <a:t>    </a:t>
            </a:r>
            <a:r>
              <a:rPr lang="ja-JP" altLang="en-US" sz="1600" dirty="0">
                <a:solidFill>
                  <a:srgbClr val="F8F8F8"/>
                </a:solidFill>
              </a:rPr>
              <a:t>転移温度 </a:t>
            </a:r>
            <a:r>
              <a:rPr lang="en-US" altLang="ja-JP" sz="1600" dirty="0">
                <a:solidFill>
                  <a:srgbClr val="F8F8F8"/>
                </a:solidFill>
              </a:rPr>
              <a:t>~92K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dirty="0"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FFCC"/>
                </a:solidFill>
                <a:sym typeface="Wingdings" pitchFamily="2" charset="2"/>
              </a:rPr>
              <a:t> </a:t>
            </a:r>
            <a:r>
              <a:rPr lang="ja-JP" altLang="en-US" sz="1600" dirty="0">
                <a:solidFill>
                  <a:srgbClr val="CCFFCC"/>
                </a:solidFill>
                <a:sym typeface="Wingdings" pitchFamily="2" charset="2"/>
              </a:rPr>
              <a:t>パルス管冷凍機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ym typeface="Wingdings" pitchFamily="2" charset="2"/>
              </a:rPr>
              <a:t>　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 最低到達温度 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~40K</a:t>
            </a:r>
            <a:endParaRPr lang="en-US" altLang="ja-JP" sz="1600" dirty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    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バルブユニット分離  低振動化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    柔軟ヒートリンクによる防振</a:t>
            </a:r>
          </a:p>
        </p:txBody>
      </p:sp>
      <p:sp>
        <p:nvSpPr>
          <p:cNvPr id="582670" name="Rectangle 1038"/>
          <p:cNvSpPr>
            <a:spLocks noChangeArrowheads="1"/>
          </p:cNvSpPr>
          <p:nvPr/>
        </p:nvSpPr>
        <p:spPr bwMode="auto">
          <a:xfrm>
            <a:off x="4573588" y="895623"/>
            <a:ext cx="374332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FCCFF"/>
                </a:solidFill>
              </a:rPr>
              <a:t>真空槽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/>
              <a:t>   </a:t>
            </a:r>
            <a:r>
              <a:rPr lang="ja-JP" altLang="en-US" sz="1600" dirty="0">
                <a:solidFill>
                  <a:srgbClr val="F8F8F8"/>
                </a:solidFill>
              </a:rPr>
              <a:t>直径</a:t>
            </a:r>
            <a:r>
              <a:rPr lang="en-US" altLang="ja-JP" sz="1600" dirty="0">
                <a:solidFill>
                  <a:srgbClr val="F8F8F8"/>
                </a:solidFill>
              </a:rPr>
              <a:t>600mm</a:t>
            </a:r>
            <a:r>
              <a:rPr lang="ja-JP" altLang="en-US" sz="1600" dirty="0">
                <a:solidFill>
                  <a:srgbClr val="F8F8F8"/>
                </a:solidFill>
              </a:rPr>
              <a:t>円筒形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   真空度 </a:t>
            </a:r>
            <a:r>
              <a:rPr lang="en-US" altLang="ja-JP" sz="1600" dirty="0" smtClean="0">
                <a:solidFill>
                  <a:srgbClr val="F8F8F8"/>
                </a:solidFill>
              </a:rPr>
              <a:t>10</a:t>
            </a:r>
            <a:r>
              <a:rPr lang="en-US" altLang="ja-JP" sz="1600" baseline="30000" dirty="0" smtClean="0">
                <a:solidFill>
                  <a:srgbClr val="F8F8F8"/>
                </a:solidFill>
              </a:rPr>
              <a:t>-5</a:t>
            </a:r>
            <a:r>
              <a:rPr lang="en-US" altLang="ja-JP" sz="1600" dirty="0" smtClean="0">
                <a:solidFill>
                  <a:srgbClr val="F8F8F8"/>
                </a:solidFill>
              </a:rPr>
              <a:t> </a:t>
            </a:r>
            <a:r>
              <a:rPr lang="en-US" altLang="ja-JP" sz="1600" dirty="0">
                <a:solidFill>
                  <a:srgbClr val="F8F8F8"/>
                </a:solidFill>
              </a:rPr>
              <a:t>Pa  </a:t>
            </a: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 (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ターボポンプ</a:t>
            </a: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)</a:t>
            </a:r>
            <a:r>
              <a:rPr lang="en-US" altLang="ja-JP" sz="1600" dirty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8F8F8"/>
                </a:solidFill>
              </a:rPr>
              <a:t>   </a:t>
            </a:r>
            <a:r>
              <a:rPr lang="ja-JP" altLang="en-US" sz="1600" dirty="0">
                <a:solidFill>
                  <a:srgbClr val="F8F8F8"/>
                </a:solidFill>
              </a:rPr>
              <a:t>防音・断熱シールド内に設置        </a:t>
            </a:r>
          </a:p>
        </p:txBody>
      </p:sp>
      <p:sp>
        <p:nvSpPr>
          <p:cNvPr id="582671" name="Rectangle 1039"/>
          <p:cNvSpPr>
            <a:spLocks noChangeArrowheads="1"/>
          </p:cNvSpPr>
          <p:nvPr/>
        </p:nvSpPr>
        <p:spPr bwMode="auto">
          <a:xfrm>
            <a:off x="468313" y="5019675"/>
            <a:ext cx="3743325" cy="14335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CCECFF"/>
                </a:solidFill>
              </a:rPr>
              <a:t>棒状ねじれ秤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   長さ</a:t>
            </a:r>
            <a:r>
              <a:rPr lang="en-US" altLang="ja-JP" sz="1600" dirty="0">
                <a:solidFill>
                  <a:srgbClr val="F8F8F8"/>
                </a:solidFill>
              </a:rPr>
              <a:t>500mm</a:t>
            </a:r>
            <a:r>
              <a:rPr lang="ja-JP" altLang="en-US" sz="1600" dirty="0">
                <a:solidFill>
                  <a:srgbClr val="F8F8F8"/>
                </a:solidFill>
              </a:rPr>
              <a:t>程度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   先端にテストマスを設置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　 ソースマス形状を工夫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F8F8F8"/>
                </a:solidFill>
              </a:rPr>
              <a:t>         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en-US" altLang="ja-JP" sz="1600" dirty="0">
                <a:solidFill>
                  <a:srgbClr val="F8F8F8"/>
                </a:solidFill>
              </a:rPr>
              <a:t>Null</a:t>
            </a:r>
            <a:r>
              <a:rPr lang="ja-JP" altLang="en-US" sz="1600" dirty="0">
                <a:solidFill>
                  <a:srgbClr val="F8F8F8"/>
                </a:solidFill>
              </a:rPr>
              <a:t>測定を行う</a:t>
            </a:r>
          </a:p>
        </p:txBody>
      </p:sp>
      <p:sp>
        <p:nvSpPr>
          <p:cNvPr id="582672" name="Text Box 1040"/>
          <p:cNvSpPr txBox="1">
            <a:spLocks noChangeArrowheads="1"/>
          </p:cNvSpPr>
          <p:nvPr/>
        </p:nvSpPr>
        <p:spPr bwMode="auto">
          <a:xfrm>
            <a:off x="827088" y="2649538"/>
            <a:ext cx="2771775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</a:rPr>
              <a:t>Gd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1</a:t>
            </a:r>
            <a:r>
              <a:rPr lang="en-US" altLang="ja-JP" sz="1400" dirty="0">
                <a:solidFill>
                  <a:srgbClr val="FFFFCC"/>
                </a:solidFill>
              </a:rPr>
              <a:t>Ba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2</a:t>
            </a:r>
            <a:r>
              <a:rPr lang="en-US" altLang="ja-JP" sz="1400" dirty="0">
                <a:solidFill>
                  <a:srgbClr val="FFFFCC"/>
                </a:solidFill>
              </a:rPr>
              <a:t>Cu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3</a:t>
            </a:r>
            <a:r>
              <a:rPr lang="en-US" altLang="ja-JP" sz="1400" dirty="0">
                <a:solidFill>
                  <a:srgbClr val="FFFFCC"/>
                </a:solidFill>
              </a:rPr>
              <a:t>O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6.9   </a:t>
            </a:r>
            <a:r>
              <a:rPr lang="en-US" altLang="ja-JP" sz="1400" dirty="0">
                <a:solidFill>
                  <a:srgbClr val="FFFFCC"/>
                </a:solidFill>
              </a:rPr>
              <a:t> : 70.9%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</a:rPr>
              <a:t>Gd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2</a:t>
            </a:r>
            <a:r>
              <a:rPr lang="en-US" altLang="ja-JP" sz="1400" dirty="0">
                <a:solidFill>
                  <a:srgbClr val="FFFFCC"/>
                </a:solidFill>
              </a:rPr>
              <a:t>Ba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1</a:t>
            </a:r>
            <a:r>
              <a:rPr lang="en-US" altLang="ja-JP" sz="1400" dirty="0">
                <a:solidFill>
                  <a:srgbClr val="FFFFCC"/>
                </a:solidFill>
              </a:rPr>
              <a:t>Cu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1</a:t>
            </a:r>
            <a:r>
              <a:rPr lang="en-US" altLang="ja-JP" sz="1400" dirty="0">
                <a:solidFill>
                  <a:srgbClr val="FFFFCC"/>
                </a:solidFill>
              </a:rPr>
              <a:t>O</a:t>
            </a:r>
            <a:r>
              <a:rPr lang="en-US" altLang="ja-JP" sz="1400" baseline="-25000" dirty="0">
                <a:solidFill>
                  <a:srgbClr val="FFFFCC"/>
                </a:solidFill>
              </a:rPr>
              <a:t>7     </a:t>
            </a:r>
            <a:r>
              <a:rPr lang="en-US" altLang="ja-JP" sz="1400" dirty="0">
                <a:solidFill>
                  <a:srgbClr val="FFFFCC"/>
                </a:solidFill>
              </a:rPr>
              <a:t>  : 19.2%</a:t>
            </a:r>
          </a:p>
        </p:txBody>
      </p:sp>
      <p:pic>
        <p:nvPicPr>
          <p:cNvPr id="953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328" y="2285992"/>
            <a:ext cx="5272456" cy="400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49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Experimental Setup</a:t>
            </a:r>
            <a:endParaRPr lang="ja-JP" altLang="en-US" dirty="0"/>
          </a:p>
        </p:txBody>
      </p:sp>
      <p:sp>
        <p:nvSpPr>
          <p:cNvPr id="1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dirty="0" smtClean="0"/>
              <a:t>(2011</a:t>
            </a:r>
            <a:r>
              <a:rPr lang="zh-CN" altLang="en-US" smtClean="0"/>
              <a:t>年</a:t>
            </a:r>
            <a:r>
              <a:rPr lang="en-US" altLang="zh-CN" dirty="0" smtClean="0"/>
              <a:t>9</a:t>
            </a:r>
            <a:r>
              <a:rPr lang="zh-CN" altLang="en-US" smtClean="0"/>
              <a:t>月</a:t>
            </a:r>
            <a:r>
              <a:rPr lang="en-US" altLang="zh-CN" dirty="0" smtClean="0"/>
              <a:t>8</a:t>
            </a:r>
            <a:r>
              <a:rPr lang="zh-CN" altLang="en-US" smtClean="0"/>
              <a:t>日</a:t>
            </a:r>
            <a:r>
              <a:rPr lang="en-US" altLang="zh-CN" dirty="0" smtClean="0"/>
              <a:t>, </a:t>
            </a:r>
            <a:r>
              <a:rPr lang="zh-CN" altLang="en-US" smtClean="0"/>
              <a:t>京都大学</a:t>
            </a:r>
            <a:r>
              <a:rPr lang="en-US" altLang="zh-CN" dirty="0" smtClean="0"/>
              <a:t>)</a:t>
            </a:r>
            <a:endParaRPr lang="en-US" altLang="ja-JP" dirty="0"/>
          </a:p>
        </p:txBody>
      </p:sp>
      <p:pic>
        <p:nvPicPr>
          <p:cNvPr id="37" name="Picture 17" descr="C:\Users\ando\Desktop\IMG_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927" y="938046"/>
            <a:ext cx="7225887" cy="5419912"/>
          </a:xfrm>
          <a:prstGeom prst="rect">
            <a:avLst/>
          </a:prstGeom>
          <a:noFill/>
        </p:spPr>
      </p:pic>
      <p:sp>
        <p:nvSpPr>
          <p:cNvPr id="38" name="角丸四角形 37"/>
          <p:cNvSpPr/>
          <p:nvPr/>
        </p:nvSpPr>
        <p:spPr bwMode="auto">
          <a:xfrm>
            <a:off x="1525464" y="1875630"/>
            <a:ext cx="1275114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7075962" y="1050556"/>
            <a:ext cx="1125101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5875854" y="2025644"/>
            <a:ext cx="1050094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角丸四角形 40"/>
          <p:cNvSpPr/>
          <p:nvPr/>
        </p:nvSpPr>
        <p:spPr bwMode="auto">
          <a:xfrm>
            <a:off x="6475908" y="2513187"/>
            <a:ext cx="1200108" cy="262524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5800848" y="2975466"/>
            <a:ext cx="937584" cy="225020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4375720" y="2625697"/>
            <a:ext cx="90008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2463048" y="2888221"/>
            <a:ext cx="146263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5463317" y="5363443"/>
            <a:ext cx="900081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5650834" y="3638288"/>
            <a:ext cx="1312618" cy="412537"/>
          </a:xfrm>
          <a:prstGeom prst="roundRect">
            <a:avLst/>
          </a:prstGeom>
          <a:solidFill>
            <a:sysClr val="window" lastClr="FFFFFF">
              <a:lumMod val="95000"/>
              <a:alpha val="50000"/>
            </a:sys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buNone/>
            </a:pPr>
            <a:endParaRPr kumimoji="1" lang="ja-JP" alt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5913358" y="2025644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Cryocooler</a:t>
            </a: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6475908" y="2513187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Vacuum Tank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2463048" y="2850718"/>
            <a:ext cx="165014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Laser source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and input optics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1487960" y="1875630"/>
            <a:ext cx="165014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Control circuits</a:t>
            </a: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5650834" y="3600784"/>
            <a:ext cx="165014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Michelson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interferometer</a:t>
            </a: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5800847" y="2963228"/>
            <a:ext cx="1012591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Test mass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113465" y="1033212"/>
            <a:ext cx="11626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Clean booth</a:t>
            </a: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4375720" y="2601980"/>
            <a:ext cx="1012591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Super-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conductor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5425814" y="5339725"/>
            <a:ext cx="1012591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Test mass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     driver</a:t>
            </a: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5388311" y="6076007"/>
            <a:ext cx="3112779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9966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February 2010 at Kyoto University</a:t>
            </a:r>
          </a:p>
        </p:txBody>
      </p:sp>
    </p:spTree>
    <p:extLst>
      <p:ext uri="{BB962C8B-B14F-4D97-AF65-F5344CB8AC3E}">
        <p14:creationId xmlns:p14="http://schemas.microsoft.com/office/powerpoint/2010/main" val="11316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 bwMode="auto">
          <a:xfrm>
            <a:off x="899592" y="2967335"/>
            <a:ext cx="3572470" cy="3413993"/>
          </a:xfrm>
          <a:prstGeom prst="roundRect">
            <a:avLst>
              <a:gd name="adj" fmla="val 6289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4959970" y="2969914"/>
            <a:ext cx="3572470" cy="3413993"/>
          </a:xfrm>
          <a:prstGeom prst="roundRect">
            <a:avLst>
              <a:gd name="adj" fmla="val 6289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ソースマスとテストマス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683568" y="951111"/>
            <a:ext cx="68819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400" dirty="0" smtClean="0">
                <a:solidFill>
                  <a:srgbClr val="F8F8F8"/>
                </a:solidFill>
              </a:rPr>
              <a:t>・ </a:t>
            </a:r>
            <a:r>
              <a:rPr lang="en-US" altLang="ja-JP" sz="2400" dirty="0" smtClean="0">
                <a:solidFill>
                  <a:srgbClr val="F8F8F8"/>
                </a:solidFill>
              </a:rPr>
              <a:t>Null</a:t>
            </a:r>
            <a:r>
              <a:rPr lang="ja-JP" altLang="en-US" sz="2400" dirty="0" smtClean="0">
                <a:solidFill>
                  <a:srgbClr val="F8F8F8"/>
                </a:solidFill>
              </a:rPr>
              <a:t>測定を目指す</a:t>
            </a:r>
            <a:endParaRPr lang="ja-JP" altLang="en-US" sz="2400" dirty="0">
              <a:solidFill>
                <a:srgbClr val="F8F8F8"/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971600" y="1455167"/>
            <a:ext cx="688198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測定結果からニュートン重力成分を差し引く </a:t>
            </a:r>
            <a:endParaRPr lang="en-US" altLang="ja-JP" sz="2000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系統誤差などの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影響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を受けやすい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6" name="右矢印 5"/>
          <p:cNvSpPr/>
          <p:nvPr/>
        </p:nvSpPr>
        <p:spPr bwMode="auto">
          <a:xfrm>
            <a:off x="1115616" y="2348880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434428" y="2309971"/>
            <a:ext cx="68819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ニュートン</a:t>
            </a:r>
            <a:r>
              <a:rPr lang="ja-JP" altLang="en-US" sz="2000" dirty="0" smtClean="0">
                <a:solidFill>
                  <a:srgbClr val="F8F8F8"/>
                </a:solidFill>
              </a:rPr>
              <a:t>重力場が測定結果に表れないような測定系にしておく</a:t>
            </a:r>
            <a:endParaRPr lang="en-US" altLang="ja-JP" sz="2000" dirty="0" smtClean="0">
              <a:solidFill>
                <a:srgbClr val="F8F8F8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58998" y="2967335"/>
            <a:ext cx="416107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理想形 </a:t>
            </a:r>
            <a:endParaRPr lang="en-US" altLang="ja-JP" sz="2000" dirty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</a:rPr>
              <a:t>ソースマス</a:t>
            </a:r>
            <a:r>
              <a:rPr lang="en-US" altLang="ja-JP" sz="2000" dirty="0" smtClean="0">
                <a:solidFill>
                  <a:srgbClr val="F8F8F8"/>
                </a:solidFill>
              </a:rPr>
              <a:t>: </a:t>
            </a:r>
            <a:r>
              <a:rPr lang="ja-JP" altLang="en-US" sz="2000" dirty="0" smtClean="0">
                <a:solidFill>
                  <a:srgbClr val="F8F8F8"/>
                </a:solidFill>
              </a:rPr>
              <a:t>球殻</a:t>
            </a: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テストマス</a:t>
            </a:r>
            <a:r>
              <a:rPr lang="en-US" altLang="ja-JP" sz="2000" dirty="0" smtClean="0">
                <a:solidFill>
                  <a:srgbClr val="F8F8F8"/>
                </a:solidFill>
              </a:rPr>
              <a:t>: </a:t>
            </a:r>
            <a:r>
              <a:rPr lang="ja-JP" altLang="en-US" sz="2000" dirty="0" smtClean="0">
                <a:solidFill>
                  <a:srgbClr val="F8F8F8"/>
                </a:solidFill>
              </a:rPr>
              <a:t>その内部のマス</a:t>
            </a:r>
            <a:endParaRPr lang="en-US" altLang="ja-JP" sz="2000" dirty="0" smtClean="0">
              <a:solidFill>
                <a:srgbClr val="F8F8F8"/>
              </a:solidFill>
            </a:endParaRPr>
          </a:p>
        </p:txBody>
      </p:sp>
      <p:sp>
        <p:nvSpPr>
          <p:cNvPr id="18" name="円/楕円 17"/>
          <p:cNvSpPr/>
          <p:nvPr/>
        </p:nvSpPr>
        <p:spPr bwMode="auto">
          <a:xfrm>
            <a:off x="1619672" y="4221088"/>
            <a:ext cx="1656184" cy="1584176"/>
          </a:xfrm>
          <a:prstGeom prst="ellipse">
            <a:avLst/>
          </a:prstGeom>
          <a:noFill/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円/楕円 18"/>
          <p:cNvSpPr/>
          <p:nvPr/>
        </p:nvSpPr>
        <p:spPr bwMode="auto">
          <a:xfrm>
            <a:off x="2195736" y="4797152"/>
            <a:ext cx="180000" cy="180000"/>
          </a:xfrm>
          <a:prstGeom prst="ellipse">
            <a:avLst/>
          </a:prstGeom>
          <a:solidFill>
            <a:srgbClr val="6699FF"/>
          </a:soli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1211398" y="5901079"/>
            <a:ext cx="343261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球</a:t>
            </a:r>
            <a:r>
              <a:rPr lang="ja-JP" altLang="en-US" sz="2000" dirty="0" smtClean="0">
                <a:solidFill>
                  <a:srgbClr val="F8F8F8"/>
                </a:solidFill>
              </a:rPr>
              <a:t>殻内部は一様ポテンシャル</a:t>
            </a:r>
            <a:endParaRPr lang="en-US" altLang="ja-JP" sz="2000" dirty="0" smtClean="0">
              <a:solidFill>
                <a:srgbClr val="F8F8F8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 bwMode="auto">
          <a:xfrm>
            <a:off x="3491880" y="4797152"/>
            <a:ext cx="0" cy="57606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6699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5163454" y="2996952"/>
            <a:ext cx="358501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現実的</a:t>
            </a:r>
            <a:r>
              <a:rPr lang="ja-JP" altLang="en-US" sz="2000" dirty="0" smtClean="0">
                <a:solidFill>
                  <a:srgbClr val="F8F8F8"/>
                </a:solidFill>
              </a:rPr>
              <a:t>な系 </a:t>
            </a:r>
            <a:endParaRPr lang="en-US" altLang="ja-JP" sz="2000" dirty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 </a:t>
            </a:r>
            <a:r>
              <a:rPr lang="ja-JP" altLang="en-US" sz="2000" dirty="0" smtClean="0">
                <a:solidFill>
                  <a:srgbClr val="F8F8F8"/>
                </a:solidFill>
              </a:rPr>
              <a:t>ソースマス</a:t>
            </a:r>
            <a:r>
              <a:rPr lang="en-US" altLang="ja-JP" sz="2000" dirty="0" smtClean="0">
                <a:solidFill>
                  <a:srgbClr val="F8F8F8"/>
                </a:solidFill>
              </a:rPr>
              <a:t>:  </a:t>
            </a:r>
            <a:r>
              <a:rPr lang="ja-JP" altLang="en-US" sz="2000" dirty="0" smtClean="0">
                <a:solidFill>
                  <a:srgbClr val="F8F8F8"/>
                </a:solidFill>
              </a:rPr>
              <a:t>円柱形</a:t>
            </a: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テストマス</a:t>
            </a:r>
            <a:r>
              <a:rPr lang="en-US" altLang="ja-JP" sz="2000" dirty="0" smtClean="0">
                <a:solidFill>
                  <a:srgbClr val="F8F8F8"/>
                </a:solidFill>
              </a:rPr>
              <a:t>:  </a:t>
            </a:r>
            <a:r>
              <a:rPr lang="ja-JP" altLang="en-US" sz="2000" dirty="0" smtClean="0">
                <a:solidFill>
                  <a:srgbClr val="F8F8F8"/>
                </a:solidFill>
              </a:rPr>
              <a:t>円筒形</a:t>
            </a:r>
            <a:endParaRPr lang="en-US" altLang="ja-JP" sz="2000" dirty="0" smtClean="0">
              <a:solidFill>
                <a:srgbClr val="F8F8F8"/>
              </a:solidFill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5724128" y="4250705"/>
            <a:ext cx="1656184" cy="1584176"/>
          </a:xfrm>
          <a:prstGeom prst="ellipse">
            <a:avLst/>
          </a:prstGeom>
          <a:noFill/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5" name="円/楕円 24"/>
          <p:cNvSpPr/>
          <p:nvPr/>
        </p:nvSpPr>
        <p:spPr bwMode="auto">
          <a:xfrm>
            <a:off x="6300192" y="4826769"/>
            <a:ext cx="180000" cy="180000"/>
          </a:xfrm>
          <a:prstGeom prst="ellipse">
            <a:avLst/>
          </a:prstGeom>
          <a:solidFill>
            <a:srgbClr val="6699FF"/>
          </a:soli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5148064" y="5919663"/>
            <a:ext cx="343261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円筒</a:t>
            </a:r>
            <a:r>
              <a:rPr lang="ja-JP" altLang="en-US" sz="2000" dirty="0" smtClean="0">
                <a:solidFill>
                  <a:srgbClr val="F8F8F8"/>
                </a:solidFill>
              </a:rPr>
              <a:t>内部では、力</a:t>
            </a:r>
            <a:r>
              <a:rPr lang="ja-JP" altLang="en-US" sz="2000" dirty="0">
                <a:solidFill>
                  <a:srgbClr val="F8F8F8"/>
                </a:solidFill>
              </a:rPr>
              <a:t>が</a:t>
            </a:r>
            <a:r>
              <a:rPr lang="ja-JP" altLang="en-US" sz="2000" dirty="0" smtClean="0">
                <a:solidFill>
                  <a:srgbClr val="F8F8F8"/>
                </a:solidFill>
              </a:rPr>
              <a:t>キャンセル</a:t>
            </a:r>
            <a:endParaRPr lang="en-US" altLang="ja-JP" sz="2000" dirty="0" smtClean="0">
              <a:solidFill>
                <a:srgbClr val="F8F8F8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6660232" y="4653136"/>
            <a:ext cx="0" cy="57606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6699FF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1165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ソースマスとテストマス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9552" y="908720"/>
            <a:ext cx="273630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ソースマスと駆動部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83568" y="1340768"/>
            <a:ext cx="3888432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・ソースマス 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    タングステン棒に金メッキ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直径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6mm,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長さ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・駆動部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PZT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ステージ     レンジ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500</a:t>
            </a:r>
            <a:r>
              <a:rPr lang="en-US" altLang="ja-JP" sz="2000" dirty="0" smtClean="0">
                <a:solidFill>
                  <a:srgbClr val="F8F8F8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m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4860032" y="1095127"/>
            <a:ext cx="324036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テストマスとねじれ振り子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4860032" y="1628800"/>
            <a:ext cx="3888432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テストマス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力を受ける部分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: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円筒形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       タングステンに金メッキ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外径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15 mm,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内径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13 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高さ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15 mm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96136" y="3645024"/>
            <a:ext cx="2367417" cy="230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36546"/>
            <a:ext cx="2376264" cy="32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1031"/>
          <p:cNvSpPr>
            <a:spLocks noChangeArrowheads="1"/>
          </p:cNvSpPr>
          <p:nvPr/>
        </p:nvSpPr>
        <p:spPr bwMode="auto">
          <a:xfrm>
            <a:off x="467544" y="4859868"/>
            <a:ext cx="194421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ソースマス</a:t>
            </a:r>
            <a:endParaRPr lang="ja-JP" alt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直線矢印コネクタ 32"/>
          <p:cNvCxnSpPr/>
          <p:nvPr/>
        </p:nvCxnSpPr>
        <p:spPr bwMode="auto">
          <a:xfrm flipV="1">
            <a:off x="1619672" y="4906035"/>
            <a:ext cx="1224136" cy="13849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直線矢印コネクタ 33"/>
          <p:cNvCxnSpPr/>
          <p:nvPr/>
        </p:nvCxnSpPr>
        <p:spPr bwMode="auto">
          <a:xfrm flipV="1">
            <a:off x="1691680" y="3789040"/>
            <a:ext cx="1224136" cy="13849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Rectangle 1031"/>
          <p:cNvSpPr>
            <a:spLocks noChangeArrowheads="1"/>
          </p:cNvSpPr>
          <p:nvPr/>
        </p:nvSpPr>
        <p:spPr bwMode="auto">
          <a:xfrm>
            <a:off x="683568" y="3717032"/>
            <a:ext cx="194421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シールド</a:t>
            </a:r>
            <a:endParaRPr lang="ja-JP" alt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1031"/>
          <p:cNvSpPr>
            <a:spLocks noChangeArrowheads="1"/>
          </p:cNvSpPr>
          <p:nvPr/>
        </p:nvSpPr>
        <p:spPr bwMode="auto">
          <a:xfrm>
            <a:off x="467544" y="5373216"/>
            <a:ext cx="194421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PZT</a:t>
            </a:r>
            <a:r>
              <a:rPr lang="ja-JP" alt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ステージ</a:t>
            </a:r>
            <a:endParaRPr lang="ja-JP" alt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7" name="直線矢印コネクタ 36"/>
          <p:cNvCxnSpPr/>
          <p:nvPr/>
        </p:nvCxnSpPr>
        <p:spPr bwMode="auto">
          <a:xfrm>
            <a:off x="1835696" y="5742548"/>
            <a:ext cx="792088" cy="13472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897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振り子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83568" y="1052736"/>
            <a:ext cx="604867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・ねじれ振り子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超伝導磁気浮上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, 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腕の長さ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~110 mm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94879"/>
            <a:ext cx="3771227" cy="441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31"/>
          <p:cNvSpPr>
            <a:spLocks noChangeArrowheads="1"/>
          </p:cNvSpPr>
          <p:nvPr/>
        </p:nvSpPr>
        <p:spPr bwMode="auto">
          <a:xfrm>
            <a:off x="1331640" y="2276872"/>
            <a:ext cx="1944216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永久磁石</a:t>
            </a:r>
            <a:endParaRPr lang="en-US" altLang="ja-JP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周囲に鉄ヨーク</a:t>
            </a:r>
            <a:r>
              <a:rPr lang="en-US" altLang="ja-JP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1031"/>
          <p:cNvSpPr>
            <a:spLocks noChangeArrowheads="1"/>
          </p:cNvSpPr>
          <p:nvPr/>
        </p:nvSpPr>
        <p:spPr bwMode="auto">
          <a:xfrm>
            <a:off x="1187624" y="3717032"/>
            <a:ext cx="194421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テストマス</a:t>
            </a:r>
            <a:endParaRPr lang="ja-JP" alt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31"/>
          <p:cNvSpPr>
            <a:spLocks noChangeArrowheads="1"/>
          </p:cNvSpPr>
          <p:nvPr/>
        </p:nvSpPr>
        <p:spPr bwMode="auto">
          <a:xfrm>
            <a:off x="899592" y="4509120"/>
            <a:ext cx="194421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干渉計用 鏡</a:t>
            </a:r>
            <a:endParaRPr lang="ja-JP" alt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直線矢印コネクタ 5"/>
          <p:cNvCxnSpPr/>
          <p:nvPr/>
        </p:nvCxnSpPr>
        <p:spPr bwMode="auto">
          <a:xfrm flipV="1">
            <a:off x="3131840" y="2276872"/>
            <a:ext cx="1728192" cy="32316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直線矢印コネクタ 13"/>
          <p:cNvCxnSpPr/>
          <p:nvPr/>
        </p:nvCxnSpPr>
        <p:spPr bwMode="auto">
          <a:xfrm>
            <a:off x="2267744" y="3933057"/>
            <a:ext cx="1296144" cy="36003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直線矢印コネクタ 15"/>
          <p:cNvCxnSpPr/>
          <p:nvPr/>
        </p:nvCxnSpPr>
        <p:spPr bwMode="auto">
          <a:xfrm>
            <a:off x="2339752" y="4725145"/>
            <a:ext cx="1080120" cy="36003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031"/>
          <p:cNvSpPr>
            <a:spLocks noChangeArrowheads="1"/>
          </p:cNvSpPr>
          <p:nvPr/>
        </p:nvSpPr>
        <p:spPr bwMode="auto">
          <a:xfrm>
            <a:off x="1475656" y="5723964"/>
            <a:ext cx="194421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銅製おもり</a:t>
            </a:r>
            <a:endParaRPr lang="ja-JP" alt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>
            <a:off x="2699792" y="5877273"/>
            <a:ext cx="2304256" cy="31357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624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71538" y="1988840"/>
            <a:ext cx="7748934" cy="2520012"/>
          </a:xfrm>
          <a:prstGeom prst="roundRect">
            <a:avLst>
              <a:gd name="adj" fmla="val 6289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力の計算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1506436" y="1484784"/>
            <a:ext cx="688198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数値積分に</a:t>
            </a:r>
            <a:r>
              <a:rPr lang="ja-JP" altLang="en-US" sz="2000" dirty="0" smtClean="0">
                <a:solidFill>
                  <a:srgbClr val="F8F8F8"/>
                </a:solidFill>
              </a:rPr>
              <a:t>よって</a:t>
            </a:r>
            <a:r>
              <a:rPr lang="ja-JP" altLang="en-US" sz="2000" dirty="0">
                <a:solidFill>
                  <a:srgbClr val="F8F8F8"/>
                </a:solidFill>
              </a:rPr>
              <a:t>ポテンシャル</a:t>
            </a:r>
            <a:r>
              <a:rPr lang="ja-JP" altLang="en-US" sz="2000" dirty="0" smtClean="0">
                <a:solidFill>
                  <a:srgbClr val="F8F8F8"/>
                </a:solidFill>
              </a:rPr>
              <a:t>を計算 </a:t>
            </a:r>
            <a:r>
              <a:rPr lang="en-US" altLang="ja-JP" sz="2000" dirty="0" smtClean="0">
                <a:solidFill>
                  <a:srgbClr val="F8F8F8"/>
                </a:solidFill>
              </a:rPr>
              <a:t>(6</a:t>
            </a:r>
            <a:r>
              <a:rPr lang="ja-JP" altLang="en-US" sz="2000" dirty="0">
                <a:solidFill>
                  <a:srgbClr val="F8F8F8"/>
                </a:solidFill>
              </a:rPr>
              <a:t>重積分</a:t>
            </a:r>
            <a:r>
              <a:rPr lang="en-US" altLang="ja-JP" sz="2000" dirty="0" smtClean="0">
                <a:solidFill>
                  <a:srgbClr val="F8F8F8"/>
                </a:solidFill>
              </a:rPr>
              <a:t>)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259632" y="2134375"/>
            <a:ext cx="40005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ニュートン重力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259632" y="3068960"/>
            <a:ext cx="40005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湯川ポテンシャル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402" y="2194083"/>
            <a:ext cx="3744416" cy="58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6" y="2924944"/>
            <a:ext cx="4912010" cy="64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51720" y="3717032"/>
            <a:ext cx="4968552" cy="7918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B2B2B2"/>
                </a:solidFill>
              </a:rPr>
              <a:t>V</a:t>
            </a:r>
            <a:r>
              <a:rPr lang="en-US" altLang="ja-JP" sz="2000" baseline="-25000" dirty="0" smtClean="0">
                <a:solidFill>
                  <a:srgbClr val="B2B2B2"/>
                </a:solidFill>
              </a:rPr>
              <a:t>1</a:t>
            </a:r>
            <a:r>
              <a:rPr lang="en-US" altLang="ja-JP" sz="2000" dirty="0" smtClean="0">
                <a:solidFill>
                  <a:srgbClr val="B2B2B2"/>
                </a:solidFill>
              </a:rPr>
              <a:t>, V</a:t>
            </a:r>
            <a:r>
              <a:rPr lang="en-US" altLang="ja-JP" sz="2000" baseline="-25000" dirty="0" smtClean="0">
                <a:solidFill>
                  <a:srgbClr val="B2B2B2"/>
                </a:solidFill>
              </a:rPr>
              <a:t>2</a:t>
            </a:r>
            <a:r>
              <a:rPr lang="en-US" altLang="ja-JP" sz="2000" dirty="0" smtClean="0">
                <a:solidFill>
                  <a:srgbClr val="B2B2B2"/>
                </a:solidFill>
              </a:rPr>
              <a:t> : </a:t>
            </a:r>
            <a:r>
              <a:rPr lang="ja-JP" altLang="en-US" sz="2000" dirty="0" smtClean="0">
                <a:solidFill>
                  <a:srgbClr val="B2B2B2"/>
                </a:solidFill>
              </a:rPr>
              <a:t>ソースマス</a:t>
            </a:r>
            <a:r>
              <a:rPr lang="en-US" altLang="ja-JP" sz="2000" dirty="0" smtClean="0">
                <a:solidFill>
                  <a:srgbClr val="B2B2B2"/>
                </a:solidFill>
              </a:rPr>
              <a:t>, </a:t>
            </a:r>
            <a:r>
              <a:rPr lang="ja-JP" altLang="en-US" sz="2000" dirty="0" smtClean="0">
                <a:solidFill>
                  <a:srgbClr val="B2B2B2"/>
                </a:solidFill>
              </a:rPr>
              <a:t>テストマスの形状</a:t>
            </a:r>
            <a:endParaRPr lang="en-US" altLang="ja-JP" sz="2000" dirty="0" smtClean="0">
              <a:solidFill>
                <a:srgbClr val="B2B2B2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B2B2B2"/>
                </a:solidFill>
                <a:latin typeface="Symbol" pitchFamily="18" charset="2"/>
              </a:rPr>
              <a:t>r</a:t>
            </a:r>
            <a:r>
              <a:rPr lang="en-US" altLang="ja-JP" sz="2000" baseline="-25000" dirty="0" smtClean="0">
                <a:solidFill>
                  <a:srgbClr val="B2B2B2"/>
                </a:solidFill>
              </a:rPr>
              <a:t>1</a:t>
            </a:r>
            <a:r>
              <a:rPr lang="en-US" altLang="ja-JP" sz="2000" dirty="0" smtClean="0">
                <a:solidFill>
                  <a:srgbClr val="B2B2B2"/>
                </a:solidFill>
              </a:rPr>
              <a:t>, </a:t>
            </a:r>
            <a:r>
              <a:rPr lang="en-US" altLang="ja-JP" sz="2000" dirty="0" smtClean="0">
                <a:solidFill>
                  <a:srgbClr val="B2B2B2"/>
                </a:solidFill>
                <a:latin typeface="Symbol" pitchFamily="18" charset="2"/>
              </a:rPr>
              <a:t>r</a:t>
            </a:r>
            <a:r>
              <a:rPr lang="en-US" altLang="ja-JP" sz="2000" baseline="-25000" dirty="0" smtClean="0">
                <a:solidFill>
                  <a:srgbClr val="B2B2B2"/>
                </a:solidFill>
              </a:rPr>
              <a:t>2</a:t>
            </a:r>
            <a:r>
              <a:rPr lang="en-US" altLang="ja-JP" sz="2000" dirty="0" smtClean="0">
                <a:solidFill>
                  <a:srgbClr val="B2B2B2"/>
                </a:solidFill>
              </a:rPr>
              <a:t> :</a:t>
            </a:r>
            <a:r>
              <a:rPr lang="ja-JP" altLang="en-US" sz="2000" dirty="0">
                <a:solidFill>
                  <a:srgbClr val="B2B2B2"/>
                </a:solidFill>
              </a:rPr>
              <a:t>ソースマス</a:t>
            </a:r>
            <a:r>
              <a:rPr lang="en-US" altLang="ja-JP" sz="2000" dirty="0">
                <a:solidFill>
                  <a:srgbClr val="B2B2B2"/>
                </a:solidFill>
              </a:rPr>
              <a:t>, </a:t>
            </a:r>
            <a:r>
              <a:rPr lang="ja-JP" altLang="en-US" sz="2000" dirty="0">
                <a:solidFill>
                  <a:srgbClr val="B2B2B2"/>
                </a:solidFill>
              </a:rPr>
              <a:t>テストマス</a:t>
            </a:r>
            <a:r>
              <a:rPr lang="ja-JP" altLang="en-US" sz="2000" dirty="0" smtClean="0">
                <a:solidFill>
                  <a:srgbClr val="B2B2B2"/>
                </a:solidFill>
              </a:rPr>
              <a:t>の</a:t>
            </a:r>
            <a:r>
              <a:rPr lang="ja-JP" altLang="en-US" sz="2000" dirty="0">
                <a:solidFill>
                  <a:srgbClr val="B2B2B2"/>
                </a:solidFill>
              </a:rPr>
              <a:t>密度</a:t>
            </a:r>
            <a:endParaRPr lang="ja-JP" altLang="en-US" sz="2000" dirty="0">
              <a:solidFill>
                <a:srgbClr val="B2B2B2"/>
              </a:solidFill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83568" y="951111"/>
            <a:ext cx="688198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400" dirty="0" smtClean="0">
                <a:solidFill>
                  <a:srgbClr val="F8F8F8"/>
                </a:solidFill>
              </a:rPr>
              <a:t> </a:t>
            </a:r>
            <a:r>
              <a:rPr lang="ja-JP" altLang="en-US" sz="2400" dirty="0" smtClean="0">
                <a:solidFill>
                  <a:srgbClr val="F8F8F8"/>
                </a:solidFill>
              </a:rPr>
              <a:t>マスは質点ではない</a:t>
            </a:r>
            <a:endParaRPr lang="ja-JP" altLang="en-US" sz="2400" dirty="0">
              <a:solidFill>
                <a:srgbClr val="F8F8F8"/>
              </a:solidFill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295636" y="1524736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1350472" y="4757082"/>
            <a:ext cx="136815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力を計算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sp>
        <p:nvSpPr>
          <p:cNvPr id="25" name="右矢印 24"/>
          <p:cNvSpPr/>
          <p:nvPr/>
        </p:nvSpPr>
        <p:spPr bwMode="auto">
          <a:xfrm>
            <a:off x="1160904" y="4797152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350472" y="5261138"/>
            <a:ext cx="220773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力の微分を計算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pic>
        <p:nvPicPr>
          <p:cNvPr id="29" name="図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66" y="5279045"/>
            <a:ext cx="5192782" cy="31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115616" y="5949280"/>
            <a:ext cx="727280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やや重い計算 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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少し計算手順を工夫  一つの</a:t>
            </a:r>
            <a:r>
              <a:rPr lang="en-US" altLang="ja-JP" sz="2000" dirty="0" smtClean="0">
                <a:solidFill>
                  <a:srgbClr val="F8F8F8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あたり 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~1/4 day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92" y="4816441"/>
            <a:ext cx="4670746" cy="30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7143769" y="2230567"/>
            <a:ext cx="571504" cy="442674"/>
          </a:xfrm>
          <a:prstGeom prst="roundRect">
            <a:avLst>
              <a:gd name="adj" fmla="val 16667"/>
            </a:avLst>
          </a:prstGeom>
          <a:solidFill>
            <a:srgbClr val="FFFFFF">
              <a:alpha val="2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sz="20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重力の逆二乗則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dirty="0" smtClean="0"/>
              <a:t>(2011</a:t>
            </a:r>
            <a:r>
              <a:rPr lang="zh-CN" altLang="en-US" smtClean="0"/>
              <a:t>年</a:t>
            </a:r>
            <a:r>
              <a:rPr lang="en-US" altLang="zh-CN" dirty="0" smtClean="0"/>
              <a:t>9</a:t>
            </a:r>
            <a:r>
              <a:rPr lang="zh-CN" altLang="en-US" smtClean="0"/>
              <a:t>月</a:t>
            </a:r>
            <a:r>
              <a:rPr lang="en-US" altLang="zh-CN" dirty="0" smtClean="0"/>
              <a:t>8</a:t>
            </a:r>
            <a:r>
              <a:rPr lang="zh-CN" altLang="en-US" smtClean="0"/>
              <a:t>日</a:t>
            </a:r>
            <a:r>
              <a:rPr lang="en-US" altLang="zh-CN" dirty="0" smtClean="0"/>
              <a:t>, </a:t>
            </a:r>
            <a:r>
              <a:rPr lang="zh-CN" altLang="en-US" smtClean="0"/>
              <a:t>京都大学</a:t>
            </a:r>
            <a:r>
              <a:rPr lang="en-US" altLang="zh-CN" dirty="0" smtClean="0"/>
              <a:t>)</a:t>
            </a:r>
            <a:endParaRPr lang="en-US" altLang="ja-JP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0" y="1285860"/>
            <a:ext cx="3286147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ニュートン重力の大きさ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9" name="図 8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4993474" y="1888810"/>
            <a:ext cx="2976583" cy="714380"/>
          </a:xfrm>
          <a:prstGeom prst="rect">
            <a:avLst/>
          </a:prstGeom>
          <a:noFill/>
        </p:spPr>
      </p:pic>
      <p:grpSp>
        <p:nvGrpSpPr>
          <p:cNvPr id="4" name="グループ化 21"/>
          <p:cNvGrpSpPr/>
          <p:nvPr/>
        </p:nvGrpSpPr>
        <p:grpSpPr>
          <a:xfrm>
            <a:off x="5214942" y="4104979"/>
            <a:ext cx="3429024" cy="990877"/>
            <a:chOff x="5143504" y="1714488"/>
            <a:chExt cx="3429024" cy="990877"/>
          </a:xfrm>
        </p:grpSpPr>
        <p:pic>
          <p:nvPicPr>
            <p:cNvPr id="11" name="図 10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5572132" y="2143116"/>
              <a:ext cx="2571768" cy="562249"/>
            </a:xfrm>
            <a:prstGeom prst="rect">
              <a:avLst/>
            </a:prstGeom>
            <a:noFill/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5286381" y="1714488"/>
              <a:ext cx="3286147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8F8F8"/>
                  </a:solidFill>
                  <a:sym typeface="Wingdings" pitchFamily="2" charset="2"/>
                </a:rPr>
                <a:t>ポテンシャル</a:t>
              </a:r>
              <a:endParaRPr lang="ja-JP" altLang="en-US" sz="2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3" name="左大かっこ 12"/>
            <p:cNvSpPr/>
            <p:nvPr/>
          </p:nvSpPr>
          <p:spPr bwMode="auto">
            <a:xfrm>
              <a:off x="5143504" y="1747525"/>
              <a:ext cx="73152" cy="914400"/>
            </a:xfrm>
            <a:prstGeom prst="leftBracke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4" name="右大かっこ 13"/>
            <p:cNvSpPr/>
            <p:nvPr/>
          </p:nvSpPr>
          <p:spPr bwMode="auto">
            <a:xfrm>
              <a:off x="8388994" y="1747525"/>
              <a:ext cx="91766" cy="957840"/>
            </a:xfrm>
            <a:prstGeom prst="rightBracke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357819" y="2857496"/>
            <a:ext cx="342902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2</a:t>
            </a:r>
            <a:r>
              <a:rPr lang="ja-JP" altLang="en-US" sz="2000" dirty="0" err="1" smtClean="0">
                <a:solidFill>
                  <a:srgbClr val="F8F8F8"/>
                </a:solidFill>
              </a:rPr>
              <a:t>つの</a:t>
            </a:r>
            <a:r>
              <a:rPr lang="ja-JP" altLang="en-US" sz="2000" dirty="0" smtClean="0">
                <a:solidFill>
                  <a:srgbClr val="F8F8F8"/>
                </a:solidFill>
              </a:rPr>
              <a:t>質点間の</a:t>
            </a:r>
            <a:endParaRPr lang="en-US" altLang="ja-JP" sz="2000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</a:rPr>
              <a:t>距離の</a:t>
            </a:r>
            <a:r>
              <a:rPr lang="en-US" altLang="ja-JP" sz="2000" dirty="0" smtClean="0">
                <a:solidFill>
                  <a:srgbClr val="CCECFF"/>
                </a:solidFill>
              </a:rPr>
              <a:t>2</a:t>
            </a:r>
            <a:r>
              <a:rPr lang="ja-JP" altLang="en-US" sz="2000" dirty="0" smtClean="0">
                <a:solidFill>
                  <a:srgbClr val="CCECFF"/>
                </a:solidFill>
              </a:rPr>
              <a:t>乗に反比例</a:t>
            </a:r>
            <a:endParaRPr lang="ja-JP" altLang="en-US" sz="2000" dirty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21" name="AutoShape 6033"/>
          <p:cNvSpPr>
            <a:spLocks noChangeAspect="1" noChangeArrowheads="1"/>
          </p:cNvSpPr>
          <p:nvPr/>
        </p:nvSpPr>
        <p:spPr bwMode="auto">
          <a:xfrm>
            <a:off x="5041109" y="2924944"/>
            <a:ext cx="316709" cy="415517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FFFFFF">
              <a:alpha val="10000"/>
            </a:srgbClr>
          </a:solidFill>
          <a:ln w="158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sz="2000"/>
          </a:p>
        </p:txBody>
      </p:sp>
      <p:pic>
        <p:nvPicPr>
          <p:cNvPr id="10117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066819"/>
            <a:ext cx="35718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357158" y="6149969"/>
            <a:ext cx="3286147" cy="32310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C0C0C0"/>
                </a:solidFill>
                <a:sym typeface="Wingdings" pitchFamily="2" charset="2"/>
              </a:rPr>
              <a:t>イラスト</a:t>
            </a:r>
            <a:r>
              <a:rPr lang="en-US" altLang="ja-JP" sz="1400" b="1" dirty="0" smtClean="0">
                <a:solidFill>
                  <a:srgbClr val="C0C0C0"/>
                </a:solidFill>
                <a:sym typeface="Wingdings" pitchFamily="2" charset="2"/>
              </a:rPr>
              <a:t>: Tom </a:t>
            </a:r>
            <a:r>
              <a:rPr lang="en-US" altLang="ja-JP" sz="1400" b="1" dirty="0" err="1" smtClean="0">
                <a:solidFill>
                  <a:srgbClr val="C0C0C0"/>
                </a:solidFill>
                <a:sym typeface="Wingdings" pitchFamily="2" charset="2"/>
              </a:rPr>
              <a:t>Haruyama</a:t>
            </a:r>
            <a:r>
              <a:rPr lang="en-US" altLang="ja-JP" sz="1400" b="1" dirty="0" smtClean="0">
                <a:solidFill>
                  <a:srgbClr val="C0C0C0"/>
                </a:solidFill>
                <a:sym typeface="Wingdings" pitchFamily="2" charset="2"/>
              </a:rPr>
              <a:t> (2005)</a:t>
            </a:r>
            <a:endParaRPr lang="ja-JP" altLang="en-US" sz="1400" b="1" dirty="0">
              <a:solidFill>
                <a:srgbClr val="C0C0C0"/>
              </a:solidFill>
              <a:sym typeface="Wingdings" pitchFamily="2" charset="2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724400" y="5572140"/>
            <a:ext cx="406244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物理学・宇宙物理学の基本法則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011716" name="Picture 4" descr="ファイル:Newtons laws in lat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4587696"/>
            <a:ext cx="928694" cy="1446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77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角丸四角形 35"/>
          <p:cNvSpPr/>
          <p:nvPr/>
        </p:nvSpPr>
        <p:spPr bwMode="auto">
          <a:xfrm>
            <a:off x="2038636" y="2564904"/>
            <a:ext cx="5786478" cy="3714775"/>
          </a:xfrm>
          <a:prstGeom prst="roundRect">
            <a:avLst>
              <a:gd name="adj" fmla="val 6305"/>
            </a:avLst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6212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力の計算</a:t>
            </a:r>
            <a:endParaRPr lang="ja-JP" altLang="en-US" dirty="0"/>
          </a:p>
        </p:txBody>
      </p:sp>
      <p:sp>
        <p:nvSpPr>
          <p:cNvPr id="2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606217" name="Rectangle 1033"/>
          <p:cNvSpPr>
            <a:spLocks noChangeArrowheads="1"/>
          </p:cNvSpPr>
          <p:nvPr/>
        </p:nvSpPr>
        <p:spPr bwMode="auto">
          <a:xfrm>
            <a:off x="7253610" y="5279547"/>
            <a:ext cx="15668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ソースマス</a:t>
            </a:r>
          </a:p>
        </p:txBody>
      </p:sp>
      <p:sp>
        <p:nvSpPr>
          <p:cNvPr id="606222" name="Line 1038"/>
          <p:cNvSpPr>
            <a:spLocks noChangeShapeType="1"/>
          </p:cNvSpPr>
          <p:nvPr/>
        </p:nvSpPr>
        <p:spPr bwMode="auto">
          <a:xfrm flipH="1" flipV="1">
            <a:off x="6824982" y="4850919"/>
            <a:ext cx="431800" cy="503238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26" name="Rectangle 1042"/>
          <p:cNvSpPr>
            <a:spLocks noChangeArrowheads="1"/>
          </p:cNvSpPr>
          <p:nvPr/>
        </p:nvSpPr>
        <p:spPr bwMode="auto">
          <a:xfrm>
            <a:off x="971178" y="836712"/>
            <a:ext cx="295275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dirty="0">
                <a:solidFill>
                  <a:srgbClr val="FFFFFF"/>
                </a:solidFill>
                <a:sym typeface="Wingdings" pitchFamily="2" charset="2"/>
              </a:rPr>
              <a:t>数値</a:t>
            </a:r>
            <a:r>
              <a:rPr kumimoji="0"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計算結果の一例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06227" name="Rectangle 1043"/>
          <p:cNvSpPr>
            <a:spLocks noChangeArrowheads="1"/>
          </p:cNvSpPr>
          <p:nvPr/>
        </p:nvSpPr>
        <p:spPr bwMode="auto">
          <a:xfrm>
            <a:off x="1279656" y="1268760"/>
            <a:ext cx="532930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ソースマス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テストマス間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距離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ギャップ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: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1mm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3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0074" y="2670196"/>
            <a:ext cx="5429288" cy="360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0773" y="3469026"/>
            <a:ext cx="500066" cy="19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右矢印 12"/>
          <p:cNvSpPr/>
          <p:nvPr/>
        </p:nvSpPr>
        <p:spPr bwMode="auto">
          <a:xfrm>
            <a:off x="1763688" y="1809808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1043"/>
          <p:cNvSpPr>
            <a:spLocks noChangeArrowheads="1"/>
          </p:cNvSpPr>
          <p:nvPr/>
        </p:nvSpPr>
        <p:spPr bwMode="auto">
          <a:xfrm>
            <a:off x="2215760" y="1700808"/>
            <a:ext cx="631668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ニュートン重力    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x 10</a:t>
            </a:r>
            <a:r>
              <a:rPr lang="en-US" altLang="ja-JP" sz="2000" baseline="30000" dirty="0" smtClean="0">
                <a:solidFill>
                  <a:srgbClr val="FFFFFF"/>
                </a:solidFill>
                <a:sym typeface="Wingdings" pitchFamily="2" charset="2"/>
              </a:rPr>
              <a:t>-13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N/mm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湯川項        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1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x 10</a:t>
            </a:r>
            <a:r>
              <a:rPr lang="en-US" altLang="ja-JP" sz="2000" baseline="30000" dirty="0" smtClean="0">
                <a:solidFill>
                  <a:srgbClr val="FFFFFF"/>
                </a:solidFill>
                <a:sym typeface="Wingdings" pitchFamily="2" charset="2"/>
              </a:rPr>
              <a:t>-11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N/mm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5" name="Rectangle 1043"/>
          <p:cNvSpPr>
            <a:spLocks noChangeArrowheads="1"/>
          </p:cNvSpPr>
          <p:nvPr/>
        </p:nvSpPr>
        <p:spPr bwMode="auto">
          <a:xfrm>
            <a:off x="5996320" y="1988840"/>
            <a:ext cx="22842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sym typeface="Wingdings" pitchFamily="2" charset="2"/>
              </a:rPr>
              <a:t>(</a:t>
            </a:r>
            <a:r>
              <a:rPr lang="en-US" altLang="ja-JP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=1, </a:t>
            </a:r>
            <a:r>
              <a:rPr lang="en-US" altLang="ja-JP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=1mm)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06215" name="Rectangle 1031"/>
          <p:cNvSpPr>
            <a:spLocks noChangeArrowheads="1"/>
          </p:cNvSpPr>
          <p:nvPr/>
        </p:nvSpPr>
        <p:spPr bwMode="auto">
          <a:xfrm>
            <a:off x="5039032" y="4065101"/>
            <a:ext cx="156686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テストマス</a:t>
            </a:r>
          </a:p>
        </p:txBody>
      </p:sp>
      <p:sp>
        <p:nvSpPr>
          <p:cNvPr id="606216" name="Line 1032"/>
          <p:cNvSpPr>
            <a:spLocks noChangeShapeType="1"/>
          </p:cNvSpPr>
          <p:nvPr/>
        </p:nvSpPr>
        <p:spPr bwMode="auto">
          <a:xfrm>
            <a:off x="6110602" y="4136539"/>
            <a:ext cx="288925" cy="287338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" name="Rectangle 1043"/>
          <p:cNvSpPr>
            <a:spLocks noChangeArrowheads="1"/>
          </p:cNvSpPr>
          <p:nvPr/>
        </p:nvSpPr>
        <p:spPr bwMode="auto">
          <a:xfrm>
            <a:off x="264604" y="5835983"/>
            <a:ext cx="164310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sym typeface="Wingdings" pitchFamily="2" charset="2"/>
              </a:rPr>
              <a:t>※</a:t>
            </a:r>
            <a:r>
              <a:rPr lang="ja-JP" altLang="en-US" sz="1400" dirty="0" smtClean="0">
                <a:solidFill>
                  <a:srgbClr val="FFFFFF"/>
                </a:solidFill>
                <a:sym typeface="Wingdings" pitchFamily="2" charset="2"/>
              </a:rPr>
              <a:t>図はイメージです</a:t>
            </a:r>
            <a:endParaRPr lang="ja-JP" altLang="en-US" sz="1400" dirty="0">
              <a:solidFill>
                <a:srgbClr val="FFFF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187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 bwMode="auto">
          <a:xfrm>
            <a:off x="4601362" y="1952976"/>
            <a:ext cx="1338790" cy="33702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測定</a:t>
            </a:r>
            <a:r>
              <a:rPr lang="ja-JP" altLang="en-US" dirty="0" smtClean="0"/>
              <a:t>と信号処理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1042"/>
          <p:cNvSpPr>
            <a:spLocks noChangeArrowheads="1"/>
          </p:cNvSpPr>
          <p:nvPr/>
        </p:nvSpPr>
        <p:spPr bwMode="auto">
          <a:xfrm>
            <a:off x="683568" y="1268760"/>
            <a:ext cx="295275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測定の流れ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5" name="円/楕円 4"/>
          <p:cNvSpPr/>
          <p:nvPr/>
        </p:nvSpPr>
        <p:spPr bwMode="auto">
          <a:xfrm>
            <a:off x="5982798" y="1520928"/>
            <a:ext cx="1260000" cy="1260000"/>
          </a:xfrm>
          <a:prstGeom prst="ellipse">
            <a:avLst/>
          </a:prstGeom>
          <a:noFill/>
          <a:ln w="1270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6426894" y="2096992"/>
            <a:ext cx="432048" cy="432048"/>
          </a:xfrm>
          <a:prstGeom prst="ellipse">
            <a:avLst/>
          </a:prstGeom>
          <a:solidFill>
            <a:srgbClr val="6699FF"/>
          </a:soli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033"/>
          <p:cNvSpPr>
            <a:spLocks noChangeArrowheads="1"/>
          </p:cNvSpPr>
          <p:nvPr/>
        </p:nvSpPr>
        <p:spPr bwMode="auto">
          <a:xfrm>
            <a:off x="6210870" y="1750346"/>
            <a:ext cx="15668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ソースマス</a:t>
            </a:r>
          </a:p>
        </p:txBody>
      </p:sp>
      <p:sp>
        <p:nvSpPr>
          <p:cNvPr id="9" name="Rectangle 1031"/>
          <p:cNvSpPr>
            <a:spLocks noChangeArrowheads="1"/>
          </p:cNvSpPr>
          <p:nvPr/>
        </p:nvSpPr>
        <p:spPr bwMode="auto">
          <a:xfrm>
            <a:off x="5508104" y="1294028"/>
            <a:ext cx="156686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テストマス</a:t>
            </a:r>
          </a:p>
        </p:txBody>
      </p:sp>
      <p:sp>
        <p:nvSpPr>
          <p:cNvPr id="11" name="Rectangle 1042"/>
          <p:cNvSpPr>
            <a:spLocks noChangeArrowheads="1"/>
          </p:cNvSpPr>
          <p:nvPr/>
        </p:nvSpPr>
        <p:spPr bwMode="auto">
          <a:xfrm>
            <a:off x="683568" y="1735883"/>
            <a:ext cx="331236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・ソースマス駆動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周波数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0.07Hz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の正弦波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振幅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±150</a:t>
            </a:r>
            <a:r>
              <a:rPr lang="en-US" altLang="ja-JP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m 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2" name="円/楕円 11"/>
          <p:cNvSpPr/>
          <p:nvPr/>
        </p:nvSpPr>
        <p:spPr bwMode="auto">
          <a:xfrm>
            <a:off x="6354886" y="2024984"/>
            <a:ext cx="576000" cy="576000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1033"/>
          <p:cNvSpPr>
            <a:spLocks noChangeArrowheads="1"/>
          </p:cNvSpPr>
          <p:nvPr/>
        </p:nvSpPr>
        <p:spPr bwMode="auto">
          <a:xfrm>
            <a:off x="7579022" y="1702257"/>
            <a:ext cx="936104" cy="288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FFFFFF"/>
                </a:solidFill>
              </a:rPr>
              <a:t>シールド</a:t>
            </a:r>
            <a:endParaRPr lang="ja-JP" altLang="en-US" sz="1200" b="1" dirty="0">
              <a:solidFill>
                <a:srgbClr val="FFFFFF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>
            <a:off x="6910838" y="1990289"/>
            <a:ext cx="668184" cy="23440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033"/>
          <p:cNvSpPr>
            <a:spLocks noChangeArrowheads="1"/>
          </p:cNvSpPr>
          <p:nvPr/>
        </p:nvSpPr>
        <p:spPr bwMode="auto">
          <a:xfrm>
            <a:off x="4644008" y="1664944"/>
            <a:ext cx="1224136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FFFFFF"/>
                </a:solidFill>
              </a:rPr>
              <a:t>振り子アーム</a:t>
            </a:r>
            <a:endParaRPr lang="ja-JP" altLang="en-US" sz="1200" b="1" dirty="0">
              <a:solidFill>
                <a:srgbClr val="FFFFFF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4499992" y="2024984"/>
            <a:ext cx="1728192" cy="698594"/>
            <a:chOff x="4499992" y="2204864"/>
            <a:chExt cx="1728192" cy="698594"/>
          </a:xfrm>
        </p:grpSpPr>
        <p:cxnSp>
          <p:nvCxnSpPr>
            <p:cNvPr id="7" name="直線矢印コネクタ 6"/>
            <p:cNvCxnSpPr/>
            <p:nvPr/>
          </p:nvCxnSpPr>
          <p:spPr bwMode="auto">
            <a:xfrm>
              <a:off x="6210870" y="2204864"/>
              <a:ext cx="0" cy="57606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99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0" name="Rectangle 1033"/>
            <p:cNvSpPr>
              <a:spLocks noChangeArrowheads="1"/>
            </p:cNvSpPr>
            <p:nvPr/>
          </p:nvSpPr>
          <p:spPr bwMode="auto">
            <a:xfrm>
              <a:off x="4499992" y="2564904"/>
              <a:ext cx="1728192" cy="33855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FFF99"/>
                  </a:solidFill>
                </a:rPr>
                <a:t>ソースマス駆動</a:t>
              </a:r>
              <a:endParaRPr lang="ja-JP" altLang="en-US" sz="1600" b="1" dirty="0">
                <a:solidFill>
                  <a:srgbClr val="FFFF99"/>
                </a:solidFill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7524328" y="2169000"/>
            <a:ext cx="1368152" cy="584775"/>
            <a:chOff x="7524328" y="2348880"/>
            <a:chExt cx="1368152" cy="584775"/>
          </a:xfrm>
        </p:grpSpPr>
        <p:cxnSp>
          <p:nvCxnSpPr>
            <p:cNvPr id="21" name="直線矢印コネクタ 20"/>
            <p:cNvCxnSpPr/>
            <p:nvPr/>
          </p:nvCxnSpPr>
          <p:spPr bwMode="auto">
            <a:xfrm>
              <a:off x="7524328" y="2357264"/>
              <a:ext cx="0" cy="57606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7C8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Rectangle 1033"/>
            <p:cNvSpPr>
              <a:spLocks noChangeArrowheads="1"/>
            </p:cNvSpPr>
            <p:nvPr/>
          </p:nvSpPr>
          <p:spPr bwMode="auto">
            <a:xfrm>
              <a:off x="7596336" y="2348880"/>
              <a:ext cx="1296144" cy="5847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F7C80"/>
                  </a:solidFill>
                </a:rPr>
                <a:t>力</a:t>
              </a:r>
              <a:r>
                <a:rPr lang="en-US" altLang="ja-JP" sz="1600" b="1" dirty="0" smtClean="0">
                  <a:solidFill>
                    <a:srgbClr val="FF7C80"/>
                  </a:solidFill>
                </a:rPr>
                <a:t>(</a:t>
              </a:r>
              <a:r>
                <a:rPr lang="ja-JP" altLang="en-US" sz="1600" b="1" dirty="0" smtClean="0">
                  <a:solidFill>
                    <a:srgbClr val="FF7C80"/>
                  </a:solidFill>
                </a:rPr>
                <a:t>トルク</a:t>
              </a:r>
              <a:r>
                <a:rPr lang="en-US" altLang="ja-JP" sz="1600" b="1" dirty="0" smtClean="0">
                  <a:solidFill>
                    <a:srgbClr val="FF7C80"/>
                  </a:solidFill>
                </a:rPr>
                <a:t>)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F7C80"/>
                  </a:solidFill>
                </a:rPr>
                <a:t>    を計測</a:t>
              </a:r>
              <a:endParaRPr lang="ja-JP" altLang="en-US" sz="1600" b="1" dirty="0">
                <a:solidFill>
                  <a:srgbClr val="FF7C80"/>
                </a:solidFill>
              </a:endParaRPr>
            </a:p>
          </p:txBody>
        </p:sp>
      </p:grpSp>
      <p:sp>
        <p:nvSpPr>
          <p:cNvPr id="25" name="Rectangle 1042"/>
          <p:cNvSpPr>
            <a:spLocks noChangeArrowheads="1"/>
          </p:cNvSpPr>
          <p:nvPr/>
        </p:nvSpPr>
        <p:spPr bwMode="auto">
          <a:xfrm>
            <a:off x="683568" y="3905180"/>
            <a:ext cx="5040560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・長時間測定とデータ処理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積分時間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10hour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ソースマス駆動と同期した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 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成分を取り出す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7" name="図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5503072"/>
            <a:ext cx="2664297" cy="3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64" y="3377749"/>
            <a:ext cx="3168352" cy="259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1033"/>
          <p:cNvSpPr>
            <a:spLocks noChangeArrowheads="1"/>
          </p:cNvSpPr>
          <p:nvPr/>
        </p:nvSpPr>
        <p:spPr bwMode="auto">
          <a:xfrm>
            <a:off x="6093460" y="5949280"/>
            <a:ext cx="230425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変位 実部  </a:t>
            </a:r>
            <a:r>
              <a:rPr lang="en-US" altLang="ja-JP" dirty="0" smtClean="0">
                <a:solidFill>
                  <a:srgbClr val="FFFFFF"/>
                </a:solidFill>
              </a:rPr>
              <a:t>[nm]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0" name="Rectangle 1033"/>
          <p:cNvSpPr>
            <a:spLocks noChangeArrowheads="1"/>
          </p:cNvSpPr>
          <p:nvPr/>
        </p:nvSpPr>
        <p:spPr bwMode="auto">
          <a:xfrm rot="16200000">
            <a:off x="3820562" y="4180438"/>
            <a:ext cx="230425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変位 虚部  </a:t>
            </a:r>
            <a:r>
              <a:rPr lang="en-US" altLang="ja-JP" dirty="0" smtClean="0">
                <a:solidFill>
                  <a:srgbClr val="FFFFFF"/>
                </a:solidFill>
              </a:rPr>
              <a:t>[nm]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1" name="Rectangle 1033"/>
          <p:cNvSpPr>
            <a:spLocks noChangeArrowheads="1"/>
          </p:cNvSpPr>
          <p:nvPr/>
        </p:nvSpPr>
        <p:spPr bwMode="auto">
          <a:xfrm>
            <a:off x="6608224" y="4089120"/>
            <a:ext cx="613082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FFF00"/>
                </a:solidFill>
              </a:rPr>
              <a:t>+</a:t>
            </a:r>
            <a:endParaRPr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32" name="Rectangle 1033"/>
          <p:cNvSpPr>
            <a:spLocks noChangeArrowheads="1"/>
          </p:cNvSpPr>
          <p:nvPr/>
        </p:nvSpPr>
        <p:spPr bwMode="auto">
          <a:xfrm>
            <a:off x="6948264" y="3995772"/>
            <a:ext cx="109881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/>
              <a:t>原点</a:t>
            </a:r>
            <a:endParaRPr lang="ja-JP" altLang="en-US" dirty="0"/>
          </a:p>
        </p:txBody>
      </p:sp>
      <p:sp>
        <p:nvSpPr>
          <p:cNvPr id="33" name="Rectangle 1033"/>
          <p:cNvSpPr>
            <a:spLocks noChangeArrowheads="1"/>
          </p:cNvSpPr>
          <p:nvPr/>
        </p:nvSpPr>
        <p:spPr bwMode="auto">
          <a:xfrm>
            <a:off x="5724128" y="4787860"/>
            <a:ext cx="109881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/>
              <a:t>平均点</a:t>
            </a:r>
            <a:endParaRPr lang="ja-JP" altLang="en-US" dirty="0"/>
          </a:p>
        </p:txBody>
      </p:sp>
      <p:sp>
        <p:nvSpPr>
          <p:cNvPr id="34" name="Rectangle 1033"/>
          <p:cNvSpPr>
            <a:spLocks noChangeArrowheads="1"/>
          </p:cNvSpPr>
          <p:nvPr/>
        </p:nvSpPr>
        <p:spPr bwMode="auto">
          <a:xfrm>
            <a:off x="6447150" y="4413411"/>
            <a:ext cx="613082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F0000"/>
                </a:solidFill>
              </a:rPr>
              <a:t>*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5" name="右矢印 34"/>
          <p:cNvSpPr/>
          <p:nvPr/>
        </p:nvSpPr>
        <p:spPr bwMode="auto">
          <a:xfrm>
            <a:off x="1259632" y="2912575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6" name="Rectangle 1043"/>
          <p:cNvSpPr>
            <a:spLocks noChangeArrowheads="1"/>
          </p:cNvSpPr>
          <p:nvPr/>
        </p:nvSpPr>
        <p:spPr bwMode="auto">
          <a:xfrm>
            <a:off x="1711704" y="2803575"/>
            <a:ext cx="271628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変調</a:t>
            </a:r>
            <a:r>
              <a:rPr lang="ja-JP" altLang="en-US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により、</a:t>
            </a:r>
            <a:endParaRPr lang="en-US" altLang="ja-JP" sz="2000" dirty="0" smtClean="0">
              <a:solidFill>
                <a:srgbClr val="FFFFFF"/>
              </a:solidFill>
              <a:latin typeface="Symbol" pitchFamily="18" charset="2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　</a:t>
            </a:r>
            <a:r>
              <a:rPr lang="ja-JP" altLang="en-US" sz="2000" dirty="0" smtClean="0">
                <a:solidFill>
                  <a:srgbClr val="99CCFF"/>
                </a:solidFill>
                <a:latin typeface="Symbol" pitchFamily="18" charset="2"/>
                <a:sym typeface="Wingdings" pitchFamily="2" charset="2"/>
              </a:rPr>
              <a:t>力の微分を測定</a:t>
            </a:r>
            <a:endParaRPr lang="ja-JP" altLang="en-US" sz="2000" dirty="0">
              <a:solidFill>
                <a:srgbClr val="99CC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021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角丸四角形 31"/>
          <p:cNvSpPr/>
          <p:nvPr/>
        </p:nvSpPr>
        <p:spPr bwMode="auto">
          <a:xfrm>
            <a:off x="1367644" y="5488194"/>
            <a:ext cx="3348372" cy="640259"/>
          </a:xfrm>
          <a:prstGeom prst="roundRect">
            <a:avLst>
              <a:gd name="adj" fmla="val 6289"/>
            </a:avLst>
          </a:prstGeom>
          <a:solidFill>
            <a:srgbClr val="FF9999">
              <a:alpha val="9804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4745378" y="2359756"/>
            <a:ext cx="1338790" cy="33702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測定</a:t>
            </a:r>
            <a:r>
              <a:rPr lang="ja-JP" altLang="en-US" dirty="0"/>
              <a:t>結果</a:t>
            </a:r>
            <a:r>
              <a:rPr lang="ja-JP" altLang="en-US" dirty="0" smtClean="0"/>
              <a:t>と解釈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1042"/>
          <p:cNvSpPr>
            <a:spLocks noChangeArrowheads="1"/>
          </p:cNvSpPr>
          <p:nvPr/>
        </p:nvSpPr>
        <p:spPr bwMode="auto">
          <a:xfrm>
            <a:off x="683568" y="943415"/>
            <a:ext cx="295275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測定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結果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の例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5" name="円/楕円 4"/>
          <p:cNvSpPr/>
          <p:nvPr/>
        </p:nvSpPr>
        <p:spPr bwMode="auto">
          <a:xfrm>
            <a:off x="6126814" y="1927708"/>
            <a:ext cx="1260000" cy="1260000"/>
          </a:xfrm>
          <a:prstGeom prst="ellipse">
            <a:avLst/>
          </a:prstGeom>
          <a:noFill/>
          <a:ln w="1270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6570910" y="1303455"/>
            <a:ext cx="432048" cy="432048"/>
          </a:xfrm>
          <a:prstGeom prst="ellipse">
            <a:avLst/>
          </a:prstGeom>
          <a:solidFill>
            <a:srgbClr val="6699FF"/>
          </a:solidFill>
          <a:ln w="508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033"/>
          <p:cNvSpPr>
            <a:spLocks noChangeArrowheads="1"/>
          </p:cNvSpPr>
          <p:nvPr/>
        </p:nvSpPr>
        <p:spPr bwMode="auto">
          <a:xfrm>
            <a:off x="6354886" y="956809"/>
            <a:ext cx="15668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ソースマス</a:t>
            </a:r>
          </a:p>
        </p:txBody>
      </p:sp>
      <p:sp>
        <p:nvSpPr>
          <p:cNvPr id="9" name="Rectangle 1031"/>
          <p:cNvSpPr>
            <a:spLocks noChangeArrowheads="1"/>
          </p:cNvSpPr>
          <p:nvPr/>
        </p:nvSpPr>
        <p:spPr bwMode="auto">
          <a:xfrm>
            <a:off x="5381402" y="3029934"/>
            <a:ext cx="156686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テストマス</a:t>
            </a:r>
          </a:p>
        </p:txBody>
      </p:sp>
      <p:sp>
        <p:nvSpPr>
          <p:cNvPr id="11" name="Rectangle 1042"/>
          <p:cNvSpPr>
            <a:spLocks noChangeArrowheads="1"/>
          </p:cNvSpPr>
          <p:nvPr/>
        </p:nvSpPr>
        <p:spPr bwMode="auto">
          <a:xfrm>
            <a:off x="683568" y="1484784"/>
            <a:ext cx="3312368" cy="21236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・ソースマス駆動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周波数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0.07Hz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の正弦波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振幅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±150</a:t>
            </a:r>
            <a:r>
              <a:rPr lang="en-US" altLang="ja-JP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m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-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セッティングの簡便化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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テストマス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側面に配置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積分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時間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10hour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2" name="円/楕円 11"/>
          <p:cNvSpPr/>
          <p:nvPr/>
        </p:nvSpPr>
        <p:spPr bwMode="auto">
          <a:xfrm>
            <a:off x="6498902" y="1231447"/>
            <a:ext cx="576000" cy="576000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1033"/>
          <p:cNvSpPr>
            <a:spLocks noChangeArrowheads="1"/>
          </p:cNvSpPr>
          <p:nvPr/>
        </p:nvSpPr>
        <p:spPr bwMode="auto">
          <a:xfrm>
            <a:off x="7723038" y="908720"/>
            <a:ext cx="936104" cy="288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FFFFFF"/>
                </a:solidFill>
              </a:rPr>
              <a:t>シールド</a:t>
            </a:r>
            <a:endParaRPr lang="ja-JP" altLang="en-US" sz="1200" b="1" dirty="0">
              <a:solidFill>
                <a:srgbClr val="FFFFFF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>
            <a:off x="7054854" y="1196752"/>
            <a:ext cx="668184" cy="23440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033"/>
          <p:cNvSpPr>
            <a:spLocks noChangeArrowheads="1"/>
          </p:cNvSpPr>
          <p:nvPr/>
        </p:nvSpPr>
        <p:spPr bwMode="auto">
          <a:xfrm>
            <a:off x="4788024" y="2071724"/>
            <a:ext cx="1224136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FFFFFF"/>
                </a:solidFill>
              </a:rPr>
              <a:t>振り子アーム</a:t>
            </a:r>
            <a:endParaRPr lang="ja-JP" altLang="en-US" sz="1200" b="1" dirty="0">
              <a:solidFill>
                <a:srgbClr val="FFFFFF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4716016" y="1237825"/>
            <a:ext cx="1728192" cy="576064"/>
            <a:chOff x="4572000" y="2204864"/>
            <a:chExt cx="1728192" cy="576064"/>
          </a:xfrm>
        </p:grpSpPr>
        <p:cxnSp>
          <p:nvCxnSpPr>
            <p:cNvPr id="7" name="直線矢印コネクタ 6"/>
            <p:cNvCxnSpPr/>
            <p:nvPr/>
          </p:nvCxnSpPr>
          <p:spPr bwMode="auto">
            <a:xfrm>
              <a:off x="6210870" y="2204864"/>
              <a:ext cx="0" cy="57606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99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0" name="Rectangle 1033"/>
            <p:cNvSpPr>
              <a:spLocks noChangeArrowheads="1"/>
            </p:cNvSpPr>
            <p:nvPr/>
          </p:nvSpPr>
          <p:spPr bwMode="auto">
            <a:xfrm>
              <a:off x="4572000" y="2276872"/>
              <a:ext cx="1728192" cy="33855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FFF99"/>
                  </a:solidFill>
                </a:rPr>
                <a:t>ソースマス駆動</a:t>
              </a:r>
              <a:endParaRPr lang="ja-JP" altLang="en-US" sz="1600" b="1" dirty="0">
                <a:solidFill>
                  <a:srgbClr val="FFFF99"/>
                </a:solidFill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7668344" y="2575780"/>
            <a:ext cx="1368152" cy="584775"/>
            <a:chOff x="7524328" y="2348880"/>
            <a:chExt cx="1368152" cy="584775"/>
          </a:xfrm>
        </p:grpSpPr>
        <p:cxnSp>
          <p:nvCxnSpPr>
            <p:cNvPr id="21" name="直線矢印コネクタ 20"/>
            <p:cNvCxnSpPr/>
            <p:nvPr/>
          </p:nvCxnSpPr>
          <p:spPr bwMode="auto">
            <a:xfrm>
              <a:off x="7524328" y="2357264"/>
              <a:ext cx="0" cy="57606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7C8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Rectangle 1033"/>
            <p:cNvSpPr>
              <a:spLocks noChangeArrowheads="1"/>
            </p:cNvSpPr>
            <p:nvPr/>
          </p:nvSpPr>
          <p:spPr bwMode="auto">
            <a:xfrm>
              <a:off x="7596336" y="2348880"/>
              <a:ext cx="1296144" cy="5847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F7C80"/>
                  </a:solidFill>
                </a:rPr>
                <a:t>力</a:t>
              </a:r>
              <a:r>
                <a:rPr lang="en-US" altLang="ja-JP" sz="1600" b="1" dirty="0" smtClean="0">
                  <a:solidFill>
                    <a:srgbClr val="FF7C80"/>
                  </a:solidFill>
                </a:rPr>
                <a:t>(</a:t>
              </a:r>
              <a:r>
                <a:rPr lang="ja-JP" altLang="en-US" sz="1600" b="1" dirty="0" smtClean="0">
                  <a:solidFill>
                    <a:srgbClr val="FF7C80"/>
                  </a:solidFill>
                </a:rPr>
                <a:t>トルク</a:t>
              </a:r>
              <a:r>
                <a:rPr lang="en-US" altLang="ja-JP" sz="1600" b="1" dirty="0" smtClean="0">
                  <a:solidFill>
                    <a:srgbClr val="FF7C80"/>
                  </a:solidFill>
                </a:rPr>
                <a:t>)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F7C80"/>
                  </a:solidFill>
                </a:rPr>
                <a:t>    を計測</a:t>
              </a:r>
              <a:endParaRPr lang="ja-JP" altLang="en-US" sz="1600" b="1" dirty="0">
                <a:solidFill>
                  <a:srgbClr val="FF7C80"/>
                </a:solidFill>
              </a:endParaRPr>
            </a:p>
          </p:txBody>
        </p:sp>
      </p:grpSp>
      <p:sp>
        <p:nvSpPr>
          <p:cNvPr id="28" name="Rectangle 1043"/>
          <p:cNvSpPr>
            <a:spLocks noChangeArrowheads="1"/>
          </p:cNvSpPr>
          <p:nvPr/>
        </p:nvSpPr>
        <p:spPr bwMode="auto">
          <a:xfrm>
            <a:off x="683568" y="3789040"/>
            <a:ext cx="403244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・計算値</a:t>
            </a:r>
            <a:endParaRPr lang="en-US" altLang="ja-JP" sz="2000" dirty="0" smtClean="0">
              <a:solidFill>
                <a:srgbClr val="FFFFFF"/>
              </a:solidFill>
              <a:latin typeface="Symbol" pitchFamily="18" charset="2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   ニュートン重力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2 x 10</a:t>
            </a:r>
            <a:r>
              <a:rPr lang="en-US" altLang="ja-JP" sz="2000" baseline="30000" dirty="0" smtClean="0">
                <a:solidFill>
                  <a:srgbClr val="FFFFFF"/>
                </a:solidFill>
                <a:sym typeface="Wingdings" pitchFamily="2" charset="2"/>
              </a:rPr>
              <a:t>-12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N/mm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湯川項        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1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x 10</a:t>
            </a:r>
            <a:r>
              <a:rPr lang="en-US" altLang="ja-JP" sz="2000" baseline="30000" dirty="0" smtClean="0">
                <a:solidFill>
                  <a:srgbClr val="FFFFFF"/>
                </a:solidFill>
                <a:sym typeface="Wingdings" pitchFamily="2" charset="2"/>
              </a:rPr>
              <a:t>-11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N/mm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9" name="Rectangle 1043"/>
          <p:cNvSpPr>
            <a:spLocks noChangeArrowheads="1"/>
          </p:cNvSpPr>
          <p:nvPr/>
        </p:nvSpPr>
        <p:spPr bwMode="auto">
          <a:xfrm>
            <a:off x="683568" y="5057308"/>
            <a:ext cx="403244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・測定結果</a:t>
            </a:r>
            <a:r>
              <a:rPr lang="ja-JP" altLang="en-US" sz="2000" dirty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　　　   </a:t>
            </a: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8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x 10</a:t>
            </a:r>
            <a:r>
              <a:rPr lang="en-US" altLang="ja-JP" sz="2000" baseline="30000" dirty="0" smtClean="0">
                <a:solidFill>
                  <a:srgbClr val="FFFFFF"/>
                </a:solidFill>
                <a:sym typeface="Wingdings" pitchFamily="2" charset="2"/>
              </a:rPr>
              <a:t>-11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N/mm</a:t>
            </a:r>
          </a:p>
        </p:txBody>
      </p:sp>
      <p:sp>
        <p:nvSpPr>
          <p:cNvPr id="30" name="右矢印 29"/>
          <p:cNvSpPr/>
          <p:nvPr/>
        </p:nvSpPr>
        <p:spPr bwMode="auto">
          <a:xfrm>
            <a:off x="1115616" y="5629192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97" y="5614893"/>
            <a:ext cx="2774528" cy="3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608443"/>
            <a:ext cx="3845246" cy="252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95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今後</a:t>
            </a:r>
            <a:r>
              <a:rPr lang="ja-JP" altLang="en-US" dirty="0" smtClean="0"/>
              <a:t>の改良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1042"/>
          <p:cNvSpPr>
            <a:spLocks noChangeArrowheads="1"/>
          </p:cNvSpPr>
          <p:nvPr/>
        </p:nvSpPr>
        <p:spPr bwMode="auto">
          <a:xfrm>
            <a:off x="395536" y="980728"/>
            <a:ext cx="5806918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・カップリングの低減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予想よりも大きな力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ニュートン重力以外のカップリング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磁場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電場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定盤の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傾き・変動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残留大気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5760000" y="1229812"/>
            <a:ext cx="3241156" cy="4143404"/>
          </a:xfrm>
          <a:prstGeom prst="roundRect">
            <a:avLst>
              <a:gd name="adj" fmla="val 2073"/>
            </a:avLst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9173" t="1350" r="6204" b="563"/>
          <a:stretch/>
        </p:blipFill>
        <p:spPr bwMode="auto">
          <a:xfrm>
            <a:off x="5760000" y="1355258"/>
            <a:ext cx="2880000" cy="39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正方形/長方形 6"/>
          <p:cNvSpPr/>
          <p:nvPr/>
        </p:nvSpPr>
        <p:spPr bwMode="auto">
          <a:xfrm>
            <a:off x="6876256" y="2276872"/>
            <a:ext cx="45719" cy="648072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7452320" y="2261882"/>
            <a:ext cx="45719" cy="648072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7286733" y="2873948"/>
            <a:ext cx="165587" cy="4571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6911703" y="2882305"/>
            <a:ext cx="165587" cy="4571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042"/>
          <p:cNvSpPr>
            <a:spLocks noChangeArrowheads="1"/>
          </p:cNvSpPr>
          <p:nvPr/>
        </p:nvSpPr>
        <p:spPr bwMode="auto">
          <a:xfrm>
            <a:off x="853314" y="2499286"/>
            <a:ext cx="494282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ソースマス</a:t>
            </a:r>
            <a:r>
              <a:rPr lang="ja-JP" altLang="en-US" sz="2000" dirty="0">
                <a:solidFill>
                  <a:srgbClr val="99CCFF"/>
                </a:solidFill>
                <a:sym typeface="Wingdings" pitchFamily="2" charset="2"/>
              </a:rPr>
              <a:t>駆動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に同期した磁場変動がある</a:t>
            </a:r>
            <a:endParaRPr lang="ja-JP" altLang="en-US" sz="2000" dirty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12" name="右矢印 11"/>
          <p:cNvSpPr/>
          <p:nvPr/>
        </p:nvSpPr>
        <p:spPr bwMode="auto">
          <a:xfrm>
            <a:off x="1223628" y="2931334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1042"/>
          <p:cNvSpPr>
            <a:spLocks noChangeArrowheads="1"/>
          </p:cNvSpPr>
          <p:nvPr/>
        </p:nvSpPr>
        <p:spPr bwMode="auto">
          <a:xfrm>
            <a:off x="1501386" y="2894021"/>
            <a:ext cx="2350534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磁気シールド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4" name="Rectangle 1042"/>
          <p:cNvSpPr>
            <a:spLocks noChangeArrowheads="1"/>
          </p:cNvSpPr>
          <p:nvPr/>
        </p:nvSpPr>
        <p:spPr bwMode="auto">
          <a:xfrm>
            <a:off x="395536" y="3381452"/>
            <a:ext cx="504056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・雑音レベルの低減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外部磁場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並進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自由度からのカップリング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5" name="右矢印 14"/>
          <p:cNvSpPr/>
          <p:nvPr/>
        </p:nvSpPr>
        <p:spPr bwMode="auto">
          <a:xfrm>
            <a:off x="1043608" y="4260214"/>
            <a:ext cx="252028" cy="32008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Rectangle 1042"/>
          <p:cNvSpPr>
            <a:spLocks noChangeArrowheads="1"/>
          </p:cNvSpPr>
          <p:nvPr/>
        </p:nvSpPr>
        <p:spPr bwMode="auto">
          <a:xfrm>
            <a:off x="1321366" y="4222901"/>
            <a:ext cx="429461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磁気シールド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磁場センサ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地震計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信号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を用いて差し引き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7" name="Rectangle 1033"/>
          <p:cNvSpPr>
            <a:spLocks noChangeArrowheads="1"/>
          </p:cNvSpPr>
          <p:nvPr/>
        </p:nvSpPr>
        <p:spPr bwMode="auto">
          <a:xfrm>
            <a:off x="8028384" y="2373229"/>
            <a:ext cx="900764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F5050"/>
                </a:solidFill>
              </a:rPr>
              <a:t>磁気</a:t>
            </a:r>
            <a:endParaRPr lang="en-US" altLang="ja-JP" sz="1600" b="1" dirty="0" smtClean="0">
              <a:solidFill>
                <a:srgbClr val="FF5050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F5050"/>
                </a:solidFill>
              </a:rPr>
              <a:t>シールド</a:t>
            </a:r>
            <a:endParaRPr lang="ja-JP" altLang="en-US" sz="1600" b="1" dirty="0">
              <a:solidFill>
                <a:srgbClr val="FF505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 bwMode="auto">
          <a:xfrm flipH="1">
            <a:off x="7524328" y="2583939"/>
            <a:ext cx="504056" cy="23004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042"/>
          <p:cNvSpPr>
            <a:spLocks noChangeArrowheads="1"/>
          </p:cNvSpPr>
          <p:nvPr/>
        </p:nvSpPr>
        <p:spPr bwMode="auto">
          <a:xfrm>
            <a:off x="467544" y="5229200"/>
            <a:ext cx="5040560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信号処理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と解釈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位相情報も含めた解析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位相ドリフトの補正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上限値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統計誤差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・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系統誤差の評価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1" name="Rectangle 1042"/>
          <p:cNvSpPr>
            <a:spLocks noChangeArrowheads="1"/>
          </p:cNvSpPr>
          <p:nvPr/>
        </p:nvSpPr>
        <p:spPr bwMode="auto">
          <a:xfrm>
            <a:off x="5616568" y="5539879"/>
            <a:ext cx="3275912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・振り子の取り換え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ワイヤ懸架タイプも準備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ja-JP" altLang="en-US" sz="2000" dirty="0">
              <a:solidFill>
                <a:srgbClr val="FFFF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021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3357554" y="2920086"/>
            <a:ext cx="4175125" cy="70237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4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　終</a:t>
            </a:r>
            <a:endParaRPr lang="ja-JP" altLang="en-US" sz="4000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63250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39"/>
          <p:cNvSpPr>
            <a:spLocks noChangeArrowheads="1"/>
          </p:cNvSpPr>
          <p:nvPr/>
        </p:nvSpPr>
        <p:spPr bwMode="auto">
          <a:xfrm>
            <a:off x="1000100" y="4786322"/>
            <a:ext cx="2857520" cy="1428760"/>
          </a:xfrm>
          <a:prstGeom prst="roundRect">
            <a:avLst>
              <a:gd name="adj" fmla="val 8616"/>
            </a:avLst>
          </a:prstGeom>
          <a:solidFill>
            <a:srgbClr val="FFFF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2" name="AutoShape 939"/>
          <p:cNvSpPr>
            <a:spLocks noChangeArrowheads="1"/>
          </p:cNvSpPr>
          <p:nvPr/>
        </p:nvSpPr>
        <p:spPr bwMode="auto">
          <a:xfrm>
            <a:off x="928662" y="3143248"/>
            <a:ext cx="3000396" cy="1214446"/>
          </a:xfrm>
          <a:prstGeom prst="roundRect">
            <a:avLst>
              <a:gd name="adj" fmla="val 8616"/>
            </a:avLst>
          </a:prstGeom>
          <a:solidFill>
            <a:srgbClr val="FFFF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1" name="AutoShape 939"/>
          <p:cNvSpPr>
            <a:spLocks noChangeArrowheads="1"/>
          </p:cNvSpPr>
          <p:nvPr/>
        </p:nvSpPr>
        <p:spPr bwMode="auto">
          <a:xfrm>
            <a:off x="4643438" y="1142984"/>
            <a:ext cx="3786214" cy="1643074"/>
          </a:xfrm>
          <a:prstGeom prst="roundRect">
            <a:avLst>
              <a:gd name="adj" fmla="val 8616"/>
            </a:avLst>
          </a:prstGeom>
          <a:solidFill>
            <a:srgbClr val="CCFFCC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エネルギースケール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6" name="AutoShape 939"/>
          <p:cNvSpPr>
            <a:spLocks noChangeArrowheads="1"/>
          </p:cNvSpPr>
          <p:nvPr/>
        </p:nvSpPr>
        <p:spPr bwMode="auto">
          <a:xfrm>
            <a:off x="642910" y="1285860"/>
            <a:ext cx="3286148" cy="1285884"/>
          </a:xfrm>
          <a:prstGeom prst="roundRect">
            <a:avLst>
              <a:gd name="adj" fmla="val 8616"/>
            </a:avLst>
          </a:prstGeom>
          <a:solidFill>
            <a:srgbClr val="99C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71538" y="3143248"/>
            <a:ext cx="207170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プランク質量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00100" y="4786322"/>
            <a:ext cx="285752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電弱相互作用のスケール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0" name="図 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1285852" y="5817491"/>
            <a:ext cx="2322205" cy="326153"/>
          </a:xfrm>
          <a:prstGeom prst="rect">
            <a:avLst/>
          </a:prstGeom>
          <a:noFill/>
        </p:spPr>
      </p:pic>
      <p:pic>
        <p:nvPicPr>
          <p:cNvPr id="11" name="図 10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990125" y="3622735"/>
            <a:ext cx="2796057" cy="656714"/>
          </a:xfrm>
          <a:prstGeom prst="rect">
            <a:avLst/>
          </a:prstGeom>
          <a:noFill/>
        </p:spPr>
      </p:pic>
      <p:pic>
        <p:nvPicPr>
          <p:cNvPr id="10014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4640" y="2928934"/>
            <a:ext cx="4584877" cy="337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000892" y="6143644"/>
            <a:ext cx="2000264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err="1" smtClean="0">
                <a:solidFill>
                  <a:srgbClr val="F8F8F8"/>
                </a:solidFill>
                <a:sym typeface="Wingdings" pitchFamily="2" charset="2"/>
              </a:rPr>
              <a:t>L.Randall</a:t>
            </a:r>
            <a:r>
              <a:rPr lang="en-US" altLang="ja-JP" sz="1000" b="1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ja-JP" altLang="en-US" sz="1000" b="1" dirty="0" smtClean="0">
                <a:solidFill>
                  <a:srgbClr val="F8F8F8"/>
                </a:solidFill>
                <a:sym typeface="Wingdings" pitchFamily="2" charset="2"/>
              </a:rPr>
              <a:t>「ワープする宇宙」 より</a:t>
            </a:r>
            <a:endParaRPr lang="ja-JP" altLang="en-US" sz="1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42910" y="1317456"/>
            <a:ext cx="157163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相対性理論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85786" y="1708502"/>
            <a:ext cx="3857652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質量　と エネルギー・運動量の関係</a:t>
            </a:r>
            <a:endParaRPr lang="ja-JP" altLang="en-US" sz="16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643438" y="1204717"/>
            <a:ext cx="157163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量子力学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714876" y="1571612"/>
            <a:ext cx="3786214" cy="3400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不確定性原理</a:t>
            </a:r>
            <a:r>
              <a:rPr lang="en-US" altLang="ja-JP" sz="1600" dirty="0" smtClean="0">
                <a:solidFill>
                  <a:srgbClr val="F8F8F8"/>
                </a:solidFill>
                <a:sym typeface="Wingdings" pitchFamily="2" charset="2"/>
              </a:rPr>
              <a:t>  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位置と運動量の関係</a:t>
            </a:r>
            <a:endParaRPr lang="ja-JP" altLang="en-US" sz="16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6000760" y="2286670"/>
            <a:ext cx="1045078" cy="404097"/>
          </a:xfrm>
          <a:prstGeom prst="rect">
            <a:avLst/>
          </a:prstGeom>
          <a:noFill/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357818" y="1891012"/>
            <a:ext cx="321471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相互作用の距離スケール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24" name="図 23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1000100" y="2143116"/>
            <a:ext cx="2699734" cy="314308"/>
          </a:xfrm>
          <a:prstGeom prst="rect">
            <a:avLst/>
          </a:prstGeom>
          <a:noFill/>
        </p:spPr>
      </p:pic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285852" y="5143512"/>
            <a:ext cx="3214710" cy="608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質量の獲得に重要と</a:t>
            </a:r>
            <a:endParaRPr lang="en-US" altLang="ja-JP" sz="1600" dirty="0" smtClean="0">
              <a:solidFill>
                <a:srgbClr val="DDDDDD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DDDDDD"/>
                </a:solidFill>
                <a:sym typeface="Wingdings" pitchFamily="2" charset="2"/>
              </a:rPr>
              <a:t>　　考えられるスケール</a:t>
            </a:r>
            <a:r>
              <a:rPr lang="en-US" altLang="ja-JP" sz="160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lang="ja-JP" altLang="en-US" sz="1600" dirty="0">
              <a:solidFill>
                <a:srgbClr val="DDDDDD"/>
              </a:solidFill>
              <a:sym typeface="Wingdings" pitchFamily="2" charset="2"/>
            </a:endParaRPr>
          </a:p>
        </p:txBody>
      </p:sp>
      <p:cxnSp>
        <p:nvCxnSpPr>
          <p:cNvPr id="26" name="直線コネクタ 25"/>
          <p:cNvCxnSpPr/>
          <p:nvPr/>
        </p:nvCxnSpPr>
        <p:spPr bwMode="auto">
          <a:xfrm flipV="1">
            <a:off x="3999702" y="3500438"/>
            <a:ext cx="1000926" cy="427834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EAEAEA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28" name="直線コネクタ 27"/>
          <p:cNvCxnSpPr/>
          <p:nvPr/>
        </p:nvCxnSpPr>
        <p:spPr bwMode="auto">
          <a:xfrm>
            <a:off x="3929058" y="5214950"/>
            <a:ext cx="1143008" cy="1588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EAEAEA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30" name="左右矢印 29"/>
          <p:cNvSpPr/>
          <p:nvPr/>
        </p:nvSpPr>
        <p:spPr bwMode="auto">
          <a:xfrm>
            <a:off x="4143372" y="1857364"/>
            <a:ext cx="357190" cy="285752"/>
          </a:xfrm>
          <a:prstGeom prst="leftRightArrow">
            <a:avLst/>
          </a:pr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24" descr="page4"/>
          <p:cNvPicPr>
            <a:picLocks noChangeAspect="1" noChangeArrowheads="1"/>
          </p:cNvPicPr>
          <p:nvPr/>
        </p:nvPicPr>
        <p:blipFill>
          <a:blip r:embed="rId3" cstate="print"/>
          <a:srcRect l="6897" t="40495" r="8276"/>
          <a:stretch>
            <a:fillRect/>
          </a:stretch>
        </p:blipFill>
        <p:spPr bwMode="auto">
          <a:xfrm>
            <a:off x="357158" y="2214554"/>
            <a:ext cx="3814071" cy="3418025"/>
          </a:xfrm>
          <a:prstGeom prst="rect">
            <a:avLst/>
          </a:prstGeom>
          <a:noFill/>
        </p:spPr>
      </p:pic>
      <p:sp>
        <p:nvSpPr>
          <p:cNvPr id="7" name="Rectangle 925"/>
          <p:cNvSpPr>
            <a:spLocks noChangeArrowheads="1"/>
          </p:cNvSpPr>
          <p:nvPr/>
        </p:nvSpPr>
        <p:spPr bwMode="auto">
          <a:xfrm>
            <a:off x="430200" y="5684857"/>
            <a:ext cx="23558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800" b="1" dirty="0">
                <a:solidFill>
                  <a:srgbClr val="FFFFFF"/>
                </a:solidFill>
              </a:rPr>
              <a:t>From Web Page:</a:t>
            </a:r>
          </a:p>
          <a:p>
            <a:pPr algn="l">
              <a:buFontTx/>
              <a:buNone/>
            </a:pPr>
            <a:r>
              <a:rPr lang="en-US" altLang="ja-JP" sz="800" b="1" dirty="0">
                <a:solidFill>
                  <a:srgbClr val="FFFFFF"/>
                </a:solidFill>
              </a:rPr>
              <a:t>   PHYSICS DIVISION</a:t>
            </a:r>
            <a:br>
              <a:rPr lang="en-US" altLang="ja-JP" sz="800" b="1" dirty="0">
                <a:solidFill>
                  <a:srgbClr val="FFFFFF"/>
                </a:solidFill>
              </a:rPr>
            </a:br>
            <a:r>
              <a:rPr lang="en-US" altLang="ja-JP" sz="800" b="1" dirty="0">
                <a:solidFill>
                  <a:srgbClr val="FFFFFF"/>
                </a:solidFill>
              </a:rPr>
              <a:t>     Lawrence Berkeley National Laboratory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余剰次元とコンパクト化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4" name="Picture 6" descr="sava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3039903"/>
            <a:ext cx="3276600" cy="1011237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429388" y="3968597"/>
            <a:ext cx="1714512" cy="246221"/>
          </a:xfrm>
          <a:prstGeom prst="rect">
            <a:avLst/>
          </a:prstGeom>
          <a:noFill/>
          <a:ln w="38100" algn="ctr">
            <a:noFill/>
            <a:prstDash val="dash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lang="en-US" altLang="ja-JP" sz="1000" dirty="0" smtClean="0">
                <a:solidFill>
                  <a:srgbClr val="FFFFFF"/>
                </a:solidFill>
              </a:rPr>
              <a:t>Figure </a:t>
            </a:r>
            <a:r>
              <a:rPr lang="en-US" altLang="ja-JP" sz="1000" dirty="0" err="1">
                <a:solidFill>
                  <a:srgbClr val="FFFFFF"/>
                </a:solidFill>
              </a:rPr>
              <a:t>Savas</a:t>
            </a:r>
            <a:r>
              <a:rPr lang="en-US" altLang="ja-JP" sz="1000" dirty="0">
                <a:solidFill>
                  <a:srgbClr val="FFFFFF"/>
                </a:solidFill>
              </a:rPr>
              <a:t> </a:t>
            </a:r>
            <a:r>
              <a:rPr lang="en-US" altLang="ja-JP" sz="1000" dirty="0" err="1">
                <a:solidFill>
                  <a:srgbClr val="FFFFFF"/>
                </a:solidFill>
              </a:rPr>
              <a:t>Dimopoulos</a:t>
            </a:r>
            <a:endParaRPr lang="en-US" altLang="ja-JP" sz="1000" dirty="0">
              <a:solidFill>
                <a:srgbClr val="FFFFFF"/>
              </a:solidFill>
            </a:endParaRPr>
          </a:p>
        </p:txBody>
      </p:sp>
      <p:sp>
        <p:nvSpPr>
          <p:cNvPr id="9" name="Rectangle 920"/>
          <p:cNvSpPr>
            <a:spLocks noChangeArrowheads="1"/>
          </p:cNvSpPr>
          <p:nvPr/>
        </p:nvSpPr>
        <p:spPr bwMode="auto">
          <a:xfrm>
            <a:off x="4214810" y="1357298"/>
            <a:ext cx="4786346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FFFFF"/>
                </a:solidFill>
              </a:rPr>
              <a:t>ブレーン理論 </a:t>
            </a:r>
            <a:r>
              <a:rPr lang="en-US" altLang="ja-JP" dirty="0" smtClean="0">
                <a:solidFill>
                  <a:srgbClr val="FFFFFF"/>
                </a:solidFill>
              </a:rPr>
              <a:t> </a:t>
            </a:r>
            <a:endParaRPr lang="en-US" altLang="ja-JP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</a:rPr>
              <a:t>   </a:t>
            </a:r>
            <a:r>
              <a:rPr lang="ja-JP" altLang="en-US" dirty="0">
                <a:solidFill>
                  <a:srgbClr val="FFFFFF"/>
                </a:solidFill>
                <a:sym typeface="Wingdings" pitchFamily="2" charset="2"/>
              </a:rPr>
              <a:t>標準模型粒子 </a:t>
            </a:r>
            <a:r>
              <a:rPr lang="en-US" altLang="ja-JP" dirty="0">
                <a:solidFill>
                  <a:srgbClr val="FFFFFF"/>
                </a:solidFill>
                <a:sym typeface="Wingdings" pitchFamily="2" charset="2"/>
              </a:rPr>
              <a:t>: 3+1</a:t>
            </a:r>
            <a:r>
              <a:rPr lang="ja-JP" altLang="en-US" dirty="0">
                <a:solidFill>
                  <a:srgbClr val="FFFFFF"/>
                </a:solidFill>
                <a:sym typeface="Wingdings" pitchFamily="2" charset="2"/>
              </a:rPr>
              <a:t>次元に拘束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FFFFF"/>
                </a:solidFill>
                <a:sym typeface="Wingdings" pitchFamily="2" charset="2"/>
              </a:rPr>
              <a:t>   重力子           </a:t>
            </a:r>
            <a:r>
              <a:rPr lang="en-US" altLang="ja-JP" dirty="0">
                <a:solidFill>
                  <a:srgbClr val="FFFFFF"/>
                </a:solidFill>
                <a:sym typeface="Wingdings" pitchFamily="2" charset="2"/>
              </a:rPr>
              <a:t>: 10+1</a:t>
            </a:r>
            <a:r>
              <a:rPr lang="ja-JP" altLang="en-US" dirty="0">
                <a:solidFill>
                  <a:srgbClr val="FFFFFF"/>
                </a:solidFill>
                <a:sym typeface="Wingdings" pitchFamily="2" charset="2"/>
              </a:rPr>
              <a:t>次元に伝播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FFFFF"/>
                </a:solidFill>
                <a:sym typeface="Wingdings" pitchFamily="2" charset="2"/>
              </a:rPr>
              <a:t>      重力は余剰次元に漏れるため弱く見える</a:t>
            </a:r>
          </a:p>
        </p:txBody>
      </p:sp>
      <p:sp>
        <p:nvSpPr>
          <p:cNvPr id="10" name="Rectangle 920"/>
          <p:cNvSpPr>
            <a:spLocks noChangeArrowheads="1"/>
          </p:cNvSpPr>
          <p:nvPr/>
        </p:nvSpPr>
        <p:spPr bwMode="auto">
          <a:xfrm>
            <a:off x="5357818" y="4572008"/>
            <a:ext cx="3381370" cy="6756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余剰次元は小さくまるまっている</a:t>
            </a:r>
            <a:endParaRPr lang="en-US" altLang="ja-JP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   4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次元時空しか認知できない</a:t>
            </a:r>
            <a:endParaRPr lang="ja-JP" altLang="en-US" dirty="0">
              <a:solidFill>
                <a:srgbClr val="FFFF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465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角丸四角形 73"/>
          <p:cNvSpPr/>
          <p:nvPr/>
        </p:nvSpPr>
        <p:spPr bwMode="auto">
          <a:xfrm>
            <a:off x="2285984" y="5000636"/>
            <a:ext cx="882468" cy="428628"/>
          </a:xfrm>
          <a:prstGeom prst="roundRect">
            <a:avLst/>
          </a:prstGeom>
          <a:solidFill>
            <a:srgbClr val="99CCFF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6072198" y="3214686"/>
            <a:ext cx="2500330" cy="2214578"/>
          </a:xfrm>
          <a:prstGeom prst="roundRect">
            <a:avLst>
              <a:gd name="adj" fmla="val 8018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1214414" y="3961060"/>
            <a:ext cx="4071966" cy="1611080"/>
          </a:xfrm>
          <a:prstGeom prst="roundRect">
            <a:avLst/>
          </a:prstGeom>
          <a:solidFill>
            <a:srgbClr val="99CC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378619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8" name="円/楕円 27"/>
          <p:cNvSpPr/>
          <p:nvPr/>
        </p:nvSpPr>
        <p:spPr bwMode="auto">
          <a:xfrm>
            <a:off x="7339042" y="4338654"/>
            <a:ext cx="142876" cy="142876"/>
          </a:xfrm>
          <a:prstGeom prst="ellipse">
            <a:avLst/>
          </a:prstGeom>
          <a:solidFill>
            <a:schemeClr val="bg2">
              <a:lumMod val="10000"/>
              <a:alpha val="3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重力のガウスの法則</a:t>
            </a:r>
            <a:endParaRPr lang="ja-JP" altLang="en-US" dirty="0"/>
          </a:p>
        </p:txBody>
      </p:sp>
      <p:sp>
        <p:nvSpPr>
          <p:cNvPr id="1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70276" name="Rectangle 932"/>
          <p:cNvSpPr>
            <a:spLocks noChangeArrowheads="1"/>
          </p:cNvSpPr>
          <p:nvPr/>
        </p:nvSpPr>
        <p:spPr bwMode="auto">
          <a:xfrm>
            <a:off x="1080120" y="3143248"/>
            <a:ext cx="4572000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dirty="0" smtClean="0">
                <a:solidFill>
                  <a:srgbClr val="F8F8F8"/>
                </a:solidFill>
                <a:sym typeface="Wingdings" pitchFamily="2" charset="2"/>
              </a:rPr>
              <a:t>質量 </a:t>
            </a:r>
            <a:r>
              <a:rPr kumimoji="0" lang="en-US" altLang="ja-JP" dirty="0" smtClean="0">
                <a:solidFill>
                  <a:srgbClr val="F8F8F8"/>
                </a:solidFill>
                <a:sym typeface="Wingdings" pitchFamily="2" charset="2"/>
              </a:rPr>
              <a:t>M</a:t>
            </a:r>
            <a:r>
              <a:rPr kumimoji="0" lang="ja-JP" altLang="en-US" dirty="0" smtClean="0">
                <a:solidFill>
                  <a:srgbClr val="F8F8F8"/>
                </a:solidFill>
                <a:sym typeface="Wingdings" pitchFamily="2" charset="2"/>
              </a:rPr>
              <a:t>の質点が</a:t>
            </a:r>
            <a:endParaRPr kumimoji="0" lang="en-US" altLang="ja-JP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dirty="0" smtClean="0">
                <a:solidFill>
                  <a:srgbClr val="F8F8F8"/>
                </a:solidFill>
                <a:sym typeface="Wingdings" pitchFamily="2" charset="2"/>
              </a:rPr>
              <a:t>　　単位質量に及ぼす重力</a:t>
            </a:r>
            <a:endParaRPr lang="en-US" altLang="ja-JP" dirty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1574812" y="5670236"/>
            <a:ext cx="5106958" cy="728189"/>
            <a:chOff x="1574812" y="3384220"/>
            <a:chExt cx="5106958" cy="728189"/>
          </a:xfrm>
        </p:grpSpPr>
        <p:sp>
          <p:nvSpPr>
            <p:cNvPr id="547848" name="AutoShape 8"/>
            <p:cNvSpPr>
              <a:spLocks noChangeAspect="1" noChangeArrowheads="1"/>
            </p:cNvSpPr>
            <p:nvPr/>
          </p:nvSpPr>
          <p:spPr bwMode="auto">
            <a:xfrm>
              <a:off x="1574812" y="3525510"/>
              <a:ext cx="173038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99CCFF">
                <a:alpha val="2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547851" name="Rectangle 11"/>
            <p:cNvSpPr>
              <a:spLocks noChangeArrowheads="1"/>
            </p:cNvSpPr>
            <p:nvPr/>
          </p:nvSpPr>
          <p:spPr bwMode="auto">
            <a:xfrm>
              <a:off x="2000232" y="3741410"/>
              <a:ext cx="4681538" cy="370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dirty="0" smtClean="0">
                  <a:sym typeface="Wingdings" pitchFamily="2" charset="2"/>
                </a:rPr>
                <a:t>  </a:t>
              </a:r>
              <a:r>
                <a:rPr lang="en-US" altLang="ja-JP" dirty="0" smtClean="0">
                  <a:solidFill>
                    <a:srgbClr val="F8F8F8"/>
                  </a:solidFill>
                  <a:sym typeface="Wingdings" pitchFamily="2" charset="2"/>
                </a:rPr>
                <a:t> 3</a:t>
              </a:r>
              <a:r>
                <a:rPr lang="ja-JP" altLang="en-US" dirty="0" smtClean="0">
                  <a:solidFill>
                    <a:srgbClr val="F8F8F8"/>
                  </a:solidFill>
                  <a:sym typeface="Wingdings" pitchFamily="2" charset="2"/>
                </a:rPr>
                <a:t>次元空間では</a:t>
              </a:r>
              <a:r>
                <a:rPr lang="ja-JP" altLang="en-US" dirty="0" smtClean="0">
                  <a:sym typeface="Wingdings" pitchFamily="2" charset="2"/>
                </a:rPr>
                <a:t>　</a:t>
              </a:r>
              <a:r>
                <a:rPr lang="ja-JP" altLang="en-US" dirty="0" smtClean="0">
                  <a:solidFill>
                    <a:srgbClr val="CCECFF"/>
                  </a:solidFill>
                </a:rPr>
                <a:t>重力</a:t>
              </a:r>
              <a:r>
                <a:rPr lang="ja-JP" altLang="en-US" dirty="0">
                  <a:solidFill>
                    <a:srgbClr val="CCECFF"/>
                  </a:solidFill>
                </a:rPr>
                <a:t>の逆</a:t>
              </a:r>
              <a:r>
                <a:rPr lang="ja-JP" altLang="en-US" dirty="0" smtClean="0">
                  <a:solidFill>
                    <a:srgbClr val="CCECFF"/>
                  </a:solidFill>
                </a:rPr>
                <a:t>二乗則</a:t>
              </a:r>
              <a:endParaRPr lang="ja-JP" altLang="en-US" dirty="0">
                <a:solidFill>
                  <a:srgbClr val="CCECFF"/>
                </a:solidFill>
              </a:endParaRPr>
            </a:p>
          </p:txBody>
        </p:sp>
        <p:sp>
          <p:nvSpPr>
            <p:cNvPr id="29" name="Rectangle 932"/>
            <p:cNvSpPr>
              <a:spLocks noChangeArrowheads="1"/>
            </p:cNvSpPr>
            <p:nvPr/>
          </p:nvSpPr>
          <p:spPr bwMode="auto">
            <a:xfrm>
              <a:off x="1819320" y="3384220"/>
              <a:ext cx="4572000" cy="36689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sym typeface="Wingdings" pitchFamily="2" charset="2"/>
                </a:rPr>
                <a:t>力は球面の表面積に反比例</a:t>
              </a:r>
              <a:endParaRPr lang="en-US" altLang="ja-JP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</p:grpSp>
      <p:cxnSp>
        <p:nvCxnSpPr>
          <p:cNvPr id="34" name="直線コネクタ 33"/>
          <p:cNvCxnSpPr/>
          <p:nvPr/>
        </p:nvCxnSpPr>
        <p:spPr bwMode="auto">
          <a:xfrm>
            <a:off x="6858016" y="3929066"/>
            <a:ext cx="500066" cy="428628"/>
          </a:xfrm>
          <a:prstGeom prst="line">
            <a:avLst/>
          </a:prstGeom>
          <a:solidFill>
            <a:srgbClr val="99CCFF">
              <a:alpha val="50000"/>
            </a:srgbClr>
          </a:solidFill>
          <a:ln w="38100" cap="flat" cmpd="sng" algn="ctr">
            <a:solidFill>
              <a:srgbClr val="3333FF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円/楕円 35"/>
          <p:cNvSpPr/>
          <p:nvPr/>
        </p:nvSpPr>
        <p:spPr bwMode="auto">
          <a:xfrm>
            <a:off x="6929454" y="3929066"/>
            <a:ext cx="142876" cy="285752"/>
          </a:xfrm>
          <a:prstGeom prst="ellipse">
            <a:avLst/>
          </a:prstGeom>
          <a:solidFill>
            <a:srgbClr val="99CCFF">
              <a:alpha val="50000"/>
            </a:srgbClr>
          </a:solidFill>
          <a:ln w="127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8100000"/>
            </a:camera>
            <a:lightRig rig="threePt" dir="t"/>
          </a:scene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31" name="直線矢印コネクタ 30"/>
          <p:cNvCxnSpPr/>
          <p:nvPr/>
        </p:nvCxnSpPr>
        <p:spPr bwMode="auto">
          <a:xfrm rot="10800000">
            <a:off x="6523496" y="3653792"/>
            <a:ext cx="500066" cy="428628"/>
          </a:xfrm>
          <a:prstGeom prst="straightConnector1">
            <a:avLst/>
          </a:prstGeom>
          <a:solidFill>
            <a:srgbClr val="99CCFF">
              <a:alpha val="50000"/>
            </a:srgbClr>
          </a:solidFill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pic>
        <p:nvPicPr>
          <p:cNvPr id="41" name="図 40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572264" y="4071942"/>
            <a:ext cx="304999" cy="189099"/>
          </a:xfrm>
          <a:prstGeom prst="rect">
            <a:avLst/>
          </a:prstGeom>
        </p:spPr>
      </p:pic>
      <p:pic>
        <p:nvPicPr>
          <p:cNvPr id="43" name="図 42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330214" y="3386347"/>
            <a:ext cx="1027868" cy="256967"/>
          </a:xfrm>
          <a:prstGeom prst="rect">
            <a:avLst/>
          </a:prstGeom>
          <a:noFill/>
        </p:spPr>
      </p:pic>
      <p:pic>
        <p:nvPicPr>
          <p:cNvPr id="45" name="図 44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1496955" y="4014841"/>
            <a:ext cx="3571899" cy="697571"/>
          </a:xfrm>
          <a:prstGeom prst="rect">
            <a:avLst/>
          </a:prstGeom>
          <a:noFill/>
        </p:spPr>
      </p:pic>
      <p:pic>
        <p:nvPicPr>
          <p:cNvPr id="47" name="図 46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7449642" y="4500570"/>
            <a:ext cx="265630" cy="169302"/>
          </a:xfrm>
          <a:prstGeom prst="rect">
            <a:avLst/>
          </a:prstGeom>
          <a:noFill/>
        </p:spPr>
      </p:pic>
      <p:sp>
        <p:nvSpPr>
          <p:cNvPr id="57" name="角丸四角形 56"/>
          <p:cNvSpPr/>
          <p:nvPr/>
        </p:nvSpPr>
        <p:spPr bwMode="auto">
          <a:xfrm>
            <a:off x="1071538" y="928670"/>
            <a:ext cx="6429420" cy="1928826"/>
          </a:xfrm>
          <a:prstGeom prst="roundRect">
            <a:avLst>
              <a:gd name="adj" fmla="val 6289"/>
            </a:avLst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Rectangle 932"/>
          <p:cNvSpPr>
            <a:spLocks noChangeArrowheads="1"/>
          </p:cNvSpPr>
          <p:nvPr/>
        </p:nvSpPr>
        <p:spPr bwMode="auto">
          <a:xfrm>
            <a:off x="1152500" y="982149"/>
            <a:ext cx="5419764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dirty="0" smtClean="0">
                <a:solidFill>
                  <a:srgbClr val="F8F8F8"/>
                </a:solidFill>
                <a:sym typeface="Wingdings" pitchFamily="2" charset="2"/>
              </a:rPr>
              <a:t>電磁気からの類推</a:t>
            </a:r>
            <a:endParaRPr kumimoji="0" lang="en-US" altLang="ja-JP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dirty="0" smtClean="0">
                <a:solidFill>
                  <a:srgbClr val="F8F8F8"/>
                </a:solidFill>
                <a:sym typeface="Wingdings" pitchFamily="2" charset="2"/>
              </a:rPr>
              <a:t>     電荷 </a:t>
            </a:r>
            <a:r>
              <a:rPr kumimoji="0" lang="en-US" altLang="ja-JP" dirty="0" smtClean="0">
                <a:solidFill>
                  <a:srgbClr val="F8F8F8"/>
                </a:solidFill>
                <a:sym typeface="Wingdings" pitchFamily="2" charset="2"/>
              </a:rPr>
              <a:t>Q</a:t>
            </a:r>
            <a:r>
              <a:rPr kumimoji="0" lang="ja-JP" altLang="en-US" dirty="0" smtClean="0">
                <a:solidFill>
                  <a:srgbClr val="F8F8F8"/>
                </a:solidFill>
                <a:sym typeface="Wingdings" pitchFamily="2" charset="2"/>
              </a:rPr>
              <a:t>の点粒子が</a:t>
            </a:r>
            <a:endParaRPr kumimoji="0" lang="en-US" altLang="ja-JP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dirty="0" smtClean="0">
                <a:solidFill>
                  <a:srgbClr val="F8F8F8"/>
                </a:solidFill>
                <a:sym typeface="Wingdings" pitchFamily="2" charset="2"/>
              </a:rPr>
              <a:t>　　単位電荷を持つ粒子に及ぼす静電気力</a:t>
            </a:r>
            <a:endParaRPr lang="en-US" altLang="ja-JP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49" name="角丸四角形 48"/>
          <p:cNvSpPr/>
          <p:nvPr/>
        </p:nvSpPr>
        <p:spPr bwMode="auto">
          <a:xfrm>
            <a:off x="1214414" y="2088055"/>
            <a:ext cx="6143668" cy="626565"/>
          </a:xfrm>
          <a:prstGeom prst="roundRect">
            <a:avLst/>
          </a:prstGeom>
          <a:solidFill>
            <a:srgbClr val="CCECFF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1214414" y="2214554"/>
            <a:ext cx="163355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ガウスの法則</a:t>
            </a:r>
            <a:endParaRPr lang="ja-JP" altLang="en-US" dirty="0">
              <a:solidFill>
                <a:srgbClr val="CCECFF"/>
              </a:solidFill>
            </a:endParaRPr>
          </a:p>
        </p:txBody>
      </p:sp>
      <p:pic>
        <p:nvPicPr>
          <p:cNvPr id="69" name="図 68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1928794" y="5009040"/>
            <a:ext cx="1168220" cy="374430"/>
          </a:xfrm>
          <a:prstGeom prst="rect">
            <a:avLst/>
          </a:prstGeom>
          <a:noFill/>
        </p:spPr>
      </p:pic>
      <p:sp>
        <p:nvSpPr>
          <p:cNvPr id="71" name="AutoShape 8"/>
          <p:cNvSpPr>
            <a:spLocks noChangeAspect="1" noChangeArrowheads="1"/>
          </p:cNvSpPr>
          <p:nvPr/>
        </p:nvSpPr>
        <p:spPr bwMode="auto">
          <a:xfrm rot="5400000">
            <a:off x="2357422" y="4764891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cxnSp>
        <p:nvCxnSpPr>
          <p:cNvPr id="73" name="直線コネクタ 72"/>
          <p:cNvCxnSpPr/>
          <p:nvPr/>
        </p:nvCxnSpPr>
        <p:spPr bwMode="auto">
          <a:xfrm>
            <a:off x="1500166" y="4714884"/>
            <a:ext cx="1643074" cy="1588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図 32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2800863" y="2131907"/>
            <a:ext cx="4459828" cy="583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77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角丸四角形 66"/>
          <p:cNvSpPr/>
          <p:nvPr/>
        </p:nvSpPr>
        <p:spPr bwMode="auto">
          <a:xfrm>
            <a:off x="857224" y="1000108"/>
            <a:ext cx="4071966" cy="1500198"/>
          </a:xfrm>
          <a:prstGeom prst="roundRect">
            <a:avLst>
              <a:gd name="adj" fmla="val 8018"/>
            </a:avLst>
          </a:prstGeom>
          <a:solidFill>
            <a:srgbClr val="99CC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Tahoma" pitchFamily="34" charset="0"/>
              </a:rPr>
              <a:t>n</a:t>
            </a:r>
            <a:r>
              <a:rPr lang="ja-JP" altLang="en-US" dirty="0" smtClean="0">
                <a:latin typeface="Tahoma" pitchFamily="34" charset="0"/>
              </a:rPr>
              <a:t>次元でのガウスの法則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1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928662" y="1071546"/>
            <a:ext cx="250033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空間</a:t>
            </a:r>
            <a:r>
              <a:rPr lang="en-US" altLang="ja-JP" sz="2000" dirty="0" smtClean="0">
                <a:solidFill>
                  <a:srgbClr val="F8F8F8"/>
                </a:solidFill>
              </a:rPr>
              <a:t>n</a:t>
            </a:r>
            <a:r>
              <a:rPr lang="ja-JP" altLang="en-US" sz="2000" dirty="0" smtClean="0">
                <a:solidFill>
                  <a:srgbClr val="F8F8F8"/>
                </a:solidFill>
              </a:rPr>
              <a:t>次元のとき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pic>
        <p:nvPicPr>
          <p:cNvPr id="44" name="図 4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3412682" y="1462620"/>
            <a:ext cx="1134604" cy="365595"/>
          </a:xfrm>
          <a:prstGeom prst="rect">
            <a:avLst/>
          </a:prstGeom>
        </p:spPr>
      </p:pic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1160904" y="1552976"/>
            <a:ext cx="250033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</a:rPr>
              <a:t>n</a:t>
            </a:r>
            <a:r>
              <a:rPr lang="ja-JP" altLang="en-US" dirty="0" smtClean="0">
                <a:solidFill>
                  <a:srgbClr val="F8F8F8"/>
                </a:solidFill>
              </a:rPr>
              <a:t>次元球の表面積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53" name="AutoShape 14"/>
          <p:cNvSpPr>
            <a:spLocks noChangeArrowheads="1"/>
          </p:cNvSpPr>
          <p:nvPr/>
        </p:nvSpPr>
        <p:spPr bwMode="auto">
          <a:xfrm>
            <a:off x="1428728" y="2024027"/>
            <a:ext cx="215900" cy="404842"/>
          </a:xfrm>
          <a:custGeom>
            <a:avLst/>
            <a:gdLst>
              <a:gd name="G0" fmla="+- 13517 0 0"/>
              <a:gd name="G1" fmla="+- 5424 0 0"/>
              <a:gd name="G2" fmla="+- 21600 0 5424"/>
              <a:gd name="G3" fmla="+- 10800 0 5424"/>
              <a:gd name="G4" fmla="+- 21600 0 13517"/>
              <a:gd name="G5" fmla="*/ G4 G3 10800"/>
              <a:gd name="G6" fmla="+- 21600 0 G5"/>
              <a:gd name="T0" fmla="*/ 13517 w 21600"/>
              <a:gd name="T1" fmla="*/ 0 h 21600"/>
              <a:gd name="T2" fmla="*/ 0 w 21600"/>
              <a:gd name="T3" fmla="*/ 10800 h 21600"/>
              <a:gd name="T4" fmla="*/ 1351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517" y="0"/>
                </a:moveTo>
                <a:lnTo>
                  <a:pt x="13517" y="5424"/>
                </a:lnTo>
                <a:lnTo>
                  <a:pt x="3375" y="5424"/>
                </a:lnTo>
                <a:lnTo>
                  <a:pt x="3375" y="16176"/>
                </a:lnTo>
                <a:lnTo>
                  <a:pt x="13517" y="16176"/>
                </a:lnTo>
                <a:lnTo>
                  <a:pt x="1351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24"/>
                </a:moveTo>
                <a:lnTo>
                  <a:pt x="1350" y="16176"/>
                </a:lnTo>
                <a:lnTo>
                  <a:pt x="2700" y="16176"/>
                </a:lnTo>
                <a:lnTo>
                  <a:pt x="2700" y="5424"/>
                </a:lnTo>
                <a:close/>
              </a:path>
              <a:path w="21600" h="21600">
                <a:moveTo>
                  <a:pt x="0" y="5424"/>
                </a:moveTo>
                <a:lnTo>
                  <a:pt x="0" y="16176"/>
                </a:lnTo>
                <a:lnTo>
                  <a:pt x="675" y="16176"/>
                </a:lnTo>
                <a:lnTo>
                  <a:pt x="675" y="5424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1571604" y="2021767"/>
            <a:ext cx="3714776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ja-JP" altLang="en-US" dirty="0" smtClean="0">
                <a:solidFill>
                  <a:srgbClr val="F8F8F8"/>
                </a:solidFill>
              </a:rPr>
              <a:t>重力</a:t>
            </a:r>
            <a:r>
              <a:rPr lang="ja-JP" altLang="en-US" dirty="0">
                <a:solidFill>
                  <a:srgbClr val="F8F8F8"/>
                </a:solidFill>
              </a:rPr>
              <a:t>の逆</a:t>
            </a:r>
            <a:r>
              <a:rPr lang="ja-JP" altLang="en-US" dirty="0" smtClean="0">
                <a:solidFill>
                  <a:srgbClr val="F8F8F8"/>
                </a:solidFill>
              </a:rPr>
              <a:t>二乗則　からのずれ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56" name="角丸四角形 55"/>
          <p:cNvSpPr/>
          <p:nvPr/>
        </p:nvSpPr>
        <p:spPr bwMode="auto">
          <a:xfrm>
            <a:off x="6000760" y="1643050"/>
            <a:ext cx="2500330" cy="2643206"/>
          </a:xfrm>
          <a:prstGeom prst="roundRect">
            <a:avLst>
              <a:gd name="adj" fmla="val 8018"/>
            </a:avLst>
          </a:prstGeom>
          <a:solidFill>
            <a:schemeClr val="bg2"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6000760" y="1714488"/>
            <a:ext cx="250033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</a:rPr>
              <a:t>n</a:t>
            </a:r>
            <a:r>
              <a:rPr lang="ja-JP" altLang="en-US" dirty="0" smtClean="0">
                <a:solidFill>
                  <a:srgbClr val="F8F8F8"/>
                </a:solidFill>
              </a:rPr>
              <a:t>次元球の表面積</a:t>
            </a:r>
            <a:endParaRPr lang="ja-JP" altLang="en-US" dirty="0">
              <a:solidFill>
                <a:srgbClr val="F8F8F8"/>
              </a:solidFill>
            </a:endParaRPr>
          </a:p>
        </p:txBody>
      </p:sp>
      <p:pic>
        <p:nvPicPr>
          <p:cNvPr id="37" name="図 36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6285353" y="2279741"/>
            <a:ext cx="2034317" cy="1892101"/>
          </a:xfrm>
          <a:prstGeom prst="rect">
            <a:avLst/>
          </a:prstGeom>
          <a:noFill/>
        </p:spPr>
      </p:pic>
      <p:grpSp>
        <p:nvGrpSpPr>
          <p:cNvPr id="2" name="グループ化 22"/>
          <p:cNvGrpSpPr/>
          <p:nvPr/>
        </p:nvGrpSpPr>
        <p:grpSpPr>
          <a:xfrm>
            <a:off x="1285852" y="2926675"/>
            <a:ext cx="4857784" cy="1407233"/>
            <a:chOff x="1285852" y="2926675"/>
            <a:chExt cx="4857784" cy="1407233"/>
          </a:xfrm>
        </p:grpSpPr>
        <p:sp>
          <p:nvSpPr>
            <p:cNvPr id="59" name="Rectangle 9"/>
            <p:cNvSpPr>
              <a:spLocks noChangeArrowheads="1"/>
            </p:cNvSpPr>
            <p:nvPr/>
          </p:nvSpPr>
          <p:spPr bwMode="auto">
            <a:xfrm>
              <a:off x="2761175" y="3429000"/>
              <a:ext cx="2500330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</a:rPr>
                <a:t>の形を仮定</a:t>
              </a:r>
              <a:endParaRPr lang="ja-JP" altLang="en-US" dirty="0">
                <a:solidFill>
                  <a:srgbClr val="F8F8F8"/>
                </a:solidFill>
              </a:endParaRPr>
            </a:p>
          </p:txBody>
        </p:sp>
        <p:pic>
          <p:nvPicPr>
            <p:cNvPr id="62" name="図 61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1500166" y="3423475"/>
              <a:ext cx="1214446" cy="362715"/>
            </a:xfrm>
            <a:prstGeom prst="rect">
              <a:avLst/>
            </a:prstGeom>
          </p:spPr>
        </p:pic>
        <p:pic>
          <p:nvPicPr>
            <p:cNvPr id="65" name="図 64" descr="txp_fig.b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2065755" y="3901301"/>
              <a:ext cx="1291800" cy="348787"/>
            </a:xfrm>
            <a:prstGeom prst="rect">
              <a:avLst/>
            </a:prstGeom>
          </p:spPr>
        </p:pic>
        <p:sp>
          <p:nvSpPr>
            <p:cNvPr id="66" name="Rectangle 9"/>
            <p:cNvSpPr>
              <a:spLocks noChangeArrowheads="1"/>
            </p:cNvSpPr>
            <p:nvPr/>
          </p:nvSpPr>
          <p:spPr bwMode="auto">
            <a:xfrm>
              <a:off x="3643306" y="3887364"/>
              <a:ext cx="2500330" cy="3988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</a:rPr>
                <a:t>が検証されている</a:t>
              </a:r>
              <a:endParaRPr lang="ja-JP" altLang="en-US" dirty="0">
                <a:solidFill>
                  <a:srgbClr val="F8F8F8"/>
                </a:solidFill>
              </a:endParaRPr>
            </a:p>
          </p:txBody>
        </p:sp>
        <p:sp>
          <p:nvSpPr>
            <p:cNvPr id="35" name="AutoShape 14"/>
            <p:cNvSpPr>
              <a:spLocks noChangeArrowheads="1"/>
            </p:cNvSpPr>
            <p:nvPr/>
          </p:nvSpPr>
          <p:spPr bwMode="auto">
            <a:xfrm>
              <a:off x="1643042" y="3929066"/>
              <a:ext cx="215900" cy="404842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CCECFF">
                <a:alpha val="2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solidFill>
                  <a:srgbClr val="F8F8F8"/>
                </a:solidFill>
              </a:endParaRP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1285852" y="2926675"/>
              <a:ext cx="3857652" cy="3970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</a:rPr>
                <a:t>重力の逆二乗則の検証</a:t>
              </a:r>
              <a:endParaRPr lang="ja-JP" altLang="en-US" dirty="0">
                <a:solidFill>
                  <a:srgbClr val="F8F8F8"/>
                </a:solidFill>
              </a:endParaRPr>
            </a:p>
          </p:txBody>
        </p:sp>
      </p:grpSp>
      <p:grpSp>
        <p:nvGrpSpPr>
          <p:cNvPr id="3" name="グループ化 23"/>
          <p:cNvGrpSpPr/>
          <p:nvPr/>
        </p:nvGrpSpPr>
        <p:grpSpPr>
          <a:xfrm>
            <a:off x="1857356" y="4714884"/>
            <a:ext cx="3286148" cy="1571636"/>
            <a:chOff x="1285852" y="4714884"/>
            <a:chExt cx="3286148" cy="1571636"/>
          </a:xfrm>
        </p:grpSpPr>
        <p:sp>
          <p:nvSpPr>
            <p:cNvPr id="50" name="角丸四角形 49"/>
            <p:cNvSpPr/>
            <p:nvPr/>
          </p:nvSpPr>
          <p:spPr bwMode="auto">
            <a:xfrm>
              <a:off x="1285852" y="4714884"/>
              <a:ext cx="3286148" cy="1571636"/>
            </a:xfrm>
            <a:prstGeom prst="roundRect">
              <a:avLst>
                <a:gd name="adj" fmla="val 6289"/>
              </a:avLst>
            </a:prstGeom>
            <a:solidFill>
              <a:srgbClr val="FFFFFF">
                <a:alpha val="1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285852" y="4784063"/>
              <a:ext cx="3214710" cy="3970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</a:rPr>
                <a:t>電磁気力の逆二乗則の検証</a:t>
              </a:r>
              <a:endParaRPr lang="ja-JP" altLang="en-US" dirty="0">
                <a:solidFill>
                  <a:srgbClr val="F8F8F8"/>
                </a:solidFill>
              </a:endParaRPr>
            </a:p>
          </p:txBody>
        </p:sp>
        <p:pic>
          <p:nvPicPr>
            <p:cNvPr id="48" name="図 47" descr="txp_fig.bmp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2279194" y="5276204"/>
              <a:ext cx="1437128" cy="348786"/>
            </a:xfrm>
            <a:prstGeom prst="rect">
              <a:avLst/>
            </a:prstGeom>
            <a:noFill/>
          </p:spPr>
        </p:pic>
        <p:sp>
          <p:nvSpPr>
            <p:cNvPr id="49" name="Rectangle 7"/>
            <p:cNvSpPr>
              <a:spLocks noChangeArrowheads="1"/>
            </p:cNvSpPr>
            <p:nvPr/>
          </p:nvSpPr>
          <p:spPr bwMode="auto">
            <a:xfrm>
              <a:off x="1714480" y="5787922"/>
              <a:ext cx="2714644" cy="4985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 smtClean="0">
                  <a:solidFill>
                    <a:srgbClr val="C0C0C0"/>
                  </a:solidFill>
                  <a:sym typeface="Wingdings" pitchFamily="2" charset="2"/>
                </a:rPr>
                <a:t>E.R.Wiliams , et.al.,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 smtClean="0">
                  <a:solidFill>
                    <a:srgbClr val="C0C0C0"/>
                  </a:solidFill>
                  <a:sym typeface="Wingdings" pitchFamily="2" charset="2"/>
                </a:rPr>
                <a:t> Phys. Rev. Lett. 26 (1971) 721.</a:t>
              </a:r>
              <a:endParaRPr lang="ja-JP" altLang="en-US" sz="1200" dirty="0">
                <a:solidFill>
                  <a:srgbClr val="C0C0C0"/>
                </a:solidFill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1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dirty="0" smtClean="0"/>
              <a:t>(2011</a:t>
            </a:r>
            <a:r>
              <a:rPr lang="zh-CN" altLang="en-US" smtClean="0"/>
              <a:t>年</a:t>
            </a:r>
            <a:r>
              <a:rPr lang="en-US" altLang="zh-CN" dirty="0" smtClean="0"/>
              <a:t>9</a:t>
            </a:r>
            <a:r>
              <a:rPr lang="zh-CN" altLang="en-US" smtClean="0"/>
              <a:t>月</a:t>
            </a:r>
            <a:r>
              <a:rPr lang="en-US" altLang="zh-CN" dirty="0" smtClean="0"/>
              <a:t>8</a:t>
            </a:r>
            <a:r>
              <a:rPr lang="zh-CN" altLang="en-US" smtClean="0"/>
              <a:t>日</a:t>
            </a:r>
            <a:r>
              <a:rPr lang="en-US" altLang="zh-CN" dirty="0" smtClean="0"/>
              <a:t>, </a:t>
            </a:r>
            <a:r>
              <a:rPr lang="zh-CN" altLang="en-US" smtClean="0"/>
              <a:t>京都大学</a:t>
            </a:r>
            <a:r>
              <a:rPr lang="en-US" altLang="zh-CN" dirty="0" smtClean="0"/>
              <a:t>)</a:t>
            </a:r>
            <a:endParaRPr lang="en-US" altLang="ja-JP" dirty="0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1714480" y="1785926"/>
            <a:ext cx="4175125" cy="5803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</a:rPr>
              <a:t>(1) </a:t>
            </a:r>
            <a:r>
              <a:rPr lang="ja-JP" altLang="en-US" sz="3200" b="1" dirty="0" smtClean="0">
                <a:solidFill>
                  <a:srgbClr val="F8F8F8"/>
                </a:solidFill>
              </a:rPr>
              <a:t>イントロダクション</a:t>
            </a:r>
            <a:endParaRPr lang="ja-JP" altLang="en-US" sz="3200" b="1" dirty="0">
              <a:solidFill>
                <a:srgbClr val="F8F8F8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4197" y="2634334"/>
            <a:ext cx="5461009" cy="5803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</a:rPr>
              <a:t>(2) </a:t>
            </a:r>
            <a:r>
              <a:rPr lang="ja-JP" altLang="en-US" sz="3200" b="1" dirty="0" smtClean="0">
                <a:solidFill>
                  <a:srgbClr val="F8F8F8"/>
                </a:solidFill>
              </a:rPr>
              <a:t>微小距離での検証実験</a:t>
            </a:r>
            <a:endParaRPr lang="ja-JP" altLang="en-US" sz="3200" b="1" dirty="0">
              <a:solidFill>
                <a:srgbClr val="F8F8F8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85918" y="3563028"/>
            <a:ext cx="4175125" cy="5803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</a:rPr>
              <a:t>(3) </a:t>
            </a:r>
            <a:r>
              <a:rPr lang="ja-JP" altLang="en-US" sz="3200" b="1" dirty="0" smtClean="0">
                <a:solidFill>
                  <a:srgbClr val="F8F8F8"/>
                </a:solidFill>
              </a:rPr>
              <a:t>実験の概要</a:t>
            </a:r>
            <a:endParaRPr lang="ja-JP" altLang="en-US" sz="3200" b="1" dirty="0">
              <a:solidFill>
                <a:srgbClr val="F8F8F8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785918" y="4491722"/>
            <a:ext cx="4175125" cy="5803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</a:rPr>
              <a:t>(4) </a:t>
            </a:r>
            <a:r>
              <a:rPr lang="ja-JP" altLang="en-US" sz="3200" b="1" dirty="0" smtClean="0">
                <a:solidFill>
                  <a:srgbClr val="F8F8F8"/>
                </a:solidFill>
              </a:rPr>
              <a:t>まとめ</a:t>
            </a:r>
            <a:endParaRPr lang="ja-JP" altLang="en-US" sz="3200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53237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重力逆二乗則の検証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21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868357" name="Rectangle 5"/>
          <p:cNvSpPr>
            <a:spLocks noChangeArrowheads="1"/>
          </p:cNvSpPr>
          <p:nvPr/>
        </p:nvSpPr>
        <p:spPr bwMode="auto">
          <a:xfrm>
            <a:off x="857224" y="1000108"/>
            <a:ext cx="568801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重力法則 </a:t>
            </a:r>
            <a:r>
              <a:rPr lang="en-US" altLang="ja-JP" sz="2000" dirty="0">
                <a:solidFill>
                  <a:srgbClr val="F8F8F8"/>
                </a:solidFill>
              </a:rPr>
              <a:t>--- </a:t>
            </a:r>
            <a:r>
              <a:rPr lang="ja-JP" altLang="en-US" sz="2000" dirty="0">
                <a:solidFill>
                  <a:srgbClr val="F8F8F8"/>
                </a:solidFill>
              </a:rPr>
              <a:t>基礎物理法則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 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実現可能な最高の精度で検証されているべき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928662" y="2097937"/>
            <a:ext cx="6215106" cy="1047570"/>
            <a:chOff x="928662" y="2097937"/>
            <a:chExt cx="6215106" cy="1047570"/>
          </a:xfrm>
        </p:grpSpPr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4643438" y="2674457"/>
              <a:ext cx="2500330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8F8F8"/>
                  </a:solidFill>
                </a:rPr>
                <a:t>の形を仮定</a:t>
              </a:r>
              <a:endParaRPr lang="ja-JP" altLang="en-US" sz="2000" dirty="0">
                <a:solidFill>
                  <a:srgbClr val="F8F8F8"/>
                </a:solidFill>
              </a:endParaRPr>
            </a:p>
          </p:txBody>
        </p:sp>
        <p:pic>
          <p:nvPicPr>
            <p:cNvPr id="25" name="図 24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3000363" y="2643182"/>
              <a:ext cx="1435137" cy="428628"/>
            </a:xfrm>
            <a:prstGeom prst="rect">
              <a:avLst/>
            </a:prstGeom>
          </p:spPr>
        </p:pic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928662" y="2097937"/>
              <a:ext cx="5688013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8F8F8"/>
                  </a:solidFill>
                  <a:sym typeface="Wingdings" pitchFamily="2" charset="2"/>
                </a:rPr>
                <a:t>逆二乗則からのずれの検証</a:t>
              </a:r>
              <a:endParaRPr lang="ja-JP" altLang="en-US" sz="2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1428728" y="2714620"/>
              <a:ext cx="2500330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8F8F8"/>
                  </a:solidFill>
                </a:rPr>
                <a:t>重力の大きさ</a:t>
              </a:r>
              <a:endParaRPr lang="ja-JP" altLang="en-US" sz="2000" dirty="0">
                <a:solidFill>
                  <a:srgbClr val="F8F8F8"/>
                </a:solidFill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857224" y="3357562"/>
            <a:ext cx="6429420" cy="2931217"/>
            <a:chOff x="857224" y="3357562"/>
            <a:chExt cx="6429420" cy="2931217"/>
          </a:xfrm>
        </p:grpSpPr>
        <p:sp>
          <p:nvSpPr>
            <p:cNvPr id="42" name="角丸四角形 41"/>
            <p:cNvSpPr/>
            <p:nvPr/>
          </p:nvSpPr>
          <p:spPr bwMode="auto">
            <a:xfrm>
              <a:off x="857224" y="3357562"/>
              <a:ext cx="6429420" cy="2928958"/>
            </a:xfrm>
            <a:prstGeom prst="roundRect">
              <a:avLst>
                <a:gd name="adj" fmla="val 2073"/>
              </a:avLst>
            </a:prstGeom>
            <a:solidFill>
              <a:srgbClr val="CCECFF">
                <a:alpha val="1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68355" name="AutoShape 3"/>
            <p:cNvSpPr>
              <a:spLocks noChangeArrowheads="1"/>
            </p:cNvSpPr>
            <p:nvPr/>
          </p:nvSpPr>
          <p:spPr bwMode="auto">
            <a:xfrm>
              <a:off x="5715008" y="4027501"/>
              <a:ext cx="1214446" cy="544507"/>
            </a:xfrm>
            <a:prstGeom prst="roundRect">
              <a:avLst>
                <a:gd name="adj" fmla="val 16667"/>
              </a:avLst>
            </a:prstGeom>
            <a:solidFill>
              <a:srgbClr val="CCECFF">
                <a:alpha val="2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868363" name="Picture 11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rcRect/>
            <a:stretch>
              <a:fillRect/>
            </a:stretch>
          </p:blipFill>
          <p:spPr bwMode="auto">
            <a:xfrm>
              <a:off x="1489086" y="4000504"/>
              <a:ext cx="5481309" cy="673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868364" name="Rectangle 12"/>
            <p:cNvSpPr>
              <a:spLocks noChangeArrowheads="1"/>
            </p:cNvSpPr>
            <p:nvPr/>
          </p:nvSpPr>
          <p:spPr bwMode="auto">
            <a:xfrm>
              <a:off x="928694" y="3429000"/>
              <a:ext cx="4572000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FFFFFF"/>
                  </a:solidFill>
                </a:rPr>
                <a:t>重力場に湯川型のポテンシャル補正項</a:t>
              </a:r>
              <a:endParaRPr lang="ja-JP" altLang="en-US" sz="2000" dirty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sp>
          <p:nvSpPr>
            <p:cNvPr id="868365" name="Rectangle 13"/>
            <p:cNvSpPr>
              <a:spLocks noChangeArrowheads="1"/>
            </p:cNvSpPr>
            <p:nvPr/>
          </p:nvSpPr>
          <p:spPr bwMode="auto">
            <a:xfrm>
              <a:off x="5799146" y="4711712"/>
              <a:ext cx="1081088" cy="33637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>
                  <a:solidFill>
                    <a:srgbClr val="CCECFF"/>
                  </a:solidFill>
                </a:rPr>
                <a:t>補正項</a:t>
              </a:r>
              <a:r>
                <a:rPr lang="ja-JP" altLang="en-US" sz="1600" dirty="0">
                  <a:solidFill>
                    <a:srgbClr val="CCECFF"/>
                  </a:solidFill>
                  <a:sym typeface="Wingdings" pitchFamily="2" charset="2"/>
                </a:rPr>
                <a:t> </a:t>
              </a:r>
            </a:p>
          </p:txBody>
        </p:sp>
        <p:sp>
          <p:nvSpPr>
            <p:cNvPr id="874385" name="AutoShape 6033"/>
            <p:cNvSpPr>
              <a:spLocks noChangeAspect="1" noChangeArrowheads="1"/>
            </p:cNvSpPr>
            <p:nvPr/>
          </p:nvSpPr>
          <p:spPr bwMode="auto">
            <a:xfrm>
              <a:off x="2143108" y="5970274"/>
              <a:ext cx="173038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99CCFF">
                <a:alpha val="1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874386" name="Rectangle 6034"/>
            <p:cNvSpPr>
              <a:spLocks noChangeArrowheads="1"/>
            </p:cNvSpPr>
            <p:nvPr/>
          </p:nvSpPr>
          <p:spPr bwMode="auto">
            <a:xfrm>
              <a:off x="2355836" y="5857892"/>
              <a:ext cx="3057525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2000" dirty="0">
                  <a:solidFill>
                    <a:srgbClr val="FFFFFF"/>
                  </a:solidFill>
                  <a:latin typeface="Symbol" pitchFamily="18" charset="2"/>
                </a:rPr>
                <a:t>a-l</a:t>
              </a:r>
              <a:r>
                <a:rPr kumimoji="0" lang="en-US" altLang="ja-JP" sz="2000" dirty="0">
                  <a:solidFill>
                    <a:srgbClr val="FFFFFF"/>
                  </a:solidFill>
                </a:rPr>
                <a:t> </a:t>
              </a:r>
              <a:r>
                <a:rPr kumimoji="0" lang="ja-JP" altLang="en-US" sz="2000" dirty="0">
                  <a:solidFill>
                    <a:srgbClr val="FFFFFF"/>
                  </a:solidFill>
                </a:rPr>
                <a:t>図で上限値を与える</a:t>
              </a:r>
              <a:endParaRPr lang="ja-JP" altLang="en-US" sz="2000" dirty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 bwMode="auto">
            <a:xfrm>
              <a:off x="5715008" y="4714884"/>
              <a:ext cx="1285884" cy="1588"/>
            </a:xfrm>
            <a:prstGeom prst="line">
              <a:avLst/>
            </a:prstGeom>
            <a:solidFill>
              <a:srgbClr val="99CCFF">
                <a:alpha val="50000"/>
              </a:srgbClr>
            </a:solidFill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2" name="図 31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2547923" y="4979998"/>
              <a:ext cx="238127" cy="214314"/>
            </a:xfrm>
            <a:prstGeom prst="rect">
              <a:avLst/>
            </a:prstGeom>
            <a:noFill/>
          </p:spPr>
        </p:pic>
        <p:sp>
          <p:nvSpPr>
            <p:cNvPr id="33" name="Rectangle 6034"/>
            <p:cNvSpPr>
              <a:spLocks noChangeArrowheads="1"/>
            </p:cNvSpPr>
            <p:nvPr/>
          </p:nvSpPr>
          <p:spPr bwMode="auto">
            <a:xfrm>
              <a:off x="2767021" y="4954598"/>
              <a:ext cx="3057525" cy="33797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 smtClean="0">
                  <a:solidFill>
                    <a:srgbClr val="FFFFFF"/>
                  </a:solidFill>
                  <a:latin typeface="Symbol" pitchFamily="18" charset="2"/>
                </a:rPr>
                <a:t>:</a:t>
              </a:r>
              <a:r>
                <a:rPr kumimoji="0" lang="ja-JP" altLang="en-US" sz="1600" dirty="0" smtClean="0">
                  <a:solidFill>
                    <a:srgbClr val="FFFFFF"/>
                  </a:solidFill>
                  <a:latin typeface="Symbol" pitchFamily="18" charset="2"/>
                </a:rPr>
                <a:t>　補正項の大きさ</a:t>
              </a:r>
              <a:endParaRPr lang="ja-JP" altLang="en-US" sz="1600" dirty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sp>
          <p:nvSpPr>
            <p:cNvPr id="34" name="Rectangle 6034"/>
            <p:cNvSpPr>
              <a:spLocks noChangeArrowheads="1"/>
            </p:cNvSpPr>
            <p:nvPr/>
          </p:nvSpPr>
          <p:spPr bwMode="auto">
            <a:xfrm>
              <a:off x="2762259" y="5372117"/>
              <a:ext cx="3057525" cy="33797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dirty="0" smtClean="0">
                  <a:solidFill>
                    <a:srgbClr val="FFFFFF"/>
                  </a:solidFill>
                  <a:latin typeface="Symbol" pitchFamily="18" charset="2"/>
                </a:rPr>
                <a:t>:</a:t>
              </a:r>
              <a:r>
                <a:rPr kumimoji="0" lang="ja-JP" altLang="en-US" sz="1600" dirty="0" smtClean="0">
                  <a:solidFill>
                    <a:srgbClr val="FFFFFF"/>
                  </a:solidFill>
                  <a:latin typeface="Symbol" pitchFamily="18" charset="2"/>
                </a:rPr>
                <a:t>　補正項の距離スケール</a:t>
              </a:r>
              <a:endParaRPr lang="ja-JP" altLang="en-US" sz="1600" dirty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pic>
          <p:nvPicPr>
            <p:cNvPr id="36" name="図 35" descr="txp_fig.bmp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2575117" y="5378464"/>
              <a:ext cx="172833" cy="214314"/>
            </a:xfrm>
            <a:prstGeom prst="rect">
              <a:avLst/>
            </a:prstGeom>
            <a:noFill/>
          </p:spPr>
        </p:pic>
        <p:sp>
          <p:nvSpPr>
            <p:cNvPr id="40" name="左大かっこ 39"/>
            <p:cNvSpPr/>
            <p:nvPr/>
          </p:nvSpPr>
          <p:spPr bwMode="auto">
            <a:xfrm>
              <a:off x="2427146" y="4929198"/>
              <a:ext cx="73152" cy="714380"/>
            </a:xfrm>
            <a:prstGeom prst="leftBracke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1" name="右大かっこ 40"/>
            <p:cNvSpPr/>
            <p:nvPr/>
          </p:nvSpPr>
          <p:spPr bwMode="auto">
            <a:xfrm>
              <a:off x="5130804" y="4962536"/>
              <a:ext cx="71438" cy="642942"/>
            </a:xfrm>
            <a:prstGeom prst="rightBracke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4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dirty="0" smtClean="0"/>
              <a:t>(2011</a:t>
            </a:r>
            <a:r>
              <a:rPr lang="zh-CN" altLang="en-US" smtClean="0"/>
              <a:t>年</a:t>
            </a:r>
            <a:r>
              <a:rPr lang="en-US" altLang="zh-CN" dirty="0" smtClean="0"/>
              <a:t>9</a:t>
            </a:r>
            <a:r>
              <a:rPr lang="zh-CN" altLang="en-US" smtClean="0"/>
              <a:t>月</a:t>
            </a:r>
            <a:r>
              <a:rPr lang="en-US" altLang="zh-CN" dirty="0" smtClean="0"/>
              <a:t>8</a:t>
            </a:r>
            <a:r>
              <a:rPr lang="zh-CN" altLang="en-US" smtClean="0"/>
              <a:t>日</a:t>
            </a:r>
            <a:r>
              <a:rPr lang="en-US" altLang="zh-CN" dirty="0" smtClean="0"/>
              <a:t>, </a:t>
            </a:r>
            <a:r>
              <a:rPr lang="zh-CN" altLang="en-US" smtClean="0"/>
              <a:t>京都大学</a:t>
            </a:r>
            <a:r>
              <a:rPr lang="en-US" altLang="zh-CN" dirty="0" smtClean="0"/>
              <a:t>)</a:t>
            </a:r>
            <a:endParaRPr lang="en-US" altLang="ja-JP" dirty="0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2000232" y="2205706"/>
            <a:ext cx="4175125" cy="5803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(1) </a:t>
            </a:r>
            <a:r>
              <a:rPr lang="ja-JP" altLang="en-US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endParaRPr lang="ja-JP" altLang="en-US" sz="32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18214" name="Rectangle 6"/>
          <p:cNvSpPr>
            <a:spLocks noChangeArrowheads="1"/>
          </p:cNvSpPr>
          <p:nvPr/>
        </p:nvSpPr>
        <p:spPr bwMode="auto">
          <a:xfrm>
            <a:off x="2428860" y="2924175"/>
            <a:ext cx="4176712" cy="10525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8F8F8"/>
                </a:solidFill>
                <a:sym typeface="Wingdings" pitchFamily="2" charset="2"/>
              </a:rPr>
              <a:t>重力逆二乗則と余剰次元</a:t>
            </a:r>
            <a:endParaRPr lang="ja-JP" altLang="en-US" sz="2400" b="1" dirty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3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8F8F8"/>
                </a:solidFill>
                <a:sym typeface="Wingdings" pitchFamily="2" charset="2"/>
              </a:rPr>
              <a:t>検証実験</a:t>
            </a:r>
            <a:endParaRPr lang="ja-JP" altLang="en-US" sz="2400" b="1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5312207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電磁気力の逆二乗則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1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grpSp>
        <p:nvGrpSpPr>
          <p:cNvPr id="2" name="グループ化 23"/>
          <p:cNvGrpSpPr/>
          <p:nvPr/>
        </p:nvGrpSpPr>
        <p:grpSpPr>
          <a:xfrm>
            <a:off x="785786" y="2195928"/>
            <a:ext cx="3286148" cy="1571636"/>
            <a:chOff x="1285852" y="4714884"/>
            <a:chExt cx="3286148" cy="1571636"/>
          </a:xfrm>
        </p:grpSpPr>
        <p:sp>
          <p:nvSpPr>
            <p:cNvPr id="50" name="角丸四角形 49"/>
            <p:cNvSpPr/>
            <p:nvPr/>
          </p:nvSpPr>
          <p:spPr bwMode="auto">
            <a:xfrm>
              <a:off x="1285852" y="4714884"/>
              <a:ext cx="3286148" cy="1571636"/>
            </a:xfrm>
            <a:prstGeom prst="roundRect">
              <a:avLst>
                <a:gd name="adj" fmla="val 6289"/>
              </a:avLst>
            </a:prstGeom>
            <a:solidFill>
              <a:srgbClr val="FFFFFF">
                <a:alpha val="1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1285852" y="4784063"/>
              <a:ext cx="3214710" cy="3970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電磁気力の逆二乗則の検証</a:t>
              </a:r>
              <a:endParaRPr lang="ja-JP" altLang="en-US" b="1" dirty="0">
                <a:solidFill>
                  <a:srgbClr val="F8F8F8"/>
                </a:solidFill>
              </a:endParaRPr>
            </a:p>
          </p:txBody>
        </p:sp>
        <p:pic>
          <p:nvPicPr>
            <p:cNvPr id="48" name="図 47" descr="txp_fig.bmp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2279194" y="5276204"/>
              <a:ext cx="1437128" cy="348786"/>
            </a:xfrm>
            <a:prstGeom prst="rect">
              <a:avLst/>
            </a:prstGeom>
            <a:noFill/>
          </p:spPr>
        </p:pic>
        <p:sp>
          <p:nvSpPr>
            <p:cNvPr id="49" name="Rectangle 7"/>
            <p:cNvSpPr>
              <a:spLocks noChangeArrowheads="1"/>
            </p:cNvSpPr>
            <p:nvPr/>
          </p:nvSpPr>
          <p:spPr bwMode="auto">
            <a:xfrm>
              <a:off x="1714480" y="5787922"/>
              <a:ext cx="2714644" cy="4985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E.R.Wiliams , et.al.,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 Phys. Rev. Lett. 26 (1971) 721.</a:t>
              </a:r>
              <a:endParaRPr lang="ja-JP" altLang="en-US" sz="1200" b="1" dirty="0">
                <a:solidFill>
                  <a:srgbClr val="C0C0C0"/>
                </a:solidFill>
                <a:sym typeface="Wingdings" pitchFamily="2" charset="2"/>
              </a:endParaRPr>
            </a:p>
          </p:txBody>
        </p:sp>
      </p:grpSp>
      <p:pic>
        <p:nvPicPr>
          <p:cNvPr id="9635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00108"/>
            <a:ext cx="3529017" cy="50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928662" y="4156029"/>
            <a:ext cx="407196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2</a:t>
            </a:r>
            <a:r>
              <a:rPr lang="ja-JP" altLang="en-US" b="1" dirty="0" smtClean="0">
                <a:solidFill>
                  <a:srgbClr val="F8F8F8"/>
                </a:solidFill>
              </a:rPr>
              <a:t>重の正</a:t>
            </a:r>
            <a:r>
              <a:rPr lang="en-US" altLang="ja-JP" b="1" dirty="0" smtClean="0">
                <a:solidFill>
                  <a:srgbClr val="F8F8F8"/>
                </a:solidFill>
              </a:rPr>
              <a:t>20</a:t>
            </a:r>
            <a:r>
              <a:rPr lang="ja-JP" altLang="en-US" b="1" dirty="0" smtClean="0">
                <a:solidFill>
                  <a:srgbClr val="F8F8F8"/>
                </a:solidFill>
              </a:rPr>
              <a:t>面体の外層に電圧を加える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 </a:t>
            </a: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内層に生じる電圧を測定</a:t>
            </a:r>
            <a:endParaRPr lang="en-US" altLang="ja-JP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224598" y="6143644"/>
            <a:ext cx="2633682" cy="27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霜田光一 「歴史をかえた物理実験」 より</a:t>
            </a:r>
            <a:endParaRPr lang="en-US" altLang="ja-JP" sz="11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879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宇宙項問題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8596" y="1210472"/>
            <a:ext cx="7786710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宇宙項問題 </a:t>
            </a:r>
            <a:r>
              <a:rPr lang="ja-JP" altLang="en-US" b="1" dirty="0" smtClean="0">
                <a:solidFill>
                  <a:srgbClr val="F8F8F8"/>
                </a:solidFill>
              </a:rPr>
              <a:t> </a:t>
            </a:r>
            <a:r>
              <a:rPr lang="en-US" altLang="ja-JP" b="1" dirty="0" smtClean="0">
                <a:solidFill>
                  <a:srgbClr val="F8F8F8"/>
                </a:solidFill>
              </a:rPr>
              <a:t>(Cosmological constant </a:t>
            </a:r>
            <a:r>
              <a:rPr lang="en-US" altLang="ja-JP" b="1" dirty="0">
                <a:solidFill>
                  <a:srgbClr val="F8F8F8"/>
                </a:solidFill>
              </a:rPr>
              <a:t>Problem</a:t>
            </a:r>
            <a:r>
              <a:rPr lang="en-US" altLang="ja-JP" b="1" dirty="0" smtClean="0">
                <a:solidFill>
                  <a:srgbClr val="F8F8F8"/>
                </a:solidFill>
              </a:rPr>
              <a:t>)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: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        観測されているダークエネルギー密度が極端に小さい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00100" y="2214554"/>
            <a:ext cx="4857784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真空場のエネルギー密度より</a:t>
            </a: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, 60</a:t>
            </a: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桁以上小さい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929322" y="2287460"/>
            <a:ext cx="250033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S.Weinberg,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 Rev. Mod. Phys. 61 (1989) 1</a:t>
            </a:r>
            <a:endParaRPr lang="ja-JP" altLang="en-US" sz="1200" b="1" dirty="0">
              <a:solidFill>
                <a:srgbClr val="C0C0C0"/>
              </a:solidFill>
              <a:sym typeface="Wingdings" pitchFamily="2" charset="2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857224" y="3071810"/>
            <a:ext cx="7786742" cy="1928826"/>
            <a:chOff x="857224" y="3071810"/>
            <a:chExt cx="7786742" cy="1928826"/>
          </a:xfrm>
        </p:grpSpPr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 rot="5400000">
              <a:off x="2035534" y="2988856"/>
              <a:ext cx="238933" cy="404842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solidFill>
                  <a:srgbClr val="F8F8F8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857224" y="3643314"/>
              <a:ext cx="4286280" cy="67159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’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太った重力子</a:t>
              </a: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’ </a:t>
              </a:r>
              <a:r>
                <a:rPr lang="en-US" altLang="ja-JP" sz="1600" b="1" dirty="0" smtClean="0">
                  <a:solidFill>
                    <a:srgbClr val="CCFFCC"/>
                  </a:solidFill>
                  <a:sym typeface="Wingdings" pitchFamily="2" charset="2"/>
                </a:rPr>
                <a:t>(Fat graviton)</a:t>
              </a:r>
              <a:r>
                <a:rPr lang="en-US" altLang="ja-JP" b="1" dirty="0" smtClean="0">
                  <a:solidFill>
                    <a:srgbClr val="CCFFCC"/>
                  </a:solidFill>
                  <a:sym typeface="Wingdings" pitchFamily="2" charset="2"/>
                </a:rPr>
                <a:t> 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モデル</a:t>
              </a:r>
              <a:endParaRPr lang="en-US" altLang="ja-JP" b="1" dirty="0" smtClean="0">
                <a:solidFill>
                  <a:srgbClr val="F8F8F8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                             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で説明できる可能性</a:t>
              </a:r>
              <a:endParaRPr lang="ja-JP" altLang="en-US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5857884" y="4000504"/>
              <a:ext cx="2786082" cy="4985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R.Sundrum,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 Phys. Rev. D 69 (2004) 044014</a:t>
              </a:r>
              <a:endParaRPr lang="ja-JP" altLang="en-US" sz="1200" b="1" dirty="0">
                <a:solidFill>
                  <a:srgbClr val="C0C0C0"/>
                </a:solidFill>
                <a:sym typeface="Wingdings" pitchFamily="2" charset="2"/>
              </a:endParaRP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1366814" y="4366616"/>
              <a:ext cx="4991136" cy="6340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8F8F8"/>
                  </a:solidFill>
                  <a:sym typeface="Wingdings" pitchFamily="2" charset="2"/>
                </a:rPr>
                <a:t>重力子が有限の大きさを持っている</a:t>
              </a:r>
              <a:endParaRPr lang="en-US" altLang="ja-JP" sz="1600" b="1" dirty="0" smtClean="0">
                <a:solidFill>
                  <a:srgbClr val="F8F8F8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F8F8F8"/>
                  </a:solidFill>
                  <a:sym typeface="Wingdings" pitchFamily="2" charset="2"/>
                </a:rPr>
                <a:t>    </a:t>
              </a:r>
              <a:r>
                <a:rPr lang="ja-JP" altLang="en-US" sz="1600" b="1" dirty="0" smtClean="0">
                  <a:solidFill>
                    <a:srgbClr val="F8F8F8"/>
                  </a:solidFill>
                  <a:sym typeface="Wingdings" pitchFamily="2" charset="2"/>
                </a:rPr>
                <a:t>微小距離では</a:t>
              </a:r>
              <a:r>
                <a:rPr lang="en-US" altLang="ja-JP" sz="1600" b="1" dirty="0" smtClean="0">
                  <a:solidFill>
                    <a:srgbClr val="F8F8F8"/>
                  </a:solidFill>
                  <a:sym typeface="Wingdings" pitchFamily="2" charset="2"/>
                </a:rPr>
                <a:t>, </a:t>
              </a:r>
              <a:r>
                <a:rPr lang="ja-JP" altLang="en-US" sz="1600" b="1" dirty="0" smtClean="0">
                  <a:solidFill>
                    <a:srgbClr val="F8F8F8"/>
                  </a:solidFill>
                  <a:sym typeface="Wingdings" pitchFamily="2" charset="2"/>
                </a:rPr>
                <a:t>重力を</a:t>
              </a:r>
              <a:r>
                <a:rPr lang="en-US" altLang="ja-JP" sz="1600" b="1" dirty="0" smtClean="0">
                  <a:solidFill>
                    <a:srgbClr val="F8F8F8"/>
                  </a:solidFill>
                  <a:sym typeface="Wingdings" pitchFamily="2" charset="2"/>
                </a:rPr>
                <a:t>’</a:t>
              </a:r>
              <a:r>
                <a:rPr lang="ja-JP" altLang="en-US" sz="1600" b="1" dirty="0" smtClean="0">
                  <a:solidFill>
                    <a:srgbClr val="F8F8F8"/>
                  </a:solidFill>
                  <a:sym typeface="Wingdings" pitchFamily="2" charset="2"/>
                </a:rPr>
                <a:t>見る</a:t>
              </a:r>
              <a:r>
                <a:rPr lang="en-US" altLang="ja-JP" sz="1600" b="1" dirty="0" smtClean="0">
                  <a:solidFill>
                    <a:srgbClr val="F8F8F8"/>
                  </a:solidFill>
                  <a:sym typeface="Wingdings" pitchFamily="2" charset="2"/>
                </a:rPr>
                <a:t>’</a:t>
              </a:r>
              <a:r>
                <a:rPr lang="ja-JP" altLang="en-US" sz="1600" b="1" dirty="0" smtClean="0">
                  <a:solidFill>
                    <a:srgbClr val="F8F8F8"/>
                  </a:solidFill>
                  <a:sym typeface="Wingdings" pitchFamily="2" charset="2"/>
                </a:rPr>
                <a:t>ことができない</a:t>
              </a:r>
              <a:endParaRPr lang="en-US" altLang="ja-JP" sz="1600" b="1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643042" y="5214950"/>
            <a:ext cx="5000660" cy="928694"/>
            <a:chOff x="1643042" y="5214950"/>
            <a:chExt cx="5000660" cy="928694"/>
          </a:xfrm>
        </p:grpSpPr>
        <p:sp>
          <p:nvSpPr>
            <p:cNvPr id="21" name="AutoShape 939"/>
            <p:cNvSpPr>
              <a:spLocks noChangeArrowheads="1"/>
            </p:cNvSpPr>
            <p:nvPr/>
          </p:nvSpPr>
          <p:spPr bwMode="auto">
            <a:xfrm>
              <a:off x="1643042" y="5214950"/>
              <a:ext cx="4572032" cy="928694"/>
            </a:xfrm>
            <a:prstGeom prst="roundRect">
              <a:avLst>
                <a:gd name="adj" fmla="val 8616"/>
              </a:avLst>
            </a:prstGeom>
            <a:solidFill>
              <a:srgbClr val="FFFFFF">
                <a:alpha val="1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pic>
          <p:nvPicPr>
            <p:cNvPr id="18" name="図 17" descr="txp_fig.bmp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2928926" y="5715016"/>
              <a:ext cx="3109495" cy="322599"/>
            </a:xfrm>
            <a:prstGeom prst="rect">
              <a:avLst/>
            </a:prstGeom>
            <a:noFill/>
          </p:spPr>
        </p:pic>
        <p:sp>
          <p:nvSpPr>
            <p:cNvPr id="20" name="AutoShape 8"/>
            <p:cNvSpPr>
              <a:spLocks noChangeAspect="1" noChangeArrowheads="1"/>
            </p:cNvSpPr>
            <p:nvPr/>
          </p:nvSpPr>
          <p:spPr bwMode="auto">
            <a:xfrm>
              <a:off x="2643174" y="5786454"/>
              <a:ext cx="173038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FFFFFF">
                <a:alpha val="10000"/>
              </a:srgbClr>
            </a:solidFill>
            <a:ln w="31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1652566" y="5295310"/>
              <a:ext cx="4991136" cy="3375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8F8F8"/>
                  </a:solidFill>
                  <a:sym typeface="Wingdings" pitchFamily="2" charset="2"/>
                </a:rPr>
                <a:t>ダークエネルギーの密度</a:t>
              </a:r>
            </a:p>
          </p:txBody>
        </p:sp>
        <p:pic>
          <p:nvPicPr>
            <p:cNvPr id="23" name="図 22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4047216" y="5286388"/>
              <a:ext cx="1989359" cy="29870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688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重力逆二乗則の検証実験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8596" y="1606063"/>
            <a:ext cx="457203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~ 10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-6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m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   カシミール力の測定実験</a:t>
            </a:r>
            <a:endParaRPr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                     マイクロカンチレバーなど</a:t>
            </a:r>
            <a:endParaRPr lang="en-US" altLang="ja-JP" sz="2000" b="1" dirty="0" smtClean="0">
              <a:solidFill>
                <a:srgbClr val="F8F8F8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0034" y="2564966"/>
            <a:ext cx="450059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~1m       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実験室内での実験</a:t>
            </a:r>
            <a:endParaRPr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　　　　　   　　ねじれ振子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カンチレバー</a:t>
            </a:r>
            <a:endParaRPr lang="en-US" altLang="ja-JP" sz="2000" b="1" dirty="0" smtClean="0">
              <a:solidFill>
                <a:srgbClr val="F8F8F8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00034" y="3552956"/>
            <a:ext cx="457203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~ 10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5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m 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地上での実験</a:t>
            </a:r>
            <a:endParaRPr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　　　　　　　    縦穴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湖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海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,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塔での実験</a:t>
            </a:r>
            <a:endParaRPr lang="en-US" altLang="ja-JP" sz="2000" b="1" dirty="0" smtClean="0">
              <a:solidFill>
                <a:srgbClr val="F8F8F8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00034" y="4669705"/>
            <a:ext cx="428628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~10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15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m 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天体軌道からの検証</a:t>
            </a:r>
            <a:endParaRPr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　　　　　　　     人工衛星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月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惑星</a:t>
            </a:r>
            <a:endParaRPr lang="en-US" altLang="ja-JP" sz="2000" b="1" dirty="0" smtClean="0">
              <a:solidFill>
                <a:srgbClr val="F8F8F8"/>
              </a:solidFill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5034214" y="1285860"/>
            <a:ext cx="3824065" cy="4643470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" name="Picture 9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1341438"/>
            <a:ext cx="3821108" cy="4456717"/>
          </a:xfrm>
          <a:prstGeom prst="rect">
            <a:avLst/>
          </a:prstGeom>
          <a:noFill/>
        </p:spPr>
      </p:pic>
      <p:sp>
        <p:nvSpPr>
          <p:cNvPr id="10" name="Rectangle 937"/>
          <p:cNvSpPr>
            <a:spLocks noChangeArrowheads="1"/>
          </p:cNvSpPr>
          <p:nvPr/>
        </p:nvSpPr>
        <p:spPr bwMode="auto">
          <a:xfrm>
            <a:off x="6286512" y="928670"/>
            <a:ext cx="2319325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FFFFFF"/>
                </a:solidFill>
              </a:rPr>
              <a:t>補正項に対する上限値</a:t>
            </a:r>
            <a:endParaRPr lang="ja-JP" altLang="en-US" sz="1200" b="1" dirty="0">
              <a:solidFill>
                <a:srgbClr val="FFFF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308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 bwMode="auto">
          <a:xfrm>
            <a:off x="1071538" y="1000108"/>
            <a:ext cx="5000660" cy="1214446"/>
          </a:xfrm>
          <a:prstGeom prst="roundRect">
            <a:avLst/>
          </a:prstGeom>
          <a:solidFill>
            <a:srgbClr val="FFFFFF">
              <a:alpha val="1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極微小距離での検証実験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1538" y="1000108"/>
            <a:ext cx="4143404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カシミール力</a:t>
            </a:r>
            <a:endParaRPr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   （量子真空場ゼロ点振動力</a:t>
            </a:r>
            <a:r>
              <a:rPr lang="en-US" altLang="ja-JP" b="1" dirty="0" smtClean="0">
                <a:solidFill>
                  <a:srgbClr val="F8F8F8"/>
                </a:solidFill>
              </a:rPr>
              <a:t>)</a:t>
            </a:r>
            <a:endParaRPr lang="ja-JP" altLang="en-US" b="1" dirty="0" smtClean="0">
              <a:solidFill>
                <a:srgbClr val="F8F8F8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57290" y="1722734"/>
            <a:ext cx="3084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H.D.Casimir, 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Proc.K.Ned.Akad </a:t>
            </a:r>
            <a:r>
              <a:rPr lang="en-US" altLang="ja-JP" sz="1200" b="1" dirty="0">
                <a:solidFill>
                  <a:srgbClr val="C0C0C0"/>
                </a:solidFill>
              </a:rPr>
              <a:t>Wet. 51, 793 (1948)</a:t>
            </a:r>
          </a:p>
        </p:txBody>
      </p:sp>
      <p:pic>
        <p:nvPicPr>
          <p:cNvPr id="8" name="Picture 4" descr="pw1509061"/>
          <p:cNvPicPr>
            <a:picLocks noChangeAspect="1" noChangeArrowheads="1"/>
          </p:cNvPicPr>
          <p:nvPr/>
        </p:nvPicPr>
        <p:blipFill>
          <a:blip r:embed="rId3" cstate="print"/>
          <a:srcRect l="3240" t="679" r="3240" b="54284"/>
          <a:stretch>
            <a:fillRect/>
          </a:stretch>
        </p:blipFill>
        <p:spPr bwMode="auto">
          <a:xfrm>
            <a:off x="4500562" y="1071546"/>
            <a:ext cx="1363508" cy="104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pw1509061"/>
          <p:cNvPicPr>
            <a:picLocks noChangeAspect="1" noChangeArrowheads="1"/>
          </p:cNvPicPr>
          <p:nvPr/>
        </p:nvPicPr>
        <p:blipFill>
          <a:blip r:embed="rId3" cstate="print"/>
          <a:srcRect t="54963" r="4319"/>
          <a:stretch>
            <a:fillRect/>
          </a:stretch>
        </p:blipFill>
        <p:spPr bwMode="auto">
          <a:xfrm>
            <a:off x="857224" y="3571876"/>
            <a:ext cx="35274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714480" y="2422571"/>
            <a:ext cx="4429156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b="1" dirty="0">
                <a:solidFill>
                  <a:srgbClr val="FFFFFF"/>
                </a:solidFill>
              </a:rPr>
              <a:t>真空中の電磁場のゼロ点振動エネルギー 　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b="1" dirty="0">
                <a:solidFill>
                  <a:srgbClr val="FFFFFF"/>
                </a:solidFill>
              </a:rPr>
              <a:t>      </a:t>
            </a: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境界</a:t>
            </a:r>
            <a:r>
              <a:rPr lang="ja-JP" altLang="en-US" b="1" dirty="0">
                <a:solidFill>
                  <a:srgbClr val="FFFFFF"/>
                </a:solidFill>
                <a:sym typeface="Wingdings" pitchFamily="2" charset="2"/>
              </a:rPr>
              <a:t>条件によって差を持つ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 金属板に力が生じる</a:t>
            </a:r>
            <a:endParaRPr lang="ja-JP" altLang="en-US" b="1" dirty="0" smtClean="0">
              <a:solidFill>
                <a:srgbClr val="F8F8F8"/>
              </a:solidFill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857225" y="3571876"/>
            <a:ext cx="314327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000" b="1" dirty="0" smtClean="0">
                <a:sym typeface="Wingdings" pitchFamily="2" charset="2"/>
              </a:rPr>
              <a:t>金属板</a:t>
            </a:r>
            <a:r>
              <a:rPr lang="ja-JP" altLang="en-US" sz="1000" b="1" dirty="0" smtClean="0"/>
              <a:t>表面</a:t>
            </a:r>
            <a:r>
              <a:rPr lang="ja-JP" altLang="en-US" sz="1000" b="1" dirty="0"/>
              <a:t>で</a:t>
            </a:r>
            <a:r>
              <a:rPr lang="ja-JP" altLang="en-US" sz="1000" b="1" dirty="0" smtClean="0"/>
              <a:t>は電場</a:t>
            </a:r>
            <a:r>
              <a:rPr lang="ja-JP" altLang="en-US" sz="1000" b="1" dirty="0"/>
              <a:t>は</a:t>
            </a:r>
            <a:r>
              <a:rPr lang="ja-JP" altLang="en-US" sz="1000" b="1" dirty="0" smtClean="0"/>
              <a:t>０</a:t>
            </a:r>
            <a:endParaRPr lang="ja-JP" altLang="en-US" sz="1000" b="1" dirty="0"/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000" b="1" dirty="0" smtClean="0"/>
              <a:t>  </a:t>
            </a:r>
            <a:r>
              <a:rPr lang="en-US" altLang="ja-JP" sz="1000" b="1" dirty="0" smtClean="0">
                <a:sym typeface="Wingdings" pitchFamily="2" charset="2"/>
              </a:rPr>
              <a:t></a:t>
            </a:r>
            <a:r>
              <a:rPr lang="ja-JP" altLang="en-US" sz="1000" b="1" dirty="0" smtClean="0">
                <a:sym typeface="Wingdings" pitchFamily="2" charset="2"/>
              </a:rPr>
              <a:t> </a:t>
            </a:r>
            <a:r>
              <a:rPr lang="ja-JP" altLang="en-US" sz="1000" b="1" dirty="0" smtClean="0"/>
              <a:t>許される</a:t>
            </a:r>
            <a:r>
              <a:rPr lang="ja-JP" altLang="en-US" sz="1000" b="1" dirty="0"/>
              <a:t>状態が</a:t>
            </a:r>
            <a:r>
              <a:rPr lang="ja-JP" altLang="en-US" sz="1000" b="1" dirty="0" smtClean="0"/>
              <a:t>限られる</a:t>
            </a:r>
            <a:endParaRPr lang="ja-JP" altLang="en-US" sz="1000" b="1" dirty="0"/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000" b="1" dirty="0" smtClean="0">
                <a:sym typeface="Wingdings" pitchFamily="2" charset="2"/>
              </a:rPr>
              <a:t>　  金属板内側に引力が生じる</a:t>
            </a:r>
            <a:endParaRPr lang="ja-JP" altLang="en-US" sz="10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71876"/>
            <a:ext cx="342258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143637" y="3571876"/>
            <a:ext cx="27146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000" b="1" dirty="0" smtClean="0"/>
              <a:t>Fig. From presentation by </a:t>
            </a:r>
            <a:r>
              <a:rPr lang="en-US" altLang="ja-JP" sz="1000" b="1" dirty="0" err="1" smtClean="0"/>
              <a:t>M.Masuda</a:t>
            </a:r>
            <a:endParaRPr lang="ja-JP" altLang="en-US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7038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カシミール力の測定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676618" y="1161620"/>
            <a:ext cx="4324010" cy="2286016"/>
          </a:xfrm>
          <a:prstGeom prst="roundRect">
            <a:avLst>
              <a:gd name="adj" fmla="val 2073"/>
            </a:avLst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954" y="967071"/>
            <a:ext cx="3253813" cy="281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22104" y="1785926"/>
            <a:ext cx="15504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000" b="1" dirty="0" smtClean="0"/>
              <a:t>E.G.Adelberger et al.,</a:t>
            </a:r>
          </a:p>
          <a:p>
            <a:pPr algn="l">
              <a:buNone/>
            </a:pPr>
            <a:r>
              <a:rPr lang="en-US" altLang="ja-JP" sz="1000" b="1" dirty="0" smtClean="0"/>
              <a:t>Ann.Rev.Nucl.Sci.</a:t>
            </a:r>
          </a:p>
          <a:p>
            <a:pPr algn="l">
              <a:buNone/>
            </a:pPr>
            <a:r>
              <a:rPr lang="ja-JP" altLang="en-US" sz="1000" b="1" dirty="0" smtClean="0"/>
              <a:t>　　　</a:t>
            </a:r>
            <a:r>
              <a:rPr lang="en-US" altLang="ja-JP" sz="1000" b="1" dirty="0" smtClean="0"/>
              <a:t> 53 (2003) 77</a:t>
            </a:r>
            <a:endParaRPr lang="en-US" altLang="ja-JP" sz="1000" b="1" dirty="0"/>
          </a:p>
        </p:txBody>
      </p:sp>
      <p:pic>
        <p:nvPicPr>
          <p:cNvPr id="8" name="Picture 3" descr="casimir_fig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090182"/>
            <a:ext cx="2928958" cy="2351648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214678" y="1161620"/>
            <a:ext cx="17091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/>
              <a:t>Micro Cantilever</a:t>
            </a:r>
          </a:p>
          <a:p>
            <a:pPr algn="l">
              <a:buFontTx/>
              <a:buNone/>
            </a:pPr>
            <a:r>
              <a:rPr lang="ja-JP" altLang="en-US" sz="1400" b="1" dirty="0" smtClean="0"/>
              <a:t>　　　を利用して測定</a:t>
            </a:r>
            <a:endParaRPr lang="ja-JP" altLang="en-US" sz="1400" b="1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14348" y="2376066"/>
            <a:ext cx="12666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直径 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200±4 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43240" y="1661686"/>
            <a:ext cx="7120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300 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2495568" y="2083969"/>
            <a:ext cx="720725" cy="144463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2857487" y="2299869"/>
            <a:ext cx="358805" cy="361949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213865" y="1863307"/>
            <a:ext cx="185820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 300nm</a:t>
            </a:r>
          </a:p>
          <a:p>
            <a:pPr algn="l"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+ 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Au/Pd(60:40) 20nm </a:t>
            </a:r>
            <a:endParaRPr lang="en-US" altLang="ja-JP" sz="1100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l"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</a:t>
            </a:r>
            <a:r>
              <a:rPr lang="ja-JP" altLang="en-US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の酸化防止</a:t>
            </a:r>
            <a:r>
              <a:rPr lang="en-US" altLang="ja-JP" sz="11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15" name="Rectangle 14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786182" y="2661818"/>
            <a:ext cx="1357322" cy="837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100" b="1" dirty="0" smtClean="0">
                <a:solidFill>
                  <a:srgbClr val="00B0F0"/>
                </a:solidFill>
              </a:rPr>
              <a:t>U</a:t>
            </a:r>
            <a:r>
              <a:rPr lang="en-US" altLang="ja-JP" sz="1100" b="1" dirty="0">
                <a:solidFill>
                  <a:srgbClr val="00B0F0"/>
                </a:solidFill>
              </a:rPr>
              <a:t>. Mohideen, </a:t>
            </a:r>
            <a:endParaRPr lang="en-US" altLang="ja-JP" sz="1100" b="1" dirty="0" smtClean="0">
              <a:solidFill>
                <a:srgbClr val="00B0F0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100" b="1" dirty="0" smtClean="0">
                <a:solidFill>
                  <a:srgbClr val="00B0F0"/>
                </a:solidFill>
              </a:rPr>
              <a:t>A</a:t>
            </a:r>
            <a:r>
              <a:rPr lang="en-US" altLang="ja-JP" sz="1100" b="1" dirty="0">
                <a:solidFill>
                  <a:srgbClr val="00B0F0"/>
                </a:solidFill>
              </a:rPr>
              <a:t>. </a:t>
            </a:r>
            <a:r>
              <a:rPr lang="en-US" altLang="ja-JP" sz="1100" b="1" dirty="0" smtClean="0">
                <a:solidFill>
                  <a:srgbClr val="00B0F0"/>
                </a:solidFill>
              </a:rPr>
              <a:t>Roy,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100" b="1" dirty="0" smtClean="0">
                <a:solidFill>
                  <a:srgbClr val="00B0F0"/>
                </a:solidFill>
              </a:rPr>
              <a:t>Phys</a:t>
            </a:r>
            <a:r>
              <a:rPr lang="en-US" altLang="ja-JP" sz="1100" b="1" dirty="0">
                <a:solidFill>
                  <a:srgbClr val="00B0F0"/>
                </a:solidFill>
              </a:rPr>
              <a:t>. Rev. Lett. </a:t>
            </a:r>
            <a:endParaRPr lang="en-US" altLang="ja-JP" sz="1100" b="1" dirty="0" smtClean="0">
              <a:solidFill>
                <a:srgbClr val="00B0F0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100" b="1" dirty="0" smtClean="0">
                <a:solidFill>
                  <a:srgbClr val="00B0F0"/>
                </a:solidFill>
              </a:rPr>
              <a:t>81 </a:t>
            </a:r>
            <a:r>
              <a:rPr lang="en-US" altLang="ja-JP" sz="1100" b="1" dirty="0">
                <a:solidFill>
                  <a:srgbClr val="00B0F0"/>
                </a:solidFill>
              </a:rPr>
              <a:t>4549 (1998) 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164183" y="3447636"/>
            <a:ext cx="31935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>
                <a:solidFill>
                  <a:srgbClr val="F8F8F8"/>
                </a:solidFill>
                <a:sym typeface="Wingdings" pitchFamily="2" charset="2"/>
              </a:rPr>
              <a:t> 1%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の</a:t>
            </a:r>
            <a:r>
              <a:rPr lang="ja-JP" altLang="en-US" sz="1600" dirty="0" smtClean="0">
                <a:solidFill>
                  <a:srgbClr val="F8F8F8"/>
                </a:solidFill>
                <a:sym typeface="Wingdings" pitchFamily="2" charset="2"/>
              </a:rPr>
              <a:t>精度で</a:t>
            </a:r>
            <a:r>
              <a:rPr lang="ja-JP" altLang="en-US" sz="1600" dirty="0">
                <a:solidFill>
                  <a:srgbClr val="F8F8F8"/>
                </a:solidFill>
                <a:sym typeface="Wingdings" pitchFamily="2" charset="2"/>
              </a:rPr>
              <a:t>カシミール力を測定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464" y="4000504"/>
            <a:ext cx="24226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785786" y="4714884"/>
            <a:ext cx="2071702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M. Masuda </a:t>
            </a:r>
            <a:r>
              <a:rPr lang="en-US" altLang="ja-JP" sz="1200" b="1" dirty="0">
                <a:solidFill>
                  <a:srgbClr val="C0C0C0"/>
                </a:solidFill>
              </a:rPr>
              <a:t>et al.,   </a:t>
            </a:r>
            <a:endParaRPr lang="en-US" altLang="ja-JP" sz="1200" b="1" dirty="0" smtClean="0">
              <a:solidFill>
                <a:srgbClr val="C0C0C0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PRL 102, 171101 (2009)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3" y="3970414"/>
            <a:ext cx="3286148" cy="23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2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実験室内での検証実験験</a:t>
            </a:r>
            <a:endParaRPr lang="ja-JP" altLang="en-US" dirty="0"/>
          </a:p>
        </p:txBody>
      </p:sp>
      <p:sp>
        <p:nvSpPr>
          <p:cNvPr id="20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50917" name="Rectangle 1029"/>
          <p:cNvSpPr>
            <a:spLocks noChangeArrowheads="1"/>
          </p:cNvSpPr>
          <p:nvPr/>
        </p:nvSpPr>
        <p:spPr bwMode="auto">
          <a:xfrm>
            <a:off x="357158" y="1357298"/>
            <a:ext cx="500380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微小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距離での実験 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(10μm – 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数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cm)</a:t>
            </a:r>
            <a:endParaRPr lang="ja-JP" altLang="en-US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50918" name="Rectangle 1030"/>
          <p:cNvSpPr>
            <a:spLocks noChangeArrowheads="1"/>
          </p:cNvSpPr>
          <p:nvPr/>
        </p:nvSpPr>
        <p:spPr bwMode="auto">
          <a:xfrm>
            <a:off x="639738" y="2103274"/>
            <a:ext cx="457200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CCFFCC"/>
                </a:solidFill>
              </a:rPr>
              <a:t>ねじれ秤 </a:t>
            </a:r>
            <a:r>
              <a:rPr lang="en-US" altLang="ja-JP" b="1" dirty="0">
                <a:solidFill>
                  <a:srgbClr val="CCFFCC"/>
                </a:solidFill>
              </a:rPr>
              <a:t>(Torsion Balance</a:t>
            </a:r>
            <a:r>
              <a:rPr lang="en-US" altLang="ja-JP" b="1" dirty="0" smtClean="0">
                <a:solidFill>
                  <a:srgbClr val="CCFFCC"/>
                </a:solidFill>
              </a:rPr>
              <a:t>)</a:t>
            </a:r>
            <a:endParaRPr lang="ja-JP" altLang="en-US" b="1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550939" name="Rectangle 1051"/>
          <p:cNvSpPr>
            <a:spLocks noChangeArrowheads="1"/>
          </p:cNvSpPr>
          <p:nvPr/>
        </p:nvSpPr>
        <p:spPr bwMode="auto">
          <a:xfrm>
            <a:off x="963587" y="2580666"/>
            <a:ext cx="4176713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FFFFF"/>
                </a:solidFill>
              </a:rPr>
              <a:t>ねじれ計測 </a:t>
            </a:r>
            <a:r>
              <a:rPr lang="en-US" altLang="ja-JP" sz="1600" b="1" dirty="0">
                <a:solidFill>
                  <a:srgbClr val="FFFFFF"/>
                </a:solidFill>
              </a:rPr>
              <a:t>--- </a:t>
            </a:r>
            <a:r>
              <a:rPr lang="ja-JP" altLang="en-US" sz="1600" b="1" dirty="0">
                <a:solidFill>
                  <a:srgbClr val="FFFFFF"/>
                </a:solidFill>
              </a:rPr>
              <a:t>光てこ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FFFFF"/>
                </a:solidFill>
              </a:rPr>
              <a:t>  反射された光のスポット位置</a:t>
            </a:r>
            <a:r>
              <a:rPr lang="ja-JP" altLang="en-US" sz="1600" b="1" dirty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ja-JP" altLang="en-US" sz="1600" b="1" dirty="0">
                <a:solidFill>
                  <a:srgbClr val="FFFFFF"/>
                </a:solidFill>
              </a:rPr>
              <a:t>角度変動</a:t>
            </a:r>
            <a:endParaRPr lang="ja-JP" altLang="en-US" sz="1600" b="1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1" name="Picture 8" descr="wedge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857628"/>
            <a:ext cx="1625215" cy="2166953"/>
          </a:xfrm>
          <a:prstGeom prst="rect">
            <a:avLst/>
          </a:prstGeom>
          <a:noFill/>
        </p:spPr>
      </p:pic>
      <p:pic>
        <p:nvPicPr>
          <p:cNvPr id="10219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857628"/>
            <a:ext cx="1784061" cy="217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19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857628"/>
            <a:ext cx="2714644" cy="210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1050"/>
          <p:cNvSpPr>
            <a:spLocks noChangeArrowheads="1"/>
          </p:cNvSpPr>
          <p:nvPr/>
        </p:nvSpPr>
        <p:spPr bwMode="auto">
          <a:xfrm>
            <a:off x="711176" y="1777680"/>
            <a:ext cx="18573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カンチレバー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0219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857232"/>
            <a:ext cx="3929090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172512" y="6000768"/>
            <a:ext cx="2400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J.K.Hoskins et al.,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Phys. Rev. D 32 (1985) 3084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90534" y="6000768"/>
            <a:ext cx="25955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A.A.Geraci et al.,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Phys. Rev. D 78 (2008) 022002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357554" y="6002236"/>
            <a:ext cx="300039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0C0C0"/>
                </a:solidFill>
              </a:rPr>
              <a:t>D. J. Kapner et al.,   </a:t>
            </a:r>
            <a:endParaRPr lang="en-US" altLang="ja-JP" sz="1200" b="1" dirty="0" smtClean="0">
              <a:solidFill>
                <a:srgbClr val="C0C0C0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Phys</a:t>
            </a:r>
            <a:r>
              <a:rPr lang="en-US" altLang="ja-JP" sz="1200" b="1" dirty="0">
                <a:solidFill>
                  <a:srgbClr val="C0C0C0"/>
                </a:solidFill>
              </a:rPr>
              <a:t>. Rev. Lett </a:t>
            </a:r>
            <a:r>
              <a:rPr lang="en-US" altLang="ja-JP" sz="1200" b="1" dirty="0" smtClean="0">
                <a:solidFill>
                  <a:srgbClr val="C0C0C0"/>
                </a:solidFill>
              </a:rPr>
              <a:t>98 (2007) 021101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" name="Text Box 3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650979" y="5929330"/>
            <a:ext cx="1983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Liang-Cheng </a:t>
            </a:r>
            <a:r>
              <a:rPr lang="en-US" altLang="ja-JP" sz="1200" b="1" dirty="0" err="1" smtClean="0">
                <a:solidFill>
                  <a:srgbClr val="C0C0C0"/>
                </a:solidFill>
              </a:rPr>
              <a:t>Tu</a:t>
            </a:r>
            <a:r>
              <a:rPr lang="ja-JP" altLang="en-US" sz="1200" b="1" dirty="0" smtClean="0">
                <a:solidFill>
                  <a:srgbClr val="C0C0C0"/>
                </a:solidFill>
              </a:rPr>
              <a:t>　</a:t>
            </a:r>
            <a:r>
              <a:rPr lang="en-US" altLang="ja-JP" sz="1200" b="1" dirty="0" smtClean="0">
                <a:solidFill>
                  <a:srgbClr val="C0C0C0"/>
                </a:solidFill>
              </a:rPr>
              <a:t> et al.,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PRL 98, 201101 (2007)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857628"/>
            <a:ext cx="336552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6357950" y="5396227"/>
            <a:ext cx="20810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A. </a:t>
            </a:r>
            <a:r>
              <a:rPr lang="en-US" altLang="ja-JP" sz="1200" b="1" dirty="0" err="1" smtClean="0">
                <a:solidFill>
                  <a:srgbClr val="C0C0C0"/>
                </a:solidFill>
              </a:rPr>
              <a:t>Cavalleri</a:t>
            </a:r>
            <a:r>
              <a:rPr lang="ja-JP" altLang="en-US" sz="1200" b="1" dirty="0" smtClean="0">
                <a:solidFill>
                  <a:srgbClr val="C0C0C0"/>
                </a:solidFill>
              </a:rPr>
              <a:t>　</a:t>
            </a:r>
            <a:r>
              <a:rPr lang="en-US" altLang="ja-JP" sz="1200" b="1" dirty="0" smtClean="0">
                <a:solidFill>
                  <a:srgbClr val="C0C0C0"/>
                </a:solidFill>
              </a:rPr>
              <a:t> et al.,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PRL 103, 140601 (2009)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7837" y="3447287"/>
            <a:ext cx="3343253" cy="195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1033568"/>
            <a:ext cx="2071702" cy="203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>
            <a:hlinkClick r:id="rId8" action="ppaction://hlinkfile"/>
          </p:cNvPr>
          <p:cNvSpPr txBox="1">
            <a:spLocks noChangeArrowheads="1"/>
          </p:cNvSpPr>
          <p:nvPr/>
        </p:nvSpPr>
        <p:spPr bwMode="auto">
          <a:xfrm>
            <a:off x="1142976" y="3143248"/>
            <a:ext cx="3315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David M. Weld</a:t>
            </a:r>
            <a:r>
              <a:rPr lang="ja-JP" altLang="en-US" sz="1200" b="1" dirty="0" smtClean="0">
                <a:solidFill>
                  <a:srgbClr val="C0C0C0"/>
                </a:solidFill>
              </a:rPr>
              <a:t>　</a:t>
            </a:r>
            <a:r>
              <a:rPr lang="en-US" altLang="ja-JP" sz="1200" b="1" dirty="0" smtClean="0">
                <a:solidFill>
                  <a:srgbClr val="C0C0C0"/>
                </a:solidFill>
              </a:rPr>
              <a:t> et al.,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PHYSICAL REVIEW D 77, 062006 (2008)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1643050"/>
            <a:ext cx="3429024" cy="166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2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地上での検証実験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270418"/>
            <a:ext cx="3786214" cy="33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0034" y="966323"/>
            <a:ext cx="414340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CC"/>
                </a:solidFill>
              </a:rPr>
              <a:t>縦穴を用いた実験</a:t>
            </a:r>
            <a:endParaRPr lang="ja-JP" altLang="en-US" sz="2000" b="1" dirty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4348" y="1357298"/>
            <a:ext cx="414340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　重力加速度の深度依存性を測定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00034" y="2285992"/>
            <a:ext cx="4143404" cy="11264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CC"/>
                </a:solidFill>
              </a:rPr>
              <a:t>海洋での実験</a:t>
            </a:r>
            <a:endParaRPr lang="en-US" altLang="ja-JP" sz="2000" b="1" dirty="0" smtClean="0">
              <a:solidFill>
                <a:srgbClr val="FFFFCC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     </a:t>
            </a: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地質による密度の不定性を排除</a:t>
            </a:r>
            <a:endParaRPr lang="en-US" altLang="ja-JP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　   潜水艦を用いる </a:t>
            </a: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(~5000m)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9" name="図 8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1214415" y="1856616"/>
            <a:ext cx="2786082" cy="529199"/>
          </a:xfrm>
          <a:prstGeom prst="rect">
            <a:avLst/>
          </a:prstGeom>
          <a:noFill/>
        </p:spPr>
      </p:pic>
      <p:grpSp>
        <p:nvGrpSpPr>
          <p:cNvPr id="26" name="グループ化 25"/>
          <p:cNvGrpSpPr/>
          <p:nvPr/>
        </p:nvGrpSpPr>
        <p:grpSpPr>
          <a:xfrm>
            <a:off x="500034" y="1500174"/>
            <a:ext cx="8429684" cy="4714908"/>
            <a:chOff x="500034" y="1500174"/>
            <a:chExt cx="8429684" cy="4714908"/>
          </a:xfrm>
        </p:grpSpPr>
        <p:grpSp>
          <p:nvGrpSpPr>
            <p:cNvPr id="24" name="グループ化 23"/>
            <p:cNvGrpSpPr/>
            <p:nvPr/>
          </p:nvGrpSpPr>
          <p:grpSpPr>
            <a:xfrm>
              <a:off x="5572132" y="1612442"/>
              <a:ext cx="1857388" cy="1316492"/>
              <a:chOff x="5572132" y="1612442"/>
              <a:chExt cx="1857388" cy="1316492"/>
            </a:xfrm>
          </p:grpSpPr>
          <p:cxnSp>
            <p:nvCxnSpPr>
              <p:cNvPr id="12" name="直線コネクタ 11"/>
              <p:cNvCxnSpPr/>
              <p:nvPr/>
            </p:nvCxnSpPr>
            <p:spPr bwMode="auto">
              <a:xfrm rot="5400000">
                <a:off x="5822165" y="2250273"/>
                <a:ext cx="857256" cy="214314"/>
              </a:xfrm>
              <a:prstGeom prst="line">
                <a:avLst/>
              </a:prstGeom>
              <a:solidFill>
                <a:srgbClr val="99CCFF">
                  <a:alpha val="50000"/>
                </a:srgbClr>
              </a:solidFill>
              <a:ln w="25400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sp>
            <p:nvSpPr>
              <p:cNvPr id="17" name="Rectangle 5"/>
              <p:cNvSpPr>
                <a:spLocks noChangeArrowheads="1"/>
              </p:cNvSpPr>
              <p:nvPr/>
            </p:nvSpPr>
            <p:spPr bwMode="auto">
              <a:xfrm>
                <a:off x="5572132" y="1612442"/>
                <a:ext cx="1857388" cy="38779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b="1" dirty="0" smtClean="0">
                    <a:solidFill>
                      <a:srgbClr val="F8F8F8"/>
                    </a:solidFill>
                  </a:rPr>
                  <a:t>湖での実験</a:t>
                </a:r>
                <a:endParaRPr lang="en-US" altLang="ja-JP" sz="1600" b="1" dirty="0" smtClean="0">
                  <a:solidFill>
                    <a:srgbClr val="F8F8F8"/>
                  </a:solidFill>
                </a:endParaRPr>
              </a:p>
            </p:txBody>
          </p:sp>
          <p:cxnSp>
            <p:nvCxnSpPr>
              <p:cNvPr id="18" name="直線コネクタ 17"/>
              <p:cNvCxnSpPr>
                <a:stCxn id="17" idx="3"/>
              </p:cNvCxnSpPr>
              <p:nvPr/>
            </p:nvCxnSpPr>
            <p:spPr bwMode="auto">
              <a:xfrm flipH="1">
                <a:off x="6715140" y="1806341"/>
                <a:ext cx="714380" cy="1122593"/>
              </a:xfrm>
              <a:prstGeom prst="line">
                <a:avLst/>
              </a:prstGeom>
              <a:solidFill>
                <a:srgbClr val="99CCFF">
                  <a:alpha val="50000"/>
                </a:srgbClr>
              </a:solidFill>
              <a:ln w="25400" cap="flat" cmpd="sng" algn="ctr">
                <a:solidFill>
                  <a:srgbClr val="996633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</p:grp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7072330" y="1500174"/>
              <a:ext cx="1857388" cy="3877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 smtClean="0">
                  <a:solidFill>
                    <a:srgbClr val="F8F8F8"/>
                  </a:solidFill>
                </a:rPr>
                <a:t>塔での実験</a:t>
              </a:r>
              <a:endParaRPr lang="en-US" altLang="ja-JP" sz="1600" b="1" dirty="0" smtClean="0">
                <a:solidFill>
                  <a:srgbClr val="F8F8F8"/>
                </a:solidFill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500034" y="4786322"/>
              <a:ext cx="4429156" cy="112646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FFFFCC"/>
                  </a:solidFill>
                </a:rPr>
                <a:t>塔での実験</a:t>
              </a:r>
              <a:endParaRPr lang="en-US" altLang="ja-JP" sz="2000" b="1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    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 塔上での重力加速度を</a:t>
              </a: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 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     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周囲の重力加速度からの推定と比較</a:t>
              </a:r>
              <a:endParaRPr lang="en-US" altLang="ja-JP" b="1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500034" y="3571876"/>
              <a:ext cx="4143404" cy="79406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FFFFCC"/>
                  </a:solidFill>
                </a:rPr>
                <a:t>湖での実験</a:t>
              </a:r>
              <a:endParaRPr lang="en-US" altLang="ja-JP" sz="2000" b="1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    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 人工湖 </a:t>
              </a: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(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ダム</a:t>
              </a:r>
              <a:r>
                <a:rPr lang="en-US" altLang="ja-JP" b="1" dirty="0" smtClean="0">
                  <a:solidFill>
                    <a:srgbClr val="F8F8F8"/>
                  </a:solidFill>
                  <a:sym typeface="Wingdings" pitchFamily="2" charset="2"/>
                </a:rPr>
                <a:t>)</a:t>
              </a:r>
              <a:r>
                <a:rPr lang="ja-JP" altLang="en-US" b="1" dirty="0" smtClean="0">
                  <a:solidFill>
                    <a:srgbClr val="F8F8F8"/>
                  </a:solidFill>
                  <a:sym typeface="Wingdings" pitchFamily="2" charset="2"/>
                </a:rPr>
                <a:t> の水位変化を利用</a:t>
              </a:r>
              <a:endParaRPr lang="en-US" altLang="ja-JP" b="1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928662" y="4331435"/>
              <a:ext cx="4000528" cy="2954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A. Cornaz, et al., Phys. Rev. Lett. 72 (1994) 1152</a:t>
              </a:r>
              <a:endParaRPr lang="ja-JP" altLang="en-US" sz="1200" b="1" dirty="0">
                <a:solidFill>
                  <a:srgbClr val="C0C0C0"/>
                </a:solidFill>
                <a:sym typeface="Wingdings" pitchFamily="2" charset="2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928662" y="5919616"/>
              <a:ext cx="4062442" cy="2954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A.J.Romaides et al.,  Phys. Rev. D 55 (1997) 4532</a:t>
              </a:r>
              <a:endParaRPr lang="ja-JP" altLang="en-US" sz="1200" b="1" dirty="0">
                <a:solidFill>
                  <a:srgbClr val="C0C0C0"/>
                </a:solidFill>
                <a:sym typeface="Wingdings" pitchFamily="2" charset="2"/>
              </a:endParaRPr>
            </a:p>
          </p:txBody>
        </p:sp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715008" y="5572140"/>
            <a:ext cx="3060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E.G.Adelberger et al.,</a:t>
            </a:r>
          </a:p>
          <a:p>
            <a:pPr algn="l">
              <a:buNone/>
            </a:pPr>
            <a:r>
              <a:rPr lang="en-US" altLang="ja-JP" sz="1200" b="1" dirty="0" smtClean="0">
                <a:solidFill>
                  <a:srgbClr val="C0C0C0"/>
                </a:solidFill>
              </a:rPr>
              <a:t>Prog. Part. Nucl. Phys. 62 (2009) 102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5072066" y="928670"/>
            <a:ext cx="3500462" cy="1428760"/>
          </a:xfrm>
          <a:prstGeom prst="roundRect">
            <a:avLst>
              <a:gd name="adj" fmla="val 2073"/>
            </a:avLst>
          </a:prstGeom>
          <a:solidFill>
            <a:srgbClr val="F8F8F8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天体を用いた検証実験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28596" y="895633"/>
            <a:ext cx="4143404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ニュートン重力による天体の軌道</a:t>
            </a:r>
            <a:endParaRPr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　　　 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ケプラーの法則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072066" y="930646"/>
            <a:ext cx="3857652" cy="13849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(</a:t>
            </a:r>
            <a:r>
              <a:rPr lang="ja-JP" altLang="en-US" sz="1400" b="1" dirty="0" smtClean="0">
                <a:solidFill>
                  <a:srgbClr val="F8F8F8"/>
                </a:solidFill>
              </a:rPr>
              <a:t>参考</a:t>
            </a:r>
            <a:r>
              <a:rPr lang="en-US" altLang="ja-JP" sz="1400" b="1" dirty="0" smtClean="0">
                <a:solidFill>
                  <a:srgbClr val="F8F8F8"/>
                </a:solidFill>
              </a:rPr>
              <a:t>)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</a:t>
            </a:r>
            <a:r>
              <a:rPr lang="ja-JP" altLang="en-US" sz="1400" b="1" dirty="0" smtClean="0">
                <a:solidFill>
                  <a:srgbClr val="F8F8F8"/>
                </a:solidFill>
              </a:rPr>
              <a:t>海王星の発見 </a:t>
            </a:r>
            <a:r>
              <a:rPr lang="en-US" altLang="ja-JP" sz="1400" b="1" dirty="0" smtClean="0">
                <a:solidFill>
                  <a:srgbClr val="F8F8F8"/>
                </a:solidFill>
              </a:rPr>
              <a:t>(1846)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</a:t>
            </a:r>
            <a:r>
              <a:rPr lang="ja-JP" altLang="en-US" sz="1400" b="1" dirty="0" smtClean="0">
                <a:solidFill>
                  <a:srgbClr val="F8F8F8"/>
                </a:solidFill>
              </a:rPr>
              <a:t>　</a:t>
            </a: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lang="ja-JP" altLang="en-US" sz="1400" b="1" dirty="0" smtClean="0">
                <a:solidFill>
                  <a:srgbClr val="F8F8F8"/>
                </a:solidFill>
              </a:rPr>
              <a:t>天王星の軌道のずれからの予測による</a:t>
            </a:r>
            <a:endParaRPr lang="en-US" altLang="ja-JP" sz="14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</a:t>
            </a:r>
            <a:r>
              <a:rPr lang="ja-JP" altLang="en-US" sz="1400" b="1" dirty="0" smtClean="0">
                <a:solidFill>
                  <a:srgbClr val="F8F8F8"/>
                </a:solidFill>
                <a:sym typeface="Wingdings" pitchFamily="2" charset="2"/>
              </a:rPr>
              <a:t>このとき</a:t>
            </a: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400" b="1" dirty="0" smtClean="0">
                <a:solidFill>
                  <a:srgbClr val="F8F8F8"/>
                </a:solidFill>
                <a:sym typeface="Wingdings" pitchFamily="2" charset="2"/>
              </a:rPr>
              <a:t>逆二乗則の破れも候補に</a:t>
            </a:r>
            <a:endParaRPr lang="en-US" altLang="ja-JP" sz="14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8F8F8"/>
                </a:solidFill>
                <a:sym typeface="Wingdings" pitchFamily="2" charset="2"/>
              </a:rPr>
              <a:t>　　　  挙げられていた</a:t>
            </a:r>
            <a:endParaRPr lang="ja-JP" altLang="en-US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1" name="図 10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1562241" y="1738520"/>
            <a:ext cx="1866751" cy="585873"/>
          </a:xfrm>
          <a:prstGeom prst="rect">
            <a:avLst/>
          </a:prstGeom>
          <a:noFill/>
        </p:spPr>
      </p:pic>
      <p:sp>
        <p:nvSpPr>
          <p:cNvPr id="19" name="AutoShape 6033"/>
          <p:cNvSpPr>
            <a:spLocks noChangeAspect="1" noChangeArrowheads="1"/>
          </p:cNvSpPr>
          <p:nvPr/>
        </p:nvSpPr>
        <p:spPr bwMode="auto">
          <a:xfrm>
            <a:off x="1184252" y="2500306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FFFFFF">
              <a:alpha val="10000"/>
            </a:srgbClr>
          </a:solidFill>
          <a:ln w="158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384317" y="2395831"/>
            <a:ext cx="240186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定常的な楕円軌道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500034" y="2643182"/>
            <a:ext cx="8563004" cy="3757526"/>
            <a:chOff x="500034" y="2643182"/>
            <a:chExt cx="8563004" cy="3757526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5857884" y="2643182"/>
              <a:ext cx="2000296" cy="32201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FFFFF"/>
                  </a:solidFill>
                </a:rPr>
                <a:t>LAGEOS</a:t>
              </a:r>
              <a:r>
                <a:rPr lang="ja-JP" altLang="en-US" sz="1400" b="1" dirty="0" smtClean="0">
                  <a:solidFill>
                    <a:srgbClr val="FFFFFF"/>
                  </a:solidFill>
                </a:rPr>
                <a:t>衛星  </a:t>
              </a:r>
              <a:endParaRPr lang="en-US" altLang="ja-JP" sz="1400" b="1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22" name="グループ化 21"/>
            <p:cNvGrpSpPr/>
            <p:nvPr/>
          </p:nvGrpSpPr>
          <p:grpSpPr>
            <a:xfrm>
              <a:off x="500034" y="2786058"/>
              <a:ext cx="8563004" cy="3614650"/>
              <a:chOff x="500034" y="2786058"/>
              <a:chExt cx="8563004" cy="3614650"/>
            </a:xfrm>
          </p:grpSpPr>
          <p:sp>
            <p:nvSpPr>
              <p:cNvPr id="28" name="角丸四角形 27"/>
              <p:cNvSpPr/>
              <p:nvPr/>
            </p:nvSpPr>
            <p:spPr bwMode="auto">
              <a:xfrm>
                <a:off x="500034" y="3000372"/>
                <a:ext cx="3857652" cy="2428892"/>
              </a:xfrm>
              <a:prstGeom prst="roundRect">
                <a:avLst>
                  <a:gd name="adj" fmla="val 2073"/>
                </a:avLst>
              </a:prstGeom>
              <a:solidFill>
                <a:srgbClr val="F8F8F8">
                  <a:alpha val="1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pic>
            <p:nvPicPr>
              <p:cNvPr id="975873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72000" y="2977941"/>
                <a:ext cx="3786214" cy="3301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3218" name="Picture 2" descr="http://upload.wikimedia.org/wikipedia/commons/thumb/7/78/LAGEOS-NASA.jpg/200px-LAGEOS-NASA.jpg">
                <a:hlinkClick r:id="rId8" tooltip="The LAGEOS-1 satellite.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E0D08"/>
                  </a:clrFrom>
                  <a:clrTo>
                    <a:srgbClr val="0E0D08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929190" y="2786058"/>
                <a:ext cx="1714512" cy="1594497"/>
              </a:xfrm>
              <a:prstGeom prst="rect">
                <a:avLst/>
              </a:prstGeom>
              <a:noFill/>
            </p:spPr>
          </p:pic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580996" y="3000372"/>
                <a:ext cx="3991004" cy="83099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b="1" dirty="0" smtClean="0">
                    <a:solidFill>
                      <a:srgbClr val="F8F8F8"/>
                    </a:solidFill>
                  </a:rPr>
                  <a:t>湯川ポテンシャル補正項</a:t>
                </a:r>
                <a:endParaRPr lang="en-US" altLang="ja-JP" sz="2000" b="1" dirty="0" smtClean="0">
                  <a:solidFill>
                    <a:srgbClr val="F8F8F8"/>
                  </a:solidFill>
                </a:endParaRP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2000" b="1" dirty="0" smtClean="0">
                    <a:solidFill>
                      <a:srgbClr val="F8F8F8"/>
                    </a:solidFill>
                    <a:sym typeface="Wingdings" pitchFamily="2" charset="2"/>
                  </a:rPr>
                  <a:t>    </a:t>
                </a:r>
                <a:r>
                  <a:rPr lang="ja-JP" altLang="en-US" sz="2000" b="1" dirty="0" smtClean="0">
                    <a:solidFill>
                      <a:srgbClr val="FFFFCC"/>
                    </a:solidFill>
                    <a:sym typeface="Wingdings" pitchFamily="2" charset="2"/>
                  </a:rPr>
                  <a:t>近日点の移動</a:t>
                </a:r>
                <a:r>
                  <a:rPr lang="ja-JP" altLang="en-US" sz="2000" b="1" dirty="0" smtClean="0">
                    <a:solidFill>
                      <a:srgbClr val="F8F8F8"/>
                    </a:solidFill>
                    <a:sym typeface="Wingdings" pitchFamily="2" charset="2"/>
                  </a:rPr>
                  <a:t>として現れる</a:t>
                </a:r>
                <a:endParaRPr lang="ja-JP" altLang="en-US" sz="2000" b="1" dirty="0">
                  <a:solidFill>
                    <a:srgbClr val="F8F8F8"/>
                  </a:solidFill>
                  <a:sym typeface="Wingdings" pitchFamily="2" charset="2"/>
                </a:endParaRPr>
              </a:p>
            </p:txBody>
          </p:sp>
          <p:pic>
            <p:nvPicPr>
              <p:cNvPr id="17" name="図 16" descr="txp_fig.bmp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90000"/>
              </a:blip>
              <a:stretch>
                <a:fillRect/>
              </a:stretch>
            </p:blipFill>
            <p:spPr>
              <a:xfrm>
                <a:off x="905844" y="3857628"/>
                <a:ext cx="3308966" cy="642942"/>
              </a:xfrm>
              <a:prstGeom prst="rect">
                <a:avLst/>
              </a:prstGeom>
              <a:noFill/>
            </p:spPr>
          </p:pic>
          <p:pic>
            <p:nvPicPr>
              <p:cNvPr id="975875" name="Picture 3" descr="http://upload.wikimedia.org/wikipedia/commons/5/51/Apollo_AS11-40-5952HR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15084" t="20904" r="24135" b="38823"/>
              <a:stretch>
                <a:fillRect/>
              </a:stretch>
            </p:blipFill>
            <p:spPr bwMode="auto">
              <a:xfrm>
                <a:off x="7431324" y="3683778"/>
                <a:ext cx="1540154" cy="1031106"/>
              </a:xfrm>
              <a:prstGeom prst="rect">
                <a:avLst/>
              </a:prstGeom>
              <a:noFill/>
            </p:spPr>
          </p:pic>
          <p:sp>
            <p:nvSpPr>
              <p:cNvPr id="23" name="Rectangle 5"/>
              <p:cNvSpPr>
                <a:spLocks noChangeArrowheads="1"/>
              </p:cNvSpPr>
              <p:nvPr/>
            </p:nvSpPr>
            <p:spPr bwMode="auto">
              <a:xfrm>
                <a:off x="8286776" y="4714884"/>
                <a:ext cx="776262" cy="60939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400" b="1" dirty="0" smtClean="0">
                    <a:solidFill>
                      <a:srgbClr val="FFFFFF"/>
                    </a:solidFill>
                  </a:rPr>
                  <a:t>月面の</a:t>
                </a:r>
                <a:endParaRPr lang="en-US" altLang="ja-JP" sz="1400" b="1" dirty="0" smtClean="0">
                  <a:solidFill>
                    <a:srgbClr val="FFFFFF"/>
                  </a:solidFill>
                </a:endParaRP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400" b="1" dirty="0" smtClean="0">
                    <a:solidFill>
                      <a:srgbClr val="FFFFFF"/>
                    </a:solidFill>
                  </a:rPr>
                  <a:t>反射板</a:t>
                </a:r>
                <a:endParaRPr lang="en-US" altLang="ja-JP" sz="1400" b="1" dirty="0" smtClean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6" name="図 25" descr="txp_fig.bmp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90000"/>
              </a:blip>
              <a:stretch>
                <a:fillRect/>
              </a:stretch>
            </p:blipFill>
            <p:spPr>
              <a:xfrm>
                <a:off x="1500166" y="4702184"/>
                <a:ext cx="285863" cy="174526"/>
              </a:xfrm>
              <a:prstGeom prst="rect">
                <a:avLst/>
              </a:prstGeom>
              <a:noFill/>
            </p:spPr>
          </p:pic>
          <p:sp>
            <p:nvSpPr>
              <p:cNvPr id="27" name="Rectangle 5"/>
              <p:cNvSpPr>
                <a:spLocks noChangeArrowheads="1"/>
              </p:cNvSpPr>
              <p:nvPr/>
            </p:nvSpPr>
            <p:spPr bwMode="auto">
              <a:xfrm>
                <a:off x="1765432" y="4572008"/>
                <a:ext cx="2401865" cy="38779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8F8F8"/>
                    </a:solidFill>
                    <a:sym typeface="Wingdings" pitchFamily="2" charset="2"/>
                  </a:rPr>
                  <a:t>: </a:t>
                </a:r>
                <a:r>
                  <a:rPr lang="ja-JP" altLang="en-US" sz="1600" b="1" dirty="0" smtClean="0">
                    <a:solidFill>
                      <a:srgbClr val="F8F8F8"/>
                    </a:solidFill>
                    <a:sym typeface="Wingdings" pitchFamily="2" charset="2"/>
                  </a:rPr>
                  <a:t>軌道の長軸半径</a:t>
                </a:r>
                <a:endParaRPr lang="ja-JP" altLang="en-US" sz="1600" b="1" dirty="0">
                  <a:solidFill>
                    <a:srgbClr val="F8F8F8"/>
                  </a:solidFill>
                  <a:sym typeface="Wingdings" pitchFamily="2" charset="2"/>
                </a:endParaRPr>
              </a:p>
            </p:txBody>
          </p:sp>
          <p:sp>
            <p:nvSpPr>
              <p:cNvPr id="29" name="Rectangle 5"/>
              <p:cNvSpPr>
                <a:spLocks noChangeArrowheads="1"/>
              </p:cNvSpPr>
              <p:nvPr/>
            </p:nvSpPr>
            <p:spPr bwMode="auto">
              <a:xfrm>
                <a:off x="1000100" y="5643578"/>
                <a:ext cx="3643338" cy="75713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b="1" dirty="0" smtClean="0">
                    <a:solidFill>
                      <a:srgbClr val="F8F8F8"/>
                    </a:solidFill>
                    <a:sym typeface="Wingdings" pitchFamily="2" charset="2"/>
                  </a:rPr>
                  <a:t>LAGEOS</a:t>
                </a:r>
                <a:r>
                  <a:rPr lang="ja-JP" altLang="en-US" b="1" dirty="0" smtClean="0">
                    <a:solidFill>
                      <a:srgbClr val="F8F8F8"/>
                    </a:solidFill>
                    <a:sym typeface="Wingdings" pitchFamily="2" charset="2"/>
                  </a:rPr>
                  <a:t>衛星</a:t>
                </a:r>
                <a:r>
                  <a:rPr lang="en-US" altLang="ja-JP" b="1" dirty="0" smtClean="0">
                    <a:solidFill>
                      <a:srgbClr val="F8F8F8"/>
                    </a:solidFill>
                    <a:sym typeface="Wingdings" pitchFamily="2" charset="2"/>
                  </a:rPr>
                  <a:t>, </a:t>
                </a:r>
                <a:r>
                  <a:rPr lang="ja-JP" altLang="en-US" b="1" dirty="0" smtClean="0">
                    <a:solidFill>
                      <a:srgbClr val="F8F8F8"/>
                    </a:solidFill>
                    <a:sym typeface="Wingdings" pitchFamily="2" charset="2"/>
                  </a:rPr>
                  <a:t>月</a:t>
                </a:r>
                <a:r>
                  <a:rPr lang="en-US" altLang="ja-JP" b="1" dirty="0" smtClean="0">
                    <a:solidFill>
                      <a:srgbClr val="F8F8F8"/>
                    </a:solidFill>
                    <a:sym typeface="Wingdings" pitchFamily="2" charset="2"/>
                  </a:rPr>
                  <a:t>,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b="1" dirty="0" smtClean="0">
                    <a:solidFill>
                      <a:srgbClr val="F8F8F8"/>
                    </a:solidFill>
                    <a:sym typeface="Wingdings" pitchFamily="2" charset="2"/>
                  </a:rPr>
                  <a:t>惑星 </a:t>
                </a:r>
                <a:r>
                  <a:rPr lang="en-US" altLang="ja-JP" b="1" dirty="0" smtClean="0">
                    <a:solidFill>
                      <a:srgbClr val="F8F8F8"/>
                    </a:solidFill>
                    <a:sym typeface="Wingdings" pitchFamily="2" charset="2"/>
                  </a:rPr>
                  <a:t>(</a:t>
                </a:r>
                <a:r>
                  <a:rPr lang="ja-JP" altLang="en-US" b="1" dirty="0" smtClean="0">
                    <a:solidFill>
                      <a:srgbClr val="F8F8F8"/>
                    </a:solidFill>
                    <a:sym typeface="Wingdings" pitchFamily="2" charset="2"/>
                  </a:rPr>
                  <a:t>水星</a:t>
                </a:r>
                <a:r>
                  <a:rPr lang="en-US" altLang="ja-JP" b="1" dirty="0" smtClean="0">
                    <a:solidFill>
                      <a:srgbClr val="F8F8F8"/>
                    </a:solidFill>
                    <a:sym typeface="Wingdings" pitchFamily="2" charset="2"/>
                  </a:rPr>
                  <a:t>, </a:t>
                </a:r>
                <a:r>
                  <a:rPr lang="ja-JP" altLang="en-US" b="1" dirty="0" smtClean="0">
                    <a:solidFill>
                      <a:srgbClr val="F8F8F8"/>
                    </a:solidFill>
                    <a:sym typeface="Wingdings" pitchFamily="2" charset="2"/>
                  </a:rPr>
                  <a:t>火星</a:t>
                </a:r>
                <a:r>
                  <a:rPr lang="en-US" altLang="ja-JP" b="1" dirty="0" smtClean="0">
                    <a:solidFill>
                      <a:srgbClr val="F8F8F8"/>
                    </a:solidFill>
                    <a:sym typeface="Wingdings" pitchFamily="2" charset="2"/>
                  </a:rPr>
                  <a:t>) </a:t>
                </a:r>
                <a:r>
                  <a:rPr lang="ja-JP" altLang="en-US" b="1" dirty="0" smtClean="0">
                    <a:solidFill>
                      <a:srgbClr val="F8F8F8"/>
                    </a:solidFill>
                    <a:sym typeface="Wingdings" pitchFamily="2" charset="2"/>
                  </a:rPr>
                  <a:t>の観測で検証</a:t>
                </a:r>
                <a:endParaRPr lang="en-US" altLang="ja-JP" b="1" dirty="0" smtClean="0">
                  <a:solidFill>
                    <a:srgbClr val="F8F8F8"/>
                  </a:solidFill>
                  <a:sym typeface="Wingdings" pitchFamily="2" charset="2"/>
                </a:endParaRPr>
              </a:p>
            </p:txBody>
          </p:sp>
          <p:sp>
            <p:nvSpPr>
              <p:cNvPr id="30" name="Rectangle 7"/>
              <p:cNvSpPr>
                <a:spLocks noChangeArrowheads="1"/>
              </p:cNvSpPr>
              <p:nvPr/>
            </p:nvSpPr>
            <p:spPr bwMode="auto">
              <a:xfrm>
                <a:off x="1500166" y="4929198"/>
                <a:ext cx="2786082" cy="49859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200" b="1" dirty="0" smtClean="0">
                    <a:solidFill>
                      <a:srgbClr val="C0C0C0"/>
                    </a:solidFill>
                    <a:sym typeface="Wingdings" pitchFamily="2" charset="2"/>
                  </a:rPr>
                  <a:t>C.Talmadge, 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200" b="1" dirty="0" smtClean="0">
                    <a:solidFill>
                      <a:srgbClr val="C0C0C0"/>
                    </a:solidFill>
                    <a:sym typeface="Wingdings" pitchFamily="2" charset="2"/>
                  </a:rPr>
                  <a:t> Phys. Rev. Lett. 61 (1999) 1159</a:t>
                </a:r>
                <a:endParaRPr lang="ja-JP" altLang="en-US" sz="1200" b="1" dirty="0">
                  <a:solidFill>
                    <a:srgbClr val="C0C0C0"/>
                  </a:solidFill>
                  <a:sym typeface="Wingdings" pitchFamily="2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85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428596" y="1428736"/>
            <a:ext cx="8572560" cy="5000660"/>
          </a:xfrm>
          <a:prstGeom prst="roundRect">
            <a:avLst>
              <a:gd name="adj" fmla="val 2073"/>
            </a:avLst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68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重力逆二乗則の検証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21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874391" name="Picture 603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419225"/>
            <a:ext cx="8334375" cy="5008563"/>
          </a:xfrm>
          <a:prstGeom prst="rect">
            <a:avLst/>
          </a:prstGeom>
          <a:noFill/>
        </p:spPr>
      </p:pic>
      <p:sp>
        <p:nvSpPr>
          <p:cNvPr id="868354" name="AutoShape 2"/>
          <p:cNvSpPr>
            <a:spLocks noChangeArrowheads="1"/>
          </p:cNvSpPr>
          <p:nvPr/>
        </p:nvSpPr>
        <p:spPr bwMode="auto">
          <a:xfrm>
            <a:off x="3530600" y="1660525"/>
            <a:ext cx="4786313" cy="1839913"/>
          </a:xfrm>
          <a:prstGeom prst="roundRect">
            <a:avLst>
              <a:gd name="adj" fmla="val 8616"/>
            </a:avLst>
          </a:prstGeom>
          <a:solidFill>
            <a:srgbClr val="C0C0C0">
              <a:alpha val="89999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68355" name="AutoShape 3"/>
          <p:cNvSpPr>
            <a:spLocks noChangeArrowheads="1"/>
          </p:cNvSpPr>
          <p:nvPr/>
        </p:nvSpPr>
        <p:spPr bwMode="auto">
          <a:xfrm>
            <a:off x="7164388" y="2165350"/>
            <a:ext cx="936625" cy="574675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68357" name="Rectangle 5"/>
          <p:cNvSpPr>
            <a:spLocks noChangeArrowheads="1"/>
          </p:cNvSpPr>
          <p:nvPr/>
        </p:nvSpPr>
        <p:spPr bwMode="auto">
          <a:xfrm>
            <a:off x="1908175" y="661988"/>
            <a:ext cx="5688013" cy="822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重力法則 </a:t>
            </a:r>
            <a:r>
              <a:rPr lang="en-US" altLang="ja-JP" sz="2000" dirty="0">
                <a:solidFill>
                  <a:srgbClr val="F8F8F8"/>
                </a:solidFill>
              </a:rPr>
              <a:t>--- </a:t>
            </a:r>
            <a:r>
              <a:rPr lang="ja-JP" altLang="en-US" sz="2000" dirty="0">
                <a:solidFill>
                  <a:srgbClr val="F8F8F8"/>
                </a:solidFill>
              </a:rPr>
              <a:t>基礎物理法則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 </a:t>
            </a:r>
            <a:r>
              <a:rPr lang="ja-JP" altLang="en-US" sz="20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dirty="0">
                <a:solidFill>
                  <a:srgbClr val="F8F8F8"/>
                </a:solidFill>
              </a:rPr>
              <a:t>さまざまなスケールで重力逆二乗則の検証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868363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62363" y="2257425"/>
            <a:ext cx="4511675" cy="554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68364" name="Rectangle 12"/>
          <p:cNvSpPr>
            <a:spLocks noChangeArrowheads="1"/>
          </p:cNvSpPr>
          <p:nvPr/>
        </p:nvSpPr>
        <p:spPr bwMode="auto">
          <a:xfrm>
            <a:off x="3673475" y="1736725"/>
            <a:ext cx="457200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>
                <a:solidFill>
                  <a:srgbClr val="333333"/>
                </a:solidFill>
              </a:rPr>
              <a:t>重力場に湯川型のポテンシャル補正項</a:t>
            </a:r>
            <a:endParaRPr lang="ja-JP" altLang="en-US" sz="2000" b="1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868365" name="Rectangle 13"/>
          <p:cNvSpPr>
            <a:spLocks noChangeArrowheads="1"/>
          </p:cNvSpPr>
          <p:nvPr/>
        </p:nvSpPr>
        <p:spPr bwMode="auto">
          <a:xfrm>
            <a:off x="7235825" y="2811463"/>
            <a:ext cx="1081088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6699FF"/>
                </a:solidFill>
              </a:rPr>
              <a:t>補正項</a:t>
            </a:r>
            <a:r>
              <a:rPr lang="ja-JP" altLang="en-US" sz="1600" b="1">
                <a:solidFill>
                  <a:srgbClr val="6699FF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868366" name="Line 14"/>
          <p:cNvSpPr>
            <a:spLocks noChangeShapeType="1"/>
          </p:cNvSpPr>
          <p:nvPr/>
        </p:nvSpPr>
        <p:spPr bwMode="auto">
          <a:xfrm>
            <a:off x="7223125" y="2811463"/>
            <a:ext cx="863600" cy="0"/>
          </a:xfrm>
          <a:prstGeom prst="line">
            <a:avLst/>
          </a:prstGeom>
          <a:noFill/>
          <a:ln w="3810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74385" name="AutoShape 6033"/>
          <p:cNvSpPr>
            <a:spLocks noChangeAspect="1" noChangeArrowheads="1"/>
          </p:cNvSpPr>
          <p:nvPr/>
        </p:nvSpPr>
        <p:spPr bwMode="auto">
          <a:xfrm>
            <a:off x="4214810" y="3213100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99CCFF">
              <a:alpha val="50000"/>
            </a:srgbClr>
          </a:solidFill>
          <a:ln w="158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74386" name="Rectangle 6034"/>
          <p:cNvSpPr>
            <a:spLocks noChangeArrowheads="1"/>
          </p:cNvSpPr>
          <p:nvPr/>
        </p:nvSpPr>
        <p:spPr bwMode="auto">
          <a:xfrm>
            <a:off x="4427538" y="3068638"/>
            <a:ext cx="3057525" cy="427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2000" b="1" dirty="0">
                <a:solidFill>
                  <a:srgbClr val="333333"/>
                </a:solidFill>
                <a:latin typeface="Symbol" pitchFamily="18" charset="2"/>
              </a:rPr>
              <a:t>a-l</a:t>
            </a:r>
            <a:r>
              <a:rPr kumimoji="0" lang="en-US" altLang="ja-JP" sz="2000" b="1" dirty="0">
                <a:solidFill>
                  <a:srgbClr val="333333"/>
                </a:solidFill>
              </a:rPr>
              <a:t> </a:t>
            </a:r>
            <a:r>
              <a:rPr kumimoji="0" lang="ja-JP" altLang="en-US" sz="2000" b="1" dirty="0">
                <a:solidFill>
                  <a:srgbClr val="333333"/>
                </a:solidFill>
              </a:rPr>
              <a:t>図で上限値を与える</a:t>
            </a:r>
            <a:endParaRPr lang="ja-JP" altLang="en-US" sz="2000" b="1" dirty="0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874392" name="Rectangle 6040"/>
          <p:cNvSpPr>
            <a:spLocks noChangeArrowheads="1"/>
          </p:cNvSpPr>
          <p:nvPr/>
        </p:nvSpPr>
        <p:spPr bwMode="auto">
          <a:xfrm>
            <a:off x="6659563" y="3716338"/>
            <a:ext cx="208915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5F5F5F"/>
                </a:solidFill>
              </a:rPr>
              <a:t>Summary by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5F5F5F"/>
                </a:solidFill>
              </a:rPr>
              <a:t>Eric Adelberger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5F5F5F"/>
                </a:solidFill>
              </a:rPr>
              <a:t> (Eot-Wash group,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5F5F5F"/>
                </a:solidFill>
              </a:rPr>
              <a:t>    Washington Univ.)</a:t>
            </a:r>
          </a:p>
        </p:txBody>
      </p:sp>
      <p:sp>
        <p:nvSpPr>
          <p:cNvPr id="874394" name="AutoShape 6042"/>
          <p:cNvSpPr>
            <a:spLocks noChangeArrowheads="1"/>
          </p:cNvSpPr>
          <p:nvPr/>
        </p:nvSpPr>
        <p:spPr bwMode="auto">
          <a:xfrm>
            <a:off x="3924300" y="4029075"/>
            <a:ext cx="1944688" cy="431800"/>
          </a:xfrm>
          <a:prstGeom prst="roundRect">
            <a:avLst>
              <a:gd name="adj" fmla="val 8616"/>
            </a:avLst>
          </a:prstGeom>
          <a:solidFill>
            <a:srgbClr val="FFFF99">
              <a:alpha val="89999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74393" name="Rectangle 6041"/>
          <p:cNvSpPr>
            <a:spLocks noChangeArrowheads="1"/>
          </p:cNvSpPr>
          <p:nvPr/>
        </p:nvSpPr>
        <p:spPr bwMode="auto">
          <a:xfrm>
            <a:off x="3995738" y="4029075"/>
            <a:ext cx="20891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CC9900"/>
                </a:solidFill>
              </a:rPr>
              <a:t>Excluded Region</a:t>
            </a:r>
          </a:p>
        </p:txBody>
      </p:sp>
      <p:sp>
        <p:nvSpPr>
          <p:cNvPr id="874395" name="Rectangle 6043"/>
          <p:cNvSpPr>
            <a:spLocks noChangeArrowheads="1"/>
          </p:cNvSpPr>
          <p:nvPr/>
        </p:nvSpPr>
        <p:spPr bwMode="auto">
          <a:xfrm>
            <a:off x="4224338" y="5229225"/>
            <a:ext cx="503237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>
                <a:solidFill>
                  <a:srgbClr val="333333"/>
                </a:solidFill>
              </a:rPr>
              <a:t>人</a:t>
            </a:r>
            <a:endParaRPr lang="ja-JP" altLang="en-US" sz="2000" b="1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874396" name="Rectangle 6044"/>
          <p:cNvSpPr>
            <a:spLocks noChangeArrowheads="1"/>
          </p:cNvSpPr>
          <p:nvPr/>
        </p:nvSpPr>
        <p:spPr bwMode="auto">
          <a:xfrm>
            <a:off x="1476375" y="5233988"/>
            <a:ext cx="863600" cy="427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333333"/>
                </a:solidFill>
              </a:rPr>
              <a:t>原子</a:t>
            </a:r>
            <a:endParaRPr lang="ja-JP" altLang="en-US" sz="2000" b="1" dirty="0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874398" name="Rectangle 6046"/>
          <p:cNvSpPr>
            <a:spLocks noChangeArrowheads="1"/>
          </p:cNvSpPr>
          <p:nvPr/>
        </p:nvSpPr>
        <p:spPr bwMode="auto">
          <a:xfrm>
            <a:off x="5942013" y="5229225"/>
            <a:ext cx="790575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>
                <a:solidFill>
                  <a:srgbClr val="333333"/>
                </a:solidFill>
              </a:rPr>
              <a:t>地球</a:t>
            </a:r>
            <a:endParaRPr lang="ja-JP" altLang="en-US" sz="2000" b="1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874399" name="Rectangle 6047"/>
          <p:cNvSpPr>
            <a:spLocks noChangeArrowheads="1"/>
          </p:cNvSpPr>
          <p:nvPr/>
        </p:nvSpPr>
        <p:spPr bwMode="auto">
          <a:xfrm>
            <a:off x="7596188" y="5229225"/>
            <a:ext cx="107950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333333"/>
                </a:solidFill>
              </a:rPr>
              <a:t>太陽系</a:t>
            </a:r>
            <a:endParaRPr lang="ja-JP" altLang="en-US" sz="2000" b="1" dirty="0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874400" name="Rectangle 6048"/>
          <p:cNvSpPr>
            <a:spLocks noChangeArrowheads="1"/>
          </p:cNvSpPr>
          <p:nvPr/>
        </p:nvSpPr>
        <p:spPr bwMode="auto">
          <a:xfrm>
            <a:off x="2555875" y="5229225"/>
            <a:ext cx="86360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>
                <a:solidFill>
                  <a:srgbClr val="333333"/>
                </a:solidFill>
              </a:rPr>
              <a:t>細菌</a:t>
            </a:r>
            <a:endParaRPr lang="ja-JP" altLang="en-US" sz="2000" b="1">
              <a:solidFill>
                <a:srgbClr val="333333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53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LAGEOS</a:t>
            </a:r>
            <a:r>
              <a:rPr lang="ja-JP" altLang="en-US" dirty="0" smtClean="0"/>
              <a:t>衛星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1033218" name="Picture 2" descr="http://upload.wikimedia.org/wikipedia/commons/thumb/7/78/LAGEOS-NASA.jpg/200px-LAGEOS-NASA.jpg">
            <a:hlinkClick r:id="rId3" tooltip="The LAGEOS-1 satellite.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E0D08"/>
              </a:clrFrom>
              <a:clrTo>
                <a:srgbClr val="0E0D0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1964519"/>
            <a:ext cx="3571900" cy="3321869"/>
          </a:xfrm>
          <a:prstGeom prst="rect">
            <a:avLst/>
          </a:prstGeom>
          <a:noFill/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857224" y="1572174"/>
            <a:ext cx="5214974" cy="4118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LAGEOS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衛星  </a:t>
            </a:r>
            <a:endParaRPr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   LAGEOS</a:t>
            </a:r>
            <a:r>
              <a:rPr lang="en-US" altLang="ja-JP" b="1" smtClean="0">
                <a:solidFill>
                  <a:srgbClr val="F8F8F8"/>
                </a:solidFill>
              </a:rPr>
              <a:t> 1 </a:t>
            </a:r>
            <a:r>
              <a:rPr lang="en-US" altLang="ja-JP" b="1" dirty="0" smtClean="0">
                <a:solidFill>
                  <a:srgbClr val="F8F8F8"/>
                </a:solidFill>
              </a:rPr>
              <a:t> 1976</a:t>
            </a:r>
            <a:r>
              <a:rPr lang="ja-JP" altLang="en-US" b="1" dirty="0" smtClean="0">
                <a:solidFill>
                  <a:srgbClr val="F8F8F8"/>
                </a:solidFill>
              </a:rPr>
              <a:t>年 打ち上げ 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   LAGEOS 2   1992</a:t>
            </a:r>
            <a:r>
              <a:rPr lang="ja-JP" altLang="en-US" b="1" dirty="0" smtClean="0">
                <a:solidFill>
                  <a:srgbClr val="F8F8F8"/>
                </a:solidFill>
              </a:rPr>
              <a:t>年打ち上げ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　 軌道高度 </a:t>
            </a:r>
            <a:r>
              <a:rPr lang="en-US" altLang="ja-JP" b="1" dirty="0" smtClean="0">
                <a:solidFill>
                  <a:srgbClr val="F8F8F8"/>
                </a:solidFill>
              </a:rPr>
              <a:t>5,900km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   </a:t>
            </a:r>
            <a:r>
              <a:rPr lang="ja-JP" altLang="en-US" b="1" dirty="0" smtClean="0">
                <a:solidFill>
                  <a:srgbClr val="F8F8F8"/>
                </a:solidFill>
              </a:rPr>
              <a:t>直径</a:t>
            </a:r>
            <a:r>
              <a:rPr lang="en-US" altLang="ja-JP" b="1" dirty="0" smtClean="0">
                <a:solidFill>
                  <a:srgbClr val="F8F8F8"/>
                </a:solidFill>
              </a:rPr>
              <a:t>60cm,  </a:t>
            </a:r>
            <a:r>
              <a:rPr lang="ja-JP" altLang="en-US" b="1" dirty="0" smtClean="0">
                <a:solidFill>
                  <a:srgbClr val="F8F8F8"/>
                </a:solidFill>
              </a:rPr>
              <a:t>質量</a:t>
            </a:r>
            <a:r>
              <a:rPr lang="en-US" altLang="ja-JP" b="1" dirty="0" smtClean="0">
                <a:solidFill>
                  <a:srgbClr val="F8F8F8"/>
                </a:solidFill>
              </a:rPr>
              <a:t>411kg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   </a:t>
            </a:r>
            <a:r>
              <a:rPr lang="ja-JP" altLang="en-US" b="1" dirty="0" smtClean="0">
                <a:solidFill>
                  <a:srgbClr val="F8F8F8"/>
                </a:solidFill>
              </a:rPr>
              <a:t>アルミコートされた真鍮製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   </a:t>
            </a:r>
            <a:r>
              <a:rPr lang="ja-JP" altLang="en-US" b="1" dirty="0" smtClean="0">
                <a:solidFill>
                  <a:srgbClr val="F8F8F8"/>
                </a:solidFill>
              </a:rPr>
              <a:t>表面に</a:t>
            </a:r>
            <a:r>
              <a:rPr lang="en-US" altLang="ja-JP" b="1" dirty="0" smtClean="0">
                <a:solidFill>
                  <a:srgbClr val="F8F8F8"/>
                </a:solidFill>
              </a:rPr>
              <a:t>426</a:t>
            </a:r>
            <a:r>
              <a:rPr lang="ja-JP" altLang="en-US" b="1" dirty="0" smtClean="0">
                <a:solidFill>
                  <a:srgbClr val="F8F8F8"/>
                </a:solidFill>
              </a:rPr>
              <a:t>個のコーナーリフレクター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      </a:t>
            </a: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 Laser Ranging </a:t>
            </a: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により軌道測定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　　寿命 </a:t>
            </a:r>
            <a:r>
              <a:rPr lang="en-US" altLang="ja-JP" b="1" dirty="0" smtClean="0">
                <a:solidFill>
                  <a:srgbClr val="F8F8F8"/>
                </a:solidFill>
              </a:rPr>
              <a:t>~ 800</a:t>
            </a:r>
            <a:r>
              <a:rPr lang="ja-JP" altLang="en-US" b="1" dirty="0" smtClean="0">
                <a:solidFill>
                  <a:srgbClr val="F8F8F8"/>
                </a:solidFill>
              </a:rPr>
              <a:t>万年</a:t>
            </a:r>
            <a:endParaRPr lang="en-US" altLang="ja-JP" b="1" dirty="0" smtClean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 bwMode="auto">
          <a:xfrm>
            <a:off x="5214942" y="1428736"/>
            <a:ext cx="3500430" cy="4429156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ここまでのまとめ</a:t>
            </a:r>
            <a:endParaRPr lang="ja-JP" altLang="en-US" dirty="0"/>
          </a:p>
        </p:txBody>
      </p:sp>
      <p:sp>
        <p:nvSpPr>
          <p:cNvPr id="1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570283" name="AutoShape 939"/>
          <p:cNvSpPr>
            <a:spLocks noChangeArrowheads="1"/>
          </p:cNvSpPr>
          <p:nvPr/>
        </p:nvSpPr>
        <p:spPr bwMode="auto">
          <a:xfrm>
            <a:off x="854051" y="3095596"/>
            <a:ext cx="3860793" cy="1714512"/>
          </a:xfrm>
          <a:prstGeom prst="roundRect">
            <a:avLst>
              <a:gd name="adj" fmla="val 8616"/>
            </a:avLst>
          </a:prstGeom>
          <a:solidFill>
            <a:srgbClr val="99C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857224" y="3126871"/>
            <a:ext cx="378621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CCECFF"/>
                </a:solidFill>
              </a:rPr>
              <a:t>階層性問題 </a:t>
            </a:r>
            <a:endParaRPr lang="en-US" altLang="ja-JP" sz="2000" b="1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   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(</a:t>
            </a:r>
            <a:r>
              <a:rPr lang="en-US" altLang="ja-JP" sz="1600" b="1" dirty="0">
                <a:solidFill>
                  <a:srgbClr val="EAEAEA"/>
                </a:solidFill>
              </a:rPr>
              <a:t>Hierarchy Problem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)</a:t>
            </a:r>
            <a:endParaRPr lang="en-US" altLang="ja-JP" sz="1600" b="1" dirty="0">
              <a:solidFill>
                <a:srgbClr val="EAEAEA"/>
              </a:solidFill>
            </a:endParaRPr>
          </a:p>
        </p:txBody>
      </p:sp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820743" y="4055565"/>
            <a:ext cx="45720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>
                <a:solidFill>
                  <a:srgbClr val="CCECFF"/>
                </a:solidFill>
              </a:rPr>
              <a:t>宇宙項</a:t>
            </a:r>
            <a:r>
              <a:rPr lang="ja-JP" altLang="en-US" sz="2000" b="1" dirty="0">
                <a:solidFill>
                  <a:srgbClr val="CCECFF"/>
                </a:solidFill>
              </a:rPr>
              <a:t>問題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　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(Cosmological </a:t>
            </a:r>
            <a:r>
              <a:rPr lang="en-US" altLang="ja-JP" sz="1600" b="1" dirty="0">
                <a:solidFill>
                  <a:srgbClr val="EAEAEA"/>
                </a:solidFill>
              </a:rPr>
              <a:t>Constant Problem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)</a:t>
            </a:r>
            <a:endParaRPr lang="en-US" altLang="ja-JP" sz="1600" b="1" dirty="0">
              <a:solidFill>
                <a:srgbClr val="EAEAEA"/>
              </a:solidFill>
            </a:endParaRPr>
          </a:p>
        </p:txBody>
      </p:sp>
      <p:sp>
        <p:nvSpPr>
          <p:cNvPr id="570276" name="Rectangle 932"/>
          <p:cNvSpPr>
            <a:spLocks noChangeArrowheads="1"/>
          </p:cNvSpPr>
          <p:nvPr/>
        </p:nvSpPr>
        <p:spPr bwMode="auto">
          <a:xfrm>
            <a:off x="500034" y="2555367"/>
            <a:ext cx="457200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>
                <a:solidFill>
                  <a:srgbClr val="F8F8F8"/>
                </a:solidFill>
              </a:rPr>
              <a:t>物理学の根本に関わる</a:t>
            </a:r>
            <a:r>
              <a:rPr kumimoji="0" lang="ja-JP" altLang="en-US" sz="2000" b="1" dirty="0" smtClean="0">
                <a:solidFill>
                  <a:srgbClr val="F8F8F8"/>
                </a:solidFill>
              </a:rPr>
              <a:t>問題への知見</a:t>
            </a:r>
            <a:endParaRPr lang="en-US" altLang="ja-JP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70280" name="Picture 9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1500174"/>
            <a:ext cx="3463886" cy="4292625"/>
          </a:xfrm>
          <a:prstGeom prst="rect">
            <a:avLst/>
          </a:prstGeom>
          <a:noFill/>
        </p:spPr>
      </p:pic>
      <p:sp>
        <p:nvSpPr>
          <p:cNvPr id="570281" name="Rectangle 937"/>
          <p:cNvSpPr>
            <a:spLocks noChangeArrowheads="1"/>
          </p:cNvSpPr>
          <p:nvPr/>
        </p:nvSpPr>
        <p:spPr bwMode="auto">
          <a:xfrm>
            <a:off x="6300754" y="3057536"/>
            <a:ext cx="21621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333333"/>
                </a:solidFill>
              </a:rPr>
              <a:t>補正項に対する上限値</a:t>
            </a:r>
            <a:endParaRPr lang="ja-JP" altLang="en-US" sz="1200" b="1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14" name="Rectangle 932"/>
          <p:cNvSpPr>
            <a:spLocks noChangeArrowheads="1"/>
          </p:cNvSpPr>
          <p:nvPr/>
        </p:nvSpPr>
        <p:spPr bwMode="auto">
          <a:xfrm>
            <a:off x="580996" y="1357298"/>
            <a:ext cx="470538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 smtClean="0">
                <a:solidFill>
                  <a:srgbClr val="F8F8F8"/>
                </a:solidFill>
              </a:rPr>
              <a:t>物理学・宇宙物理学の基本原理</a:t>
            </a:r>
            <a:endParaRPr kumimoji="0"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 </a:t>
            </a:r>
            <a:r>
              <a:rPr kumimoji="0"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最高の精度で検証されているべき</a:t>
            </a:r>
            <a:endParaRPr lang="en-US" altLang="ja-JP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85852" y="5150953"/>
            <a:ext cx="468153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/>
              <a:buChar char="à"/>
            </a:pP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微小</a:t>
            </a: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距離 </a:t>
            </a:r>
            <a:r>
              <a:rPr lang="en-US" altLang="ja-JP" b="1" dirty="0">
                <a:solidFill>
                  <a:srgbClr val="F8F8F8"/>
                </a:solidFill>
                <a:sym typeface="Wingdings" pitchFamily="2" charset="2"/>
              </a:rPr>
              <a:t>(0.1mm</a:t>
            </a: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以下</a:t>
            </a:r>
            <a:r>
              <a:rPr lang="en-US" altLang="ja-JP" b="1" dirty="0">
                <a:solidFill>
                  <a:srgbClr val="F8F8F8"/>
                </a:solidFill>
                <a:sym typeface="Wingdings" pitchFamily="2" charset="2"/>
              </a:rPr>
              <a:t>) </a:t>
            </a:r>
            <a:endParaRPr lang="en-US" altLang="ja-JP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/>
              <a:buChar char="à"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　              </a:t>
            </a:r>
            <a:r>
              <a:rPr lang="ja-JP" altLang="en-US" b="1" dirty="0" err="1" smtClean="0">
                <a:solidFill>
                  <a:srgbClr val="F8F8F8"/>
                </a:solidFill>
                <a:sym typeface="Wingdings" pitchFamily="2" charset="2"/>
              </a:rPr>
              <a:t>での</a:t>
            </a:r>
            <a:r>
              <a:rPr lang="ja-JP" altLang="en-US" b="1" dirty="0" smtClean="0">
                <a:solidFill>
                  <a:srgbClr val="F8F8F8"/>
                </a:solidFill>
              </a:rPr>
              <a:t>検証が重要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2000232" y="2205706"/>
            <a:ext cx="542928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(2) </a:t>
            </a:r>
            <a:r>
              <a:rPr lang="ja-JP" altLang="en-US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微小距離での検証実験</a:t>
            </a:r>
            <a:endParaRPr lang="ja-JP" altLang="en-US" sz="32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18214" name="Rectangle 6"/>
          <p:cNvSpPr>
            <a:spLocks noChangeArrowheads="1"/>
          </p:cNvSpPr>
          <p:nvPr/>
        </p:nvSpPr>
        <p:spPr bwMode="auto">
          <a:xfrm>
            <a:off x="2824180" y="3000372"/>
            <a:ext cx="4176712" cy="10525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8F8F8"/>
                </a:solidFill>
                <a:sym typeface="Wingdings" pitchFamily="2" charset="2"/>
              </a:rPr>
              <a:t>ねじれ振子を用いた測定</a:t>
            </a:r>
            <a:endParaRPr lang="en-US" altLang="ja-JP" sz="24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3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8F8F8"/>
                </a:solidFill>
                <a:sym typeface="Wingdings" pitchFamily="2" charset="2"/>
              </a:rPr>
              <a:t>検証の結果</a:t>
            </a:r>
            <a:endParaRPr lang="ja-JP" altLang="en-US" sz="2400" b="1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414166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 bwMode="auto">
          <a:xfrm>
            <a:off x="4857752" y="1643050"/>
            <a:ext cx="4143404" cy="3000396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現代物理における重力の逆二乗則</a:t>
            </a:r>
          </a:p>
        </p:txBody>
      </p:sp>
      <p:sp>
        <p:nvSpPr>
          <p:cNvPr id="1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70283" name="AutoShape 939"/>
          <p:cNvSpPr>
            <a:spLocks noChangeArrowheads="1"/>
          </p:cNvSpPr>
          <p:nvPr/>
        </p:nvSpPr>
        <p:spPr bwMode="auto">
          <a:xfrm>
            <a:off x="711175" y="1928802"/>
            <a:ext cx="3932263" cy="2338507"/>
          </a:xfrm>
          <a:prstGeom prst="roundRect">
            <a:avLst>
              <a:gd name="adj" fmla="val 8616"/>
            </a:avLst>
          </a:prstGeom>
          <a:solidFill>
            <a:srgbClr val="99C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714380" y="1928802"/>
            <a:ext cx="4572000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CCECFF"/>
                </a:solidFill>
              </a:rPr>
              <a:t>階層性問題 </a:t>
            </a:r>
            <a:endParaRPr lang="en-US" altLang="ja-JP" sz="2000" b="1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    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(</a:t>
            </a:r>
            <a:r>
              <a:rPr lang="en-US" altLang="ja-JP" sz="1600" b="1" dirty="0">
                <a:solidFill>
                  <a:srgbClr val="EAEAEA"/>
                </a:solidFill>
              </a:rPr>
              <a:t>Hierarchy Problem)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</a:rPr>
              <a:t>      </a:t>
            </a:r>
            <a:r>
              <a:rPr lang="ja-JP" altLang="en-US" b="1" dirty="0">
                <a:solidFill>
                  <a:srgbClr val="F8F8F8"/>
                </a:solidFill>
              </a:rPr>
              <a:t>重力だけが極端に弱い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677867" y="3121731"/>
            <a:ext cx="4572000" cy="107414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>
                <a:solidFill>
                  <a:srgbClr val="CCECFF"/>
                </a:solidFill>
              </a:rPr>
              <a:t>宇宙項</a:t>
            </a:r>
            <a:r>
              <a:rPr lang="ja-JP" altLang="en-US" sz="2000" b="1" dirty="0">
                <a:solidFill>
                  <a:srgbClr val="CCECFF"/>
                </a:solidFill>
              </a:rPr>
              <a:t>問題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　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 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(Cosmological </a:t>
            </a:r>
            <a:r>
              <a:rPr lang="en-US" altLang="ja-JP" sz="1600" b="1" dirty="0">
                <a:solidFill>
                  <a:srgbClr val="EAEAEA"/>
                </a:solidFill>
              </a:rPr>
              <a:t>Constant Problem)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srgbClr val="F8F8F8"/>
                </a:solidFill>
              </a:rPr>
              <a:t>      </a:t>
            </a:r>
            <a:r>
              <a:rPr lang="ja-JP" altLang="en-US" b="1" dirty="0" smtClean="0">
                <a:solidFill>
                  <a:srgbClr val="F8F8F8"/>
                </a:solidFill>
              </a:rPr>
              <a:t>ダークエネルギーが、極端</a:t>
            </a:r>
            <a:r>
              <a:rPr lang="ja-JP" altLang="en-US" b="1" dirty="0">
                <a:solidFill>
                  <a:srgbClr val="F8F8F8"/>
                </a:solidFill>
              </a:rPr>
              <a:t>に小さい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0276" name="Rectangle 932"/>
          <p:cNvSpPr>
            <a:spLocks noChangeArrowheads="1"/>
          </p:cNvSpPr>
          <p:nvPr/>
        </p:nvSpPr>
        <p:spPr bwMode="auto">
          <a:xfrm>
            <a:off x="395288" y="1052513"/>
            <a:ext cx="457200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>
                <a:solidFill>
                  <a:srgbClr val="F8F8F8"/>
                </a:solidFill>
              </a:rPr>
              <a:t>物理学の根本に関わる問題</a:t>
            </a:r>
            <a:r>
              <a:rPr kumimoji="0" lang="en-US" altLang="ja-JP" sz="2000" b="1" dirty="0">
                <a:solidFill>
                  <a:srgbClr val="F8F8F8"/>
                </a:solidFill>
              </a:rPr>
              <a:t>…</a:t>
            </a:r>
            <a:endParaRPr lang="en-US" altLang="ja-JP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70280" name="Picture 9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5850" y="1698628"/>
            <a:ext cx="4140200" cy="2879725"/>
          </a:xfrm>
          <a:prstGeom prst="rect">
            <a:avLst/>
          </a:prstGeom>
          <a:noFill/>
        </p:spPr>
      </p:pic>
      <p:sp>
        <p:nvSpPr>
          <p:cNvPr id="570281" name="Rectangle 937"/>
          <p:cNvSpPr>
            <a:spLocks noChangeArrowheads="1"/>
          </p:cNvSpPr>
          <p:nvPr/>
        </p:nvSpPr>
        <p:spPr bwMode="auto">
          <a:xfrm>
            <a:off x="6586538" y="1843090"/>
            <a:ext cx="21621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3333"/>
                </a:solidFill>
              </a:rPr>
              <a:t>補正項に対する上限値</a:t>
            </a:r>
            <a:endParaRPr lang="ja-JP" altLang="en-US" sz="1200" b="1" dirty="0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547848" name="AutoShape 8"/>
          <p:cNvSpPr>
            <a:spLocks noChangeAspect="1" noChangeArrowheads="1"/>
          </p:cNvSpPr>
          <p:nvPr/>
        </p:nvSpPr>
        <p:spPr bwMode="auto">
          <a:xfrm>
            <a:off x="642910" y="4967963"/>
            <a:ext cx="212754" cy="249246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sz="100" dirty="0">
              <a:solidFill>
                <a:srgbClr val="F8F8F8"/>
              </a:solidFill>
            </a:endParaRPr>
          </a:p>
        </p:txBody>
      </p:sp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895353" y="4857760"/>
            <a:ext cx="460534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余剰次元の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存在などで</a:t>
            </a:r>
            <a:r>
              <a:rPr lang="ja-JP" altLang="en-US" sz="2000" b="1" dirty="0">
                <a:solidFill>
                  <a:srgbClr val="F8F8F8"/>
                </a:solidFill>
              </a:rPr>
              <a:t>説明できる可能性</a:t>
            </a:r>
          </a:p>
        </p:txBody>
      </p:sp>
      <p:sp>
        <p:nvSpPr>
          <p:cNvPr id="547851" name="Rectangle 11"/>
          <p:cNvSpPr>
            <a:spLocks noChangeArrowheads="1"/>
          </p:cNvSpPr>
          <p:nvPr/>
        </p:nvSpPr>
        <p:spPr bwMode="auto">
          <a:xfrm>
            <a:off x="1285852" y="5453082"/>
            <a:ext cx="4681538" cy="7620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微小距離 </a:t>
            </a:r>
            <a:r>
              <a:rPr lang="en-US" altLang="ja-JP" sz="2000" b="1" dirty="0">
                <a:solidFill>
                  <a:srgbClr val="F8F8F8"/>
                </a:solidFill>
                <a:sym typeface="Wingdings" pitchFamily="2" charset="2"/>
              </a:rPr>
              <a:t>(0.1mm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以下</a:t>
            </a:r>
            <a:r>
              <a:rPr lang="en-US" altLang="ja-JP" sz="2000" b="1" dirty="0">
                <a:solidFill>
                  <a:srgbClr val="F8F8F8"/>
                </a:solidFill>
                <a:sym typeface="Wingdings" pitchFamily="2" charset="2"/>
              </a:rPr>
              <a:t>) 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での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    </a:t>
            </a:r>
            <a:r>
              <a:rPr lang="ja-JP" altLang="en-US" sz="2000" b="1" dirty="0">
                <a:solidFill>
                  <a:srgbClr val="F8F8F8"/>
                </a:solidFill>
              </a:rPr>
              <a:t> 重力の逆二乗則の破れとして現れる</a:t>
            </a:r>
          </a:p>
        </p:txBody>
      </p:sp>
    </p:spTree>
    <p:extLst>
      <p:ext uri="{BB962C8B-B14F-4D97-AF65-F5344CB8AC3E}">
        <p14:creationId xmlns:p14="http://schemas.microsoft.com/office/powerpoint/2010/main" val="1022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実験原理</a:t>
            </a:r>
          </a:p>
        </p:txBody>
      </p:sp>
      <p:sp>
        <p:nvSpPr>
          <p:cNvPr id="20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50955" name="AutoShape 1067"/>
          <p:cNvSpPr>
            <a:spLocks noChangeArrowheads="1"/>
          </p:cNvSpPr>
          <p:nvPr/>
        </p:nvSpPr>
        <p:spPr bwMode="auto">
          <a:xfrm>
            <a:off x="323850" y="3141663"/>
            <a:ext cx="4608513" cy="3240087"/>
          </a:xfrm>
          <a:prstGeom prst="roundRect">
            <a:avLst>
              <a:gd name="adj" fmla="val 3528"/>
            </a:avLst>
          </a:prstGeom>
          <a:solidFill>
            <a:srgbClr val="FFFFFF">
              <a:alpha val="9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550954" name="Picture 1066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3192463"/>
            <a:ext cx="3954463" cy="3262312"/>
          </a:xfrm>
          <a:prstGeom prst="rect">
            <a:avLst/>
          </a:prstGeom>
          <a:noFill/>
        </p:spPr>
      </p:pic>
      <p:sp>
        <p:nvSpPr>
          <p:cNvPr id="550918" name="Rectangle 1030"/>
          <p:cNvSpPr>
            <a:spLocks noChangeArrowheads="1"/>
          </p:cNvSpPr>
          <p:nvPr/>
        </p:nvSpPr>
        <p:spPr bwMode="auto">
          <a:xfrm>
            <a:off x="500066" y="1073136"/>
            <a:ext cx="457200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</a:rPr>
              <a:t>ねじれ秤 </a:t>
            </a:r>
            <a:r>
              <a:rPr lang="en-US" altLang="ja-JP" sz="2000" b="1" dirty="0">
                <a:solidFill>
                  <a:srgbClr val="FFFFFF"/>
                </a:solidFill>
              </a:rPr>
              <a:t>(Torsion Balance) </a:t>
            </a:r>
            <a:r>
              <a:rPr lang="ja-JP" altLang="en-US" sz="2000" b="1" dirty="0">
                <a:solidFill>
                  <a:srgbClr val="FFFFFF"/>
                </a:solidFill>
              </a:rPr>
              <a:t>が基本</a:t>
            </a:r>
            <a:endParaRPr lang="ja-JP" altLang="en-US" sz="2000" b="1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550936" name="Picture 1048" descr="cavendish_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700" y="1196975"/>
            <a:ext cx="3800475" cy="5113338"/>
          </a:xfrm>
          <a:prstGeom prst="rect">
            <a:avLst/>
          </a:prstGeom>
          <a:noFill/>
        </p:spPr>
      </p:pic>
      <p:sp>
        <p:nvSpPr>
          <p:cNvPr id="550937" name="Text Box 1049"/>
          <p:cNvSpPr txBox="1">
            <a:spLocks noChangeArrowheads="1"/>
          </p:cNvSpPr>
          <p:nvPr/>
        </p:nvSpPr>
        <p:spPr bwMode="auto">
          <a:xfrm>
            <a:off x="6781800" y="952500"/>
            <a:ext cx="1967205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8F8F8"/>
                </a:solidFill>
              </a:rPr>
              <a:t>キャベンディッシュの実験 </a:t>
            </a:r>
            <a:r>
              <a:rPr lang="en-US" altLang="ja-JP" sz="1000" b="1" dirty="0">
                <a:solidFill>
                  <a:srgbClr val="F8F8F8"/>
                </a:solidFill>
              </a:rPr>
              <a:t>(1798)</a:t>
            </a:r>
          </a:p>
        </p:txBody>
      </p:sp>
      <p:sp>
        <p:nvSpPr>
          <p:cNvPr id="550938" name="Rectangle 1050"/>
          <p:cNvSpPr>
            <a:spLocks noChangeArrowheads="1"/>
          </p:cNvSpPr>
          <p:nvPr/>
        </p:nvSpPr>
        <p:spPr bwMode="auto">
          <a:xfrm>
            <a:off x="827088" y="1500174"/>
            <a:ext cx="381635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ダンベル状をした振り子の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     </a:t>
            </a:r>
            <a:r>
              <a:rPr lang="ja-JP" altLang="en-US" b="1" dirty="0" smtClean="0">
                <a:solidFill>
                  <a:srgbClr val="F8F8F8"/>
                </a:solidFill>
              </a:rPr>
              <a:t>重力に</a:t>
            </a:r>
            <a:r>
              <a:rPr lang="ja-JP" altLang="en-US" b="1" dirty="0">
                <a:solidFill>
                  <a:srgbClr val="F8F8F8"/>
                </a:solidFill>
              </a:rPr>
              <a:t>よるねじれを測定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50939" name="Rectangle 1051"/>
          <p:cNvSpPr>
            <a:spLocks noChangeArrowheads="1"/>
          </p:cNvSpPr>
          <p:nvPr/>
        </p:nvSpPr>
        <p:spPr bwMode="auto">
          <a:xfrm>
            <a:off x="755650" y="2285992"/>
            <a:ext cx="4176713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CCFFCC"/>
                </a:solidFill>
              </a:rPr>
              <a:t>ねじれ計測 </a:t>
            </a:r>
            <a:r>
              <a:rPr lang="en-US" altLang="ja-JP" b="1" dirty="0">
                <a:solidFill>
                  <a:srgbClr val="CCFFCC"/>
                </a:solidFill>
              </a:rPr>
              <a:t>--- </a:t>
            </a:r>
            <a:r>
              <a:rPr lang="ja-JP" altLang="en-US" b="1" dirty="0">
                <a:solidFill>
                  <a:srgbClr val="CCFFCC"/>
                </a:solidFill>
              </a:rPr>
              <a:t>光てこ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CCFFCC"/>
                </a:solidFill>
              </a:rPr>
              <a:t>  反射された光のスポット位置</a:t>
            </a:r>
            <a:r>
              <a:rPr lang="ja-JP" altLang="en-US" b="1" dirty="0">
                <a:solidFill>
                  <a:srgbClr val="CCFFCC"/>
                </a:solidFill>
                <a:sym typeface="Wingdings" pitchFamily="2" charset="2"/>
              </a:rPr>
              <a:t></a:t>
            </a:r>
            <a:r>
              <a:rPr lang="ja-JP" altLang="en-US" b="1" dirty="0">
                <a:solidFill>
                  <a:srgbClr val="CCFFCC"/>
                </a:solidFill>
              </a:rPr>
              <a:t>角度変動</a:t>
            </a:r>
            <a:endParaRPr lang="ja-JP" altLang="en-US" b="1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550944" name="Rectangle 1056"/>
          <p:cNvSpPr>
            <a:spLocks noChangeArrowheads="1"/>
          </p:cNvSpPr>
          <p:nvPr/>
        </p:nvSpPr>
        <p:spPr bwMode="auto">
          <a:xfrm>
            <a:off x="3779838" y="3429000"/>
            <a:ext cx="12969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33CC33"/>
                </a:solidFill>
              </a:rPr>
              <a:t>ファイバー</a:t>
            </a:r>
          </a:p>
        </p:txBody>
      </p:sp>
      <p:sp>
        <p:nvSpPr>
          <p:cNvPr id="550945" name="Line 1057"/>
          <p:cNvSpPr>
            <a:spLocks noChangeShapeType="1"/>
          </p:cNvSpPr>
          <p:nvPr/>
        </p:nvSpPr>
        <p:spPr bwMode="auto">
          <a:xfrm flipH="1">
            <a:off x="2916238" y="3573463"/>
            <a:ext cx="935037" cy="144462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50946" name="Rectangle 1058"/>
          <p:cNvSpPr>
            <a:spLocks noChangeArrowheads="1"/>
          </p:cNvSpPr>
          <p:nvPr/>
        </p:nvSpPr>
        <p:spPr bwMode="auto">
          <a:xfrm>
            <a:off x="1692275" y="5932488"/>
            <a:ext cx="129698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33CC33"/>
                </a:solidFill>
              </a:rPr>
              <a:t>テストマス</a:t>
            </a:r>
          </a:p>
        </p:txBody>
      </p:sp>
      <p:sp>
        <p:nvSpPr>
          <p:cNvPr id="550947" name="Line 1059"/>
          <p:cNvSpPr>
            <a:spLocks noChangeShapeType="1"/>
          </p:cNvSpPr>
          <p:nvPr/>
        </p:nvSpPr>
        <p:spPr bwMode="auto">
          <a:xfrm flipV="1">
            <a:off x="2484438" y="5157788"/>
            <a:ext cx="646112" cy="792162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50948" name="Rectangle 1060"/>
          <p:cNvSpPr>
            <a:spLocks noChangeArrowheads="1"/>
          </p:cNvSpPr>
          <p:nvPr/>
        </p:nvSpPr>
        <p:spPr bwMode="auto">
          <a:xfrm>
            <a:off x="323850" y="5805488"/>
            <a:ext cx="129698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33CC33"/>
                </a:solidFill>
              </a:rPr>
              <a:t>ソースマス</a:t>
            </a:r>
          </a:p>
        </p:txBody>
      </p:sp>
      <p:sp>
        <p:nvSpPr>
          <p:cNvPr id="550949" name="Line 1061"/>
          <p:cNvSpPr>
            <a:spLocks noChangeShapeType="1"/>
          </p:cNvSpPr>
          <p:nvPr/>
        </p:nvSpPr>
        <p:spPr bwMode="auto">
          <a:xfrm flipV="1">
            <a:off x="827088" y="5373688"/>
            <a:ext cx="431800" cy="4318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50950" name="Rectangle 1062"/>
          <p:cNvSpPr>
            <a:spLocks noChangeArrowheads="1"/>
          </p:cNvSpPr>
          <p:nvPr/>
        </p:nvSpPr>
        <p:spPr bwMode="auto">
          <a:xfrm>
            <a:off x="827088" y="3700463"/>
            <a:ext cx="12969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33CC33"/>
                </a:solidFill>
              </a:rPr>
              <a:t>光てこ</a:t>
            </a:r>
          </a:p>
        </p:txBody>
      </p:sp>
      <p:sp>
        <p:nvSpPr>
          <p:cNvPr id="550951" name="Line 1063"/>
          <p:cNvSpPr>
            <a:spLocks noChangeShapeType="1"/>
          </p:cNvSpPr>
          <p:nvPr/>
        </p:nvSpPr>
        <p:spPr bwMode="auto">
          <a:xfrm>
            <a:off x="1476375" y="3862388"/>
            <a:ext cx="863600" cy="14287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50952" name="Line 1064"/>
          <p:cNvSpPr>
            <a:spLocks noChangeShapeType="1"/>
          </p:cNvSpPr>
          <p:nvPr/>
        </p:nvSpPr>
        <p:spPr bwMode="auto">
          <a:xfrm flipH="1" flipV="1">
            <a:off x="2195513" y="5373688"/>
            <a:ext cx="73025" cy="6477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48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角丸四角形 31"/>
          <p:cNvSpPr/>
          <p:nvPr/>
        </p:nvSpPr>
        <p:spPr bwMode="auto">
          <a:xfrm>
            <a:off x="4643438" y="785794"/>
            <a:ext cx="4286280" cy="1571636"/>
          </a:xfrm>
          <a:prstGeom prst="roundRect">
            <a:avLst/>
          </a:prstGeom>
          <a:solidFill>
            <a:srgbClr val="FFFFFF">
              <a:alpha val="9804"/>
            </a:srgbClr>
          </a:solidFill>
          <a:ln w="38100">
            <a:noFill/>
            <a:round/>
            <a:headEnd/>
            <a:tailEnd type="stealth" w="med" len="med"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957771"/>
            <a:ext cx="4572032" cy="542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テストマス ソースマス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88930" y="857232"/>
            <a:ext cx="1654177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CCFFCC"/>
                </a:solidFill>
              </a:rPr>
              <a:t>タングステン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CCFFCC"/>
                </a:solidFill>
              </a:rPr>
              <a:t>  ファイバー</a:t>
            </a: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2143108" y="1357298"/>
            <a:ext cx="1133486" cy="288924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5132401" y="2500306"/>
            <a:ext cx="1654177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CCFFCC"/>
                </a:solidFill>
              </a:rPr>
              <a:t>テストマス</a:t>
            </a: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>
            <a:off x="4357684" y="3143248"/>
            <a:ext cx="1000133" cy="178595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489590" y="4119096"/>
            <a:ext cx="31543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CCFFCC"/>
                </a:solidFill>
              </a:rPr>
              <a:t>ソースマス </a:t>
            </a:r>
            <a:r>
              <a:rPr lang="en-US" altLang="ja-JP" b="1" dirty="0" smtClean="0">
                <a:solidFill>
                  <a:srgbClr val="CCFFCC"/>
                </a:solidFill>
              </a:rPr>
              <a:t>(</a:t>
            </a:r>
            <a:r>
              <a:rPr lang="ja-JP" altLang="en-US" b="1" dirty="0" smtClean="0">
                <a:solidFill>
                  <a:srgbClr val="CCFFCC"/>
                </a:solidFill>
              </a:rPr>
              <a:t>アトラクター</a:t>
            </a:r>
            <a:r>
              <a:rPr lang="en-US" altLang="ja-JP" b="1" dirty="0" smtClean="0">
                <a:solidFill>
                  <a:srgbClr val="CCFFCC"/>
                </a:solidFill>
              </a:rPr>
              <a:t>)</a:t>
            </a:r>
            <a:endParaRPr lang="ja-JP" altLang="en-US" b="1" dirty="0">
              <a:solidFill>
                <a:srgbClr val="CCFFCC"/>
              </a:solidFill>
            </a:endParaRPr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 flipH="1">
            <a:off x="4921258" y="4572008"/>
            <a:ext cx="722312" cy="107157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988997" y="3500438"/>
            <a:ext cx="1654177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CCFFCC"/>
                </a:solidFill>
              </a:rPr>
              <a:t>光てこ用 鏡</a:t>
            </a: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2357422" y="3714752"/>
            <a:ext cx="642942" cy="45719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>
            <a:off x="2143108" y="2816535"/>
            <a:ext cx="428628" cy="45719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03245" y="2500306"/>
            <a:ext cx="1654177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CCFFCC"/>
                </a:solidFill>
              </a:rPr>
              <a:t>キャリブ</a:t>
            </a:r>
            <a:r>
              <a:rPr lang="en-US" altLang="ja-JP" b="1" dirty="0" smtClean="0">
                <a:solidFill>
                  <a:srgbClr val="CCFFCC"/>
                </a:solidFill>
              </a:rPr>
              <a:t> </a:t>
            </a:r>
            <a:r>
              <a:rPr lang="ja-JP" altLang="en-US" b="1" dirty="0" smtClean="0">
                <a:solidFill>
                  <a:srgbClr val="CCFFCC"/>
                </a:solidFill>
              </a:rPr>
              <a:t>レー</a:t>
            </a:r>
            <a:endParaRPr lang="en-US" altLang="ja-JP" b="1" dirty="0" smtClean="0">
              <a:solidFill>
                <a:srgbClr val="CCFFCC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CCFFCC"/>
                </a:solidFill>
              </a:rPr>
              <a:t>    </a:t>
            </a:r>
            <a:r>
              <a:rPr lang="ja-JP" altLang="en-US" b="1" dirty="0" smtClean="0">
                <a:solidFill>
                  <a:srgbClr val="CCFFCC"/>
                </a:solidFill>
              </a:rPr>
              <a:t>ションマス</a:t>
            </a:r>
            <a:endParaRPr lang="ja-JP" altLang="en-US" b="1" dirty="0">
              <a:solidFill>
                <a:srgbClr val="CCFFCC"/>
              </a:solidFill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846121" y="1486903"/>
            <a:ext cx="215424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Q~3000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長さ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80cm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太さ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17-22</a:t>
            </a:r>
            <a:r>
              <a:rPr lang="en-US" altLang="ja-JP" sz="16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m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 </a:t>
            </a:r>
            <a:endParaRPr lang="ja-JP" altLang="en-US" sz="1600" b="1" dirty="0">
              <a:solidFill>
                <a:srgbClr val="F8F8F8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57818" y="2857496"/>
            <a:ext cx="2297119" cy="107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モリブデン製ディスク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　　厚さ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0.997mm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　　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21x2 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個の穴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　径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4.767mm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  </a:t>
            </a:r>
            <a:endParaRPr lang="ja-JP" altLang="en-US" sz="1600" b="1" dirty="0">
              <a:solidFill>
                <a:srgbClr val="F8F8F8"/>
              </a:solidFill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072198" y="4542076"/>
            <a:ext cx="2857520" cy="18158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モリブデン製ディスク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　　厚さ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0.997mm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　　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21x2 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個の穴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　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(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径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3.178 mm)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タンタル製ディスク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21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個の穴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     (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径 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6.352mm)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274617" y="4000504"/>
            <a:ext cx="1654177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CCFFCC"/>
                </a:solidFill>
              </a:rPr>
              <a:t>シールド</a:t>
            </a:r>
            <a:endParaRPr lang="ja-JP" altLang="en-US" b="1" dirty="0">
              <a:solidFill>
                <a:srgbClr val="CCFFCC"/>
              </a:solidFill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428596" y="4324657"/>
            <a:ext cx="207170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TM-AT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間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   厚さ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10</a:t>
            </a:r>
            <a:r>
              <a:rPr lang="en-US" altLang="ja-JP" sz="16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m 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</a:t>
            </a:r>
            <a:r>
              <a:rPr lang="en-US" altLang="ja-JP" sz="1600" b="1" dirty="0" err="1" smtClean="0">
                <a:solidFill>
                  <a:srgbClr val="F8F8F8"/>
                </a:solidFill>
              </a:rPr>
              <a:t>BeCu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 + Au coat</a:t>
            </a:r>
            <a:endParaRPr lang="ja-JP" altLang="en-US" sz="1600" b="1" dirty="0">
              <a:solidFill>
                <a:srgbClr val="F8F8F8"/>
              </a:solidFill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71472" y="5488560"/>
            <a:ext cx="1654177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CCFFCC"/>
                </a:solidFill>
              </a:rPr>
              <a:t>間隔</a:t>
            </a:r>
            <a:endParaRPr lang="ja-JP" altLang="en-US" b="1" dirty="0">
              <a:solidFill>
                <a:srgbClr val="CCFFCC"/>
              </a:solidFill>
            </a:endParaRP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642910" y="5773183"/>
            <a:ext cx="1296987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55</a:t>
            </a:r>
            <a:r>
              <a:rPr lang="en-US" altLang="ja-JP" sz="16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600" b="1" dirty="0" smtClean="0">
                <a:solidFill>
                  <a:srgbClr val="F8F8F8"/>
                </a:solidFill>
              </a:rPr>
              <a:t>m – 9.53mm</a:t>
            </a:r>
            <a:endParaRPr lang="ja-JP" altLang="en-US" sz="1600" b="1" dirty="0">
              <a:solidFill>
                <a:srgbClr val="F8F8F8"/>
              </a:solidFill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rot="600000">
            <a:off x="1671313" y="5144978"/>
            <a:ext cx="45719" cy="329612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rot="600000" flipH="1" flipV="1">
            <a:off x="1646952" y="5886436"/>
            <a:ext cx="45719" cy="255176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5258" y="790571"/>
            <a:ext cx="2411584" cy="142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4632335" y="1097805"/>
            <a:ext cx="2297119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穴の配置</a:t>
            </a:r>
            <a:endParaRPr lang="en-US" altLang="ja-JP" sz="1600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 Newton</a:t>
            </a:r>
          </a:p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   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成分をキャンセル</a:t>
            </a:r>
            <a:endParaRPr lang="ja-JP" altLang="en-US" sz="1600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" name="Picture 4" descr="Mark6SRT_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92970" y="1114427"/>
            <a:ext cx="7003268" cy="5172093"/>
          </a:xfrm>
          <a:prstGeom prst="rect">
            <a:avLst/>
          </a:prstGeom>
          <a:noFill/>
          <a:ln/>
        </p:spPr>
      </p:pic>
      <p:sp>
        <p:nvSpPr>
          <p:cNvPr id="6" name="正方形/長方形 5">
            <a:hlinkClick r:id="rId4" action="ppaction://hlinkfile"/>
          </p:cNvPr>
          <p:cNvSpPr/>
          <p:nvPr/>
        </p:nvSpPr>
        <p:spPr>
          <a:xfrm>
            <a:off x="4929190" y="6024910"/>
            <a:ext cx="24288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100" b="1" dirty="0" smtClean="0">
                <a:cs typeface="Tahoma" pitchFamily="34" charset="0"/>
              </a:rPr>
              <a:t>Presentation by Eric </a:t>
            </a:r>
            <a:r>
              <a:rPr lang="en-US" altLang="ja-JP" sz="1100" b="1" dirty="0" err="1" smtClean="0">
                <a:cs typeface="Tahoma" pitchFamily="34" charset="0"/>
              </a:rPr>
              <a:t>Adelberger</a:t>
            </a:r>
            <a:endParaRPr lang="ja-JP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5982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500034" y="928670"/>
            <a:ext cx="8358246" cy="5357850"/>
          </a:xfrm>
          <a:prstGeom prst="roundRect">
            <a:avLst>
              <a:gd name="adj" fmla="val 1429"/>
            </a:avLst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42924" y="1290638"/>
            <a:ext cx="3743324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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-top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 – (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x,y,z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, ) stages to control position of fiber suspension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sym typeface="Symbol" pitchFamily="18" charset="2"/>
              </a:rPr>
              <a:t>vacuum vessel; turbo pumped, ~10-6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sym typeface="Symbol" pitchFamily="18" charset="2"/>
              </a:rPr>
              <a:t>torr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sym typeface="Symbol" pitchFamily="18" charset="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3 leveling legs, ~3mrad/turn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sym typeface="Symbol" pitchFamily="18" charset="2"/>
              </a:rPr>
              <a:t>Autocollimator – laser and detector to track pendulum twist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calibration turntable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sym typeface="Symbol" pitchFamily="18" charset="2"/>
              </a:rPr>
              <a:t>Thermal enclosure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radiator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Symbol" pitchFamily="18" charset="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All within a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itchFamily="18" charset="2"/>
              </a:rPr>
              <a:t>cleanroom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Symbol" pitchFamily="18" charset="2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Symbol" pitchFamily="18" charset="2"/>
            </a:endParaRPr>
          </a:p>
        </p:txBody>
      </p:sp>
      <p:pic>
        <p:nvPicPr>
          <p:cNvPr id="18" name="Picture 6" descr="Picture 001"/>
          <p:cNvPicPr>
            <a:picLocks noChangeAspect="1" noChangeArrowheads="1"/>
          </p:cNvPicPr>
          <p:nvPr/>
        </p:nvPicPr>
        <p:blipFill>
          <a:blip r:embed="rId3" cstate="print"/>
          <a:srcRect t="4659" r="10957"/>
          <a:stretch>
            <a:fillRect/>
          </a:stretch>
        </p:blipFill>
        <p:spPr bwMode="auto">
          <a:xfrm>
            <a:off x="4846638" y="985838"/>
            <a:ext cx="3683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4186238" y="1824038"/>
            <a:ext cx="2362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4262438" y="2357438"/>
            <a:ext cx="2438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3805238" y="2586038"/>
            <a:ext cx="2438400" cy="381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4102101" y="3576638"/>
            <a:ext cx="1608137" cy="381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57238" y="3119438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ja-JP" altLang="en-US" sz="1800" dirty="0">
              <a:solidFill>
                <a:srgbClr val="33CC33"/>
              </a:solidFill>
              <a:sym typeface="Symbol" pitchFamily="18" charset="2"/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2959101" y="4094163"/>
            <a:ext cx="3525837" cy="6127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57238" y="3514726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Symbol" pitchFamily="18" charset="2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57238" y="3895726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ja-JP" altLang="en-US" sz="1800" dirty="0">
              <a:solidFill>
                <a:srgbClr val="33CC33"/>
              </a:solidFill>
              <a:sym typeface="Symbol" pitchFamily="18" charset="2"/>
            </a:endParaRP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1755776" y="4910138"/>
            <a:ext cx="4106862" cy="7239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2822576" y="4529138"/>
            <a:ext cx="2187575" cy="357188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正方形/長方形 28">
            <a:hlinkClick r:id="rId4" action="ppaction://hlinkfile"/>
          </p:cNvPr>
          <p:cNvSpPr/>
          <p:nvPr/>
        </p:nvSpPr>
        <p:spPr>
          <a:xfrm>
            <a:off x="571472" y="6072206"/>
            <a:ext cx="24288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100" b="1" dirty="0" smtClean="0">
                <a:cs typeface="Tahoma" pitchFamily="34" charset="0"/>
              </a:rPr>
              <a:t>Presentation by Eric </a:t>
            </a:r>
            <a:r>
              <a:rPr lang="en-US" altLang="ja-JP" sz="1100" b="1" dirty="0" err="1" smtClean="0">
                <a:cs typeface="Tahoma" pitchFamily="34" charset="0"/>
              </a:rPr>
              <a:t>Adelberger</a:t>
            </a:r>
            <a:endParaRPr lang="ja-JP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5602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光</a:t>
            </a:r>
            <a:r>
              <a:rPr kumimoji="1" lang="ja-JP" altLang="en-US" dirty="0" err="1" smtClean="0"/>
              <a:t>てこ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305797"/>
            <a:ext cx="5143536" cy="46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5357818" y="5386514"/>
            <a:ext cx="3429024" cy="757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1" dirty="0" smtClean="0">
                <a:solidFill>
                  <a:srgbClr val="FFFFFF"/>
                </a:solidFill>
              </a:rPr>
              <a:t>141Hz</a:t>
            </a:r>
            <a:r>
              <a:rPr lang="ja-JP" altLang="en-US" b="1" dirty="0" smtClean="0">
                <a:solidFill>
                  <a:srgbClr val="FFFFFF"/>
                </a:solidFill>
              </a:rPr>
              <a:t>でチョッピング</a:t>
            </a:r>
            <a:endParaRPr lang="en-US" altLang="ja-JP" b="1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   </a:t>
            </a: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ロックインアンプで検波</a:t>
            </a: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endParaRPr lang="en-US" altLang="ja-JP" b="1" dirty="0">
              <a:solidFill>
                <a:srgbClr val="FFFFFF"/>
              </a:solidFill>
            </a:endParaRPr>
          </a:p>
        </p:txBody>
      </p:sp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5429256" y="4000504"/>
            <a:ext cx="3429024" cy="10895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 smtClean="0">
                <a:solidFill>
                  <a:srgbClr val="FFFFFF"/>
                </a:solidFill>
              </a:rPr>
              <a:t>折り返しによって</a:t>
            </a:r>
            <a:endParaRPr lang="en-US" altLang="ja-JP" b="1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 smtClean="0">
                <a:solidFill>
                  <a:srgbClr val="FFFFFF"/>
                </a:solidFill>
              </a:rPr>
              <a:t>　並進変動の影響を</a:t>
            </a:r>
            <a:endParaRPr lang="en-US" altLang="ja-JP" b="1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 smtClean="0">
                <a:solidFill>
                  <a:srgbClr val="FFFFFF"/>
                </a:solidFill>
              </a:rPr>
              <a:t>　受けにくくしている</a:t>
            </a:r>
            <a:endParaRPr lang="en-US" altLang="ja-JP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雑音スペクトル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642910" y="1285860"/>
            <a:ext cx="8072494" cy="4786346"/>
          </a:xfrm>
          <a:prstGeom prst="roundRect">
            <a:avLst>
              <a:gd name="adj" fmla="val 1429"/>
            </a:avLst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315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591502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56" name="Text Box 4448"/>
          <p:cNvSpPr txBox="1">
            <a:spLocks noChangeArrowheads="1"/>
          </p:cNvSpPr>
          <p:nvPr/>
        </p:nvSpPr>
        <p:spPr bwMode="auto">
          <a:xfrm>
            <a:off x="6383338" y="4075113"/>
            <a:ext cx="199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None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57" name="Text Box 4449"/>
          <p:cNvSpPr txBox="1">
            <a:spLocks noChangeArrowheads="1"/>
          </p:cNvSpPr>
          <p:nvPr/>
        </p:nvSpPr>
        <p:spPr bwMode="auto">
          <a:xfrm>
            <a:off x="6475413" y="28956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lang="en-US" altLang="ja-JP" sz="1800" dirty="0">
                <a:solidFill>
                  <a:srgbClr val="3333FF"/>
                </a:solidFill>
              </a:rPr>
              <a:t>optics noise</a:t>
            </a:r>
          </a:p>
        </p:txBody>
      </p:sp>
      <p:sp>
        <p:nvSpPr>
          <p:cNvPr id="4458" name="Text Box 4450"/>
          <p:cNvSpPr txBox="1">
            <a:spLocks noChangeArrowheads="1"/>
          </p:cNvSpPr>
          <p:nvPr/>
        </p:nvSpPr>
        <p:spPr bwMode="auto">
          <a:xfrm>
            <a:off x="6475413" y="23622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buNone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data</a:t>
            </a:r>
          </a:p>
        </p:txBody>
      </p:sp>
      <p:sp>
        <p:nvSpPr>
          <p:cNvPr id="4459" name="Text Box 4451"/>
          <p:cNvSpPr txBox="1">
            <a:spLocks noChangeArrowheads="1"/>
          </p:cNvSpPr>
          <p:nvPr/>
        </p:nvSpPr>
        <p:spPr bwMode="auto">
          <a:xfrm>
            <a:off x="6475413" y="3443288"/>
            <a:ext cx="22098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Predicted thermal noise for Q = 3500</a:t>
            </a:r>
          </a:p>
          <a:p>
            <a:pPr algn="l">
              <a:spcBef>
                <a:spcPct val="50000"/>
              </a:spcBef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(internal dissipation)</a:t>
            </a:r>
          </a:p>
        </p:txBody>
      </p:sp>
      <p:sp>
        <p:nvSpPr>
          <p:cNvPr id="4460" name="Line 4452"/>
          <p:cNvSpPr>
            <a:spLocks noChangeShapeType="1"/>
          </p:cNvSpPr>
          <p:nvPr/>
        </p:nvSpPr>
        <p:spPr bwMode="auto">
          <a:xfrm flipH="1">
            <a:off x="5103813" y="2590800"/>
            <a:ext cx="1447800" cy="10668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61" name="Line 4453"/>
          <p:cNvSpPr>
            <a:spLocks noChangeShapeType="1"/>
          </p:cNvSpPr>
          <p:nvPr/>
        </p:nvSpPr>
        <p:spPr bwMode="auto">
          <a:xfrm flipH="1">
            <a:off x="5713413" y="3124200"/>
            <a:ext cx="838200" cy="914400"/>
          </a:xfrm>
          <a:prstGeom prst="line">
            <a:avLst/>
          </a:prstGeom>
          <a:noFill/>
          <a:ln w="15875">
            <a:solidFill>
              <a:srgbClr val="3333FF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62" name="Line 4454"/>
          <p:cNvSpPr>
            <a:spLocks noChangeShapeType="1"/>
          </p:cNvSpPr>
          <p:nvPr/>
        </p:nvSpPr>
        <p:spPr bwMode="auto">
          <a:xfrm flipH="1">
            <a:off x="6170613" y="4038600"/>
            <a:ext cx="381000" cy="609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63" name="正方形/長方形 4462">
            <a:hlinkClick r:id="rId4" action="ppaction://hlinkfile"/>
          </p:cNvPr>
          <p:cNvSpPr/>
          <p:nvPr/>
        </p:nvSpPr>
        <p:spPr>
          <a:xfrm>
            <a:off x="6286534" y="5786454"/>
            <a:ext cx="24288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100" b="1" dirty="0" smtClean="0">
                <a:cs typeface="Tahoma" pitchFamily="34" charset="0"/>
              </a:rPr>
              <a:t>Presentation by Eric </a:t>
            </a:r>
            <a:r>
              <a:rPr lang="en-US" altLang="ja-JP" sz="1100" b="1" dirty="0" err="1" smtClean="0">
                <a:cs typeface="Tahoma" pitchFamily="34" charset="0"/>
              </a:rPr>
              <a:t>Adelberger</a:t>
            </a:r>
            <a:endParaRPr lang="ja-JP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1707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 bwMode="auto">
          <a:xfrm>
            <a:off x="4857752" y="1643050"/>
            <a:ext cx="4143404" cy="3000396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現代物理における重力の逆二乗則</a:t>
            </a:r>
          </a:p>
        </p:txBody>
      </p:sp>
      <p:sp>
        <p:nvSpPr>
          <p:cNvPr id="1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570283" name="AutoShape 939"/>
          <p:cNvSpPr>
            <a:spLocks noChangeArrowheads="1"/>
          </p:cNvSpPr>
          <p:nvPr/>
        </p:nvSpPr>
        <p:spPr bwMode="auto">
          <a:xfrm>
            <a:off x="496861" y="1887527"/>
            <a:ext cx="4248150" cy="2398729"/>
          </a:xfrm>
          <a:prstGeom prst="roundRect">
            <a:avLst>
              <a:gd name="adj" fmla="val 8616"/>
            </a:avLst>
          </a:prstGeom>
          <a:solidFill>
            <a:srgbClr val="99C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500066" y="1857364"/>
            <a:ext cx="4572000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CCECFF"/>
                </a:solidFill>
              </a:rPr>
              <a:t>階層性問題 </a:t>
            </a:r>
            <a:endParaRPr lang="en-US" altLang="ja-JP" sz="2000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</a:rPr>
              <a:t>    </a:t>
            </a:r>
            <a:r>
              <a:rPr lang="en-US" altLang="ja-JP" sz="1600" dirty="0" smtClean="0">
                <a:solidFill>
                  <a:srgbClr val="EAEAEA"/>
                </a:solidFill>
              </a:rPr>
              <a:t>(</a:t>
            </a:r>
            <a:r>
              <a:rPr lang="en-US" altLang="ja-JP" sz="1600" dirty="0">
                <a:solidFill>
                  <a:srgbClr val="EAEAEA"/>
                </a:solidFill>
              </a:rPr>
              <a:t>Hierarchy Problem)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8F8F8"/>
                </a:solidFill>
              </a:rPr>
              <a:t>      </a:t>
            </a:r>
            <a:r>
              <a:rPr lang="ja-JP" altLang="en-US" dirty="0">
                <a:solidFill>
                  <a:srgbClr val="F8F8F8"/>
                </a:solidFill>
              </a:rPr>
              <a:t>重力だけが極端に弱い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463553" y="2907417"/>
            <a:ext cx="4572000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dirty="0">
                <a:solidFill>
                  <a:srgbClr val="CCECFF"/>
                </a:solidFill>
              </a:rPr>
              <a:t>宇宙項</a:t>
            </a:r>
            <a:r>
              <a:rPr lang="ja-JP" altLang="en-US" sz="2000" dirty="0">
                <a:solidFill>
                  <a:srgbClr val="CCECFF"/>
                </a:solidFill>
              </a:rPr>
              <a:t>問題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　</a:t>
            </a:r>
            <a:r>
              <a:rPr lang="ja-JP" altLang="en-US" sz="2000" dirty="0" smtClean="0">
                <a:solidFill>
                  <a:srgbClr val="F8F8F8"/>
                </a:solidFill>
              </a:rPr>
              <a:t>  </a:t>
            </a:r>
            <a:r>
              <a:rPr lang="en-US" altLang="ja-JP" sz="1600" dirty="0" smtClean="0">
                <a:solidFill>
                  <a:srgbClr val="EAEAEA"/>
                </a:solidFill>
              </a:rPr>
              <a:t>(Cosmological </a:t>
            </a:r>
            <a:r>
              <a:rPr lang="en-US" altLang="ja-JP" sz="1600" dirty="0">
                <a:solidFill>
                  <a:srgbClr val="EAEAEA"/>
                </a:solidFill>
              </a:rPr>
              <a:t>Constant Problem)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</a:rPr>
              <a:t>      </a:t>
            </a:r>
            <a:r>
              <a:rPr lang="ja-JP" altLang="en-US" dirty="0">
                <a:solidFill>
                  <a:srgbClr val="F8F8F8"/>
                </a:solidFill>
              </a:rPr>
              <a:t>ダークエネルギーの大きさが、真空場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8F8F8"/>
                </a:solidFill>
              </a:rPr>
              <a:t>　　 揺らぎのエネルギーより極端に小さい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0276" name="Rectangle 932"/>
          <p:cNvSpPr>
            <a:spLocks noChangeArrowheads="1"/>
          </p:cNvSpPr>
          <p:nvPr/>
        </p:nvSpPr>
        <p:spPr bwMode="auto">
          <a:xfrm>
            <a:off x="395288" y="1052513"/>
            <a:ext cx="457200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>
                <a:solidFill>
                  <a:srgbClr val="F8F8F8"/>
                </a:solidFill>
              </a:rPr>
              <a:t>物理学の根本に関わる問題</a:t>
            </a:r>
            <a:r>
              <a:rPr kumimoji="0" lang="en-US" altLang="ja-JP" sz="2000">
                <a:solidFill>
                  <a:srgbClr val="F8F8F8"/>
                </a:solidFill>
              </a:rPr>
              <a:t>…</a:t>
            </a:r>
            <a:endParaRPr lang="en-US" altLang="ja-JP" sz="200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70280" name="Picture 9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5850" y="1698628"/>
            <a:ext cx="4140200" cy="2879725"/>
          </a:xfrm>
          <a:prstGeom prst="rect">
            <a:avLst/>
          </a:prstGeom>
          <a:noFill/>
        </p:spPr>
      </p:pic>
      <p:sp>
        <p:nvSpPr>
          <p:cNvPr id="570281" name="Rectangle 937"/>
          <p:cNvSpPr>
            <a:spLocks noChangeArrowheads="1"/>
          </p:cNvSpPr>
          <p:nvPr/>
        </p:nvSpPr>
        <p:spPr bwMode="auto">
          <a:xfrm>
            <a:off x="6586538" y="1843090"/>
            <a:ext cx="21621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333333"/>
                </a:solidFill>
              </a:rPr>
              <a:t>補正項に対する上限値</a:t>
            </a:r>
            <a:endParaRPr lang="ja-JP" altLang="en-US" sz="1200" b="1">
              <a:solidFill>
                <a:srgbClr val="333333"/>
              </a:solidFill>
              <a:sym typeface="Wingdings" pitchFamily="2" charset="2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642910" y="4855501"/>
            <a:ext cx="5324480" cy="1359581"/>
            <a:chOff x="642910" y="4855501"/>
            <a:chExt cx="5324480" cy="1359581"/>
          </a:xfrm>
        </p:grpSpPr>
        <p:sp>
          <p:nvSpPr>
            <p:cNvPr id="547848" name="AutoShape 8"/>
            <p:cNvSpPr>
              <a:spLocks noChangeAspect="1" noChangeArrowheads="1"/>
            </p:cNvSpPr>
            <p:nvPr/>
          </p:nvSpPr>
          <p:spPr bwMode="auto">
            <a:xfrm>
              <a:off x="642910" y="4965704"/>
              <a:ext cx="212754" cy="249246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99CCFF">
                <a:alpha val="2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100" dirty="0">
                <a:solidFill>
                  <a:srgbClr val="F8F8F8"/>
                </a:solidFill>
              </a:endParaRPr>
            </a:p>
          </p:txBody>
        </p:sp>
        <p:sp>
          <p:nvSpPr>
            <p:cNvPr id="547849" name="Rectangle 9"/>
            <p:cNvSpPr>
              <a:spLocks noChangeArrowheads="1"/>
            </p:cNvSpPr>
            <p:nvPr/>
          </p:nvSpPr>
          <p:spPr bwMode="auto">
            <a:xfrm>
              <a:off x="895353" y="4855501"/>
              <a:ext cx="4605341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F8F8F8"/>
                  </a:solidFill>
                </a:rPr>
                <a:t>余剰次元の</a:t>
              </a:r>
              <a:r>
                <a:rPr lang="ja-JP" altLang="en-US" sz="2000" dirty="0" smtClean="0">
                  <a:solidFill>
                    <a:srgbClr val="F8F8F8"/>
                  </a:solidFill>
                </a:rPr>
                <a:t>存在などで</a:t>
              </a:r>
              <a:r>
                <a:rPr lang="ja-JP" altLang="en-US" sz="2000" dirty="0">
                  <a:solidFill>
                    <a:srgbClr val="F8F8F8"/>
                  </a:solidFill>
                </a:rPr>
                <a:t>説明できる可能性</a:t>
              </a:r>
            </a:p>
          </p:txBody>
        </p:sp>
        <p:sp>
          <p:nvSpPr>
            <p:cNvPr id="547851" name="Rectangle 11"/>
            <p:cNvSpPr>
              <a:spLocks noChangeArrowheads="1"/>
            </p:cNvSpPr>
            <p:nvPr/>
          </p:nvSpPr>
          <p:spPr bwMode="auto">
            <a:xfrm>
              <a:off x="1285852" y="5453082"/>
              <a:ext cx="4681538" cy="7620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2000" dirty="0">
                  <a:solidFill>
                    <a:srgbClr val="F8F8F8"/>
                  </a:solidFill>
                  <a:sym typeface="Wingdings" pitchFamily="2" charset="2"/>
                </a:rPr>
                <a:t>微小距離 </a:t>
              </a:r>
              <a:r>
                <a:rPr lang="en-US" altLang="ja-JP" sz="2000" dirty="0">
                  <a:solidFill>
                    <a:srgbClr val="F8F8F8"/>
                  </a:solidFill>
                  <a:sym typeface="Wingdings" pitchFamily="2" charset="2"/>
                </a:rPr>
                <a:t>(0.1mm</a:t>
              </a:r>
              <a:r>
                <a:rPr lang="ja-JP" altLang="en-US" sz="2000" dirty="0">
                  <a:solidFill>
                    <a:srgbClr val="F8F8F8"/>
                  </a:solidFill>
                  <a:sym typeface="Wingdings" pitchFamily="2" charset="2"/>
                </a:rPr>
                <a:t>以下</a:t>
              </a:r>
              <a:r>
                <a:rPr lang="en-US" altLang="ja-JP" sz="2000" dirty="0">
                  <a:solidFill>
                    <a:srgbClr val="F8F8F8"/>
                  </a:solidFill>
                  <a:sym typeface="Wingdings" pitchFamily="2" charset="2"/>
                </a:rPr>
                <a:t>) </a:t>
              </a:r>
              <a:r>
                <a:rPr lang="ja-JP" altLang="en-US" sz="2000" dirty="0">
                  <a:solidFill>
                    <a:srgbClr val="F8F8F8"/>
                  </a:solidFill>
                  <a:sym typeface="Wingdings" pitchFamily="2" charset="2"/>
                </a:rPr>
                <a:t>での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F8F8F8"/>
                  </a:solidFill>
                  <a:sym typeface="Wingdings" pitchFamily="2" charset="2"/>
                </a:rPr>
                <a:t>    </a:t>
              </a:r>
              <a:r>
                <a:rPr lang="ja-JP" altLang="en-US" sz="2000" dirty="0">
                  <a:solidFill>
                    <a:srgbClr val="F8F8F8"/>
                  </a:solidFill>
                </a:rPr>
                <a:t> 重力の逆二乗則の破れとして現れる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8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測定時のスペクトル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462165"/>
            <a:ext cx="6143668" cy="482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3"/>
          <p:cNvSpPr>
            <a:spLocks noChangeArrowheads="1"/>
          </p:cNvSpPr>
          <p:nvPr/>
        </p:nvSpPr>
        <p:spPr bwMode="auto">
          <a:xfrm>
            <a:off x="5715008" y="1785926"/>
            <a:ext cx="2286016" cy="324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b="1" dirty="0" smtClean="0"/>
              <a:t>Calibration</a:t>
            </a: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(9 </a:t>
            </a:r>
            <a:r>
              <a:rPr lang="en-US" altLang="ja-JP" sz="1400" b="1" dirty="0" err="1" smtClean="0">
                <a:latin typeface="Symbol" pitchFamily="18" charset="2"/>
              </a:rPr>
              <a:t>w</a:t>
            </a:r>
            <a:r>
              <a:rPr lang="en-US" altLang="ja-JP" sz="1200" b="1" dirty="0" err="1" smtClean="0"/>
              <a:t>s</a:t>
            </a:r>
            <a:r>
              <a:rPr lang="en-US" altLang="ja-JP" sz="1400" b="1" dirty="0" smtClean="0"/>
              <a:t>)</a:t>
            </a:r>
            <a:endParaRPr lang="en-US" altLang="ja-JP" sz="1400" b="1" dirty="0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 flipH="1">
            <a:off x="5500694" y="2143116"/>
            <a:ext cx="357190" cy="35719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 flipH="1">
            <a:off x="6215074" y="2857496"/>
            <a:ext cx="97157" cy="57150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9" name="Rectangle 53"/>
          <p:cNvSpPr>
            <a:spLocks noChangeArrowheads="1"/>
          </p:cNvSpPr>
          <p:nvPr/>
        </p:nvSpPr>
        <p:spPr bwMode="auto">
          <a:xfrm>
            <a:off x="5857884" y="2319536"/>
            <a:ext cx="92869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/>
              <a:t>Signal</a:t>
            </a:r>
            <a:r>
              <a:rPr lang="ja-JP" altLang="en-US" sz="1400" b="1" dirty="0" smtClean="0"/>
              <a:t> </a:t>
            </a:r>
            <a:endParaRPr lang="en-US" altLang="ja-JP" sz="1400" b="1" dirty="0" smtClean="0"/>
          </a:p>
          <a:p>
            <a:pPr algn="l">
              <a:buNone/>
            </a:pPr>
            <a:r>
              <a:rPr lang="en-US" altLang="ja-JP" sz="1400" b="1" dirty="0" smtClean="0"/>
              <a:t> (21 </a:t>
            </a:r>
            <a:r>
              <a:rPr lang="en-US" altLang="ja-JP" sz="1400" b="1" dirty="0" err="1" smtClean="0">
                <a:latin typeface="Symbol" pitchFamily="18" charset="2"/>
              </a:rPr>
              <a:t>w</a:t>
            </a:r>
            <a:r>
              <a:rPr lang="en-US" altLang="ja-JP" sz="1200" b="1" dirty="0" err="1" smtClean="0">
                <a:latin typeface="Tahoma"/>
              </a:rPr>
              <a:t>s</a:t>
            </a:r>
            <a:r>
              <a:rPr lang="en-US" altLang="ja-JP" sz="1400" b="1" dirty="0" smtClean="0"/>
              <a:t>)</a:t>
            </a:r>
            <a:endParaRPr lang="en-US" altLang="ja-JP" sz="1400" b="1" dirty="0"/>
          </a:p>
        </p:txBody>
      </p:sp>
      <p:sp>
        <p:nvSpPr>
          <p:cNvPr id="10" name="Rectangle 53"/>
          <p:cNvSpPr>
            <a:spLocks noChangeArrowheads="1"/>
          </p:cNvSpPr>
          <p:nvPr/>
        </p:nvSpPr>
        <p:spPr bwMode="auto">
          <a:xfrm>
            <a:off x="6715140" y="2533850"/>
            <a:ext cx="92869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/>
              <a:t>Signal</a:t>
            </a:r>
            <a:r>
              <a:rPr lang="ja-JP" altLang="en-US" sz="1400" b="1" dirty="0" smtClean="0"/>
              <a:t> </a:t>
            </a:r>
            <a:endParaRPr lang="en-US" altLang="ja-JP" sz="1400" b="1" dirty="0" smtClean="0"/>
          </a:p>
          <a:p>
            <a:pPr algn="l">
              <a:buNone/>
            </a:pPr>
            <a:r>
              <a:rPr lang="en-US" altLang="ja-JP" sz="1400" b="1" dirty="0" smtClean="0"/>
              <a:t> (42 </a:t>
            </a:r>
            <a:r>
              <a:rPr lang="en-US" altLang="ja-JP" sz="1400" b="1" dirty="0" err="1" smtClean="0">
                <a:latin typeface="Symbol" pitchFamily="18" charset="2"/>
              </a:rPr>
              <a:t>w</a:t>
            </a:r>
            <a:r>
              <a:rPr lang="en-US" altLang="ja-JP" sz="1200" b="1" dirty="0" err="1" smtClean="0">
                <a:latin typeface="Tahoma"/>
              </a:rPr>
              <a:t>s</a:t>
            </a:r>
            <a:r>
              <a:rPr lang="en-US" altLang="ja-JP" sz="1400" b="1" dirty="0" smtClean="0"/>
              <a:t>)</a:t>
            </a:r>
            <a:endParaRPr lang="en-US" altLang="ja-JP" sz="1400" b="1" dirty="0"/>
          </a:p>
        </p:txBody>
      </p:sp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7000892" y="3143248"/>
            <a:ext cx="107157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/>
              <a:t>Signal</a:t>
            </a:r>
          </a:p>
          <a:p>
            <a:pPr algn="l">
              <a:buFontTx/>
              <a:buNone/>
            </a:pP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(63 </a:t>
            </a:r>
            <a:r>
              <a:rPr lang="en-US" altLang="ja-JP" sz="1400" b="1" dirty="0" err="1" smtClean="0">
                <a:latin typeface="Symbol" pitchFamily="18" charset="2"/>
              </a:rPr>
              <a:t>w</a:t>
            </a:r>
            <a:r>
              <a:rPr lang="en-US" altLang="ja-JP" sz="1200" b="1" dirty="0" err="1" smtClean="0"/>
              <a:t>s</a:t>
            </a:r>
            <a:r>
              <a:rPr lang="en-US" altLang="ja-JP" sz="1400" b="1" dirty="0" smtClean="0"/>
              <a:t>)</a:t>
            </a:r>
            <a:endParaRPr lang="en-US" altLang="ja-JP" sz="1400" b="1" dirty="0"/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 flipH="1">
            <a:off x="6812296" y="3071810"/>
            <a:ext cx="188595" cy="50006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H="1">
            <a:off x="7215206" y="3643314"/>
            <a:ext cx="45719" cy="35719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3000364" y="1714488"/>
            <a:ext cx="228601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/>
              <a:t>Torsion</a:t>
            </a:r>
          </a:p>
          <a:p>
            <a:pPr algn="l">
              <a:buFontTx/>
              <a:buNone/>
            </a:pPr>
            <a:r>
              <a:rPr lang="en-US" altLang="ja-JP" sz="1400" b="1" dirty="0" smtClean="0"/>
              <a:t>Resonance </a:t>
            </a:r>
            <a:r>
              <a:rPr lang="ja-JP" altLang="en-US" sz="1400" b="1" dirty="0" smtClean="0"/>
              <a:t> </a:t>
            </a:r>
            <a:r>
              <a:rPr lang="en-US" altLang="ja-JP" sz="1400" b="1" dirty="0" smtClean="0"/>
              <a:t>(7.5 </a:t>
            </a:r>
            <a:r>
              <a:rPr lang="en-US" altLang="ja-JP" sz="1400" b="1" dirty="0" err="1" smtClean="0">
                <a:latin typeface="Symbol" pitchFamily="18" charset="2"/>
              </a:rPr>
              <a:t>w</a:t>
            </a:r>
            <a:r>
              <a:rPr lang="en-US" altLang="ja-JP" sz="1200" b="1" dirty="0" err="1" smtClean="0">
                <a:latin typeface="+mn-lt"/>
              </a:rPr>
              <a:t>s</a:t>
            </a:r>
            <a:r>
              <a:rPr lang="en-US" altLang="ja-JP" sz="1400" b="1" dirty="0" smtClean="0"/>
              <a:t>)</a:t>
            </a:r>
            <a:endParaRPr lang="en-US" altLang="ja-JP" sz="1400" b="1" dirty="0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4643438" y="2214554"/>
            <a:ext cx="500066" cy="214314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H="1" flipV="1">
            <a:off x="3929057" y="3857628"/>
            <a:ext cx="45719" cy="50006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3357554" y="4263102"/>
            <a:ext cx="1571636" cy="30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FF0000"/>
                </a:solidFill>
              </a:rPr>
              <a:t>Thermal noise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2786050" y="5192925"/>
            <a:ext cx="228601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/>
              <a:t>Experiment III</a:t>
            </a:r>
            <a:endParaRPr lang="en-US" altLang="ja-JP" sz="1400" b="1" dirty="0"/>
          </a:p>
        </p:txBody>
      </p:sp>
    </p:spTree>
    <p:extLst>
      <p:ext uri="{BB962C8B-B14F-4D97-AF65-F5344CB8AC3E}">
        <p14:creationId xmlns:p14="http://schemas.microsoft.com/office/powerpoint/2010/main" val="10837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232"/>
            <a:ext cx="3004340" cy="545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3857620" y="1142984"/>
            <a:ext cx="215424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</a:t>
            </a:r>
            <a:r>
              <a:rPr lang="ja-JP" altLang="en-US" b="1" dirty="0" smtClean="0">
                <a:solidFill>
                  <a:srgbClr val="F8F8F8"/>
                </a:solidFill>
              </a:rPr>
              <a:t>生変動データ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929058" y="2214554"/>
            <a:ext cx="4143404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</a:t>
            </a:r>
            <a:r>
              <a:rPr lang="ja-JP" altLang="en-US" b="1" dirty="0" smtClean="0">
                <a:solidFill>
                  <a:srgbClr val="F8F8F8"/>
                </a:solidFill>
              </a:rPr>
              <a:t>ねじれ振子の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共振周波数成分を除去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143372" y="3000372"/>
            <a:ext cx="4214842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青線：　</a:t>
            </a:r>
            <a:r>
              <a:rPr lang="en-US" altLang="ja-JP" b="1" dirty="0" smtClean="0">
                <a:solidFill>
                  <a:srgbClr val="F8F8F8"/>
                </a:solidFill>
              </a:rPr>
              <a:t> </a:t>
            </a:r>
            <a:r>
              <a:rPr lang="ja-JP" altLang="en-US" b="1" dirty="0" smtClean="0">
                <a:solidFill>
                  <a:srgbClr val="F8F8F8"/>
                </a:solidFill>
              </a:rPr>
              <a:t>高調波成分まで含めて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　　　　　　　　　　　　　　　フィッティング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857620" y="5500702"/>
            <a:ext cx="321471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フィッティング残差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4639" y="3571876"/>
            <a:ext cx="4976517" cy="67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3"/>
          <p:cNvSpPr>
            <a:spLocks noChangeArrowheads="1"/>
          </p:cNvSpPr>
          <p:nvPr/>
        </p:nvSpPr>
        <p:spPr bwMode="auto">
          <a:xfrm>
            <a:off x="4714876" y="4477416"/>
            <a:ext cx="228601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FFFFFF"/>
                </a:solidFill>
              </a:rPr>
              <a:t>各周期成分</a:t>
            </a:r>
            <a:endParaRPr lang="en-US" altLang="ja-JP" sz="1400" b="1" dirty="0">
              <a:solidFill>
                <a:srgbClr val="FFFFFF"/>
              </a:solidFill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8001024" y="4214818"/>
            <a:ext cx="285752" cy="28575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2" name="Rectangle 53"/>
          <p:cNvSpPr>
            <a:spLocks noChangeArrowheads="1"/>
          </p:cNvSpPr>
          <p:nvPr/>
        </p:nvSpPr>
        <p:spPr bwMode="auto">
          <a:xfrm>
            <a:off x="7215206" y="4477416"/>
            <a:ext cx="185738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FFFFFF"/>
                </a:solidFill>
              </a:rPr>
              <a:t>ファイバーの</a:t>
            </a:r>
            <a:endParaRPr lang="en-US" altLang="ja-JP" sz="1400" b="1" dirty="0" smtClean="0">
              <a:solidFill>
                <a:srgbClr val="FFFFFF"/>
              </a:solidFill>
            </a:endParaRPr>
          </a:p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FFFFFF"/>
                </a:solidFill>
              </a:rPr>
              <a:t>　ドリフトの効果</a:t>
            </a:r>
            <a:endParaRPr lang="en-US" altLang="ja-JP" sz="1400" b="1" dirty="0" smtClean="0">
              <a:solidFill>
                <a:srgbClr val="FFFFFF"/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7346979" y="928670"/>
            <a:ext cx="17970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※</a:t>
            </a:r>
            <a:r>
              <a:rPr lang="ja-JP" altLang="en-US" sz="1200" b="1" dirty="0" smtClean="0">
                <a:solidFill>
                  <a:srgbClr val="DDDDDD"/>
                </a:solidFill>
              </a:rPr>
              <a:t>穴</a:t>
            </a:r>
            <a:r>
              <a:rPr lang="en-US" altLang="ja-JP" sz="1200" b="1" dirty="0" smtClean="0">
                <a:solidFill>
                  <a:srgbClr val="DDDDDD"/>
                </a:solidFill>
              </a:rPr>
              <a:t>10</a:t>
            </a:r>
            <a:r>
              <a:rPr lang="ja-JP" altLang="en-US" sz="1200" b="1" dirty="0" smtClean="0">
                <a:solidFill>
                  <a:srgbClr val="DDDDDD"/>
                </a:solidFill>
              </a:rPr>
              <a:t>個のマス</a:t>
            </a:r>
            <a:endParaRPr lang="en-US" altLang="ja-JP" sz="1200" b="1" dirty="0" smtClean="0">
              <a:solidFill>
                <a:srgbClr val="DDDDDD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DDDDDD"/>
                </a:solidFill>
              </a:rPr>
              <a:t>　　     </a:t>
            </a:r>
            <a:r>
              <a:rPr lang="ja-JP" altLang="en-US" sz="1200" b="1" dirty="0" err="1" smtClean="0">
                <a:solidFill>
                  <a:srgbClr val="DDDDDD"/>
                </a:solidFill>
              </a:rPr>
              <a:t>での</a:t>
            </a:r>
            <a:r>
              <a:rPr lang="ja-JP" altLang="en-US" sz="1200" b="1" dirty="0" smtClean="0">
                <a:solidFill>
                  <a:srgbClr val="DDDDDD"/>
                </a:solidFill>
              </a:rPr>
              <a:t>結果</a:t>
            </a:r>
            <a:endParaRPr lang="ja-JP" altLang="en-US" sz="1200" b="1" dirty="0">
              <a:solidFill>
                <a:srgbClr val="DDDDDD"/>
              </a:solidFill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5572132" y="4143380"/>
            <a:ext cx="142876" cy="35719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重力モデルとの比較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938" y="3167094"/>
            <a:ext cx="3222772" cy="319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14348" y="1059404"/>
            <a:ext cx="400052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 </a:t>
            </a:r>
            <a:r>
              <a:rPr lang="ja-JP" altLang="en-US" b="1" dirty="0" smtClean="0">
                <a:solidFill>
                  <a:srgbClr val="F8F8F8"/>
                </a:solidFill>
              </a:rPr>
              <a:t>数値積分によって評価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1500174"/>
            <a:ext cx="4572032" cy="151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500166" y="1630908"/>
            <a:ext cx="400052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ニュートン重力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500166" y="2428868"/>
            <a:ext cx="400052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湯川ポテンシャル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857224" y="3143248"/>
            <a:ext cx="400052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積分計算の結果と</a:t>
            </a:r>
            <a:endParaRPr lang="en-US" altLang="ja-JP" b="1" dirty="0" smtClean="0">
              <a:solidFill>
                <a:srgbClr val="F8F8F8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　誤差の見積もり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3929066"/>
            <a:ext cx="2643206" cy="23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2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次の計画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15036"/>
            <a:ext cx="6500858" cy="488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071934" y="885920"/>
            <a:ext cx="4357718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</a:rPr>
              <a:t>Presentation by </a:t>
            </a:r>
            <a:r>
              <a:rPr lang="en-US" altLang="ja-JP" b="1" dirty="0" err="1" smtClean="0">
                <a:solidFill>
                  <a:srgbClr val="F8F8F8"/>
                </a:solidFill>
              </a:rPr>
              <a:t>Adelberger</a:t>
            </a:r>
            <a:r>
              <a:rPr lang="en-US" altLang="ja-JP" b="1" dirty="0" smtClean="0">
                <a:solidFill>
                  <a:srgbClr val="F8F8F8"/>
                </a:solidFill>
              </a:rPr>
              <a:t> (2007)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2434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2000232" y="2205706"/>
            <a:ext cx="542928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(3) </a:t>
            </a:r>
            <a:r>
              <a:rPr lang="ja-JP" altLang="en-US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進めている検証実験</a:t>
            </a:r>
            <a:endParaRPr lang="ja-JP" altLang="en-US" sz="32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18214" name="Rectangle 6"/>
          <p:cNvSpPr>
            <a:spLocks noChangeArrowheads="1"/>
          </p:cNvSpPr>
          <p:nvPr/>
        </p:nvSpPr>
        <p:spPr bwMode="auto">
          <a:xfrm>
            <a:off x="2824180" y="3000372"/>
            <a:ext cx="4176712" cy="15327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8F8F8"/>
                </a:solidFill>
                <a:sym typeface="Wingdings" pitchFamily="2" charset="2"/>
              </a:rPr>
              <a:t>目標と概要</a:t>
            </a:r>
            <a:endParaRPr lang="en-US" altLang="ja-JP" sz="24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3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8F8F8"/>
                </a:solidFill>
                <a:sym typeface="Wingdings" pitchFamily="2" charset="2"/>
              </a:rPr>
              <a:t>実験の現状</a:t>
            </a:r>
            <a:endParaRPr lang="en-US" altLang="ja-JP" sz="24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30000"/>
              </a:lnSpc>
              <a:buFontTx/>
              <a:buNone/>
            </a:pPr>
            <a:endParaRPr lang="ja-JP" altLang="en-US" sz="2400" b="1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54267875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 bwMode="auto">
          <a:xfrm>
            <a:off x="4214810" y="1714488"/>
            <a:ext cx="4714908" cy="4143404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7446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実験の</a:t>
            </a:r>
            <a:r>
              <a:rPr lang="ja-JP" altLang="en-US" dirty="0"/>
              <a:t>概要</a:t>
            </a:r>
          </a:p>
        </p:txBody>
      </p:sp>
      <p:sp>
        <p:nvSpPr>
          <p:cNvPr id="1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74474" name="AutoShape 1034"/>
          <p:cNvSpPr>
            <a:spLocks noChangeArrowheads="1"/>
          </p:cNvSpPr>
          <p:nvPr/>
        </p:nvSpPr>
        <p:spPr bwMode="auto">
          <a:xfrm>
            <a:off x="500034" y="1771651"/>
            <a:ext cx="3455988" cy="1871663"/>
          </a:xfrm>
          <a:prstGeom prst="roundRect">
            <a:avLst>
              <a:gd name="adj" fmla="val 7528"/>
            </a:avLst>
          </a:prstGeom>
          <a:solidFill>
            <a:srgbClr val="CCFFCC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74470" name="Rectangle 1030"/>
          <p:cNvSpPr>
            <a:spLocks noChangeArrowheads="1"/>
          </p:cNvSpPr>
          <p:nvPr/>
        </p:nvSpPr>
        <p:spPr bwMode="auto">
          <a:xfrm>
            <a:off x="642909" y="1843089"/>
            <a:ext cx="3384550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長さ </a:t>
            </a:r>
            <a:r>
              <a:rPr lang="en-US" altLang="ja-JP" b="1" dirty="0">
                <a:solidFill>
                  <a:srgbClr val="F8F8F8"/>
                </a:solidFill>
              </a:rPr>
              <a:t>50cm</a:t>
            </a:r>
            <a:r>
              <a:rPr lang="ja-JP" altLang="en-US" b="1" dirty="0">
                <a:solidFill>
                  <a:srgbClr val="F8F8F8"/>
                </a:solidFill>
              </a:rPr>
              <a:t>程度の棒状ねじれ秤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      先端にテストマス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       </a:t>
            </a: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近くにソースマスを設置</a:t>
            </a:r>
          </a:p>
        </p:txBody>
      </p:sp>
      <p:sp>
        <p:nvSpPr>
          <p:cNvPr id="574471" name="AutoShape 1031"/>
          <p:cNvSpPr>
            <a:spLocks noChangeAspect="1" noChangeArrowheads="1"/>
          </p:cNvSpPr>
          <p:nvPr/>
        </p:nvSpPr>
        <p:spPr bwMode="auto">
          <a:xfrm>
            <a:off x="758797" y="2924176"/>
            <a:ext cx="173037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574472" name="Rectangle 1032"/>
          <p:cNvSpPr>
            <a:spLocks noChangeArrowheads="1"/>
          </p:cNvSpPr>
          <p:nvPr/>
        </p:nvSpPr>
        <p:spPr bwMode="auto">
          <a:xfrm>
            <a:off x="931834" y="2847976"/>
            <a:ext cx="2879725" cy="6923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>
                <a:solidFill>
                  <a:srgbClr val="F8F8F8"/>
                </a:solidFill>
              </a:rPr>
              <a:t>重力による角度変動を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>
                <a:solidFill>
                  <a:srgbClr val="F8F8F8"/>
                </a:solidFill>
              </a:rPr>
              <a:t>　　レーザー干渉計で測定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4473" name="Rectangle 1033"/>
          <p:cNvSpPr>
            <a:spLocks noChangeArrowheads="1"/>
          </p:cNvSpPr>
          <p:nvPr/>
        </p:nvSpPr>
        <p:spPr bwMode="auto">
          <a:xfrm>
            <a:off x="539750" y="1142984"/>
            <a:ext cx="2232025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測定の概要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74480" name="Picture 1040" descr="IF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5310" y="1928801"/>
            <a:ext cx="4486427" cy="3794133"/>
          </a:xfrm>
          <a:prstGeom prst="rect">
            <a:avLst/>
          </a:prstGeom>
          <a:noFill/>
        </p:spPr>
      </p:pic>
      <p:grpSp>
        <p:nvGrpSpPr>
          <p:cNvPr id="15" name="グループ化 14"/>
          <p:cNvGrpSpPr/>
          <p:nvPr/>
        </p:nvGrpSpPr>
        <p:grpSpPr>
          <a:xfrm>
            <a:off x="428596" y="4071942"/>
            <a:ext cx="4071966" cy="1706572"/>
            <a:chOff x="428596" y="4071942"/>
            <a:chExt cx="4071966" cy="1706572"/>
          </a:xfrm>
        </p:grpSpPr>
        <p:sp>
          <p:nvSpPr>
            <p:cNvPr id="574475" name="Rectangle 1035"/>
            <p:cNvSpPr>
              <a:spLocks noChangeArrowheads="1"/>
            </p:cNvSpPr>
            <p:nvPr/>
          </p:nvSpPr>
          <p:spPr bwMode="auto">
            <a:xfrm>
              <a:off x="428596" y="4071942"/>
              <a:ext cx="1439863" cy="4206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>
                  <a:solidFill>
                    <a:srgbClr val="F8F8F8"/>
                  </a:solidFill>
                  <a:sym typeface="Wingdings" pitchFamily="2" charset="2"/>
                </a:rPr>
                <a:t>特徴</a:t>
              </a:r>
            </a:p>
          </p:txBody>
        </p:sp>
        <p:sp>
          <p:nvSpPr>
            <p:cNvPr id="574476" name="Rectangle 1036"/>
            <p:cNvSpPr>
              <a:spLocks noChangeArrowheads="1"/>
            </p:cNvSpPr>
            <p:nvPr/>
          </p:nvSpPr>
          <p:spPr bwMode="auto">
            <a:xfrm>
              <a:off x="468312" y="4564068"/>
              <a:ext cx="4032250" cy="7571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>
                  <a:solidFill>
                    <a:srgbClr val="F8F8F8"/>
                  </a:solidFill>
                </a:rPr>
                <a:t>(1) </a:t>
              </a:r>
              <a:r>
                <a:rPr lang="ja-JP" altLang="en-US" b="1" dirty="0">
                  <a:solidFill>
                    <a:srgbClr val="F8F8F8"/>
                  </a:solidFill>
                </a:rPr>
                <a:t>超伝導体による非接触支持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>
                  <a:solidFill>
                    <a:srgbClr val="F8F8F8"/>
                  </a:solidFill>
                </a:rPr>
                <a:t>(2) </a:t>
              </a:r>
              <a:r>
                <a:rPr lang="ja-JP" altLang="en-US" b="1" dirty="0">
                  <a:solidFill>
                    <a:srgbClr val="F8F8F8"/>
                  </a:solidFill>
                </a:rPr>
                <a:t>レーザー干渉計による角度計測</a:t>
              </a:r>
              <a:endParaRPr lang="ja-JP" altLang="en-US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74481" name="AutoShape 1041"/>
            <p:cNvSpPr>
              <a:spLocks noChangeArrowheads="1"/>
            </p:cNvSpPr>
            <p:nvPr/>
          </p:nvSpPr>
          <p:spPr bwMode="auto">
            <a:xfrm>
              <a:off x="1116013" y="5367649"/>
              <a:ext cx="312715" cy="392125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CCFFCC">
                <a:alpha val="1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>
                <a:solidFill>
                  <a:srgbClr val="F8F8F8"/>
                </a:solidFill>
              </a:endParaRPr>
            </a:p>
          </p:txBody>
        </p:sp>
        <p:sp>
          <p:nvSpPr>
            <p:cNvPr id="574482" name="Rectangle 1042"/>
            <p:cNvSpPr>
              <a:spLocks noChangeArrowheads="1"/>
            </p:cNvSpPr>
            <p:nvPr/>
          </p:nvSpPr>
          <p:spPr bwMode="auto">
            <a:xfrm>
              <a:off x="1476375" y="5316849"/>
              <a:ext cx="1727200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b="1" dirty="0">
                  <a:solidFill>
                    <a:srgbClr val="CCFFCC"/>
                  </a:solidFill>
                </a:rPr>
                <a:t>高感度化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81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8"/>
          <p:cNvSpPr>
            <a:spLocks noChangeArrowheads="1"/>
          </p:cNvSpPr>
          <p:nvPr/>
        </p:nvSpPr>
        <p:spPr bwMode="auto">
          <a:xfrm>
            <a:off x="428596" y="1214422"/>
            <a:ext cx="4286280" cy="4786346"/>
          </a:xfrm>
          <a:prstGeom prst="roundRect">
            <a:avLst>
              <a:gd name="adj" fmla="val 3264"/>
            </a:avLst>
          </a:prstGeom>
          <a:solidFill>
            <a:srgbClr val="CCFFCC">
              <a:alpha val="1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精度を制限</a:t>
            </a:r>
            <a:r>
              <a:rPr lang="ja-JP" altLang="en-US" dirty="0" smtClean="0"/>
              <a:t>する要因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AutoShape 45"/>
          <p:cNvSpPr>
            <a:spLocks noChangeArrowheads="1"/>
          </p:cNvSpPr>
          <p:nvPr/>
        </p:nvSpPr>
        <p:spPr bwMode="auto">
          <a:xfrm>
            <a:off x="3427406" y="4724589"/>
            <a:ext cx="215900" cy="306388"/>
          </a:xfrm>
          <a:prstGeom prst="roundRect">
            <a:avLst>
              <a:gd name="adj" fmla="val 4208"/>
            </a:avLst>
          </a:prstGeom>
          <a:solidFill>
            <a:srgbClr val="CCFFCC">
              <a:alpha val="1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" name="AutoShape 46"/>
          <p:cNvSpPr>
            <a:spLocks noChangeArrowheads="1"/>
          </p:cNvSpPr>
          <p:nvPr/>
        </p:nvSpPr>
        <p:spPr bwMode="auto">
          <a:xfrm>
            <a:off x="1498586" y="4638869"/>
            <a:ext cx="1001712" cy="415925"/>
          </a:xfrm>
          <a:prstGeom prst="roundRect">
            <a:avLst>
              <a:gd name="adj" fmla="val 4208"/>
            </a:avLst>
          </a:prstGeom>
          <a:solidFill>
            <a:srgbClr val="FFFF99">
              <a:alpha val="1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6" name="Rectangle 48"/>
          <p:cNvSpPr>
            <a:spLocks noChangeArrowheads="1"/>
          </p:cNvSpPr>
          <p:nvPr/>
        </p:nvSpPr>
        <p:spPr bwMode="auto">
          <a:xfrm>
            <a:off x="714348" y="1847659"/>
            <a:ext cx="2643206" cy="366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b="1" dirty="0" smtClean="0">
                <a:solidFill>
                  <a:srgbClr val="CCFFCC"/>
                </a:solidFill>
              </a:rPr>
              <a:t>角度センサ</a:t>
            </a:r>
            <a:r>
              <a:rPr lang="ja-JP" altLang="en-US" b="1" dirty="0">
                <a:solidFill>
                  <a:srgbClr val="CCFFCC"/>
                </a:solidFill>
              </a:rPr>
              <a:t>雑音</a:t>
            </a:r>
          </a:p>
        </p:txBody>
      </p: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785786" y="3357562"/>
            <a:ext cx="2808287" cy="366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b="1" dirty="0" smtClean="0">
                <a:solidFill>
                  <a:srgbClr val="CCFFCC"/>
                </a:solidFill>
              </a:rPr>
              <a:t>熱</a:t>
            </a:r>
            <a:r>
              <a:rPr lang="ja-JP" altLang="en-US" b="1" dirty="0">
                <a:solidFill>
                  <a:srgbClr val="CCFFCC"/>
                </a:solidFill>
              </a:rPr>
              <a:t>雑音</a:t>
            </a:r>
          </a:p>
        </p:txBody>
      </p:sp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1042989" y="3743512"/>
            <a:ext cx="3743325" cy="757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有限温度の熱浴 </a:t>
            </a:r>
            <a:r>
              <a:rPr lang="en-US" altLang="ja-JP" b="1" dirty="0">
                <a:solidFill>
                  <a:srgbClr val="F8F8F8"/>
                </a:solidFill>
              </a:rPr>
              <a:t>+ </a:t>
            </a:r>
            <a:r>
              <a:rPr lang="ja-JP" altLang="en-US" b="1" dirty="0">
                <a:solidFill>
                  <a:srgbClr val="F8F8F8"/>
                </a:solidFill>
              </a:rPr>
              <a:t>機械損失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    </a:t>
            </a: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b="1" dirty="0">
                <a:solidFill>
                  <a:srgbClr val="F8F8F8"/>
                </a:solidFill>
              </a:rPr>
              <a:t>揺動力 </a:t>
            </a:r>
            <a:r>
              <a:rPr lang="en-US" altLang="zh-TW" b="1" dirty="0">
                <a:solidFill>
                  <a:srgbClr val="F8F8F8"/>
                </a:solidFill>
              </a:rPr>
              <a:t>(</a:t>
            </a:r>
            <a:r>
              <a:rPr lang="zh-TW" altLang="en-US" b="1" dirty="0">
                <a:solidFill>
                  <a:srgbClr val="CCFFCC"/>
                </a:solidFill>
              </a:rPr>
              <a:t>揺動散逸定理</a:t>
            </a:r>
            <a:r>
              <a:rPr lang="en-US" altLang="zh-TW" b="1" dirty="0">
                <a:solidFill>
                  <a:srgbClr val="F8F8F8"/>
                </a:solidFill>
              </a:rPr>
              <a:t>)</a:t>
            </a:r>
            <a:endParaRPr lang="en-US" altLang="ja-JP" b="1" dirty="0">
              <a:solidFill>
                <a:srgbClr val="F8F8F8"/>
              </a:solidFill>
            </a:endParaRPr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928662" y="2247897"/>
            <a:ext cx="3743325" cy="75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角度読取り装置の雑音　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      光てこ    </a:t>
            </a:r>
            <a:r>
              <a:rPr lang="en-US" altLang="ja-JP" b="1" dirty="0">
                <a:solidFill>
                  <a:srgbClr val="F8F8F8"/>
                </a:solidFill>
              </a:rPr>
              <a:t>~10</a:t>
            </a:r>
            <a:r>
              <a:rPr lang="en-US" altLang="ja-JP" b="1" baseline="30000" dirty="0">
                <a:solidFill>
                  <a:srgbClr val="F8F8F8"/>
                </a:solidFill>
              </a:rPr>
              <a:t>-10</a:t>
            </a:r>
            <a:r>
              <a:rPr lang="en-US" altLang="ja-JP" b="1" dirty="0">
                <a:solidFill>
                  <a:srgbClr val="F8F8F8"/>
                </a:solidFill>
              </a:rPr>
              <a:t> rad/Hz</a:t>
            </a:r>
            <a:r>
              <a:rPr lang="en-US" altLang="ja-JP" b="1" baseline="30000" dirty="0">
                <a:solidFill>
                  <a:srgbClr val="F8F8F8"/>
                </a:solidFill>
              </a:rPr>
              <a:t>1/2</a:t>
            </a:r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500166" y="4642802"/>
            <a:ext cx="2297116" cy="367539"/>
          </a:xfrm>
          <a:prstGeom prst="rect">
            <a:avLst/>
          </a:prstGeom>
          <a:noFill/>
        </p:spPr>
      </p:pic>
      <p:sp>
        <p:nvSpPr>
          <p:cNvPr id="15" name="Rectangle 48"/>
          <p:cNvSpPr>
            <a:spLocks noChangeArrowheads="1"/>
          </p:cNvSpPr>
          <p:nvPr/>
        </p:nvSpPr>
        <p:spPr bwMode="auto">
          <a:xfrm>
            <a:off x="571472" y="1355039"/>
            <a:ext cx="2714644" cy="3973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基本的な雑音</a:t>
            </a:r>
            <a:endParaRPr lang="ja-JP" altLang="en-US" sz="2000" b="1" dirty="0">
              <a:solidFill>
                <a:srgbClr val="F8F8F8"/>
              </a:solidFill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3286116" y="5073660"/>
            <a:ext cx="214314" cy="355604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2471749" y="5429264"/>
            <a:ext cx="2314565" cy="3876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振り子の機械</a:t>
            </a:r>
            <a:r>
              <a:rPr lang="ja-JP" altLang="en-US" b="1" dirty="0">
                <a:solidFill>
                  <a:srgbClr val="F8F8F8"/>
                </a:solidFill>
              </a:rPr>
              <a:t>損失 </a:t>
            </a: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1285852" y="5504598"/>
            <a:ext cx="1285884" cy="3876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1" dirty="0" smtClean="0">
                <a:solidFill>
                  <a:srgbClr val="F8F8F8"/>
                </a:solidFill>
              </a:rPr>
              <a:t>揺動力</a:t>
            </a:r>
            <a:endParaRPr lang="en-US" altLang="ja-JP" b="1" dirty="0">
              <a:solidFill>
                <a:srgbClr val="F8F8F8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714480" y="5143512"/>
            <a:ext cx="214314" cy="355604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4857752" y="1245697"/>
            <a:ext cx="3886201" cy="2183303"/>
            <a:chOff x="4857752" y="1245697"/>
            <a:chExt cx="3886201" cy="2183303"/>
          </a:xfrm>
        </p:grpSpPr>
        <p:sp>
          <p:nvSpPr>
            <p:cNvPr id="20" name="Rectangle 48"/>
            <p:cNvSpPr>
              <a:spLocks noChangeArrowheads="1"/>
            </p:cNvSpPr>
            <p:nvPr/>
          </p:nvSpPr>
          <p:spPr bwMode="auto">
            <a:xfrm>
              <a:off x="4857752" y="1245697"/>
              <a:ext cx="2714644" cy="3973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2000" b="1" dirty="0" smtClean="0">
                  <a:solidFill>
                    <a:srgbClr val="F8F8F8"/>
                  </a:solidFill>
                </a:rPr>
                <a:t>外来雑音</a:t>
              </a:r>
              <a:endParaRPr lang="ja-JP" altLang="en-US" sz="2000" b="1" dirty="0">
                <a:solidFill>
                  <a:srgbClr val="F8F8F8"/>
                </a:solidFill>
              </a:endParaRPr>
            </a:p>
          </p:txBody>
        </p:sp>
        <p:sp>
          <p:nvSpPr>
            <p:cNvPr id="21" name="Rectangle 54"/>
            <p:cNvSpPr>
              <a:spLocks noChangeArrowheads="1"/>
            </p:cNvSpPr>
            <p:nvPr/>
          </p:nvSpPr>
          <p:spPr bwMode="auto">
            <a:xfrm>
              <a:off x="5143504" y="1674674"/>
              <a:ext cx="3600449" cy="1754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地面振動</a:t>
              </a:r>
              <a:r>
                <a:rPr lang="en-US" altLang="ja-JP" b="1" dirty="0" smtClean="0">
                  <a:solidFill>
                    <a:srgbClr val="F8F8F8"/>
                  </a:solidFill>
                </a:rPr>
                <a:t>, </a:t>
              </a:r>
              <a:r>
                <a:rPr lang="ja-JP" altLang="en-US" b="1" dirty="0" smtClean="0">
                  <a:solidFill>
                    <a:srgbClr val="F8F8F8"/>
                  </a:solidFill>
                </a:rPr>
                <a:t>傾斜変動</a:t>
              </a:r>
              <a:endParaRPr lang="en-US" altLang="ja-JP" b="1" dirty="0" smtClean="0">
                <a:solidFill>
                  <a:srgbClr val="F8F8F8"/>
                </a:solidFill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電場変動</a:t>
              </a:r>
              <a:r>
                <a:rPr lang="en-US" altLang="ja-JP" b="1" dirty="0" smtClean="0">
                  <a:solidFill>
                    <a:srgbClr val="F8F8F8"/>
                  </a:solidFill>
                </a:rPr>
                <a:t>,</a:t>
              </a:r>
              <a:r>
                <a:rPr lang="ja-JP" altLang="en-US" b="1" dirty="0" smtClean="0">
                  <a:solidFill>
                    <a:srgbClr val="F8F8F8"/>
                  </a:solidFill>
                </a:rPr>
                <a:t> 表面のポテンシャル</a:t>
              </a:r>
              <a:endParaRPr lang="en-US" altLang="ja-JP" b="1" dirty="0" smtClean="0">
                <a:solidFill>
                  <a:srgbClr val="F8F8F8"/>
                </a:solidFill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外部磁場変動</a:t>
              </a:r>
              <a:endParaRPr lang="en-US" altLang="ja-JP" b="1" dirty="0" smtClean="0">
                <a:solidFill>
                  <a:srgbClr val="F8F8F8"/>
                </a:solidFill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熱輻射</a:t>
              </a:r>
              <a:endParaRPr lang="en-US" altLang="ja-JP" b="1" dirty="0" smtClean="0">
                <a:solidFill>
                  <a:srgbClr val="F8F8F8"/>
                </a:solidFill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残留大気変動</a:t>
              </a:r>
              <a:endParaRPr lang="en-US" altLang="ja-JP" b="1" dirty="0" smtClean="0">
                <a:solidFill>
                  <a:srgbClr val="F8F8F8"/>
                </a:solidFill>
              </a:endParaRPr>
            </a:p>
          </p:txBody>
        </p:sp>
        <p:sp>
          <p:nvSpPr>
            <p:cNvPr id="25" name="AutoShape 28"/>
            <p:cNvSpPr>
              <a:spLocks noChangeArrowheads="1"/>
            </p:cNvSpPr>
            <p:nvPr/>
          </p:nvSpPr>
          <p:spPr bwMode="auto">
            <a:xfrm>
              <a:off x="4857752" y="1285860"/>
              <a:ext cx="3714776" cy="2143140"/>
            </a:xfrm>
            <a:prstGeom prst="roundRect">
              <a:avLst>
                <a:gd name="adj" fmla="val 3264"/>
              </a:avLst>
            </a:prstGeom>
            <a:solidFill>
              <a:srgbClr val="CCEC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4857752" y="3786190"/>
            <a:ext cx="3929090" cy="2143140"/>
            <a:chOff x="4857752" y="3786190"/>
            <a:chExt cx="3929090" cy="2143140"/>
          </a:xfrm>
        </p:grpSpPr>
        <p:sp>
          <p:nvSpPr>
            <p:cNvPr id="22" name="Rectangle 48"/>
            <p:cNvSpPr>
              <a:spLocks noChangeArrowheads="1"/>
            </p:cNvSpPr>
            <p:nvPr/>
          </p:nvSpPr>
          <p:spPr bwMode="auto">
            <a:xfrm>
              <a:off x="4929190" y="3904274"/>
              <a:ext cx="2714644" cy="3973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2000" b="1" dirty="0" smtClean="0">
                  <a:solidFill>
                    <a:srgbClr val="F8F8F8"/>
                  </a:solidFill>
                </a:rPr>
                <a:t>誤差要因</a:t>
              </a:r>
              <a:endParaRPr lang="ja-JP" altLang="en-US" sz="2000" b="1" dirty="0">
                <a:solidFill>
                  <a:srgbClr val="F8F8F8"/>
                </a:solidFill>
              </a:endParaRPr>
            </a:p>
          </p:txBody>
        </p:sp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4857752" y="3786190"/>
              <a:ext cx="3714776" cy="2143140"/>
            </a:xfrm>
            <a:prstGeom prst="roundRect">
              <a:avLst>
                <a:gd name="adj" fmla="val 3264"/>
              </a:avLst>
            </a:prstGeom>
            <a:solidFill>
              <a:srgbClr val="FFCCCC">
                <a:alpha val="9804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23" name="Rectangle 54"/>
            <p:cNvSpPr>
              <a:spLocks noChangeArrowheads="1"/>
            </p:cNvSpPr>
            <p:nvPr/>
          </p:nvSpPr>
          <p:spPr bwMode="auto">
            <a:xfrm>
              <a:off x="5186393" y="4364526"/>
              <a:ext cx="3600449" cy="14219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形状誤差</a:t>
              </a:r>
              <a:endParaRPr lang="en-US" altLang="ja-JP" b="1" dirty="0" smtClean="0">
                <a:solidFill>
                  <a:srgbClr val="F8F8F8"/>
                </a:solidFill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材質の密度分布</a:t>
              </a:r>
              <a:endParaRPr lang="en-US" altLang="ja-JP" b="1" dirty="0" smtClean="0">
                <a:solidFill>
                  <a:srgbClr val="F8F8F8"/>
                </a:solidFill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測定距離の不定性</a:t>
              </a:r>
              <a:endParaRPr lang="en-US" altLang="ja-JP" b="1" dirty="0" smtClean="0">
                <a:solidFill>
                  <a:srgbClr val="F8F8F8"/>
                </a:solidFill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 smtClean="0">
                  <a:solidFill>
                    <a:srgbClr val="F8F8F8"/>
                  </a:solidFill>
                </a:rPr>
                <a:t>測定中のドリフト変動</a:t>
              </a:r>
              <a:endParaRPr lang="en-US" altLang="ja-JP" b="1" dirty="0" smtClean="0">
                <a:solidFill>
                  <a:srgbClr val="F8F8F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8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角丸四角形 33"/>
          <p:cNvSpPr/>
          <p:nvPr/>
        </p:nvSpPr>
        <p:spPr bwMode="auto">
          <a:xfrm>
            <a:off x="1714480" y="2571744"/>
            <a:ext cx="5929354" cy="3857652"/>
          </a:xfrm>
          <a:prstGeom prst="roundRect">
            <a:avLst>
              <a:gd name="adj" fmla="val 2073"/>
            </a:avLst>
          </a:prstGeom>
          <a:solidFill>
            <a:srgbClr val="FFFFFF">
              <a:alpha val="9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感度の限界</a:t>
            </a:r>
          </a:p>
        </p:txBody>
      </p:sp>
      <p:sp>
        <p:nvSpPr>
          <p:cNvPr id="29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877593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643182"/>
            <a:ext cx="5080000" cy="3654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77594" name="Rectangle 26"/>
          <p:cNvSpPr>
            <a:spLocks noChangeArrowheads="1"/>
          </p:cNvSpPr>
          <p:nvPr/>
        </p:nvSpPr>
        <p:spPr bwMode="auto">
          <a:xfrm>
            <a:off x="2698750" y="4079874"/>
            <a:ext cx="215900" cy="1223963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877597" name="Rectangle 29"/>
          <p:cNvSpPr>
            <a:spLocks noChangeArrowheads="1"/>
          </p:cNvSpPr>
          <p:nvPr/>
        </p:nvSpPr>
        <p:spPr bwMode="auto">
          <a:xfrm>
            <a:off x="2625725" y="2854324"/>
            <a:ext cx="2593975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4D4D4D"/>
                </a:solidFill>
                <a:sym typeface="Wingdings" pitchFamily="2" charset="2"/>
              </a:rPr>
              <a:t>Bill Weber (Trento Univ.)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4D4D4D"/>
                </a:solidFill>
                <a:sym typeface="Wingdings" pitchFamily="2" charset="2"/>
              </a:rPr>
              <a:t>2006 LISA Symposium</a:t>
            </a:r>
          </a:p>
        </p:txBody>
      </p:sp>
      <p:sp>
        <p:nvSpPr>
          <p:cNvPr id="877598" name="Rectangle 30"/>
          <p:cNvSpPr>
            <a:spLocks noChangeArrowheads="1"/>
          </p:cNvSpPr>
          <p:nvPr/>
        </p:nvSpPr>
        <p:spPr bwMode="auto">
          <a:xfrm rot="904396">
            <a:off x="3563938" y="4214812"/>
            <a:ext cx="1944687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srgbClr val="333333"/>
                </a:solidFill>
                <a:sym typeface="Wingdings" pitchFamily="2" charset="2"/>
              </a:rPr>
              <a:t>Thermal noise</a:t>
            </a:r>
          </a:p>
        </p:txBody>
      </p:sp>
      <p:sp>
        <p:nvSpPr>
          <p:cNvPr id="877599" name="Rectangle 31"/>
          <p:cNvSpPr>
            <a:spLocks noChangeArrowheads="1"/>
          </p:cNvSpPr>
          <p:nvPr/>
        </p:nvSpPr>
        <p:spPr bwMode="auto">
          <a:xfrm rot="-2834431">
            <a:off x="5413375" y="3733800"/>
            <a:ext cx="1944687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srgbClr val="333333"/>
                </a:solidFill>
                <a:sym typeface="Wingdings" pitchFamily="2" charset="2"/>
              </a:rPr>
              <a:t>Sensor Noise</a:t>
            </a:r>
          </a:p>
        </p:txBody>
      </p:sp>
      <p:sp>
        <p:nvSpPr>
          <p:cNvPr id="877600" name="Line 32"/>
          <p:cNvSpPr>
            <a:spLocks noChangeShapeType="1"/>
          </p:cNvSpPr>
          <p:nvPr/>
        </p:nvSpPr>
        <p:spPr bwMode="auto">
          <a:xfrm>
            <a:off x="2627313" y="4222749"/>
            <a:ext cx="2881312" cy="792163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77601" name="Line 33"/>
          <p:cNvSpPr>
            <a:spLocks noChangeShapeType="1"/>
          </p:cNvSpPr>
          <p:nvPr/>
        </p:nvSpPr>
        <p:spPr bwMode="auto">
          <a:xfrm flipV="1">
            <a:off x="5794375" y="3646487"/>
            <a:ext cx="1154113" cy="12954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77602" name="Rectangle 34"/>
          <p:cNvSpPr>
            <a:spLocks noChangeArrowheads="1"/>
          </p:cNvSpPr>
          <p:nvPr/>
        </p:nvSpPr>
        <p:spPr bwMode="auto">
          <a:xfrm>
            <a:off x="4787900" y="5748337"/>
            <a:ext cx="935038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ym typeface="Wingdings" pitchFamily="2" charset="2"/>
              </a:rPr>
              <a:t>1mHz</a:t>
            </a:r>
          </a:p>
        </p:txBody>
      </p:sp>
      <p:sp>
        <p:nvSpPr>
          <p:cNvPr id="877603" name="Rectangle 35"/>
          <p:cNvSpPr>
            <a:spLocks noChangeArrowheads="1"/>
          </p:cNvSpPr>
          <p:nvPr/>
        </p:nvSpPr>
        <p:spPr bwMode="auto">
          <a:xfrm>
            <a:off x="5868988" y="5734049"/>
            <a:ext cx="935037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ym typeface="Wingdings" pitchFamily="2" charset="2"/>
              </a:rPr>
              <a:t>10mHz</a:t>
            </a:r>
          </a:p>
        </p:txBody>
      </p:sp>
      <p:sp>
        <p:nvSpPr>
          <p:cNvPr id="877604" name="Rectangle 36"/>
          <p:cNvSpPr>
            <a:spLocks noChangeArrowheads="1"/>
          </p:cNvSpPr>
          <p:nvPr/>
        </p:nvSpPr>
        <p:spPr bwMode="auto">
          <a:xfrm>
            <a:off x="3635375" y="5748337"/>
            <a:ext cx="935038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ym typeface="Wingdings" pitchFamily="2" charset="2"/>
              </a:rPr>
              <a:t>0.1mHz</a:t>
            </a:r>
          </a:p>
        </p:txBody>
      </p:sp>
      <p:sp>
        <p:nvSpPr>
          <p:cNvPr id="877608" name="AutoShape 40"/>
          <p:cNvSpPr>
            <a:spLocks noChangeAspect="1" noChangeArrowheads="1"/>
          </p:cNvSpPr>
          <p:nvPr/>
        </p:nvSpPr>
        <p:spPr bwMode="auto">
          <a:xfrm rot="2700000">
            <a:off x="6060282" y="4677568"/>
            <a:ext cx="387350" cy="484187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FF99CC">
              <a:alpha val="50000"/>
            </a:srgbClr>
          </a:solidFill>
          <a:ln w="1587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77609" name="Rectangle 41"/>
          <p:cNvSpPr>
            <a:spLocks noChangeArrowheads="1"/>
          </p:cNvSpPr>
          <p:nvPr/>
        </p:nvSpPr>
        <p:spPr bwMode="auto">
          <a:xfrm>
            <a:off x="6281738" y="5011737"/>
            <a:ext cx="792162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6600"/>
                </a:solidFill>
                <a:sym typeface="Wingdings" pitchFamily="2" charset="2"/>
              </a:rPr>
              <a:t>低減</a:t>
            </a:r>
          </a:p>
        </p:txBody>
      </p:sp>
      <p:sp>
        <p:nvSpPr>
          <p:cNvPr id="877610" name="AutoShape 42"/>
          <p:cNvSpPr>
            <a:spLocks noChangeAspect="1" noChangeArrowheads="1"/>
          </p:cNvSpPr>
          <p:nvPr/>
        </p:nvSpPr>
        <p:spPr bwMode="auto">
          <a:xfrm rot="6380044">
            <a:off x="3971132" y="4679155"/>
            <a:ext cx="387350" cy="484187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CCFFCC">
              <a:alpha val="50000"/>
            </a:srgbClr>
          </a:solidFill>
          <a:ln w="158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77611" name="Rectangle 43"/>
          <p:cNvSpPr>
            <a:spLocks noChangeArrowheads="1"/>
          </p:cNvSpPr>
          <p:nvPr/>
        </p:nvSpPr>
        <p:spPr bwMode="auto">
          <a:xfrm>
            <a:off x="3203575" y="4654549"/>
            <a:ext cx="792163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008000"/>
                </a:solidFill>
                <a:sym typeface="Wingdings" pitchFamily="2" charset="2"/>
              </a:rPr>
              <a:t>低減</a:t>
            </a:r>
          </a:p>
        </p:txBody>
      </p:sp>
      <p:sp>
        <p:nvSpPr>
          <p:cNvPr id="877612" name="Rectangle 44"/>
          <p:cNvSpPr>
            <a:spLocks noChangeArrowheads="1"/>
          </p:cNvSpPr>
          <p:nvPr/>
        </p:nvSpPr>
        <p:spPr bwMode="auto">
          <a:xfrm rot="16200000">
            <a:off x="1313657" y="3772693"/>
            <a:ext cx="1512887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333333"/>
                </a:solidFill>
                <a:sym typeface="Wingdings" pitchFamily="2" charset="2"/>
              </a:rPr>
              <a:t>力の雑音</a:t>
            </a:r>
          </a:p>
        </p:txBody>
      </p:sp>
      <p:sp>
        <p:nvSpPr>
          <p:cNvPr id="877616" name="Rectangle 48"/>
          <p:cNvSpPr>
            <a:spLocks noChangeArrowheads="1"/>
          </p:cNvSpPr>
          <p:nvPr/>
        </p:nvSpPr>
        <p:spPr bwMode="auto">
          <a:xfrm>
            <a:off x="4645025" y="857232"/>
            <a:ext cx="4248150" cy="3973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高周波数</a:t>
            </a:r>
            <a:r>
              <a:rPr lang="en-US" altLang="ja-JP" sz="2000" b="1" dirty="0">
                <a:solidFill>
                  <a:srgbClr val="F8F8F8"/>
                </a:solidFill>
              </a:rPr>
              <a:t>: </a:t>
            </a:r>
            <a:r>
              <a:rPr lang="ja-JP" altLang="en-US" sz="2000" b="1" dirty="0">
                <a:solidFill>
                  <a:srgbClr val="CCFFCC"/>
                </a:solidFill>
              </a:rPr>
              <a:t>センサ雑音</a:t>
            </a:r>
          </a:p>
        </p:txBody>
      </p:sp>
      <p:sp>
        <p:nvSpPr>
          <p:cNvPr id="877617" name="Rectangle 49"/>
          <p:cNvSpPr>
            <a:spLocks noChangeArrowheads="1"/>
          </p:cNvSpPr>
          <p:nvPr/>
        </p:nvSpPr>
        <p:spPr bwMode="auto">
          <a:xfrm>
            <a:off x="1073150" y="2009753"/>
            <a:ext cx="3708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機械損失の小さい</a:t>
            </a:r>
            <a:r>
              <a:rPr lang="ja-JP" altLang="en-US" b="1" dirty="0" smtClean="0">
                <a:solidFill>
                  <a:srgbClr val="F8F8F8"/>
                </a:solidFill>
              </a:rPr>
              <a:t>振り子</a:t>
            </a:r>
            <a:endParaRPr lang="ja-JP" altLang="en-US" b="1" baseline="30000" dirty="0">
              <a:solidFill>
                <a:srgbClr val="F8F8F8"/>
              </a:solidFill>
            </a:endParaRPr>
          </a:p>
        </p:txBody>
      </p:sp>
      <p:sp>
        <p:nvSpPr>
          <p:cNvPr id="877618" name="AutoShape 50"/>
          <p:cNvSpPr>
            <a:spLocks noChangeAspect="1" noChangeArrowheads="1"/>
          </p:cNvSpPr>
          <p:nvPr/>
        </p:nvSpPr>
        <p:spPr bwMode="auto">
          <a:xfrm>
            <a:off x="898500" y="2081191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77619" name="AutoShape 51"/>
          <p:cNvSpPr>
            <a:spLocks noChangeAspect="1" noChangeArrowheads="1"/>
          </p:cNvSpPr>
          <p:nvPr/>
        </p:nvSpPr>
        <p:spPr bwMode="auto">
          <a:xfrm>
            <a:off x="5429250" y="2090719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877620" name="Rectangle 52"/>
          <p:cNvSpPr>
            <a:spLocks noChangeArrowheads="1"/>
          </p:cNvSpPr>
          <p:nvPr/>
        </p:nvSpPr>
        <p:spPr bwMode="auto">
          <a:xfrm>
            <a:off x="757238" y="857232"/>
            <a:ext cx="2808287" cy="3973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低周波数</a:t>
            </a:r>
            <a:r>
              <a:rPr lang="en-US" altLang="ja-JP" sz="2000" b="1" dirty="0">
                <a:solidFill>
                  <a:srgbClr val="F8F8F8"/>
                </a:solidFill>
              </a:rPr>
              <a:t>: </a:t>
            </a:r>
            <a:r>
              <a:rPr lang="ja-JP" altLang="en-US" sz="2000" b="1" dirty="0">
                <a:solidFill>
                  <a:srgbClr val="CCFFCC"/>
                </a:solidFill>
              </a:rPr>
              <a:t>熱雑音</a:t>
            </a:r>
          </a:p>
        </p:txBody>
      </p:sp>
      <p:sp>
        <p:nvSpPr>
          <p:cNvPr id="877621" name="Rectangle 53"/>
          <p:cNvSpPr>
            <a:spLocks noChangeArrowheads="1"/>
          </p:cNvSpPr>
          <p:nvPr/>
        </p:nvSpPr>
        <p:spPr bwMode="auto">
          <a:xfrm>
            <a:off x="1042989" y="1328714"/>
            <a:ext cx="3743325" cy="634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有限温度の熱浴 </a:t>
            </a:r>
            <a:r>
              <a:rPr lang="en-US" altLang="ja-JP" sz="1600" b="1" dirty="0">
                <a:solidFill>
                  <a:srgbClr val="F8F8F8"/>
                </a:solidFill>
              </a:rPr>
              <a:t>+ </a:t>
            </a:r>
            <a:r>
              <a:rPr lang="ja-JP" altLang="en-US" sz="1600" b="1" dirty="0">
                <a:solidFill>
                  <a:srgbClr val="F8F8F8"/>
                </a:solidFill>
              </a:rPr>
              <a:t>機械損失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    </a:t>
            </a:r>
            <a:r>
              <a:rPr lang="ja-JP" altLang="en-US" sz="16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F8F8F8"/>
                </a:solidFill>
              </a:rPr>
              <a:t>揺動力 </a:t>
            </a:r>
            <a:r>
              <a:rPr lang="en-US" altLang="zh-TW" sz="1600" b="1" dirty="0">
                <a:solidFill>
                  <a:srgbClr val="F8F8F8"/>
                </a:solidFill>
              </a:rPr>
              <a:t>(</a:t>
            </a:r>
            <a:r>
              <a:rPr lang="zh-TW" altLang="en-US" sz="1600" b="1" dirty="0">
                <a:solidFill>
                  <a:srgbClr val="F8F8F8"/>
                </a:solidFill>
              </a:rPr>
              <a:t>揺動散逸定理</a:t>
            </a:r>
            <a:r>
              <a:rPr lang="en-US" altLang="zh-TW" sz="1600" b="1" dirty="0">
                <a:solidFill>
                  <a:srgbClr val="F8F8F8"/>
                </a:solidFill>
              </a:rPr>
              <a:t>)</a:t>
            </a:r>
            <a:endParaRPr lang="en-US" altLang="ja-JP" sz="1600" b="1" dirty="0">
              <a:solidFill>
                <a:srgbClr val="F8F8F8"/>
              </a:solidFill>
            </a:endParaRPr>
          </a:p>
        </p:txBody>
      </p:sp>
      <p:sp>
        <p:nvSpPr>
          <p:cNvPr id="877622" name="Rectangle 54"/>
          <p:cNvSpPr>
            <a:spLocks noChangeArrowheads="1"/>
          </p:cNvSpPr>
          <p:nvPr/>
        </p:nvSpPr>
        <p:spPr bwMode="auto">
          <a:xfrm>
            <a:off x="4929190" y="1328714"/>
            <a:ext cx="3743325" cy="6832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角度読取り装置の雑音　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      光てこ    </a:t>
            </a:r>
            <a:r>
              <a:rPr lang="en-US" altLang="ja-JP" sz="1600" b="1" dirty="0">
                <a:solidFill>
                  <a:srgbClr val="F8F8F8"/>
                </a:solidFill>
              </a:rPr>
              <a:t>~10</a:t>
            </a:r>
            <a:r>
              <a:rPr lang="en-US" altLang="ja-JP" sz="1600" b="1" baseline="30000" dirty="0">
                <a:solidFill>
                  <a:srgbClr val="F8F8F8"/>
                </a:solidFill>
              </a:rPr>
              <a:t>-10</a:t>
            </a:r>
            <a:r>
              <a:rPr lang="en-US" altLang="ja-JP" sz="1600" b="1" dirty="0">
                <a:solidFill>
                  <a:srgbClr val="F8F8F8"/>
                </a:solidFill>
              </a:rPr>
              <a:t> rad/Hz</a:t>
            </a:r>
            <a:r>
              <a:rPr lang="en-US" altLang="ja-JP" sz="1600" b="1" baseline="30000" dirty="0">
                <a:solidFill>
                  <a:srgbClr val="F8F8F8"/>
                </a:solidFill>
              </a:rPr>
              <a:t>1/2</a:t>
            </a:r>
          </a:p>
        </p:txBody>
      </p:sp>
      <p:sp>
        <p:nvSpPr>
          <p:cNvPr id="877623" name="Rectangle 55"/>
          <p:cNvSpPr>
            <a:spLocks noChangeArrowheads="1"/>
          </p:cNvSpPr>
          <p:nvPr/>
        </p:nvSpPr>
        <p:spPr bwMode="auto">
          <a:xfrm>
            <a:off x="5618163" y="2006584"/>
            <a:ext cx="3057525" cy="366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高感度な</a:t>
            </a:r>
            <a:r>
              <a:rPr lang="ja-JP" altLang="en-US" b="1" dirty="0" smtClean="0">
                <a:solidFill>
                  <a:srgbClr val="F8F8F8"/>
                </a:solidFill>
              </a:rPr>
              <a:t>センサ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4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装置の</a:t>
            </a:r>
            <a:r>
              <a:rPr lang="ja-JP" altLang="en-US" dirty="0"/>
              <a:t>特徴</a:t>
            </a:r>
          </a:p>
        </p:txBody>
      </p:sp>
      <p:sp>
        <p:nvSpPr>
          <p:cNvPr id="4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77543" name="Line 1031"/>
          <p:cNvSpPr>
            <a:spLocks noChangeShapeType="1"/>
          </p:cNvSpPr>
          <p:nvPr/>
        </p:nvSpPr>
        <p:spPr bwMode="auto">
          <a:xfrm flipH="1">
            <a:off x="7258050" y="1295400"/>
            <a:ext cx="207963" cy="358775"/>
          </a:xfrm>
          <a:prstGeom prst="line">
            <a:avLst/>
          </a:prstGeom>
          <a:noFill/>
          <a:ln w="38100">
            <a:solidFill>
              <a:srgbClr val="F8F8F8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577541" name="Picture 1029" descr="b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1624013"/>
            <a:ext cx="3048000" cy="1227137"/>
          </a:xfrm>
          <a:prstGeom prst="rect">
            <a:avLst/>
          </a:prstGeom>
          <a:noFill/>
        </p:spPr>
      </p:pic>
      <p:sp>
        <p:nvSpPr>
          <p:cNvPr id="577542" name="Rectangle 1030"/>
          <p:cNvSpPr>
            <a:spLocks noChangeArrowheads="1"/>
          </p:cNvSpPr>
          <p:nvPr/>
        </p:nvSpPr>
        <p:spPr bwMode="auto">
          <a:xfrm>
            <a:off x="7105650" y="790575"/>
            <a:ext cx="161925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Superconductor bulk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7544" name="Line 1032"/>
          <p:cNvSpPr>
            <a:spLocks noChangeShapeType="1"/>
          </p:cNvSpPr>
          <p:nvPr/>
        </p:nvSpPr>
        <p:spPr bwMode="auto">
          <a:xfrm flipH="1" flipV="1">
            <a:off x="6743700" y="2459038"/>
            <a:ext cx="381000" cy="381000"/>
          </a:xfrm>
          <a:prstGeom prst="line">
            <a:avLst/>
          </a:prstGeom>
          <a:noFill/>
          <a:ln w="38100">
            <a:solidFill>
              <a:srgbClr val="F8F8F8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77545" name="Rectangle 1033"/>
          <p:cNvSpPr>
            <a:spLocks noChangeArrowheads="1"/>
          </p:cNvSpPr>
          <p:nvPr/>
        </p:nvSpPr>
        <p:spPr bwMode="auto">
          <a:xfrm>
            <a:off x="6972300" y="2840038"/>
            <a:ext cx="12192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Permanent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magnet</a:t>
            </a:r>
          </a:p>
        </p:txBody>
      </p:sp>
      <p:sp>
        <p:nvSpPr>
          <p:cNvPr id="577546" name="Line 1034"/>
          <p:cNvSpPr>
            <a:spLocks noChangeShapeType="1"/>
          </p:cNvSpPr>
          <p:nvPr/>
        </p:nvSpPr>
        <p:spPr bwMode="auto">
          <a:xfrm flipH="1" flipV="1">
            <a:off x="6057900" y="2763838"/>
            <a:ext cx="228600" cy="228600"/>
          </a:xfrm>
          <a:prstGeom prst="line">
            <a:avLst/>
          </a:prstGeom>
          <a:noFill/>
          <a:ln w="38100">
            <a:solidFill>
              <a:srgbClr val="F8F8F8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77547" name="Rectangle 1035"/>
          <p:cNvSpPr>
            <a:spLocks noChangeArrowheads="1"/>
          </p:cNvSpPr>
          <p:nvPr/>
        </p:nvSpPr>
        <p:spPr bwMode="auto">
          <a:xfrm>
            <a:off x="5600700" y="2992438"/>
            <a:ext cx="152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Test mass bar</a:t>
            </a:r>
          </a:p>
        </p:txBody>
      </p:sp>
      <p:sp>
        <p:nvSpPr>
          <p:cNvPr id="577548" name="Rectangle 1036"/>
          <p:cNvSpPr>
            <a:spLocks noChangeArrowheads="1"/>
          </p:cNvSpPr>
          <p:nvPr/>
        </p:nvSpPr>
        <p:spPr bwMode="auto">
          <a:xfrm>
            <a:off x="395288" y="1000108"/>
            <a:ext cx="45720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</a:rPr>
              <a:t>(1) </a:t>
            </a:r>
            <a:r>
              <a:rPr lang="ja-JP" altLang="en-US" sz="2000" b="1" dirty="0">
                <a:solidFill>
                  <a:srgbClr val="F8F8F8"/>
                </a:solidFill>
              </a:rPr>
              <a:t>超伝導体のピン止め効果を利用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7549" name="Rectangle 1037"/>
          <p:cNvSpPr>
            <a:spLocks noChangeArrowheads="1"/>
          </p:cNvSpPr>
          <p:nvPr/>
        </p:nvSpPr>
        <p:spPr bwMode="auto">
          <a:xfrm>
            <a:off x="642910" y="1571612"/>
            <a:ext cx="4572000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永久磁石の磁束をトラップ </a:t>
            </a: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b="1" dirty="0">
                <a:solidFill>
                  <a:srgbClr val="F8F8F8"/>
                </a:solidFill>
              </a:rPr>
              <a:t>磁気浮上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    </a:t>
            </a: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回転方向には、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          復元力・機械的な摩擦が働かない</a:t>
            </a:r>
          </a:p>
        </p:txBody>
      </p:sp>
      <p:sp>
        <p:nvSpPr>
          <p:cNvPr id="577562" name="AutoShape 1050"/>
          <p:cNvSpPr>
            <a:spLocks noChangeAspect="1" noChangeArrowheads="1"/>
          </p:cNvSpPr>
          <p:nvPr/>
        </p:nvSpPr>
        <p:spPr bwMode="auto">
          <a:xfrm>
            <a:off x="1116013" y="2927348"/>
            <a:ext cx="173037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/>
          </a:p>
        </p:txBody>
      </p:sp>
      <p:sp>
        <p:nvSpPr>
          <p:cNvPr id="577564" name="Rectangle 1052"/>
          <p:cNvSpPr>
            <a:spLocks noChangeArrowheads="1"/>
          </p:cNvSpPr>
          <p:nvPr/>
        </p:nvSpPr>
        <p:spPr bwMode="auto">
          <a:xfrm>
            <a:off x="1319213" y="2781300"/>
            <a:ext cx="3252787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CCFFCC"/>
                </a:solidFill>
              </a:rPr>
              <a:t>熱雑音を低減</a:t>
            </a:r>
            <a:r>
              <a:rPr lang="ja-JP" altLang="en-US" sz="2000" b="1" dirty="0">
                <a:solidFill>
                  <a:srgbClr val="F8F8F8"/>
                </a:solidFill>
              </a:rPr>
              <a:t>できる可能性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577582" name="Group 1070"/>
          <p:cNvGrpSpPr>
            <a:grpSpLocks/>
          </p:cNvGrpSpPr>
          <p:nvPr/>
        </p:nvGrpSpPr>
        <p:grpSpPr bwMode="auto">
          <a:xfrm>
            <a:off x="6410325" y="1295400"/>
            <a:ext cx="754063" cy="431800"/>
            <a:chOff x="4302" y="709"/>
            <a:chExt cx="475" cy="746"/>
          </a:xfrm>
        </p:grpSpPr>
        <p:sp>
          <p:nvSpPr>
            <p:cNvPr id="577578" name="Arc 1066"/>
            <p:cNvSpPr>
              <a:spLocks/>
            </p:cNvSpPr>
            <p:nvPr/>
          </p:nvSpPr>
          <p:spPr bwMode="auto">
            <a:xfrm>
              <a:off x="4302" y="722"/>
              <a:ext cx="182" cy="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FF66"/>
              </a:solidFill>
              <a:round/>
              <a:headEnd type="stealth" w="lg" len="lg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577579" name="Arc 1067"/>
            <p:cNvSpPr>
              <a:spLocks/>
            </p:cNvSpPr>
            <p:nvPr/>
          </p:nvSpPr>
          <p:spPr bwMode="auto">
            <a:xfrm flipH="1">
              <a:off x="4551" y="730"/>
              <a:ext cx="226" cy="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FF66"/>
              </a:solidFill>
              <a:round/>
              <a:headEnd type="stealth" w="lg" len="lg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577580" name="Arc 1068"/>
            <p:cNvSpPr>
              <a:spLocks/>
            </p:cNvSpPr>
            <p:nvPr/>
          </p:nvSpPr>
          <p:spPr bwMode="auto">
            <a:xfrm flipH="1">
              <a:off x="4526" y="717"/>
              <a:ext cx="78" cy="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FF66"/>
              </a:solidFill>
              <a:round/>
              <a:headEnd type="stealth" w="lg" len="lg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577581" name="Arc 1069"/>
            <p:cNvSpPr>
              <a:spLocks/>
            </p:cNvSpPr>
            <p:nvPr/>
          </p:nvSpPr>
          <p:spPr bwMode="auto">
            <a:xfrm>
              <a:off x="4460" y="709"/>
              <a:ext cx="44" cy="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66FF66"/>
              </a:solidFill>
              <a:round/>
              <a:headEnd type="stealth" w="lg" len="lg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577583" name="Line 1071"/>
          <p:cNvSpPr>
            <a:spLocks noChangeShapeType="1"/>
          </p:cNvSpPr>
          <p:nvPr/>
        </p:nvSpPr>
        <p:spPr bwMode="auto">
          <a:xfrm>
            <a:off x="6745288" y="2124075"/>
            <a:ext cx="0" cy="217488"/>
          </a:xfrm>
          <a:prstGeom prst="lin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77584" name="Line 1072"/>
          <p:cNvSpPr>
            <a:spLocks noChangeShapeType="1"/>
          </p:cNvSpPr>
          <p:nvPr/>
        </p:nvSpPr>
        <p:spPr bwMode="auto">
          <a:xfrm>
            <a:off x="6778625" y="2124075"/>
            <a:ext cx="0" cy="217488"/>
          </a:xfrm>
          <a:prstGeom prst="lin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77585" name="Line 1073"/>
          <p:cNvSpPr>
            <a:spLocks noChangeShapeType="1"/>
          </p:cNvSpPr>
          <p:nvPr/>
        </p:nvSpPr>
        <p:spPr bwMode="auto">
          <a:xfrm>
            <a:off x="6816725" y="2124075"/>
            <a:ext cx="0" cy="217488"/>
          </a:xfrm>
          <a:prstGeom prst="lin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77586" name="Line 1074"/>
          <p:cNvSpPr>
            <a:spLocks noChangeShapeType="1"/>
          </p:cNvSpPr>
          <p:nvPr/>
        </p:nvSpPr>
        <p:spPr bwMode="auto">
          <a:xfrm>
            <a:off x="6707188" y="2120900"/>
            <a:ext cx="0" cy="217488"/>
          </a:xfrm>
          <a:prstGeom prst="lin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grpSp>
        <p:nvGrpSpPr>
          <p:cNvPr id="46" name="グループ化 45"/>
          <p:cNvGrpSpPr/>
          <p:nvPr/>
        </p:nvGrpSpPr>
        <p:grpSpPr>
          <a:xfrm>
            <a:off x="428596" y="3305121"/>
            <a:ext cx="8358246" cy="3124275"/>
            <a:chOff x="428596" y="3305121"/>
            <a:chExt cx="8358246" cy="3124275"/>
          </a:xfrm>
        </p:grpSpPr>
        <p:sp>
          <p:nvSpPr>
            <p:cNvPr id="577566" name="Rectangle 1054"/>
            <p:cNvSpPr>
              <a:spLocks noChangeArrowheads="1"/>
            </p:cNvSpPr>
            <p:nvPr/>
          </p:nvSpPr>
          <p:spPr bwMode="auto">
            <a:xfrm>
              <a:off x="428596" y="3429000"/>
              <a:ext cx="4572000" cy="4206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>
                  <a:solidFill>
                    <a:srgbClr val="F8F8F8"/>
                  </a:solidFill>
                </a:rPr>
                <a:t>(2) </a:t>
              </a:r>
              <a:r>
                <a:rPr lang="ja-JP" altLang="en-US" sz="2000" b="1" dirty="0">
                  <a:solidFill>
                    <a:srgbClr val="F8F8F8"/>
                  </a:solidFill>
                </a:rPr>
                <a:t>レーザー干渉計による角度測定</a:t>
              </a:r>
              <a:endParaRPr lang="ja-JP" altLang="en-US" sz="20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77567" name="Rectangle 1055"/>
            <p:cNvSpPr>
              <a:spLocks noChangeArrowheads="1"/>
            </p:cNvSpPr>
            <p:nvPr/>
          </p:nvSpPr>
          <p:spPr bwMode="auto">
            <a:xfrm>
              <a:off x="857224" y="4130689"/>
              <a:ext cx="3995738" cy="14219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従来の装置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　 </a:t>
              </a:r>
              <a:r>
                <a:rPr lang="en-US" altLang="ja-JP" b="1" dirty="0">
                  <a:solidFill>
                    <a:srgbClr val="F8F8F8"/>
                  </a:solidFill>
                </a:rPr>
                <a:t>10mHz</a:t>
              </a:r>
              <a:r>
                <a:rPr lang="ja-JP" altLang="en-US" b="1" dirty="0">
                  <a:solidFill>
                    <a:srgbClr val="F8F8F8"/>
                  </a:solidFill>
                </a:rPr>
                <a:t>以上では</a:t>
              </a:r>
              <a:r>
                <a:rPr lang="en-US" altLang="ja-JP" b="1" dirty="0">
                  <a:solidFill>
                    <a:srgbClr val="F8F8F8"/>
                  </a:solidFill>
                </a:rPr>
                <a:t>, </a:t>
              </a:r>
              <a:r>
                <a:rPr lang="ja-JP" altLang="en-US" b="1" dirty="0">
                  <a:solidFill>
                    <a:srgbClr val="F8F8F8"/>
                  </a:solidFill>
                </a:rPr>
                <a:t>光てこの雑音　 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         光てこ    </a:t>
              </a:r>
              <a:r>
                <a:rPr lang="en-US" altLang="ja-JP" b="1" dirty="0">
                  <a:solidFill>
                    <a:srgbClr val="F8F8F8"/>
                  </a:solidFill>
                </a:rPr>
                <a:t>~10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-10</a:t>
              </a:r>
              <a:r>
                <a:rPr lang="en-US" altLang="ja-JP" b="1" dirty="0">
                  <a:solidFill>
                    <a:srgbClr val="F8F8F8"/>
                  </a:solidFill>
                </a:rPr>
                <a:t> rad/Hz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1/2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b="1" dirty="0"/>
                <a:t>         </a:t>
              </a:r>
              <a:r>
                <a:rPr lang="ja-JP" altLang="en-US" b="1" dirty="0">
                  <a:solidFill>
                    <a:srgbClr val="FFFFFF"/>
                  </a:solidFill>
                </a:rPr>
                <a:t>干渉計    </a:t>
              </a:r>
              <a:r>
                <a:rPr lang="en-US" altLang="ja-JP" b="1" dirty="0">
                  <a:solidFill>
                    <a:srgbClr val="FFFFFF"/>
                  </a:solidFill>
                </a:rPr>
                <a:t>&lt;10</a:t>
              </a:r>
              <a:r>
                <a:rPr lang="en-US" altLang="ja-JP" b="1" baseline="30000" dirty="0">
                  <a:solidFill>
                    <a:srgbClr val="FFFFFF"/>
                  </a:solidFill>
                </a:rPr>
                <a:t>-14</a:t>
              </a:r>
              <a:r>
                <a:rPr lang="en-US" altLang="ja-JP" b="1" dirty="0">
                  <a:solidFill>
                    <a:srgbClr val="FFFFFF"/>
                  </a:solidFill>
                </a:rPr>
                <a:t> rad/Hz</a:t>
              </a:r>
              <a:r>
                <a:rPr lang="en-US" altLang="ja-JP" b="1" baseline="30000" dirty="0">
                  <a:solidFill>
                    <a:srgbClr val="FFFFFF"/>
                  </a:solidFill>
                </a:rPr>
                <a:t>1/2</a:t>
              </a:r>
            </a:p>
          </p:txBody>
        </p:sp>
        <p:sp>
          <p:nvSpPr>
            <p:cNvPr id="577588" name="AutoShape 1076"/>
            <p:cNvSpPr>
              <a:spLocks noChangeAspect="1" noChangeArrowheads="1"/>
            </p:cNvSpPr>
            <p:nvPr/>
          </p:nvSpPr>
          <p:spPr bwMode="auto">
            <a:xfrm>
              <a:off x="1363662" y="5784868"/>
              <a:ext cx="173038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FFFF99">
                <a:alpha val="10000"/>
              </a:srgbClr>
            </a:solidFill>
            <a:ln w="3175">
              <a:solidFill>
                <a:srgbClr val="FF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577589" name="Rectangle 1077"/>
            <p:cNvSpPr>
              <a:spLocks noChangeArrowheads="1"/>
            </p:cNvSpPr>
            <p:nvPr/>
          </p:nvSpPr>
          <p:spPr bwMode="auto">
            <a:xfrm>
              <a:off x="1506537" y="5672137"/>
              <a:ext cx="3252788" cy="4247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1" dirty="0">
                  <a:solidFill>
                    <a:srgbClr val="FFFFCC"/>
                  </a:solidFill>
                </a:rPr>
                <a:t>高周波数帯</a:t>
              </a:r>
              <a:r>
                <a:rPr lang="ja-JP" altLang="en-US" b="1" dirty="0">
                  <a:solidFill>
                    <a:srgbClr val="F8F8F8"/>
                  </a:solidFill>
                </a:rPr>
                <a:t>での感度の向上</a:t>
              </a:r>
              <a:endParaRPr lang="ja-JP" altLang="en-US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角丸四角形 43"/>
            <p:cNvSpPr/>
            <p:nvPr/>
          </p:nvSpPr>
          <p:spPr bwMode="auto">
            <a:xfrm>
              <a:off x="5072066" y="3429000"/>
              <a:ext cx="3714776" cy="3000396"/>
            </a:xfrm>
            <a:prstGeom prst="roundRect">
              <a:avLst>
                <a:gd name="adj" fmla="val 2073"/>
              </a:avLst>
            </a:prstGeom>
            <a:solidFill>
              <a:srgbClr val="F8F8F8">
                <a:alpha val="9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45" name="Picture 1040" descr="IF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44100" y="3305121"/>
              <a:ext cx="3534761" cy="298931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67930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71538" y="2571744"/>
            <a:ext cx="7143800" cy="3857652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84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到達感度の見積もり</a:t>
            </a:r>
          </a:p>
        </p:txBody>
      </p:sp>
      <p:sp>
        <p:nvSpPr>
          <p:cNvPr id="18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84753" name="Picture 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2482850"/>
            <a:ext cx="6197600" cy="3976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84718" name="Rectangle 14"/>
          <p:cNvSpPr>
            <a:spLocks noChangeArrowheads="1"/>
          </p:cNvSpPr>
          <p:nvPr/>
        </p:nvSpPr>
        <p:spPr bwMode="auto">
          <a:xfrm rot="-2533858">
            <a:off x="5940425" y="3602038"/>
            <a:ext cx="1655763" cy="260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 dirty="0">
                <a:solidFill>
                  <a:srgbClr val="99CC00"/>
                </a:solidFill>
              </a:rPr>
              <a:t> (Aug.8, 2008)</a:t>
            </a:r>
            <a:endParaRPr lang="en-US" altLang="ja-JP" sz="1000" b="1" dirty="0">
              <a:solidFill>
                <a:srgbClr val="99CC00"/>
              </a:solidFill>
              <a:sym typeface="Wingdings" pitchFamily="2" charset="2"/>
            </a:endParaRPr>
          </a:p>
        </p:txBody>
      </p:sp>
      <p:sp>
        <p:nvSpPr>
          <p:cNvPr id="584731" name="AutoShape 27"/>
          <p:cNvSpPr>
            <a:spLocks noChangeArrowheads="1"/>
          </p:cNvSpPr>
          <p:nvPr/>
        </p:nvSpPr>
        <p:spPr bwMode="auto">
          <a:xfrm>
            <a:off x="3254394" y="2054693"/>
            <a:ext cx="228600" cy="304800"/>
          </a:xfrm>
          <a:prstGeom prst="roundRect">
            <a:avLst>
              <a:gd name="adj" fmla="val 4208"/>
            </a:avLst>
          </a:prstGeom>
          <a:solidFill>
            <a:srgbClr val="CCFFCC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4732" name="AutoShape 28"/>
          <p:cNvSpPr>
            <a:spLocks noChangeArrowheads="1"/>
          </p:cNvSpPr>
          <p:nvPr/>
        </p:nvSpPr>
        <p:spPr bwMode="auto">
          <a:xfrm>
            <a:off x="1582770" y="1981668"/>
            <a:ext cx="865187" cy="415925"/>
          </a:xfrm>
          <a:prstGeom prst="roundRect">
            <a:avLst>
              <a:gd name="adj" fmla="val 4208"/>
            </a:avLst>
          </a:prstGeom>
          <a:solidFill>
            <a:srgbClr val="FFFF99">
              <a:alpha val="20000"/>
            </a:srgbClr>
          </a:solidFill>
          <a:ln w="635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584736" name="Picture 3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rcRect/>
          <a:stretch>
            <a:fillRect/>
          </a:stretch>
        </p:blipFill>
        <p:spPr bwMode="auto">
          <a:xfrm>
            <a:off x="1601809" y="2019768"/>
            <a:ext cx="2009775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84737" name="Rectangle 33"/>
          <p:cNvSpPr>
            <a:spLocks noChangeArrowheads="1"/>
          </p:cNvSpPr>
          <p:nvPr/>
        </p:nvSpPr>
        <p:spPr bwMode="auto">
          <a:xfrm>
            <a:off x="4967320" y="973605"/>
            <a:ext cx="3176580" cy="3973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高周波数</a:t>
            </a:r>
            <a:r>
              <a:rPr lang="en-US" altLang="ja-JP" sz="2000" b="1" dirty="0">
                <a:solidFill>
                  <a:srgbClr val="F8F8F8"/>
                </a:solidFill>
              </a:rPr>
              <a:t>: </a:t>
            </a:r>
            <a:r>
              <a:rPr lang="ja-JP" altLang="en-US" sz="2000" b="1" dirty="0">
                <a:solidFill>
                  <a:srgbClr val="F8F8F8"/>
                </a:solidFill>
              </a:rPr>
              <a:t>センサ雑音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sp>
        <p:nvSpPr>
          <p:cNvPr id="584742" name="Rectangle 38"/>
          <p:cNvSpPr>
            <a:spLocks noChangeArrowheads="1"/>
          </p:cNvSpPr>
          <p:nvPr/>
        </p:nvSpPr>
        <p:spPr bwMode="auto">
          <a:xfrm>
            <a:off x="1079532" y="857232"/>
            <a:ext cx="2808288" cy="3973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低周波数</a:t>
            </a:r>
            <a:r>
              <a:rPr lang="en-US" altLang="ja-JP" sz="2000" b="1" dirty="0">
                <a:solidFill>
                  <a:srgbClr val="F8F8F8"/>
                </a:solidFill>
              </a:rPr>
              <a:t>: </a:t>
            </a:r>
            <a:r>
              <a:rPr lang="ja-JP" altLang="en-US" sz="2000" b="1" dirty="0">
                <a:solidFill>
                  <a:srgbClr val="F8F8F8"/>
                </a:solidFill>
              </a:rPr>
              <a:t>熱雑音</a:t>
            </a:r>
            <a:endParaRPr lang="ja-JP" altLang="en-US" b="1" dirty="0">
              <a:solidFill>
                <a:srgbClr val="F8F8F8"/>
              </a:solidFill>
            </a:endParaRPr>
          </a:p>
        </p:txBody>
      </p:sp>
      <p:sp>
        <p:nvSpPr>
          <p:cNvPr id="584743" name="Rectangle 39"/>
          <p:cNvSpPr>
            <a:spLocks noChangeArrowheads="1"/>
          </p:cNvSpPr>
          <p:nvPr/>
        </p:nvSpPr>
        <p:spPr bwMode="auto">
          <a:xfrm>
            <a:off x="1150970" y="1254585"/>
            <a:ext cx="3743325" cy="628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C0C0C0"/>
                </a:solidFill>
              </a:rPr>
              <a:t>有限温度の熱浴 </a:t>
            </a:r>
            <a:r>
              <a:rPr lang="en-US" altLang="ja-JP" sz="1600" b="1" dirty="0">
                <a:solidFill>
                  <a:srgbClr val="C0C0C0"/>
                </a:solidFill>
              </a:rPr>
              <a:t>+ </a:t>
            </a:r>
            <a:r>
              <a:rPr lang="ja-JP" altLang="en-US" sz="1600" b="1" dirty="0">
                <a:solidFill>
                  <a:srgbClr val="C0C0C0"/>
                </a:solidFill>
              </a:rPr>
              <a:t>機械損失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C0C0C0"/>
                </a:solidFill>
              </a:rPr>
              <a:t>    </a:t>
            </a:r>
            <a:r>
              <a:rPr lang="ja-JP" altLang="en-US" sz="1600" b="1" dirty="0">
                <a:solidFill>
                  <a:srgbClr val="C0C0C0"/>
                </a:solidFill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0C0C0"/>
                </a:solidFill>
              </a:rPr>
              <a:t>揺動力 </a:t>
            </a:r>
            <a:r>
              <a:rPr lang="en-US" altLang="zh-TW" sz="1600" b="1" dirty="0">
                <a:solidFill>
                  <a:srgbClr val="C0C0C0"/>
                </a:solidFill>
              </a:rPr>
              <a:t>(</a:t>
            </a:r>
            <a:r>
              <a:rPr lang="zh-TW" altLang="en-US" sz="1600" b="1" dirty="0">
                <a:solidFill>
                  <a:srgbClr val="C0C0C0"/>
                </a:solidFill>
              </a:rPr>
              <a:t>揺動散逸定理</a:t>
            </a:r>
            <a:r>
              <a:rPr lang="en-US" altLang="zh-TW" sz="1600" b="1" dirty="0">
                <a:solidFill>
                  <a:srgbClr val="C0C0C0"/>
                </a:solidFill>
              </a:rPr>
              <a:t>)</a:t>
            </a:r>
            <a:endParaRPr lang="en-US" altLang="ja-JP" sz="1600" b="1" dirty="0">
              <a:solidFill>
                <a:srgbClr val="C0C0C0"/>
              </a:solidFill>
            </a:endParaRPr>
          </a:p>
        </p:txBody>
      </p:sp>
      <p:sp>
        <p:nvSpPr>
          <p:cNvPr id="584744" name="Rectangle 40"/>
          <p:cNvSpPr>
            <a:spLocks noChangeArrowheads="1"/>
          </p:cNvSpPr>
          <p:nvPr/>
        </p:nvSpPr>
        <p:spPr bwMode="auto">
          <a:xfrm>
            <a:off x="5154671" y="1468899"/>
            <a:ext cx="3743325" cy="6340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 b="1" dirty="0">
                <a:solidFill>
                  <a:srgbClr val="C0C0C0"/>
                </a:solidFill>
              </a:rPr>
              <a:t>角度読取り装置の雑音　 </a:t>
            </a:r>
            <a:endParaRPr lang="en-US" altLang="ja-JP" sz="1600" b="1" baseline="30000" dirty="0">
              <a:solidFill>
                <a:srgbClr val="C0C0C0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b="1" dirty="0"/>
              <a:t>      </a:t>
            </a:r>
            <a:r>
              <a:rPr lang="ja-JP" altLang="en-US" sz="1600" b="1" dirty="0">
                <a:solidFill>
                  <a:srgbClr val="FFFFCC"/>
                </a:solidFill>
              </a:rPr>
              <a:t>干渉計    </a:t>
            </a:r>
            <a:r>
              <a:rPr lang="en-US" altLang="ja-JP" sz="1600" b="1" dirty="0">
                <a:solidFill>
                  <a:srgbClr val="FFFFCC"/>
                </a:solidFill>
              </a:rPr>
              <a:t>&lt;10</a:t>
            </a:r>
            <a:r>
              <a:rPr lang="en-US" altLang="ja-JP" sz="1600" b="1" baseline="30000" dirty="0">
                <a:solidFill>
                  <a:srgbClr val="FFFFCC"/>
                </a:solidFill>
              </a:rPr>
              <a:t>-14</a:t>
            </a:r>
            <a:r>
              <a:rPr lang="en-US" altLang="ja-JP" sz="1600" b="1" dirty="0">
                <a:solidFill>
                  <a:srgbClr val="FFFFCC"/>
                </a:solidFill>
              </a:rPr>
              <a:t> rad/Hz</a:t>
            </a:r>
            <a:r>
              <a:rPr lang="en-US" altLang="ja-JP" sz="1600" b="1" baseline="30000" dirty="0">
                <a:solidFill>
                  <a:srgbClr val="FFFFCC"/>
                </a:solidFill>
              </a:rPr>
              <a:t>1/2</a:t>
            </a:r>
          </a:p>
        </p:txBody>
      </p:sp>
      <p:sp>
        <p:nvSpPr>
          <p:cNvPr id="584749" name="Rectangle 45"/>
          <p:cNvSpPr>
            <a:spLocks noChangeArrowheads="1"/>
          </p:cNvSpPr>
          <p:nvPr/>
        </p:nvSpPr>
        <p:spPr bwMode="auto">
          <a:xfrm>
            <a:off x="7091363" y="4822825"/>
            <a:ext cx="1296987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 dirty="0">
                <a:solidFill>
                  <a:srgbClr val="008000"/>
                </a:solidFill>
              </a:rPr>
              <a:t>最終目標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 dirty="0">
                <a:solidFill>
                  <a:srgbClr val="008000"/>
                </a:solidFill>
              </a:rPr>
              <a:t> </a:t>
            </a:r>
            <a:r>
              <a:rPr kumimoji="0" lang="en-US" altLang="ja-JP" sz="1400" b="1" dirty="0">
                <a:solidFill>
                  <a:srgbClr val="008000"/>
                </a:solidFill>
              </a:rPr>
              <a:t>(</a:t>
            </a:r>
            <a:r>
              <a:rPr kumimoji="0" lang="ja-JP" altLang="en-US" sz="1400" b="1" dirty="0">
                <a:solidFill>
                  <a:srgbClr val="008000"/>
                </a:solidFill>
              </a:rPr>
              <a:t>感度限界</a:t>
            </a:r>
            <a:r>
              <a:rPr kumimoji="0" lang="en-US" altLang="ja-JP" sz="1400" b="1" dirty="0">
                <a:solidFill>
                  <a:srgbClr val="008000"/>
                </a:solidFill>
              </a:rPr>
              <a:t>)</a:t>
            </a:r>
            <a:endParaRPr lang="en-US" altLang="ja-JP" sz="1400" b="1" dirty="0">
              <a:solidFill>
                <a:srgbClr val="008000"/>
              </a:solidFill>
              <a:sym typeface="Wingdings" pitchFamily="2" charset="2"/>
            </a:endParaRPr>
          </a:p>
        </p:txBody>
      </p:sp>
      <p:sp>
        <p:nvSpPr>
          <p:cNvPr id="584750" name="Line 46"/>
          <p:cNvSpPr>
            <a:spLocks noChangeShapeType="1"/>
          </p:cNvSpPr>
          <p:nvPr/>
        </p:nvSpPr>
        <p:spPr bwMode="auto">
          <a:xfrm flipH="1" flipV="1">
            <a:off x="6731000" y="4822825"/>
            <a:ext cx="431800" cy="1444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05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39"/>
          <p:cNvSpPr>
            <a:spLocks noChangeArrowheads="1"/>
          </p:cNvSpPr>
          <p:nvPr/>
        </p:nvSpPr>
        <p:spPr bwMode="auto">
          <a:xfrm>
            <a:off x="4643438" y="1359557"/>
            <a:ext cx="2857520" cy="1252932"/>
          </a:xfrm>
          <a:prstGeom prst="roundRect">
            <a:avLst>
              <a:gd name="adj" fmla="val 8616"/>
            </a:avLst>
          </a:prstGeom>
          <a:solidFill>
            <a:srgbClr val="CCFFCC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8" name="AutoShape 939"/>
          <p:cNvSpPr>
            <a:spLocks noChangeArrowheads="1"/>
          </p:cNvSpPr>
          <p:nvPr/>
        </p:nvSpPr>
        <p:spPr bwMode="auto">
          <a:xfrm>
            <a:off x="785787" y="1430995"/>
            <a:ext cx="3071833" cy="1214446"/>
          </a:xfrm>
          <a:prstGeom prst="roundRect">
            <a:avLst>
              <a:gd name="adj" fmla="val 8616"/>
            </a:avLst>
          </a:prstGeom>
          <a:solidFill>
            <a:srgbClr val="99C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階層性問題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8596" y="857232"/>
            <a:ext cx="778671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階層性問題 </a:t>
            </a:r>
            <a:r>
              <a:rPr lang="ja-JP" altLang="en-US" dirty="0" smtClean="0">
                <a:solidFill>
                  <a:srgbClr val="F8F8F8"/>
                </a:solidFill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</a:rPr>
              <a:t>(</a:t>
            </a:r>
            <a:r>
              <a:rPr lang="en-US" altLang="ja-JP" dirty="0">
                <a:solidFill>
                  <a:srgbClr val="F8F8F8"/>
                </a:solidFill>
              </a:rPr>
              <a:t>Hierarchy Problem</a:t>
            </a:r>
            <a:r>
              <a:rPr lang="en-US" altLang="ja-JP" dirty="0" smtClean="0">
                <a:solidFill>
                  <a:srgbClr val="F8F8F8"/>
                </a:solidFill>
              </a:rPr>
              <a:t>)</a:t>
            </a:r>
            <a:r>
              <a:rPr lang="en-US" altLang="ja-JP" sz="2000" dirty="0" smtClean="0">
                <a:solidFill>
                  <a:srgbClr val="F8F8F8"/>
                </a:solidFill>
              </a:rPr>
              <a:t> :  </a:t>
            </a:r>
            <a:r>
              <a:rPr lang="ja-JP" altLang="en-US" sz="2000" dirty="0" smtClean="0">
                <a:solidFill>
                  <a:srgbClr val="F8F8F8"/>
                </a:solidFill>
              </a:rPr>
              <a:t>重力</a:t>
            </a:r>
            <a:r>
              <a:rPr lang="ja-JP" altLang="en-US" sz="2000" dirty="0">
                <a:solidFill>
                  <a:srgbClr val="F8F8F8"/>
                </a:solidFill>
              </a:rPr>
              <a:t>だけ</a:t>
            </a:r>
            <a:r>
              <a:rPr lang="ja-JP" altLang="en-US" sz="2000" dirty="0" smtClean="0">
                <a:solidFill>
                  <a:srgbClr val="F8F8F8"/>
                </a:solidFill>
              </a:rPr>
              <a:t>が極端</a:t>
            </a:r>
            <a:r>
              <a:rPr lang="ja-JP" altLang="en-US" sz="2000" dirty="0">
                <a:solidFill>
                  <a:srgbClr val="F8F8F8"/>
                </a:solidFill>
              </a:rPr>
              <a:t>に弱い</a:t>
            </a:r>
            <a:endParaRPr lang="ja-JP" altLang="en-US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00100" y="1430995"/>
            <a:ext cx="207170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プランク質量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643438" y="1534029"/>
            <a:ext cx="285752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電弱相互作用のスケール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7" name="図 1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5000628" y="2072022"/>
            <a:ext cx="2322205" cy="326153"/>
          </a:xfrm>
          <a:prstGeom prst="rect">
            <a:avLst/>
          </a:prstGeom>
          <a:noFill/>
        </p:spPr>
      </p:pic>
      <p:pic>
        <p:nvPicPr>
          <p:cNvPr id="25" name="図 24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918687" y="1910482"/>
            <a:ext cx="2796057" cy="656714"/>
          </a:xfrm>
          <a:prstGeom prst="rect">
            <a:avLst/>
          </a:prstGeom>
          <a:noFill/>
        </p:spPr>
      </p:pic>
      <p:grpSp>
        <p:nvGrpSpPr>
          <p:cNvPr id="6" name="グループ化 29"/>
          <p:cNvGrpSpPr/>
          <p:nvPr/>
        </p:nvGrpSpPr>
        <p:grpSpPr>
          <a:xfrm>
            <a:off x="785786" y="2859755"/>
            <a:ext cx="7858148" cy="1766594"/>
            <a:chOff x="785786" y="2859755"/>
            <a:chExt cx="7858148" cy="1766594"/>
          </a:xfrm>
        </p:grpSpPr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785786" y="3214686"/>
              <a:ext cx="7072330" cy="67159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dirty="0" smtClean="0">
                  <a:solidFill>
                    <a:srgbClr val="F8F8F8"/>
                  </a:solidFill>
                  <a:sym typeface="Wingdings" pitchFamily="2" charset="2"/>
                </a:rPr>
                <a:t>大きな余剰次元  </a:t>
              </a:r>
              <a:r>
                <a:rPr lang="en-US" altLang="ja-JP" dirty="0" smtClean="0">
                  <a:solidFill>
                    <a:srgbClr val="F8F8F8"/>
                  </a:solidFill>
                  <a:sym typeface="Wingdings" pitchFamily="2" charset="2"/>
                </a:rPr>
                <a:t>(large extra dimensions)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dirty="0" smtClean="0">
                  <a:solidFill>
                    <a:srgbClr val="F8F8F8"/>
                  </a:solidFill>
                  <a:sym typeface="Wingdings" pitchFamily="2" charset="2"/>
                </a:rPr>
                <a:t>                       </a:t>
              </a:r>
              <a:r>
                <a:rPr lang="ja-JP" altLang="en-US" dirty="0" smtClean="0">
                  <a:solidFill>
                    <a:srgbClr val="F8F8F8"/>
                  </a:solidFill>
                  <a:sym typeface="Wingdings" pitchFamily="2" charset="2"/>
                </a:rPr>
                <a:t>の存在で説明できる可能性</a:t>
              </a:r>
              <a:endParaRPr lang="ja-JP" altLang="en-US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27" name="AutoShape 14"/>
            <p:cNvSpPr>
              <a:spLocks noChangeArrowheads="1"/>
            </p:cNvSpPr>
            <p:nvPr/>
          </p:nvSpPr>
          <p:spPr bwMode="auto">
            <a:xfrm rot="5400000">
              <a:off x="2035534" y="2776801"/>
              <a:ext cx="238933" cy="404842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CCECFF">
                <a:alpha val="2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solidFill>
                  <a:srgbClr val="F8F8F8"/>
                </a:solidFill>
              </a:endParaRPr>
            </a:p>
          </p:txBody>
        </p:sp>
        <p:sp>
          <p:nvSpPr>
            <p:cNvPr id="28" name="Rectangle 7">
              <a:hlinkClick r:id="rId10" action="ppaction://hlinkfile"/>
            </p:cNvPr>
            <p:cNvSpPr>
              <a:spLocks noChangeArrowheads="1"/>
            </p:cNvSpPr>
            <p:nvPr/>
          </p:nvSpPr>
          <p:spPr bwMode="auto">
            <a:xfrm>
              <a:off x="5929322" y="3357562"/>
              <a:ext cx="2714612" cy="4985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N. </a:t>
              </a:r>
              <a:r>
                <a:rPr lang="en-US" altLang="ja-JP" sz="1200" b="1" dirty="0" err="1" smtClean="0">
                  <a:solidFill>
                    <a:srgbClr val="C0C0C0"/>
                  </a:solidFill>
                  <a:sym typeface="Wingdings" pitchFamily="2" charset="2"/>
                </a:rPr>
                <a:t>Arkani-Hamed</a:t>
              </a: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, et al.,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b="1" dirty="0" smtClean="0">
                  <a:solidFill>
                    <a:srgbClr val="C0C0C0"/>
                  </a:solidFill>
                  <a:sym typeface="Wingdings" pitchFamily="2" charset="2"/>
                </a:rPr>
                <a:t> Phys. Lett. B 429 (1998) 263</a:t>
              </a:r>
              <a:endParaRPr lang="ja-JP" altLang="en-US" sz="1200" b="1" dirty="0">
                <a:solidFill>
                  <a:srgbClr val="C0C0C0"/>
                </a:solidFill>
                <a:sym typeface="Wingdings" pitchFamily="2" charset="2"/>
              </a:endParaRP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1285852" y="3929066"/>
              <a:ext cx="4786346" cy="33637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 smtClean="0">
                  <a:solidFill>
                    <a:srgbClr val="F8F8F8"/>
                  </a:solidFill>
                  <a:sym typeface="Wingdings" pitchFamily="2" charset="2"/>
                </a:rPr>
                <a:t>重力だけが</a:t>
              </a:r>
              <a:r>
                <a:rPr lang="en-US" altLang="ja-JP" sz="1600" dirty="0" smtClean="0">
                  <a:solidFill>
                    <a:srgbClr val="F8F8F8"/>
                  </a:solidFill>
                  <a:sym typeface="Wingdings" pitchFamily="2" charset="2"/>
                </a:rPr>
                <a:t>, </a:t>
              </a:r>
              <a:r>
                <a:rPr lang="ja-JP" altLang="en-US" sz="1600" dirty="0" smtClean="0">
                  <a:solidFill>
                    <a:srgbClr val="F8F8F8"/>
                  </a:solidFill>
                  <a:sym typeface="Wingdings" pitchFamily="2" charset="2"/>
                </a:rPr>
                <a:t>余剰次元に伝搬できる</a:t>
              </a:r>
              <a:endParaRPr lang="ja-JP" altLang="en-US" sz="16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1285852" y="4286256"/>
              <a:ext cx="5214974" cy="3400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 smtClean="0">
                  <a:solidFill>
                    <a:srgbClr val="F8F8F8"/>
                  </a:solidFill>
                  <a:sym typeface="Wingdings" pitchFamily="2" charset="2"/>
                </a:rPr>
                <a:t>4+n</a:t>
              </a:r>
              <a:r>
                <a:rPr lang="ja-JP" altLang="en-US" sz="1600" dirty="0" smtClean="0">
                  <a:solidFill>
                    <a:srgbClr val="F8F8F8"/>
                  </a:solidFill>
                  <a:sym typeface="Wingdings" pitchFamily="2" charset="2"/>
                </a:rPr>
                <a:t>次元のガウスの法則 </a:t>
              </a:r>
              <a:r>
                <a:rPr lang="en-US" altLang="ja-JP" sz="16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600" dirty="0" smtClean="0">
                  <a:solidFill>
                    <a:srgbClr val="F8F8F8"/>
                  </a:solidFill>
                  <a:sym typeface="Wingdings" pitchFamily="2" charset="2"/>
                </a:rPr>
                <a:t>実効的なプランク質量</a:t>
              </a:r>
              <a:endParaRPr lang="ja-JP" altLang="en-US" sz="16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</p:grpSp>
      <p:sp>
        <p:nvSpPr>
          <p:cNvPr id="51" name="左右矢印 50"/>
          <p:cNvSpPr/>
          <p:nvPr/>
        </p:nvSpPr>
        <p:spPr bwMode="auto">
          <a:xfrm>
            <a:off x="4071934" y="1931061"/>
            <a:ext cx="357190" cy="285752"/>
          </a:xfrm>
          <a:prstGeom prst="leftRightArrow">
            <a:avLst/>
          </a:pr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solidFill>
                <a:srgbClr val="F8F8F8"/>
              </a:solidFill>
            </a:endParaRPr>
          </a:p>
        </p:txBody>
      </p:sp>
      <p:grpSp>
        <p:nvGrpSpPr>
          <p:cNvPr id="7" name="グループ化 30"/>
          <p:cNvGrpSpPr/>
          <p:nvPr/>
        </p:nvGrpSpPr>
        <p:grpSpPr>
          <a:xfrm>
            <a:off x="1500166" y="4643446"/>
            <a:ext cx="5572164" cy="1714512"/>
            <a:chOff x="1500166" y="4643446"/>
            <a:chExt cx="5572164" cy="1714512"/>
          </a:xfrm>
        </p:grpSpPr>
        <p:sp>
          <p:nvSpPr>
            <p:cNvPr id="43" name="AutoShape 939"/>
            <p:cNvSpPr>
              <a:spLocks noChangeArrowheads="1"/>
            </p:cNvSpPr>
            <p:nvPr/>
          </p:nvSpPr>
          <p:spPr bwMode="auto">
            <a:xfrm>
              <a:off x="1500166" y="4643446"/>
              <a:ext cx="5572164" cy="1714512"/>
            </a:xfrm>
            <a:prstGeom prst="roundRect">
              <a:avLst>
                <a:gd name="adj" fmla="val 8616"/>
              </a:avLst>
            </a:prstGeom>
            <a:solidFill>
              <a:srgbClr val="FFFFFF">
                <a:alpha val="1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4786282" y="5715016"/>
              <a:ext cx="2214610" cy="60843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 smtClean="0">
                  <a:solidFill>
                    <a:srgbClr val="F8F8F8"/>
                  </a:solidFill>
                  <a:sym typeface="Wingdings" pitchFamily="2" charset="2"/>
                </a:rPr>
                <a:t>n=1, R ~ 10</a:t>
              </a:r>
              <a:r>
                <a:rPr lang="en-US" altLang="ja-JP" sz="1600" baseline="30000" dirty="0" smtClean="0">
                  <a:solidFill>
                    <a:srgbClr val="F8F8F8"/>
                  </a:solidFill>
                  <a:sym typeface="Wingdings" pitchFamily="2" charset="2"/>
                </a:rPr>
                <a:t>11</a:t>
              </a:r>
              <a:r>
                <a:rPr lang="en-US" altLang="ja-JP" sz="1600" dirty="0" smtClean="0">
                  <a:solidFill>
                    <a:srgbClr val="F8F8F8"/>
                  </a:solidFill>
                  <a:sym typeface="Wingdings" pitchFamily="2" charset="2"/>
                </a:rPr>
                <a:t> m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 smtClean="0">
                  <a:solidFill>
                    <a:srgbClr val="CCFFCC"/>
                  </a:solidFill>
                  <a:sym typeface="Wingdings" pitchFamily="2" charset="2"/>
                </a:rPr>
                <a:t>n=2, R ~ 10</a:t>
              </a:r>
              <a:r>
                <a:rPr lang="en-US" altLang="ja-JP" sz="1600" baseline="30000" dirty="0" smtClean="0">
                  <a:solidFill>
                    <a:srgbClr val="CCFFCC"/>
                  </a:solidFill>
                  <a:sym typeface="Wingdings" pitchFamily="2" charset="2"/>
                </a:rPr>
                <a:t>-4</a:t>
              </a:r>
              <a:r>
                <a:rPr lang="en-US" altLang="ja-JP" sz="1600" dirty="0" smtClean="0">
                  <a:solidFill>
                    <a:srgbClr val="CCFFCC"/>
                  </a:solidFill>
                  <a:sym typeface="Wingdings" pitchFamily="2" charset="2"/>
                </a:rPr>
                <a:t> m</a:t>
              </a:r>
              <a:endParaRPr lang="ja-JP" altLang="en-US" sz="1600" dirty="0">
                <a:solidFill>
                  <a:srgbClr val="CCFFCC"/>
                </a:solidFill>
                <a:sym typeface="Wingdings" pitchFamily="2" charset="2"/>
              </a:endParaRPr>
            </a:p>
          </p:txBody>
        </p:sp>
        <p:sp>
          <p:nvSpPr>
            <p:cNvPr id="40" name="Rectangle 7"/>
            <p:cNvSpPr>
              <a:spLocks noChangeArrowheads="1"/>
            </p:cNvSpPr>
            <p:nvPr/>
          </p:nvSpPr>
          <p:spPr bwMode="auto">
            <a:xfrm>
              <a:off x="4714876" y="4957067"/>
              <a:ext cx="2214578" cy="305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 dirty="0" smtClean="0">
                  <a:solidFill>
                    <a:srgbClr val="F8F8F8"/>
                  </a:solidFill>
                  <a:sym typeface="Wingdings" pitchFamily="2" charset="2"/>
                </a:rPr>
                <a:t>余剰次元のスケール</a:t>
              </a:r>
              <a:endParaRPr lang="ja-JP" altLang="en-US" sz="14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2" name="AutoShape 8"/>
            <p:cNvSpPr>
              <a:spLocks noChangeAspect="1" noChangeArrowheads="1"/>
            </p:cNvSpPr>
            <p:nvPr/>
          </p:nvSpPr>
          <p:spPr bwMode="auto">
            <a:xfrm rot="-1800000">
              <a:off x="4213702" y="5643578"/>
              <a:ext cx="173038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FFFFFF">
                <a:alpha val="10000"/>
              </a:srgbClr>
            </a:solidFill>
            <a:ln w="31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34" name="図 33" descr="txp_fig.bmp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1597270" y="4786322"/>
              <a:ext cx="2588081" cy="370198"/>
            </a:xfrm>
            <a:prstGeom prst="rect">
              <a:avLst/>
            </a:prstGeom>
            <a:noFill/>
          </p:spPr>
        </p:pic>
        <p:pic>
          <p:nvPicPr>
            <p:cNvPr id="37" name="図 36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4493419" y="5360354"/>
              <a:ext cx="2436035" cy="274344"/>
            </a:xfrm>
            <a:prstGeom prst="rect">
              <a:avLst/>
            </a:prstGeom>
            <a:noFill/>
          </p:spPr>
        </p:pic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2928926" y="5314257"/>
              <a:ext cx="1071570" cy="305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F8F8F8"/>
                  </a:solidFill>
                  <a:sym typeface="Wingdings" pitchFamily="2" charset="2"/>
                </a:rPr>
                <a:t>4+n</a:t>
              </a:r>
              <a:r>
                <a:rPr lang="ja-JP" altLang="en-US" sz="1400" dirty="0" smtClean="0">
                  <a:solidFill>
                    <a:srgbClr val="F8F8F8"/>
                  </a:solidFill>
                  <a:sym typeface="Wingdings" pitchFamily="2" charset="2"/>
                </a:rPr>
                <a:t>次元</a:t>
              </a:r>
              <a:endParaRPr lang="ja-JP" altLang="en-US" sz="14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1928794" y="5266287"/>
              <a:ext cx="1071570" cy="305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dirty="0" smtClean="0">
                  <a:solidFill>
                    <a:srgbClr val="F8F8F8"/>
                  </a:solidFill>
                  <a:sym typeface="Wingdings" pitchFamily="2" charset="2"/>
                </a:rPr>
                <a:t>4</a:t>
              </a:r>
              <a:r>
                <a:rPr lang="ja-JP" altLang="en-US" sz="1400" dirty="0" smtClean="0">
                  <a:solidFill>
                    <a:srgbClr val="F8F8F8"/>
                  </a:solidFill>
                  <a:sym typeface="Wingdings" pitchFamily="2" charset="2"/>
                </a:rPr>
                <a:t>次元</a:t>
              </a:r>
              <a:endParaRPr lang="ja-JP" altLang="en-US" sz="14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 bwMode="auto">
            <a:xfrm rot="16200000" flipV="1">
              <a:off x="1929588" y="5144306"/>
              <a:ext cx="142082" cy="142082"/>
            </a:xfrm>
            <a:prstGeom prst="line">
              <a:avLst/>
            </a:prstGeom>
            <a:solidFill>
              <a:srgbClr val="99CCFF">
                <a:alpha val="50000"/>
              </a:srgbClr>
            </a:solidFill>
            <a:ln w="254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9" name="直線コネクタ 48"/>
            <p:cNvCxnSpPr/>
            <p:nvPr/>
          </p:nvCxnSpPr>
          <p:spPr bwMode="auto">
            <a:xfrm rot="16200000" flipV="1">
              <a:off x="3036085" y="5179232"/>
              <a:ext cx="214313" cy="142875"/>
            </a:xfrm>
            <a:prstGeom prst="line">
              <a:avLst/>
            </a:prstGeom>
            <a:solidFill>
              <a:srgbClr val="99CCFF">
                <a:alpha val="50000"/>
              </a:srgbClr>
            </a:solidFill>
            <a:ln w="25400" cap="flat" cmpd="sng" algn="ctr">
              <a:solidFill>
                <a:srgbClr val="EAEAEA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pic>
          <p:nvPicPr>
            <p:cNvPr id="54" name="図 53" descr="txp_fig.bmp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2040888" y="5797114"/>
              <a:ext cx="2031046" cy="34653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422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AutoShape 2"/>
          <p:cNvSpPr>
            <a:spLocks noChangeArrowheads="1"/>
          </p:cNvSpPr>
          <p:nvPr/>
        </p:nvSpPr>
        <p:spPr bwMode="auto">
          <a:xfrm>
            <a:off x="539750" y="1773238"/>
            <a:ext cx="3671888" cy="4392612"/>
          </a:xfrm>
          <a:prstGeom prst="roundRect">
            <a:avLst>
              <a:gd name="adj" fmla="val 3264"/>
            </a:avLst>
          </a:prstGeom>
          <a:solidFill>
            <a:srgbClr val="99C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5" name="角丸四角形 24"/>
          <p:cNvSpPr/>
          <p:nvPr/>
        </p:nvSpPr>
        <p:spPr bwMode="auto">
          <a:xfrm>
            <a:off x="4286248" y="3000372"/>
            <a:ext cx="4857752" cy="3143272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ポテンシャル補正項に対する精度</a:t>
            </a:r>
          </a:p>
        </p:txBody>
      </p:sp>
      <p:sp>
        <p:nvSpPr>
          <p:cNvPr id="2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70416" name="Rectangle 48"/>
          <p:cNvSpPr>
            <a:spLocks noChangeArrowheads="1"/>
          </p:cNvSpPr>
          <p:nvPr/>
        </p:nvSpPr>
        <p:spPr bwMode="auto">
          <a:xfrm>
            <a:off x="7524750" y="3141663"/>
            <a:ext cx="719138" cy="2447925"/>
          </a:xfrm>
          <a:prstGeom prst="rect">
            <a:avLst/>
          </a:prstGeom>
          <a:solidFill>
            <a:srgbClr val="CCFFCC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70373" name="Rectangle 5"/>
          <p:cNvSpPr>
            <a:spLocks noChangeArrowheads="1"/>
          </p:cNvSpPr>
          <p:nvPr/>
        </p:nvSpPr>
        <p:spPr bwMode="auto">
          <a:xfrm>
            <a:off x="395288" y="817069"/>
            <a:ext cx="457200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ポテンシャル補正項の定量的評価</a:t>
            </a:r>
            <a:endParaRPr lang="ja-JP" altLang="en-US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0374" name="Rectangle 6"/>
          <p:cNvSpPr>
            <a:spLocks noChangeArrowheads="1"/>
          </p:cNvSpPr>
          <p:nvPr/>
        </p:nvSpPr>
        <p:spPr bwMode="auto">
          <a:xfrm>
            <a:off x="539750" y="1276155"/>
            <a:ext cx="129540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>
                <a:solidFill>
                  <a:srgbClr val="F8F8F8"/>
                </a:solidFill>
              </a:rPr>
              <a:t>初期目標 </a:t>
            </a:r>
            <a:r>
              <a:rPr lang="en-US" altLang="ja-JP" b="1" dirty="0">
                <a:solidFill>
                  <a:srgbClr val="F8F8F8"/>
                </a:solidFill>
              </a:rPr>
              <a:t>: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70375" name="Rectangle 7"/>
          <p:cNvSpPr>
            <a:spLocks noChangeArrowheads="1"/>
          </p:cNvSpPr>
          <p:nvPr/>
        </p:nvSpPr>
        <p:spPr bwMode="auto">
          <a:xfrm>
            <a:off x="1690688" y="1320788"/>
            <a:ext cx="34575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srgbClr val="FFCCCC"/>
                </a:solidFill>
              </a:rPr>
              <a:t>|</a:t>
            </a:r>
            <a:r>
              <a:rPr lang="en-US" altLang="ja-JP" b="1" dirty="0">
                <a:solidFill>
                  <a:srgbClr val="FFCCCC"/>
                </a:solidFill>
                <a:latin typeface="Symbol" pitchFamily="18" charset="2"/>
              </a:rPr>
              <a:t>a</a:t>
            </a:r>
            <a:r>
              <a:rPr lang="en-US" altLang="ja-JP" b="1" dirty="0">
                <a:solidFill>
                  <a:srgbClr val="FFCCCC"/>
                </a:solidFill>
              </a:rPr>
              <a:t>|&lt;10</a:t>
            </a:r>
            <a:r>
              <a:rPr lang="en-US" altLang="ja-JP" b="1" baseline="30000" dirty="0">
                <a:solidFill>
                  <a:srgbClr val="FFCCCC"/>
                </a:solidFill>
              </a:rPr>
              <a:t>-4</a:t>
            </a:r>
            <a:r>
              <a:rPr lang="en-US" altLang="ja-JP" b="1" dirty="0">
                <a:solidFill>
                  <a:srgbClr val="FFCCCC"/>
                </a:solidFill>
              </a:rPr>
              <a:t> ,  </a:t>
            </a:r>
            <a:r>
              <a:rPr lang="en-US" altLang="ja-JP" b="1" dirty="0">
                <a:solidFill>
                  <a:srgbClr val="FFCCCC"/>
                </a:solidFill>
                <a:latin typeface="Symbol" pitchFamily="18" charset="2"/>
              </a:rPr>
              <a:t>l</a:t>
            </a:r>
            <a:r>
              <a:rPr lang="en-US" altLang="ja-JP" b="1" dirty="0">
                <a:solidFill>
                  <a:srgbClr val="FFCCCC"/>
                </a:solidFill>
              </a:rPr>
              <a:t> =1-3 mm </a:t>
            </a:r>
            <a:endParaRPr lang="en-US" altLang="ja-JP" sz="1400" b="1" dirty="0">
              <a:solidFill>
                <a:srgbClr val="FFCCCC"/>
              </a:solidFill>
              <a:sym typeface="Wingdings" pitchFamily="2" charset="2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827088" y="5662613"/>
            <a:ext cx="3671887" cy="481031"/>
            <a:chOff x="827088" y="5662613"/>
            <a:chExt cx="3671887" cy="481031"/>
          </a:xfrm>
        </p:grpSpPr>
        <p:sp>
          <p:nvSpPr>
            <p:cNvPr id="570381" name="Rectangle 13"/>
            <p:cNvSpPr>
              <a:spLocks noChangeArrowheads="1"/>
            </p:cNvSpPr>
            <p:nvPr/>
          </p:nvSpPr>
          <p:spPr bwMode="auto">
            <a:xfrm>
              <a:off x="1004888" y="5773478"/>
              <a:ext cx="1728787" cy="37016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>
                  <a:solidFill>
                    <a:srgbClr val="CCECFF"/>
                  </a:solidFill>
                </a:rPr>
                <a:t>|</a:t>
              </a:r>
              <a:r>
                <a:rPr lang="en-US" altLang="ja-JP" b="1" dirty="0">
                  <a:solidFill>
                    <a:srgbClr val="CCECFF"/>
                  </a:solidFill>
                  <a:latin typeface="Symbol" pitchFamily="18" charset="2"/>
                </a:rPr>
                <a:t>a</a:t>
              </a:r>
              <a:r>
                <a:rPr lang="en-US" altLang="ja-JP" b="1" dirty="0">
                  <a:solidFill>
                    <a:srgbClr val="CCECFF"/>
                  </a:solidFill>
                </a:rPr>
                <a:t>|~ 1x10</a:t>
              </a:r>
              <a:r>
                <a:rPr lang="en-US" altLang="ja-JP" b="1" baseline="30000" dirty="0">
                  <a:solidFill>
                    <a:srgbClr val="CCECFF"/>
                  </a:solidFill>
                </a:rPr>
                <a:t>-6</a:t>
              </a:r>
              <a:r>
                <a:rPr lang="en-US" altLang="ja-JP" b="1" dirty="0">
                  <a:solidFill>
                    <a:srgbClr val="CCECFF"/>
                  </a:solidFill>
                </a:rPr>
                <a:t>  </a:t>
              </a:r>
              <a:endParaRPr lang="en-US" altLang="ja-JP" sz="1400" b="1" dirty="0">
                <a:solidFill>
                  <a:srgbClr val="CCECFF"/>
                </a:solidFill>
                <a:sym typeface="Wingdings" pitchFamily="2" charset="2"/>
              </a:endParaRPr>
            </a:p>
          </p:txBody>
        </p:sp>
        <p:sp>
          <p:nvSpPr>
            <p:cNvPr id="570382" name="AutoShape 14"/>
            <p:cNvSpPr>
              <a:spLocks noChangeArrowheads="1"/>
            </p:cNvSpPr>
            <p:nvPr/>
          </p:nvSpPr>
          <p:spPr bwMode="auto">
            <a:xfrm>
              <a:off x="827088" y="5759450"/>
              <a:ext cx="215900" cy="287338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99CCFF">
                <a:alpha val="1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570383" name="Rectangle 15"/>
            <p:cNvSpPr>
              <a:spLocks noChangeArrowheads="1"/>
            </p:cNvSpPr>
            <p:nvPr/>
          </p:nvSpPr>
          <p:spPr bwMode="auto">
            <a:xfrm>
              <a:off x="2771775" y="5662613"/>
              <a:ext cx="1727200" cy="38576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8F8F8"/>
                  </a:solidFill>
                </a:rPr>
                <a:t>の精度に対応</a:t>
              </a:r>
            </a:p>
          </p:txBody>
        </p:sp>
      </p:grpSp>
      <p:sp>
        <p:nvSpPr>
          <p:cNvPr id="570393" name="Rectangle 25"/>
          <p:cNvSpPr>
            <a:spLocks noChangeArrowheads="1"/>
          </p:cNvSpPr>
          <p:nvPr/>
        </p:nvSpPr>
        <p:spPr bwMode="auto">
          <a:xfrm>
            <a:off x="4970491" y="1804981"/>
            <a:ext cx="3744913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>
                <a:solidFill>
                  <a:srgbClr val="FFCCCC"/>
                </a:solidFill>
              </a:rPr>
              <a:t>感度には </a:t>
            </a:r>
            <a:r>
              <a:rPr kumimoji="0" lang="en-US" altLang="ja-JP" b="1" dirty="0">
                <a:solidFill>
                  <a:srgbClr val="FFCCCC"/>
                </a:solidFill>
              </a:rPr>
              <a:t>2</a:t>
            </a:r>
            <a:r>
              <a:rPr kumimoji="0" lang="ja-JP" altLang="en-US" b="1" dirty="0">
                <a:solidFill>
                  <a:srgbClr val="FFCCCC"/>
                </a:solidFill>
              </a:rPr>
              <a:t>桁の余裕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>
                <a:solidFill>
                  <a:srgbClr val="FFCCCC"/>
                </a:solidFill>
              </a:rPr>
              <a:t>     </a:t>
            </a:r>
            <a:r>
              <a:rPr kumimoji="0" lang="ja-JP" altLang="en-US" b="1" dirty="0">
                <a:solidFill>
                  <a:srgbClr val="FFCCCC"/>
                </a:solidFill>
                <a:sym typeface="Wingdings" pitchFamily="2" charset="2"/>
              </a:rPr>
              <a:t></a:t>
            </a:r>
            <a:r>
              <a:rPr kumimoji="0" lang="ja-JP" altLang="en-US" b="1" dirty="0">
                <a:solidFill>
                  <a:srgbClr val="FFCCCC"/>
                </a:solidFill>
              </a:rPr>
              <a:t>目</a:t>
            </a:r>
            <a:r>
              <a:rPr lang="ja-JP" altLang="en-US" b="1" dirty="0">
                <a:solidFill>
                  <a:srgbClr val="FFCCCC"/>
                </a:solidFill>
              </a:rPr>
              <a:t>標実現は十分可能</a:t>
            </a:r>
            <a:endParaRPr lang="ja-JP" altLang="en-US" b="1" dirty="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570406" name="Rectangle 38"/>
          <p:cNvSpPr>
            <a:spLocks noChangeArrowheads="1"/>
          </p:cNvSpPr>
          <p:nvPr/>
        </p:nvSpPr>
        <p:spPr bwMode="auto">
          <a:xfrm>
            <a:off x="576263" y="1857364"/>
            <a:ext cx="3563937" cy="36869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距離 </a:t>
            </a:r>
            <a:r>
              <a:rPr lang="en-US" altLang="ja-JP" b="1" i="1" dirty="0">
                <a:solidFill>
                  <a:srgbClr val="F8F8F8"/>
                </a:solidFill>
              </a:rPr>
              <a:t>r </a:t>
            </a:r>
            <a:r>
              <a:rPr lang="en-US" altLang="ja-JP" b="1" dirty="0">
                <a:solidFill>
                  <a:srgbClr val="F8F8F8"/>
                </a:solidFill>
              </a:rPr>
              <a:t>=</a:t>
            </a:r>
            <a:r>
              <a:rPr lang="en-US" altLang="ja-JP" b="1" dirty="0">
                <a:solidFill>
                  <a:srgbClr val="F8F8F8"/>
                </a:solidFill>
                <a:latin typeface="Symbol" pitchFamily="18" charset="2"/>
              </a:rPr>
              <a:t>l </a:t>
            </a:r>
            <a:r>
              <a:rPr lang="ja-JP" altLang="en-US" b="1" dirty="0">
                <a:solidFill>
                  <a:srgbClr val="F8F8F8"/>
                </a:solidFill>
              </a:rPr>
              <a:t>で測定するときの力</a:t>
            </a:r>
            <a:endParaRPr lang="ja-JP" altLang="en-US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70411" name="Picture 4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rcRect/>
          <a:stretch>
            <a:fillRect/>
          </a:stretch>
        </p:blipFill>
        <p:spPr bwMode="auto">
          <a:xfrm>
            <a:off x="919159" y="2227256"/>
            <a:ext cx="3081337" cy="27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70413" name="AutoShape 45"/>
          <p:cNvSpPr>
            <a:spLocks noChangeAspect="1" noChangeArrowheads="1"/>
          </p:cNvSpPr>
          <p:nvPr/>
        </p:nvSpPr>
        <p:spPr bwMode="auto">
          <a:xfrm>
            <a:off x="1255691" y="2638425"/>
            <a:ext cx="173037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570418" name="Picture 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2997200"/>
            <a:ext cx="4824412" cy="3095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70417" name="Rectangle 49"/>
          <p:cNvSpPr>
            <a:spLocks noChangeArrowheads="1"/>
          </p:cNvSpPr>
          <p:nvPr/>
        </p:nvSpPr>
        <p:spPr bwMode="auto">
          <a:xfrm rot="16200000">
            <a:off x="7454900" y="4433888"/>
            <a:ext cx="1296987" cy="2936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200" b="1" dirty="0">
                <a:solidFill>
                  <a:srgbClr val="33CC33"/>
                </a:solidFill>
              </a:rPr>
              <a:t>測定周波数帯</a:t>
            </a:r>
            <a:endParaRPr lang="ja-JP" altLang="en-US" sz="1200" b="1" dirty="0">
              <a:solidFill>
                <a:srgbClr val="33CC33"/>
              </a:solidFill>
              <a:sym typeface="Wingdings" pitchFamily="2" charset="2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71472" y="3059118"/>
            <a:ext cx="3673475" cy="1227138"/>
            <a:chOff x="571472" y="3059118"/>
            <a:chExt cx="3673475" cy="1227138"/>
          </a:xfrm>
        </p:grpSpPr>
        <p:sp>
          <p:nvSpPr>
            <p:cNvPr id="570377" name="Rectangle 9"/>
            <p:cNvSpPr>
              <a:spLocks noChangeArrowheads="1"/>
            </p:cNvSpPr>
            <p:nvPr/>
          </p:nvSpPr>
          <p:spPr bwMode="auto">
            <a:xfrm>
              <a:off x="571472" y="3059118"/>
              <a:ext cx="3673475" cy="12271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b="1" dirty="0">
                  <a:solidFill>
                    <a:srgbClr val="F8F8F8"/>
                  </a:solidFill>
                </a:rPr>
                <a:t>ニュートン重力の大きさ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400" b="1" dirty="0">
                  <a:solidFill>
                    <a:srgbClr val="5F5F5F"/>
                  </a:solidFill>
                </a:rPr>
                <a:t>     </a:t>
              </a:r>
              <a:r>
                <a:rPr kumimoji="0" lang="ja-JP" altLang="en-US" sz="1400" b="1" dirty="0">
                  <a:solidFill>
                    <a:srgbClr val="C0C0C0"/>
                  </a:solidFill>
                </a:rPr>
                <a:t>タングステン板 </a:t>
              </a:r>
              <a:r>
                <a:rPr kumimoji="0" lang="en-US" altLang="ja-JP" sz="1400" b="1" dirty="0">
                  <a:solidFill>
                    <a:srgbClr val="C0C0C0"/>
                  </a:solidFill>
                </a:rPr>
                <a:t>2</a:t>
              </a:r>
              <a:r>
                <a:rPr kumimoji="0" lang="ja-JP" altLang="en-US" sz="1400" b="1" dirty="0">
                  <a:solidFill>
                    <a:srgbClr val="C0C0C0"/>
                  </a:solidFill>
                </a:rPr>
                <a:t>枚に働く力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400" b="1" dirty="0">
                  <a:solidFill>
                    <a:srgbClr val="C0C0C0"/>
                  </a:solidFill>
                </a:rPr>
                <a:t>      </a:t>
              </a:r>
              <a:r>
                <a:rPr kumimoji="0" lang="en-US" altLang="ja-JP" sz="1400" b="1" dirty="0">
                  <a:solidFill>
                    <a:srgbClr val="C0C0C0"/>
                  </a:solidFill>
                </a:rPr>
                <a:t>10x10x1mm, </a:t>
              </a:r>
              <a:r>
                <a:rPr kumimoji="0" lang="ja-JP" altLang="en-US" sz="1400" b="1" dirty="0" smtClean="0">
                  <a:solidFill>
                    <a:srgbClr val="C0C0C0"/>
                  </a:solidFill>
                </a:rPr>
                <a:t>間隔 </a:t>
              </a:r>
              <a:r>
                <a:rPr kumimoji="0" lang="en-US" altLang="ja-JP" sz="1400" b="1" dirty="0">
                  <a:solidFill>
                    <a:srgbClr val="C0C0C0"/>
                  </a:solidFill>
                </a:rPr>
                <a:t>1mm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/>
                <a:t>            </a:t>
              </a:r>
              <a:r>
                <a:rPr kumimoji="0" lang="en-US" altLang="ja-JP" sz="1600" b="1" dirty="0">
                  <a:solidFill>
                    <a:srgbClr val="CCECFF"/>
                  </a:solidFill>
                </a:rPr>
                <a:t>2.5x10</a:t>
              </a:r>
              <a:r>
                <a:rPr kumimoji="0" lang="en-US" altLang="ja-JP" sz="1600" b="1" baseline="30000" dirty="0">
                  <a:solidFill>
                    <a:srgbClr val="CCECFF"/>
                  </a:solidFill>
                </a:rPr>
                <a:t>-10</a:t>
              </a:r>
              <a:r>
                <a:rPr kumimoji="0" lang="en-US" altLang="ja-JP" sz="1600" b="1" dirty="0">
                  <a:solidFill>
                    <a:srgbClr val="CCECFF"/>
                  </a:solidFill>
                </a:rPr>
                <a:t> N</a:t>
              </a:r>
            </a:p>
          </p:txBody>
        </p:sp>
        <p:sp>
          <p:nvSpPr>
            <p:cNvPr id="26" name="AutoShape 45"/>
            <p:cNvSpPr>
              <a:spLocks noChangeAspect="1" noChangeArrowheads="1"/>
            </p:cNvSpPr>
            <p:nvPr/>
          </p:nvSpPr>
          <p:spPr bwMode="auto">
            <a:xfrm>
              <a:off x="1117547" y="3979873"/>
              <a:ext cx="173037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99CCFF">
                <a:alpha val="1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611188" y="4294188"/>
            <a:ext cx="3889375" cy="1265237"/>
            <a:chOff x="611188" y="4294188"/>
            <a:chExt cx="3889375" cy="1265237"/>
          </a:xfrm>
        </p:grpSpPr>
        <p:sp>
          <p:nvSpPr>
            <p:cNvPr id="570392" name="Rectangle 24"/>
            <p:cNvSpPr>
              <a:spLocks noChangeArrowheads="1"/>
            </p:cNvSpPr>
            <p:nvPr/>
          </p:nvSpPr>
          <p:spPr bwMode="auto">
            <a:xfrm>
              <a:off x="611188" y="4294188"/>
              <a:ext cx="3889375" cy="12652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b="1" dirty="0">
                  <a:solidFill>
                    <a:srgbClr val="F8F8F8"/>
                  </a:solidFill>
                </a:rPr>
                <a:t>見積もられる精度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/>
                <a:t>    </a:t>
              </a:r>
              <a:r>
                <a:rPr kumimoji="0" lang="ja-JP" altLang="en-US" sz="1400" b="1" dirty="0">
                  <a:solidFill>
                    <a:srgbClr val="C0C0C0"/>
                  </a:solidFill>
                </a:rPr>
                <a:t>良い帯域での感度</a:t>
              </a:r>
              <a:r>
                <a:rPr kumimoji="0" lang="en-US" altLang="ja-JP" sz="1400" b="1" dirty="0">
                  <a:solidFill>
                    <a:srgbClr val="C0C0C0"/>
                  </a:solidFill>
                </a:rPr>
                <a:t>:  5x10</a:t>
              </a:r>
              <a:r>
                <a:rPr kumimoji="0" lang="en-US" altLang="ja-JP" sz="1400" b="1" baseline="30000" dirty="0">
                  <a:solidFill>
                    <a:srgbClr val="C0C0C0"/>
                  </a:solidFill>
                </a:rPr>
                <a:t>-15</a:t>
              </a:r>
              <a:r>
                <a:rPr kumimoji="0" lang="en-US" altLang="ja-JP" sz="1400" b="1" dirty="0">
                  <a:solidFill>
                    <a:srgbClr val="C0C0C0"/>
                  </a:solidFill>
                </a:rPr>
                <a:t>  N/Hz</a:t>
              </a:r>
              <a:r>
                <a:rPr kumimoji="0" lang="en-US" altLang="ja-JP" sz="1400" b="1" baseline="30000" dirty="0">
                  <a:solidFill>
                    <a:srgbClr val="C0C0C0"/>
                  </a:solidFill>
                </a:rPr>
                <a:t>1/2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400" b="1" dirty="0">
                  <a:solidFill>
                    <a:srgbClr val="C0C0C0"/>
                  </a:solidFill>
                </a:rPr>
                <a:t>     </a:t>
              </a:r>
              <a:r>
                <a:rPr kumimoji="0" lang="ja-JP" altLang="en-US" sz="1400" b="1" dirty="0">
                  <a:solidFill>
                    <a:srgbClr val="C0C0C0"/>
                  </a:solidFill>
                </a:rPr>
                <a:t>測定時間          </a:t>
              </a:r>
              <a:r>
                <a:rPr kumimoji="0" lang="en-US" altLang="ja-JP" sz="1400" b="1" dirty="0">
                  <a:solidFill>
                    <a:srgbClr val="C0C0C0"/>
                  </a:solidFill>
                </a:rPr>
                <a:t>: 10</a:t>
              </a:r>
              <a:r>
                <a:rPr kumimoji="0" lang="en-US" altLang="ja-JP" sz="1400" b="1" baseline="30000" dirty="0">
                  <a:solidFill>
                    <a:srgbClr val="C0C0C0"/>
                  </a:solidFill>
                </a:rPr>
                <a:t>2</a:t>
              </a:r>
              <a:r>
                <a:rPr kumimoji="0" lang="en-US" altLang="ja-JP" sz="1400" b="1" dirty="0">
                  <a:solidFill>
                    <a:srgbClr val="C0C0C0"/>
                  </a:solidFill>
                </a:rPr>
                <a:t> sec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/>
                <a:t>           </a:t>
              </a:r>
              <a:r>
                <a:rPr kumimoji="0" lang="en-US" altLang="ja-JP" sz="1600" b="1" dirty="0">
                  <a:solidFill>
                    <a:srgbClr val="CCECFF"/>
                  </a:solidFill>
                </a:rPr>
                <a:t>5x10</a:t>
              </a:r>
              <a:r>
                <a:rPr kumimoji="0" lang="en-US" altLang="ja-JP" sz="1600" b="1" baseline="30000" dirty="0">
                  <a:solidFill>
                    <a:srgbClr val="CCECFF"/>
                  </a:solidFill>
                </a:rPr>
                <a:t>-16</a:t>
              </a:r>
              <a:r>
                <a:rPr kumimoji="0" lang="en-US" altLang="ja-JP" sz="1600" b="1" dirty="0">
                  <a:solidFill>
                    <a:srgbClr val="CCECFF"/>
                  </a:solidFill>
                </a:rPr>
                <a:t> N</a:t>
              </a:r>
            </a:p>
          </p:txBody>
        </p:sp>
        <p:sp>
          <p:nvSpPr>
            <p:cNvPr id="27" name="AutoShape 45"/>
            <p:cNvSpPr>
              <a:spLocks noChangeAspect="1" noChangeArrowheads="1"/>
            </p:cNvSpPr>
            <p:nvPr/>
          </p:nvSpPr>
          <p:spPr bwMode="auto">
            <a:xfrm>
              <a:off x="1112815" y="5286388"/>
              <a:ext cx="173037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99CCFF">
                <a:alpha val="10000"/>
              </a:srgbClr>
            </a:solidFill>
            <a:ln w="31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428729" y="2643182"/>
            <a:ext cx="2857520" cy="5000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FFFF"/>
                </a:solidFill>
              </a:rPr>
              <a:t>|</a:t>
            </a:r>
            <a:r>
              <a:rPr lang="en-US" altLang="ja-JP" sz="1600" b="1" dirty="0">
                <a:solidFill>
                  <a:srgbClr val="FFFFFF"/>
                </a:solidFill>
                <a:latin typeface="Symbol" pitchFamily="18" charset="2"/>
              </a:rPr>
              <a:t>a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|</a:t>
            </a:r>
            <a:r>
              <a:rPr lang="ja-JP" altLang="en-US" sz="1600" b="1" dirty="0" smtClean="0">
                <a:solidFill>
                  <a:srgbClr val="FFFFFF"/>
                </a:solidFill>
              </a:rPr>
              <a:t>程度の相対精度が必要</a:t>
            </a:r>
            <a:endParaRPr lang="en-US" altLang="ja-JP" sz="1600" b="1" dirty="0">
              <a:solidFill>
                <a:srgbClr val="FFFFFF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61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9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外来雑音の見積もり</a:t>
            </a:r>
          </a:p>
        </p:txBody>
      </p:sp>
      <p:sp>
        <p:nvSpPr>
          <p:cNvPr id="26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816132" name="Rectangle 4"/>
          <p:cNvSpPr>
            <a:spLocks noChangeArrowheads="1"/>
          </p:cNvSpPr>
          <p:nvPr/>
        </p:nvSpPr>
        <p:spPr bwMode="auto">
          <a:xfrm>
            <a:off x="468313" y="749284"/>
            <a:ext cx="3816350" cy="366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b="1" dirty="0">
                <a:solidFill>
                  <a:srgbClr val="F8F8F8"/>
                </a:solidFill>
              </a:rPr>
              <a:t>0.1Hz</a:t>
            </a:r>
            <a:r>
              <a:rPr lang="ja-JP" altLang="en-US" b="1" dirty="0">
                <a:solidFill>
                  <a:srgbClr val="F8F8F8"/>
                </a:solidFill>
              </a:rPr>
              <a:t>付近での外力の見積もり</a:t>
            </a:r>
          </a:p>
        </p:txBody>
      </p:sp>
      <p:grpSp>
        <p:nvGrpSpPr>
          <p:cNvPr id="816153" name="Group 25"/>
          <p:cNvGrpSpPr>
            <a:grpSpLocks/>
          </p:cNvGrpSpPr>
          <p:nvPr/>
        </p:nvGrpSpPr>
        <p:grpSpPr bwMode="auto">
          <a:xfrm>
            <a:off x="611188" y="2132013"/>
            <a:ext cx="8208962" cy="4329113"/>
            <a:chOff x="385" y="799"/>
            <a:chExt cx="5171" cy="2727"/>
          </a:xfrm>
        </p:grpSpPr>
        <p:sp>
          <p:nvSpPr>
            <p:cNvPr id="816133" name="Rectangle 5"/>
            <p:cNvSpPr>
              <a:spLocks noChangeArrowheads="1"/>
            </p:cNvSpPr>
            <p:nvPr/>
          </p:nvSpPr>
          <p:spPr bwMode="auto">
            <a:xfrm>
              <a:off x="385" y="799"/>
              <a:ext cx="907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磁場変動</a:t>
              </a:r>
            </a:p>
          </p:txBody>
        </p:sp>
        <p:sp>
          <p:nvSpPr>
            <p:cNvPr id="816134" name="Rectangle 6"/>
            <p:cNvSpPr>
              <a:spLocks noChangeArrowheads="1"/>
            </p:cNvSpPr>
            <p:nvPr/>
          </p:nvSpPr>
          <p:spPr bwMode="auto">
            <a:xfrm>
              <a:off x="476" y="1026"/>
              <a:ext cx="2132" cy="3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磁場勾配によるテストマス磁化と 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    外部磁場変動のカップリング</a:t>
              </a:r>
            </a:p>
          </p:txBody>
        </p:sp>
        <p:sp>
          <p:nvSpPr>
            <p:cNvPr id="816135" name="Rectangle 7"/>
            <p:cNvSpPr>
              <a:spLocks noChangeArrowheads="1"/>
            </p:cNvSpPr>
            <p:nvPr/>
          </p:nvSpPr>
          <p:spPr bwMode="auto">
            <a:xfrm>
              <a:off x="4195" y="1026"/>
              <a:ext cx="1361" cy="5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磁場勾配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-7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T/m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磁場変動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-7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T/Hz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1/2</a:t>
              </a:r>
              <a:endParaRPr lang="en-US" altLang="ja-JP" sz="1400" b="1" dirty="0">
                <a:solidFill>
                  <a:srgbClr val="CCECFF"/>
                </a:solidFill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ja-JP" altLang="en-US" sz="1400" b="1" dirty="0">
                  <a:solidFill>
                    <a:srgbClr val="CCECFF"/>
                  </a:solidFill>
                </a:rPr>
                <a:t>磁化率  </a:t>
              </a:r>
              <a:r>
                <a:rPr kumimoji="0" lang="en-US" altLang="ja-JP" sz="1400" b="1" dirty="0">
                  <a:solidFill>
                    <a:srgbClr val="CCECFF"/>
                  </a:solidFill>
                </a:rPr>
                <a:t>1x10</a:t>
              </a:r>
              <a:r>
                <a:rPr kumimoji="0" lang="en-US" altLang="ja-JP" sz="1400" b="1" baseline="30000" dirty="0">
                  <a:solidFill>
                    <a:srgbClr val="CCECFF"/>
                  </a:solidFill>
                </a:rPr>
                <a:t>-5</a:t>
              </a:r>
            </a:p>
          </p:txBody>
        </p:sp>
        <p:sp>
          <p:nvSpPr>
            <p:cNvPr id="816136" name="Rectangle 8"/>
            <p:cNvSpPr>
              <a:spLocks noChangeArrowheads="1"/>
            </p:cNvSpPr>
            <p:nvPr/>
          </p:nvSpPr>
          <p:spPr bwMode="auto">
            <a:xfrm>
              <a:off x="2653" y="1117"/>
              <a:ext cx="1452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b="1" dirty="0">
                  <a:solidFill>
                    <a:srgbClr val="333333"/>
                  </a:solidFill>
                </a:rPr>
                <a:t> </a:t>
              </a:r>
              <a:r>
                <a:rPr lang="en-US" altLang="ja-JP" b="1" dirty="0">
                  <a:solidFill>
                    <a:srgbClr val="F8F8F8"/>
                  </a:solidFill>
                </a:rPr>
                <a:t>1x10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-16</a:t>
              </a:r>
              <a:r>
                <a:rPr lang="en-US" altLang="ja-JP" b="1" dirty="0">
                  <a:solidFill>
                    <a:srgbClr val="F8F8F8"/>
                  </a:solidFill>
                </a:rPr>
                <a:t> N/Hz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1/2</a:t>
              </a:r>
            </a:p>
          </p:txBody>
        </p:sp>
        <p:sp>
          <p:nvSpPr>
            <p:cNvPr id="816137" name="Rectangle 9"/>
            <p:cNvSpPr>
              <a:spLocks noChangeArrowheads="1"/>
            </p:cNvSpPr>
            <p:nvPr/>
          </p:nvSpPr>
          <p:spPr bwMode="auto">
            <a:xfrm>
              <a:off x="385" y="1525"/>
              <a:ext cx="108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残留気体分子</a:t>
              </a:r>
            </a:p>
          </p:txBody>
        </p:sp>
        <p:sp>
          <p:nvSpPr>
            <p:cNvPr id="816138" name="Rectangle 10"/>
            <p:cNvSpPr>
              <a:spLocks noChangeArrowheads="1"/>
            </p:cNvSpPr>
            <p:nvPr/>
          </p:nvSpPr>
          <p:spPr bwMode="auto">
            <a:xfrm>
              <a:off x="521" y="1719"/>
              <a:ext cx="2132" cy="3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残留気体分子の衝突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     によるランダムな外力</a:t>
              </a:r>
            </a:p>
          </p:txBody>
        </p:sp>
        <p:sp>
          <p:nvSpPr>
            <p:cNvPr id="816139" name="Rectangle 11"/>
            <p:cNvSpPr>
              <a:spLocks noChangeArrowheads="1"/>
            </p:cNvSpPr>
            <p:nvPr/>
          </p:nvSpPr>
          <p:spPr bwMode="auto">
            <a:xfrm>
              <a:off x="4195" y="1706"/>
              <a:ext cx="1270" cy="5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真空度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-3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Pa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表面積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-4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m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2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常温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, </a:t>
              </a:r>
              <a:r>
                <a:rPr lang="ja-JP" altLang="en-US" sz="1400" b="1" dirty="0">
                  <a:solidFill>
                    <a:srgbClr val="CCECFF"/>
                  </a:solidFill>
                </a:rPr>
                <a:t>窒素分子</a:t>
              </a:r>
              <a:endParaRPr kumimoji="0" lang="ja-JP" altLang="en-US" sz="1400" b="1" baseline="30000" dirty="0">
                <a:solidFill>
                  <a:srgbClr val="CCECFF"/>
                </a:solidFill>
              </a:endParaRPr>
            </a:p>
          </p:txBody>
        </p:sp>
        <p:sp>
          <p:nvSpPr>
            <p:cNvPr id="816140" name="Rectangle 12"/>
            <p:cNvSpPr>
              <a:spLocks noChangeArrowheads="1"/>
            </p:cNvSpPr>
            <p:nvPr/>
          </p:nvSpPr>
          <p:spPr bwMode="auto">
            <a:xfrm>
              <a:off x="2653" y="1867"/>
              <a:ext cx="1452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b="1" dirty="0">
                  <a:solidFill>
                    <a:srgbClr val="333333"/>
                  </a:solidFill>
                </a:rPr>
                <a:t> </a:t>
              </a:r>
              <a:r>
                <a:rPr lang="en-US" altLang="ja-JP" b="1" dirty="0">
                  <a:solidFill>
                    <a:srgbClr val="F8F8F8"/>
                  </a:solidFill>
                </a:rPr>
                <a:t>3x10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-15</a:t>
              </a:r>
              <a:r>
                <a:rPr lang="en-US" altLang="ja-JP" b="1" dirty="0">
                  <a:solidFill>
                    <a:srgbClr val="F8F8F8"/>
                  </a:solidFill>
                </a:rPr>
                <a:t> N/Hz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1/2</a:t>
              </a:r>
            </a:p>
          </p:txBody>
        </p:sp>
        <p:sp>
          <p:nvSpPr>
            <p:cNvPr id="816141" name="Rectangle 13"/>
            <p:cNvSpPr>
              <a:spLocks noChangeArrowheads="1"/>
            </p:cNvSpPr>
            <p:nvPr/>
          </p:nvSpPr>
          <p:spPr bwMode="auto">
            <a:xfrm>
              <a:off x="385" y="2160"/>
              <a:ext cx="108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熱輻射</a:t>
              </a:r>
            </a:p>
          </p:txBody>
        </p:sp>
        <p:sp>
          <p:nvSpPr>
            <p:cNvPr id="816142" name="Rectangle 14"/>
            <p:cNvSpPr>
              <a:spLocks noChangeArrowheads="1"/>
            </p:cNvSpPr>
            <p:nvPr/>
          </p:nvSpPr>
          <p:spPr bwMode="auto">
            <a:xfrm>
              <a:off x="521" y="2354"/>
              <a:ext cx="2132" cy="3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周囲の温度変動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       による輻射圧変動</a:t>
              </a:r>
            </a:p>
          </p:txBody>
        </p:sp>
        <p:sp>
          <p:nvSpPr>
            <p:cNvPr id="816143" name="Rectangle 15"/>
            <p:cNvSpPr>
              <a:spLocks noChangeArrowheads="1"/>
            </p:cNvSpPr>
            <p:nvPr/>
          </p:nvSpPr>
          <p:spPr bwMode="auto">
            <a:xfrm>
              <a:off x="2653" y="2502"/>
              <a:ext cx="1452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b="1" dirty="0">
                  <a:solidFill>
                    <a:srgbClr val="333333"/>
                  </a:solidFill>
                </a:rPr>
                <a:t> </a:t>
              </a:r>
              <a:r>
                <a:rPr lang="en-US" altLang="ja-JP" b="1" dirty="0">
                  <a:solidFill>
                    <a:srgbClr val="F8F8F8"/>
                  </a:solidFill>
                </a:rPr>
                <a:t>1x10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-17</a:t>
              </a:r>
              <a:r>
                <a:rPr lang="en-US" altLang="ja-JP" b="1" dirty="0">
                  <a:solidFill>
                    <a:srgbClr val="F8F8F8"/>
                  </a:solidFill>
                </a:rPr>
                <a:t> N/Hz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1/2</a:t>
              </a:r>
            </a:p>
          </p:txBody>
        </p:sp>
        <p:sp>
          <p:nvSpPr>
            <p:cNvPr id="816144" name="Rectangle 16"/>
            <p:cNvSpPr>
              <a:spLocks noChangeArrowheads="1"/>
            </p:cNvSpPr>
            <p:nvPr/>
          </p:nvSpPr>
          <p:spPr bwMode="auto">
            <a:xfrm>
              <a:off x="4195" y="2387"/>
              <a:ext cx="1316" cy="5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温度変動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-3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K/Hz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1/2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表面積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-4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m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2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,</a:t>
              </a:r>
              <a:r>
                <a:rPr lang="ja-JP" altLang="en-US" sz="1400" b="1" dirty="0">
                  <a:solidFill>
                    <a:srgbClr val="CCECFF"/>
                  </a:solidFill>
                </a:rPr>
                <a:t>常温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同相除去比  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-3</a:t>
              </a:r>
              <a:endParaRPr kumimoji="0" lang="en-US" altLang="ja-JP" sz="1400" b="1" baseline="30000" dirty="0">
                <a:solidFill>
                  <a:srgbClr val="CCECFF"/>
                </a:solidFill>
              </a:endParaRPr>
            </a:p>
          </p:txBody>
        </p:sp>
        <p:sp>
          <p:nvSpPr>
            <p:cNvPr id="816145" name="Rectangle 17"/>
            <p:cNvSpPr>
              <a:spLocks noChangeArrowheads="1"/>
            </p:cNvSpPr>
            <p:nvPr/>
          </p:nvSpPr>
          <p:spPr bwMode="auto">
            <a:xfrm>
              <a:off x="385" y="2886"/>
              <a:ext cx="222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地面振動起因の重力場変動</a:t>
              </a:r>
            </a:p>
          </p:txBody>
        </p:sp>
        <p:sp>
          <p:nvSpPr>
            <p:cNvPr id="816146" name="Rectangle 18"/>
            <p:cNvSpPr>
              <a:spLocks noChangeArrowheads="1"/>
            </p:cNvSpPr>
            <p:nvPr/>
          </p:nvSpPr>
          <p:spPr bwMode="auto">
            <a:xfrm>
              <a:off x="521" y="3080"/>
              <a:ext cx="2132" cy="3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地面の表面波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       による重力場変動</a:t>
              </a:r>
            </a:p>
          </p:txBody>
        </p:sp>
        <p:sp>
          <p:nvSpPr>
            <p:cNvPr id="816147" name="Rectangle 19"/>
            <p:cNvSpPr>
              <a:spLocks noChangeArrowheads="1"/>
            </p:cNvSpPr>
            <p:nvPr/>
          </p:nvSpPr>
          <p:spPr bwMode="auto">
            <a:xfrm>
              <a:off x="2653" y="3228"/>
              <a:ext cx="1452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b="1" dirty="0">
                  <a:solidFill>
                    <a:srgbClr val="333333"/>
                  </a:solidFill>
                </a:rPr>
                <a:t> </a:t>
              </a:r>
              <a:r>
                <a:rPr lang="en-US" altLang="ja-JP" b="1" dirty="0">
                  <a:solidFill>
                    <a:srgbClr val="F8F8F8"/>
                  </a:solidFill>
                </a:rPr>
                <a:t>1x10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-16</a:t>
              </a:r>
              <a:r>
                <a:rPr lang="en-US" altLang="ja-JP" b="1" dirty="0">
                  <a:solidFill>
                    <a:srgbClr val="F8F8F8"/>
                  </a:solidFill>
                </a:rPr>
                <a:t> N/Hz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1/2</a:t>
              </a:r>
            </a:p>
          </p:txBody>
        </p:sp>
        <p:sp>
          <p:nvSpPr>
            <p:cNvPr id="816148" name="Rectangle 20"/>
            <p:cNvSpPr>
              <a:spLocks noChangeArrowheads="1"/>
            </p:cNvSpPr>
            <p:nvPr/>
          </p:nvSpPr>
          <p:spPr bwMode="auto">
            <a:xfrm>
              <a:off x="4150" y="3169"/>
              <a:ext cx="1361" cy="3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バランスマス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ja-JP" altLang="en-US" sz="1400" b="1" dirty="0">
                  <a:solidFill>
                    <a:srgbClr val="CCECFF"/>
                  </a:solidFill>
                </a:rPr>
                <a:t>   による除</a:t>
              </a:r>
              <a:r>
                <a:rPr lang="ja-JP" altLang="en-US" sz="1400" b="1" dirty="0">
                  <a:solidFill>
                    <a:srgbClr val="CCECFF"/>
                  </a:solidFill>
                </a:rPr>
                <a:t>去比  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-2</a:t>
              </a:r>
              <a:endParaRPr kumimoji="0" lang="en-US" altLang="ja-JP" sz="1400" b="1" baseline="30000" dirty="0">
                <a:solidFill>
                  <a:srgbClr val="CCECFF"/>
                </a:solidFill>
              </a:endParaRPr>
            </a:p>
          </p:txBody>
        </p:sp>
      </p:grpSp>
      <p:grpSp>
        <p:nvGrpSpPr>
          <p:cNvPr id="816154" name="Group 26"/>
          <p:cNvGrpSpPr>
            <a:grpSpLocks/>
          </p:cNvGrpSpPr>
          <p:nvPr/>
        </p:nvGrpSpPr>
        <p:grpSpPr bwMode="auto">
          <a:xfrm>
            <a:off x="611188" y="1052515"/>
            <a:ext cx="8353425" cy="1163638"/>
            <a:chOff x="340" y="3475"/>
            <a:chExt cx="5262" cy="733"/>
          </a:xfrm>
        </p:grpSpPr>
        <p:sp>
          <p:nvSpPr>
            <p:cNvPr id="816149" name="Rectangle 21"/>
            <p:cNvSpPr>
              <a:spLocks noChangeArrowheads="1"/>
            </p:cNvSpPr>
            <p:nvPr/>
          </p:nvSpPr>
          <p:spPr bwMode="auto">
            <a:xfrm>
              <a:off x="340" y="3475"/>
              <a:ext cx="907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b="1" dirty="0">
                  <a:solidFill>
                    <a:srgbClr val="F8F8F8"/>
                  </a:solidFill>
                </a:rPr>
                <a:t>電場変動</a:t>
              </a:r>
            </a:p>
          </p:txBody>
        </p:sp>
        <p:sp>
          <p:nvSpPr>
            <p:cNvPr id="816150" name="Rectangle 22"/>
            <p:cNvSpPr>
              <a:spLocks noChangeArrowheads="1"/>
            </p:cNvSpPr>
            <p:nvPr/>
          </p:nvSpPr>
          <p:spPr bwMode="auto">
            <a:xfrm>
              <a:off x="431" y="3702"/>
              <a:ext cx="2132" cy="3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静電シールドと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　テストマスとの電位差変動</a:t>
              </a:r>
            </a:p>
          </p:txBody>
        </p:sp>
        <p:sp>
          <p:nvSpPr>
            <p:cNvPr id="816151" name="Rectangle 23"/>
            <p:cNvSpPr>
              <a:spLocks noChangeArrowheads="1"/>
            </p:cNvSpPr>
            <p:nvPr/>
          </p:nvSpPr>
          <p:spPr bwMode="auto">
            <a:xfrm>
              <a:off x="4150" y="3702"/>
              <a:ext cx="1452" cy="5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面積   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-4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m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2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400" b="1" dirty="0">
                  <a:solidFill>
                    <a:srgbClr val="CCECFF"/>
                  </a:solidFill>
                </a:rPr>
                <a:t>電位差変動 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10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-4</a:t>
              </a:r>
              <a:r>
                <a:rPr lang="en-US" altLang="ja-JP" sz="1400" b="1" dirty="0">
                  <a:solidFill>
                    <a:srgbClr val="CCECFF"/>
                  </a:solidFill>
                </a:rPr>
                <a:t> V/Hz</a:t>
              </a:r>
              <a:r>
                <a:rPr lang="en-US" altLang="ja-JP" sz="1400" b="1" baseline="30000" dirty="0">
                  <a:solidFill>
                    <a:srgbClr val="CCECFF"/>
                  </a:solidFill>
                </a:rPr>
                <a:t>1/2</a:t>
              </a:r>
              <a:endParaRPr lang="en-US" altLang="ja-JP" sz="1400" b="1" dirty="0">
                <a:solidFill>
                  <a:srgbClr val="CCECFF"/>
                </a:solidFill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ja-JP" altLang="en-US" sz="1400" b="1" dirty="0">
                  <a:solidFill>
                    <a:srgbClr val="CCECFF"/>
                  </a:solidFill>
                </a:rPr>
                <a:t>距離   </a:t>
              </a:r>
              <a:r>
                <a:rPr kumimoji="0" lang="en-US" altLang="ja-JP" sz="1400" b="1" dirty="0">
                  <a:solidFill>
                    <a:srgbClr val="CCECFF"/>
                  </a:solidFill>
                </a:rPr>
                <a:t>0.1mm</a:t>
              </a:r>
              <a:endParaRPr kumimoji="0" lang="en-US" altLang="ja-JP" sz="1400" b="1" baseline="30000" dirty="0">
                <a:solidFill>
                  <a:srgbClr val="CCECFF"/>
                </a:solidFill>
              </a:endParaRPr>
            </a:p>
          </p:txBody>
        </p:sp>
        <p:sp>
          <p:nvSpPr>
            <p:cNvPr id="816152" name="Rectangle 24"/>
            <p:cNvSpPr>
              <a:spLocks noChangeArrowheads="1"/>
            </p:cNvSpPr>
            <p:nvPr/>
          </p:nvSpPr>
          <p:spPr bwMode="auto">
            <a:xfrm>
              <a:off x="2608" y="3793"/>
              <a:ext cx="1452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en-US" altLang="ja-JP" b="1" dirty="0">
                  <a:solidFill>
                    <a:srgbClr val="333333"/>
                  </a:solidFill>
                </a:rPr>
                <a:t> </a:t>
              </a:r>
              <a:r>
                <a:rPr lang="en-US" altLang="ja-JP" b="1" dirty="0">
                  <a:solidFill>
                    <a:srgbClr val="F8F8F8"/>
                  </a:solidFill>
                </a:rPr>
                <a:t>8x10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-16</a:t>
              </a:r>
              <a:r>
                <a:rPr lang="en-US" altLang="ja-JP" b="1" dirty="0">
                  <a:solidFill>
                    <a:srgbClr val="F8F8F8"/>
                  </a:solidFill>
                </a:rPr>
                <a:t> N/Hz</a:t>
              </a:r>
              <a:r>
                <a:rPr lang="en-US" altLang="ja-JP" b="1" baseline="30000" dirty="0">
                  <a:solidFill>
                    <a:srgbClr val="F8F8F8"/>
                  </a:solidFill>
                </a:rPr>
                <a:t>1/2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7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0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581" y="1928802"/>
            <a:ext cx="3833617" cy="37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開発体制</a:t>
            </a:r>
            <a:endParaRPr lang="ja-JP" altLang="en-US" sz="2400" dirty="0">
              <a:solidFill>
                <a:srgbClr val="5F5F5F"/>
              </a:solidFill>
            </a:endParaRPr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357158" y="5156161"/>
            <a:ext cx="178595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京都大学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  (2009-)</a:t>
            </a:r>
            <a:endParaRPr lang="ja-JP" altLang="en-US" b="1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8" name="図 27" descr="IMG_0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33978" y="2134187"/>
            <a:ext cx="3357586" cy="25181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7072330" y="1071546"/>
            <a:ext cx="164307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東京大学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(2006-)</a:t>
            </a:r>
            <a:endParaRPr lang="ja-JP" altLang="en-US" b="1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2" name="Picture 1026"/>
          <p:cNvPicPr>
            <a:picLocks noChangeAspect="1" noChangeArrowheads="1"/>
          </p:cNvPicPr>
          <p:nvPr/>
        </p:nvPicPr>
        <p:blipFill>
          <a:blip r:embed="rId5" cstate="print"/>
          <a:srcRect l="40898" t="2917" r="2045"/>
          <a:stretch>
            <a:fillRect/>
          </a:stretch>
        </p:blipFill>
        <p:spPr bwMode="auto">
          <a:xfrm>
            <a:off x="5715008" y="2357430"/>
            <a:ext cx="3122201" cy="37262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286644" y="1714488"/>
            <a:ext cx="1643074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sym typeface="Wingdings" pitchFamily="2" charset="2"/>
              </a:rPr>
              <a:t>低周波数</a:t>
            </a:r>
            <a:endParaRPr lang="en-US" altLang="ja-JP" sz="1600" b="1" dirty="0" smtClean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FFCC"/>
                </a:solidFill>
                <a:sym typeface="Wingdings" pitchFamily="2" charset="2"/>
              </a:rPr>
              <a:t>  </a:t>
            </a:r>
            <a:r>
              <a:rPr lang="ja-JP" altLang="en-US" sz="1600" b="1" dirty="0" smtClean="0">
                <a:solidFill>
                  <a:srgbClr val="CCFFCC"/>
                </a:solidFill>
                <a:sym typeface="Wingdings" pitchFamily="2" charset="2"/>
              </a:rPr>
              <a:t>重力波検出器</a:t>
            </a:r>
            <a:endParaRPr lang="ja-JP" altLang="en-US" sz="1600" b="1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28596" y="5851906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sym typeface="Wingdings" pitchFamily="2" charset="2"/>
              </a:rPr>
              <a:t>重力法則の検証</a:t>
            </a:r>
            <a:endParaRPr lang="ja-JP" altLang="en-US" sz="1600" b="1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1" name="Rectangle 1037"/>
          <p:cNvSpPr>
            <a:spLocks noChangeArrowheads="1"/>
          </p:cNvSpPr>
          <p:nvPr/>
        </p:nvSpPr>
        <p:spPr bwMode="auto">
          <a:xfrm>
            <a:off x="2928926" y="928670"/>
            <a:ext cx="3286116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2</a:t>
            </a: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台の装置の同時開発</a:t>
            </a:r>
            <a:endParaRPr lang="ja-JP" altLang="en-US" b="1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3" name="円/楕円 12"/>
          <p:cNvSpPr/>
          <p:nvPr/>
        </p:nvSpPr>
        <p:spPr bwMode="auto">
          <a:xfrm>
            <a:off x="3643306" y="4357694"/>
            <a:ext cx="214314" cy="214314"/>
          </a:xfrm>
          <a:prstGeom prst="ellipse">
            <a:avLst/>
          </a:prstGeom>
          <a:noFill/>
          <a:ln w="635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円/楕円 13"/>
          <p:cNvSpPr/>
          <p:nvPr/>
        </p:nvSpPr>
        <p:spPr bwMode="auto">
          <a:xfrm>
            <a:off x="4572000" y="4214818"/>
            <a:ext cx="214314" cy="214314"/>
          </a:xfrm>
          <a:prstGeom prst="ellipse">
            <a:avLst/>
          </a:prstGeom>
          <a:noFill/>
          <a:ln w="635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2786050" y="3929066"/>
            <a:ext cx="857256" cy="500066"/>
          </a:xfrm>
          <a:prstGeom prst="line">
            <a:avLst/>
          </a:prstGeom>
          <a:noFill/>
          <a:ln w="38100">
            <a:solidFill>
              <a:schemeClr val="bg1">
                <a:lumMod val="25000"/>
              </a:schemeClr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4857752" y="4046221"/>
            <a:ext cx="1000132" cy="240034"/>
          </a:xfrm>
          <a:prstGeom prst="line">
            <a:avLst/>
          </a:prstGeom>
          <a:noFill/>
          <a:ln w="38100">
            <a:solidFill>
              <a:schemeClr val="tx2">
                <a:lumMod val="75000"/>
              </a:schemeClr>
            </a:solidFill>
            <a:round/>
            <a:headEnd/>
            <a:tailEnd type="stealth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48093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実験装置全景</a:t>
            </a:r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86754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03288"/>
            <a:ext cx="7858125" cy="551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86756" name="Rectangle 1028"/>
          <p:cNvSpPr>
            <a:spLocks noChangeArrowheads="1"/>
          </p:cNvSpPr>
          <p:nvPr/>
        </p:nvSpPr>
        <p:spPr bwMode="auto">
          <a:xfrm>
            <a:off x="3005138" y="1052513"/>
            <a:ext cx="1566862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低振動型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パルスチューブ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        冷凍機</a:t>
            </a:r>
          </a:p>
        </p:txBody>
      </p:sp>
      <p:sp>
        <p:nvSpPr>
          <p:cNvPr id="586757" name="Rectangle 1029"/>
          <p:cNvSpPr>
            <a:spLocks noChangeArrowheads="1"/>
          </p:cNvSpPr>
          <p:nvPr/>
        </p:nvSpPr>
        <p:spPr bwMode="auto">
          <a:xfrm>
            <a:off x="5364163" y="5157788"/>
            <a:ext cx="1439862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真空槽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  </a:t>
            </a:r>
            <a:r>
              <a:rPr lang="en-US" altLang="ja-JP" sz="1600" b="1" dirty="0">
                <a:solidFill>
                  <a:srgbClr val="3399FF"/>
                </a:solidFill>
              </a:rPr>
              <a:t>φ600mm</a:t>
            </a:r>
          </a:p>
        </p:txBody>
      </p:sp>
      <p:sp>
        <p:nvSpPr>
          <p:cNvPr id="586758" name="Rectangle 1030"/>
          <p:cNvSpPr>
            <a:spLocks noChangeArrowheads="1"/>
          </p:cNvSpPr>
          <p:nvPr/>
        </p:nvSpPr>
        <p:spPr bwMode="auto">
          <a:xfrm>
            <a:off x="5870575" y="836613"/>
            <a:ext cx="2014538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超伝導体バルク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 </a:t>
            </a:r>
            <a:r>
              <a:rPr lang="en-US" altLang="ja-JP" sz="1600" b="1" dirty="0">
                <a:solidFill>
                  <a:srgbClr val="3399FF"/>
                </a:solidFill>
              </a:rPr>
              <a:t>(</a:t>
            </a:r>
            <a:r>
              <a:rPr lang="ja-JP" altLang="en-US" sz="1600" b="1" dirty="0">
                <a:solidFill>
                  <a:srgbClr val="3399FF"/>
                </a:solidFill>
              </a:rPr>
              <a:t>冷凍機真空槽内</a:t>
            </a:r>
            <a:r>
              <a:rPr lang="en-US" altLang="ja-JP" sz="1600" b="1" dirty="0">
                <a:solidFill>
                  <a:srgbClr val="3399FF"/>
                </a:solidFill>
              </a:rPr>
              <a:t>)</a:t>
            </a:r>
            <a:endParaRPr lang="en-US" altLang="ja-JP" sz="1600" b="1" dirty="0">
              <a:solidFill>
                <a:srgbClr val="3399FF"/>
              </a:solidFill>
              <a:sym typeface="Wingdings" pitchFamily="2" charset="2"/>
            </a:endParaRPr>
          </a:p>
        </p:txBody>
      </p:sp>
      <p:sp>
        <p:nvSpPr>
          <p:cNvPr id="586759" name="Line 1031"/>
          <p:cNvSpPr>
            <a:spLocks noChangeShapeType="1"/>
          </p:cNvSpPr>
          <p:nvPr/>
        </p:nvSpPr>
        <p:spPr bwMode="auto">
          <a:xfrm>
            <a:off x="4427538" y="1628775"/>
            <a:ext cx="1657350" cy="2159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0" name="Line 1032"/>
          <p:cNvSpPr>
            <a:spLocks noChangeShapeType="1"/>
          </p:cNvSpPr>
          <p:nvPr/>
        </p:nvSpPr>
        <p:spPr bwMode="auto">
          <a:xfrm flipH="1" flipV="1">
            <a:off x="6940550" y="2819400"/>
            <a:ext cx="45085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1" name="Rectangle 1033"/>
          <p:cNvSpPr>
            <a:spLocks noChangeArrowheads="1"/>
          </p:cNvSpPr>
          <p:nvPr/>
        </p:nvSpPr>
        <p:spPr bwMode="auto">
          <a:xfrm>
            <a:off x="2471738" y="2708275"/>
            <a:ext cx="15240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光学ベンチ</a:t>
            </a:r>
          </a:p>
        </p:txBody>
      </p:sp>
      <p:sp>
        <p:nvSpPr>
          <p:cNvPr id="586762" name="Line 1034"/>
          <p:cNvSpPr>
            <a:spLocks noChangeShapeType="1"/>
          </p:cNvSpPr>
          <p:nvPr/>
        </p:nvSpPr>
        <p:spPr bwMode="auto">
          <a:xfrm flipV="1">
            <a:off x="5105400" y="4648200"/>
            <a:ext cx="457200" cy="1524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3" name="Line 1035"/>
          <p:cNvSpPr>
            <a:spLocks noChangeShapeType="1"/>
          </p:cNvSpPr>
          <p:nvPr/>
        </p:nvSpPr>
        <p:spPr bwMode="auto">
          <a:xfrm flipH="1">
            <a:off x="6373813" y="1412875"/>
            <a:ext cx="358775" cy="863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4" name="Line 1036"/>
          <p:cNvSpPr>
            <a:spLocks noChangeShapeType="1"/>
          </p:cNvSpPr>
          <p:nvPr/>
        </p:nvSpPr>
        <p:spPr bwMode="auto">
          <a:xfrm flipV="1">
            <a:off x="5867400" y="4221163"/>
            <a:ext cx="217488" cy="10080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5" name="Rectangle 1037"/>
          <p:cNvSpPr>
            <a:spLocks noChangeArrowheads="1"/>
          </p:cNvSpPr>
          <p:nvPr/>
        </p:nvSpPr>
        <p:spPr bwMode="auto">
          <a:xfrm>
            <a:off x="6804025" y="1989138"/>
            <a:ext cx="12969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真空ポンプ</a:t>
            </a:r>
          </a:p>
        </p:txBody>
      </p:sp>
      <p:sp>
        <p:nvSpPr>
          <p:cNvPr id="586766" name="Line 1038"/>
          <p:cNvSpPr>
            <a:spLocks noChangeShapeType="1"/>
          </p:cNvSpPr>
          <p:nvPr/>
        </p:nvSpPr>
        <p:spPr bwMode="auto">
          <a:xfrm>
            <a:off x="7740650" y="2420938"/>
            <a:ext cx="792163" cy="122396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7" name="Line 1039"/>
          <p:cNvSpPr>
            <a:spLocks noChangeShapeType="1"/>
          </p:cNvSpPr>
          <p:nvPr/>
        </p:nvSpPr>
        <p:spPr bwMode="auto">
          <a:xfrm>
            <a:off x="3492500" y="2997200"/>
            <a:ext cx="1079500" cy="71913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68" name="Rectangle 1040"/>
          <p:cNvSpPr>
            <a:spLocks noChangeArrowheads="1"/>
          </p:cNvSpPr>
          <p:nvPr/>
        </p:nvSpPr>
        <p:spPr bwMode="auto">
          <a:xfrm>
            <a:off x="1908175" y="5829300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99FF"/>
                </a:solidFill>
              </a:rPr>
              <a:t>防音・断熱ボックス</a:t>
            </a:r>
          </a:p>
        </p:txBody>
      </p:sp>
      <p:sp>
        <p:nvSpPr>
          <p:cNvPr id="586769" name="Line 1041"/>
          <p:cNvSpPr>
            <a:spLocks noChangeShapeType="1"/>
          </p:cNvSpPr>
          <p:nvPr/>
        </p:nvSpPr>
        <p:spPr bwMode="auto">
          <a:xfrm flipV="1">
            <a:off x="2771775" y="4940300"/>
            <a:ext cx="144463" cy="86518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0" name="Line 1042"/>
          <p:cNvSpPr>
            <a:spLocks noChangeShapeType="1"/>
          </p:cNvSpPr>
          <p:nvPr/>
        </p:nvSpPr>
        <p:spPr bwMode="auto">
          <a:xfrm flipH="1" flipV="1">
            <a:off x="1044575" y="1628775"/>
            <a:ext cx="358775" cy="3600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1" name="Line 1043"/>
          <p:cNvSpPr>
            <a:spLocks noChangeShapeType="1"/>
          </p:cNvSpPr>
          <p:nvPr/>
        </p:nvSpPr>
        <p:spPr bwMode="auto">
          <a:xfrm>
            <a:off x="2051050" y="5013325"/>
            <a:ext cx="5473700" cy="12239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2" name="Rectangle 1044"/>
          <p:cNvSpPr>
            <a:spLocks noChangeArrowheads="1"/>
          </p:cNvSpPr>
          <p:nvPr/>
        </p:nvSpPr>
        <p:spPr bwMode="auto">
          <a:xfrm>
            <a:off x="4213225" y="56848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</a:rPr>
              <a:t>1932mm</a:t>
            </a:r>
          </a:p>
        </p:txBody>
      </p:sp>
      <p:sp>
        <p:nvSpPr>
          <p:cNvPr id="586773" name="Rectangle 1045"/>
          <p:cNvSpPr>
            <a:spLocks noChangeArrowheads="1"/>
          </p:cNvSpPr>
          <p:nvPr/>
        </p:nvSpPr>
        <p:spPr bwMode="auto">
          <a:xfrm>
            <a:off x="1331913" y="2852738"/>
            <a:ext cx="19431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</a:rPr>
              <a:t>1366mm</a:t>
            </a:r>
          </a:p>
        </p:txBody>
      </p:sp>
      <p:sp>
        <p:nvSpPr>
          <p:cNvPr id="586774" name="Line 1046"/>
          <p:cNvSpPr>
            <a:spLocks noChangeShapeType="1"/>
          </p:cNvSpPr>
          <p:nvPr/>
        </p:nvSpPr>
        <p:spPr bwMode="auto">
          <a:xfrm flipH="1">
            <a:off x="7740650" y="4868863"/>
            <a:ext cx="576263" cy="129698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86775" name="Rectangle 1047"/>
          <p:cNvSpPr>
            <a:spLocks noChangeArrowheads="1"/>
          </p:cNvSpPr>
          <p:nvPr/>
        </p:nvSpPr>
        <p:spPr bwMode="auto">
          <a:xfrm>
            <a:off x="7813675" y="5734050"/>
            <a:ext cx="11509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0066FF"/>
                </a:solidFill>
              </a:rPr>
              <a:t>1498mm</a:t>
            </a:r>
          </a:p>
        </p:txBody>
      </p:sp>
      <p:sp>
        <p:nvSpPr>
          <p:cNvPr id="586776" name="Rectangle 1048"/>
          <p:cNvSpPr>
            <a:spLocks noChangeArrowheads="1"/>
          </p:cNvSpPr>
          <p:nvPr/>
        </p:nvSpPr>
        <p:spPr bwMode="auto">
          <a:xfrm>
            <a:off x="827088" y="868347"/>
            <a:ext cx="19431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F8F8F8"/>
                </a:solidFill>
              </a:rPr>
              <a:t>東京大学　理学部旧</a:t>
            </a:r>
            <a:r>
              <a:rPr lang="en-US" altLang="ja-JP" sz="1200" b="1" dirty="0">
                <a:solidFill>
                  <a:srgbClr val="F8F8F8"/>
                </a:solidFill>
              </a:rPr>
              <a:t>1</a:t>
            </a:r>
            <a:r>
              <a:rPr lang="ja-JP" altLang="en-US" sz="1200" b="1" dirty="0">
                <a:solidFill>
                  <a:srgbClr val="F8F8F8"/>
                </a:solidFill>
              </a:rPr>
              <a:t>号館</a:t>
            </a:r>
          </a:p>
        </p:txBody>
      </p:sp>
    </p:spTree>
    <p:extLst>
      <p:ext uri="{BB962C8B-B14F-4D97-AF65-F5344CB8AC3E}">
        <p14:creationId xmlns:p14="http://schemas.microsoft.com/office/powerpoint/2010/main" val="44952125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光学系</a:t>
            </a:r>
            <a:endParaRPr lang="ja-JP" altLang="en-US" sz="2400" dirty="0">
              <a:solidFill>
                <a:srgbClr val="5F5F5F"/>
              </a:solidFill>
            </a:endParaRPr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04850" name="Picture 18" descr="CIMG07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3" y="1412875"/>
            <a:ext cx="3708400" cy="4943475"/>
          </a:xfrm>
          <a:prstGeom prst="rect">
            <a:avLst/>
          </a:prstGeom>
          <a:noFill/>
        </p:spPr>
      </p:pic>
      <p:pic>
        <p:nvPicPr>
          <p:cNvPr id="50485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924175"/>
            <a:ext cx="3633788" cy="34242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04839" name="Rectangle 7"/>
          <p:cNvSpPr>
            <a:spLocks noChangeArrowheads="1"/>
          </p:cNvSpPr>
          <p:nvPr/>
        </p:nvSpPr>
        <p:spPr bwMode="auto">
          <a:xfrm>
            <a:off x="6065838" y="836613"/>
            <a:ext cx="1871662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パルスチューブ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冷凍機</a:t>
            </a:r>
          </a:p>
        </p:txBody>
      </p:sp>
      <p:sp>
        <p:nvSpPr>
          <p:cNvPr id="504842" name="Line 10"/>
          <p:cNvSpPr>
            <a:spLocks noChangeShapeType="1"/>
          </p:cNvSpPr>
          <p:nvPr/>
        </p:nvSpPr>
        <p:spPr bwMode="auto">
          <a:xfrm>
            <a:off x="7218363" y="1268413"/>
            <a:ext cx="600075" cy="7413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49" name="Rectangle 17"/>
          <p:cNvSpPr>
            <a:spLocks noChangeArrowheads="1"/>
          </p:cNvSpPr>
          <p:nvPr/>
        </p:nvSpPr>
        <p:spPr bwMode="auto">
          <a:xfrm>
            <a:off x="5634038" y="1844675"/>
            <a:ext cx="16573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超伝導体バルク</a:t>
            </a:r>
          </a:p>
        </p:txBody>
      </p:sp>
      <p:sp>
        <p:nvSpPr>
          <p:cNvPr id="504853" name="Rectangle 21"/>
          <p:cNvSpPr>
            <a:spLocks noChangeArrowheads="1"/>
          </p:cNvSpPr>
          <p:nvPr/>
        </p:nvSpPr>
        <p:spPr bwMode="auto">
          <a:xfrm>
            <a:off x="2771775" y="3068638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レーザー光源</a:t>
            </a:r>
          </a:p>
        </p:txBody>
      </p:sp>
      <p:sp>
        <p:nvSpPr>
          <p:cNvPr id="504854" name="Line 22"/>
          <p:cNvSpPr>
            <a:spLocks noChangeShapeType="1"/>
          </p:cNvSpPr>
          <p:nvPr/>
        </p:nvSpPr>
        <p:spPr bwMode="auto">
          <a:xfrm flipH="1">
            <a:off x="2339975" y="3284538"/>
            <a:ext cx="503238" cy="1444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55" name="Rectangle 23"/>
          <p:cNvSpPr>
            <a:spLocks noChangeArrowheads="1"/>
          </p:cNvSpPr>
          <p:nvPr/>
        </p:nvSpPr>
        <p:spPr bwMode="auto">
          <a:xfrm>
            <a:off x="827088" y="5684838"/>
            <a:ext cx="187166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強度変調器</a:t>
            </a:r>
          </a:p>
        </p:txBody>
      </p:sp>
      <p:sp>
        <p:nvSpPr>
          <p:cNvPr id="504856" name="Line 24"/>
          <p:cNvSpPr>
            <a:spLocks noChangeShapeType="1"/>
          </p:cNvSpPr>
          <p:nvPr/>
        </p:nvSpPr>
        <p:spPr bwMode="auto">
          <a:xfrm flipV="1">
            <a:off x="1547813" y="4940300"/>
            <a:ext cx="454025" cy="7207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57" name="Line 25"/>
          <p:cNvSpPr>
            <a:spLocks noChangeShapeType="1"/>
          </p:cNvSpPr>
          <p:nvPr/>
        </p:nvSpPr>
        <p:spPr bwMode="auto">
          <a:xfrm flipV="1">
            <a:off x="3059113" y="5156200"/>
            <a:ext cx="215900" cy="72072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58" name="Rectangle 26"/>
          <p:cNvSpPr>
            <a:spLocks noChangeArrowheads="1"/>
          </p:cNvSpPr>
          <p:nvPr/>
        </p:nvSpPr>
        <p:spPr bwMode="auto">
          <a:xfrm>
            <a:off x="2484438" y="5876925"/>
            <a:ext cx="187166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位相変調器</a:t>
            </a:r>
          </a:p>
        </p:txBody>
      </p:sp>
      <p:sp>
        <p:nvSpPr>
          <p:cNvPr id="504859" name="Line 27"/>
          <p:cNvSpPr>
            <a:spLocks noChangeShapeType="1"/>
          </p:cNvSpPr>
          <p:nvPr/>
        </p:nvSpPr>
        <p:spPr bwMode="auto">
          <a:xfrm flipV="1">
            <a:off x="1116013" y="3644900"/>
            <a:ext cx="719137" cy="576263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0" name="Line 28"/>
          <p:cNvSpPr>
            <a:spLocks noChangeShapeType="1"/>
          </p:cNvSpPr>
          <p:nvPr/>
        </p:nvSpPr>
        <p:spPr bwMode="auto">
          <a:xfrm>
            <a:off x="1116013" y="4221163"/>
            <a:ext cx="2016125" cy="1008062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1" name="Line 29"/>
          <p:cNvSpPr>
            <a:spLocks noChangeShapeType="1"/>
          </p:cNvSpPr>
          <p:nvPr/>
        </p:nvSpPr>
        <p:spPr bwMode="auto">
          <a:xfrm flipV="1">
            <a:off x="3132138" y="4437063"/>
            <a:ext cx="503237" cy="792162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2" name="Line 30"/>
          <p:cNvSpPr>
            <a:spLocks noChangeShapeType="1"/>
          </p:cNvSpPr>
          <p:nvPr/>
        </p:nvSpPr>
        <p:spPr bwMode="auto">
          <a:xfrm>
            <a:off x="3635375" y="4437063"/>
            <a:ext cx="576263" cy="215900"/>
          </a:xfrm>
          <a:prstGeom prst="line">
            <a:avLst/>
          </a:prstGeom>
          <a:noFill/>
          <a:ln w="19050">
            <a:solidFill>
              <a:srgbClr val="FF99CC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3" name="Rectangle 31"/>
          <p:cNvSpPr>
            <a:spLocks noChangeArrowheads="1"/>
          </p:cNvSpPr>
          <p:nvPr/>
        </p:nvSpPr>
        <p:spPr bwMode="auto">
          <a:xfrm>
            <a:off x="5057775" y="2487613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永久磁石</a:t>
            </a:r>
          </a:p>
        </p:txBody>
      </p:sp>
      <p:sp>
        <p:nvSpPr>
          <p:cNvPr id="504864" name="Line 32"/>
          <p:cNvSpPr>
            <a:spLocks noChangeShapeType="1"/>
          </p:cNvSpPr>
          <p:nvPr/>
        </p:nvSpPr>
        <p:spPr bwMode="auto">
          <a:xfrm>
            <a:off x="6210300" y="2708275"/>
            <a:ext cx="1584325" cy="5762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5" name="Line 33"/>
          <p:cNvSpPr>
            <a:spLocks noChangeShapeType="1"/>
          </p:cNvSpPr>
          <p:nvPr/>
        </p:nvSpPr>
        <p:spPr bwMode="auto">
          <a:xfrm>
            <a:off x="6426200" y="3357563"/>
            <a:ext cx="1368425" cy="5762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6" name="Rectangle 34"/>
          <p:cNvSpPr>
            <a:spLocks noChangeArrowheads="1"/>
          </p:cNvSpPr>
          <p:nvPr/>
        </p:nvSpPr>
        <p:spPr bwMode="auto">
          <a:xfrm>
            <a:off x="5562600" y="309245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試験マス</a:t>
            </a:r>
          </a:p>
        </p:txBody>
      </p:sp>
      <p:sp>
        <p:nvSpPr>
          <p:cNvPr id="504867" name="Line 35"/>
          <p:cNvSpPr>
            <a:spLocks noChangeShapeType="1"/>
          </p:cNvSpPr>
          <p:nvPr/>
        </p:nvSpPr>
        <p:spPr bwMode="auto">
          <a:xfrm>
            <a:off x="6570663" y="2133600"/>
            <a:ext cx="1296987" cy="1008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68" name="Rectangle 36"/>
          <p:cNvSpPr>
            <a:spLocks noChangeArrowheads="1"/>
          </p:cNvSpPr>
          <p:nvPr/>
        </p:nvSpPr>
        <p:spPr bwMode="auto">
          <a:xfrm>
            <a:off x="6283325" y="573405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マイケルソン干渉計</a:t>
            </a:r>
          </a:p>
        </p:txBody>
      </p:sp>
      <p:sp>
        <p:nvSpPr>
          <p:cNvPr id="504869" name="Line 37"/>
          <p:cNvSpPr>
            <a:spLocks noChangeShapeType="1"/>
          </p:cNvSpPr>
          <p:nvPr/>
        </p:nvSpPr>
        <p:spPr bwMode="auto">
          <a:xfrm flipV="1">
            <a:off x="6858000" y="4437063"/>
            <a:ext cx="936625" cy="12239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504870" name="Rectangle 38"/>
          <p:cNvSpPr>
            <a:spLocks noChangeArrowheads="1"/>
          </p:cNvSpPr>
          <p:nvPr/>
        </p:nvSpPr>
        <p:spPr bwMode="auto">
          <a:xfrm>
            <a:off x="395288" y="981075"/>
            <a:ext cx="4572000" cy="1766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</a:rPr>
              <a:t>Nd:YAG</a:t>
            </a:r>
            <a:r>
              <a:rPr lang="ja-JP" altLang="en-US" sz="2000" b="1" dirty="0">
                <a:solidFill>
                  <a:srgbClr val="F8F8F8"/>
                </a:solidFill>
              </a:rPr>
              <a:t>レーザー光源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   波長 </a:t>
            </a:r>
            <a:r>
              <a:rPr lang="en-US" altLang="ja-JP" sz="2000" b="1" dirty="0">
                <a:solidFill>
                  <a:srgbClr val="F8F8F8"/>
                </a:solidFill>
              </a:rPr>
              <a:t>1064nm, </a:t>
            </a:r>
            <a:r>
              <a:rPr lang="ja-JP" altLang="en-US" sz="2000" b="1" dirty="0">
                <a:solidFill>
                  <a:srgbClr val="F8F8F8"/>
                </a:solidFill>
              </a:rPr>
              <a:t>出力 </a:t>
            </a:r>
            <a:r>
              <a:rPr lang="en-US" altLang="ja-JP" sz="2000" b="1" dirty="0">
                <a:solidFill>
                  <a:srgbClr val="F8F8F8"/>
                </a:solidFill>
              </a:rPr>
              <a:t>500mW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</a:rPr>
              <a:t>    </a:t>
            </a:r>
            <a:r>
              <a:rPr lang="ja-JP" altLang="en-US" sz="2000" b="1" dirty="0">
                <a:solidFill>
                  <a:srgbClr val="F8F8F8"/>
                </a:solidFill>
              </a:rPr>
              <a:t>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マイケルソン干渉計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   試験マス両端の差動変動 </a:t>
            </a:r>
            <a:r>
              <a:rPr lang="en-US" altLang="ja-JP" sz="2000" b="1" dirty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回転</a:t>
            </a:r>
            <a:r>
              <a:rPr lang="en-US" altLang="ja-JP" sz="2000" b="1" dirty="0">
                <a:solidFill>
                  <a:srgbClr val="F8F8F8"/>
                </a:solidFill>
                <a:sym typeface="Wingdings" pitchFamily="2" charset="2"/>
              </a:rPr>
              <a:t>) </a:t>
            </a:r>
            <a:r>
              <a:rPr lang="ja-JP" altLang="en-US" sz="2000" b="1" dirty="0">
                <a:solidFill>
                  <a:srgbClr val="F8F8F8"/>
                </a:solidFill>
                <a:sym typeface="Wingdings" pitchFamily="2" charset="2"/>
              </a:rPr>
              <a:t>測定</a:t>
            </a:r>
            <a:r>
              <a:rPr lang="ja-JP" altLang="en-US" sz="2000" b="1" dirty="0">
                <a:solidFill>
                  <a:srgbClr val="F8F8F8"/>
                </a:solidFill>
              </a:rPr>
              <a:t>         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5863539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超伝導体・冷凍機</a:t>
            </a:r>
            <a:endParaRPr lang="ja-JP" altLang="en-US" sz="2400" dirty="0">
              <a:solidFill>
                <a:srgbClr val="5F5F5F"/>
              </a:solidFill>
            </a:endParaRPr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479289" name="Rectangle 57"/>
          <p:cNvSpPr>
            <a:spLocks noChangeArrowheads="1"/>
          </p:cNvSpPr>
          <p:nvPr/>
        </p:nvSpPr>
        <p:spPr bwMode="auto">
          <a:xfrm>
            <a:off x="504825" y="714367"/>
            <a:ext cx="3346450" cy="15001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超伝導体バルク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</a:rPr>
              <a:t>    </a:t>
            </a:r>
            <a:r>
              <a:rPr lang="ja-JP" altLang="en-US" sz="1600" b="1" dirty="0">
                <a:solidFill>
                  <a:srgbClr val="F8F8F8"/>
                </a:solidFill>
              </a:rPr>
              <a:t>直径 </a:t>
            </a:r>
            <a:r>
              <a:rPr lang="en-US" altLang="ja-JP" sz="1600" b="1" dirty="0">
                <a:solidFill>
                  <a:srgbClr val="F8F8F8"/>
                </a:solidFill>
              </a:rPr>
              <a:t>600mm, </a:t>
            </a:r>
            <a:r>
              <a:rPr lang="ja-JP" altLang="en-US" sz="1600" b="1" dirty="0">
                <a:solidFill>
                  <a:srgbClr val="F8F8F8"/>
                </a:solidFill>
              </a:rPr>
              <a:t>厚さ </a:t>
            </a:r>
            <a:r>
              <a:rPr lang="en-US" altLang="ja-JP" sz="1600" b="1" dirty="0">
                <a:solidFill>
                  <a:srgbClr val="F8F8F8"/>
                </a:solidFill>
              </a:rPr>
              <a:t>20mm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/>
              <a:t>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600" b="1" dirty="0"/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 </a:t>
            </a:r>
            <a:r>
              <a:rPr lang="ja-JP" altLang="en-US" sz="1600" b="1" dirty="0">
                <a:solidFill>
                  <a:srgbClr val="F8F8F8"/>
                </a:solidFill>
              </a:rPr>
              <a:t>転移温度 </a:t>
            </a:r>
            <a:r>
              <a:rPr lang="en-US" altLang="ja-JP" sz="1600" b="1" dirty="0">
                <a:solidFill>
                  <a:srgbClr val="F8F8F8"/>
                </a:solidFill>
              </a:rPr>
              <a:t>~92K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479282" name="Picture 50" descr="IMG_06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317875"/>
            <a:ext cx="3698875" cy="2774950"/>
          </a:xfrm>
          <a:prstGeom prst="rect">
            <a:avLst/>
          </a:prstGeom>
          <a:noFill/>
        </p:spPr>
      </p:pic>
      <p:pic>
        <p:nvPicPr>
          <p:cNvPr id="479280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4032250" cy="32686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479264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7050" y="4918075"/>
            <a:ext cx="2016125" cy="1517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479265" name="Picture 33" descr="IMG_02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922838"/>
            <a:ext cx="2016125" cy="1512887"/>
          </a:xfrm>
          <a:prstGeom prst="rect">
            <a:avLst/>
          </a:prstGeom>
          <a:noFill/>
        </p:spPr>
      </p:pic>
      <p:sp>
        <p:nvSpPr>
          <p:cNvPr id="479268" name="Rectangle 36"/>
          <p:cNvSpPr>
            <a:spLocks noChangeArrowheads="1"/>
          </p:cNvSpPr>
          <p:nvPr/>
        </p:nvSpPr>
        <p:spPr bwMode="auto">
          <a:xfrm>
            <a:off x="4787900" y="836613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パルス管冷凍機</a:t>
            </a:r>
          </a:p>
        </p:txBody>
      </p:sp>
      <p:sp>
        <p:nvSpPr>
          <p:cNvPr id="479270" name="Rectangle 38"/>
          <p:cNvSpPr>
            <a:spLocks noChangeArrowheads="1"/>
          </p:cNvSpPr>
          <p:nvPr/>
        </p:nvSpPr>
        <p:spPr bwMode="auto">
          <a:xfrm>
            <a:off x="3779838" y="6116638"/>
            <a:ext cx="1871662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バルブユニット</a:t>
            </a:r>
          </a:p>
        </p:txBody>
      </p:sp>
      <p:sp>
        <p:nvSpPr>
          <p:cNvPr id="479271" name="Rectangle 39"/>
          <p:cNvSpPr>
            <a:spLocks noChangeArrowheads="1"/>
          </p:cNvSpPr>
          <p:nvPr/>
        </p:nvSpPr>
        <p:spPr bwMode="auto">
          <a:xfrm>
            <a:off x="4645025" y="429260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コンプレッサー</a:t>
            </a:r>
          </a:p>
        </p:txBody>
      </p:sp>
      <p:sp>
        <p:nvSpPr>
          <p:cNvPr id="479272" name="Line 40"/>
          <p:cNvSpPr>
            <a:spLocks noChangeShapeType="1"/>
          </p:cNvSpPr>
          <p:nvPr/>
        </p:nvSpPr>
        <p:spPr bwMode="auto">
          <a:xfrm>
            <a:off x="6300788" y="1052513"/>
            <a:ext cx="1319212" cy="16668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3" name="Line 41"/>
          <p:cNvSpPr>
            <a:spLocks noChangeShapeType="1"/>
          </p:cNvSpPr>
          <p:nvPr/>
        </p:nvSpPr>
        <p:spPr bwMode="auto">
          <a:xfrm flipV="1">
            <a:off x="3492500" y="2438400"/>
            <a:ext cx="4127500" cy="19986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5" name="Line 43"/>
          <p:cNvSpPr>
            <a:spLocks noChangeShapeType="1"/>
          </p:cNvSpPr>
          <p:nvPr/>
        </p:nvSpPr>
        <p:spPr bwMode="auto">
          <a:xfrm flipV="1">
            <a:off x="5148263" y="6092825"/>
            <a:ext cx="792162" cy="2159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6" name="Line 44"/>
          <p:cNvSpPr>
            <a:spLocks noChangeShapeType="1"/>
          </p:cNvSpPr>
          <p:nvPr/>
        </p:nvSpPr>
        <p:spPr bwMode="auto">
          <a:xfrm flipV="1">
            <a:off x="8748713" y="1125538"/>
            <a:ext cx="0" cy="2590800"/>
          </a:xfrm>
          <a:prstGeom prst="line">
            <a:avLst/>
          </a:prstGeom>
          <a:noFill/>
          <a:ln w="63500">
            <a:solidFill>
              <a:srgbClr val="FFFF99"/>
            </a:solidFill>
            <a:round/>
            <a:headEnd type="none" w="med" len="lg"/>
            <a:tailEnd type="none" w="med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9277" name="Rectangle 45"/>
          <p:cNvSpPr>
            <a:spLocks noChangeArrowheads="1"/>
          </p:cNvSpPr>
          <p:nvPr/>
        </p:nvSpPr>
        <p:spPr bwMode="auto">
          <a:xfrm>
            <a:off x="8029575" y="366871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50 cm </a:t>
            </a:r>
          </a:p>
        </p:txBody>
      </p:sp>
      <p:sp>
        <p:nvSpPr>
          <p:cNvPr id="479278" name="Rectangle 46"/>
          <p:cNvSpPr>
            <a:spLocks noChangeArrowheads="1"/>
          </p:cNvSpPr>
          <p:nvPr/>
        </p:nvSpPr>
        <p:spPr bwMode="auto">
          <a:xfrm>
            <a:off x="6732588" y="4360863"/>
            <a:ext cx="2339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66FF"/>
                </a:solidFill>
              </a:rPr>
              <a:t>防振用ヒートリンク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66FF"/>
                </a:solidFill>
              </a:rPr>
              <a:t>  銅線 </a:t>
            </a:r>
            <a:r>
              <a:rPr lang="en-US" altLang="ja-JP" sz="1600" b="1" dirty="0">
                <a:solidFill>
                  <a:srgbClr val="0066FF"/>
                </a:solidFill>
              </a:rPr>
              <a:t>(</a:t>
            </a:r>
            <a:r>
              <a:rPr lang="ja-JP" altLang="en-US" sz="1600" b="1" dirty="0">
                <a:solidFill>
                  <a:srgbClr val="0066FF"/>
                </a:solidFill>
              </a:rPr>
              <a:t>銀コーティング</a:t>
            </a:r>
            <a:r>
              <a:rPr lang="en-US" altLang="ja-JP" sz="1600" b="1" dirty="0">
                <a:solidFill>
                  <a:srgbClr val="0066FF"/>
                </a:solidFill>
              </a:rPr>
              <a:t>)</a:t>
            </a:r>
          </a:p>
        </p:txBody>
      </p:sp>
      <p:sp>
        <p:nvSpPr>
          <p:cNvPr id="479284" name="Text Box 52"/>
          <p:cNvSpPr txBox="1">
            <a:spLocks noChangeArrowheads="1"/>
          </p:cNvSpPr>
          <p:nvPr/>
        </p:nvSpPr>
        <p:spPr bwMode="auto">
          <a:xfrm>
            <a:off x="1042988" y="1328729"/>
            <a:ext cx="2771775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b="1" dirty="0">
                <a:solidFill>
                  <a:srgbClr val="CCECFF"/>
                </a:solidFill>
              </a:rPr>
              <a:t>Gd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1</a:t>
            </a:r>
            <a:r>
              <a:rPr lang="en-US" altLang="ja-JP" sz="1400" b="1" dirty="0">
                <a:solidFill>
                  <a:srgbClr val="CCECFF"/>
                </a:solidFill>
              </a:rPr>
              <a:t>Ba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2</a:t>
            </a:r>
            <a:r>
              <a:rPr lang="en-US" altLang="ja-JP" sz="1400" b="1" dirty="0">
                <a:solidFill>
                  <a:srgbClr val="CCECFF"/>
                </a:solidFill>
              </a:rPr>
              <a:t>Cu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3</a:t>
            </a:r>
            <a:r>
              <a:rPr lang="en-US" altLang="ja-JP" sz="1400" b="1" dirty="0">
                <a:solidFill>
                  <a:srgbClr val="CCECFF"/>
                </a:solidFill>
              </a:rPr>
              <a:t>O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6.9   </a:t>
            </a:r>
            <a:r>
              <a:rPr lang="en-US" altLang="ja-JP" sz="1400" b="1" dirty="0">
                <a:solidFill>
                  <a:srgbClr val="CCECFF"/>
                </a:solidFill>
              </a:rPr>
              <a:t> : 70.9%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400" b="1" dirty="0">
                <a:solidFill>
                  <a:srgbClr val="CCECFF"/>
                </a:solidFill>
              </a:rPr>
              <a:t>Gd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2</a:t>
            </a:r>
            <a:r>
              <a:rPr lang="en-US" altLang="ja-JP" sz="1400" b="1" dirty="0">
                <a:solidFill>
                  <a:srgbClr val="CCECFF"/>
                </a:solidFill>
              </a:rPr>
              <a:t>Ba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1</a:t>
            </a:r>
            <a:r>
              <a:rPr lang="en-US" altLang="ja-JP" sz="1400" b="1" dirty="0">
                <a:solidFill>
                  <a:srgbClr val="CCECFF"/>
                </a:solidFill>
              </a:rPr>
              <a:t>Cu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1</a:t>
            </a:r>
            <a:r>
              <a:rPr lang="en-US" altLang="ja-JP" sz="1400" b="1" dirty="0">
                <a:solidFill>
                  <a:srgbClr val="CCECFF"/>
                </a:solidFill>
              </a:rPr>
              <a:t>O</a:t>
            </a:r>
            <a:r>
              <a:rPr lang="en-US" altLang="ja-JP" sz="1400" b="1" baseline="-25000" dirty="0">
                <a:solidFill>
                  <a:srgbClr val="CCECFF"/>
                </a:solidFill>
              </a:rPr>
              <a:t>7     </a:t>
            </a:r>
            <a:r>
              <a:rPr lang="en-US" altLang="ja-JP" sz="1400" b="1" dirty="0">
                <a:solidFill>
                  <a:srgbClr val="CCECFF"/>
                </a:solidFill>
              </a:rPr>
              <a:t>  : 19.2%</a:t>
            </a:r>
          </a:p>
        </p:txBody>
      </p:sp>
      <p:sp>
        <p:nvSpPr>
          <p:cNvPr id="479288" name="Rectangle 56"/>
          <p:cNvSpPr>
            <a:spLocks noChangeArrowheads="1"/>
          </p:cNvSpPr>
          <p:nvPr/>
        </p:nvSpPr>
        <p:spPr bwMode="auto">
          <a:xfrm>
            <a:off x="2555875" y="3390900"/>
            <a:ext cx="1871663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3366FF"/>
                </a:solidFill>
              </a:rPr>
              <a:t>超伝導体バルク</a:t>
            </a:r>
          </a:p>
        </p:txBody>
      </p:sp>
      <p:sp>
        <p:nvSpPr>
          <p:cNvPr id="517122" name="Rectangle 1026"/>
          <p:cNvSpPr>
            <a:spLocks noChangeArrowheads="1"/>
          </p:cNvSpPr>
          <p:nvPr/>
        </p:nvSpPr>
        <p:spPr bwMode="auto">
          <a:xfrm>
            <a:off x="504825" y="2143116"/>
            <a:ext cx="3922713" cy="11985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パルス管冷凍機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  <a:sym typeface="Wingdings" pitchFamily="2" charset="2"/>
              </a:rPr>
              <a:t>　　最低到達温度 </a:t>
            </a: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~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40K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     </a:t>
            </a:r>
            <a:r>
              <a:rPr lang="ja-JP" altLang="en-US" sz="1600" b="1" dirty="0">
                <a:solidFill>
                  <a:srgbClr val="F8F8F8"/>
                </a:solidFill>
                <a:sym typeface="Wingdings" pitchFamily="2" charset="2"/>
              </a:rPr>
              <a:t>バルブユニット分離による低振動化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  <a:sym typeface="Wingdings" pitchFamily="2" charset="2"/>
              </a:rPr>
              <a:t>     柔軟ヒートリンクによる防振</a:t>
            </a:r>
          </a:p>
        </p:txBody>
      </p:sp>
    </p:spTree>
    <p:extLst>
      <p:ext uri="{BB962C8B-B14F-4D97-AF65-F5344CB8AC3E}">
        <p14:creationId xmlns:p14="http://schemas.microsoft.com/office/powerpoint/2010/main" val="244941806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超伝導体・冷凍機の</a:t>
            </a:r>
            <a:r>
              <a:rPr lang="ja-JP" altLang="en-US" dirty="0" smtClean="0"/>
              <a:t>振動</a:t>
            </a:r>
            <a:endParaRPr lang="ja-JP" altLang="en-US" dirty="0"/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475190" name="Picture 54" descr="cool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4638" y="1524000"/>
            <a:ext cx="3252787" cy="3198813"/>
          </a:xfrm>
          <a:prstGeom prst="rect">
            <a:avLst/>
          </a:prstGeom>
          <a:noFill/>
        </p:spPr>
      </p:pic>
      <p:sp>
        <p:nvSpPr>
          <p:cNvPr id="475141" name="Rectangle 5"/>
          <p:cNvSpPr>
            <a:spLocks noChangeArrowheads="1"/>
          </p:cNvSpPr>
          <p:nvPr/>
        </p:nvSpPr>
        <p:spPr bwMode="auto">
          <a:xfrm>
            <a:off x="500034" y="857232"/>
            <a:ext cx="4314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</a:rPr>
              <a:t>低振動型パルスチューブ冷凍機</a:t>
            </a:r>
          </a:p>
        </p:txBody>
      </p:sp>
      <p:sp>
        <p:nvSpPr>
          <p:cNvPr id="475145" name="Rectangle 9"/>
          <p:cNvSpPr>
            <a:spLocks noChangeArrowheads="1"/>
          </p:cNvSpPr>
          <p:nvPr/>
        </p:nvSpPr>
        <p:spPr bwMode="auto">
          <a:xfrm>
            <a:off x="866780" y="1434100"/>
            <a:ext cx="4419600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>
                <a:solidFill>
                  <a:srgbClr val="FFFFFF"/>
                </a:solidFill>
              </a:rPr>
              <a:t>超伝導体バルク</a:t>
            </a:r>
            <a:r>
              <a:rPr lang="ja-JP" altLang="en-US" b="1" dirty="0">
                <a:solidFill>
                  <a:srgbClr val="FFFFFF"/>
                </a:solidFill>
              </a:rPr>
              <a:t> </a:t>
            </a:r>
            <a:r>
              <a:rPr lang="en-US" altLang="ja-JP" b="1" dirty="0">
                <a:solidFill>
                  <a:srgbClr val="FFFFFF"/>
                </a:solidFill>
              </a:rPr>
              <a:t>: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/>
              <a:t>     </a:t>
            </a:r>
            <a:r>
              <a:rPr lang="ja-JP" altLang="en-US" b="1" dirty="0">
                <a:solidFill>
                  <a:srgbClr val="FFFFCC"/>
                </a:solidFill>
              </a:rPr>
              <a:t>地面に対して      硬く固定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FFFCC"/>
                </a:solidFill>
              </a:rPr>
              <a:t>     冷凍機に対して　柔らかく接続</a:t>
            </a:r>
          </a:p>
        </p:txBody>
      </p:sp>
      <p:sp>
        <p:nvSpPr>
          <p:cNvPr id="475174" name="Line 38"/>
          <p:cNvSpPr>
            <a:spLocks noChangeShapeType="1"/>
          </p:cNvSpPr>
          <p:nvPr/>
        </p:nvSpPr>
        <p:spPr bwMode="auto">
          <a:xfrm flipH="1">
            <a:off x="7281863" y="3733800"/>
            <a:ext cx="414337" cy="2047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75" name="Rectangle 39"/>
          <p:cNvSpPr>
            <a:spLocks noChangeArrowheads="1"/>
          </p:cNvSpPr>
          <p:nvPr/>
        </p:nvSpPr>
        <p:spPr bwMode="auto">
          <a:xfrm>
            <a:off x="7651750" y="3095625"/>
            <a:ext cx="1360488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CCFFCC"/>
                </a:solidFill>
              </a:rPr>
              <a:t>Supporting rod with low-thermal conductivity </a:t>
            </a:r>
          </a:p>
        </p:txBody>
      </p:sp>
      <p:sp>
        <p:nvSpPr>
          <p:cNvPr id="475176" name="Rectangle 40"/>
          <p:cNvSpPr>
            <a:spLocks noChangeArrowheads="1"/>
          </p:cNvSpPr>
          <p:nvPr/>
        </p:nvSpPr>
        <p:spPr bwMode="auto">
          <a:xfrm>
            <a:off x="7783513" y="4451350"/>
            <a:ext cx="1360487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Heat link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  Ag-coated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    Cu wires</a:t>
            </a:r>
          </a:p>
        </p:txBody>
      </p:sp>
      <p:sp>
        <p:nvSpPr>
          <p:cNvPr id="475177" name="Line 41"/>
          <p:cNvSpPr>
            <a:spLocks noChangeShapeType="1"/>
          </p:cNvSpPr>
          <p:nvPr/>
        </p:nvSpPr>
        <p:spPr bwMode="auto">
          <a:xfrm flipH="1" flipV="1">
            <a:off x="7180263" y="4191000"/>
            <a:ext cx="592137" cy="3810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78" name="Rectangle 42"/>
          <p:cNvSpPr>
            <a:spLocks noChangeArrowheads="1"/>
          </p:cNvSpPr>
          <p:nvPr/>
        </p:nvSpPr>
        <p:spPr bwMode="auto">
          <a:xfrm>
            <a:off x="5659438" y="838200"/>
            <a:ext cx="151288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Isolation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Rubber </a:t>
            </a:r>
          </a:p>
        </p:txBody>
      </p:sp>
      <p:sp>
        <p:nvSpPr>
          <p:cNvPr id="475179" name="Line 43"/>
          <p:cNvSpPr>
            <a:spLocks noChangeShapeType="1"/>
          </p:cNvSpPr>
          <p:nvPr/>
        </p:nvSpPr>
        <p:spPr bwMode="auto">
          <a:xfrm flipH="1">
            <a:off x="5811838" y="1295400"/>
            <a:ext cx="76200" cy="3048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80" name="Line 44"/>
          <p:cNvSpPr>
            <a:spLocks noChangeShapeType="1"/>
          </p:cNvSpPr>
          <p:nvPr/>
        </p:nvSpPr>
        <p:spPr bwMode="auto">
          <a:xfrm flipH="1">
            <a:off x="7031038" y="1425575"/>
            <a:ext cx="222250" cy="403225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81" name="Rectangle 45"/>
          <p:cNvSpPr>
            <a:spLocks noChangeArrowheads="1"/>
          </p:cNvSpPr>
          <p:nvPr/>
        </p:nvSpPr>
        <p:spPr bwMode="auto">
          <a:xfrm>
            <a:off x="7183438" y="914400"/>
            <a:ext cx="172878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Pulse-tube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Cryo-cooler</a:t>
            </a:r>
          </a:p>
        </p:txBody>
      </p:sp>
      <p:sp>
        <p:nvSpPr>
          <p:cNvPr id="475182" name="Rectangle 46"/>
          <p:cNvSpPr>
            <a:spLocks noChangeArrowheads="1"/>
          </p:cNvSpPr>
          <p:nvPr/>
        </p:nvSpPr>
        <p:spPr bwMode="auto">
          <a:xfrm>
            <a:off x="8097838" y="2454275"/>
            <a:ext cx="863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CC99"/>
                </a:solidFill>
              </a:rPr>
              <a:t>Valve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CC99"/>
                </a:solidFill>
              </a:rPr>
              <a:t>  unit </a:t>
            </a:r>
          </a:p>
        </p:txBody>
      </p:sp>
      <p:sp>
        <p:nvSpPr>
          <p:cNvPr id="475183" name="Rectangle 47"/>
          <p:cNvSpPr>
            <a:spLocks noChangeArrowheads="1"/>
          </p:cNvSpPr>
          <p:nvPr/>
        </p:nvSpPr>
        <p:spPr bwMode="auto">
          <a:xfrm>
            <a:off x="4876800" y="2794000"/>
            <a:ext cx="151288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Bellows</a:t>
            </a:r>
          </a:p>
        </p:txBody>
      </p:sp>
      <p:sp>
        <p:nvSpPr>
          <p:cNvPr id="475184" name="Line 48"/>
          <p:cNvSpPr>
            <a:spLocks noChangeShapeType="1"/>
          </p:cNvSpPr>
          <p:nvPr/>
        </p:nvSpPr>
        <p:spPr bwMode="auto">
          <a:xfrm>
            <a:off x="5524500" y="3081338"/>
            <a:ext cx="800100" cy="347662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86" name="Rectangle 50"/>
          <p:cNvSpPr>
            <a:spLocks noChangeArrowheads="1"/>
          </p:cNvSpPr>
          <p:nvPr/>
        </p:nvSpPr>
        <p:spPr bwMode="auto">
          <a:xfrm>
            <a:off x="5278438" y="3749675"/>
            <a:ext cx="106045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Vacuum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</a:rPr>
              <a:t>tank</a:t>
            </a:r>
          </a:p>
        </p:txBody>
      </p:sp>
      <p:sp>
        <p:nvSpPr>
          <p:cNvPr id="475187" name="Line 51"/>
          <p:cNvSpPr>
            <a:spLocks noChangeShapeType="1"/>
          </p:cNvSpPr>
          <p:nvPr/>
        </p:nvSpPr>
        <p:spPr bwMode="auto">
          <a:xfrm flipH="1" flipV="1">
            <a:off x="6629400" y="4495800"/>
            <a:ext cx="228600" cy="6096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75195" name="Rectangle 59"/>
          <p:cNvSpPr>
            <a:spLocks noChangeArrowheads="1"/>
          </p:cNvSpPr>
          <p:nvPr/>
        </p:nvSpPr>
        <p:spPr bwMode="auto">
          <a:xfrm>
            <a:off x="5791200" y="5105400"/>
            <a:ext cx="3124200" cy="11695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FFFF"/>
                </a:solidFill>
              </a:rPr>
              <a:t>Super-conductor bulk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/>
              <a:t>     </a:t>
            </a:r>
            <a:r>
              <a:rPr lang="en-US" altLang="ja-JP" sz="1400" b="1" dirty="0">
                <a:solidFill>
                  <a:srgbClr val="3333FF"/>
                </a:solidFill>
              </a:rPr>
              <a:t> </a:t>
            </a:r>
            <a:r>
              <a:rPr lang="en-US" altLang="ja-JP" sz="1400" b="1" dirty="0">
                <a:solidFill>
                  <a:srgbClr val="CCECFF"/>
                </a:solidFill>
              </a:rPr>
              <a:t>Gd-Ba-Cu-O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/>
              <a:t>      </a:t>
            </a:r>
            <a:r>
              <a:rPr lang="en-US" altLang="ja-JP" sz="1400" b="1" dirty="0">
                <a:solidFill>
                  <a:srgbClr val="FFFFFF"/>
                </a:solidFill>
              </a:rPr>
              <a:t>Φ60 mm, t 20 mm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FFFFF"/>
                </a:solidFill>
              </a:rPr>
              <a:t>       Critical temperature: 92K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/>
              <a:t>       </a:t>
            </a:r>
            <a:r>
              <a:rPr lang="en-US" altLang="ja-JP" sz="1400" b="1" dirty="0">
                <a:solidFill>
                  <a:srgbClr val="FFFFFF"/>
                </a:solidFill>
              </a:rPr>
              <a:t>(</a:t>
            </a:r>
            <a:r>
              <a:rPr lang="en-US" altLang="ja-JP" sz="1400" b="1" dirty="0">
                <a:solidFill>
                  <a:srgbClr val="CCECFF"/>
                </a:solidFill>
              </a:rPr>
              <a:t>sufficient pinning at 70K</a:t>
            </a:r>
            <a:r>
              <a:rPr lang="en-US" altLang="ja-JP" sz="1400" b="1" dirty="0">
                <a:solidFill>
                  <a:srgbClr val="FFFFFF"/>
                </a:solidFill>
              </a:rPr>
              <a:t>)</a:t>
            </a:r>
            <a:endParaRPr lang="en-US" altLang="ja-JP" sz="1400" b="1" dirty="0">
              <a:solidFill>
                <a:srgbClr val="FFFFFF"/>
              </a:solidFill>
              <a:sym typeface="Wingdings" pitchFamily="2" charset="2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285720" y="2571744"/>
            <a:ext cx="5000660" cy="3857652"/>
            <a:chOff x="285720" y="2571744"/>
            <a:chExt cx="5000660" cy="3857652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285720" y="3357562"/>
              <a:ext cx="5000660" cy="3071834"/>
            </a:xfrm>
            <a:prstGeom prst="roundRect">
              <a:avLst>
                <a:gd name="adj" fmla="val 2073"/>
              </a:avLst>
            </a:prstGeom>
            <a:solidFill>
              <a:srgbClr val="F8F8F8">
                <a:alpha val="9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grpSp>
          <p:nvGrpSpPr>
            <p:cNvPr id="2" name="グループ化 27"/>
            <p:cNvGrpSpPr/>
            <p:nvPr/>
          </p:nvGrpSpPr>
          <p:grpSpPr>
            <a:xfrm>
              <a:off x="304800" y="2571744"/>
              <a:ext cx="4953000" cy="3851281"/>
              <a:chOff x="304800" y="2643182"/>
              <a:chExt cx="4953000" cy="3851281"/>
            </a:xfrm>
          </p:grpSpPr>
          <p:sp>
            <p:nvSpPr>
              <p:cNvPr id="475193" name="Rectangle 57"/>
              <p:cNvSpPr>
                <a:spLocks noChangeArrowheads="1"/>
              </p:cNvSpPr>
              <p:nvPr/>
            </p:nvSpPr>
            <p:spPr bwMode="auto">
              <a:xfrm>
                <a:off x="754064" y="2643182"/>
                <a:ext cx="4032250" cy="769441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b="1" dirty="0">
                    <a:solidFill>
                      <a:srgbClr val="FFFFFF"/>
                    </a:solidFill>
                  </a:rPr>
                  <a:t>振動評価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2000" b="1" dirty="0" smtClean="0">
                    <a:sym typeface="Wingdings" pitchFamily="2" charset="2"/>
                  </a:rPr>
                  <a:t>    </a:t>
                </a:r>
                <a:r>
                  <a:rPr lang="ja-JP" altLang="en-US" sz="2000" b="1" dirty="0" smtClean="0">
                    <a:solidFill>
                      <a:srgbClr val="FFFFCC"/>
                    </a:solidFill>
                    <a:sym typeface="Wingdings" pitchFamily="2" charset="2"/>
                  </a:rPr>
                  <a:t> 振動は地面</a:t>
                </a:r>
                <a:r>
                  <a:rPr lang="ja-JP" altLang="en-US" sz="2000" b="1" dirty="0">
                    <a:solidFill>
                      <a:srgbClr val="FFFFCC"/>
                    </a:solidFill>
                    <a:sym typeface="Wingdings" pitchFamily="2" charset="2"/>
                  </a:rPr>
                  <a:t>振動</a:t>
                </a:r>
                <a:r>
                  <a:rPr lang="ja-JP" altLang="en-US" sz="2000" b="1" dirty="0" smtClean="0">
                    <a:solidFill>
                      <a:srgbClr val="FFFFCC"/>
                    </a:solidFill>
                    <a:sym typeface="Wingdings" pitchFamily="2" charset="2"/>
                  </a:rPr>
                  <a:t>レベル　以下</a:t>
                </a:r>
                <a:endParaRPr lang="ja-JP" altLang="en-US" sz="2000" b="1" dirty="0">
                  <a:solidFill>
                    <a:srgbClr val="FFFFCC"/>
                  </a:solidFill>
                </a:endParaRPr>
              </a:p>
            </p:txBody>
          </p:sp>
          <p:pic>
            <p:nvPicPr>
              <p:cNvPr id="475194" name="Picture 5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4800" y="3486150"/>
                <a:ext cx="4953000" cy="300831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75197" name="Rectangle 61"/>
              <p:cNvSpPr>
                <a:spLocks noChangeArrowheads="1"/>
              </p:cNvSpPr>
              <p:nvPr/>
            </p:nvSpPr>
            <p:spPr bwMode="auto">
              <a:xfrm>
                <a:off x="1116013" y="5013325"/>
                <a:ext cx="1871663" cy="58102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b="1" dirty="0">
                    <a:solidFill>
                      <a:srgbClr val="FF0000"/>
                    </a:solidFill>
                  </a:rPr>
                  <a:t>本装置での</a:t>
                </a:r>
              </a:p>
              <a:p>
                <a:pPr algn="l"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b="1" dirty="0">
                    <a:solidFill>
                      <a:srgbClr val="FF0000"/>
                    </a:solidFill>
                  </a:rPr>
                  <a:t>冷凍機振動レベル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661553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29"/>
          <p:cNvSpPr/>
          <p:nvPr/>
        </p:nvSpPr>
        <p:spPr bwMode="auto">
          <a:xfrm>
            <a:off x="4786314" y="785794"/>
            <a:ext cx="4214842" cy="5572164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超伝導浮上の評価</a:t>
            </a:r>
            <a:endParaRPr lang="ja-JP" altLang="en-US" sz="2400" dirty="0">
              <a:solidFill>
                <a:srgbClr val="5F5F5F"/>
              </a:solidFill>
            </a:endParaRPr>
          </a:p>
        </p:txBody>
      </p:sp>
      <p:sp>
        <p:nvSpPr>
          <p:cNvPr id="2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15087" name="AutoShape 15"/>
          <p:cNvSpPr>
            <a:spLocks noChangeArrowheads="1"/>
          </p:cNvSpPr>
          <p:nvPr/>
        </p:nvSpPr>
        <p:spPr bwMode="auto">
          <a:xfrm>
            <a:off x="1109635" y="2614597"/>
            <a:ext cx="2884483" cy="380048"/>
          </a:xfrm>
          <a:prstGeom prst="roundRect">
            <a:avLst>
              <a:gd name="adj" fmla="val 6366"/>
            </a:avLst>
          </a:prstGeom>
          <a:solidFill>
            <a:srgbClr val="CCFFCC">
              <a:alpha val="2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488478" name="Line 30"/>
          <p:cNvSpPr>
            <a:spLocks noChangeShapeType="1"/>
          </p:cNvSpPr>
          <p:nvPr/>
        </p:nvSpPr>
        <p:spPr bwMode="auto">
          <a:xfrm flipH="1">
            <a:off x="5795963" y="1060451"/>
            <a:ext cx="0" cy="2079625"/>
          </a:xfrm>
          <a:prstGeom prst="line">
            <a:avLst/>
          </a:prstGeom>
          <a:noFill/>
          <a:ln w="635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488452" name="Rectangle 4"/>
          <p:cNvSpPr>
            <a:spLocks noChangeArrowheads="1"/>
          </p:cNvSpPr>
          <p:nvPr/>
        </p:nvSpPr>
        <p:spPr bwMode="auto">
          <a:xfrm>
            <a:off x="1136598" y="2649366"/>
            <a:ext cx="30892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FFFFF"/>
                </a:solidFill>
              </a:rPr>
              <a:t>測定された最大力 </a:t>
            </a:r>
            <a:r>
              <a:rPr lang="en-US" altLang="ja-JP" b="1" dirty="0">
                <a:solidFill>
                  <a:srgbClr val="CCFFCC"/>
                </a:solidFill>
                <a:sym typeface="Wingdings" pitchFamily="2" charset="2"/>
              </a:rPr>
              <a:t>&gt;1 </a:t>
            </a:r>
            <a:r>
              <a:rPr lang="en-US" altLang="ja-JP" b="1">
                <a:solidFill>
                  <a:srgbClr val="CCFFCC"/>
                </a:solidFill>
                <a:sym typeface="Wingdings" pitchFamily="2" charset="2"/>
              </a:rPr>
              <a:t>kgf</a:t>
            </a:r>
            <a:endParaRPr lang="en-US" altLang="ja-JP" b="1" dirty="0">
              <a:solidFill>
                <a:srgbClr val="CCFFCC"/>
              </a:solidFill>
            </a:endParaRPr>
          </a:p>
        </p:txBody>
      </p:sp>
      <p:pic>
        <p:nvPicPr>
          <p:cNvPr id="48846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050926"/>
            <a:ext cx="3986212" cy="2447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88472" name="Rectangle 24"/>
          <p:cNvSpPr>
            <a:spLocks noChangeArrowheads="1"/>
          </p:cNvSpPr>
          <p:nvPr/>
        </p:nvSpPr>
        <p:spPr bwMode="auto">
          <a:xfrm>
            <a:off x="993722" y="1546200"/>
            <a:ext cx="3313112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CCFFCC"/>
                </a:solidFill>
              </a:rPr>
              <a:t>永久磁石</a:t>
            </a:r>
            <a:r>
              <a:rPr lang="en-US" altLang="ja-JP" sz="1600" b="1" dirty="0">
                <a:solidFill>
                  <a:srgbClr val="CCFFCC"/>
                </a:solidFill>
              </a:rPr>
              <a:t>:  </a:t>
            </a:r>
            <a:r>
              <a:rPr lang="en-US" altLang="ja-JP" sz="1600" b="1" dirty="0" err="1">
                <a:solidFill>
                  <a:srgbClr val="CCFFCC"/>
                </a:solidFill>
              </a:rPr>
              <a:t>Nd</a:t>
            </a:r>
            <a:r>
              <a:rPr lang="en-US" altLang="ja-JP" sz="1600" b="1" dirty="0">
                <a:solidFill>
                  <a:srgbClr val="CCFFCC"/>
                </a:solidFill>
              </a:rPr>
              <a:t> magnet (~1T)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       Φ22 mm, t 18 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       Φ70 mm, t 18 mm</a:t>
            </a:r>
          </a:p>
        </p:txBody>
      </p:sp>
      <p:sp>
        <p:nvSpPr>
          <p:cNvPr id="488474" name="Oval 26"/>
          <p:cNvSpPr>
            <a:spLocks noChangeArrowheads="1"/>
          </p:cNvSpPr>
          <p:nvPr/>
        </p:nvSpPr>
        <p:spPr bwMode="auto">
          <a:xfrm>
            <a:off x="6497638" y="1911351"/>
            <a:ext cx="985837" cy="220663"/>
          </a:xfrm>
          <a:prstGeom prst="ellipse">
            <a:avLst/>
          </a:prstGeom>
          <a:noFill/>
          <a:ln w="3175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488475" name="Oval 27"/>
          <p:cNvSpPr>
            <a:spLocks noChangeArrowheads="1"/>
          </p:cNvSpPr>
          <p:nvPr/>
        </p:nvSpPr>
        <p:spPr bwMode="auto">
          <a:xfrm>
            <a:off x="7694613" y="2779714"/>
            <a:ext cx="1125537" cy="273050"/>
          </a:xfrm>
          <a:prstGeom prst="ellipse">
            <a:avLst/>
          </a:prstGeom>
          <a:noFill/>
          <a:ln w="31750">
            <a:solidFill>
              <a:srgbClr val="00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488479" name="Rectangle 31"/>
          <p:cNvSpPr>
            <a:spLocks noChangeArrowheads="1"/>
          </p:cNvSpPr>
          <p:nvPr/>
        </p:nvSpPr>
        <p:spPr bwMode="auto">
          <a:xfrm rot="16200000">
            <a:off x="5010150" y="2297114"/>
            <a:ext cx="1311275" cy="260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FF0000"/>
                </a:solidFill>
              </a:rPr>
              <a:t>Original position</a:t>
            </a:r>
          </a:p>
        </p:txBody>
      </p:sp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571472" y="1071546"/>
            <a:ext cx="334645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>
                <a:solidFill>
                  <a:srgbClr val="FFFFFF"/>
                </a:solidFill>
              </a:rPr>
              <a:t>ピン止め効果による浮上力</a:t>
            </a:r>
            <a:endParaRPr lang="ja-JP" altLang="en-US" b="1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488468" name="Picture 20" descr="pinn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8413" y="835026"/>
            <a:ext cx="1130300" cy="847725"/>
          </a:xfrm>
          <a:prstGeom prst="rect">
            <a:avLst/>
          </a:prstGeom>
          <a:noFill/>
        </p:spPr>
      </p:pic>
      <p:grpSp>
        <p:nvGrpSpPr>
          <p:cNvPr id="27" name="グループ化 26"/>
          <p:cNvGrpSpPr/>
          <p:nvPr/>
        </p:nvGrpSpPr>
        <p:grpSpPr>
          <a:xfrm>
            <a:off x="571472" y="3357562"/>
            <a:ext cx="8361392" cy="3120828"/>
            <a:chOff x="571472" y="3357562"/>
            <a:chExt cx="8361392" cy="3120828"/>
          </a:xfrm>
        </p:grpSpPr>
        <p:sp>
          <p:nvSpPr>
            <p:cNvPr id="515086" name="AutoShape 14"/>
            <p:cNvSpPr>
              <a:spLocks noChangeArrowheads="1"/>
            </p:cNvSpPr>
            <p:nvPr/>
          </p:nvSpPr>
          <p:spPr bwMode="auto">
            <a:xfrm>
              <a:off x="1116013" y="4508501"/>
              <a:ext cx="3455988" cy="1225550"/>
            </a:xfrm>
            <a:prstGeom prst="roundRect">
              <a:avLst>
                <a:gd name="adj" fmla="val 6366"/>
              </a:avLst>
            </a:prstGeom>
            <a:solidFill>
              <a:srgbClr val="99CCFF">
                <a:alpha val="2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51507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76801" y="3703638"/>
              <a:ext cx="4056063" cy="2678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515077" name="Rectangle 5"/>
            <p:cNvSpPr>
              <a:spLocks noChangeArrowheads="1"/>
            </p:cNvSpPr>
            <p:nvPr/>
          </p:nvSpPr>
          <p:spPr bwMode="auto">
            <a:xfrm>
              <a:off x="5438776" y="5456238"/>
              <a:ext cx="1571625" cy="5175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400" b="1">
                  <a:solidFill>
                    <a:srgbClr val="3333FF"/>
                  </a:solidFill>
                  <a:sym typeface="Wingdings" pitchFamily="2" charset="2"/>
                </a:rPr>
                <a:t>Blue: Measured</a:t>
              </a:r>
            </a:p>
            <a:p>
              <a:pPr algn="l">
                <a:buFontTx/>
                <a:buNone/>
              </a:pPr>
              <a:r>
                <a:rPr lang="en-US" altLang="ja-JP" sz="1400" b="1">
                  <a:solidFill>
                    <a:srgbClr val="FF0000"/>
                  </a:solidFill>
                  <a:sym typeface="Wingdings" pitchFamily="2" charset="2"/>
                </a:rPr>
                <a:t>Red: Fitting</a:t>
              </a:r>
            </a:p>
          </p:txBody>
        </p:sp>
        <p:sp>
          <p:nvSpPr>
            <p:cNvPr id="515078" name="Rectangle 6"/>
            <p:cNvSpPr>
              <a:spLocks noChangeArrowheads="1"/>
            </p:cNvSpPr>
            <p:nvPr/>
          </p:nvSpPr>
          <p:spPr bwMode="auto">
            <a:xfrm>
              <a:off x="571472" y="3357562"/>
              <a:ext cx="3346450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1" dirty="0">
                  <a:solidFill>
                    <a:srgbClr val="FFFFFF"/>
                  </a:solidFill>
                </a:rPr>
                <a:t>ダンピング係数の測定</a:t>
              </a:r>
              <a:endParaRPr lang="ja-JP" altLang="en-US" b="1" dirty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sp>
          <p:nvSpPr>
            <p:cNvPr id="515079" name="Rectangle 7"/>
            <p:cNvSpPr>
              <a:spLocks noChangeArrowheads="1"/>
            </p:cNvSpPr>
            <p:nvPr/>
          </p:nvSpPr>
          <p:spPr bwMode="auto">
            <a:xfrm>
              <a:off x="966792" y="3786190"/>
              <a:ext cx="4248150" cy="6340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/>
                <a:t> </a:t>
              </a:r>
              <a:r>
                <a:rPr lang="ja-JP" altLang="en-US" sz="1600" b="1" dirty="0">
                  <a:solidFill>
                    <a:srgbClr val="FFFFFF"/>
                  </a:solidFill>
                </a:rPr>
                <a:t>浮上した磁石を回転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>
                  <a:solidFill>
                    <a:srgbClr val="FFFFFF"/>
                  </a:solidFill>
                </a:rPr>
                <a:t>     </a:t>
              </a:r>
              <a:r>
                <a:rPr lang="ja-JP" altLang="en-US" sz="1600" b="1" dirty="0">
                  <a:solidFill>
                    <a:srgbClr val="FFFFFF"/>
                  </a:solidFill>
                  <a:sym typeface="Wingdings" pitchFamily="2" charset="2"/>
                </a:rPr>
                <a:t> 回転周波数の減衰を</a:t>
              </a:r>
              <a:r>
                <a:rPr lang="ja-JP" altLang="en-US" sz="1600" b="1" dirty="0" smtClean="0">
                  <a:solidFill>
                    <a:srgbClr val="FFFFFF"/>
                  </a:solidFill>
                  <a:sym typeface="Wingdings" pitchFamily="2" charset="2"/>
                </a:rPr>
                <a:t>測定</a:t>
              </a:r>
              <a:endParaRPr lang="ja-JP" altLang="en-US" sz="1600" b="1" dirty="0">
                <a:solidFill>
                  <a:srgbClr val="FFFFFF"/>
                </a:solidFill>
              </a:endParaRPr>
            </a:p>
          </p:txBody>
        </p:sp>
        <p:pic>
          <p:nvPicPr>
            <p:cNvPr id="515081" name="Picture 9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rcRect/>
            <a:stretch>
              <a:fillRect/>
            </a:stretch>
          </p:blipFill>
          <p:spPr bwMode="auto">
            <a:xfrm>
              <a:off x="1476376" y="4581526"/>
              <a:ext cx="1511300" cy="2889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515082" name="AutoShape 10"/>
            <p:cNvSpPr>
              <a:spLocks noChangeAspect="1" noChangeArrowheads="1"/>
            </p:cNvSpPr>
            <p:nvPr/>
          </p:nvSpPr>
          <p:spPr bwMode="auto">
            <a:xfrm>
              <a:off x="1220788" y="5427678"/>
              <a:ext cx="173038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CCECFF">
                <a:alpha val="10000"/>
              </a:srgbClr>
            </a:solidFill>
            <a:ln w="15875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515083" name="Rectangle 11"/>
            <p:cNvSpPr>
              <a:spLocks noChangeArrowheads="1"/>
            </p:cNvSpPr>
            <p:nvPr/>
          </p:nvSpPr>
          <p:spPr bwMode="auto">
            <a:xfrm>
              <a:off x="1381126" y="5429264"/>
              <a:ext cx="3311525" cy="3667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kumimoji="0" lang="en-US" altLang="ja-JP" b="1" dirty="0">
                  <a:solidFill>
                    <a:srgbClr val="CCECFF"/>
                  </a:solidFill>
                  <a:latin typeface="Symbol" pitchFamily="18" charset="2"/>
                  <a:sym typeface="Wingdings" pitchFamily="2" charset="2"/>
                </a:rPr>
                <a:t>g</a:t>
              </a:r>
              <a:r>
                <a:rPr kumimoji="0" lang="en-US" altLang="ja-JP" b="1" dirty="0">
                  <a:solidFill>
                    <a:srgbClr val="CCECFF"/>
                  </a:solidFill>
                  <a:sym typeface="Wingdings" pitchFamily="2" charset="2"/>
                </a:rPr>
                <a:t> =</a:t>
              </a:r>
              <a:r>
                <a:rPr lang="en-US" altLang="ja-JP" b="1" dirty="0">
                  <a:solidFill>
                    <a:srgbClr val="CCECFF"/>
                  </a:solidFill>
                  <a:sym typeface="Wingdings" pitchFamily="2" charset="2"/>
                </a:rPr>
                <a:t>1.5x10</a:t>
              </a:r>
              <a:r>
                <a:rPr lang="en-US" altLang="ja-JP" b="1" baseline="30000" dirty="0">
                  <a:solidFill>
                    <a:srgbClr val="CCECFF"/>
                  </a:solidFill>
                  <a:sym typeface="Wingdings" pitchFamily="2" charset="2"/>
                </a:rPr>
                <a:t>-10</a:t>
              </a:r>
              <a:r>
                <a:rPr lang="en-US" altLang="ja-JP" b="1" dirty="0">
                  <a:solidFill>
                    <a:srgbClr val="CCECFF"/>
                  </a:solidFill>
                  <a:sym typeface="Wingdings" pitchFamily="2" charset="2"/>
                </a:rPr>
                <a:t>  [N</a:t>
              </a:r>
              <a:r>
                <a:rPr lang="ja-JP" altLang="en-US" b="1" dirty="0">
                  <a:solidFill>
                    <a:srgbClr val="CCECFF"/>
                  </a:solidFill>
                  <a:sym typeface="Wingdings" pitchFamily="2" charset="2"/>
                </a:rPr>
                <a:t>・</a:t>
              </a:r>
              <a:r>
                <a:rPr lang="en-US" altLang="ja-JP" b="1" dirty="0">
                  <a:solidFill>
                    <a:srgbClr val="CCECFF"/>
                  </a:solidFill>
                  <a:sym typeface="Wingdings" pitchFamily="2" charset="2"/>
                </a:rPr>
                <a:t>m</a:t>
              </a:r>
              <a:r>
                <a:rPr lang="ja-JP" altLang="en-US" b="1" dirty="0">
                  <a:solidFill>
                    <a:srgbClr val="CCECFF"/>
                  </a:solidFill>
                  <a:sym typeface="Wingdings" pitchFamily="2" charset="2"/>
                </a:rPr>
                <a:t>・</a:t>
              </a:r>
              <a:r>
                <a:rPr lang="en-US" altLang="ja-JP" b="1" dirty="0">
                  <a:solidFill>
                    <a:srgbClr val="CCECFF"/>
                  </a:solidFill>
                  <a:sym typeface="Wingdings" pitchFamily="2" charset="2"/>
                </a:rPr>
                <a:t>s/rad]</a:t>
              </a:r>
            </a:p>
          </p:txBody>
        </p:sp>
        <p:sp>
          <p:nvSpPr>
            <p:cNvPr id="515084" name="Rectangle 12"/>
            <p:cNvSpPr>
              <a:spLocks noChangeArrowheads="1"/>
            </p:cNvSpPr>
            <p:nvPr/>
          </p:nvSpPr>
          <p:spPr bwMode="auto">
            <a:xfrm>
              <a:off x="900113" y="5876926"/>
              <a:ext cx="3989388" cy="3048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5F5F5F"/>
                  </a:solidFill>
                  <a:sym typeface="Wingdings" pitchFamily="2" charset="2"/>
                </a:rPr>
                <a:t> </a:t>
              </a:r>
              <a:r>
                <a:rPr lang="en-US" altLang="ja-JP" sz="1400" b="1" dirty="0">
                  <a:solidFill>
                    <a:srgbClr val="EAEAEA"/>
                  </a:solidFill>
                  <a:sym typeface="Wingdings" pitchFamily="2" charset="2"/>
                </a:rPr>
                <a:t>Torsion pendulum at Washington Univ. </a:t>
              </a:r>
            </a:p>
          </p:txBody>
        </p:sp>
        <p:sp>
          <p:nvSpPr>
            <p:cNvPr id="515085" name="Rectangle 13"/>
            <p:cNvSpPr>
              <a:spLocks noChangeArrowheads="1"/>
            </p:cNvSpPr>
            <p:nvPr/>
          </p:nvSpPr>
          <p:spPr bwMode="auto">
            <a:xfrm>
              <a:off x="1692276" y="6170613"/>
              <a:ext cx="2552302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kumimoji="0" lang="en-US" altLang="ja-JP" sz="1400" b="1" dirty="0">
                  <a:solidFill>
                    <a:srgbClr val="5F5F5F"/>
                  </a:solidFill>
                  <a:sym typeface="Wingdings" pitchFamily="2" charset="2"/>
                </a:rPr>
                <a:t>   </a:t>
              </a:r>
              <a:r>
                <a:rPr kumimoji="0" lang="en-US" altLang="ja-JP" sz="1400" b="1" dirty="0">
                  <a:solidFill>
                    <a:srgbClr val="EAEAEA"/>
                  </a:solidFill>
                  <a:latin typeface="Symbol" pitchFamily="18" charset="2"/>
                  <a:sym typeface="Wingdings" pitchFamily="2" charset="2"/>
                </a:rPr>
                <a:t>g</a:t>
              </a:r>
              <a:r>
                <a:rPr kumimoji="0" lang="en-US" altLang="ja-JP" sz="1400" b="1" dirty="0">
                  <a:solidFill>
                    <a:srgbClr val="EAEAEA"/>
                  </a:solidFill>
                  <a:sym typeface="Wingdings" pitchFamily="2" charset="2"/>
                </a:rPr>
                <a:t> =</a:t>
              </a:r>
              <a:r>
                <a:rPr lang="en-US" altLang="ja-JP" sz="1400" b="1" dirty="0">
                  <a:solidFill>
                    <a:srgbClr val="EAEAEA"/>
                  </a:solidFill>
                  <a:sym typeface="Wingdings" pitchFamily="2" charset="2"/>
                </a:rPr>
                <a:t>8x10</a:t>
              </a:r>
              <a:r>
                <a:rPr lang="en-US" altLang="ja-JP" sz="1400" b="1" baseline="30000" dirty="0">
                  <a:solidFill>
                    <a:srgbClr val="EAEAEA"/>
                  </a:solidFill>
                  <a:sym typeface="Wingdings" pitchFamily="2" charset="2"/>
                </a:rPr>
                <a:t>-11</a:t>
              </a:r>
              <a:r>
                <a:rPr lang="en-US" altLang="ja-JP" sz="1400" b="1" dirty="0">
                  <a:solidFill>
                    <a:srgbClr val="EAEAEA"/>
                  </a:solidFill>
                  <a:sym typeface="Wingdings" pitchFamily="2" charset="2"/>
                </a:rPr>
                <a:t> [N</a:t>
              </a:r>
              <a:r>
                <a:rPr lang="ja-JP" altLang="en-US" sz="1400" b="1" dirty="0">
                  <a:solidFill>
                    <a:srgbClr val="EAEAEA"/>
                  </a:solidFill>
                  <a:sym typeface="Wingdings" pitchFamily="2" charset="2"/>
                </a:rPr>
                <a:t>・</a:t>
              </a:r>
              <a:r>
                <a:rPr lang="en-US" altLang="ja-JP" sz="1400" b="1" dirty="0">
                  <a:solidFill>
                    <a:srgbClr val="EAEAEA"/>
                  </a:solidFill>
                  <a:sym typeface="Wingdings" pitchFamily="2" charset="2"/>
                </a:rPr>
                <a:t>m</a:t>
              </a:r>
              <a:r>
                <a:rPr lang="ja-JP" altLang="en-US" sz="1400" b="1" dirty="0">
                  <a:solidFill>
                    <a:srgbClr val="EAEAEA"/>
                  </a:solidFill>
                  <a:sym typeface="Wingdings" pitchFamily="2" charset="2"/>
                </a:rPr>
                <a:t>・</a:t>
              </a:r>
              <a:r>
                <a:rPr lang="en-US" altLang="ja-JP" sz="1400" b="1" dirty="0">
                  <a:solidFill>
                    <a:srgbClr val="EAEAEA"/>
                  </a:solidFill>
                  <a:sym typeface="Wingdings" pitchFamily="2" charset="2"/>
                </a:rPr>
                <a:t>s/rad]</a:t>
              </a:r>
              <a:r>
                <a:rPr lang="en-US" altLang="ja-JP" sz="1400" b="1" baseline="30000" dirty="0">
                  <a:solidFill>
                    <a:srgbClr val="EAEAEA"/>
                  </a:solidFill>
                  <a:sym typeface="Wingdings" pitchFamily="2" charset="2"/>
                </a:rPr>
                <a:t> </a:t>
              </a:r>
              <a:r>
                <a:rPr lang="en-US" altLang="ja-JP" sz="1400" b="1" dirty="0">
                  <a:solidFill>
                    <a:srgbClr val="EAEAEA"/>
                  </a:solidFill>
                  <a:sym typeface="Wingdings" pitchFamily="2" charset="2"/>
                </a:rPr>
                <a:t> </a:t>
              </a:r>
            </a:p>
          </p:txBody>
        </p:sp>
        <p:pic>
          <p:nvPicPr>
            <p:cNvPr id="29" name="図 28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90000"/>
            </a:blip>
            <a:stretch>
              <a:fillRect/>
            </a:stretch>
          </p:blipFill>
          <p:spPr>
            <a:xfrm>
              <a:off x="1757285" y="4928762"/>
              <a:ext cx="1555827" cy="3560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089714940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 bwMode="auto">
          <a:xfrm>
            <a:off x="142844" y="2714620"/>
            <a:ext cx="8858312" cy="3429024"/>
          </a:xfrm>
          <a:prstGeom prst="roundRect">
            <a:avLst>
              <a:gd name="adj" fmla="val 2073"/>
            </a:avLst>
          </a:prstGeom>
          <a:solidFill>
            <a:srgbClr val="FFFFFF">
              <a:alpha val="9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F8F8F8"/>
                </a:solidFill>
              </a:rPr>
              <a:t>干渉計感度</a:t>
            </a:r>
            <a:endParaRPr lang="ja-JP" altLang="en-US" sz="2400" dirty="0">
              <a:solidFill>
                <a:srgbClr val="F8F8F8"/>
              </a:solidFill>
            </a:endParaRP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381991" name="AutoShape 39"/>
          <p:cNvSpPr>
            <a:spLocks noChangeArrowheads="1"/>
          </p:cNvSpPr>
          <p:nvPr/>
        </p:nvSpPr>
        <p:spPr bwMode="auto">
          <a:xfrm>
            <a:off x="828674" y="1702366"/>
            <a:ext cx="3957640" cy="726502"/>
          </a:xfrm>
          <a:prstGeom prst="roundRect">
            <a:avLst>
              <a:gd name="adj" fmla="val 6366"/>
            </a:avLst>
          </a:prstGeom>
          <a:solidFill>
            <a:srgbClr val="CCFFCC">
              <a:alpha val="2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81978" name="AutoShape 26"/>
          <p:cNvSpPr>
            <a:spLocks noChangeArrowheads="1"/>
          </p:cNvSpPr>
          <p:nvPr/>
        </p:nvSpPr>
        <p:spPr bwMode="auto">
          <a:xfrm>
            <a:off x="1331913" y="3575048"/>
            <a:ext cx="1873250" cy="2087563"/>
          </a:xfrm>
          <a:prstGeom prst="roundRect">
            <a:avLst>
              <a:gd name="adj" fmla="val 3560"/>
            </a:avLst>
          </a:prstGeom>
          <a:solidFill>
            <a:srgbClr val="CCECFF">
              <a:alpha val="5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81979" name="Rectangle 27"/>
          <p:cNvSpPr>
            <a:spLocks noChangeArrowheads="1"/>
          </p:cNvSpPr>
          <p:nvPr/>
        </p:nvSpPr>
        <p:spPr bwMode="auto">
          <a:xfrm>
            <a:off x="1404938" y="5338761"/>
            <a:ext cx="16002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5F5F5F"/>
                </a:solidFill>
              </a:rPr>
              <a:t>Vacuum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5F5F5F"/>
                </a:solidFill>
              </a:rPr>
              <a:t>      tank</a:t>
            </a:r>
          </a:p>
        </p:txBody>
      </p:sp>
      <p:pic>
        <p:nvPicPr>
          <p:cNvPr id="381981" name="Picture 29" descr="IF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222623"/>
            <a:ext cx="3241675" cy="2339975"/>
          </a:xfrm>
          <a:prstGeom prst="rect">
            <a:avLst/>
          </a:prstGeom>
          <a:noFill/>
        </p:spPr>
      </p:pic>
      <p:pic>
        <p:nvPicPr>
          <p:cNvPr id="381984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747961"/>
            <a:ext cx="5329238" cy="3419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81985" name="Rectangle 33"/>
          <p:cNvSpPr>
            <a:spLocks noChangeArrowheads="1"/>
          </p:cNvSpPr>
          <p:nvPr/>
        </p:nvSpPr>
        <p:spPr bwMode="auto">
          <a:xfrm>
            <a:off x="6950075" y="4703761"/>
            <a:ext cx="1727200" cy="527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008000"/>
                </a:solidFill>
              </a:rPr>
              <a:t>現時点の感度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200" b="1">
                <a:solidFill>
                  <a:srgbClr val="008000"/>
                </a:solidFill>
              </a:rPr>
              <a:t>    </a:t>
            </a:r>
            <a:r>
              <a:rPr kumimoji="0" lang="en-US" altLang="ja-JP" sz="1200" b="1">
                <a:solidFill>
                  <a:srgbClr val="008000"/>
                </a:solidFill>
              </a:rPr>
              <a:t>(Aug. 8, 2008)</a:t>
            </a:r>
            <a:endParaRPr lang="en-US" altLang="ja-JP" sz="1200" b="1">
              <a:solidFill>
                <a:srgbClr val="008000"/>
              </a:solidFill>
              <a:sym typeface="Wingdings" pitchFamily="2" charset="2"/>
            </a:endParaRPr>
          </a:p>
        </p:txBody>
      </p:sp>
      <p:sp>
        <p:nvSpPr>
          <p:cNvPr id="381986" name="Line 34"/>
          <p:cNvSpPr>
            <a:spLocks noChangeShapeType="1"/>
          </p:cNvSpPr>
          <p:nvPr/>
        </p:nvSpPr>
        <p:spPr bwMode="auto">
          <a:xfrm flipV="1">
            <a:off x="7596188" y="4367211"/>
            <a:ext cx="144462" cy="360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81987" name="Rectangle 35"/>
          <p:cNvSpPr>
            <a:spLocks noChangeArrowheads="1"/>
          </p:cNvSpPr>
          <p:nvPr/>
        </p:nvSpPr>
        <p:spPr bwMode="auto">
          <a:xfrm>
            <a:off x="468312" y="1214422"/>
            <a:ext cx="334645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干渉計感度の測定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81988" name="Rectangle 36"/>
          <p:cNvSpPr>
            <a:spLocks noChangeArrowheads="1"/>
          </p:cNvSpPr>
          <p:nvPr/>
        </p:nvSpPr>
        <p:spPr bwMode="auto">
          <a:xfrm>
            <a:off x="757237" y="1670617"/>
            <a:ext cx="424815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/>
              <a:t> </a:t>
            </a:r>
            <a:r>
              <a:rPr lang="ja-JP" altLang="en-US" b="1" dirty="0">
                <a:solidFill>
                  <a:srgbClr val="F8F8F8"/>
                </a:solidFill>
              </a:rPr>
              <a:t>マイケルソン干渉計の感度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1" dirty="0"/>
              <a:t>     </a:t>
            </a:r>
            <a:r>
              <a:rPr lang="ja-JP" altLang="en-US" b="1" dirty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lang="ja-JP" altLang="en-US" b="1" dirty="0">
                <a:sym typeface="Wingdings" pitchFamily="2" charset="2"/>
              </a:rPr>
              <a:t> </a:t>
            </a:r>
            <a:r>
              <a:rPr lang="en-US" altLang="ja-JP" b="1" dirty="0">
                <a:solidFill>
                  <a:srgbClr val="CCFFCC"/>
                </a:solidFill>
                <a:sym typeface="Wingdings" pitchFamily="2" charset="2"/>
              </a:rPr>
              <a:t>3x10</a:t>
            </a:r>
            <a:r>
              <a:rPr lang="en-US" altLang="ja-JP" b="1" baseline="30000" dirty="0">
                <a:solidFill>
                  <a:srgbClr val="CCFFCC"/>
                </a:solidFill>
                <a:sym typeface="Wingdings" pitchFamily="2" charset="2"/>
              </a:rPr>
              <a:t>-13</a:t>
            </a:r>
            <a:r>
              <a:rPr lang="en-US" altLang="ja-JP" b="1" dirty="0">
                <a:solidFill>
                  <a:srgbClr val="CCFFCC"/>
                </a:solidFill>
                <a:sym typeface="Wingdings" pitchFamily="2" charset="2"/>
              </a:rPr>
              <a:t> N/Hz</a:t>
            </a:r>
            <a:r>
              <a:rPr lang="en-US" altLang="ja-JP" b="1" baseline="30000" dirty="0">
                <a:solidFill>
                  <a:srgbClr val="CCFFCC"/>
                </a:solidFill>
                <a:sym typeface="Wingdings" pitchFamily="2" charset="2"/>
              </a:rPr>
              <a:t>1/2</a:t>
            </a:r>
            <a:r>
              <a:rPr lang="en-US" altLang="ja-JP" b="1" dirty="0">
                <a:solidFill>
                  <a:srgbClr val="CCFFCC"/>
                </a:solidFill>
                <a:sym typeface="Wingdings" pitchFamily="2" charset="2"/>
              </a:rPr>
              <a:t> (~30mHz)</a:t>
            </a:r>
            <a:endParaRPr lang="en-US" altLang="ja-JP" b="1" dirty="0">
              <a:solidFill>
                <a:srgbClr val="CCFFCC"/>
              </a:solidFill>
            </a:endParaRPr>
          </a:p>
        </p:txBody>
      </p:sp>
      <p:sp>
        <p:nvSpPr>
          <p:cNvPr id="381990" name="Rectangle 38"/>
          <p:cNvSpPr>
            <a:spLocks noChangeArrowheads="1"/>
          </p:cNvSpPr>
          <p:nvPr/>
        </p:nvSpPr>
        <p:spPr bwMode="auto">
          <a:xfrm>
            <a:off x="4965701" y="1745604"/>
            <a:ext cx="3321075" cy="6832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他のグループに匹敵する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感度</a:t>
            </a:r>
            <a:endParaRPr lang="ja-JP" altLang="en-US" sz="1600" b="1" dirty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感度限界 </a:t>
            </a:r>
            <a:r>
              <a:rPr lang="en-US" altLang="ja-JP" sz="1600" b="1" dirty="0">
                <a:solidFill>
                  <a:srgbClr val="F8F8F8"/>
                </a:solidFill>
              </a:rPr>
              <a:t>(</a:t>
            </a:r>
            <a:r>
              <a:rPr lang="ja-JP" altLang="en-US" sz="1600" b="1" dirty="0">
                <a:solidFill>
                  <a:srgbClr val="F8F8F8"/>
                </a:solidFill>
              </a:rPr>
              <a:t>熱雑音</a:t>
            </a:r>
            <a:r>
              <a:rPr lang="en-US" altLang="ja-JP" sz="1600" b="1" dirty="0">
                <a:solidFill>
                  <a:srgbClr val="F8F8F8"/>
                </a:solidFill>
              </a:rPr>
              <a:t>) </a:t>
            </a:r>
            <a:r>
              <a:rPr lang="ja-JP" altLang="en-US" sz="1600" b="1" dirty="0">
                <a:solidFill>
                  <a:srgbClr val="F8F8F8"/>
                </a:solidFill>
              </a:rPr>
              <a:t>まで </a:t>
            </a:r>
            <a:r>
              <a:rPr lang="en-US" altLang="ja-JP" sz="1600" b="1" dirty="0">
                <a:solidFill>
                  <a:srgbClr val="F8F8F8"/>
                </a:solidFill>
              </a:rPr>
              <a:t>2</a:t>
            </a:r>
            <a:r>
              <a:rPr lang="ja-JP" altLang="en-US" sz="1600" b="1" dirty="0" smtClean="0">
                <a:solidFill>
                  <a:srgbClr val="F8F8F8"/>
                </a:solidFill>
              </a:rPr>
              <a:t>桁</a:t>
            </a:r>
            <a:endParaRPr lang="ja-JP" altLang="en-US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8538511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 bwMode="auto">
          <a:xfrm>
            <a:off x="4251353" y="2571744"/>
            <a:ext cx="4714908" cy="3143272"/>
          </a:xfrm>
          <a:prstGeom prst="roundRect">
            <a:avLst>
              <a:gd name="adj" fmla="val 2073"/>
            </a:avLst>
          </a:prstGeom>
          <a:solidFill>
            <a:srgbClr val="FFFFFF">
              <a:alpha val="94902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0067" name="AutoShape 1027"/>
          <p:cNvSpPr>
            <a:spLocks noChangeArrowheads="1"/>
          </p:cNvSpPr>
          <p:nvPr/>
        </p:nvSpPr>
        <p:spPr bwMode="auto">
          <a:xfrm>
            <a:off x="611188" y="2071678"/>
            <a:ext cx="3529012" cy="3714775"/>
          </a:xfrm>
          <a:prstGeom prst="roundRect">
            <a:avLst>
              <a:gd name="adj" fmla="val 3264"/>
            </a:avLst>
          </a:prstGeom>
          <a:solidFill>
            <a:srgbClr val="CCFFCC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600072" name="Rectangle 1032"/>
          <p:cNvSpPr>
            <a:spLocks noChangeArrowheads="1"/>
          </p:cNvSpPr>
          <p:nvPr/>
        </p:nvSpPr>
        <p:spPr bwMode="auto">
          <a:xfrm>
            <a:off x="538163" y="2143116"/>
            <a:ext cx="3673475" cy="1190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FFFFFF"/>
                </a:solidFill>
              </a:rPr>
              <a:t>ニュートン重力の大きさ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 dirty="0">
                <a:solidFill>
                  <a:srgbClr val="EAEAEA"/>
                </a:solidFill>
              </a:rPr>
              <a:t>     タングステン板 </a:t>
            </a:r>
            <a:r>
              <a:rPr kumimoji="0" lang="en-US" altLang="ja-JP" sz="1400" b="1" dirty="0">
                <a:solidFill>
                  <a:srgbClr val="EAEAEA"/>
                </a:solidFill>
              </a:rPr>
              <a:t>2</a:t>
            </a:r>
            <a:r>
              <a:rPr kumimoji="0" lang="ja-JP" altLang="en-US" sz="1400" b="1" dirty="0">
                <a:solidFill>
                  <a:srgbClr val="EAEAEA"/>
                </a:solidFill>
              </a:rPr>
              <a:t>枚に働く力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 dirty="0">
                <a:solidFill>
                  <a:srgbClr val="EAEAEA"/>
                </a:solidFill>
              </a:rPr>
              <a:t>      </a:t>
            </a:r>
            <a:r>
              <a:rPr kumimoji="0" lang="en-US" altLang="ja-JP" sz="1400" b="1" dirty="0">
                <a:solidFill>
                  <a:srgbClr val="EAEAEA"/>
                </a:solidFill>
              </a:rPr>
              <a:t>10x10x1mm, </a:t>
            </a:r>
            <a:r>
              <a:rPr kumimoji="0" lang="ja-JP" altLang="en-US" sz="1400" b="1" dirty="0" smtClean="0">
                <a:solidFill>
                  <a:srgbClr val="EAEAEA"/>
                </a:solidFill>
              </a:rPr>
              <a:t>間隔 </a:t>
            </a:r>
            <a:r>
              <a:rPr kumimoji="0" lang="en-US" altLang="ja-JP" sz="1400" b="1" dirty="0">
                <a:solidFill>
                  <a:srgbClr val="EAEAEA"/>
                </a:solidFill>
              </a:rPr>
              <a:t>1mm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 dirty="0"/>
              <a:t>            </a:t>
            </a:r>
            <a:r>
              <a:rPr kumimoji="0" lang="en-US" altLang="ja-JP" sz="1600" b="1" dirty="0">
                <a:solidFill>
                  <a:srgbClr val="CCFFCC"/>
                </a:solidFill>
              </a:rPr>
              <a:t>2.5x10</a:t>
            </a:r>
            <a:r>
              <a:rPr kumimoji="0" lang="en-US" altLang="ja-JP" sz="1600" b="1" baseline="30000" dirty="0">
                <a:solidFill>
                  <a:srgbClr val="CCFFCC"/>
                </a:solidFill>
              </a:rPr>
              <a:t>-10</a:t>
            </a:r>
            <a:r>
              <a:rPr kumimoji="0" lang="en-US" altLang="ja-JP" sz="1600" b="1" dirty="0">
                <a:solidFill>
                  <a:srgbClr val="CCFFCC"/>
                </a:solidFill>
              </a:rPr>
              <a:t> N</a:t>
            </a:r>
          </a:p>
        </p:txBody>
      </p:sp>
      <p:sp>
        <p:nvSpPr>
          <p:cNvPr id="600073" name="AutoShape 1033"/>
          <p:cNvSpPr>
            <a:spLocks noChangeAspect="1" noChangeArrowheads="1"/>
          </p:cNvSpPr>
          <p:nvPr/>
        </p:nvSpPr>
        <p:spPr bwMode="auto">
          <a:xfrm>
            <a:off x="1084238" y="3041641"/>
            <a:ext cx="173037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006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現在の感度からの推定</a:t>
            </a:r>
            <a:endParaRPr lang="ja-JP" altLang="en-US" dirty="0"/>
          </a:p>
        </p:txBody>
      </p:sp>
      <p:sp>
        <p:nvSpPr>
          <p:cNvPr id="2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600089" name="Rectangle 1049"/>
          <p:cNvSpPr>
            <a:spLocks noChangeArrowheads="1"/>
          </p:cNvSpPr>
          <p:nvPr/>
        </p:nvSpPr>
        <p:spPr bwMode="auto">
          <a:xfrm>
            <a:off x="7056468" y="2805109"/>
            <a:ext cx="792163" cy="2376487"/>
          </a:xfrm>
          <a:prstGeom prst="rect">
            <a:avLst/>
          </a:prstGeom>
          <a:solidFill>
            <a:srgbClr val="CCFFCC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600088" name="Picture 1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43" y="2659059"/>
            <a:ext cx="4684713" cy="300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00070" name="Rectangle 1030"/>
          <p:cNvSpPr>
            <a:spLocks noChangeArrowheads="1"/>
          </p:cNvSpPr>
          <p:nvPr/>
        </p:nvSpPr>
        <p:spPr bwMode="auto">
          <a:xfrm>
            <a:off x="611188" y="1463664"/>
            <a:ext cx="129540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>
                <a:solidFill>
                  <a:srgbClr val="F8F8F8"/>
                </a:solidFill>
              </a:rPr>
              <a:t>初期目標 </a:t>
            </a:r>
            <a:r>
              <a:rPr lang="en-US" altLang="ja-JP" b="1">
                <a:solidFill>
                  <a:srgbClr val="F8F8F8"/>
                </a:solidFill>
              </a:rPr>
              <a:t>:</a:t>
            </a:r>
            <a:endParaRPr lang="en-US" altLang="ja-JP" sz="14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600071" name="Rectangle 1031"/>
          <p:cNvSpPr>
            <a:spLocks noChangeArrowheads="1"/>
          </p:cNvSpPr>
          <p:nvPr/>
        </p:nvSpPr>
        <p:spPr bwMode="auto">
          <a:xfrm>
            <a:off x="1762126" y="1535102"/>
            <a:ext cx="34575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>
                <a:solidFill>
                  <a:srgbClr val="FFCCCC"/>
                </a:solidFill>
              </a:rPr>
              <a:t>|</a:t>
            </a:r>
            <a:r>
              <a:rPr lang="en-US" altLang="ja-JP" b="1" dirty="0">
                <a:solidFill>
                  <a:srgbClr val="FFCCCC"/>
                </a:solidFill>
                <a:latin typeface="Symbol" pitchFamily="18" charset="2"/>
              </a:rPr>
              <a:t>a</a:t>
            </a:r>
            <a:r>
              <a:rPr lang="en-US" altLang="ja-JP" b="1" dirty="0">
                <a:solidFill>
                  <a:srgbClr val="FFCCCC"/>
                </a:solidFill>
              </a:rPr>
              <a:t>|&lt;10</a:t>
            </a:r>
            <a:r>
              <a:rPr lang="en-US" altLang="ja-JP" b="1" baseline="30000" dirty="0">
                <a:solidFill>
                  <a:srgbClr val="FFCCCC"/>
                </a:solidFill>
              </a:rPr>
              <a:t>-4</a:t>
            </a:r>
            <a:r>
              <a:rPr lang="en-US" altLang="ja-JP" b="1" dirty="0">
                <a:solidFill>
                  <a:srgbClr val="FFCCCC"/>
                </a:solidFill>
              </a:rPr>
              <a:t> ,  </a:t>
            </a:r>
            <a:r>
              <a:rPr lang="en-US" altLang="ja-JP" b="1" dirty="0">
                <a:solidFill>
                  <a:srgbClr val="FFCCCC"/>
                </a:solidFill>
                <a:latin typeface="Symbol" pitchFamily="18" charset="2"/>
              </a:rPr>
              <a:t>l</a:t>
            </a:r>
            <a:r>
              <a:rPr lang="en-US" altLang="ja-JP" b="1" dirty="0">
                <a:solidFill>
                  <a:srgbClr val="FFCCCC"/>
                </a:solidFill>
              </a:rPr>
              <a:t> =1-3 mm </a:t>
            </a:r>
            <a:endParaRPr lang="en-US" altLang="ja-JP" sz="1400" b="1" dirty="0">
              <a:solidFill>
                <a:srgbClr val="FFCCCC"/>
              </a:solidFill>
              <a:sym typeface="Wingdings" pitchFamily="2" charset="2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611188" y="3857628"/>
            <a:ext cx="3889375" cy="1785950"/>
            <a:chOff x="611188" y="3857628"/>
            <a:chExt cx="3889375" cy="1785950"/>
          </a:xfrm>
        </p:grpSpPr>
        <p:sp>
          <p:nvSpPr>
            <p:cNvPr id="600080" name="Rectangle 1040"/>
            <p:cNvSpPr>
              <a:spLocks noChangeArrowheads="1"/>
            </p:cNvSpPr>
            <p:nvPr/>
          </p:nvSpPr>
          <p:spPr bwMode="auto">
            <a:xfrm>
              <a:off x="611188" y="3857628"/>
              <a:ext cx="3889375" cy="12287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FFFFF"/>
                  </a:solidFill>
                </a:rPr>
                <a:t>現時点での精度 </a:t>
              </a:r>
              <a:r>
                <a:rPr kumimoji="0" lang="en-US" altLang="ja-JP" sz="1600" b="1" dirty="0">
                  <a:solidFill>
                    <a:srgbClr val="EAEAEA"/>
                  </a:solidFill>
                </a:rPr>
                <a:t>(</a:t>
              </a:r>
              <a:r>
                <a:rPr kumimoji="0" lang="ja-JP" altLang="en-US" sz="1600" b="1" dirty="0">
                  <a:solidFill>
                    <a:srgbClr val="EAEAEA"/>
                  </a:solidFill>
                </a:rPr>
                <a:t>静置測定</a:t>
              </a:r>
              <a:r>
                <a:rPr kumimoji="0" lang="en-US" altLang="ja-JP" sz="1600" b="1" dirty="0">
                  <a:solidFill>
                    <a:srgbClr val="EAEAEA"/>
                  </a:solidFill>
                </a:rPr>
                <a:t>)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>
                  <a:solidFill>
                    <a:srgbClr val="EAEAEA"/>
                  </a:solidFill>
                </a:rPr>
                <a:t>    </a:t>
              </a:r>
              <a:r>
                <a:rPr kumimoji="0" lang="ja-JP" altLang="en-US" sz="1400" b="1" dirty="0">
                  <a:solidFill>
                    <a:srgbClr val="EAEAEA"/>
                  </a:solidFill>
                </a:rPr>
                <a:t>良い帯域での感度</a:t>
              </a:r>
              <a:r>
                <a:rPr kumimoji="0" lang="en-US" altLang="ja-JP" sz="1400" b="1" dirty="0">
                  <a:solidFill>
                    <a:srgbClr val="EAEAEA"/>
                  </a:solidFill>
                </a:rPr>
                <a:t>:  4x10</a:t>
              </a:r>
              <a:r>
                <a:rPr kumimoji="0" lang="en-US" altLang="ja-JP" sz="1400" b="1" baseline="30000" dirty="0">
                  <a:solidFill>
                    <a:srgbClr val="EAEAEA"/>
                  </a:solidFill>
                </a:rPr>
                <a:t>-13</a:t>
              </a:r>
              <a:r>
                <a:rPr kumimoji="0" lang="en-US" altLang="ja-JP" sz="1400" b="1" dirty="0">
                  <a:solidFill>
                    <a:srgbClr val="EAEAEA"/>
                  </a:solidFill>
                </a:rPr>
                <a:t>  N/Hz</a:t>
              </a:r>
              <a:r>
                <a:rPr kumimoji="0" lang="en-US" altLang="ja-JP" sz="1400" b="1" baseline="30000" dirty="0">
                  <a:solidFill>
                    <a:srgbClr val="EAEAEA"/>
                  </a:solidFill>
                </a:rPr>
                <a:t>1/2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400" b="1" dirty="0">
                  <a:solidFill>
                    <a:srgbClr val="EAEAEA"/>
                  </a:solidFill>
                </a:rPr>
                <a:t>     </a:t>
              </a:r>
              <a:r>
                <a:rPr kumimoji="0" lang="ja-JP" altLang="en-US" sz="1400" b="1" dirty="0">
                  <a:solidFill>
                    <a:srgbClr val="EAEAEA"/>
                  </a:solidFill>
                </a:rPr>
                <a:t>測定時間          </a:t>
              </a:r>
              <a:r>
                <a:rPr kumimoji="0" lang="en-US" altLang="ja-JP" sz="1400" b="1" dirty="0">
                  <a:solidFill>
                    <a:srgbClr val="EAEAEA"/>
                  </a:solidFill>
                </a:rPr>
                <a:t>: 10</a:t>
              </a:r>
              <a:r>
                <a:rPr kumimoji="0" lang="en-US" altLang="ja-JP" sz="1400" b="1" baseline="30000" dirty="0">
                  <a:solidFill>
                    <a:srgbClr val="EAEAEA"/>
                  </a:solidFill>
                </a:rPr>
                <a:t>4</a:t>
              </a:r>
              <a:r>
                <a:rPr kumimoji="0" lang="en-US" altLang="ja-JP" sz="1400" b="1" dirty="0">
                  <a:solidFill>
                    <a:srgbClr val="EAEAEA"/>
                  </a:solidFill>
                </a:rPr>
                <a:t> sec (~3hour)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/>
                <a:t>           </a:t>
              </a:r>
              <a:r>
                <a:rPr kumimoji="0" lang="en-US" altLang="ja-JP" sz="1600" b="1" dirty="0">
                  <a:solidFill>
                    <a:srgbClr val="CCFFCC"/>
                  </a:solidFill>
                </a:rPr>
                <a:t>4x10</a:t>
              </a:r>
              <a:r>
                <a:rPr kumimoji="0" lang="en-US" altLang="ja-JP" sz="1600" b="1" baseline="30000" dirty="0">
                  <a:solidFill>
                    <a:srgbClr val="CCFFCC"/>
                  </a:solidFill>
                </a:rPr>
                <a:t>-15</a:t>
              </a:r>
              <a:r>
                <a:rPr kumimoji="0" lang="en-US" altLang="ja-JP" sz="1600" b="1" dirty="0">
                  <a:solidFill>
                    <a:srgbClr val="CCFFCC"/>
                  </a:solidFill>
                </a:rPr>
                <a:t> N</a:t>
              </a:r>
            </a:p>
          </p:txBody>
        </p:sp>
        <p:sp>
          <p:nvSpPr>
            <p:cNvPr id="600074" name="AutoShape 1034"/>
            <p:cNvSpPr>
              <a:spLocks noChangeAspect="1" noChangeArrowheads="1"/>
            </p:cNvSpPr>
            <p:nvPr/>
          </p:nvSpPr>
          <p:spPr bwMode="auto">
            <a:xfrm>
              <a:off x="1100138" y="4789490"/>
              <a:ext cx="173037" cy="215900"/>
            </a:xfrm>
            <a:prstGeom prst="rightArrow">
              <a:avLst>
                <a:gd name="adj1" fmla="val 59167"/>
                <a:gd name="adj2" fmla="val 40625"/>
              </a:avLst>
            </a:prstGeom>
            <a:solidFill>
              <a:srgbClr val="CCFFCC">
                <a:alpha val="1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600075" name="Rectangle 1035"/>
            <p:cNvSpPr>
              <a:spLocks noChangeArrowheads="1"/>
            </p:cNvSpPr>
            <p:nvPr/>
          </p:nvSpPr>
          <p:spPr bwMode="auto">
            <a:xfrm>
              <a:off x="1214414" y="5249878"/>
              <a:ext cx="1728787" cy="3937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>
                  <a:solidFill>
                    <a:srgbClr val="CCFFCC"/>
                  </a:solidFill>
                </a:rPr>
                <a:t>|</a:t>
              </a:r>
              <a:r>
                <a:rPr lang="en-US" altLang="ja-JP" b="1" dirty="0">
                  <a:solidFill>
                    <a:srgbClr val="CCFFCC"/>
                  </a:solidFill>
                  <a:latin typeface="Symbol" pitchFamily="18" charset="2"/>
                </a:rPr>
                <a:t>a</a:t>
              </a:r>
              <a:r>
                <a:rPr lang="en-US" altLang="ja-JP" b="1" dirty="0">
                  <a:solidFill>
                    <a:srgbClr val="CCFFCC"/>
                  </a:solidFill>
                </a:rPr>
                <a:t>|~ 1x10</a:t>
              </a:r>
              <a:r>
                <a:rPr lang="en-US" altLang="ja-JP" b="1" baseline="30000" dirty="0">
                  <a:solidFill>
                    <a:srgbClr val="CCFFCC"/>
                  </a:solidFill>
                </a:rPr>
                <a:t>-5</a:t>
              </a:r>
              <a:r>
                <a:rPr lang="en-US" altLang="ja-JP" b="1" dirty="0">
                  <a:solidFill>
                    <a:srgbClr val="CCFFCC"/>
                  </a:solidFill>
                </a:rPr>
                <a:t>  </a:t>
              </a:r>
              <a:endParaRPr lang="en-US" altLang="ja-JP" sz="1400" b="1" dirty="0">
                <a:solidFill>
                  <a:srgbClr val="CCFFCC"/>
                </a:solidFill>
                <a:sym typeface="Wingdings" pitchFamily="2" charset="2"/>
              </a:endParaRPr>
            </a:p>
          </p:txBody>
        </p:sp>
        <p:sp>
          <p:nvSpPr>
            <p:cNvPr id="600076" name="AutoShape 1036"/>
            <p:cNvSpPr>
              <a:spLocks noChangeArrowheads="1"/>
            </p:cNvSpPr>
            <p:nvPr/>
          </p:nvSpPr>
          <p:spPr bwMode="auto">
            <a:xfrm>
              <a:off x="855638" y="5249865"/>
              <a:ext cx="287338" cy="287338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CCFFCC">
                <a:alpha val="1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600077" name="Rectangle 1037"/>
            <p:cNvSpPr>
              <a:spLocks noChangeArrowheads="1"/>
            </p:cNvSpPr>
            <p:nvPr/>
          </p:nvSpPr>
          <p:spPr bwMode="auto">
            <a:xfrm>
              <a:off x="2771775" y="5153028"/>
              <a:ext cx="1727200" cy="3548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FFFFF"/>
                  </a:solidFill>
                </a:rPr>
                <a:t>の精度に対応</a:t>
              </a:r>
            </a:p>
          </p:txBody>
        </p:sp>
      </p:grpSp>
      <p:sp>
        <p:nvSpPr>
          <p:cNvPr id="600078" name="Rectangle 1038"/>
          <p:cNvSpPr>
            <a:spLocks noChangeArrowheads="1"/>
          </p:cNvSpPr>
          <p:nvPr/>
        </p:nvSpPr>
        <p:spPr bwMode="auto">
          <a:xfrm>
            <a:off x="7704168" y="4297359"/>
            <a:ext cx="1296988" cy="5667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008000"/>
                </a:solidFill>
              </a:rPr>
              <a:t>現時点の感度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008000"/>
                </a:solidFill>
              </a:rPr>
              <a:t>(Aug. 8, 2008)</a:t>
            </a:r>
            <a:endParaRPr lang="en-US" altLang="ja-JP" sz="1200" b="1">
              <a:solidFill>
                <a:srgbClr val="008000"/>
              </a:solidFill>
              <a:sym typeface="Wingdings" pitchFamily="2" charset="2"/>
            </a:endParaRPr>
          </a:p>
        </p:txBody>
      </p:sp>
      <p:sp>
        <p:nvSpPr>
          <p:cNvPr id="600079" name="Line 1039"/>
          <p:cNvSpPr>
            <a:spLocks noChangeShapeType="1"/>
          </p:cNvSpPr>
          <p:nvPr/>
        </p:nvSpPr>
        <p:spPr bwMode="auto">
          <a:xfrm flipH="1" flipV="1">
            <a:off x="7775606" y="4081459"/>
            <a:ext cx="360362" cy="215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0083" name="Rectangle 1043"/>
          <p:cNvSpPr>
            <a:spLocks noChangeArrowheads="1"/>
          </p:cNvSpPr>
          <p:nvPr/>
        </p:nvSpPr>
        <p:spPr bwMode="auto">
          <a:xfrm>
            <a:off x="5002213" y="2133600"/>
            <a:ext cx="4033837" cy="3857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/>
              <a:t>原理的限界</a:t>
            </a:r>
            <a:r>
              <a:rPr kumimoji="0" lang="ja-JP" altLang="en-US" sz="1600" b="1">
                <a:sym typeface="Wingdings" pitchFamily="2" charset="2"/>
              </a:rPr>
              <a:t></a:t>
            </a:r>
            <a:r>
              <a:rPr kumimoji="0" lang="ja-JP" altLang="en-US" sz="1600" b="1"/>
              <a:t> さらに</a:t>
            </a:r>
            <a:r>
              <a:rPr kumimoji="0" lang="en-US" altLang="ja-JP" sz="1600" b="1"/>
              <a:t>1-2</a:t>
            </a:r>
            <a:r>
              <a:rPr kumimoji="0" lang="ja-JP" altLang="en-US" sz="1600" b="1"/>
              <a:t>桁向上の可能性</a:t>
            </a:r>
            <a:endParaRPr kumimoji="0" lang="ja-JP" altLang="en-US" sz="1600" b="1">
              <a:solidFill>
                <a:srgbClr val="3366FF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4857752" y="1463664"/>
            <a:ext cx="3357586" cy="393700"/>
            <a:chOff x="4857752" y="1463664"/>
            <a:chExt cx="3357586" cy="393700"/>
          </a:xfrm>
        </p:grpSpPr>
        <p:sp>
          <p:nvSpPr>
            <p:cNvPr id="600082" name="Rectangle 1042"/>
            <p:cNvSpPr>
              <a:spLocks noChangeArrowheads="1"/>
            </p:cNvSpPr>
            <p:nvPr/>
          </p:nvSpPr>
          <p:spPr bwMode="auto">
            <a:xfrm>
              <a:off x="5357818" y="1463664"/>
              <a:ext cx="2857520" cy="3937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1" dirty="0">
                  <a:solidFill>
                    <a:srgbClr val="FFCCCC"/>
                  </a:solidFill>
                </a:rPr>
                <a:t>目標実現は十分可能</a:t>
              </a:r>
              <a:endParaRPr lang="ja-JP" altLang="en-US" b="1" dirty="0">
                <a:solidFill>
                  <a:srgbClr val="FFCCCC"/>
                </a:solidFill>
                <a:sym typeface="Wingdings" pitchFamily="2" charset="2"/>
              </a:endParaRPr>
            </a:p>
          </p:txBody>
        </p:sp>
        <p:sp>
          <p:nvSpPr>
            <p:cNvPr id="25" name="AutoShape 1036"/>
            <p:cNvSpPr>
              <a:spLocks noChangeArrowheads="1"/>
            </p:cNvSpPr>
            <p:nvPr/>
          </p:nvSpPr>
          <p:spPr bwMode="auto">
            <a:xfrm>
              <a:off x="4857752" y="1500174"/>
              <a:ext cx="287338" cy="287338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FFCCCC">
                <a:alpha val="10000"/>
              </a:srgbClr>
            </a:solidFill>
            <a:ln w="3175">
              <a:solidFill>
                <a:srgbClr val="FFCC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670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939"/>
          <p:cNvSpPr>
            <a:spLocks noChangeArrowheads="1"/>
          </p:cNvSpPr>
          <p:nvPr/>
        </p:nvSpPr>
        <p:spPr bwMode="auto">
          <a:xfrm>
            <a:off x="1643042" y="4143380"/>
            <a:ext cx="5715040" cy="1000132"/>
          </a:xfrm>
          <a:prstGeom prst="roundRect">
            <a:avLst>
              <a:gd name="adj" fmla="val 8616"/>
            </a:avLst>
          </a:prstGeom>
          <a:solidFill>
            <a:srgbClr val="FFFF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4" name="角丸四角形 23"/>
          <p:cNvSpPr/>
          <p:nvPr/>
        </p:nvSpPr>
        <p:spPr bwMode="auto">
          <a:xfrm>
            <a:off x="5572132" y="1714488"/>
            <a:ext cx="500066" cy="285752"/>
          </a:xfrm>
          <a:prstGeom prst="roundRect">
            <a:avLst/>
          </a:prstGeom>
          <a:solidFill>
            <a:srgbClr val="FFFFFF">
              <a:alpha val="1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大きな余剰次元と重力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5" name="図 4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357290" y="1437991"/>
            <a:ext cx="2071702" cy="452923"/>
          </a:xfrm>
          <a:prstGeom prst="rect">
            <a:avLst/>
          </a:prstGeom>
          <a:noFill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57224" y="928670"/>
            <a:ext cx="357190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ニュートン重力のポテンシャル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1" name="右矢印 10"/>
          <p:cNvSpPr/>
          <p:nvPr/>
        </p:nvSpPr>
        <p:spPr bwMode="auto">
          <a:xfrm>
            <a:off x="3929058" y="1500174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5" name="図 14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7064619" y="1584273"/>
            <a:ext cx="1365033" cy="201653"/>
          </a:xfrm>
          <a:prstGeom prst="rect">
            <a:avLst/>
          </a:prstGeom>
          <a:noFill/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928662" y="2357430"/>
            <a:ext cx="385765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n</a:t>
            </a: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個の余剰次元がある場合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21" name="図 20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28728" y="2718214"/>
            <a:ext cx="3307451" cy="581530"/>
          </a:xfrm>
          <a:prstGeom prst="rect">
            <a:avLst/>
          </a:prstGeom>
          <a:noFill/>
        </p:spPr>
      </p:pic>
      <p:pic>
        <p:nvPicPr>
          <p:cNvPr id="22" name="図 21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512411" y="1418710"/>
            <a:ext cx="2306549" cy="581530"/>
          </a:xfrm>
          <a:prstGeom prst="rect">
            <a:avLst/>
          </a:prstGeom>
          <a:noFill/>
        </p:spPr>
      </p:pic>
      <p:sp>
        <p:nvSpPr>
          <p:cNvPr id="23" name="角丸四角形 22"/>
          <p:cNvSpPr/>
          <p:nvPr/>
        </p:nvSpPr>
        <p:spPr bwMode="auto">
          <a:xfrm>
            <a:off x="2500298" y="3002631"/>
            <a:ext cx="1428760" cy="285752"/>
          </a:xfrm>
          <a:prstGeom prst="roundRect">
            <a:avLst/>
          </a:prstGeom>
          <a:solidFill>
            <a:srgbClr val="FFFFFF">
              <a:alpha val="1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6329418" y="5572140"/>
            <a:ext cx="221461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n=1, R ~ 10</a:t>
            </a:r>
            <a:r>
              <a:rPr lang="en-US" altLang="ja-JP" b="1" baseline="30000" dirty="0" smtClean="0">
                <a:solidFill>
                  <a:srgbClr val="F8F8F8"/>
                </a:solidFill>
                <a:sym typeface="Wingdings" pitchFamily="2" charset="2"/>
              </a:rPr>
              <a:t>11</a:t>
            </a: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 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CCFFCC"/>
                </a:solidFill>
                <a:sym typeface="Wingdings" pitchFamily="2" charset="2"/>
              </a:rPr>
              <a:t>n=2, R ~ 10</a:t>
            </a:r>
            <a:r>
              <a:rPr lang="en-US" altLang="ja-JP" b="1" baseline="30000" dirty="0" smtClean="0">
                <a:solidFill>
                  <a:srgbClr val="CCFFCC"/>
                </a:solidFill>
                <a:sym typeface="Wingdings" pitchFamily="2" charset="2"/>
              </a:rPr>
              <a:t>-4</a:t>
            </a:r>
            <a:r>
              <a:rPr lang="en-US" altLang="ja-JP" b="1" dirty="0" smtClean="0">
                <a:solidFill>
                  <a:srgbClr val="CCFFCC"/>
                </a:solidFill>
                <a:sym typeface="Wingdings" pitchFamily="2" charset="2"/>
              </a:rPr>
              <a:t> m</a:t>
            </a:r>
            <a:endParaRPr lang="ja-JP" altLang="en-US" b="1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3471930" y="5500702"/>
            <a:ext cx="2000296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余剰次元のスケール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9" name="AutoShape 8"/>
          <p:cNvSpPr>
            <a:spLocks noChangeAspect="1" noChangeArrowheads="1"/>
          </p:cNvSpPr>
          <p:nvPr/>
        </p:nvSpPr>
        <p:spPr bwMode="auto">
          <a:xfrm>
            <a:off x="3186178" y="5652500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FFFFFF">
              <a:alpha val="1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30" name="図 2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4627125" y="4286256"/>
            <a:ext cx="2588081" cy="370198"/>
          </a:xfrm>
          <a:prstGeom prst="rect">
            <a:avLst/>
          </a:prstGeom>
          <a:noFill/>
        </p:spPr>
      </p:pic>
      <p:pic>
        <p:nvPicPr>
          <p:cNvPr id="31" name="図 30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3607663" y="5869300"/>
            <a:ext cx="2436035" cy="274344"/>
          </a:xfrm>
          <a:prstGeom prst="rect">
            <a:avLst/>
          </a:prstGeom>
          <a:noFill/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5958781" y="4814191"/>
            <a:ext cx="107157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4+n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次元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4958649" y="4766221"/>
            <a:ext cx="107157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4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次元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34" name="直線コネクタ 33"/>
          <p:cNvCxnSpPr/>
          <p:nvPr/>
        </p:nvCxnSpPr>
        <p:spPr bwMode="auto">
          <a:xfrm rot="16200000" flipV="1">
            <a:off x="4959443" y="4644240"/>
            <a:ext cx="142082" cy="142082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EAEAEA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35" name="直線コネクタ 34"/>
          <p:cNvCxnSpPr/>
          <p:nvPr/>
        </p:nvCxnSpPr>
        <p:spPr bwMode="auto">
          <a:xfrm rot="16200000" flipV="1">
            <a:off x="6065940" y="4679166"/>
            <a:ext cx="214313" cy="142875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EAEAEA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pic>
        <p:nvPicPr>
          <p:cNvPr id="36" name="図 35" descr="txp_fig.bm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971600" y="5591722"/>
            <a:ext cx="2031046" cy="346530"/>
          </a:xfrm>
          <a:prstGeom prst="rect">
            <a:avLst/>
          </a:prstGeom>
          <a:noFill/>
        </p:spPr>
      </p:pic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1643042" y="4286256"/>
            <a:ext cx="292895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sym typeface="Wingdings" pitchFamily="2" charset="2"/>
              </a:rPr>
              <a:t>r&gt;&gt;R </a:t>
            </a:r>
            <a:r>
              <a:rPr lang="ja-JP" altLang="en-US" dirty="0" smtClean="0">
                <a:solidFill>
                  <a:srgbClr val="F8F8F8"/>
                </a:solidFill>
                <a:sym typeface="Wingdings" pitchFamily="2" charset="2"/>
              </a:rPr>
              <a:t>で両者が一致する</a:t>
            </a:r>
            <a:endParaRPr lang="ja-JP" altLang="en-US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39" name="直線コネクタ 38"/>
          <p:cNvCxnSpPr/>
          <p:nvPr/>
        </p:nvCxnSpPr>
        <p:spPr bwMode="auto">
          <a:xfrm rot="10800000">
            <a:off x="4929190" y="3071812"/>
            <a:ext cx="642942" cy="71436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EAEAEA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5572132" y="3000372"/>
            <a:ext cx="285752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FFCC"/>
                </a:solidFill>
                <a:sym typeface="Wingdings" pitchFamily="2" charset="2"/>
              </a:rPr>
              <a:t>2+n</a:t>
            </a:r>
            <a:r>
              <a:rPr lang="ja-JP" altLang="en-US" sz="1600" dirty="0" smtClean="0">
                <a:solidFill>
                  <a:srgbClr val="CCFFCC"/>
                </a:solidFill>
                <a:sym typeface="Wingdings" pitchFamily="2" charset="2"/>
              </a:rPr>
              <a:t>次元でのガウスの法則</a:t>
            </a:r>
            <a:endParaRPr lang="en-US" altLang="ja-JP" sz="1600" dirty="0" smtClean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FFCC"/>
                </a:solidFill>
                <a:sym typeface="Wingdings" pitchFamily="2" charset="2"/>
              </a:rPr>
              <a:t> </a:t>
            </a:r>
            <a:r>
              <a:rPr lang="ja-JP" altLang="en-US" sz="1600" dirty="0" smtClean="0">
                <a:solidFill>
                  <a:srgbClr val="CCFFCC"/>
                </a:solidFill>
                <a:sym typeface="Wingdings" pitchFamily="2" charset="2"/>
              </a:rPr>
              <a:t>余剰次元のサイズ </a:t>
            </a:r>
            <a:r>
              <a:rPr lang="en-US" altLang="ja-JP" sz="1600" dirty="0" smtClean="0">
                <a:solidFill>
                  <a:srgbClr val="CCFFCC"/>
                </a:solidFill>
                <a:sym typeface="Wingdings" pitchFamily="2" charset="2"/>
              </a:rPr>
              <a:t>R</a:t>
            </a:r>
            <a:endParaRPr lang="ja-JP" altLang="en-US" sz="16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5786446" y="2242423"/>
            <a:ext cx="142876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プランク質量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43" name="直線コネクタ 42"/>
          <p:cNvCxnSpPr/>
          <p:nvPr/>
        </p:nvCxnSpPr>
        <p:spPr bwMode="auto">
          <a:xfrm rot="16200000" flipV="1">
            <a:off x="5893605" y="2107398"/>
            <a:ext cx="214313" cy="142875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EAEAEA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2857488" y="3530566"/>
            <a:ext cx="2571768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sym typeface="Wingdings" pitchFamily="2" charset="2"/>
              </a:rPr>
              <a:t>(4+n)</a:t>
            </a:r>
            <a:r>
              <a:rPr lang="ja-JP" altLang="en-US" sz="1400" dirty="0" smtClean="0">
                <a:solidFill>
                  <a:srgbClr val="F8F8F8"/>
                </a:solidFill>
                <a:sym typeface="Wingdings" pitchFamily="2" charset="2"/>
              </a:rPr>
              <a:t>次元のプランク質量</a:t>
            </a:r>
            <a:endParaRPr lang="ja-JP" altLang="en-US" sz="14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45" name="直線コネクタ 44"/>
          <p:cNvCxnSpPr/>
          <p:nvPr/>
        </p:nvCxnSpPr>
        <p:spPr bwMode="auto">
          <a:xfrm rot="16200000" flipV="1">
            <a:off x="2964647" y="3395541"/>
            <a:ext cx="214313" cy="142875"/>
          </a:xfrm>
          <a:prstGeom prst="line">
            <a:avLst/>
          </a:prstGeom>
          <a:solidFill>
            <a:srgbClr val="99CCFF">
              <a:alpha val="50000"/>
            </a:srgbClr>
          </a:solidFill>
          <a:ln w="25400" cap="flat" cmpd="sng" algn="ctr">
            <a:solidFill>
              <a:srgbClr val="EAEAEA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47" name="AutoShape 8"/>
          <p:cNvSpPr>
            <a:spLocks noChangeAspect="1" noChangeArrowheads="1"/>
          </p:cNvSpPr>
          <p:nvPr/>
        </p:nvSpPr>
        <p:spPr bwMode="auto">
          <a:xfrm>
            <a:off x="4327524" y="4357694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FFFFFF">
              <a:alpha val="1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01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2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ソースマス駆動方式</a:t>
            </a:r>
          </a:p>
        </p:txBody>
      </p:sp>
      <p:sp>
        <p:nvSpPr>
          <p:cNvPr id="2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606214" name="Picture 1030" descr="sourcemas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38838" y="1312883"/>
            <a:ext cx="2228850" cy="3325813"/>
          </a:xfrm>
          <a:prstGeom prst="rect">
            <a:avLst/>
          </a:prstGeom>
          <a:noFill/>
        </p:spPr>
      </p:pic>
      <p:sp>
        <p:nvSpPr>
          <p:cNvPr id="606215" name="Rectangle 1031"/>
          <p:cNvSpPr>
            <a:spLocks noChangeArrowheads="1"/>
          </p:cNvSpPr>
          <p:nvPr/>
        </p:nvSpPr>
        <p:spPr bwMode="auto">
          <a:xfrm>
            <a:off x="5938838" y="908071"/>
            <a:ext cx="156686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テストマス</a:t>
            </a:r>
          </a:p>
        </p:txBody>
      </p:sp>
      <p:sp>
        <p:nvSpPr>
          <p:cNvPr id="606216" name="Line 1032"/>
          <p:cNvSpPr>
            <a:spLocks noChangeShapeType="1"/>
          </p:cNvSpPr>
          <p:nvPr/>
        </p:nvSpPr>
        <p:spPr bwMode="auto">
          <a:xfrm>
            <a:off x="6659563" y="1096983"/>
            <a:ext cx="288925" cy="287338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17" name="Rectangle 1033"/>
          <p:cNvSpPr>
            <a:spLocks noChangeArrowheads="1"/>
          </p:cNvSpPr>
          <p:nvPr/>
        </p:nvSpPr>
        <p:spPr bwMode="auto">
          <a:xfrm>
            <a:off x="7469188" y="2249508"/>
            <a:ext cx="15668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ソースマス</a:t>
            </a:r>
          </a:p>
        </p:txBody>
      </p:sp>
      <p:sp>
        <p:nvSpPr>
          <p:cNvPr id="606218" name="Rectangle 1034"/>
          <p:cNvSpPr>
            <a:spLocks noChangeArrowheads="1"/>
          </p:cNvSpPr>
          <p:nvPr/>
        </p:nvSpPr>
        <p:spPr bwMode="auto">
          <a:xfrm>
            <a:off x="7739063" y="1889146"/>
            <a:ext cx="1296987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静電シールド</a:t>
            </a:r>
          </a:p>
        </p:txBody>
      </p:sp>
      <p:sp>
        <p:nvSpPr>
          <p:cNvPr id="606219" name="Rectangle 1035"/>
          <p:cNvSpPr>
            <a:spLocks noChangeArrowheads="1"/>
          </p:cNvSpPr>
          <p:nvPr/>
        </p:nvSpPr>
        <p:spPr bwMode="auto">
          <a:xfrm>
            <a:off x="7594600" y="2609871"/>
            <a:ext cx="1296988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ステージ</a:t>
            </a:r>
          </a:p>
        </p:txBody>
      </p:sp>
      <p:sp>
        <p:nvSpPr>
          <p:cNvPr id="606220" name="Rectangle 1036"/>
          <p:cNvSpPr>
            <a:spLocks noChangeArrowheads="1"/>
          </p:cNvSpPr>
          <p:nvPr/>
        </p:nvSpPr>
        <p:spPr bwMode="auto">
          <a:xfrm>
            <a:off x="4932363" y="2236808"/>
            <a:ext cx="129698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ステッピング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     モータ</a:t>
            </a:r>
          </a:p>
        </p:txBody>
      </p:sp>
      <p:sp>
        <p:nvSpPr>
          <p:cNvPr id="606221" name="Line 1037"/>
          <p:cNvSpPr>
            <a:spLocks noChangeShapeType="1"/>
          </p:cNvSpPr>
          <p:nvPr/>
        </p:nvSpPr>
        <p:spPr bwMode="auto">
          <a:xfrm flipH="1" flipV="1">
            <a:off x="7669213" y="1600221"/>
            <a:ext cx="214312" cy="288925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22" name="Line 1038"/>
          <p:cNvSpPr>
            <a:spLocks noChangeShapeType="1"/>
          </p:cNvSpPr>
          <p:nvPr/>
        </p:nvSpPr>
        <p:spPr bwMode="auto">
          <a:xfrm flipH="1" flipV="1">
            <a:off x="7307263" y="1817708"/>
            <a:ext cx="431800" cy="503238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23" name="Line 1039"/>
          <p:cNvSpPr>
            <a:spLocks noChangeShapeType="1"/>
          </p:cNvSpPr>
          <p:nvPr/>
        </p:nvSpPr>
        <p:spPr bwMode="auto">
          <a:xfrm flipH="1" flipV="1">
            <a:off x="7019925" y="2465408"/>
            <a:ext cx="647700" cy="287338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24" name="Line 1040"/>
          <p:cNvSpPr>
            <a:spLocks noChangeShapeType="1"/>
          </p:cNvSpPr>
          <p:nvPr/>
        </p:nvSpPr>
        <p:spPr bwMode="auto">
          <a:xfrm flipV="1">
            <a:off x="5797550" y="2046308"/>
            <a:ext cx="431800" cy="214313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25" name="Rectangle 1041"/>
          <p:cNvSpPr>
            <a:spLocks noChangeArrowheads="1"/>
          </p:cNvSpPr>
          <p:nvPr/>
        </p:nvSpPr>
        <p:spPr bwMode="auto">
          <a:xfrm>
            <a:off x="7524750" y="3343296"/>
            <a:ext cx="1295400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ソースマス形状</a:t>
            </a:r>
          </a:p>
        </p:txBody>
      </p:sp>
      <p:sp>
        <p:nvSpPr>
          <p:cNvPr id="606226" name="Rectangle 1042"/>
          <p:cNvSpPr>
            <a:spLocks noChangeArrowheads="1"/>
          </p:cNvSpPr>
          <p:nvPr/>
        </p:nvSpPr>
        <p:spPr bwMode="auto">
          <a:xfrm>
            <a:off x="539750" y="1214422"/>
            <a:ext cx="295275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>
                <a:solidFill>
                  <a:srgbClr val="FFFFFF"/>
                </a:solidFill>
              </a:rPr>
              <a:t>ソースマス・テストマス</a:t>
            </a:r>
            <a:endParaRPr lang="ja-JP" altLang="en-US" sz="2000" b="1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06227" name="Rectangle 1043"/>
          <p:cNvSpPr>
            <a:spLocks noChangeArrowheads="1"/>
          </p:cNvSpPr>
          <p:nvPr/>
        </p:nvSpPr>
        <p:spPr bwMode="auto">
          <a:xfrm>
            <a:off x="827088" y="1681180"/>
            <a:ext cx="410368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>
                <a:solidFill>
                  <a:srgbClr val="FFFFFF"/>
                </a:solidFill>
              </a:rPr>
              <a:t>形状・材質・駆動方式</a:t>
            </a:r>
            <a:r>
              <a:rPr kumimoji="0" lang="ja-JP" altLang="en-US" b="1" dirty="0" smtClean="0">
                <a:solidFill>
                  <a:srgbClr val="FFFFFF"/>
                </a:solidFill>
              </a:rPr>
              <a:t>などが課題</a:t>
            </a:r>
            <a:endParaRPr lang="ja-JP" altLang="en-US" b="1" dirty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06228" name="Rectangle 1044"/>
          <p:cNvSpPr>
            <a:spLocks noChangeArrowheads="1"/>
          </p:cNvSpPr>
          <p:nvPr/>
        </p:nvSpPr>
        <p:spPr bwMode="auto">
          <a:xfrm>
            <a:off x="828675" y="2316180"/>
            <a:ext cx="4103688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材質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高い密度</a:t>
            </a:r>
            <a:r>
              <a:rPr kumimoji="0" lang="en-US" altLang="ja-JP" sz="1600" b="1">
                <a:solidFill>
                  <a:srgbClr val="FFFFFF"/>
                </a:solidFill>
              </a:rPr>
              <a:t>, </a:t>
            </a:r>
            <a:r>
              <a:rPr kumimoji="0" lang="ja-JP" altLang="en-US" sz="1600" b="1">
                <a:solidFill>
                  <a:srgbClr val="FFFFFF"/>
                </a:solidFill>
              </a:rPr>
              <a:t>一様性</a:t>
            </a:r>
            <a:r>
              <a:rPr kumimoji="0" lang="en-US" altLang="ja-JP" sz="1600" b="1">
                <a:solidFill>
                  <a:srgbClr val="FFFFFF"/>
                </a:solidFill>
              </a:rPr>
              <a:t>, </a:t>
            </a:r>
            <a:r>
              <a:rPr kumimoji="0" lang="ja-JP" altLang="en-US" sz="1600" b="1">
                <a:solidFill>
                  <a:srgbClr val="FFFFFF"/>
                </a:solidFill>
              </a:rPr>
              <a:t>加工性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低い磁化率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   候補</a:t>
            </a:r>
            <a:r>
              <a:rPr kumimoji="0" lang="en-US" altLang="ja-JP" sz="1600" b="1">
                <a:solidFill>
                  <a:srgbClr val="FFFFFF"/>
                </a:solidFill>
              </a:rPr>
              <a:t>: </a:t>
            </a:r>
            <a:r>
              <a:rPr kumimoji="0" lang="ja-JP" altLang="en-US" sz="1600" b="1">
                <a:solidFill>
                  <a:srgbClr val="FFFFFF"/>
                </a:solidFill>
              </a:rPr>
              <a:t>銅</a:t>
            </a:r>
            <a:r>
              <a:rPr kumimoji="0" lang="en-US" altLang="ja-JP" sz="1600" b="1">
                <a:solidFill>
                  <a:srgbClr val="FFFFFF"/>
                </a:solidFill>
              </a:rPr>
              <a:t>, </a:t>
            </a:r>
            <a:r>
              <a:rPr kumimoji="0" lang="ja-JP" altLang="en-US" sz="1600" b="1">
                <a:solidFill>
                  <a:srgbClr val="FFFFFF"/>
                </a:solidFill>
              </a:rPr>
              <a:t>タングステン</a:t>
            </a:r>
            <a:r>
              <a:rPr kumimoji="0" lang="en-US" altLang="ja-JP" sz="1600" b="1">
                <a:solidFill>
                  <a:srgbClr val="FFFFFF"/>
                </a:solidFill>
              </a:rPr>
              <a:t>, </a:t>
            </a:r>
            <a:r>
              <a:rPr kumimoji="0" lang="ja-JP" altLang="en-US" sz="1600" b="1">
                <a:solidFill>
                  <a:srgbClr val="FFFFFF"/>
                </a:solidFill>
              </a:rPr>
              <a:t>金</a:t>
            </a:r>
            <a:r>
              <a:rPr kumimoji="0" lang="en-US" altLang="ja-JP" sz="1600" b="1">
                <a:solidFill>
                  <a:srgbClr val="FFFFFF"/>
                </a:solidFill>
              </a:rPr>
              <a:t>-</a:t>
            </a:r>
            <a:r>
              <a:rPr kumimoji="0" lang="ja-JP" altLang="en-US" sz="1600" b="1">
                <a:solidFill>
                  <a:srgbClr val="FFFFFF"/>
                </a:solidFill>
              </a:rPr>
              <a:t>白金</a:t>
            </a:r>
            <a:endParaRPr lang="ja-JP" altLang="en-US" sz="1600" b="1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06229" name="Rectangle 1045"/>
          <p:cNvSpPr>
            <a:spLocks noChangeArrowheads="1"/>
          </p:cNvSpPr>
          <p:nvPr/>
        </p:nvSpPr>
        <p:spPr bwMode="auto">
          <a:xfrm>
            <a:off x="827088" y="3540143"/>
            <a:ext cx="41036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形状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高い工作精度 </a:t>
            </a:r>
            <a:r>
              <a:rPr kumimoji="0" lang="en-US" altLang="ja-JP" sz="1600" b="1">
                <a:solidFill>
                  <a:srgbClr val="FFFFFF"/>
                </a:solidFill>
              </a:rPr>
              <a:t>(~1</a:t>
            </a:r>
            <a:r>
              <a:rPr kumimoji="0" lang="en-US" altLang="ja-JP" sz="1600" b="1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kumimoji="0" lang="en-US" altLang="ja-JP" sz="1600" b="1">
                <a:solidFill>
                  <a:srgbClr val="FFFFFF"/>
                </a:solidFill>
              </a:rPr>
              <a:t>m)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>
                <a:solidFill>
                  <a:srgbClr val="FFFFFF"/>
                </a:solidFill>
              </a:rPr>
              <a:t>    </a:t>
            </a:r>
            <a:r>
              <a:rPr kumimoji="0" lang="ja-JP" altLang="en-US" sz="1600" b="1">
                <a:solidFill>
                  <a:srgbClr val="FFFFFF"/>
                </a:solidFill>
              </a:rPr>
              <a:t>表面研磨</a:t>
            </a:r>
            <a:r>
              <a:rPr kumimoji="0" lang="en-US" altLang="ja-JP" sz="1600" b="1">
                <a:solidFill>
                  <a:srgbClr val="FFFFFF"/>
                </a:solidFill>
              </a:rPr>
              <a:t>, </a:t>
            </a:r>
            <a:r>
              <a:rPr kumimoji="0" lang="ja-JP" altLang="en-US" sz="1600" b="1">
                <a:solidFill>
                  <a:srgbClr val="FFFFFF"/>
                </a:solidFill>
              </a:rPr>
              <a:t>金コーティング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形状の測定</a:t>
            </a:r>
          </a:p>
        </p:txBody>
      </p:sp>
      <p:sp>
        <p:nvSpPr>
          <p:cNvPr id="606230" name="Rectangle 1046"/>
          <p:cNvSpPr>
            <a:spLocks noChangeArrowheads="1"/>
          </p:cNvSpPr>
          <p:nvPr/>
        </p:nvSpPr>
        <p:spPr bwMode="auto">
          <a:xfrm>
            <a:off x="827088" y="4764105"/>
            <a:ext cx="41036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駆動方式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低振動のステッピングモータ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防振機構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FFFFFF"/>
                </a:solidFill>
              </a:rPr>
              <a:t>    精密ステージによる位置決め</a:t>
            </a:r>
          </a:p>
        </p:txBody>
      </p:sp>
      <p:sp>
        <p:nvSpPr>
          <p:cNvPr id="606231" name="Rectangle 1047"/>
          <p:cNvSpPr>
            <a:spLocks noChangeArrowheads="1"/>
          </p:cNvSpPr>
          <p:nvPr/>
        </p:nvSpPr>
        <p:spPr bwMode="auto">
          <a:xfrm>
            <a:off x="4764088" y="1820883"/>
            <a:ext cx="1296987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防振機構</a:t>
            </a:r>
          </a:p>
        </p:txBody>
      </p:sp>
      <p:sp>
        <p:nvSpPr>
          <p:cNvPr id="606232" name="Line 1048"/>
          <p:cNvSpPr>
            <a:spLocks noChangeShapeType="1"/>
          </p:cNvSpPr>
          <p:nvPr/>
        </p:nvSpPr>
        <p:spPr bwMode="auto">
          <a:xfrm flipV="1">
            <a:off x="5508625" y="1817708"/>
            <a:ext cx="719138" cy="142875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606234" name="Picture 1050" descr="角溝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4999058"/>
            <a:ext cx="1655762" cy="1430338"/>
          </a:xfrm>
          <a:prstGeom prst="rect">
            <a:avLst/>
          </a:prstGeom>
          <a:noFill/>
        </p:spPr>
      </p:pic>
      <p:sp>
        <p:nvSpPr>
          <p:cNvPr id="606235" name="Rectangle 1051"/>
          <p:cNvSpPr>
            <a:spLocks noChangeArrowheads="1"/>
          </p:cNvSpPr>
          <p:nvPr/>
        </p:nvSpPr>
        <p:spPr bwMode="auto">
          <a:xfrm>
            <a:off x="7235825" y="5883296"/>
            <a:ext cx="1727200" cy="4111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99FF"/>
                </a:solidFill>
              </a:rPr>
              <a:t>精密加工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900" b="1">
                <a:solidFill>
                  <a:srgbClr val="3399FF"/>
                </a:solidFill>
              </a:rPr>
              <a:t>　 </a:t>
            </a:r>
            <a:r>
              <a:rPr lang="en-US" altLang="ja-JP" sz="900" b="1">
                <a:solidFill>
                  <a:srgbClr val="3399FF"/>
                </a:solidFill>
              </a:rPr>
              <a:t>(</a:t>
            </a:r>
            <a:r>
              <a:rPr lang="ja-JP" altLang="en-US" sz="900" b="1">
                <a:solidFill>
                  <a:srgbClr val="3399FF"/>
                </a:solidFill>
              </a:rPr>
              <a:t>ファナック社</a:t>
            </a:r>
            <a:r>
              <a:rPr lang="en-US" altLang="ja-JP" sz="900" b="1">
                <a:solidFill>
                  <a:srgbClr val="3399FF"/>
                </a:solidFill>
              </a:rPr>
              <a:t>Web Page</a:t>
            </a:r>
            <a:r>
              <a:rPr lang="ja-JP" altLang="en-US" sz="900" b="1">
                <a:solidFill>
                  <a:srgbClr val="3399FF"/>
                </a:solidFill>
              </a:rPr>
              <a:t>より</a:t>
            </a:r>
            <a:r>
              <a:rPr lang="en-US" altLang="ja-JP" sz="900" b="1">
                <a:solidFill>
                  <a:srgbClr val="3399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45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角丸四角形 35"/>
          <p:cNvSpPr/>
          <p:nvPr/>
        </p:nvSpPr>
        <p:spPr bwMode="auto">
          <a:xfrm>
            <a:off x="1857356" y="2428869"/>
            <a:ext cx="5786478" cy="3900480"/>
          </a:xfrm>
          <a:prstGeom prst="roundRect">
            <a:avLst>
              <a:gd name="adj" fmla="val 6305"/>
            </a:avLst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6212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ソースマス・テストマス</a:t>
            </a:r>
            <a:endParaRPr lang="ja-JP" altLang="en-US" dirty="0"/>
          </a:p>
        </p:txBody>
      </p:sp>
      <p:sp>
        <p:nvSpPr>
          <p:cNvPr id="2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606215" name="Rectangle 1031"/>
          <p:cNvSpPr>
            <a:spLocks noChangeArrowheads="1"/>
          </p:cNvSpPr>
          <p:nvPr/>
        </p:nvSpPr>
        <p:spPr bwMode="auto">
          <a:xfrm>
            <a:off x="4857752" y="3929066"/>
            <a:ext cx="1566862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テストマス</a:t>
            </a:r>
          </a:p>
        </p:txBody>
      </p:sp>
      <p:sp>
        <p:nvSpPr>
          <p:cNvPr id="606216" name="Line 1032"/>
          <p:cNvSpPr>
            <a:spLocks noChangeShapeType="1"/>
          </p:cNvSpPr>
          <p:nvPr/>
        </p:nvSpPr>
        <p:spPr bwMode="auto">
          <a:xfrm>
            <a:off x="5929322" y="4000504"/>
            <a:ext cx="288925" cy="287338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17" name="Rectangle 1033"/>
          <p:cNvSpPr>
            <a:spLocks noChangeArrowheads="1"/>
          </p:cNvSpPr>
          <p:nvPr/>
        </p:nvSpPr>
        <p:spPr bwMode="auto">
          <a:xfrm>
            <a:off x="7072330" y="5143512"/>
            <a:ext cx="15668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3399FF"/>
                </a:solidFill>
              </a:rPr>
              <a:t>ソースマス</a:t>
            </a:r>
          </a:p>
        </p:txBody>
      </p:sp>
      <p:sp>
        <p:nvSpPr>
          <p:cNvPr id="606222" name="Line 1038"/>
          <p:cNvSpPr>
            <a:spLocks noChangeShapeType="1"/>
          </p:cNvSpPr>
          <p:nvPr/>
        </p:nvSpPr>
        <p:spPr bwMode="auto">
          <a:xfrm flipH="1" flipV="1">
            <a:off x="6643702" y="4714884"/>
            <a:ext cx="431800" cy="503238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606226" name="Rectangle 1042"/>
          <p:cNvSpPr>
            <a:spLocks noChangeArrowheads="1"/>
          </p:cNvSpPr>
          <p:nvPr/>
        </p:nvSpPr>
        <p:spPr bwMode="auto">
          <a:xfrm>
            <a:off x="539750" y="1214422"/>
            <a:ext cx="295275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>
                <a:solidFill>
                  <a:srgbClr val="FFFFFF"/>
                </a:solidFill>
              </a:rPr>
              <a:t>ソースマス・テストマス</a:t>
            </a:r>
            <a:endParaRPr lang="ja-JP" altLang="en-US" sz="2000" b="1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06227" name="Rectangle 1043"/>
          <p:cNvSpPr>
            <a:spLocks noChangeArrowheads="1"/>
          </p:cNvSpPr>
          <p:nvPr/>
        </p:nvSpPr>
        <p:spPr bwMode="auto">
          <a:xfrm>
            <a:off x="827088" y="1681180"/>
            <a:ext cx="631668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b="1" dirty="0" smtClean="0">
                <a:solidFill>
                  <a:srgbClr val="FFFFFF"/>
                </a:solidFill>
              </a:rPr>
              <a:t>ニュートン重力を抑圧し、他の力を見やすくする</a:t>
            </a:r>
            <a:r>
              <a:rPr kumimoji="0" lang="en-US" altLang="ja-JP" b="1" dirty="0" smtClean="0">
                <a:solidFill>
                  <a:srgbClr val="FFFFFF"/>
                </a:solidFill>
              </a:rPr>
              <a:t>.</a:t>
            </a:r>
            <a:endParaRPr lang="ja-JP" altLang="en-US" b="1" dirty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3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534161"/>
            <a:ext cx="5429288" cy="360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9493" y="3332991"/>
            <a:ext cx="500066" cy="19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0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2897205" y="2714620"/>
            <a:ext cx="4175125" cy="5803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(4) </a:t>
            </a:r>
            <a:r>
              <a:rPr lang="ja-JP" altLang="en-US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まとめ</a:t>
            </a:r>
            <a:endParaRPr lang="ja-JP" altLang="en-US" sz="32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863340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 bwMode="auto">
          <a:xfrm>
            <a:off x="5214942" y="1428736"/>
            <a:ext cx="3500430" cy="4429156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重力逆二乗則の検証</a:t>
            </a:r>
            <a:endParaRPr lang="ja-JP" altLang="en-US" dirty="0"/>
          </a:p>
        </p:txBody>
      </p:sp>
      <p:sp>
        <p:nvSpPr>
          <p:cNvPr id="1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570283" name="AutoShape 939"/>
          <p:cNvSpPr>
            <a:spLocks noChangeArrowheads="1"/>
          </p:cNvSpPr>
          <p:nvPr/>
        </p:nvSpPr>
        <p:spPr bwMode="auto">
          <a:xfrm>
            <a:off x="854051" y="3326287"/>
            <a:ext cx="3860793" cy="1714512"/>
          </a:xfrm>
          <a:prstGeom prst="roundRect">
            <a:avLst>
              <a:gd name="adj" fmla="val 8616"/>
            </a:avLst>
          </a:prstGeom>
          <a:solidFill>
            <a:srgbClr val="99CCFF">
              <a:alpha val="1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857224" y="3432737"/>
            <a:ext cx="4572000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CCECFF"/>
                </a:solidFill>
              </a:rPr>
              <a:t>階層性問題 </a:t>
            </a:r>
            <a:endParaRPr lang="en-US" altLang="ja-JP" sz="2000" b="1" dirty="0" smtClean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</a:rPr>
              <a:t>   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(</a:t>
            </a:r>
            <a:r>
              <a:rPr lang="en-US" altLang="ja-JP" sz="1600" b="1" dirty="0">
                <a:solidFill>
                  <a:srgbClr val="EAEAEA"/>
                </a:solidFill>
              </a:rPr>
              <a:t>Hierarchy Problem)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</a:rPr>
              <a:t>      </a:t>
            </a:r>
            <a:endParaRPr lang="ja-JP" altLang="en-US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820743" y="4233464"/>
            <a:ext cx="45720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>
                <a:solidFill>
                  <a:srgbClr val="CCECFF"/>
                </a:solidFill>
              </a:rPr>
              <a:t>宇宙項</a:t>
            </a:r>
            <a:r>
              <a:rPr lang="ja-JP" altLang="en-US" sz="2000" b="1" dirty="0">
                <a:solidFill>
                  <a:srgbClr val="CCECFF"/>
                </a:solidFill>
              </a:rPr>
              <a:t>問題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</a:rPr>
              <a:t>　</a:t>
            </a:r>
            <a:r>
              <a:rPr lang="ja-JP" altLang="en-US" sz="2000" b="1" dirty="0" smtClean="0">
                <a:solidFill>
                  <a:srgbClr val="F8F8F8"/>
                </a:solidFill>
              </a:rPr>
              <a:t> 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(Cosmological </a:t>
            </a:r>
            <a:r>
              <a:rPr lang="en-US" altLang="ja-JP" sz="1600" b="1" dirty="0">
                <a:solidFill>
                  <a:srgbClr val="EAEAEA"/>
                </a:solidFill>
              </a:rPr>
              <a:t>Constant Problem</a:t>
            </a:r>
            <a:r>
              <a:rPr lang="en-US" altLang="ja-JP" sz="1600" b="1" dirty="0" smtClean="0">
                <a:solidFill>
                  <a:srgbClr val="EAEAEA"/>
                </a:solidFill>
              </a:rPr>
              <a:t>)</a:t>
            </a:r>
            <a:endParaRPr lang="en-US" altLang="ja-JP" sz="1600" b="1" dirty="0">
              <a:solidFill>
                <a:srgbClr val="EAEAEA"/>
              </a:solidFill>
            </a:endParaRPr>
          </a:p>
        </p:txBody>
      </p:sp>
      <p:sp>
        <p:nvSpPr>
          <p:cNvPr id="570276" name="Rectangle 932"/>
          <p:cNvSpPr>
            <a:spLocks noChangeArrowheads="1"/>
          </p:cNvSpPr>
          <p:nvPr/>
        </p:nvSpPr>
        <p:spPr bwMode="auto">
          <a:xfrm>
            <a:off x="500034" y="2786058"/>
            <a:ext cx="457200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>
                <a:solidFill>
                  <a:srgbClr val="F8F8F8"/>
                </a:solidFill>
              </a:rPr>
              <a:t>物理学の根本に関わる</a:t>
            </a:r>
            <a:r>
              <a:rPr kumimoji="0" lang="ja-JP" altLang="en-US" sz="2000" b="1" dirty="0" smtClean="0">
                <a:solidFill>
                  <a:srgbClr val="F8F8F8"/>
                </a:solidFill>
              </a:rPr>
              <a:t>問題への知見</a:t>
            </a:r>
            <a:endParaRPr lang="en-US" altLang="ja-JP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70280" name="Picture 93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1500174"/>
            <a:ext cx="3463886" cy="4292625"/>
          </a:xfrm>
          <a:prstGeom prst="rect">
            <a:avLst/>
          </a:prstGeom>
          <a:noFill/>
        </p:spPr>
      </p:pic>
      <p:sp>
        <p:nvSpPr>
          <p:cNvPr id="570281" name="Rectangle 937"/>
          <p:cNvSpPr>
            <a:spLocks noChangeArrowheads="1"/>
          </p:cNvSpPr>
          <p:nvPr/>
        </p:nvSpPr>
        <p:spPr bwMode="auto">
          <a:xfrm>
            <a:off x="6300754" y="3057536"/>
            <a:ext cx="21621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333333"/>
                </a:solidFill>
              </a:rPr>
              <a:t>補正項に対する上限値</a:t>
            </a:r>
            <a:endParaRPr lang="ja-JP" altLang="en-US" sz="1200" b="1">
              <a:solidFill>
                <a:srgbClr val="333333"/>
              </a:solidFill>
              <a:sym typeface="Wingdings" pitchFamily="2" charset="2"/>
            </a:endParaRPr>
          </a:p>
        </p:txBody>
      </p:sp>
      <p:sp>
        <p:nvSpPr>
          <p:cNvPr id="14" name="Rectangle 932"/>
          <p:cNvSpPr>
            <a:spLocks noChangeArrowheads="1"/>
          </p:cNvSpPr>
          <p:nvPr/>
        </p:nvSpPr>
        <p:spPr bwMode="auto">
          <a:xfrm>
            <a:off x="580996" y="1454995"/>
            <a:ext cx="470538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2000" b="1" dirty="0" smtClean="0">
                <a:solidFill>
                  <a:srgbClr val="F8F8F8"/>
                </a:solidFill>
              </a:rPr>
              <a:t>物理学・宇宙物理学の基本原理</a:t>
            </a:r>
            <a:endParaRPr kumimoji="0" lang="en-US" altLang="ja-JP" sz="2000" b="1" dirty="0" smtClean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     </a:t>
            </a:r>
            <a:r>
              <a:rPr kumimoji="0"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最高の精度で検証されているべき</a:t>
            </a:r>
            <a:endParaRPr lang="en-US" altLang="ja-JP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85852" y="5381644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新しい物理？</a:t>
            </a:r>
            <a:endParaRPr lang="ja-JP" altLang="en-US" sz="2000" b="1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角丸四角形 28"/>
          <p:cNvSpPr/>
          <p:nvPr/>
        </p:nvSpPr>
        <p:spPr bwMode="auto">
          <a:xfrm>
            <a:off x="5000628" y="785794"/>
            <a:ext cx="4000496" cy="5643602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重力測定実験　まとめ</a:t>
            </a:r>
          </a:p>
        </p:txBody>
      </p:sp>
      <p:sp>
        <p:nvSpPr>
          <p:cNvPr id="27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428596" y="881050"/>
            <a:ext cx="4608512" cy="7620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2000" b="1" dirty="0">
                <a:solidFill>
                  <a:srgbClr val="F8F8F8"/>
                </a:solidFill>
                <a:sym typeface="Wingdings" pitchFamily="2" charset="2"/>
              </a:rPr>
              <a:t>余剰次元理論の検証のため、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2000" b="1" dirty="0">
                <a:solidFill>
                  <a:srgbClr val="F8F8F8"/>
                </a:solidFill>
                <a:sym typeface="Wingdings" pitchFamily="2" charset="2"/>
              </a:rPr>
              <a:t>　　　　　重力の逆二乗則検証実験を行う</a:t>
            </a:r>
            <a:endParaRPr lang="ja-JP" altLang="en-US" sz="20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9417" y="855666"/>
            <a:ext cx="3527425" cy="307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93925" name="Rectangle 5"/>
          <p:cNvSpPr>
            <a:spLocks noChangeArrowheads="1"/>
          </p:cNvSpPr>
          <p:nvPr/>
        </p:nvSpPr>
        <p:spPr bwMode="auto">
          <a:xfrm>
            <a:off x="7851805" y="3160716"/>
            <a:ext cx="400050" cy="508000"/>
          </a:xfrm>
          <a:prstGeom prst="rect">
            <a:avLst/>
          </a:prstGeom>
          <a:solidFill>
            <a:srgbClr val="FF99CC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93926" name="Line 6"/>
          <p:cNvSpPr>
            <a:spLocks noChangeShapeType="1"/>
          </p:cNvSpPr>
          <p:nvPr/>
        </p:nvSpPr>
        <p:spPr bwMode="auto">
          <a:xfrm>
            <a:off x="7851805" y="3409954"/>
            <a:ext cx="431800" cy="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593927" name="Rectangle 7"/>
          <p:cNvSpPr>
            <a:spLocks noChangeArrowheads="1"/>
          </p:cNvSpPr>
          <p:nvPr/>
        </p:nvSpPr>
        <p:spPr bwMode="auto">
          <a:xfrm>
            <a:off x="6429388" y="3000372"/>
            <a:ext cx="143986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5050"/>
                </a:solidFill>
              </a:rPr>
              <a:t>目標 </a:t>
            </a:r>
            <a:endParaRPr lang="ja-JP" altLang="en-US" sz="1400" b="1" dirty="0">
              <a:solidFill>
                <a:srgbClr val="FF5050"/>
              </a:solidFill>
              <a:sym typeface="Wingdings" pitchFamily="2" charset="2"/>
            </a:endParaRPr>
          </a:p>
        </p:txBody>
      </p:sp>
      <p:sp>
        <p:nvSpPr>
          <p:cNvPr id="593928" name="Line 8"/>
          <p:cNvSpPr>
            <a:spLocks noChangeShapeType="1"/>
          </p:cNvSpPr>
          <p:nvPr/>
        </p:nvSpPr>
        <p:spPr bwMode="auto">
          <a:xfrm>
            <a:off x="6986617" y="3232154"/>
            <a:ext cx="792163" cy="144462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93929" name="Line 9"/>
          <p:cNvSpPr>
            <a:spLocks noChangeShapeType="1"/>
          </p:cNvSpPr>
          <p:nvPr/>
        </p:nvSpPr>
        <p:spPr bwMode="auto">
          <a:xfrm>
            <a:off x="6986617" y="2944816"/>
            <a:ext cx="360363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grpSp>
        <p:nvGrpSpPr>
          <p:cNvPr id="593956" name="Group 36"/>
          <p:cNvGrpSpPr>
            <a:grpSpLocks/>
          </p:cNvGrpSpPr>
          <p:nvPr/>
        </p:nvGrpSpPr>
        <p:grpSpPr bwMode="auto">
          <a:xfrm>
            <a:off x="5072063" y="3933825"/>
            <a:ext cx="3892550" cy="2498725"/>
            <a:chOff x="3195" y="2478"/>
            <a:chExt cx="2452" cy="1574"/>
          </a:xfrm>
        </p:grpSpPr>
        <p:sp>
          <p:nvSpPr>
            <p:cNvPr id="593932" name="Rectangle 12"/>
            <p:cNvSpPr>
              <a:spLocks noChangeArrowheads="1"/>
            </p:cNvSpPr>
            <p:nvPr/>
          </p:nvSpPr>
          <p:spPr bwMode="auto">
            <a:xfrm>
              <a:off x="4873" y="2555"/>
              <a:ext cx="363" cy="1225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593933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95" y="2478"/>
              <a:ext cx="2452" cy="15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sp>
          <p:nvSpPr>
            <p:cNvPr id="593935" name="Line 15"/>
            <p:cNvSpPr>
              <a:spLocks noChangeShapeType="1"/>
            </p:cNvSpPr>
            <p:nvPr/>
          </p:nvSpPr>
          <p:spPr bwMode="auto">
            <a:xfrm>
              <a:off x="4737" y="2782"/>
              <a:ext cx="363" cy="363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593934" name="Rectangle 14"/>
            <p:cNvSpPr>
              <a:spLocks noChangeArrowheads="1"/>
            </p:cNvSpPr>
            <p:nvPr/>
          </p:nvSpPr>
          <p:spPr bwMode="auto">
            <a:xfrm>
              <a:off x="4014" y="2555"/>
              <a:ext cx="998" cy="27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000" b="1">
                  <a:solidFill>
                    <a:srgbClr val="008000"/>
                  </a:solidFill>
                </a:rPr>
                <a:t>現時点の感度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000" b="1">
                  <a:solidFill>
                    <a:srgbClr val="008000"/>
                  </a:solidFill>
                </a:rPr>
                <a:t>  </a:t>
              </a:r>
              <a:r>
                <a:rPr kumimoji="0" lang="en-US" altLang="ja-JP" sz="1000" b="1">
                  <a:solidFill>
                    <a:srgbClr val="008000"/>
                  </a:solidFill>
                </a:rPr>
                <a:t>(Aug. 8, 2008 )</a:t>
              </a:r>
              <a:endParaRPr lang="en-US" altLang="ja-JP" sz="1000" b="1">
                <a:solidFill>
                  <a:srgbClr val="008000"/>
                </a:solidFill>
                <a:sym typeface="Wingdings" pitchFamily="2" charset="2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428596" y="3746348"/>
            <a:ext cx="4503767" cy="2397296"/>
            <a:chOff x="428596" y="3746348"/>
            <a:chExt cx="4503767" cy="2397296"/>
          </a:xfrm>
        </p:grpSpPr>
        <p:sp>
          <p:nvSpPr>
            <p:cNvPr id="593936" name="AutoShape 16"/>
            <p:cNvSpPr>
              <a:spLocks noChangeArrowheads="1"/>
            </p:cNvSpPr>
            <p:nvPr/>
          </p:nvSpPr>
          <p:spPr bwMode="auto">
            <a:xfrm>
              <a:off x="1000100" y="5103670"/>
              <a:ext cx="3571900" cy="939818"/>
            </a:xfrm>
            <a:prstGeom prst="roundRect">
              <a:avLst>
                <a:gd name="adj" fmla="val 3264"/>
              </a:avLst>
            </a:prstGeom>
            <a:solidFill>
              <a:srgbClr val="CCFFCC">
                <a:alpha val="10000"/>
              </a:srgbClr>
            </a:solidFill>
            <a:ln w="12700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1436688" y="5746612"/>
              <a:ext cx="1728787" cy="3970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>
                  <a:solidFill>
                    <a:srgbClr val="CCFFCC"/>
                  </a:solidFill>
                </a:rPr>
                <a:t>|</a:t>
              </a:r>
              <a:r>
                <a:rPr lang="en-US" altLang="ja-JP" b="1" dirty="0">
                  <a:solidFill>
                    <a:srgbClr val="CCFFCC"/>
                  </a:solidFill>
                  <a:latin typeface="Symbol" pitchFamily="18" charset="2"/>
                </a:rPr>
                <a:t>a</a:t>
              </a:r>
              <a:r>
                <a:rPr lang="en-US" altLang="ja-JP" b="1" dirty="0">
                  <a:solidFill>
                    <a:srgbClr val="CCFFCC"/>
                  </a:solidFill>
                </a:rPr>
                <a:t>|~ 1x10</a:t>
              </a:r>
              <a:r>
                <a:rPr lang="en-US" altLang="ja-JP" b="1" baseline="30000" dirty="0">
                  <a:solidFill>
                    <a:srgbClr val="CCFFCC"/>
                  </a:solidFill>
                </a:rPr>
                <a:t>-5</a:t>
              </a:r>
              <a:r>
                <a:rPr lang="en-US" altLang="ja-JP" b="1" dirty="0">
                  <a:solidFill>
                    <a:srgbClr val="CCFFCC"/>
                  </a:solidFill>
                </a:rPr>
                <a:t>  </a:t>
              </a:r>
              <a:endParaRPr lang="en-US" altLang="ja-JP" b="1" dirty="0">
                <a:solidFill>
                  <a:srgbClr val="CCFFCC"/>
                </a:solidFill>
                <a:sym typeface="Wingdings" pitchFamily="2" charset="2"/>
              </a:endParaRPr>
            </a:p>
          </p:txBody>
        </p:sp>
        <p:sp>
          <p:nvSpPr>
            <p:cNvPr id="593941" name="AutoShape 21"/>
            <p:cNvSpPr>
              <a:spLocks noChangeArrowheads="1"/>
            </p:cNvSpPr>
            <p:nvPr/>
          </p:nvSpPr>
          <p:spPr bwMode="auto">
            <a:xfrm>
              <a:off x="1258888" y="5692622"/>
              <a:ext cx="215900" cy="287338"/>
            </a:xfrm>
            <a:custGeom>
              <a:avLst/>
              <a:gdLst>
                <a:gd name="G0" fmla="+- 13517 0 0"/>
                <a:gd name="G1" fmla="+- 5424 0 0"/>
                <a:gd name="G2" fmla="+- 21600 0 5424"/>
                <a:gd name="G3" fmla="+- 10800 0 5424"/>
                <a:gd name="G4" fmla="+- 21600 0 13517"/>
                <a:gd name="G5" fmla="*/ G4 G3 10800"/>
                <a:gd name="G6" fmla="+- 21600 0 G5"/>
                <a:gd name="T0" fmla="*/ 13517 w 21600"/>
                <a:gd name="T1" fmla="*/ 0 h 21600"/>
                <a:gd name="T2" fmla="*/ 0 w 21600"/>
                <a:gd name="T3" fmla="*/ 10800 h 21600"/>
                <a:gd name="T4" fmla="*/ 13517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17" y="0"/>
                  </a:moveTo>
                  <a:lnTo>
                    <a:pt x="13517" y="5424"/>
                  </a:lnTo>
                  <a:lnTo>
                    <a:pt x="3375" y="5424"/>
                  </a:lnTo>
                  <a:lnTo>
                    <a:pt x="3375" y="16176"/>
                  </a:lnTo>
                  <a:lnTo>
                    <a:pt x="13517" y="16176"/>
                  </a:lnTo>
                  <a:lnTo>
                    <a:pt x="1351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4"/>
                  </a:moveTo>
                  <a:lnTo>
                    <a:pt x="1350" y="16176"/>
                  </a:lnTo>
                  <a:lnTo>
                    <a:pt x="2700" y="16176"/>
                  </a:lnTo>
                  <a:lnTo>
                    <a:pt x="2700" y="5424"/>
                  </a:lnTo>
                  <a:close/>
                </a:path>
                <a:path w="21600" h="21600">
                  <a:moveTo>
                    <a:pt x="0" y="5424"/>
                  </a:moveTo>
                  <a:lnTo>
                    <a:pt x="0" y="16176"/>
                  </a:lnTo>
                  <a:lnTo>
                    <a:pt x="675" y="16176"/>
                  </a:lnTo>
                  <a:lnTo>
                    <a:pt x="675" y="5424"/>
                  </a:lnTo>
                  <a:close/>
                </a:path>
              </a:pathLst>
            </a:custGeom>
            <a:solidFill>
              <a:srgbClr val="CCFFCC">
                <a:alpha val="1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593942" name="Rectangle 22"/>
            <p:cNvSpPr>
              <a:spLocks noChangeArrowheads="1"/>
            </p:cNvSpPr>
            <p:nvPr/>
          </p:nvSpPr>
          <p:spPr bwMode="auto">
            <a:xfrm>
              <a:off x="3059114" y="5677523"/>
              <a:ext cx="1727200" cy="3548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8F8F8"/>
                  </a:solidFill>
                </a:rPr>
                <a:t>の精度に対応</a:t>
              </a:r>
            </a:p>
          </p:txBody>
        </p:sp>
        <p:sp>
          <p:nvSpPr>
            <p:cNvPr id="593943" name="Rectangle 23"/>
            <p:cNvSpPr>
              <a:spLocks noChangeArrowheads="1"/>
            </p:cNvSpPr>
            <p:nvPr/>
          </p:nvSpPr>
          <p:spPr bwMode="auto">
            <a:xfrm>
              <a:off x="1042988" y="5116360"/>
              <a:ext cx="3889375" cy="4126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b="1" dirty="0">
                  <a:solidFill>
                    <a:srgbClr val="F8F8F8"/>
                  </a:solidFill>
                </a:rPr>
                <a:t>現時点での精度</a:t>
              </a:r>
              <a:r>
                <a:rPr kumimoji="0" lang="ja-JP" altLang="en-US" sz="1600" b="1" dirty="0">
                  <a:solidFill>
                    <a:srgbClr val="F8F8F8"/>
                  </a:solidFill>
                </a:rPr>
                <a:t> </a:t>
              </a:r>
              <a:r>
                <a:rPr kumimoji="0" lang="en-US" altLang="ja-JP" sz="1400" b="1" dirty="0">
                  <a:solidFill>
                    <a:srgbClr val="DDDDDD"/>
                  </a:solidFill>
                </a:rPr>
                <a:t>(</a:t>
              </a:r>
              <a:r>
                <a:rPr kumimoji="0" lang="ja-JP" altLang="en-US" sz="1400" b="1" dirty="0">
                  <a:solidFill>
                    <a:srgbClr val="DDDDDD"/>
                  </a:solidFill>
                </a:rPr>
                <a:t>静置測定</a:t>
              </a:r>
              <a:r>
                <a:rPr kumimoji="0" lang="en-US" altLang="ja-JP" sz="1400" b="1" dirty="0">
                  <a:solidFill>
                    <a:srgbClr val="DDDDDD"/>
                  </a:solidFill>
                </a:rPr>
                <a:t>)</a:t>
              </a:r>
            </a:p>
          </p:txBody>
        </p:sp>
        <p:sp>
          <p:nvSpPr>
            <p:cNvPr id="593948" name="Rectangle 28"/>
            <p:cNvSpPr>
              <a:spLocks noChangeArrowheads="1"/>
            </p:cNvSpPr>
            <p:nvPr/>
          </p:nvSpPr>
          <p:spPr bwMode="auto">
            <a:xfrm>
              <a:off x="428596" y="3746348"/>
              <a:ext cx="4321175" cy="11079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ja-JP" altLang="en-US" sz="2000" b="1" dirty="0">
                  <a:solidFill>
                    <a:srgbClr val="F8F8F8"/>
                  </a:solidFill>
                  <a:sym typeface="Wingdings" pitchFamily="2" charset="2"/>
                </a:rPr>
                <a:t>実験装置</a:t>
              </a:r>
              <a:r>
                <a:rPr kumimoji="0" lang="en-US" altLang="ja-JP" sz="2000" b="1" dirty="0">
                  <a:solidFill>
                    <a:srgbClr val="F8F8F8"/>
                  </a:solidFill>
                  <a:sym typeface="Wingdings" pitchFamily="2" charset="2"/>
                </a:rPr>
                <a:t>: 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en-US" altLang="ja-JP" sz="2000" b="1" dirty="0">
                  <a:solidFill>
                    <a:srgbClr val="F8F8F8"/>
                  </a:solidFill>
                  <a:sym typeface="Wingdings" pitchFamily="2" charset="2"/>
                </a:rPr>
                <a:t>    </a:t>
              </a:r>
              <a:r>
                <a:rPr kumimoji="0" lang="ja-JP" altLang="en-US" sz="2000" b="1" dirty="0">
                  <a:solidFill>
                    <a:srgbClr val="F8F8F8"/>
                  </a:solidFill>
                  <a:sym typeface="Wingdings" pitchFamily="2" charset="2"/>
                </a:rPr>
                <a:t>ねじれ秤の主要な部分は、ほぼ完成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2000" b="1" dirty="0">
                  <a:solidFill>
                    <a:srgbClr val="F8F8F8"/>
                  </a:solidFill>
                  <a:sym typeface="Wingdings" pitchFamily="2" charset="2"/>
                </a:rPr>
                <a:t>    ソースマス駆動方式など</a:t>
              </a:r>
              <a:r>
                <a:rPr lang="ja-JP" altLang="en-US" sz="2000" b="1" dirty="0" smtClean="0">
                  <a:solidFill>
                    <a:srgbClr val="F8F8F8"/>
                  </a:solidFill>
                  <a:sym typeface="Wingdings" pitchFamily="2" charset="2"/>
                </a:rPr>
                <a:t>が課題</a:t>
              </a:r>
              <a:endParaRPr lang="ja-JP" altLang="en-US" sz="20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93949" name="Rectangle 29"/>
            <p:cNvSpPr>
              <a:spLocks noChangeArrowheads="1"/>
            </p:cNvSpPr>
            <p:nvPr/>
          </p:nvSpPr>
          <p:spPr bwMode="auto">
            <a:xfrm>
              <a:off x="900113" y="4633760"/>
              <a:ext cx="3960812" cy="36036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endParaRPr lang="ja-JP" altLang="ja-JP" sz="1600" b="1">
                <a:solidFill>
                  <a:srgbClr val="333333"/>
                </a:solidFill>
                <a:sym typeface="Wingdings" pitchFamily="2" charset="2"/>
              </a:endParaRPr>
            </a:p>
          </p:txBody>
        </p:sp>
      </p:grpSp>
      <p:sp>
        <p:nvSpPr>
          <p:cNvPr id="593951" name="AutoShape 31"/>
          <p:cNvSpPr>
            <a:spLocks noChangeAspect="1" noChangeArrowheads="1"/>
          </p:cNvSpPr>
          <p:nvPr/>
        </p:nvSpPr>
        <p:spPr bwMode="auto">
          <a:xfrm>
            <a:off x="882624" y="1739888"/>
            <a:ext cx="173038" cy="215900"/>
          </a:xfrm>
          <a:prstGeom prst="rightArrow">
            <a:avLst>
              <a:gd name="adj1" fmla="val 59167"/>
              <a:gd name="adj2" fmla="val 40625"/>
            </a:avLst>
          </a:pr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93952" name="Rectangle 32"/>
          <p:cNvSpPr>
            <a:spLocks noChangeArrowheads="1"/>
          </p:cNvSpPr>
          <p:nvPr/>
        </p:nvSpPr>
        <p:spPr bwMode="auto">
          <a:xfrm>
            <a:off x="1071538" y="1643050"/>
            <a:ext cx="4537075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2000" b="1" dirty="0">
                <a:solidFill>
                  <a:srgbClr val="CCECFF"/>
                </a:solidFill>
                <a:sym typeface="Wingdings" pitchFamily="2" charset="2"/>
              </a:rPr>
              <a:t>物理学の基本法則に対する</a:t>
            </a:r>
            <a:r>
              <a:rPr kumimoji="0" lang="ja-JP" altLang="en-US" sz="2000" b="1" dirty="0" smtClean="0">
                <a:solidFill>
                  <a:srgbClr val="CCECFF"/>
                </a:solidFill>
                <a:sym typeface="Wingdings" pitchFamily="2" charset="2"/>
              </a:rPr>
              <a:t>知見</a:t>
            </a:r>
            <a:endParaRPr lang="ja-JP" altLang="en-US" sz="2000" b="1" dirty="0">
              <a:solidFill>
                <a:srgbClr val="CCECFF"/>
              </a:solidFill>
              <a:sym typeface="Wingdings" pitchFamily="2" charset="2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500034" y="2285992"/>
            <a:ext cx="4824413" cy="1254609"/>
            <a:chOff x="500034" y="2285992"/>
            <a:chExt cx="4824413" cy="1254609"/>
          </a:xfrm>
        </p:grpSpPr>
        <p:sp>
          <p:nvSpPr>
            <p:cNvPr id="593930" name="Rectangle 10"/>
            <p:cNvSpPr>
              <a:spLocks noChangeArrowheads="1"/>
            </p:cNvSpPr>
            <p:nvPr/>
          </p:nvSpPr>
          <p:spPr bwMode="auto">
            <a:xfrm>
              <a:off x="500034" y="2285992"/>
              <a:ext cx="4824413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b="1" dirty="0">
                  <a:solidFill>
                    <a:srgbClr val="F8F8F8"/>
                  </a:solidFill>
                </a:rPr>
                <a:t>目標</a:t>
              </a:r>
              <a:r>
                <a:rPr kumimoji="0" lang="en-US" altLang="ja-JP" sz="2000" b="1" dirty="0">
                  <a:solidFill>
                    <a:srgbClr val="F8F8F8"/>
                  </a:solidFill>
                </a:rPr>
                <a:t>: </a:t>
              </a:r>
              <a:r>
                <a:rPr kumimoji="0" lang="ja-JP" altLang="en-US" sz="2000" b="1" dirty="0">
                  <a:solidFill>
                    <a:srgbClr val="F8F8F8"/>
                  </a:solidFill>
                </a:rPr>
                <a:t>現在の上限値を超える</a:t>
              </a:r>
              <a:r>
                <a:rPr kumimoji="0" lang="ja-JP" altLang="en-US" sz="2000" b="1" dirty="0" smtClean="0">
                  <a:solidFill>
                    <a:srgbClr val="F8F8F8"/>
                  </a:solidFill>
                </a:rPr>
                <a:t>結果</a:t>
              </a:r>
              <a:endParaRPr lang="ja-JP" altLang="en-US" sz="20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93931" name="Rectangle 11"/>
            <p:cNvSpPr>
              <a:spLocks noChangeArrowheads="1"/>
            </p:cNvSpPr>
            <p:nvPr/>
          </p:nvSpPr>
          <p:spPr bwMode="auto">
            <a:xfrm>
              <a:off x="1071538" y="2789711"/>
              <a:ext cx="3457575" cy="3937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b="1" dirty="0">
                  <a:solidFill>
                    <a:srgbClr val="FFCCCC"/>
                  </a:solidFill>
                </a:rPr>
                <a:t>|</a:t>
              </a:r>
              <a:r>
                <a:rPr lang="en-US" altLang="ja-JP" b="1" dirty="0">
                  <a:solidFill>
                    <a:srgbClr val="FFCCCC"/>
                  </a:solidFill>
                  <a:latin typeface="Symbol" pitchFamily="18" charset="2"/>
                </a:rPr>
                <a:t>a</a:t>
              </a:r>
              <a:r>
                <a:rPr lang="en-US" altLang="ja-JP" b="1" dirty="0">
                  <a:solidFill>
                    <a:srgbClr val="FFCCCC"/>
                  </a:solidFill>
                </a:rPr>
                <a:t>|&lt;10</a:t>
              </a:r>
              <a:r>
                <a:rPr lang="en-US" altLang="ja-JP" b="1" baseline="30000" dirty="0">
                  <a:solidFill>
                    <a:srgbClr val="FFCCCC"/>
                  </a:solidFill>
                </a:rPr>
                <a:t>-4</a:t>
              </a:r>
              <a:r>
                <a:rPr lang="en-US" altLang="ja-JP" b="1" dirty="0">
                  <a:solidFill>
                    <a:srgbClr val="FFCCCC"/>
                  </a:solidFill>
                </a:rPr>
                <a:t> ,  </a:t>
              </a:r>
              <a:r>
                <a:rPr lang="en-US" altLang="ja-JP" b="1" dirty="0">
                  <a:solidFill>
                    <a:srgbClr val="FFCCCC"/>
                  </a:solidFill>
                  <a:latin typeface="Symbol" pitchFamily="18" charset="2"/>
                </a:rPr>
                <a:t>l</a:t>
              </a:r>
              <a:r>
                <a:rPr lang="en-US" altLang="ja-JP" b="1" dirty="0">
                  <a:solidFill>
                    <a:srgbClr val="FFCCCC"/>
                  </a:solidFill>
                </a:rPr>
                <a:t> =1-3 mm </a:t>
              </a:r>
              <a:endParaRPr lang="en-US" altLang="ja-JP" sz="1400" b="1" dirty="0">
                <a:solidFill>
                  <a:srgbClr val="FFCCCC"/>
                </a:solidFill>
                <a:sym typeface="Wingdings" pitchFamily="2" charset="2"/>
              </a:endParaRPr>
            </a:p>
          </p:txBody>
        </p:sp>
        <p:sp>
          <p:nvSpPr>
            <p:cNvPr id="593953" name="Rectangle 33"/>
            <p:cNvSpPr>
              <a:spLocks noChangeArrowheads="1"/>
            </p:cNvSpPr>
            <p:nvPr/>
          </p:nvSpPr>
          <p:spPr bwMode="auto">
            <a:xfrm>
              <a:off x="1142976" y="3143248"/>
              <a:ext cx="3735387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2000" b="1" dirty="0">
                  <a:solidFill>
                    <a:srgbClr val="F8F8F8"/>
                  </a:solidFill>
                </a:rPr>
                <a:t>新しい物理の可能性を探求</a:t>
              </a:r>
              <a:endParaRPr lang="ja-JP" altLang="en-US" sz="20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8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lum bright="-60000" contrast="-60000"/>
          </a:blip>
          <a:srcRect/>
          <a:stretch>
            <a:fillRect/>
          </a:stretch>
        </p:blipFill>
        <p:spPr bwMode="auto">
          <a:xfrm>
            <a:off x="4643438" y="755258"/>
            <a:ext cx="4214842" cy="567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11821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/>
              <a:t> </a:t>
            </a:r>
          </a:p>
        </p:txBody>
      </p:sp>
      <p:sp>
        <p:nvSpPr>
          <p:cNvPr id="1118212" name="Rectangle 4"/>
          <p:cNvSpPr>
            <a:spLocks noChangeArrowheads="1"/>
          </p:cNvSpPr>
          <p:nvPr/>
        </p:nvSpPr>
        <p:spPr bwMode="auto">
          <a:xfrm>
            <a:off x="3357554" y="2920086"/>
            <a:ext cx="4175125" cy="5803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おまけ</a:t>
            </a:r>
            <a:endParaRPr lang="ja-JP" altLang="en-US" sz="32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879867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 bwMode="auto">
          <a:xfrm>
            <a:off x="2108246" y="1500174"/>
            <a:ext cx="6786578" cy="4429156"/>
          </a:xfrm>
          <a:prstGeom prst="roundRect">
            <a:avLst>
              <a:gd name="adj" fmla="val 2073"/>
            </a:avLst>
          </a:prstGeom>
          <a:solidFill>
            <a:srgbClr val="F8F8F8">
              <a:alpha val="9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3143240" y="1714488"/>
            <a:ext cx="5500726" cy="3571900"/>
          </a:xfrm>
          <a:prstGeom prst="rect">
            <a:avLst/>
          </a:prstGeom>
          <a:solidFill>
            <a:srgbClr val="CCFFC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3143240" y="1714488"/>
            <a:ext cx="5500726" cy="3571900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6212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2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02400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6018" y="1571612"/>
            <a:ext cx="67437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" name="グループ化 39"/>
          <p:cNvGrpSpPr/>
          <p:nvPr/>
        </p:nvGrpSpPr>
        <p:grpSpPr>
          <a:xfrm>
            <a:off x="4714876" y="1287962"/>
            <a:ext cx="3143272" cy="2783980"/>
            <a:chOff x="4714876" y="1287962"/>
            <a:chExt cx="3143272" cy="278398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836" b="14182"/>
            <a:stretch>
              <a:fillRect/>
            </a:stretch>
          </p:blipFill>
          <p:spPr bwMode="auto">
            <a:xfrm flipH="1">
              <a:off x="4714876" y="1287962"/>
              <a:ext cx="2360499" cy="2783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6500826" y="1369947"/>
              <a:ext cx="1357322" cy="701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100" b="1" dirty="0" smtClean="0">
                  <a:solidFill>
                    <a:srgbClr val="333333"/>
                  </a:solidFill>
                  <a:sym typeface="Wingdings" pitchFamily="2" charset="2"/>
                </a:rPr>
                <a:t>Tom 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100" b="1" dirty="0" err="1" smtClean="0">
                  <a:solidFill>
                    <a:srgbClr val="333333"/>
                  </a:solidFill>
                  <a:sym typeface="Wingdings" pitchFamily="2" charset="2"/>
                </a:rPr>
                <a:t>Haruyama</a:t>
              </a:r>
              <a:r>
                <a:rPr lang="en-US" altLang="ja-JP" sz="1100" b="1" dirty="0" smtClean="0">
                  <a:solidFill>
                    <a:srgbClr val="333333"/>
                  </a:solidFill>
                  <a:sym typeface="Wingdings" pitchFamily="2" charset="2"/>
                </a:rPr>
                <a:t> 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100" b="1" dirty="0" smtClean="0">
                  <a:solidFill>
                    <a:srgbClr val="333333"/>
                  </a:solidFill>
                  <a:sym typeface="Wingdings" pitchFamily="2" charset="2"/>
                </a:rPr>
                <a:t>　　</a:t>
              </a:r>
              <a:r>
                <a:rPr lang="en-US" altLang="ja-JP" sz="1100" b="1" dirty="0" smtClean="0">
                  <a:solidFill>
                    <a:srgbClr val="333333"/>
                  </a:solidFill>
                  <a:sym typeface="Wingdings" pitchFamily="2" charset="2"/>
                </a:rPr>
                <a:t>(2005)</a:t>
              </a:r>
              <a:endParaRPr lang="ja-JP" altLang="en-US" sz="1100" b="1" dirty="0">
                <a:solidFill>
                  <a:srgbClr val="333333"/>
                </a:solidFill>
                <a:sym typeface="Wingdings" pitchFamily="2" charset="2"/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610279" y="2428868"/>
            <a:ext cx="2818713" cy="3286148"/>
            <a:chOff x="1500166" y="4000504"/>
            <a:chExt cx="2818713" cy="3286148"/>
          </a:xfrm>
        </p:grpSpPr>
        <p:pic>
          <p:nvPicPr>
            <p:cNvPr id="1024002" name="Picture 2" descr="http://www2u.biglobe.ne.jp/~masayama/My%20Pictures/micheranjero-adam&amp;iv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00166" y="4000504"/>
              <a:ext cx="2818713" cy="3239417"/>
            </a:xfrm>
            <a:prstGeom prst="rect">
              <a:avLst/>
            </a:prstGeom>
            <a:noFill/>
          </p:spPr>
        </p:pic>
        <p:sp>
          <p:nvSpPr>
            <p:cNvPr id="28" name="正方形/長方形 27"/>
            <p:cNvSpPr/>
            <p:nvPr/>
          </p:nvSpPr>
          <p:spPr>
            <a:xfrm>
              <a:off x="1571604" y="7000900"/>
              <a:ext cx="1928826" cy="28575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342900" indent="-342900" algn="l">
                <a:buNone/>
              </a:pPr>
              <a:r>
                <a:rPr lang="ja-JP" altLang="en-US" sz="1100" dirty="0" smtClean="0">
                  <a:solidFill>
                    <a:srgbClr val="FFFFFF"/>
                  </a:solidFill>
                </a:rPr>
                <a:t>ミケランジェロ　アダムとイヴ</a:t>
              </a:r>
              <a:br>
                <a:rPr lang="ja-JP" altLang="en-US" sz="1100" dirty="0" smtClean="0">
                  <a:solidFill>
                    <a:srgbClr val="FFFFFF"/>
                  </a:solidFill>
                </a:rPr>
              </a:br>
              <a:r>
                <a:rPr lang="ja-JP" altLang="en-US" sz="1100" dirty="0" smtClean="0">
                  <a:solidFill>
                    <a:srgbClr val="FFFFFF"/>
                  </a:solidFill>
                </a:rPr>
                <a:t/>
              </a:r>
              <a:br>
                <a:rPr lang="ja-JP" altLang="en-US" sz="1100" dirty="0" smtClean="0">
                  <a:solidFill>
                    <a:srgbClr val="FFFFFF"/>
                  </a:solidFill>
                </a:rPr>
              </a:br>
              <a:endParaRPr lang="ja-JP" altLang="en-US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3643306" y="3357562"/>
            <a:ext cx="3214710" cy="1972706"/>
            <a:chOff x="3643306" y="3357562"/>
            <a:chExt cx="3214710" cy="1972706"/>
          </a:xfrm>
        </p:grpSpPr>
        <p:sp>
          <p:nvSpPr>
            <p:cNvPr id="38" name="Line 17"/>
            <p:cNvSpPr>
              <a:spLocks noChangeShapeType="1"/>
            </p:cNvSpPr>
            <p:nvPr/>
          </p:nvSpPr>
          <p:spPr bwMode="auto">
            <a:xfrm flipV="1">
              <a:off x="4714876" y="3357562"/>
              <a:ext cx="428628" cy="1285884"/>
            </a:xfrm>
            <a:prstGeom prst="line">
              <a:avLst/>
            </a:prstGeom>
            <a:noFill/>
            <a:ln w="127000">
              <a:solidFill>
                <a:srgbClr val="FF5050"/>
              </a:solidFill>
              <a:round/>
              <a:headEnd/>
              <a:tailEnd type="stealth" w="med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>
                <a:solidFill>
                  <a:srgbClr val="FF7C80"/>
                </a:solidFill>
              </a:endParaRP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3643306" y="4357694"/>
              <a:ext cx="3214710" cy="97257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ja-JP" altLang="en-US" sz="2000" b="1" dirty="0" smtClean="0">
                  <a:solidFill>
                    <a:srgbClr val="FF7C80"/>
                  </a:solidFill>
                  <a:sym typeface="Wingdings" pitchFamily="2" charset="2"/>
                </a:rPr>
                <a:t>善悪の</a:t>
              </a:r>
              <a:endParaRPr kumimoji="0" lang="en-US" altLang="ja-JP" sz="2000" b="1" dirty="0" smtClean="0">
                <a:solidFill>
                  <a:srgbClr val="FF7C80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ja-JP" altLang="en-US" sz="3200" b="1" dirty="0" smtClean="0">
                  <a:solidFill>
                    <a:srgbClr val="FF5050"/>
                  </a:solidFill>
                  <a:sym typeface="Wingdings" pitchFamily="2" charset="2"/>
                </a:rPr>
                <a:t>知恵の実</a:t>
              </a:r>
              <a:endParaRPr lang="ja-JP" altLang="en-US" sz="3200" b="1" dirty="0">
                <a:solidFill>
                  <a:srgbClr val="FF5050"/>
                </a:solidFill>
                <a:sym typeface="Wingdings" pitchFamily="2" charset="2"/>
              </a:endParaRPr>
            </a:p>
          </p:txBody>
        </p:sp>
      </p:grpSp>
      <p:pic>
        <p:nvPicPr>
          <p:cNvPr id="885762" name="Picture 2" descr="ファイル:Adam and Eve expelled from Paradise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316262"/>
            <a:ext cx="2857520" cy="3541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71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400834" name="Picture 2" descr="C:\ando\documents\etc\poster090723\poster090723\スライド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930011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1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401858" name="Picture 2" descr="C:\ando\documents\etc\poster090723\poster090723\スライド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956" y="785794"/>
            <a:ext cx="7930010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pic>
        <p:nvPicPr>
          <p:cNvPr id="1402882" name="Picture 2" descr="C:\ando\documents\etc\poster090723\poster090723\スライド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930011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8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924" descr="p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56" y="1071546"/>
            <a:ext cx="4170362" cy="5327650"/>
          </a:xfrm>
          <a:prstGeom prst="rect">
            <a:avLst/>
          </a:prstGeom>
          <a:noFill/>
        </p:spPr>
      </p:pic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近年の検証実験</a:t>
            </a:r>
          </a:p>
        </p:txBody>
      </p:sp>
      <p:sp>
        <p:nvSpPr>
          <p:cNvPr id="25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sp>
        <p:nvSpPr>
          <p:cNvPr id="560163" name="Line 35"/>
          <p:cNvSpPr>
            <a:spLocks noChangeShapeType="1"/>
          </p:cNvSpPr>
          <p:nvPr/>
        </p:nvSpPr>
        <p:spPr bwMode="auto">
          <a:xfrm>
            <a:off x="1965297" y="5926143"/>
            <a:ext cx="2160587" cy="0"/>
          </a:xfrm>
          <a:prstGeom prst="line">
            <a:avLst/>
          </a:prstGeom>
          <a:noFill/>
          <a:ln w="254000">
            <a:solidFill>
              <a:srgbClr val="CCFFCC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560161" name="Picture 3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4822" y="1965331"/>
            <a:ext cx="2222500" cy="403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60140" name="Rectangle 12"/>
          <p:cNvSpPr>
            <a:spLocks noChangeArrowheads="1"/>
          </p:cNvSpPr>
          <p:nvPr/>
        </p:nvSpPr>
        <p:spPr bwMode="auto">
          <a:xfrm>
            <a:off x="500034" y="973474"/>
            <a:ext cx="457200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ワシントン大 グループ </a:t>
            </a:r>
            <a:r>
              <a:rPr lang="en-US" altLang="ja-JP" sz="1600" dirty="0">
                <a:solidFill>
                  <a:srgbClr val="F8F8F8"/>
                </a:solidFill>
              </a:rPr>
              <a:t>(</a:t>
            </a:r>
            <a:r>
              <a:rPr lang="en-US" altLang="ja-JP" sz="1600" dirty="0" err="1">
                <a:solidFill>
                  <a:srgbClr val="F8F8F8"/>
                </a:solidFill>
              </a:rPr>
              <a:t>Eot</a:t>
            </a:r>
            <a:r>
              <a:rPr lang="en-US" altLang="ja-JP" sz="1600" dirty="0">
                <a:solidFill>
                  <a:srgbClr val="F8F8F8"/>
                </a:solidFill>
              </a:rPr>
              <a:t>-Wash group)</a:t>
            </a:r>
            <a:endParaRPr lang="en-US" altLang="ja-JP" sz="16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560134" name="Rectangle 6"/>
          <p:cNvSpPr>
            <a:spLocks noChangeArrowheads="1"/>
          </p:cNvSpPr>
          <p:nvPr/>
        </p:nvSpPr>
        <p:spPr bwMode="auto">
          <a:xfrm>
            <a:off x="857224" y="1405342"/>
            <a:ext cx="485778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0C0C0"/>
                </a:solidFill>
              </a:rPr>
              <a:t>D. J. Kapner et al</a:t>
            </a:r>
            <a:r>
              <a:rPr lang="en-US" altLang="ja-JP" sz="1200" b="1" dirty="0" smtClean="0">
                <a:solidFill>
                  <a:srgbClr val="C0C0C0"/>
                </a:solidFill>
              </a:rPr>
              <a:t>.,</a:t>
            </a:r>
            <a:r>
              <a:rPr lang="ja-JP" altLang="en-US" sz="1200" b="1" dirty="0" smtClean="0">
                <a:solidFill>
                  <a:srgbClr val="C0C0C0"/>
                </a:solidFill>
              </a:rPr>
              <a:t> </a:t>
            </a:r>
            <a:r>
              <a:rPr lang="en-US" altLang="ja-JP" sz="1200" b="1" dirty="0" smtClean="0">
                <a:solidFill>
                  <a:srgbClr val="C0C0C0"/>
                </a:solidFill>
              </a:rPr>
              <a:t>Phys</a:t>
            </a:r>
            <a:r>
              <a:rPr lang="en-US" altLang="ja-JP" sz="1200" b="1" dirty="0">
                <a:solidFill>
                  <a:srgbClr val="C0C0C0"/>
                </a:solidFill>
              </a:rPr>
              <a:t>. Rev. Lett </a:t>
            </a:r>
            <a:r>
              <a:rPr lang="en-US" altLang="ja-JP" sz="1200" b="1" dirty="0" smtClean="0">
                <a:solidFill>
                  <a:srgbClr val="C0C0C0"/>
                </a:solidFill>
              </a:rPr>
              <a:t>98 (2007) 021101</a:t>
            </a:r>
            <a:endParaRPr lang="en-US" altLang="ja-JP" sz="1200" b="1" dirty="0">
              <a:solidFill>
                <a:srgbClr val="C0C0C0"/>
              </a:solidFill>
            </a:endParaRPr>
          </a:p>
        </p:txBody>
      </p:sp>
      <p:sp>
        <p:nvSpPr>
          <p:cNvPr id="560144" name="Rectangle 16"/>
          <p:cNvSpPr>
            <a:spLocks noChangeArrowheads="1"/>
          </p:cNvSpPr>
          <p:nvPr/>
        </p:nvSpPr>
        <p:spPr bwMode="auto">
          <a:xfrm>
            <a:off x="863572" y="2097093"/>
            <a:ext cx="1296987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タングステン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  ファイバー</a:t>
            </a:r>
          </a:p>
        </p:txBody>
      </p:sp>
      <p:sp>
        <p:nvSpPr>
          <p:cNvPr id="560145" name="Line 17"/>
          <p:cNvSpPr>
            <a:spLocks noChangeShapeType="1"/>
          </p:cNvSpPr>
          <p:nvPr/>
        </p:nvSpPr>
        <p:spPr bwMode="auto">
          <a:xfrm>
            <a:off x="1928794" y="2384431"/>
            <a:ext cx="1079500" cy="21590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60146" name="Rectangle 18"/>
          <p:cNvSpPr>
            <a:spLocks noChangeArrowheads="1"/>
          </p:cNvSpPr>
          <p:nvPr/>
        </p:nvSpPr>
        <p:spPr bwMode="auto">
          <a:xfrm>
            <a:off x="669897" y="4629156"/>
            <a:ext cx="12969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テストマス</a:t>
            </a:r>
          </a:p>
        </p:txBody>
      </p:sp>
      <p:sp>
        <p:nvSpPr>
          <p:cNvPr id="560147" name="Line 19"/>
          <p:cNvSpPr>
            <a:spLocks noChangeShapeType="1"/>
          </p:cNvSpPr>
          <p:nvPr/>
        </p:nvSpPr>
        <p:spPr bwMode="auto">
          <a:xfrm>
            <a:off x="1604934" y="4821243"/>
            <a:ext cx="576263" cy="217488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60148" name="Rectangle 20"/>
          <p:cNvSpPr>
            <a:spLocks noChangeArrowheads="1"/>
          </p:cNvSpPr>
          <p:nvPr/>
        </p:nvSpPr>
        <p:spPr bwMode="auto">
          <a:xfrm>
            <a:off x="500034" y="5494343"/>
            <a:ext cx="1296988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</a:rPr>
              <a:t>ソースマス</a:t>
            </a:r>
          </a:p>
        </p:txBody>
      </p:sp>
      <p:sp>
        <p:nvSpPr>
          <p:cNvPr id="560149" name="Line 21"/>
          <p:cNvSpPr>
            <a:spLocks noChangeShapeType="1"/>
          </p:cNvSpPr>
          <p:nvPr/>
        </p:nvSpPr>
        <p:spPr bwMode="auto">
          <a:xfrm flipV="1">
            <a:off x="1462059" y="5578481"/>
            <a:ext cx="503238" cy="6985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60150" name="Rectangle 22"/>
          <p:cNvSpPr>
            <a:spLocks noChangeArrowheads="1"/>
          </p:cNvSpPr>
          <p:nvPr/>
        </p:nvSpPr>
        <p:spPr bwMode="auto">
          <a:xfrm>
            <a:off x="669897" y="3286131"/>
            <a:ext cx="1296987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</a:rPr>
              <a:t>光てこ用 鏡</a:t>
            </a:r>
          </a:p>
        </p:txBody>
      </p:sp>
      <p:sp>
        <p:nvSpPr>
          <p:cNvPr id="560151" name="Line 23"/>
          <p:cNvSpPr>
            <a:spLocks noChangeShapeType="1"/>
          </p:cNvSpPr>
          <p:nvPr/>
        </p:nvSpPr>
        <p:spPr bwMode="auto">
          <a:xfrm>
            <a:off x="1717647" y="3476631"/>
            <a:ext cx="1150937" cy="504825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60164" name="Rectangle 36"/>
          <p:cNvSpPr>
            <a:spLocks noChangeArrowheads="1"/>
          </p:cNvSpPr>
          <p:nvPr/>
        </p:nvSpPr>
        <p:spPr bwMode="auto">
          <a:xfrm>
            <a:off x="3622647" y="6053158"/>
            <a:ext cx="8636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~ 5 cm</a:t>
            </a:r>
          </a:p>
        </p:txBody>
      </p:sp>
      <p:sp>
        <p:nvSpPr>
          <p:cNvPr id="29" name="Rectangle 925"/>
          <p:cNvSpPr>
            <a:spLocks noChangeArrowheads="1"/>
          </p:cNvSpPr>
          <p:nvPr/>
        </p:nvSpPr>
        <p:spPr bwMode="auto">
          <a:xfrm>
            <a:off x="6457951" y="684197"/>
            <a:ext cx="23558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800" b="1" dirty="0">
                <a:solidFill>
                  <a:srgbClr val="C0C0C0"/>
                </a:solidFill>
              </a:rPr>
              <a:t>From Web Page:</a:t>
            </a:r>
          </a:p>
          <a:p>
            <a:pPr algn="l">
              <a:buFontTx/>
              <a:buNone/>
            </a:pPr>
            <a:r>
              <a:rPr lang="en-US" altLang="ja-JP" sz="800" b="1" dirty="0">
                <a:solidFill>
                  <a:srgbClr val="C0C0C0"/>
                </a:solidFill>
              </a:rPr>
              <a:t>   PHYSICS DIVISION</a:t>
            </a:r>
            <a:br>
              <a:rPr lang="en-US" altLang="ja-JP" sz="800" b="1" dirty="0">
                <a:solidFill>
                  <a:srgbClr val="C0C0C0"/>
                </a:solidFill>
              </a:rPr>
            </a:br>
            <a:r>
              <a:rPr lang="en-US" altLang="ja-JP" sz="800" b="1" dirty="0">
                <a:solidFill>
                  <a:srgbClr val="C0C0C0"/>
                </a:solidFill>
              </a:rPr>
              <a:t>     Lawrence Berkeley National Laboratory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273640"/>
            <a:ext cx="3786214" cy="312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061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407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HGP創英角ｺﾞｼｯｸUB" pitchFamily="50" charset="-128"/>
              </a:rPr>
              <a:t>ピン止め浮上の原理</a:t>
            </a:r>
          </a:p>
        </p:txBody>
      </p:sp>
      <p:sp>
        <p:nvSpPr>
          <p:cNvPr id="840707" name="AutoShape 1027"/>
          <p:cNvSpPr>
            <a:spLocks noChangeArrowheads="1"/>
          </p:cNvSpPr>
          <p:nvPr/>
        </p:nvSpPr>
        <p:spPr bwMode="auto">
          <a:xfrm>
            <a:off x="612775" y="2060575"/>
            <a:ext cx="1150938" cy="431800"/>
          </a:xfrm>
          <a:prstGeom prst="can">
            <a:avLst>
              <a:gd name="adj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pic>
        <p:nvPicPr>
          <p:cNvPr id="840708" name="Picture 1028" descr="IMG_06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284538"/>
            <a:ext cx="2978150" cy="2233612"/>
          </a:xfrm>
          <a:prstGeom prst="rect">
            <a:avLst/>
          </a:prstGeom>
          <a:noFill/>
        </p:spPr>
      </p:pic>
      <p:sp>
        <p:nvSpPr>
          <p:cNvPr id="840709" name="Text Box 1029"/>
          <p:cNvSpPr txBox="1">
            <a:spLocks noChangeArrowheads="1"/>
          </p:cNvSpPr>
          <p:nvPr/>
        </p:nvSpPr>
        <p:spPr bwMode="auto">
          <a:xfrm>
            <a:off x="1141413" y="5518150"/>
            <a:ext cx="18002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>
                <a:solidFill>
                  <a:schemeClr val="tx1"/>
                </a:solidFill>
              </a:rPr>
              <a:t>Gd</a:t>
            </a:r>
            <a:r>
              <a:rPr lang="en-US" altLang="ja-JP" sz="1600" baseline="-25000" dirty="0">
                <a:solidFill>
                  <a:schemeClr val="tx1"/>
                </a:solidFill>
              </a:rPr>
              <a:t>1</a:t>
            </a:r>
            <a:r>
              <a:rPr lang="en-US" altLang="ja-JP" sz="1600" dirty="0">
                <a:solidFill>
                  <a:schemeClr val="tx1"/>
                </a:solidFill>
              </a:rPr>
              <a:t>Ba</a:t>
            </a:r>
            <a:r>
              <a:rPr lang="en-US" altLang="ja-JP" sz="1600" baseline="-25000" dirty="0">
                <a:solidFill>
                  <a:schemeClr val="tx1"/>
                </a:solidFill>
              </a:rPr>
              <a:t>2</a:t>
            </a:r>
            <a:r>
              <a:rPr lang="en-US" altLang="ja-JP" sz="1600" dirty="0">
                <a:solidFill>
                  <a:schemeClr val="tx1"/>
                </a:solidFill>
              </a:rPr>
              <a:t>Cu</a:t>
            </a:r>
            <a:r>
              <a:rPr lang="en-US" altLang="ja-JP" sz="1600" baseline="-25000" dirty="0">
                <a:solidFill>
                  <a:schemeClr val="tx1"/>
                </a:solidFill>
              </a:rPr>
              <a:t>3</a:t>
            </a:r>
            <a:r>
              <a:rPr lang="en-US" altLang="ja-JP" sz="1600" dirty="0">
                <a:solidFill>
                  <a:schemeClr val="tx1"/>
                </a:solidFill>
              </a:rPr>
              <a:t>O</a:t>
            </a:r>
            <a:r>
              <a:rPr lang="en-US" altLang="ja-JP" sz="1600" baseline="-25000" dirty="0">
                <a:solidFill>
                  <a:schemeClr val="tx1"/>
                </a:solidFill>
              </a:rPr>
              <a:t>6.9</a:t>
            </a:r>
          </a:p>
          <a:p>
            <a:pPr algn="l">
              <a:buFontTx/>
              <a:buNone/>
            </a:pPr>
            <a:endParaRPr lang="en-US" altLang="ja-JP" sz="1600" baseline="-25000" dirty="0">
              <a:solidFill>
                <a:schemeClr val="tx1"/>
              </a:solidFill>
            </a:endParaRPr>
          </a:p>
        </p:txBody>
      </p:sp>
      <p:sp>
        <p:nvSpPr>
          <p:cNvPr id="840710" name="Text Box 1030"/>
          <p:cNvSpPr txBox="1">
            <a:spLocks noChangeArrowheads="1"/>
          </p:cNvSpPr>
          <p:nvPr/>
        </p:nvSpPr>
        <p:spPr bwMode="auto">
          <a:xfrm>
            <a:off x="1143000" y="5805488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dirty="0">
                <a:solidFill>
                  <a:schemeClr val="tx1"/>
                </a:solidFill>
              </a:rPr>
              <a:t>Gd</a:t>
            </a:r>
            <a:r>
              <a:rPr lang="en-US" altLang="ja-JP" sz="1600" baseline="-25000" dirty="0">
                <a:solidFill>
                  <a:schemeClr val="tx1"/>
                </a:solidFill>
              </a:rPr>
              <a:t>2</a:t>
            </a:r>
            <a:r>
              <a:rPr lang="en-US" altLang="ja-JP" sz="1600" dirty="0">
                <a:solidFill>
                  <a:schemeClr val="tx1"/>
                </a:solidFill>
              </a:rPr>
              <a:t>Ba</a:t>
            </a:r>
            <a:r>
              <a:rPr lang="en-US" altLang="ja-JP" sz="1600" baseline="-25000" dirty="0">
                <a:solidFill>
                  <a:schemeClr val="tx1"/>
                </a:solidFill>
              </a:rPr>
              <a:t>1</a:t>
            </a:r>
            <a:r>
              <a:rPr lang="en-US" altLang="ja-JP" sz="1600" dirty="0">
                <a:solidFill>
                  <a:schemeClr val="tx1"/>
                </a:solidFill>
              </a:rPr>
              <a:t>Cu</a:t>
            </a:r>
            <a:r>
              <a:rPr lang="en-US" altLang="ja-JP" sz="1600" baseline="-25000" dirty="0">
                <a:solidFill>
                  <a:schemeClr val="tx1"/>
                </a:solidFill>
              </a:rPr>
              <a:t>1</a:t>
            </a:r>
            <a:r>
              <a:rPr lang="en-US" altLang="ja-JP" sz="1600" dirty="0">
                <a:solidFill>
                  <a:schemeClr val="tx1"/>
                </a:solidFill>
              </a:rPr>
              <a:t>O</a:t>
            </a:r>
            <a:r>
              <a:rPr lang="en-US" altLang="ja-JP" sz="1600" baseline="-25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40711" name="Text Box 1031"/>
          <p:cNvSpPr txBox="1">
            <a:spLocks noChangeArrowheads="1"/>
          </p:cNvSpPr>
          <p:nvPr/>
        </p:nvSpPr>
        <p:spPr bwMode="auto">
          <a:xfrm>
            <a:off x="581025" y="2846388"/>
            <a:ext cx="1327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常伝導状態</a:t>
            </a:r>
          </a:p>
        </p:txBody>
      </p:sp>
      <p:sp>
        <p:nvSpPr>
          <p:cNvPr id="840712" name="Line 1032"/>
          <p:cNvSpPr>
            <a:spLocks noChangeShapeType="1"/>
          </p:cNvSpPr>
          <p:nvPr/>
        </p:nvSpPr>
        <p:spPr bwMode="auto">
          <a:xfrm flipV="1">
            <a:off x="828675" y="162718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713" name="Line 1033"/>
          <p:cNvSpPr>
            <a:spLocks noChangeShapeType="1"/>
          </p:cNvSpPr>
          <p:nvPr/>
        </p:nvSpPr>
        <p:spPr bwMode="auto">
          <a:xfrm flipV="1">
            <a:off x="1187450" y="162718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714" name="Line 1034"/>
          <p:cNvSpPr>
            <a:spLocks noChangeShapeType="1"/>
          </p:cNvSpPr>
          <p:nvPr/>
        </p:nvSpPr>
        <p:spPr bwMode="auto">
          <a:xfrm flipV="1">
            <a:off x="1547813" y="1627188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715" name="Text Box 1035"/>
          <p:cNvSpPr txBox="1">
            <a:spLocks noChangeArrowheads="1"/>
          </p:cNvSpPr>
          <p:nvPr/>
        </p:nvSpPr>
        <p:spPr bwMode="auto">
          <a:xfrm>
            <a:off x="179388" y="1268413"/>
            <a:ext cx="6413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磁束</a:t>
            </a:r>
          </a:p>
        </p:txBody>
      </p:sp>
      <p:sp>
        <p:nvSpPr>
          <p:cNvPr id="840716" name="Text Box 1036"/>
          <p:cNvSpPr txBox="1">
            <a:spLocks noChangeArrowheads="1"/>
          </p:cNvSpPr>
          <p:nvPr/>
        </p:nvSpPr>
        <p:spPr bwMode="auto">
          <a:xfrm>
            <a:off x="1620838" y="1765300"/>
            <a:ext cx="1098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超伝導体</a:t>
            </a:r>
          </a:p>
        </p:txBody>
      </p:sp>
      <p:sp>
        <p:nvSpPr>
          <p:cNvPr id="840717" name="AutoShape 1037"/>
          <p:cNvSpPr>
            <a:spLocks noChangeArrowheads="1"/>
          </p:cNvSpPr>
          <p:nvPr/>
        </p:nvSpPr>
        <p:spPr bwMode="auto">
          <a:xfrm>
            <a:off x="2411413" y="25654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40718" name="AutoShape 1038"/>
          <p:cNvSpPr>
            <a:spLocks noChangeArrowheads="1"/>
          </p:cNvSpPr>
          <p:nvPr/>
        </p:nvSpPr>
        <p:spPr bwMode="auto">
          <a:xfrm>
            <a:off x="3763963" y="2132013"/>
            <a:ext cx="1150937" cy="431800"/>
          </a:xfrm>
          <a:prstGeom prst="can">
            <a:avLst>
              <a:gd name="adj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40719" name="AutoShape 1039"/>
          <p:cNvSpPr>
            <a:spLocks noChangeArrowheads="1"/>
          </p:cNvSpPr>
          <p:nvPr/>
        </p:nvSpPr>
        <p:spPr bwMode="auto">
          <a:xfrm>
            <a:off x="3835400" y="4365625"/>
            <a:ext cx="1150938" cy="431800"/>
          </a:xfrm>
          <a:prstGeom prst="can">
            <a:avLst>
              <a:gd name="adj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40720" name="Line 1040"/>
          <p:cNvSpPr>
            <a:spLocks noChangeShapeType="1"/>
          </p:cNvSpPr>
          <p:nvPr/>
        </p:nvSpPr>
        <p:spPr bwMode="auto">
          <a:xfrm>
            <a:off x="3906838" y="26368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721" name="Line 1041"/>
          <p:cNvSpPr>
            <a:spLocks noChangeShapeType="1"/>
          </p:cNvSpPr>
          <p:nvPr/>
        </p:nvSpPr>
        <p:spPr bwMode="auto">
          <a:xfrm>
            <a:off x="3690938" y="2492375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22" name="Line 1042"/>
          <p:cNvSpPr>
            <a:spLocks noChangeShapeType="1"/>
          </p:cNvSpPr>
          <p:nvPr/>
        </p:nvSpPr>
        <p:spPr bwMode="auto">
          <a:xfrm>
            <a:off x="3690938" y="22050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23" name="Line 1043"/>
          <p:cNvSpPr>
            <a:spLocks noChangeShapeType="1"/>
          </p:cNvSpPr>
          <p:nvPr/>
        </p:nvSpPr>
        <p:spPr bwMode="auto">
          <a:xfrm flipV="1">
            <a:off x="3690938" y="2133600"/>
            <a:ext cx="2159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24" name="Line 1044"/>
          <p:cNvSpPr>
            <a:spLocks noChangeShapeType="1"/>
          </p:cNvSpPr>
          <p:nvPr/>
        </p:nvSpPr>
        <p:spPr bwMode="auto">
          <a:xfrm>
            <a:off x="3906838" y="155733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25" name="Line 1045"/>
          <p:cNvSpPr>
            <a:spLocks noChangeShapeType="1"/>
          </p:cNvSpPr>
          <p:nvPr/>
        </p:nvSpPr>
        <p:spPr bwMode="auto">
          <a:xfrm>
            <a:off x="4267200" y="26368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726" name="Line 1046"/>
          <p:cNvSpPr>
            <a:spLocks noChangeShapeType="1"/>
          </p:cNvSpPr>
          <p:nvPr/>
        </p:nvSpPr>
        <p:spPr bwMode="auto">
          <a:xfrm>
            <a:off x="4195763" y="2492375"/>
            <a:ext cx="7143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27" name="Line 1047"/>
          <p:cNvSpPr>
            <a:spLocks noChangeShapeType="1"/>
          </p:cNvSpPr>
          <p:nvPr/>
        </p:nvSpPr>
        <p:spPr bwMode="auto">
          <a:xfrm>
            <a:off x="4195763" y="22764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28" name="Line 1048"/>
          <p:cNvSpPr>
            <a:spLocks noChangeShapeType="1"/>
          </p:cNvSpPr>
          <p:nvPr/>
        </p:nvSpPr>
        <p:spPr bwMode="auto">
          <a:xfrm flipV="1">
            <a:off x="4195763" y="2205038"/>
            <a:ext cx="714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29" name="Line 1049"/>
          <p:cNvSpPr>
            <a:spLocks noChangeShapeType="1"/>
          </p:cNvSpPr>
          <p:nvPr/>
        </p:nvSpPr>
        <p:spPr bwMode="auto">
          <a:xfrm>
            <a:off x="4267200" y="15573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30" name="Line 1050"/>
          <p:cNvSpPr>
            <a:spLocks noChangeShapeType="1"/>
          </p:cNvSpPr>
          <p:nvPr/>
        </p:nvSpPr>
        <p:spPr bwMode="auto">
          <a:xfrm>
            <a:off x="4627563" y="26368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731" name="Line 1051"/>
          <p:cNvSpPr>
            <a:spLocks noChangeShapeType="1"/>
          </p:cNvSpPr>
          <p:nvPr/>
        </p:nvSpPr>
        <p:spPr bwMode="auto">
          <a:xfrm flipV="1">
            <a:off x="4627563" y="2492375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32" name="Line 1052"/>
          <p:cNvSpPr>
            <a:spLocks noChangeShapeType="1"/>
          </p:cNvSpPr>
          <p:nvPr/>
        </p:nvSpPr>
        <p:spPr bwMode="auto">
          <a:xfrm>
            <a:off x="4843463" y="22050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33" name="Line 1053"/>
          <p:cNvSpPr>
            <a:spLocks noChangeShapeType="1"/>
          </p:cNvSpPr>
          <p:nvPr/>
        </p:nvSpPr>
        <p:spPr bwMode="auto">
          <a:xfrm flipH="1" flipV="1">
            <a:off x="4627563" y="2132013"/>
            <a:ext cx="2159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34" name="Line 1054"/>
          <p:cNvSpPr>
            <a:spLocks noChangeShapeType="1"/>
          </p:cNvSpPr>
          <p:nvPr/>
        </p:nvSpPr>
        <p:spPr bwMode="auto">
          <a:xfrm>
            <a:off x="4627563" y="155733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35" name="Text Box 1055"/>
          <p:cNvSpPr txBox="1">
            <a:spLocks noChangeArrowheads="1"/>
          </p:cNvSpPr>
          <p:nvPr/>
        </p:nvSpPr>
        <p:spPr bwMode="auto">
          <a:xfrm>
            <a:off x="3419475" y="1196975"/>
            <a:ext cx="1784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第１種超伝導体</a:t>
            </a:r>
          </a:p>
        </p:txBody>
      </p:sp>
      <p:sp>
        <p:nvSpPr>
          <p:cNvPr id="840736" name="Text Box 1056"/>
          <p:cNvSpPr txBox="1">
            <a:spLocks noChangeArrowheads="1"/>
          </p:cNvSpPr>
          <p:nvPr/>
        </p:nvSpPr>
        <p:spPr bwMode="auto">
          <a:xfrm>
            <a:off x="3419475" y="3349625"/>
            <a:ext cx="1701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第</a:t>
            </a:r>
            <a:r>
              <a:rPr lang="en-US" altLang="ja-JP" dirty="0">
                <a:solidFill>
                  <a:schemeClr val="tx1"/>
                </a:solidFill>
              </a:rPr>
              <a:t>2</a:t>
            </a:r>
            <a:r>
              <a:rPr lang="ja-JP" altLang="en-US" dirty="0">
                <a:solidFill>
                  <a:schemeClr val="tx1"/>
                </a:solidFill>
              </a:rPr>
              <a:t>種超伝導体</a:t>
            </a:r>
          </a:p>
        </p:txBody>
      </p:sp>
      <p:sp>
        <p:nvSpPr>
          <p:cNvPr id="840737" name="Line 1057"/>
          <p:cNvSpPr>
            <a:spLocks noChangeShapeType="1"/>
          </p:cNvSpPr>
          <p:nvPr/>
        </p:nvSpPr>
        <p:spPr bwMode="auto">
          <a:xfrm>
            <a:off x="3906838" y="48688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738" name="Line 1058"/>
          <p:cNvSpPr>
            <a:spLocks noChangeShapeType="1"/>
          </p:cNvSpPr>
          <p:nvPr/>
        </p:nvSpPr>
        <p:spPr bwMode="auto">
          <a:xfrm>
            <a:off x="3690938" y="4724400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39" name="Line 1059"/>
          <p:cNvSpPr>
            <a:spLocks noChangeShapeType="1"/>
          </p:cNvSpPr>
          <p:nvPr/>
        </p:nvSpPr>
        <p:spPr bwMode="auto">
          <a:xfrm>
            <a:off x="3690938" y="44370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40" name="Line 1060"/>
          <p:cNvSpPr>
            <a:spLocks noChangeShapeType="1"/>
          </p:cNvSpPr>
          <p:nvPr/>
        </p:nvSpPr>
        <p:spPr bwMode="auto">
          <a:xfrm flipV="1">
            <a:off x="3690938" y="4365625"/>
            <a:ext cx="2159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41" name="Line 1061"/>
          <p:cNvSpPr>
            <a:spLocks noChangeShapeType="1"/>
          </p:cNvSpPr>
          <p:nvPr/>
        </p:nvSpPr>
        <p:spPr bwMode="auto">
          <a:xfrm>
            <a:off x="3906838" y="3789363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42" name="Line 1062"/>
          <p:cNvSpPr>
            <a:spLocks noChangeShapeType="1"/>
          </p:cNvSpPr>
          <p:nvPr/>
        </p:nvSpPr>
        <p:spPr bwMode="auto">
          <a:xfrm flipV="1">
            <a:off x="4627563" y="3789363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43" name="Line 1063"/>
          <p:cNvSpPr>
            <a:spLocks noChangeShapeType="1"/>
          </p:cNvSpPr>
          <p:nvPr/>
        </p:nvSpPr>
        <p:spPr bwMode="auto">
          <a:xfrm flipV="1">
            <a:off x="4267200" y="3789363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744" name="Text Box 1064"/>
          <p:cNvSpPr txBox="1">
            <a:spLocks noChangeArrowheads="1"/>
          </p:cNvSpPr>
          <p:nvPr/>
        </p:nvSpPr>
        <p:spPr bwMode="auto">
          <a:xfrm>
            <a:off x="5219700" y="3381375"/>
            <a:ext cx="327525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第</a:t>
            </a:r>
            <a:r>
              <a:rPr lang="en-US" altLang="ja-JP" dirty="0">
                <a:solidFill>
                  <a:schemeClr val="tx1"/>
                </a:solidFill>
              </a:rPr>
              <a:t>2</a:t>
            </a:r>
            <a:r>
              <a:rPr lang="ja-JP" altLang="en-US" dirty="0">
                <a:solidFill>
                  <a:schemeClr val="tx1"/>
                </a:solidFill>
              </a:rPr>
              <a:t>種超伝導体</a:t>
            </a:r>
          </a:p>
          <a:p>
            <a:pPr algn="l">
              <a:buClr>
                <a:schemeClr val="folHlink"/>
              </a:buClr>
              <a:buSzPct val="80000"/>
              <a:buFont typeface="Wingdings" pitchFamily="2" charset="2"/>
              <a:buChar char="p"/>
            </a:pPr>
            <a:r>
              <a:rPr lang="ja-JP" altLang="en-US" dirty="0">
                <a:solidFill>
                  <a:schemeClr val="tx1"/>
                </a:solidFill>
              </a:rPr>
              <a:t> マイスナー効果で磁束を弾く</a:t>
            </a:r>
          </a:p>
          <a:p>
            <a:pPr algn="l">
              <a:buClr>
                <a:schemeClr val="folHlink"/>
              </a:buClr>
              <a:buSzPct val="80000"/>
              <a:buFont typeface="Wingdings" pitchFamily="2" charset="2"/>
              <a:buChar char="p"/>
            </a:pPr>
            <a:r>
              <a:rPr lang="ja-JP" altLang="en-US" dirty="0">
                <a:solidFill>
                  <a:schemeClr val="tx1"/>
                </a:solidFill>
              </a:rPr>
              <a:t> 部分的に超伝導状態が破損</a:t>
            </a:r>
          </a:p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　⇒ 磁束を通す 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 dirty="0">
                <a:solidFill>
                  <a:schemeClr val="tx1"/>
                </a:solidFill>
              </a:rPr>
              <a:t>ピン止め点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40745" name="Text Box 1065"/>
          <p:cNvSpPr txBox="1">
            <a:spLocks noChangeArrowheads="1"/>
          </p:cNvSpPr>
          <p:nvPr/>
        </p:nvSpPr>
        <p:spPr bwMode="auto">
          <a:xfrm>
            <a:off x="2482850" y="2636838"/>
            <a:ext cx="6413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冷却</a:t>
            </a:r>
          </a:p>
        </p:txBody>
      </p:sp>
      <p:sp>
        <p:nvSpPr>
          <p:cNvPr id="840746" name="Text Box 1066"/>
          <p:cNvSpPr txBox="1">
            <a:spLocks noChangeArrowheads="1"/>
          </p:cNvSpPr>
          <p:nvPr/>
        </p:nvSpPr>
        <p:spPr bwMode="auto">
          <a:xfrm>
            <a:off x="5219700" y="4648200"/>
            <a:ext cx="3694113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磁束を変化</a:t>
            </a:r>
          </a:p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　⇒ 保持された磁束と電流による</a:t>
            </a:r>
          </a:p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　　ローレンツ力が復元力となる</a:t>
            </a:r>
          </a:p>
        </p:txBody>
      </p:sp>
      <p:sp>
        <p:nvSpPr>
          <p:cNvPr id="840747" name="Text Box 1067"/>
          <p:cNvSpPr txBox="1">
            <a:spLocks noChangeArrowheads="1"/>
          </p:cNvSpPr>
          <p:nvPr/>
        </p:nvSpPr>
        <p:spPr bwMode="auto">
          <a:xfrm>
            <a:off x="5184775" y="5683250"/>
            <a:ext cx="399573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磁束源として一様磁石</a:t>
            </a:r>
          </a:p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　⇒ 回転に対する減衰、復元力無し</a:t>
            </a:r>
          </a:p>
        </p:txBody>
      </p:sp>
    </p:spTree>
    <p:extLst>
      <p:ext uri="{BB962C8B-B14F-4D97-AF65-F5344CB8AC3E}">
        <p14:creationId xmlns:p14="http://schemas.microsoft.com/office/powerpoint/2010/main" val="25602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229600" cy="422275"/>
          </a:xfrm>
        </p:spPr>
        <p:txBody>
          <a:bodyPr/>
          <a:lstStyle/>
          <a:p>
            <a:r>
              <a:rPr lang="en-US" altLang="ja-JP" dirty="0"/>
              <a:t>Mohideen</a:t>
            </a:r>
            <a:r>
              <a:rPr lang="ja-JP" altLang="en-US" dirty="0"/>
              <a:t>の実験</a:t>
            </a:r>
          </a:p>
        </p:txBody>
      </p:sp>
      <p:pic>
        <p:nvPicPr>
          <p:cNvPr id="808963" name="Picture 3" descr="casimir_fig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988" y="2363788"/>
            <a:ext cx="4824412" cy="3873500"/>
          </a:xfrm>
          <a:prstGeom prst="rect">
            <a:avLst/>
          </a:prstGeom>
          <a:noFill/>
        </p:spPr>
      </p:pic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4568825" y="1628775"/>
            <a:ext cx="4251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000" b="1"/>
              <a:t>AFM (Atomic force microscope) </a:t>
            </a:r>
          </a:p>
        </p:txBody>
      </p:sp>
      <p:sp>
        <p:nvSpPr>
          <p:cNvPr id="808967" name="Text Box 7"/>
          <p:cNvSpPr txBox="1">
            <a:spLocks noChangeArrowheads="1"/>
          </p:cNvSpPr>
          <p:nvPr/>
        </p:nvSpPr>
        <p:spPr bwMode="auto">
          <a:xfrm>
            <a:off x="5030788" y="1989138"/>
            <a:ext cx="3630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b="1">
                <a:solidFill>
                  <a:srgbClr val="808080"/>
                </a:solidFill>
              </a:rPr>
              <a:t>Cantilever</a:t>
            </a:r>
            <a:r>
              <a:rPr lang="ja-JP" altLang="en-US" b="1">
                <a:solidFill>
                  <a:srgbClr val="808080"/>
                </a:solidFill>
              </a:rPr>
              <a:t>にレーザー光を当てて</a:t>
            </a:r>
          </a:p>
          <a:p>
            <a:pPr algn="l">
              <a:buFontTx/>
              <a:buNone/>
            </a:pPr>
            <a:r>
              <a:rPr lang="ja-JP" altLang="en-US" b="1">
                <a:solidFill>
                  <a:srgbClr val="808080"/>
                </a:solidFill>
              </a:rPr>
              <a:t>その反射を２つの</a:t>
            </a:r>
            <a:r>
              <a:rPr lang="en-US" altLang="ja-JP" b="1">
                <a:solidFill>
                  <a:srgbClr val="808080"/>
                </a:solidFill>
              </a:rPr>
              <a:t>pin-photo</a:t>
            </a:r>
            <a:r>
              <a:rPr lang="ja-JP" altLang="en-US" b="1">
                <a:solidFill>
                  <a:srgbClr val="808080"/>
                </a:solidFill>
              </a:rPr>
              <a:t>で測定</a:t>
            </a:r>
          </a:p>
          <a:p>
            <a:pPr algn="l">
              <a:buFontTx/>
              <a:buNone/>
            </a:pPr>
            <a:r>
              <a:rPr lang="ja-JP" altLang="en-US" b="1">
                <a:solidFill>
                  <a:srgbClr val="808080"/>
                </a:solidFill>
                <a:sym typeface="Wingdings" pitchFamily="2" charset="2"/>
              </a:rPr>
              <a:t></a:t>
            </a:r>
            <a:r>
              <a:rPr lang="ja-JP" altLang="en-US" b="1">
                <a:solidFill>
                  <a:srgbClr val="808080"/>
                </a:solidFill>
              </a:rPr>
              <a:t> 出力の差から</a:t>
            </a:r>
            <a:r>
              <a:rPr lang="en-US" altLang="ja-JP" b="1">
                <a:solidFill>
                  <a:srgbClr val="808080"/>
                </a:solidFill>
              </a:rPr>
              <a:t>cantilever</a:t>
            </a:r>
            <a:r>
              <a:rPr lang="ja-JP" altLang="en-US" b="1">
                <a:solidFill>
                  <a:srgbClr val="808080"/>
                </a:solidFill>
              </a:rPr>
              <a:t>に</a:t>
            </a:r>
          </a:p>
          <a:p>
            <a:pPr algn="l">
              <a:buFontTx/>
              <a:buNone/>
            </a:pPr>
            <a:r>
              <a:rPr lang="ja-JP" altLang="en-US" b="1">
                <a:solidFill>
                  <a:srgbClr val="808080"/>
                </a:solidFill>
              </a:rPr>
              <a:t>                        加わった力を測定</a:t>
            </a:r>
          </a:p>
        </p:txBody>
      </p:sp>
      <p:sp>
        <p:nvSpPr>
          <p:cNvPr id="808968" name="Text Box 8"/>
          <p:cNvSpPr txBox="1">
            <a:spLocks noChangeArrowheads="1"/>
          </p:cNvSpPr>
          <p:nvPr/>
        </p:nvSpPr>
        <p:spPr bwMode="auto">
          <a:xfrm>
            <a:off x="530225" y="4238625"/>
            <a:ext cx="1827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b="1">
                <a:solidFill>
                  <a:srgbClr val="333333"/>
                </a:solidFill>
              </a:rPr>
              <a:t>直径 </a:t>
            </a:r>
            <a:r>
              <a:rPr lang="en-US" altLang="ja-JP" sz="1600" b="1">
                <a:solidFill>
                  <a:srgbClr val="333333"/>
                </a:solidFill>
              </a:rPr>
              <a:t>200±4 mm</a:t>
            </a: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>
            <a:off x="4554538" y="3452813"/>
            <a:ext cx="1022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>
                <a:solidFill>
                  <a:srgbClr val="333333"/>
                </a:solidFill>
              </a:rPr>
              <a:t>300 mm</a:t>
            </a:r>
          </a:p>
        </p:txBody>
      </p:sp>
      <p:sp>
        <p:nvSpPr>
          <p:cNvPr id="808970" name="Line 10"/>
          <p:cNvSpPr>
            <a:spLocks noChangeShapeType="1"/>
          </p:cNvSpPr>
          <p:nvPr/>
        </p:nvSpPr>
        <p:spPr bwMode="auto">
          <a:xfrm flipH="1">
            <a:off x="3524250" y="4292600"/>
            <a:ext cx="7207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08971" name="Line 11"/>
          <p:cNvSpPr>
            <a:spLocks noChangeShapeType="1"/>
          </p:cNvSpPr>
          <p:nvPr/>
        </p:nvSpPr>
        <p:spPr bwMode="auto">
          <a:xfrm flipH="1">
            <a:off x="3884613" y="4508500"/>
            <a:ext cx="3603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08972" name="Text Box 12"/>
          <p:cNvSpPr txBox="1">
            <a:spLocks noChangeArrowheads="1"/>
          </p:cNvSpPr>
          <p:nvPr/>
        </p:nvSpPr>
        <p:spPr bwMode="auto">
          <a:xfrm>
            <a:off x="4244975" y="4071938"/>
            <a:ext cx="39989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600" b="1">
                <a:solidFill>
                  <a:srgbClr val="333333"/>
                </a:solidFill>
              </a:rPr>
              <a:t>Al 300nm</a:t>
            </a:r>
          </a:p>
          <a:p>
            <a:pPr algn="l">
              <a:buFontTx/>
              <a:buNone/>
            </a:pPr>
            <a:r>
              <a:rPr lang="en-US" altLang="ja-JP" sz="1600" b="1">
                <a:solidFill>
                  <a:srgbClr val="333333"/>
                </a:solidFill>
              </a:rPr>
              <a:t> + Au/Pd(60:40) 20nm (Al</a:t>
            </a:r>
            <a:r>
              <a:rPr lang="ja-JP" altLang="en-US" sz="1600" b="1">
                <a:solidFill>
                  <a:srgbClr val="333333"/>
                </a:solidFill>
              </a:rPr>
              <a:t>の酸化防止</a:t>
            </a:r>
            <a:r>
              <a:rPr lang="en-US" altLang="ja-JP" sz="1600" b="1">
                <a:solidFill>
                  <a:srgbClr val="333333"/>
                </a:solidFill>
              </a:rPr>
              <a:t>)</a:t>
            </a:r>
          </a:p>
        </p:txBody>
      </p:sp>
      <p:sp>
        <p:nvSpPr>
          <p:cNvPr id="808974" name="Rectangle 14"/>
          <p:cNvSpPr>
            <a:spLocks noChangeArrowheads="1"/>
          </p:cNvSpPr>
          <p:nvPr/>
        </p:nvSpPr>
        <p:spPr bwMode="auto">
          <a:xfrm>
            <a:off x="684213" y="717550"/>
            <a:ext cx="7993062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b="1" dirty="0"/>
              <a:t>Precision measurement of the </a:t>
            </a:r>
            <a:r>
              <a:rPr lang="en-US" altLang="ja-JP" b="1" dirty="0" err="1"/>
              <a:t>Casimir</a:t>
            </a:r>
            <a:r>
              <a:rPr lang="en-US" altLang="ja-JP" b="1" dirty="0"/>
              <a:t> force from 0.1 to 0.9 mu m   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b="1" dirty="0"/>
              <a:t>  U. Mohideen, A. Roy   Phys. Rev. Lett. 81 4549 (1998) </a:t>
            </a:r>
          </a:p>
        </p:txBody>
      </p:sp>
    </p:spTree>
    <p:extLst>
      <p:ext uri="{BB962C8B-B14F-4D97-AF65-F5344CB8AC3E}">
        <p14:creationId xmlns:p14="http://schemas.microsoft.com/office/powerpoint/2010/main" val="311766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115888"/>
            <a:ext cx="8229600" cy="431800"/>
          </a:xfrm>
        </p:spPr>
        <p:txBody>
          <a:bodyPr/>
          <a:lstStyle/>
          <a:p>
            <a:r>
              <a:rPr lang="ja-JP" altLang="en-US"/>
              <a:t>測定結果</a:t>
            </a:r>
            <a:r>
              <a:rPr lang="en-US" altLang="ja-JP"/>
              <a:t>-</a:t>
            </a:r>
            <a:r>
              <a:rPr lang="ja-JP" altLang="en-US"/>
              <a:t>理論式</a:t>
            </a:r>
          </a:p>
        </p:txBody>
      </p:sp>
      <p:pic>
        <p:nvPicPr>
          <p:cNvPr id="811012" name="Picture 4" descr="casimir_fig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350" y="765175"/>
            <a:ext cx="5976938" cy="5164138"/>
          </a:xfrm>
          <a:prstGeom prst="rect">
            <a:avLst/>
          </a:prstGeom>
          <a:noFill/>
        </p:spPr>
      </p:pic>
      <p:sp>
        <p:nvSpPr>
          <p:cNvPr id="811013" name="Line 5"/>
          <p:cNvSpPr>
            <a:spLocks noChangeShapeType="1"/>
          </p:cNvSpPr>
          <p:nvPr/>
        </p:nvSpPr>
        <p:spPr bwMode="auto">
          <a:xfrm flipH="1" flipV="1">
            <a:off x="2844800" y="4489450"/>
            <a:ext cx="6477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11014" name="Text Box 6"/>
          <p:cNvSpPr txBox="1">
            <a:spLocks noChangeArrowheads="1"/>
          </p:cNvSpPr>
          <p:nvPr/>
        </p:nvSpPr>
        <p:spPr bwMode="auto">
          <a:xfrm>
            <a:off x="3348038" y="4737100"/>
            <a:ext cx="37850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chemeClr val="tx1"/>
                </a:solidFill>
              </a:rPr>
              <a:t>表面の粗さのみを補正 </a:t>
            </a:r>
            <a:r>
              <a:rPr lang="en-US" altLang="ja-JP" sz="2000" dirty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altLang="ja-JP" sz="2000" dirty="0">
                <a:solidFill>
                  <a:schemeClr val="tx1"/>
                </a:solidFill>
              </a:rPr>
              <a:t> = 48pN</a:t>
            </a:r>
          </a:p>
        </p:txBody>
      </p:sp>
      <p:sp>
        <p:nvSpPr>
          <p:cNvPr id="811015" name="Line 7"/>
          <p:cNvSpPr>
            <a:spLocks noChangeShapeType="1"/>
          </p:cNvSpPr>
          <p:nvPr/>
        </p:nvSpPr>
        <p:spPr bwMode="auto">
          <a:xfrm flipH="1">
            <a:off x="2711450" y="4200525"/>
            <a:ext cx="996950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11016" name="Text Box 8"/>
          <p:cNvSpPr txBox="1">
            <a:spLocks noChangeArrowheads="1"/>
          </p:cNvSpPr>
          <p:nvPr/>
        </p:nvSpPr>
        <p:spPr bwMode="auto">
          <a:xfrm>
            <a:off x="3421063" y="3838575"/>
            <a:ext cx="27863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chemeClr val="tx1"/>
                </a:solidFill>
              </a:rPr>
              <a:t>温度の補正　</a:t>
            </a:r>
            <a:r>
              <a:rPr lang="en-US" altLang="ja-JP" sz="2000" dirty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altLang="ja-JP" sz="2000" dirty="0">
                <a:solidFill>
                  <a:schemeClr val="tx1"/>
                </a:solidFill>
              </a:rPr>
              <a:t> = 6.3pN</a:t>
            </a:r>
          </a:p>
        </p:txBody>
      </p:sp>
      <p:sp>
        <p:nvSpPr>
          <p:cNvPr id="811017" name="Line 9"/>
          <p:cNvSpPr>
            <a:spLocks noChangeShapeType="1"/>
          </p:cNvSpPr>
          <p:nvPr/>
        </p:nvSpPr>
        <p:spPr bwMode="auto">
          <a:xfrm flipH="1" flipV="1">
            <a:off x="2771775" y="2905125"/>
            <a:ext cx="1081088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11018" name="Text Box 10"/>
          <p:cNvSpPr txBox="1">
            <a:spLocks noChangeArrowheads="1"/>
          </p:cNvSpPr>
          <p:nvPr/>
        </p:nvSpPr>
        <p:spPr bwMode="auto">
          <a:xfrm>
            <a:off x="3597275" y="2576513"/>
            <a:ext cx="3015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chemeClr val="tx1"/>
                </a:solidFill>
              </a:rPr>
              <a:t>伝導率を補正　</a:t>
            </a:r>
            <a:r>
              <a:rPr lang="en-US" altLang="ja-JP" sz="2000" dirty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altLang="ja-JP" sz="2000" dirty="0">
                <a:solidFill>
                  <a:schemeClr val="tx1"/>
                </a:solidFill>
              </a:rPr>
              <a:t> = 5.5pN</a:t>
            </a:r>
          </a:p>
        </p:txBody>
      </p:sp>
      <p:sp>
        <p:nvSpPr>
          <p:cNvPr id="811019" name="Line 11"/>
          <p:cNvSpPr>
            <a:spLocks noChangeShapeType="1"/>
          </p:cNvSpPr>
          <p:nvPr/>
        </p:nvSpPr>
        <p:spPr bwMode="auto">
          <a:xfrm flipH="1">
            <a:off x="2700338" y="3336925"/>
            <a:ext cx="1079500" cy="431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11020" name="Text Box 12"/>
          <p:cNvSpPr txBox="1">
            <a:spLocks noChangeArrowheads="1"/>
          </p:cNvSpPr>
          <p:nvPr/>
        </p:nvSpPr>
        <p:spPr bwMode="auto">
          <a:xfrm>
            <a:off x="3727450" y="3121025"/>
            <a:ext cx="35557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F0000"/>
                </a:solidFill>
              </a:rPr>
              <a:t>すべて補正（理論式</a:t>
            </a:r>
            <a:r>
              <a:rPr lang="en-US" altLang="ja-JP" sz="2000" dirty="0">
                <a:solidFill>
                  <a:srgbClr val="FF0000"/>
                </a:solidFill>
              </a:rPr>
              <a:t>) </a:t>
            </a:r>
            <a:r>
              <a:rPr lang="en-US" altLang="ja-JP" sz="2000" dirty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altLang="ja-JP" sz="2000" dirty="0">
                <a:solidFill>
                  <a:srgbClr val="FF0000"/>
                </a:solidFill>
              </a:rPr>
              <a:t> =1.6pN</a:t>
            </a:r>
          </a:p>
        </p:txBody>
      </p:sp>
      <p:sp>
        <p:nvSpPr>
          <p:cNvPr id="811021" name="Text Box 13"/>
          <p:cNvSpPr txBox="1">
            <a:spLocks noChangeArrowheads="1"/>
          </p:cNvSpPr>
          <p:nvPr/>
        </p:nvSpPr>
        <p:spPr bwMode="auto">
          <a:xfrm>
            <a:off x="1771650" y="6086475"/>
            <a:ext cx="4887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dirty="0">
                <a:sym typeface="Wingdings" pitchFamily="2" charset="2"/>
              </a:rPr>
              <a:t> 1%</a:t>
            </a:r>
            <a:r>
              <a:rPr lang="ja-JP" altLang="en-US" dirty="0">
                <a:sym typeface="Wingdings" pitchFamily="2" charset="2"/>
              </a:rPr>
              <a:t>の精度（一番近い点）でカシミール力を測定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54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13062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117475"/>
            <a:ext cx="8229600" cy="287338"/>
          </a:xfrm>
        </p:spPr>
        <p:txBody>
          <a:bodyPr/>
          <a:lstStyle/>
          <a:p>
            <a:r>
              <a:rPr lang="en-US" altLang="ja-JP" sz="2400"/>
              <a:t>Limit on the Yukawa-type hypothetical interaction </a:t>
            </a:r>
          </a:p>
        </p:txBody>
      </p:sp>
      <p:sp>
        <p:nvSpPr>
          <p:cNvPr id="813064" name="Rectangle 8"/>
          <p:cNvSpPr>
            <a:spLocks noChangeArrowheads="1"/>
          </p:cNvSpPr>
          <p:nvPr/>
        </p:nvSpPr>
        <p:spPr bwMode="auto">
          <a:xfrm>
            <a:off x="3322638" y="2420938"/>
            <a:ext cx="792162" cy="503237"/>
          </a:xfrm>
          <a:prstGeom prst="rect">
            <a:avLst/>
          </a:prstGeom>
          <a:solidFill>
            <a:srgbClr val="99CCFF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81305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02" t="6839" r="5284" b="5437"/>
          <a:stretch>
            <a:fillRect/>
          </a:stretch>
        </p:blipFill>
        <p:spPr bwMode="auto">
          <a:xfrm>
            <a:off x="682625" y="1484313"/>
            <a:ext cx="6481763" cy="4968875"/>
          </a:xfrm>
          <a:prstGeom prst="rect">
            <a:avLst/>
          </a:prstGeom>
          <a:noFill/>
        </p:spPr>
      </p:pic>
      <p:pic>
        <p:nvPicPr>
          <p:cNvPr id="813065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0050" y="908050"/>
            <a:ext cx="4152900" cy="509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23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28418" name="AutoShape 2"/>
          <p:cNvSpPr>
            <a:spLocks noChangeArrowheads="1"/>
          </p:cNvSpPr>
          <p:nvPr/>
        </p:nvSpPr>
        <p:spPr bwMode="auto">
          <a:xfrm>
            <a:off x="3419475" y="5373688"/>
            <a:ext cx="5400675" cy="935037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28419" name="AutoShape 3"/>
          <p:cNvSpPr>
            <a:spLocks noChangeArrowheads="1"/>
          </p:cNvSpPr>
          <p:nvPr/>
        </p:nvSpPr>
        <p:spPr bwMode="auto">
          <a:xfrm>
            <a:off x="1763713" y="3933825"/>
            <a:ext cx="5688012" cy="50323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28420" name="Rectangle 4"/>
          <p:cNvSpPr>
            <a:spLocks noGrp="1" noChangeArrowheads="1"/>
          </p:cNvSpPr>
          <p:nvPr>
            <p:ph type="title"/>
          </p:nvPr>
        </p:nvSpPr>
        <p:spPr>
          <a:xfrm>
            <a:off x="574675" y="44450"/>
            <a:ext cx="8245475" cy="504825"/>
          </a:xfrm>
        </p:spPr>
        <p:txBody>
          <a:bodyPr/>
          <a:lstStyle/>
          <a:p>
            <a:r>
              <a:rPr lang="ja-JP" altLang="en-US" sz="2400" dirty="0">
                <a:ea typeface="HGP創英角ｺﾞｼｯｸUB" pitchFamily="50" charset="-128"/>
              </a:rPr>
              <a:t>ファイバー支持型：</a:t>
            </a:r>
            <a:r>
              <a:rPr lang="en-US" altLang="ja-JP" sz="2400" dirty="0" err="1">
                <a:ea typeface="HGP創英角ｺﾞｼｯｸUB" pitchFamily="50" charset="-128"/>
              </a:rPr>
              <a:t>Eot</a:t>
            </a:r>
            <a:r>
              <a:rPr lang="en-US" altLang="ja-JP" sz="2400" dirty="0">
                <a:ea typeface="HGP創英角ｺﾞｼｯｸUB" pitchFamily="50" charset="-128"/>
              </a:rPr>
              <a:t>-Wash</a:t>
            </a:r>
            <a:r>
              <a:rPr lang="ja-JP" altLang="en-US" sz="2400" dirty="0">
                <a:ea typeface="HGP創英角ｺﾞｼｯｸUB" pitchFamily="50" charset="-128"/>
              </a:rPr>
              <a:t>グループ＠ワシントン大学</a:t>
            </a:r>
          </a:p>
        </p:txBody>
      </p:sp>
      <p:sp>
        <p:nvSpPr>
          <p:cNvPr id="828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6725" y="1563688"/>
            <a:ext cx="8378825" cy="8540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ja-JP" altLang="en-US" sz="1800" dirty="0">
                <a:ea typeface="HGP創英角ｺﾞｼｯｸUB" pitchFamily="50" charset="-128"/>
              </a:rPr>
              <a:t>熱雑音低減の工夫</a:t>
            </a:r>
          </a:p>
        </p:txBody>
      </p:sp>
      <p:sp>
        <p:nvSpPr>
          <p:cNvPr id="828422" name="Text Box 6"/>
          <p:cNvSpPr txBox="1">
            <a:spLocks noChangeArrowheads="1"/>
          </p:cNvSpPr>
          <p:nvPr/>
        </p:nvSpPr>
        <p:spPr bwMode="auto">
          <a:xfrm>
            <a:off x="2089150" y="1628775"/>
            <a:ext cx="55070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chemeClr val="tx1"/>
                </a:solidFill>
                <a:latin typeface="HGP創英角ｺﾞｼｯｸUB" pitchFamily="50" charset="-128"/>
              </a:rPr>
              <a:t>実験自体は</a:t>
            </a:r>
            <a:r>
              <a:rPr lang="en-US" altLang="ja-JP" sz="1600" dirty="0">
                <a:solidFill>
                  <a:schemeClr val="tx1"/>
                </a:solidFill>
                <a:latin typeface="HGP創英角ｺﾞｼｯｸUB" pitchFamily="50" charset="-128"/>
              </a:rPr>
              <a:t>2007</a:t>
            </a:r>
            <a:r>
              <a:rPr lang="ja-JP" altLang="en-US" sz="1600" dirty="0">
                <a:solidFill>
                  <a:schemeClr val="tx1"/>
                </a:solidFill>
                <a:latin typeface="HGP創英角ｺﾞｼｯｸUB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HGP創英角ｺﾞｼｯｸUB" pitchFamily="50" charset="-128"/>
              </a:rPr>
              <a:t>6</a:t>
            </a:r>
            <a:r>
              <a:rPr lang="ja-JP" altLang="en-US" sz="1600" dirty="0">
                <a:solidFill>
                  <a:schemeClr val="tx1"/>
                </a:solidFill>
                <a:latin typeface="HGP創英角ｺﾞｼｯｸUB" pitchFamily="50" charset="-128"/>
              </a:rPr>
              <a:t>月</a:t>
            </a:r>
            <a:r>
              <a:rPr lang="en-US" altLang="ja-JP" sz="1600" dirty="0">
                <a:solidFill>
                  <a:schemeClr val="tx1"/>
                </a:solidFill>
                <a:latin typeface="HGP創英角ｺﾞｼｯｸUB" pitchFamily="50" charset="-128"/>
              </a:rPr>
              <a:t>20</a:t>
            </a:r>
            <a:r>
              <a:rPr lang="ja-JP" altLang="en-US" sz="1600" dirty="0">
                <a:solidFill>
                  <a:schemeClr val="tx1"/>
                </a:solidFill>
                <a:latin typeface="HGP創英角ｺﾞｼｯｸUB" pitchFamily="50" charset="-128"/>
              </a:rPr>
              <a:t>日の坪野先生の輪講で紹介済み</a:t>
            </a:r>
          </a:p>
        </p:txBody>
      </p:sp>
      <p:pic>
        <p:nvPicPr>
          <p:cNvPr id="828423" name="Picture 7" descr="Mark6SRT_29sm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2825" y="1989138"/>
            <a:ext cx="1431925" cy="1708150"/>
          </a:xfrm>
          <a:prstGeom prst="rect">
            <a:avLst/>
          </a:prstGeom>
          <a:noFill/>
        </p:spPr>
      </p:pic>
      <p:pic>
        <p:nvPicPr>
          <p:cNvPr id="828424" name="Picture 8" descr="wedgep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7788" y="1989138"/>
            <a:ext cx="1266825" cy="1689100"/>
          </a:xfrm>
          <a:prstGeom prst="rect">
            <a:avLst/>
          </a:prstGeom>
          <a:noFill/>
        </p:spPr>
      </p:pic>
      <p:sp>
        <p:nvSpPr>
          <p:cNvPr id="828425" name="Rectangle 9"/>
          <p:cNvSpPr>
            <a:spLocks noChangeArrowheads="1"/>
          </p:cNvSpPr>
          <p:nvPr/>
        </p:nvSpPr>
        <p:spPr bwMode="auto">
          <a:xfrm>
            <a:off x="603250" y="1196975"/>
            <a:ext cx="8001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1C1C1C"/>
                </a:solidFill>
              </a:rPr>
              <a:t>目的：逆二乗則、等価原理の検証</a:t>
            </a:r>
          </a:p>
        </p:txBody>
      </p:sp>
      <p:sp>
        <p:nvSpPr>
          <p:cNvPr id="828426" name="Text Box 10"/>
          <p:cNvSpPr txBox="1">
            <a:spLocks noChangeArrowheads="1"/>
          </p:cNvSpPr>
          <p:nvPr/>
        </p:nvSpPr>
        <p:spPr bwMode="auto">
          <a:xfrm>
            <a:off x="1106488" y="2276475"/>
            <a:ext cx="3716082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ja-JP" altLang="en-US" sz="2000" dirty="0">
                <a:solidFill>
                  <a:schemeClr val="tx1"/>
                </a:solidFill>
              </a:rPr>
              <a:t>長く、薄いファイバーを使用</a:t>
            </a:r>
          </a:p>
          <a:p>
            <a:pPr algn="l">
              <a:buClr>
                <a:srgbClr val="4C5E70"/>
              </a:buClr>
              <a:buSzPct val="80000"/>
              <a:buFont typeface="Wingdings" pitchFamily="2" charset="2"/>
              <a:buNone/>
            </a:pP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en-US" altLang="ja-JP" dirty="0">
                <a:solidFill>
                  <a:schemeClr val="tx1"/>
                </a:solidFill>
              </a:rPr>
              <a:t>(φ20um</a:t>
            </a:r>
            <a:r>
              <a:rPr lang="ja-JP" altLang="en-US" dirty="0" err="1">
                <a:solidFill>
                  <a:schemeClr val="tx1"/>
                </a:solidFill>
              </a:rPr>
              <a:t>、</a:t>
            </a:r>
            <a:r>
              <a:rPr lang="ja-JP" altLang="en-US" dirty="0">
                <a:solidFill>
                  <a:schemeClr val="tx1"/>
                </a:solidFill>
              </a:rPr>
              <a:t>長さ</a:t>
            </a:r>
            <a:r>
              <a:rPr lang="en-US" altLang="ja-JP" dirty="0">
                <a:solidFill>
                  <a:schemeClr val="tx1"/>
                </a:solidFill>
              </a:rPr>
              <a:t>80cm</a:t>
            </a:r>
            <a:r>
              <a:rPr lang="ja-JP" altLang="en-US" dirty="0" err="1">
                <a:solidFill>
                  <a:schemeClr val="tx1"/>
                </a:solidFill>
              </a:rPr>
              <a:t>、</a:t>
            </a:r>
            <a:r>
              <a:rPr lang="ja-JP" altLang="en-US" dirty="0">
                <a:solidFill>
                  <a:schemeClr val="tx1"/>
                </a:solidFill>
              </a:rPr>
              <a:t>タングステン</a:t>
            </a:r>
            <a:r>
              <a:rPr lang="en-US" altLang="ja-JP" sz="2000" dirty="0">
                <a:solidFill>
                  <a:schemeClr val="tx1"/>
                </a:solidFill>
              </a:rPr>
              <a:t>)</a:t>
            </a:r>
          </a:p>
          <a:p>
            <a:pPr algn="l">
              <a:buClr>
                <a:srgbClr val="4C5E70"/>
              </a:buClr>
              <a:buSzPct val="80000"/>
              <a:buFont typeface="Wingdings" pitchFamily="2" charset="2"/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  ⇒ </a:t>
            </a:r>
            <a:r>
              <a:rPr lang="ja-JP" altLang="en-US" sz="2000" dirty="0">
                <a:solidFill>
                  <a:schemeClr val="tx1"/>
                </a:solidFill>
              </a:rPr>
              <a:t>試験質量の低減 </a:t>
            </a:r>
            <a:r>
              <a:rPr lang="en-US" altLang="ja-JP" sz="2000" dirty="0">
                <a:solidFill>
                  <a:schemeClr val="tx1"/>
                </a:solidFill>
              </a:rPr>
              <a:t>(~50g)</a:t>
            </a:r>
          </a:p>
          <a:p>
            <a:pPr algn="l"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en-US" altLang="ja-JP" sz="2000" dirty="0">
                <a:solidFill>
                  <a:schemeClr val="tx1"/>
                </a:solidFill>
              </a:rPr>
              <a:t> </a:t>
            </a:r>
            <a:r>
              <a:rPr lang="ja-JP" altLang="en-US" sz="2000" dirty="0">
                <a:solidFill>
                  <a:schemeClr val="tx1"/>
                </a:solidFill>
              </a:rPr>
              <a:t>アニーリング</a:t>
            </a:r>
          </a:p>
          <a:p>
            <a:pPr algn="l"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ja-JP" altLang="en-US" sz="2000" dirty="0">
                <a:solidFill>
                  <a:schemeClr val="tx1"/>
                </a:solidFill>
              </a:rPr>
              <a:t> ノンコーティング</a:t>
            </a:r>
          </a:p>
        </p:txBody>
      </p:sp>
      <p:sp>
        <p:nvSpPr>
          <p:cNvPr id="828427" name="AutoShape 11"/>
          <p:cNvSpPr>
            <a:spLocks noChangeArrowheads="1"/>
          </p:cNvSpPr>
          <p:nvPr/>
        </p:nvSpPr>
        <p:spPr bwMode="auto">
          <a:xfrm>
            <a:off x="900113" y="3933825"/>
            <a:ext cx="792162" cy="485775"/>
          </a:xfrm>
          <a:prstGeom prst="rightArrow">
            <a:avLst>
              <a:gd name="adj1" fmla="val 50000"/>
              <a:gd name="adj2" fmla="val 4076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8428" name="Text Box 12"/>
          <p:cNvSpPr txBox="1">
            <a:spLocks noChangeArrowheads="1"/>
          </p:cNvSpPr>
          <p:nvPr/>
        </p:nvSpPr>
        <p:spPr bwMode="auto">
          <a:xfrm>
            <a:off x="1835150" y="3933825"/>
            <a:ext cx="50691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Q=3000</a:t>
            </a:r>
            <a:r>
              <a:rPr lang="ja-JP" altLang="en-US" sz="2400" dirty="0">
                <a:solidFill>
                  <a:schemeClr val="tx1"/>
                </a:solidFill>
              </a:rPr>
              <a:t>を達成 </a:t>
            </a:r>
            <a:r>
              <a:rPr lang="en-US" altLang="ja-JP" sz="2400" dirty="0">
                <a:solidFill>
                  <a:schemeClr val="tx1"/>
                </a:solidFill>
              </a:rPr>
              <a:t>(Structure damping)</a:t>
            </a:r>
          </a:p>
        </p:txBody>
      </p:sp>
      <p:sp>
        <p:nvSpPr>
          <p:cNvPr id="828429" name="Rectangle 13"/>
          <p:cNvSpPr>
            <a:spLocks noChangeArrowheads="1"/>
          </p:cNvSpPr>
          <p:nvPr/>
        </p:nvSpPr>
        <p:spPr bwMode="auto">
          <a:xfrm>
            <a:off x="611188" y="4581525"/>
            <a:ext cx="83534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1C1C1C"/>
                </a:solidFill>
              </a:rPr>
              <a:t>共振周波数でのダンピング</a:t>
            </a:r>
            <a:r>
              <a:rPr lang="en-US" altLang="ja-JP" dirty="0">
                <a:solidFill>
                  <a:srgbClr val="1C1C1C"/>
                </a:solidFill>
              </a:rPr>
              <a:t>γ</a:t>
            </a:r>
            <a:r>
              <a:rPr lang="ja-JP" altLang="en-US" dirty="0">
                <a:solidFill>
                  <a:srgbClr val="1C1C1C"/>
                </a:solidFill>
              </a:rPr>
              <a:t>とバネ定数</a:t>
            </a:r>
            <a:r>
              <a:rPr lang="en-US" altLang="ja-JP" dirty="0">
                <a:solidFill>
                  <a:srgbClr val="1C1C1C"/>
                </a:solidFill>
              </a:rPr>
              <a:t>κ</a:t>
            </a:r>
            <a:r>
              <a:rPr lang="ja-JP" altLang="en-US" dirty="0">
                <a:solidFill>
                  <a:srgbClr val="1C1C1C"/>
                </a:solidFill>
              </a:rPr>
              <a:t>で支持系評価 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1C1C1C"/>
                </a:solidFill>
              </a:rPr>
              <a:t>(</a:t>
            </a:r>
            <a:r>
              <a:rPr lang="ja-JP" altLang="en-US" sz="1600" dirty="0">
                <a:solidFill>
                  <a:srgbClr val="1C1C1C"/>
                </a:solidFill>
              </a:rPr>
              <a:t>ダンピングモデル、慣性モーメントに依存しない</a:t>
            </a:r>
            <a:r>
              <a:rPr lang="en-US" altLang="ja-JP" sz="1600" dirty="0">
                <a:solidFill>
                  <a:srgbClr val="1C1C1C"/>
                </a:solidFill>
              </a:rPr>
              <a:t>)</a:t>
            </a:r>
          </a:p>
        </p:txBody>
      </p:sp>
      <p:pic>
        <p:nvPicPr>
          <p:cNvPr id="828430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5430838"/>
            <a:ext cx="1368425" cy="877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28431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4450" y="5441950"/>
            <a:ext cx="3957638" cy="363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28432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4450" y="5859463"/>
            <a:ext cx="4008438" cy="379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28433" name="Text Box 17"/>
          <p:cNvSpPr txBox="1">
            <a:spLocks noChangeArrowheads="1"/>
          </p:cNvSpPr>
          <p:nvPr/>
        </p:nvSpPr>
        <p:spPr bwMode="auto">
          <a:xfrm>
            <a:off x="5708650" y="4348163"/>
            <a:ext cx="281025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chemeClr val="tx1"/>
                </a:solidFill>
              </a:rPr>
              <a:t>Ref: </a:t>
            </a:r>
            <a:r>
              <a:rPr lang="en-US" altLang="ja-JP" sz="1400" dirty="0" err="1">
                <a:solidFill>
                  <a:schemeClr val="tx1"/>
                </a:solidFill>
              </a:rPr>
              <a:t>D.J.Kapner</a:t>
            </a:r>
            <a:r>
              <a:rPr lang="en-US" altLang="ja-JP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err="1">
                <a:solidFill>
                  <a:schemeClr val="tx1"/>
                </a:solidFill>
              </a:rPr>
              <a:t>Ph.D</a:t>
            </a:r>
            <a:r>
              <a:rPr lang="en-US" altLang="ja-JP" sz="1400" dirty="0">
                <a:solidFill>
                  <a:schemeClr val="tx1"/>
                </a:solidFill>
              </a:rPr>
              <a:t> thesis 2006</a:t>
            </a:r>
          </a:p>
        </p:txBody>
      </p:sp>
    </p:spTree>
    <p:extLst>
      <p:ext uri="{BB962C8B-B14F-4D97-AF65-F5344CB8AC3E}">
        <p14:creationId xmlns:p14="http://schemas.microsoft.com/office/powerpoint/2010/main" val="26245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18" grpId="0" animBg="1"/>
      <p:bldP spid="82842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30466" name="AutoShape 2"/>
          <p:cNvSpPr>
            <a:spLocks noChangeArrowheads="1"/>
          </p:cNvSpPr>
          <p:nvPr/>
        </p:nvSpPr>
        <p:spPr bwMode="auto">
          <a:xfrm>
            <a:off x="539750" y="2205038"/>
            <a:ext cx="4319588" cy="50323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HGP創英角ｺﾞｼｯｸUB" pitchFamily="50" charset="-128"/>
              </a:rPr>
              <a:t>低温ファイバー支持型：</a:t>
            </a:r>
            <a:r>
              <a:rPr lang="en-US" altLang="ja-JP" dirty="0">
                <a:ea typeface="HGP創英角ｺﾞｼｯｸUB" pitchFamily="50" charset="-128"/>
              </a:rPr>
              <a:t>Irvine</a:t>
            </a:r>
          </a:p>
        </p:txBody>
      </p:sp>
      <p:pic>
        <p:nvPicPr>
          <p:cNvPr id="83046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2708275"/>
            <a:ext cx="3179762" cy="3357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30469" name="Rectangle 5"/>
          <p:cNvSpPr>
            <a:spLocks noChangeArrowheads="1"/>
          </p:cNvSpPr>
          <p:nvPr/>
        </p:nvSpPr>
        <p:spPr bwMode="auto">
          <a:xfrm>
            <a:off x="611188" y="1196975"/>
            <a:ext cx="82169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1C1C1C"/>
                </a:solidFill>
              </a:rPr>
              <a:t>目的　：重力定数の測定、等価原理の検証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1C1C1C"/>
                </a:solidFill>
              </a:rPr>
              <a:t>支持系：</a:t>
            </a:r>
            <a:r>
              <a:rPr lang="en-US" altLang="ja-JP" dirty="0">
                <a:solidFill>
                  <a:srgbClr val="1C1C1C"/>
                </a:solidFill>
              </a:rPr>
              <a:t>Al15056 </a:t>
            </a:r>
            <a:r>
              <a:rPr lang="en-US" altLang="ja-JP" sz="1600" dirty="0">
                <a:solidFill>
                  <a:srgbClr val="1C1C1C"/>
                </a:solidFill>
              </a:rPr>
              <a:t>(</a:t>
            </a:r>
            <a:r>
              <a:rPr lang="ja-JP" altLang="en-US" sz="1600" dirty="0">
                <a:solidFill>
                  <a:srgbClr val="1C1C1C"/>
                </a:solidFill>
              </a:rPr>
              <a:t>径</a:t>
            </a:r>
            <a:r>
              <a:rPr lang="en-US" altLang="ja-JP" sz="1600" dirty="0">
                <a:solidFill>
                  <a:srgbClr val="1C1C1C"/>
                </a:solidFill>
              </a:rPr>
              <a:t>25um, </a:t>
            </a:r>
            <a:r>
              <a:rPr lang="ja-JP" altLang="en-US" sz="1600" dirty="0">
                <a:solidFill>
                  <a:srgbClr val="1C1C1C"/>
                </a:solidFill>
              </a:rPr>
              <a:t>長さ</a:t>
            </a:r>
            <a:r>
              <a:rPr lang="en-US" altLang="ja-JP" sz="1600" dirty="0">
                <a:solidFill>
                  <a:srgbClr val="1C1C1C"/>
                </a:solidFill>
              </a:rPr>
              <a:t>260mm, </a:t>
            </a:r>
            <a:r>
              <a:rPr lang="ja-JP" altLang="en-US" sz="1600" dirty="0">
                <a:solidFill>
                  <a:srgbClr val="1C1C1C"/>
                </a:solidFill>
              </a:rPr>
              <a:t>加重</a:t>
            </a:r>
            <a:r>
              <a:rPr lang="en-US" altLang="ja-JP" sz="1600" dirty="0">
                <a:solidFill>
                  <a:srgbClr val="1C1C1C"/>
                </a:solidFill>
              </a:rPr>
              <a:t>25g)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1C1C1C"/>
                </a:solidFill>
              </a:rPr>
              <a:t>連続運転：６日 </a:t>
            </a:r>
            <a:r>
              <a:rPr lang="en-US" altLang="ja-JP" dirty="0">
                <a:solidFill>
                  <a:srgbClr val="1C1C1C"/>
                </a:solidFill>
              </a:rPr>
              <a:t>(4.2K)</a:t>
            </a:r>
            <a:r>
              <a:rPr lang="ja-JP" altLang="en-US" dirty="0" err="1">
                <a:solidFill>
                  <a:srgbClr val="1C1C1C"/>
                </a:solidFill>
              </a:rPr>
              <a:t>、</a:t>
            </a:r>
            <a:r>
              <a:rPr lang="en-US" altLang="ja-JP" dirty="0">
                <a:solidFill>
                  <a:srgbClr val="1C1C1C"/>
                </a:solidFill>
              </a:rPr>
              <a:t>24</a:t>
            </a:r>
            <a:r>
              <a:rPr lang="ja-JP" altLang="en-US" dirty="0">
                <a:solidFill>
                  <a:srgbClr val="1C1C1C"/>
                </a:solidFill>
              </a:rPr>
              <a:t>日 </a:t>
            </a:r>
            <a:r>
              <a:rPr lang="en-US" altLang="ja-JP" dirty="0">
                <a:solidFill>
                  <a:srgbClr val="1C1C1C"/>
                </a:solidFill>
              </a:rPr>
              <a:t>(77K)</a:t>
            </a:r>
          </a:p>
          <a:p>
            <a:pPr marL="193675" indent="-193675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1C1C1C"/>
                </a:solidFill>
              </a:rPr>
              <a:t>Q</a:t>
            </a:r>
            <a:r>
              <a:rPr lang="ja-JP" altLang="en-US" dirty="0">
                <a:solidFill>
                  <a:srgbClr val="1C1C1C"/>
                </a:solidFill>
              </a:rPr>
              <a:t>値：</a:t>
            </a:r>
            <a:r>
              <a:rPr lang="en-US" altLang="ja-JP" b="1" dirty="0">
                <a:solidFill>
                  <a:schemeClr val="accent2"/>
                </a:solidFill>
              </a:rPr>
              <a:t>22,000 (77K) 350,000 (4.2K)</a:t>
            </a:r>
          </a:p>
        </p:txBody>
      </p:sp>
      <p:sp>
        <p:nvSpPr>
          <p:cNvPr id="830470" name="AutoShape 6"/>
          <p:cNvSpPr>
            <a:spLocks noChangeArrowheads="1"/>
          </p:cNvSpPr>
          <p:nvPr/>
        </p:nvSpPr>
        <p:spPr bwMode="auto">
          <a:xfrm>
            <a:off x="539750" y="4076700"/>
            <a:ext cx="5400675" cy="1512888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30471" name="AutoShape 7"/>
          <p:cNvSpPr>
            <a:spLocks noChangeArrowheads="1"/>
          </p:cNvSpPr>
          <p:nvPr/>
        </p:nvSpPr>
        <p:spPr bwMode="auto">
          <a:xfrm>
            <a:off x="2646363" y="3141663"/>
            <a:ext cx="485775" cy="760412"/>
          </a:xfrm>
          <a:prstGeom prst="downArrow">
            <a:avLst>
              <a:gd name="adj1" fmla="val 54250"/>
              <a:gd name="adj2" fmla="val 54903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83047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4578350"/>
            <a:ext cx="3957638" cy="363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30473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4138613"/>
            <a:ext cx="3957638" cy="363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30474" name="Text Box 10"/>
          <p:cNvSpPr txBox="1">
            <a:spLocks noChangeArrowheads="1"/>
          </p:cNvSpPr>
          <p:nvPr/>
        </p:nvSpPr>
        <p:spPr bwMode="auto">
          <a:xfrm>
            <a:off x="4714875" y="4111625"/>
            <a:ext cx="84670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@77K</a:t>
            </a:r>
          </a:p>
        </p:txBody>
      </p:sp>
      <p:sp>
        <p:nvSpPr>
          <p:cNvPr id="830475" name="Text Box 11"/>
          <p:cNvSpPr txBox="1">
            <a:spLocks noChangeArrowheads="1"/>
          </p:cNvSpPr>
          <p:nvPr/>
        </p:nvSpPr>
        <p:spPr bwMode="auto">
          <a:xfrm>
            <a:off x="4716463" y="4545013"/>
            <a:ext cx="9211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@4.2K</a:t>
            </a:r>
          </a:p>
        </p:txBody>
      </p:sp>
      <p:sp>
        <p:nvSpPr>
          <p:cNvPr id="830476" name="Text Box 12"/>
          <p:cNvSpPr txBox="1">
            <a:spLocks noChangeArrowheads="1"/>
          </p:cNvSpPr>
          <p:nvPr/>
        </p:nvSpPr>
        <p:spPr bwMode="auto">
          <a:xfrm>
            <a:off x="814388" y="6021388"/>
            <a:ext cx="606377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chemeClr val="tx1"/>
                </a:solidFill>
              </a:rPr>
              <a:t>Ref: Class. Quantum Grav,17,2318 (2000), Meas.Sci.Technol,10,445(1999)</a:t>
            </a:r>
          </a:p>
        </p:txBody>
      </p:sp>
      <p:sp>
        <p:nvSpPr>
          <p:cNvPr id="830477" name="Text Box 13"/>
          <p:cNvSpPr txBox="1">
            <a:spLocks noChangeArrowheads="1"/>
          </p:cNvSpPr>
          <p:nvPr/>
        </p:nvSpPr>
        <p:spPr bwMode="auto">
          <a:xfrm>
            <a:off x="250825" y="3573463"/>
            <a:ext cx="18774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400" dirty="0">
                <a:solidFill>
                  <a:schemeClr val="tx1"/>
                </a:solidFill>
              </a:rPr>
              <a:t>支持系評価：</a:t>
            </a:r>
          </a:p>
        </p:txBody>
      </p:sp>
      <p:pic>
        <p:nvPicPr>
          <p:cNvPr id="830478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638" y="5086350"/>
            <a:ext cx="4008437" cy="379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78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HGP創英角ｺﾞｼｯｸUB" pitchFamily="50" charset="-128"/>
              </a:rPr>
              <a:t>超伝導マイスナー浮上型</a:t>
            </a: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665163" y="1676400"/>
            <a:ext cx="95410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400" dirty="0">
                <a:solidFill>
                  <a:schemeClr val="tx1"/>
                </a:solidFill>
              </a:rPr>
              <a:t>特徴：</a:t>
            </a:r>
          </a:p>
        </p:txBody>
      </p:sp>
      <p:sp>
        <p:nvSpPr>
          <p:cNvPr id="834564" name="Text Box 4"/>
          <p:cNvSpPr txBox="1">
            <a:spLocks noChangeArrowheads="1"/>
          </p:cNvSpPr>
          <p:nvPr/>
        </p:nvSpPr>
        <p:spPr bwMode="auto">
          <a:xfrm>
            <a:off x="827088" y="2071688"/>
            <a:ext cx="3931974" cy="16989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回転センサー</a:t>
            </a:r>
            <a:r>
              <a:rPr lang="en-US" altLang="ja-JP" dirty="0">
                <a:solidFill>
                  <a:schemeClr val="tx1"/>
                </a:solidFill>
              </a:rPr>
              <a:t>:SQUID</a:t>
            </a:r>
          </a:p>
          <a:p>
            <a:pPr algn="l">
              <a:spcBef>
                <a:spcPct val="20000"/>
              </a:spcBef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浮上質量 </a:t>
            </a:r>
            <a:r>
              <a:rPr lang="en-US" altLang="ja-JP" dirty="0">
                <a:solidFill>
                  <a:schemeClr val="tx1"/>
                </a:solidFill>
              </a:rPr>
              <a:t>18g</a:t>
            </a:r>
          </a:p>
          <a:p>
            <a:pPr algn="l">
              <a:spcBef>
                <a:spcPct val="20000"/>
              </a:spcBef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液体ヘリウムによる冷却 </a:t>
            </a:r>
            <a:r>
              <a:rPr lang="en-US" altLang="ja-JP" dirty="0">
                <a:solidFill>
                  <a:schemeClr val="tx1"/>
                </a:solidFill>
              </a:rPr>
              <a:t>4.2K</a:t>
            </a:r>
          </a:p>
          <a:p>
            <a:pPr algn="l">
              <a:spcBef>
                <a:spcPct val="20000"/>
              </a:spcBef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ヘリウムガスのため</a:t>
            </a:r>
            <a:r>
              <a:rPr lang="en-US" altLang="ja-JP" dirty="0">
                <a:solidFill>
                  <a:schemeClr val="tx1"/>
                </a:solidFill>
              </a:rPr>
              <a:t>0.1-1Pa</a:t>
            </a:r>
            <a:r>
              <a:rPr lang="ja-JP" altLang="en-US" dirty="0">
                <a:solidFill>
                  <a:schemeClr val="tx1"/>
                </a:solidFill>
              </a:rPr>
              <a:t>の真空度</a:t>
            </a:r>
          </a:p>
          <a:p>
            <a:pPr algn="l">
              <a:spcBef>
                <a:spcPct val="20000"/>
              </a:spcBef>
              <a:buClr>
                <a:srgbClr val="4C5E70"/>
              </a:buClr>
              <a:buSzPct val="80000"/>
              <a:buFont typeface="Wingdings" pitchFamily="2" charset="2"/>
              <a:buChar char="p"/>
            </a:pPr>
            <a:r>
              <a:rPr lang="ja-JP" altLang="en-US" dirty="0">
                <a:solidFill>
                  <a:schemeClr val="tx1"/>
                </a:solidFill>
              </a:rPr>
              <a:t> 連続運転は３日程度</a:t>
            </a:r>
          </a:p>
        </p:txBody>
      </p:sp>
      <p:sp>
        <p:nvSpPr>
          <p:cNvPr id="834565" name="AutoShape 5"/>
          <p:cNvSpPr>
            <a:spLocks noChangeArrowheads="1"/>
          </p:cNvSpPr>
          <p:nvPr/>
        </p:nvSpPr>
        <p:spPr bwMode="auto">
          <a:xfrm>
            <a:off x="900113" y="4221163"/>
            <a:ext cx="4392612" cy="1008062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8345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9188" y="4356100"/>
            <a:ext cx="3957637" cy="363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345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4776788"/>
            <a:ext cx="4008437" cy="379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34568" name="Text Box 8"/>
          <p:cNvSpPr txBox="1">
            <a:spLocks noChangeArrowheads="1"/>
          </p:cNvSpPr>
          <p:nvPr/>
        </p:nvSpPr>
        <p:spPr bwMode="auto">
          <a:xfrm>
            <a:off x="684213" y="3716338"/>
            <a:ext cx="187743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400" dirty="0">
                <a:solidFill>
                  <a:schemeClr val="tx1"/>
                </a:solidFill>
              </a:rPr>
              <a:t>支持系評価：</a:t>
            </a:r>
          </a:p>
        </p:txBody>
      </p:sp>
      <p:sp>
        <p:nvSpPr>
          <p:cNvPr id="834569" name="Text Box 9"/>
          <p:cNvSpPr txBox="1">
            <a:spLocks noChangeArrowheads="1"/>
          </p:cNvSpPr>
          <p:nvPr/>
        </p:nvSpPr>
        <p:spPr bwMode="auto">
          <a:xfrm>
            <a:off x="900113" y="6021388"/>
            <a:ext cx="566911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>
                <a:solidFill>
                  <a:schemeClr val="tx1"/>
                </a:solidFill>
              </a:rPr>
              <a:t>Ref: Rev. Sci. Instrum,75,955 (2004), Meas.Sci.Technol,10,508(1999)</a:t>
            </a:r>
          </a:p>
        </p:txBody>
      </p:sp>
      <p:sp>
        <p:nvSpPr>
          <p:cNvPr id="834570" name="Text Box 10"/>
          <p:cNvSpPr txBox="1">
            <a:spLocks noChangeArrowheads="1"/>
          </p:cNvSpPr>
          <p:nvPr/>
        </p:nvSpPr>
        <p:spPr bwMode="auto">
          <a:xfrm>
            <a:off x="1258888" y="5300663"/>
            <a:ext cx="345799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dirty="0">
                <a:solidFill>
                  <a:schemeClr val="tx1"/>
                </a:solidFill>
              </a:rPr>
              <a:t>高真空でのベストな状態 </a:t>
            </a:r>
            <a:r>
              <a:rPr lang="en-US" altLang="ja-JP" dirty="0">
                <a:solidFill>
                  <a:schemeClr val="tx1"/>
                </a:solidFill>
              </a:rPr>
              <a:t>(</a:t>
            </a:r>
            <a:r>
              <a:rPr lang="ja-JP" altLang="en-US" dirty="0">
                <a:solidFill>
                  <a:schemeClr val="tx1"/>
                </a:solidFill>
              </a:rPr>
              <a:t>不安定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34571" name="Text Box 11"/>
          <p:cNvSpPr txBox="1">
            <a:spLocks noChangeArrowheads="1"/>
          </p:cNvSpPr>
          <p:nvPr/>
        </p:nvSpPr>
        <p:spPr bwMode="auto">
          <a:xfrm>
            <a:off x="684213" y="1171575"/>
            <a:ext cx="95410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400" dirty="0">
                <a:solidFill>
                  <a:schemeClr val="tx1"/>
                </a:solidFill>
              </a:rPr>
              <a:t>目的：</a:t>
            </a:r>
          </a:p>
        </p:txBody>
      </p:sp>
      <p:sp>
        <p:nvSpPr>
          <p:cNvPr id="834572" name="Text Box 12"/>
          <p:cNvSpPr txBox="1">
            <a:spLocks noChangeArrowheads="1"/>
          </p:cNvSpPr>
          <p:nvPr/>
        </p:nvSpPr>
        <p:spPr bwMode="auto">
          <a:xfrm>
            <a:off x="1692275" y="1171575"/>
            <a:ext cx="468269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400" dirty="0">
                <a:solidFill>
                  <a:schemeClr val="tx1"/>
                </a:solidFill>
              </a:rPr>
              <a:t>微小な力の測定、特にカシミール力</a:t>
            </a:r>
          </a:p>
        </p:txBody>
      </p:sp>
      <p:pic>
        <p:nvPicPr>
          <p:cNvPr id="834573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3716338"/>
            <a:ext cx="1370013" cy="1944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3457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050" y="1935163"/>
            <a:ext cx="2051050" cy="142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34575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63" y="1938338"/>
            <a:ext cx="2178050" cy="3722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0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8427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HGP創英角ｺﾞｼｯｸUB" pitchFamily="50" charset="-128"/>
              </a:rPr>
              <a:t>ピン止め浮上の様子</a:t>
            </a:r>
          </a:p>
        </p:txBody>
      </p:sp>
      <p:pic>
        <p:nvPicPr>
          <p:cNvPr id="842755" name="Picture 1027" descr="pin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268413"/>
            <a:ext cx="6337300" cy="4754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3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測定結果</a:t>
            </a:r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中間発表会  </a:t>
            </a:r>
            <a:r>
              <a:rPr lang="en-US" altLang="zh-CN" smtClean="0"/>
              <a:t>(2011</a:t>
            </a:r>
            <a:r>
              <a:rPr lang="zh-CN" altLang="en-US" smtClean="0"/>
              <a:t>年</a:t>
            </a:r>
            <a:r>
              <a:rPr lang="en-US" altLang="zh-CN" smtClean="0"/>
              <a:t>9</a:t>
            </a:r>
            <a:r>
              <a:rPr lang="zh-CN" altLang="en-US" smtClean="0"/>
              <a:t>月</a:t>
            </a:r>
            <a:r>
              <a:rPr lang="en-US" altLang="zh-CN" smtClean="0"/>
              <a:t>8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京都大学</a:t>
            </a:r>
            <a:r>
              <a:rPr lang="en-US" altLang="zh-CN" smtClean="0"/>
              <a:t>)</a:t>
            </a:r>
            <a:endParaRPr lang="en-US" altLang="ja-JP" dirty="0"/>
          </a:p>
        </p:txBody>
      </p:sp>
      <p:pic>
        <p:nvPicPr>
          <p:cNvPr id="967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23" y="1214422"/>
            <a:ext cx="53625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2989261" y="3071810"/>
            <a:ext cx="7969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1C1C1C"/>
                </a:solidFill>
              </a:rPr>
              <a:t>21ω</a:t>
            </a:r>
            <a:endParaRPr lang="ja-JP" altLang="en-US" sz="1400" b="1" dirty="0">
              <a:solidFill>
                <a:srgbClr val="1C1C1C"/>
              </a:solidFill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3141661" y="1785926"/>
            <a:ext cx="79692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1C1C1C"/>
                </a:solidFill>
              </a:rPr>
              <a:t>42ω</a:t>
            </a:r>
            <a:endParaRPr lang="ja-JP" altLang="en-US" sz="1400" b="1" dirty="0">
              <a:solidFill>
                <a:srgbClr val="1C1C1C"/>
              </a:solidFill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500562" y="3429000"/>
            <a:ext cx="1928826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1C1C1C"/>
                </a:solidFill>
              </a:rPr>
              <a:t>ニュートン重力の</a:t>
            </a:r>
            <a:endParaRPr lang="en-US" altLang="ja-JP" sz="1400" dirty="0" smtClean="0">
              <a:solidFill>
                <a:srgbClr val="1C1C1C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1C1C1C"/>
                </a:solidFill>
              </a:rPr>
              <a:t>補正板がない場合</a:t>
            </a:r>
            <a:endParaRPr lang="ja-JP" altLang="en-US" sz="1400" dirty="0">
              <a:solidFill>
                <a:srgbClr val="1C1C1C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215074" y="1714488"/>
            <a:ext cx="21013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測定されたトルク</a:t>
            </a:r>
            <a:endParaRPr lang="en-US" altLang="ja-JP" sz="2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143636" y="3929066"/>
            <a:ext cx="271464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ニュートン重力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　　　を引いた残差</a:t>
            </a:r>
            <a:endParaRPr lang="en-US" altLang="ja-JP" sz="2000" dirty="0">
              <a:solidFill>
                <a:srgbClr val="F8F8F8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226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blue}&#10;   $ M_{\rm p} =\sqrt{\hbar c / G} \\&#10;   \vspace*{1cm}&#10;   \hspace*{1.2cm} \sim 1\times 10^{16}&#10;  \ \ {\rm TeV}/c^2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4.0005"/>
  <p:tag name="PICTUREFILESIZE" val="2245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$ M_{\rm p}{}^2 \sim (M_{\rm p}^*){}^{2+n}\, R^n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7.9204"/>
  <p:tag name="PICTUREFILESIZE" val="888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$ R \sim 10^{30/n-19} \ \ {\rm m}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6.8804"/>
  <p:tag name="PICTUREFILESIZE" val="624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blue}&#10;   $ M_{\rm p}^* \sim 1  \ {\rm TeV}/c^2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1.9203"/>
  <p:tag name="PICTUREFILESIZE" val="6976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\ {m_1 m_2 \over r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7.8404"/>
  <p:tag name="PICTUREFILESIZE" val="1216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  (c=h/2\pi = 1)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7.8403"/>
  <p:tag name="PICTUREFILESIZE" val="571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{1\over (M_{\rm p}^*)^{2+n} \, R^n}\ &#10;   {m_1 m_2 \over r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3.9206"/>
  <p:tag name="PICTUREFILESIZE" val="24735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{1\over M_{\rm p}^2}\ {m_1 m_2 \over r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8.0004"/>
  <p:tag name="PICTUREFILESIZE" val="17330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$ M_{\rm p}{}^2 \sim (M_{\rm p}^*){}^{2+n}\, R^n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7.9204"/>
  <p:tag name="PICTUREFILESIZE" val="888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$ R \sim 10^{30/n-19} \ \ {\rm m}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6.8804"/>
  <p:tag name="PICTUREFILESIZE" val="624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F(r)= G\ {m_1 m_2 \over r^2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2.0003"/>
  <p:tag name="PICTUREFILESIZE" val="1105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blue}&#10;   $ M_{\rm p}^* \sim 1  \ {\rm TeV}/c^2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1.9203"/>
  <p:tag name="PICTUREFILESIZE" val="6976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{m_1 m_2 \over r}&#10;                \times \left[{ 1+ \alpha {\rm e}^{-r/\lambda}     }\right]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6.75"/>
  <p:tag name="PICTUREFILESIZE" val="27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{m_1 m_2 \over r}\  \beta_{k}&#10;                \times \left({ 1\ [{\rm mm}] \over r }\right)^{k-1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0.9607"/>
  <p:tag name="PICTUREFILESIZE" val="35752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{m_1 m_2 \over r}\  &#10;                \times \left[{ 1&#10;                 + {2\over3} \left(l_{\rm w}\over r\right)^2 }\right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8.8807"/>
  <p:tag name="PICTUREFILESIZE" val="3187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l_{\rm w} \leq 14\  {\rm \mu m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0.8802"/>
  <p:tag name="PICTUREFILESIZE" val="377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ds^2= {\rm exp}\left({-2 {|y|\over l_{\rm w}} }\right)&#10;                   \cdot \eta_{\mu\nu} dx^\mu dx^\nu&#10;                  + dy^2    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54.9607"/>
  <p:tag name="PICTUREFILESIZE" val="3207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R \leq 44\  {\rm \mu m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6.8002"/>
  <p:tag name="PICTUREFILESIZE" val="364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M^* \geq 3.2\  {\rm TeV}/c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0.8803"/>
  <p:tag name="PICTUREFILESIZE" val="7797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F(r)=-G{m_1 m_2 \over r^2}\  &#10;                \times \left[{ 1-{\rm exp}(-0.914 r/l_g)^3 }\right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27.9209"/>
  <p:tag name="PICTUREFILESIZE" val="29008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l_g \leq 98\  {\rm \mu m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6.8002"/>
  <p:tag name="PICTUREFILESIZE" val="38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\ {m_1 m_2 \over r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7.8404"/>
  <p:tag name="PICTUREFILESIZE" val="12160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\phi_{\rm N} = G \rho_1 \rho_2 \int_{V_1} \int_{V_2}&#10;  dV_1\ dV_2 \left[{1\over R}\right]&#10;$$&#10;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7.8406"/>
  <p:tag name="PICTUREFILESIZE" val="3048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\phi_{\rm Y} = G \rho_1 \rho_2 \int_{V_1} \int_{V_2}&#10;  dV_1\ dV_2 \left[{\exp(-R/\lambda) \over R}\right]&#10;$$&#10;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93.8408"/>
  <p:tag name="PICTUREFILESIZE" val="4499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\partial F_{\rm N} /\partial r&#10;      =  \partial^2 \phi_{\rm N} / \partial r^2, \ \  &#10; \partial F_{\rm Y} /\partial r&#10;      =  \partial^2 \phi_{\rm N} / \partial r^2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417.8409"/>
  <p:tag name="PICTUREFILESIZE" val="229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F_{\rm N}=  -\partial \phi_{\rm N} / \partial r, \ \  &#10; F_{\rm Y}=  -\partial \phi_{\rm N} / \partial r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5.8406"/>
  <p:tag name="PICTUREFILESIZE" val="1467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{\rm SNR} \propto 1/\sqrt{T_{\rm meas}}&#10;$$&#10;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70.8803"/>
  <p:tag name="PICTUREFILESIZE" val="92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|\alpha| &lt; 8 \ \ \ &#10; (\lambda =1 {\rm mm})&#10;$$&#10;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9.9204"/>
  <p:tag name="PICTUREFILESIZE" val="989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green}&#10;   $ M_{\rm EM} \sim 1 \ {\rm TeV}/c^2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0.8803"/>
  <p:tag name="PICTUREFILESIZE" val="7227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blue}&#10;   $ M_{\rm p} =\sqrt{\hbar c / G} \\&#10;   \vspace*{1cm}&#10;   \hspace*{1.2cm} \sim 1\times 10^{16}&#10;  \ \ {\rm TeV}/c^2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4.0005"/>
  <p:tag name="PICTUREFILESIZE" val="22458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blue}&#10;   $ \lambda = {h\over M v}&#10;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72.00016"/>
  <p:tag name="PICTUREFILESIZE" val="3587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blue}&#10;   $ E= M\, c^2,\ \ p=M\,c&#10;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5.8404"/>
  <p:tag name="PICTUREFILESIZE" val="785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{m_1 m_2 \over r}&#10;                \times \left[{ 1+ \alpha {\rm e}^{-r/\lambda}     }\right]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6.75"/>
  <p:tag name="PICTUREFILESIZE" val="2727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dS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.00008"/>
  <p:tag name="PICTUREFILESIZE" val="105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F=m g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75.84016"/>
  <p:tag name="PICTUREFILESIZE" val="2604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int {\bf g\cdot n}\  dS = -4\pi G 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4.0004"/>
  <p:tag name="PICTUREFILESIZE" val="14251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M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.84008"/>
  <p:tag name="PICTUREFILESIZE" val="641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g\cdot  4 \pi\, r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74.88016"/>
  <p:tag name="PICTUREFILESIZE" val="3227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int_{\rm \tiny S} {\bf E\cdot n}\  dS &#10;    = \int_{\rm \tiny V} \rho/\epsilon_0 \ dV =Q/\epsilon_0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2.0006"/>
  <p:tag name="PICTUREFILESIZE" val="22207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propto r^{n-1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4.80016"/>
  <p:tag name="PICTUREFILESIZE" val="319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\begin{eqnarray*}&#10;    n &amp; {\rm Surface\ Area}\\&#10;    2 &amp;   2 \pi\, r \\&#10;    3 &amp;   4 \pi\, r^2 \\&#10;    4 &amp;   2 \pi^2\, r^3 \\&#10;    5 &amp;   {8\over 3} \pi^2\, r^4 \\&#10; %   6 &amp;    \pi^3\, r^5 \\&#10;%    7 &amp;   {16\over 15} \pi\, r^6 \\&#10;  \end{eqnarray*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7.9203"/>
  <p:tag name="PICTUREFILESIZE" val="4049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|\delta| &lt; 10^{-16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6.8002"/>
  <p:tag name="PICTUREFILESIZE" val="4946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propto1/ r^{2+\delta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90.00016"/>
  <p:tag name="PICTUREFILESIZE" val="54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\alpha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"/>
  <p:tag name="PICTUREFILESIZE" val="34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|\delta| &lt; 10^{-9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96.00016"/>
  <p:tag name="PICTUREFILESIZE" val="567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|\delta| &lt; 10^{-16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6.8002"/>
  <p:tag name="PICTUREFILESIZE" val="4946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green}&#10;   $ R_{\rm d} \sim (\hbar c / \rho_{\rm d})^{1/4} &#10;  \sim {\rm 85\ \mu m}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9.8405"/>
  <p:tag name="PICTUREFILESIZE" val="11383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green}&#10;   $ \rho_{\rm d} \sim 4\ {\rm keV/cm^3}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9.8403"/>
  <p:tag name="PICTUREFILESIZE" val="6787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\Delta g(z) \simeq &#10;    4\pi\, G\, \rho z {\alpha \over 1+\alpha} 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4.8005"/>
  <p:tag name="PICTUREFILESIZE" val="15339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{a_{\rm P}^3\over P^2} = G\ {M +m  \over 4 \pi^2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6.0003"/>
  <p:tag name="PICTUREFILESIZE" val="13408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\delta \phi_{\rm a} \simeq \pi\, \alpha\, &#10;       \left({a_{\rm P} \over \lambda}\right)^2\ &#10;     {\rm e}^{-a_{\rm P}/\lambda}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5.9205"/>
  <p:tag name="PICTUREFILESIZE" val="18902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a_{\rm P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.80008"/>
  <p:tag name="PICTUREFILESIZE" val="664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yellow}&#10;   $$  &lt;f_{\rm n}^2 &gt; =2 k_{\rm B} \gamma T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6.0003"/>
  <p:tag name="PICTUREFILESIZE" val="688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&lt;f_{\rm n}^2 &gt; =2 k_{\rm B} \gamma T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6"/>
  <p:tag name="PICTUREFILESIZE" val="87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\lambda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"/>
  <p:tag name="PICTUREFILESIZE" val="430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F= F_{\rm Newton}\times (1+ 2\alpha)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35"/>
  <p:tag name="PICTUREFILESIZE" val="1085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I\ddot{\theta} + \gamma \dot{\theta} = 0&#10;$$&#10;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4"/>
  <p:tag name="PICTUREFILESIZE" val="552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rightarrow \theta \propto e^{-{\gamma \over I} t}&#10;$$&#10;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4.8802"/>
  <p:tag name="PICTUREFILESIZE" val="4507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{m_1 m_2 \over r}&#10;                \times \left[{ 1+ \alpha {\rm e}^{-r/\lambda}     }\right]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6.75"/>
  <p:tag name="PICTUREFILESIZE" val="2727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\frac{\Omega_0}{Q}=\frac{\gamma}{I}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74.875"/>
  <p:tag name="PICTUREFILESIZE" val="806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gamma=1.1\times10^{-10}&#10;$[m$^2$kg/s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7.875"/>
  <p:tag name="PICTUREFILESIZE" val="1260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kappa=2.3\times10^{-9}$[mN/rad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0"/>
  <p:tag name="PICTUREFILESIZE" val="1222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gamma=2.1\times10^{-13}&#10;$[m$^2$kg/s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7.875"/>
  <p:tag name="PICTUREFILESIZE" val="1260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gamma=3.3\times10^{-12}&#10;$[m$^2$kg/s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7.875"/>
  <p:tag name="PICTUREFILESIZE" val="126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kappa=3.6\times10^{-9}$[mN/rad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0"/>
  <p:tag name="PICTUREFILESIZE" val="122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propto1/ r^{2+\delta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90.00016"/>
  <p:tag name="PICTUREFILESIZE" val="543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gamma=7.8\times10^{-11}&#10;$[m$^2$kg/s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7.875"/>
  <p:tag name="PICTUREFILESIZE" val="1260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=4.9\times10^{-7}$[mN/rad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40"/>
  <p:tag name="PICTUREFILESIZE" val="122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  $$  V(r)=-G{m_1 m_2 \over r}&#10;                \times \left[{ 1+ \alpha {\rm e}^{-r/\lambda}     }\right]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16.75"/>
  <p:tag name="PICTUREFILESIZE" val="272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   \color{green}&#10;   $ M_{\rm EM} \sim 1 \ {\rm TeV}/c^2 $ 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0.8803"/>
  <p:tag name="PICTUREFILESIZE" val="72278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5430</Words>
  <Application>Microsoft Office PowerPoint</Application>
  <PresentationFormat>画面に合わせる (4:3)</PresentationFormat>
  <Paragraphs>1182</Paragraphs>
  <Slides>87</Slides>
  <Notes>80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87</vt:i4>
      </vt:variant>
    </vt:vector>
  </HeadingPairs>
  <TitlesOfParts>
    <vt:vector size="88" baseType="lpstr">
      <vt:lpstr>Inspiral</vt:lpstr>
      <vt:lpstr>重力逆二乗則の検証実験</vt:lpstr>
      <vt:lpstr>重力の逆二乗則</vt:lpstr>
      <vt:lpstr>重力逆二乗則の検証</vt:lpstr>
      <vt:lpstr>重力逆二乗則の検証</vt:lpstr>
      <vt:lpstr>現代物理における重力の逆二乗則</vt:lpstr>
      <vt:lpstr>階層性問題</vt:lpstr>
      <vt:lpstr>大きな余剰次元と重力</vt:lpstr>
      <vt:lpstr>近年の検証実験</vt:lpstr>
      <vt:lpstr>測定結果</vt:lpstr>
      <vt:lpstr>逆二乗則の検証</vt:lpstr>
      <vt:lpstr>結果の解釈　(1)</vt:lpstr>
      <vt:lpstr>結果の解釈 (2)</vt:lpstr>
      <vt:lpstr>研究の目標</vt:lpstr>
      <vt:lpstr>実験装置の全体構成</vt:lpstr>
      <vt:lpstr>Experimental Setup</vt:lpstr>
      <vt:lpstr>ソースマスとテストマス</vt:lpstr>
      <vt:lpstr>ソースマスとテストマス</vt:lpstr>
      <vt:lpstr>振り子</vt:lpstr>
      <vt:lpstr>力の計算</vt:lpstr>
      <vt:lpstr>力の計算</vt:lpstr>
      <vt:lpstr>測定と信号処理</vt:lpstr>
      <vt:lpstr>測定結果と解釈</vt:lpstr>
      <vt:lpstr>今後の改良</vt:lpstr>
      <vt:lpstr>PowerPoint プレゼンテーション</vt:lpstr>
      <vt:lpstr>エネルギースケール</vt:lpstr>
      <vt:lpstr>余剰次元とコンパクト化</vt:lpstr>
      <vt:lpstr>重力のガウスの法則</vt:lpstr>
      <vt:lpstr>n次元でのガウスの法則</vt:lpstr>
      <vt:lpstr>PowerPoint プレゼンテーション</vt:lpstr>
      <vt:lpstr>PowerPoint プレゼンテーション</vt:lpstr>
      <vt:lpstr>電磁気力の逆二乗則</vt:lpstr>
      <vt:lpstr>宇宙項問題</vt:lpstr>
      <vt:lpstr>重力逆二乗則の検証実験</vt:lpstr>
      <vt:lpstr>極微小距離での検証実験</vt:lpstr>
      <vt:lpstr>カシミール力の測定</vt:lpstr>
      <vt:lpstr>実験室内での検証実験験</vt:lpstr>
      <vt:lpstr>PowerPoint プレゼンテーション</vt:lpstr>
      <vt:lpstr>地上での検証実験</vt:lpstr>
      <vt:lpstr>天体を用いた検証実験</vt:lpstr>
      <vt:lpstr>LAGEOS衛星</vt:lpstr>
      <vt:lpstr>ここまでのまとめ</vt:lpstr>
      <vt:lpstr>PowerPoint プレゼンテーション</vt:lpstr>
      <vt:lpstr>現代物理における重力の逆二乗則</vt:lpstr>
      <vt:lpstr>実験原理</vt:lpstr>
      <vt:lpstr>テストマス ソースマス</vt:lpstr>
      <vt:lpstr>PowerPoint プレゼンテーション</vt:lpstr>
      <vt:lpstr>PowerPoint プレゼンテーション</vt:lpstr>
      <vt:lpstr>光てこ</vt:lpstr>
      <vt:lpstr>雑音スペクトル</vt:lpstr>
      <vt:lpstr>測定時のスペクトル</vt:lpstr>
      <vt:lpstr>信号処理</vt:lpstr>
      <vt:lpstr>重力モデルとの比較</vt:lpstr>
      <vt:lpstr>次の計画</vt:lpstr>
      <vt:lpstr>PowerPoint プレゼンテーション</vt:lpstr>
      <vt:lpstr>実験の概要</vt:lpstr>
      <vt:lpstr>精度を制限する要因</vt:lpstr>
      <vt:lpstr>感度の限界</vt:lpstr>
      <vt:lpstr>装置の特徴</vt:lpstr>
      <vt:lpstr>到達感度の見積もり</vt:lpstr>
      <vt:lpstr>ポテンシャル補正項に対する精度</vt:lpstr>
      <vt:lpstr>外来雑音の見積もり</vt:lpstr>
      <vt:lpstr>開発体制</vt:lpstr>
      <vt:lpstr>実験装置全景</vt:lpstr>
      <vt:lpstr>光学系</vt:lpstr>
      <vt:lpstr>超伝導体・冷凍機</vt:lpstr>
      <vt:lpstr>超伝導体・冷凍機の振動</vt:lpstr>
      <vt:lpstr>超伝導浮上の評価</vt:lpstr>
      <vt:lpstr>干渉計感度</vt:lpstr>
      <vt:lpstr>現在の感度からの推定</vt:lpstr>
      <vt:lpstr>ソースマス駆動方式</vt:lpstr>
      <vt:lpstr>ソースマス・テストマス</vt:lpstr>
      <vt:lpstr>PowerPoint プレゼンテーション</vt:lpstr>
      <vt:lpstr>重力逆二乗則の検証</vt:lpstr>
      <vt:lpstr>重力測定実験　まとめ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ピン止め浮上の原理</vt:lpstr>
      <vt:lpstr>Mohideenの実験</vt:lpstr>
      <vt:lpstr>測定結果-理論式</vt:lpstr>
      <vt:lpstr>Limit on the Yukawa-type hypothetical interaction </vt:lpstr>
      <vt:lpstr>ファイバー支持型：Eot-Washグループ＠ワシントン大学</vt:lpstr>
      <vt:lpstr>低温ファイバー支持型：Irvine</vt:lpstr>
      <vt:lpstr>超伝導マイスナー浮上型</vt:lpstr>
      <vt:lpstr>ピン止め浮上の様子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2009-02-18T11:58:52Z</dcterms:created>
  <dcterms:modified xsi:type="dcterms:W3CDTF">2011-09-08T06:30:04Z</dcterms:modified>
</cp:coreProperties>
</file>